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9" r:id="rId4"/>
    <p:sldId id="275" r:id="rId5"/>
    <p:sldId id="277" r:id="rId6"/>
    <p:sldId id="276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20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3c41bc6221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3c41bc6221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3c41bc6221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3c41bc6221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Recent results from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FAZIA@CNAO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Sandro Barlini, Andrea </a:t>
            </a:r>
            <a:r>
              <a:rPr lang="it-IT" dirty="0" err="1"/>
              <a:t>Stefanini,Catalin</a:t>
            </a:r>
            <a:r>
              <a:rPr lang="it-IT" dirty="0"/>
              <a:t> </a:t>
            </a:r>
            <a:r>
              <a:rPr lang="it-IT" dirty="0" err="1"/>
              <a:t>Frosin</a:t>
            </a:r>
            <a:r>
              <a:rPr lang="it-IT" dirty="0"/>
              <a:t> and Lucia </a:t>
            </a:r>
            <a:r>
              <a:rPr lang="it-IT" dirty="0" err="1"/>
              <a:t>Baldesi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FAZIA days June 2025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16;p27">
            <a:extLst>
              <a:ext uri="{FF2B5EF4-FFF2-40B4-BE49-F238E27FC236}">
                <a16:creationId xmlns:a16="http://schemas.microsoft.com/office/drawing/2014/main" id="{A7E1DB11-D2B9-9560-C3F0-DDD3D0B5EF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FAZIA @ CNAO: what about </a:t>
            </a:r>
            <a:r>
              <a:rPr lang="el-GR" dirty="0"/>
              <a:t>α</a:t>
            </a:r>
            <a:r>
              <a:rPr lang="it-IT" dirty="0"/>
              <a:t>-</a:t>
            </a:r>
            <a:r>
              <a:rPr lang="it" dirty="0"/>
              <a:t>particles?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244" dirty="0"/>
              <a:t> </a:t>
            </a:r>
            <a:endParaRPr dirty="0"/>
          </a:p>
        </p:txBody>
      </p:sp>
      <p:sp>
        <p:nvSpPr>
          <p:cNvPr id="5" name="Google Shape;218;p27">
            <a:extLst>
              <a:ext uri="{FF2B5EF4-FFF2-40B4-BE49-F238E27FC236}">
                <a16:creationId xmlns:a16="http://schemas.microsoft.com/office/drawing/2014/main" id="{2D7E62B3-3587-4ADF-F936-35FEAB9928C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353175"/>
            <a:ext cx="3604800" cy="31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457200" lvl="0" indent="-30003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it" dirty="0"/>
              <a:t>Cleaning conditions (baseline, Tcfd, and pile-up) + graphical cut in Si1 vs. Si2)</a:t>
            </a:r>
          </a:p>
          <a:p>
            <a:pPr marL="457200" lvl="0" indent="-30003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endParaRPr lang="it" dirty="0"/>
          </a:p>
          <a:p>
            <a:pPr marL="157163" lvl="0" indent="0" algn="l" rtl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it" dirty="0"/>
              <a:t>Then, for each «selected» dE (Si1+Si2) interval:</a:t>
            </a:r>
          </a:p>
          <a:p>
            <a:pPr marL="157163" lvl="0" indent="0" algn="l" rtl="0"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it" dirty="0"/>
          </a:p>
          <a:p>
            <a:pPr marL="457200" lvl="0" indent="-300037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it" dirty="0"/>
              <a:t>Complete Energy Deposition events counted in CsI(Tl) PSA for Z=2 and Z=1</a:t>
            </a:r>
            <a:endParaRPr dirty="0"/>
          </a:p>
          <a:p>
            <a:pPr lvl="0" indent="-300037">
              <a:buSzPct val="100000"/>
              <a:buChar char="➔"/>
            </a:pPr>
            <a:r>
              <a:rPr lang="it" dirty="0"/>
              <a:t> (N</a:t>
            </a:r>
            <a:r>
              <a:rPr lang="it" baseline="-25000" dirty="0"/>
              <a:t>CED</a:t>
            </a:r>
            <a:r>
              <a:rPr lang="it" dirty="0"/>
              <a:t>)</a:t>
            </a:r>
            <a:r>
              <a:rPr lang="it" baseline="-25000" dirty="0"/>
              <a:t>Z=2</a:t>
            </a:r>
            <a:r>
              <a:rPr lang="it" dirty="0"/>
              <a:t> = </a:t>
            </a:r>
            <a:r>
              <a:rPr lang="it" dirty="0">
                <a:solidFill>
                  <a:srgbClr val="FF0000"/>
                </a:solidFill>
              </a:rPr>
              <a:t>(N</a:t>
            </a:r>
            <a:r>
              <a:rPr lang="it" baseline="-25000" dirty="0">
                <a:solidFill>
                  <a:srgbClr val="FF0000"/>
                </a:solidFill>
              </a:rPr>
              <a:t>CED</a:t>
            </a:r>
            <a:r>
              <a:rPr lang="it" dirty="0">
                <a:solidFill>
                  <a:srgbClr val="FF0000"/>
                </a:solidFill>
              </a:rPr>
              <a:t>)</a:t>
            </a:r>
            <a:r>
              <a:rPr lang="it" baseline="-25000" dirty="0">
                <a:solidFill>
                  <a:srgbClr val="FF0000"/>
                </a:solidFill>
              </a:rPr>
              <a:t>3He</a:t>
            </a:r>
            <a:r>
              <a:rPr lang="it" dirty="0"/>
              <a:t>+ </a:t>
            </a:r>
            <a:r>
              <a:rPr lang="it" dirty="0">
                <a:solidFill>
                  <a:schemeClr val="accent1">
                    <a:lumMod val="75000"/>
                  </a:schemeClr>
                </a:solidFill>
              </a:rPr>
              <a:t>(N</a:t>
            </a:r>
            <a:r>
              <a:rPr lang="it" baseline="-25000" dirty="0">
                <a:solidFill>
                  <a:schemeClr val="accent1">
                    <a:lumMod val="75000"/>
                  </a:schemeClr>
                </a:solidFill>
              </a:rPr>
              <a:t>CED</a:t>
            </a:r>
            <a:r>
              <a:rPr lang="it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r>
              <a:rPr lang="it" baseline="-25000" dirty="0">
                <a:solidFill>
                  <a:schemeClr val="accent1">
                    <a:lumMod val="75000"/>
                  </a:schemeClr>
                </a:solidFill>
              </a:rPr>
              <a:t>4He </a:t>
            </a:r>
          </a:p>
          <a:p>
            <a:pPr lvl="0" indent="-300037">
              <a:buSzPct val="100000"/>
              <a:buChar char="➔"/>
            </a:pPr>
            <a:r>
              <a:rPr lang="it" dirty="0"/>
              <a:t> </a:t>
            </a:r>
            <a:r>
              <a:rPr lang="it" dirty="0">
                <a:solidFill>
                  <a:srgbClr val="00B050"/>
                </a:solidFill>
              </a:rPr>
              <a:t>(N</a:t>
            </a:r>
            <a:r>
              <a:rPr lang="it" baseline="-25000" dirty="0">
                <a:solidFill>
                  <a:srgbClr val="00B050"/>
                </a:solidFill>
              </a:rPr>
              <a:t>CED</a:t>
            </a:r>
            <a:r>
              <a:rPr lang="it" dirty="0">
                <a:solidFill>
                  <a:srgbClr val="00B050"/>
                </a:solidFill>
              </a:rPr>
              <a:t>)</a:t>
            </a:r>
            <a:r>
              <a:rPr lang="it" baseline="-25000" dirty="0">
                <a:solidFill>
                  <a:srgbClr val="00B050"/>
                </a:solidFill>
              </a:rPr>
              <a:t>Z=1</a:t>
            </a:r>
          </a:p>
          <a:p>
            <a:pPr lvl="0" indent="-300037">
              <a:buSzPct val="100000"/>
              <a:buChar char="➔"/>
            </a:pPr>
            <a:r>
              <a:rPr lang="it" dirty="0"/>
              <a:t> (N</a:t>
            </a:r>
            <a:r>
              <a:rPr lang="it" baseline="-25000" dirty="0"/>
              <a:t>tot</a:t>
            </a:r>
            <a:r>
              <a:rPr lang="it" dirty="0"/>
              <a:t>)</a:t>
            </a:r>
            <a:r>
              <a:rPr lang="it" baseline="-25000" dirty="0"/>
              <a:t>Z=2</a:t>
            </a:r>
            <a:r>
              <a:rPr lang="it" dirty="0"/>
              <a:t> = from the dE selection</a:t>
            </a:r>
            <a:endParaRPr b="1" baseline="-25000" dirty="0"/>
          </a:p>
          <a:p>
            <a:pPr marL="457200" lvl="0" indent="-300037" algn="l" rtl="0"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it" b="1" dirty="0"/>
              <a:t>efficiency for Z=2</a:t>
            </a:r>
          </a:p>
          <a:p>
            <a:pPr marL="157163" lvl="0" indent="0" algn="l" rtl="0"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b="1" dirty="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 dirty="0"/>
          </a:p>
          <a:p>
            <a:pPr marL="457200" lvl="0" indent="-300037" algn="l" rtl="0">
              <a:spcBef>
                <a:spcPts val="1200"/>
              </a:spcBef>
              <a:spcAft>
                <a:spcPts val="0"/>
              </a:spcAft>
              <a:buSzPct val="100000"/>
              <a:buChar char="➔"/>
            </a:pPr>
            <a:r>
              <a:rPr lang="it" b="1" dirty="0"/>
              <a:t>Of course, for the energy values we keep the mean of the energy distribution of Z=2 (so we need to calibrate the CsI for </a:t>
            </a:r>
            <a:r>
              <a:rPr lang="it" b="1" baseline="30000" dirty="0"/>
              <a:t>3</a:t>
            </a:r>
            <a:r>
              <a:rPr lang="it" b="1" dirty="0"/>
              <a:t>He and </a:t>
            </a:r>
            <a:r>
              <a:rPr lang="it" b="1" baseline="30000" dirty="0"/>
              <a:t>4</a:t>
            </a:r>
            <a:r>
              <a:rPr lang="it" b="1" dirty="0"/>
              <a:t>He !)</a:t>
            </a:r>
            <a:endParaRPr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09FB094-8EAA-DC9B-1723-0D0C65898F6F}"/>
              </a:ext>
            </a:extLst>
          </p:cNvPr>
          <p:cNvSpPr txBox="1"/>
          <p:nvPr/>
        </p:nvSpPr>
        <p:spPr>
          <a:xfrm>
            <a:off x="385011" y="695013"/>
            <a:ext cx="2640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Experimentally</a:t>
            </a:r>
            <a:r>
              <a:rPr lang="it-IT" dirty="0"/>
              <a:t>: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8FFEEDCB-4680-93CA-EFA3-93171DE674E4}"/>
                  </a:ext>
                </a:extLst>
              </p:cNvPr>
              <p:cNvSpPr txBox="1"/>
              <p:nvPr/>
            </p:nvSpPr>
            <p:spPr>
              <a:xfrm>
                <a:off x="855961" y="3271179"/>
                <a:ext cx="2320376" cy="5409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𝜺</m:t>
                      </m:r>
                      <m:r>
                        <a:rPr lang="it-IT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it-IT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it-IT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𝑪𝑬𝑫</m:t>
                                  </m:r>
                                </m:sub>
                              </m:sSub>
                              <m:r>
                                <a:rPr lang="it-IT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it-IT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𝒁</m:t>
                              </m:r>
                              <m:r>
                                <a:rPr lang="it-IT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it-IT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it-IT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it-IT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it-IT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𝒕𝒐𝒕</m:t>
                                  </m:r>
                                </m:sub>
                              </m:sSub>
                              <m:r>
                                <a:rPr lang="it-IT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it-IT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𝒁</m:t>
                              </m:r>
                              <m:r>
                                <a:rPr lang="it-IT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it-IT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it-IT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it-IT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it-IT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𝑵</m:t>
                                  </m:r>
                                </m:e>
                                <m:sub>
                                  <m:r>
                                    <a:rPr lang="it-IT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𝑪𝑬𝑫</m:t>
                                  </m:r>
                                </m:sub>
                              </m:sSub>
                              <m:r>
                                <a:rPr lang="it-IT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it-IT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𝒁</m:t>
                              </m:r>
                              <m:r>
                                <a:rPr lang="it-IT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it-IT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8FFEEDCB-4680-93CA-EFA3-93171DE674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961" y="3271179"/>
                <a:ext cx="2320376" cy="540917"/>
              </a:xfrm>
              <a:prstGeom prst="rect">
                <a:avLst/>
              </a:prstGeom>
              <a:blipFill>
                <a:blip r:embed="rId2"/>
                <a:stretch>
                  <a:fillRect b="-56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magine 11">
            <a:extLst>
              <a:ext uri="{FF2B5EF4-FFF2-40B4-BE49-F238E27FC236}">
                <a16:creationId xmlns:a16="http://schemas.microsoft.com/office/drawing/2014/main" id="{F7C17370-A220-B8F6-19EE-1DED2DAF82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4017" y="677409"/>
            <a:ext cx="3499614" cy="1681330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4070A93-D5DD-932B-2360-24AC570D8448}"/>
              </a:ext>
            </a:extLst>
          </p:cNvPr>
          <p:cNvSpPr txBox="1"/>
          <p:nvPr/>
        </p:nvSpPr>
        <p:spPr>
          <a:xfrm>
            <a:off x="7122047" y="4878889"/>
            <a:ext cx="1643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sQ3max (</a:t>
            </a:r>
            <a:r>
              <a:rPr lang="it-IT" dirty="0" err="1"/>
              <a:t>a.u</a:t>
            </a:r>
            <a:r>
              <a:rPr lang="it-IT" dirty="0"/>
              <a:t>.)</a:t>
            </a:r>
            <a:endParaRPr lang="en-GB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A0BA562-A9FA-073C-64C0-6640922CDD57}"/>
              </a:ext>
            </a:extLst>
          </p:cNvPr>
          <p:cNvSpPr txBox="1"/>
          <p:nvPr/>
        </p:nvSpPr>
        <p:spPr>
          <a:xfrm rot="16200000">
            <a:off x="3519614" y="1199286"/>
            <a:ext cx="16235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sQ3fast/sQ3max</a:t>
            </a:r>
            <a:endParaRPr lang="en-GB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6F36D76C-777D-3089-A635-060981A2C00B}"/>
              </a:ext>
            </a:extLst>
          </p:cNvPr>
          <p:cNvSpPr txBox="1"/>
          <p:nvPr/>
        </p:nvSpPr>
        <p:spPr>
          <a:xfrm>
            <a:off x="6063916" y="1966023"/>
            <a:ext cx="17325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Alpha p.t. the </a:t>
            </a:r>
            <a:r>
              <a:rPr lang="it-IT" sz="1100" dirty="0" err="1"/>
              <a:t>CsI</a:t>
            </a:r>
            <a:r>
              <a:rPr lang="it-IT" sz="1100" dirty="0"/>
              <a:t>!</a:t>
            </a:r>
            <a:endParaRPr lang="en-GB" sz="1100" dirty="0"/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F9F2E18E-D802-E76F-8D40-1DF36DC8105B}"/>
              </a:ext>
            </a:extLst>
          </p:cNvPr>
          <p:cNvCxnSpPr>
            <a:cxnSpLocks/>
          </p:cNvCxnSpPr>
          <p:nvPr/>
        </p:nvCxnSpPr>
        <p:spPr>
          <a:xfrm flipH="1" flipV="1">
            <a:off x="5657848" y="1966023"/>
            <a:ext cx="405636" cy="515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Immagine 21">
            <a:extLst>
              <a:ext uri="{FF2B5EF4-FFF2-40B4-BE49-F238E27FC236}">
                <a16:creationId xmlns:a16="http://schemas.microsoft.com/office/drawing/2014/main" id="{E886913E-A7F7-2329-94D9-82E030C4F6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5252" y="3000331"/>
            <a:ext cx="2911212" cy="1922499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1B8168C3-4622-C59E-7730-C9A8284660F2}"/>
              </a:ext>
            </a:extLst>
          </p:cNvPr>
          <p:cNvSpPr txBox="1"/>
          <p:nvPr/>
        </p:nvSpPr>
        <p:spPr>
          <a:xfrm>
            <a:off x="7227232" y="2318511"/>
            <a:ext cx="1643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sQ3max (</a:t>
            </a:r>
            <a:r>
              <a:rPr lang="it-IT" dirty="0" err="1"/>
              <a:t>a.u</a:t>
            </a:r>
            <a:r>
              <a:rPr lang="it-IT" dirty="0"/>
              <a:t>.)</a:t>
            </a:r>
            <a:endParaRPr lang="en-GB" dirty="0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E6485E05-AF76-5C97-4E28-61663F8DA7FC}"/>
              </a:ext>
            </a:extLst>
          </p:cNvPr>
          <p:cNvSpPr txBox="1"/>
          <p:nvPr/>
        </p:nvSpPr>
        <p:spPr>
          <a:xfrm rot="16200000">
            <a:off x="3914123" y="3658208"/>
            <a:ext cx="16235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sQ3fast/sQ3max</a:t>
            </a:r>
            <a:endParaRPr lang="en-GB" dirty="0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78FF2873-D7AD-D201-D073-92EC9165A44F}"/>
              </a:ext>
            </a:extLst>
          </p:cNvPr>
          <p:cNvSpPr txBox="1"/>
          <p:nvPr/>
        </p:nvSpPr>
        <p:spPr>
          <a:xfrm>
            <a:off x="4572000" y="2657749"/>
            <a:ext cx="3451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Cut</a:t>
            </a:r>
            <a:r>
              <a:rPr lang="it-IT" dirty="0"/>
              <a:t> on </a:t>
            </a:r>
            <a:r>
              <a:rPr lang="it-IT" dirty="0" err="1"/>
              <a:t>dE</a:t>
            </a:r>
            <a:r>
              <a:rPr lang="it-IT" dirty="0"/>
              <a:t>: 3.9 MeV ≤ Si1+Si2 &lt;4.1MeV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1560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16;p27">
            <a:extLst>
              <a:ext uri="{FF2B5EF4-FFF2-40B4-BE49-F238E27FC236}">
                <a16:creationId xmlns:a16="http://schemas.microsoft.com/office/drawing/2014/main" id="{5CBE2763-0406-80DA-10E0-6D7498C4D2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FAZIA @ CNAO: what about </a:t>
            </a:r>
            <a:r>
              <a:rPr lang="el-GR" dirty="0"/>
              <a:t>α</a:t>
            </a:r>
            <a:r>
              <a:rPr lang="it-IT" dirty="0"/>
              <a:t>-</a:t>
            </a:r>
            <a:r>
              <a:rPr lang="it" dirty="0"/>
              <a:t>particles?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244" dirty="0"/>
              <a:t> </a:t>
            </a:r>
            <a:endParaRPr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1AAAC1D-638A-DA80-7432-D653093E8897}"/>
              </a:ext>
            </a:extLst>
          </p:cNvPr>
          <p:cNvSpPr txBox="1"/>
          <p:nvPr/>
        </p:nvSpPr>
        <p:spPr>
          <a:xfrm>
            <a:off x="3197355" y="873766"/>
            <a:ext cx="256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/>
              <a:t>Experimental</a:t>
            </a:r>
            <a:r>
              <a:rPr lang="it-IT" b="1" dirty="0"/>
              <a:t> </a:t>
            </a:r>
            <a:r>
              <a:rPr lang="it-IT" b="1" dirty="0" err="1"/>
              <a:t>final</a:t>
            </a:r>
            <a:r>
              <a:rPr lang="it-IT" b="1" dirty="0"/>
              <a:t> </a:t>
            </a:r>
            <a:r>
              <a:rPr lang="it-IT" b="1" dirty="0" err="1"/>
              <a:t>results</a:t>
            </a:r>
            <a:r>
              <a:rPr lang="it-IT" b="1" dirty="0"/>
              <a:t>:</a:t>
            </a:r>
            <a:endParaRPr lang="en-GB" b="1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B9BA250-D02A-394A-1216-6F45D1B25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10" y="1181543"/>
            <a:ext cx="5435985" cy="356319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060DEC59-F09F-3BD2-A336-A922513FCEA2}"/>
              </a:ext>
            </a:extLst>
          </p:cNvPr>
          <p:cNvSpPr txBox="1"/>
          <p:nvPr/>
        </p:nvSpPr>
        <p:spPr>
          <a:xfrm>
            <a:off x="4432179" y="4695498"/>
            <a:ext cx="12811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ECsI</a:t>
            </a:r>
            <a:r>
              <a:rPr lang="it-IT" dirty="0"/>
              <a:t> (MeV/n)</a:t>
            </a:r>
            <a:endParaRPr lang="en-GB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CDE889F-197D-1FC7-F34F-82E6E57ED558}"/>
              </a:ext>
            </a:extLst>
          </p:cNvPr>
          <p:cNvSpPr txBox="1"/>
          <p:nvPr/>
        </p:nvSpPr>
        <p:spPr>
          <a:xfrm rot="16200000">
            <a:off x="-284649" y="1398430"/>
            <a:ext cx="1429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Efficiency</a:t>
            </a:r>
            <a:r>
              <a:rPr lang="it-IT" dirty="0"/>
              <a:t> </a:t>
            </a:r>
            <a:endParaRPr lang="en-GB" dirty="0"/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57F45236-47F4-61E5-AC8B-CABFF9B59F33}"/>
              </a:ext>
            </a:extLst>
          </p:cNvPr>
          <p:cNvGrpSpPr/>
          <p:nvPr/>
        </p:nvGrpSpPr>
        <p:grpSpPr>
          <a:xfrm>
            <a:off x="6787257" y="1465249"/>
            <a:ext cx="2198932" cy="1850572"/>
            <a:chOff x="9450106" y="2503714"/>
            <a:chExt cx="2198932" cy="1850572"/>
          </a:xfrm>
        </p:grpSpPr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2F67F1F6-6E34-B466-FE16-EC93941BF458}"/>
                </a:ext>
              </a:extLst>
            </p:cNvPr>
            <p:cNvSpPr/>
            <p:nvPr/>
          </p:nvSpPr>
          <p:spPr>
            <a:xfrm>
              <a:off x="9481457" y="2503714"/>
              <a:ext cx="1981200" cy="185057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" name="Connettore diritto 12">
              <a:extLst>
                <a:ext uri="{FF2B5EF4-FFF2-40B4-BE49-F238E27FC236}">
                  <a16:creationId xmlns:a16="http://schemas.microsoft.com/office/drawing/2014/main" id="{C69ECE30-EE27-82E6-5FA0-8F5F42A51FFB}"/>
                </a:ext>
              </a:extLst>
            </p:cNvPr>
            <p:cNvCxnSpPr>
              <a:cxnSpLocks/>
            </p:cNvCxnSpPr>
            <p:nvPr/>
          </p:nvCxnSpPr>
          <p:spPr>
            <a:xfrm>
              <a:off x="10481201" y="2503714"/>
              <a:ext cx="0" cy="185057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diritto 13">
              <a:extLst>
                <a:ext uri="{FF2B5EF4-FFF2-40B4-BE49-F238E27FC236}">
                  <a16:creationId xmlns:a16="http://schemas.microsoft.com/office/drawing/2014/main" id="{8D4278D8-933B-86D0-2515-74434548D8B2}"/>
                </a:ext>
              </a:extLst>
            </p:cNvPr>
            <p:cNvCxnSpPr>
              <a:cxnSpLocks/>
              <a:stCxn id="12" idx="3"/>
              <a:endCxn id="12" idx="1"/>
            </p:cNvCxnSpPr>
            <p:nvPr/>
          </p:nvCxnSpPr>
          <p:spPr>
            <a:xfrm flipH="1">
              <a:off x="9481457" y="3429000"/>
              <a:ext cx="19812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diritto 14">
              <a:extLst>
                <a:ext uri="{FF2B5EF4-FFF2-40B4-BE49-F238E27FC236}">
                  <a16:creationId xmlns:a16="http://schemas.microsoft.com/office/drawing/2014/main" id="{41295A69-76B8-F07A-34A9-B4C6BDBBEB0E}"/>
                </a:ext>
              </a:extLst>
            </p:cNvPr>
            <p:cNvCxnSpPr>
              <a:cxnSpLocks/>
            </p:cNvCxnSpPr>
            <p:nvPr/>
          </p:nvCxnSpPr>
          <p:spPr>
            <a:xfrm>
              <a:off x="9984377" y="2503714"/>
              <a:ext cx="0" cy="185057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diritto 15">
              <a:extLst>
                <a:ext uri="{FF2B5EF4-FFF2-40B4-BE49-F238E27FC236}">
                  <a16:creationId xmlns:a16="http://schemas.microsoft.com/office/drawing/2014/main" id="{4D0B64B6-C2AA-B84D-8963-E2F1C2095217}"/>
                </a:ext>
              </a:extLst>
            </p:cNvPr>
            <p:cNvCxnSpPr>
              <a:cxnSpLocks/>
            </p:cNvCxnSpPr>
            <p:nvPr/>
          </p:nvCxnSpPr>
          <p:spPr>
            <a:xfrm>
              <a:off x="10953641" y="2503714"/>
              <a:ext cx="0" cy="185057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diritto 16">
              <a:extLst>
                <a:ext uri="{FF2B5EF4-FFF2-40B4-BE49-F238E27FC236}">
                  <a16:creationId xmlns:a16="http://schemas.microsoft.com/office/drawing/2014/main" id="{24581EDD-C7D8-B4A7-EB9D-A8E73B9B87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50106" y="2968752"/>
              <a:ext cx="19812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diritto 17">
              <a:extLst>
                <a:ext uri="{FF2B5EF4-FFF2-40B4-BE49-F238E27FC236}">
                  <a16:creationId xmlns:a16="http://schemas.microsoft.com/office/drawing/2014/main" id="{81F54A1C-BDCF-B4CA-B375-51D827BD23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490601" y="3883152"/>
              <a:ext cx="19812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03E10F77-012A-68C8-431C-A372192BAFB2}"/>
                </a:ext>
              </a:extLst>
            </p:cNvPr>
            <p:cNvSpPr txBox="1"/>
            <p:nvPr/>
          </p:nvSpPr>
          <p:spPr>
            <a:xfrm>
              <a:off x="9516966" y="3017259"/>
              <a:ext cx="52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/>
                <a:t>T4</a:t>
              </a:r>
              <a:endParaRPr lang="en-GB" b="1" dirty="0"/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340F01BF-D21B-A79D-E992-7E2ADD2C06EE}"/>
                </a:ext>
              </a:extLst>
            </p:cNvPr>
            <p:cNvSpPr txBox="1"/>
            <p:nvPr/>
          </p:nvSpPr>
          <p:spPr>
            <a:xfrm>
              <a:off x="9628556" y="2665479"/>
              <a:ext cx="10426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200" dirty="0"/>
                <a:t>Q1</a:t>
              </a:r>
              <a:endParaRPr lang="en-GB" sz="3200" dirty="0"/>
            </a:p>
          </p:txBody>
        </p:sp>
        <p:sp>
          <p:nvSpPr>
            <p:cNvPr id="21" name="CasellaDiTesto 20">
              <a:extLst>
                <a:ext uri="{FF2B5EF4-FFF2-40B4-BE49-F238E27FC236}">
                  <a16:creationId xmlns:a16="http://schemas.microsoft.com/office/drawing/2014/main" id="{55DCE33F-F0F6-CE63-C564-D2B064576061}"/>
                </a:ext>
              </a:extLst>
            </p:cNvPr>
            <p:cNvSpPr txBox="1"/>
            <p:nvPr/>
          </p:nvSpPr>
          <p:spPr>
            <a:xfrm>
              <a:off x="10606426" y="2676479"/>
              <a:ext cx="10426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200" dirty="0"/>
                <a:t>Q2</a:t>
              </a:r>
              <a:endParaRPr lang="en-GB" sz="3200" dirty="0"/>
            </a:p>
          </p:txBody>
        </p:sp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277CE9F7-D2BA-F117-8295-37AD350B0A0B}"/>
                </a:ext>
              </a:extLst>
            </p:cNvPr>
            <p:cNvSpPr txBox="1"/>
            <p:nvPr/>
          </p:nvSpPr>
          <p:spPr>
            <a:xfrm>
              <a:off x="9995332" y="2514859"/>
              <a:ext cx="52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/>
                <a:t>T2</a:t>
              </a:r>
              <a:endParaRPr lang="en-GB" b="1" dirty="0"/>
            </a:p>
          </p:txBody>
        </p:sp>
        <p:sp>
          <p:nvSpPr>
            <p:cNvPr id="23" name="CasellaDiTesto 22">
              <a:extLst>
                <a:ext uri="{FF2B5EF4-FFF2-40B4-BE49-F238E27FC236}">
                  <a16:creationId xmlns:a16="http://schemas.microsoft.com/office/drawing/2014/main" id="{2B72CF15-0987-1A9A-3B35-1D192E896E48}"/>
                </a:ext>
              </a:extLst>
            </p:cNvPr>
            <p:cNvSpPr txBox="1"/>
            <p:nvPr/>
          </p:nvSpPr>
          <p:spPr>
            <a:xfrm>
              <a:off x="9661037" y="3607747"/>
              <a:ext cx="10426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200" dirty="0"/>
                <a:t>Q4</a:t>
              </a:r>
              <a:endParaRPr lang="en-GB" sz="3200" dirty="0"/>
            </a:p>
          </p:txBody>
        </p:sp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79AC1272-3DEF-D520-7DBA-B9349772EBEC}"/>
                </a:ext>
              </a:extLst>
            </p:cNvPr>
            <p:cNvSpPr txBox="1"/>
            <p:nvPr/>
          </p:nvSpPr>
          <p:spPr>
            <a:xfrm>
              <a:off x="10599625" y="3596747"/>
              <a:ext cx="10426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200" dirty="0"/>
                <a:t>Q3</a:t>
              </a:r>
              <a:endParaRPr lang="en-GB" sz="3200" dirty="0"/>
            </a:p>
          </p:txBody>
        </p:sp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F54C4E4F-93BE-768E-B0E3-F789478C7BE2}"/>
                </a:ext>
              </a:extLst>
            </p:cNvPr>
            <p:cNvSpPr txBox="1"/>
            <p:nvPr/>
          </p:nvSpPr>
          <p:spPr>
            <a:xfrm>
              <a:off x="9509462" y="2517280"/>
              <a:ext cx="52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/>
                <a:t>T1</a:t>
              </a:r>
              <a:endParaRPr lang="en-GB" b="1" dirty="0"/>
            </a:p>
          </p:txBody>
        </p:sp>
        <p:sp>
          <p:nvSpPr>
            <p:cNvPr id="26" name="CasellaDiTesto 25">
              <a:extLst>
                <a:ext uri="{FF2B5EF4-FFF2-40B4-BE49-F238E27FC236}">
                  <a16:creationId xmlns:a16="http://schemas.microsoft.com/office/drawing/2014/main" id="{8E904CA1-469A-8736-7E65-23635637F2C0}"/>
                </a:ext>
              </a:extLst>
            </p:cNvPr>
            <p:cNvSpPr txBox="1"/>
            <p:nvPr/>
          </p:nvSpPr>
          <p:spPr>
            <a:xfrm>
              <a:off x="10016338" y="3038464"/>
              <a:ext cx="52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/>
                <a:t>T3</a:t>
              </a:r>
              <a:endParaRPr lang="en-GB" b="1" dirty="0"/>
            </a:p>
          </p:txBody>
        </p:sp>
        <p:sp>
          <p:nvSpPr>
            <p:cNvPr id="27" name="CasellaDiTesto 26">
              <a:extLst>
                <a:ext uri="{FF2B5EF4-FFF2-40B4-BE49-F238E27FC236}">
                  <a16:creationId xmlns:a16="http://schemas.microsoft.com/office/drawing/2014/main" id="{3747DEE8-7DA5-D2AD-B89A-1627CDCE5247}"/>
                </a:ext>
              </a:extLst>
            </p:cNvPr>
            <p:cNvSpPr txBox="1"/>
            <p:nvPr/>
          </p:nvSpPr>
          <p:spPr>
            <a:xfrm>
              <a:off x="9486417" y="3946160"/>
              <a:ext cx="52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/>
                <a:t>T4</a:t>
              </a:r>
              <a:endParaRPr lang="en-GB" b="1" dirty="0"/>
            </a:p>
          </p:txBody>
        </p:sp>
        <p:sp>
          <p:nvSpPr>
            <p:cNvPr id="28" name="CasellaDiTesto 27">
              <a:extLst>
                <a:ext uri="{FF2B5EF4-FFF2-40B4-BE49-F238E27FC236}">
                  <a16:creationId xmlns:a16="http://schemas.microsoft.com/office/drawing/2014/main" id="{954714B5-6FB6-F0EA-D7D9-317E846F4B63}"/>
                </a:ext>
              </a:extLst>
            </p:cNvPr>
            <p:cNvSpPr txBox="1"/>
            <p:nvPr/>
          </p:nvSpPr>
          <p:spPr>
            <a:xfrm>
              <a:off x="9964783" y="3443760"/>
              <a:ext cx="52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/>
                <a:t>T2</a:t>
              </a:r>
              <a:endParaRPr lang="en-GB" b="1" dirty="0"/>
            </a:p>
          </p:txBody>
        </p:sp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id="{FCF4F471-3CAE-278B-8E6D-4E3AFC0D889E}"/>
                </a:ext>
              </a:extLst>
            </p:cNvPr>
            <p:cNvSpPr txBox="1"/>
            <p:nvPr/>
          </p:nvSpPr>
          <p:spPr>
            <a:xfrm>
              <a:off x="9478913" y="3446181"/>
              <a:ext cx="52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/>
                <a:t>T1</a:t>
              </a:r>
              <a:endParaRPr lang="en-GB" b="1" dirty="0"/>
            </a:p>
          </p:txBody>
        </p:sp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605FA44F-86AB-A8E7-702E-236C2F2CC293}"/>
                </a:ext>
              </a:extLst>
            </p:cNvPr>
            <p:cNvSpPr txBox="1"/>
            <p:nvPr/>
          </p:nvSpPr>
          <p:spPr>
            <a:xfrm>
              <a:off x="9985789" y="3967365"/>
              <a:ext cx="52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/>
                <a:t>T3</a:t>
              </a:r>
              <a:endParaRPr lang="en-GB" b="1" dirty="0"/>
            </a:p>
          </p:txBody>
        </p:sp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90E62AED-A7B0-27B6-F111-5C3238B107E5}"/>
                </a:ext>
              </a:extLst>
            </p:cNvPr>
            <p:cNvSpPr txBox="1"/>
            <p:nvPr/>
          </p:nvSpPr>
          <p:spPr>
            <a:xfrm>
              <a:off x="10509187" y="3040127"/>
              <a:ext cx="52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/>
                <a:t>T4</a:t>
              </a:r>
              <a:endParaRPr lang="en-GB" b="1" dirty="0"/>
            </a:p>
          </p:txBody>
        </p:sp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83D164A4-2F0A-046E-653D-2DD459022982}"/>
                </a:ext>
              </a:extLst>
            </p:cNvPr>
            <p:cNvSpPr txBox="1"/>
            <p:nvPr/>
          </p:nvSpPr>
          <p:spPr>
            <a:xfrm>
              <a:off x="10987553" y="2537727"/>
              <a:ext cx="52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/>
                <a:t>T2</a:t>
              </a:r>
              <a:endParaRPr lang="en-GB" b="1" dirty="0"/>
            </a:p>
          </p:txBody>
        </p:sp>
        <p:sp>
          <p:nvSpPr>
            <p:cNvPr id="33" name="CasellaDiTesto 32">
              <a:extLst>
                <a:ext uri="{FF2B5EF4-FFF2-40B4-BE49-F238E27FC236}">
                  <a16:creationId xmlns:a16="http://schemas.microsoft.com/office/drawing/2014/main" id="{A7B886CA-86DB-854E-3700-9B5C0409E6CC}"/>
                </a:ext>
              </a:extLst>
            </p:cNvPr>
            <p:cNvSpPr txBox="1"/>
            <p:nvPr/>
          </p:nvSpPr>
          <p:spPr>
            <a:xfrm>
              <a:off x="10501683" y="2540148"/>
              <a:ext cx="52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/>
                <a:t>T1</a:t>
              </a:r>
              <a:endParaRPr lang="en-GB" b="1" dirty="0"/>
            </a:p>
          </p:txBody>
        </p:sp>
        <p:sp>
          <p:nvSpPr>
            <p:cNvPr id="34" name="CasellaDiTesto 33">
              <a:extLst>
                <a:ext uri="{FF2B5EF4-FFF2-40B4-BE49-F238E27FC236}">
                  <a16:creationId xmlns:a16="http://schemas.microsoft.com/office/drawing/2014/main" id="{9E7871BA-3CEB-BDB6-1A27-74D9895881CA}"/>
                </a:ext>
              </a:extLst>
            </p:cNvPr>
            <p:cNvSpPr txBox="1"/>
            <p:nvPr/>
          </p:nvSpPr>
          <p:spPr>
            <a:xfrm>
              <a:off x="11008559" y="3061332"/>
              <a:ext cx="52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/>
                <a:t>T3</a:t>
              </a:r>
              <a:endParaRPr lang="en-GB" b="1" dirty="0"/>
            </a:p>
          </p:txBody>
        </p:sp>
        <p:sp>
          <p:nvSpPr>
            <p:cNvPr id="35" name="CasellaDiTesto 34">
              <a:extLst>
                <a:ext uri="{FF2B5EF4-FFF2-40B4-BE49-F238E27FC236}">
                  <a16:creationId xmlns:a16="http://schemas.microsoft.com/office/drawing/2014/main" id="{4A99CCDD-0101-E148-55BC-FEE1F6731160}"/>
                </a:ext>
              </a:extLst>
            </p:cNvPr>
            <p:cNvSpPr txBox="1"/>
            <p:nvPr/>
          </p:nvSpPr>
          <p:spPr>
            <a:xfrm>
              <a:off x="10518166" y="3932070"/>
              <a:ext cx="52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/>
                <a:t>T4</a:t>
              </a:r>
              <a:endParaRPr lang="en-GB" b="1" dirty="0"/>
            </a:p>
          </p:txBody>
        </p:sp>
        <p:sp>
          <p:nvSpPr>
            <p:cNvPr id="36" name="CasellaDiTesto 35">
              <a:extLst>
                <a:ext uri="{FF2B5EF4-FFF2-40B4-BE49-F238E27FC236}">
                  <a16:creationId xmlns:a16="http://schemas.microsoft.com/office/drawing/2014/main" id="{C1B630EE-E2B4-F7EC-D5EA-931978CEF249}"/>
                </a:ext>
              </a:extLst>
            </p:cNvPr>
            <p:cNvSpPr txBox="1"/>
            <p:nvPr/>
          </p:nvSpPr>
          <p:spPr>
            <a:xfrm>
              <a:off x="10996532" y="3429670"/>
              <a:ext cx="52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/>
                <a:t>T2</a:t>
              </a:r>
              <a:endParaRPr lang="en-GB" b="1" dirty="0"/>
            </a:p>
          </p:txBody>
        </p:sp>
        <p:sp>
          <p:nvSpPr>
            <p:cNvPr id="37" name="CasellaDiTesto 36">
              <a:extLst>
                <a:ext uri="{FF2B5EF4-FFF2-40B4-BE49-F238E27FC236}">
                  <a16:creationId xmlns:a16="http://schemas.microsoft.com/office/drawing/2014/main" id="{AB535AE4-EF6C-3FE0-EF1D-7A71DCABC0CA}"/>
                </a:ext>
              </a:extLst>
            </p:cNvPr>
            <p:cNvSpPr txBox="1"/>
            <p:nvPr/>
          </p:nvSpPr>
          <p:spPr>
            <a:xfrm>
              <a:off x="10510662" y="3432091"/>
              <a:ext cx="52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/>
                <a:t>T1</a:t>
              </a:r>
              <a:endParaRPr lang="en-GB" b="1" dirty="0"/>
            </a:p>
          </p:txBody>
        </p:sp>
        <p:sp>
          <p:nvSpPr>
            <p:cNvPr id="38" name="CasellaDiTesto 37">
              <a:extLst>
                <a:ext uri="{FF2B5EF4-FFF2-40B4-BE49-F238E27FC236}">
                  <a16:creationId xmlns:a16="http://schemas.microsoft.com/office/drawing/2014/main" id="{572349BD-82E7-EA2B-69C0-DED962945633}"/>
                </a:ext>
              </a:extLst>
            </p:cNvPr>
            <p:cNvSpPr txBox="1"/>
            <p:nvPr/>
          </p:nvSpPr>
          <p:spPr>
            <a:xfrm>
              <a:off x="11017538" y="3953275"/>
              <a:ext cx="5287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/>
                <a:t>T3</a:t>
              </a:r>
              <a:endParaRPr lang="en-GB" b="1" dirty="0"/>
            </a:p>
          </p:txBody>
        </p:sp>
      </p:grpSp>
      <p:cxnSp>
        <p:nvCxnSpPr>
          <p:cNvPr id="42" name="Connettore 2 41">
            <a:extLst>
              <a:ext uri="{FF2B5EF4-FFF2-40B4-BE49-F238E27FC236}">
                <a16:creationId xmlns:a16="http://schemas.microsoft.com/office/drawing/2014/main" id="{EE14495F-A5E6-1A06-D2FD-E1C0FEF13811}"/>
              </a:ext>
            </a:extLst>
          </p:cNvPr>
          <p:cNvCxnSpPr>
            <a:cxnSpLocks/>
          </p:cNvCxnSpPr>
          <p:nvPr/>
        </p:nvCxnSpPr>
        <p:spPr>
          <a:xfrm>
            <a:off x="7549349" y="944686"/>
            <a:ext cx="0" cy="3794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2 42">
            <a:extLst>
              <a:ext uri="{FF2B5EF4-FFF2-40B4-BE49-F238E27FC236}">
                <a16:creationId xmlns:a16="http://schemas.microsoft.com/office/drawing/2014/main" id="{7CD6DE5D-50A2-885E-9A8D-A3D3844ADBE6}"/>
              </a:ext>
            </a:extLst>
          </p:cNvPr>
          <p:cNvCxnSpPr>
            <a:cxnSpLocks/>
          </p:cNvCxnSpPr>
          <p:nvPr/>
        </p:nvCxnSpPr>
        <p:spPr>
          <a:xfrm>
            <a:off x="8040800" y="946309"/>
            <a:ext cx="0" cy="379488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2 43">
            <a:extLst>
              <a:ext uri="{FF2B5EF4-FFF2-40B4-BE49-F238E27FC236}">
                <a16:creationId xmlns:a16="http://schemas.microsoft.com/office/drawing/2014/main" id="{19D9D278-298E-18C1-4BA4-F87772D5ACD0}"/>
              </a:ext>
            </a:extLst>
          </p:cNvPr>
          <p:cNvCxnSpPr>
            <a:cxnSpLocks/>
          </p:cNvCxnSpPr>
          <p:nvPr/>
        </p:nvCxnSpPr>
        <p:spPr>
          <a:xfrm>
            <a:off x="8560001" y="939434"/>
            <a:ext cx="0" cy="379488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Freccia a destra 44">
            <a:extLst>
              <a:ext uri="{FF2B5EF4-FFF2-40B4-BE49-F238E27FC236}">
                <a16:creationId xmlns:a16="http://schemas.microsoft.com/office/drawing/2014/main" id="{7B2A423A-9227-F1C4-E2B7-5723B62321B4}"/>
              </a:ext>
            </a:extLst>
          </p:cNvPr>
          <p:cNvSpPr/>
          <p:nvPr/>
        </p:nvSpPr>
        <p:spPr>
          <a:xfrm>
            <a:off x="6895245" y="493521"/>
            <a:ext cx="1726325" cy="21065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A90A73A5-98A3-79A5-9648-9C3EB89E24A1}"/>
              </a:ext>
            </a:extLst>
          </p:cNvPr>
          <p:cNvSpPr txBox="1"/>
          <p:nvPr/>
        </p:nvSpPr>
        <p:spPr>
          <a:xfrm>
            <a:off x="6949360" y="194290"/>
            <a:ext cx="1669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Increasing</a:t>
            </a:r>
            <a:r>
              <a:rPr lang="it-IT" dirty="0"/>
              <a:t> rate…</a:t>
            </a:r>
            <a:endParaRPr lang="en-GB" dirty="0"/>
          </a:p>
        </p:txBody>
      </p: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7A4E7196-8946-8BA3-9984-DBB86CAF76B3}"/>
              </a:ext>
            </a:extLst>
          </p:cNvPr>
          <p:cNvCxnSpPr>
            <a:cxnSpLocks/>
          </p:cNvCxnSpPr>
          <p:nvPr/>
        </p:nvCxnSpPr>
        <p:spPr>
          <a:xfrm>
            <a:off x="6643743" y="837560"/>
            <a:ext cx="703822" cy="280067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Connettore diritto 49">
            <a:extLst>
              <a:ext uri="{FF2B5EF4-FFF2-40B4-BE49-F238E27FC236}">
                <a16:creationId xmlns:a16="http://schemas.microsoft.com/office/drawing/2014/main" id="{A068A90B-6A24-7C8E-D77D-169F7A905EF1}"/>
              </a:ext>
            </a:extLst>
          </p:cNvPr>
          <p:cNvCxnSpPr>
            <a:cxnSpLocks/>
          </p:cNvCxnSpPr>
          <p:nvPr/>
        </p:nvCxnSpPr>
        <p:spPr>
          <a:xfrm flipH="1">
            <a:off x="6757797" y="837560"/>
            <a:ext cx="628975" cy="280067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9754D776-D310-6D2B-DCB9-C39124216A9A}"/>
              </a:ext>
            </a:extLst>
          </p:cNvPr>
          <p:cNvSpPr txBox="1"/>
          <p:nvPr/>
        </p:nvSpPr>
        <p:spPr>
          <a:xfrm>
            <a:off x="5713281" y="4019640"/>
            <a:ext cx="33623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Using </a:t>
            </a:r>
            <a:r>
              <a:rPr lang="it-IT" dirty="0" err="1"/>
              <a:t>dedicated</a:t>
            </a:r>
            <a:r>
              <a:rPr lang="it-IT" dirty="0"/>
              <a:t> </a:t>
            </a:r>
            <a:r>
              <a:rPr lang="it-IT" dirty="0" err="1"/>
              <a:t>cuts</a:t>
            </a:r>
            <a:r>
              <a:rPr lang="it-IT" dirty="0"/>
              <a:t> and energy </a:t>
            </a:r>
            <a:r>
              <a:rPr lang="it-IT" dirty="0" err="1"/>
              <a:t>calibrations</a:t>
            </a:r>
            <a:r>
              <a:rPr lang="it-IT" dirty="0"/>
              <a:t>, the </a:t>
            </a:r>
            <a:r>
              <a:rPr lang="it-IT" dirty="0" err="1"/>
              <a:t>final</a:t>
            </a:r>
            <a:r>
              <a:rPr lang="it-IT" dirty="0"/>
              <a:t> </a:t>
            </a:r>
            <a:r>
              <a:rPr lang="it-IT" dirty="0" err="1"/>
              <a:t>results</a:t>
            </a:r>
            <a:r>
              <a:rPr lang="it-IT" dirty="0"/>
              <a:t> for the last 3 </a:t>
            </a:r>
            <a:r>
              <a:rPr lang="it-IT" dirty="0" err="1"/>
              <a:t>Columns</a:t>
            </a:r>
            <a:r>
              <a:rPr lang="it-IT" dirty="0"/>
              <a:t> are </a:t>
            </a:r>
            <a:r>
              <a:rPr lang="it-IT" dirty="0" err="1"/>
              <a:t>coherent</a:t>
            </a:r>
            <a:r>
              <a:rPr lang="it-IT" dirty="0"/>
              <a:t> </a:t>
            </a:r>
            <a:r>
              <a:rPr lang="it-IT" dirty="0" err="1"/>
              <a:t>within</a:t>
            </a:r>
            <a:r>
              <a:rPr lang="it-IT" dirty="0"/>
              <a:t> ±3%</a:t>
            </a:r>
            <a:endParaRPr lang="en-GB" dirty="0"/>
          </a:p>
        </p:txBody>
      </p:sp>
      <p:sp>
        <p:nvSpPr>
          <p:cNvPr id="56" name="Ovale 55">
            <a:extLst>
              <a:ext uri="{FF2B5EF4-FFF2-40B4-BE49-F238E27FC236}">
                <a16:creationId xmlns:a16="http://schemas.microsoft.com/office/drawing/2014/main" id="{31903892-135E-0CFF-0E25-91C112B7B66A}"/>
              </a:ext>
            </a:extLst>
          </p:cNvPr>
          <p:cNvSpPr/>
          <p:nvPr/>
        </p:nvSpPr>
        <p:spPr>
          <a:xfrm>
            <a:off x="6573768" y="2294858"/>
            <a:ext cx="187054" cy="19135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BFCC431A-F390-4117-7F4F-EDBFD9C4A34B}"/>
              </a:ext>
            </a:extLst>
          </p:cNvPr>
          <p:cNvSpPr txBox="1"/>
          <p:nvPr/>
        </p:nvSpPr>
        <p:spPr>
          <a:xfrm>
            <a:off x="6139458" y="1951166"/>
            <a:ext cx="679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/>
              <a:t>Beam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711029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61ACA6BA-3416-7B95-F1E5-95BE0D4EE9EA}"/>
              </a:ext>
            </a:extLst>
          </p:cNvPr>
          <p:cNvSpPr/>
          <p:nvPr/>
        </p:nvSpPr>
        <p:spPr>
          <a:xfrm>
            <a:off x="88556" y="1221922"/>
            <a:ext cx="2881719" cy="378135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D7EFE705-DCAD-2F61-A4A9-BFB735B18C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9333" b="66731"/>
          <a:stretch>
            <a:fillRect/>
          </a:stretch>
        </p:blipFill>
        <p:spPr>
          <a:xfrm>
            <a:off x="278156" y="1676891"/>
            <a:ext cx="2483769" cy="1278813"/>
          </a:xfrm>
          <a:prstGeom prst="rect">
            <a:avLst/>
          </a:prstGeom>
        </p:spPr>
      </p:pic>
      <p:sp>
        <p:nvSpPr>
          <p:cNvPr id="4" name="Google Shape;233;p28">
            <a:extLst>
              <a:ext uri="{FF2B5EF4-FFF2-40B4-BE49-F238E27FC236}">
                <a16:creationId xmlns:a16="http://schemas.microsoft.com/office/drawing/2014/main" id="{032EF920-5E2E-2A1B-3A0F-92DEBE371E11}"/>
              </a:ext>
            </a:extLst>
          </p:cNvPr>
          <p:cNvSpPr txBox="1">
            <a:spLocks/>
          </p:cNvSpPr>
          <p:nvPr/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6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/>
              <a:t>FAZIA @ CNAO: α particles</a:t>
            </a:r>
          </a:p>
          <a:p>
            <a:r>
              <a:rPr lang="fr-FR" sz="2244"/>
              <a:t>GEANT4 simulations  </a:t>
            </a:r>
            <a:endParaRPr lang="fr-FR" dirty="0"/>
          </a:p>
        </p:txBody>
      </p:sp>
      <p:sp>
        <p:nvSpPr>
          <p:cNvPr id="5" name="Google Shape;235;p28">
            <a:extLst>
              <a:ext uri="{FF2B5EF4-FFF2-40B4-BE49-F238E27FC236}">
                <a16:creationId xmlns:a16="http://schemas.microsoft.com/office/drawing/2014/main" id="{8E7BA5A5-042A-4F94-2CEB-15C08FB8A2A9}"/>
              </a:ext>
            </a:extLst>
          </p:cNvPr>
          <p:cNvSpPr txBox="1">
            <a:spLocks/>
          </p:cNvSpPr>
          <p:nvPr/>
        </p:nvSpPr>
        <p:spPr>
          <a:xfrm>
            <a:off x="3410093" y="140225"/>
            <a:ext cx="5553307" cy="1642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/>
              <a:buNone/>
            </a:pPr>
            <a:r>
              <a:rPr lang="en-GB" dirty="0"/>
              <a:t>Two different GEANT4 simulations for </a:t>
            </a:r>
            <a:r>
              <a:rPr lang="en-GB" baseline="30000" dirty="0"/>
              <a:t>3</a:t>
            </a:r>
            <a:r>
              <a:rPr lang="en-GB" dirty="0"/>
              <a:t>He and </a:t>
            </a:r>
            <a:r>
              <a:rPr lang="en-GB" baseline="30000" dirty="0"/>
              <a:t>4</a:t>
            </a:r>
            <a:r>
              <a:rPr lang="en-GB" dirty="0"/>
              <a:t>He including:</a:t>
            </a:r>
          </a:p>
          <a:p>
            <a:pPr indent="-325755">
              <a:buSzPct val="100000"/>
            </a:pPr>
            <a:r>
              <a:rPr lang="en-GB" dirty="0"/>
              <a:t>the </a:t>
            </a:r>
            <a:r>
              <a:rPr lang="en-GB" baseline="30000" dirty="0"/>
              <a:t>3</a:t>
            </a:r>
            <a:r>
              <a:rPr lang="en-GB" dirty="0"/>
              <a:t>He or </a:t>
            </a:r>
            <a:r>
              <a:rPr lang="en-GB" baseline="30000" dirty="0"/>
              <a:t>4</a:t>
            </a:r>
            <a:r>
              <a:rPr lang="en-GB" dirty="0"/>
              <a:t>He interaction process </a:t>
            </a:r>
          </a:p>
          <a:p>
            <a:pPr indent="-325755">
              <a:buSzPct val="100000"/>
            </a:pPr>
            <a:r>
              <a:rPr lang="en-GB" dirty="0"/>
              <a:t>the full experimental set-up</a:t>
            </a:r>
          </a:p>
          <a:p>
            <a:pPr lvl="1" indent="-304165">
              <a:buSzPct val="100000"/>
            </a:pPr>
            <a:r>
              <a:rPr lang="en-GB" dirty="0"/>
              <a:t>geometry of the FAZIA block </a:t>
            </a:r>
          </a:p>
          <a:p>
            <a:pPr lvl="1" indent="-304165">
              <a:buSzPct val="100000"/>
            </a:pPr>
            <a:r>
              <a:rPr lang="en-GB" dirty="0"/>
              <a:t>dead layers and passive collimator</a:t>
            </a:r>
          </a:p>
          <a:p>
            <a:pPr lvl="1" indent="-304165">
              <a:buSzPct val="100000"/>
            </a:pPr>
            <a:r>
              <a:rPr lang="en-GB" baseline="30000" dirty="0"/>
              <a:t>3</a:t>
            </a:r>
            <a:r>
              <a:rPr lang="en-GB" dirty="0"/>
              <a:t>He and </a:t>
            </a:r>
            <a:r>
              <a:rPr lang="en-GB" baseline="30000" dirty="0"/>
              <a:t>4</a:t>
            </a:r>
            <a:r>
              <a:rPr lang="en-GB" dirty="0"/>
              <a:t>He particles are directly created after the target, with angular and energy distributions similar to the experimental ones.</a:t>
            </a:r>
          </a:p>
          <a:p>
            <a:pPr lvl="1" indent="-304165">
              <a:buSzPct val="100000"/>
            </a:pPr>
            <a:r>
              <a:rPr lang="en-GB" dirty="0"/>
              <a:t>The 3He/4He ratio is calibrated in order to obtain a similar (N</a:t>
            </a:r>
            <a:r>
              <a:rPr lang="en-GB" baseline="-25000" dirty="0"/>
              <a:t>CED</a:t>
            </a:r>
            <a:r>
              <a:rPr lang="en-GB" dirty="0"/>
              <a:t>)</a:t>
            </a:r>
            <a:r>
              <a:rPr lang="en-GB" baseline="-25000" dirty="0"/>
              <a:t>3He</a:t>
            </a:r>
            <a:r>
              <a:rPr lang="en-GB" dirty="0"/>
              <a:t>/(N</a:t>
            </a:r>
            <a:r>
              <a:rPr lang="en-GB" baseline="-25000" dirty="0"/>
              <a:t>CED</a:t>
            </a:r>
            <a:r>
              <a:rPr lang="en-GB" dirty="0"/>
              <a:t>)</a:t>
            </a:r>
            <a:r>
              <a:rPr lang="en-GB" baseline="-25000" dirty="0"/>
              <a:t>4He</a:t>
            </a:r>
            <a:r>
              <a:rPr lang="en-GB" dirty="0"/>
              <a:t> with respect to the experimental data 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D7B68988-EF2B-7B8A-B085-D9E9E1B1A71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7522" y="2956038"/>
            <a:ext cx="2308170" cy="1538106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65B7C05-1F07-E2E4-6C64-18B90465D2F6}"/>
              </a:ext>
            </a:extLst>
          </p:cNvPr>
          <p:cNvSpPr txBox="1"/>
          <p:nvPr/>
        </p:nvSpPr>
        <p:spPr>
          <a:xfrm rot="16200000">
            <a:off x="-514984" y="3504397"/>
            <a:ext cx="164094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600" dirty="0" err="1"/>
              <a:t>Count</a:t>
            </a:r>
            <a:r>
              <a:rPr lang="it-IT" sz="1600" dirty="0"/>
              <a:t> (</a:t>
            </a:r>
            <a:r>
              <a:rPr lang="it-IT" sz="1600" dirty="0" err="1"/>
              <a:t>a.u</a:t>
            </a:r>
            <a:r>
              <a:rPr lang="it-IT" sz="1600" dirty="0"/>
              <a:t>.)</a:t>
            </a:r>
            <a:endParaRPr lang="en-GB" sz="1600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5CF498D-AA99-5A4B-437F-4D978E0782D7}"/>
              </a:ext>
            </a:extLst>
          </p:cNvPr>
          <p:cNvSpPr txBox="1"/>
          <p:nvPr/>
        </p:nvSpPr>
        <p:spPr>
          <a:xfrm>
            <a:off x="2197974" y="2201044"/>
            <a:ext cx="653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aseline="30000" dirty="0"/>
              <a:t>4</a:t>
            </a:r>
            <a:r>
              <a:rPr lang="it-IT" dirty="0"/>
              <a:t>He</a:t>
            </a:r>
          </a:p>
          <a:p>
            <a:r>
              <a:rPr lang="it-IT" baseline="30000" dirty="0">
                <a:solidFill>
                  <a:srgbClr val="FF0000"/>
                </a:solidFill>
              </a:rPr>
              <a:t>3</a:t>
            </a:r>
            <a:r>
              <a:rPr lang="it-IT" dirty="0">
                <a:solidFill>
                  <a:srgbClr val="FF0000"/>
                </a:solidFill>
              </a:rPr>
              <a:t>He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569064DE-B95F-D289-6EEE-D9A36C0DA972}"/>
              </a:ext>
            </a:extLst>
          </p:cNvPr>
          <p:cNvSpPr txBox="1"/>
          <p:nvPr/>
        </p:nvSpPr>
        <p:spPr>
          <a:xfrm>
            <a:off x="638968" y="1811654"/>
            <a:ext cx="9926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GEANT</a:t>
            </a:r>
            <a:endParaRPr lang="en-GB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54D57002-DF05-D7C9-82AE-C75A87E0EF4E}"/>
              </a:ext>
            </a:extLst>
          </p:cNvPr>
          <p:cNvSpPr txBox="1"/>
          <p:nvPr/>
        </p:nvSpPr>
        <p:spPr>
          <a:xfrm>
            <a:off x="639398" y="2956038"/>
            <a:ext cx="9926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Exp</a:t>
            </a:r>
            <a:r>
              <a:rPr lang="it-IT" dirty="0"/>
              <a:t>. data</a:t>
            </a:r>
            <a:endParaRPr lang="en-GB" dirty="0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1B32CC97-F91D-D1C9-B742-5962042A9E55}"/>
              </a:ext>
            </a:extLst>
          </p:cNvPr>
          <p:cNvSpPr txBox="1"/>
          <p:nvPr/>
        </p:nvSpPr>
        <p:spPr>
          <a:xfrm>
            <a:off x="771469" y="914145"/>
            <a:ext cx="1643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Angular</a:t>
            </a:r>
            <a:r>
              <a:rPr lang="it-IT" dirty="0"/>
              <a:t> </a:t>
            </a:r>
            <a:r>
              <a:rPr lang="it-IT" dirty="0" err="1"/>
              <a:t>Distr</a:t>
            </a:r>
            <a:r>
              <a:rPr lang="it-IT" dirty="0"/>
              <a:t>.</a:t>
            </a:r>
            <a:endParaRPr lang="en-GB" dirty="0"/>
          </a:p>
        </p:txBody>
      </p: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id="{9C6FBD86-48DE-7B19-CB8F-5E43E8144C7A}"/>
              </a:ext>
            </a:extLst>
          </p:cNvPr>
          <p:cNvSpPr/>
          <p:nvPr/>
        </p:nvSpPr>
        <p:spPr>
          <a:xfrm>
            <a:off x="3204660" y="2223509"/>
            <a:ext cx="5023326" cy="270770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D3F200AA-3C37-D862-706E-E4A9C0C87A53}"/>
              </a:ext>
            </a:extLst>
          </p:cNvPr>
          <p:cNvSpPr txBox="1"/>
          <p:nvPr/>
        </p:nvSpPr>
        <p:spPr>
          <a:xfrm>
            <a:off x="4528608" y="1894986"/>
            <a:ext cx="28817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Energy Distribution</a:t>
            </a:r>
            <a:endParaRPr lang="en-GB" dirty="0"/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A52820F7-D695-BD01-4010-08B1D5D97A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6323" y="2724263"/>
            <a:ext cx="2459406" cy="1663366"/>
          </a:xfrm>
          <a:prstGeom prst="rect">
            <a:avLst/>
          </a:prstGeom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2836FFC4-0192-4301-3310-D8A98DEC8AE9}"/>
              </a:ext>
            </a:extLst>
          </p:cNvPr>
          <p:cNvSpPr txBox="1"/>
          <p:nvPr/>
        </p:nvSpPr>
        <p:spPr>
          <a:xfrm rot="16200000">
            <a:off x="2535556" y="2968659"/>
            <a:ext cx="2006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«Mean» </a:t>
            </a:r>
            <a:r>
              <a:rPr lang="it-IT" dirty="0" err="1"/>
              <a:t>ECsI</a:t>
            </a:r>
            <a:r>
              <a:rPr lang="it-IT" dirty="0"/>
              <a:t> (MeV)</a:t>
            </a:r>
            <a:endParaRPr lang="en-GB" dirty="0"/>
          </a:p>
        </p:txBody>
      </p:sp>
      <p:pic>
        <p:nvPicPr>
          <p:cNvPr id="28" name="Immagine 27">
            <a:extLst>
              <a:ext uri="{FF2B5EF4-FFF2-40B4-BE49-F238E27FC236}">
                <a16:creationId xmlns:a16="http://schemas.microsoft.com/office/drawing/2014/main" id="{C4BB06EA-C1C9-96AD-BCF8-EED4054B57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6945" y="2357483"/>
            <a:ext cx="1602191" cy="2373762"/>
          </a:xfrm>
          <a:prstGeom prst="rect">
            <a:avLst/>
          </a:prstGeom>
        </p:spPr>
      </p:pic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5AE29507-48CE-B170-14E4-3E21B10B0EFE}"/>
              </a:ext>
            </a:extLst>
          </p:cNvPr>
          <p:cNvSpPr txBox="1"/>
          <p:nvPr/>
        </p:nvSpPr>
        <p:spPr>
          <a:xfrm>
            <a:off x="5066062" y="4623440"/>
            <a:ext cx="307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θ</a:t>
            </a:r>
            <a:endParaRPr lang="en-GB" dirty="0"/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41CB4F31-65BF-0898-AEA5-FCA6516EAA1B}"/>
              </a:ext>
            </a:extLst>
          </p:cNvPr>
          <p:cNvSpPr txBox="1"/>
          <p:nvPr/>
        </p:nvSpPr>
        <p:spPr>
          <a:xfrm>
            <a:off x="2543313" y="4494144"/>
            <a:ext cx="307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θ</a:t>
            </a:r>
            <a:endParaRPr lang="en-GB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F842799-4E77-054B-C5F1-B4D2805CBAEB}"/>
              </a:ext>
            </a:extLst>
          </p:cNvPr>
          <p:cNvSpPr txBox="1"/>
          <p:nvPr/>
        </p:nvSpPr>
        <p:spPr>
          <a:xfrm>
            <a:off x="7867951" y="4410577"/>
            <a:ext cx="307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θ</a:t>
            </a:r>
            <a:endParaRPr lang="en-GB" dirty="0"/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80679E88-5BEF-1D09-D9CA-17BC5DCA22A7}"/>
              </a:ext>
            </a:extLst>
          </p:cNvPr>
          <p:cNvSpPr txBox="1"/>
          <p:nvPr/>
        </p:nvSpPr>
        <p:spPr>
          <a:xfrm rot="16200000">
            <a:off x="-365750" y="2180157"/>
            <a:ext cx="1181052" cy="1738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1000" dirty="0"/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9A38716D-4978-3190-1101-90640581E9DA}"/>
              </a:ext>
            </a:extLst>
          </p:cNvPr>
          <p:cNvSpPr txBox="1"/>
          <p:nvPr/>
        </p:nvSpPr>
        <p:spPr>
          <a:xfrm rot="16200000">
            <a:off x="4534292" y="3139571"/>
            <a:ext cx="2006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«Mean» </a:t>
            </a:r>
            <a:r>
              <a:rPr lang="it-IT" dirty="0" err="1"/>
              <a:t>ECsI</a:t>
            </a:r>
            <a:r>
              <a:rPr lang="it-IT" dirty="0"/>
              <a:t> (MeV)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0264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33;p28">
            <a:extLst>
              <a:ext uri="{FF2B5EF4-FFF2-40B4-BE49-F238E27FC236}">
                <a16:creationId xmlns:a16="http://schemas.microsoft.com/office/drawing/2014/main" id="{1FD48764-26D2-7C83-E1E0-C3013584E807}"/>
              </a:ext>
            </a:extLst>
          </p:cNvPr>
          <p:cNvSpPr txBox="1">
            <a:spLocks/>
          </p:cNvSpPr>
          <p:nvPr/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6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dirty="0"/>
              <a:t>FAZIA @ CNAO: α </a:t>
            </a:r>
            <a:r>
              <a:rPr lang="fr-FR" dirty="0" err="1"/>
              <a:t>particles</a:t>
            </a:r>
            <a:endParaRPr lang="fr-FR" dirty="0"/>
          </a:p>
          <a:p>
            <a:r>
              <a:rPr lang="fr-FR" sz="2244" dirty="0"/>
              <a:t>GEANT4 simulations  </a:t>
            </a:r>
            <a:endParaRPr lang="fr-FR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16A5BD7-C6C0-E9E0-77B2-6D8D02380D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798" r="50273" b="50000"/>
          <a:stretch>
            <a:fillRect/>
          </a:stretch>
        </p:blipFill>
        <p:spPr>
          <a:xfrm>
            <a:off x="311700" y="984927"/>
            <a:ext cx="4029156" cy="252896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2E79F9C-FFDA-84BC-3818-E99CD17E695B}"/>
              </a:ext>
            </a:extLst>
          </p:cNvPr>
          <p:cNvSpPr txBox="1"/>
          <p:nvPr/>
        </p:nvSpPr>
        <p:spPr>
          <a:xfrm>
            <a:off x="3199575" y="3316587"/>
            <a:ext cx="12811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ECsI</a:t>
            </a:r>
            <a:r>
              <a:rPr lang="it-IT" dirty="0"/>
              <a:t> (MeV)</a:t>
            </a:r>
            <a:endParaRPr lang="en-GB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4436B8C-BADE-8C35-22C6-F4DB9555029C}"/>
              </a:ext>
            </a:extLst>
          </p:cNvPr>
          <p:cNvSpPr txBox="1"/>
          <p:nvPr/>
        </p:nvSpPr>
        <p:spPr>
          <a:xfrm rot="16200000">
            <a:off x="-253132" y="1137936"/>
            <a:ext cx="11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dE</a:t>
            </a:r>
            <a:r>
              <a:rPr lang="it-IT" dirty="0"/>
              <a:t> (MeV)</a:t>
            </a:r>
            <a:endParaRPr lang="en-GB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D6E7E41-D7E1-6FDD-340F-7C0C3FE44C25}"/>
              </a:ext>
            </a:extLst>
          </p:cNvPr>
          <p:cNvSpPr txBox="1"/>
          <p:nvPr/>
        </p:nvSpPr>
        <p:spPr>
          <a:xfrm>
            <a:off x="1631736" y="1726191"/>
            <a:ext cx="2117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Event </a:t>
            </a:r>
            <a:r>
              <a:rPr lang="it-IT" dirty="0" err="1"/>
              <a:t>selection</a:t>
            </a:r>
            <a:r>
              <a:rPr lang="it-IT" dirty="0"/>
              <a:t> with the </a:t>
            </a:r>
            <a:r>
              <a:rPr lang="it-IT" dirty="0" err="1"/>
              <a:t>same</a:t>
            </a:r>
            <a:r>
              <a:rPr lang="it-IT" dirty="0"/>
              <a:t> «</a:t>
            </a:r>
            <a:r>
              <a:rPr lang="it-IT" dirty="0" err="1"/>
              <a:t>cut</a:t>
            </a:r>
            <a:r>
              <a:rPr lang="it-IT" dirty="0"/>
              <a:t>» on Si1+Si2</a:t>
            </a:r>
            <a:endParaRPr lang="en-GB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CC04260-E344-30C0-6FF0-4E712AA90B09}"/>
              </a:ext>
            </a:extLst>
          </p:cNvPr>
          <p:cNvSpPr txBox="1"/>
          <p:nvPr/>
        </p:nvSpPr>
        <p:spPr>
          <a:xfrm>
            <a:off x="479656" y="4042611"/>
            <a:ext cx="34804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N</a:t>
            </a:r>
            <a:r>
              <a:rPr lang="it-IT" i="1" baseline="-25000" dirty="0"/>
              <a:t>CED</a:t>
            </a:r>
            <a:r>
              <a:rPr lang="it-IT" dirty="0"/>
              <a:t> events in GEANT are </a:t>
            </a:r>
            <a:r>
              <a:rPr lang="it-IT" dirty="0" err="1"/>
              <a:t>selected</a:t>
            </a:r>
            <a:r>
              <a:rPr lang="it-IT" dirty="0"/>
              <a:t> </a:t>
            </a:r>
            <a:r>
              <a:rPr lang="it-IT" dirty="0" err="1"/>
              <a:t>directly</a:t>
            </a:r>
            <a:r>
              <a:rPr lang="it-IT" dirty="0"/>
              <a:t> in the </a:t>
            </a:r>
            <a:r>
              <a:rPr lang="it-IT" dirty="0" err="1"/>
              <a:t>program</a:t>
            </a:r>
            <a:r>
              <a:rPr lang="it-IT" dirty="0"/>
              <a:t> </a:t>
            </a:r>
            <a:r>
              <a:rPr lang="it-IT" dirty="0" err="1"/>
              <a:t>looking</a:t>
            </a:r>
            <a:r>
              <a:rPr lang="it-IT" dirty="0"/>
              <a:t> to </a:t>
            </a:r>
            <a:r>
              <a:rPr lang="it-IT" dirty="0" err="1"/>
              <a:t>their</a:t>
            </a:r>
            <a:r>
              <a:rPr lang="it-IT" dirty="0"/>
              <a:t> energy </a:t>
            </a:r>
            <a:r>
              <a:rPr lang="it-IT" dirty="0" err="1"/>
              <a:t>loss</a:t>
            </a:r>
            <a:r>
              <a:rPr lang="it-IT" dirty="0"/>
              <a:t>!</a:t>
            </a:r>
            <a:endParaRPr lang="en-GB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389FCE2-C1A5-55C4-2F33-7114ED80102C}"/>
              </a:ext>
            </a:extLst>
          </p:cNvPr>
          <p:cNvSpPr txBox="1"/>
          <p:nvPr/>
        </p:nvSpPr>
        <p:spPr>
          <a:xfrm>
            <a:off x="1074770" y="784847"/>
            <a:ext cx="22390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Example</a:t>
            </a:r>
            <a:r>
              <a:rPr lang="it-IT" dirty="0"/>
              <a:t> of one </a:t>
            </a:r>
            <a:r>
              <a:rPr lang="it-IT" dirty="0" err="1"/>
              <a:t>telescope</a:t>
            </a:r>
            <a:endParaRPr lang="en-GB" dirty="0"/>
          </a:p>
        </p:txBody>
      </p:sp>
      <p:pic>
        <p:nvPicPr>
          <p:cNvPr id="11" name="Immagine 10" descr="Immagine che contiene testo, linea, diagramma, schermata&#10;&#10;Descrizione generata automaticamente">
            <a:extLst>
              <a:ext uri="{FF2B5EF4-FFF2-40B4-BE49-F238E27FC236}">
                <a16:creationId xmlns:a16="http://schemas.microsoft.com/office/drawing/2014/main" id="{4DB57BD7-A35C-11EA-6DCF-29DDEC4DAB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7" r="6190"/>
          <a:stretch/>
        </p:blipFill>
        <p:spPr>
          <a:xfrm>
            <a:off x="4689323" y="78149"/>
            <a:ext cx="4154130" cy="3217282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F83EFDD-83EE-E6C4-98A3-EEB6AFB2C570}"/>
              </a:ext>
            </a:extLst>
          </p:cNvPr>
          <p:cNvSpPr txBox="1"/>
          <p:nvPr/>
        </p:nvSpPr>
        <p:spPr>
          <a:xfrm>
            <a:off x="7858976" y="3141542"/>
            <a:ext cx="12811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ECsI</a:t>
            </a:r>
            <a:r>
              <a:rPr lang="it-IT" dirty="0"/>
              <a:t> (MeV/n)</a:t>
            </a:r>
            <a:endParaRPr lang="en-GB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D60E3A7-D71E-5DBA-45CE-EEE6F257B221}"/>
              </a:ext>
            </a:extLst>
          </p:cNvPr>
          <p:cNvSpPr txBox="1"/>
          <p:nvPr/>
        </p:nvSpPr>
        <p:spPr>
          <a:xfrm rot="16200000">
            <a:off x="4033925" y="621112"/>
            <a:ext cx="9541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Efficiency</a:t>
            </a:r>
            <a:r>
              <a:rPr lang="it-IT" dirty="0"/>
              <a:t> </a:t>
            </a:r>
            <a:endParaRPr lang="en-GB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E5E0AA7-9081-A150-B9DD-F76AE8069A56}"/>
              </a:ext>
            </a:extLst>
          </p:cNvPr>
          <p:cNvSpPr txBox="1"/>
          <p:nvPr/>
        </p:nvSpPr>
        <p:spPr>
          <a:xfrm>
            <a:off x="4828979" y="3498119"/>
            <a:ext cx="40033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With </a:t>
            </a:r>
            <a:r>
              <a:rPr lang="it-IT" dirty="0" err="1"/>
              <a:t>respect</a:t>
            </a:r>
            <a:r>
              <a:rPr lang="it-IT" dirty="0"/>
              <a:t> to </a:t>
            </a:r>
            <a:r>
              <a:rPr lang="it-IT" dirty="0" err="1"/>
              <a:t>protons</a:t>
            </a:r>
            <a:r>
              <a:rPr lang="it-IT" dirty="0"/>
              <a:t>, the scattering </a:t>
            </a:r>
            <a:r>
              <a:rPr lang="it-IT" dirty="0" err="1"/>
              <a:t>contribution</a:t>
            </a:r>
            <a:r>
              <a:rPr lang="it-IT" dirty="0"/>
              <a:t> to </a:t>
            </a:r>
            <a:r>
              <a:rPr lang="it-IT" dirty="0" err="1"/>
              <a:t>inefficiency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lower</a:t>
            </a:r>
            <a:r>
              <a:rPr lang="it-IT" dirty="0"/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In </a:t>
            </a:r>
            <a:r>
              <a:rPr lang="it-IT" dirty="0" err="1"/>
              <a:t>any</a:t>
            </a:r>
            <a:r>
              <a:rPr lang="it-IT" dirty="0"/>
              <a:t> case, the </a:t>
            </a:r>
            <a:r>
              <a:rPr lang="it-IT" baseline="30000" dirty="0"/>
              <a:t>3</a:t>
            </a:r>
            <a:r>
              <a:rPr lang="it-IT" dirty="0"/>
              <a:t>He «</a:t>
            </a:r>
            <a:r>
              <a:rPr lang="it-IT" dirty="0" err="1"/>
              <a:t>geometrical</a:t>
            </a:r>
            <a:r>
              <a:rPr lang="it-IT" dirty="0"/>
              <a:t>» </a:t>
            </a:r>
            <a:r>
              <a:rPr lang="it-IT" dirty="0" err="1"/>
              <a:t>efficiency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lower</a:t>
            </a:r>
            <a:r>
              <a:rPr lang="it-IT" dirty="0"/>
              <a:t> with </a:t>
            </a:r>
            <a:r>
              <a:rPr lang="it-IT" dirty="0" err="1"/>
              <a:t>respect</a:t>
            </a:r>
            <a:r>
              <a:rPr lang="it-IT" dirty="0"/>
              <a:t> to </a:t>
            </a:r>
            <a:r>
              <a:rPr lang="it-IT" baseline="30000" dirty="0"/>
              <a:t>4</a:t>
            </a:r>
            <a:r>
              <a:rPr lang="it-IT" dirty="0"/>
              <a:t>He</a:t>
            </a:r>
            <a:endParaRPr lang="en-GB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01F6009-3614-4ED5-5D3F-9E6148D7D1E4}"/>
              </a:ext>
            </a:extLst>
          </p:cNvPr>
          <p:cNvSpPr txBox="1"/>
          <p:nvPr/>
        </p:nvSpPr>
        <p:spPr>
          <a:xfrm>
            <a:off x="6801811" y="118798"/>
            <a:ext cx="19796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GEANT4 </a:t>
            </a:r>
            <a:r>
              <a:rPr lang="it-IT" b="1" dirty="0" err="1"/>
              <a:t>results</a:t>
            </a:r>
            <a:r>
              <a:rPr lang="it-IT" b="1" dirty="0"/>
              <a:t>: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523118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33;p28">
            <a:extLst>
              <a:ext uri="{FF2B5EF4-FFF2-40B4-BE49-F238E27FC236}">
                <a16:creationId xmlns:a16="http://schemas.microsoft.com/office/drawing/2014/main" id="{D5AF0507-68C1-ECF7-D856-B16B03DD212F}"/>
              </a:ext>
            </a:extLst>
          </p:cNvPr>
          <p:cNvSpPr txBox="1">
            <a:spLocks/>
          </p:cNvSpPr>
          <p:nvPr/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6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dirty="0"/>
              <a:t>FAZIA @ CNAO: α </a:t>
            </a:r>
            <a:r>
              <a:rPr lang="fr-FR" dirty="0" err="1"/>
              <a:t>particles</a:t>
            </a:r>
            <a:endParaRPr lang="fr-FR" dirty="0"/>
          </a:p>
          <a:p>
            <a:r>
              <a:rPr lang="fr-FR" sz="2244" dirty="0"/>
              <a:t>GEANT4 simulations  </a:t>
            </a:r>
            <a:endParaRPr lang="fr-FR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D4611C1-0CD3-238C-13C0-3758070C1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1312300"/>
            <a:ext cx="3770835" cy="354158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9E39B37F-5831-68B7-F430-48200A3AB646}"/>
              </a:ext>
            </a:extLst>
          </p:cNvPr>
          <p:cNvSpPr txBox="1"/>
          <p:nvPr/>
        </p:nvSpPr>
        <p:spPr>
          <a:xfrm>
            <a:off x="2801433" y="4788026"/>
            <a:ext cx="12811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ECsI</a:t>
            </a:r>
            <a:r>
              <a:rPr lang="it-IT" dirty="0"/>
              <a:t> (MeV)</a:t>
            </a:r>
            <a:endParaRPr lang="en-GB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BAB28D5-9010-289A-0084-EBED73783F43}"/>
              </a:ext>
            </a:extLst>
          </p:cNvPr>
          <p:cNvSpPr txBox="1"/>
          <p:nvPr/>
        </p:nvSpPr>
        <p:spPr>
          <a:xfrm rot="16200000">
            <a:off x="-319239" y="1635462"/>
            <a:ext cx="9541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Efficiency</a:t>
            </a:r>
            <a:r>
              <a:rPr lang="it-IT" dirty="0"/>
              <a:t> </a:t>
            </a:r>
            <a:endParaRPr lang="en-GB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121F396-CEC5-B055-7D3B-3E8D322EE5F0}"/>
              </a:ext>
            </a:extLst>
          </p:cNvPr>
          <p:cNvSpPr txBox="1"/>
          <p:nvPr/>
        </p:nvSpPr>
        <p:spPr>
          <a:xfrm>
            <a:off x="254876" y="782204"/>
            <a:ext cx="3827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From the point of </a:t>
            </a:r>
            <a:r>
              <a:rPr lang="it-IT" dirty="0" err="1"/>
              <a:t>view</a:t>
            </a:r>
            <a:r>
              <a:rPr lang="it-IT" dirty="0"/>
              <a:t> of GEANT4 </a:t>
            </a:r>
            <a:r>
              <a:rPr lang="it-IT" dirty="0" err="1"/>
              <a:t>simulation</a:t>
            </a:r>
            <a:r>
              <a:rPr lang="it-IT" dirty="0"/>
              <a:t>, the </a:t>
            </a:r>
            <a:r>
              <a:rPr lang="it-IT" dirty="0" err="1"/>
              <a:t>quartet</a:t>
            </a:r>
            <a:r>
              <a:rPr lang="it-IT" dirty="0"/>
              <a:t> </a:t>
            </a:r>
            <a:r>
              <a:rPr lang="it-IT" dirty="0" err="1"/>
              <a:t>behaviour’s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very</a:t>
            </a:r>
            <a:r>
              <a:rPr lang="it-IT" dirty="0"/>
              <a:t> </a:t>
            </a:r>
            <a:r>
              <a:rPr lang="it-IT" dirty="0" err="1"/>
              <a:t>similar</a:t>
            </a:r>
            <a:r>
              <a:rPr lang="it-IT" dirty="0"/>
              <a:t>…</a:t>
            </a:r>
            <a:endParaRPr lang="en-GB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CF50755A-2E31-5415-2F65-F828E4B223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458"/>
          <a:stretch>
            <a:fillRect/>
          </a:stretch>
        </p:blipFill>
        <p:spPr>
          <a:xfrm>
            <a:off x="4236423" y="416379"/>
            <a:ext cx="4844094" cy="3361966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7EE364B-CBCF-2E1E-FF35-5C9C3538CBEF}"/>
              </a:ext>
            </a:extLst>
          </p:cNvPr>
          <p:cNvSpPr txBox="1"/>
          <p:nvPr/>
        </p:nvSpPr>
        <p:spPr>
          <a:xfrm>
            <a:off x="7953303" y="3633720"/>
            <a:ext cx="12811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ECsI</a:t>
            </a:r>
            <a:r>
              <a:rPr lang="it-IT" dirty="0"/>
              <a:t> (MeV/n)</a:t>
            </a:r>
            <a:endParaRPr lang="en-GB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3D52943-0267-692A-9E9D-9471BA9D266B}"/>
              </a:ext>
            </a:extLst>
          </p:cNvPr>
          <p:cNvSpPr txBox="1"/>
          <p:nvPr/>
        </p:nvSpPr>
        <p:spPr>
          <a:xfrm rot="16200000">
            <a:off x="3759373" y="798109"/>
            <a:ext cx="9541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Efficiency</a:t>
            </a:r>
            <a:r>
              <a:rPr lang="it-IT" dirty="0"/>
              <a:t> </a:t>
            </a:r>
            <a:endParaRPr lang="en-GB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EDD1CD98-685E-BC0B-EAB2-B93D3DCC6157}"/>
              </a:ext>
            </a:extLst>
          </p:cNvPr>
          <p:cNvSpPr txBox="1"/>
          <p:nvPr/>
        </p:nvSpPr>
        <p:spPr>
          <a:xfrm>
            <a:off x="7432322" y="1429048"/>
            <a:ext cx="11344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33CC"/>
                </a:solidFill>
              </a:rPr>
              <a:t>GEANT4</a:t>
            </a:r>
            <a:endParaRPr lang="en-GB" b="1" dirty="0">
              <a:solidFill>
                <a:srgbClr val="FF33CC"/>
              </a:solidFill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EA6127B-D5C4-2C7B-AED3-17D5988ED818}"/>
              </a:ext>
            </a:extLst>
          </p:cNvPr>
          <p:cNvSpPr txBox="1"/>
          <p:nvPr/>
        </p:nvSpPr>
        <p:spPr>
          <a:xfrm>
            <a:off x="4296993" y="3975439"/>
            <a:ext cx="4365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.. the </a:t>
            </a:r>
            <a:r>
              <a:rPr lang="it-IT" dirty="0" err="1"/>
              <a:t>simulated</a:t>
            </a:r>
            <a:r>
              <a:rPr lang="it-IT" dirty="0"/>
              <a:t> </a:t>
            </a:r>
            <a:r>
              <a:rPr lang="it-IT" dirty="0" err="1"/>
              <a:t>efficiency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slightly</a:t>
            </a:r>
            <a:r>
              <a:rPr lang="it-IT" dirty="0"/>
              <a:t> over (3-4%) the </a:t>
            </a:r>
            <a:r>
              <a:rPr lang="it-IT" dirty="0" err="1"/>
              <a:t>experimental</a:t>
            </a:r>
            <a:r>
              <a:rPr lang="it-IT" dirty="0"/>
              <a:t> data </a:t>
            </a:r>
            <a:endParaRPr lang="en-GB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33F2EC3-E5B0-0503-1E5A-FA95414C1A68}"/>
              </a:ext>
            </a:extLst>
          </p:cNvPr>
          <p:cNvSpPr txBox="1"/>
          <p:nvPr/>
        </p:nvSpPr>
        <p:spPr>
          <a:xfrm>
            <a:off x="4805756" y="4532601"/>
            <a:ext cx="4173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We</a:t>
            </a:r>
            <a:r>
              <a:rPr lang="it-IT" dirty="0"/>
              <a:t> are </a:t>
            </a:r>
            <a:r>
              <a:rPr lang="it-IT" dirty="0" err="1"/>
              <a:t>trying</a:t>
            </a:r>
            <a:r>
              <a:rPr lang="it-IT" dirty="0"/>
              <a:t> to </a:t>
            </a:r>
            <a:r>
              <a:rPr lang="it-IT" dirty="0" err="1"/>
              <a:t>change</a:t>
            </a:r>
            <a:r>
              <a:rPr lang="it-IT" dirty="0"/>
              <a:t> the </a:t>
            </a:r>
            <a:r>
              <a:rPr lang="it-IT" dirty="0" err="1"/>
              <a:t>nuclear</a:t>
            </a:r>
            <a:r>
              <a:rPr lang="it-IT" dirty="0"/>
              <a:t> cross </a:t>
            </a:r>
            <a:r>
              <a:rPr lang="it-IT" dirty="0" err="1"/>
              <a:t>section</a:t>
            </a:r>
            <a:r>
              <a:rPr lang="it-IT" dirty="0"/>
              <a:t> (</a:t>
            </a:r>
            <a:r>
              <a:rPr lang="it-IT" dirty="0" err="1"/>
              <a:t>using</a:t>
            </a:r>
            <a:r>
              <a:rPr lang="it-IT" dirty="0"/>
              <a:t> for </a:t>
            </a:r>
            <a:r>
              <a:rPr lang="it-IT" dirty="0" err="1"/>
              <a:t>example</a:t>
            </a:r>
            <a:r>
              <a:rPr lang="it-IT" dirty="0"/>
              <a:t>  «</a:t>
            </a:r>
            <a:r>
              <a:rPr lang="it-IT" dirty="0" err="1"/>
              <a:t>shein</a:t>
            </a:r>
            <a:r>
              <a:rPr lang="it-IT" dirty="0"/>
              <a:t>» option </a:t>
            </a:r>
            <a:r>
              <a:rPr lang="it-IT" dirty="0" err="1"/>
              <a:t>as</a:t>
            </a:r>
            <a:r>
              <a:rPr lang="it-IT" dirty="0"/>
              <a:t> for </a:t>
            </a:r>
            <a:r>
              <a:rPr lang="it-IT" dirty="0" err="1"/>
              <a:t>protons</a:t>
            </a:r>
            <a:r>
              <a:rPr lang="it-IT" dirty="0"/>
              <a:t>»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2716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88;p31">
            <a:extLst>
              <a:ext uri="{FF2B5EF4-FFF2-40B4-BE49-F238E27FC236}">
                <a16:creationId xmlns:a16="http://schemas.microsoft.com/office/drawing/2014/main" id="{D2E3AE07-F32C-040F-A337-CA6B84F82BB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8416"/>
          <a:stretch/>
        </p:blipFill>
        <p:spPr>
          <a:xfrm>
            <a:off x="311700" y="975604"/>
            <a:ext cx="2234700" cy="13338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979505B-74D8-31CE-F378-0AEDACBD72C3}"/>
              </a:ext>
            </a:extLst>
          </p:cNvPr>
          <p:cNvSpPr txBox="1"/>
          <p:nvPr/>
        </p:nvSpPr>
        <p:spPr>
          <a:xfrm>
            <a:off x="197487" y="559036"/>
            <a:ext cx="2756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/>
              <a:t>Baseline distribution CNAO exp.</a:t>
            </a:r>
          </a:p>
        </p:txBody>
      </p:sp>
      <p:sp>
        <p:nvSpPr>
          <p:cNvPr id="7" name="Google Shape;286;p31">
            <a:extLst>
              <a:ext uri="{FF2B5EF4-FFF2-40B4-BE49-F238E27FC236}">
                <a16:creationId xmlns:a16="http://schemas.microsoft.com/office/drawing/2014/main" id="{A5B62A20-D5D4-58A9-05EA-EB4326707399}"/>
              </a:ext>
            </a:extLst>
          </p:cNvPr>
          <p:cNvSpPr txBox="1"/>
          <p:nvPr/>
        </p:nvSpPr>
        <p:spPr>
          <a:xfrm>
            <a:off x="1515113" y="1227989"/>
            <a:ext cx="843075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900" dirty="0">
                <a:solidFill>
                  <a:srgbClr val="FF0303"/>
                </a:solidFill>
              </a:rPr>
              <a:t>cosmic rays</a:t>
            </a:r>
            <a:endParaRPr sz="900" dirty="0">
              <a:solidFill>
                <a:srgbClr val="FF0303"/>
              </a:solidFill>
            </a:endParaRPr>
          </a:p>
        </p:txBody>
      </p:sp>
      <p:sp>
        <p:nvSpPr>
          <p:cNvPr id="8" name="Google Shape;282;p31">
            <a:extLst>
              <a:ext uri="{FF2B5EF4-FFF2-40B4-BE49-F238E27FC236}">
                <a16:creationId xmlns:a16="http://schemas.microsoft.com/office/drawing/2014/main" id="{B7BA9218-ED2D-A7E0-F2A0-27F5ECBCF55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1234" y="3714688"/>
            <a:ext cx="8974014" cy="14071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it" dirty="0"/>
              <a:t>Baseline effects could affect the LO measurement:</a:t>
            </a:r>
            <a:endParaRPr dirty="0"/>
          </a:p>
          <a:p>
            <a:pPr marL="457200" lvl="0" indent="-317182" algn="l" rtl="0"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it" dirty="0"/>
              <a:t>if high rate ➡ baseline distribution very different from that observed at low rates, such as in cosmic ray run</a:t>
            </a:r>
            <a:endParaRPr dirty="0"/>
          </a:p>
          <a:p>
            <a:pPr marL="914400" lvl="1" indent="-297497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it" dirty="0"/>
              <a:t>right tail: pile up </a:t>
            </a:r>
            <a:endParaRPr dirty="0"/>
          </a:p>
          <a:p>
            <a:pPr marL="914400" lvl="1" indent="-297497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it" dirty="0"/>
              <a:t>left tail: the baseline can take lower values compared to those observed in low-rate conditions. So the «real» baseline value is accesible only with LOW rate!! </a:t>
            </a:r>
            <a:endParaRPr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67AA507-B189-64C1-CA4A-3208FD2AC50A}"/>
              </a:ext>
            </a:extLst>
          </p:cNvPr>
          <p:cNvSpPr txBox="1"/>
          <p:nvPr/>
        </p:nvSpPr>
        <p:spPr>
          <a:xfrm>
            <a:off x="3217720" y="605203"/>
            <a:ext cx="4468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..</a:t>
            </a:r>
            <a:r>
              <a:rPr lang="en-US" noProof="0" dirty="0"/>
              <a:t>but similar effects also in Ni+Ni@32,52,74 MeV!</a:t>
            </a:r>
            <a:endParaRPr lang="en-GB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29DB38A7-D069-8BC4-4738-E9C3423A5CC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75"/>
          <a:stretch>
            <a:fillRect/>
          </a:stretch>
        </p:blipFill>
        <p:spPr>
          <a:xfrm>
            <a:off x="4401286" y="975604"/>
            <a:ext cx="4468740" cy="2537084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609308C-3C19-6FCE-D2EC-1A761BA8DFD7}"/>
              </a:ext>
            </a:extLst>
          </p:cNvPr>
          <p:cNvSpPr txBox="1"/>
          <p:nvPr/>
        </p:nvSpPr>
        <p:spPr>
          <a:xfrm>
            <a:off x="5873727" y="3512688"/>
            <a:ext cx="2527753" cy="248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/>
              <a:t>Thanks to Enola Roberts, ENSICAEN</a:t>
            </a:r>
            <a:endParaRPr lang="en-GB" sz="1000" b="1" dirty="0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DEE66B8F-F32B-A927-E012-342614D00A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5513" y="2309429"/>
            <a:ext cx="1856660" cy="150940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D5CB1C7-F576-4D3A-C618-38394DF025D1}"/>
              </a:ext>
            </a:extLst>
          </p:cNvPr>
          <p:cNvSpPr txBox="1"/>
          <p:nvPr/>
        </p:nvSpPr>
        <p:spPr>
          <a:xfrm>
            <a:off x="4261466" y="879891"/>
            <a:ext cx="457083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noProof="0" dirty="0"/>
              <a:t>RMS value of the baseline distribution as a function of the angle</a:t>
            </a:r>
          </a:p>
        </p:txBody>
      </p:sp>
      <p:sp>
        <p:nvSpPr>
          <p:cNvPr id="16" name="Google Shape;233;p28">
            <a:extLst>
              <a:ext uri="{FF2B5EF4-FFF2-40B4-BE49-F238E27FC236}">
                <a16:creationId xmlns:a16="http://schemas.microsoft.com/office/drawing/2014/main" id="{28B40F2E-CD13-60D2-783E-9A56AF3DC14A}"/>
              </a:ext>
            </a:extLst>
          </p:cNvPr>
          <p:cNvSpPr txBox="1">
            <a:spLocks/>
          </p:cNvSpPr>
          <p:nvPr/>
        </p:nvSpPr>
        <p:spPr>
          <a:xfrm>
            <a:off x="307141" y="125853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noProof="0" dirty="0"/>
              <a:t>FAZIA @ CNAO: what are we learning about high rate condition?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1D8B936A-130A-0D05-70E0-A5A15E660C2D}"/>
              </a:ext>
            </a:extLst>
          </p:cNvPr>
          <p:cNvSpPr txBox="1"/>
          <p:nvPr/>
        </p:nvSpPr>
        <p:spPr>
          <a:xfrm>
            <a:off x="5926063" y="1114980"/>
            <a:ext cx="3046057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noProof="0" dirty="0"/>
              <a:t>Lower the energy, higher the rate and consequently the RMS of the baseline distribution</a:t>
            </a:r>
          </a:p>
        </p:txBody>
      </p:sp>
    </p:spTree>
    <p:extLst>
      <p:ext uri="{BB962C8B-B14F-4D97-AF65-F5344CB8AC3E}">
        <p14:creationId xmlns:p14="http://schemas.microsoft.com/office/powerpoint/2010/main" val="1288834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83;p31">
            <a:extLst>
              <a:ext uri="{FF2B5EF4-FFF2-40B4-BE49-F238E27FC236}">
                <a16:creationId xmlns:a16="http://schemas.microsoft.com/office/drawing/2014/main" id="{8A246D36-59CA-9B2E-3740-29D24B10C307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rcRect t="5368"/>
          <a:stretch>
            <a:fillRect/>
          </a:stretch>
        </p:blipFill>
        <p:spPr>
          <a:xfrm>
            <a:off x="311699" y="1079405"/>
            <a:ext cx="3059485" cy="185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84;p31">
            <a:extLst>
              <a:ext uri="{FF2B5EF4-FFF2-40B4-BE49-F238E27FC236}">
                <a16:creationId xmlns:a16="http://schemas.microsoft.com/office/drawing/2014/main" id="{F41117F6-0E1C-2F42-DE6A-C33F1B6602C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rcRect t="6216"/>
          <a:stretch>
            <a:fillRect/>
          </a:stretch>
        </p:blipFill>
        <p:spPr>
          <a:xfrm>
            <a:off x="4640165" y="1548423"/>
            <a:ext cx="3059485" cy="222041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1A887D30-B033-8328-F584-9F8AFD076C9F}"/>
              </a:ext>
            </a:extLst>
          </p:cNvPr>
          <p:cNvSpPr txBox="1"/>
          <p:nvPr/>
        </p:nvSpPr>
        <p:spPr>
          <a:xfrm>
            <a:off x="171879" y="712925"/>
            <a:ext cx="5225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dE</a:t>
            </a:r>
            <a:r>
              <a:rPr lang="it-IT" dirty="0"/>
              <a:t> vs E plot @CNAO</a:t>
            </a:r>
            <a:r>
              <a:rPr lang="en-US" noProof="0" dirty="0"/>
              <a:t>: proton elastic peak is not «well» isolated</a:t>
            </a:r>
            <a:endParaRPr lang="en-GB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A6B3720-CD31-A893-782F-E1DFA9164407}"/>
              </a:ext>
            </a:extLst>
          </p:cNvPr>
          <p:cNvSpPr txBox="1"/>
          <p:nvPr/>
        </p:nvSpPr>
        <p:spPr>
          <a:xfrm>
            <a:off x="4413870" y="1093634"/>
            <a:ext cx="4075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noProof="0" dirty="0"/>
              <a:t>Baseline vs. Energy for the red selection: elastic energy is correlated to the baseline value!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66B48AA-E2DA-522B-5B56-46144304253B}"/>
              </a:ext>
            </a:extLst>
          </p:cNvPr>
          <p:cNvSpPr txBox="1"/>
          <p:nvPr/>
        </p:nvSpPr>
        <p:spPr>
          <a:xfrm rot="16200000">
            <a:off x="-383280" y="1493228"/>
            <a:ext cx="1320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Si1+Si2 (</a:t>
            </a:r>
            <a:r>
              <a:rPr lang="it-IT" dirty="0" err="1"/>
              <a:t>a.u</a:t>
            </a:r>
            <a:r>
              <a:rPr lang="it-IT" dirty="0"/>
              <a:t>.)</a:t>
            </a:r>
            <a:endParaRPr lang="en-GB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7C78985-A2CA-A515-4BE9-324275819B2D}"/>
              </a:ext>
            </a:extLst>
          </p:cNvPr>
          <p:cNvSpPr txBox="1"/>
          <p:nvPr/>
        </p:nvSpPr>
        <p:spPr>
          <a:xfrm>
            <a:off x="2277661" y="2994408"/>
            <a:ext cx="1320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sQ3max (</a:t>
            </a:r>
            <a:r>
              <a:rPr lang="it-IT" dirty="0" err="1"/>
              <a:t>a.u</a:t>
            </a:r>
            <a:r>
              <a:rPr lang="it-IT" dirty="0"/>
              <a:t>.)</a:t>
            </a:r>
            <a:endParaRPr lang="en-GB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5A53C67-5CA2-B42B-EAF7-EB03455E3DE1}"/>
              </a:ext>
            </a:extLst>
          </p:cNvPr>
          <p:cNvSpPr txBox="1"/>
          <p:nvPr/>
        </p:nvSpPr>
        <p:spPr>
          <a:xfrm rot="16200000">
            <a:off x="3526310" y="2122081"/>
            <a:ext cx="1548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Baseline </a:t>
            </a:r>
            <a:r>
              <a:rPr lang="it-IT" dirty="0" err="1"/>
              <a:t>value</a:t>
            </a:r>
            <a:endParaRPr lang="en-GB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5D6DFD2-F016-5D9C-14F1-08399F75BDD6}"/>
              </a:ext>
            </a:extLst>
          </p:cNvPr>
          <p:cNvSpPr txBox="1"/>
          <p:nvPr/>
        </p:nvSpPr>
        <p:spPr>
          <a:xfrm>
            <a:off x="4962741" y="4065835"/>
            <a:ext cx="3245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/>
              <a:t>An increasing of rate can produce a loosing of energy resolution!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A07756A-18AC-5815-A912-E702250677A1}"/>
              </a:ext>
            </a:extLst>
          </p:cNvPr>
          <p:cNvSpPr txBox="1"/>
          <p:nvPr/>
        </p:nvSpPr>
        <p:spPr>
          <a:xfrm>
            <a:off x="856255" y="4336919"/>
            <a:ext cx="3444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.. </a:t>
            </a:r>
            <a:r>
              <a:rPr lang="en-US" noProof="0" dirty="0"/>
              <a:t>can this problem affect also the identification capability of FAZIA?</a:t>
            </a:r>
            <a:endParaRPr lang="en-GB" dirty="0"/>
          </a:p>
        </p:txBody>
      </p:sp>
      <p:sp>
        <p:nvSpPr>
          <p:cNvPr id="17" name="Google Shape;233;p28">
            <a:extLst>
              <a:ext uri="{FF2B5EF4-FFF2-40B4-BE49-F238E27FC236}">
                <a16:creationId xmlns:a16="http://schemas.microsoft.com/office/drawing/2014/main" id="{53F167BA-349C-1903-6AB1-DEA9BDF99FB8}"/>
              </a:ext>
            </a:extLst>
          </p:cNvPr>
          <p:cNvSpPr txBox="1">
            <a:spLocks/>
          </p:cNvSpPr>
          <p:nvPr/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dirty="0"/>
              <a:t>FAZIA @ CNAO: </a:t>
            </a:r>
            <a:r>
              <a:rPr lang="fr-FR" dirty="0" err="1"/>
              <a:t>what</a:t>
            </a:r>
            <a:r>
              <a:rPr lang="fr-FR" dirty="0"/>
              <a:t> are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learning</a:t>
            </a:r>
            <a:r>
              <a:rPr lang="fr-FR" dirty="0"/>
              <a:t> about high rate condition?</a:t>
            </a:r>
          </a:p>
        </p:txBody>
      </p:sp>
    </p:spTree>
    <p:extLst>
      <p:ext uri="{BB962C8B-B14F-4D97-AF65-F5344CB8AC3E}">
        <p14:creationId xmlns:p14="http://schemas.microsoft.com/office/powerpoint/2010/main" val="59983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CC3720D-1FED-52CE-EC4B-9B78B3318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633" y="1231428"/>
            <a:ext cx="3998370" cy="3093156"/>
          </a:xfrm>
          <a:prstGeom prst="rect">
            <a:avLst/>
          </a:prstGeom>
        </p:spPr>
      </p:pic>
      <p:sp>
        <p:nvSpPr>
          <p:cNvPr id="6" name="Google Shape;233;p28">
            <a:extLst>
              <a:ext uri="{FF2B5EF4-FFF2-40B4-BE49-F238E27FC236}">
                <a16:creationId xmlns:a16="http://schemas.microsoft.com/office/drawing/2014/main" id="{70C9B775-7A7E-8CB7-2DC1-A306F2B2DFC4}"/>
              </a:ext>
            </a:extLst>
          </p:cNvPr>
          <p:cNvSpPr txBox="1">
            <a:spLocks/>
          </p:cNvSpPr>
          <p:nvPr/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dirty="0"/>
              <a:t>FAZIA @ CNAO: </a:t>
            </a:r>
            <a:r>
              <a:rPr lang="fr-FR" dirty="0" err="1"/>
              <a:t>what</a:t>
            </a:r>
            <a:r>
              <a:rPr lang="fr-FR" dirty="0"/>
              <a:t> are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learning</a:t>
            </a:r>
            <a:r>
              <a:rPr lang="fr-FR" dirty="0"/>
              <a:t> about high rate condition?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04D4E06-511B-1B15-D502-6A5F2A30694E}"/>
              </a:ext>
            </a:extLst>
          </p:cNvPr>
          <p:cNvSpPr txBox="1"/>
          <p:nvPr/>
        </p:nvSpPr>
        <p:spPr>
          <a:xfrm>
            <a:off x="2303187" y="4444101"/>
            <a:ext cx="33413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/>
              <a:t>Thanks to Enola Roberts, ENSICAEN</a:t>
            </a:r>
            <a:endParaRPr lang="en-GB" sz="1000" b="1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81FF721-B6B3-5441-8887-381A4D657ADA}"/>
              </a:ext>
            </a:extLst>
          </p:cNvPr>
          <p:cNvSpPr txBox="1"/>
          <p:nvPr/>
        </p:nvSpPr>
        <p:spPr>
          <a:xfrm>
            <a:off x="213953" y="850301"/>
            <a:ext cx="553370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noProof="0" dirty="0"/>
              <a:t>FOM for Si1vs Si2 identification between proton and deuteron as a </a:t>
            </a:r>
          </a:p>
          <a:p>
            <a:r>
              <a:rPr lang="en-US" noProof="0" dirty="0"/>
              <a:t>function of the angle with respect to the beam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AF870CA-8EC8-D229-3802-6AE7476228AD}"/>
              </a:ext>
            </a:extLst>
          </p:cNvPr>
          <p:cNvSpPr txBox="1"/>
          <p:nvPr/>
        </p:nvSpPr>
        <p:spPr>
          <a:xfrm>
            <a:off x="4895134" y="1890677"/>
            <a:ext cx="34788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/>
              <a:t>It is evident as the most near to the beam telescope where elastic beam is present are suffering pile-up problem, affecting the energy measurement and consequently also the identification capability!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E4B4260-211A-5C30-D3D2-B3DAD4116846}"/>
              </a:ext>
            </a:extLst>
          </p:cNvPr>
          <p:cNvSpPr txBox="1"/>
          <p:nvPr/>
        </p:nvSpPr>
        <p:spPr>
          <a:xfrm>
            <a:off x="5531383" y="4122733"/>
            <a:ext cx="3444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.. </a:t>
            </a:r>
            <a:r>
              <a:rPr lang="en-US" noProof="0" dirty="0"/>
              <a:t>of course in any case we are well below the threshold of FOM=0.7…</a:t>
            </a:r>
            <a:endParaRPr lang="en-GB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CC00A8D-F897-C426-F7F2-D851BA337C05}"/>
              </a:ext>
            </a:extLst>
          </p:cNvPr>
          <p:cNvSpPr txBox="1"/>
          <p:nvPr/>
        </p:nvSpPr>
        <p:spPr>
          <a:xfrm>
            <a:off x="6332048" y="542524"/>
            <a:ext cx="23581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aseline="30000" dirty="0"/>
              <a:t>58</a:t>
            </a:r>
            <a:r>
              <a:rPr lang="it-IT" dirty="0"/>
              <a:t>Ni+</a:t>
            </a:r>
            <a:r>
              <a:rPr lang="it-IT" baseline="30000" dirty="0"/>
              <a:t>58</a:t>
            </a:r>
            <a:r>
              <a:rPr lang="it-IT" dirty="0"/>
              <a:t>Ni@32,52,74 </a:t>
            </a:r>
            <a:r>
              <a:rPr lang="it-IT" dirty="0" err="1"/>
              <a:t>AMeV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8677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33;p28">
            <a:extLst>
              <a:ext uri="{FF2B5EF4-FFF2-40B4-BE49-F238E27FC236}">
                <a16:creationId xmlns:a16="http://schemas.microsoft.com/office/drawing/2014/main" id="{CC65064D-25BC-9AE7-9729-33DAD45999CA}"/>
              </a:ext>
            </a:extLst>
          </p:cNvPr>
          <p:cNvSpPr txBox="1">
            <a:spLocks/>
          </p:cNvSpPr>
          <p:nvPr/>
        </p:nvSpPr>
        <p:spPr>
          <a:xfrm>
            <a:off x="311700" y="140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dirty="0"/>
              <a:t>FAZIA @ CNAO: </a:t>
            </a:r>
            <a:r>
              <a:rPr lang="fr-FR" dirty="0" err="1"/>
              <a:t>what</a:t>
            </a:r>
            <a:r>
              <a:rPr lang="fr-FR" dirty="0"/>
              <a:t> are </a:t>
            </a:r>
            <a:r>
              <a:rPr lang="fr-FR" dirty="0" err="1"/>
              <a:t>we</a:t>
            </a:r>
            <a:r>
              <a:rPr lang="fr-FR" dirty="0"/>
              <a:t> </a:t>
            </a:r>
            <a:r>
              <a:rPr lang="fr-FR" dirty="0" err="1"/>
              <a:t>learning</a:t>
            </a:r>
            <a:r>
              <a:rPr lang="fr-FR" dirty="0"/>
              <a:t> about high rate condition?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8C477D4-0AB8-33C3-3944-A198DF795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948" y="1077950"/>
            <a:ext cx="7720836" cy="392532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CFA5C16-4669-612A-3BB9-BCA21182DCF7}"/>
              </a:ext>
            </a:extLst>
          </p:cNvPr>
          <p:cNvSpPr txBox="1"/>
          <p:nvPr/>
        </p:nvSpPr>
        <p:spPr>
          <a:xfrm rot="16200000">
            <a:off x="-383280" y="1493228"/>
            <a:ext cx="1320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QL1 (</a:t>
            </a:r>
            <a:r>
              <a:rPr lang="it-IT" dirty="0" err="1"/>
              <a:t>a.u</a:t>
            </a:r>
            <a:r>
              <a:rPr lang="it-IT" dirty="0"/>
              <a:t>.)</a:t>
            </a:r>
            <a:endParaRPr lang="en-GB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95D2DA3-91D6-38E0-D235-97A28550683F}"/>
              </a:ext>
            </a:extLst>
          </p:cNvPr>
          <p:cNvSpPr txBox="1"/>
          <p:nvPr/>
        </p:nvSpPr>
        <p:spPr>
          <a:xfrm>
            <a:off x="2882677" y="4835723"/>
            <a:ext cx="1320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I1max (</a:t>
            </a:r>
            <a:r>
              <a:rPr lang="it-IT" dirty="0" err="1"/>
              <a:t>a.u</a:t>
            </a:r>
            <a:r>
              <a:rPr lang="it-IT" dirty="0"/>
              <a:t>.)</a:t>
            </a:r>
            <a:endParaRPr lang="en-GB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00C528E-43F0-AD07-33FB-0A6F7ACE2774}"/>
              </a:ext>
            </a:extLst>
          </p:cNvPr>
          <p:cNvSpPr txBox="1"/>
          <p:nvPr/>
        </p:nvSpPr>
        <p:spPr>
          <a:xfrm>
            <a:off x="6763847" y="4826986"/>
            <a:ext cx="1320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I1max (</a:t>
            </a:r>
            <a:r>
              <a:rPr lang="it-IT" dirty="0" err="1"/>
              <a:t>a.u</a:t>
            </a:r>
            <a:r>
              <a:rPr lang="it-IT" dirty="0"/>
              <a:t>.)</a:t>
            </a:r>
            <a:endParaRPr lang="en-GB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3B27027-7B11-08FC-BAC6-67264E98071F}"/>
              </a:ext>
            </a:extLst>
          </p:cNvPr>
          <p:cNvSpPr txBox="1"/>
          <p:nvPr/>
        </p:nvSpPr>
        <p:spPr>
          <a:xfrm rot="16200000">
            <a:off x="3537189" y="1443855"/>
            <a:ext cx="1320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QL1 </a:t>
            </a:r>
            <a:r>
              <a:rPr lang="it-IT" dirty="0"/>
              <a:t>(</a:t>
            </a:r>
            <a:r>
              <a:rPr lang="it-IT" dirty="0" err="1"/>
              <a:t>a.u</a:t>
            </a:r>
            <a:r>
              <a:rPr lang="it-IT" dirty="0"/>
              <a:t>.)</a:t>
            </a:r>
            <a:endParaRPr lang="en-GB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D4C2DBA-0AA4-C7E4-8DDF-18782A1EBF7F}"/>
              </a:ext>
            </a:extLst>
          </p:cNvPr>
          <p:cNvSpPr txBox="1"/>
          <p:nvPr/>
        </p:nvSpPr>
        <p:spPr>
          <a:xfrm>
            <a:off x="4967133" y="914170"/>
            <a:ext cx="1698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Telescope</a:t>
            </a:r>
            <a:r>
              <a:rPr lang="it-IT" dirty="0"/>
              <a:t> 1114</a:t>
            </a:r>
            <a:endParaRPr lang="en-GB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873A802-C3CC-AF21-4325-EF754FF880B6}"/>
              </a:ext>
            </a:extLst>
          </p:cNvPr>
          <p:cNvSpPr txBox="1"/>
          <p:nvPr/>
        </p:nvSpPr>
        <p:spPr>
          <a:xfrm>
            <a:off x="1032424" y="1046174"/>
            <a:ext cx="1698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Telescope</a:t>
            </a:r>
            <a:r>
              <a:rPr lang="it-IT" dirty="0"/>
              <a:t> 212</a:t>
            </a:r>
            <a:endParaRPr lang="en-GB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418AD4C-6736-AB23-3324-10CB7A64C2E1}"/>
              </a:ext>
            </a:extLst>
          </p:cNvPr>
          <p:cNvSpPr txBox="1"/>
          <p:nvPr/>
        </p:nvSpPr>
        <p:spPr>
          <a:xfrm>
            <a:off x="2961304" y="2408531"/>
            <a:ext cx="76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baseline="30000" dirty="0"/>
              <a:t>12</a:t>
            </a:r>
            <a:r>
              <a:rPr lang="it-IT" sz="1200" dirty="0"/>
              <a:t>C Pile-up</a:t>
            </a:r>
            <a:endParaRPr lang="en-GB" sz="1200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22A7E30-A79D-DE2F-B447-00B78675D280}"/>
              </a:ext>
            </a:extLst>
          </p:cNvPr>
          <p:cNvSpPr txBox="1"/>
          <p:nvPr/>
        </p:nvSpPr>
        <p:spPr>
          <a:xfrm>
            <a:off x="2464756" y="1720157"/>
            <a:ext cx="1163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Double </a:t>
            </a:r>
            <a:r>
              <a:rPr lang="it-IT" baseline="30000" dirty="0"/>
              <a:t>12</a:t>
            </a:r>
            <a:r>
              <a:rPr lang="it-IT" dirty="0"/>
              <a:t>C </a:t>
            </a:r>
            <a:endParaRPr lang="en-GB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2DF5AEAE-5791-5A61-41F1-0D6152C3F78F}"/>
              </a:ext>
            </a:extLst>
          </p:cNvPr>
          <p:cNvSpPr txBox="1"/>
          <p:nvPr/>
        </p:nvSpPr>
        <p:spPr>
          <a:xfrm>
            <a:off x="2967228" y="3868381"/>
            <a:ext cx="920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Out-of-time </a:t>
            </a:r>
            <a:r>
              <a:rPr lang="it-IT" sz="1200" baseline="30000" dirty="0"/>
              <a:t>12</a:t>
            </a:r>
            <a:r>
              <a:rPr lang="it-IT" sz="1200" dirty="0"/>
              <a:t>C</a:t>
            </a:r>
            <a:endParaRPr lang="en-GB" sz="1200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B8DA512-DCB4-1546-D460-8436D7491841}"/>
              </a:ext>
            </a:extLst>
          </p:cNvPr>
          <p:cNvSpPr txBox="1"/>
          <p:nvPr/>
        </p:nvSpPr>
        <p:spPr>
          <a:xfrm>
            <a:off x="955651" y="1512541"/>
            <a:ext cx="1048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High rate</a:t>
            </a:r>
            <a:endParaRPr lang="en-GB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B71FA5B-B64A-7DF3-43F5-0DD5D36F5D47}"/>
              </a:ext>
            </a:extLst>
          </p:cNvPr>
          <p:cNvSpPr txBox="1"/>
          <p:nvPr/>
        </p:nvSpPr>
        <p:spPr>
          <a:xfrm>
            <a:off x="4838088" y="1512541"/>
            <a:ext cx="1048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Low rate</a:t>
            </a:r>
            <a:endParaRPr lang="en-GB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A4538E85-B2A6-E2C8-24EA-5FA8732DA99F}"/>
              </a:ext>
            </a:extLst>
          </p:cNvPr>
          <p:cNvSpPr txBox="1"/>
          <p:nvPr/>
        </p:nvSpPr>
        <p:spPr>
          <a:xfrm>
            <a:off x="825842" y="1975290"/>
            <a:ext cx="1284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noProof="0" dirty="0"/>
              <a:t>Similar effect due to high rate?</a:t>
            </a:r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56FD86C1-5FF0-1CEB-321F-B94195D9756F}"/>
              </a:ext>
            </a:extLst>
          </p:cNvPr>
          <p:cNvSpPr/>
          <p:nvPr/>
        </p:nvSpPr>
        <p:spPr>
          <a:xfrm rot="21015455">
            <a:off x="2290453" y="3370053"/>
            <a:ext cx="614835" cy="28417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6D2EBE25-F423-9F34-C9FC-A4E114203574}"/>
              </a:ext>
            </a:extLst>
          </p:cNvPr>
          <p:cNvCxnSpPr/>
          <p:nvPr/>
        </p:nvCxnSpPr>
        <p:spPr>
          <a:xfrm>
            <a:off x="1881509" y="2639363"/>
            <a:ext cx="483556" cy="6807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ABFC79C1-FF58-A214-871C-065C2FA65207}"/>
              </a:ext>
            </a:extLst>
          </p:cNvPr>
          <p:cNvSpPr txBox="1"/>
          <p:nvPr/>
        </p:nvSpPr>
        <p:spPr>
          <a:xfrm>
            <a:off x="6332048" y="542524"/>
            <a:ext cx="23581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aseline="30000" dirty="0"/>
              <a:t>12</a:t>
            </a:r>
            <a:r>
              <a:rPr lang="it-IT" dirty="0"/>
              <a:t>C+</a:t>
            </a:r>
            <a:r>
              <a:rPr lang="it-IT" baseline="30000" dirty="0"/>
              <a:t>12</a:t>
            </a:r>
            <a:r>
              <a:rPr lang="it-IT" dirty="0"/>
              <a:t>C@8.75 </a:t>
            </a:r>
            <a:r>
              <a:rPr lang="it-IT" dirty="0" err="1"/>
              <a:t>AMeV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8291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33;p28">
            <a:extLst>
              <a:ext uri="{FF2B5EF4-FFF2-40B4-BE49-F238E27FC236}">
                <a16:creationId xmlns:a16="http://schemas.microsoft.com/office/drawing/2014/main" id="{899072D0-D330-D75B-FC97-35F871C60473}"/>
              </a:ext>
            </a:extLst>
          </p:cNvPr>
          <p:cNvSpPr txBox="1">
            <a:spLocks/>
          </p:cNvSpPr>
          <p:nvPr/>
        </p:nvSpPr>
        <p:spPr>
          <a:xfrm>
            <a:off x="311700" y="140225"/>
            <a:ext cx="406092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noProof="0" dirty="0"/>
              <a:t>Conclusion and outlook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6AB90C2-0F05-F025-3B31-ACB0F0C4E9BF}"/>
              </a:ext>
            </a:extLst>
          </p:cNvPr>
          <p:cNvSpPr txBox="1"/>
          <p:nvPr/>
        </p:nvSpPr>
        <p:spPr>
          <a:xfrm>
            <a:off x="311700" y="845648"/>
            <a:ext cx="844728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/>
              <a:t>Using proton beam @CNAO data, a first paper about proton efficiency for the FAZIA block has been published. The effect is sensible at least for </a:t>
            </a:r>
            <a:r>
              <a:rPr lang="en-US" baseline="30000" noProof="0" dirty="0"/>
              <a:t>58</a:t>
            </a:r>
            <a:r>
              <a:rPr lang="en-US" noProof="0" dirty="0"/>
              <a:t>Ni+</a:t>
            </a:r>
            <a:r>
              <a:rPr lang="en-US" baseline="30000" noProof="0" dirty="0"/>
              <a:t>58</a:t>
            </a:r>
            <a:r>
              <a:rPr lang="en-US" noProof="0" dirty="0"/>
              <a:t>Ni@74AMeV in terms of energy spectra and multiplicity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/>
              <a:t>Using carbon </a:t>
            </a:r>
            <a:r>
              <a:rPr lang="en-US" noProof="0" dirty="0" err="1"/>
              <a:t>beam@CNAO</a:t>
            </a:r>
            <a:r>
              <a:rPr lang="en-US" noProof="0" dirty="0"/>
              <a:t> data, the same work has been done to estimate alpha-particle efficiency. The agreement between exp. data and GEANT4 is still good.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/>
              <a:t>High-rate condition tested @CNAO are present also in our «standard» experiment when the elastic reaction is detected: Ni+Ni@32,52 </a:t>
            </a:r>
            <a:r>
              <a:rPr lang="en-US" noProof="0" dirty="0" err="1"/>
              <a:t>AMeV</a:t>
            </a:r>
            <a:r>
              <a:rPr lang="en-US" noProof="0" dirty="0"/>
              <a:t> and </a:t>
            </a:r>
            <a:r>
              <a:rPr lang="en-US" baseline="30000" noProof="0" dirty="0"/>
              <a:t>12</a:t>
            </a:r>
            <a:r>
              <a:rPr lang="en-US" noProof="0" dirty="0"/>
              <a:t>C+</a:t>
            </a:r>
            <a:r>
              <a:rPr lang="en-US" baseline="30000" noProof="0" dirty="0"/>
              <a:t>12</a:t>
            </a:r>
            <a:r>
              <a:rPr lang="en-US" noProof="0" dirty="0"/>
              <a:t>C@8.75AMeV show similar behavior with respect to CNAO in terms of baseline distribution. This can affect energy value calculation and consequently also identification capability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noProof="0" dirty="0"/>
          </a:p>
          <a:p>
            <a:r>
              <a:rPr lang="en-US" noProof="0" dirty="0"/>
              <a:t>For the future: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/>
              <a:t>GEANT simulation to test different cross section to obtain a better agreement between </a:t>
            </a:r>
            <a:r>
              <a:rPr lang="en-US" noProof="0" dirty="0" err="1"/>
              <a:t>exp.data</a:t>
            </a:r>
            <a:r>
              <a:rPr lang="en-US" noProof="0" dirty="0"/>
              <a:t> and simulation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noProof="0" dirty="0"/>
              <a:t>Test (with Simone) of an off-line procedure to obtain a pole-zero cancellation in order to minimize the effect of high rate in the energy measurement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04389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187947" y="88869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Main Objective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 </a:t>
            </a:r>
            <a:endParaRPr dirty="0"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661569"/>
            <a:ext cx="8520600" cy="36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The aim was to study the efficiency of the FAZIA CsI(Tl) scintillators for high energy light charged particles </a:t>
            </a:r>
            <a:endParaRPr dirty="0"/>
          </a:p>
          <a:p>
            <a:pPr marL="457200" lvl="0" indent="-317182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it" dirty="0"/>
              <a:t>a significant decrease in identification efficiency has been reported for thick CsI(Tl) when used for energetic light particles </a:t>
            </a:r>
            <a:endParaRPr dirty="0"/>
          </a:p>
          <a:p>
            <a:pPr marL="457200" lvl="0" indent="-317182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it" dirty="0"/>
              <a:t>impinging particles can undergo nuclear interactions:</a:t>
            </a:r>
            <a:endParaRPr dirty="0"/>
          </a:p>
          <a:p>
            <a:pPr marL="914400" lvl="1" indent="-297497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it" dirty="0"/>
              <a:t>transmutation of the colliding nucleus</a:t>
            </a:r>
            <a:endParaRPr dirty="0"/>
          </a:p>
          <a:p>
            <a:pPr marL="914400" lvl="1" indent="-297497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it" dirty="0"/>
              <a:t>scattering of the particle out of the crystal</a:t>
            </a:r>
            <a:endParaRPr dirty="0"/>
          </a:p>
          <a:p>
            <a:pPr marL="457200" lvl="0" indent="-317182" algn="l" rtl="0"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it" dirty="0"/>
              <a:t>part of the initial energy not released in the crystal </a:t>
            </a:r>
            <a:endParaRPr dirty="0"/>
          </a:p>
          <a:p>
            <a:pPr marL="914400" lvl="1" indent="-297497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it" dirty="0"/>
              <a:t>affect the energy measurement</a:t>
            </a:r>
            <a:endParaRPr dirty="0"/>
          </a:p>
          <a:p>
            <a:pPr marL="914400" lvl="1" indent="-297497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it" dirty="0"/>
              <a:t>affect the identification of the particle </a:t>
            </a:r>
            <a:endParaRPr dirty="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 dirty="0"/>
              <a:t>➡ Incomplete Energy Deposition (IED) event</a:t>
            </a:r>
            <a:endParaRPr dirty="0"/>
          </a:p>
          <a:p>
            <a:pPr marL="1371600" lvl="0" indent="-295036" algn="l" rtl="0">
              <a:spcBef>
                <a:spcPts val="1200"/>
              </a:spcBef>
              <a:spcAft>
                <a:spcPts val="0"/>
              </a:spcAft>
              <a:buSzPct val="100000"/>
              <a:buChar char="❖"/>
            </a:pPr>
            <a:r>
              <a:rPr lang="it" sz="1350" dirty="0"/>
              <a:t>IED contribution increases with the particle energy</a:t>
            </a:r>
            <a:endParaRPr sz="1350" dirty="0"/>
          </a:p>
          <a:p>
            <a:pPr marL="1371600" lvl="0" indent="-295036" algn="l" rtl="0">
              <a:spcBef>
                <a:spcPts val="0"/>
              </a:spcBef>
              <a:spcAft>
                <a:spcPts val="0"/>
              </a:spcAft>
              <a:buSzPct val="100000"/>
              <a:buChar char="❖"/>
            </a:pPr>
            <a:r>
              <a:rPr lang="it" sz="1350" dirty="0"/>
              <a:t>given an energy, the IED contribution depends on the geometry 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it" dirty="0"/>
              <a:t>LCPs detection and identification mainly based on the CsI(Tl)  ➡ the effect of IED cannot be neglected  when energetic LCPs are produced</a:t>
            </a:r>
            <a:endParaRPr dirty="0"/>
          </a:p>
        </p:txBody>
      </p:sp>
      <p:sp>
        <p:nvSpPr>
          <p:cNvPr id="4" name="Google Shape;60;p14">
            <a:extLst>
              <a:ext uri="{FF2B5EF4-FFF2-40B4-BE49-F238E27FC236}">
                <a16:creationId xmlns:a16="http://schemas.microsoft.com/office/drawing/2014/main" id="{8D935A56-F8A6-D2F2-75EB-1EAA1FFC6E48}"/>
              </a:ext>
            </a:extLst>
          </p:cNvPr>
          <p:cNvSpPr txBox="1">
            <a:spLocks/>
          </p:cNvSpPr>
          <p:nvPr/>
        </p:nvSpPr>
        <p:spPr>
          <a:xfrm>
            <a:off x="924737" y="4195581"/>
            <a:ext cx="766237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400" dirty="0"/>
              <a:t>…but also:</a:t>
            </a:r>
            <a:r>
              <a:rPr lang="en-GB" sz="1400" dirty="0"/>
              <a:t> what happens in the Fazia detectors when the rate is very high (&gt;1KHz)?</a:t>
            </a:r>
            <a:r>
              <a:rPr lang="en-GB" sz="2400" dirty="0"/>
              <a:t> </a:t>
            </a:r>
          </a:p>
          <a:p>
            <a:r>
              <a:rPr lang="en-GB" sz="2400" dirty="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FAZIA @ CNAO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244"/>
              <a:t>Setup</a:t>
            </a:r>
            <a:endParaRPr sz="2244"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076275"/>
            <a:ext cx="8520600" cy="52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it"/>
              <a:t>We wanted to extend the previous study by evaluating the efficiency under realistic experimental conditions.</a:t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 rotWithShape="1">
          <a:blip r:embed="rId3">
            <a:alphaModFix/>
          </a:blip>
          <a:srcRect l="44555"/>
          <a:stretch/>
        </p:blipFill>
        <p:spPr>
          <a:xfrm>
            <a:off x="625099" y="1480450"/>
            <a:ext cx="3117446" cy="329677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276600" y="3954825"/>
            <a:ext cx="1809000" cy="9795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2984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it" sz="1100"/>
              <a:t>a complete FAZIA block placed, in air, at 1 m from the target</a:t>
            </a:r>
            <a:endParaRPr sz="1100"/>
          </a:p>
          <a:p>
            <a:pPr marL="457200" lvl="0" indent="-2984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it" sz="1100"/>
              <a:t>polar angles from 1° to 5°</a:t>
            </a:r>
            <a:endParaRPr sz="1100"/>
          </a:p>
        </p:txBody>
      </p:sp>
      <p:pic>
        <p:nvPicPr>
          <p:cNvPr id="80" name="Google Shape;80;p16"/>
          <p:cNvPicPr preferRelativeResize="0"/>
          <p:nvPr/>
        </p:nvPicPr>
        <p:blipFill rotWithShape="1">
          <a:blip r:embed="rId3">
            <a:alphaModFix/>
          </a:blip>
          <a:srcRect r="55824"/>
          <a:stretch/>
        </p:blipFill>
        <p:spPr>
          <a:xfrm>
            <a:off x="4886439" y="1480450"/>
            <a:ext cx="2483784" cy="32967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5638700" y="3726925"/>
            <a:ext cx="3193500" cy="1106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55000" lnSpcReduction="20000"/>
          </a:bodyPr>
          <a:lstStyle/>
          <a:p>
            <a:pPr marL="457200" lvl="0" indent="-29146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it"/>
              <a:t>beam spot dimension at the target position from 10 to 25 mm FWHM</a:t>
            </a:r>
            <a:endParaRPr/>
          </a:p>
          <a:p>
            <a:pPr marL="914400" lvl="1" indent="-277494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it"/>
              <a:t>before the target brass collimator  5 cm thick with a 10 mm diameter aperture.</a:t>
            </a:r>
            <a:endParaRPr/>
          </a:p>
          <a:p>
            <a:pPr marL="457200" lvl="0" indent="-291465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it"/>
              <a:t>beam profiler not used </a:t>
            </a:r>
            <a:endParaRPr/>
          </a:p>
          <a:p>
            <a:pPr marL="914400" lvl="1" indent="-277494" algn="l" rtl="0"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it"/>
              <a:t>massive blocks of copper and lead arranged around the brass collimator.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0BD467DF-D198-F3D5-962E-F0A2245C7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73" y="292394"/>
            <a:ext cx="3533847" cy="1582413"/>
          </a:xfrm>
          <a:prstGeom prst="rect">
            <a:avLst/>
          </a:prstGeom>
        </p:spPr>
      </p:pic>
      <p:sp>
        <p:nvSpPr>
          <p:cNvPr id="6" name="Google Shape;95;p18">
            <a:extLst>
              <a:ext uri="{FF2B5EF4-FFF2-40B4-BE49-F238E27FC236}">
                <a16:creationId xmlns:a16="http://schemas.microsoft.com/office/drawing/2014/main" id="{1EBFA2C6-034A-0C70-EE09-E9C9C07E2835}"/>
              </a:ext>
            </a:extLst>
          </p:cNvPr>
          <p:cNvSpPr/>
          <p:nvPr/>
        </p:nvSpPr>
        <p:spPr>
          <a:xfrm rot="-780051">
            <a:off x="278801" y="341518"/>
            <a:ext cx="2201363" cy="50088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it-IT" dirty="0" err="1">
                <a:ln w="9525" cap="flat" cmpd="sng">
                  <a:solidFill>
                    <a:srgbClr val="00FF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FF00"/>
                </a:solidFill>
              </a:rPr>
              <a:t>Publishe</a:t>
            </a:r>
            <a:r>
              <a:rPr b="0" i="0" dirty="0">
                <a:ln w="9525" cap="flat" cmpd="sng">
                  <a:solidFill>
                    <a:srgbClr val="00FF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FF00"/>
                </a:solidFill>
                <a:latin typeface="Arial"/>
              </a:rPr>
              <a:t>d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C07C878-7A54-175B-623D-6CF212B8BC4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232" t="3793"/>
          <a:stretch>
            <a:fillRect/>
          </a:stretch>
        </p:blipFill>
        <p:spPr>
          <a:xfrm>
            <a:off x="2942580" y="1292534"/>
            <a:ext cx="6083168" cy="379430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4D79FA3A-7720-AFBF-A183-0F2DA2A9F948}"/>
              </a:ext>
            </a:extLst>
          </p:cNvPr>
          <p:cNvSpPr txBox="1"/>
          <p:nvPr/>
        </p:nvSpPr>
        <p:spPr>
          <a:xfrm>
            <a:off x="3784522" y="742520"/>
            <a:ext cx="51088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Main</a:t>
            </a:r>
            <a:r>
              <a:rPr lang="it-IT" dirty="0"/>
              <a:t> </a:t>
            </a:r>
            <a:r>
              <a:rPr lang="it-IT" dirty="0" err="1"/>
              <a:t>results</a:t>
            </a:r>
            <a:r>
              <a:rPr lang="it-IT" dirty="0"/>
              <a:t>: </a:t>
            </a:r>
            <a:r>
              <a:rPr lang="it-IT" dirty="0" err="1"/>
              <a:t>Experimental</a:t>
            </a:r>
            <a:r>
              <a:rPr lang="it-IT" dirty="0"/>
              <a:t> </a:t>
            </a:r>
            <a:r>
              <a:rPr lang="it-IT" dirty="0" err="1"/>
              <a:t>Efficiency</a:t>
            </a:r>
            <a:r>
              <a:rPr lang="it-IT" dirty="0"/>
              <a:t> vs. Energy in </a:t>
            </a:r>
            <a:r>
              <a:rPr lang="it-IT" dirty="0" err="1"/>
              <a:t>CsI</a:t>
            </a:r>
            <a:r>
              <a:rPr lang="it-IT" dirty="0"/>
              <a:t> in the «standard» FAZIA </a:t>
            </a:r>
            <a:r>
              <a:rPr lang="it-IT" dirty="0" err="1"/>
              <a:t>configuration</a:t>
            </a:r>
            <a:r>
              <a:rPr lang="it-IT" dirty="0"/>
              <a:t> </a:t>
            </a:r>
            <a:r>
              <a:rPr lang="it-IT" dirty="0" err="1"/>
              <a:t>well</a:t>
            </a:r>
            <a:r>
              <a:rPr lang="it-IT" dirty="0"/>
              <a:t> </a:t>
            </a:r>
            <a:r>
              <a:rPr lang="it-IT" dirty="0" err="1"/>
              <a:t>described</a:t>
            </a:r>
            <a:r>
              <a:rPr lang="it-IT" dirty="0"/>
              <a:t> by a GEANT4 </a:t>
            </a:r>
            <a:r>
              <a:rPr lang="it-IT" dirty="0" err="1"/>
              <a:t>simulation</a:t>
            </a:r>
            <a:r>
              <a:rPr lang="it-IT" dirty="0"/>
              <a:t>!</a:t>
            </a:r>
            <a:endParaRPr lang="en-GB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D9BF731-E662-A54D-7A20-62FF32A86084}"/>
              </a:ext>
            </a:extLst>
          </p:cNvPr>
          <p:cNvSpPr txBox="1"/>
          <p:nvPr/>
        </p:nvSpPr>
        <p:spPr>
          <a:xfrm>
            <a:off x="678213" y="4112442"/>
            <a:ext cx="24888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.. </a:t>
            </a:r>
            <a:r>
              <a:rPr lang="it-IT" dirty="0" err="1"/>
              <a:t>but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effect</a:t>
            </a:r>
            <a:r>
              <a:rPr lang="it-IT" dirty="0"/>
              <a:t> «</a:t>
            </a:r>
            <a:r>
              <a:rPr lang="it-IT" dirty="0" err="1"/>
              <a:t>relevant</a:t>
            </a:r>
            <a:r>
              <a:rPr lang="it-IT" dirty="0"/>
              <a:t>» in </a:t>
            </a:r>
            <a:r>
              <a:rPr lang="it-IT" dirty="0" err="1"/>
              <a:t>our</a:t>
            </a:r>
            <a:r>
              <a:rPr lang="it-IT" dirty="0"/>
              <a:t> FAZIA@GANIL </a:t>
            </a:r>
            <a:r>
              <a:rPr lang="it-IT" dirty="0" err="1"/>
              <a:t>experiment</a:t>
            </a:r>
            <a:r>
              <a:rPr lang="it-IT" dirty="0"/>
              <a:t>?</a:t>
            </a:r>
            <a:endParaRPr lang="en-GB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56F2EC1-64F0-BB6E-C47A-F35104E349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06" y="3111491"/>
            <a:ext cx="2051841" cy="73866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E28370BF-651B-D906-CED9-AF8A6D01ADEF}"/>
              </a:ext>
            </a:extLst>
          </p:cNvPr>
          <p:cNvSpPr txBox="1"/>
          <p:nvPr/>
        </p:nvSpPr>
        <p:spPr>
          <a:xfrm>
            <a:off x="742519" y="2048530"/>
            <a:ext cx="2200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N</a:t>
            </a:r>
            <a:r>
              <a:rPr lang="it-IT" i="1" baseline="-25000" dirty="0"/>
              <a:t>CED</a:t>
            </a:r>
            <a:r>
              <a:rPr lang="it-IT" dirty="0"/>
              <a:t> from </a:t>
            </a:r>
            <a:r>
              <a:rPr lang="it-IT" dirty="0" err="1"/>
              <a:t>CsI</a:t>
            </a:r>
            <a:r>
              <a:rPr lang="it-IT" dirty="0"/>
              <a:t>(</a:t>
            </a:r>
            <a:r>
              <a:rPr lang="it-IT" dirty="0" err="1"/>
              <a:t>Tl</a:t>
            </a:r>
            <a:r>
              <a:rPr lang="it-IT" dirty="0"/>
              <a:t>) PSA</a:t>
            </a:r>
            <a:endParaRPr lang="en-GB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A3D85A7-4B0C-3DA7-44F7-2E01EEF5F7E6}"/>
              </a:ext>
            </a:extLst>
          </p:cNvPr>
          <p:cNvSpPr txBox="1"/>
          <p:nvPr/>
        </p:nvSpPr>
        <p:spPr>
          <a:xfrm>
            <a:off x="742519" y="2476102"/>
            <a:ext cx="2200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/>
              <a:t>N</a:t>
            </a:r>
            <a:r>
              <a:rPr lang="it-IT" i="1" baseline="-25000" dirty="0"/>
              <a:t>CED</a:t>
            </a:r>
            <a:r>
              <a:rPr lang="it-IT" dirty="0"/>
              <a:t> +</a:t>
            </a:r>
            <a:r>
              <a:rPr lang="it-IT" i="1" dirty="0"/>
              <a:t>N</a:t>
            </a:r>
            <a:r>
              <a:rPr lang="it-IT" i="1" baseline="-25000" dirty="0"/>
              <a:t>IED</a:t>
            </a:r>
            <a:r>
              <a:rPr lang="it-IT" dirty="0"/>
              <a:t> from </a:t>
            </a:r>
            <a:r>
              <a:rPr lang="it-IT" dirty="0" err="1"/>
              <a:t>dE</a:t>
            </a:r>
            <a:r>
              <a:rPr lang="it-IT" dirty="0"/>
              <a:t> </a:t>
            </a:r>
            <a:r>
              <a:rPr lang="it-IT" dirty="0" err="1"/>
              <a:t>vsE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777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04AC86C-37D0-FE7D-C707-C3E5A487D8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97" y="880022"/>
            <a:ext cx="4995971" cy="3279467"/>
          </a:xfrm>
          <a:prstGeom prst="rect">
            <a:avLst/>
          </a:prstGeom>
        </p:spPr>
      </p:pic>
      <p:sp>
        <p:nvSpPr>
          <p:cNvPr id="6" name="Google Shape;60;p14">
            <a:extLst>
              <a:ext uri="{FF2B5EF4-FFF2-40B4-BE49-F238E27FC236}">
                <a16:creationId xmlns:a16="http://schemas.microsoft.com/office/drawing/2014/main" id="{6392CE6B-EE0A-943C-61A8-82F658248B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7947" y="88869"/>
            <a:ext cx="794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The </a:t>
            </a:r>
            <a:r>
              <a:rPr lang="it-IT" dirty="0" err="1"/>
              <a:t>most</a:t>
            </a:r>
            <a:r>
              <a:rPr lang="it-IT" dirty="0"/>
              <a:t> </a:t>
            </a:r>
            <a:r>
              <a:rPr lang="it-IT" dirty="0" err="1"/>
              <a:t>problematic</a:t>
            </a:r>
            <a:r>
              <a:rPr lang="it-IT" dirty="0"/>
              <a:t> case: E818 </a:t>
            </a:r>
            <a:r>
              <a:rPr lang="it-IT" baseline="30000" dirty="0"/>
              <a:t>58</a:t>
            </a:r>
            <a:r>
              <a:rPr lang="it-IT" dirty="0"/>
              <a:t>Ni+</a:t>
            </a:r>
            <a:r>
              <a:rPr lang="it-IT" baseline="30000" dirty="0"/>
              <a:t>58</a:t>
            </a:r>
            <a:r>
              <a:rPr lang="it-IT" dirty="0"/>
              <a:t>Ni@74AMeV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 </a:t>
            </a:r>
            <a:endParaRPr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400E035-A64B-E718-1002-FBB43C343E63}"/>
              </a:ext>
            </a:extLst>
          </p:cNvPr>
          <p:cNvSpPr txBox="1"/>
          <p:nvPr/>
        </p:nvSpPr>
        <p:spPr>
          <a:xfrm>
            <a:off x="4104488" y="4070165"/>
            <a:ext cx="1065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Etot</a:t>
            </a:r>
            <a:r>
              <a:rPr lang="it-IT" dirty="0"/>
              <a:t> (MeV)</a:t>
            </a:r>
            <a:endParaRPr lang="en-GB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1661065-2E0D-CFA4-C36F-F7F69D5E656A}"/>
              </a:ext>
            </a:extLst>
          </p:cNvPr>
          <p:cNvSpPr txBox="1"/>
          <p:nvPr/>
        </p:nvSpPr>
        <p:spPr>
          <a:xfrm rot="16200000">
            <a:off x="198801" y="1447611"/>
            <a:ext cx="778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Counts</a:t>
            </a:r>
            <a:endParaRPr lang="en-GB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5B86801-2C10-9D44-24F9-747E599AF2BD}"/>
              </a:ext>
            </a:extLst>
          </p:cNvPr>
          <p:cNvSpPr txBox="1"/>
          <p:nvPr/>
        </p:nvSpPr>
        <p:spPr>
          <a:xfrm>
            <a:off x="248447" y="4340922"/>
            <a:ext cx="39797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…</a:t>
            </a:r>
            <a:r>
              <a:rPr lang="it-IT" dirty="0" err="1"/>
              <a:t>about</a:t>
            </a:r>
            <a:r>
              <a:rPr lang="it-IT" dirty="0"/>
              <a:t> </a:t>
            </a:r>
            <a:r>
              <a:rPr lang="it-IT" dirty="0" err="1"/>
              <a:t>multiplicity</a:t>
            </a:r>
            <a:r>
              <a:rPr lang="it-IT" dirty="0"/>
              <a:t>, the </a:t>
            </a:r>
            <a:r>
              <a:rPr lang="it-IT" dirty="0" err="1"/>
              <a:t>total</a:t>
            </a:r>
            <a:r>
              <a:rPr lang="it-IT" dirty="0"/>
              <a:t> </a:t>
            </a:r>
            <a:r>
              <a:rPr lang="it-IT" dirty="0" err="1"/>
              <a:t>number</a:t>
            </a:r>
            <a:r>
              <a:rPr lang="it-IT" dirty="0"/>
              <a:t> of </a:t>
            </a:r>
            <a:r>
              <a:rPr lang="it-IT" dirty="0" err="1"/>
              <a:t>protons</a:t>
            </a:r>
            <a:r>
              <a:rPr lang="it-IT" dirty="0"/>
              <a:t> </a:t>
            </a:r>
            <a:r>
              <a:rPr lang="it-IT" dirty="0" err="1"/>
              <a:t>increases</a:t>
            </a:r>
            <a:r>
              <a:rPr lang="it-IT" dirty="0"/>
              <a:t> from 8.69 10</a:t>
            </a:r>
            <a:r>
              <a:rPr lang="it-IT" baseline="30000" dirty="0"/>
              <a:t>7</a:t>
            </a:r>
            <a:r>
              <a:rPr lang="it-IT" dirty="0"/>
              <a:t> to 10.39 10</a:t>
            </a:r>
            <a:r>
              <a:rPr lang="it-IT" baseline="30000" dirty="0"/>
              <a:t>8</a:t>
            </a:r>
            <a:r>
              <a:rPr lang="it-IT" dirty="0"/>
              <a:t> </a:t>
            </a:r>
            <a:r>
              <a:rPr lang="it-IT" dirty="0" err="1"/>
              <a:t>particles</a:t>
            </a:r>
            <a:r>
              <a:rPr lang="it-IT" dirty="0"/>
              <a:t> (i.e. a </a:t>
            </a:r>
            <a:r>
              <a:rPr lang="it-IT" dirty="0" err="1"/>
              <a:t>factor</a:t>
            </a:r>
            <a:r>
              <a:rPr lang="it-IT" dirty="0"/>
              <a:t> 1.19)</a:t>
            </a:r>
            <a:endParaRPr lang="en-GB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A95F627-2970-7A44-3D5F-F29C69E0B8E4}"/>
              </a:ext>
            </a:extLst>
          </p:cNvPr>
          <p:cNvSpPr txBox="1"/>
          <p:nvPr/>
        </p:nvSpPr>
        <p:spPr>
          <a:xfrm>
            <a:off x="3286341" y="1388015"/>
            <a:ext cx="1883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black no </a:t>
            </a:r>
            <a:r>
              <a:rPr lang="it-IT" b="1" dirty="0" err="1"/>
              <a:t>correction</a:t>
            </a:r>
            <a:endParaRPr lang="it-IT" b="1" dirty="0"/>
          </a:p>
          <a:p>
            <a:r>
              <a:rPr lang="it-IT" b="1" dirty="0">
                <a:solidFill>
                  <a:srgbClr val="FF0000"/>
                </a:solidFill>
              </a:rPr>
              <a:t>red </a:t>
            </a:r>
            <a:r>
              <a:rPr lang="it-IT" b="1" dirty="0" err="1">
                <a:solidFill>
                  <a:srgbClr val="FF0000"/>
                </a:solidFill>
              </a:rPr>
              <a:t>corrected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4D7269FC-25EB-C441-4F96-21CE30B5F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268" y="2850328"/>
            <a:ext cx="3109103" cy="1990664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BA82969-9F72-18B4-9784-A3B298F613B1}"/>
              </a:ext>
            </a:extLst>
          </p:cNvPr>
          <p:cNvSpPr txBox="1"/>
          <p:nvPr/>
        </p:nvSpPr>
        <p:spPr>
          <a:xfrm>
            <a:off x="7756359" y="4850555"/>
            <a:ext cx="1065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Etot</a:t>
            </a:r>
            <a:r>
              <a:rPr lang="it-IT" dirty="0"/>
              <a:t> (MeV)</a:t>
            </a:r>
            <a:endParaRPr lang="en-GB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F923A68-89D4-5784-19A4-99B5CB819DE2}"/>
              </a:ext>
            </a:extLst>
          </p:cNvPr>
          <p:cNvSpPr txBox="1"/>
          <p:nvPr/>
        </p:nvSpPr>
        <p:spPr>
          <a:xfrm rot="16200000">
            <a:off x="5070709" y="2933797"/>
            <a:ext cx="778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Counts</a:t>
            </a:r>
            <a:endParaRPr lang="en-GB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DEE211AD-EF72-8D72-1589-29AC5D84BD50}"/>
              </a:ext>
            </a:extLst>
          </p:cNvPr>
          <p:cNvSpPr txBox="1"/>
          <p:nvPr/>
        </p:nvSpPr>
        <p:spPr>
          <a:xfrm>
            <a:off x="6795996" y="2179036"/>
            <a:ext cx="2138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Cut</a:t>
            </a:r>
            <a:r>
              <a:rPr lang="it-IT" dirty="0"/>
              <a:t> due to the finite </a:t>
            </a:r>
            <a:r>
              <a:rPr lang="it-IT" dirty="0" err="1"/>
              <a:t>length</a:t>
            </a:r>
            <a:r>
              <a:rPr lang="it-IT" dirty="0"/>
              <a:t> of </a:t>
            </a:r>
            <a:r>
              <a:rPr lang="it-IT" dirty="0" err="1"/>
              <a:t>CsI</a:t>
            </a:r>
            <a:r>
              <a:rPr lang="it-IT" dirty="0"/>
              <a:t>(</a:t>
            </a:r>
            <a:r>
              <a:rPr lang="it-IT" dirty="0" err="1"/>
              <a:t>Tl</a:t>
            </a:r>
            <a:r>
              <a:rPr lang="it-IT" dirty="0"/>
              <a:t>) (10 cm)</a:t>
            </a:r>
            <a:endParaRPr lang="en-GB" dirty="0"/>
          </a:p>
        </p:txBody>
      </p:sp>
      <p:sp>
        <p:nvSpPr>
          <p:cNvPr id="16" name="Freccia in giù 15">
            <a:extLst>
              <a:ext uri="{FF2B5EF4-FFF2-40B4-BE49-F238E27FC236}">
                <a16:creationId xmlns:a16="http://schemas.microsoft.com/office/drawing/2014/main" id="{8E8A9410-75FD-487F-1E5C-D6F9A8D2F991}"/>
              </a:ext>
            </a:extLst>
          </p:cNvPr>
          <p:cNvSpPr/>
          <p:nvPr/>
        </p:nvSpPr>
        <p:spPr>
          <a:xfrm>
            <a:off x="7865216" y="2791325"/>
            <a:ext cx="199380" cy="58552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18FBA2E-7BDA-98ED-99EF-715DEA195278}"/>
              </a:ext>
            </a:extLst>
          </p:cNvPr>
          <p:cNvSpPr txBox="1"/>
          <p:nvPr/>
        </p:nvSpPr>
        <p:spPr>
          <a:xfrm>
            <a:off x="3838016" y="2904184"/>
            <a:ext cx="1270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Protons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fully</a:t>
            </a:r>
            <a:r>
              <a:rPr lang="it-IT" dirty="0"/>
              <a:t> </a:t>
            </a:r>
            <a:r>
              <a:rPr lang="it-IT" dirty="0" err="1"/>
              <a:t>stopped</a:t>
            </a:r>
            <a:endParaRPr lang="en-GB" dirty="0"/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13B34E6B-BAF7-BA3D-6CD3-E88581C19F0D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4283242" y="3427404"/>
            <a:ext cx="189899" cy="4295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10516D13-C741-36E2-4ED7-F88A42304722}"/>
              </a:ext>
            </a:extLst>
          </p:cNvPr>
          <p:cNvSpPr txBox="1"/>
          <p:nvPr/>
        </p:nvSpPr>
        <p:spPr>
          <a:xfrm>
            <a:off x="224385" y="572245"/>
            <a:ext cx="1952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NO SELECTION!!!!!</a:t>
            </a:r>
            <a:endParaRPr lang="en-GB" b="1" dirty="0"/>
          </a:p>
        </p:txBody>
      </p:sp>
      <p:sp>
        <p:nvSpPr>
          <p:cNvPr id="22" name="Google Shape;95;p18">
            <a:extLst>
              <a:ext uri="{FF2B5EF4-FFF2-40B4-BE49-F238E27FC236}">
                <a16:creationId xmlns:a16="http://schemas.microsoft.com/office/drawing/2014/main" id="{EEC64E9A-E506-7CF8-B6A0-2BA92642BB56}"/>
              </a:ext>
            </a:extLst>
          </p:cNvPr>
          <p:cNvSpPr/>
          <p:nvPr/>
        </p:nvSpPr>
        <p:spPr>
          <a:xfrm rot="-780051">
            <a:off x="6726564" y="572450"/>
            <a:ext cx="2201363" cy="50088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it-IT" dirty="0">
                <a:ln w="9525" cap="flat" cmpd="sng">
                  <a:solidFill>
                    <a:srgbClr val="00FF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FF00"/>
                </a:solidFill>
              </a:rPr>
              <a:t>Preliminary!!!</a:t>
            </a:r>
            <a:endParaRPr b="0" i="0" dirty="0">
              <a:ln w="9525" cap="flat" cmpd="sng">
                <a:solidFill>
                  <a:srgbClr val="00FF00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00FF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0797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0;p14">
            <a:extLst>
              <a:ext uri="{FF2B5EF4-FFF2-40B4-BE49-F238E27FC236}">
                <a16:creationId xmlns:a16="http://schemas.microsoft.com/office/drawing/2014/main" id="{43B918A3-3ACB-DC07-14F0-ABDCC3380E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7947" y="88869"/>
            <a:ext cx="7945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The </a:t>
            </a:r>
            <a:r>
              <a:rPr lang="it-IT" dirty="0" err="1"/>
              <a:t>most</a:t>
            </a:r>
            <a:r>
              <a:rPr lang="it-IT" dirty="0"/>
              <a:t> </a:t>
            </a:r>
            <a:r>
              <a:rPr lang="it-IT" dirty="0" err="1"/>
              <a:t>problematic</a:t>
            </a:r>
            <a:r>
              <a:rPr lang="it-IT" dirty="0"/>
              <a:t> case: E818 </a:t>
            </a:r>
            <a:r>
              <a:rPr lang="it-IT" baseline="30000" dirty="0"/>
              <a:t>58</a:t>
            </a:r>
            <a:r>
              <a:rPr lang="it-IT" dirty="0"/>
              <a:t>Ni+</a:t>
            </a:r>
            <a:r>
              <a:rPr lang="it-IT" baseline="30000" dirty="0"/>
              <a:t>58</a:t>
            </a:r>
            <a:r>
              <a:rPr lang="it-IT" dirty="0"/>
              <a:t>Ni@74AMeV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 </a:t>
            </a:r>
            <a:endParaRPr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779EEE3-BAD7-EAC3-2775-319BFAA087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72"/>
          <a:stretch>
            <a:fillRect/>
          </a:stretch>
        </p:blipFill>
        <p:spPr>
          <a:xfrm>
            <a:off x="354209" y="900650"/>
            <a:ext cx="5156306" cy="353318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1FFF2FBD-6391-331D-DDD5-41E16E55E669}"/>
              </a:ext>
            </a:extLst>
          </p:cNvPr>
          <p:cNvSpPr txBox="1"/>
          <p:nvPr/>
        </p:nvSpPr>
        <p:spPr>
          <a:xfrm>
            <a:off x="3135086" y="1230659"/>
            <a:ext cx="1883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black no </a:t>
            </a:r>
            <a:r>
              <a:rPr lang="it-IT" b="1" dirty="0" err="1"/>
              <a:t>correction</a:t>
            </a:r>
            <a:endParaRPr lang="it-IT" b="1" dirty="0"/>
          </a:p>
          <a:p>
            <a:r>
              <a:rPr lang="it-IT" b="1" dirty="0">
                <a:solidFill>
                  <a:srgbClr val="FF0000"/>
                </a:solidFill>
              </a:rPr>
              <a:t>red </a:t>
            </a:r>
            <a:r>
              <a:rPr lang="it-IT" b="1" dirty="0" err="1">
                <a:solidFill>
                  <a:srgbClr val="FF0000"/>
                </a:solidFill>
              </a:rPr>
              <a:t>corrected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8" name="Google Shape;95;p18">
            <a:extLst>
              <a:ext uri="{FF2B5EF4-FFF2-40B4-BE49-F238E27FC236}">
                <a16:creationId xmlns:a16="http://schemas.microsoft.com/office/drawing/2014/main" id="{1947A5C5-D797-0BAB-6B20-4644A26246F7}"/>
              </a:ext>
            </a:extLst>
          </p:cNvPr>
          <p:cNvSpPr/>
          <p:nvPr/>
        </p:nvSpPr>
        <p:spPr>
          <a:xfrm rot="-780051">
            <a:off x="6726564" y="411127"/>
            <a:ext cx="2201363" cy="50088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it-IT" dirty="0">
                <a:ln w="9525" cap="flat" cmpd="sng">
                  <a:solidFill>
                    <a:srgbClr val="00FF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FF00"/>
                </a:solidFill>
              </a:rPr>
              <a:t>Preliminary!!!</a:t>
            </a:r>
            <a:endParaRPr b="0" i="0" dirty="0">
              <a:ln w="9525" cap="flat" cmpd="sng">
                <a:solidFill>
                  <a:srgbClr val="00FF00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00FF00"/>
              </a:solidFill>
              <a:latin typeface="Arial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F70041B-37AB-3C5B-884F-7F90A993C2CB}"/>
              </a:ext>
            </a:extLst>
          </p:cNvPr>
          <p:cNvSpPr txBox="1"/>
          <p:nvPr/>
        </p:nvSpPr>
        <p:spPr>
          <a:xfrm>
            <a:off x="4379495" y="2513351"/>
            <a:ext cx="1065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Etot</a:t>
            </a:r>
            <a:r>
              <a:rPr lang="it-IT" dirty="0"/>
              <a:t> (MeV)</a:t>
            </a:r>
            <a:endParaRPr lang="en-GB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7D81D42-E3DA-3C05-1895-F9212E274C82}"/>
              </a:ext>
            </a:extLst>
          </p:cNvPr>
          <p:cNvSpPr txBox="1"/>
          <p:nvPr/>
        </p:nvSpPr>
        <p:spPr>
          <a:xfrm>
            <a:off x="4379495" y="4371675"/>
            <a:ext cx="1065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Etot</a:t>
            </a:r>
            <a:r>
              <a:rPr lang="it-IT" dirty="0"/>
              <a:t> (MeV)</a:t>
            </a:r>
            <a:endParaRPr lang="en-GB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24E92D3-D4C9-0C11-F932-14AE6D63D9B0}"/>
              </a:ext>
            </a:extLst>
          </p:cNvPr>
          <p:cNvSpPr txBox="1"/>
          <p:nvPr/>
        </p:nvSpPr>
        <p:spPr>
          <a:xfrm rot="16200000">
            <a:off x="-34956" y="1210825"/>
            <a:ext cx="778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Counts</a:t>
            </a:r>
            <a:endParaRPr lang="en-GB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821C857-703F-C79E-6C90-753614775FFA}"/>
              </a:ext>
            </a:extLst>
          </p:cNvPr>
          <p:cNvSpPr txBox="1"/>
          <p:nvPr/>
        </p:nvSpPr>
        <p:spPr>
          <a:xfrm rot="16200000">
            <a:off x="-34956" y="3056405"/>
            <a:ext cx="778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Counts</a:t>
            </a:r>
            <a:endParaRPr lang="en-GB" dirty="0"/>
          </a:p>
        </p:txBody>
      </p:sp>
      <p:pic>
        <p:nvPicPr>
          <p:cNvPr id="26" name="Immagine 25" descr="Immagine che contiene diagramma, testo, Piano, Disegno tecnico&#10;&#10;Il contenuto generato dall'IA potrebbe non essere corretto.">
            <a:extLst>
              <a:ext uri="{FF2B5EF4-FFF2-40B4-BE49-F238E27FC236}">
                <a16:creationId xmlns:a16="http://schemas.microsoft.com/office/drawing/2014/main" id="{5127C4E3-FD06-1F9E-BD65-1FF6E167DE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691" r="14307"/>
          <a:stretch>
            <a:fillRect/>
          </a:stretch>
        </p:blipFill>
        <p:spPr>
          <a:xfrm>
            <a:off x="5599038" y="972064"/>
            <a:ext cx="3484781" cy="3397811"/>
          </a:xfrm>
          <a:prstGeom prst="rect">
            <a:avLst/>
          </a:prstGeom>
        </p:spPr>
      </p:pic>
      <p:sp>
        <p:nvSpPr>
          <p:cNvPr id="27" name="Ovale 26">
            <a:extLst>
              <a:ext uri="{FF2B5EF4-FFF2-40B4-BE49-F238E27FC236}">
                <a16:creationId xmlns:a16="http://schemas.microsoft.com/office/drawing/2014/main" id="{79208F15-73BF-F4FD-8884-20754D870BA7}"/>
              </a:ext>
            </a:extLst>
          </p:cNvPr>
          <p:cNvSpPr/>
          <p:nvPr/>
        </p:nvSpPr>
        <p:spPr>
          <a:xfrm>
            <a:off x="7524945" y="2571750"/>
            <a:ext cx="99638" cy="9922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B5B3B673-4975-4A52-53D9-FBC3EE027950}"/>
              </a:ext>
            </a:extLst>
          </p:cNvPr>
          <p:cNvCxnSpPr/>
          <p:nvPr/>
        </p:nvCxnSpPr>
        <p:spPr>
          <a:xfrm flipH="1" flipV="1">
            <a:off x="3727154" y="1772315"/>
            <a:ext cx="3664475" cy="799435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e 29">
            <a:extLst>
              <a:ext uri="{FF2B5EF4-FFF2-40B4-BE49-F238E27FC236}">
                <a16:creationId xmlns:a16="http://schemas.microsoft.com/office/drawing/2014/main" id="{96D79303-5317-1963-B655-E0011B62B9DD}"/>
              </a:ext>
            </a:extLst>
          </p:cNvPr>
          <p:cNvSpPr/>
          <p:nvPr/>
        </p:nvSpPr>
        <p:spPr>
          <a:xfrm>
            <a:off x="5731667" y="2675064"/>
            <a:ext cx="99638" cy="9922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38B2037D-FF32-BCAB-D717-B10818D45F90}"/>
              </a:ext>
            </a:extLst>
          </p:cNvPr>
          <p:cNvCxnSpPr>
            <a:cxnSpLocks/>
          </p:cNvCxnSpPr>
          <p:nvPr/>
        </p:nvCxnSpPr>
        <p:spPr>
          <a:xfrm flipH="1">
            <a:off x="2600769" y="2774284"/>
            <a:ext cx="3063635" cy="392887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AB3E10D7-F973-C2DB-4C45-3BF2F8FC99BA}"/>
              </a:ext>
            </a:extLst>
          </p:cNvPr>
          <p:cNvSpPr txBox="1"/>
          <p:nvPr/>
        </p:nvSpPr>
        <p:spPr>
          <a:xfrm>
            <a:off x="3541013" y="2675064"/>
            <a:ext cx="72877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800" dirty="0"/>
              <a:t>1114</a:t>
            </a:r>
            <a:endParaRPr lang="en-GB" sz="8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765085F-F412-DCA2-8F09-1CAA7C8CF83B}"/>
              </a:ext>
            </a:extLst>
          </p:cNvPr>
          <p:cNvSpPr txBox="1"/>
          <p:nvPr/>
        </p:nvSpPr>
        <p:spPr>
          <a:xfrm>
            <a:off x="725478" y="4757662"/>
            <a:ext cx="6445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…</a:t>
            </a:r>
            <a:r>
              <a:rPr lang="it-IT" dirty="0" err="1"/>
              <a:t>about</a:t>
            </a:r>
            <a:r>
              <a:rPr lang="it-IT" dirty="0"/>
              <a:t> </a:t>
            </a:r>
            <a:r>
              <a:rPr lang="it-IT" dirty="0" err="1"/>
              <a:t>multiplicity</a:t>
            </a:r>
            <a:r>
              <a:rPr lang="it-IT" dirty="0"/>
              <a:t>, for tele 141 </a:t>
            </a:r>
            <a:r>
              <a:rPr lang="it-IT" dirty="0" err="1"/>
              <a:t>there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 </a:t>
            </a:r>
            <a:r>
              <a:rPr lang="it-IT" dirty="0" err="1"/>
              <a:t>factor</a:t>
            </a:r>
            <a:r>
              <a:rPr lang="it-IT" dirty="0"/>
              <a:t> 1.23, for tee 1114 a </a:t>
            </a:r>
            <a:r>
              <a:rPr lang="it-IT" dirty="0" err="1"/>
              <a:t>factor</a:t>
            </a:r>
            <a:r>
              <a:rPr lang="it-IT" dirty="0"/>
              <a:t> 1.19 </a:t>
            </a:r>
            <a:endParaRPr lang="en-GB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E49F25C-A46B-4737-EF90-85C492FE18A1}"/>
              </a:ext>
            </a:extLst>
          </p:cNvPr>
          <p:cNvSpPr txBox="1"/>
          <p:nvPr/>
        </p:nvSpPr>
        <p:spPr>
          <a:xfrm>
            <a:off x="265686" y="646392"/>
            <a:ext cx="1952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NO SELECTION!!!!!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640533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16;p27">
            <a:extLst>
              <a:ext uri="{FF2B5EF4-FFF2-40B4-BE49-F238E27FC236}">
                <a16:creationId xmlns:a16="http://schemas.microsoft.com/office/drawing/2014/main" id="{10AA6FAD-8FCD-AB13-8283-7B3EBB7D87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FAZIA @ CNAO: what about </a:t>
            </a:r>
            <a:r>
              <a:rPr lang="el-GR" dirty="0"/>
              <a:t>α</a:t>
            </a:r>
            <a:r>
              <a:rPr lang="it-IT" dirty="0"/>
              <a:t>-</a:t>
            </a:r>
            <a:r>
              <a:rPr lang="it" dirty="0"/>
              <a:t>particles?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244" dirty="0"/>
              <a:t> </a:t>
            </a:r>
            <a:endParaRPr dirty="0"/>
          </a:p>
        </p:txBody>
      </p:sp>
      <p:sp>
        <p:nvSpPr>
          <p:cNvPr id="5" name="Google Shape;217;p27">
            <a:extLst>
              <a:ext uri="{FF2B5EF4-FFF2-40B4-BE49-F238E27FC236}">
                <a16:creationId xmlns:a16="http://schemas.microsoft.com/office/drawing/2014/main" id="{8F521E63-63B0-CA8D-EB94-A536F86B81C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619113"/>
            <a:ext cx="8287829" cy="78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it" dirty="0"/>
              <a:t>We start from the</a:t>
            </a:r>
            <a:r>
              <a:rPr lang="it" baseline="30000" dirty="0"/>
              <a:t> 12</a:t>
            </a:r>
            <a:r>
              <a:rPr lang="it" dirty="0"/>
              <a:t>C+</a:t>
            </a:r>
            <a:r>
              <a:rPr lang="it" baseline="30000" dirty="0"/>
              <a:t>12</a:t>
            </a:r>
            <a:r>
              <a:rPr lang="it" dirty="0"/>
              <a:t>C reactions at 150, 200, 250 and 300 AMeV to generate a continuous energy distribution of α particles. Still problem of high rate!!   </a:t>
            </a:r>
            <a:endParaRPr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21E13EA-8349-DFCA-761C-1F3CB101B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7957"/>
            <a:ext cx="7542081" cy="3609168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77945A76-9EDF-8352-AA77-0377395928B8}"/>
              </a:ext>
            </a:extLst>
          </p:cNvPr>
          <p:cNvSpPr txBox="1"/>
          <p:nvPr/>
        </p:nvSpPr>
        <p:spPr>
          <a:xfrm>
            <a:off x="6187669" y="4743237"/>
            <a:ext cx="1643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sQ3max (</a:t>
            </a:r>
            <a:r>
              <a:rPr lang="it-IT" dirty="0" err="1"/>
              <a:t>a.u</a:t>
            </a:r>
            <a:r>
              <a:rPr lang="it-IT" dirty="0"/>
              <a:t>.)</a:t>
            </a:r>
            <a:endParaRPr lang="en-GB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01BCBBD-CBF9-BCDC-E43C-90EE7510261C}"/>
              </a:ext>
            </a:extLst>
          </p:cNvPr>
          <p:cNvSpPr txBox="1"/>
          <p:nvPr/>
        </p:nvSpPr>
        <p:spPr>
          <a:xfrm rot="16200000">
            <a:off x="-449875" y="1799500"/>
            <a:ext cx="1523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fQH1+fQ2 (</a:t>
            </a:r>
            <a:r>
              <a:rPr lang="it-IT" dirty="0" err="1"/>
              <a:t>a.u</a:t>
            </a:r>
            <a:r>
              <a:rPr lang="it-IT" dirty="0"/>
              <a:t>.)</a:t>
            </a:r>
            <a:endParaRPr lang="en-GB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3EAF865-68C4-9CEF-D271-DE592CDEC034}"/>
              </a:ext>
            </a:extLst>
          </p:cNvPr>
          <p:cNvSpPr txBox="1"/>
          <p:nvPr/>
        </p:nvSpPr>
        <p:spPr>
          <a:xfrm>
            <a:off x="4647627" y="2970081"/>
            <a:ext cx="1821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Carbon </a:t>
            </a:r>
            <a:r>
              <a:rPr lang="it-IT" dirty="0" err="1"/>
              <a:t>beam</a:t>
            </a:r>
            <a:r>
              <a:rPr lang="it-IT" dirty="0"/>
              <a:t> (150,250,300 </a:t>
            </a:r>
            <a:r>
              <a:rPr lang="it-IT" dirty="0" err="1"/>
              <a:t>AMeV</a:t>
            </a:r>
            <a:r>
              <a:rPr lang="it-IT" dirty="0"/>
              <a:t>)</a:t>
            </a:r>
            <a:endParaRPr lang="en-GB" dirty="0"/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16D639CB-D31F-FD48-7C8A-97AC7195A6CE}"/>
              </a:ext>
            </a:extLst>
          </p:cNvPr>
          <p:cNvCxnSpPr/>
          <p:nvPr/>
        </p:nvCxnSpPr>
        <p:spPr>
          <a:xfrm flipH="1">
            <a:off x="4111362" y="3231691"/>
            <a:ext cx="536265" cy="4413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840411E4-22B1-54E7-3149-6954EEE2A260}"/>
              </a:ext>
            </a:extLst>
          </p:cNvPr>
          <p:cNvCxnSpPr>
            <a:cxnSpLocks/>
          </p:cNvCxnSpPr>
          <p:nvPr/>
        </p:nvCxnSpPr>
        <p:spPr>
          <a:xfrm>
            <a:off x="5672030" y="3533847"/>
            <a:ext cx="515639" cy="302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FE69F58E-4AA8-2D19-9FCE-4138EBE44FAE}"/>
              </a:ext>
            </a:extLst>
          </p:cNvPr>
          <p:cNvCxnSpPr>
            <a:cxnSpLocks/>
          </p:cNvCxnSpPr>
          <p:nvPr/>
        </p:nvCxnSpPr>
        <p:spPr>
          <a:xfrm>
            <a:off x="5190767" y="3395050"/>
            <a:ext cx="0" cy="3794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5D8BC9C-063D-2EEF-0F68-64AB44CAD143}"/>
              </a:ext>
            </a:extLst>
          </p:cNvPr>
          <p:cNvSpPr txBox="1"/>
          <p:nvPr/>
        </p:nvSpPr>
        <p:spPr>
          <a:xfrm>
            <a:off x="4908885" y="1619807"/>
            <a:ext cx="1801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example</a:t>
            </a:r>
            <a:r>
              <a:rPr lang="it-IT" dirty="0"/>
              <a:t>,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the 11 </a:t>
            </a:r>
            <a:r>
              <a:rPr lang="it-IT" dirty="0" err="1"/>
              <a:t>telescopes</a:t>
            </a:r>
            <a:endParaRPr lang="en-GB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92DDD76F-6394-CBE8-B673-C1EC53C0189A}"/>
              </a:ext>
            </a:extLst>
          </p:cNvPr>
          <p:cNvSpPr txBox="1"/>
          <p:nvPr/>
        </p:nvSpPr>
        <p:spPr>
          <a:xfrm>
            <a:off x="2261937" y="1619807"/>
            <a:ext cx="14781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No </a:t>
            </a:r>
            <a:r>
              <a:rPr lang="it-IT" b="1" dirty="0" err="1"/>
              <a:t>condition</a:t>
            </a:r>
            <a:r>
              <a:rPr lang="it-IT" b="1" dirty="0"/>
              <a:t>!!</a:t>
            </a:r>
            <a:endParaRPr lang="en-GB" b="1" dirty="0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DA7AA0B4-10FE-9CC9-8C8A-386A572698B8}"/>
              </a:ext>
            </a:extLst>
          </p:cNvPr>
          <p:cNvSpPr txBox="1"/>
          <p:nvPr/>
        </p:nvSpPr>
        <p:spPr>
          <a:xfrm>
            <a:off x="7542081" y="4173239"/>
            <a:ext cx="1057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..</a:t>
            </a:r>
            <a:r>
              <a:rPr lang="it-IT" dirty="0" err="1"/>
              <a:t>very</a:t>
            </a:r>
            <a:r>
              <a:rPr lang="it-IT" dirty="0"/>
              <a:t> </a:t>
            </a:r>
            <a:r>
              <a:rPr lang="it-IT" dirty="0" err="1"/>
              <a:t>dirty</a:t>
            </a:r>
            <a:r>
              <a:rPr lang="it-IT" dirty="0"/>
              <a:t>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3177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16;p27">
            <a:extLst>
              <a:ext uri="{FF2B5EF4-FFF2-40B4-BE49-F238E27FC236}">
                <a16:creationId xmlns:a16="http://schemas.microsoft.com/office/drawing/2014/main" id="{FECFEF7C-F4E1-DBDF-DF84-B5636BD435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FAZIA @ CNAO: what about </a:t>
            </a:r>
            <a:r>
              <a:rPr lang="el-GR" dirty="0"/>
              <a:t>α</a:t>
            </a:r>
            <a:r>
              <a:rPr lang="it-IT" dirty="0"/>
              <a:t>-</a:t>
            </a:r>
            <a:r>
              <a:rPr lang="it" dirty="0"/>
              <a:t>particles?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244" dirty="0"/>
              <a:t> </a:t>
            </a:r>
            <a:endParaRPr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4D6122C-BB96-FB89-608E-75DD34B9F4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975"/>
          <a:stretch>
            <a:fillRect/>
          </a:stretch>
        </p:blipFill>
        <p:spPr>
          <a:xfrm>
            <a:off x="56732" y="1634046"/>
            <a:ext cx="3711008" cy="1734796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A4B5CFEB-EBFE-7389-6DDF-964370480735}"/>
              </a:ext>
            </a:extLst>
          </p:cNvPr>
          <p:cNvSpPr txBox="1"/>
          <p:nvPr/>
        </p:nvSpPr>
        <p:spPr>
          <a:xfrm>
            <a:off x="2523193" y="3313841"/>
            <a:ext cx="1643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sQ3max (</a:t>
            </a:r>
            <a:r>
              <a:rPr lang="it-IT" dirty="0" err="1"/>
              <a:t>a.u</a:t>
            </a:r>
            <a:r>
              <a:rPr lang="it-IT" dirty="0"/>
              <a:t>.)</a:t>
            </a:r>
            <a:endParaRPr lang="en-GB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E896760-6EE1-5EF5-6943-E0C89FAA5C91}"/>
              </a:ext>
            </a:extLst>
          </p:cNvPr>
          <p:cNvSpPr txBox="1"/>
          <p:nvPr/>
        </p:nvSpPr>
        <p:spPr>
          <a:xfrm rot="16200000">
            <a:off x="-607687" y="2140856"/>
            <a:ext cx="1523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fQH1+fQ2 (</a:t>
            </a:r>
            <a:r>
              <a:rPr lang="it-IT" dirty="0" err="1"/>
              <a:t>a.u</a:t>
            </a:r>
            <a:r>
              <a:rPr lang="it-IT" dirty="0"/>
              <a:t>.)</a:t>
            </a:r>
            <a:endParaRPr lang="en-GB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22C0268-0901-A785-7E0D-874EF3A980FC}"/>
              </a:ext>
            </a:extLst>
          </p:cNvPr>
          <p:cNvSpPr txBox="1"/>
          <p:nvPr/>
        </p:nvSpPr>
        <p:spPr>
          <a:xfrm>
            <a:off x="531121" y="911663"/>
            <a:ext cx="3215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Zoom on </a:t>
            </a:r>
            <a:r>
              <a:rPr lang="it-IT" b="1" dirty="0" err="1"/>
              <a:t>dE</a:t>
            </a:r>
            <a:r>
              <a:rPr lang="it-IT" b="1" dirty="0"/>
              <a:t>-E with no </a:t>
            </a:r>
            <a:r>
              <a:rPr lang="it-IT" b="1" dirty="0" err="1"/>
              <a:t>conditions</a:t>
            </a:r>
            <a:r>
              <a:rPr lang="it-IT" b="1" dirty="0"/>
              <a:t>!!</a:t>
            </a:r>
            <a:endParaRPr lang="en-GB" b="1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597E647-7B21-3979-66E3-F49D2DA9309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1277" t="7741"/>
          <a:stretch>
            <a:fillRect/>
          </a:stretch>
        </p:blipFill>
        <p:spPr>
          <a:xfrm>
            <a:off x="4483666" y="1089476"/>
            <a:ext cx="3789823" cy="3576744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86046DB-1EEF-97FA-CEFE-2C40F539617B}"/>
              </a:ext>
            </a:extLst>
          </p:cNvPr>
          <p:cNvSpPr txBox="1"/>
          <p:nvPr/>
        </p:nvSpPr>
        <p:spPr>
          <a:xfrm>
            <a:off x="6766330" y="4512331"/>
            <a:ext cx="1643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sQ3max (</a:t>
            </a:r>
            <a:r>
              <a:rPr lang="it-IT" dirty="0" err="1"/>
              <a:t>a.u</a:t>
            </a:r>
            <a:r>
              <a:rPr lang="it-IT" dirty="0"/>
              <a:t>.)</a:t>
            </a:r>
            <a:endParaRPr lang="en-GB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E01A821-73E8-6799-4158-30C3D4D4CE83}"/>
              </a:ext>
            </a:extLst>
          </p:cNvPr>
          <p:cNvSpPr txBox="1"/>
          <p:nvPr/>
        </p:nvSpPr>
        <p:spPr>
          <a:xfrm rot="16200000">
            <a:off x="3588965" y="1697164"/>
            <a:ext cx="1523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fQH1+fQ2 (MeV)</a:t>
            </a:r>
            <a:endParaRPr lang="en-GB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F1F3CE1-8227-8525-C437-DFB62A8406FA}"/>
              </a:ext>
            </a:extLst>
          </p:cNvPr>
          <p:cNvSpPr txBox="1"/>
          <p:nvPr/>
        </p:nvSpPr>
        <p:spPr>
          <a:xfrm>
            <a:off x="4911761" y="774721"/>
            <a:ext cx="3215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Zoom on </a:t>
            </a:r>
            <a:r>
              <a:rPr lang="it-IT" b="1" dirty="0" err="1"/>
              <a:t>dE</a:t>
            </a:r>
            <a:r>
              <a:rPr lang="it-IT" b="1" dirty="0"/>
              <a:t>-E with </a:t>
            </a:r>
            <a:r>
              <a:rPr lang="it-IT" b="1" dirty="0" err="1"/>
              <a:t>all</a:t>
            </a:r>
            <a:r>
              <a:rPr lang="it-IT" b="1" dirty="0"/>
              <a:t> </a:t>
            </a:r>
            <a:r>
              <a:rPr lang="it-IT" b="1" dirty="0" err="1"/>
              <a:t>conditions</a:t>
            </a:r>
            <a:r>
              <a:rPr lang="it-IT" b="1" dirty="0"/>
              <a:t>!!</a:t>
            </a:r>
            <a:endParaRPr lang="en-GB" b="1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12C5B13-35AA-19D2-CC58-A5EEDE32A934}"/>
              </a:ext>
            </a:extLst>
          </p:cNvPr>
          <p:cNvSpPr txBox="1"/>
          <p:nvPr/>
        </p:nvSpPr>
        <p:spPr>
          <a:xfrm>
            <a:off x="146392" y="3663642"/>
            <a:ext cx="41937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Baseline </a:t>
            </a:r>
            <a:r>
              <a:rPr lang="it-IT" dirty="0" err="1"/>
              <a:t>conditions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Cut</a:t>
            </a:r>
            <a:r>
              <a:rPr lang="it-IT" dirty="0"/>
              <a:t> on </a:t>
            </a:r>
            <a:r>
              <a:rPr lang="it-IT" dirty="0" err="1"/>
              <a:t>tcfd</a:t>
            </a: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err="1"/>
              <a:t>Condition</a:t>
            </a:r>
            <a:r>
              <a:rPr lang="it-IT" dirty="0"/>
              <a:t> to </a:t>
            </a:r>
            <a:r>
              <a:rPr lang="it-IT" dirty="0" err="1"/>
              <a:t>remove</a:t>
            </a:r>
            <a:r>
              <a:rPr lang="it-IT" dirty="0"/>
              <a:t> «</a:t>
            </a:r>
            <a:r>
              <a:rPr lang="it-IT" dirty="0" err="1"/>
              <a:t>evident</a:t>
            </a:r>
            <a:r>
              <a:rPr lang="it-IT" dirty="0"/>
              <a:t>» pile-up</a:t>
            </a:r>
          </a:p>
          <a:p>
            <a:endParaRPr lang="it-IT" dirty="0"/>
          </a:p>
          <a:p>
            <a:r>
              <a:rPr lang="it-IT" dirty="0" err="1"/>
              <a:t>Problem</a:t>
            </a:r>
            <a:r>
              <a:rPr lang="it-IT" dirty="0"/>
              <a:t>: </a:t>
            </a:r>
            <a:r>
              <a:rPr lang="it-IT" dirty="0" err="1"/>
              <a:t>you</a:t>
            </a:r>
            <a:r>
              <a:rPr lang="it-IT" dirty="0"/>
              <a:t> </a:t>
            </a:r>
            <a:r>
              <a:rPr lang="it-IT" dirty="0" err="1"/>
              <a:t>cannot</a:t>
            </a:r>
            <a:r>
              <a:rPr lang="it-IT" dirty="0"/>
              <a:t>  separate the </a:t>
            </a:r>
            <a:r>
              <a:rPr lang="it-IT" baseline="30000" dirty="0"/>
              <a:t>3</a:t>
            </a:r>
            <a:r>
              <a:rPr lang="it-IT" dirty="0"/>
              <a:t>He </a:t>
            </a:r>
            <a:r>
              <a:rPr lang="it-IT" dirty="0" err="1"/>
              <a:t>contribution</a:t>
            </a:r>
            <a:r>
              <a:rPr lang="it-IT" dirty="0"/>
              <a:t> in </a:t>
            </a:r>
            <a:r>
              <a:rPr lang="it-IT" dirty="0" err="1"/>
              <a:t>terms</a:t>
            </a:r>
            <a:r>
              <a:rPr lang="it-IT" dirty="0"/>
              <a:t> of IED!!</a:t>
            </a:r>
            <a:endParaRPr lang="en-GB" dirty="0"/>
          </a:p>
        </p:txBody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92974C61-F515-B6AC-80D3-E867196B0FDF}"/>
              </a:ext>
            </a:extLst>
          </p:cNvPr>
          <p:cNvCxnSpPr/>
          <p:nvPr/>
        </p:nvCxnSpPr>
        <p:spPr>
          <a:xfrm>
            <a:off x="4819507" y="3691143"/>
            <a:ext cx="21588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B1D6891A-3E20-5C71-284C-44848593C447}"/>
              </a:ext>
            </a:extLst>
          </p:cNvPr>
          <p:cNvSpPr txBox="1"/>
          <p:nvPr/>
        </p:nvSpPr>
        <p:spPr>
          <a:xfrm>
            <a:off x="5080764" y="2713330"/>
            <a:ext cx="59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aseline="30000" dirty="0"/>
              <a:t>4</a:t>
            </a:r>
            <a:r>
              <a:rPr lang="it-IT" dirty="0"/>
              <a:t>He</a:t>
            </a:r>
            <a:endParaRPr lang="en-GB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ABCF889B-221D-1730-F176-46D6B12C7034}"/>
              </a:ext>
            </a:extLst>
          </p:cNvPr>
          <p:cNvSpPr txBox="1"/>
          <p:nvPr/>
        </p:nvSpPr>
        <p:spPr>
          <a:xfrm>
            <a:off x="4819507" y="3947849"/>
            <a:ext cx="593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Z=1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160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16;p27">
            <a:extLst>
              <a:ext uri="{FF2B5EF4-FFF2-40B4-BE49-F238E27FC236}">
                <a16:creationId xmlns:a16="http://schemas.microsoft.com/office/drawing/2014/main" id="{767B8831-7854-B9CD-498A-D6FF748AED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dirty="0"/>
              <a:t>FAZIA @ CNAO: what about </a:t>
            </a:r>
            <a:r>
              <a:rPr lang="el-GR" dirty="0"/>
              <a:t>α</a:t>
            </a:r>
            <a:r>
              <a:rPr lang="it-IT" dirty="0"/>
              <a:t>-</a:t>
            </a:r>
            <a:r>
              <a:rPr lang="it" dirty="0"/>
              <a:t>particles?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244" dirty="0"/>
              <a:t> </a:t>
            </a:r>
            <a:endParaRPr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BEC57CA-E3CF-6DAC-7EDF-6CF8A09C17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6203"/>
          <a:stretch>
            <a:fillRect/>
          </a:stretch>
        </p:blipFill>
        <p:spPr>
          <a:xfrm>
            <a:off x="159067" y="1133468"/>
            <a:ext cx="3697913" cy="208617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98C7EEB-D0F0-0786-4F9C-6E22BB9F9600}"/>
              </a:ext>
            </a:extLst>
          </p:cNvPr>
          <p:cNvSpPr txBox="1"/>
          <p:nvPr/>
        </p:nvSpPr>
        <p:spPr>
          <a:xfrm>
            <a:off x="3001019" y="3219647"/>
            <a:ext cx="969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fQ2 (</a:t>
            </a:r>
            <a:r>
              <a:rPr lang="it-IT" dirty="0" err="1"/>
              <a:t>a.u</a:t>
            </a:r>
            <a:r>
              <a:rPr lang="it-IT" dirty="0"/>
              <a:t>.)</a:t>
            </a:r>
            <a:endParaRPr lang="en-GB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F8E13B4-A0FE-6192-857C-BA00803E6163}"/>
              </a:ext>
            </a:extLst>
          </p:cNvPr>
          <p:cNvSpPr txBox="1"/>
          <p:nvPr/>
        </p:nvSpPr>
        <p:spPr>
          <a:xfrm rot="16200000">
            <a:off x="-635902" y="1065552"/>
            <a:ext cx="1523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fQH1(</a:t>
            </a:r>
            <a:r>
              <a:rPr lang="it-IT" dirty="0" err="1"/>
              <a:t>a.u</a:t>
            </a:r>
            <a:r>
              <a:rPr lang="it-IT" dirty="0"/>
              <a:t>.)</a:t>
            </a:r>
            <a:endParaRPr lang="en-GB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385B21B-4124-A55C-C488-17056B4B95A8}"/>
              </a:ext>
            </a:extLst>
          </p:cNvPr>
          <p:cNvSpPr txBox="1"/>
          <p:nvPr/>
        </p:nvSpPr>
        <p:spPr>
          <a:xfrm>
            <a:off x="531120" y="911663"/>
            <a:ext cx="3621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Zoom on Si1 vs Si2 with no </a:t>
            </a:r>
            <a:r>
              <a:rPr lang="it-IT" b="1" dirty="0" err="1"/>
              <a:t>conditions</a:t>
            </a:r>
            <a:r>
              <a:rPr lang="it-IT" b="1" dirty="0"/>
              <a:t>!!</a:t>
            </a:r>
            <a:endParaRPr lang="en-GB" b="1" dirty="0"/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25F2F94C-DD4D-95C0-BCC5-C08558E1329E}"/>
              </a:ext>
            </a:extLst>
          </p:cNvPr>
          <p:cNvCxnSpPr>
            <a:cxnSpLocks/>
          </p:cNvCxnSpPr>
          <p:nvPr/>
        </p:nvCxnSpPr>
        <p:spPr>
          <a:xfrm>
            <a:off x="3863854" y="1219440"/>
            <a:ext cx="0" cy="18193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0B528A5-F613-BC19-C815-C60F8112972F}"/>
              </a:ext>
            </a:extLst>
          </p:cNvPr>
          <p:cNvSpPr txBox="1"/>
          <p:nvPr/>
        </p:nvSpPr>
        <p:spPr>
          <a:xfrm>
            <a:off x="1480442" y="1559140"/>
            <a:ext cx="11756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Carbon line</a:t>
            </a:r>
            <a:endParaRPr lang="en-GB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CF93370-A60E-64DE-E506-2E70FFFBA3BC}"/>
              </a:ext>
            </a:extLst>
          </p:cNvPr>
          <p:cNvSpPr txBox="1"/>
          <p:nvPr/>
        </p:nvSpPr>
        <p:spPr>
          <a:xfrm>
            <a:off x="1117203" y="2827232"/>
            <a:ext cx="1538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Alfa </a:t>
            </a:r>
            <a:r>
              <a:rPr lang="it-IT" dirty="0" err="1"/>
              <a:t>particles</a:t>
            </a:r>
            <a:r>
              <a:rPr lang="it-IT" dirty="0"/>
              <a:t> line</a:t>
            </a:r>
            <a:endParaRPr lang="en-GB" dirty="0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44DF717A-8CE9-F3A1-7D16-6F15767F0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295" y="1334603"/>
            <a:ext cx="4859309" cy="2474294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5D242189-029E-D9A1-869C-22526E2DC32A}"/>
              </a:ext>
            </a:extLst>
          </p:cNvPr>
          <p:cNvSpPr txBox="1"/>
          <p:nvPr/>
        </p:nvSpPr>
        <p:spPr>
          <a:xfrm>
            <a:off x="3595723" y="4049486"/>
            <a:ext cx="50120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 </a:t>
            </a:r>
            <a:r>
              <a:rPr lang="it-IT" dirty="0" err="1"/>
              <a:t>cut</a:t>
            </a:r>
            <a:r>
              <a:rPr lang="it-IT" dirty="0"/>
              <a:t> on the Si1+Si2 energy </a:t>
            </a:r>
            <a:r>
              <a:rPr lang="it-IT" dirty="0" err="1"/>
              <a:t>corresponds</a:t>
            </a:r>
            <a:r>
              <a:rPr lang="it-IT" dirty="0"/>
              <a:t> to a «</a:t>
            </a:r>
            <a:r>
              <a:rPr lang="it-IT" dirty="0" err="1"/>
              <a:t>diagonal</a:t>
            </a:r>
            <a:r>
              <a:rPr lang="it-IT" dirty="0"/>
              <a:t>» </a:t>
            </a:r>
            <a:r>
              <a:rPr lang="it-IT" dirty="0" err="1"/>
              <a:t>cut</a:t>
            </a:r>
            <a:r>
              <a:rPr lang="it-IT" dirty="0"/>
              <a:t> </a:t>
            </a:r>
            <a:r>
              <a:rPr lang="it-IT" dirty="0" err="1"/>
              <a:t>here</a:t>
            </a:r>
            <a:r>
              <a:rPr lang="it-IT" dirty="0"/>
              <a:t>. </a:t>
            </a:r>
            <a:r>
              <a:rPr lang="it-IT" dirty="0" err="1"/>
              <a:t>There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 strong mixing </a:t>
            </a:r>
            <a:r>
              <a:rPr lang="it-IT" dirty="0" err="1"/>
              <a:t>beetween</a:t>
            </a:r>
            <a:r>
              <a:rPr lang="it-IT" dirty="0"/>
              <a:t> alpha and </a:t>
            </a:r>
            <a:r>
              <a:rPr lang="it-IT" dirty="0" err="1"/>
              <a:t>heavier</a:t>
            </a:r>
            <a:r>
              <a:rPr lang="it-IT" dirty="0"/>
              <a:t> p.t. </a:t>
            </a:r>
            <a:r>
              <a:rPr lang="it-IT" dirty="0" err="1"/>
              <a:t>ions</a:t>
            </a:r>
            <a:r>
              <a:rPr lang="it-IT" dirty="0"/>
              <a:t>. </a:t>
            </a:r>
            <a:r>
              <a:rPr lang="it-IT" dirty="0" err="1"/>
              <a:t>Moreover</a:t>
            </a:r>
            <a:r>
              <a:rPr lang="it-IT" dirty="0"/>
              <a:t>, with a </a:t>
            </a:r>
            <a:r>
              <a:rPr lang="it-IT" dirty="0" err="1"/>
              <a:t>simple</a:t>
            </a:r>
            <a:r>
              <a:rPr lang="it-IT" dirty="0"/>
              <a:t> </a:t>
            </a:r>
            <a:r>
              <a:rPr lang="it-IT" dirty="0" err="1"/>
              <a:t>cut</a:t>
            </a:r>
            <a:r>
              <a:rPr lang="it-IT" dirty="0"/>
              <a:t> on Si1+Si2, some </a:t>
            </a:r>
            <a:r>
              <a:rPr lang="it-IT" dirty="0" err="1"/>
              <a:t>not</a:t>
            </a:r>
            <a:r>
              <a:rPr lang="it-IT" dirty="0"/>
              <a:t> p.t. events are </a:t>
            </a:r>
            <a:r>
              <a:rPr lang="it-IT" dirty="0" err="1"/>
              <a:t>present</a:t>
            </a:r>
            <a:r>
              <a:rPr lang="it-IT" dirty="0"/>
              <a:t>!!</a:t>
            </a:r>
            <a:endParaRPr lang="en-GB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55A59D2-A2DB-1604-D7FF-45B085269541}"/>
              </a:ext>
            </a:extLst>
          </p:cNvPr>
          <p:cNvSpPr txBox="1"/>
          <p:nvPr/>
        </p:nvSpPr>
        <p:spPr>
          <a:xfrm>
            <a:off x="7472464" y="2669501"/>
            <a:ext cx="13598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Alpha </a:t>
            </a:r>
            <a:r>
              <a:rPr lang="it-IT" b="1" dirty="0" err="1">
                <a:solidFill>
                  <a:srgbClr val="FF0000"/>
                </a:solidFill>
              </a:rPr>
              <a:t>particles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err="1">
                <a:solidFill>
                  <a:srgbClr val="FF0000"/>
                </a:solidFill>
              </a:rPr>
              <a:t>selection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6E70BEA9-64A2-E52C-D921-4CA972032906}"/>
              </a:ext>
            </a:extLst>
          </p:cNvPr>
          <p:cNvCxnSpPr>
            <a:cxnSpLocks/>
          </p:cNvCxnSpPr>
          <p:nvPr/>
        </p:nvCxnSpPr>
        <p:spPr>
          <a:xfrm>
            <a:off x="4320190" y="2176557"/>
            <a:ext cx="2561873" cy="145354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51D0C803-BC3F-CA3A-09EE-C14773EE65A7}"/>
              </a:ext>
            </a:extLst>
          </p:cNvPr>
          <p:cNvCxnSpPr>
            <a:cxnSpLocks/>
          </p:cNvCxnSpPr>
          <p:nvPr/>
        </p:nvCxnSpPr>
        <p:spPr>
          <a:xfrm>
            <a:off x="4344253" y="2129136"/>
            <a:ext cx="2647812" cy="150096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AF0BFFDE-6D4C-7B68-2F2D-2F8971759E77}"/>
              </a:ext>
            </a:extLst>
          </p:cNvPr>
          <p:cNvSpPr txBox="1"/>
          <p:nvPr/>
        </p:nvSpPr>
        <p:spPr>
          <a:xfrm>
            <a:off x="7862898" y="3741709"/>
            <a:ext cx="9694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fQ2 (</a:t>
            </a:r>
            <a:r>
              <a:rPr lang="it-IT" dirty="0" err="1"/>
              <a:t>a.u</a:t>
            </a:r>
            <a:r>
              <a:rPr lang="it-IT" dirty="0"/>
              <a:t>.)</a:t>
            </a:r>
            <a:endParaRPr lang="en-GB" dirty="0"/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7B1E3E63-0E38-8C86-38C4-12D7B3E8BD7C}"/>
              </a:ext>
            </a:extLst>
          </p:cNvPr>
          <p:cNvSpPr txBox="1"/>
          <p:nvPr/>
        </p:nvSpPr>
        <p:spPr>
          <a:xfrm rot="16200000">
            <a:off x="3287105" y="1373329"/>
            <a:ext cx="1523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fQH1(</a:t>
            </a:r>
            <a:r>
              <a:rPr lang="it-IT" dirty="0" err="1"/>
              <a:t>a.u</a:t>
            </a:r>
            <a:r>
              <a:rPr lang="it-IT" dirty="0"/>
              <a:t>.)</a:t>
            </a:r>
            <a:endParaRPr lang="en-GB" dirty="0"/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85B19677-4879-6EBD-D82C-4E507672A44A}"/>
              </a:ext>
            </a:extLst>
          </p:cNvPr>
          <p:cNvSpPr txBox="1"/>
          <p:nvPr/>
        </p:nvSpPr>
        <p:spPr>
          <a:xfrm>
            <a:off x="7220652" y="910135"/>
            <a:ext cx="143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/>
              <a:t>Heavier</a:t>
            </a:r>
            <a:r>
              <a:rPr lang="it-IT" b="1" dirty="0"/>
              <a:t> </a:t>
            </a:r>
            <a:r>
              <a:rPr lang="it-IT" b="1" dirty="0" err="1"/>
              <a:t>fragments</a:t>
            </a:r>
            <a:r>
              <a:rPr lang="it-IT" b="1" dirty="0"/>
              <a:t> p.t.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39477607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1798</Words>
  <Application>Microsoft Office PowerPoint</Application>
  <PresentationFormat>Presentazione su schermo (16:9)</PresentationFormat>
  <Paragraphs>236</Paragraphs>
  <Slides>19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2" baseType="lpstr">
      <vt:lpstr>Arial</vt:lpstr>
      <vt:lpstr>Cambria Math</vt:lpstr>
      <vt:lpstr>Simple Light</vt:lpstr>
      <vt:lpstr>Recent results from  FAZIA@CNAO</vt:lpstr>
      <vt:lpstr>Main Objective   </vt:lpstr>
      <vt:lpstr>FAZIA @ CNAO Setup</vt:lpstr>
      <vt:lpstr>Presentazione standard di PowerPoint</vt:lpstr>
      <vt:lpstr>The most problematic case: E818 58Ni+58Ni@74AMeV  </vt:lpstr>
      <vt:lpstr>The most problematic case: E818 58Ni+58Ni@74AMeV  </vt:lpstr>
      <vt:lpstr>FAZIA @ CNAO: what about α-particles?  </vt:lpstr>
      <vt:lpstr>FAZIA @ CNAO: what about α-particles?  </vt:lpstr>
      <vt:lpstr>FAZIA @ CNAO: what about α-particles?  </vt:lpstr>
      <vt:lpstr>FAZIA @ CNAO: what about α-particles?  </vt:lpstr>
      <vt:lpstr>FAZIA @ CNAO: what about α-particles?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Sandro Barlini</cp:lastModifiedBy>
  <cp:revision>28</cp:revision>
  <dcterms:modified xsi:type="dcterms:W3CDTF">2025-06-27T08:23:10Z</dcterms:modified>
</cp:coreProperties>
</file>