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308" r:id="rId3"/>
    <p:sldId id="620" r:id="rId4"/>
    <p:sldId id="647" r:id="rId5"/>
    <p:sldId id="659" r:id="rId6"/>
    <p:sldId id="660" r:id="rId7"/>
    <p:sldId id="648" r:id="rId8"/>
    <p:sldId id="449" r:id="rId9"/>
    <p:sldId id="462" r:id="rId10"/>
    <p:sldId id="614" r:id="rId11"/>
    <p:sldId id="633" r:id="rId12"/>
    <p:sldId id="651" r:id="rId13"/>
    <p:sldId id="652" r:id="rId14"/>
    <p:sldId id="653" r:id="rId15"/>
    <p:sldId id="635" r:id="rId16"/>
    <p:sldId id="521" r:id="rId17"/>
    <p:sldId id="526" r:id="rId18"/>
    <p:sldId id="379" r:id="rId19"/>
    <p:sldId id="473" r:id="rId20"/>
    <p:sldId id="655" r:id="rId21"/>
    <p:sldId id="532" r:id="rId22"/>
    <p:sldId id="615" r:id="rId23"/>
    <p:sldId id="608" r:id="rId24"/>
    <p:sldId id="624" r:id="rId25"/>
    <p:sldId id="626" r:id="rId26"/>
    <p:sldId id="625" r:id="rId27"/>
    <p:sldId id="609" r:id="rId28"/>
    <p:sldId id="627" r:id="rId29"/>
    <p:sldId id="639" r:id="rId30"/>
    <p:sldId id="656" r:id="rId31"/>
    <p:sldId id="643" r:id="rId32"/>
    <p:sldId id="641" r:id="rId33"/>
    <p:sldId id="657" r:id="rId34"/>
    <p:sldId id="658" r:id="rId35"/>
    <p:sldId id="638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orient="horz" pos="1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595959"/>
    <a:srgbClr val="00FF00"/>
    <a:srgbClr val="0000FF"/>
    <a:srgbClr val="D40ED4"/>
    <a:srgbClr val="F5C1C8"/>
    <a:srgbClr val="EEEEEE"/>
    <a:srgbClr val="96009D"/>
    <a:srgbClr val="00E3DE"/>
    <a:srgbClr val="161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 autoAdjust="0"/>
    <p:restoredTop sz="93705" autoAdjust="0"/>
  </p:normalViewPr>
  <p:slideViewPr>
    <p:cSldViewPr snapToGrid="0">
      <p:cViewPr varScale="1">
        <p:scale>
          <a:sx n="98" d="100"/>
          <a:sy n="98" d="100"/>
        </p:scale>
        <p:origin x="1123" y="58"/>
      </p:cViewPr>
      <p:guideLst>
        <p:guide orient="horz" pos="1620"/>
        <p:guide pos="2880"/>
        <p:guide orient="horz" pos="172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08f7d4bfd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08f7d4bfd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2ffd8249aba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2ffd8249aba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Google Shape;3195;g30ac91bfaae_1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6" name="Google Shape;3196;g30ac91bfaae_1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958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85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5" r:id="rId4"/>
    <p:sldLayoutId id="2147483656" r:id="rId5"/>
    <p:sldLayoutId id="214748365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18271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ts val="990"/>
            </a:pPr>
            <a:r>
              <a:rPr lang="en-GB" sz="3600" dirty="0"/>
              <a:t>Reaction dynamics in the </a:t>
            </a:r>
            <a:r>
              <a:rPr lang="en-GB" sz="3600" baseline="30000" dirty="0"/>
              <a:t>58</a:t>
            </a:r>
            <a:r>
              <a:rPr lang="en-GB" sz="3600" dirty="0"/>
              <a:t>Ni+</a:t>
            </a:r>
            <a:r>
              <a:rPr lang="en-GB" sz="3600" baseline="30000" dirty="0"/>
              <a:t>58</a:t>
            </a:r>
            <a:r>
              <a:rPr lang="en-GB" sz="3600" dirty="0"/>
              <a:t>Ni system at intermediate energies</a:t>
            </a:r>
            <a:br>
              <a:rPr lang="en-GB" sz="3600" dirty="0"/>
            </a:br>
            <a:r>
              <a:rPr lang="en-GB" sz="2400" b="1" baseline="30000" dirty="0"/>
              <a:t>58</a:t>
            </a:r>
            <a:r>
              <a:rPr lang="en-GB" sz="2400" b="1" dirty="0"/>
              <a:t>Ni+</a:t>
            </a:r>
            <a:r>
              <a:rPr lang="en-GB" sz="2400" b="1" baseline="30000" dirty="0"/>
              <a:t>58</a:t>
            </a:r>
            <a:r>
              <a:rPr lang="en-GB" sz="2400" b="1" dirty="0"/>
              <a:t>Ni @ 32, 52 and 74 MeV/nucleon</a:t>
            </a:r>
            <a:br>
              <a:rPr lang="en-GB" sz="3600" dirty="0"/>
            </a:br>
            <a:endParaRPr sz="2580" b="1" baseline="300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4"/>
            <a:ext cx="8520600" cy="10867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Lucia Baldesi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FAZIA Days 25-27 June 2025</a:t>
            </a:r>
            <a:endParaRPr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531DF13-D782-F0F8-23F9-E206752CD84D}"/>
              </a:ext>
            </a:extLst>
          </p:cNvPr>
          <p:cNvSpPr txBox="1"/>
          <p:nvPr/>
        </p:nvSpPr>
        <p:spPr>
          <a:xfrm>
            <a:off x="2286000" y="241737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</a:rPr>
              <a:t> </a:t>
            </a:r>
            <a:endParaRPr lang="en-GB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0B5E411-50A5-FC13-0424-721512615CFF}"/>
              </a:ext>
            </a:extLst>
          </p:cNvPr>
          <p:cNvSpPr txBox="1"/>
          <p:nvPr/>
        </p:nvSpPr>
        <p:spPr>
          <a:xfrm>
            <a:off x="2286000" y="241737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</a:rPr>
              <a:t> 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8FDAA-6426-47B9-DE72-B660E7B48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FA53E9-1541-326C-C185-C7AE775C9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Centrality</a:t>
            </a:r>
            <a:r>
              <a:rPr lang="it-IT" dirty="0"/>
              <a:t> </a:t>
            </a:r>
            <a:r>
              <a:rPr lang="it-IT" dirty="0" err="1"/>
              <a:t>estimation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B7AAFFD4-DEDD-539D-3284-C53875393D3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889916"/>
                <a:ext cx="8520600" cy="105715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noProof="0"/>
                  <a:t>reduced momentum</a:t>
                </a:r>
                <a:r>
                  <a:rPr lang="en-US" noProof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𝑟𝑒𝑑</m:t>
                        </m:r>
                      </m:sub>
                    </m:sSub>
                    <m:r>
                      <a:rPr lang="en-US" i="1" noProof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noProof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noProof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noProof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en-US" b="0" i="1" noProof="0" smtClean="0">
                                    <a:latin typeface="Cambria Math" panose="02040503050406030204" pitchFamily="18" charset="0"/>
                                  </a:rPr>
                                  <m:t>𝑄𝑃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noProof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noProof="0" smtClean="0">
                                    <a:latin typeface="Cambria Math" panose="02040503050406030204" pitchFamily="18" charset="0"/>
                                  </a:rPr>
                                  <m:t>𝑏𝑒𝑎𝑚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noProof="0" dirty="0"/>
              </a:p>
              <a:p>
                <a:pPr lvl="1"/>
                <a:r>
                  <a:rPr lang="en-US" noProof="0" dirty="0"/>
                  <a:t>well correlated for p</a:t>
                </a:r>
                <a:r>
                  <a:rPr lang="en-US" baseline="-25000" noProof="0" dirty="0"/>
                  <a:t>red</a:t>
                </a:r>
                <a:r>
                  <a:rPr lang="en-US" noProof="0" dirty="0"/>
                  <a:t>&gt;0.4 → good sorting parameter for the selection of semi-peripheral collisions</a:t>
                </a:r>
              </a:p>
              <a:p>
                <a:pPr lvl="1"/>
                <a:r>
                  <a:rPr lang="en-US" noProof="0" dirty="0"/>
                  <a:t>small average differences among the energies → could influence some details in the conclusions</a:t>
                </a:r>
              </a:p>
            </p:txBody>
          </p:sp>
        </mc:Choice>
        <mc:Fallback xmlns="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B7AAFFD4-DEDD-539D-3284-C53875393D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889916"/>
                <a:ext cx="8520600" cy="105715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4D0A6B-ED36-39D6-5B00-A1F76670CE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38102BA-6778-7875-9D30-8BD033C08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0" y="2774460"/>
            <a:ext cx="9057600" cy="2030400"/>
          </a:xfrm>
          <a:prstGeom prst="rect">
            <a:avLst/>
          </a:prstGeom>
        </p:spPr>
      </p:pic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DC919347-AE5A-B5E6-0DB1-0C476492C96D}"/>
              </a:ext>
            </a:extLst>
          </p:cNvPr>
          <p:cNvSpPr txBox="1">
            <a:spLocks/>
          </p:cNvSpPr>
          <p:nvPr/>
        </p:nvSpPr>
        <p:spPr>
          <a:xfrm>
            <a:off x="426720" y="2008035"/>
            <a:ext cx="8520600" cy="76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it-IT" dirty="0"/>
              <a:t>AMD+GEMINI++ </a:t>
            </a:r>
            <a:r>
              <a:rPr lang="it-IT" dirty="0" err="1"/>
              <a:t>filtered</a:t>
            </a:r>
            <a:endParaRPr lang="it-IT" dirty="0"/>
          </a:p>
          <a:p>
            <a:pPr marL="114300" indent="0" algn="ctr">
              <a:buFont typeface="Arial"/>
              <a:buNone/>
            </a:pPr>
            <a:r>
              <a:rPr lang="en-GB" dirty="0" err="1"/>
              <a:t>QPr</a:t>
            </a:r>
            <a:r>
              <a:rPr lang="en-GB" dirty="0"/>
              <a:t> channel</a:t>
            </a:r>
          </a:p>
          <a:p>
            <a:pPr marL="114300" indent="0" algn="ctr">
              <a:buFont typeface="Arial"/>
              <a:buNone/>
            </a:pPr>
            <a:r>
              <a:rPr lang="en-GB" dirty="0"/>
              <a:t>b</a:t>
            </a:r>
            <a:r>
              <a:rPr lang="en-GB" baseline="-25000" dirty="0"/>
              <a:t>red</a:t>
            </a:r>
            <a:r>
              <a:rPr lang="en-GB" dirty="0"/>
              <a:t> vs p</a:t>
            </a:r>
            <a:r>
              <a:rPr lang="en-GB" baseline="-25000" dirty="0"/>
              <a:t>red </a:t>
            </a:r>
            <a:r>
              <a:rPr lang="en-GB" dirty="0"/>
              <a:t>correlation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19786B3-EB79-AD0B-8CCE-5CB818EFA93F}"/>
              </a:ext>
            </a:extLst>
          </p:cNvPr>
          <p:cNvSpPr/>
          <p:nvPr/>
        </p:nvSpPr>
        <p:spPr>
          <a:xfrm>
            <a:off x="3254913" y="4776950"/>
            <a:ext cx="319277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AMD+GEMINI++</a:t>
            </a:r>
            <a:r>
              <a:rPr lang="it-IT" b="0" cap="none" spc="0" dirty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9147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9421F-9A58-B49F-7137-8814F1827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6FF5C7-8A91-FE75-6C2F-922EA959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General </a:t>
            </a:r>
            <a:r>
              <a:rPr lang="it-IT" dirty="0" err="1"/>
              <a:t>characteristics</a:t>
            </a:r>
            <a:r>
              <a:rPr lang="it-IT" dirty="0"/>
              <a:t> of the QP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function</a:t>
            </a:r>
            <a:r>
              <a:rPr lang="it-IT" dirty="0"/>
              <a:t> of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endParaRPr lang="en-GB" baseline="-250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DF964A-9395-8D6E-6CDB-70B3DD6D8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29895"/>
            <a:ext cx="8520600" cy="497673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it-IT" b="1" dirty="0" err="1"/>
              <a:t>QPr</a:t>
            </a:r>
            <a:r>
              <a:rPr lang="it-IT" b="1" dirty="0"/>
              <a:t> </a:t>
            </a:r>
            <a:r>
              <a:rPr lang="it-IT" b="1" dirty="0" err="1"/>
              <a:t>channel</a:t>
            </a:r>
            <a:r>
              <a:rPr lang="it-IT" b="1" dirty="0"/>
              <a:t> </a:t>
            </a:r>
            <a:endParaRPr lang="en-GB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3AB1ED-1371-8946-96B7-64F7596711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D78EE82-811B-7817-51C4-1743A8550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1385"/>
            <a:ext cx="9144000" cy="1801374"/>
          </a:xfrm>
          <a:prstGeom prst="rect">
            <a:avLst/>
          </a:prstGeom>
        </p:spPr>
      </p:pic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11EBBB9A-0299-81C4-AB05-D372A4293BDB}"/>
              </a:ext>
            </a:extLst>
          </p:cNvPr>
          <p:cNvSpPr txBox="1">
            <a:spLocks/>
          </p:cNvSpPr>
          <p:nvPr/>
        </p:nvSpPr>
        <p:spPr>
          <a:xfrm>
            <a:off x="727507" y="2400300"/>
            <a:ext cx="758393" cy="515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en-GB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exp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en-GB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simul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CB22900C-FEEC-C753-BCE0-25E900C922BA}"/>
              </a:ext>
            </a:extLst>
          </p:cNvPr>
          <p:cNvSpPr txBox="1">
            <a:spLocks/>
          </p:cNvSpPr>
          <p:nvPr/>
        </p:nvSpPr>
        <p:spPr>
          <a:xfrm>
            <a:off x="203530" y="1592820"/>
            <a:ext cx="1047953" cy="631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GB" dirty="0">
                <a:solidFill>
                  <a:srgbClr val="00FF00"/>
                </a:solidFill>
                <a:latin typeface="+mn-lt"/>
                <a:cs typeface="Times New Roman" panose="02020603050405020304" pitchFamily="18" charset="0"/>
              </a:rPr>
              <a:t>32 </a:t>
            </a:r>
            <a:r>
              <a:rPr lang="en-GB" dirty="0" err="1">
                <a:solidFill>
                  <a:srgbClr val="00FF00"/>
                </a:solidFill>
                <a:latin typeface="+mn-lt"/>
                <a:cs typeface="Times New Roman" panose="02020603050405020304" pitchFamily="18" charset="0"/>
              </a:rPr>
              <a:t>AMeV</a:t>
            </a:r>
            <a:endParaRPr lang="en-GB" dirty="0">
              <a:solidFill>
                <a:srgbClr val="00FF00"/>
              </a:solidFill>
              <a:latin typeface="+mn-lt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GB" dirty="0">
                <a:solidFill>
                  <a:srgbClr val="0000FF"/>
                </a:solidFill>
                <a:latin typeface="+mn-lt"/>
              </a:rPr>
              <a:t>52 </a:t>
            </a:r>
            <a:r>
              <a:rPr lang="en-GB" dirty="0" err="1">
                <a:solidFill>
                  <a:srgbClr val="0000FF"/>
                </a:solidFill>
                <a:latin typeface="+mn-lt"/>
              </a:rPr>
              <a:t>AMeV</a:t>
            </a:r>
            <a:endParaRPr lang="en-GB" dirty="0">
              <a:solidFill>
                <a:srgbClr val="0000FF"/>
              </a:solidFill>
              <a:latin typeface="+mn-lt"/>
            </a:endParaRPr>
          </a:p>
          <a:p>
            <a:pPr marL="114300" indent="0">
              <a:buNone/>
            </a:pPr>
            <a:r>
              <a:rPr lang="en-GB" dirty="0">
                <a:solidFill>
                  <a:srgbClr val="FF00FF"/>
                </a:solidFill>
                <a:latin typeface="+mn-lt"/>
              </a:rPr>
              <a:t>74 </a:t>
            </a:r>
            <a:r>
              <a:rPr lang="en-GB" dirty="0" err="1">
                <a:solidFill>
                  <a:srgbClr val="FF00FF"/>
                </a:solidFill>
                <a:latin typeface="+mn-lt"/>
              </a:rPr>
              <a:t>AMeV</a:t>
            </a:r>
            <a:endParaRPr lang="en-GB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0B977F1A-1A00-59D2-8D0D-EA1E1758C36B}"/>
              </a:ext>
            </a:extLst>
          </p:cNvPr>
          <p:cNvSpPr txBox="1">
            <a:spLocks/>
          </p:cNvSpPr>
          <p:nvPr/>
        </p:nvSpPr>
        <p:spPr>
          <a:xfrm>
            <a:off x="290363" y="1233689"/>
            <a:ext cx="1189440" cy="39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it-IT"/>
              <a:t>&lt;Z&gt; vs p</a:t>
            </a:r>
            <a:r>
              <a:rPr lang="it-IT" baseline="-25000"/>
              <a:t>red</a:t>
            </a:r>
            <a:endParaRPr lang="en-GB" dirty="0"/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2C600CBD-9190-AA75-FAB0-2FCC0389F2DD}"/>
              </a:ext>
            </a:extLst>
          </p:cNvPr>
          <p:cNvSpPr txBox="1">
            <a:spLocks/>
          </p:cNvSpPr>
          <p:nvPr/>
        </p:nvSpPr>
        <p:spPr>
          <a:xfrm>
            <a:off x="1898182" y="1224175"/>
            <a:ext cx="1553678" cy="403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&lt;Z&gt; vs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idA</a:t>
            </a:r>
            <a:r>
              <a:rPr lang="it-IT" baseline="-25000" dirty="0"/>
              <a:t> </a:t>
            </a:r>
            <a:endParaRPr lang="en-GB" dirty="0"/>
          </a:p>
        </p:txBody>
      </p:sp>
      <p:sp>
        <p:nvSpPr>
          <p:cNvPr id="13" name="Segnaposto testo 2">
            <a:extLst>
              <a:ext uri="{FF2B5EF4-FFF2-40B4-BE49-F238E27FC236}">
                <a16:creationId xmlns:a16="http://schemas.microsoft.com/office/drawing/2014/main" id="{5786405F-EA9C-7651-BBC4-E1C94D781E71}"/>
              </a:ext>
            </a:extLst>
          </p:cNvPr>
          <p:cNvSpPr txBox="1">
            <a:spLocks/>
          </p:cNvSpPr>
          <p:nvPr/>
        </p:nvSpPr>
        <p:spPr>
          <a:xfrm>
            <a:off x="3795161" y="1231044"/>
            <a:ext cx="1553678" cy="403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&lt;N&gt; vs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idA</a:t>
            </a:r>
            <a:r>
              <a:rPr lang="it-IT" baseline="-25000" dirty="0"/>
              <a:t> </a:t>
            </a:r>
            <a:endParaRPr lang="en-GB" dirty="0"/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E557E76B-8EAF-668D-8865-2A745B3BA4B7}"/>
              </a:ext>
            </a:extLst>
          </p:cNvPr>
          <p:cNvSpPr txBox="1">
            <a:spLocks/>
          </p:cNvSpPr>
          <p:nvPr/>
        </p:nvSpPr>
        <p:spPr>
          <a:xfrm>
            <a:off x="5629796" y="1231044"/>
            <a:ext cx="1553678" cy="403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&lt;N&gt;/Z vs Z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idA</a:t>
            </a:r>
            <a:r>
              <a:rPr lang="it-IT" baseline="-25000" dirty="0"/>
              <a:t> </a:t>
            </a:r>
            <a:endParaRPr lang="en-GB" dirty="0"/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4A3E0140-1C2D-EEA7-C279-E28B0A533A8F}"/>
              </a:ext>
            </a:extLst>
          </p:cNvPr>
          <p:cNvSpPr txBox="1">
            <a:spLocks/>
          </p:cNvSpPr>
          <p:nvPr/>
        </p:nvSpPr>
        <p:spPr>
          <a:xfrm>
            <a:off x="7464432" y="1224175"/>
            <a:ext cx="1679568" cy="403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&lt;N/Z&gt; vs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r>
              <a:rPr lang="it-IT" baseline="-25000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idA</a:t>
            </a:r>
            <a:r>
              <a:rPr lang="it-IT" baseline="-25000" dirty="0"/>
              <a:t> </a:t>
            </a:r>
            <a:endParaRPr lang="en-GB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FFF4E40-3BB0-F263-5A66-D1F53A83DD3E}"/>
              </a:ext>
            </a:extLst>
          </p:cNvPr>
          <p:cNvSpPr/>
          <p:nvPr/>
        </p:nvSpPr>
        <p:spPr>
          <a:xfrm>
            <a:off x="3260150" y="4663217"/>
            <a:ext cx="313397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60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it-IT" sz="1600" b="0" cap="none" spc="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xp</a:t>
            </a:r>
            <a:r>
              <a:rPr lang="it-IT" sz="1600" b="0" cap="none" spc="0" dirty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sz="1600" dirty="0"/>
              <a:t>vs </a:t>
            </a:r>
            <a:r>
              <a:rPr lang="it-IT" sz="1600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AMD+GEMINI++</a:t>
            </a:r>
            <a:r>
              <a:rPr lang="it-IT" sz="1600" b="0" cap="none" spc="0" dirty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4672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30ED3-9242-DD77-AB2D-E08198E8F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D71A89-A4C9-EF36-8ECD-14858133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General </a:t>
            </a:r>
            <a:r>
              <a:rPr lang="it-IT" dirty="0" err="1"/>
              <a:t>characteristics</a:t>
            </a:r>
            <a:r>
              <a:rPr lang="it-IT" dirty="0"/>
              <a:t> of the QP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function</a:t>
            </a:r>
            <a:r>
              <a:rPr lang="it-IT" dirty="0"/>
              <a:t> of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endParaRPr lang="en-GB" baseline="-250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DAFD5F-A17D-01EE-B5D3-857679D5D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29895"/>
            <a:ext cx="8520600" cy="497673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it-IT" b="1" dirty="0" err="1"/>
              <a:t>QPr</a:t>
            </a:r>
            <a:r>
              <a:rPr lang="it-IT" b="1" dirty="0"/>
              <a:t> </a:t>
            </a:r>
            <a:r>
              <a:rPr lang="it-IT" b="1" dirty="0" err="1"/>
              <a:t>channel</a:t>
            </a:r>
            <a:r>
              <a:rPr lang="it-IT" b="1" dirty="0"/>
              <a:t> </a:t>
            </a:r>
            <a:endParaRPr lang="en-GB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FC3A0AD-BCA2-81FF-AD96-672ABA2A24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04EFDBF-20B9-7E08-8E79-28E241E39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1385"/>
            <a:ext cx="9144000" cy="180137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35F4CB5-D889-64C0-423C-C7F098701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42" y="3473312"/>
            <a:ext cx="5065834" cy="1616848"/>
          </a:xfrm>
          <a:prstGeom prst="rect">
            <a:avLst/>
          </a:prstGeom>
        </p:spPr>
      </p:pic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82F59EE7-4B96-675D-F2E8-138C67364CB5}"/>
              </a:ext>
            </a:extLst>
          </p:cNvPr>
          <p:cNvSpPr txBox="1">
            <a:spLocks/>
          </p:cNvSpPr>
          <p:nvPr/>
        </p:nvSpPr>
        <p:spPr>
          <a:xfrm>
            <a:off x="5865592" y="3473311"/>
            <a:ext cx="3083023" cy="151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At 32 and 52 </a:t>
            </a:r>
            <a:r>
              <a:rPr lang="en-GB" dirty="0" err="1"/>
              <a:t>AMeV</a:t>
            </a:r>
            <a:r>
              <a:rPr lang="en-GB" dirty="0"/>
              <a:t>, ⟨Z⟩ decreases when considering only the QP identified in mass.</a:t>
            </a:r>
          </a:p>
          <a:p>
            <a:r>
              <a:rPr lang="en-GB" dirty="0"/>
              <a:t>At 74 </a:t>
            </a:r>
            <a:r>
              <a:rPr lang="en-GB" dirty="0" err="1"/>
              <a:t>AMeV</a:t>
            </a:r>
            <a:r>
              <a:rPr lang="en-GB" dirty="0"/>
              <a:t>, the total ⟨Z⟩ and the ⟨Z⟩ for mass-identified QP are very similar</a:t>
            </a:r>
          </a:p>
          <a:p>
            <a:pPr lvl="1"/>
            <a:r>
              <a:rPr lang="en-GB" dirty="0"/>
              <a:t>750 </a:t>
            </a:r>
            <a:r>
              <a:rPr lang="en-GB" dirty="0" err="1"/>
              <a:t>μm</a:t>
            </a:r>
            <a:r>
              <a:rPr lang="en-GB" dirty="0"/>
              <a:t> silicon detectors.</a:t>
            </a:r>
          </a:p>
          <a:p>
            <a:pPr lvl="1"/>
            <a:r>
              <a:rPr lang="en-GB" dirty="0"/>
              <a:t>Si1+Si2 vs </a:t>
            </a:r>
            <a:r>
              <a:rPr lang="en-GB" dirty="0" err="1"/>
              <a:t>CsI</a:t>
            </a:r>
            <a:r>
              <a:rPr lang="en-GB" dirty="0"/>
              <a:t> correlation, instead of Si2 vs </a:t>
            </a:r>
            <a:r>
              <a:rPr lang="en-GB" dirty="0" err="1"/>
              <a:t>CsI</a:t>
            </a:r>
            <a:r>
              <a:rPr lang="en-GB" dirty="0"/>
              <a:t>.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156BC3C4-707C-C91B-4EE2-791D7D0B0301}"/>
              </a:ext>
            </a:extLst>
          </p:cNvPr>
          <p:cNvSpPr txBox="1">
            <a:spLocks/>
          </p:cNvSpPr>
          <p:nvPr/>
        </p:nvSpPr>
        <p:spPr>
          <a:xfrm>
            <a:off x="727507" y="2400300"/>
            <a:ext cx="758393" cy="515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en-GB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exp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en-GB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simul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BD060D8D-9935-7B4D-4E25-9C2859343A6A}"/>
              </a:ext>
            </a:extLst>
          </p:cNvPr>
          <p:cNvSpPr txBox="1">
            <a:spLocks/>
          </p:cNvSpPr>
          <p:nvPr/>
        </p:nvSpPr>
        <p:spPr>
          <a:xfrm>
            <a:off x="203530" y="1592820"/>
            <a:ext cx="1047953" cy="631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GB" dirty="0">
                <a:solidFill>
                  <a:srgbClr val="00FF00"/>
                </a:solidFill>
                <a:latin typeface="+mn-lt"/>
                <a:cs typeface="Times New Roman" panose="02020603050405020304" pitchFamily="18" charset="0"/>
              </a:rPr>
              <a:t>32 </a:t>
            </a:r>
            <a:r>
              <a:rPr lang="en-GB" dirty="0" err="1">
                <a:solidFill>
                  <a:srgbClr val="00FF00"/>
                </a:solidFill>
                <a:latin typeface="+mn-lt"/>
                <a:cs typeface="Times New Roman" panose="02020603050405020304" pitchFamily="18" charset="0"/>
              </a:rPr>
              <a:t>AMeV</a:t>
            </a:r>
            <a:endParaRPr lang="en-GB" dirty="0">
              <a:solidFill>
                <a:srgbClr val="00FF00"/>
              </a:solidFill>
              <a:latin typeface="+mn-lt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GB" dirty="0">
                <a:solidFill>
                  <a:srgbClr val="0000FF"/>
                </a:solidFill>
                <a:latin typeface="+mn-lt"/>
              </a:rPr>
              <a:t>52 </a:t>
            </a:r>
            <a:r>
              <a:rPr lang="en-GB" dirty="0" err="1">
                <a:solidFill>
                  <a:srgbClr val="0000FF"/>
                </a:solidFill>
                <a:latin typeface="+mn-lt"/>
              </a:rPr>
              <a:t>AMeV</a:t>
            </a:r>
            <a:endParaRPr lang="en-GB" dirty="0">
              <a:solidFill>
                <a:srgbClr val="0000FF"/>
              </a:solidFill>
              <a:latin typeface="+mn-lt"/>
            </a:endParaRPr>
          </a:p>
          <a:p>
            <a:pPr marL="114300" indent="0">
              <a:buNone/>
            </a:pPr>
            <a:r>
              <a:rPr lang="en-GB" dirty="0">
                <a:solidFill>
                  <a:srgbClr val="FF00FF"/>
                </a:solidFill>
                <a:latin typeface="+mn-lt"/>
              </a:rPr>
              <a:t>74 </a:t>
            </a:r>
            <a:r>
              <a:rPr lang="en-GB" dirty="0" err="1">
                <a:solidFill>
                  <a:srgbClr val="FF00FF"/>
                </a:solidFill>
                <a:latin typeface="+mn-lt"/>
              </a:rPr>
              <a:t>AMeV</a:t>
            </a:r>
            <a:endParaRPr lang="en-GB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1572F426-1FAB-B267-00FF-EC5ADABD0A9D}"/>
              </a:ext>
            </a:extLst>
          </p:cNvPr>
          <p:cNvSpPr txBox="1">
            <a:spLocks/>
          </p:cNvSpPr>
          <p:nvPr/>
        </p:nvSpPr>
        <p:spPr>
          <a:xfrm>
            <a:off x="290363" y="1233689"/>
            <a:ext cx="1189440" cy="39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it-IT" dirty="0"/>
              <a:t>&lt;Z&gt; vs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endParaRPr lang="en-GB" dirty="0"/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FD780DD5-B56E-35A4-24A5-06F7784FC4BA}"/>
              </a:ext>
            </a:extLst>
          </p:cNvPr>
          <p:cNvSpPr txBox="1">
            <a:spLocks/>
          </p:cNvSpPr>
          <p:nvPr/>
        </p:nvSpPr>
        <p:spPr>
          <a:xfrm>
            <a:off x="1898182" y="1224175"/>
            <a:ext cx="1553678" cy="403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&lt;Z&gt; vs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idA</a:t>
            </a:r>
            <a:r>
              <a:rPr lang="it-IT" baseline="-25000" dirty="0"/>
              <a:t> </a:t>
            </a:r>
            <a:endParaRPr lang="en-GB" dirty="0"/>
          </a:p>
        </p:txBody>
      </p:sp>
      <p:sp>
        <p:nvSpPr>
          <p:cNvPr id="13" name="Segnaposto testo 2">
            <a:extLst>
              <a:ext uri="{FF2B5EF4-FFF2-40B4-BE49-F238E27FC236}">
                <a16:creationId xmlns:a16="http://schemas.microsoft.com/office/drawing/2014/main" id="{AF056715-280E-93C3-479F-BEA0D0F1CCDD}"/>
              </a:ext>
            </a:extLst>
          </p:cNvPr>
          <p:cNvSpPr txBox="1">
            <a:spLocks/>
          </p:cNvSpPr>
          <p:nvPr/>
        </p:nvSpPr>
        <p:spPr>
          <a:xfrm>
            <a:off x="3795161" y="1231044"/>
            <a:ext cx="1553678" cy="403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&lt;N&gt; vs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idA</a:t>
            </a:r>
            <a:r>
              <a:rPr lang="it-IT" baseline="-25000" dirty="0"/>
              <a:t> </a:t>
            </a:r>
            <a:endParaRPr lang="en-GB" dirty="0"/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3A4D636A-FD60-FD8D-2F7E-5C65027023EC}"/>
              </a:ext>
            </a:extLst>
          </p:cNvPr>
          <p:cNvSpPr txBox="1">
            <a:spLocks/>
          </p:cNvSpPr>
          <p:nvPr/>
        </p:nvSpPr>
        <p:spPr>
          <a:xfrm>
            <a:off x="5629796" y="1231044"/>
            <a:ext cx="1553678" cy="403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&lt;N&gt;/Z vs Z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idA</a:t>
            </a:r>
            <a:r>
              <a:rPr lang="it-IT" baseline="-25000" dirty="0"/>
              <a:t> </a:t>
            </a:r>
            <a:endParaRPr lang="en-GB" dirty="0"/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AEC1F40C-98F0-04C2-4051-F415123B2FBC}"/>
              </a:ext>
            </a:extLst>
          </p:cNvPr>
          <p:cNvSpPr txBox="1">
            <a:spLocks/>
          </p:cNvSpPr>
          <p:nvPr/>
        </p:nvSpPr>
        <p:spPr>
          <a:xfrm>
            <a:off x="7464432" y="1224175"/>
            <a:ext cx="1679568" cy="403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&lt;N/Z&gt; vs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r>
              <a:rPr lang="it-IT" baseline="-25000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idA</a:t>
            </a:r>
            <a:r>
              <a:rPr lang="it-IT" baseline="-25000" dirty="0"/>
              <a:t> </a:t>
            </a:r>
            <a:endParaRPr lang="en-GB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5379EDC-E2C6-7E43-F062-F54B7F4E01E5}"/>
              </a:ext>
            </a:extLst>
          </p:cNvPr>
          <p:cNvSpPr/>
          <p:nvPr/>
        </p:nvSpPr>
        <p:spPr>
          <a:xfrm>
            <a:off x="53340" y="1231044"/>
            <a:ext cx="3460863" cy="205571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25F8B1F-E504-038E-C2F1-8FB1F9495858}"/>
              </a:ext>
            </a:extLst>
          </p:cNvPr>
          <p:cNvSpPr/>
          <p:nvPr/>
        </p:nvSpPr>
        <p:spPr>
          <a:xfrm>
            <a:off x="632542" y="3462387"/>
            <a:ext cx="1580863" cy="1659703"/>
          </a:xfrm>
          <a:prstGeom prst="rect">
            <a:avLst/>
          </a:prstGeom>
          <a:noFill/>
          <a:ln w="12700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2D7C72E-3B82-9901-2684-8564E0A49E22}"/>
              </a:ext>
            </a:extLst>
          </p:cNvPr>
          <p:cNvSpPr/>
          <p:nvPr/>
        </p:nvSpPr>
        <p:spPr>
          <a:xfrm>
            <a:off x="2235295" y="3469531"/>
            <a:ext cx="1792941" cy="1659704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57B8F923-84DF-8ED4-6D43-36F0E4C11D8C}"/>
              </a:ext>
            </a:extLst>
          </p:cNvPr>
          <p:cNvSpPr/>
          <p:nvPr/>
        </p:nvSpPr>
        <p:spPr>
          <a:xfrm>
            <a:off x="4050762" y="3465271"/>
            <a:ext cx="1669504" cy="1664005"/>
          </a:xfrm>
          <a:prstGeom prst="rect">
            <a:avLst/>
          </a:prstGeom>
          <a:noFill/>
          <a:ln w="12700">
            <a:solidFill>
              <a:srgbClr val="D40E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ccia circolare a destra 22">
            <a:extLst>
              <a:ext uri="{FF2B5EF4-FFF2-40B4-BE49-F238E27FC236}">
                <a16:creationId xmlns:a16="http://schemas.microsoft.com/office/drawing/2014/main" id="{9682596B-ADAF-58ED-211E-1BEE24EAE9C3}"/>
              </a:ext>
            </a:extLst>
          </p:cNvPr>
          <p:cNvSpPr/>
          <p:nvPr/>
        </p:nvSpPr>
        <p:spPr>
          <a:xfrm>
            <a:off x="53340" y="3232759"/>
            <a:ext cx="674167" cy="1217320"/>
          </a:xfrm>
          <a:prstGeom prst="curvedRightArrow">
            <a:avLst>
              <a:gd name="adj1" fmla="val 10330"/>
              <a:gd name="adj2" fmla="val 32295"/>
              <a:gd name="adj3" fmla="val 21938"/>
            </a:avLst>
          </a:prstGeom>
          <a:solidFill>
            <a:srgbClr val="59595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48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97775-5364-2E70-4CB4-775A3A306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0F0D42-0EAC-0EA6-7B05-73C6FE4F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General </a:t>
            </a:r>
            <a:r>
              <a:rPr lang="it-IT" dirty="0" err="1"/>
              <a:t>characteristics</a:t>
            </a:r>
            <a:r>
              <a:rPr lang="it-IT" dirty="0"/>
              <a:t> of the QP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function</a:t>
            </a:r>
            <a:r>
              <a:rPr lang="it-IT" dirty="0"/>
              <a:t> of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endParaRPr lang="en-GB" baseline="-250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9B50865-9209-3996-4028-0C7624E5B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29895"/>
            <a:ext cx="8520600" cy="497673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it-IT" b="1" dirty="0" err="1"/>
              <a:t>QPr</a:t>
            </a:r>
            <a:r>
              <a:rPr lang="it-IT" b="1" dirty="0"/>
              <a:t> </a:t>
            </a:r>
            <a:r>
              <a:rPr lang="it-IT" b="1" dirty="0" err="1"/>
              <a:t>channel</a:t>
            </a:r>
            <a:r>
              <a:rPr lang="it-IT" b="1" dirty="0"/>
              <a:t> </a:t>
            </a:r>
            <a:endParaRPr lang="en-GB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6F7F41-EBC7-3E00-177E-2C089B6D2D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13</a:t>
            </a:fld>
            <a:endParaRPr lang="en-GB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F782CC7-216E-A183-5258-5107DC2E8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1385"/>
            <a:ext cx="9144000" cy="1801374"/>
          </a:xfrm>
          <a:prstGeom prst="rect">
            <a:avLst/>
          </a:prstGeom>
        </p:spPr>
      </p:pic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62D5E89-858E-12AA-A854-EF0A9273A7AC}"/>
              </a:ext>
            </a:extLst>
          </p:cNvPr>
          <p:cNvSpPr txBox="1">
            <a:spLocks/>
          </p:cNvSpPr>
          <p:nvPr/>
        </p:nvSpPr>
        <p:spPr>
          <a:xfrm>
            <a:off x="727507" y="2400300"/>
            <a:ext cx="758393" cy="515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en-GB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exp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en-GB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simul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3894689B-11B7-01B5-8046-D5435E22DF80}"/>
              </a:ext>
            </a:extLst>
          </p:cNvPr>
          <p:cNvSpPr txBox="1">
            <a:spLocks/>
          </p:cNvSpPr>
          <p:nvPr/>
        </p:nvSpPr>
        <p:spPr>
          <a:xfrm>
            <a:off x="203530" y="1592820"/>
            <a:ext cx="1047953" cy="631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GB" dirty="0">
                <a:solidFill>
                  <a:srgbClr val="00FF00"/>
                </a:solidFill>
                <a:latin typeface="+mn-lt"/>
                <a:cs typeface="Times New Roman" panose="02020603050405020304" pitchFamily="18" charset="0"/>
              </a:rPr>
              <a:t>32 </a:t>
            </a:r>
            <a:r>
              <a:rPr lang="en-GB" dirty="0" err="1">
                <a:solidFill>
                  <a:srgbClr val="00FF00"/>
                </a:solidFill>
                <a:latin typeface="+mn-lt"/>
                <a:cs typeface="Times New Roman" panose="02020603050405020304" pitchFamily="18" charset="0"/>
              </a:rPr>
              <a:t>AMeV</a:t>
            </a:r>
            <a:endParaRPr lang="en-GB" dirty="0">
              <a:solidFill>
                <a:srgbClr val="00FF00"/>
              </a:solidFill>
              <a:latin typeface="+mn-lt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GB" dirty="0">
                <a:solidFill>
                  <a:srgbClr val="0000FF"/>
                </a:solidFill>
                <a:latin typeface="+mn-lt"/>
              </a:rPr>
              <a:t>52 </a:t>
            </a:r>
            <a:r>
              <a:rPr lang="en-GB" dirty="0" err="1">
                <a:solidFill>
                  <a:srgbClr val="0000FF"/>
                </a:solidFill>
                <a:latin typeface="+mn-lt"/>
              </a:rPr>
              <a:t>AMeV</a:t>
            </a:r>
            <a:endParaRPr lang="en-GB" dirty="0">
              <a:solidFill>
                <a:srgbClr val="0000FF"/>
              </a:solidFill>
              <a:latin typeface="+mn-lt"/>
            </a:endParaRPr>
          </a:p>
          <a:p>
            <a:pPr marL="114300" indent="0">
              <a:buNone/>
            </a:pPr>
            <a:r>
              <a:rPr lang="en-GB" dirty="0">
                <a:solidFill>
                  <a:srgbClr val="FF00FF"/>
                </a:solidFill>
                <a:latin typeface="+mn-lt"/>
              </a:rPr>
              <a:t>74 </a:t>
            </a:r>
            <a:r>
              <a:rPr lang="en-GB" dirty="0" err="1">
                <a:solidFill>
                  <a:srgbClr val="FF00FF"/>
                </a:solidFill>
                <a:latin typeface="+mn-lt"/>
              </a:rPr>
              <a:t>AMeV</a:t>
            </a:r>
            <a:endParaRPr lang="en-GB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59A4DA88-52AA-B3C7-60DB-B3B48D69CD48}"/>
              </a:ext>
            </a:extLst>
          </p:cNvPr>
          <p:cNvSpPr txBox="1">
            <a:spLocks/>
          </p:cNvSpPr>
          <p:nvPr/>
        </p:nvSpPr>
        <p:spPr>
          <a:xfrm>
            <a:off x="290363" y="1233689"/>
            <a:ext cx="1189440" cy="39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it-IT"/>
              <a:t>&lt;Z&gt; vs p</a:t>
            </a:r>
            <a:r>
              <a:rPr lang="it-IT" baseline="-25000"/>
              <a:t>red</a:t>
            </a:r>
            <a:endParaRPr lang="en-GB" dirty="0"/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B1D26BE2-CB66-3A77-FB41-162D95093E89}"/>
              </a:ext>
            </a:extLst>
          </p:cNvPr>
          <p:cNvSpPr txBox="1">
            <a:spLocks/>
          </p:cNvSpPr>
          <p:nvPr/>
        </p:nvSpPr>
        <p:spPr>
          <a:xfrm>
            <a:off x="1898182" y="1224175"/>
            <a:ext cx="1553678" cy="403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&lt;Z&gt; vs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idA</a:t>
            </a:r>
            <a:r>
              <a:rPr lang="it-IT" baseline="-25000" dirty="0"/>
              <a:t> </a:t>
            </a:r>
            <a:endParaRPr lang="en-GB" dirty="0"/>
          </a:p>
        </p:txBody>
      </p:sp>
      <p:sp>
        <p:nvSpPr>
          <p:cNvPr id="13" name="Segnaposto testo 2">
            <a:extLst>
              <a:ext uri="{FF2B5EF4-FFF2-40B4-BE49-F238E27FC236}">
                <a16:creationId xmlns:a16="http://schemas.microsoft.com/office/drawing/2014/main" id="{B55823A5-A75D-62BB-7B91-2BC1FB74671F}"/>
              </a:ext>
            </a:extLst>
          </p:cNvPr>
          <p:cNvSpPr txBox="1">
            <a:spLocks/>
          </p:cNvSpPr>
          <p:nvPr/>
        </p:nvSpPr>
        <p:spPr>
          <a:xfrm>
            <a:off x="3795161" y="1231044"/>
            <a:ext cx="1553678" cy="403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&lt;N&gt; vs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idA</a:t>
            </a:r>
            <a:r>
              <a:rPr lang="it-IT" baseline="-25000" dirty="0"/>
              <a:t> </a:t>
            </a:r>
            <a:endParaRPr lang="en-GB" dirty="0"/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F8BE1DEE-32B1-346B-4091-A52F79D86EF4}"/>
              </a:ext>
            </a:extLst>
          </p:cNvPr>
          <p:cNvSpPr txBox="1">
            <a:spLocks/>
          </p:cNvSpPr>
          <p:nvPr/>
        </p:nvSpPr>
        <p:spPr>
          <a:xfrm>
            <a:off x="5629796" y="1231044"/>
            <a:ext cx="1553678" cy="403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&lt;N&gt;/Z vs Z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idA</a:t>
            </a:r>
            <a:r>
              <a:rPr lang="it-IT" baseline="-25000" dirty="0"/>
              <a:t> </a:t>
            </a:r>
            <a:endParaRPr lang="en-GB" dirty="0"/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9DBFC6A5-25AD-0769-25DE-2682572D352E}"/>
              </a:ext>
            </a:extLst>
          </p:cNvPr>
          <p:cNvSpPr txBox="1">
            <a:spLocks/>
          </p:cNvSpPr>
          <p:nvPr/>
        </p:nvSpPr>
        <p:spPr>
          <a:xfrm>
            <a:off x="7464432" y="1224175"/>
            <a:ext cx="1679568" cy="403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&lt;N/Z&gt; vs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r>
              <a:rPr lang="it-IT" baseline="-25000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idA</a:t>
            </a:r>
            <a:r>
              <a:rPr lang="it-IT" baseline="-25000" dirty="0"/>
              <a:t> </a:t>
            </a:r>
            <a:endParaRPr lang="en-GB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650F1D2-31FF-1F40-C9C8-6EAC2B5CCD01}"/>
              </a:ext>
            </a:extLst>
          </p:cNvPr>
          <p:cNvSpPr/>
          <p:nvPr/>
        </p:nvSpPr>
        <p:spPr>
          <a:xfrm>
            <a:off x="3260150" y="4663217"/>
            <a:ext cx="313397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60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it-IT" sz="1600" b="0" cap="none" spc="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xp</a:t>
            </a:r>
            <a:r>
              <a:rPr lang="it-IT" sz="1600" b="0" cap="none" spc="0" dirty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sz="1600" dirty="0"/>
              <a:t>vs </a:t>
            </a:r>
            <a:r>
              <a:rPr lang="it-IT" sz="1600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AMD+GEMINI++</a:t>
            </a:r>
            <a:r>
              <a:rPr lang="it-IT" sz="1600" b="0" cap="none" spc="0" dirty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7828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B3C63-1058-3D4A-6E9A-3CF2745CD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147B0E1-8F0C-2D98-5700-8447E1BA2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21" y="1356600"/>
            <a:ext cx="8437758" cy="209165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B01F6E4-7452-5F36-C1BF-F03DB616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General </a:t>
            </a:r>
            <a:r>
              <a:rPr lang="it-IT" dirty="0" err="1"/>
              <a:t>characteristics</a:t>
            </a:r>
            <a:r>
              <a:rPr lang="it-IT" dirty="0"/>
              <a:t> of the QP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function</a:t>
            </a:r>
            <a:r>
              <a:rPr lang="it-IT" dirty="0"/>
              <a:t> of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endParaRPr lang="en-GB" baseline="-250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3FAFE61-8DFA-C2CA-BA6A-900013AAA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29895"/>
            <a:ext cx="8520600" cy="497673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it-IT" b="1" dirty="0" err="1"/>
              <a:t>QPb</a:t>
            </a:r>
            <a:r>
              <a:rPr lang="it-IT" b="1" dirty="0"/>
              <a:t> </a:t>
            </a:r>
            <a:r>
              <a:rPr lang="it-IT" b="1" dirty="0" err="1"/>
              <a:t>channel</a:t>
            </a:r>
            <a:r>
              <a:rPr lang="it-IT" b="1" dirty="0"/>
              <a:t> </a:t>
            </a:r>
            <a:endParaRPr lang="en-GB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3C2AC22-54E1-441F-D048-1EA863684F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14</a:t>
            </a:fld>
            <a:endParaRPr lang="en-GB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8D5DD3F7-BCBC-8F08-7E0C-A42132E315B1}"/>
              </a:ext>
            </a:extLst>
          </p:cNvPr>
          <p:cNvSpPr txBox="1">
            <a:spLocks/>
          </p:cNvSpPr>
          <p:nvPr/>
        </p:nvSpPr>
        <p:spPr>
          <a:xfrm>
            <a:off x="1251483" y="2460733"/>
            <a:ext cx="758393" cy="515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en-GB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exp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en-GB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simul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A2023BEB-DE26-986C-2525-C723F5666DE6}"/>
              </a:ext>
            </a:extLst>
          </p:cNvPr>
          <p:cNvSpPr txBox="1">
            <a:spLocks/>
          </p:cNvSpPr>
          <p:nvPr/>
        </p:nvSpPr>
        <p:spPr>
          <a:xfrm>
            <a:off x="645490" y="1589434"/>
            <a:ext cx="1047953" cy="631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GB" dirty="0">
                <a:solidFill>
                  <a:srgbClr val="00FF00"/>
                </a:solidFill>
                <a:latin typeface="+mn-lt"/>
                <a:cs typeface="Times New Roman" panose="02020603050405020304" pitchFamily="18" charset="0"/>
              </a:rPr>
              <a:t>32 </a:t>
            </a:r>
            <a:r>
              <a:rPr lang="en-GB" dirty="0" err="1">
                <a:solidFill>
                  <a:srgbClr val="00FF00"/>
                </a:solidFill>
                <a:latin typeface="+mn-lt"/>
                <a:cs typeface="Times New Roman" panose="02020603050405020304" pitchFamily="18" charset="0"/>
              </a:rPr>
              <a:t>AMeV</a:t>
            </a:r>
            <a:endParaRPr lang="en-GB" dirty="0">
              <a:solidFill>
                <a:srgbClr val="00FF00"/>
              </a:solidFill>
              <a:latin typeface="+mn-lt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GB" dirty="0">
                <a:solidFill>
                  <a:srgbClr val="0000FF"/>
                </a:solidFill>
                <a:latin typeface="+mn-lt"/>
              </a:rPr>
              <a:t>52 </a:t>
            </a:r>
            <a:r>
              <a:rPr lang="en-GB" dirty="0" err="1">
                <a:solidFill>
                  <a:srgbClr val="0000FF"/>
                </a:solidFill>
                <a:latin typeface="+mn-lt"/>
              </a:rPr>
              <a:t>AMeV</a:t>
            </a:r>
            <a:endParaRPr lang="en-GB" dirty="0">
              <a:solidFill>
                <a:srgbClr val="0000FF"/>
              </a:solidFill>
              <a:latin typeface="+mn-lt"/>
            </a:endParaRPr>
          </a:p>
          <a:p>
            <a:pPr marL="114300" indent="0">
              <a:buNone/>
            </a:pPr>
            <a:r>
              <a:rPr lang="en-GB" dirty="0">
                <a:solidFill>
                  <a:srgbClr val="FF00FF"/>
                </a:solidFill>
                <a:latin typeface="+mn-lt"/>
              </a:rPr>
              <a:t>74 </a:t>
            </a:r>
            <a:r>
              <a:rPr lang="en-GB" dirty="0" err="1">
                <a:solidFill>
                  <a:srgbClr val="FF00FF"/>
                </a:solidFill>
                <a:latin typeface="+mn-lt"/>
              </a:rPr>
              <a:t>AMeV</a:t>
            </a:r>
            <a:endParaRPr lang="en-GB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FE3FA3CF-A67D-B987-F092-311AC36D4601}"/>
              </a:ext>
            </a:extLst>
          </p:cNvPr>
          <p:cNvSpPr txBox="1">
            <a:spLocks/>
          </p:cNvSpPr>
          <p:nvPr/>
        </p:nvSpPr>
        <p:spPr>
          <a:xfrm>
            <a:off x="678982" y="1231795"/>
            <a:ext cx="1553678" cy="403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&lt;Z&gt; vs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idA</a:t>
            </a:r>
            <a:r>
              <a:rPr lang="it-IT" baseline="-25000" dirty="0"/>
              <a:t> </a:t>
            </a:r>
            <a:endParaRPr lang="en-GB" dirty="0"/>
          </a:p>
        </p:txBody>
      </p:sp>
      <p:sp>
        <p:nvSpPr>
          <p:cNvPr id="13" name="Segnaposto testo 2">
            <a:extLst>
              <a:ext uri="{FF2B5EF4-FFF2-40B4-BE49-F238E27FC236}">
                <a16:creationId xmlns:a16="http://schemas.microsoft.com/office/drawing/2014/main" id="{B3011EDA-0CDF-F22A-BF5F-0B9538FF20E6}"/>
              </a:ext>
            </a:extLst>
          </p:cNvPr>
          <p:cNvSpPr txBox="1">
            <a:spLocks/>
          </p:cNvSpPr>
          <p:nvPr/>
        </p:nvSpPr>
        <p:spPr>
          <a:xfrm>
            <a:off x="2819801" y="1238664"/>
            <a:ext cx="1553678" cy="403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&lt;N&gt; vs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idA</a:t>
            </a:r>
            <a:r>
              <a:rPr lang="it-IT" baseline="-25000" dirty="0"/>
              <a:t> </a:t>
            </a:r>
            <a:endParaRPr lang="en-GB" dirty="0"/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778F333D-0965-88AF-6FB8-0C4F165FB24D}"/>
              </a:ext>
            </a:extLst>
          </p:cNvPr>
          <p:cNvSpPr txBox="1">
            <a:spLocks/>
          </p:cNvSpPr>
          <p:nvPr/>
        </p:nvSpPr>
        <p:spPr>
          <a:xfrm>
            <a:off x="4898276" y="1238664"/>
            <a:ext cx="1553678" cy="403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&lt;N&gt;/Z vs Z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idA</a:t>
            </a:r>
            <a:r>
              <a:rPr lang="it-IT" baseline="-25000" dirty="0"/>
              <a:t> </a:t>
            </a:r>
            <a:endParaRPr lang="en-GB" dirty="0"/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533CECCF-DB5A-2219-30B7-3B8537D764FA}"/>
              </a:ext>
            </a:extLst>
          </p:cNvPr>
          <p:cNvSpPr txBox="1">
            <a:spLocks/>
          </p:cNvSpPr>
          <p:nvPr/>
        </p:nvSpPr>
        <p:spPr>
          <a:xfrm>
            <a:off x="6969132" y="1231795"/>
            <a:ext cx="1679568" cy="403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&lt;N/Z&gt; vs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r>
              <a:rPr lang="it-IT" baseline="-25000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idA</a:t>
            </a:r>
            <a:r>
              <a:rPr lang="it-IT" baseline="-25000" dirty="0"/>
              <a:t> </a:t>
            </a:r>
            <a:endParaRPr lang="en-GB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110B74D-761C-4214-F9D3-A698946113EF}"/>
              </a:ext>
            </a:extLst>
          </p:cNvPr>
          <p:cNvSpPr/>
          <p:nvPr/>
        </p:nvSpPr>
        <p:spPr>
          <a:xfrm>
            <a:off x="3260150" y="4663217"/>
            <a:ext cx="313397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60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it-IT" sz="1600" b="0" cap="none" spc="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xp</a:t>
            </a:r>
            <a:r>
              <a:rPr lang="it-IT" sz="1600" b="0" cap="none" spc="0" dirty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sz="1600" dirty="0"/>
              <a:t>vs </a:t>
            </a:r>
            <a:r>
              <a:rPr lang="it-IT" sz="1600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AMD+GEMINI++</a:t>
            </a:r>
            <a:r>
              <a:rPr lang="it-IT" sz="1600" b="0" cap="none" spc="0" dirty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8228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0F1EF-FA7E-C4EC-FB45-8669A10F9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F558F2-8AE1-F752-37AB-3C95C9B34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92624"/>
            <a:ext cx="2704550" cy="1764775"/>
          </a:xfrm>
        </p:spPr>
        <p:txBody>
          <a:bodyPr>
            <a:normAutofit fontScale="90000"/>
          </a:bodyPr>
          <a:lstStyle/>
          <a:p>
            <a:r>
              <a:rPr lang="it-IT" dirty="0"/>
              <a:t>General </a:t>
            </a:r>
            <a:r>
              <a:rPr lang="it-IT" dirty="0" err="1"/>
              <a:t>characteristics</a:t>
            </a:r>
            <a:r>
              <a:rPr lang="it-IT" dirty="0"/>
              <a:t> of the QP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function</a:t>
            </a:r>
            <a:r>
              <a:rPr lang="it-IT" dirty="0"/>
              <a:t> of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47EA0E-E8C3-A0F6-B3BE-0C0C7AE1E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667000"/>
            <a:ext cx="2443973" cy="613410"/>
          </a:xfrm>
        </p:spPr>
        <p:txBody>
          <a:bodyPr/>
          <a:lstStyle/>
          <a:p>
            <a:pPr marL="114300" indent="0" algn="ctr">
              <a:buNone/>
            </a:pPr>
            <a:r>
              <a:rPr lang="it-IT" b="1" dirty="0" err="1"/>
              <a:t>QPr</a:t>
            </a:r>
            <a:r>
              <a:rPr lang="it-IT" b="1" dirty="0"/>
              <a:t> vs </a:t>
            </a:r>
            <a:r>
              <a:rPr lang="it-IT" b="1" dirty="0" err="1"/>
              <a:t>QPb</a:t>
            </a:r>
            <a:endParaRPr lang="en-GB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6CC0F5-766B-EF40-B07D-213604FD8F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15</a:t>
            </a:fld>
            <a:endParaRPr lang="en-GB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C3B419A-3D9F-9CAB-D418-3DA16ACFC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910" y="451861"/>
            <a:ext cx="5738388" cy="429153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0B571EC7-3B27-5DBF-FC0A-81FFCF06E577}"/>
              </a:ext>
            </a:extLst>
          </p:cNvPr>
          <p:cNvSpPr/>
          <p:nvPr/>
        </p:nvSpPr>
        <p:spPr>
          <a:xfrm>
            <a:off x="3034884" y="451860"/>
            <a:ext cx="1801613" cy="4291530"/>
          </a:xfrm>
          <a:prstGeom prst="rect">
            <a:avLst/>
          </a:prstGeom>
          <a:noFill/>
          <a:ln w="12700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D5A8C91-E52D-55E3-F775-47DBCA4DB79C}"/>
              </a:ext>
            </a:extLst>
          </p:cNvPr>
          <p:cNvSpPr/>
          <p:nvPr/>
        </p:nvSpPr>
        <p:spPr>
          <a:xfrm>
            <a:off x="4931214" y="447235"/>
            <a:ext cx="1913779" cy="4291530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E855C4F-459F-B086-F023-CD16B61C3AA0}"/>
              </a:ext>
            </a:extLst>
          </p:cNvPr>
          <p:cNvSpPr/>
          <p:nvPr/>
        </p:nvSpPr>
        <p:spPr>
          <a:xfrm>
            <a:off x="6939709" y="447235"/>
            <a:ext cx="1732149" cy="4296155"/>
          </a:xfrm>
          <a:prstGeom prst="rect">
            <a:avLst/>
          </a:prstGeom>
          <a:noFill/>
          <a:ln w="12700">
            <a:solidFill>
              <a:srgbClr val="D40E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740B3D3-AEFE-E67F-F700-EBB0FAA6EF08}"/>
              </a:ext>
            </a:extLst>
          </p:cNvPr>
          <p:cNvSpPr/>
          <p:nvPr/>
        </p:nvSpPr>
        <p:spPr>
          <a:xfrm rot="5400000">
            <a:off x="7372068" y="2398028"/>
            <a:ext cx="313397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60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it-IT" sz="1600" b="0" cap="none" spc="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xp</a:t>
            </a:r>
            <a:r>
              <a:rPr lang="it-IT" sz="1600" b="0" cap="none" spc="0" dirty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sz="1600" dirty="0"/>
              <a:t>vs </a:t>
            </a:r>
            <a:r>
              <a:rPr lang="it-IT" sz="1600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AMD+GEMINI++</a:t>
            </a:r>
            <a:r>
              <a:rPr lang="it-IT" sz="1600" b="0" cap="none" spc="0" dirty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A8A124DA-2B97-C424-DE22-7E9D24FC6135}"/>
              </a:ext>
            </a:extLst>
          </p:cNvPr>
          <p:cNvSpPr txBox="1">
            <a:spLocks/>
          </p:cNvSpPr>
          <p:nvPr/>
        </p:nvSpPr>
        <p:spPr>
          <a:xfrm>
            <a:off x="3805536" y="861339"/>
            <a:ext cx="802556" cy="55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en-GB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exp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en-GB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simul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0879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558D20-47EE-61E8-51E0-EE746BB0F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Charged</a:t>
            </a:r>
            <a:r>
              <a:rPr lang="it-IT" dirty="0"/>
              <a:t> </a:t>
            </a:r>
            <a:r>
              <a:rPr lang="it-IT" dirty="0" err="1"/>
              <a:t>particles</a:t>
            </a:r>
            <a:r>
              <a:rPr lang="it-IT" dirty="0"/>
              <a:t> in </a:t>
            </a:r>
            <a:r>
              <a:rPr lang="it-IT" dirty="0" err="1"/>
              <a:t>coincidence</a:t>
            </a:r>
            <a:r>
              <a:rPr lang="it-IT" dirty="0"/>
              <a:t> with the QP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7F68A2-03B6-5561-48F6-A4FC8D036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859400"/>
            <a:ext cx="6487834" cy="572700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GB" dirty="0"/>
              <a:t>Charged particles (LCPs and IMFs) in coincidence with the QP can provide rich information on the reaction dynamics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03BAAE-ADE3-F8CB-F131-7C4B79CDFB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16</a:t>
            </a:fld>
            <a:endParaRPr lang="en-GB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AA2AC14-7B15-267B-8E44-28ABC308F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05" y="1577597"/>
            <a:ext cx="6457627" cy="3136251"/>
          </a:xfrm>
          <a:prstGeom prst="rect">
            <a:avLst/>
          </a:prstGeom>
        </p:spPr>
      </p:pic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840C7270-B048-B145-5F94-73A9EBA10236}"/>
              </a:ext>
            </a:extLst>
          </p:cNvPr>
          <p:cNvSpPr txBox="1">
            <a:spLocks/>
          </p:cNvSpPr>
          <p:nvPr/>
        </p:nvSpPr>
        <p:spPr>
          <a:xfrm>
            <a:off x="6770531" y="1852246"/>
            <a:ext cx="2289033" cy="286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dirty="0" err="1"/>
              <a:t>p</a:t>
            </a:r>
            <a:r>
              <a:rPr lang="it-IT" baseline="-25000" dirty="0" err="1"/>
              <a:t>red</a:t>
            </a:r>
            <a:r>
              <a:rPr lang="it-IT" dirty="0"/>
              <a:t>&gt;0.4</a:t>
            </a:r>
          </a:p>
          <a:p>
            <a:r>
              <a:rPr lang="en-GB" dirty="0"/>
              <a:t>particles emitted </a:t>
            </a:r>
            <a:r>
              <a:rPr lang="en-GB" dirty="0" err="1"/>
              <a:t>fwd</a:t>
            </a:r>
            <a:r>
              <a:rPr lang="en-GB" dirty="0"/>
              <a:t> in the </a:t>
            </a:r>
            <a:r>
              <a:rPr lang="en-GB" dirty="0" err="1"/>
              <a:t>c.m.</a:t>
            </a:r>
            <a:r>
              <a:rPr lang="en-GB" dirty="0"/>
              <a:t> reference frame</a:t>
            </a:r>
          </a:p>
          <a:p>
            <a:r>
              <a:rPr lang="it-IT" dirty="0"/>
              <a:t>v</a:t>
            </a:r>
            <a:r>
              <a:rPr lang="it-IT" baseline="-25000" dirty="0"/>
              <a:t>//</a:t>
            </a:r>
            <a:r>
              <a:rPr lang="it-IT" dirty="0"/>
              <a:t> vs v</a:t>
            </a:r>
            <a:r>
              <a:rPr lang="en-GB" baseline="-25000" dirty="0"/>
              <a:t>⟂</a:t>
            </a:r>
            <a:r>
              <a:rPr lang="en-GB" dirty="0"/>
              <a:t>: velocity components (in the QP reference frame) // and</a:t>
            </a:r>
            <a:r>
              <a:rPr lang="en-GB" baseline="-25000" dirty="0"/>
              <a:t> </a:t>
            </a:r>
            <a:r>
              <a:rPr lang="en-GB" dirty="0"/>
              <a:t>⟂ to the QP-QT separation axis</a:t>
            </a:r>
            <a:endParaRPr lang="it-IT" dirty="0"/>
          </a:p>
          <a:p>
            <a:r>
              <a:rPr lang="en-GB" dirty="0"/>
              <a:t>characteristic circles around the QP position indicating a Coulomb emission from these source</a:t>
            </a:r>
          </a:p>
          <a:p>
            <a:r>
              <a:rPr lang="en-GB" dirty="0"/>
              <a:t>additional contribution at </a:t>
            </a:r>
            <a:r>
              <a:rPr lang="it-IT" dirty="0"/>
              <a:t>v</a:t>
            </a:r>
            <a:r>
              <a:rPr lang="it-IT" baseline="-25000" dirty="0"/>
              <a:t>//</a:t>
            </a:r>
            <a:r>
              <a:rPr lang="en-GB" dirty="0"/>
              <a:t> intermediate between those of QP and QT</a:t>
            </a:r>
          </a:p>
        </p:txBody>
      </p:sp>
      <p:pic>
        <p:nvPicPr>
          <p:cNvPr id="8" name="Immagine 7" descr="Immagine che contiene linea, diagramma, cerchio, Diagramma&#10;&#10;Il contenuto generato dall'IA potrebbe non essere corretto.">
            <a:extLst>
              <a:ext uri="{FF2B5EF4-FFF2-40B4-BE49-F238E27FC236}">
                <a16:creationId xmlns:a16="http://schemas.microsoft.com/office/drawing/2014/main" id="{7C283C6F-E912-83B0-4AAC-26C8F80239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07" b="23561"/>
          <a:stretch>
            <a:fillRect/>
          </a:stretch>
        </p:blipFill>
        <p:spPr>
          <a:xfrm>
            <a:off x="6770532" y="389338"/>
            <a:ext cx="2289033" cy="1094200"/>
          </a:xfrm>
          <a:prstGeom prst="rect">
            <a:avLst/>
          </a:prstGeom>
        </p:spPr>
      </p:pic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7241E7B2-F743-499A-1B07-5C26034AFCBA}"/>
              </a:ext>
            </a:extLst>
          </p:cNvPr>
          <p:cNvSpPr txBox="1">
            <a:spLocks/>
          </p:cNvSpPr>
          <p:nvPr/>
        </p:nvSpPr>
        <p:spPr>
          <a:xfrm rot="16200000">
            <a:off x="-1402608" y="2932314"/>
            <a:ext cx="3206871" cy="42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it-IT" sz="1400" b="1" dirty="0">
                <a:solidFill>
                  <a:srgbClr val="FF00FF"/>
                </a:solidFill>
              </a:rPr>
              <a:t> 74 </a:t>
            </a:r>
            <a:r>
              <a:rPr lang="it-IT" sz="1400" b="1" dirty="0" err="1">
                <a:solidFill>
                  <a:srgbClr val="FF00FF"/>
                </a:solidFill>
              </a:rPr>
              <a:t>AMeV</a:t>
            </a:r>
            <a:r>
              <a:rPr lang="it-IT" sz="1400" b="1" dirty="0">
                <a:solidFill>
                  <a:srgbClr val="FF00FF"/>
                </a:solidFill>
              </a:rPr>
              <a:t>          </a:t>
            </a:r>
            <a:r>
              <a:rPr lang="it-IT" sz="1400" b="1" dirty="0">
                <a:solidFill>
                  <a:srgbClr val="0000FF"/>
                </a:solidFill>
              </a:rPr>
              <a:t>52 </a:t>
            </a:r>
            <a:r>
              <a:rPr lang="it-IT" sz="1400" b="1" dirty="0" err="1">
                <a:solidFill>
                  <a:srgbClr val="0000FF"/>
                </a:solidFill>
              </a:rPr>
              <a:t>AMeV</a:t>
            </a:r>
            <a:r>
              <a:rPr lang="it-IT" sz="1400" b="1" dirty="0">
                <a:solidFill>
                  <a:srgbClr val="0000FF"/>
                </a:solidFill>
              </a:rPr>
              <a:t>          </a:t>
            </a:r>
            <a:r>
              <a:rPr lang="it-IT" sz="1400" b="1" dirty="0">
                <a:solidFill>
                  <a:srgbClr val="00FF00"/>
                </a:solidFill>
              </a:rPr>
              <a:t>32 </a:t>
            </a:r>
            <a:r>
              <a:rPr lang="it-IT" sz="1400" b="1" dirty="0" err="1">
                <a:solidFill>
                  <a:srgbClr val="00FF00"/>
                </a:solidFill>
              </a:rPr>
              <a:t>AMeV</a:t>
            </a:r>
            <a:endParaRPr lang="en-GB" sz="1400" b="1" dirty="0">
              <a:solidFill>
                <a:srgbClr val="00FF00"/>
              </a:solidFill>
            </a:endParaRPr>
          </a:p>
        </p:txBody>
      </p:sp>
      <p:sp>
        <p:nvSpPr>
          <p:cNvPr id="86" name="Rettangolo 85">
            <a:extLst>
              <a:ext uri="{FF2B5EF4-FFF2-40B4-BE49-F238E27FC236}">
                <a16:creationId xmlns:a16="http://schemas.microsoft.com/office/drawing/2014/main" id="{0E880116-1767-9E0F-0FAD-E84690372AB0}"/>
              </a:ext>
            </a:extLst>
          </p:cNvPr>
          <p:cNvSpPr/>
          <p:nvPr/>
        </p:nvSpPr>
        <p:spPr>
          <a:xfrm>
            <a:off x="311700" y="4749157"/>
            <a:ext cx="645883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80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it-IT" sz="1800" b="0" cap="none" spc="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xp</a:t>
            </a:r>
            <a:endParaRPr lang="it-IT" sz="1800" b="0" cap="none" spc="0" dirty="0">
              <a:ln w="0"/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989860E-953A-DD8A-E204-2FF5198D0D60}"/>
              </a:ext>
            </a:extLst>
          </p:cNvPr>
          <p:cNvSpPr/>
          <p:nvPr/>
        </p:nvSpPr>
        <p:spPr>
          <a:xfrm>
            <a:off x="497158" y="1543401"/>
            <a:ext cx="6145920" cy="121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B7E1358-A355-2C16-1BA6-295AEBC46A4F}"/>
              </a:ext>
            </a:extLst>
          </p:cNvPr>
          <p:cNvSpPr/>
          <p:nvPr/>
        </p:nvSpPr>
        <p:spPr>
          <a:xfrm>
            <a:off x="519424" y="2590102"/>
            <a:ext cx="6145920" cy="121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C18F912-AFA1-C593-5D88-C298E04D0EF1}"/>
              </a:ext>
            </a:extLst>
          </p:cNvPr>
          <p:cNvSpPr/>
          <p:nvPr/>
        </p:nvSpPr>
        <p:spPr>
          <a:xfrm>
            <a:off x="285802" y="3649719"/>
            <a:ext cx="6145920" cy="121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ttangolo 94">
            <a:extLst>
              <a:ext uri="{FF2B5EF4-FFF2-40B4-BE49-F238E27FC236}">
                <a16:creationId xmlns:a16="http://schemas.microsoft.com/office/drawing/2014/main" id="{CD180CD0-2B33-4919-8240-134C4846EE1D}"/>
              </a:ext>
            </a:extLst>
          </p:cNvPr>
          <p:cNvSpPr/>
          <p:nvPr/>
        </p:nvSpPr>
        <p:spPr>
          <a:xfrm>
            <a:off x="311700" y="1612561"/>
            <a:ext cx="6428134" cy="980673"/>
          </a:xfrm>
          <a:prstGeom prst="rect">
            <a:avLst/>
          </a:prstGeom>
          <a:noFill/>
          <a:ln w="12700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ttangolo 95">
            <a:extLst>
              <a:ext uri="{FF2B5EF4-FFF2-40B4-BE49-F238E27FC236}">
                <a16:creationId xmlns:a16="http://schemas.microsoft.com/office/drawing/2014/main" id="{D824863D-28A6-1B6F-EEAD-F418DE79ED1E}"/>
              </a:ext>
            </a:extLst>
          </p:cNvPr>
          <p:cNvSpPr/>
          <p:nvPr/>
        </p:nvSpPr>
        <p:spPr>
          <a:xfrm>
            <a:off x="312905" y="2691841"/>
            <a:ext cx="6429222" cy="956389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ttangolo 96">
            <a:extLst>
              <a:ext uri="{FF2B5EF4-FFF2-40B4-BE49-F238E27FC236}">
                <a16:creationId xmlns:a16="http://schemas.microsoft.com/office/drawing/2014/main" id="{1AD15A44-F3C0-6886-C0FF-BD8FE1C9F090}"/>
              </a:ext>
            </a:extLst>
          </p:cNvPr>
          <p:cNvSpPr/>
          <p:nvPr/>
        </p:nvSpPr>
        <p:spPr>
          <a:xfrm>
            <a:off x="314100" y="3739021"/>
            <a:ext cx="6428134" cy="1010136"/>
          </a:xfrm>
          <a:prstGeom prst="rect">
            <a:avLst/>
          </a:prstGeom>
          <a:noFill/>
          <a:ln w="12700">
            <a:solidFill>
              <a:srgbClr val="D40E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21659D3E-6402-D7A2-4B16-C31DD6ACF55C}"/>
              </a:ext>
            </a:extLst>
          </p:cNvPr>
          <p:cNvSpPr txBox="1">
            <a:spLocks/>
          </p:cNvSpPr>
          <p:nvPr/>
        </p:nvSpPr>
        <p:spPr>
          <a:xfrm>
            <a:off x="323681" y="1305169"/>
            <a:ext cx="6416154" cy="371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b="1" dirty="0"/>
              <a:t>        p 	               d 	                   t	                     Z=2	  Z=3	       Z=4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85332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1FDFF-F19D-1314-2AFB-445E564DC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11B980-EDB2-938A-7647-E65CEC77E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287" y="1128553"/>
            <a:ext cx="5413610" cy="3542461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the isotopic composition of the LCPs and IMFs is generally studied a function of their emission pattern </a:t>
            </a:r>
          </a:p>
          <a:p>
            <a:pPr lvl="1"/>
            <a:r>
              <a:rPr lang="en-GB" dirty="0"/>
              <a:t>We can select the QP decay emissions by considering the particles forward emitted with respect to the QP remnant. This selection can be expected to feature less contamination from dynamical contributions</a:t>
            </a:r>
          </a:p>
          <a:p>
            <a:pPr lvl="1"/>
            <a:r>
              <a:rPr lang="en-GB" dirty="0"/>
              <a:t>Particles backward emitted with respect to the QP but forward emitted with respect to the CM of the whole system, are related to both dynamical and statistical contributions. </a:t>
            </a:r>
          </a:p>
          <a:p>
            <a:pPr lvl="1"/>
            <a:r>
              <a:rPr lang="en-GB" dirty="0"/>
              <a:t>Since the symmetry of the reaction, the characteristics of the particles emitted </a:t>
            </a:r>
            <a:r>
              <a:rPr lang="en-GB" dirty="0" err="1"/>
              <a:t>fwd</a:t>
            </a:r>
            <a:r>
              <a:rPr lang="en-GB" dirty="0"/>
              <a:t> in the </a:t>
            </a:r>
            <a:r>
              <a:rPr lang="en-GB" dirty="0" err="1"/>
              <a:t>c.m</a:t>
            </a:r>
            <a:r>
              <a:rPr lang="en-GB" dirty="0"/>
              <a:t> must have the same average characteristics as the </a:t>
            </a:r>
            <a:r>
              <a:rPr lang="en-GB" dirty="0" err="1"/>
              <a:t>bwd</a:t>
            </a:r>
            <a:r>
              <a:rPr lang="en-GB" dirty="0"/>
              <a:t> ones.</a:t>
            </a:r>
          </a:p>
          <a:p>
            <a:pPr lvl="1"/>
            <a:endParaRPr lang="en-GB" dirty="0"/>
          </a:p>
          <a:p>
            <a:r>
              <a:rPr lang="en-GB" dirty="0"/>
              <a:t>Various isospin-sensitive observables can be built to inspect the characteristics of the light emissions</a:t>
            </a:r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F171D5-4559-C072-C9D2-1DFB55DA86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17</a:t>
            </a:fld>
            <a:endParaRPr lang="en-GB"/>
          </a:p>
        </p:txBody>
      </p:sp>
      <p:grpSp>
        <p:nvGrpSpPr>
          <p:cNvPr id="8" name="Google Shape;3094;p134">
            <a:extLst>
              <a:ext uri="{FF2B5EF4-FFF2-40B4-BE49-F238E27FC236}">
                <a16:creationId xmlns:a16="http://schemas.microsoft.com/office/drawing/2014/main" id="{DBDC20CD-9337-E2B5-E194-A6C99AED5423}"/>
              </a:ext>
            </a:extLst>
          </p:cNvPr>
          <p:cNvGrpSpPr/>
          <p:nvPr/>
        </p:nvGrpSpPr>
        <p:grpSpPr>
          <a:xfrm>
            <a:off x="5930895" y="865325"/>
            <a:ext cx="2614955" cy="2014959"/>
            <a:chOff x="5728150" y="2002040"/>
            <a:chExt cx="3245700" cy="2159999"/>
          </a:xfrm>
        </p:grpSpPr>
        <p:pic>
          <p:nvPicPr>
            <p:cNvPr id="9" name="Google Shape;3095;p134">
              <a:extLst>
                <a:ext uri="{FF2B5EF4-FFF2-40B4-BE49-F238E27FC236}">
                  <a16:creationId xmlns:a16="http://schemas.microsoft.com/office/drawing/2014/main" id="{DB5DAFA6-B7CA-C7FA-1684-2751814ED4CA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3033355">
              <a:off x="6520530" y="2002040"/>
              <a:ext cx="2159999" cy="215999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Google Shape;3096;p134">
              <a:extLst>
                <a:ext uri="{FF2B5EF4-FFF2-40B4-BE49-F238E27FC236}">
                  <a16:creationId xmlns:a16="http://schemas.microsoft.com/office/drawing/2014/main" id="{791618E5-4E93-9BB5-10AD-81B573656018}"/>
                </a:ext>
              </a:extLst>
            </p:cNvPr>
            <p:cNvCxnSpPr/>
            <p:nvPr/>
          </p:nvCxnSpPr>
          <p:spPr>
            <a:xfrm rot="10800000" flipH="1">
              <a:off x="6490140" y="3586339"/>
              <a:ext cx="1411500" cy="1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11" name="Google Shape;3097;p134">
              <a:extLst>
                <a:ext uri="{FF2B5EF4-FFF2-40B4-BE49-F238E27FC236}">
                  <a16:creationId xmlns:a16="http://schemas.microsoft.com/office/drawing/2014/main" id="{B91B68F5-B94D-D802-5D68-64A41AE98BD5}"/>
                </a:ext>
              </a:extLst>
            </p:cNvPr>
            <p:cNvSpPr txBox="1"/>
            <p:nvPr/>
          </p:nvSpPr>
          <p:spPr>
            <a:xfrm>
              <a:off x="7600403" y="3537525"/>
              <a:ext cx="721068" cy="24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 dirty="0">
                  <a:solidFill>
                    <a:schemeClr val="dk1"/>
                  </a:solidFill>
                </a:rPr>
                <a:t>beam</a:t>
              </a:r>
              <a:endParaRPr sz="1200" dirty="0">
                <a:solidFill>
                  <a:schemeClr val="dk1"/>
                </a:solidFill>
              </a:endParaRPr>
            </a:p>
          </p:txBody>
        </p:sp>
        <p:sp>
          <p:nvSpPr>
            <p:cNvPr id="12" name="Google Shape;3098;p134">
              <a:extLst>
                <a:ext uri="{FF2B5EF4-FFF2-40B4-BE49-F238E27FC236}">
                  <a16:creationId xmlns:a16="http://schemas.microsoft.com/office/drawing/2014/main" id="{2BA22677-074F-23E4-6F84-DB652DFA4D1C}"/>
                </a:ext>
              </a:extLst>
            </p:cNvPr>
            <p:cNvSpPr/>
            <p:nvPr/>
          </p:nvSpPr>
          <p:spPr>
            <a:xfrm>
              <a:off x="7686767" y="3072717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99;p134">
              <a:extLst>
                <a:ext uri="{FF2B5EF4-FFF2-40B4-BE49-F238E27FC236}">
                  <a16:creationId xmlns:a16="http://schemas.microsoft.com/office/drawing/2014/main" id="{72D00E82-ED98-5458-6E65-6CAF2B902ECF}"/>
                </a:ext>
              </a:extLst>
            </p:cNvPr>
            <p:cNvSpPr/>
            <p:nvPr/>
          </p:nvSpPr>
          <p:spPr>
            <a:xfrm>
              <a:off x="7638593" y="3146266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100;p134">
              <a:extLst>
                <a:ext uri="{FF2B5EF4-FFF2-40B4-BE49-F238E27FC236}">
                  <a16:creationId xmlns:a16="http://schemas.microsoft.com/office/drawing/2014/main" id="{1D50E898-160C-4E49-3BEE-E395ABE9CE67}"/>
                </a:ext>
              </a:extLst>
            </p:cNvPr>
            <p:cNvSpPr/>
            <p:nvPr/>
          </p:nvSpPr>
          <p:spPr>
            <a:xfrm>
              <a:off x="7638593" y="312033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101;p134">
              <a:extLst>
                <a:ext uri="{FF2B5EF4-FFF2-40B4-BE49-F238E27FC236}">
                  <a16:creationId xmlns:a16="http://schemas.microsoft.com/office/drawing/2014/main" id="{18E1DAC4-F8CD-0C7E-A2CE-1969064F94A1}"/>
                </a:ext>
              </a:extLst>
            </p:cNvPr>
            <p:cNvSpPr/>
            <p:nvPr/>
          </p:nvSpPr>
          <p:spPr>
            <a:xfrm>
              <a:off x="7638593" y="3079565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02;p134">
              <a:extLst>
                <a:ext uri="{FF2B5EF4-FFF2-40B4-BE49-F238E27FC236}">
                  <a16:creationId xmlns:a16="http://schemas.microsoft.com/office/drawing/2014/main" id="{B0C45111-5F5F-154A-99AD-2366B823310F}"/>
                </a:ext>
              </a:extLst>
            </p:cNvPr>
            <p:cNvSpPr/>
            <p:nvPr/>
          </p:nvSpPr>
          <p:spPr>
            <a:xfrm>
              <a:off x="7666663" y="312033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03;p134">
              <a:extLst>
                <a:ext uri="{FF2B5EF4-FFF2-40B4-BE49-F238E27FC236}">
                  <a16:creationId xmlns:a16="http://schemas.microsoft.com/office/drawing/2014/main" id="{C5A57F77-431F-29B0-B346-067DA75C965F}"/>
                </a:ext>
              </a:extLst>
            </p:cNvPr>
            <p:cNvSpPr/>
            <p:nvPr/>
          </p:nvSpPr>
          <p:spPr>
            <a:xfrm>
              <a:off x="7590420" y="3120334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04;p134">
              <a:extLst>
                <a:ext uri="{FF2B5EF4-FFF2-40B4-BE49-F238E27FC236}">
                  <a16:creationId xmlns:a16="http://schemas.microsoft.com/office/drawing/2014/main" id="{98165C59-2D67-FEB2-DA4B-9C73B5915A4A}"/>
                </a:ext>
              </a:extLst>
            </p:cNvPr>
            <p:cNvSpPr/>
            <p:nvPr/>
          </p:nvSpPr>
          <p:spPr>
            <a:xfrm>
              <a:off x="7686767" y="3065847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05;p134">
              <a:extLst>
                <a:ext uri="{FF2B5EF4-FFF2-40B4-BE49-F238E27FC236}">
                  <a16:creationId xmlns:a16="http://schemas.microsoft.com/office/drawing/2014/main" id="{836AA697-2BD4-3862-5ADB-B47A9E23219E}"/>
                </a:ext>
              </a:extLst>
            </p:cNvPr>
            <p:cNvSpPr/>
            <p:nvPr/>
          </p:nvSpPr>
          <p:spPr>
            <a:xfrm>
              <a:off x="7686767" y="3106145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06;p134">
              <a:extLst>
                <a:ext uri="{FF2B5EF4-FFF2-40B4-BE49-F238E27FC236}">
                  <a16:creationId xmlns:a16="http://schemas.microsoft.com/office/drawing/2014/main" id="{A3CC20F0-F9E5-68C3-0896-9073C96BE74F}"/>
                </a:ext>
              </a:extLst>
            </p:cNvPr>
            <p:cNvSpPr/>
            <p:nvPr/>
          </p:nvSpPr>
          <p:spPr>
            <a:xfrm>
              <a:off x="7610524" y="3106145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07;p134">
              <a:extLst>
                <a:ext uri="{FF2B5EF4-FFF2-40B4-BE49-F238E27FC236}">
                  <a16:creationId xmlns:a16="http://schemas.microsoft.com/office/drawing/2014/main" id="{738E1611-69D2-A31A-4557-232E6EA664DF}"/>
                </a:ext>
              </a:extLst>
            </p:cNvPr>
            <p:cNvSpPr/>
            <p:nvPr/>
          </p:nvSpPr>
          <p:spPr>
            <a:xfrm>
              <a:off x="7682784" y="3146266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08;p134">
              <a:extLst>
                <a:ext uri="{FF2B5EF4-FFF2-40B4-BE49-F238E27FC236}">
                  <a16:creationId xmlns:a16="http://schemas.microsoft.com/office/drawing/2014/main" id="{F1988FB3-3F50-3923-EDD5-C431AAFB23DA}"/>
                </a:ext>
              </a:extLst>
            </p:cNvPr>
            <p:cNvSpPr/>
            <p:nvPr/>
          </p:nvSpPr>
          <p:spPr>
            <a:xfrm>
              <a:off x="7590420" y="3146266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09;p134">
              <a:extLst>
                <a:ext uri="{FF2B5EF4-FFF2-40B4-BE49-F238E27FC236}">
                  <a16:creationId xmlns:a16="http://schemas.microsoft.com/office/drawing/2014/main" id="{1606E70E-A2D6-D350-EAE4-3A3AE7846444}"/>
                </a:ext>
              </a:extLst>
            </p:cNvPr>
            <p:cNvSpPr/>
            <p:nvPr/>
          </p:nvSpPr>
          <p:spPr>
            <a:xfrm>
              <a:off x="7686767" y="3025224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10;p134">
              <a:extLst>
                <a:ext uri="{FF2B5EF4-FFF2-40B4-BE49-F238E27FC236}">
                  <a16:creationId xmlns:a16="http://schemas.microsoft.com/office/drawing/2014/main" id="{4AAAADC4-B9A5-FE78-BA93-1A1222589A3C}"/>
                </a:ext>
              </a:extLst>
            </p:cNvPr>
            <p:cNvSpPr/>
            <p:nvPr/>
          </p:nvSpPr>
          <p:spPr>
            <a:xfrm>
              <a:off x="7638593" y="303944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11;p134">
              <a:extLst>
                <a:ext uri="{FF2B5EF4-FFF2-40B4-BE49-F238E27FC236}">
                  <a16:creationId xmlns:a16="http://schemas.microsoft.com/office/drawing/2014/main" id="{B57703DA-EAB6-8992-EBFB-27606894429E}"/>
                </a:ext>
              </a:extLst>
            </p:cNvPr>
            <p:cNvSpPr/>
            <p:nvPr/>
          </p:nvSpPr>
          <p:spPr>
            <a:xfrm>
              <a:off x="7638593" y="3072694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12;p134">
              <a:extLst>
                <a:ext uri="{FF2B5EF4-FFF2-40B4-BE49-F238E27FC236}">
                  <a16:creationId xmlns:a16="http://schemas.microsoft.com/office/drawing/2014/main" id="{7F5AAB7B-5992-844C-3017-ABD02F81D534}"/>
                </a:ext>
              </a:extLst>
            </p:cNvPr>
            <p:cNvSpPr/>
            <p:nvPr/>
          </p:nvSpPr>
          <p:spPr>
            <a:xfrm>
              <a:off x="7714837" y="3110036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13;p134">
              <a:extLst>
                <a:ext uri="{FF2B5EF4-FFF2-40B4-BE49-F238E27FC236}">
                  <a16:creationId xmlns:a16="http://schemas.microsoft.com/office/drawing/2014/main" id="{846FCE6D-81EC-0ADD-6E1F-D309302910CD}"/>
                </a:ext>
              </a:extLst>
            </p:cNvPr>
            <p:cNvSpPr/>
            <p:nvPr/>
          </p:nvSpPr>
          <p:spPr>
            <a:xfrm>
              <a:off x="7666663" y="2999169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14;p134">
              <a:extLst>
                <a:ext uri="{FF2B5EF4-FFF2-40B4-BE49-F238E27FC236}">
                  <a16:creationId xmlns:a16="http://schemas.microsoft.com/office/drawing/2014/main" id="{D725B2E6-8C78-1563-0C06-69BC0D8CEA4B}"/>
                </a:ext>
              </a:extLst>
            </p:cNvPr>
            <p:cNvSpPr/>
            <p:nvPr/>
          </p:nvSpPr>
          <p:spPr>
            <a:xfrm>
              <a:off x="7714837" y="304875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15;p134">
              <a:extLst>
                <a:ext uri="{FF2B5EF4-FFF2-40B4-BE49-F238E27FC236}">
                  <a16:creationId xmlns:a16="http://schemas.microsoft.com/office/drawing/2014/main" id="{90B8D0AE-179D-FB6A-C773-71B3637ABAB0}"/>
                </a:ext>
              </a:extLst>
            </p:cNvPr>
            <p:cNvSpPr/>
            <p:nvPr/>
          </p:nvSpPr>
          <p:spPr>
            <a:xfrm>
              <a:off x="7538263" y="3089377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16;p134">
              <a:extLst>
                <a:ext uri="{FF2B5EF4-FFF2-40B4-BE49-F238E27FC236}">
                  <a16:creationId xmlns:a16="http://schemas.microsoft.com/office/drawing/2014/main" id="{B26393DB-C0D9-D3AB-BE45-BDD16205FE27}"/>
                </a:ext>
              </a:extLst>
            </p:cNvPr>
            <p:cNvSpPr/>
            <p:nvPr/>
          </p:nvSpPr>
          <p:spPr>
            <a:xfrm>
              <a:off x="7590420" y="303944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7;p134">
              <a:extLst>
                <a:ext uri="{FF2B5EF4-FFF2-40B4-BE49-F238E27FC236}">
                  <a16:creationId xmlns:a16="http://schemas.microsoft.com/office/drawing/2014/main" id="{5D7A2D2A-9215-7A78-C9CE-1F8DF71F3867}"/>
                </a:ext>
              </a:extLst>
            </p:cNvPr>
            <p:cNvSpPr/>
            <p:nvPr/>
          </p:nvSpPr>
          <p:spPr>
            <a:xfrm>
              <a:off x="7566333" y="3122735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18;p134">
              <a:extLst>
                <a:ext uri="{FF2B5EF4-FFF2-40B4-BE49-F238E27FC236}">
                  <a16:creationId xmlns:a16="http://schemas.microsoft.com/office/drawing/2014/main" id="{018AA6A8-230F-8B11-0092-844B21366B3A}"/>
                </a:ext>
              </a:extLst>
            </p:cNvPr>
            <p:cNvSpPr/>
            <p:nvPr/>
          </p:nvSpPr>
          <p:spPr>
            <a:xfrm>
              <a:off x="7610524" y="2999123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19;p134">
              <a:extLst>
                <a:ext uri="{FF2B5EF4-FFF2-40B4-BE49-F238E27FC236}">
                  <a16:creationId xmlns:a16="http://schemas.microsoft.com/office/drawing/2014/main" id="{9EC99CCA-0CF0-1047-6099-6D5803D1F510}"/>
                </a:ext>
              </a:extLst>
            </p:cNvPr>
            <p:cNvSpPr/>
            <p:nvPr/>
          </p:nvSpPr>
          <p:spPr>
            <a:xfrm>
              <a:off x="7686767" y="3110036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20;p134">
              <a:extLst>
                <a:ext uri="{FF2B5EF4-FFF2-40B4-BE49-F238E27FC236}">
                  <a16:creationId xmlns:a16="http://schemas.microsoft.com/office/drawing/2014/main" id="{056F4196-D2F2-4814-CA0E-5E41E29F1C94}"/>
                </a:ext>
              </a:extLst>
            </p:cNvPr>
            <p:cNvSpPr/>
            <p:nvPr/>
          </p:nvSpPr>
          <p:spPr>
            <a:xfrm>
              <a:off x="7610524" y="304875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21;p134">
              <a:extLst>
                <a:ext uri="{FF2B5EF4-FFF2-40B4-BE49-F238E27FC236}">
                  <a16:creationId xmlns:a16="http://schemas.microsoft.com/office/drawing/2014/main" id="{5918D631-25D3-DFD5-07B6-10D2DED8DFEC}"/>
                </a:ext>
              </a:extLst>
            </p:cNvPr>
            <p:cNvSpPr/>
            <p:nvPr/>
          </p:nvSpPr>
          <p:spPr>
            <a:xfrm>
              <a:off x="7562350" y="3025224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22;p134">
              <a:extLst>
                <a:ext uri="{FF2B5EF4-FFF2-40B4-BE49-F238E27FC236}">
                  <a16:creationId xmlns:a16="http://schemas.microsoft.com/office/drawing/2014/main" id="{E6109611-008D-6D11-8CD1-BCE91697D36F}"/>
                </a:ext>
              </a:extLst>
            </p:cNvPr>
            <p:cNvSpPr/>
            <p:nvPr/>
          </p:nvSpPr>
          <p:spPr>
            <a:xfrm>
              <a:off x="7640585" y="3159961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123;p134">
              <a:extLst>
                <a:ext uri="{FF2B5EF4-FFF2-40B4-BE49-F238E27FC236}">
                  <a16:creationId xmlns:a16="http://schemas.microsoft.com/office/drawing/2014/main" id="{794D6AB9-03C3-0609-1619-BCA61734C54E}"/>
                </a:ext>
              </a:extLst>
            </p:cNvPr>
            <p:cNvSpPr/>
            <p:nvPr/>
          </p:nvSpPr>
          <p:spPr>
            <a:xfrm>
              <a:off x="7638593" y="3119755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124;p134">
              <a:extLst>
                <a:ext uri="{FF2B5EF4-FFF2-40B4-BE49-F238E27FC236}">
                  <a16:creationId xmlns:a16="http://schemas.microsoft.com/office/drawing/2014/main" id="{7BCC28B5-4F8F-DA90-71E0-FDFEEEF0F012}"/>
                </a:ext>
              </a:extLst>
            </p:cNvPr>
            <p:cNvSpPr/>
            <p:nvPr/>
          </p:nvSpPr>
          <p:spPr>
            <a:xfrm>
              <a:off x="7562350" y="3079542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125;p134">
              <a:extLst>
                <a:ext uri="{FF2B5EF4-FFF2-40B4-BE49-F238E27FC236}">
                  <a16:creationId xmlns:a16="http://schemas.microsoft.com/office/drawing/2014/main" id="{BDB55494-6B90-6C8B-1BF0-4CB3C3FB7D1B}"/>
                </a:ext>
              </a:extLst>
            </p:cNvPr>
            <p:cNvSpPr/>
            <p:nvPr/>
          </p:nvSpPr>
          <p:spPr>
            <a:xfrm>
              <a:off x="7666663" y="3106145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126;p134">
              <a:extLst>
                <a:ext uri="{FF2B5EF4-FFF2-40B4-BE49-F238E27FC236}">
                  <a16:creationId xmlns:a16="http://schemas.microsoft.com/office/drawing/2014/main" id="{FC986E60-22E5-EEEB-7AC0-3D8BA73AEE97}"/>
                </a:ext>
              </a:extLst>
            </p:cNvPr>
            <p:cNvSpPr/>
            <p:nvPr/>
          </p:nvSpPr>
          <p:spPr>
            <a:xfrm>
              <a:off x="7686767" y="3072717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127;p134">
              <a:extLst>
                <a:ext uri="{FF2B5EF4-FFF2-40B4-BE49-F238E27FC236}">
                  <a16:creationId xmlns:a16="http://schemas.microsoft.com/office/drawing/2014/main" id="{23DE9A74-7926-3983-9214-4AA4E54FE0F6}"/>
                </a:ext>
              </a:extLst>
            </p:cNvPr>
            <p:cNvSpPr/>
            <p:nvPr/>
          </p:nvSpPr>
          <p:spPr>
            <a:xfrm>
              <a:off x="7610524" y="312033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128;p134">
              <a:extLst>
                <a:ext uri="{FF2B5EF4-FFF2-40B4-BE49-F238E27FC236}">
                  <a16:creationId xmlns:a16="http://schemas.microsoft.com/office/drawing/2014/main" id="{563081C3-879F-A09E-3178-0E48B8A16F98}"/>
                </a:ext>
              </a:extLst>
            </p:cNvPr>
            <p:cNvSpPr/>
            <p:nvPr/>
          </p:nvSpPr>
          <p:spPr>
            <a:xfrm>
              <a:off x="7666663" y="303944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29;p134">
              <a:extLst>
                <a:ext uri="{FF2B5EF4-FFF2-40B4-BE49-F238E27FC236}">
                  <a16:creationId xmlns:a16="http://schemas.microsoft.com/office/drawing/2014/main" id="{EF7477EA-930C-9B11-B2BC-67C7FF1B8CCD}"/>
                </a:ext>
              </a:extLst>
            </p:cNvPr>
            <p:cNvSpPr/>
            <p:nvPr/>
          </p:nvSpPr>
          <p:spPr>
            <a:xfrm>
              <a:off x="7640585" y="3122735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30;p134">
              <a:extLst>
                <a:ext uri="{FF2B5EF4-FFF2-40B4-BE49-F238E27FC236}">
                  <a16:creationId xmlns:a16="http://schemas.microsoft.com/office/drawing/2014/main" id="{7EADB864-1120-309D-B669-EFDC162EAB49}"/>
                </a:ext>
              </a:extLst>
            </p:cNvPr>
            <p:cNvSpPr/>
            <p:nvPr/>
          </p:nvSpPr>
          <p:spPr>
            <a:xfrm>
              <a:off x="7612515" y="3048754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31;p134">
              <a:extLst>
                <a:ext uri="{FF2B5EF4-FFF2-40B4-BE49-F238E27FC236}">
                  <a16:creationId xmlns:a16="http://schemas.microsoft.com/office/drawing/2014/main" id="{8C9FBE73-2D7E-C4CC-46A0-464CCCB43C89}"/>
                </a:ext>
              </a:extLst>
            </p:cNvPr>
            <p:cNvSpPr/>
            <p:nvPr/>
          </p:nvSpPr>
          <p:spPr>
            <a:xfrm>
              <a:off x="7626550" y="3072717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6" name="Google Shape;3132;p134">
              <a:extLst>
                <a:ext uri="{FF2B5EF4-FFF2-40B4-BE49-F238E27FC236}">
                  <a16:creationId xmlns:a16="http://schemas.microsoft.com/office/drawing/2014/main" id="{F54024B2-41BF-32B8-F611-26FF6F7A3D28}"/>
                </a:ext>
              </a:extLst>
            </p:cNvPr>
            <p:cNvCxnSpPr/>
            <p:nvPr/>
          </p:nvCxnSpPr>
          <p:spPr>
            <a:xfrm rot="10800000" flipH="1">
              <a:off x="6706513" y="3182699"/>
              <a:ext cx="806700" cy="40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47" name="Google Shape;3133;p134">
              <a:extLst>
                <a:ext uri="{FF2B5EF4-FFF2-40B4-BE49-F238E27FC236}">
                  <a16:creationId xmlns:a16="http://schemas.microsoft.com/office/drawing/2014/main" id="{2BA72ED2-1400-3B85-3B95-AB16D568CDF9}"/>
                </a:ext>
              </a:extLst>
            </p:cNvPr>
            <p:cNvSpPr txBox="1"/>
            <p:nvPr/>
          </p:nvSpPr>
          <p:spPr>
            <a:xfrm>
              <a:off x="7182076" y="2819400"/>
              <a:ext cx="612130" cy="36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 dirty="0">
                  <a:solidFill>
                    <a:schemeClr val="dk1"/>
                  </a:solidFill>
                </a:rPr>
                <a:t>QP</a:t>
              </a:r>
              <a:endParaRPr sz="1200" dirty="0">
                <a:solidFill>
                  <a:schemeClr val="dk1"/>
                </a:solidFill>
              </a:endParaRPr>
            </a:p>
          </p:txBody>
        </p:sp>
        <p:sp>
          <p:nvSpPr>
            <p:cNvPr id="48" name="Google Shape;3134;p134">
              <a:extLst>
                <a:ext uri="{FF2B5EF4-FFF2-40B4-BE49-F238E27FC236}">
                  <a16:creationId xmlns:a16="http://schemas.microsoft.com/office/drawing/2014/main" id="{1893704C-C848-9298-6262-7F046FEB1820}"/>
                </a:ext>
              </a:extLst>
            </p:cNvPr>
            <p:cNvSpPr txBox="1"/>
            <p:nvPr/>
          </p:nvSpPr>
          <p:spPr>
            <a:xfrm>
              <a:off x="6521551" y="3553125"/>
              <a:ext cx="682834" cy="36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>
                  <a:solidFill>
                    <a:schemeClr val="dk1"/>
                  </a:solidFill>
                </a:rPr>
                <a:t>CM</a:t>
              </a: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49" name="Google Shape;3135;p134">
              <a:extLst>
                <a:ext uri="{FF2B5EF4-FFF2-40B4-BE49-F238E27FC236}">
                  <a16:creationId xmlns:a16="http://schemas.microsoft.com/office/drawing/2014/main" id="{C1EA4AC3-752B-1504-D542-8EB82C6D9079}"/>
                </a:ext>
              </a:extLst>
            </p:cNvPr>
            <p:cNvSpPr txBox="1"/>
            <p:nvPr/>
          </p:nvSpPr>
          <p:spPr>
            <a:xfrm>
              <a:off x="7562350" y="2227475"/>
              <a:ext cx="1411500" cy="523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050" dirty="0">
                  <a:solidFill>
                    <a:schemeClr val="dk2"/>
                  </a:solidFill>
                </a:rPr>
                <a:t>FWD</a:t>
              </a:r>
              <a:endParaRPr sz="1050" dirty="0">
                <a:solidFill>
                  <a:schemeClr val="dk2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050" dirty="0">
                  <a:solidFill>
                    <a:schemeClr val="dk2"/>
                  </a:solidFill>
                </a:rPr>
                <a:t>(evaporation)</a:t>
              </a:r>
              <a:endParaRPr sz="1050" dirty="0">
                <a:solidFill>
                  <a:schemeClr val="dk2"/>
                </a:solidFill>
              </a:endParaRPr>
            </a:p>
          </p:txBody>
        </p:sp>
        <p:sp>
          <p:nvSpPr>
            <p:cNvPr id="50" name="Google Shape;3136;p134">
              <a:extLst>
                <a:ext uri="{FF2B5EF4-FFF2-40B4-BE49-F238E27FC236}">
                  <a16:creationId xmlns:a16="http://schemas.microsoft.com/office/drawing/2014/main" id="{260FC1A8-B18A-23D2-E9F6-39596757A09B}"/>
                </a:ext>
              </a:extLst>
            </p:cNvPr>
            <p:cNvSpPr txBox="1"/>
            <p:nvPr/>
          </p:nvSpPr>
          <p:spPr>
            <a:xfrm>
              <a:off x="5728150" y="2449200"/>
              <a:ext cx="1493700" cy="692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 dirty="0">
                  <a:solidFill>
                    <a:schemeClr val="dk2"/>
                  </a:solidFill>
                </a:rPr>
                <a:t>BWD</a:t>
              </a:r>
              <a:endParaRPr sz="1100" dirty="0">
                <a:solidFill>
                  <a:schemeClr val="dk2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 dirty="0">
                  <a:solidFill>
                    <a:schemeClr val="dk2"/>
                  </a:solidFill>
                </a:rPr>
                <a:t>(evaporation + mid-velocity)</a:t>
              </a:r>
              <a:endParaRPr sz="1100" dirty="0">
                <a:solidFill>
                  <a:schemeClr val="dk2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A75852A9-6254-91EF-3C1B-8F46E61FB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>
                <a:solidFill>
                  <a:schemeClr val="tx1"/>
                </a:solidFill>
              </a:rPr>
              <a:t>Isopsin</a:t>
            </a:r>
            <a:r>
              <a:rPr lang="it-IT" dirty="0">
                <a:solidFill>
                  <a:schemeClr val="tx1"/>
                </a:solidFill>
              </a:rPr>
              <a:t> of </a:t>
            </a:r>
            <a:r>
              <a:rPr lang="it-IT" dirty="0" err="1">
                <a:solidFill>
                  <a:schemeClr val="tx1"/>
                </a:solidFill>
              </a:rPr>
              <a:t>charged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particles</a:t>
            </a:r>
            <a:r>
              <a:rPr lang="it-IT" dirty="0">
                <a:solidFill>
                  <a:schemeClr val="tx1"/>
                </a:solidFill>
              </a:rPr>
              <a:t> in </a:t>
            </a:r>
            <a:r>
              <a:rPr lang="it-IT" dirty="0" err="1">
                <a:solidFill>
                  <a:schemeClr val="tx1"/>
                </a:solidFill>
              </a:rPr>
              <a:t>coincidence</a:t>
            </a:r>
            <a:r>
              <a:rPr lang="it-IT" dirty="0">
                <a:solidFill>
                  <a:schemeClr val="tx1"/>
                </a:solidFill>
              </a:rPr>
              <a:t> with the QP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Immagine 6" descr="Immagine che contiene linea, diagramma, cerchio, Diagramma&#10;&#10;Il contenuto generato dall'IA potrebbe non essere corretto.">
            <a:extLst>
              <a:ext uri="{FF2B5EF4-FFF2-40B4-BE49-F238E27FC236}">
                <a16:creationId xmlns:a16="http://schemas.microsoft.com/office/drawing/2014/main" id="{26A50E97-F19F-E93B-E4C8-3698EA927C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07" b="23561"/>
          <a:stretch>
            <a:fillRect/>
          </a:stretch>
        </p:blipFill>
        <p:spPr>
          <a:xfrm>
            <a:off x="6175500" y="3023263"/>
            <a:ext cx="26568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25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4" name="Google Shape;3204;p136"/>
          <p:cNvGrpSpPr/>
          <p:nvPr/>
        </p:nvGrpSpPr>
        <p:grpSpPr>
          <a:xfrm>
            <a:off x="6656967" y="96016"/>
            <a:ext cx="2629562" cy="2631118"/>
            <a:chOff x="5728160" y="1561865"/>
            <a:chExt cx="3392545" cy="3040349"/>
          </a:xfrm>
        </p:grpSpPr>
        <p:pic>
          <p:nvPicPr>
            <p:cNvPr id="3205" name="Google Shape;3205;p1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3033355">
              <a:off x="6520530" y="2002040"/>
              <a:ext cx="2159999" cy="215999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206" name="Google Shape;3206;p136"/>
            <p:cNvCxnSpPr/>
            <p:nvPr/>
          </p:nvCxnSpPr>
          <p:spPr>
            <a:xfrm rot="10800000" flipH="1">
              <a:off x="6490140" y="3586339"/>
              <a:ext cx="1411500" cy="1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3207" name="Google Shape;3207;p136"/>
            <p:cNvSpPr txBox="1"/>
            <p:nvPr/>
          </p:nvSpPr>
          <p:spPr>
            <a:xfrm>
              <a:off x="7600402" y="3537530"/>
              <a:ext cx="8067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>
                  <a:solidFill>
                    <a:schemeClr val="dk1"/>
                  </a:solidFill>
                </a:rPr>
                <a:t>beam</a:t>
              </a: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3208" name="Google Shape;3208;p136"/>
            <p:cNvSpPr/>
            <p:nvPr/>
          </p:nvSpPr>
          <p:spPr>
            <a:xfrm>
              <a:off x="7686767" y="3072717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36"/>
            <p:cNvSpPr/>
            <p:nvPr/>
          </p:nvSpPr>
          <p:spPr>
            <a:xfrm>
              <a:off x="7638593" y="3146266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36"/>
            <p:cNvSpPr/>
            <p:nvPr/>
          </p:nvSpPr>
          <p:spPr>
            <a:xfrm>
              <a:off x="7638593" y="312033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36"/>
            <p:cNvSpPr/>
            <p:nvPr/>
          </p:nvSpPr>
          <p:spPr>
            <a:xfrm>
              <a:off x="7638593" y="3079565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36"/>
            <p:cNvSpPr/>
            <p:nvPr/>
          </p:nvSpPr>
          <p:spPr>
            <a:xfrm>
              <a:off x="7666663" y="312033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36"/>
            <p:cNvSpPr/>
            <p:nvPr/>
          </p:nvSpPr>
          <p:spPr>
            <a:xfrm>
              <a:off x="7590420" y="3120334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36"/>
            <p:cNvSpPr/>
            <p:nvPr/>
          </p:nvSpPr>
          <p:spPr>
            <a:xfrm>
              <a:off x="7686767" y="3065847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36"/>
            <p:cNvSpPr/>
            <p:nvPr/>
          </p:nvSpPr>
          <p:spPr>
            <a:xfrm>
              <a:off x="7686767" y="3106145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36"/>
            <p:cNvSpPr/>
            <p:nvPr/>
          </p:nvSpPr>
          <p:spPr>
            <a:xfrm>
              <a:off x="7610524" y="3106145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36"/>
            <p:cNvSpPr/>
            <p:nvPr/>
          </p:nvSpPr>
          <p:spPr>
            <a:xfrm>
              <a:off x="7682784" y="3146266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36"/>
            <p:cNvSpPr/>
            <p:nvPr/>
          </p:nvSpPr>
          <p:spPr>
            <a:xfrm>
              <a:off x="7590420" y="3146266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36"/>
            <p:cNvSpPr/>
            <p:nvPr/>
          </p:nvSpPr>
          <p:spPr>
            <a:xfrm>
              <a:off x="7686767" y="3025224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36"/>
            <p:cNvSpPr/>
            <p:nvPr/>
          </p:nvSpPr>
          <p:spPr>
            <a:xfrm>
              <a:off x="7638593" y="303944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36"/>
            <p:cNvSpPr/>
            <p:nvPr/>
          </p:nvSpPr>
          <p:spPr>
            <a:xfrm>
              <a:off x="7638593" y="3072694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36"/>
            <p:cNvSpPr/>
            <p:nvPr/>
          </p:nvSpPr>
          <p:spPr>
            <a:xfrm>
              <a:off x="7714837" y="3110036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36"/>
            <p:cNvSpPr/>
            <p:nvPr/>
          </p:nvSpPr>
          <p:spPr>
            <a:xfrm>
              <a:off x="7666663" y="2999169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36"/>
            <p:cNvSpPr/>
            <p:nvPr/>
          </p:nvSpPr>
          <p:spPr>
            <a:xfrm>
              <a:off x="7714837" y="304875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36"/>
            <p:cNvSpPr/>
            <p:nvPr/>
          </p:nvSpPr>
          <p:spPr>
            <a:xfrm>
              <a:off x="7538263" y="3089377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36"/>
            <p:cNvSpPr/>
            <p:nvPr/>
          </p:nvSpPr>
          <p:spPr>
            <a:xfrm>
              <a:off x="7590420" y="303944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36"/>
            <p:cNvSpPr/>
            <p:nvPr/>
          </p:nvSpPr>
          <p:spPr>
            <a:xfrm>
              <a:off x="7566333" y="3122735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36"/>
            <p:cNvSpPr/>
            <p:nvPr/>
          </p:nvSpPr>
          <p:spPr>
            <a:xfrm>
              <a:off x="7610524" y="2999123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36"/>
            <p:cNvSpPr/>
            <p:nvPr/>
          </p:nvSpPr>
          <p:spPr>
            <a:xfrm>
              <a:off x="7686767" y="3110036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36"/>
            <p:cNvSpPr/>
            <p:nvPr/>
          </p:nvSpPr>
          <p:spPr>
            <a:xfrm>
              <a:off x="7610524" y="304875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36"/>
            <p:cNvSpPr/>
            <p:nvPr/>
          </p:nvSpPr>
          <p:spPr>
            <a:xfrm>
              <a:off x="7562350" y="3025224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36"/>
            <p:cNvSpPr/>
            <p:nvPr/>
          </p:nvSpPr>
          <p:spPr>
            <a:xfrm>
              <a:off x="7640585" y="3159961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36"/>
            <p:cNvSpPr/>
            <p:nvPr/>
          </p:nvSpPr>
          <p:spPr>
            <a:xfrm>
              <a:off x="7638593" y="3119755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36"/>
            <p:cNvSpPr/>
            <p:nvPr/>
          </p:nvSpPr>
          <p:spPr>
            <a:xfrm>
              <a:off x="7562350" y="3079542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36"/>
            <p:cNvSpPr/>
            <p:nvPr/>
          </p:nvSpPr>
          <p:spPr>
            <a:xfrm>
              <a:off x="7666663" y="3106145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36"/>
            <p:cNvSpPr/>
            <p:nvPr/>
          </p:nvSpPr>
          <p:spPr>
            <a:xfrm>
              <a:off x="7686767" y="3072717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36"/>
            <p:cNvSpPr/>
            <p:nvPr/>
          </p:nvSpPr>
          <p:spPr>
            <a:xfrm>
              <a:off x="7610524" y="312033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36"/>
            <p:cNvSpPr/>
            <p:nvPr/>
          </p:nvSpPr>
          <p:spPr>
            <a:xfrm>
              <a:off x="7666663" y="303944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36"/>
            <p:cNvSpPr/>
            <p:nvPr/>
          </p:nvSpPr>
          <p:spPr>
            <a:xfrm>
              <a:off x="7640585" y="3122735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36"/>
            <p:cNvSpPr/>
            <p:nvPr/>
          </p:nvSpPr>
          <p:spPr>
            <a:xfrm>
              <a:off x="7612515" y="3048754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36"/>
            <p:cNvSpPr/>
            <p:nvPr/>
          </p:nvSpPr>
          <p:spPr>
            <a:xfrm>
              <a:off x="7626550" y="3072717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42" name="Google Shape;3242;p136"/>
            <p:cNvCxnSpPr/>
            <p:nvPr/>
          </p:nvCxnSpPr>
          <p:spPr>
            <a:xfrm rot="10800000" flipH="1">
              <a:off x="6706513" y="3182699"/>
              <a:ext cx="806700" cy="40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3243" name="Google Shape;3243;p136"/>
            <p:cNvSpPr txBox="1"/>
            <p:nvPr/>
          </p:nvSpPr>
          <p:spPr>
            <a:xfrm>
              <a:off x="7112786" y="2819394"/>
              <a:ext cx="565500" cy="36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 dirty="0">
                  <a:solidFill>
                    <a:schemeClr val="dk1"/>
                  </a:solidFill>
                </a:rPr>
                <a:t>QP</a:t>
              </a:r>
              <a:endParaRPr sz="1200" dirty="0">
                <a:solidFill>
                  <a:schemeClr val="dk1"/>
                </a:solidFill>
              </a:endParaRPr>
            </a:p>
          </p:txBody>
        </p:sp>
        <p:sp>
          <p:nvSpPr>
            <p:cNvPr id="3244" name="Google Shape;3244;p136"/>
            <p:cNvSpPr txBox="1"/>
            <p:nvPr/>
          </p:nvSpPr>
          <p:spPr>
            <a:xfrm>
              <a:off x="6521539" y="3553130"/>
              <a:ext cx="565500" cy="36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>
                  <a:solidFill>
                    <a:schemeClr val="dk1"/>
                  </a:solidFill>
                </a:rPr>
                <a:t>CM</a:t>
              </a: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3245" name="Google Shape;3245;p136"/>
            <p:cNvSpPr txBox="1"/>
            <p:nvPr/>
          </p:nvSpPr>
          <p:spPr>
            <a:xfrm>
              <a:off x="7562350" y="2315527"/>
              <a:ext cx="1411500" cy="56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000" dirty="0">
                  <a:solidFill>
                    <a:schemeClr val="dk2"/>
                  </a:solidFill>
                </a:rPr>
                <a:t>FWD</a:t>
              </a:r>
              <a:endParaRPr sz="1000" dirty="0">
                <a:solidFill>
                  <a:schemeClr val="dk2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000" dirty="0">
                  <a:solidFill>
                    <a:schemeClr val="dk2"/>
                  </a:solidFill>
                </a:rPr>
                <a:t>(evaporation)</a:t>
              </a:r>
              <a:endParaRPr sz="1000" dirty="0">
                <a:solidFill>
                  <a:schemeClr val="dk2"/>
                </a:solidFill>
              </a:endParaRPr>
            </a:p>
          </p:txBody>
        </p:sp>
        <p:sp>
          <p:nvSpPr>
            <p:cNvPr id="3246" name="Google Shape;3246;p136"/>
            <p:cNvSpPr txBox="1"/>
            <p:nvPr/>
          </p:nvSpPr>
          <p:spPr>
            <a:xfrm>
              <a:off x="5728160" y="2537245"/>
              <a:ext cx="1493700" cy="74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000">
                  <a:solidFill>
                    <a:schemeClr val="dk2"/>
                  </a:solidFill>
                </a:rPr>
                <a:t>BWD</a:t>
              </a:r>
              <a:endParaRPr sz="1000">
                <a:solidFill>
                  <a:schemeClr val="dk2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000">
                  <a:solidFill>
                    <a:schemeClr val="dk2"/>
                  </a:solidFill>
                </a:rPr>
                <a:t>(evaporation + mid-velocity)</a:t>
              </a:r>
              <a:endParaRPr sz="1000">
                <a:solidFill>
                  <a:schemeClr val="dk2"/>
                </a:solidFill>
              </a:endParaRPr>
            </a:p>
          </p:txBody>
        </p:sp>
      </p:grpSp>
      <p:pic>
        <p:nvPicPr>
          <p:cNvPr id="3198" name="Google Shape;3198;p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890" y="1411575"/>
            <a:ext cx="6282376" cy="3669599"/>
          </a:xfrm>
          <a:prstGeom prst="rect">
            <a:avLst/>
          </a:prstGeom>
          <a:noFill/>
          <a:ln>
            <a:noFill/>
          </a:ln>
        </p:spPr>
      </p:pic>
      <p:sp>
        <p:nvSpPr>
          <p:cNvPr id="3199" name="Google Shape;3199;p13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it-IT" dirty="0" err="1">
                <a:solidFill>
                  <a:schemeClr val="tx1"/>
                </a:solidFill>
              </a:rPr>
              <a:t>Isopsin</a:t>
            </a:r>
            <a:r>
              <a:rPr lang="it-IT" dirty="0">
                <a:solidFill>
                  <a:schemeClr val="tx1"/>
                </a:solidFill>
              </a:rPr>
              <a:t> of </a:t>
            </a:r>
            <a:r>
              <a:rPr lang="it-IT" dirty="0" err="1">
                <a:solidFill>
                  <a:schemeClr val="tx1"/>
                </a:solidFill>
              </a:rPr>
              <a:t>charged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particles</a:t>
            </a:r>
            <a:r>
              <a:rPr lang="it-IT" dirty="0">
                <a:solidFill>
                  <a:schemeClr val="tx1"/>
                </a:solidFill>
              </a:rPr>
              <a:t> in </a:t>
            </a:r>
            <a:r>
              <a:rPr lang="it-IT" dirty="0" err="1">
                <a:solidFill>
                  <a:schemeClr val="tx1"/>
                </a:solidFill>
              </a:rPr>
              <a:t>coincidence</a:t>
            </a:r>
            <a:r>
              <a:rPr lang="it-IT" dirty="0">
                <a:solidFill>
                  <a:schemeClr val="tx1"/>
                </a:solidFill>
              </a:rPr>
              <a:t> with the QP </a:t>
            </a:r>
            <a:endParaRPr dirty="0"/>
          </a:p>
        </p:txBody>
      </p:sp>
      <p:sp>
        <p:nvSpPr>
          <p:cNvPr id="3200" name="Google Shape;3200;p136"/>
          <p:cNvSpPr txBox="1">
            <a:spLocks noGrp="1"/>
          </p:cNvSpPr>
          <p:nvPr>
            <p:ph type="body" idx="1"/>
          </p:nvPr>
        </p:nvSpPr>
        <p:spPr>
          <a:xfrm rot="-5400000">
            <a:off x="-1191635" y="2610745"/>
            <a:ext cx="3794760" cy="508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b="1" dirty="0"/>
              <a:t>     QPb channel                            QPr channel</a:t>
            </a:r>
            <a:endParaRPr b="1" dirty="0"/>
          </a:p>
        </p:txBody>
      </p:sp>
      <p:sp>
        <p:nvSpPr>
          <p:cNvPr id="3201" name="Google Shape;3201;p136"/>
          <p:cNvSpPr txBox="1">
            <a:spLocks noGrp="1"/>
          </p:cNvSpPr>
          <p:nvPr>
            <p:ph type="body" idx="1"/>
          </p:nvPr>
        </p:nvSpPr>
        <p:spPr>
          <a:xfrm>
            <a:off x="387900" y="722625"/>
            <a:ext cx="62823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/>
              <a:t>Isobaric and isotopic yield ratios </a:t>
            </a:r>
            <a:endParaRPr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(the neutron-rich ejectile always at the numerator)</a:t>
            </a:r>
            <a:endParaRPr dirty="0"/>
          </a:p>
        </p:txBody>
      </p:sp>
      <p:sp>
        <p:nvSpPr>
          <p:cNvPr id="3202" name="Google Shape;3202;p136"/>
          <p:cNvSpPr txBox="1">
            <a:spLocks noGrp="1"/>
          </p:cNvSpPr>
          <p:nvPr>
            <p:ph type="body" idx="1"/>
          </p:nvPr>
        </p:nvSpPr>
        <p:spPr>
          <a:xfrm>
            <a:off x="982770" y="1335225"/>
            <a:ext cx="5705882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500" dirty="0"/>
              <a:t>         32 AMeV 		                   52 AMeV             	                          74 AMeV</a:t>
            </a:r>
            <a:endParaRPr sz="1500" dirty="0"/>
          </a:p>
        </p:txBody>
      </p:sp>
      <p:sp>
        <p:nvSpPr>
          <p:cNvPr id="3203" name="Google Shape;3203;p1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18</a:t>
            </a:fld>
            <a:endParaRPr/>
          </a:p>
        </p:txBody>
      </p:sp>
      <p:sp>
        <p:nvSpPr>
          <p:cNvPr id="3247" name="Google Shape;3247;p136"/>
          <p:cNvSpPr txBox="1">
            <a:spLocks noGrp="1"/>
          </p:cNvSpPr>
          <p:nvPr>
            <p:ph type="body" idx="1"/>
          </p:nvPr>
        </p:nvSpPr>
        <p:spPr>
          <a:xfrm>
            <a:off x="6670200" y="2396993"/>
            <a:ext cx="2369100" cy="25300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63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5"/>
              <a:buChar char="→"/>
            </a:pPr>
            <a:r>
              <a:rPr lang="it" sz="1225" dirty="0"/>
              <a:t>neutron enrichment in the backward emissions</a:t>
            </a:r>
            <a:endParaRPr sz="1225" dirty="0"/>
          </a:p>
          <a:p>
            <a:pPr marL="457200" lvl="0" indent="-30638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25"/>
              <a:buChar char="→"/>
            </a:pPr>
            <a:r>
              <a:rPr lang="it" sz="1225" dirty="0"/>
              <a:t>neutron enrichment on the mid-velocity emissions</a:t>
            </a:r>
            <a:endParaRPr sz="1225" dirty="0"/>
          </a:p>
          <a:p>
            <a:pPr marL="457200" lvl="0" indent="-306387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25"/>
              <a:buChar char="→"/>
            </a:pPr>
            <a:r>
              <a:rPr lang="it" sz="1225" dirty="0"/>
              <a:t>possibly related to the isospin drift mechanism</a:t>
            </a:r>
          </a:p>
          <a:p>
            <a:pPr lvl="0" indent="-306387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25"/>
              <a:buChar char="→"/>
            </a:pPr>
            <a:r>
              <a:rPr lang="en-GB" sz="1225" dirty="0"/>
              <a:t>tension for larger effect with increasing beam energy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CBA3CD7-CC74-CCC8-68DE-1E90D84BEB60}"/>
              </a:ext>
            </a:extLst>
          </p:cNvPr>
          <p:cNvSpPr/>
          <p:nvPr/>
        </p:nvSpPr>
        <p:spPr>
          <a:xfrm rot="16200000">
            <a:off x="-1120930" y="2631912"/>
            <a:ext cx="2697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it-IT" sz="2400" b="0" cap="none" spc="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xp</a:t>
            </a:r>
            <a:endParaRPr lang="it-IT" sz="2400" b="0" cap="none" spc="0" dirty="0">
              <a:ln w="0"/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2682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0B26F1B-02D5-46F7-4DD6-5F2E5A5DF2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943"/>
          <a:stretch>
            <a:fillRect/>
          </a:stretch>
        </p:blipFill>
        <p:spPr>
          <a:xfrm>
            <a:off x="3540369" y="2833710"/>
            <a:ext cx="3367040" cy="2223107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BB0A0C1-BFB3-EFFF-0F45-61543BFC5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835" y="807355"/>
            <a:ext cx="6883565" cy="1737725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GB" b="1" dirty="0"/>
              <a:t>isospin ratio for complex particles</a:t>
            </a:r>
            <a:r>
              <a:rPr lang="en-GB" dirty="0"/>
              <a:t>: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596900" lvl="1" indent="0">
              <a:buNone/>
            </a:pPr>
            <a:endParaRPr lang="en-GB" dirty="0"/>
          </a:p>
          <a:p>
            <a:pPr lvl="1"/>
            <a:r>
              <a:rPr lang="en-GB" dirty="0"/>
              <a:t>where the ν index numbers the different complex particles in the </a:t>
            </a:r>
            <a:r>
              <a:rPr lang="en-GB" dirty="0" err="1"/>
              <a:t>ith</a:t>
            </a:r>
            <a:r>
              <a:rPr lang="en-GB" dirty="0"/>
              <a:t> event, and the outer sum runs over all the events in the selected pred bin. </a:t>
            </a:r>
          </a:p>
          <a:p>
            <a:pPr lvl="1"/>
            <a:r>
              <a:rPr lang="en-GB" dirty="0"/>
              <a:t>Free protons are excluded (as well as free neutrons), while d, t, </a:t>
            </a:r>
            <a:r>
              <a:rPr lang="en-GB" baseline="30000" dirty="0"/>
              <a:t>3</a:t>
            </a:r>
            <a:r>
              <a:rPr lang="en-GB" dirty="0"/>
              <a:t>He, </a:t>
            </a:r>
            <a:r>
              <a:rPr lang="en-GB" baseline="30000" dirty="0"/>
              <a:t>4</a:t>
            </a:r>
            <a:r>
              <a:rPr lang="en-GB" dirty="0"/>
              <a:t>He, </a:t>
            </a:r>
            <a:r>
              <a:rPr lang="en-GB" baseline="30000" dirty="0"/>
              <a:t>6</a:t>
            </a:r>
            <a:r>
              <a:rPr lang="en-GB" dirty="0"/>
              <a:t>He, </a:t>
            </a:r>
            <a:r>
              <a:rPr lang="en-GB" baseline="30000" dirty="0"/>
              <a:t>6</a:t>
            </a:r>
            <a:r>
              <a:rPr lang="en-GB" dirty="0"/>
              <a:t>Li, </a:t>
            </a:r>
            <a:r>
              <a:rPr lang="en-GB" baseline="30000" dirty="0"/>
              <a:t>7</a:t>
            </a:r>
            <a:r>
              <a:rPr lang="en-GB" dirty="0"/>
              <a:t>Li, </a:t>
            </a:r>
            <a:r>
              <a:rPr lang="en-GB" baseline="30000" dirty="0"/>
              <a:t>8</a:t>
            </a:r>
            <a:r>
              <a:rPr lang="en-GB" dirty="0"/>
              <a:t>Li, </a:t>
            </a:r>
            <a:r>
              <a:rPr lang="en-GB" baseline="30000" dirty="0"/>
              <a:t>9</a:t>
            </a:r>
            <a:r>
              <a:rPr lang="en-GB" dirty="0"/>
              <a:t>Li, </a:t>
            </a:r>
            <a:r>
              <a:rPr lang="en-GB" baseline="30000" dirty="0"/>
              <a:t>7</a:t>
            </a:r>
            <a:r>
              <a:rPr lang="en-GB" dirty="0"/>
              <a:t>Be, </a:t>
            </a:r>
            <a:r>
              <a:rPr lang="en-GB" baseline="30000" dirty="0"/>
              <a:t>9</a:t>
            </a:r>
            <a:r>
              <a:rPr lang="en-GB" dirty="0"/>
              <a:t>Be, and </a:t>
            </a:r>
            <a:r>
              <a:rPr lang="en-GB" baseline="30000" dirty="0"/>
              <a:t>10</a:t>
            </a:r>
            <a:r>
              <a:rPr lang="en-GB" dirty="0"/>
              <a:t>Be are taken into account as complex particles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08282D8-E698-67DB-A4BE-61253080F7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19</a:t>
            </a:fld>
            <a:endParaRPr lang="en-GB"/>
          </a:p>
        </p:txBody>
      </p:sp>
      <p:grpSp>
        <p:nvGrpSpPr>
          <p:cNvPr id="8" name="Google Shape;3094;p134">
            <a:extLst>
              <a:ext uri="{FF2B5EF4-FFF2-40B4-BE49-F238E27FC236}">
                <a16:creationId xmlns:a16="http://schemas.microsoft.com/office/drawing/2014/main" id="{6CE22414-6D35-1013-F8E9-9E5683EEE4B4}"/>
              </a:ext>
            </a:extLst>
          </p:cNvPr>
          <p:cNvGrpSpPr/>
          <p:nvPr/>
        </p:nvGrpSpPr>
        <p:grpSpPr>
          <a:xfrm>
            <a:off x="6572245" y="224240"/>
            <a:ext cx="2614955" cy="2014959"/>
            <a:chOff x="5728150" y="2002040"/>
            <a:chExt cx="3245700" cy="2159999"/>
          </a:xfrm>
        </p:grpSpPr>
        <p:pic>
          <p:nvPicPr>
            <p:cNvPr id="9" name="Google Shape;3095;p134">
              <a:extLst>
                <a:ext uri="{FF2B5EF4-FFF2-40B4-BE49-F238E27FC236}">
                  <a16:creationId xmlns:a16="http://schemas.microsoft.com/office/drawing/2014/main" id="{251E3B4B-A7FB-E494-93D8-29754D0C637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3033355">
              <a:off x="6520530" y="2002040"/>
              <a:ext cx="2159999" cy="215999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Google Shape;3096;p134">
              <a:extLst>
                <a:ext uri="{FF2B5EF4-FFF2-40B4-BE49-F238E27FC236}">
                  <a16:creationId xmlns:a16="http://schemas.microsoft.com/office/drawing/2014/main" id="{216AB6A0-54A8-C9E0-1C91-6FEA70364008}"/>
                </a:ext>
              </a:extLst>
            </p:cNvPr>
            <p:cNvCxnSpPr/>
            <p:nvPr/>
          </p:nvCxnSpPr>
          <p:spPr>
            <a:xfrm rot="10800000" flipH="1">
              <a:off x="6490140" y="3586339"/>
              <a:ext cx="1411500" cy="1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11" name="Google Shape;3097;p134">
              <a:extLst>
                <a:ext uri="{FF2B5EF4-FFF2-40B4-BE49-F238E27FC236}">
                  <a16:creationId xmlns:a16="http://schemas.microsoft.com/office/drawing/2014/main" id="{9A187E46-63BC-6B39-97B0-49C6E193973E}"/>
                </a:ext>
              </a:extLst>
            </p:cNvPr>
            <p:cNvSpPr txBox="1"/>
            <p:nvPr/>
          </p:nvSpPr>
          <p:spPr>
            <a:xfrm>
              <a:off x="7600403" y="3537525"/>
              <a:ext cx="721068" cy="24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 dirty="0">
                  <a:solidFill>
                    <a:schemeClr val="dk1"/>
                  </a:solidFill>
                </a:rPr>
                <a:t>beam</a:t>
              </a:r>
              <a:endParaRPr sz="1200" dirty="0">
                <a:solidFill>
                  <a:schemeClr val="dk1"/>
                </a:solidFill>
              </a:endParaRPr>
            </a:p>
          </p:txBody>
        </p:sp>
        <p:sp>
          <p:nvSpPr>
            <p:cNvPr id="12" name="Google Shape;3098;p134">
              <a:extLst>
                <a:ext uri="{FF2B5EF4-FFF2-40B4-BE49-F238E27FC236}">
                  <a16:creationId xmlns:a16="http://schemas.microsoft.com/office/drawing/2014/main" id="{6044A6C8-237A-DD4E-8474-DB27E1AA8378}"/>
                </a:ext>
              </a:extLst>
            </p:cNvPr>
            <p:cNvSpPr/>
            <p:nvPr/>
          </p:nvSpPr>
          <p:spPr>
            <a:xfrm>
              <a:off x="7686767" y="3072717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99;p134">
              <a:extLst>
                <a:ext uri="{FF2B5EF4-FFF2-40B4-BE49-F238E27FC236}">
                  <a16:creationId xmlns:a16="http://schemas.microsoft.com/office/drawing/2014/main" id="{66EBF39F-9045-985C-9B4E-AAC40F2325BF}"/>
                </a:ext>
              </a:extLst>
            </p:cNvPr>
            <p:cNvSpPr/>
            <p:nvPr/>
          </p:nvSpPr>
          <p:spPr>
            <a:xfrm>
              <a:off x="7638593" y="3146266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100;p134">
              <a:extLst>
                <a:ext uri="{FF2B5EF4-FFF2-40B4-BE49-F238E27FC236}">
                  <a16:creationId xmlns:a16="http://schemas.microsoft.com/office/drawing/2014/main" id="{F87FFB1B-5C83-3222-9EDF-0DBDB0ACF5DB}"/>
                </a:ext>
              </a:extLst>
            </p:cNvPr>
            <p:cNvSpPr/>
            <p:nvPr/>
          </p:nvSpPr>
          <p:spPr>
            <a:xfrm>
              <a:off x="7638593" y="312033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101;p134">
              <a:extLst>
                <a:ext uri="{FF2B5EF4-FFF2-40B4-BE49-F238E27FC236}">
                  <a16:creationId xmlns:a16="http://schemas.microsoft.com/office/drawing/2014/main" id="{0655387C-0650-4B66-061D-F417566E091A}"/>
                </a:ext>
              </a:extLst>
            </p:cNvPr>
            <p:cNvSpPr/>
            <p:nvPr/>
          </p:nvSpPr>
          <p:spPr>
            <a:xfrm>
              <a:off x="7638593" y="3079565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02;p134">
              <a:extLst>
                <a:ext uri="{FF2B5EF4-FFF2-40B4-BE49-F238E27FC236}">
                  <a16:creationId xmlns:a16="http://schemas.microsoft.com/office/drawing/2014/main" id="{31060CA1-5346-143C-BF9D-C7D2CE896244}"/>
                </a:ext>
              </a:extLst>
            </p:cNvPr>
            <p:cNvSpPr/>
            <p:nvPr/>
          </p:nvSpPr>
          <p:spPr>
            <a:xfrm>
              <a:off x="7666663" y="312033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03;p134">
              <a:extLst>
                <a:ext uri="{FF2B5EF4-FFF2-40B4-BE49-F238E27FC236}">
                  <a16:creationId xmlns:a16="http://schemas.microsoft.com/office/drawing/2014/main" id="{6271F421-BDAD-7179-4E54-A2DB7D450E26}"/>
                </a:ext>
              </a:extLst>
            </p:cNvPr>
            <p:cNvSpPr/>
            <p:nvPr/>
          </p:nvSpPr>
          <p:spPr>
            <a:xfrm>
              <a:off x="7590420" y="3120334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04;p134">
              <a:extLst>
                <a:ext uri="{FF2B5EF4-FFF2-40B4-BE49-F238E27FC236}">
                  <a16:creationId xmlns:a16="http://schemas.microsoft.com/office/drawing/2014/main" id="{84613985-C64B-1528-BEFC-FFF611D10826}"/>
                </a:ext>
              </a:extLst>
            </p:cNvPr>
            <p:cNvSpPr/>
            <p:nvPr/>
          </p:nvSpPr>
          <p:spPr>
            <a:xfrm>
              <a:off x="7686767" y="3065847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05;p134">
              <a:extLst>
                <a:ext uri="{FF2B5EF4-FFF2-40B4-BE49-F238E27FC236}">
                  <a16:creationId xmlns:a16="http://schemas.microsoft.com/office/drawing/2014/main" id="{E3F44307-6899-A35C-A39F-BDBE23D87583}"/>
                </a:ext>
              </a:extLst>
            </p:cNvPr>
            <p:cNvSpPr/>
            <p:nvPr/>
          </p:nvSpPr>
          <p:spPr>
            <a:xfrm>
              <a:off x="7686767" y="3106145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06;p134">
              <a:extLst>
                <a:ext uri="{FF2B5EF4-FFF2-40B4-BE49-F238E27FC236}">
                  <a16:creationId xmlns:a16="http://schemas.microsoft.com/office/drawing/2014/main" id="{0123B4FC-9F03-D6B5-A69F-9D614D45BFAC}"/>
                </a:ext>
              </a:extLst>
            </p:cNvPr>
            <p:cNvSpPr/>
            <p:nvPr/>
          </p:nvSpPr>
          <p:spPr>
            <a:xfrm>
              <a:off x="7610524" y="3106145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07;p134">
              <a:extLst>
                <a:ext uri="{FF2B5EF4-FFF2-40B4-BE49-F238E27FC236}">
                  <a16:creationId xmlns:a16="http://schemas.microsoft.com/office/drawing/2014/main" id="{94D29F5F-2409-2A39-EB25-D44806F7040C}"/>
                </a:ext>
              </a:extLst>
            </p:cNvPr>
            <p:cNvSpPr/>
            <p:nvPr/>
          </p:nvSpPr>
          <p:spPr>
            <a:xfrm>
              <a:off x="7682784" y="3146266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08;p134">
              <a:extLst>
                <a:ext uri="{FF2B5EF4-FFF2-40B4-BE49-F238E27FC236}">
                  <a16:creationId xmlns:a16="http://schemas.microsoft.com/office/drawing/2014/main" id="{C65E7E19-A6AA-7C74-D6F4-B5DEC30BBEB5}"/>
                </a:ext>
              </a:extLst>
            </p:cNvPr>
            <p:cNvSpPr/>
            <p:nvPr/>
          </p:nvSpPr>
          <p:spPr>
            <a:xfrm>
              <a:off x="7590420" y="3146266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09;p134">
              <a:extLst>
                <a:ext uri="{FF2B5EF4-FFF2-40B4-BE49-F238E27FC236}">
                  <a16:creationId xmlns:a16="http://schemas.microsoft.com/office/drawing/2014/main" id="{B79A7BB7-3010-475F-BCC5-14E9E98C8F60}"/>
                </a:ext>
              </a:extLst>
            </p:cNvPr>
            <p:cNvSpPr/>
            <p:nvPr/>
          </p:nvSpPr>
          <p:spPr>
            <a:xfrm>
              <a:off x="7686767" y="3025224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10;p134">
              <a:extLst>
                <a:ext uri="{FF2B5EF4-FFF2-40B4-BE49-F238E27FC236}">
                  <a16:creationId xmlns:a16="http://schemas.microsoft.com/office/drawing/2014/main" id="{7AA56893-A7BB-EE0C-58A5-34311E028A68}"/>
                </a:ext>
              </a:extLst>
            </p:cNvPr>
            <p:cNvSpPr/>
            <p:nvPr/>
          </p:nvSpPr>
          <p:spPr>
            <a:xfrm>
              <a:off x="7638593" y="303944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11;p134">
              <a:extLst>
                <a:ext uri="{FF2B5EF4-FFF2-40B4-BE49-F238E27FC236}">
                  <a16:creationId xmlns:a16="http://schemas.microsoft.com/office/drawing/2014/main" id="{BEB0459F-18D9-BE74-D6D8-90755CA4292C}"/>
                </a:ext>
              </a:extLst>
            </p:cNvPr>
            <p:cNvSpPr/>
            <p:nvPr/>
          </p:nvSpPr>
          <p:spPr>
            <a:xfrm>
              <a:off x="7638593" y="3072694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12;p134">
              <a:extLst>
                <a:ext uri="{FF2B5EF4-FFF2-40B4-BE49-F238E27FC236}">
                  <a16:creationId xmlns:a16="http://schemas.microsoft.com/office/drawing/2014/main" id="{15C99BEC-9CD7-2BBF-EA5F-63E3AEFC628C}"/>
                </a:ext>
              </a:extLst>
            </p:cNvPr>
            <p:cNvSpPr/>
            <p:nvPr/>
          </p:nvSpPr>
          <p:spPr>
            <a:xfrm>
              <a:off x="7714837" y="3110036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13;p134">
              <a:extLst>
                <a:ext uri="{FF2B5EF4-FFF2-40B4-BE49-F238E27FC236}">
                  <a16:creationId xmlns:a16="http://schemas.microsoft.com/office/drawing/2014/main" id="{AD9FF914-04F5-1215-B428-C8D3E1BFC425}"/>
                </a:ext>
              </a:extLst>
            </p:cNvPr>
            <p:cNvSpPr/>
            <p:nvPr/>
          </p:nvSpPr>
          <p:spPr>
            <a:xfrm>
              <a:off x="7666663" y="2999169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14;p134">
              <a:extLst>
                <a:ext uri="{FF2B5EF4-FFF2-40B4-BE49-F238E27FC236}">
                  <a16:creationId xmlns:a16="http://schemas.microsoft.com/office/drawing/2014/main" id="{3F350048-DF12-AB00-D4A1-31A4E34A8AE7}"/>
                </a:ext>
              </a:extLst>
            </p:cNvPr>
            <p:cNvSpPr/>
            <p:nvPr/>
          </p:nvSpPr>
          <p:spPr>
            <a:xfrm>
              <a:off x="7714837" y="304875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15;p134">
              <a:extLst>
                <a:ext uri="{FF2B5EF4-FFF2-40B4-BE49-F238E27FC236}">
                  <a16:creationId xmlns:a16="http://schemas.microsoft.com/office/drawing/2014/main" id="{A11B55EC-0164-5613-5109-7E6CC2FDC9AC}"/>
                </a:ext>
              </a:extLst>
            </p:cNvPr>
            <p:cNvSpPr/>
            <p:nvPr/>
          </p:nvSpPr>
          <p:spPr>
            <a:xfrm>
              <a:off x="7538263" y="3089377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16;p134">
              <a:extLst>
                <a:ext uri="{FF2B5EF4-FFF2-40B4-BE49-F238E27FC236}">
                  <a16:creationId xmlns:a16="http://schemas.microsoft.com/office/drawing/2014/main" id="{C24A6348-B373-C973-D867-2C4E4F9BCC9E}"/>
                </a:ext>
              </a:extLst>
            </p:cNvPr>
            <p:cNvSpPr/>
            <p:nvPr/>
          </p:nvSpPr>
          <p:spPr>
            <a:xfrm>
              <a:off x="7590420" y="303944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7;p134">
              <a:extLst>
                <a:ext uri="{FF2B5EF4-FFF2-40B4-BE49-F238E27FC236}">
                  <a16:creationId xmlns:a16="http://schemas.microsoft.com/office/drawing/2014/main" id="{4839B20D-ECA4-8D23-B048-216D3F0126B4}"/>
                </a:ext>
              </a:extLst>
            </p:cNvPr>
            <p:cNvSpPr/>
            <p:nvPr/>
          </p:nvSpPr>
          <p:spPr>
            <a:xfrm>
              <a:off x="7566333" y="3122735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18;p134">
              <a:extLst>
                <a:ext uri="{FF2B5EF4-FFF2-40B4-BE49-F238E27FC236}">
                  <a16:creationId xmlns:a16="http://schemas.microsoft.com/office/drawing/2014/main" id="{7172955E-EA15-BBBB-C566-8769852C5F53}"/>
                </a:ext>
              </a:extLst>
            </p:cNvPr>
            <p:cNvSpPr/>
            <p:nvPr/>
          </p:nvSpPr>
          <p:spPr>
            <a:xfrm>
              <a:off x="7610524" y="2999123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19;p134">
              <a:extLst>
                <a:ext uri="{FF2B5EF4-FFF2-40B4-BE49-F238E27FC236}">
                  <a16:creationId xmlns:a16="http://schemas.microsoft.com/office/drawing/2014/main" id="{1EF245E4-F9EC-8FB0-769A-4D33796784C9}"/>
                </a:ext>
              </a:extLst>
            </p:cNvPr>
            <p:cNvSpPr/>
            <p:nvPr/>
          </p:nvSpPr>
          <p:spPr>
            <a:xfrm>
              <a:off x="7686767" y="3110036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20;p134">
              <a:extLst>
                <a:ext uri="{FF2B5EF4-FFF2-40B4-BE49-F238E27FC236}">
                  <a16:creationId xmlns:a16="http://schemas.microsoft.com/office/drawing/2014/main" id="{0B2A0B0D-94D5-759E-1489-39F80CAE9EC9}"/>
                </a:ext>
              </a:extLst>
            </p:cNvPr>
            <p:cNvSpPr/>
            <p:nvPr/>
          </p:nvSpPr>
          <p:spPr>
            <a:xfrm>
              <a:off x="7610524" y="304875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21;p134">
              <a:extLst>
                <a:ext uri="{FF2B5EF4-FFF2-40B4-BE49-F238E27FC236}">
                  <a16:creationId xmlns:a16="http://schemas.microsoft.com/office/drawing/2014/main" id="{C86B595B-F449-9EF5-EEAE-B95917866D3C}"/>
                </a:ext>
              </a:extLst>
            </p:cNvPr>
            <p:cNvSpPr/>
            <p:nvPr/>
          </p:nvSpPr>
          <p:spPr>
            <a:xfrm>
              <a:off x="7562350" y="3025224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22;p134">
              <a:extLst>
                <a:ext uri="{FF2B5EF4-FFF2-40B4-BE49-F238E27FC236}">
                  <a16:creationId xmlns:a16="http://schemas.microsoft.com/office/drawing/2014/main" id="{3303D2F8-2C9F-7F81-EAFE-B91199A72D42}"/>
                </a:ext>
              </a:extLst>
            </p:cNvPr>
            <p:cNvSpPr/>
            <p:nvPr/>
          </p:nvSpPr>
          <p:spPr>
            <a:xfrm>
              <a:off x="7640585" y="3159961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123;p134">
              <a:extLst>
                <a:ext uri="{FF2B5EF4-FFF2-40B4-BE49-F238E27FC236}">
                  <a16:creationId xmlns:a16="http://schemas.microsoft.com/office/drawing/2014/main" id="{3E85180E-20F1-0645-393A-E8CD58F3EF48}"/>
                </a:ext>
              </a:extLst>
            </p:cNvPr>
            <p:cNvSpPr/>
            <p:nvPr/>
          </p:nvSpPr>
          <p:spPr>
            <a:xfrm>
              <a:off x="7638593" y="3119755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124;p134">
              <a:extLst>
                <a:ext uri="{FF2B5EF4-FFF2-40B4-BE49-F238E27FC236}">
                  <a16:creationId xmlns:a16="http://schemas.microsoft.com/office/drawing/2014/main" id="{4B44CB14-41E5-4C1F-7640-C82DB3A2EA7C}"/>
                </a:ext>
              </a:extLst>
            </p:cNvPr>
            <p:cNvSpPr/>
            <p:nvPr/>
          </p:nvSpPr>
          <p:spPr>
            <a:xfrm>
              <a:off x="7562350" y="3079542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125;p134">
              <a:extLst>
                <a:ext uri="{FF2B5EF4-FFF2-40B4-BE49-F238E27FC236}">
                  <a16:creationId xmlns:a16="http://schemas.microsoft.com/office/drawing/2014/main" id="{74BC0393-B3A5-C145-5135-3F8542D6944B}"/>
                </a:ext>
              </a:extLst>
            </p:cNvPr>
            <p:cNvSpPr/>
            <p:nvPr/>
          </p:nvSpPr>
          <p:spPr>
            <a:xfrm>
              <a:off x="7666663" y="3106145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126;p134">
              <a:extLst>
                <a:ext uri="{FF2B5EF4-FFF2-40B4-BE49-F238E27FC236}">
                  <a16:creationId xmlns:a16="http://schemas.microsoft.com/office/drawing/2014/main" id="{6BC8D75A-7F78-3F7F-B304-D22607CCC9EA}"/>
                </a:ext>
              </a:extLst>
            </p:cNvPr>
            <p:cNvSpPr/>
            <p:nvPr/>
          </p:nvSpPr>
          <p:spPr>
            <a:xfrm>
              <a:off x="7686767" y="3072717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127;p134">
              <a:extLst>
                <a:ext uri="{FF2B5EF4-FFF2-40B4-BE49-F238E27FC236}">
                  <a16:creationId xmlns:a16="http://schemas.microsoft.com/office/drawing/2014/main" id="{5F7727B5-859A-6CE3-79B3-5E4F045DD9EB}"/>
                </a:ext>
              </a:extLst>
            </p:cNvPr>
            <p:cNvSpPr/>
            <p:nvPr/>
          </p:nvSpPr>
          <p:spPr>
            <a:xfrm>
              <a:off x="7610524" y="312033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128;p134">
              <a:extLst>
                <a:ext uri="{FF2B5EF4-FFF2-40B4-BE49-F238E27FC236}">
                  <a16:creationId xmlns:a16="http://schemas.microsoft.com/office/drawing/2014/main" id="{C83EBDE4-8DBF-2967-8304-D3382DE4E0CF}"/>
                </a:ext>
              </a:extLst>
            </p:cNvPr>
            <p:cNvSpPr/>
            <p:nvPr/>
          </p:nvSpPr>
          <p:spPr>
            <a:xfrm>
              <a:off x="7666663" y="303944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29;p134">
              <a:extLst>
                <a:ext uri="{FF2B5EF4-FFF2-40B4-BE49-F238E27FC236}">
                  <a16:creationId xmlns:a16="http://schemas.microsoft.com/office/drawing/2014/main" id="{D99F017C-DFAD-4E62-17AA-A700F4F2F6D8}"/>
                </a:ext>
              </a:extLst>
            </p:cNvPr>
            <p:cNvSpPr/>
            <p:nvPr/>
          </p:nvSpPr>
          <p:spPr>
            <a:xfrm>
              <a:off x="7640585" y="3122735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30;p134">
              <a:extLst>
                <a:ext uri="{FF2B5EF4-FFF2-40B4-BE49-F238E27FC236}">
                  <a16:creationId xmlns:a16="http://schemas.microsoft.com/office/drawing/2014/main" id="{68E15D52-A7D8-0960-F300-C5B1AAE71FB9}"/>
                </a:ext>
              </a:extLst>
            </p:cNvPr>
            <p:cNvSpPr/>
            <p:nvPr/>
          </p:nvSpPr>
          <p:spPr>
            <a:xfrm>
              <a:off x="7612515" y="3048754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31;p134">
              <a:extLst>
                <a:ext uri="{FF2B5EF4-FFF2-40B4-BE49-F238E27FC236}">
                  <a16:creationId xmlns:a16="http://schemas.microsoft.com/office/drawing/2014/main" id="{F6029D40-3D6E-9C18-EE56-ADBD47843AFF}"/>
                </a:ext>
              </a:extLst>
            </p:cNvPr>
            <p:cNvSpPr/>
            <p:nvPr/>
          </p:nvSpPr>
          <p:spPr>
            <a:xfrm>
              <a:off x="7626550" y="3072717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6" name="Google Shape;3132;p134">
              <a:extLst>
                <a:ext uri="{FF2B5EF4-FFF2-40B4-BE49-F238E27FC236}">
                  <a16:creationId xmlns:a16="http://schemas.microsoft.com/office/drawing/2014/main" id="{3291AF76-191A-7771-A095-0D2BBF252CA3}"/>
                </a:ext>
              </a:extLst>
            </p:cNvPr>
            <p:cNvCxnSpPr/>
            <p:nvPr/>
          </p:nvCxnSpPr>
          <p:spPr>
            <a:xfrm rot="10800000" flipH="1">
              <a:off x="6706513" y="3182699"/>
              <a:ext cx="806700" cy="40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47" name="Google Shape;3133;p134">
              <a:extLst>
                <a:ext uri="{FF2B5EF4-FFF2-40B4-BE49-F238E27FC236}">
                  <a16:creationId xmlns:a16="http://schemas.microsoft.com/office/drawing/2014/main" id="{D3D22190-4DEA-0859-05B6-4B71EABBB8EF}"/>
                </a:ext>
              </a:extLst>
            </p:cNvPr>
            <p:cNvSpPr txBox="1"/>
            <p:nvPr/>
          </p:nvSpPr>
          <p:spPr>
            <a:xfrm>
              <a:off x="7182076" y="2819400"/>
              <a:ext cx="612130" cy="36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 dirty="0">
                  <a:solidFill>
                    <a:schemeClr val="dk1"/>
                  </a:solidFill>
                </a:rPr>
                <a:t>QP</a:t>
              </a:r>
              <a:endParaRPr sz="1200" dirty="0">
                <a:solidFill>
                  <a:schemeClr val="dk1"/>
                </a:solidFill>
              </a:endParaRPr>
            </a:p>
          </p:txBody>
        </p:sp>
        <p:sp>
          <p:nvSpPr>
            <p:cNvPr id="48" name="Google Shape;3134;p134">
              <a:extLst>
                <a:ext uri="{FF2B5EF4-FFF2-40B4-BE49-F238E27FC236}">
                  <a16:creationId xmlns:a16="http://schemas.microsoft.com/office/drawing/2014/main" id="{2374A5D1-F866-092B-DFBA-C6C98BA5C5C4}"/>
                </a:ext>
              </a:extLst>
            </p:cNvPr>
            <p:cNvSpPr txBox="1"/>
            <p:nvPr/>
          </p:nvSpPr>
          <p:spPr>
            <a:xfrm>
              <a:off x="6521551" y="3553125"/>
              <a:ext cx="682834" cy="36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>
                  <a:solidFill>
                    <a:schemeClr val="dk1"/>
                  </a:solidFill>
                </a:rPr>
                <a:t>CM</a:t>
              </a: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49" name="Google Shape;3135;p134">
              <a:extLst>
                <a:ext uri="{FF2B5EF4-FFF2-40B4-BE49-F238E27FC236}">
                  <a16:creationId xmlns:a16="http://schemas.microsoft.com/office/drawing/2014/main" id="{6CD3A064-B7BE-B1A6-D622-6E45946FA563}"/>
                </a:ext>
              </a:extLst>
            </p:cNvPr>
            <p:cNvSpPr txBox="1"/>
            <p:nvPr/>
          </p:nvSpPr>
          <p:spPr>
            <a:xfrm>
              <a:off x="7562350" y="2227475"/>
              <a:ext cx="1411500" cy="523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050" dirty="0">
                  <a:solidFill>
                    <a:schemeClr val="dk2"/>
                  </a:solidFill>
                </a:rPr>
                <a:t>FWD</a:t>
              </a:r>
              <a:endParaRPr sz="1050" dirty="0">
                <a:solidFill>
                  <a:schemeClr val="dk2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050" dirty="0">
                  <a:solidFill>
                    <a:schemeClr val="dk2"/>
                  </a:solidFill>
                </a:rPr>
                <a:t>(evaporation)</a:t>
              </a:r>
              <a:endParaRPr sz="1050" dirty="0">
                <a:solidFill>
                  <a:schemeClr val="dk2"/>
                </a:solidFill>
              </a:endParaRPr>
            </a:p>
          </p:txBody>
        </p:sp>
        <p:sp>
          <p:nvSpPr>
            <p:cNvPr id="50" name="Google Shape;3136;p134">
              <a:extLst>
                <a:ext uri="{FF2B5EF4-FFF2-40B4-BE49-F238E27FC236}">
                  <a16:creationId xmlns:a16="http://schemas.microsoft.com/office/drawing/2014/main" id="{7F5CEE2D-CBAD-B63C-04A3-E7C8BBAE8B6A}"/>
                </a:ext>
              </a:extLst>
            </p:cNvPr>
            <p:cNvSpPr txBox="1"/>
            <p:nvPr/>
          </p:nvSpPr>
          <p:spPr>
            <a:xfrm>
              <a:off x="5728150" y="2449200"/>
              <a:ext cx="1493700" cy="692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 dirty="0">
                  <a:solidFill>
                    <a:schemeClr val="dk2"/>
                  </a:solidFill>
                </a:rPr>
                <a:t>BWD</a:t>
              </a:r>
              <a:endParaRPr sz="1100" dirty="0">
                <a:solidFill>
                  <a:schemeClr val="dk2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 dirty="0">
                  <a:solidFill>
                    <a:schemeClr val="dk2"/>
                  </a:solidFill>
                </a:rPr>
                <a:t>(evaporation + mid-velocity)</a:t>
              </a:r>
              <a:endParaRPr sz="1100" dirty="0">
                <a:solidFill>
                  <a:schemeClr val="dk2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D3911979-E89B-50CB-2E99-80D184460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>
                <a:solidFill>
                  <a:schemeClr val="tx1"/>
                </a:solidFill>
              </a:rPr>
              <a:t>Isopsin</a:t>
            </a:r>
            <a:r>
              <a:rPr lang="it-IT" dirty="0">
                <a:solidFill>
                  <a:schemeClr val="tx1"/>
                </a:solidFill>
              </a:rPr>
              <a:t> of </a:t>
            </a:r>
            <a:r>
              <a:rPr lang="it-IT" dirty="0" err="1">
                <a:solidFill>
                  <a:schemeClr val="tx1"/>
                </a:solidFill>
              </a:rPr>
              <a:t>charged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particles</a:t>
            </a:r>
            <a:r>
              <a:rPr lang="it-IT" dirty="0">
                <a:solidFill>
                  <a:schemeClr val="tx1"/>
                </a:solidFill>
              </a:rPr>
              <a:t> in </a:t>
            </a:r>
            <a:r>
              <a:rPr lang="it-IT" dirty="0" err="1">
                <a:solidFill>
                  <a:schemeClr val="tx1"/>
                </a:solidFill>
              </a:rPr>
              <a:t>coincidence</a:t>
            </a:r>
            <a:r>
              <a:rPr lang="it-IT" dirty="0">
                <a:solidFill>
                  <a:schemeClr val="tx1"/>
                </a:solidFill>
              </a:rPr>
              <a:t> with the QP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3" name="Immagine 52">
            <a:extLst>
              <a:ext uri="{FF2B5EF4-FFF2-40B4-BE49-F238E27FC236}">
                <a16:creationId xmlns:a16="http://schemas.microsoft.com/office/drawing/2014/main" id="{4D3574D4-56ED-C8AC-19EC-F243CC689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170" y="1117364"/>
            <a:ext cx="2397546" cy="519665"/>
          </a:xfrm>
          <a:prstGeom prst="rect">
            <a:avLst/>
          </a:prstGeom>
        </p:spPr>
      </p:pic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069B15E5-4EF3-CFB7-769F-2A017E71AC43}"/>
              </a:ext>
            </a:extLst>
          </p:cNvPr>
          <p:cNvSpPr txBox="1">
            <a:spLocks/>
          </p:cNvSpPr>
          <p:nvPr/>
        </p:nvSpPr>
        <p:spPr>
          <a:xfrm>
            <a:off x="4641528" y="1224422"/>
            <a:ext cx="2887200" cy="32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fr-FR" dirty="0"/>
              <a:t>E. </a:t>
            </a:r>
            <a:r>
              <a:rPr lang="fr-FR" dirty="0" err="1"/>
              <a:t>Galichet</a:t>
            </a:r>
            <a:r>
              <a:rPr lang="fr-FR" dirty="0"/>
              <a:t>, PRC 79, 064614 (2009)</a:t>
            </a:r>
            <a:endParaRPr lang="en-GB" dirty="0"/>
          </a:p>
          <a:p>
            <a:pPr marL="114300" indent="0">
              <a:buFont typeface="Arial"/>
              <a:buNone/>
            </a:pPr>
            <a:endParaRPr lang="en-GB" baseline="-25000" dirty="0"/>
          </a:p>
        </p:txBody>
      </p:sp>
      <p:pic>
        <p:nvPicPr>
          <p:cNvPr id="51" name="Immagine 50">
            <a:extLst>
              <a:ext uri="{FF2B5EF4-FFF2-40B4-BE49-F238E27FC236}">
                <a16:creationId xmlns:a16="http://schemas.microsoft.com/office/drawing/2014/main" id="{0DE6F498-F09F-D6E8-9410-A90DBB41AE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4757"/>
          <a:stretch>
            <a:fillRect/>
          </a:stretch>
        </p:blipFill>
        <p:spPr>
          <a:xfrm>
            <a:off x="303146" y="2835926"/>
            <a:ext cx="3237223" cy="2223107"/>
          </a:xfrm>
          <a:prstGeom prst="rect">
            <a:avLst/>
          </a:prstGeom>
        </p:spPr>
      </p:pic>
      <p:sp>
        <p:nvSpPr>
          <p:cNvPr id="52" name="Segnaposto testo 2">
            <a:extLst>
              <a:ext uri="{FF2B5EF4-FFF2-40B4-BE49-F238E27FC236}">
                <a16:creationId xmlns:a16="http://schemas.microsoft.com/office/drawing/2014/main" id="{36C14BB4-796F-0B85-B407-7F70F8D3F5DB}"/>
              </a:ext>
            </a:extLst>
          </p:cNvPr>
          <p:cNvSpPr txBox="1">
            <a:spLocks/>
          </p:cNvSpPr>
          <p:nvPr/>
        </p:nvSpPr>
        <p:spPr>
          <a:xfrm>
            <a:off x="1023819" y="2611045"/>
            <a:ext cx="5478581" cy="427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it-IT" b="1" dirty="0"/>
              <a:t>         </a:t>
            </a:r>
            <a:r>
              <a:rPr lang="it-IT" b="1" dirty="0" err="1"/>
              <a:t>QPr</a:t>
            </a:r>
            <a:r>
              <a:rPr lang="it-IT" b="1" dirty="0"/>
              <a:t> </a:t>
            </a:r>
            <a:r>
              <a:rPr lang="it-IT" b="1" dirty="0" err="1"/>
              <a:t>channel</a:t>
            </a:r>
            <a:r>
              <a:rPr lang="it-IT" b="1" dirty="0"/>
              <a:t> 			</a:t>
            </a:r>
            <a:r>
              <a:rPr lang="it-IT" b="1" dirty="0" err="1"/>
              <a:t>QPb</a:t>
            </a:r>
            <a:r>
              <a:rPr lang="it-IT" b="1" dirty="0"/>
              <a:t> </a:t>
            </a:r>
            <a:r>
              <a:rPr lang="it-IT" b="1" dirty="0" err="1"/>
              <a:t>channel</a:t>
            </a:r>
            <a:endParaRPr lang="en-GB" b="1" dirty="0"/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86A6678E-0B61-7863-2B17-3783DC12CDFA}"/>
              </a:ext>
            </a:extLst>
          </p:cNvPr>
          <p:cNvSpPr/>
          <p:nvPr/>
        </p:nvSpPr>
        <p:spPr>
          <a:xfrm rot="16200000">
            <a:off x="-1113560" y="3565951"/>
            <a:ext cx="2697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it-IT" sz="2400" b="0" cap="none" spc="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xp</a:t>
            </a:r>
            <a:endParaRPr lang="it-IT" sz="2400" b="0" cap="none" spc="0" dirty="0">
              <a:ln w="0"/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E87DFA44-BFBA-45F7-9848-D42599E6D392}"/>
              </a:ext>
            </a:extLst>
          </p:cNvPr>
          <p:cNvSpPr txBox="1">
            <a:spLocks/>
          </p:cNvSpPr>
          <p:nvPr/>
        </p:nvSpPr>
        <p:spPr>
          <a:xfrm>
            <a:off x="6572245" y="3015346"/>
            <a:ext cx="2571755" cy="1740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&lt;N/Z&gt;</a:t>
            </a:r>
            <a:r>
              <a:rPr lang="en-GB" baseline="-25000" dirty="0"/>
              <a:t>CP</a:t>
            </a:r>
            <a:r>
              <a:rPr lang="en-GB" dirty="0"/>
              <a:t> built with </a:t>
            </a:r>
            <a:r>
              <a:rPr lang="en-GB" dirty="0" err="1"/>
              <a:t>fwd</a:t>
            </a:r>
            <a:r>
              <a:rPr lang="en-GB" dirty="0"/>
              <a:t> emitted particles are lower than those built with </a:t>
            </a:r>
            <a:r>
              <a:rPr lang="en-GB" dirty="0" err="1"/>
              <a:t>bwd</a:t>
            </a:r>
            <a:r>
              <a:rPr lang="en-GB" dirty="0"/>
              <a:t> emitted particles</a:t>
            </a:r>
          </a:p>
          <a:p>
            <a:r>
              <a:rPr lang="en-GB" dirty="0"/>
              <a:t>indication that the </a:t>
            </a:r>
            <a:r>
              <a:rPr lang="en-GB" dirty="0" err="1"/>
              <a:t>midvelocity</a:t>
            </a:r>
            <a:r>
              <a:rPr lang="en-GB" dirty="0"/>
              <a:t> emission is more neutron-rich for the complex particles</a:t>
            </a:r>
          </a:p>
          <a:p>
            <a:r>
              <a:rPr lang="en-GB" dirty="0"/>
              <a:t>&lt;N/Z&gt;</a:t>
            </a:r>
            <a:r>
              <a:rPr lang="en-GB" baseline="-25000" dirty="0"/>
              <a:t>CP </a:t>
            </a:r>
            <a:r>
              <a:rPr lang="en-GB" dirty="0"/>
              <a:t>of </a:t>
            </a:r>
            <a:r>
              <a:rPr lang="en-GB" dirty="0" err="1"/>
              <a:t>bwd</a:t>
            </a:r>
            <a:r>
              <a:rPr lang="en-GB" dirty="0"/>
              <a:t> particles little dependent on the beam energy  </a:t>
            </a:r>
          </a:p>
          <a:p>
            <a:r>
              <a:rPr lang="en-GB" dirty="0"/>
              <a:t>&lt;N/Z&gt;</a:t>
            </a:r>
            <a:r>
              <a:rPr lang="en-GB" baseline="-25000" dirty="0"/>
              <a:t>CP </a:t>
            </a:r>
            <a:r>
              <a:rPr lang="en-GB" dirty="0"/>
              <a:t>of </a:t>
            </a:r>
            <a:r>
              <a:rPr lang="en-GB" dirty="0" err="1"/>
              <a:t>fwd</a:t>
            </a:r>
            <a:r>
              <a:rPr lang="en-GB" dirty="0"/>
              <a:t> particles dependent on the beam energy</a:t>
            </a:r>
          </a:p>
          <a:p>
            <a:pPr marL="11430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92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65"/>
          <p:cNvSpPr txBox="1">
            <a:spLocks noGrp="1"/>
          </p:cNvSpPr>
          <p:nvPr>
            <p:ph type="body" idx="1"/>
          </p:nvPr>
        </p:nvSpPr>
        <p:spPr>
          <a:xfrm>
            <a:off x="366025" y="1076275"/>
            <a:ext cx="8315700" cy="38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 dirty="0"/>
              <a:t>E789 experiment (2019): </a:t>
            </a:r>
            <a:r>
              <a:rPr lang="it" baseline="30000" dirty="0"/>
              <a:t>58,64</a:t>
            </a:r>
            <a:r>
              <a:rPr lang="it" dirty="0"/>
              <a:t>Ni+</a:t>
            </a:r>
            <a:r>
              <a:rPr lang="it" baseline="30000" dirty="0"/>
              <a:t>58,64</a:t>
            </a:r>
            <a:r>
              <a:rPr lang="it" dirty="0"/>
              <a:t>Ni at 32 and 52 AMeV</a:t>
            </a:r>
            <a:endParaRPr sz="1500" dirty="0">
              <a:solidFill>
                <a:srgbClr val="999999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 dirty="0"/>
              <a:t>E818 experiment (2022): </a:t>
            </a:r>
            <a:r>
              <a:rPr lang="it" baseline="30000" dirty="0"/>
              <a:t>36</a:t>
            </a:r>
            <a:r>
              <a:rPr lang="it" dirty="0"/>
              <a:t>Ar,</a:t>
            </a:r>
            <a:r>
              <a:rPr lang="it" baseline="30000" dirty="0"/>
              <a:t>58</a:t>
            </a:r>
            <a:r>
              <a:rPr lang="it" dirty="0"/>
              <a:t>Ni+</a:t>
            </a:r>
            <a:r>
              <a:rPr lang="it" baseline="30000" dirty="0"/>
              <a:t>58</a:t>
            </a:r>
            <a:r>
              <a:rPr lang="it" dirty="0"/>
              <a:t>Ni at 74 AMeV</a:t>
            </a:r>
            <a:endParaRPr lang="it-IT" baseline="30000" dirty="0">
              <a:solidFill>
                <a:srgbClr val="999999"/>
              </a:solidFill>
            </a:endParaRPr>
          </a:p>
          <a:p>
            <a:pPr marL="114300" lvl="0" indent="0" algn="l" rtl="0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it-IT" baseline="30000" dirty="0">
              <a:solidFill>
                <a:srgbClr val="999999"/>
              </a:solidFill>
            </a:endParaRPr>
          </a:p>
          <a:p>
            <a:pPr lvl="0">
              <a:spcBef>
                <a:spcPts val="1200"/>
              </a:spcBef>
              <a:buFont typeface="Times New Roman" panose="02020603050405020304" pitchFamily="18" charset="0"/>
              <a:buChar char="→"/>
            </a:pPr>
            <a:r>
              <a:rPr lang="it" baseline="30000" dirty="0"/>
              <a:t>58</a:t>
            </a:r>
            <a:r>
              <a:rPr lang="it" dirty="0"/>
              <a:t>Ni+</a:t>
            </a:r>
            <a:r>
              <a:rPr lang="it" baseline="30000" dirty="0"/>
              <a:t>58</a:t>
            </a:r>
            <a:r>
              <a:rPr lang="it" dirty="0"/>
              <a:t>Ni at 32, 52 and 74 AMeV: evolution of the dynamics with the incident energy in semi-pheripheral collisons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dirty="0"/>
              <a:t>Selection </a:t>
            </a:r>
            <a:r>
              <a:rPr lang="it" dirty="0"/>
              <a:t>QPr and QPb channels </a:t>
            </a:r>
            <a:endParaRPr lang="en-GB" dirty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dirty="0"/>
              <a:t>What AMD model suggests about these reactions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dirty="0"/>
              <a:t>General characteristics of the channels of interest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" dirty="0"/>
              <a:t>Isospin drift </a:t>
            </a:r>
            <a:r>
              <a:rPr lang="en-GB" dirty="0"/>
              <a:t>signals?</a:t>
            </a:r>
            <a:endParaRPr lang="it" dirty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" dirty="0"/>
              <a:t>Calorimetry </a:t>
            </a:r>
            <a:r>
              <a:rPr lang="en-GB" dirty="0"/>
              <a:t>and source characterization</a:t>
            </a:r>
            <a:endParaRPr lang="it" dirty="0"/>
          </a:p>
        </p:txBody>
      </p:sp>
      <p:sp>
        <p:nvSpPr>
          <p:cNvPr id="1450" name="Google Shape;1450;p6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711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GB" baseline="30000" dirty="0"/>
              <a:t>58</a:t>
            </a:r>
            <a:r>
              <a:rPr lang="en-GB" dirty="0"/>
              <a:t>Ni+</a:t>
            </a:r>
            <a:r>
              <a:rPr lang="en-GB" baseline="30000" dirty="0"/>
              <a:t>58</a:t>
            </a:r>
            <a:r>
              <a:rPr lang="en-GB" dirty="0"/>
              <a:t>Ni @ 32, 52 and 74 </a:t>
            </a:r>
            <a:r>
              <a:rPr lang="en-GB" dirty="0" err="1"/>
              <a:t>AMeV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88" dirty="0"/>
              <a:t>The E789 and E818 experiments</a:t>
            </a:r>
            <a:endParaRPr sz="1688" dirty="0"/>
          </a:p>
        </p:txBody>
      </p:sp>
      <p:sp>
        <p:nvSpPr>
          <p:cNvPr id="1451" name="Google Shape;1451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BEDF8-5FA0-899F-8CE0-E9CB882EB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2C92A8-2E6A-360C-5976-9EB19A06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835" y="807355"/>
            <a:ext cx="6883565" cy="1737725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GB" b="1" dirty="0"/>
              <a:t>isospin ratio for complex particles</a:t>
            </a:r>
            <a:r>
              <a:rPr lang="en-GB" dirty="0"/>
              <a:t>: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596900" lvl="1" indent="0">
              <a:buNone/>
            </a:pPr>
            <a:endParaRPr lang="en-GB" dirty="0"/>
          </a:p>
          <a:p>
            <a:pPr lvl="1"/>
            <a:r>
              <a:rPr lang="en-GB" dirty="0"/>
              <a:t>where the ν index numbers the different complex particles in the </a:t>
            </a:r>
            <a:r>
              <a:rPr lang="en-GB" dirty="0" err="1"/>
              <a:t>ith</a:t>
            </a:r>
            <a:r>
              <a:rPr lang="en-GB" dirty="0"/>
              <a:t> event, and the outer sum runs over all the events in the selected pred bin. </a:t>
            </a:r>
          </a:p>
          <a:p>
            <a:pPr lvl="1"/>
            <a:r>
              <a:rPr lang="en-GB" dirty="0"/>
              <a:t>Free protons are excluded (as well as free neutrons), while d, t, </a:t>
            </a:r>
            <a:r>
              <a:rPr lang="en-GB" baseline="30000" dirty="0"/>
              <a:t>3</a:t>
            </a:r>
            <a:r>
              <a:rPr lang="en-GB" dirty="0"/>
              <a:t>He, </a:t>
            </a:r>
            <a:r>
              <a:rPr lang="en-GB" baseline="30000" dirty="0"/>
              <a:t>4</a:t>
            </a:r>
            <a:r>
              <a:rPr lang="en-GB" dirty="0"/>
              <a:t>He, </a:t>
            </a:r>
            <a:r>
              <a:rPr lang="en-GB" baseline="30000" dirty="0"/>
              <a:t>6</a:t>
            </a:r>
            <a:r>
              <a:rPr lang="en-GB" dirty="0"/>
              <a:t>He, </a:t>
            </a:r>
            <a:r>
              <a:rPr lang="en-GB" baseline="30000" dirty="0"/>
              <a:t>6</a:t>
            </a:r>
            <a:r>
              <a:rPr lang="en-GB" dirty="0"/>
              <a:t>Li, </a:t>
            </a:r>
            <a:r>
              <a:rPr lang="en-GB" baseline="30000" dirty="0"/>
              <a:t>7</a:t>
            </a:r>
            <a:r>
              <a:rPr lang="en-GB" dirty="0"/>
              <a:t>Li, </a:t>
            </a:r>
            <a:r>
              <a:rPr lang="en-GB" baseline="30000" dirty="0"/>
              <a:t>8</a:t>
            </a:r>
            <a:r>
              <a:rPr lang="en-GB" dirty="0"/>
              <a:t>Li, </a:t>
            </a:r>
            <a:r>
              <a:rPr lang="en-GB" baseline="30000" dirty="0"/>
              <a:t>9</a:t>
            </a:r>
            <a:r>
              <a:rPr lang="en-GB" dirty="0"/>
              <a:t>Li, </a:t>
            </a:r>
            <a:r>
              <a:rPr lang="en-GB" baseline="30000" dirty="0"/>
              <a:t>7</a:t>
            </a:r>
            <a:r>
              <a:rPr lang="en-GB" dirty="0"/>
              <a:t>Be, </a:t>
            </a:r>
            <a:r>
              <a:rPr lang="en-GB" baseline="30000" dirty="0"/>
              <a:t>9</a:t>
            </a:r>
            <a:r>
              <a:rPr lang="en-GB" dirty="0"/>
              <a:t>Be, and </a:t>
            </a:r>
            <a:r>
              <a:rPr lang="en-GB" baseline="30000" dirty="0"/>
              <a:t>10</a:t>
            </a:r>
            <a:r>
              <a:rPr lang="en-GB" dirty="0"/>
              <a:t>Be are taken into account as complex particles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D5B8B5D-F98A-702B-A494-B1637397AF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20</a:t>
            </a:fld>
            <a:endParaRPr lang="en-GB"/>
          </a:p>
        </p:txBody>
      </p:sp>
      <p:grpSp>
        <p:nvGrpSpPr>
          <p:cNvPr id="8" name="Google Shape;3094;p134">
            <a:extLst>
              <a:ext uri="{FF2B5EF4-FFF2-40B4-BE49-F238E27FC236}">
                <a16:creationId xmlns:a16="http://schemas.microsoft.com/office/drawing/2014/main" id="{A07C008F-3BAD-7E9B-C895-DF251B76D019}"/>
              </a:ext>
            </a:extLst>
          </p:cNvPr>
          <p:cNvGrpSpPr/>
          <p:nvPr/>
        </p:nvGrpSpPr>
        <p:grpSpPr>
          <a:xfrm>
            <a:off x="6572245" y="224240"/>
            <a:ext cx="2614955" cy="2014959"/>
            <a:chOff x="5728150" y="2002040"/>
            <a:chExt cx="3245700" cy="2159999"/>
          </a:xfrm>
        </p:grpSpPr>
        <p:pic>
          <p:nvPicPr>
            <p:cNvPr id="9" name="Google Shape;3095;p134">
              <a:extLst>
                <a:ext uri="{FF2B5EF4-FFF2-40B4-BE49-F238E27FC236}">
                  <a16:creationId xmlns:a16="http://schemas.microsoft.com/office/drawing/2014/main" id="{5C38C0AA-B2BA-064A-B8F1-856B232D310E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3033355">
              <a:off x="6520530" y="2002040"/>
              <a:ext cx="2159999" cy="215999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Google Shape;3096;p134">
              <a:extLst>
                <a:ext uri="{FF2B5EF4-FFF2-40B4-BE49-F238E27FC236}">
                  <a16:creationId xmlns:a16="http://schemas.microsoft.com/office/drawing/2014/main" id="{0A726FB3-791C-2811-588A-03FE269FC957}"/>
                </a:ext>
              </a:extLst>
            </p:cNvPr>
            <p:cNvCxnSpPr/>
            <p:nvPr/>
          </p:nvCxnSpPr>
          <p:spPr>
            <a:xfrm rot="10800000" flipH="1">
              <a:off x="6490140" y="3586339"/>
              <a:ext cx="1411500" cy="1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11" name="Google Shape;3097;p134">
              <a:extLst>
                <a:ext uri="{FF2B5EF4-FFF2-40B4-BE49-F238E27FC236}">
                  <a16:creationId xmlns:a16="http://schemas.microsoft.com/office/drawing/2014/main" id="{9C55A7F2-3FAC-CF3A-4216-8F9E163211EE}"/>
                </a:ext>
              </a:extLst>
            </p:cNvPr>
            <p:cNvSpPr txBox="1"/>
            <p:nvPr/>
          </p:nvSpPr>
          <p:spPr>
            <a:xfrm>
              <a:off x="7600403" y="3537525"/>
              <a:ext cx="721068" cy="24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 dirty="0">
                  <a:solidFill>
                    <a:schemeClr val="dk1"/>
                  </a:solidFill>
                </a:rPr>
                <a:t>beam</a:t>
              </a:r>
              <a:endParaRPr sz="1200" dirty="0">
                <a:solidFill>
                  <a:schemeClr val="dk1"/>
                </a:solidFill>
              </a:endParaRPr>
            </a:p>
          </p:txBody>
        </p:sp>
        <p:sp>
          <p:nvSpPr>
            <p:cNvPr id="12" name="Google Shape;3098;p134">
              <a:extLst>
                <a:ext uri="{FF2B5EF4-FFF2-40B4-BE49-F238E27FC236}">
                  <a16:creationId xmlns:a16="http://schemas.microsoft.com/office/drawing/2014/main" id="{E002F245-DAB8-B063-D7D1-FA9E11E04C62}"/>
                </a:ext>
              </a:extLst>
            </p:cNvPr>
            <p:cNvSpPr/>
            <p:nvPr/>
          </p:nvSpPr>
          <p:spPr>
            <a:xfrm>
              <a:off x="7686767" y="3072717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99;p134">
              <a:extLst>
                <a:ext uri="{FF2B5EF4-FFF2-40B4-BE49-F238E27FC236}">
                  <a16:creationId xmlns:a16="http://schemas.microsoft.com/office/drawing/2014/main" id="{598355B8-168A-F1B7-DBED-E03FB3F7643D}"/>
                </a:ext>
              </a:extLst>
            </p:cNvPr>
            <p:cNvSpPr/>
            <p:nvPr/>
          </p:nvSpPr>
          <p:spPr>
            <a:xfrm>
              <a:off x="7638593" y="3146266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100;p134">
              <a:extLst>
                <a:ext uri="{FF2B5EF4-FFF2-40B4-BE49-F238E27FC236}">
                  <a16:creationId xmlns:a16="http://schemas.microsoft.com/office/drawing/2014/main" id="{298BF2CE-DA08-2ADF-269B-BF8F08CB5F4D}"/>
                </a:ext>
              </a:extLst>
            </p:cNvPr>
            <p:cNvSpPr/>
            <p:nvPr/>
          </p:nvSpPr>
          <p:spPr>
            <a:xfrm>
              <a:off x="7638593" y="312033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101;p134">
              <a:extLst>
                <a:ext uri="{FF2B5EF4-FFF2-40B4-BE49-F238E27FC236}">
                  <a16:creationId xmlns:a16="http://schemas.microsoft.com/office/drawing/2014/main" id="{FB401312-879A-5C21-1997-2E693E8A341F}"/>
                </a:ext>
              </a:extLst>
            </p:cNvPr>
            <p:cNvSpPr/>
            <p:nvPr/>
          </p:nvSpPr>
          <p:spPr>
            <a:xfrm>
              <a:off x="7638593" y="3079565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02;p134">
              <a:extLst>
                <a:ext uri="{FF2B5EF4-FFF2-40B4-BE49-F238E27FC236}">
                  <a16:creationId xmlns:a16="http://schemas.microsoft.com/office/drawing/2014/main" id="{D5F36276-00C2-3D14-43BB-4C71CF1BE6B4}"/>
                </a:ext>
              </a:extLst>
            </p:cNvPr>
            <p:cNvSpPr/>
            <p:nvPr/>
          </p:nvSpPr>
          <p:spPr>
            <a:xfrm>
              <a:off x="7666663" y="312033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03;p134">
              <a:extLst>
                <a:ext uri="{FF2B5EF4-FFF2-40B4-BE49-F238E27FC236}">
                  <a16:creationId xmlns:a16="http://schemas.microsoft.com/office/drawing/2014/main" id="{4C1DBC5A-A54C-4362-1BEB-F52BF657A9BA}"/>
                </a:ext>
              </a:extLst>
            </p:cNvPr>
            <p:cNvSpPr/>
            <p:nvPr/>
          </p:nvSpPr>
          <p:spPr>
            <a:xfrm>
              <a:off x="7590420" y="3120334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04;p134">
              <a:extLst>
                <a:ext uri="{FF2B5EF4-FFF2-40B4-BE49-F238E27FC236}">
                  <a16:creationId xmlns:a16="http://schemas.microsoft.com/office/drawing/2014/main" id="{AF88BDBB-05E4-D5AB-EE46-D66D904E7195}"/>
                </a:ext>
              </a:extLst>
            </p:cNvPr>
            <p:cNvSpPr/>
            <p:nvPr/>
          </p:nvSpPr>
          <p:spPr>
            <a:xfrm>
              <a:off x="7686767" y="3065847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05;p134">
              <a:extLst>
                <a:ext uri="{FF2B5EF4-FFF2-40B4-BE49-F238E27FC236}">
                  <a16:creationId xmlns:a16="http://schemas.microsoft.com/office/drawing/2014/main" id="{ACB47E62-FF35-F75D-B02F-3F2A12FF5C37}"/>
                </a:ext>
              </a:extLst>
            </p:cNvPr>
            <p:cNvSpPr/>
            <p:nvPr/>
          </p:nvSpPr>
          <p:spPr>
            <a:xfrm>
              <a:off x="7686767" y="3106145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06;p134">
              <a:extLst>
                <a:ext uri="{FF2B5EF4-FFF2-40B4-BE49-F238E27FC236}">
                  <a16:creationId xmlns:a16="http://schemas.microsoft.com/office/drawing/2014/main" id="{6E87501D-BE5B-7F06-76AA-58AA1FDF0F66}"/>
                </a:ext>
              </a:extLst>
            </p:cNvPr>
            <p:cNvSpPr/>
            <p:nvPr/>
          </p:nvSpPr>
          <p:spPr>
            <a:xfrm>
              <a:off x="7610524" y="3106145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07;p134">
              <a:extLst>
                <a:ext uri="{FF2B5EF4-FFF2-40B4-BE49-F238E27FC236}">
                  <a16:creationId xmlns:a16="http://schemas.microsoft.com/office/drawing/2014/main" id="{09D9C700-2A19-F8F3-6F5F-69745C79DCF0}"/>
                </a:ext>
              </a:extLst>
            </p:cNvPr>
            <p:cNvSpPr/>
            <p:nvPr/>
          </p:nvSpPr>
          <p:spPr>
            <a:xfrm>
              <a:off x="7682784" y="3146266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08;p134">
              <a:extLst>
                <a:ext uri="{FF2B5EF4-FFF2-40B4-BE49-F238E27FC236}">
                  <a16:creationId xmlns:a16="http://schemas.microsoft.com/office/drawing/2014/main" id="{27D91441-C751-2F73-6061-9643129CA3AE}"/>
                </a:ext>
              </a:extLst>
            </p:cNvPr>
            <p:cNvSpPr/>
            <p:nvPr/>
          </p:nvSpPr>
          <p:spPr>
            <a:xfrm>
              <a:off x="7590420" y="3146266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09;p134">
              <a:extLst>
                <a:ext uri="{FF2B5EF4-FFF2-40B4-BE49-F238E27FC236}">
                  <a16:creationId xmlns:a16="http://schemas.microsoft.com/office/drawing/2014/main" id="{D60CB355-923F-5445-A5ED-7FEF80B97F59}"/>
                </a:ext>
              </a:extLst>
            </p:cNvPr>
            <p:cNvSpPr/>
            <p:nvPr/>
          </p:nvSpPr>
          <p:spPr>
            <a:xfrm>
              <a:off x="7686767" y="3025224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10;p134">
              <a:extLst>
                <a:ext uri="{FF2B5EF4-FFF2-40B4-BE49-F238E27FC236}">
                  <a16:creationId xmlns:a16="http://schemas.microsoft.com/office/drawing/2014/main" id="{D59A5C0E-25F7-59AC-2B05-B71138862F59}"/>
                </a:ext>
              </a:extLst>
            </p:cNvPr>
            <p:cNvSpPr/>
            <p:nvPr/>
          </p:nvSpPr>
          <p:spPr>
            <a:xfrm>
              <a:off x="7638593" y="303944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11;p134">
              <a:extLst>
                <a:ext uri="{FF2B5EF4-FFF2-40B4-BE49-F238E27FC236}">
                  <a16:creationId xmlns:a16="http://schemas.microsoft.com/office/drawing/2014/main" id="{7FB6727C-D75D-1D31-0463-7B6EC2AF8093}"/>
                </a:ext>
              </a:extLst>
            </p:cNvPr>
            <p:cNvSpPr/>
            <p:nvPr/>
          </p:nvSpPr>
          <p:spPr>
            <a:xfrm>
              <a:off x="7638593" y="3072694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12;p134">
              <a:extLst>
                <a:ext uri="{FF2B5EF4-FFF2-40B4-BE49-F238E27FC236}">
                  <a16:creationId xmlns:a16="http://schemas.microsoft.com/office/drawing/2014/main" id="{987720A0-005C-95F0-E5A8-50F7E66FE50E}"/>
                </a:ext>
              </a:extLst>
            </p:cNvPr>
            <p:cNvSpPr/>
            <p:nvPr/>
          </p:nvSpPr>
          <p:spPr>
            <a:xfrm>
              <a:off x="7714837" y="3110036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13;p134">
              <a:extLst>
                <a:ext uri="{FF2B5EF4-FFF2-40B4-BE49-F238E27FC236}">
                  <a16:creationId xmlns:a16="http://schemas.microsoft.com/office/drawing/2014/main" id="{3F7FA221-C9F8-4054-3BAE-BB3906195C45}"/>
                </a:ext>
              </a:extLst>
            </p:cNvPr>
            <p:cNvSpPr/>
            <p:nvPr/>
          </p:nvSpPr>
          <p:spPr>
            <a:xfrm>
              <a:off x="7666663" y="2999169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14;p134">
              <a:extLst>
                <a:ext uri="{FF2B5EF4-FFF2-40B4-BE49-F238E27FC236}">
                  <a16:creationId xmlns:a16="http://schemas.microsoft.com/office/drawing/2014/main" id="{DF49540B-4128-5518-3FB1-B7C5E843524B}"/>
                </a:ext>
              </a:extLst>
            </p:cNvPr>
            <p:cNvSpPr/>
            <p:nvPr/>
          </p:nvSpPr>
          <p:spPr>
            <a:xfrm>
              <a:off x="7714837" y="304875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15;p134">
              <a:extLst>
                <a:ext uri="{FF2B5EF4-FFF2-40B4-BE49-F238E27FC236}">
                  <a16:creationId xmlns:a16="http://schemas.microsoft.com/office/drawing/2014/main" id="{9555D1E5-246E-D7BC-CDB0-AA7BCA20DCE4}"/>
                </a:ext>
              </a:extLst>
            </p:cNvPr>
            <p:cNvSpPr/>
            <p:nvPr/>
          </p:nvSpPr>
          <p:spPr>
            <a:xfrm>
              <a:off x="7538263" y="3089377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16;p134">
              <a:extLst>
                <a:ext uri="{FF2B5EF4-FFF2-40B4-BE49-F238E27FC236}">
                  <a16:creationId xmlns:a16="http://schemas.microsoft.com/office/drawing/2014/main" id="{DE7CBF6D-3E99-6846-451B-8E8768D972ED}"/>
                </a:ext>
              </a:extLst>
            </p:cNvPr>
            <p:cNvSpPr/>
            <p:nvPr/>
          </p:nvSpPr>
          <p:spPr>
            <a:xfrm>
              <a:off x="7590420" y="303944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7;p134">
              <a:extLst>
                <a:ext uri="{FF2B5EF4-FFF2-40B4-BE49-F238E27FC236}">
                  <a16:creationId xmlns:a16="http://schemas.microsoft.com/office/drawing/2014/main" id="{F2F34FC2-22B7-45A0-89EB-9BD48E13BA55}"/>
                </a:ext>
              </a:extLst>
            </p:cNvPr>
            <p:cNvSpPr/>
            <p:nvPr/>
          </p:nvSpPr>
          <p:spPr>
            <a:xfrm>
              <a:off x="7566333" y="3122735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18;p134">
              <a:extLst>
                <a:ext uri="{FF2B5EF4-FFF2-40B4-BE49-F238E27FC236}">
                  <a16:creationId xmlns:a16="http://schemas.microsoft.com/office/drawing/2014/main" id="{DE1575FA-156E-21CB-FDC8-2B46880CA0EE}"/>
                </a:ext>
              </a:extLst>
            </p:cNvPr>
            <p:cNvSpPr/>
            <p:nvPr/>
          </p:nvSpPr>
          <p:spPr>
            <a:xfrm>
              <a:off x="7610524" y="2999123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19;p134">
              <a:extLst>
                <a:ext uri="{FF2B5EF4-FFF2-40B4-BE49-F238E27FC236}">
                  <a16:creationId xmlns:a16="http://schemas.microsoft.com/office/drawing/2014/main" id="{24AC2D23-FF98-1E68-E2BC-924CA379B3B3}"/>
                </a:ext>
              </a:extLst>
            </p:cNvPr>
            <p:cNvSpPr/>
            <p:nvPr/>
          </p:nvSpPr>
          <p:spPr>
            <a:xfrm>
              <a:off x="7686767" y="3110036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20;p134">
              <a:extLst>
                <a:ext uri="{FF2B5EF4-FFF2-40B4-BE49-F238E27FC236}">
                  <a16:creationId xmlns:a16="http://schemas.microsoft.com/office/drawing/2014/main" id="{D84CBD0B-B482-6092-F511-0E195826F544}"/>
                </a:ext>
              </a:extLst>
            </p:cNvPr>
            <p:cNvSpPr/>
            <p:nvPr/>
          </p:nvSpPr>
          <p:spPr>
            <a:xfrm>
              <a:off x="7610524" y="304875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21;p134">
              <a:extLst>
                <a:ext uri="{FF2B5EF4-FFF2-40B4-BE49-F238E27FC236}">
                  <a16:creationId xmlns:a16="http://schemas.microsoft.com/office/drawing/2014/main" id="{3F60AD8E-C8C6-833C-59D4-92FF3132E8E7}"/>
                </a:ext>
              </a:extLst>
            </p:cNvPr>
            <p:cNvSpPr/>
            <p:nvPr/>
          </p:nvSpPr>
          <p:spPr>
            <a:xfrm>
              <a:off x="7562350" y="3025224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22;p134">
              <a:extLst>
                <a:ext uri="{FF2B5EF4-FFF2-40B4-BE49-F238E27FC236}">
                  <a16:creationId xmlns:a16="http://schemas.microsoft.com/office/drawing/2014/main" id="{B2C33E4F-1DB1-0E1D-71EC-49130FCD51F0}"/>
                </a:ext>
              </a:extLst>
            </p:cNvPr>
            <p:cNvSpPr/>
            <p:nvPr/>
          </p:nvSpPr>
          <p:spPr>
            <a:xfrm>
              <a:off x="7640585" y="3159961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123;p134">
              <a:extLst>
                <a:ext uri="{FF2B5EF4-FFF2-40B4-BE49-F238E27FC236}">
                  <a16:creationId xmlns:a16="http://schemas.microsoft.com/office/drawing/2014/main" id="{467BD074-EC1D-2485-1FCA-08F670DA0C68}"/>
                </a:ext>
              </a:extLst>
            </p:cNvPr>
            <p:cNvSpPr/>
            <p:nvPr/>
          </p:nvSpPr>
          <p:spPr>
            <a:xfrm>
              <a:off x="7638593" y="3119755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124;p134">
              <a:extLst>
                <a:ext uri="{FF2B5EF4-FFF2-40B4-BE49-F238E27FC236}">
                  <a16:creationId xmlns:a16="http://schemas.microsoft.com/office/drawing/2014/main" id="{A0780412-2596-BB70-B942-E53FA083E935}"/>
                </a:ext>
              </a:extLst>
            </p:cNvPr>
            <p:cNvSpPr/>
            <p:nvPr/>
          </p:nvSpPr>
          <p:spPr>
            <a:xfrm>
              <a:off x="7562350" y="3079542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125;p134">
              <a:extLst>
                <a:ext uri="{FF2B5EF4-FFF2-40B4-BE49-F238E27FC236}">
                  <a16:creationId xmlns:a16="http://schemas.microsoft.com/office/drawing/2014/main" id="{83852880-A947-C3A3-30AC-1B255825EB75}"/>
                </a:ext>
              </a:extLst>
            </p:cNvPr>
            <p:cNvSpPr/>
            <p:nvPr/>
          </p:nvSpPr>
          <p:spPr>
            <a:xfrm>
              <a:off x="7666663" y="3106145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126;p134">
              <a:extLst>
                <a:ext uri="{FF2B5EF4-FFF2-40B4-BE49-F238E27FC236}">
                  <a16:creationId xmlns:a16="http://schemas.microsoft.com/office/drawing/2014/main" id="{9B7224E0-DA83-388B-E527-603B533FD04C}"/>
                </a:ext>
              </a:extLst>
            </p:cNvPr>
            <p:cNvSpPr/>
            <p:nvPr/>
          </p:nvSpPr>
          <p:spPr>
            <a:xfrm>
              <a:off x="7686767" y="3072717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127;p134">
              <a:extLst>
                <a:ext uri="{FF2B5EF4-FFF2-40B4-BE49-F238E27FC236}">
                  <a16:creationId xmlns:a16="http://schemas.microsoft.com/office/drawing/2014/main" id="{A07D5E5A-9753-3564-2578-B689B6DA9784}"/>
                </a:ext>
              </a:extLst>
            </p:cNvPr>
            <p:cNvSpPr/>
            <p:nvPr/>
          </p:nvSpPr>
          <p:spPr>
            <a:xfrm>
              <a:off x="7610524" y="312033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128;p134">
              <a:extLst>
                <a:ext uri="{FF2B5EF4-FFF2-40B4-BE49-F238E27FC236}">
                  <a16:creationId xmlns:a16="http://schemas.microsoft.com/office/drawing/2014/main" id="{943669FD-60EA-B301-0E3D-1618C6A1944E}"/>
                </a:ext>
              </a:extLst>
            </p:cNvPr>
            <p:cNvSpPr/>
            <p:nvPr/>
          </p:nvSpPr>
          <p:spPr>
            <a:xfrm>
              <a:off x="7666663" y="3039444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29;p134">
              <a:extLst>
                <a:ext uri="{FF2B5EF4-FFF2-40B4-BE49-F238E27FC236}">
                  <a16:creationId xmlns:a16="http://schemas.microsoft.com/office/drawing/2014/main" id="{23329F8C-A344-B610-0B78-68237B815FFE}"/>
                </a:ext>
              </a:extLst>
            </p:cNvPr>
            <p:cNvSpPr/>
            <p:nvPr/>
          </p:nvSpPr>
          <p:spPr>
            <a:xfrm>
              <a:off x="7640585" y="3122735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30;p134">
              <a:extLst>
                <a:ext uri="{FF2B5EF4-FFF2-40B4-BE49-F238E27FC236}">
                  <a16:creationId xmlns:a16="http://schemas.microsoft.com/office/drawing/2014/main" id="{E1462738-CE8D-B1FD-82EC-4842F224F437}"/>
                </a:ext>
              </a:extLst>
            </p:cNvPr>
            <p:cNvSpPr/>
            <p:nvPr/>
          </p:nvSpPr>
          <p:spPr>
            <a:xfrm>
              <a:off x="7612515" y="3048754"/>
              <a:ext cx="68400" cy="666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31;p134">
              <a:extLst>
                <a:ext uri="{FF2B5EF4-FFF2-40B4-BE49-F238E27FC236}">
                  <a16:creationId xmlns:a16="http://schemas.microsoft.com/office/drawing/2014/main" id="{6779B51F-3D77-5B40-B19A-4FA1C193A061}"/>
                </a:ext>
              </a:extLst>
            </p:cNvPr>
            <p:cNvSpPr/>
            <p:nvPr/>
          </p:nvSpPr>
          <p:spPr>
            <a:xfrm>
              <a:off x="7626550" y="3072717"/>
              <a:ext cx="68400" cy="66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6" name="Google Shape;3132;p134">
              <a:extLst>
                <a:ext uri="{FF2B5EF4-FFF2-40B4-BE49-F238E27FC236}">
                  <a16:creationId xmlns:a16="http://schemas.microsoft.com/office/drawing/2014/main" id="{A2A5BFEE-E9CC-C761-9B40-BF1B2FBB2622}"/>
                </a:ext>
              </a:extLst>
            </p:cNvPr>
            <p:cNvCxnSpPr/>
            <p:nvPr/>
          </p:nvCxnSpPr>
          <p:spPr>
            <a:xfrm rot="10800000" flipH="1">
              <a:off x="6706513" y="3182699"/>
              <a:ext cx="806700" cy="40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47" name="Google Shape;3133;p134">
              <a:extLst>
                <a:ext uri="{FF2B5EF4-FFF2-40B4-BE49-F238E27FC236}">
                  <a16:creationId xmlns:a16="http://schemas.microsoft.com/office/drawing/2014/main" id="{61BE3026-6DE7-089B-DAF1-9BB2538A26BE}"/>
                </a:ext>
              </a:extLst>
            </p:cNvPr>
            <p:cNvSpPr txBox="1"/>
            <p:nvPr/>
          </p:nvSpPr>
          <p:spPr>
            <a:xfrm>
              <a:off x="7182076" y="2819400"/>
              <a:ext cx="612130" cy="36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 dirty="0">
                  <a:solidFill>
                    <a:schemeClr val="dk1"/>
                  </a:solidFill>
                </a:rPr>
                <a:t>QP</a:t>
              </a:r>
              <a:endParaRPr sz="1200" dirty="0">
                <a:solidFill>
                  <a:schemeClr val="dk1"/>
                </a:solidFill>
              </a:endParaRPr>
            </a:p>
          </p:txBody>
        </p:sp>
        <p:sp>
          <p:nvSpPr>
            <p:cNvPr id="48" name="Google Shape;3134;p134">
              <a:extLst>
                <a:ext uri="{FF2B5EF4-FFF2-40B4-BE49-F238E27FC236}">
                  <a16:creationId xmlns:a16="http://schemas.microsoft.com/office/drawing/2014/main" id="{19C68B32-EB41-7F64-1172-981844A16E44}"/>
                </a:ext>
              </a:extLst>
            </p:cNvPr>
            <p:cNvSpPr txBox="1"/>
            <p:nvPr/>
          </p:nvSpPr>
          <p:spPr>
            <a:xfrm>
              <a:off x="6521551" y="3553125"/>
              <a:ext cx="682834" cy="36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>
                  <a:solidFill>
                    <a:schemeClr val="dk1"/>
                  </a:solidFill>
                </a:rPr>
                <a:t>CM</a:t>
              </a: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49" name="Google Shape;3135;p134">
              <a:extLst>
                <a:ext uri="{FF2B5EF4-FFF2-40B4-BE49-F238E27FC236}">
                  <a16:creationId xmlns:a16="http://schemas.microsoft.com/office/drawing/2014/main" id="{C4A5CBC4-285F-4BBA-8D0C-0D059A9691AB}"/>
                </a:ext>
              </a:extLst>
            </p:cNvPr>
            <p:cNvSpPr txBox="1"/>
            <p:nvPr/>
          </p:nvSpPr>
          <p:spPr>
            <a:xfrm>
              <a:off x="7562350" y="2227475"/>
              <a:ext cx="1411500" cy="523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050" dirty="0">
                  <a:solidFill>
                    <a:schemeClr val="dk2"/>
                  </a:solidFill>
                </a:rPr>
                <a:t>FWD</a:t>
              </a:r>
              <a:endParaRPr sz="1050" dirty="0">
                <a:solidFill>
                  <a:schemeClr val="dk2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050" dirty="0">
                  <a:solidFill>
                    <a:schemeClr val="dk2"/>
                  </a:solidFill>
                </a:rPr>
                <a:t>(evaporation)</a:t>
              </a:r>
              <a:endParaRPr sz="1050" dirty="0">
                <a:solidFill>
                  <a:schemeClr val="dk2"/>
                </a:solidFill>
              </a:endParaRPr>
            </a:p>
          </p:txBody>
        </p:sp>
        <p:sp>
          <p:nvSpPr>
            <p:cNvPr id="50" name="Google Shape;3136;p134">
              <a:extLst>
                <a:ext uri="{FF2B5EF4-FFF2-40B4-BE49-F238E27FC236}">
                  <a16:creationId xmlns:a16="http://schemas.microsoft.com/office/drawing/2014/main" id="{23F92596-98C7-DD98-6D56-C2C77E46EC9C}"/>
                </a:ext>
              </a:extLst>
            </p:cNvPr>
            <p:cNvSpPr txBox="1"/>
            <p:nvPr/>
          </p:nvSpPr>
          <p:spPr>
            <a:xfrm>
              <a:off x="5728150" y="2449200"/>
              <a:ext cx="1493700" cy="692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 dirty="0">
                  <a:solidFill>
                    <a:schemeClr val="dk2"/>
                  </a:solidFill>
                </a:rPr>
                <a:t>BWD</a:t>
              </a:r>
              <a:endParaRPr sz="1100" dirty="0">
                <a:solidFill>
                  <a:schemeClr val="dk2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 dirty="0">
                  <a:solidFill>
                    <a:schemeClr val="dk2"/>
                  </a:solidFill>
                </a:rPr>
                <a:t>(evaporation + mid-velocity)</a:t>
              </a:r>
              <a:endParaRPr sz="1100" dirty="0">
                <a:solidFill>
                  <a:schemeClr val="dk2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FE660B4-5B31-3FDE-993E-A6C11EB9F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>
                <a:solidFill>
                  <a:schemeClr val="tx1"/>
                </a:solidFill>
              </a:rPr>
              <a:t>Isopsin</a:t>
            </a:r>
            <a:r>
              <a:rPr lang="it-IT" dirty="0">
                <a:solidFill>
                  <a:schemeClr val="tx1"/>
                </a:solidFill>
              </a:rPr>
              <a:t> of </a:t>
            </a:r>
            <a:r>
              <a:rPr lang="it-IT" dirty="0" err="1">
                <a:solidFill>
                  <a:schemeClr val="tx1"/>
                </a:solidFill>
              </a:rPr>
              <a:t>charged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particles</a:t>
            </a:r>
            <a:r>
              <a:rPr lang="it-IT" dirty="0">
                <a:solidFill>
                  <a:schemeClr val="tx1"/>
                </a:solidFill>
              </a:rPr>
              <a:t> in </a:t>
            </a:r>
            <a:r>
              <a:rPr lang="it-IT" dirty="0" err="1">
                <a:solidFill>
                  <a:schemeClr val="tx1"/>
                </a:solidFill>
              </a:rPr>
              <a:t>coincidence</a:t>
            </a:r>
            <a:r>
              <a:rPr lang="it-IT" dirty="0">
                <a:solidFill>
                  <a:schemeClr val="tx1"/>
                </a:solidFill>
              </a:rPr>
              <a:t> with the QP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3" name="Immagine 52">
            <a:extLst>
              <a:ext uri="{FF2B5EF4-FFF2-40B4-BE49-F238E27FC236}">
                <a16:creationId xmlns:a16="http://schemas.microsoft.com/office/drawing/2014/main" id="{8355C66C-2A71-A25E-1CAC-D5EECA7B2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170" y="1117364"/>
            <a:ext cx="2397546" cy="519665"/>
          </a:xfrm>
          <a:prstGeom prst="rect">
            <a:avLst/>
          </a:prstGeom>
        </p:spPr>
      </p:pic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9A770369-182D-BC7A-0A35-52D1B1EE31BC}"/>
              </a:ext>
            </a:extLst>
          </p:cNvPr>
          <p:cNvSpPr txBox="1">
            <a:spLocks/>
          </p:cNvSpPr>
          <p:nvPr/>
        </p:nvSpPr>
        <p:spPr>
          <a:xfrm>
            <a:off x="4641528" y="1224422"/>
            <a:ext cx="2887200" cy="32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fr-FR" dirty="0"/>
              <a:t>E. </a:t>
            </a:r>
            <a:r>
              <a:rPr lang="fr-FR" dirty="0" err="1"/>
              <a:t>Galichet</a:t>
            </a:r>
            <a:r>
              <a:rPr lang="fr-FR" dirty="0"/>
              <a:t>, PRC 79, 064614 (2009)</a:t>
            </a:r>
            <a:endParaRPr lang="en-GB" dirty="0"/>
          </a:p>
          <a:p>
            <a:pPr marL="114300" indent="0">
              <a:buFont typeface="Arial"/>
              <a:buNone/>
            </a:pPr>
            <a:endParaRPr lang="en-GB" baseline="-25000" dirty="0"/>
          </a:p>
        </p:txBody>
      </p:sp>
      <p:sp>
        <p:nvSpPr>
          <p:cNvPr id="52" name="Segnaposto testo 2">
            <a:extLst>
              <a:ext uri="{FF2B5EF4-FFF2-40B4-BE49-F238E27FC236}">
                <a16:creationId xmlns:a16="http://schemas.microsoft.com/office/drawing/2014/main" id="{D724EBE9-2B21-B9B8-4BA7-E7A7A1CE9281}"/>
              </a:ext>
            </a:extLst>
          </p:cNvPr>
          <p:cNvSpPr txBox="1">
            <a:spLocks/>
          </p:cNvSpPr>
          <p:nvPr/>
        </p:nvSpPr>
        <p:spPr>
          <a:xfrm>
            <a:off x="867508" y="2437790"/>
            <a:ext cx="6272892" cy="427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it-IT" b="1" dirty="0" err="1"/>
              <a:t>QPr</a:t>
            </a:r>
            <a:r>
              <a:rPr lang="it-IT" b="1" dirty="0"/>
              <a:t> vs </a:t>
            </a:r>
            <a:r>
              <a:rPr lang="it-IT" b="1" dirty="0" err="1"/>
              <a:t>QPb</a:t>
            </a:r>
            <a:endParaRPr lang="en-GB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46E5C0C-6CE0-03D3-B452-A78CE85C8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70" y="2890631"/>
            <a:ext cx="6938879" cy="2142204"/>
          </a:xfrm>
          <a:prstGeom prst="rect">
            <a:avLst/>
          </a:prstGeom>
        </p:spPr>
      </p:pic>
      <p:sp>
        <p:nvSpPr>
          <p:cNvPr id="54" name="Rettangolo 53">
            <a:extLst>
              <a:ext uri="{FF2B5EF4-FFF2-40B4-BE49-F238E27FC236}">
                <a16:creationId xmlns:a16="http://schemas.microsoft.com/office/drawing/2014/main" id="{896E9DF6-7E76-F081-FDF3-935F7F35F966}"/>
              </a:ext>
            </a:extLst>
          </p:cNvPr>
          <p:cNvSpPr/>
          <p:nvPr/>
        </p:nvSpPr>
        <p:spPr>
          <a:xfrm rot="16200000">
            <a:off x="-1118072" y="3563764"/>
            <a:ext cx="2697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it-IT" sz="2400" b="0" cap="none" spc="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xp</a:t>
            </a:r>
            <a:endParaRPr lang="it-IT" sz="2400" b="0" cap="none" spc="0" dirty="0">
              <a:ln w="0"/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2BA3ABBD-CEF2-56EF-E150-AD0FB865F0A0}"/>
              </a:ext>
            </a:extLst>
          </p:cNvPr>
          <p:cNvSpPr txBox="1">
            <a:spLocks/>
          </p:cNvSpPr>
          <p:nvPr/>
        </p:nvSpPr>
        <p:spPr>
          <a:xfrm>
            <a:off x="7065108" y="3121717"/>
            <a:ext cx="2078892" cy="1214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independently of the channel, the emission of CP from the overlap region seems n-richer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B6276245-C36B-7F39-8AE8-B0F354F40168}"/>
              </a:ext>
            </a:extLst>
          </p:cNvPr>
          <p:cNvSpPr txBox="1"/>
          <p:nvPr/>
        </p:nvSpPr>
        <p:spPr>
          <a:xfrm>
            <a:off x="4893589" y="2537798"/>
            <a:ext cx="35538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dk2"/>
                </a:solidFill>
              </a:rPr>
              <a:t>to our knowledge: first attempt for this comparison</a:t>
            </a:r>
          </a:p>
        </p:txBody>
      </p:sp>
    </p:spTree>
    <p:extLst>
      <p:ext uri="{BB962C8B-B14F-4D97-AF65-F5344CB8AC3E}">
        <p14:creationId xmlns:p14="http://schemas.microsoft.com/office/powerpoint/2010/main" val="2891362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4FBF3-5C5E-33C7-DD47-4A302268A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CBCFEC-3AFC-E21C-9832-903CEA5D8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Calorimetry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90E470-95EB-025E-3FB9-77CE1161D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noProof="0" dirty="0"/>
              <a:t>Comparing the particles emitted forward and backward with respect to the QP, the neutron enrichment of the mid-velocity emissions has been highlighted (in both </a:t>
            </a:r>
            <a:r>
              <a:rPr lang="en-US" noProof="0" dirty="0" err="1"/>
              <a:t>QPr</a:t>
            </a:r>
            <a:r>
              <a:rPr lang="en-US" noProof="0" dirty="0"/>
              <a:t> and </a:t>
            </a:r>
            <a:r>
              <a:rPr lang="en-US" noProof="0" dirty="0" err="1"/>
              <a:t>QPb</a:t>
            </a:r>
            <a:r>
              <a:rPr lang="en-US" noProof="0" dirty="0"/>
              <a:t> channels)</a:t>
            </a:r>
          </a:p>
          <a:p>
            <a:r>
              <a:rPr lang="en-US" noProof="0" dirty="0"/>
              <a:t>goal: study the reaction dynamics in the experimental case, although unfortunately we can only measure the secondary fragments.</a:t>
            </a:r>
          </a:p>
          <a:p>
            <a:r>
              <a:rPr lang="en-US" noProof="0" dirty="0">
                <a:latin typeface="Aptos Display" panose="020B0004020202020204" pitchFamily="34" charset="0"/>
              </a:rPr>
              <a:t>→ </a:t>
            </a:r>
            <a:r>
              <a:rPr lang="en-US" noProof="0" dirty="0"/>
              <a:t>calorimetry to disentangle the contributions from evaporation and </a:t>
            </a:r>
            <a:r>
              <a:rPr lang="en-US" noProof="0" dirty="0" err="1"/>
              <a:t>midvelocity</a:t>
            </a:r>
            <a:r>
              <a:rPr lang="en-US" noProof="0" dirty="0"/>
              <a:t> emission, both in terms of yields and energies, accessing the primary emitting sources.</a:t>
            </a:r>
          </a:p>
          <a:p>
            <a:r>
              <a:rPr lang="en-US" noProof="0" dirty="0"/>
              <a:t>It is first necessary to correct the data for the inefficiency of the experimental apparatus</a:t>
            </a:r>
          </a:p>
          <a:p>
            <a:pPr lvl="1"/>
            <a:r>
              <a:rPr lang="en-US" noProof="0" dirty="0"/>
              <a:t>For this purpose we need a model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noProof="0" dirty="0"/>
              <a:t>AMD+GEMINI++ </a:t>
            </a:r>
          </a:p>
          <a:p>
            <a:pPr lvl="3"/>
            <a:r>
              <a:rPr lang="en-US" noProof="0" dirty="0"/>
              <a:t>Few statistics</a:t>
            </a:r>
          </a:p>
          <a:p>
            <a:pPr lvl="3"/>
            <a:r>
              <a:rPr lang="en-US" noProof="0" dirty="0"/>
              <a:t>Each primary event x100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noProof="0" dirty="0"/>
              <a:t>HIPSE</a:t>
            </a:r>
          </a:p>
          <a:p>
            <a:pPr lvl="3"/>
            <a:r>
              <a:rPr lang="en-US" noProof="0" dirty="0"/>
              <a:t>More statistics</a:t>
            </a:r>
          </a:p>
          <a:p>
            <a:pPr lvl="3"/>
            <a:r>
              <a:rPr lang="en-US" noProof="0" dirty="0"/>
              <a:t>Only for 74 </a:t>
            </a:r>
            <a:r>
              <a:rPr lang="en-US" noProof="0" dirty="0" err="1"/>
              <a:t>AMeV</a:t>
            </a:r>
            <a:r>
              <a:rPr lang="en-US" noProof="0" dirty="0"/>
              <a:t> 	</a:t>
            </a:r>
          </a:p>
          <a:p>
            <a:pPr lvl="1"/>
            <a:r>
              <a:rPr lang="en-US" noProof="0" dirty="0"/>
              <a:t>Comparing the filtered and unfiltered simulations, an average correction factor for each cell in space (v</a:t>
            </a:r>
            <a:r>
              <a:rPr lang="en-US" baseline="-25000" noProof="0" dirty="0"/>
              <a:t>//</a:t>
            </a:r>
            <a:r>
              <a:rPr lang="en-US" noProof="0" dirty="0"/>
              <a:t>, v</a:t>
            </a:r>
            <a:r>
              <a:rPr lang="en-US" baseline="-25000" noProof="0" dirty="0"/>
              <a:t>⟂</a:t>
            </a:r>
            <a:r>
              <a:rPr lang="en-US" noProof="0" dirty="0"/>
              <a:t>) for each element for each centrality interval has been found.</a:t>
            </a:r>
          </a:p>
          <a:p>
            <a:pPr lvl="1"/>
            <a:r>
              <a:rPr lang="en-GB" dirty="0"/>
              <a:t>NOTE: thus, we correct only CP emissions for the selected QP events.</a:t>
            </a:r>
          </a:p>
          <a:p>
            <a:pPr marL="596900" lvl="1" indent="0">
              <a:buNone/>
            </a:pPr>
            <a:r>
              <a:rPr lang="en-US" noProof="0" dirty="0"/>
              <a:t>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EA67D79-BCEB-D964-3DEE-243B759B63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823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9A63DE-F633-35CC-C347-9CBAEC05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Efficiency</a:t>
            </a:r>
            <a:r>
              <a:rPr lang="it-IT" dirty="0"/>
              <a:t> </a:t>
            </a:r>
            <a:r>
              <a:rPr lang="it-IT" dirty="0" err="1"/>
              <a:t>correction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C658A15-93D9-DD1B-7824-608D7129F8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22</a:t>
            </a:fld>
            <a:endParaRPr lang="en-GB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4F427A7-B931-2656-AA66-E393D8DB6D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2" t="11727" r="52083" b="54576"/>
          <a:stretch>
            <a:fillRect/>
          </a:stretch>
        </p:blipFill>
        <p:spPr>
          <a:xfrm>
            <a:off x="4473794" y="3716655"/>
            <a:ext cx="4307305" cy="1340162"/>
          </a:xfrm>
          <a:prstGeom prst="rect">
            <a:avLst/>
          </a:prstGeom>
        </p:spPr>
      </p:pic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B93079ED-83BD-5313-A8B0-C3B540FC23F9}"/>
              </a:ext>
            </a:extLst>
          </p:cNvPr>
          <p:cNvSpPr txBox="1">
            <a:spLocks/>
          </p:cNvSpPr>
          <p:nvPr/>
        </p:nvSpPr>
        <p:spPr>
          <a:xfrm>
            <a:off x="4387515" y="235912"/>
            <a:ext cx="4248597" cy="710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 err="1"/>
              <a:t>experimental</a:t>
            </a:r>
            <a:r>
              <a:rPr lang="it-IT" dirty="0"/>
              <a:t> v</a:t>
            </a:r>
            <a:r>
              <a:rPr lang="it-IT" baseline="-25000" dirty="0"/>
              <a:t>//</a:t>
            </a:r>
            <a:r>
              <a:rPr lang="it-IT" dirty="0"/>
              <a:t> vs v</a:t>
            </a:r>
            <a:r>
              <a:rPr lang="en-GB" baseline="-25000" dirty="0"/>
              <a:t>⟂</a:t>
            </a:r>
            <a:r>
              <a:rPr lang="it-IT" dirty="0"/>
              <a:t> </a:t>
            </a:r>
            <a:r>
              <a:rPr lang="it-IT" dirty="0" err="1"/>
              <a:t>correlations</a:t>
            </a:r>
            <a:r>
              <a:rPr lang="it-IT" dirty="0"/>
              <a:t> (in the QP frame) for </a:t>
            </a:r>
            <a:r>
              <a:rPr lang="it-IT" b="1" dirty="0" err="1"/>
              <a:t>protons</a:t>
            </a:r>
            <a:r>
              <a:rPr lang="it-IT" dirty="0"/>
              <a:t> and </a:t>
            </a:r>
            <a:r>
              <a:rPr lang="it-IT" b="1" dirty="0" err="1"/>
              <a:t>p</a:t>
            </a:r>
            <a:r>
              <a:rPr lang="it-IT" b="1" baseline="-25000" dirty="0" err="1"/>
              <a:t>red</a:t>
            </a:r>
            <a:r>
              <a:rPr lang="it-IT" b="1" dirty="0"/>
              <a:t>=0.6-0.7</a:t>
            </a:r>
            <a:endParaRPr lang="en-GB" b="1" dirty="0"/>
          </a:p>
        </p:txBody>
      </p:sp>
      <p:sp>
        <p:nvSpPr>
          <p:cNvPr id="13" name="Segnaposto testo 2">
            <a:extLst>
              <a:ext uri="{FF2B5EF4-FFF2-40B4-BE49-F238E27FC236}">
                <a16:creationId xmlns:a16="http://schemas.microsoft.com/office/drawing/2014/main" id="{3D74F3E2-5E47-189E-3E64-21D18EAF8162}"/>
              </a:ext>
            </a:extLst>
          </p:cNvPr>
          <p:cNvSpPr txBox="1">
            <a:spLocks/>
          </p:cNvSpPr>
          <p:nvPr/>
        </p:nvSpPr>
        <p:spPr>
          <a:xfrm>
            <a:off x="397978" y="1470143"/>
            <a:ext cx="4075816" cy="42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dirty="0" err="1"/>
              <a:t>before</a:t>
            </a:r>
            <a:r>
              <a:rPr lang="it-IT" dirty="0"/>
              <a:t> the </a:t>
            </a:r>
            <a:r>
              <a:rPr lang="it-IT" dirty="0" err="1"/>
              <a:t>efficiency</a:t>
            </a:r>
            <a:r>
              <a:rPr lang="it-IT" dirty="0"/>
              <a:t> </a:t>
            </a:r>
            <a:r>
              <a:rPr lang="it-IT" dirty="0" err="1"/>
              <a:t>correction</a:t>
            </a:r>
            <a:endParaRPr lang="en-GB" dirty="0"/>
          </a:p>
          <a:p>
            <a:pPr marL="139700" indent="0">
              <a:buFont typeface="Arial"/>
              <a:buNone/>
            </a:pPr>
            <a:endParaRPr lang="en-GB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A269BC6B-D197-05E3-0EE0-D4777A3946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830" t="11440" r="2065" b="55444"/>
          <a:stretch>
            <a:fillRect/>
          </a:stretch>
        </p:blipFill>
        <p:spPr>
          <a:xfrm>
            <a:off x="4387515" y="1036331"/>
            <a:ext cx="4307305" cy="1317024"/>
          </a:xfrm>
          <a:prstGeom prst="rect">
            <a:avLst/>
          </a:prstGeom>
        </p:spPr>
      </p:pic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D631F138-8BA6-78D4-A15D-B2C902FC407D}"/>
              </a:ext>
            </a:extLst>
          </p:cNvPr>
          <p:cNvCxnSpPr/>
          <p:nvPr/>
        </p:nvCxnSpPr>
        <p:spPr>
          <a:xfrm>
            <a:off x="6627447" y="2422769"/>
            <a:ext cx="0" cy="1055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C055E312-3BA4-A6F3-2260-1DB36425D2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61" t="59509" r="44134" b="6794"/>
          <a:stretch>
            <a:fillRect/>
          </a:stretch>
        </p:blipFill>
        <p:spPr>
          <a:xfrm>
            <a:off x="4387515" y="2376493"/>
            <a:ext cx="4307305" cy="1340162"/>
          </a:xfrm>
          <a:prstGeom prst="rect">
            <a:avLst/>
          </a:prstGeom>
        </p:spPr>
      </p:pic>
      <p:sp>
        <p:nvSpPr>
          <p:cNvPr id="19" name="Segnaposto testo 2">
            <a:extLst>
              <a:ext uri="{FF2B5EF4-FFF2-40B4-BE49-F238E27FC236}">
                <a16:creationId xmlns:a16="http://schemas.microsoft.com/office/drawing/2014/main" id="{4DDAAF5B-A719-3356-E49F-00EAE97A0AAB}"/>
              </a:ext>
            </a:extLst>
          </p:cNvPr>
          <p:cNvSpPr txBox="1">
            <a:spLocks/>
          </p:cNvSpPr>
          <p:nvPr/>
        </p:nvSpPr>
        <p:spPr>
          <a:xfrm>
            <a:off x="311699" y="2593526"/>
            <a:ext cx="4075816" cy="59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dirty="0" err="1"/>
              <a:t>efficency</a:t>
            </a:r>
            <a:r>
              <a:rPr lang="it-IT" dirty="0"/>
              <a:t> </a:t>
            </a:r>
            <a:r>
              <a:rPr lang="it-IT" dirty="0" err="1"/>
              <a:t>maps</a:t>
            </a:r>
            <a:r>
              <a:rPr lang="it-IT" dirty="0"/>
              <a:t> from the ratio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protons</a:t>
            </a:r>
            <a:r>
              <a:rPr lang="it-IT" dirty="0"/>
              <a:t> of the </a:t>
            </a:r>
            <a:r>
              <a:rPr lang="it-IT" dirty="0" err="1"/>
              <a:t>filtered</a:t>
            </a:r>
            <a:r>
              <a:rPr lang="it-IT" dirty="0"/>
              <a:t> and </a:t>
            </a:r>
            <a:r>
              <a:rPr lang="it-IT" dirty="0" err="1"/>
              <a:t>unfiltered</a:t>
            </a:r>
            <a:r>
              <a:rPr lang="it-IT" dirty="0"/>
              <a:t> AMD+GEMINI++ </a:t>
            </a:r>
            <a:r>
              <a:rPr lang="it-IT" dirty="0" err="1"/>
              <a:t>simulations</a:t>
            </a:r>
            <a:r>
              <a:rPr lang="it-IT" dirty="0"/>
              <a:t> 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6D7B50-A3AF-F970-79A5-ABA6FA6890DB}"/>
              </a:ext>
            </a:extLst>
          </p:cNvPr>
          <p:cNvSpPr txBox="1">
            <a:spLocks/>
          </p:cNvSpPr>
          <p:nvPr/>
        </p:nvSpPr>
        <p:spPr>
          <a:xfrm>
            <a:off x="397978" y="3987514"/>
            <a:ext cx="4075816" cy="42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dirty="0"/>
              <a:t>after the </a:t>
            </a:r>
            <a:r>
              <a:rPr lang="it-IT" dirty="0" err="1"/>
              <a:t>efficiency</a:t>
            </a:r>
            <a:r>
              <a:rPr lang="it-IT" dirty="0"/>
              <a:t> </a:t>
            </a:r>
            <a:r>
              <a:rPr lang="it-IT" dirty="0" err="1"/>
              <a:t>correction</a:t>
            </a:r>
            <a:endParaRPr lang="en-GB" dirty="0"/>
          </a:p>
          <a:p>
            <a:pPr marL="139700" indent="0">
              <a:buFont typeface="Arial"/>
              <a:buNone/>
            </a:pPr>
            <a:endParaRPr lang="en-GB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47A7AC0-AA45-2178-81D1-13780510DD4E}"/>
              </a:ext>
            </a:extLst>
          </p:cNvPr>
          <p:cNvSpPr/>
          <p:nvPr/>
        </p:nvSpPr>
        <p:spPr>
          <a:xfrm>
            <a:off x="4301236" y="1003331"/>
            <a:ext cx="1474334" cy="4053486"/>
          </a:xfrm>
          <a:prstGeom prst="rect">
            <a:avLst/>
          </a:prstGeom>
          <a:noFill/>
          <a:ln w="12700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BA8AB78-3766-D379-3EB7-60CE69042D1D}"/>
              </a:ext>
            </a:extLst>
          </p:cNvPr>
          <p:cNvSpPr/>
          <p:nvPr/>
        </p:nvSpPr>
        <p:spPr>
          <a:xfrm>
            <a:off x="5823752" y="998706"/>
            <a:ext cx="1416561" cy="4053486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0E5E603-9D4C-8BD8-5EEB-0097359DBF97}"/>
              </a:ext>
            </a:extLst>
          </p:cNvPr>
          <p:cNvSpPr/>
          <p:nvPr/>
        </p:nvSpPr>
        <p:spPr>
          <a:xfrm>
            <a:off x="7282267" y="999299"/>
            <a:ext cx="1498832" cy="4057855"/>
          </a:xfrm>
          <a:prstGeom prst="rect">
            <a:avLst/>
          </a:prstGeom>
          <a:noFill/>
          <a:ln w="12700">
            <a:solidFill>
              <a:srgbClr val="D40E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131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44A723-812B-5856-5AF1-1FABA471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Validation of the efficiency correction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00E8029-2BA0-DD76-4E92-A58E816C13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23</a:t>
            </a:fld>
            <a:endParaRPr lang="en-GB"/>
          </a:p>
        </p:txBody>
      </p:sp>
      <p:pic>
        <p:nvPicPr>
          <p:cNvPr id="6" name="Immagine 5" descr="Immagine che contiene linea, diagramma, cerchio, Diagramma&#10;&#10;Il contenuto generato dall'IA potrebbe non essere corretto.">
            <a:extLst>
              <a:ext uri="{FF2B5EF4-FFF2-40B4-BE49-F238E27FC236}">
                <a16:creationId xmlns:a16="http://schemas.microsoft.com/office/drawing/2014/main" id="{A7F599EB-AD27-9700-EBA0-19072FB375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47" t="5689" r="2642" b="22407"/>
          <a:stretch>
            <a:fillRect/>
          </a:stretch>
        </p:blipFill>
        <p:spPr>
          <a:xfrm>
            <a:off x="788895" y="3602089"/>
            <a:ext cx="2516554" cy="1061128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8ADBA9-25D7-BE26-1DCB-71E37CDDC267}"/>
              </a:ext>
            </a:extLst>
          </p:cNvPr>
          <p:cNvSpPr txBox="1">
            <a:spLocks/>
          </p:cNvSpPr>
          <p:nvPr/>
        </p:nvSpPr>
        <p:spPr>
          <a:xfrm>
            <a:off x="256991" y="1139386"/>
            <a:ext cx="3362663" cy="225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we consider all the particles emitted in the forward in the </a:t>
            </a:r>
            <a:r>
              <a:rPr lang="en-GB" dirty="0" err="1"/>
              <a:t>c.m.</a:t>
            </a:r>
            <a:r>
              <a:rPr lang="en-GB" dirty="0"/>
              <a:t> reference frame (corrected for the efficiency) </a:t>
            </a:r>
          </a:p>
          <a:p>
            <a:pPr lvl="1"/>
            <a:r>
              <a:rPr lang="en-GB" dirty="0"/>
              <a:t>symmetric collisions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GB" dirty="0"/>
              <a:t>the </a:t>
            </a:r>
            <a:r>
              <a:rPr lang="en-GB" dirty="0" err="1"/>
              <a:t>fwd</a:t>
            </a:r>
            <a:r>
              <a:rPr lang="en-GB" dirty="0"/>
              <a:t> particles have the same average characteristics as the </a:t>
            </a:r>
            <a:r>
              <a:rPr lang="en-GB" dirty="0" err="1"/>
              <a:t>bwd</a:t>
            </a:r>
            <a:r>
              <a:rPr lang="en-GB" dirty="0"/>
              <a:t> ones</a:t>
            </a:r>
          </a:p>
          <a:p>
            <a:pPr marL="596900" lvl="1" indent="0">
              <a:buNone/>
            </a:pPr>
            <a:endParaRPr lang="en-GB" dirty="0"/>
          </a:p>
          <a:p>
            <a:r>
              <a:rPr lang="en-GB" dirty="0"/>
              <a:t>check the quality of the applied efficiency corrections: by adding up the Z,N,E of forward-emitted LCPs and IMFs to those of the QP residue, we should reproduce, on average, the projectile characteristics </a:t>
            </a:r>
          </a:p>
        </p:txBody>
      </p:sp>
    </p:spTree>
    <p:extLst>
      <p:ext uri="{BB962C8B-B14F-4D97-AF65-F5344CB8AC3E}">
        <p14:creationId xmlns:p14="http://schemas.microsoft.com/office/powerpoint/2010/main" val="2683066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13883-35E7-CEDE-0D99-A65EA7E86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2">
            <a:extLst>
              <a:ext uri="{FF2B5EF4-FFF2-40B4-BE49-F238E27FC236}">
                <a16:creationId xmlns:a16="http://schemas.microsoft.com/office/drawing/2014/main" id="{A3F7D613-5163-8FFA-DCD1-BCA819A76C89}"/>
              </a:ext>
            </a:extLst>
          </p:cNvPr>
          <p:cNvSpPr txBox="1">
            <a:spLocks/>
          </p:cNvSpPr>
          <p:nvPr/>
        </p:nvSpPr>
        <p:spPr>
          <a:xfrm>
            <a:off x="4042624" y="145122"/>
            <a:ext cx="4744854" cy="427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it-IT" b="1" dirty="0" err="1"/>
              <a:t>QPr</a:t>
            </a:r>
            <a:r>
              <a:rPr lang="it-IT" b="1" dirty="0"/>
              <a:t> </a:t>
            </a:r>
            <a:r>
              <a:rPr lang="it-IT" b="1" dirty="0" err="1"/>
              <a:t>channel</a:t>
            </a:r>
            <a:endParaRPr lang="en-GB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2F9EFB1-4FB3-C3A1-7576-8C880CAE4A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24</a:t>
            </a:fld>
            <a:endParaRPr lang="en-GB"/>
          </a:p>
        </p:txBody>
      </p:sp>
      <p:pic>
        <p:nvPicPr>
          <p:cNvPr id="6" name="Immagine 5" descr="Immagine che contiene linea, diagramma, cerchio, Diagramma&#10;&#10;Il contenuto generato dall'IA potrebbe non essere corretto.">
            <a:extLst>
              <a:ext uri="{FF2B5EF4-FFF2-40B4-BE49-F238E27FC236}">
                <a16:creationId xmlns:a16="http://schemas.microsoft.com/office/drawing/2014/main" id="{53744A56-BB1F-35B7-41C1-075CC75116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47" t="5689" r="2642" b="22407"/>
          <a:stretch>
            <a:fillRect/>
          </a:stretch>
        </p:blipFill>
        <p:spPr>
          <a:xfrm>
            <a:off x="788895" y="3602089"/>
            <a:ext cx="2516554" cy="1061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9014386-05F7-749A-6082-D220D0455CF7}"/>
                  </a:ext>
                </a:extLst>
              </p:cNvPr>
              <p:cNvSpPr txBox="1"/>
              <p:nvPr/>
            </p:nvSpPr>
            <p:spPr>
              <a:xfrm>
                <a:off x="4191610" y="612006"/>
                <a:ext cx="1342697" cy="1550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9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GB" sz="9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9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𝑄𝑃</m:t>
                              </m:r>
                            </m:sup>
                          </m:sSup>
                        </m:e>
                      </m:d>
                      <m:r>
                        <a:rPr lang="it-IT" sz="9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9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𝑓𝑤𝑑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9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9014386-05F7-749A-6082-D220D0455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610" y="612006"/>
                <a:ext cx="1342697" cy="1550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124F55B8-4624-4FBE-DF1B-2CC6E5D5AEDE}"/>
                  </a:ext>
                </a:extLst>
              </p:cNvPr>
              <p:cNvSpPr txBox="1"/>
              <p:nvPr/>
            </p:nvSpPr>
            <p:spPr>
              <a:xfrm>
                <a:off x="4307583" y="753260"/>
                <a:ext cx="1110752" cy="336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9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9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it-IT" sz="900" i="1">
                                  <a:latin typeface="Cambria Math" panose="02040503050406030204" pitchFamily="18" charset="0"/>
                                </a:rPr>
                                <m:t>𝑓𝑤𝑑</m:t>
                              </m:r>
                            </m:sup>
                          </m:sSup>
                        </m:e>
                      </m:d>
                      <m:r>
                        <a:rPr lang="en-GB" sz="9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9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it-IT" sz="9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GB" sz="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9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124F55B8-4624-4FBE-DF1B-2CC6E5D5A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583" y="753260"/>
                <a:ext cx="1110752" cy="336182"/>
              </a:xfrm>
              <a:prstGeom prst="rect">
                <a:avLst/>
              </a:prstGeom>
              <a:blipFill>
                <a:blip r:embed="rId4"/>
                <a:stretch>
                  <a:fillRect t="-156364" r="-38462" b="-216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D9E0BB6B-AA8A-4DCE-0A9C-0B5215EA97E9}"/>
                  </a:ext>
                </a:extLst>
              </p:cNvPr>
              <p:cNvSpPr txBox="1"/>
              <p:nvPr/>
            </p:nvSpPr>
            <p:spPr>
              <a:xfrm>
                <a:off x="7199015" y="561757"/>
                <a:ext cx="1541600" cy="239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9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9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</m:sSub>
                        </m:e>
                      </m:d>
                      <m:r>
                        <a:rPr lang="en-GB" sz="9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9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  <m:sup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𝑄𝑃</m:t>
                              </m:r>
                            </m:sup>
                          </m:sSubSup>
                        </m:e>
                      </m:d>
                      <m:r>
                        <a:rPr lang="it-IT" sz="9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9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9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900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  <m:sup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𝑓𝑤𝑑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sz="9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D9E0BB6B-AA8A-4DCE-0A9C-0B5215EA9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015" y="561757"/>
                <a:ext cx="1541600" cy="2399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2B9FADC5-FDC4-C11A-45E5-180473BE3192}"/>
                  </a:ext>
                </a:extLst>
              </p:cNvPr>
              <p:cNvSpPr txBox="1"/>
              <p:nvPr/>
            </p:nvSpPr>
            <p:spPr>
              <a:xfrm>
                <a:off x="7249320" y="760967"/>
                <a:ext cx="1465273" cy="336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9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9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9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900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  <m:sup>
                              <m:r>
                                <a:rPr lang="it-IT" sz="900" i="1">
                                  <a:latin typeface="Cambria Math" panose="02040503050406030204" pitchFamily="18" charset="0"/>
                                </a:rPr>
                                <m:t>𝑓𝑤𝑑</m:t>
                              </m:r>
                            </m:sup>
                          </m:sSubSup>
                        </m:e>
                      </m:d>
                      <m:r>
                        <a:rPr lang="en-GB" sz="9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9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acc>
                            <m:accPr>
                              <m:chr m:val="̅"/>
                              <m:ctrlPr>
                                <a:rPr lang="en-GB" sz="9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GB" sz="9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9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it-IT" sz="900" b="0" i="1" smtClean="0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sub>
                                <m:sup>
                                  <m:r>
                                    <a:rPr lang="it-IT" sz="9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acc>
                        </m:e>
                      </m:nary>
                      <m:d>
                        <m:dPr>
                          <m:begChr m:val="⟨"/>
                          <m:endChr m:val="⟩"/>
                          <m:ctrlPr>
                            <a:rPr lang="en-GB" sz="9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9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 sz="9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</m:oMath>
                  </m:oMathPara>
                </a14:m>
                <a:endParaRPr lang="en-GB" sz="9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2B9FADC5-FDC4-C11A-45E5-180473BE3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320" y="760967"/>
                <a:ext cx="1465273" cy="336182"/>
              </a:xfrm>
              <a:prstGeom prst="rect">
                <a:avLst/>
              </a:prstGeom>
              <a:blipFill>
                <a:blip r:embed="rId6"/>
                <a:stretch>
                  <a:fillRect t="-156364" r="-5809" b="-216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164E52C9-3AF0-1BA0-6663-4B6E1A7B9C4A}"/>
                  </a:ext>
                </a:extLst>
              </p:cNvPr>
              <p:cNvSpPr txBox="1"/>
              <p:nvPr/>
            </p:nvSpPr>
            <p:spPr>
              <a:xfrm>
                <a:off x="5714323" y="578975"/>
                <a:ext cx="1342697" cy="1550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9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GB" sz="9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9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𝑄𝑃</m:t>
                              </m:r>
                            </m:sup>
                          </m:sSup>
                        </m:e>
                      </m:d>
                      <m:r>
                        <a:rPr lang="it-IT" sz="9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𝑓𝑤𝑑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9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164E52C9-3AF0-1BA0-6663-4B6E1A7B9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323" y="578975"/>
                <a:ext cx="1342697" cy="155042"/>
              </a:xfrm>
              <a:prstGeom prst="rect">
                <a:avLst/>
              </a:prstGeom>
              <a:blipFill>
                <a:blip r:embed="rId7"/>
                <a:stretch>
                  <a:fillRect t="-4000"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9C9307EF-CA28-95D6-E9D5-BE8DDBE93DC8}"/>
                  </a:ext>
                </a:extLst>
              </p:cNvPr>
              <p:cNvSpPr txBox="1"/>
              <p:nvPr/>
            </p:nvSpPr>
            <p:spPr>
              <a:xfrm>
                <a:off x="5871564" y="747404"/>
                <a:ext cx="1139479" cy="336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9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it-IT" sz="900" i="1">
                                  <a:latin typeface="Cambria Math" panose="02040503050406030204" pitchFamily="18" charset="0"/>
                                </a:rPr>
                                <m:t>𝑓𝑤𝑑</m:t>
                              </m:r>
                            </m:sup>
                          </m:sSup>
                        </m:e>
                      </m:d>
                      <m:r>
                        <a:rPr lang="en-GB" sz="9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9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GB" sz="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9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9C9307EF-CA28-95D6-E9D5-BE8DDBE93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564" y="747404"/>
                <a:ext cx="1139479" cy="336182"/>
              </a:xfrm>
              <a:prstGeom prst="rect">
                <a:avLst/>
              </a:prstGeom>
              <a:blipFill>
                <a:blip r:embed="rId8"/>
                <a:stretch>
                  <a:fillRect t="-156364" r="-36898" b="-216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magine 16">
            <a:extLst>
              <a:ext uri="{FF2B5EF4-FFF2-40B4-BE49-F238E27FC236}">
                <a16:creationId xmlns:a16="http://schemas.microsoft.com/office/drawing/2014/main" id="{A5182E5C-4CF7-B67C-1935-08CD201E408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268" t="3647" r="1776" b="53352"/>
          <a:stretch>
            <a:fillRect/>
          </a:stretch>
        </p:blipFill>
        <p:spPr>
          <a:xfrm>
            <a:off x="4042624" y="3732489"/>
            <a:ext cx="4744854" cy="1231656"/>
          </a:xfrm>
          <a:prstGeom prst="rect">
            <a:avLst/>
          </a:prstGeom>
          <a:ln w="12700">
            <a:solidFill>
              <a:srgbClr val="D40ED4"/>
            </a:solidFill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D5F6256-6B18-054C-1293-8FB3D9A48C9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163" t="3197" r="2149" b="52885"/>
          <a:stretch>
            <a:fillRect/>
          </a:stretch>
        </p:blipFill>
        <p:spPr>
          <a:xfrm>
            <a:off x="4042624" y="2410841"/>
            <a:ext cx="4744854" cy="1257915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64F7BB4-B690-369A-3E11-6B4D7102A60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94" t="4103" r="2139" b="52897"/>
          <a:stretch>
            <a:fillRect/>
          </a:stretch>
        </p:blipFill>
        <p:spPr>
          <a:xfrm>
            <a:off x="4042624" y="1115452"/>
            <a:ext cx="4744854" cy="1231656"/>
          </a:xfrm>
          <a:prstGeom prst="rect">
            <a:avLst/>
          </a:prstGeom>
          <a:ln w="12700">
            <a:solidFill>
              <a:srgbClr val="00FF00"/>
            </a:solidFill>
          </a:ln>
        </p:spPr>
      </p:pic>
      <p:sp>
        <p:nvSpPr>
          <p:cNvPr id="20" name="Segnaposto testo 2">
            <a:extLst>
              <a:ext uri="{FF2B5EF4-FFF2-40B4-BE49-F238E27FC236}">
                <a16:creationId xmlns:a16="http://schemas.microsoft.com/office/drawing/2014/main" id="{9536BECC-993F-0FEB-2C67-EF236EFB606F}"/>
              </a:ext>
            </a:extLst>
          </p:cNvPr>
          <p:cNvSpPr txBox="1">
            <a:spLocks/>
          </p:cNvSpPr>
          <p:nvPr/>
        </p:nvSpPr>
        <p:spPr>
          <a:xfrm>
            <a:off x="4140936" y="1290306"/>
            <a:ext cx="722022" cy="428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GB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● tot exp 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○ tot simul</a:t>
            </a: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D70819EA-FDBC-40FC-72EC-6F980BC16422}"/>
              </a:ext>
            </a:extLst>
          </p:cNvPr>
          <p:cNvSpPr txBox="1">
            <a:spLocks/>
          </p:cNvSpPr>
          <p:nvPr/>
        </p:nvSpPr>
        <p:spPr>
          <a:xfrm>
            <a:off x="4501947" y="1656559"/>
            <a:ext cx="864327" cy="42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en-GB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QP exp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en-GB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QP simul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AA645B2F-8E12-3230-1FB1-7C7C32232177}"/>
              </a:ext>
            </a:extLst>
          </p:cNvPr>
          <p:cNvSpPr txBox="1">
            <a:spLocks/>
          </p:cNvSpPr>
          <p:nvPr/>
        </p:nvSpPr>
        <p:spPr>
          <a:xfrm rot="16200000">
            <a:off x="1910751" y="2810456"/>
            <a:ext cx="3880560" cy="42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it-IT" sz="1400" b="1" dirty="0">
                <a:solidFill>
                  <a:srgbClr val="FF00FF"/>
                </a:solidFill>
              </a:rPr>
              <a:t> 74 </a:t>
            </a:r>
            <a:r>
              <a:rPr lang="it-IT" sz="1400" b="1" dirty="0" err="1">
                <a:solidFill>
                  <a:srgbClr val="FF00FF"/>
                </a:solidFill>
              </a:rPr>
              <a:t>AMeV</a:t>
            </a:r>
            <a:r>
              <a:rPr lang="it-IT" sz="1400" b="1" dirty="0">
                <a:solidFill>
                  <a:srgbClr val="FF00FF"/>
                </a:solidFill>
              </a:rPr>
              <a:t>          </a:t>
            </a:r>
            <a:r>
              <a:rPr lang="it-IT" sz="1400" b="1" dirty="0">
                <a:solidFill>
                  <a:srgbClr val="0000FF"/>
                </a:solidFill>
              </a:rPr>
              <a:t>52 </a:t>
            </a:r>
            <a:r>
              <a:rPr lang="it-IT" sz="1400" b="1" dirty="0" err="1">
                <a:solidFill>
                  <a:srgbClr val="0000FF"/>
                </a:solidFill>
              </a:rPr>
              <a:t>AMeV</a:t>
            </a:r>
            <a:r>
              <a:rPr lang="it-IT" sz="1400" b="1" dirty="0">
                <a:solidFill>
                  <a:srgbClr val="0000FF"/>
                </a:solidFill>
              </a:rPr>
              <a:t>             </a:t>
            </a:r>
            <a:r>
              <a:rPr lang="it-IT" sz="1400" b="1" dirty="0">
                <a:solidFill>
                  <a:srgbClr val="00FF00"/>
                </a:solidFill>
              </a:rPr>
              <a:t>32 </a:t>
            </a:r>
            <a:r>
              <a:rPr lang="it-IT" sz="1400" b="1" dirty="0" err="1">
                <a:solidFill>
                  <a:srgbClr val="00FF00"/>
                </a:solidFill>
              </a:rPr>
              <a:t>AMeV</a:t>
            </a:r>
            <a:endParaRPr lang="en-GB" sz="1400" b="1" dirty="0">
              <a:solidFill>
                <a:srgbClr val="00FF00"/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14AC95B5-6460-4865-2C68-B2FADF27F389}"/>
              </a:ext>
            </a:extLst>
          </p:cNvPr>
          <p:cNvSpPr/>
          <p:nvPr/>
        </p:nvSpPr>
        <p:spPr>
          <a:xfrm rot="5400000">
            <a:off x="7407738" y="2903546"/>
            <a:ext cx="313397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60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it-IT" sz="1600" b="0" cap="none" spc="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xp</a:t>
            </a:r>
            <a:r>
              <a:rPr lang="it-IT" sz="1600" b="0" cap="none" spc="0" dirty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sz="1600" dirty="0"/>
              <a:t>vs </a:t>
            </a:r>
            <a:r>
              <a:rPr lang="it-IT" sz="1600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AMD+GEMINI++</a:t>
            </a:r>
            <a:r>
              <a:rPr lang="it-IT" sz="1600" b="0" cap="none" spc="0" dirty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E65649B6-DBAE-F212-BB7E-FC66B4B408CA}"/>
              </a:ext>
            </a:extLst>
          </p:cNvPr>
          <p:cNvSpPr txBox="1">
            <a:spLocks/>
          </p:cNvSpPr>
          <p:nvPr/>
        </p:nvSpPr>
        <p:spPr>
          <a:xfrm>
            <a:off x="256991" y="1139386"/>
            <a:ext cx="3362663" cy="225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we consider all the particles emitted in the forward in the </a:t>
            </a:r>
            <a:r>
              <a:rPr lang="en-GB" dirty="0" err="1"/>
              <a:t>c.m.</a:t>
            </a:r>
            <a:r>
              <a:rPr lang="en-GB" dirty="0"/>
              <a:t> reference frame (corrected for the efficiency) </a:t>
            </a:r>
          </a:p>
          <a:p>
            <a:pPr lvl="1"/>
            <a:r>
              <a:rPr lang="en-GB" dirty="0"/>
              <a:t>symmetric collisions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GB" dirty="0"/>
              <a:t>the </a:t>
            </a:r>
            <a:r>
              <a:rPr lang="en-GB" dirty="0" err="1"/>
              <a:t>fwd</a:t>
            </a:r>
            <a:r>
              <a:rPr lang="en-GB" dirty="0"/>
              <a:t> particles have the same average characteristics as the </a:t>
            </a:r>
            <a:r>
              <a:rPr lang="en-GB" dirty="0" err="1"/>
              <a:t>bwd</a:t>
            </a:r>
            <a:r>
              <a:rPr lang="en-GB" dirty="0"/>
              <a:t> ones</a:t>
            </a:r>
          </a:p>
          <a:p>
            <a:pPr marL="596900" lvl="1" indent="0">
              <a:buNone/>
            </a:pPr>
            <a:endParaRPr lang="en-GB" dirty="0"/>
          </a:p>
          <a:p>
            <a:r>
              <a:rPr lang="en-GB" dirty="0"/>
              <a:t>check the quality of the applied efficiency corrections: by adding up the Z,N,E of forward-emitted LCPs and IMFs to those of the QP residue, we should reproduce, on average, the projectile characteristics 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269F424A-2257-053E-3178-909115BB1A73}"/>
              </a:ext>
            </a:extLst>
          </p:cNvPr>
          <p:cNvCxnSpPr>
            <a:cxnSpLocks/>
          </p:cNvCxnSpPr>
          <p:nvPr/>
        </p:nvCxnSpPr>
        <p:spPr>
          <a:xfrm flipV="1">
            <a:off x="6103815" y="4165600"/>
            <a:ext cx="0" cy="390769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64EDBC45-34D6-6C18-8D4F-44D10EA40A06}"/>
              </a:ext>
            </a:extLst>
          </p:cNvPr>
          <p:cNvCxnSpPr>
            <a:cxnSpLocks/>
          </p:cNvCxnSpPr>
          <p:nvPr/>
        </p:nvCxnSpPr>
        <p:spPr>
          <a:xfrm flipV="1">
            <a:off x="6103815" y="3915507"/>
            <a:ext cx="0" cy="250093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gnaposto testo 2">
            <a:extLst>
              <a:ext uri="{FF2B5EF4-FFF2-40B4-BE49-F238E27FC236}">
                <a16:creationId xmlns:a16="http://schemas.microsoft.com/office/drawing/2014/main" id="{848D49E0-D8D9-75A6-4534-6267B6A82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1449" y="3853112"/>
            <a:ext cx="1419143" cy="389921"/>
          </a:xfrm>
        </p:spPr>
        <p:txBody>
          <a:bodyPr>
            <a:normAutofit fontScale="40000" lnSpcReduction="20000"/>
          </a:bodyPr>
          <a:lstStyle/>
          <a:p>
            <a:pPr marL="114300" indent="0">
              <a:buNone/>
            </a:pPr>
            <a:r>
              <a:rPr lang="en-GB" dirty="0">
                <a:solidFill>
                  <a:srgbClr val="FF0000"/>
                </a:solidFill>
              </a:rPr>
              <a:t>free neutron </a:t>
            </a:r>
          </a:p>
          <a:p>
            <a:pPr marL="114300" indent="0">
              <a:buNone/>
            </a:pPr>
            <a:r>
              <a:rPr lang="en-GB" dirty="0">
                <a:solidFill>
                  <a:srgbClr val="FF0000"/>
                </a:solidFill>
              </a:rPr>
              <a:t>emission DEDUCED</a:t>
            </a:r>
          </a:p>
        </p:txBody>
      </p:sp>
      <p:sp>
        <p:nvSpPr>
          <p:cNvPr id="29" name="Segnaposto testo 2">
            <a:extLst>
              <a:ext uri="{FF2B5EF4-FFF2-40B4-BE49-F238E27FC236}">
                <a16:creationId xmlns:a16="http://schemas.microsoft.com/office/drawing/2014/main" id="{0612FE89-56D4-2332-120B-8A3EC2995AD6}"/>
              </a:ext>
            </a:extLst>
          </p:cNvPr>
          <p:cNvSpPr txBox="1">
            <a:spLocks/>
          </p:cNvSpPr>
          <p:nvPr/>
        </p:nvSpPr>
        <p:spPr>
          <a:xfrm>
            <a:off x="5971449" y="4208619"/>
            <a:ext cx="1010633" cy="38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GB" dirty="0">
                <a:solidFill>
                  <a:srgbClr val="FF0000"/>
                </a:solidFill>
              </a:rPr>
              <a:t>emitted neutrons in clusters</a:t>
            </a:r>
          </a:p>
        </p:txBody>
      </p:sp>
      <p:sp>
        <p:nvSpPr>
          <p:cNvPr id="31" name="Segnaposto testo 2">
            <a:extLst>
              <a:ext uri="{FF2B5EF4-FFF2-40B4-BE49-F238E27FC236}">
                <a16:creationId xmlns:a16="http://schemas.microsoft.com/office/drawing/2014/main" id="{05229293-8843-196A-3284-088A0D2CCAC0}"/>
              </a:ext>
            </a:extLst>
          </p:cNvPr>
          <p:cNvSpPr txBox="1">
            <a:spLocks/>
          </p:cNvSpPr>
          <p:nvPr/>
        </p:nvSpPr>
        <p:spPr>
          <a:xfrm>
            <a:off x="7169730" y="3958099"/>
            <a:ext cx="1146428" cy="38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GB" dirty="0">
                <a:solidFill>
                  <a:srgbClr val="FF0000"/>
                </a:solidFill>
              </a:rPr>
              <a:t>EFFECT OF IED PROTONS? </a:t>
            </a:r>
          </a:p>
          <a:p>
            <a:pPr marL="114300" indent="0">
              <a:buNone/>
            </a:pPr>
            <a:r>
              <a:rPr lang="en-GB" dirty="0">
                <a:solidFill>
                  <a:srgbClr val="FF0000"/>
                </a:solidFill>
              </a:rPr>
              <a:t>to be investigated</a:t>
            </a: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60B4DDFD-AB95-36A5-3A4C-2829D495366A}"/>
              </a:ext>
            </a:extLst>
          </p:cNvPr>
          <p:cNvSpPr/>
          <p:nvPr/>
        </p:nvSpPr>
        <p:spPr>
          <a:xfrm>
            <a:off x="7465530" y="3828448"/>
            <a:ext cx="779701" cy="19959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olo 11">
            <a:extLst>
              <a:ext uri="{FF2B5EF4-FFF2-40B4-BE49-F238E27FC236}">
                <a16:creationId xmlns:a16="http://schemas.microsoft.com/office/drawing/2014/main" id="{5B321D41-A048-CAC0-0047-33531628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92625"/>
            <a:ext cx="3949019" cy="572700"/>
          </a:xfrm>
        </p:spPr>
        <p:txBody>
          <a:bodyPr>
            <a:noAutofit/>
          </a:bodyPr>
          <a:lstStyle/>
          <a:p>
            <a:r>
              <a:rPr lang="en-GB" sz="2000" dirty="0"/>
              <a:t>Validation of the efficiency correction </a:t>
            </a:r>
            <a:br>
              <a:rPr lang="en-GB" sz="2000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30754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984F8-103D-AC36-DA94-724FB206A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E7E3F1-841B-F89D-A564-22A680987F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25</a:t>
            </a:fld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C7A0BFC-6D6C-B572-F45D-080112D68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5" y="1458515"/>
            <a:ext cx="7807569" cy="2280306"/>
          </a:xfrm>
          <a:prstGeom prst="rect">
            <a:avLst/>
          </a:prstGeom>
          <a:ln>
            <a:solidFill>
              <a:srgbClr val="D40ED4"/>
            </a:solidFill>
          </a:ln>
        </p:spPr>
      </p:pic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09DE7DAE-C303-87BE-7692-D9240804DA4A}"/>
              </a:ext>
            </a:extLst>
          </p:cNvPr>
          <p:cNvSpPr txBox="1">
            <a:spLocks/>
          </p:cNvSpPr>
          <p:nvPr/>
        </p:nvSpPr>
        <p:spPr>
          <a:xfrm>
            <a:off x="440098" y="3876433"/>
            <a:ext cx="8032359" cy="786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dirty="0"/>
              <a:t>In </a:t>
            </a:r>
            <a:r>
              <a:rPr lang="it-IT" dirty="0" err="1"/>
              <a:t>exp</a:t>
            </a:r>
            <a:r>
              <a:rPr lang="it-IT" dirty="0"/>
              <a:t>, </a:t>
            </a:r>
            <a:r>
              <a:rPr lang="it-IT" dirty="0" err="1"/>
              <a:t>there</a:t>
            </a:r>
            <a:r>
              <a:rPr lang="it-IT" dirty="0"/>
              <a:t> are </a:t>
            </a:r>
            <a:r>
              <a:rPr lang="it-IT" dirty="0" err="1"/>
              <a:t>fewer</a:t>
            </a:r>
            <a:r>
              <a:rPr lang="it-IT" dirty="0"/>
              <a:t> free </a:t>
            </a:r>
            <a:r>
              <a:rPr lang="it-IT" dirty="0" err="1"/>
              <a:t>neutrons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in the AMD+GEMINI++ </a:t>
            </a:r>
            <a:r>
              <a:rPr lang="it-IT" dirty="0" err="1"/>
              <a:t>simulation</a:t>
            </a:r>
            <a:endParaRPr lang="it-IT" dirty="0"/>
          </a:p>
          <a:p>
            <a:r>
              <a:rPr lang="en-GB" dirty="0"/>
              <a:t>Similarly, in exp there are fewer free protons compared to </a:t>
            </a:r>
            <a:r>
              <a:rPr lang="it-IT" dirty="0"/>
              <a:t>AMD+GEMINI++  </a:t>
            </a:r>
            <a:r>
              <a:rPr lang="en-GB" dirty="0"/>
              <a:t>simulation</a:t>
            </a:r>
          </a:p>
          <a:p>
            <a:r>
              <a:rPr lang="en-GB" dirty="0"/>
              <a:t>The simulation </a:t>
            </a:r>
            <a:r>
              <a:rPr lang="en-GB" dirty="0" err="1"/>
              <a:t>favors</a:t>
            </a:r>
            <a:r>
              <a:rPr lang="en-GB" dirty="0"/>
              <a:t> the emission of free protons and neutrons over that of clusters. </a:t>
            </a:r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B058DC10-0D57-5EC8-25B6-BC32DCAA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06301"/>
            <a:ext cx="8520600" cy="739548"/>
          </a:xfrm>
        </p:spPr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it-IT" b="1" dirty="0" err="1"/>
              <a:t>QPr</a:t>
            </a:r>
            <a:r>
              <a:rPr lang="it-IT" b="1" dirty="0"/>
              <a:t> </a:t>
            </a:r>
            <a:r>
              <a:rPr lang="it-IT" b="1" dirty="0" err="1"/>
              <a:t>channel</a:t>
            </a:r>
            <a:endParaRPr lang="it-IT" b="1" dirty="0"/>
          </a:p>
          <a:p>
            <a:pPr marL="114300" indent="0" algn="ctr">
              <a:buNone/>
            </a:pPr>
            <a:r>
              <a:rPr lang="it-IT" dirty="0" err="1"/>
              <a:t>Particle</a:t>
            </a:r>
            <a:r>
              <a:rPr lang="it-IT" dirty="0"/>
              <a:t> </a:t>
            </a:r>
            <a:r>
              <a:rPr lang="it-IT" dirty="0" err="1"/>
              <a:t>multiplicities</a:t>
            </a:r>
            <a:r>
              <a:rPr lang="it-IT" dirty="0"/>
              <a:t> vs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endParaRPr lang="en-GB" baseline="-25000" dirty="0"/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FCC0787F-3B09-A6B3-31B3-78687065C6F7}"/>
              </a:ext>
            </a:extLst>
          </p:cNvPr>
          <p:cNvSpPr txBox="1">
            <a:spLocks/>
          </p:cNvSpPr>
          <p:nvPr/>
        </p:nvSpPr>
        <p:spPr>
          <a:xfrm rot="16200000">
            <a:off x="-632158" y="2378927"/>
            <a:ext cx="2292974" cy="42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it-IT" sz="1400" b="1" dirty="0">
                <a:solidFill>
                  <a:srgbClr val="FF00FF"/>
                </a:solidFill>
              </a:rPr>
              <a:t>74 </a:t>
            </a:r>
            <a:r>
              <a:rPr lang="it-IT" sz="1400" b="1" dirty="0" err="1">
                <a:solidFill>
                  <a:srgbClr val="FF00FF"/>
                </a:solidFill>
              </a:rPr>
              <a:t>AMeV</a:t>
            </a:r>
            <a:endParaRPr lang="en-GB" sz="1400" b="1" dirty="0">
              <a:solidFill>
                <a:srgbClr val="00FF0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A3F530A-48E6-A797-1603-591767862DB1}"/>
              </a:ext>
            </a:extLst>
          </p:cNvPr>
          <p:cNvSpPr/>
          <p:nvPr/>
        </p:nvSpPr>
        <p:spPr>
          <a:xfrm rot="5400000">
            <a:off x="7265315" y="2423059"/>
            <a:ext cx="313397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60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it-IT" sz="1600" b="0" cap="none" spc="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xp</a:t>
            </a:r>
            <a:r>
              <a:rPr lang="it-IT" sz="1600" b="0" cap="none" spc="0" dirty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sz="1600" dirty="0"/>
              <a:t>vs </a:t>
            </a:r>
            <a:r>
              <a:rPr lang="it-IT" sz="1600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AMD+GEMINI++</a:t>
            </a:r>
            <a:r>
              <a:rPr lang="it-IT" sz="1600" b="0" cap="none" spc="0" dirty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D86CC134-FA90-A599-606B-83EA3B5B7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</p:spPr>
        <p:txBody>
          <a:bodyPr>
            <a:normAutofit/>
          </a:bodyPr>
          <a:lstStyle/>
          <a:p>
            <a:r>
              <a:rPr lang="en-GB" sz="2000" dirty="0"/>
              <a:t>Validation of the efficiency correction </a:t>
            </a:r>
          </a:p>
        </p:txBody>
      </p:sp>
    </p:spTree>
    <p:extLst>
      <p:ext uri="{BB962C8B-B14F-4D97-AF65-F5344CB8AC3E}">
        <p14:creationId xmlns:p14="http://schemas.microsoft.com/office/powerpoint/2010/main" val="3743369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5C2EB-78BC-EBF7-8D79-D10F92966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10B332-2F39-1F7E-183B-D8FF5E4CC1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26</a:t>
            </a:fld>
            <a:endParaRPr lang="en-GB"/>
          </a:p>
        </p:txBody>
      </p:sp>
      <p:pic>
        <p:nvPicPr>
          <p:cNvPr id="6" name="Immagine 5" descr="Immagine che contiene linea, diagramma, cerchio, Diagramma&#10;&#10;Il contenuto generato dall'IA potrebbe non essere corretto.">
            <a:extLst>
              <a:ext uri="{FF2B5EF4-FFF2-40B4-BE49-F238E27FC236}">
                <a16:creationId xmlns:a16="http://schemas.microsoft.com/office/drawing/2014/main" id="{E0494FB3-0193-08D0-F159-557B5D0569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47" t="5689" r="2642" b="22407"/>
          <a:stretch>
            <a:fillRect/>
          </a:stretch>
        </p:blipFill>
        <p:spPr>
          <a:xfrm>
            <a:off x="788895" y="3602089"/>
            <a:ext cx="2516554" cy="1061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A2BAAD70-C80C-8B93-E649-BACDC0A3CEDF}"/>
                  </a:ext>
                </a:extLst>
              </p:cNvPr>
              <p:cNvSpPr txBox="1"/>
              <p:nvPr/>
            </p:nvSpPr>
            <p:spPr>
              <a:xfrm>
                <a:off x="4191610" y="612006"/>
                <a:ext cx="1342697" cy="1550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9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GB" sz="9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9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𝑄𝑃</m:t>
                              </m:r>
                            </m:sup>
                          </m:sSup>
                        </m:e>
                      </m:d>
                      <m:r>
                        <a:rPr lang="it-IT" sz="9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9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𝑓𝑤𝑑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9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A2BAAD70-C80C-8B93-E649-BACDC0A3C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610" y="612006"/>
                <a:ext cx="1342697" cy="1550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B99C8C0F-7EA6-6DB5-28A3-1D1C9136894A}"/>
                  </a:ext>
                </a:extLst>
              </p:cNvPr>
              <p:cNvSpPr txBox="1"/>
              <p:nvPr/>
            </p:nvSpPr>
            <p:spPr>
              <a:xfrm>
                <a:off x="4307583" y="753260"/>
                <a:ext cx="1110752" cy="336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9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9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it-IT" sz="900" i="1">
                                  <a:latin typeface="Cambria Math" panose="02040503050406030204" pitchFamily="18" charset="0"/>
                                </a:rPr>
                                <m:t>𝑓𝑤𝑑</m:t>
                              </m:r>
                            </m:sup>
                          </m:sSup>
                        </m:e>
                      </m:d>
                      <m:r>
                        <a:rPr lang="en-GB" sz="9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9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it-IT" sz="9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GB" sz="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9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B99C8C0F-7EA6-6DB5-28A3-1D1C91368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583" y="753260"/>
                <a:ext cx="1110752" cy="336182"/>
              </a:xfrm>
              <a:prstGeom prst="rect">
                <a:avLst/>
              </a:prstGeom>
              <a:blipFill>
                <a:blip r:embed="rId4"/>
                <a:stretch>
                  <a:fillRect t="-156364" r="-38462" b="-216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DF658397-AC59-81A9-2122-277E1A853EDA}"/>
                  </a:ext>
                </a:extLst>
              </p:cNvPr>
              <p:cNvSpPr txBox="1"/>
              <p:nvPr/>
            </p:nvSpPr>
            <p:spPr>
              <a:xfrm>
                <a:off x="7199015" y="561757"/>
                <a:ext cx="1541600" cy="239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9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9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</m:sSub>
                        </m:e>
                      </m:d>
                      <m:r>
                        <a:rPr lang="en-GB" sz="9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9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  <m:sup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𝑄𝑃</m:t>
                              </m:r>
                            </m:sup>
                          </m:sSubSup>
                        </m:e>
                      </m:d>
                      <m:r>
                        <a:rPr lang="it-IT" sz="9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9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9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900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  <m:sup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𝑓𝑤𝑑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sz="9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DF658397-AC59-81A9-2122-277E1A853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015" y="561757"/>
                <a:ext cx="1541600" cy="2399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C6BDE04-30F8-3969-CFCE-C0EB1EA7F73E}"/>
                  </a:ext>
                </a:extLst>
              </p:cNvPr>
              <p:cNvSpPr txBox="1"/>
              <p:nvPr/>
            </p:nvSpPr>
            <p:spPr>
              <a:xfrm>
                <a:off x="7249320" y="760967"/>
                <a:ext cx="1465273" cy="336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9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9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9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900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  <m:sup>
                              <m:r>
                                <a:rPr lang="it-IT" sz="900" i="1">
                                  <a:latin typeface="Cambria Math" panose="02040503050406030204" pitchFamily="18" charset="0"/>
                                </a:rPr>
                                <m:t>𝑓𝑤𝑑</m:t>
                              </m:r>
                            </m:sup>
                          </m:sSubSup>
                        </m:e>
                      </m:d>
                      <m:r>
                        <a:rPr lang="en-GB" sz="9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9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acc>
                            <m:accPr>
                              <m:chr m:val="̅"/>
                              <m:ctrlPr>
                                <a:rPr lang="en-GB" sz="9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GB" sz="9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9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it-IT" sz="900" b="0" i="1" smtClean="0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sub>
                                <m:sup>
                                  <m:r>
                                    <a:rPr lang="it-IT" sz="9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acc>
                        </m:e>
                      </m:nary>
                      <m:d>
                        <m:dPr>
                          <m:begChr m:val="⟨"/>
                          <m:endChr m:val="⟩"/>
                          <m:ctrlPr>
                            <a:rPr lang="en-GB" sz="9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9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 sz="9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</m:oMath>
                  </m:oMathPara>
                </a14:m>
                <a:endParaRPr lang="en-GB" sz="9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C6BDE04-30F8-3969-CFCE-C0EB1EA7F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320" y="760967"/>
                <a:ext cx="1465273" cy="336182"/>
              </a:xfrm>
              <a:prstGeom prst="rect">
                <a:avLst/>
              </a:prstGeom>
              <a:blipFill>
                <a:blip r:embed="rId6"/>
                <a:stretch>
                  <a:fillRect t="-156364" r="-5809" b="-216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46D017B-0156-05D0-47E4-53CD69100BD1}"/>
                  </a:ext>
                </a:extLst>
              </p:cNvPr>
              <p:cNvSpPr txBox="1"/>
              <p:nvPr/>
            </p:nvSpPr>
            <p:spPr>
              <a:xfrm>
                <a:off x="5714323" y="578975"/>
                <a:ext cx="1342697" cy="1550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9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GB" sz="9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9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𝑄𝑃</m:t>
                              </m:r>
                            </m:sup>
                          </m:sSup>
                        </m:e>
                      </m:d>
                      <m:r>
                        <a:rPr lang="it-IT" sz="9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𝑓𝑤𝑑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9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46D017B-0156-05D0-47E4-53CD69100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323" y="578975"/>
                <a:ext cx="1342697" cy="155042"/>
              </a:xfrm>
              <a:prstGeom prst="rect">
                <a:avLst/>
              </a:prstGeom>
              <a:blipFill>
                <a:blip r:embed="rId7"/>
                <a:stretch>
                  <a:fillRect t="-4000"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304A988-1004-CF5F-A50A-23A8FDEAFAAF}"/>
                  </a:ext>
                </a:extLst>
              </p:cNvPr>
              <p:cNvSpPr txBox="1"/>
              <p:nvPr/>
            </p:nvSpPr>
            <p:spPr>
              <a:xfrm>
                <a:off x="5871564" y="747404"/>
                <a:ext cx="1139479" cy="336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9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it-IT" sz="900" i="1">
                                  <a:latin typeface="Cambria Math" panose="02040503050406030204" pitchFamily="18" charset="0"/>
                                </a:rPr>
                                <m:t>𝑓𝑤𝑑</m:t>
                              </m:r>
                            </m:sup>
                          </m:sSup>
                        </m:e>
                      </m:d>
                      <m:r>
                        <a:rPr lang="en-GB" sz="9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9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GB" sz="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9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304A988-1004-CF5F-A50A-23A8FDEAF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564" y="747404"/>
                <a:ext cx="1139479" cy="336182"/>
              </a:xfrm>
              <a:prstGeom prst="rect">
                <a:avLst/>
              </a:prstGeom>
              <a:blipFill>
                <a:blip r:embed="rId8"/>
                <a:stretch>
                  <a:fillRect t="-156364" r="-36898" b="-216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magine 11">
            <a:extLst>
              <a:ext uri="{FF2B5EF4-FFF2-40B4-BE49-F238E27FC236}">
                <a16:creationId xmlns:a16="http://schemas.microsoft.com/office/drawing/2014/main" id="{F67ED533-75CF-9745-504B-304EDB37A96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398" t="53967" r="3079" b="3033"/>
          <a:stretch>
            <a:fillRect/>
          </a:stretch>
        </p:blipFill>
        <p:spPr>
          <a:xfrm>
            <a:off x="4042624" y="3740504"/>
            <a:ext cx="4744854" cy="1250137"/>
          </a:xfrm>
          <a:prstGeom prst="rect">
            <a:avLst/>
          </a:prstGeom>
          <a:ln w="12700">
            <a:solidFill>
              <a:srgbClr val="D40ED4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61FDE1B-8D4F-EB45-3BF2-C74E8FBBA77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138" t="53822" r="2603" b="3177"/>
          <a:stretch>
            <a:fillRect/>
          </a:stretch>
        </p:blipFill>
        <p:spPr>
          <a:xfrm>
            <a:off x="4042624" y="2431831"/>
            <a:ext cx="4744854" cy="1250138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84DF2C1-7790-AE67-ECB1-18121C592FA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055" t="54245" r="2903" b="2754"/>
          <a:stretch>
            <a:fillRect/>
          </a:stretch>
        </p:blipFill>
        <p:spPr>
          <a:xfrm>
            <a:off x="4042625" y="1123159"/>
            <a:ext cx="4744854" cy="1250137"/>
          </a:xfrm>
          <a:prstGeom prst="rect">
            <a:avLst/>
          </a:prstGeom>
          <a:ln w="12700">
            <a:solidFill>
              <a:srgbClr val="00FF00"/>
            </a:solidFill>
          </a:ln>
        </p:spPr>
      </p:pic>
      <p:sp>
        <p:nvSpPr>
          <p:cNvPr id="16" name="Segnaposto testo 2">
            <a:extLst>
              <a:ext uri="{FF2B5EF4-FFF2-40B4-BE49-F238E27FC236}">
                <a16:creationId xmlns:a16="http://schemas.microsoft.com/office/drawing/2014/main" id="{87BB2A49-5AB6-F19D-CD2C-1338F18D5918}"/>
              </a:ext>
            </a:extLst>
          </p:cNvPr>
          <p:cNvSpPr txBox="1">
            <a:spLocks/>
          </p:cNvSpPr>
          <p:nvPr/>
        </p:nvSpPr>
        <p:spPr>
          <a:xfrm>
            <a:off x="4042624" y="2618191"/>
            <a:ext cx="722022" cy="428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GB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● tot exp </a:t>
            </a:r>
          </a:p>
          <a:p>
            <a:pPr marL="114300" indent="0">
              <a:buNone/>
            </a:pPr>
            <a:r>
              <a:rPr lang="en-GB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○ tot simul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16428F69-CE83-262F-CC58-E30093533CCD}"/>
              </a:ext>
            </a:extLst>
          </p:cNvPr>
          <p:cNvSpPr txBox="1">
            <a:spLocks/>
          </p:cNvSpPr>
          <p:nvPr/>
        </p:nvSpPr>
        <p:spPr>
          <a:xfrm>
            <a:off x="4494132" y="2998007"/>
            <a:ext cx="864327" cy="42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en-GB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QP exp</a:t>
            </a:r>
          </a:p>
          <a:p>
            <a:pPr marL="114300" indent="0">
              <a:buNone/>
            </a:pP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en-GB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QP simul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309AC4E5-FF16-BB3C-5818-FB035593DAE7}"/>
              </a:ext>
            </a:extLst>
          </p:cNvPr>
          <p:cNvSpPr txBox="1">
            <a:spLocks/>
          </p:cNvSpPr>
          <p:nvPr/>
        </p:nvSpPr>
        <p:spPr>
          <a:xfrm rot="16200000">
            <a:off x="1910751" y="2810456"/>
            <a:ext cx="3880560" cy="42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it-IT" sz="1400" b="1" dirty="0">
                <a:solidFill>
                  <a:srgbClr val="FF00FF"/>
                </a:solidFill>
              </a:rPr>
              <a:t> 74 </a:t>
            </a:r>
            <a:r>
              <a:rPr lang="it-IT" sz="1400" b="1" dirty="0" err="1">
                <a:solidFill>
                  <a:srgbClr val="FF00FF"/>
                </a:solidFill>
              </a:rPr>
              <a:t>AMeV</a:t>
            </a:r>
            <a:r>
              <a:rPr lang="it-IT" sz="1400" b="1" dirty="0">
                <a:solidFill>
                  <a:srgbClr val="FF00FF"/>
                </a:solidFill>
              </a:rPr>
              <a:t>          </a:t>
            </a:r>
            <a:r>
              <a:rPr lang="it-IT" sz="1400" b="1" dirty="0">
                <a:solidFill>
                  <a:srgbClr val="0000FF"/>
                </a:solidFill>
              </a:rPr>
              <a:t>52 </a:t>
            </a:r>
            <a:r>
              <a:rPr lang="it-IT" sz="1400" b="1" dirty="0" err="1">
                <a:solidFill>
                  <a:srgbClr val="0000FF"/>
                </a:solidFill>
              </a:rPr>
              <a:t>AMeV</a:t>
            </a:r>
            <a:r>
              <a:rPr lang="it-IT" sz="1400" b="1" dirty="0">
                <a:solidFill>
                  <a:srgbClr val="0000FF"/>
                </a:solidFill>
              </a:rPr>
              <a:t>             </a:t>
            </a:r>
            <a:r>
              <a:rPr lang="it-IT" sz="1400" b="1" dirty="0">
                <a:solidFill>
                  <a:srgbClr val="00FF00"/>
                </a:solidFill>
              </a:rPr>
              <a:t>32 </a:t>
            </a:r>
            <a:r>
              <a:rPr lang="it-IT" sz="1400" b="1" dirty="0" err="1">
                <a:solidFill>
                  <a:srgbClr val="00FF00"/>
                </a:solidFill>
              </a:rPr>
              <a:t>AMeV</a:t>
            </a:r>
            <a:endParaRPr lang="en-GB" sz="1400" b="1" dirty="0">
              <a:solidFill>
                <a:srgbClr val="00FF0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7AD6748-49E4-0DE4-2118-7B03758AF05F}"/>
              </a:ext>
            </a:extLst>
          </p:cNvPr>
          <p:cNvSpPr/>
          <p:nvPr/>
        </p:nvSpPr>
        <p:spPr>
          <a:xfrm rot="5400000">
            <a:off x="7407738" y="2903546"/>
            <a:ext cx="313397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60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it-IT" sz="1600" b="0" cap="none" spc="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xp</a:t>
            </a:r>
            <a:r>
              <a:rPr lang="it-IT" sz="1600" b="0" cap="none" spc="0" dirty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sz="1600" dirty="0"/>
              <a:t>vs </a:t>
            </a:r>
            <a:r>
              <a:rPr lang="it-IT" sz="1600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AMD+GEMINI++</a:t>
            </a:r>
            <a:r>
              <a:rPr lang="it-IT" sz="1600" b="0" cap="none" spc="0" dirty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9" name="Segnaposto testo 2">
            <a:extLst>
              <a:ext uri="{FF2B5EF4-FFF2-40B4-BE49-F238E27FC236}">
                <a16:creationId xmlns:a16="http://schemas.microsoft.com/office/drawing/2014/main" id="{A49451EE-3347-4070-DB4A-42FBCDAA98F8}"/>
              </a:ext>
            </a:extLst>
          </p:cNvPr>
          <p:cNvSpPr txBox="1">
            <a:spLocks/>
          </p:cNvSpPr>
          <p:nvPr/>
        </p:nvSpPr>
        <p:spPr>
          <a:xfrm>
            <a:off x="256991" y="1139386"/>
            <a:ext cx="3362663" cy="225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we consider all the particles emitted in the forward in the </a:t>
            </a:r>
            <a:r>
              <a:rPr lang="en-GB" dirty="0" err="1"/>
              <a:t>c.m.</a:t>
            </a:r>
            <a:r>
              <a:rPr lang="en-GB" dirty="0"/>
              <a:t> reference frame (corrected for the efficiency) </a:t>
            </a:r>
          </a:p>
          <a:p>
            <a:pPr lvl="1"/>
            <a:r>
              <a:rPr lang="en-GB" dirty="0"/>
              <a:t>symmetric collisions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GB" dirty="0"/>
              <a:t>the </a:t>
            </a:r>
            <a:r>
              <a:rPr lang="en-GB" dirty="0" err="1"/>
              <a:t>fwd</a:t>
            </a:r>
            <a:r>
              <a:rPr lang="en-GB" dirty="0"/>
              <a:t> particles have the same average characteristics as the </a:t>
            </a:r>
            <a:r>
              <a:rPr lang="en-GB" dirty="0" err="1"/>
              <a:t>bwd</a:t>
            </a:r>
            <a:r>
              <a:rPr lang="en-GB" dirty="0"/>
              <a:t> ones</a:t>
            </a:r>
          </a:p>
          <a:p>
            <a:pPr marL="596900" lvl="1" indent="0">
              <a:buNone/>
            </a:pPr>
            <a:endParaRPr lang="en-GB" dirty="0"/>
          </a:p>
          <a:p>
            <a:r>
              <a:rPr lang="en-GB" dirty="0"/>
              <a:t>check the quality of the applied efficiency corrections: by adding up the Z,N,E of forward-emitted LCPs and IMFs to those of the QP residue, we should reproduce, on average, the projectile characteristics </a:t>
            </a: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63E37B6E-235A-122C-98A7-E703FCF27CB2}"/>
              </a:ext>
            </a:extLst>
          </p:cNvPr>
          <p:cNvSpPr txBox="1">
            <a:spLocks/>
          </p:cNvSpPr>
          <p:nvPr/>
        </p:nvSpPr>
        <p:spPr>
          <a:xfrm>
            <a:off x="4042624" y="145122"/>
            <a:ext cx="4744854" cy="427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it-IT" b="1" dirty="0" err="1"/>
              <a:t>QPb</a:t>
            </a:r>
            <a:r>
              <a:rPr lang="it-IT" b="1" dirty="0"/>
              <a:t> </a:t>
            </a:r>
            <a:r>
              <a:rPr lang="it-IT" b="1" dirty="0" err="1"/>
              <a:t>channel</a:t>
            </a:r>
            <a:endParaRPr lang="en-GB" b="1" dirty="0"/>
          </a:p>
        </p:txBody>
      </p:sp>
      <p:sp>
        <p:nvSpPr>
          <p:cNvPr id="15" name="Segnaposto testo 9">
            <a:extLst>
              <a:ext uri="{FF2B5EF4-FFF2-40B4-BE49-F238E27FC236}">
                <a16:creationId xmlns:a16="http://schemas.microsoft.com/office/drawing/2014/main" id="{4408A435-DFB6-D258-9D22-4530BE1C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8492" y="119112"/>
            <a:ext cx="1902666" cy="435952"/>
          </a:xfrm>
        </p:spPr>
        <p:txBody>
          <a:bodyPr>
            <a:normAutofit fontScale="92500"/>
          </a:bodyPr>
          <a:lstStyle/>
          <a:p>
            <a:pPr marL="114300" indent="0" algn="ctr">
              <a:buNone/>
            </a:pPr>
            <a:r>
              <a:rPr lang="en-US" baseline="-25000" noProof="0"/>
              <a:t>First attempt ever done!</a:t>
            </a:r>
          </a:p>
        </p:txBody>
      </p:sp>
      <p:sp>
        <p:nvSpPr>
          <p:cNvPr id="22" name="Titolo 11">
            <a:extLst>
              <a:ext uri="{FF2B5EF4-FFF2-40B4-BE49-F238E27FC236}">
                <a16:creationId xmlns:a16="http://schemas.microsoft.com/office/drawing/2014/main" id="{732CED19-ABBF-6629-2D0F-4F0C362AD3D1}"/>
              </a:ext>
            </a:extLst>
          </p:cNvPr>
          <p:cNvSpPr txBox="1">
            <a:spLocks/>
          </p:cNvSpPr>
          <p:nvPr/>
        </p:nvSpPr>
        <p:spPr>
          <a:xfrm>
            <a:off x="311700" y="292625"/>
            <a:ext cx="39490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/>
              <a:t>Validation of the efficiency correction </a:t>
            </a:r>
            <a:br>
              <a:rPr lang="en-GB" sz="200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74014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8BD3E9-D4B0-706F-CF3A-9C4FFC784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Evaporative and </a:t>
            </a:r>
            <a:r>
              <a:rPr lang="en-GB" dirty="0" err="1"/>
              <a:t>midvelocity</a:t>
            </a:r>
            <a:r>
              <a:rPr lang="en-GB" dirty="0"/>
              <a:t> emissions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CCF3D7A-FA2F-A669-7D62-7CDC5D092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152475"/>
            <a:ext cx="4697963" cy="2472839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To disentangle the </a:t>
            </a:r>
            <a:r>
              <a:rPr lang="en-GB" dirty="0" err="1"/>
              <a:t>midvelocity</a:t>
            </a:r>
            <a:r>
              <a:rPr lang="en-GB" dirty="0"/>
              <a:t> emission from the sequential evaporation of the QP, we look at the angular distributions of θ, the polar angle between the charged particle in the QP frame and the QP-QT separation axis</a:t>
            </a:r>
          </a:p>
          <a:p>
            <a:r>
              <a:rPr lang="en-GB" dirty="0"/>
              <a:t>The angular distributions clearly suggest the superposition of two emission components, one from the QP and one from “</a:t>
            </a:r>
            <a:r>
              <a:rPr lang="en-GB" dirty="0" err="1"/>
              <a:t>midvelocity</a:t>
            </a:r>
            <a:r>
              <a:rPr lang="en-GB" dirty="0"/>
              <a:t>.”</a:t>
            </a:r>
          </a:p>
          <a:p>
            <a:pPr lvl="1"/>
            <a:r>
              <a:rPr lang="en-GB" dirty="0"/>
              <a:t>for pure evaporation one expects approximately a sin(</a:t>
            </a:r>
            <a:r>
              <a:rPr lang="el-GR" dirty="0"/>
              <a:t>θ</a:t>
            </a:r>
            <a:r>
              <a:rPr lang="en-GB" dirty="0"/>
              <a:t>) distribution</a:t>
            </a:r>
          </a:p>
          <a:p>
            <a:pPr lvl="1"/>
            <a:r>
              <a:rPr lang="en-GB" dirty="0"/>
              <a:t>one finds a large excess at backward angles which is ascribed to </a:t>
            </a:r>
            <a:r>
              <a:rPr lang="en-GB" dirty="0" err="1"/>
              <a:t>midvelocity</a:t>
            </a:r>
            <a:r>
              <a:rPr lang="en-GB" dirty="0"/>
              <a:t> emissions</a:t>
            </a:r>
          </a:p>
          <a:p>
            <a:r>
              <a:rPr lang="en-GB" dirty="0"/>
              <a:t>The evaporative multiplicities were extrapolated from the experimental data measured in the range 0°≤</a:t>
            </a:r>
            <a:r>
              <a:rPr lang="el-GR" dirty="0"/>
              <a:t> θ </a:t>
            </a:r>
            <a:r>
              <a:rPr lang="en-GB" dirty="0"/>
              <a:t>≤ 30°, where the angular distribution can be considered enough clean </a:t>
            </a:r>
          </a:p>
          <a:p>
            <a:r>
              <a:rPr lang="en-GB" dirty="0"/>
              <a:t>The multiplicities associated with the </a:t>
            </a:r>
            <a:r>
              <a:rPr lang="en-GB" dirty="0" err="1"/>
              <a:t>midvelocity</a:t>
            </a:r>
            <a:r>
              <a:rPr lang="en-GB" dirty="0"/>
              <a:t> emissions were determined from the difference between the total multiplicities and the evaporative ones.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2ADB23-A39A-6604-D615-4DF7DF6129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27</a:t>
            </a:fld>
            <a:endParaRPr lang="en-GB"/>
          </a:p>
        </p:txBody>
      </p:sp>
      <p:pic>
        <p:nvPicPr>
          <p:cNvPr id="5" name="Immagine 4" descr="Immagine che contiene linea, diagramma, cerchio, Diagramma&#10;&#10;Il contenuto generato dall'IA potrebbe non essere corretto.">
            <a:extLst>
              <a:ext uri="{FF2B5EF4-FFF2-40B4-BE49-F238E27FC236}">
                <a16:creationId xmlns:a16="http://schemas.microsoft.com/office/drawing/2014/main" id="{6D2C63DD-0727-D296-184B-E85513BBEB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47" t="5689" r="2642" b="22407"/>
          <a:stretch>
            <a:fillRect/>
          </a:stretch>
        </p:blipFill>
        <p:spPr>
          <a:xfrm>
            <a:off x="1273263" y="3625314"/>
            <a:ext cx="3042144" cy="128274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10B9F6C-CBE1-79CF-0EA2-550076BC9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810" y="1562580"/>
            <a:ext cx="3386266" cy="3100637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5A1B868-7995-7D37-07FF-7C37BCCA4406}"/>
              </a:ext>
            </a:extLst>
          </p:cNvPr>
          <p:cNvSpPr/>
          <p:nvPr/>
        </p:nvSpPr>
        <p:spPr>
          <a:xfrm>
            <a:off x="5362336" y="1562580"/>
            <a:ext cx="3313196" cy="987464"/>
          </a:xfrm>
          <a:prstGeom prst="rect">
            <a:avLst/>
          </a:prstGeom>
          <a:noFill/>
          <a:ln w="12700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A912E93-57EC-BD0C-59F3-E89D24A61E5F}"/>
              </a:ext>
            </a:extLst>
          </p:cNvPr>
          <p:cNvSpPr/>
          <p:nvPr/>
        </p:nvSpPr>
        <p:spPr>
          <a:xfrm>
            <a:off x="5356005" y="2593947"/>
            <a:ext cx="3313195" cy="987464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B1D1455-80FC-8199-3827-263548920239}"/>
              </a:ext>
            </a:extLst>
          </p:cNvPr>
          <p:cNvSpPr/>
          <p:nvPr/>
        </p:nvSpPr>
        <p:spPr>
          <a:xfrm>
            <a:off x="5361810" y="3625314"/>
            <a:ext cx="3307390" cy="987464"/>
          </a:xfrm>
          <a:prstGeom prst="rect">
            <a:avLst/>
          </a:prstGeom>
          <a:noFill/>
          <a:ln w="12700">
            <a:solidFill>
              <a:srgbClr val="D40E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1AF7E39-4AEC-C016-870D-CA9D8344576C}"/>
              </a:ext>
            </a:extLst>
          </p:cNvPr>
          <p:cNvSpPr txBox="1">
            <a:spLocks/>
          </p:cNvSpPr>
          <p:nvPr/>
        </p:nvSpPr>
        <p:spPr>
          <a:xfrm>
            <a:off x="5433612" y="721749"/>
            <a:ext cx="3313196" cy="43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None/>
            </a:pPr>
            <a:r>
              <a:rPr lang="it-IT" b="1" dirty="0" err="1"/>
              <a:t>QPr</a:t>
            </a:r>
            <a:r>
              <a:rPr lang="it-IT" b="1" dirty="0"/>
              <a:t> </a:t>
            </a:r>
            <a:r>
              <a:rPr lang="it-IT" b="1" dirty="0" err="1"/>
              <a:t>channel</a:t>
            </a:r>
            <a:r>
              <a:rPr lang="it-IT" b="1" dirty="0"/>
              <a:t>- </a:t>
            </a:r>
            <a:r>
              <a:rPr lang="it-IT" b="1" dirty="0" err="1"/>
              <a:t>p</a:t>
            </a:r>
            <a:r>
              <a:rPr lang="it-IT" b="1" baseline="-25000" dirty="0" err="1"/>
              <a:t>red</a:t>
            </a:r>
            <a:r>
              <a:rPr lang="it-IT" b="1" dirty="0"/>
              <a:t>=0.5-0.6</a:t>
            </a:r>
            <a:endParaRPr lang="en-GB" b="1" dirty="0"/>
          </a:p>
        </p:txBody>
      </p:sp>
      <p:sp>
        <p:nvSpPr>
          <p:cNvPr id="13" name="Segnaposto testo 2">
            <a:extLst>
              <a:ext uri="{FF2B5EF4-FFF2-40B4-BE49-F238E27FC236}">
                <a16:creationId xmlns:a16="http://schemas.microsoft.com/office/drawing/2014/main" id="{1E470E73-1EA6-819D-3C8C-1DC268F4F316}"/>
              </a:ext>
            </a:extLst>
          </p:cNvPr>
          <p:cNvSpPr txBox="1">
            <a:spLocks/>
          </p:cNvSpPr>
          <p:nvPr/>
        </p:nvSpPr>
        <p:spPr>
          <a:xfrm>
            <a:off x="5362862" y="1152475"/>
            <a:ext cx="3313196" cy="41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b="1" dirty="0"/>
              <a:t>     p 	           d 		t</a:t>
            </a:r>
            <a:endParaRPr lang="en-GB" b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1501F9A-FD3B-6CC1-FDF5-6A824F04CDDF}"/>
              </a:ext>
            </a:extLst>
          </p:cNvPr>
          <p:cNvSpPr/>
          <p:nvPr/>
        </p:nvSpPr>
        <p:spPr>
          <a:xfrm rot="5400000">
            <a:off x="7574334" y="2781020"/>
            <a:ext cx="26978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800" b="0" cap="none" spc="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</a:t>
            </a:r>
            <a:endParaRPr lang="it-IT" sz="1800" b="0" cap="none" spc="0" dirty="0">
              <a:ln w="0"/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6C3E0DBF-9CA9-56FF-0B87-A4B9F26CA2A8}"/>
              </a:ext>
            </a:extLst>
          </p:cNvPr>
          <p:cNvSpPr txBox="1">
            <a:spLocks/>
          </p:cNvSpPr>
          <p:nvPr/>
        </p:nvSpPr>
        <p:spPr>
          <a:xfrm rot="16200000">
            <a:off x="3683818" y="2874269"/>
            <a:ext cx="3050199" cy="42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it-IT" sz="1400" b="1" dirty="0">
                <a:solidFill>
                  <a:srgbClr val="FF00FF"/>
                </a:solidFill>
              </a:rPr>
              <a:t> 74 </a:t>
            </a:r>
            <a:r>
              <a:rPr lang="it-IT" sz="1400" b="1" dirty="0" err="1">
                <a:solidFill>
                  <a:srgbClr val="FF00FF"/>
                </a:solidFill>
              </a:rPr>
              <a:t>AMeV</a:t>
            </a:r>
            <a:r>
              <a:rPr lang="it-IT" sz="1400" b="1" dirty="0">
                <a:solidFill>
                  <a:srgbClr val="FF00FF"/>
                </a:solidFill>
              </a:rPr>
              <a:t>          </a:t>
            </a:r>
            <a:r>
              <a:rPr lang="it-IT" sz="1400" b="1" dirty="0">
                <a:solidFill>
                  <a:srgbClr val="0000FF"/>
                </a:solidFill>
              </a:rPr>
              <a:t>52 </a:t>
            </a:r>
            <a:r>
              <a:rPr lang="it-IT" sz="1400" b="1" dirty="0" err="1">
                <a:solidFill>
                  <a:srgbClr val="0000FF"/>
                </a:solidFill>
              </a:rPr>
              <a:t>AMeV</a:t>
            </a:r>
            <a:r>
              <a:rPr lang="it-IT" sz="1400" b="1" dirty="0">
                <a:solidFill>
                  <a:srgbClr val="0000FF"/>
                </a:solidFill>
              </a:rPr>
              <a:t>             </a:t>
            </a:r>
            <a:r>
              <a:rPr lang="it-IT" sz="1400" b="1" dirty="0">
                <a:solidFill>
                  <a:srgbClr val="00FF00"/>
                </a:solidFill>
              </a:rPr>
              <a:t>32 </a:t>
            </a:r>
            <a:r>
              <a:rPr lang="it-IT" sz="1400" b="1" dirty="0" err="1">
                <a:solidFill>
                  <a:srgbClr val="00FF00"/>
                </a:solidFill>
              </a:rPr>
              <a:t>AMeV</a:t>
            </a:r>
            <a:endParaRPr lang="en-GB" sz="1400" b="1" dirty="0">
              <a:solidFill>
                <a:srgbClr val="00FF00"/>
              </a:solidFill>
            </a:endParaRP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C99C78F9-AD86-E9D5-6656-E0FA5D42139C}"/>
              </a:ext>
            </a:extLst>
          </p:cNvPr>
          <p:cNvSpPr txBox="1">
            <a:spLocks/>
          </p:cNvSpPr>
          <p:nvPr/>
        </p:nvSpPr>
        <p:spPr>
          <a:xfrm>
            <a:off x="5367778" y="4577494"/>
            <a:ext cx="330828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en-GB"/>
              <a:t>NOTE: the midvelocity yields increases with E</a:t>
            </a:r>
            <a:r>
              <a:rPr lang="en-GB" baseline="-25000"/>
              <a:t>beam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4071071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5AD2D-E4B6-4ECB-29F5-72E8C9D62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66787C-0015-685A-1593-AB5311377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Evaporative and </a:t>
            </a:r>
            <a:r>
              <a:rPr lang="en-GB" dirty="0" err="1"/>
              <a:t>midvelocity</a:t>
            </a:r>
            <a:r>
              <a:rPr lang="en-GB" dirty="0"/>
              <a:t> emissions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9C2542-CB29-BFCE-E3E0-90D971599A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egnaposto testo 13">
                <a:extLst>
                  <a:ext uri="{FF2B5EF4-FFF2-40B4-BE49-F238E27FC236}">
                    <a16:creationId xmlns:a16="http://schemas.microsoft.com/office/drawing/2014/main" id="{1E525234-7250-1D8D-9299-F8A309A3969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Neutron yields: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𝑝𝑟𝑜𝑗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it-IT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it-IT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𝑄𝑃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r>
                  <a:rPr lang="en-GB" dirty="0"/>
                  <a:t>Evaporation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𝑒𝑣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it-IT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𝑒𝑣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r>
                  <a:rPr lang="en-GB" dirty="0"/>
                  <a:t> +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𝑒𝑣</m:t>
                            </m:r>
                          </m:sup>
                        </m:sSubSup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𝑒𝑣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it-IT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𝑄𝑃</m:t>
                                </m:r>
                              </m:sub>
                              <m: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𝑒𝑣</m:t>
                                </m:r>
                              </m:sup>
                            </m:sSubSup>
                          </m:e>
                        </m:acc>
                      </m:e>
                    </m:nary>
                    <m:d>
                      <m:dPr>
                        <m:begChr m:val="⟨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𝑒𝑣</m:t>
                            </m:r>
                          </m:sup>
                        </m:sSubSup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it-IT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𝑄𝑃</m:t>
                                </m:r>
                              </m:sub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𝑒𝑣</m:t>
                                </m:r>
                              </m:sup>
                            </m:sSubSup>
                          </m:e>
                        </m:acc>
                      </m:e>
                    </m:nary>
                    <m:d>
                      <m:dPr>
                        <m:begChr m:val="⟨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𝑒𝑣</m:t>
                            </m:r>
                          </m:sup>
                        </m:sSubSup>
                      </m:e>
                    </m:d>
                    <m:r>
                      <a:rPr lang="it-IT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𝑒𝑣</m:t>
                        </m:r>
                      </m:sub>
                    </m:sSub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 err="1"/>
                  <a:t>Midvelocity</a:t>
                </a:r>
                <a:endParaRPr lang="en-GB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𝑚𝑖𝑑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it-IT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it-IT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𝑒𝑣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𝑚𝑖𝑑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sub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𝑓𝑤𝑑</m:t>
                            </m:r>
                          </m:sup>
                        </m:sSubSup>
                      </m:e>
                    </m:d>
                    <m:r>
                      <a:rPr lang="it-IT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𝑒𝑣</m:t>
                                </m:r>
                              </m:sub>
                            </m:sSub>
                          </m:e>
                        </m:d>
                        <m:r>
                          <a:rPr lang="it-IT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𝑡𝑟𝑎𝑛𝑠𝑙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𝑡𝑟𝑎𝑛𝑠𝑙</m:t>
                            </m:r>
                          </m:sub>
                        </m:sSub>
                      </m:e>
                    </m:d>
                    <m:r>
                      <a:rPr lang="it-IT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i="1">
                        <a:latin typeface="Cambria Math" panose="02040503050406030204" pitchFamily="18" charset="0"/>
                      </a:rPr>
                      <m:t>𝑎𝑚𝑢</m:t>
                    </m:r>
                    <m:d>
                      <m:dPr>
                        <m:begChr m:val="⟨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𝑒𝑣</m:t>
                            </m:r>
                          </m:sub>
                        </m:sSub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Segnaposto testo 13">
                <a:extLst>
                  <a:ext uri="{FF2B5EF4-FFF2-40B4-BE49-F238E27FC236}">
                    <a16:creationId xmlns:a16="http://schemas.microsoft.com/office/drawing/2014/main" id="{1E525234-7250-1D8D-9299-F8A309A396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B39AB5-71DD-5A8B-9389-4D2A438E1FE8}"/>
              </a:ext>
            </a:extLst>
          </p:cNvPr>
          <p:cNvSpPr txBox="1">
            <a:spLocks/>
          </p:cNvSpPr>
          <p:nvPr/>
        </p:nvSpPr>
        <p:spPr>
          <a:xfrm>
            <a:off x="5158155" y="956047"/>
            <a:ext cx="3314304" cy="60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it-IT" dirty="0"/>
              <a:t>S. Piantelli, </a:t>
            </a:r>
            <a:r>
              <a:rPr lang="en-GB" dirty="0"/>
              <a:t>PRC 74, 034609 (2006)</a:t>
            </a:r>
          </a:p>
          <a:p>
            <a:pPr marL="114300" indent="0">
              <a:buFont typeface="Arial"/>
              <a:buNone/>
            </a:pPr>
            <a:r>
              <a:rPr lang="en-GB" dirty="0"/>
              <a:t>A. </a:t>
            </a:r>
            <a:r>
              <a:rPr lang="en-GB" dirty="0" err="1"/>
              <a:t>Mangiarotti</a:t>
            </a:r>
            <a:r>
              <a:rPr lang="en-GB" dirty="0"/>
              <a:t>, PRL 93, 232701 (2004)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testo 2">
                <a:extLst>
                  <a:ext uri="{FF2B5EF4-FFF2-40B4-BE49-F238E27FC236}">
                    <a16:creationId xmlns:a16="http://schemas.microsoft.com/office/drawing/2014/main" id="{57E1CD46-3DD4-160C-92F3-79E08888F263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3523365" y="2477721"/>
                <a:ext cx="5497793" cy="11723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 fontScale="70000" lnSpcReduction="2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lvl="2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𝑄𝑃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𝑒𝑣</m:t>
                            </m:r>
                          </m:sup>
                        </m:sSubSup>
                      </m:e>
                    </m:acc>
                  </m:oMath>
                </a14:m>
                <a:r>
                  <a:rPr lang="en-GB" dirty="0">
                    <a:latin typeface="+mn-lt"/>
                  </a:rPr>
                  <a:t> is the average (efficiency corrected) kinetic energy of the evaporated charged particles of the </a:t>
                </a:r>
                <a:r>
                  <a:rPr lang="en-GB" dirty="0" err="1">
                    <a:latin typeface="+mn-lt"/>
                  </a:rPr>
                  <a:t>ith</a:t>
                </a:r>
                <a:r>
                  <a:rPr lang="en-GB" dirty="0">
                    <a:latin typeface="+mn-lt"/>
                  </a:rPr>
                  <a:t> species (in the QP frame)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ev</m:t>
                        </m:r>
                      </m:sub>
                    </m:sSub>
                  </m:oMath>
                </a14:m>
                <a:r>
                  <a:rPr lang="en-GB" dirty="0">
                    <a:latin typeface="+mn-lt"/>
                  </a:rPr>
                  <a:t> is the Q value for disassembling the average primary QP* into the average secondary QP plus as many particles as given by their respective evaporative multiplicities.</a:t>
                </a:r>
              </a:p>
            </p:txBody>
          </p:sp>
        </mc:Choice>
        <mc:Fallback xmlns="">
          <p:sp>
            <p:nvSpPr>
              <p:cNvPr id="5" name="Segnaposto testo 2">
                <a:extLst>
                  <a:ext uri="{FF2B5EF4-FFF2-40B4-BE49-F238E27FC236}">
                    <a16:creationId xmlns:a16="http://schemas.microsoft.com/office/drawing/2014/main" id="{57E1CD46-3DD4-160C-92F3-79E08888F2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365" y="2477721"/>
                <a:ext cx="5497793" cy="11723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testo 2">
                <a:extLst>
                  <a:ext uri="{FF2B5EF4-FFF2-40B4-BE49-F238E27FC236}">
                    <a16:creationId xmlns:a16="http://schemas.microsoft.com/office/drawing/2014/main" id="{54D03669-8BAF-EB91-99B4-9AE327B41DD6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3583684" y="3795152"/>
                <a:ext cx="5497793" cy="860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 fontScale="62500" lnSpcReduction="2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lvl="2"/>
                <a:r>
                  <a:rPr lang="en-GB" dirty="0"/>
                  <a:t>As the kinetic energies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sub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𝑓𝑤𝑑</m:t>
                            </m:r>
                          </m:sup>
                        </m:sSubSup>
                      </m:e>
                    </m:d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are evaluated in the </a:t>
                </a:r>
                <a:r>
                  <a:rPr lang="en-GB" dirty="0" err="1"/>
                  <a:t>c.m.</a:t>
                </a:r>
                <a:r>
                  <a:rPr lang="en-GB" dirty="0"/>
                  <a:t> reference frame and those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𝑒𝑣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in the QP frame, the translational kinetic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𝑡𝑟𝑎𝑛𝑠𝑙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of the whole pattern of evaporated particles (due to the motion of the source) was taken into account</a:t>
                </a:r>
                <a:endParaRPr lang="en-GB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Segnaposto testo 2">
                <a:extLst>
                  <a:ext uri="{FF2B5EF4-FFF2-40B4-BE49-F238E27FC236}">
                    <a16:creationId xmlns:a16="http://schemas.microsoft.com/office/drawing/2014/main" id="{54D03669-8BAF-EB91-99B4-9AE327B41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684" y="3795152"/>
                <a:ext cx="5497793" cy="8602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874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E11586-5DAE-289A-CB25-561B6E676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501" y="944949"/>
            <a:ext cx="6712900" cy="485816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it-IT" b="1" dirty="0" err="1"/>
              <a:t>QPr</a:t>
            </a:r>
            <a:r>
              <a:rPr lang="it-IT" b="1" dirty="0"/>
              <a:t> </a:t>
            </a:r>
            <a:r>
              <a:rPr lang="it-IT" b="1" dirty="0" err="1"/>
              <a:t>channel</a:t>
            </a:r>
            <a:endParaRPr lang="en-GB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34E33C2-55D5-C131-538A-2F27EF48E6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29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2046634-7779-74E0-52B9-8BD3B6061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3" y="1657710"/>
            <a:ext cx="6966422" cy="3328506"/>
          </a:xfrm>
          <a:prstGeom prst="rect">
            <a:avLst/>
          </a:prstGeom>
        </p:spPr>
      </p:pic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9CB9EA46-25E1-B3AD-64BE-1919D22B6B41}"/>
              </a:ext>
            </a:extLst>
          </p:cNvPr>
          <p:cNvSpPr txBox="1">
            <a:spLocks/>
          </p:cNvSpPr>
          <p:nvPr/>
        </p:nvSpPr>
        <p:spPr>
          <a:xfrm>
            <a:off x="190033" y="1398509"/>
            <a:ext cx="1346548" cy="4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</a:t>
            </a:r>
            <a:r>
              <a:rPr lang="it-IT" dirty="0" err="1"/>
              <a:t>A</a:t>
            </a:r>
            <a:r>
              <a:rPr lang="it-IT" baseline="-25000" dirty="0" err="1"/>
              <a:t>ev</a:t>
            </a:r>
            <a:r>
              <a:rPr lang="it-IT" dirty="0"/>
              <a:t>&gt; vs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endParaRPr lang="en-GB" dirty="0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8B96C967-465D-9596-6E89-9CAF3B520526}"/>
              </a:ext>
            </a:extLst>
          </p:cNvPr>
          <p:cNvSpPr txBox="1">
            <a:spLocks/>
          </p:cNvSpPr>
          <p:nvPr/>
        </p:nvSpPr>
        <p:spPr>
          <a:xfrm>
            <a:off x="1952720" y="1453095"/>
            <a:ext cx="1346548" cy="4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&lt;Z</a:t>
            </a:r>
            <a:r>
              <a:rPr lang="it-IT" baseline="-25000" dirty="0"/>
              <a:t>QP*</a:t>
            </a:r>
            <a:r>
              <a:rPr lang="it-IT" dirty="0"/>
              <a:t>&gt; vs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endParaRPr lang="en-GB" dirty="0"/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C885424E-C538-765F-B8F3-EF1120BAF95B}"/>
              </a:ext>
            </a:extLst>
          </p:cNvPr>
          <p:cNvSpPr txBox="1">
            <a:spLocks/>
          </p:cNvSpPr>
          <p:nvPr/>
        </p:nvSpPr>
        <p:spPr>
          <a:xfrm>
            <a:off x="3635800" y="1444835"/>
            <a:ext cx="1377045" cy="4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</a:t>
            </a:r>
            <a:r>
              <a:rPr lang="it-IT" dirty="0" err="1"/>
              <a:t>E</a:t>
            </a:r>
            <a:r>
              <a:rPr lang="it-IT" baseline="-25000" dirty="0" err="1"/>
              <a:t>ev</a:t>
            </a:r>
            <a:r>
              <a:rPr lang="it-IT" dirty="0"/>
              <a:t>&gt; vs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endParaRPr lang="en-GB" dirty="0"/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22987F95-BF24-6427-4A32-59EFBB24B366}"/>
              </a:ext>
            </a:extLst>
          </p:cNvPr>
          <p:cNvSpPr txBox="1">
            <a:spLocks/>
          </p:cNvSpPr>
          <p:nvPr/>
        </p:nvSpPr>
        <p:spPr>
          <a:xfrm>
            <a:off x="5294648" y="1453095"/>
            <a:ext cx="1615794" cy="4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</a:t>
            </a:r>
            <a:r>
              <a:rPr lang="it-IT" dirty="0" err="1"/>
              <a:t>E</a:t>
            </a:r>
            <a:r>
              <a:rPr lang="it-IT" baseline="-25000" dirty="0" err="1"/>
              <a:t>ev</a:t>
            </a:r>
            <a:r>
              <a:rPr lang="it-IT" dirty="0"/>
              <a:t>&gt;/ &lt;A</a:t>
            </a:r>
            <a:r>
              <a:rPr lang="it-IT" baseline="-25000" dirty="0"/>
              <a:t>QP*</a:t>
            </a:r>
            <a:r>
              <a:rPr lang="it-IT" dirty="0"/>
              <a:t>&gt; vs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endParaRPr lang="en-GB" dirty="0"/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A03C5EF3-30D4-1C2D-A67D-E9031C007A40}"/>
              </a:ext>
            </a:extLst>
          </p:cNvPr>
          <p:cNvSpPr txBox="1">
            <a:spLocks/>
          </p:cNvSpPr>
          <p:nvPr/>
        </p:nvSpPr>
        <p:spPr>
          <a:xfrm>
            <a:off x="190033" y="3154631"/>
            <a:ext cx="1346548" cy="4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&lt;A</a:t>
            </a:r>
            <a:r>
              <a:rPr lang="it-IT" baseline="-25000" dirty="0"/>
              <a:t>mid</a:t>
            </a:r>
            <a:r>
              <a:rPr lang="it-IT" dirty="0"/>
              <a:t>&gt; vs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endParaRPr lang="en-GB" dirty="0"/>
          </a:p>
        </p:txBody>
      </p:sp>
      <p:sp>
        <p:nvSpPr>
          <p:cNvPr id="18" name="Segnaposto testo 2">
            <a:extLst>
              <a:ext uri="{FF2B5EF4-FFF2-40B4-BE49-F238E27FC236}">
                <a16:creationId xmlns:a16="http://schemas.microsoft.com/office/drawing/2014/main" id="{6D32FC2E-FF64-0F4C-15CA-F74A6BE96CAA}"/>
              </a:ext>
            </a:extLst>
          </p:cNvPr>
          <p:cNvSpPr txBox="1">
            <a:spLocks/>
          </p:cNvSpPr>
          <p:nvPr/>
        </p:nvSpPr>
        <p:spPr>
          <a:xfrm>
            <a:off x="3635800" y="3154631"/>
            <a:ext cx="1505778" cy="371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</a:t>
            </a:r>
            <a:r>
              <a:rPr lang="it-IT" dirty="0" err="1"/>
              <a:t>E</a:t>
            </a:r>
            <a:r>
              <a:rPr lang="it-IT" baseline="-25000" dirty="0" err="1"/>
              <a:t>mid</a:t>
            </a:r>
            <a:r>
              <a:rPr lang="it-IT" dirty="0"/>
              <a:t>&gt; vs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endParaRPr lang="en-GB" dirty="0"/>
          </a:p>
        </p:txBody>
      </p:sp>
      <p:sp>
        <p:nvSpPr>
          <p:cNvPr id="19" name="Segnaposto testo 2">
            <a:extLst>
              <a:ext uri="{FF2B5EF4-FFF2-40B4-BE49-F238E27FC236}">
                <a16:creationId xmlns:a16="http://schemas.microsoft.com/office/drawing/2014/main" id="{B857F2F4-5DBF-F297-D632-B017B3E4D886}"/>
              </a:ext>
            </a:extLst>
          </p:cNvPr>
          <p:cNvSpPr txBox="1">
            <a:spLocks/>
          </p:cNvSpPr>
          <p:nvPr/>
        </p:nvSpPr>
        <p:spPr>
          <a:xfrm>
            <a:off x="5350112" y="3154631"/>
            <a:ext cx="1790553" cy="42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</a:t>
            </a:r>
            <a:r>
              <a:rPr lang="it-IT" dirty="0" err="1"/>
              <a:t>E</a:t>
            </a:r>
            <a:r>
              <a:rPr lang="it-IT" baseline="-25000" dirty="0" err="1"/>
              <a:t>mid</a:t>
            </a:r>
            <a:r>
              <a:rPr lang="it-IT" dirty="0"/>
              <a:t>&gt;/ &lt;A</a:t>
            </a:r>
            <a:r>
              <a:rPr lang="it-IT" baseline="-25000" dirty="0"/>
              <a:t>mid</a:t>
            </a:r>
            <a:r>
              <a:rPr lang="it-IT" dirty="0"/>
              <a:t>&gt; vs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endParaRPr lang="en-GB" dirty="0"/>
          </a:p>
        </p:txBody>
      </p:sp>
      <p:sp>
        <p:nvSpPr>
          <p:cNvPr id="20" name="Segnaposto testo 2">
            <a:extLst>
              <a:ext uri="{FF2B5EF4-FFF2-40B4-BE49-F238E27FC236}">
                <a16:creationId xmlns:a16="http://schemas.microsoft.com/office/drawing/2014/main" id="{E52C5AAD-06EE-306E-A2F9-7AFD1C836A79}"/>
              </a:ext>
            </a:extLst>
          </p:cNvPr>
          <p:cNvSpPr txBox="1">
            <a:spLocks/>
          </p:cNvSpPr>
          <p:nvPr/>
        </p:nvSpPr>
        <p:spPr>
          <a:xfrm>
            <a:off x="698287" y="1721406"/>
            <a:ext cx="1067874" cy="65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GB" dirty="0">
                <a:solidFill>
                  <a:srgbClr val="00FF00"/>
                </a:solidFill>
                <a:latin typeface="+mn-lt"/>
                <a:cs typeface="Times New Roman" panose="02020603050405020304" pitchFamily="18" charset="0"/>
              </a:rPr>
              <a:t>32 </a:t>
            </a:r>
            <a:r>
              <a:rPr lang="en-GB" dirty="0" err="1">
                <a:solidFill>
                  <a:srgbClr val="00FF00"/>
                </a:solidFill>
                <a:latin typeface="+mn-lt"/>
                <a:cs typeface="Times New Roman" panose="02020603050405020304" pitchFamily="18" charset="0"/>
              </a:rPr>
              <a:t>AMeV</a:t>
            </a:r>
            <a:endParaRPr lang="en-GB" dirty="0">
              <a:solidFill>
                <a:srgbClr val="00FF00"/>
              </a:solidFill>
              <a:latin typeface="+mn-lt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GB" dirty="0">
                <a:solidFill>
                  <a:srgbClr val="0000FF"/>
                </a:solidFill>
                <a:latin typeface="+mn-lt"/>
              </a:rPr>
              <a:t>52 </a:t>
            </a:r>
            <a:r>
              <a:rPr lang="en-GB" dirty="0" err="1">
                <a:solidFill>
                  <a:srgbClr val="0000FF"/>
                </a:solidFill>
                <a:latin typeface="+mn-lt"/>
              </a:rPr>
              <a:t>AMeV</a:t>
            </a:r>
            <a:endParaRPr lang="en-GB" dirty="0">
              <a:solidFill>
                <a:srgbClr val="0000FF"/>
              </a:solidFill>
              <a:latin typeface="+mn-lt"/>
            </a:endParaRPr>
          </a:p>
          <a:p>
            <a:pPr marL="114300" indent="0">
              <a:buNone/>
            </a:pPr>
            <a:r>
              <a:rPr lang="en-GB" dirty="0">
                <a:solidFill>
                  <a:srgbClr val="FF00FF"/>
                </a:solidFill>
                <a:latin typeface="+mn-lt"/>
              </a:rPr>
              <a:t>74 </a:t>
            </a:r>
            <a:r>
              <a:rPr lang="en-GB" dirty="0" err="1">
                <a:solidFill>
                  <a:srgbClr val="FF00FF"/>
                </a:solidFill>
                <a:latin typeface="+mn-lt"/>
              </a:rPr>
              <a:t>AMeV</a:t>
            </a:r>
            <a:endParaRPr lang="en-GB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6EC5BD57-6D8A-DE55-65E6-AFA11C9FF7F9}"/>
              </a:ext>
            </a:extLst>
          </p:cNvPr>
          <p:cNvSpPr txBox="1">
            <a:spLocks/>
          </p:cNvSpPr>
          <p:nvPr/>
        </p:nvSpPr>
        <p:spPr>
          <a:xfrm>
            <a:off x="6964218" y="1619399"/>
            <a:ext cx="2179781" cy="330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b="1" dirty="0"/>
              <a:t>Evaporative component</a:t>
            </a:r>
          </a:p>
          <a:p>
            <a:pPr marL="114300" indent="0">
              <a:buNone/>
            </a:pPr>
            <a:endParaRPr lang="it-IT" b="1" dirty="0"/>
          </a:p>
          <a:p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evolves</a:t>
            </a:r>
            <a:r>
              <a:rPr lang="it-IT" dirty="0"/>
              <a:t> with energy</a:t>
            </a:r>
          </a:p>
          <a:p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evolves</a:t>
            </a:r>
            <a:r>
              <a:rPr lang="it-IT" dirty="0"/>
              <a:t> with </a:t>
            </a:r>
            <a:r>
              <a:rPr lang="it-IT" dirty="0" err="1"/>
              <a:t>centrality</a:t>
            </a:r>
            <a:r>
              <a:rPr lang="it-IT" dirty="0"/>
              <a:t> </a:t>
            </a:r>
          </a:p>
          <a:p>
            <a:r>
              <a:rPr lang="it-IT" dirty="0"/>
              <a:t>&lt;E*/A&gt; of the QP* </a:t>
            </a:r>
            <a:r>
              <a:rPr lang="it-IT" dirty="0" err="1"/>
              <a:t>evolves</a:t>
            </a:r>
            <a:r>
              <a:rPr lang="it-IT" dirty="0"/>
              <a:t> with the </a:t>
            </a:r>
            <a:r>
              <a:rPr lang="it-IT" dirty="0" err="1"/>
              <a:t>centrality</a:t>
            </a:r>
            <a:r>
              <a:rPr lang="it-IT" dirty="0"/>
              <a:t> of the reaction and </a:t>
            </a:r>
            <a:r>
              <a:rPr lang="it-IT" dirty="0" err="1"/>
              <a:t>almost</a:t>
            </a:r>
            <a:r>
              <a:rPr lang="it-IT" dirty="0"/>
              <a:t> </a:t>
            </a:r>
            <a:r>
              <a:rPr lang="it-IT" dirty="0" err="1"/>
              <a:t>independent</a:t>
            </a:r>
            <a:r>
              <a:rPr lang="it-IT" dirty="0"/>
              <a:t> of the </a:t>
            </a:r>
            <a:r>
              <a:rPr lang="it-IT" dirty="0" err="1"/>
              <a:t>incident</a:t>
            </a:r>
            <a:r>
              <a:rPr lang="it-IT" dirty="0"/>
              <a:t> energy </a:t>
            </a:r>
            <a:r>
              <a:rPr lang="en-GB" dirty="0"/>
              <a:t>(thermal scaling)</a:t>
            </a:r>
            <a:endParaRPr lang="it-IT" dirty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b="1" dirty="0" err="1"/>
              <a:t>Midvelocity</a:t>
            </a:r>
            <a:r>
              <a:rPr lang="it-IT" b="1" dirty="0"/>
              <a:t> component</a:t>
            </a:r>
          </a:p>
          <a:p>
            <a:pPr marL="114300" indent="0">
              <a:buNone/>
            </a:pPr>
            <a:r>
              <a:rPr lang="it-IT" b="1" dirty="0"/>
              <a:t> </a:t>
            </a:r>
          </a:p>
          <a:p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evolves</a:t>
            </a:r>
            <a:r>
              <a:rPr lang="it-IT" dirty="0"/>
              <a:t> with energy</a:t>
            </a:r>
          </a:p>
          <a:p>
            <a:r>
              <a:rPr lang="it-IT" dirty="0"/>
              <a:t>t </a:t>
            </a:r>
            <a:r>
              <a:rPr lang="it-IT" dirty="0" err="1"/>
              <a:t>evolves</a:t>
            </a:r>
            <a:r>
              <a:rPr lang="it-IT" dirty="0"/>
              <a:t> with </a:t>
            </a:r>
            <a:r>
              <a:rPr lang="it-IT" dirty="0" err="1"/>
              <a:t>centrality</a:t>
            </a:r>
            <a:r>
              <a:rPr lang="it-IT" dirty="0"/>
              <a:t> </a:t>
            </a:r>
          </a:p>
          <a:p>
            <a:r>
              <a:rPr lang="it-IT" dirty="0"/>
              <a:t>the energy </a:t>
            </a:r>
            <a:r>
              <a:rPr lang="it-IT" dirty="0" err="1"/>
              <a:t>density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independent</a:t>
            </a:r>
            <a:r>
              <a:rPr lang="it-IT" dirty="0"/>
              <a:t> of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centrality</a:t>
            </a:r>
            <a:r>
              <a:rPr lang="it-IT" dirty="0"/>
              <a:t> and </a:t>
            </a:r>
            <a:r>
              <a:rPr lang="it-IT" dirty="0" err="1"/>
              <a:t>incident</a:t>
            </a:r>
            <a:r>
              <a:rPr lang="it-IT" dirty="0"/>
              <a:t> energy </a:t>
            </a:r>
            <a:r>
              <a:rPr lang="en-GB" dirty="0"/>
              <a:t>(non-thermal behaviour)</a:t>
            </a:r>
            <a:endParaRPr lang="it-IT" dirty="0"/>
          </a:p>
          <a:p>
            <a:endParaRPr lang="en-GB" dirty="0"/>
          </a:p>
        </p:txBody>
      </p:sp>
      <p:sp>
        <p:nvSpPr>
          <p:cNvPr id="23" name="Titolo 22">
            <a:extLst>
              <a:ext uri="{FF2B5EF4-FFF2-40B4-BE49-F238E27FC236}">
                <a16:creationId xmlns:a16="http://schemas.microsoft.com/office/drawing/2014/main" id="{5AEF2E89-4246-D019-7DD6-F48BA9BE5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Evaporative and </a:t>
            </a:r>
            <a:r>
              <a:rPr lang="en-GB" dirty="0" err="1"/>
              <a:t>midvelocity</a:t>
            </a:r>
            <a:r>
              <a:rPr lang="en-GB" dirty="0"/>
              <a:t> emissions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807526D0-45F9-41BA-EB79-7E89F57CA399}"/>
              </a:ext>
            </a:extLst>
          </p:cNvPr>
          <p:cNvSpPr/>
          <p:nvPr/>
        </p:nvSpPr>
        <p:spPr>
          <a:xfrm>
            <a:off x="5926263" y="209643"/>
            <a:ext cx="31339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80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it-IT" sz="1800" b="0" cap="none" spc="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xp</a:t>
            </a:r>
            <a:endParaRPr lang="it-IT" sz="1800" b="0" cap="none" spc="0" dirty="0">
              <a:ln w="0"/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82E825C6-15E3-318B-AAE0-03001B3F2D34}"/>
              </a:ext>
            </a:extLst>
          </p:cNvPr>
          <p:cNvCxnSpPr>
            <a:cxnSpLocks/>
          </p:cNvCxnSpPr>
          <p:nvPr/>
        </p:nvCxnSpPr>
        <p:spPr>
          <a:xfrm flipH="1">
            <a:off x="152602" y="3201895"/>
            <a:ext cx="8764752" cy="0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91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17896-567C-C78B-4EF9-4C8A69288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FE5A897-764B-4281-D6D6-4F0EDE96B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92" y="2083543"/>
            <a:ext cx="3290329" cy="2973274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921F60-1936-99D9-82C2-A541E3819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572" y="947553"/>
            <a:ext cx="6511456" cy="1608957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AMD simulation typically stopped at 500 </a:t>
            </a:r>
            <a:r>
              <a:rPr lang="en-GB" dirty="0" err="1"/>
              <a:t>fm</a:t>
            </a:r>
            <a:r>
              <a:rPr lang="en-GB" dirty="0"/>
              <a:t>/c but the actual interaction time ends well before </a:t>
            </a:r>
          </a:p>
          <a:p>
            <a:r>
              <a:rPr lang="en-GB" dirty="0"/>
              <a:t>we can apply the fragment reconstruction algorithm every 20 </a:t>
            </a:r>
            <a:r>
              <a:rPr lang="en-GB" dirty="0" err="1"/>
              <a:t>fm</a:t>
            </a:r>
            <a:r>
              <a:rPr lang="en-GB" dirty="0"/>
              <a:t>/c</a:t>
            </a:r>
          </a:p>
          <a:p>
            <a:r>
              <a:rPr lang="en-GB" dirty="0"/>
              <a:t>separation time: first time step when at least two heavy fragments re-emerge from a single hot reacting system</a:t>
            </a:r>
          </a:p>
          <a:p>
            <a:r>
              <a:rPr lang="en-GB" dirty="0"/>
              <a:t>Selection of the </a:t>
            </a:r>
            <a:r>
              <a:rPr lang="en-GB" dirty="0" err="1"/>
              <a:t>QPr</a:t>
            </a:r>
            <a:r>
              <a:rPr lang="en-GB" dirty="0"/>
              <a:t> and </a:t>
            </a:r>
            <a:r>
              <a:rPr lang="en-GB" dirty="0" err="1"/>
              <a:t>QPb</a:t>
            </a:r>
            <a:r>
              <a:rPr lang="en-GB" dirty="0"/>
              <a:t> channels</a:t>
            </a:r>
          </a:p>
          <a:p>
            <a:pPr lvl="1"/>
            <a:r>
              <a:rPr lang="en-GB" dirty="0" err="1"/>
              <a:t>QPr</a:t>
            </a:r>
            <a:r>
              <a:rPr lang="en-GB" dirty="0"/>
              <a:t> channel: two heavy fragments with Z&gt;14, one forward and one backward in the </a:t>
            </a:r>
            <a:r>
              <a:rPr lang="en-GB" dirty="0" err="1"/>
              <a:t>c.m.</a:t>
            </a:r>
            <a:r>
              <a:rPr lang="en-GB" dirty="0"/>
              <a:t> reference frame, with only LCPs and IMFs in coincidence.</a:t>
            </a:r>
          </a:p>
          <a:p>
            <a:pPr lvl="1"/>
            <a:r>
              <a:rPr lang="en-GB" dirty="0" err="1"/>
              <a:t>QPb</a:t>
            </a:r>
            <a:r>
              <a:rPr lang="en-GB" dirty="0"/>
              <a:t>: two forward emitted Z&gt;4 fragments in the </a:t>
            </a:r>
            <a:r>
              <a:rPr lang="en-GB" dirty="0" err="1"/>
              <a:t>c.m.</a:t>
            </a:r>
            <a:r>
              <a:rPr lang="en-GB" dirty="0"/>
              <a:t> reference frame, whose charge number sum is at least 15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C40ACF-771E-DFF6-9B28-C039B78BAA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E23A78AA-40EC-6511-9BF8-A38F8B7CE6FF}"/>
              </a:ext>
            </a:extLst>
          </p:cNvPr>
          <p:cNvSpPr/>
          <p:nvPr/>
        </p:nvSpPr>
        <p:spPr>
          <a:xfrm>
            <a:off x="5928341" y="4452201"/>
            <a:ext cx="2434121" cy="21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Google Shape;1813;p103">
            <a:extLst>
              <a:ext uri="{FF2B5EF4-FFF2-40B4-BE49-F238E27FC236}">
                <a16:creationId xmlns:a16="http://schemas.microsoft.com/office/drawing/2014/main" id="{A539CCBD-56A3-D548-0FDD-DAF5B8187F22}"/>
              </a:ext>
            </a:extLst>
          </p:cNvPr>
          <p:cNvSpPr txBox="1">
            <a:spLocks/>
          </p:cNvSpPr>
          <p:nvPr/>
        </p:nvSpPr>
        <p:spPr>
          <a:xfrm>
            <a:off x="3794760" y="2445568"/>
            <a:ext cx="4567702" cy="142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/>
            <a:r>
              <a:rPr lang="en-GB" sz="1900" dirty="0"/>
              <a:t>&lt;</a:t>
            </a:r>
            <a:r>
              <a:rPr lang="en-GB" sz="1900" dirty="0" err="1"/>
              <a:t>t</a:t>
            </a:r>
            <a:r>
              <a:rPr lang="en-GB" sz="1900" baseline="-25000" dirty="0" err="1"/>
              <a:t>sep</a:t>
            </a:r>
            <a:r>
              <a:rPr lang="en-GB" sz="1900" dirty="0"/>
              <a:t>&gt; vs b</a:t>
            </a:r>
            <a:r>
              <a:rPr lang="en-GB" sz="1900" baseline="-25000" dirty="0"/>
              <a:t>red</a:t>
            </a:r>
            <a:endParaRPr lang="en-GB" sz="1900" dirty="0"/>
          </a:p>
          <a:p>
            <a:pPr lvl="1">
              <a:spcBef>
                <a:spcPts val="1000"/>
              </a:spcBef>
            </a:pPr>
            <a:r>
              <a:rPr lang="en-GB" dirty="0"/>
              <a:t>well below 500 </a:t>
            </a:r>
            <a:r>
              <a:rPr lang="en-GB" dirty="0" err="1"/>
              <a:t>fm</a:t>
            </a:r>
            <a:r>
              <a:rPr lang="en-GB" dirty="0"/>
              <a:t>/c</a:t>
            </a:r>
          </a:p>
          <a:p>
            <a:pPr lvl="1"/>
            <a:r>
              <a:rPr lang="en-GB" dirty="0"/>
              <a:t>increases with the reaction centrality</a:t>
            </a:r>
          </a:p>
          <a:p>
            <a:pPr lvl="1"/>
            <a:r>
              <a:rPr lang="en-GB" dirty="0"/>
              <a:t>scales correctly with the beam energy</a:t>
            </a:r>
          </a:p>
          <a:p>
            <a:pPr lvl="1"/>
            <a:r>
              <a:rPr lang="en-GB" dirty="0"/>
              <a:t>slightly longer for the breakup channel with respect to the evaporative one (C. Ciampi, PRC 108, 054611 (2023))</a:t>
            </a:r>
          </a:p>
        </p:txBody>
      </p:sp>
      <p:pic>
        <p:nvPicPr>
          <p:cNvPr id="7" name="Immagine 6" descr="Immagine che contiene viola, violetto, Magenta, Policromia&#10;&#10;Il contenuto generato dall'IA potrebbe non essere corretto.">
            <a:extLst>
              <a:ext uri="{FF2B5EF4-FFF2-40B4-BE49-F238E27FC236}">
                <a16:creationId xmlns:a16="http://schemas.microsoft.com/office/drawing/2014/main" id="{088623EA-1F2C-EE03-A070-B21FCEC46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027" y="157050"/>
            <a:ext cx="2034737" cy="2485067"/>
          </a:xfrm>
          <a:prstGeom prst="rect">
            <a:avLst/>
          </a:prstGeom>
        </p:spPr>
      </p:pic>
      <p:sp>
        <p:nvSpPr>
          <p:cNvPr id="11" name="Titolo 7">
            <a:extLst>
              <a:ext uri="{FF2B5EF4-FFF2-40B4-BE49-F238E27FC236}">
                <a16:creationId xmlns:a16="http://schemas.microsoft.com/office/drawing/2014/main" id="{5A48C8FF-F2FC-1608-C2DA-FC669FBF8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GB" dirty="0"/>
              <a:t>The dynamical phase within AMD 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EE2CEAB7-B4FB-A852-B1C8-58A465ADF888}"/>
              </a:ext>
            </a:extLst>
          </p:cNvPr>
          <p:cNvSpPr txBox="1">
            <a:spLocks/>
          </p:cNvSpPr>
          <p:nvPr/>
        </p:nvSpPr>
        <p:spPr>
          <a:xfrm>
            <a:off x="3794760" y="3867719"/>
            <a:ext cx="4952048" cy="863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dirty="0"/>
              <a:t>the </a:t>
            </a:r>
            <a:r>
              <a:rPr lang="it-IT" dirty="0" err="1"/>
              <a:t>separation</a:t>
            </a:r>
            <a:r>
              <a:rPr lang="it-IT" dirty="0"/>
              <a:t> time </a:t>
            </a:r>
            <a:r>
              <a:rPr lang="en-GB" dirty="0"/>
              <a:t>corresponds (in AMD) at </a:t>
            </a:r>
            <a:r>
              <a:rPr lang="it-IT" dirty="0"/>
              <a:t>the end of the </a:t>
            </a:r>
            <a:r>
              <a:rPr lang="it-IT" dirty="0" err="1"/>
              <a:t>dynamical</a:t>
            </a:r>
            <a:r>
              <a:rPr lang="it-IT" dirty="0"/>
              <a:t> </a:t>
            </a:r>
            <a:r>
              <a:rPr lang="it-IT" dirty="0" err="1"/>
              <a:t>phase</a:t>
            </a:r>
            <a:endParaRPr lang="it-IT" dirty="0"/>
          </a:p>
          <a:p>
            <a:r>
              <a:rPr lang="it-IT" dirty="0" err="1"/>
              <a:t>we</a:t>
            </a:r>
            <a:r>
              <a:rPr lang="it-IT" dirty="0"/>
              <a:t> can investigate the QP* </a:t>
            </a:r>
            <a:r>
              <a:rPr lang="it-IT" dirty="0" err="1"/>
              <a:t>looking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en-GB" dirty="0"/>
              <a:t>properties of the fragments at this time.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3000663-56D4-86BD-5484-4843696CF661}"/>
              </a:ext>
            </a:extLst>
          </p:cNvPr>
          <p:cNvSpPr/>
          <p:nvPr/>
        </p:nvSpPr>
        <p:spPr>
          <a:xfrm rot="16200000">
            <a:off x="-1306301" y="3335943"/>
            <a:ext cx="31339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AMD+GEMINI++  4</a:t>
            </a:r>
            <a:r>
              <a:rPr lang="el-GR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it-IT" b="0" cap="none" spc="0" dirty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0208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25FA1-FA70-7D2E-3ED4-C79E7E37B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9F5F891-D784-7969-6BBA-76058C026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2" y="1629978"/>
            <a:ext cx="7076452" cy="3406293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13A889-13BE-2578-9EEE-0044CFC54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501" y="944949"/>
            <a:ext cx="6712900" cy="485816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it-IT" b="1" dirty="0" err="1"/>
              <a:t>QPb</a:t>
            </a:r>
            <a:r>
              <a:rPr lang="it-IT" b="1" dirty="0"/>
              <a:t> </a:t>
            </a:r>
            <a:r>
              <a:rPr lang="it-IT" b="1" dirty="0" err="1"/>
              <a:t>channel</a:t>
            </a:r>
            <a:endParaRPr lang="en-GB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07ED84E-E210-CA33-50D7-041AB2E57D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30</a:t>
            </a:fld>
            <a:endParaRPr lang="en-GB"/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BC610165-EFF0-318B-F135-EF5EE452562E}"/>
              </a:ext>
            </a:extLst>
          </p:cNvPr>
          <p:cNvSpPr txBox="1">
            <a:spLocks/>
          </p:cNvSpPr>
          <p:nvPr/>
        </p:nvSpPr>
        <p:spPr>
          <a:xfrm>
            <a:off x="190033" y="1398509"/>
            <a:ext cx="1346548" cy="4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</a:t>
            </a:r>
            <a:r>
              <a:rPr lang="it-IT" dirty="0" err="1"/>
              <a:t>A</a:t>
            </a:r>
            <a:r>
              <a:rPr lang="it-IT" baseline="-25000" dirty="0" err="1"/>
              <a:t>ev</a:t>
            </a:r>
            <a:r>
              <a:rPr lang="it-IT" dirty="0"/>
              <a:t>&gt; vs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endParaRPr lang="en-GB" dirty="0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B9B38B71-0A1E-192F-678E-24FB0232E237}"/>
              </a:ext>
            </a:extLst>
          </p:cNvPr>
          <p:cNvSpPr txBox="1">
            <a:spLocks/>
          </p:cNvSpPr>
          <p:nvPr/>
        </p:nvSpPr>
        <p:spPr>
          <a:xfrm>
            <a:off x="1952720" y="1453095"/>
            <a:ext cx="1346548" cy="4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&lt;Z</a:t>
            </a:r>
            <a:r>
              <a:rPr lang="it-IT" baseline="-25000" dirty="0"/>
              <a:t>QP*</a:t>
            </a:r>
            <a:r>
              <a:rPr lang="it-IT" dirty="0"/>
              <a:t>&gt; vs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endParaRPr lang="en-GB" dirty="0"/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6113386B-C2DB-4AAA-1E2D-33C3B37E178A}"/>
              </a:ext>
            </a:extLst>
          </p:cNvPr>
          <p:cNvSpPr txBox="1">
            <a:spLocks/>
          </p:cNvSpPr>
          <p:nvPr/>
        </p:nvSpPr>
        <p:spPr>
          <a:xfrm>
            <a:off x="3754698" y="1425331"/>
            <a:ext cx="1377045" cy="4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</a:t>
            </a:r>
            <a:r>
              <a:rPr lang="it-IT" dirty="0" err="1"/>
              <a:t>E</a:t>
            </a:r>
            <a:r>
              <a:rPr lang="it-IT" baseline="-25000" dirty="0" err="1"/>
              <a:t>ev</a:t>
            </a:r>
            <a:r>
              <a:rPr lang="it-IT" dirty="0"/>
              <a:t>&gt; vs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endParaRPr lang="en-GB" dirty="0"/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447DA2D4-63CC-B621-0B3E-A08A0A62C6D9}"/>
              </a:ext>
            </a:extLst>
          </p:cNvPr>
          <p:cNvSpPr txBox="1">
            <a:spLocks/>
          </p:cNvSpPr>
          <p:nvPr/>
        </p:nvSpPr>
        <p:spPr>
          <a:xfrm>
            <a:off x="5378963" y="1453095"/>
            <a:ext cx="1615794" cy="4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</a:t>
            </a:r>
            <a:r>
              <a:rPr lang="it-IT" dirty="0" err="1"/>
              <a:t>E</a:t>
            </a:r>
            <a:r>
              <a:rPr lang="it-IT" baseline="-25000" dirty="0" err="1"/>
              <a:t>ev</a:t>
            </a:r>
            <a:r>
              <a:rPr lang="it-IT" dirty="0"/>
              <a:t>&gt;/ &lt;A</a:t>
            </a:r>
            <a:r>
              <a:rPr lang="it-IT" baseline="-25000" dirty="0"/>
              <a:t>QP*</a:t>
            </a:r>
            <a:r>
              <a:rPr lang="it-IT" dirty="0"/>
              <a:t>&gt; vs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endParaRPr lang="en-GB" dirty="0"/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055180E4-4EDE-5610-1A2E-85AE33633E95}"/>
              </a:ext>
            </a:extLst>
          </p:cNvPr>
          <p:cNvSpPr txBox="1">
            <a:spLocks/>
          </p:cNvSpPr>
          <p:nvPr/>
        </p:nvSpPr>
        <p:spPr>
          <a:xfrm>
            <a:off x="190033" y="3154631"/>
            <a:ext cx="1346548" cy="4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&lt;A</a:t>
            </a:r>
            <a:r>
              <a:rPr lang="it-IT" baseline="-25000" dirty="0"/>
              <a:t>mid</a:t>
            </a:r>
            <a:r>
              <a:rPr lang="it-IT" dirty="0"/>
              <a:t>&gt; vs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endParaRPr lang="en-GB" dirty="0"/>
          </a:p>
        </p:txBody>
      </p:sp>
      <p:sp>
        <p:nvSpPr>
          <p:cNvPr id="18" name="Segnaposto testo 2">
            <a:extLst>
              <a:ext uri="{FF2B5EF4-FFF2-40B4-BE49-F238E27FC236}">
                <a16:creationId xmlns:a16="http://schemas.microsoft.com/office/drawing/2014/main" id="{FE23E544-907B-B19C-A481-483D68F21279}"/>
              </a:ext>
            </a:extLst>
          </p:cNvPr>
          <p:cNvSpPr txBox="1">
            <a:spLocks/>
          </p:cNvSpPr>
          <p:nvPr/>
        </p:nvSpPr>
        <p:spPr>
          <a:xfrm>
            <a:off x="3695753" y="3163337"/>
            <a:ext cx="1505778" cy="4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</a:t>
            </a:r>
            <a:r>
              <a:rPr lang="it-IT" dirty="0" err="1"/>
              <a:t>E</a:t>
            </a:r>
            <a:r>
              <a:rPr lang="it-IT" baseline="-25000" dirty="0" err="1"/>
              <a:t>mid</a:t>
            </a:r>
            <a:r>
              <a:rPr lang="it-IT" dirty="0"/>
              <a:t>&gt; vs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endParaRPr lang="en-GB" dirty="0"/>
          </a:p>
        </p:txBody>
      </p:sp>
      <p:sp>
        <p:nvSpPr>
          <p:cNvPr id="19" name="Segnaposto testo 2">
            <a:extLst>
              <a:ext uri="{FF2B5EF4-FFF2-40B4-BE49-F238E27FC236}">
                <a16:creationId xmlns:a16="http://schemas.microsoft.com/office/drawing/2014/main" id="{8723AB02-E693-1BBF-6388-3DC4BD4BC119}"/>
              </a:ext>
            </a:extLst>
          </p:cNvPr>
          <p:cNvSpPr txBox="1">
            <a:spLocks/>
          </p:cNvSpPr>
          <p:nvPr/>
        </p:nvSpPr>
        <p:spPr>
          <a:xfrm>
            <a:off x="5378963" y="3195506"/>
            <a:ext cx="1790553" cy="42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dirty="0"/>
              <a:t>&lt;</a:t>
            </a:r>
            <a:r>
              <a:rPr lang="it-IT" dirty="0" err="1"/>
              <a:t>E</a:t>
            </a:r>
            <a:r>
              <a:rPr lang="it-IT" baseline="-25000" dirty="0" err="1"/>
              <a:t>mid</a:t>
            </a:r>
            <a:r>
              <a:rPr lang="it-IT" dirty="0"/>
              <a:t>&gt;/ &lt;A</a:t>
            </a:r>
            <a:r>
              <a:rPr lang="it-IT" baseline="-25000" dirty="0"/>
              <a:t>mid</a:t>
            </a:r>
            <a:r>
              <a:rPr lang="it-IT" dirty="0"/>
              <a:t>&gt; vs </a:t>
            </a:r>
            <a:r>
              <a:rPr lang="it-IT" dirty="0" err="1"/>
              <a:t>p</a:t>
            </a:r>
            <a:r>
              <a:rPr lang="it-IT" baseline="-25000" dirty="0" err="1"/>
              <a:t>red</a:t>
            </a:r>
            <a:endParaRPr lang="en-GB" dirty="0"/>
          </a:p>
        </p:txBody>
      </p:sp>
      <p:sp>
        <p:nvSpPr>
          <p:cNvPr id="20" name="Segnaposto testo 2">
            <a:extLst>
              <a:ext uri="{FF2B5EF4-FFF2-40B4-BE49-F238E27FC236}">
                <a16:creationId xmlns:a16="http://schemas.microsoft.com/office/drawing/2014/main" id="{D6C2E7A2-7758-4435-EF79-9951FBEB550E}"/>
              </a:ext>
            </a:extLst>
          </p:cNvPr>
          <p:cNvSpPr txBox="1">
            <a:spLocks/>
          </p:cNvSpPr>
          <p:nvPr/>
        </p:nvSpPr>
        <p:spPr>
          <a:xfrm>
            <a:off x="716580" y="1805945"/>
            <a:ext cx="1067874" cy="65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GB" dirty="0">
                <a:solidFill>
                  <a:srgbClr val="00FF00"/>
                </a:solidFill>
                <a:latin typeface="+mn-lt"/>
                <a:cs typeface="Times New Roman" panose="02020603050405020304" pitchFamily="18" charset="0"/>
              </a:rPr>
              <a:t>32 </a:t>
            </a:r>
            <a:r>
              <a:rPr lang="en-GB" dirty="0" err="1">
                <a:solidFill>
                  <a:srgbClr val="00FF00"/>
                </a:solidFill>
                <a:latin typeface="+mn-lt"/>
                <a:cs typeface="Times New Roman" panose="02020603050405020304" pitchFamily="18" charset="0"/>
              </a:rPr>
              <a:t>AMeV</a:t>
            </a:r>
            <a:endParaRPr lang="en-GB" dirty="0">
              <a:solidFill>
                <a:srgbClr val="00FF00"/>
              </a:solidFill>
              <a:latin typeface="+mn-lt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GB" dirty="0">
                <a:solidFill>
                  <a:srgbClr val="0000FF"/>
                </a:solidFill>
                <a:latin typeface="+mn-lt"/>
              </a:rPr>
              <a:t>52 </a:t>
            </a:r>
            <a:r>
              <a:rPr lang="en-GB" dirty="0" err="1">
                <a:solidFill>
                  <a:srgbClr val="0000FF"/>
                </a:solidFill>
                <a:latin typeface="+mn-lt"/>
              </a:rPr>
              <a:t>AMeV</a:t>
            </a:r>
            <a:endParaRPr lang="en-GB" dirty="0">
              <a:solidFill>
                <a:srgbClr val="0000FF"/>
              </a:solidFill>
              <a:latin typeface="+mn-lt"/>
            </a:endParaRPr>
          </a:p>
          <a:p>
            <a:pPr marL="114300" indent="0">
              <a:buNone/>
            </a:pPr>
            <a:r>
              <a:rPr lang="en-GB" dirty="0">
                <a:solidFill>
                  <a:srgbClr val="FF00FF"/>
                </a:solidFill>
                <a:latin typeface="+mn-lt"/>
              </a:rPr>
              <a:t>74 </a:t>
            </a:r>
            <a:r>
              <a:rPr lang="en-GB" dirty="0" err="1">
                <a:solidFill>
                  <a:srgbClr val="FF00FF"/>
                </a:solidFill>
                <a:latin typeface="+mn-lt"/>
              </a:rPr>
              <a:t>AMeV</a:t>
            </a:r>
            <a:endParaRPr lang="en-GB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23" name="Titolo 22">
            <a:extLst>
              <a:ext uri="{FF2B5EF4-FFF2-40B4-BE49-F238E27FC236}">
                <a16:creationId xmlns:a16="http://schemas.microsoft.com/office/drawing/2014/main" id="{42EAB5B4-BB35-167C-21A9-868688AA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Evaporative and </a:t>
            </a:r>
            <a:r>
              <a:rPr lang="en-GB" dirty="0" err="1"/>
              <a:t>midvelocity</a:t>
            </a:r>
            <a:r>
              <a:rPr lang="en-GB" dirty="0"/>
              <a:t> emissions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4667E5E-0573-4AA4-D51C-6D09377C41FF}"/>
              </a:ext>
            </a:extLst>
          </p:cNvPr>
          <p:cNvSpPr/>
          <p:nvPr/>
        </p:nvSpPr>
        <p:spPr>
          <a:xfrm>
            <a:off x="5926263" y="209643"/>
            <a:ext cx="31339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it-IT" sz="2000" b="0" cap="none" spc="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xp</a:t>
            </a:r>
            <a:endParaRPr lang="it-IT" sz="2000" b="0" cap="none" spc="0" dirty="0">
              <a:ln w="0"/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E152442F-BE25-4143-2AF7-D85901B17A09}"/>
              </a:ext>
            </a:extLst>
          </p:cNvPr>
          <p:cNvSpPr txBox="1">
            <a:spLocks/>
          </p:cNvSpPr>
          <p:nvPr/>
        </p:nvSpPr>
        <p:spPr>
          <a:xfrm>
            <a:off x="6964218" y="1619399"/>
            <a:ext cx="2179781" cy="330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b="1" dirty="0"/>
              <a:t>Evaporative component</a:t>
            </a:r>
          </a:p>
          <a:p>
            <a:pPr marL="114300" indent="0">
              <a:buNone/>
            </a:pPr>
            <a:endParaRPr lang="it-IT" b="1" dirty="0"/>
          </a:p>
          <a:p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evolves</a:t>
            </a:r>
            <a:r>
              <a:rPr lang="it-IT" dirty="0"/>
              <a:t> with energy</a:t>
            </a:r>
          </a:p>
          <a:p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evolves</a:t>
            </a:r>
            <a:r>
              <a:rPr lang="it-IT" dirty="0"/>
              <a:t> with </a:t>
            </a:r>
            <a:r>
              <a:rPr lang="it-IT" dirty="0" err="1"/>
              <a:t>centrality</a:t>
            </a:r>
            <a:r>
              <a:rPr lang="it-IT" dirty="0"/>
              <a:t> </a:t>
            </a:r>
          </a:p>
          <a:p>
            <a:r>
              <a:rPr lang="it-IT" dirty="0"/>
              <a:t>&lt;E*/A&gt; of the QP* </a:t>
            </a:r>
            <a:r>
              <a:rPr lang="it-IT" dirty="0" err="1"/>
              <a:t>evolves</a:t>
            </a:r>
            <a:r>
              <a:rPr lang="it-IT" dirty="0"/>
              <a:t> with the </a:t>
            </a:r>
            <a:r>
              <a:rPr lang="it-IT" dirty="0" err="1"/>
              <a:t>centrality</a:t>
            </a:r>
            <a:r>
              <a:rPr lang="it-IT" dirty="0"/>
              <a:t> of the reaction and </a:t>
            </a:r>
            <a:r>
              <a:rPr lang="it-IT" dirty="0" err="1"/>
              <a:t>almost</a:t>
            </a:r>
            <a:r>
              <a:rPr lang="it-IT" dirty="0"/>
              <a:t> </a:t>
            </a:r>
            <a:r>
              <a:rPr lang="it-IT" dirty="0" err="1"/>
              <a:t>independent</a:t>
            </a:r>
            <a:r>
              <a:rPr lang="it-IT" dirty="0"/>
              <a:t> of the </a:t>
            </a:r>
            <a:r>
              <a:rPr lang="it-IT" dirty="0" err="1"/>
              <a:t>incident</a:t>
            </a:r>
            <a:r>
              <a:rPr lang="it-IT" dirty="0"/>
              <a:t> energy </a:t>
            </a:r>
            <a:r>
              <a:rPr lang="en-GB" dirty="0"/>
              <a:t>(thermal scaling)</a:t>
            </a:r>
            <a:endParaRPr lang="it-IT" dirty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b="1" dirty="0" err="1"/>
              <a:t>Midvelocity</a:t>
            </a:r>
            <a:r>
              <a:rPr lang="it-IT" b="1" dirty="0"/>
              <a:t> component</a:t>
            </a:r>
          </a:p>
          <a:p>
            <a:pPr marL="114300" indent="0">
              <a:buNone/>
            </a:pPr>
            <a:r>
              <a:rPr lang="it-IT" b="1" dirty="0"/>
              <a:t> </a:t>
            </a:r>
          </a:p>
          <a:p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evolves</a:t>
            </a:r>
            <a:r>
              <a:rPr lang="it-IT" dirty="0"/>
              <a:t> with energy</a:t>
            </a:r>
          </a:p>
          <a:p>
            <a:r>
              <a:rPr lang="it-IT" dirty="0"/>
              <a:t>t </a:t>
            </a:r>
            <a:r>
              <a:rPr lang="it-IT" dirty="0" err="1"/>
              <a:t>evolves</a:t>
            </a:r>
            <a:r>
              <a:rPr lang="it-IT" dirty="0"/>
              <a:t> with </a:t>
            </a:r>
            <a:r>
              <a:rPr lang="it-IT" dirty="0" err="1"/>
              <a:t>centrality</a:t>
            </a:r>
            <a:r>
              <a:rPr lang="it-IT" dirty="0"/>
              <a:t> </a:t>
            </a:r>
          </a:p>
          <a:p>
            <a:r>
              <a:rPr lang="it-IT" dirty="0"/>
              <a:t>the energy </a:t>
            </a:r>
            <a:r>
              <a:rPr lang="it-IT" dirty="0" err="1"/>
              <a:t>density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independent</a:t>
            </a:r>
            <a:r>
              <a:rPr lang="it-IT" dirty="0"/>
              <a:t> of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centrality</a:t>
            </a:r>
            <a:r>
              <a:rPr lang="it-IT" dirty="0"/>
              <a:t> and </a:t>
            </a:r>
            <a:r>
              <a:rPr lang="it-IT" dirty="0" err="1"/>
              <a:t>incident</a:t>
            </a:r>
            <a:r>
              <a:rPr lang="it-IT" dirty="0"/>
              <a:t> energy </a:t>
            </a:r>
            <a:r>
              <a:rPr lang="en-GB" dirty="0"/>
              <a:t>(non-thermal behaviour)</a:t>
            </a:r>
            <a:endParaRPr lang="it-IT" dirty="0"/>
          </a:p>
          <a:p>
            <a:endParaRPr lang="en-GB" dirty="0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6B4362F-AC85-6325-A9B6-54542EA9CD28}"/>
              </a:ext>
            </a:extLst>
          </p:cNvPr>
          <p:cNvCxnSpPr>
            <a:cxnSpLocks/>
          </p:cNvCxnSpPr>
          <p:nvPr/>
        </p:nvCxnSpPr>
        <p:spPr>
          <a:xfrm flipH="1">
            <a:off x="152602" y="3233155"/>
            <a:ext cx="8764752" cy="0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egnaposto testo 2">
            <a:extLst>
              <a:ext uri="{FF2B5EF4-FFF2-40B4-BE49-F238E27FC236}">
                <a16:creationId xmlns:a16="http://schemas.microsoft.com/office/drawing/2014/main" id="{81805F14-ECCC-5DBD-C0D2-3F02DDC55C30}"/>
              </a:ext>
            </a:extLst>
          </p:cNvPr>
          <p:cNvSpPr txBox="1">
            <a:spLocks/>
          </p:cNvSpPr>
          <p:nvPr/>
        </p:nvSpPr>
        <p:spPr>
          <a:xfrm>
            <a:off x="4534978" y="995627"/>
            <a:ext cx="3895795" cy="36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en-GB"/>
              <a:t>very first investigation of this type in this channel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922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DEAAF-496B-3801-D54F-59581B32F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F9A69FE3-5718-54C7-CDB2-0FE3DFD49B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721"/>
          <a:stretch>
            <a:fillRect/>
          </a:stretch>
        </p:blipFill>
        <p:spPr>
          <a:xfrm>
            <a:off x="344662" y="3213369"/>
            <a:ext cx="1660603" cy="176948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DB79A73-51D2-DD05-F70E-A7A2CED8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Evaporative and </a:t>
            </a:r>
            <a:r>
              <a:rPr lang="en-GB" dirty="0" err="1"/>
              <a:t>midvelocity</a:t>
            </a:r>
            <a:r>
              <a:rPr lang="en-GB" dirty="0"/>
              <a:t> emissions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C6EA638-D226-990E-920E-194147FDC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31</a:t>
            </a:fld>
            <a:endParaRPr lang="en-GB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09CA8AE-A3F4-260C-D90F-16AC6ED1657E}"/>
              </a:ext>
            </a:extLst>
          </p:cNvPr>
          <p:cNvSpPr/>
          <p:nvPr/>
        </p:nvSpPr>
        <p:spPr>
          <a:xfrm>
            <a:off x="6426157" y="343792"/>
            <a:ext cx="249282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600" b="0" cap="none" spc="0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AMD+GEMINI++</a:t>
            </a: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1F5DEF07-8DB8-241B-447C-834330E20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99265"/>
            <a:ext cx="8520600" cy="594285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To validate </a:t>
            </a:r>
            <a:r>
              <a:rPr lang="it-IT" dirty="0" err="1"/>
              <a:t>our</a:t>
            </a:r>
            <a:r>
              <a:rPr lang="it-IT" dirty="0"/>
              <a:t> procedure </a:t>
            </a:r>
            <a:r>
              <a:rPr lang="it-IT" dirty="0" err="1"/>
              <a:t>we</a:t>
            </a:r>
            <a:r>
              <a:rPr lang="it-IT" dirty="0"/>
              <a:t> can compare the </a:t>
            </a:r>
            <a:r>
              <a:rPr lang="it-IT" dirty="0" err="1"/>
              <a:t>results</a:t>
            </a:r>
            <a:r>
              <a:rPr lang="it-IT" dirty="0"/>
              <a:t> </a:t>
            </a:r>
            <a:r>
              <a:rPr lang="it-IT" dirty="0" err="1"/>
              <a:t>obtained</a:t>
            </a:r>
            <a:r>
              <a:rPr lang="it-IT" dirty="0"/>
              <a:t> from the </a:t>
            </a:r>
            <a:r>
              <a:rPr lang="it-IT" b="1" dirty="0" err="1"/>
              <a:t>calorimetry</a:t>
            </a:r>
            <a:r>
              <a:rPr lang="it-IT" dirty="0"/>
              <a:t> with </a:t>
            </a:r>
            <a:r>
              <a:rPr lang="it-IT" dirty="0" err="1"/>
              <a:t>those</a:t>
            </a:r>
            <a:r>
              <a:rPr lang="it-IT" dirty="0"/>
              <a:t> </a:t>
            </a:r>
            <a:r>
              <a:rPr lang="it-IT" dirty="0" err="1"/>
              <a:t>obtained</a:t>
            </a:r>
            <a:r>
              <a:rPr lang="it-IT" dirty="0"/>
              <a:t> by the </a:t>
            </a:r>
            <a:r>
              <a:rPr lang="it-IT" dirty="0" err="1"/>
              <a:t>investigation</a:t>
            </a:r>
            <a:r>
              <a:rPr lang="it-IT" dirty="0"/>
              <a:t> on the </a:t>
            </a:r>
            <a:r>
              <a:rPr lang="it-IT" b="1" dirty="0" err="1"/>
              <a:t>separation</a:t>
            </a:r>
            <a:r>
              <a:rPr lang="it-IT" b="1" dirty="0"/>
              <a:t> time </a:t>
            </a:r>
            <a:r>
              <a:rPr lang="en-GB" dirty="0"/>
              <a:t>(i.e. direct model output without "artifacts")</a:t>
            </a:r>
            <a:endParaRPr lang="en-GB" b="1" dirty="0"/>
          </a:p>
        </p:txBody>
      </p:sp>
      <p:sp>
        <p:nvSpPr>
          <p:cNvPr id="19" name="Segnaposto testo 2">
            <a:extLst>
              <a:ext uri="{FF2B5EF4-FFF2-40B4-BE49-F238E27FC236}">
                <a16:creationId xmlns:a16="http://schemas.microsoft.com/office/drawing/2014/main" id="{1A2DA4EB-4D6E-213B-8298-6CA0E94FF45D}"/>
              </a:ext>
            </a:extLst>
          </p:cNvPr>
          <p:cNvSpPr txBox="1">
            <a:spLocks/>
          </p:cNvSpPr>
          <p:nvPr/>
        </p:nvSpPr>
        <p:spPr>
          <a:xfrm>
            <a:off x="3581133" y="1371965"/>
            <a:ext cx="3468040" cy="37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b="1" dirty="0">
                <a:solidFill>
                  <a:srgbClr val="FF0000"/>
                </a:solidFill>
              </a:rPr>
              <a:t>NOTE the </a:t>
            </a:r>
            <a:r>
              <a:rPr lang="it-IT" b="1" dirty="0" err="1">
                <a:solidFill>
                  <a:srgbClr val="FF0000"/>
                </a:solidFill>
              </a:rPr>
              <a:t>different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centrality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parameter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8FD21EE2-3E5F-2B79-98CC-ECD2F20E1F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114"/>
          <a:stretch>
            <a:fillRect/>
          </a:stretch>
        </p:blipFill>
        <p:spPr>
          <a:xfrm>
            <a:off x="5906300" y="2069937"/>
            <a:ext cx="2189961" cy="204710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868FDE1-AC0D-5357-526F-0D893B7BC2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772"/>
          <a:stretch>
            <a:fillRect/>
          </a:stretch>
        </p:blipFill>
        <p:spPr>
          <a:xfrm>
            <a:off x="2005264" y="1598302"/>
            <a:ext cx="1660603" cy="174298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30C879C-CA85-2C67-FA98-D2AFA816C0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721"/>
          <a:stretch>
            <a:fillRect/>
          </a:stretch>
        </p:blipFill>
        <p:spPr>
          <a:xfrm>
            <a:off x="344662" y="1531217"/>
            <a:ext cx="1660602" cy="1769488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3373F5DA-69EA-C0B0-7867-4D37872BDD2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107"/>
          <a:stretch>
            <a:fillRect/>
          </a:stretch>
        </p:blipFill>
        <p:spPr>
          <a:xfrm>
            <a:off x="2005264" y="3300705"/>
            <a:ext cx="1649287" cy="1742980"/>
          </a:xfrm>
          <a:prstGeom prst="rect">
            <a:avLst/>
          </a:prstGeom>
        </p:spPr>
      </p:pic>
      <p:sp>
        <p:nvSpPr>
          <p:cNvPr id="22" name="Segnaposto testo 2">
            <a:extLst>
              <a:ext uri="{FF2B5EF4-FFF2-40B4-BE49-F238E27FC236}">
                <a16:creationId xmlns:a16="http://schemas.microsoft.com/office/drawing/2014/main" id="{3271D30D-E9B6-9266-089D-3065D2B05837}"/>
              </a:ext>
            </a:extLst>
          </p:cNvPr>
          <p:cNvSpPr txBox="1">
            <a:spLocks/>
          </p:cNvSpPr>
          <p:nvPr/>
        </p:nvSpPr>
        <p:spPr>
          <a:xfrm rot="16200000">
            <a:off x="-1310273" y="2977392"/>
            <a:ext cx="3034943" cy="432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it-IT" b="1" dirty="0"/>
              <a:t>500 fm/c 	      </a:t>
            </a:r>
            <a:r>
              <a:rPr lang="it-IT" b="1" dirty="0" err="1"/>
              <a:t>t</a:t>
            </a:r>
            <a:r>
              <a:rPr lang="it-IT" b="1" baseline="-25000" dirty="0" err="1"/>
              <a:t>sep</a:t>
            </a:r>
            <a:r>
              <a:rPr lang="it-IT" b="1" baseline="-25000" dirty="0"/>
              <a:t> </a:t>
            </a:r>
            <a:endParaRPr lang="en-GB" b="1" dirty="0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CBF24129-E322-FA48-CD08-4D90EB527B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9282"/>
          <a:stretch>
            <a:fillRect/>
          </a:stretch>
        </p:blipFill>
        <p:spPr>
          <a:xfrm>
            <a:off x="4053379" y="2064165"/>
            <a:ext cx="2045592" cy="2047101"/>
          </a:xfrm>
          <a:prstGeom prst="rect">
            <a:avLst/>
          </a:prstGeom>
        </p:spPr>
      </p:pic>
      <p:sp>
        <p:nvSpPr>
          <p:cNvPr id="24" name="Segnaposto testo 5">
            <a:extLst>
              <a:ext uri="{FF2B5EF4-FFF2-40B4-BE49-F238E27FC236}">
                <a16:creationId xmlns:a16="http://schemas.microsoft.com/office/drawing/2014/main" id="{09A99316-C384-70F2-9AC9-EFEBCB98C8BF}"/>
              </a:ext>
            </a:extLst>
          </p:cNvPr>
          <p:cNvSpPr txBox="1">
            <a:spLocks/>
          </p:cNvSpPr>
          <p:nvPr/>
        </p:nvSpPr>
        <p:spPr>
          <a:xfrm>
            <a:off x="4257013" y="1750280"/>
            <a:ext cx="3575277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it-IT" b="1" dirty="0" err="1"/>
              <a:t>calorimetry</a:t>
            </a:r>
            <a:endParaRPr lang="en-GB" b="1" dirty="0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1589411A-7EB7-5E30-A46B-62F37974199F}"/>
              </a:ext>
            </a:extLst>
          </p:cNvPr>
          <p:cNvCxnSpPr>
            <a:cxnSpLocks/>
          </p:cNvCxnSpPr>
          <p:nvPr/>
        </p:nvCxnSpPr>
        <p:spPr>
          <a:xfrm flipV="1">
            <a:off x="6772031" y="2352431"/>
            <a:ext cx="0" cy="1445846"/>
          </a:xfrm>
          <a:prstGeom prst="straightConnector1">
            <a:avLst/>
          </a:prstGeom>
          <a:ln w="12700"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18683ABE-9092-72F2-90B2-4386D593917A}"/>
              </a:ext>
            </a:extLst>
          </p:cNvPr>
          <p:cNvCxnSpPr>
            <a:cxnSpLocks/>
          </p:cNvCxnSpPr>
          <p:nvPr/>
        </p:nvCxnSpPr>
        <p:spPr>
          <a:xfrm flipV="1">
            <a:off x="4829908" y="2337005"/>
            <a:ext cx="0" cy="1445846"/>
          </a:xfrm>
          <a:prstGeom prst="straightConnector1">
            <a:avLst/>
          </a:prstGeom>
          <a:ln w="12700"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CD5CEAA6-87E0-DBC5-E251-3FB4A5BFC6AB}"/>
              </a:ext>
            </a:extLst>
          </p:cNvPr>
          <p:cNvCxnSpPr>
            <a:cxnSpLocks/>
          </p:cNvCxnSpPr>
          <p:nvPr/>
        </p:nvCxnSpPr>
        <p:spPr>
          <a:xfrm flipV="1">
            <a:off x="1207477" y="1891323"/>
            <a:ext cx="0" cy="1164492"/>
          </a:xfrm>
          <a:prstGeom prst="straightConnector1">
            <a:avLst/>
          </a:prstGeom>
          <a:ln w="12700"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788EB8DA-D41E-A4B9-D8FA-CA190080BAF6}"/>
              </a:ext>
            </a:extLst>
          </p:cNvPr>
          <p:cNvCxnSpPr>
            <a:cxnSpLocks/>
          </p:cNvCxnSpPr>
          <p:nvPr/>
        </p:nvCxnSpPr>
        <p:spPr>
          <a:xfrm flipV="1">
            <a:off x="2930769" y="1891323"/>
            <a:ext cx="0" cy="1164492"/>
          </a:xfrm>
          <a:prstGeom prst="straightConnector1">
            <a:avLst/>
          </a:prstGeom>
          <a:ln w="12700"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C8664BC7-CA01-1D74-B278-AA340AB1575A}"/>
              </a:ext>
            </a:extLst>
          </p:cNvPr>
          <p:cNvCxnSpPr>
            <a:cxnSpLocks/>
          </p:cNvCxnSpPr>
          <p:nvPr/>
        </p:nvCxnSpPr>
        <p:spPr>
          <a:xfrm flipV="1">
            <a:off x="2942492" y="3606800"/>
            <a:ext cx="0" cy="1164492"/>
          </a:xfrm>
          <a:prstGeom prst="straightConnector1">
            <a:avLst/>
          </a:prstGeom>
          <a:ln w="12700"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70C4F228-17EB-BD2E-F810-ABCBF2BF8D2E}"/>
              </a:ext>
            </a:extLst>
          </p:cNvPr>
          <p:cNvCxnSpPr>
            <a:cxnSpLocks/>
          </p:cNvCxnSpPr>
          <p:nvPr/>
        </p:nvCxnSpPr>
        <p:spPr>
          <a:xfrm flipV="1">
            <a:off x="1207477" y="3546850"/>
            <a:ext cx="0" cy="1164492"/>
          </a:xfrm>
          <a:prstGeom prst="straightConnector1">
            <a:avLst/>
          </a:prstGeom>
          <a:ln w="12700"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Segnaposto testo 7">
            <a:extLst>
              <a:ext uri="{FF2B5EF4-FFF2-40B4-BE49-F238E27FC236}">
                <a16:creationId xmlns:a16="http://schemas.microsoft.com/office/drawing/2014/main" id="{FE42055D-945C-A64B-AC68-11913363D73D}"/>
              </a:ext>
            </a:extLst>
          </p:cNvPr>
          <p:cNvSpPr txBox="1">
            <a:spLocks/>
          </p:cNvSpPr>
          <p:nvPr/>
        </p:nvSpPr>
        <p:spPr>
          <a:xfrm>
            <a:off x="4328871" y="3975976"/>
            <a:ext cx="3607651" cy="505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it-IT" dirty="0"/>
              <a:t>With the </a:t>
            </a:r>
            <a:r>
              <a:rPr lang="it-IT" dirty="0" err="1"/>
              <a:t>calorimetry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obtain</a:t>
            </a:r>
            <a:r>
              <a:rPr lang="it-IT" dirty="0"/>
              <a:t> </a:t>
            </a:r>
            <a:r>
              <a:rPr lang="it-IT" dirty="0" err="1"/>
              <a:t>something</a:t>
            </a:r>
            <a:r>
              <a:rPr lang="it-IT" dirty="0"/>
              <a:t> in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tsep</a:t>
            </a:r>
            <a:r>
              <a:rPr lang="it-IT" dirty="0"/>
              <a:t> and 500 fm/c </a:t>
            </a:r>
            <a:endParaRPr lang="en-GB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EFEF043-2F0E-EE1A-1B49-F266B086C64A}"/>
              </a:ext>
            </a:extLst>
          </p:cNvPr>
          <p:cNvSpPr/>
          <p:nvPr/>
        </p:nvSpPr>
        <p:spPr>
          <a:xfrm>
            <a:off x="62524" y="1598303"/>
            <a:ext cx="3592027" cy="3458514"/>
          </a:xfrm>
          <a:prstGeom prst="rect">
            <a:avLst/>
          </a:prstGeom>
          <a:noFill/>
          <a:ln w="12700">
            <a:solidFill>
              <a:srgbClr val="5959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B0ED62C-0EEF-D3D8-E8AE-5D2CA4BF96AC}"/>
              </a:ext>
            </a:extLst>
          </p:cNvPr>
          <p:cNvSpPr/>
          <p:nvPr/>
        </p:nvSpPr>
        <p:spPr>
          <a:xfrm>
            <a:off x="4069009" y="1817593"/>
            <a:ext cx="4105883" cy="2663741"/>
          </a:xfrm>
          <a:prstGeom prst="rect">
            <a:avLst/>
          </a:prstGeom>
          <a:noFill/>
          <a:ln w="12700">
            <a:solidFill>
              <a:srgbClr val="5959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095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AEFA9F-D13B-242A-4FEA-E75AAE730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Evaporative and </a:t>
            </a:r>
            <a:r>
              <a:rPr lang="en-GB" dirty="0" err="1"/>
              <a:t>midvelocity</a:t>
            </a:r>
            <a:r>
              <a:rPr lang="en-GB" dirty="0"/>
              <a:t> emissions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1BFA32-B464-BE55-962B-A29AED3FD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386" y="973375"/>
            <a:ext cx="6768122" cy="490998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it-IT" b="1" dirty="0" err="1"/>
              <a:t>QPr</a:t>
            </a:r>
            <a:r>
              <a:rPr lang="it-IT" b="1" dirty="0"/>
              <a:t> </a:t>
            </a:r>
            <a:r>
              <a:rPr lang="it-IT" b="1" dirty="0" err="1"/>
              <a:t>channel</a:t>
            </a:r>
            <a:endParaRPr lang="en-GB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E51AB1-03F7-6B28-63DC-11A77602AF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32</a:t>
            </a:fld>
            <a:endParaRPr lang="en-GB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836E01-18D2-C93C-2F82-C4822430F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29" y="1588526"/>
            <a:ext cx="6768123" cy="3279306"/>
          </a:xfrm>
          <a:prstGeom prst="rect">
            <a:avLst/>
          </a:prstGeom>
          <a:ln w="12700">
            <a:solidFill>
              <a:srgbClr val="D40ED4"/>
            </a:solidFill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764FFF87-921E-8DA3-8EDE-7712C78210E2}"/>
              </a:ext>
            </a:extLst>
          </p:cNvPr>
          <p:cNvSpPr/>
          <p:nvPr/>
        </p:nvSpPr>
        <p:spPr>
          <a:xfrm>
            <a:off x="6010030" y="210706"/>
            <a:ext cx="31339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80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it-IT" sz="1800" b="0" cap="none" spc="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xp</a:t>
            </a:r>
            <a:r>
              <a:rPr lang="it-IT" sz="1800" b="0" cap="none" spc="0" dirty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sz="1800" dirty="0"/>
              <a:t>vs </a:t>
            </a:r>
            <a:r>
              <a:rPr lang="it-IT" sz="1800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AMD+GEMINI++</a:t>
            </a:r>
            <a:r>
              <a:rPr lang="it-IT" sz="1800" b="0" cap="none" spc="0" dirty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0C663C21-8683-5F65-3CB4-2ACCEA421E7E}"/>
              </a:ext>
            </a:extLst>
          </p:cNvPr>
          <p:cNvSpPr txBox="1">
            <a:spLocks/>
          </p:cNvSpPr>
          <p:nvPr/>
        </p:nvSpPr>
        <p:spPr>
          <a:xfrm>
            <a:off x="930032" y="1751529"/>
            <a:ext cx="711199" cy="51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GB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● exp 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○ simul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434E0FF6-DF51-9378-2CE1-E557F813B268}"/>
              </a:ext>
            </a:extLst>
          </p:cNvPr>
          <p:cNvSpPr txBox="1">
            <a:spLocks/>
          </p:cNvSpPr>
          <p:nvPr/>
        </p:nvSpPr>
        <p:spPr>
          <a:xfrm>
            <a:off x="7244862" y="2039815"/>
            <a:ext cx="1899137" cy="233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At 74 </a:t>
            </a:r>
            <a:r>
              <a:rPr lang="en-GB" dirty="0" err="1"/>
              <a:t>AMeV</a:t>
            </a:r>
            <a:r>
              <a:rPr lang="en-GB" dirty="0"/>
              <a:t> (and at 52 </a:t>
            </a:r>
            <a:r>
              <a:rPr lang="en-GB" dirty="0" err="1"/>
              <a:t>AMeV</a:t>
            </a:r>
            <a:r>
              <a:rPr lang="en-GB" dirty="0"/>
              <a:t>) AMD+GEMINI++ predicts a hotter QP, resulting in the production of more evaporated particles</a:t>
            </a:r>
          </a:p>
          <a:p>
            <a:r>
              <a:rPr lang="en-GB" dirty="0"/>
              <a:t>Correlated to that, the exp data show more "dynamical" emission (larger yield). Interestingly the energy density of the </a:t>
            </a:r>
            <a:r>
              <a:rPr lang="en-GB" dirty="0" err="1"/>
              <a:t>midveleocity</a:t>
            </a:r>
            <a:r>
              <a:rPr lang="en-GB" dirty="0"/>
              <a:t> emission is well reproduced by AMD</a:t>
            </a:r>
            <a:endParaRPr lang="it-IT" dirty="0"/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442BE353-D472-42C2-A491-ABF47F83366E}"/>
              </a:ext>
            </a:extLst>
          </p:cNvPr>
          <p:cNvSpPr txBox="1">
            <a:spLocks/>
          </p:cNvSpPr>
          <p:nvPr/>
        </p:nvSpPr>
        <p:spPr>
          <a:xfrm rot="16200000">
            <a:off x="-1435789" y="3006292"/>
            <a:ext cx="3262351" cy="42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it-IT" sz="1400" b="1" dirty="0">
                <a:solidFill>
                  <a:srgbClr val="FF00FF"/>
                </a:solidFill>
              </a:rPr>
              <a:t> 74 </a:t>
            </a:r>
            <a:r>
              <a:rPr lang="it-IT" sz="1400" b="1" dirty="0" err="1">
                <a:solidFill>
                  <a:srgbClr val="FF00FF"/>
                </a:solidFill>
              </a:rPr>
              <a:t>AMeV</a:t>
            </a:r>
            <a:endParaRPr lang="en-GB" sz="14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08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4A14A-47CF-F410-A4DE-5FD4315CD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1CBC15E1-2436-117C-FB3F-48E04309D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49" y="1588524"/>
            <a:ext cx="6874928" cy="3278452"/>
          </a:xfrm>
          <a:prstGeom prst="rect">
            <a:avLst/>
          </a:prstGeom>
          <a:ln w="12700">
            <a:solidFill>
              <a:srgbClr val="00FF00"/>
            </a:solidFill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27B4423-428C-6C8F-E95C-8CA23D3C4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Evaporative and </a:t>
            </a:r>
            <a:r>
              <a:rPr lang="en-GB" dirty="0" err="1"/>
              <a:t>midvelocity</a:t>
            </a:r>
            <a:r>
              <a:rPr lang="en-GB" dirty="0"/>
              <a:t> emissions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B9B525-004D-4930-728D-12B459615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386" y="973375"/>
            <a:ext cx="6768122" cy="490998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it-IT" b="1" dirty="0" err="1"/>
              <a:t>QPr</a:t>
            </a:r>
            <a:r>
              <a:rPr lang="it-IT" b="1" dirty="0"/>
              <a:t> </a:t>
            </a:r>
            <a:r>
              <a:rPr lang="it-IT" b="1" dirty="0" err="1"/>
              <a:t>channel</a:t>
            </a:r>
            <a:endParaRPr lang="en-GB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79FA45-8200-C520-7FAB-CA97FF1A23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33</a:t>
            </a:fld>
            <a:endParaRPr lang="en-GB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54DAA2A-AB3F-C67F-5B81-13EC31C3D479}"/>
              </a:ext>
            </a:extLst>
          </p:cNvPr>
          <p:cNvSpPr/>
          <p:nvPr/>
        </p:nvSpPr>
        <p:spPr>
          <a:xfrm>
            <a:off x="6010030" y="210706"/>
            <a:ext cx="31339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80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it-IT" sz="1800" b="0" cap="none" spc="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xp</a:t>
            </a:r>
            <a:r>
              <a:rPr lang="it-IT" sz="1800" b="0" cap="none" spc="0" dirty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sz="1800" dirty="0"/>
              <a:t>vs </a:t>
            </a:r>
            <a:r>
              <a:rPr lang="it-IT" sz="1800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AMD+GEMINI++</a:t>
            </a:r>
            <a:r>
              <a:rPr lang="it-IT" sz="1800" b="0" cap="none" spc="0" dirty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F7EA04DE-30BD-4D47-1D77-0F51969A0068}"/>
              </a:ext>
            </a:extLst>
          </p:cNvPr>
          <p:cNvSpPr txBox="1">
            <a:spLocks/>
          </p:cNvSpPr>
          <p:nvPr/>
        </p:nvSpPr>
        <p:spPr>
          <a:xfrm>
            <a:off x="930032" y="1751529"/>
            <a:ext cx="711199" cy="51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GB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● exp 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○ simul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4AFAC6A4-E0B5-A4B7-2816-09281F0E4EC1}"/>
              </a:ext>
            </a:extLst>
          </p:cNvPr>
          <p:cNvSpPr txBox="1">
            <a:spLocks/>
          </p:cNvSpPr>
          <p:nvPr/>
        </p:nvSpPr>
        <p:spPr>
          <a:xfrm>
            <a:off x="7244862" y="2266463"/>
            <a:ext cx="1899137" cy="168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GB" dirty="0"/>
              <a:t>At 32 </a:t>
            </a:r>
            <a:r>
              <a:rPr lang="en-GB" dirty="0" err="1"/>
              <a:t>AMeV</a:t>
            </a:r>
            <a:r>
              <a:rPr lang="en-GB" dirty="0"/>
              <a:t> the AMD+GEMINI++ results are in much better agreement with the experimental ones</a:t>
            </a: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C04A4AE9-8E9A-8D9B-28CA-CAE2E01B4BA9}"/>
              </a:ext>
            </a:extLst>
          </p:cNvPr>
          <p:cNvSpPr txBox="1">
            <a:spLocks/>
          </p:cNvSpPr>
          <p:nvPr/>
        </p:nvSpPr>
        <p:spPr>
          <a:xfrm rot="16200000">
            <a:off x="-1443093" y="3039174"/>
            <a:ext cx="3263935" cy="37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it-IT" sz="1400" b="1" dirty="0">
                <a:solidFill>
                  <a:srgbClr val="00FF00"/>
                </a:solidFill>
              </a:rPr>
              <a:t>32 </a:t>
            </a:r>
            <a:r>
              <a:rPr lang="it-IT" sz="1400" b="1" dirty="0" err="1">
                <a:solidFill>
                  <a:srgbClr val="00FF00"/>
                </a:solidFill>
              </a:rPr>
              <a:t>AMeV</a:t>
            </a:r>
            <a:endParaRPr lang="en-GB" sz="14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14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B003ED1-06C0-06D7-B6A6-C6C7E818A1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5" t="2195" b="51985"/>
          <a:stretch>
            <a:fillRect/>
          </a:stretch>
        </p:blipFill>
        <p:spPr>
          <a:xfrm>
            <a:off x="3629948" y="778053"/>
            <a:ext cx="5391210" cy="1470686"/>
          </a:xfrm>
          <a:prstGeom prst="rect">
            <a:avLst/>
          </a:prstGeom>
          <a:ln>
            <a:solidFill>
              <a:srgbClr val="FF00FF"/>
            </a:solidFill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A0093D1-4F74-9424-3ECD-8E96ADBE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Evaporative and </a:t>
            </a:r>
            <a:r>
              <a:rPr lang="en-GB" dirty="0" err="1"/>
              <a:t>midvelocity</a:t>
            </a:r>
            <a:r>
              <a:rPr lang="en-GB" dirty="0"/>
              <a:t> emissions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3ECB47-0E2D-0ED1-F208-8D5C087E4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43063"/>
            <a:ext cx="3318248" cy="981122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r>
              <a:rPr lang="it-IT" b="1" dirty="0" err="1"/>
              <a:t>Efficiency</a:t>
            </a:r>
            <a:r>
              <a:rPr lang="it-IT" b="1" dirty="0"/>
              <a:t> </a:t>
            </a:r>
            <a:r>
              <a:rPr lang="it-IT" b="1" dirty="0" err="1"/>
              <a:t>correction</a:t>
            </a:r>
            <a:r>
              <a:rPr lang="it-IT" b="1" dirty="0"/>
              <a:t> with AMD+GEMINI++ vs HIPSE</a:t>
            </a:r>
          </a:p>
          <a:p>
            <a:pPr marL="114300" indent="0" algn="ctr">
              <a:buNone/>
            </a:pPr>
            <a:r>
              <a:rPr lang="it-IT" b="1" dirty="0" err="1"/>
              <a:t>QPr</a:t>
            </a:r>
            <a:r>
              <a:rPr lang="it-IT" b="1" dirty="0"/>
              <a:t> </a:t>
            </a:r>
            <a:r>
              <a:rPr lang="it-IT" b="1" dirty="0" err="1"/>
              <a:t>channel</a:t>
            </a:r>
            <a:endParaRPr lang="en-GB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D7B77E-47B9-D46B-8319-F81FD2D2D4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34</a:t>
            </a:fld>
            <a:endParaRPr lang="en-GB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1829568-9C41-9CE7-DB22-99C35120E653}"/>
              </a:ext>
            </a:extLst>
          </p:cNvPr>
          <p:cNvSpPr/>
          <p:nvPr/>
        </p:nvSpPr>
        <p:spPr>
          <a:xfrm>
            <a:off x="6010030" y="210706"/>
            <a:ext cx="31339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80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it-IT" sz="1800" b="0" cap="none" spc="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xp</a:t>
            </a:r>
            <a:r>
              <a:rPr lang="it-IT" sz="1800" b="0" cap="none" spc="0" dirty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sz="1800" dirty="0"/>
              <a:t>vs </a:t>
            </a:r>
            <a:r>
              <a:rPr lang="it-IT" sz="180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</a:t>
            </a:r>
            <a:r>
              <a:rPr lang="it-IT" sz="1800" dirty="0"/>
              <a:t> </a:t>
            </a:r>
            <a:endParaRPr lang="it-IT" sz="1800" b="0" cap="none" spc="0" dirty="0">
              <a:ln w="0"/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976F88F4-33DE-1119-5F89-F5590090F399}"/>
              </a:ext>
            </a:extLst>
          </p:cNvPr>
          <p:cNvSpPr txBox="1">
            <a:spLocks/>
          </p:cNvSpPr>
          <p:nvPr/>
        </p:nvSpPr>
        <p:spPr>
          <a:xfrm>
            <a:off x="3669023" y="1224132"/>
            <a:ext cx="1445847" cy="48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GB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● exp </a:t>
            </a:r>
            <a:r>
              <a:rPr lang="en-GB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corr</a:t>
            </a:r>
            <a:r>
              <a:rPr lang="en-GB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with AMD 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○ exp </a:t>
            </a:r>
            <a:r>
              <a:rPr lang="en-GB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corr</a:t>
            </a:r>
            <a:r>
              <a:rPr lang="en-GB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with HIPSE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9CAED1F-89C9-1567-656F-B78C3BFC5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96" y="2284836"/>
            <a:ext cx="5885784" cy="2840163"/>
          </a:xfrm>
          <a:prstGeom prst="rect">
            <a:avLst/>
          </a:prstGeom>
          <a:ln>
            <a:solidFill>
              <a:srgbClr val="FF00FF"/>
            </a:solidFill>
          </a:ln>
        </p:spPr>
      </p:pic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3CF57B11-9AA2-ABF1-4DB3-2D6D0F967042}"/>
              </a:ext>
            </a:extLst>
          </p:cNvPr>
          <p:cNvSpPr txBox="1">
            <a:spLocks/>
          </p:cNvSpPr>
          <p:nvPr/>
        </p:nvSpPr>
        <p:spPr>
          <a:xfrm>
            <a:off x="6400800" y="2354274"/>
            <a:ext cx="2509650" cy="230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good reconstruction of the initial projectile in both cases</a:t>
            </a:r>
          </a:p>
          <a:p>
            <a:r>
              <a:rPr lang="en-GB" dirty="0"/>
              <a:t>the different efficiency correction leads to differences in the estimation of the evaporative and </a:t>
            </a:r>
            <a:r>
              <a:rPr lang="en-GB" dirty="0" err="1"/>
              <a:t>midvelocity</a:t>
            </a:r>
            <a:r>
              <a:rPr lang="en-GB" dirty="0"/>
              <a:t> components </a:t>
            </a:r>
          </a:p>
          <a:p>
            <a:r>
              <a:rPr lang="en-GB" dirty="0"/>
              <a:t>discrepancies within 2 mass units</a:t>
            </a:r>
          </a:p>
          <a:p>
            <a:r>
              <a:rPr lang="en-GB" dirty="0"/>
              <a:t>the efficiency correction has an effect on the results</a:t>
            </a:r>
          </a:p>
          <a:p>
            <a:r>
              <a:rPr lang="en-GB" dirty="0"/>
              <a:t>the overall conclusions remain unchanged</a:t>
            </a:r>
            <a:endParaRPr lang="it-IT" dirty="0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7ADBA5E3-A43A-B8B2-AF25-34310C219B13}"/>
              </a:ext>
            </a:extLst>
          </p:cNvPr>
          <p:cNvSpPr txBox="1">
            <a:spLocks/>
          </p:cNvSpPr>
          <p:nvPr/>
        </p:nvSpPr>
        <p:spPr>
          <a:xfrm>
            <a:off x="683964" y="1858019"/>
            <a:ext cx="2496602" cy="42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it-IT" sz="1400" b="1" dirty="0">
                <a:solidFill>
                  <a:srgbClr val="FF00FF"/>
                </a:solidFill>
              </a:rPr>
              <a:t> 74 </a:t>
            </a:r>
            <a:r>
              <a:rPr lang="it-IT" sz="1400" b="1" dirty="0" err="1">
                <a:solidFill>
                  <a:srgbClr val="FF00FF"/>
                </a:solidFill>
              </a:rPr>
              <a:t>AMeV</a:t>
            </a:r>
            <a:endParaRPr lang="en-GB" sz="14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84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60B3B0-ABF6-70CA-A66A-66038DCA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Conclusions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5E339A-D673-2316-FDE3-EAE8CA0580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35</a:t>
            </a:fld>
            <a:endParaRPr lang="en-GB"/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0BB00A28-D57D-8D7E-3862-15671BE6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86856"/>
            <a:ext cx="8520600" cy="195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noProof="0" dirty="0"/>
              <a:t>Study of the reaction dynamics</a:t>
            </a:r>
          </a:p>
          <a:p>
            <a:pPr lvl="1"/>
            <a:r>
              <a:rPr lang="en-US" noProof="0" dirty="0"/>
              <a:t>the largest differences are observed between 32 </a:t>
            </a:r>
            <a:r>
              <a:rPr lang="en-US" noProof="0" dirty="0" err="1"/>
              <a:t>AMeV</a:t>
            </a:r>
            <a:r>
              <a:rPr lang="en-US" noProof="0" dirty="0"/>
              <a:t> and 52 </a:t>
            </a:r>
            <a:r>
              <a:rPr lang="en-US" noProof="0" dirty="0" err="1"/>
              <a:t>AMeV</a:t>
            </a:r>
            <a:r>
              <a:rPr lang="en-US" noProof="0" dirty="0"/>
              <a:t>, while above the reaction dynamics shows only slight differences</a:t>
            </a:r>
          </a:p>
          <a:p>
            <a:pPr lvl="1"/>
            <a:r>
              <a:rPr lang="en-US" noProof="0" dirty="0"/>
              <a:t>neutron enrichment of the </a:t>
            </a:r>
            <a:r>
              <a:rPr lang="en-US" noProof="0" dirty="0" err="1"/>
              <a:t>midvelocity</a:t>
            </a:r>
            <a:r>
              <a:rPr lang="en-US" noProof="0" dirty="0"/>
              <a:t> component </a:t>
            </a:r>
          </a:p>
          <a:p>
            <a:pPr lvl="1"/>
            <a:r>
              <a:rPr lang="en-US" noProof="0" dirty="0"/>
              <a:t>separation of the evaporative and </a:t>
            </a:r>
            <a:r>
              <a:rPr lang="en-US" noProof="0" dirty="0" err="1"/>
              <a:t>midvelocity</a:t>
            </a:r>
            <a:r>
              <a:rPr lang="en-US" noProof="0" dirty="0"/>
              <a:t> components</a:t>
            </a:r>
          </a:p>
          <a:p>
            <a:pPr lvl="2"/>
            <a:r>
              <a:rPr lang="en-US" noProof="0" dirty="0"/>
              <a:t>The evaporative emission by a thermal source seems a firm conclusion for QP, independent of the final state</a:t>
            </a:r>
          </a:p>
          <a:p>
            <a:pPr lvl="2"/>
            <a:r>
              <a:rPr lang="en-US" noProof="0" dirty="0" err="1"/>
              <a:t>Midvelocity</a:t>
            </a:r>
            <a:r>
              <a:rPr lang="en-US" noProof="0" dirty="0"/>
              <a:t> emission is scarce at 32 and is sizable at 52 and 74 </a:t>
            </a:r>
            <a:r>
              <a:rPr lang="en-US" noProof="0" dirty="0" err="1"/>
              <a:t>AMeV</a:t>
            </a:r>
            <a:endParaRPr lang="en-US" noProof="0" dirty="0"/>
          </a:p>
          <a:p>
            <a:pPr lvl="1"/>
            <a:r>
              <a:rPr lang="en-US" noProof="0" dirty="0"/>
              <a:t>The AMD+GEMINI++ reproduces well the QP characteristics, but predicts less </a:t>
            </a:r>
            <a:r>
              <a:rPr lang="en-US" noProof="0" dirty="0" err="1"/>
              <a:t>midvelocity</a:t>
            </a:r>
            <a:r>
              <a:rPr lang="en-US" noProof="0" dirty="0"/>
              <a:t> emission than observed experimentally</a:t>
            </a:r>
          </a:p>
          <a:p>
            <a:endParaRPr lang="en-US" noProof="0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86DCAD8-C3D7-1796-C425-B2F855A06A7D}"/>
              </a:ext>
            </a:extLst>
          </p:cNvPr>
          <p:cNvSpPr txBox="1">
            <a:spLocks/>
          </p:cNvSpPr>
          <p:nvPr/>
        </p:nvSpPr>
        <p:spPr>
          <a:xfrm>
            <a:off x="311700" y="284454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dirty="0"/>
              <a:t>Future </a:t>
            </a:r>
            <a:r>
              <a:rPr lang="it-IT" dirty="0" err="1"/>
              <a:t>perspectives</a:t>
            </a:r>
            <a:endParaRPr lang="en-GB" dirty="0"/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E1A67447-24D4-AD6C-3A06-1F15F3E3AFBA}"/>
              </a:ext>
            </a:extLst>
          </p:cNvPr>
          <p:cNvSpPr txBox="1">
            <a:spLocks/>
          </p:cNvSpPr>
          <p:nvPr/>
        </p:nvSpPr>
        <p:spPr>
          <a:xfrm>
            <a:off x="311700" y="3360615"/>
            <a:ext cx="8520600" cy="161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Further investigation of the evaporative and mid-velocity components</a:t>
            </a:r>
          </a:p>
          <a:p>
            <a:pPr lvl="1"/>
            <a:r>
              <a:rPr lang="en-GB" dirty="0"/>
              <a:t>isospin content of the </a:t>
            </a:r>
            <a:r>
              <a:rPr lang="en-GB" dirty="0" err="1"/>
              <a:t>ev</a:t>
            </a:r>
            <a:r>
              <a:rPr lang="en-GB" dirty="0"/>
              <a:t> and mid </a:t>
            </a:r>
          </a:p>
          <a:p>
            <a:pPr lvl="1"/>
            <a:r>
              <a:rPr lang="en-GB" dirty="0"/>
              <a:t>apparent temperature of these sources with Maxwellian fit on the kinetic energy spectra to reinforce the calorimetric results</a:t>
            </a:r>
          </a:p>
          <a:p>
            <a:pPr lvl="1"/>
            <a:r>
              <a:rPr lang="en-GB" dirty="0"/>
              <a:t>see effect of introducing IED inefficiency on the calorimetric results</a:t>
            </a:r>
          </a:p>
          <a:p>
            <a:r>
              <a:rPr lang="en-GB" dirty="0"/>
              <a:t>Break up channel </a:t>
            </a:r>
          </a:p>
          <a:p>
            <a:pPr lvl="1" indent="-332440">
              <a:buSzPts val="1635"/>
            </a:pPr>
            <a:r>
              <a:rPr lang="en-GB" dirty="0"/>
              <a:t>origin: dynamical or statistical </a:t>
            </a:r>
          </a:p>
          <a:p>
            <a:r>
              <a:rPr lang="en-GB" dirty="0"/>
              <a:t>Multifragmentation channel (see Remi's talk for </a:t>
            </a:r>
            <a:r>
              <a:rPr lang="en-GB" dirty="0" err="1"/>
              <a:t>ArNi</a:t>
            </a:r>
            <a:r>
              <a:rPr lang="en-GB" dirty="0"/>
              <a:t>)</a:t>
            </a:r>
          </a:p>
          <a:p>
            <a:pPr marL="596900" lvl="1" indent="0">
              <a:buNone/>
            </a:pPr>
            <a:endParaRPr lang="en-GB" dirty="0"/>
          </a:p>
          <a:p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83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ADBBA599-E3B2-F6D9-9F14-47CD16C3B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4862"/>
            <a:ext cx="9144000" cy="154498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0F1B12A-4BBB-8527-2410-258BF5369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854339"/>
            <a:ext cx="9144000" cy="1564779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40B8AB1C-322D-58DE-A0A7-1FA7B6BE38DC}"/>
              </a:ext>
            </a:extLst>
          </p:cNvPr>
          <p:cNvSpPr/>
          <p:nvPr/>
        </p:nvSpPr>
        <p:spPr>
          <a:xfrm>
            <a:off x="4503420" y="1767840"/>
            <a:ext cx="172700" cy="3288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8D9709-AD0D-355C-CAE9-B472F153E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dynamical phase within AMD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D17774-F993-1534-A6A4-D9EECA46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81513"/>
            <a:ext cx="3999900" cy="504387"/>
          </a:xfrm>
        </p:spPr>
        <p:txBody>
          <a:bodyPr>
            <a:normAutofit/>
          </a:bodyPr>
          <a:lstStyle/>
          <a:p>
            <a:pPr marL="139700" indent="0" algn="ctr">
              <a:buNone/>
            </a:pPr>
            <a:r>
              <a:rPr lang="it-IT" b="1" dirty="0" err="1"/>
              <a:t>QPr</a:t>
            </a:r>
            <a:r>
              <a:rPr lang="it-IT" b="1" dirty="0"/>
              <a:t> </a:t>
            </a:r>
            <a:r>
              <a:rPr lang="it-IT" b="1" dirty="0" err="1"/>
              <a:t>channel</a:t>
            </a:r>
            <a:r>
              <a:rPr lang="it-IT" b="1" dirty="0"/>
              <a:t> </a:t>
            </a:r>
            <a:endParaRPr lang="en-GB" b="1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15E5A1-ACD5-3F7F-5604-505EF795C83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2400" y="981513"/>
            <a:ext cx="3999900" cy="504387"/>
          </a:xfrm>
        </p:spPr>
        <p:txBody>
          <a:bodyPr>
            <a:normAutofit/>
          </a:bodyPr>
          <a:lstStyle/>
          <a:p>
            <a:pPr marL="139700" indent="0" algn="ctr">
              <a:buNone/>
            </a:pPr>
            <a:r>
              <a:rPr lang="it-IT" b="1" dirty="0" err="1"/>
              <a:t>QPb</a:t>
            </a:r>
            <a:r>
              <a:rPr lang="it-IT" b="1" dirty="0"/>
              <a:t> </a:t>
            </a:r>
            <a:r>
              <a:rPr lang="it-IT" b="1" dirty="0" err="1"/>
              <a:t>channel</a:t>
            </a:r>
            <a:r>
              <a:rPr lang="it-IT" b="1" dirty="0"/>
              <a:t> </a:t>
            </a:r>
            <a:endParaRPr lang="en-GB" b="1" dirty="0"/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229BB979-5B24-02CE-65B2-8CE11E8E44DD}"/>
              </a:ext>
            </a:extLst>
          </p:cNvPr>
          <p:cNvSpPr txBox="1">
            <a:spLocks/>
          </p:cNvSpPr>
          <p:nvPr/>
        </p:nvSpPr>
        <p:spPr>
          <a:xfrm>
            <a:off x="243840" y="1489077"/>
            <a:ext cx="1089660" cy="50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ctr">
              <a:buFont typeface="Arial"/>
              <a:buNone/>
            </a:pPr>
            <a:r>
              <a:rPr lang="it-IT" dirty="0" err="1"/>
              <a:t>t</a:t>
            </a:r>
            <a:r>
              <a:rPr lang="it-IT" baseline="-25000" dirty="0" err="1"/>
              <a:t>sep</a:t>
            </a:r>
            <a:r>
              <a:rPr lang="it-IT" baseline="-25000" dirty="0"/>
              <a:t>  	   </a:t>
            </a:r>
            <a:endParaRPr lang="en-GB" baseline="-25000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81780947-1F3D-71EA-6132-2A6A8F26EBCB}"/>
              </a:ext>
            </a:extLst>
          </p:cNvPr>
          <p:cNvSpPr txBox="1">
            <a:spLocks/>
          </p:cNvSpPr>
          <p:nvPr/>
        </p:nvSpPr>
        <p:spPr>
          <a:xfrm>
            <a:off x="3287502" y="1489076"/>
            <a:ext cx="1028700" cy="50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it-IT" dirty="0" err="1"/>
              <a:t>seconday</a:t>
            </a:r>
            <a:r>
              <a:rPr lang="it-IT" dirty="0"/>
              <a:t> </a:t>
            </a:r>
            <a:r>
              <a:rPr lang="it-IT" dirty="0" err="1"/>
              <a:t>fragments</a:t>
            </a:r>
            <a:endParaRPr lang="en-GB" baseline="-25000" dirty="0"/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CF7A338F-9EA9-6BC3-71D3-E62A027DE32C}"/>
              </a:ext>
            </a:extLst>
          </p:cNvPr>
          <p:cNvSpPr txBox="1">
            <a:spLocks/>
          </p:cNvSpPr>
          <p:nvPr/>
        </p:nvSpPr>
        <p:spPr>
          <a:xfrm>
            <a:off x="1763409" y="1489077"/>
            <a:ext cx="1028700" cy="50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Font typeface="Arial"/>
              <a:buNone/>
            </a:pPr>
            <a:r>
              <a:rPr lang="it-IT" dirty="0"/>
              <a:t>500 fm/c</a:t>
            </a:r>
            <a:endParaRPr lang="en-GB" baseline="-25000" dirty="0"/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8EDC2881-047F-5E57-D762-1E261C4F24C9}"/>
              </a:ext>
            </a:extLst>
          </p:cNvPr>
          <p:cNvSpPr txBox="1">
            <a:spLocks/>
          </p:cNvSpPr>
          <p:nvPr/>
        </p:nvSpPr>
        <p:spPr>
          <a:xfrm>
            <a:off x="4861560" y="1489077"/>
            <a:ext cx="1089660" cy="50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ctr">
              <a:buFont typeface="Arial"/>
              <a:buNone/>
            </a:pPr>
            <a:r>
              <a:rPr lang="it-IT" dirty="0" err="1"/>
              <a:t>t</a:t>
            </a:r>
            <a:r>
              <a:rPr lang="it-IT" baseline="-25000" dirty="0" err="1"/>
              <a:t>sep</a:t>
            </a:r>
            <a:r>
              <a:rPr lang="it-IT" baseline="-25000" dirty="0"/>
              <a:t>  	   </a:t>
            </a:r>
            <a:endParaRPr lang="en-GB" baseline="-25000" dirty="0"/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EF878C90-565E-7F8B-02CB-BEF20C16203A}"/>
              </a:ext>
            </a:extLst>
          </p:cNvPr>
          <p:cNvSpPr txBox="1">
            <a:spLocks/>
          </p:cNvSpPr>
          <p:nvPr/>
        </p:nvSpPr>
        <p:spPr>
          <a:xfrm>
            <a:off x="7905222" y="1489076"/>
            <a:ext cx="1028700" cy="50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it-IT" dirty="0" err="1"/>
              <a:t>seconday</a:t>
            </a:r>
            <a:r>
              <a:rPr lang="it-IT" dirty="0"/>
              <a:t> </a:t>
            </a:r>
            <a:r>
              <a:rPr lang="it-IT" dirty="0" err="1"/>
              <a:t>fragments</a:t>
            </a:r>
            <a:endParaRPr lang="en-GB" baseline="-25000" dirty="0"/>
          </a:p>
        </p:txBody>
      </p:sp>
      <p:sp>
        <p:nvSpPr>
          <p:cNvPr id="13" name="Segnaposto testo 2">
            <a:extLst>
              <a:ext uri="{FF2B5EF4-FFF2-40B4-BE49-F238E27FC236}">
                <a16:creationId xmlns:a16="http://schemas.microsoft.com/office/drawing/2014/main" id="{DF1ACF20-AE2A-DDC5-2578-0EE893FEEB6B}"/>
              </a:ext>
            </a:extLst>
          </p:cNvPr>
          <p:cNvSpPr txBox="1">
            <a:spLocks/>
          </p:cNvSpPr>
          <p:nvPr/>
        </p:nvSpPr>
        <p:spPr>
          <a:xfrm>
            <a:off x="6381129" y="1489077"/>
            <a:ext cx="1028700" cy="50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Font typeface="Arial"/>
              <a:buNone/>
            </a:pPr>
            <a:r>
              <a:rPr lang="it-IT" dirty="0"/>
              <a:t>500 fm/c</a:t>
            </a:r>
            <a:endParaRPr lang="en-GB" baseline="-25000" dirty="0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9CB22085-CD77-857A-0968-75CDC67624E5}"/>
              </a:ext>
            </a:extLst>
          </p:cNvPr>
          <p:cNvCxnSpPr>
            <a:cxnSpLocks/>
          </p:cNvCxnSpPr>
          <p:nvPr/>
        </p:nvCxnSpPr>
        <p:spPr>
          <a:xfrm>
            <a:off x="4572000" y="1854339"/>
            <a:ext cx="0" cy="3155274"/>
          </a:xfrm>
          <a:prstGeom prst="line">
            <a:avLst/>
          </a:prstGeom>
          <a:ln w="38100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4A363800-96A7-E04C-0D4E-42E7BCD2D90D}"/>
              </a:ext>
            </a:extLst>
          </p:cNvPr>
          <p:cNvSpPr/>
          <p:nvPr/>
        </p:nvSpPr>
        <p:spPr>
          <a:xfrm>
            <a:off x="1596584" y="1554213"/>
            <a:ext cx="2765339" cy="345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110D7CD-F812-60FB-AE91-1ACE901E36AD}"/>
              </a:ext>
            </a:extLst>
          </p:cNvPr>
          <p:cNvSpPr/>
          <p:nvPr/>
        </p:nvSpPr>
        <p:spPr>
          <a:xfrm>
            <a:off x="6136660" y="1504118"/>
            <a:ext cx="2898883" cy="345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4BBA81A-FCED-E751-4C72-007D7866E8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29076A26-2D8E-0DCE-E7EE-6D41D0131EDC}"/>
              </a:ext>
            </a:extLst>
          </p:cNvPr>
          <p:cNvSpPr/>
          <p:nvPr/>
        </p:nvSpPr>
        <p:spPr>
          <a:xfrm>
            <a:off x="5951221" y="202385"/>
            <a:ext cx="319277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AMD+GEMINI++ 4</a:t>
            </a:r>
            <a:r>
              <a:rPr lang="el-GR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it-IT" b="0" cap="none" spc="0" dirty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865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8A7A3-F52C-16C0-FC1A-684D7F54E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B133675F-A4D2-4D13-C818-93B7D070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4862"/>
            <a:ext cx="9144000" cy="154498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BAEBCFB-5171-D03C-1325-305FE13F9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854339"/>
            <a:ext cx="9144000" cy="1564779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EBAE9759-73B2-5E7E-8563-82D1643C21D6}"/>
              </a:ext>
            </a:extLst>
          </p:cNvPr>
          <p:cNvSpPr/>
          <p:nvPr/>
        </p:nvSpPr>
        <p:spPr>
          <a:xfrm>
            <a:off x="4503420" y="1767840"/>
            <a:ext cx="172700" cy="3288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30A9F6B-9588-CD2C-ECEC-4F60B82E3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dynamical phase within AMD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7F5CA6-6C04-A3A8-033A-EE232ADA6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81513"/>
            <a:ext cx="3999900" cy="504387"/>
          </a:xfrm>
        </p:spPr>
        <p:txBody>
          <a:bodyPr>
            <a:normAutofit/>
          </a:bodyPr>
          <a:lstStyle/>
          <a:p>
            <a:pPr marL="139700" indent="0" algn="ctr">
              <a:buNone/>
            </a:pPr>
            <a:r>
              <a:rPr lang="it-IT" b="1" dirty="0" err="1"/>
              <a:t>QPr</a:t>
            </a:r>
            <a:r>
              <a:rPr lang="it-IT" b="1" dirty="0"/>
              <a:t> </a:t>
            </a:r>
            <a:r>
              <a:rPr lang="it-IT" b="1" dirty="0" err="1"/>
              <a:t>channel</a:t>
            </a:r>
            <a:r>
              <a:rPr lang="it-IT" b="1" dirty="0"/>
              <a:t> </a:t>
            </a:r>
            <a:endParaRPr lang="en-GB" b="1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85234F2-C413-ECBC-EAAD-37A0EAC8C19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2400" y="981513"/>
            <a:ext cx="3999900" cy="504387"/>
          </a:xfrm>
        </p:spPr>
        <p:txBody>
          <a:bodyPr>
            <a:normAutofit/>
          </a:bodyPr>
          <a:lstStyle/>
          <a:p>
            <a:pPr marL="139700" indent="0" algn="ctr">
              <a:buNone/>
            </a:pPr>
            <a:r>
              <a:rPr lang="it-IT" b="1" dirty="0" err="1"/>
              <a:t>QPb</a:t>
            </a:r>
            <a:r>
              <a:rPr lang="it-IT" b="1" dirty="0"/>
              <a:t> </a:t>
            </a:r>
            <a:r>
              <a:rPr lang="it-IT" b="1" dirty="0" err="1"/>
              <a:t>channel</a:t>
            </a:r>
            <a:r>
              <a:rPr lang="it-IT" b="1" dirty="0"/>
              <a:t> </a:t>
            </a:r>
            <a:endParaRPr lang="en-GB" b="1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A25F86A-A22E-41E3-545D-92C90CC510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9DF73F6C-9DD6-9955-DE5D-CBC5F876739A}"/>
              </a:ext>
            </a:extLst>
          </p:cNvPr>
          <p:cNvSpPr txBox="1">
            <a:spLocks/>
          </p:cNvSpPr>
          <p:nvPr/>
        </p:nvSpPr>
        <p:spPr>
          <a:xfrm>
            <a:off x="243840" y="1489077"/>
            <a:ext cx="1089660" cy="50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ctr">
              <a:buFont typeface="Arial"/>
              <a:buNone/>
            </a:pPr>
            <a:r>
              <a:rPr lang="it-IT" dirty="0" err="1"/>
              <a:t>t</a:t>
            </a:r>
            <a:r>
              <a:rPr lang="it-IT" baseline="-25000" dirty="0" err="1"/>
              <a:t>sep</a:t>
            </a:r>
            <a:r>
              <a:rPr lang="it-IT" baseline="-25000" dirty="0"/>
              <a:t>  	   </a:t>
            </a:r>
            <a:endParaRPr lang="en-GB" baseline="-25000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F8343484-0D35-E70F-F605-B55C43977CD2}"/>
              </a:ext>
            </a:extLst>
          </p:cNvPr>
          <p:cNvSpPr txBox="1">
            <a:spLocks/>
          </p:cNvSpPr>
          <p:nvPr/>
        </p:nvSpPr>
        <p:spPr>
          <a:xfrm>
            <a:off x="3287502" y="1489076"/>
            <a:ext cx="1028700" cy="50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it-IT" dirty="0" err="1"/>
              <a:t>seconday</a:t>
            </a:r>
            <a:r>
              <a:rPr lang="it-IT" dirty="0"/>
              <a:t> </a:t>
            </a:r>
            <a:r>
              <a:rPr lang="it-IT" dirty="0" err="1"/>
              <a:t>fragments</a:t>
            </a:r>
            <a:endParaRPr lang="en-GB" baseline="-25000" dirty="0"/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806DBD18-3686-C028-D75A-00E7F7E4A688}"/>
              </a:ext>
            </a:extLst>
          </p:cNvPr>
          <p:cNvSpPr txBox="1">
            <a:spLocks/>
          </p:cNvSpPr>
          <p:nvPr/>
        </p:nvSpPr>
        <p:spPr>
          <a:xfrm>
            <a:off x="1763409" y="1489077"/>
            <a:ext cx="1028700" cy="50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Font typeface="Arial"/>
              <a:buNone/>
            </a:pPr>
            <a:r>
              <a:rPr lang="it-IT" dirty="0"/>
              <a:t>500 fm/c</a:t>
            </a:r>
            <a:endParaRPr lang="en-GB" baseline="-25000" dirty="0"/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F781EF65-4F82-858D-D45E-064ECF31915F}"/>
              </a:ext>
            </a:extLst>
          </p:cNvPr>
          <p:cNvSpPr txBox="1">
            <a:spLocks/>
          </p:cNvSpPr>
          <p:nvPr/>
        </p:nvSpPr>
        <p:spPr>
          <a:xfrm>
            <a:off x="4861560" y="1489077"/>
            <a:ext cx="1089660" cy="50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ctr">
              <a:buFont typeface="Arial"/>
              <a:buNone/>
            </a:pPr>
            <a:r>
              <a:rPr lang="it-IT" dirty="0" err="1"/>
              <a:t>t</a:t>
            </a:r>
            <a:r>
              <a:rPr lang="it-IT" baseline="-25000" dirty="0" err="1"/>
              <a:t>sep</a:t>
            </a:r>
            <a:r>
              <a:rPr lang="it-IT" baseline="-25000" dirty="0"/>
              <a:t>  	   </a:t>
            </a:r>
            <a:endParaRPr lang="en-GB" baseline="-25000" dirty="0"/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55159FAF-7658-690E-6ABC-ECE154B270B3}"/>
              </a:ext>
            </a:extLst>
          </p:cNvPr>
          <p:cNvSpPr txBox="1">
            <a:spLocks/>
          </p:cNvSpPr>
          <p:nvPr/>
        </p:nvSpPr>
        <p:spPr>
          <a:xfrm>
            <a:off x="7905222" y="1489076"/>
            <a:ext cx="1028700" cy="50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it-IT" dirty="0" err="1"/>
              <a:t>seconday</a:t>
            </a:r>
            <a:r>
              <a:rPr lang="it-IT" dirty="0"/>
              <a:t> </a:t>
            </a:r>
            <a:r>
              <a:rPr lang="it-IT" dirty="0" err="1"/>
              <a:t>fragments</a:t>
            </a:r>
            <a:endParaRPr lang="en-GB" baseline="-25000" dirty="0"/>
          </a:p>
        </p:txBody>
      </p:sp>
      <p:sp>
        <p:nvSpPr>
          <p:cNvPr id="13" name="Segnaposto testo 2">
            <a:extLst>
              <a:ext uri="{FF2B5EF4-FFF2-40B4-BE49-F238E27FC236}">
                <a16:creationId xmlns:a16="http://schemas.microsoft.com/office/drawing/2014/main" id="{C06D113E-8EBF-99F3-AA95-3C73B5E65B4A}"/>
              </a:ext>
            </a:extLst>
          </p:cNvPr>
          <p:cNvSpPr txBox="1">
            <a:spLocks/>
          </p:cNvSpPr>
          <p:nvPr/>
        </p:nvSpPr>
        <p:spPr>
          <a:xfrm>
            <a:off x="6381129" y="1489077"/>
            <a:ext cx="1028700" cy="50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Font typeface="Arial"/>
              <a:buNone/>
            </a:pPr>
            <a:r>
              <a:rPr lang="it-IT" dirty="0"/>
              <a:t>500 fm/c</a:t>
            </a:r>
            <a:endParaRPr lang="en-GB" baseline="-25000" dirty="0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104F2CC2-C0F4-9CDA-7AD1-23B7DC599785}"/>
              </a:ext>
            </a:extLst>
          </p:cNvPr>
          <p:cNvCxnSpPr>
            <a:cxnSpLocks/>
          </p:cNvCxnSpPr>
          <p:nvPr/>
        </p:nvCxnSpPr>
        <p:spPr>
          <a:xfrm>
            <a:off x="4572000" y="1854339"/>
            <a:ext cx="0" cy="3155274"/>
          </a:xfrm>
          <a:prstGeom prst="line">
            <a:avLst/>
          </a:prstGeom>
          <a:ln w="38100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57A37D6C-C663-D0E7-C472-F6D790D8F94C}"/>
              </a:ext>
            </a:extLst>
          </p:cNvPr>
          <p:cNvSpPr/>
          <p:nvPr/>
        </p:nvSpPr>
        <p:spPr>
          <a:xfrm>
            <a:off x="2977549" y="1554213"/>
            <a:ext cx="1384374" cy="2419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D84E7A5-C4FA-3498-A2B2-ADF394C951FE}"/>
              </a:ext>
            </a:extLst>
          </p:cNvPr>
          <p:cNvSpPr/>
          <p:nvPr/>
        </p:nvSpPr>
        <p:spPr>
          <a:xfrm>
            <a:off x="7584315" y="1504118"/>
            <a:ext cx="1451228" cy="2419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3669A72-8E6D-D1A1-9542-AE8C5B1884F9}"/>
              </a:ext>
            </a:extLst>
          </p:cNvPr>
          <p:cNvSpPr/>
          <p:nvPr/>
        </p:nvSpPr>
        <p:spPr>
          <a:xfrm>
            <a:off x="5951221" y="202385"/>
            <a:ext cx="319277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AMD+GEMINI++ 4</a:t>
            </a:r>
            <a:r>
              <a:rPr lang="el-GR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it-IT" b="0" cap="none" spc="0" dirty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069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FEDA3-1FB6-3176-0BC9-BC9DF33FA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DD50BF73-71A3-418F-9FBF-2933F40DB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4862"/>
            <a:ext cx="9144000" cy="154498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FD306F7-68F2-20BF-4A18-8E62A71E2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854339"/>
            <a:ext cx="9144000" cy="1564779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6457F9B7-86C0-244E-6E41-64A0F8DAB954}"/>
              </a:ext>
            </a:extLst>
          </p:cNvPr>
          <p:cNvSpPr/>
          <p:nvPr/>
        </p:nvSpPr>
        <p:spPr>
          <a:xfrm>
            <a:off x="4503420" y="1767840"/>
            <a:ext cx="172700" cy="3288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522FD3-31F8-319E-8718-C0115D426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dynamical phase within AMD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B04D7D-8E13-35DB-C2C7-4BA193007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81513"/>
            <a:ext cx="3999900" cy="504387"/>
          </a:xfrm>
        </p:spPr>
        <p:txBody>
          <a:bodyPr>
            <a:normAutofit/>
          </a:bodyPr>
          <a:lstStyle/>
          <a:p>
            <a:pPr marL="139700" indent="0" algn="ctr">
              <a:buNone/>
            </a:pPr>
            <a:r>
              <a:rPr lang="it-IT" b="1" dirty="0" err="1"/>
              <a:t>QPr</a:t>
            </a:r>
            <a:r>
              <a:rPr lang="it-IT" b="1" dirty="0"/>
              <a:t> </a:t>
            </a:r>
            <a:r>
              <a:rPr lang="it-IT" b="1" dirty="0" err="1"/>
              <a:t>channel</a:t>
            </a:r>
            <a:r>
              <a:rPr lang="it-IT" b="1" dirty="0"/>
              <a:t> </a:t>
            </a:r>
            <a:endParaRPr lang="en-GB" b="1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C7F798B-B7A5-A05A-1F3D-50B8E01E39C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2400" y="981513"/>
            <a:ext cx="3999900" cy="504387"/>
          </a:xfrm>
        </p:spPr>
        <p:txBody>
          <a:bodyPr>
            <a:normAutofit/>
          </a:bodyPr>
          <a:lstStyle/>
          <a:p>
            <a:pPr marL="139700" indent="0" algn="ctr">
              <a:buNone/>
            </a:pPr>
            <a:r>
              <a:rPr lang="it-IT" b="1" dirty="0" err="1"/>
              <a:t>QPb</a:t>
            </a:r>
            <a:r>
              <a:rPr lang="it-IT" b="1" dirty="0"/>
              <a:t> </a:t>
            </a:r>
            <a:r>
              <a:rPr lang="it-IT" b="1" dirty="0" err="1"/>
              <a:t>channel</a:t>
            </a:r>
            <a:r>
              <a:rPr lang="it-IT" b="1" dirty="0"/>
              <a:t> </a:t>
            </a:r>
            <a:endParaRPr lang="en-GB" b="1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DBB66C-4B3D-8C59-B9F7-7F4368D257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69F98AA9-593E-3EB0-8186-AA679A69E334}"/>
              </a:ext>
            </a:extLst>
          </p:cNvPr>
          <p:cNvSpPr txBox="1">
            <a:spLocks/>
          </p:cNvSpPr>
          <p:nvPr/>
        </p:nvSpPr>
        <p:spPr>
          <a:xfrm>
            <a:off x="243840" y="1489077"/>
            <a:ext cx="1089660" cy="50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ctr">
              <a:buFont typeface="Arial"/>
              <a:buNone/>
            </a:pPr>
            <a:r>
              <a:rPr lang="it-IT" dirty="0" err="1"/>
              <a:t>t</a:t>
            </a:r>
            <a:r>
              <a:rPr lang="it-IT" baseline="-25000" dirty="0" err="1"/>
              <a:t>sep</a:t>
            </a:r>
            <a:r>
              <a:rPr lang="it-IT" baseline="-25000" dirty="0"/>
              <a:t>  	   </a:t>
            </a:r>
            <a:endParaRPr lang="en-GB" baseline="-25000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3EDABAD2-A686-1FF5-4478-904436466B19}"/>
              </a:ext>
            </a:extLst>
          </p:cNvPr>
          <p:cNvSpPr txBox="1">
            <a:spLocks/>
          </p:cNvSpPr>
          <p:nvPr/>
        </p:nvSpPr>
        <p:spPr>
          <a:xfrm>
            <a:off x="2977549" y="1420764"/>
            <a:ext cx="1594448" cy="57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ctr">
              <a:buNone/>
            </a:pPr>
            <a:r>
              <a:rPr lang="it-IT" dirty="0" err="1"/>
              <a:t>seconday</a:t>
            </a:r>
            <a:r>
              <a:rPr lang="it-IT" dirty="0"/>
              <a:t> </a:t>
            </a:r>
            <a:r>
              <a:rPr lang="it-IT" dirty="0" err="1"/>
              <a:t>fragments</a:t>
            </a:r>
            <a:r>
              <a:rPr lang="it-IT" dirty="0"/>
              <a:t> after GEMINI++</a:t>
            </a:r>
            <a:endParaRPr lang="en-GB" baseline="-25000" dirty="0"/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E95FD7AA-FE1F-47DD-1EC5-63AD9E238FEB}"/>
              </a:ext>
            </a:extLst>
          </p:cNvPr>
          <p:cNvSpPr txBox="1">
            <a:spLocks/>
          </p:cNvSpPr>
          <p:nvPr/>
        </p:nvSpPr>
        <p:spPr>
          <a:xfrm>
            <a:off x="1763409" y="1489077"/>
            <a:ext cx="1028700" cy="50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Font typeface="Arial"/>
              <a:buNone/>
            </a:pPr>
            <a:r>
              <a:rPr lang="it-IT" dirty="0"/>
              <a:t>500 fm/c</a:t>
            </a:r>
            <a:endParaRPr lang="en-GB" baseline="-25000" dirty="0"/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00A05EF6-A848-9C22-00D1-9223AB8FF0AD}"/>
              </a:ext>
            </a:extLst>
          </p:cNvPr>
          <p:cNvSpPr txBox="1">
            <a:spLocks/>
          </p:cNvSpPr>
          <p:nvPr/>
        </p:nvSpPr>
        <p:spPr>
          <a:xfrm>
            <a:off x="4861560" y="1489077"/>
            <a:ext cx="1089660" cy="50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ctr">
              <a:buFont typeface="Arial"/>
              <a:buNone/>
            </a:pPr>
            <a:r>
              <a:rPr lang="it-IT" dirty="0" err="1"/>
              <a:t>t</a:t>
            </a:r>
            <a:r>
              <a:rPr lang="it-IT" baseline="-25000" dirty="0" err="1"/>
              <a:t>sep</a:t>
            </a:r>
            <a:r>
              <a:rPr lang="it-IT" baseline="-25000" dirty="0"/>
              <a:t>  	   </a:t>
            </a:r>
            <a:endParaRPr lang="en-GB" baseline="-25000" dirty="0"/>
          </a:p>
        </p:txBody>
      </p:sp>
      <p:sp>
        <p:nvSpPr>
          <p:cNvPr id="13" name="Segnaposto testo 2">
            <a:extLst>
              <a:ext uri="{FF2B5EF4-FFF2-40B4-BE49-F238E27FC236}">
                <a16:creationId xmlns:a16="http://schemas.microsoft.com/office/drawing/2014/main" id="{A27D395A-2951-0D5F-B5BE-5550712EEA66}"/>
              </a:ext>
            </a:extLst>
          </p:cNvPr>
          <p:cNvSpPr txBox="1">
            <a:spLocks/>
          </p:cNvSpPr>
          <p:nvPr/>
        </p:nvSpPr>
        <p:spPr>
          <a:xfrm>
            <a:off x="6381129" y="1489077"/>
            <a:ext cx="1028700" cy="50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Font typeface="Arial"/>
              <a:buNone/>
            </a:pPr>
            <a:r>
              <a:rPr lang="it-IT" dirty="0"/>
              <a:t>500 fm/c</a:t>
            </a:r>
            <a:endParaRPr lang="en-GB" baseline="-25000" dirty="0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87C0BC62-E570-EEE3-BC18-3F54A0B7532F}"/>
              </a:ext>
            </a:extLst>
          </p:cNvPr>
          <p:cNvCxnSpPr>
            <a:cxnSpLocks/>
          </p:cNvCxnSpPr>
          <p:nvPr/>
        </p:nvCxnSpPr>
        <p:spPr>
          <a:xfrm>
            <a:off x="4572000" y="1854339"/>
            <a:ext cx="0" cy="3155274"/>
          </a:xfrm>
          <a:prstGeom prst="line">
            <a:avLst/>
          </a:prstGeom>
          <a:ln w="38100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0B5DF789-91B9-5B0C-6B25-75050A60D4CA}"/>
              </a:ext>
            </a:extLst>
          </p:cNvPr>
          <p:cNvSpPr txBox="1">
            <a:spLocks/>
          </p:cNvSpPr>
          <p:nvPr/>
        </p:nvSpPr>
        <p:spPr>
          <a:xfrm>
            <a:off x="7545547" y="1428784"/>
            <a:ext cx="1594448" cy="57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ctr">
              <a:buNone/>
            </a:pPr>
            <a:r>
              <a:rPr lang="it-IT" dirty="0" err="1"/>
              <a:t>seconday</a:t>
            </a:r>
            <a:r>
              <a:rPr lang="it-IT" dirty="0"/>
              <a:t> </a:t>
            </a:r>
            <a:r>
              <a:rPr lang="it-IT" dirty="0" err="1"/>
              <a:t>fragments</a:t>
            </a:r>
            <a:r>
              <a:rPr lang="it-IT" dirty="0"/>
              <a:t> after GEMINI++</a:t>
            </a:r>
            <a:endParaRPr lang="en-GB" baseline="-2500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13B4F61-D902-7075-0A06-F9D3223870BB}"/>
              </a:ext>
            </a:extLst>
          </p:cNvPr>
          <p:cNvSpPr/>
          <p:nvPr/>
        </p:nvSpPr>
        <p:spPr>
          <a:xfrm>
            <a:off x="5951221" y="202385"/>
            <a:ext cx="319277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AMD+GEMINI++ 4</a:t>
            </a:r>
            <a:r>
              <a:rPr lang="el-GR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it-IT" b="0" cap="none" spc="0" dirty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315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1B8C04-2FE9-896C-01A7-E5407302D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The </a:t>
            </a:r>
            <a:r>
              <a:rPr lang="it-IT" dirty="0" err="1"/>
              <a:t>experimental</a:t>
            </a:r>
            <a:r>
              <a:rPr lang="it-IT" dirty="0"/>
              <a:t> data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FE442D6-78A3-B2BE-4BDC-34BAC421E9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sp>
        <p:nvSpPr>
          <p:cNvPr id="5" name="Segnaposto testo 15">
            <a:extLst>
              <a:ext uri="{FF2B5EF4-FFF2-40B4-BE49-F238E27FC236}">
                <a16:creationId xmlns:a16="http://schemas.microsoft.com/office/drawing/2014/main" id="{E9E2EB1B-F17E-6DF4-D9F0-125702789AD8}"/>
              </a:ext>
            </a:extLst>
          </p:cNvPr>
          <p:cNvSpPr txBox="1">
            <a:spLocks/>
          </p:cNvSpPr>
          <p:nvPr/>
        </p:nvSpPr>
        <p:spPr>
          <a:xfrm>
            <a:off x="311700" y="976698"/>
            <a:ext cx="4755600" cy="754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it-IT" b="1" dirty="0"/>
              <a:t>Data </a:t>
            </a:r>
            <a:r>
              <a:rPr lang="it-IT" b="1" dirty="0" err="1"/>
              <a:t>reduction</a:t>
            </a:r>
            <a:endParaRPr lang="it-IT" b="1" dirty="0"/>
          </a:p>
          <a:p>
            <a:r>
              <a:rPr lang="it-IT" dirty="0" err="1"/>
              <a:t>Particle</a:t>
            </a:r>
            <a:r>
              <a:rPr lang="it-IT" dirty="0"/>
              <a:t> </a:t>
            </a:r>
            <a:r>
              <a:rPr lang="it-IT" dirty="0" err="1"/>
              <a:t>identification</a:t>
            </a:r>
            <a:r>
              <a:rPr lang="it-IT" dirty="0"/>
              <a:t> and </a:t>
            </a:r>
            <a:r>
              <a:rPr lang="it-IT" dirty="0" err="1"/>
              <a:t>calibrations</a:t>
            </a:r>
            <a:r>
              <a:rPr lang="it-IT" dirty="0"/>
              <a:t> are </a:t>
            </a:r>
            <a:r>
              <a:rPr lang="it-IT" dirty="0" err="1"/>
              <a:t>completed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40AB733-2869-D14E-5CB2-839636890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" y="1542060"/>
            <a:ext cx="3314700" cy="1550221"/>
          </a:xfrm>
          <a:prstGeom prst="rect">
            <a:avLst/>
          </a:prstGeom>
        </p:spPr>
      </p:pic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6D1BF70A-F4C2-FF9F-5C2F-D14BA8111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970" y="3182922"/>
            <a:ext cx="4085262" cy="1550221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GB" b="1" dirty="0"/>
              <a:t>Event selection</a:t>
            </a:r>
          </a:p>
          <a:p>
            <a:r>
              <a:rPr lang="en-GB" dirty="0"/>
              <a:t>selection of C. Ciampi, PRC 106, 024603 (2022)</a:t>
            </a:r>
          </a:p>
          <a:p>
            <a:pPr lvl="1"/>
            <a:r>
              <a:rPr lang="en-GB" dirty="0"/>
              <a:t>events with a </a:t>
            </a:r>
            <a:r>
              <a:rPr lang="en-GB" b="1" dirty="0"/>
              <a:t>trigger pattern</a:t>
            </a:r>
            <a:r>
              <a:rPr lang="en-GB" dirty="0"/>
              <a:t> </a:t>
            </a:r>
            <a:r>
              <a:rPr lang="en-GB" b="1" dirty="0"/>
              <a:t>M ≥ 2 in FAZIA </a:t>
            </a:r>
            <a:endParaRPr lang="en-GB" dirty="0"/>
          </a:p>
          <a:p>
            <a:pPr lvl="1"/>
            <a:r>
              <a:rPr lang="en-GB" dirty="0"/>
              <a:t>the most incomplete events have been discarded by imposing a total detected charge </a:t>
            </a:r>
            <a:r>
              <a:rPr lang="en-GB" dirty="0" err="1"/>
              <a:t>Ztot</a:t>
            </a:r>
            <a:r>
              <a:rPr lang="en-GB" dirty="0"/>
              <a:t> ≥ 12</a:t>
            </a:r>
          </a:p>
          <a:p>
            <a:pPr lvl="1"/>
            <a:r>
              <a:rPr lang="en-GB" dirty="0"/>
              <a:t>The weird events have been discarded by imposing </a:t>
            </a:r>
            <a:r>
              <a:rPr lang="en-GB" dirty="0" err="1"/>
              <a:t>Ztot</a:t>
            </a:r>
            <a:r>
              <a:rPr lang="en-GB" dirty="0"/>
              <a:t>&lt;</a:t>
            </a:r>
            <a:r>
              <a:rPr lang="en-GB" dirty="0" err="1"/>
              <a:t>Zp+Zt</a:t>
            </a:r>
            <a:r>
              <a:rPr lang="en-GB" dirty="0"/>
              <a:t>, </a:t>
            </a:r>
            <a:r>
              <a:rPr lang="en-GB" dirty="0" err="1"/>
              <a:t>Atot</a:t>
            </a:r>
            <a:r>
              <a:rPr lang="en-GB" dirty="0"/>
              <a:t>&lt;</a:t>
            </a:r>
            <a:r>
              <a:rPr lang="en-GB" dirty="0" err="1"/>
              <a:t>Ap+At</a:t>
            </a:r>
            <a:r>
              <a:rPr lang="en-GB" dirty="0"/>
              <a:t>, </a:t>
            </a:r>
            <a:r>
              <a:rPr lang="en-GB" dirty="0" err="1"/>
              <a:t>ptotz</a:t>
            </a:r>
            <a:r>
              <a:rPr lang="en-GB" dirty="0"/>
              <a:t>/</a:t>
            </a:r>
            <a:r>
              <a:rPr lang="en-GB" dirty="0" err="1"/>
              <a:t>pbeam</a:t>
            </a:r>
            <a:r>
              <a:rPr lang="en-GB" dirty="0"/>
              <a:t>&lt;1.1</a:t>
            </a:r>
          </a:p>
          <a:p>
            <a:pPr lvl="1"/>
            <a:endParaRPr lang="en-GB" dirty="0"/>
          </a:p>
          <a:p>
            <a:pPr marL="139700" indent="0">
              <a:buNone/>
            </a:pP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FFA9BED-CEAC-0037-FDD1-8C98EE201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9" y="2205077"/>
            <a:ext cx="4227389" cy="2760300"/>
          </a:xfrm>
          <a:prstGeom prst="rect">
            <a:avLst/>
          </a:prstGeom>
        </p:spPr>
      </p:pic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0289C0C7-76FB-BE9C-850B-D6D8D976BA4A}"/>
              </a:ext>
            </a:extLst>
          </p:cNvPr>
          <p:cNvSpPr txBox="1">
            <a:spLocks/>
          </p:cNvSpPr>
          <p:nvPr/>
        </p:nvSpPr>
        <p:spPr>
          <a:xfrm>
            <a:off x="4793769" y="1542060"/>
            <a:ext cx="4189136" cy="48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ctr">
              <a:buNone/>
            </a:pPr>
            <a:r>
              <a:rPr lang="it-IT" dirty="0" err="1"/>
              <a:t>Z</a:t>
            </a:r>
            <a:r>
              <a:rPr lang="it-IT" baseline="30000" dirty="0" err="1"/>
              <a:t>tot</a:t>
            </a:r>
            <a:r>
              <a:rPr lang="it-IT" dirty="0"/>
              <a:t> vs </a:t>
            </a:r>
            <a:r>
              <a:rPr lang="it-IT" dirty="0" err="1"/>
              <a:t>p</a:t>
            </a:r>
            <a:r>
              <a:rPr lang="it-IT" baseline="-25000" dirty="0" err="1"/>
              <a:t>z</a:t>
            </a:r>
            <a:r>
              <a:rPr lang="it-IT" baseline="30000" dirty="0" err="1"/>
              <a:t>tot</a:t>
            </a:r>
            <a:r>
              <a:rPr lang="it-IT" dirty="0"/>
              <a:t>/</a:t>
            </a:r>
            <a:r>
              <a:rPr lang="it-IT" dirty="0" err="1"/>
              <a:t>p</a:t>
            </a:r>
            <a:r>
              <a:rPr lang="it-IT" baseline="-25000" dirty="0" err="1"/>
              <a:t>beam</a:t>
            </a:r>
            <a:endParaRPr lang="it-IT" baseline="-2500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2B502F3-A856-872D-AAB0-F9BA6C1E7AD3}"/>
              </a:ext>
            </a:extLst>
          </p:cNvPr>
          <p:cNvSpPr/>
          <p:nvPr/>
        </p:nvSpPr>
        <p:spPr>
          <a:xfrm flipH="1">
            <a:off x="4793769" y="2205077"/>
            <a:ext cx="1374421" cy="2796441"/>
          </a:xfrm>
          <a:prstGeom prst="rect">
            <a:avLst/>
          </a:prstGeom>
          <a:noFill/>
          <a:ln w="12700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B1FE909-7DB9-9FC5-1420-16369BE131A3}"/>
              </a:ext>
            </a:extLst>
          </p:cNvPr>
          <p:cNvSpPr/>
          <p:nvPr/>
        </p:nvSpPr>
        <p:spPr>
          <a:xfrm flipH="1">
            <a:off x="6215159" y="2206651"/>
            <a:ext cx="1374421" cy="2796441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5E77C4C-1188-BF86-C544-B09960FAC3F8}"/>
              </a:ext>
            </a:extLst>
          </p:cNvPr>
          <p:cNvSpPr/>
          <p:nvPr/>
        </p:nvSpPr>
        <p:spPr>
          <a:xfrm flipH="1">
            <a:off x="7632498" y="2208466"/>
            <a:ext cx="1362427" cy="2796441"/>
          </a:xfrm>
          <a:prstGeom prst="rect">
            <a:avLst/>
          </a:prstGeom>
          <a:noFill/>
          <a:ln w="12700">
            <a:solidFill>
              <a:srgbClr val="D40E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ACDBCB-BCC7-3698-23E8-4F3597BCC62F}"/>
              </a:ext>
            </a:extLst>
          </p:cNvPr>
          <p:cNvSpPr txBox="1">
            <a:spLocks/>
          </p:cNvSpPr>
          <p:nvPr/>
        </p:nvSpPr>
        <p:spPr>
          <a:xfrm>
            <a:off x="4805789" y="1929535"/>
            <a:ext cx="4189136" cy="34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it-IT" sz="1400" b="1" dirty="0">
                <a:solidFill>
                  <a:srgbClr val="00FF00"/>
                </a:solidFill>
              </a:rPr>
              <a:t>        32 </a:t>
            </a:r>
            <a:r>
              <a:rPr lang="it-IT" sz="1400" b="1" dirty="0" err="1">
                <a:solidFill>
                  <a:srgbClr val="00FF00"/>
                </a:solidFill>
              </a:rPr>
              <a:t>AMeV</a:t>
            </a:r>
            <a:r>
              <a:rPr lang="it-IT" sz="1400" b="1" dirty="0">
                <a:solidFill>
                  <a:srgbClr val="00FF00"/>
                </a:solidFill>
              </a:rPr>
              <a:t> 		</a:t>
            </a:r>
            <a:r>
              <a:rPr lang="it-IT" sz="1400" b="1" dirty="0">
                <a:solidFill>
                  <a:srgbClr val="0000FF"/>
                </a:solidFill>
              </a:rPr>
              <a:t>52 </a:t>
            </a:r>
            <a:r>
              <a:rPr lang="it-IT" sz="1400" b="1" dirty="0" err="1">
                <a:solidFill>
                  <a:srgbClr val="0000FF"/>
                </a:solidFill>
              </a:rPr>
              <a:t>AMeV</a:t>
            </a:r>
            <a:r>
              <a:rPr lang="it-IT" sz="1400" b="1" dirty="0">
                <a:solidFill>
                  <a:srgbClr val="00FF00"/>
                </a:solidFill>
              </a:rPr>
              <a:t> 	              </a:t>
            </a:r>
            <a:r>
              <a:rPr lang="it-IT" sz="1400" b="1" dirty="0">
                <a:solidFill>
                  <a:srgbClr val="FF00FF"/>
                </a:solidFill>
              </a:rPr>
              <a:t>74 </a:t>
            </a:r>
            <a:r>
              <a:rPr lang="it-IT" sz="1400" b="1" dirty="0" err="1">
                <a:solidFill>
                  <a:srgbClr val="FF00FF"/>
                </a:solidFill>
              </a:rPr>
              <a:t>AMeV</a:t>
            </a:r>
            <a:r>
              <a:rPr lang="it-IT" sz="1400" b="1" dirty="0">
                <a:solidFill>
                  <a:srgbClr val="FF00FF"/>
                </a:solidFill>
              </a:rPr>
              <a:t> </a:t>
            </a:r>
            <a:endParaRPr lang="en-GB" sz="1400" b="1" dirty="0">
              <a:solidFill>
                <a:srgbClr val="00FF00"/>
              </a:solidFill>
            </a:endParaRPr>
          </a:p>
        </p:txBody>
      </p:sp>
      <p:sp>
        <p:nvSpPr>
          <p:cNvPr id="13" name="Segnaposto testo 2">
            <a:extLst>
              <a:ext uri="{FF2B5EF4-FFF2-40B4-BE49-F238E27FC236}">
                <a16:creationId xmlns:a16="http://schemas.microsoft.com/office/drawing/2014/main" id="{6C3B2376-5D90-987D-59CE-E02E599473FB}"/>
              </a:ext>
            </a:extLst>
          </p:cNvPr>
          <p:cNvSpPr txBox="1">
            <a:spLocks/>
          </p:cNvSpPr>
          <p:nvPr/>
        </p:nvSpPr>
        <p:spPr>
          <a:xfrm rot="16200000">
            <a:off x="3977841" y="4186445"/>
            <a:ext cx="1300374" cy="329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ctr">
              <a:buNone/>
            </a:pPr>
            <a:r>
              <a:rPr lang="it-IT" b="1" dirty="0"/>
              <a:t>AMD+GEMINI++            </a:t>
            </a:r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FAF0B55C-82E9-649C-623A-E31E3FE9DB44}"/>
              </a:ext>
            </a:extLst>
          </p:cNvPr>
          <p:cNvSpPr txBox="1">
            <a:spLocks/>
          </p:cNvSpPr>
          <p:nvPr/>
        </p:nvSpPr>
        <p:spPr>
          <a:xfrm rot="16200000">
            <a:off x="3992246" y="2617918"/>
            <a:ext cx="1207345" cy="38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ctr">
              <a:buNone/>
            </a:pPr>
            <a:r>
              <a:rPr lang="it-IT" b="1" dirty="0" err="1"/>
              <a:t>exp</a:t>
            </a:r>
            <a:r>
              <a:rPr lang="it-IT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986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24283D-215B-ECDF-AAD3-952BCD4D4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Channels</a:t>
            </a:r>
            <a:r>
              <a:rPr lang="it-IT" dirty="0"/>
              <a:t> of </a:t>
            </a:r>
            <a:r>
              <a:rPr lang="it-IT" dirty="0" err="1"/>
              <a:t>interest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D95177-26C4-7D41-EF5A-31998D605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40056"/>
            <a:ext cx="8520600" cy="283965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it-IT" b="1" dirty="0"/>
              <a:t>QP </a:t>
            </a:r>
            <a:r>
              <a:rPr lang="it-IT" b="1" dirty="0" err="1"/>
              <a:t>remnant</a:t>
            </a:r>
            <a:endParaRPr lang="it-IT" b="1" dirty="0"/>
          </a:p>
          <a:p>
            <a:pPr lvl="1">
              <a:lnSpc>
                <a:spcPct val="120000"/>
              </a:lnSpc>
            </a:pPr>
            <a:r>
              <a:rPr lang="it-IT" dirty="0"/>
              <a:t>M</a:t>
            </a:r>
            <a:r>
              <a:rPr lang="it-IT" baseline="-25000" dirty="0"/>
              <a:t>BF</a:t>
            </a:r>
            <a:r>
              <a:rPr lang="it-IT" dirty="0"/>
              <a:t>=1</a:t>
            </a:r>
          </a:p>
          <a:p>
            <a:pPr lvl="1">
              <a:lnSpc>
                <a:spcPct val="120000"/>
              </a:lnSpc>
            </a:pPr>
            <a:r>
              <a:rPr lang="it-IT" dirty="0"/>
              <a:t>Z</a:t>
            </a:r>
            <a:r>
              <a:rPr lang="it-IT" baseline="-25000" dirty="0"/>
              <a:t>BF</a:t>
            </a:r>
            <a:r>
              <a:rPr lang="it-IT" dirty="0"/>
              <a:t>&gt;14</a:t>
            </a:r>
          </a:p>
          <a:p>
            <a:pPr lvl="1">
              <a:lnSpc>
                <a:spcPct val="120000"/>
              </a:lnSpc>
            </a:pPr>
            <a:r>
              <a:rPr lang="it-IT" dirty="0" err="1"/>
              <a:t>v</a:t>
            </a:r>
            <a:r>
              <a:rPr lang="it-IT" baseline="-25000" dirty="0" err="1"/>
              <a:t>z</a:t>
            </a:r>
            <a:r>
              <a:rPr lang="it-IT" baseline="30000" dirty="0" err="1"/>
              <a:t>cm</a:t>
            </a:r>
            <a:r>
              <a:rPr lang="it-IT" baseline="30000" dirty="0"/>
              <a:t> </a:t>
            </a:r>
            <a:r>
              <a:rPr lang="it-IT" dirty="0"/>
              <a:t>(BF)&gt;0</a:t>
            </a:r>
          </a:p>
          <a:p>
            <a:pPr marL="596900" lvl="1" indent="0">
              <a:lnSpc>
                <a:spcPct val="120000"/>
              </a:lnSpc>
              <a:buNone/>
            </a:pPr>
            <a:endParaRPr lang="it-IT" dirty="0"/>
          </a:p>
          <a:p>
            <a:pPr>
              <a:lnSpc>
                <a:spcPct val="120000"/>
              </a:lnSpc>
            </a:pPr>
            <a:r>
              <a:rPr lang="it-IT" b="1" dirty="0"/>
              <a:t>QP breakup </a:t>
            </a:r>
          </a:p>
          <a:p>
            <a:pPr lvl="1">
              <a:lnSpc>
                <a:spcPct val="120000"/>
              </a:lnSpc>
            </a:pPr>
            <a:r>
              <a:rPr lang="it-IT" dirty="0"/>
              <a:t>M</a:t>
            </a:r>
            <a:r>
              <a:rPr lang="it-IT" baseline="-25000" dirty="0"/>
              <a:t>BF</a:t>
            </a:r>
            <a:r>
              <a:rPr lang="it-IT" dirty="0"/>
              <a:t>=2</a:t>
            </a:r>
          </a:p>
          <a:p>
            <a:pPr lvl="1">
              <a:lnSpc>
                <a:spcPct val="120000"/>
              </a:lnSpc>
            </a:pPr>
            <a:r>
              <a:rPr lang="it-IT" dirty="0" err="1"/>
              <a:t>Z</a:t>
            </a:r>
            <a:r>
              <a:rPr lang="it-IT" baseline="-25000" dirty="0" err="1"/>
              <a:t>rec</a:t>
            </a:r>
            <a:r>
              <a:rPr lang="it-IT" dirty="0"/>
              <a:t>= Z</a:t>
            </a:r>
            <a:r>
              <a:rPr lang="it-IT" baseline="-25000" dirty="0"/>
              <a:t>HF</a:t>
            </a:r>
            <a:r>
              <a:rPr lang="it-IT" dirty="0"/>
              <a:t>+Z</a:t>
            </a:r>
            <a:r>
              <a:rPr lang="it-IT" baseline="-25000" dirty="0"/>
              <a:t>LF </a:t>
            </a:r>
            <a:r>
              <a:rPr lang="it-IT" dirty="0"/>
              <a:t>&gt;14</a:t>
            </a:r>
          </a:p>
          <a:p>
            <a:pPr lvl="1">
              <a:lnSpc>
                <a:spcPct val="120000"/>
              </a:lnSpc>
            </a:pPr>
            <a:r>
              <a:rPr lang="it-IT" dirty="0" err="1"/>
              <a:t>v</a:t>
            </a:r>
            <a:r>
              <a:rPr lang="it-IT" baseline="-25000" dirty="0" err="1"/>
              <a:t>z</a:t>
            </a:r>
            <a:r>
              <a:rPr lang="it-IT" baseline="30000" dirty="0" err="1"/>
              <a:t>cm</a:t>
            </a:r>
            <a:r>
              <a:rPr lang="it-IT" baseline="30000" dirty="0"/>
              <a:t> </a:t>
            </a:r>
            <a:r>
              <a:rPr lang="it-IT" dirty="0"/>
              <a:t>(</a:t>
            </a:r>
            <a:r>
              <a:rPr lang="it-IT" dirty="0" err="1"/>
              <a:t>rec</a:t>
            </a:r>
            <a:r>
              <a:rPr lang="it-IT" dirty="0"/>
              <a:t>)&gt;0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θ</a:t>
            </a:r>
            <a:r>
              <a:rPr lang="it-IT" baseline="-25000" dirty="0" err="1"/>
              <a:t>rel</a:t>
            </a:r>
            <a:r>
              <a:rPr lang="it-IT" baseline="-25000" dirty="0"/>
              <a:t> </a:t>
            </a:r>
            <a:r>
              <a:rPr lang="it-IT" dirty="0"/>
              <a:t>&lt; </a:t>
            </a:r>
            <a:r>
              <a:rPr lang="el-GR" dirty="0"/>
              <a:t>θ</a:t>
            </a:r>
            <a:r>
              <a:rPr lang="it-IT" baseline="-25000" dirty="0"/>
              <a:t>max</a:t>
            </a:r>
            <a:endParaRPr lang="it-IT" dirty="0"/>
          </a:p>
          <a:p>
            <a:pPr lvl="1">
              <a:lnSpc>
                <a:spcPct val="120000"/>
              </a:lnSpc>
            </a:pPr>
            <a:r>
              <a:rPr lang="nl-NL" dirty="0"/>
              <a:t>12 mm/ns &lt; v</a:t>
            </a:r>
            <a:r>
              <a:rPr lang="it-IT" baseline="-25000" dirty="0" err="1"/>
              <a:t>rel</a:t>
            </a:r>
            <a:r>
              <a:rPr lang="nl-NL" dirty="0"/>
              <a:t> &lt; v</a:t>
            </a:r>
            <a:r>
              <a:rPr lang="it-IT" baseline="-25000" dirty="0"/>
              <a:t>max</a:t>
            </a:r>
            <a:r>
              <a:rPr lang="nl-NL" dirty="0"/>
              <a:t> </a:t>
            </a:r>
          </a:p>
          <a:p>
            <a:pPr marL="596900" lvl="1" indent="0">
              <a:lnSpc>
                <a:spcPct val="120000"/>
              </a:lnSpc>
              <a:buNone/>
            </a:pPr>
            <a:endParaRPr lang="it-IT" dirty="0"/>
          </a:p>
          <a:p>
            <a:pPr>
              <a:lnSpc>
                <a:spcPct val="120000"/>
              </a:lnSpc>
            </a:pPr>
            <a:r>
              <a:rPr lang="it-IT" b="1" dirty="0" err="1"/>
              <a:t>Multifragmentation</a:t>
            </a:r>
            <a:endParaRPr lang="it-IT" b="1" dirty="0"/>
          </a:p>
          <a:p>
            <a:pPr lvl="1">
              <a:lnSpc>
                <a:spcPct val="120000"/>
              </a:lnSpc>
            </a:pPr>
            <a:r>
              <a:rPr lang="it-IT" dirty="0" err="1"/>
              <a:t>Z</a:t>
            </a:r>
            <a:r>
              <a:rPr lang="it-IT" baseline="-25000" dirty="0" err="1"/>
              <a:t>biggest</a:t>
            </a:r>
            <a:r>
              <a:rPr lang="it-IT" baseline="-25000" dirty="0"/>
              <a:t> </a:t>
            </a:r>
            <a:r>
              <a:rPr lang="it-IT" dirty="0"/>
              <a:t>&lt;7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Σ</a:t>
            </a:r>
            <a:r>
              <a:rPr lang="it-IT" dirty="0"/>
              <a:t>Z &gt; 14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694AF5-E603-7DEC-3C0C-706E52A695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5DDDD963-A1C0-D3CD-AEDE-08B76F7CC942}"/>
              </a:ext>
            </a:extLst>
          </p:cNvPr>
          <p:cNvSpPr txBox="1">
            <a:spLocks/>
          </p:cNvSpPr>
          <p:nvPr/>
        </p:nvSpPr>
        <p:spPr>
          <a:xfrm>
            <a:off x="6546828" y="256607"/>
            <a:ext cx="2056161" cy="101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dirty="0" err="1"/>
              <a:t>Definitions</a:t>
            </a:r>
            <a:endParaRPr lang="it-IT" dirty="0"/>
          </a:p>
          <a:p>
            <a:pPr lvl="1"/>
            <a:r>
              <a:rPr lang="it-IT" dirty="0"/>
              <a:t>LCP: Z=1,2</a:t>
            </a:r>
          </a:p>
          <a:p>
            <a:pPr lvl="1"/>
            <a:r>
              <a:rPr lang="it-IT" dirty="0"/>
              <a:t>IMF: Z=3,4</a:t>
            </a:r>
          </a:p>
          <a:p>
            <a:pPr lvl="1"/>
            <a:r>
              <a:rPr lang="it-IT" dirty="0"/>
              <a:t>BF: Z&gt;4</a:t>
            </a:r>
          </a:p>
          <a:p>
            <a:pPr lvl="1"/>
            <a:r>
              <a:rPr lang="it-IT" dirty="0"/>
              <a:t>QP: Z&gt;14</a:t>
            </a:r>
          </a:p>
        </p:txBody>
      </p:sp>
      <p:grpSp>
        <p:nvGrpSpPr>
          <p:cNvPr id="197" name="Gruppo 196">
            <a:extLst>
              <a:ext uri="{FF2B5EF4-FFF2-40B4-BE49-F238E27FC236}">
                <a16:creationId xmlns:a16="http://schemas.microsoft.com/office/drawing/2014/main" id="{508331F7-EC7C-1546-CDAC-F4704483ACD7}"/>
              </a:ext>
            </a:extLst>
          </p:cNvPr>
          <p:cNvGrpSpPr/>
          <p:nvPr/>
        </p:nvGrpSpPr>
        <p:grpSpPr>
          <a:xfrm>
            <a:off x="5368835" y="1659086"/>
            <a:ext cx="2679317" cy="1769730"/>
            <a:chOff x="5483282" y="1757475"/>
            <a:chExt cx="3398218" cy="2153475"/>
          </a:xfrm>
        </p:grpSpPr>
        <p:pic>
          <p:nvPicPr>
            <p:cNvPr id="6" name="Google Shape;2637;p126">
              <a:extLst>
                <a:ext uri="{FF2B5EF4-FFF2-40B4-BE49-F238E27FC236}">
                  <a16:creationId xmlns:a16="http://schemas.microsoft.com/office/drawing/2014/main" id="{BAA9E3F3-B98C-5017-BD1F-DF781402904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7071"/>
            <a:stretch/>
          </p:blipFill>
          <p:spPr>
            <a:xfrm>
              <a:off x="5483282" y="1757475"/>
              <a:ext cx="3398218" cy="2153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2854;p126">
              <a:extLst>
                <a:ext uri="{FF2B5EF4-FFF2-40B4-BE49-F238E27FC236}">
                  <a16:creationId xmlns:a16="http://schemas.microsoft.com/office/drawing/2014/main" id="{C6EF2951-F72F-09B3-A0F6-A9F559655615}"/>
                </a:ext>
              </a:extLst>
            </p:cNvPr>
            <p:cNvSpPr/>
            <p:nvPr/>
          </p:nvSpPr>
          <p:spPr>
            <a:xfrm>
              <a:off x="6241150" y="3164550"/>
              <a:ext cx="1054500" cy="5163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1982;p121">
            <a:extLst>
              <a:ext uri="{FF2B5EF4-FFF2-40B4-BE49-F238E27FC236}">
                <a16:creationId xmlns:a16="http://schemas.microsoft.com/office/drawing/2014/main" id="{CDC7179B-08F9-17E0-A2C5-4572122FF6BA}"/>
              </a:ext>
            </a:extLst>
          </p:cNvPr>
          <p:cNvGrpSpPr/>
          <p:nvPr/>
        </p:nvGrpSpPr>
        <p:grpSpPr>
          <a:xfrm>
            <a:off x="2280315" y="777180"/>
            <a:ext cx="2152610" cy="1290917"/>
            <a:chOff x="5988791" y="207624"/>
            <a:chExt cx="3366757" cy="1839895"/>
          </a:xfrm>
        </p:grpSpPr>
        <p:cxnSp>
          <p:nvCxnSpPr>
            <p:cNvPr id="9" name="Google Shape;1983;p121">
              <a:extLst>
                <a:ext uri="{FF2B5EF4-FFF2-40B4-BE49-F238E27FC236}">
                  <a16:creationId xmlns:a16="http://schemas.microsoft.com/office/drawing/2014/main" id="{93139A27-0A1A-B50B-E66C-FB9082249B80}"/>
                </a:ext>
              </a:extLst>
            </p:cNvPr>
            <p:cNvCxnSpPr/>
            <p:nvPr/>
          </p:nvCxnSpPr>
          <p:spPr>
            <a:xfrm rot="10800000" flipH="1">
              <a:off x="5988791" y="1005274"/>
              <a:ext cx="2823900" cy="1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10" name="Google Shape;1984;p121">
              <a:extLst>
                <a:ext uri="{FF2B5EF4-FFF2-40B4-BE49-F238E27FC236}">
                  <a16:creationId xmlns:a16="http://schemas.microsoft.com/office/drawing/2014/main" id="{A8D3F5E0-5B17-D58A-9B99-C02A367A2913}"/>
                </a:ext>
              </a:extLst>
            </p:cNvPr>
            <p:cNvSpPr txBox="1"/>
            <p:nvPr/>
          </p:nvSpPr>
          <p:spPr>
            <a:xfrm>
              <a:off x="8359352" y="963413"/>
              <a:ext cx="996196" cy="452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 dirty="0">
                  <a:solidFill>
                    <a:schemeClr val="dk1"/>
                  </a:solidFill>
                </a:rPr>
                <a:t>beam</a:t>
              </a:r>
              <a:endParaRPr sz="1200" dirty="0">
                <a:solidFill>
                  <a:schemeClr val="dk1"/>
                </a:solidFill>
              </a:endParaRPr>
            </a:p>
          </p:txBody>
        </p:sp>
        <p:grpSp>
          <p:nvGrpSpPr>
            <p:cNvPr id="11" name="Google Shape;1985;p121">
              <a:extLst>
                <a:ext uri="{FF2B5EF4-FFF2-40B4-BE49-F238E27FC236}">
                  <a16:creationId xmlns:a16="http://schemas.microsoft.com/office/drawing/2014/main" id="{01E357B0-7116-9FED-6479-4C8F201F45F3}"/>
                </a:ext>
              </a:extLst>
            </p:cNvPr>
            <p:cNvGrpSpPr/>
            <p:nvPr/>
          </p:nvGrpSpPr>
          <p:grpSpPr>
            <a:xfrm>
              <a:off x="8388353" y="281740"/>
              <a:ext cx="285672" cy="288182"/>
              <a:chOff x="7259600" y="576500"/>
              <a:chExt cx="774600" cy="736850"/>
            </a:xfrm>
          </p:grpSpPr>
          <p:sp>
            <p:nvSpPr>
              <p:cNvPr id="51" name="Google Shape;1986;p121">
                <a:extLst>
                  <a:ext uri="{FF2B5EF4-FFF2-40B4-BE49-F238E27FC236}">
                    <a16:creationId xmlns:a16="http://schemas.microsoft.com/office/drawing/2014/main" id="{7628298E-01EE-BED9-497F-3E1B48A408EF}"/>
                  </a:ext>
                </a:extLst>
              </p:cNvPr>
              <p:cNvSpPr/>
              <p:nvPr/>
            </p:nvSpPr>
            <p:spPr>
              <a:xfrm>
                <a:off x="7729400" y="814825"/>
                <a:ext cx="216000" cy="2160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987;p121">
                <a:extLst>
                  <a:ext uri="{FF2B5EF4-FFF2-40B4-BE49-F238E27FC236}">
                    <a16:creationId xmlns:a16="http://schemas.microsoft.com/office/drawing/2014/main" id="{DE5AB421-CC75-760D-577B-2EC2A1D2C7E9}"/>
                  </a:ext>
                </a:extLst>
              </p:cNvPr>
              <p:cNvSpPr/>
              <p:nvPr/>
            </p:nvSpPr>
            <p:spPr>
              <a:xfrm>
                <a:off x="7577000" y="1053000"/>
                <a:ext cx="216000" cy="2160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988;p121">
                <a:extLst>
                  <a:ext uri="{FF2B5EF4-FFF2-40B4-BE49-F238E27FC236}">
                    <a16:creationId xmlns:a16="http://schemas.microsoft.com/office/drawing/2014/main" id="{3C03436B-0174-8D18-6B21-90AD6E89F8D3}"/>
                  </a:ext>
                </a:extLst>
              </p:cNvPr>
              <p:cNvSpPr/>
              <p:nvPr/>
            </p:nvSpPr>
            <p:spPr>
              <a:xfrm>
                <a:off x="7577000" y="969025"/>
                <a:ext cx="216000" cy="216000"/>
              </a:xfrm>
              <a:prstGeom prst="ellipse">
                <a:avLst/>
              </a:prstGeom>
              <a:solidFill>
                <a:srgbClr val="CC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989;p121">
                <a:extLst>
                  <a:ext uri="{FF2B5EF4-FFF2-40B4-BE49-F238E27FC236}">
                    <a16:creationId xmlns:a16="http://schemas.microsoft.com/office/drawing/2014/main" id="{DC1FCEB4-732B-BFE8-ACEC-1E819FCB0E18}"/>
                  </a:ext>
                </a:extLst>
              </p:cNvPr>
              <p:cNvSpPr/>
              <p:nvPr/>
            </p:nvSpPr>
            <p:spPr>
              <a:xfrm>
                <a:off x="7577000" y="837000"/>
                <a:ext cx="216000" cy="2160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990;p121">
                <a:extLst>
                  <a:ext uri="{FF2B5EF4-FFF2-40B4-BE49-F238E27FC236}">
                    <a16:creationId xmlns:a16="http://schemas.microsoft.com/office/drawing/2014/main" id="{0A67BE90-29D5-410E-8D91-920C802F5F76}"/>
                  </a:ext>
                </a:extLst>
              </p:cNvPr>
              <p:cNvSpPr/>
              <p:nvPr/>
            </p:nvSpPr>
            <p:spPr>
              <a:xfrm>
                <a:off x="7665800" y="969025"/>
                <a:ext cx="216000" cy="216000"/>
              </a:xfrm>
              <a:prstGeom prst="ellipse">
                <a:avLst/>
              </a:prstGeom>
              <a:solidFill>
                <a:srgbClr val="CC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991;p121">
                <a:extLst>
                  <a:ext uri="{FF2B5EF4-FFF2-40B4-BE49-F238E27FC236}">
                    <a16:creationId xmlns:a16="http://schemas.microsoft.com/office/drawing/2014/main" id="{65D2DA35-D686-8C06-D1E5-99013735AEEE}"/>
                  </a:ext>
                </a:extLst>
              </p:cNvPr>
              <p:cNvSpPr/>
              <p:nvPr/>
            </p:nvSpPr>
            <p:spPr>
              <a:xfrm>
                <a:off x="7424600" y="969025"/>
                <a:ext cx="216000" cy="2160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992;p121">
                <a:extLst>
                  <a:ext uri="{FF2B5EF4-FFF2-40B4-BE49-F238E27FC236}">
                    <a16:creationId xmlns:a16="http://schemas.microsoft.com/office/drawing/2014/main" id="{E4B3F145-8B8A-2AD4-0959-07D5771D83CA}"/>
                  </a:ext>
                </a:extLst>
              </p:cNvPr>
              <p:cNvSpPr/>
              <p:nvPr/>
            </p:nvSpPr>
            <p:spPr>
              <a:xfrm>
                <a:off x="7729400" y="792575"/>
                <a:ext cx="216000" cy="216000"/>
              </a:xfrm>
              <a:prstGeom prst="ellipse">
                <a:avLst/>
              </a:prstGeom>
              <a:solidFill>
                <a:srgbClr val="CC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993;p121">
                <a:extLst>
                  <a:ext uri="{FF2B5EF4-FFF2-40B4-BE49-F238E27FC236}">
                    <a16:creationId xmlns:a16="http://schemas.microsoft.com/office/drawing/2014/main" id="{166848E6-8C3B-1D22-4A91-B116A70C4641}"/>
                  </a:ext>
                </a:extLst>
              </p:cNvPr>
              <p:cNvSpPr/>
              <p:nvPr/>
            </p:nvSpPr>
            <p:spPr>
              <a:xfrm>
                <a:off x="7729400" y="923075"/>
                <a:ext cx="216000" cy="2160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994;p121">
                <a:extLst>
                  <a:ext uri="{FF2B5EF4-FFF2-40B4-BE49-F238E27FC236}">
                    <a16:creationId xmlns:a16="http://schemas.microsoft.com/office/drawing/2014/main" id="{D0487D7E-B3CE-9788-1ACA-78A722741330}"/>
                  </a:ext>
                </a:extLst>
              </p:cNvPr>
              <p:cNvSpPr/>
              <p:nvPr/>
            </p:nvSpPr>
            <p:spPr>
              <a:xfrm>
                <a:off x="7488200" y="923075"/>
                <a:ext cx="216000" cy="216000"/>
              </a:xfrm>
              <a:prstGeom prst="ellipse">
                <a:avLst/>
              </a:prstGeom>
              <a:solidFill>
                <a:srgbClr val="CC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995;p121">
                <a:extLst>
                  <a:ext uri="{FF2B5EF4-FFF2-40B4-BE49-F238E27FC236}">
                    <a16:creationId xmlns:a16="http://schemas.microsoft.com/office/drawing/2014/main" id="{4C58C1A4-351A-E0D1-78CD-0BC088A16F9E}"/>
                  </a:ext>
                </a:extLst>
              </p:cNvPr>
              <p:cNvSpPr/>
              <p:nvPr/>
            </p:nvSpPr>
            <p:spPr>
              <a:xfrm>
                <a:off x="7716800" y="1053000"/>
                <a:ext cx="216000" cy="2160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996;p121">
                <a:extLst>
                  <a:ext uri="{FF2B5EF4-FFF2-40B4-BE49-F238E27FC236}">
                    <a16:creationId xmlns:a16="http://schemas.microsoft.com/office/drawing/2014/main" id="{56CDC7B0-3743-EB11-5C91-0A1A126746A0}"/>
                  </a:ext>
                </a:extLst>
              </p:cNvPr>
              <p:cNvSpPr/>
              <p:nvPr/>
            </p:nvSpPr>
            <p:spPr>
              <a:xfrm>
                <a:off x="7424600" y="1053000"/>
                <a:ext cx="216000" cy="216000"/>
              </a:xfrm>
              <a:prstGeom prst="ellipse">
                <a:avLst/>
              </a:prstGeom>
              <a:solidFill>
                <a:srgbClr val="CC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997;p121">
                <a:extLst>
                  <a:ext uri="{FF2B5EF4-FFF2-40B4-BE49-F238E27FC236}">
                    <a16:creationId xmlns:a16="http://schemas.microsoft.com/office/drawing/2014/main" id="{966CCE7B-5AA3-241B-6A68-E0E2B25CBB11}"/>
                  </a:ext>
                </a:extLst>
              </p:cNvPr>
              <p:cNvSpPr/>
              <p:nvPr/>
            </p:nvSpPr>
            <p:spPr>
              <a:xfrm>
                <a:off x="7729400" y="661025"/>
                <a:ext cx="216000" cy="2160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998;p121">
                <a:extLst>
                  <a:ext uri="{FF2B5EF4-FFF2-40B4-BE49-F238E27FC236}">
                    <a16:creationId xmlns:a16="http://schemas.microsoft.com/office/drawing/2014/main" id="{CB1CFF70-D374-4E0E-70C8-C36532CA1011}"/>
                  </a:ext>
                </a:extLst>
              </p:cNvPr>
              <p:cNvSpPr/>
              <p:nvPr/>
            </p:nvSpPr>
            <p:spPr>
              <a:xfrm>
                <a:off x="7577000" y="707075"/>
                <a:ext cx="216000" cy="216000"/>
              </a:xfrm>
              <a:prstGeom prst="ellipse">
                <a:avLst/>
              </a:prstGeom>
              <a:solidFill>
                <a:srgbClr val="CC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999;p121">
                <a:extLst>
                  <a:ext uri="{FF2B5EF4-FFF2-40B4-BE49-F238E27FC236}">
                    <a16:creationId xmlns:a16="http://schemas.microsoft.com/office/drawing/2014/main" id="{351489AC-F7B1-A3D3-5AF1-0F4EBBB4172A}"/>
                  </a:ext>
                </a:extLst>
              </p:cNvPr>
              <p:cNvSpPr/>
              <p:nvPr/>
            </p:nvSpPr>
            <p:spPr>
              <a:xfrm>
                <a:off x="7577000" y="814750"/>
                <a:ext cx="216000" cy="2160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000;p121">
                <a:extLst>
                  <a:ext uri="{FF2B5EF4-FFF2-40B4-BE49-F238E27FC236}">
                    <a16:creationId xmlns:a16="http://schemas.microsoft.com/office/drawing/2014/main" id="{21F110C5-9D8D-662A-3ABF-0E29AD98CF58}"/>
                  </a:ext>
                </a:extLst>
              </p:cNvPr>
              <p:cNvSpPr/>
              <p:nvPr/>
            </p:nvSpPr>
            <p:spPr>
              <a:xfrm>
                <a:off x="7818200" y="935675"/>
                <a:ext cx="216000" cy="216000"/>
              </a:xfrm>
              <a:prstGeom prst="ellipse">
                <a:avLst/>
              </a:prstGeom>
              <a:solidFill>
                <a:srgbClr val="CC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001;p121">
                <a:extLst>
                  <a:ext uri="{FF2B5EF4-FFF2-40B4-BE49-F238E27FC236}">
                    <a16:creationId xmlns:a16="http://schemas.microsoft.com/office/drawing/2014/main" id="{831E902D-99FD-F4B2-AC70-86307624180B}"/>
                  </a:ext>
                </a:extLst>
              </p:cNvPr>
              <p:cNvSpPr/>
              <p:nvPr/>
            </p:nvSpPr>
            <p:spPr>
              <a:xfrm>
                <a:off x="7665800" y="576650"/>
                <a:ext cx="216000" cy="2160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002;p121">
                <a:extLst>
                  <a:ext uri="{FF2B5EF4-FFF2-40B4-BE49-F238E27FC236}">
                    <a16:creationId xmlns:a16="http://schemas.microsoft.com/office/drawing/2014/main" id="{46CECC74-201A-156D-1D6D-5D6A26DC1F64}"/>
                  </a:ext>
                </a:extLst>
              </p:cNvPr>
              <p:cNvSpPr/>
              <p:nvPr/>
            </p:nvSpPr>
            <p:spPr>
              <a:xfrm>
                <a:off x="7818200" y="737225"/>
                <a:ext cx="216000" cy="216000"/>
              </a:xfrm>
              <a:prstGeom prst="ellipse">
                <a:avLst/>
              </a:prstGeom>
              <a:solidFill>
                <a:srgbClr val="CC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003;p121">
                <a:extLst>
                  <a:ext uri="{FF2B5EF4-FFF2-40B4-BE49-F238E27FC236}">
                    <a16:creationId xmlns:a16="http://schemas.microsoft.com/office/drawing/2014/main" id="{066CCA04-AF56-013B-38A1-74689C627C62}"/>
                  </a:ext>
                </a:extLst>
              </p:cNvPr>
              <p:cNvSpPr/>
              <p:nvPr/>
            </p:nvSpPr>
            <p:spPr>
              <a:xfrm>
                <a:off x="7259600" y="868775"/>
                <a:ext cx="216000" cy="2160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004;p121">
                <a:extLst>
                  <a:ext uri="{FF2B5EF4-FFF2-40B4-BE49-F238E27FC236}">
                    <a16:creationId xmlns:a16="http://schemas.microsoft.com/office/drawing/2014/main" id="{5DBC7070-EC25-DD00-41DE-994AF2EE93AB}"/>
                  </a:ext>
                </a:extLst>
              </p:cNvPr>
              <p:cNvSpPr/>
              <p:nvPr/>
            </p:nvSpPr>
            <p:spPr>
              <a:xfrm>
                <a:off x="7424600" y="707075"/>
                <a:ext cx="216000" cy="216000"/>
              </a:xfrm>
              <a:prstGeom prst="ellipse">
                <a:avLst/>
              </a:prstGeom>
              <a:solidFill>
                <a:srgbClr val="CC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005;p121">
                <a:extLst>
                  <a:ext uri="{FF2B5EF4-FFF2-40B4-BE49-F238E27FC236}">
                    <a16:creationId xmlns:a16="http://schemas.microsoft.com/office/drawing/2014/main" id="{6CC415CB-313A-C852-94F5-59DE7989053D}"/>
                  </a:ext>
                </a:extLst>
              </p:cNvPr>
              <p:cNvSpPr/>
              <p:nvPr/>
            </p:nvSpPr>
            <p:spPr>
              <a:xfrm>
                <a:off x="7348400" y="976800"/>
                <a:ext cx="216000" cy="2160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006;p121">
                <a:extLst>
                  <a:ext uri="{FF2B5EF4-FFF2-40B4-BE49-F238E27FC236}">
                    <a16:creationId xmlns:a16="http://schemas.microsoft.com/office/drawing/2014/main" id="{5D99FE8B-89CB-6760-7424-9415C4969C4B}"/>
                  </a:ext>
                </a:extLst>
              </p:cNvPr>
              <p:cNvSpPr/>
              <p:nvPr/>
            </p:nvSpPr>
            <p:spPr>
              <a:xfrm>
                <a:off x="7488200" y="576500"/>
                <a:ext cx="216000" cy="216000"/>
              </a:xfrm>
              <a:prstGeom prst="ellipse">
                <a:avLst/>
              </a:prstGeom>
              <a:solidFill>
                <a:srgbClr val="CC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007;p121">
                <a:extLst>
                  <a:ext uri="{FF2B5EF4-FFF2-40B4-BE49-F238E27FC236}">
                    <a16:creationId xmlns:a16="http://schemas.microsoft.com/office/drawing/2014/main" id="{359CA8E5-F287-F57B-A3AF-84B132B93C6C}"/>
                  </a:ext>
                </a:extLst>
              </p:cNvPr>
              <p:cNvSpPr/>
              <p:nvPr/>
            </p:nvSpPr>
            <p:spPr>
              <a:xfrm>
                <a:off x="7729400" y="935675"/>
                <a:ext cx="216000" cy="2160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008;p121">
                <a:extLst>
                  <a:ext uri="{FF2B5EF4-FFF2-40B4-BE49-F238E27FC236}">
                    <a16:creationId xmlns:a16="http://schemas.microsoft.com/office/drawing/2014/main" id="{736CFF09-2C6C-247D-F805-A7BBF412133F}"/>
                  </a:ext>
                </a:extLst>
              </p:cNvPr>
              <p:cNvSpPr/>
              <p:nvPr/>
            </p:nvSpPr>
            <p:spPr>
              <a:xfrm>
                <a:off x="7488200" y="737225"/>
                <a:ext cx="216000" cy="216000"/>
              </a:xfrm>
              <a:prstGeom prst="ellipse">
                <a:avLst/>
              </a:prstGeom>
              <a:solidFill>
                <a:srgbClr val="CC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009;p121">
                <a:extLst>
                  <a:ext uri="{FF2B5EF4-FFF2-40B4-BE49-F238E27FC236}">
                    <a16:creationId xmlns:a16="http://schemas.microsoft.com/office/drawing/2014/main" id="{D6DC2CA0-A035-00CC-8D81-B57DD2F569C2}"/>
                  </a:ext>
                </a:extLst>
              </p:cNvPr>
              <p:cNvSpPr/>
              <p:nvPr/>
            </p:nvSpPr>
            <p:spPr>
              <a:xfrm>
                <a:off x="7335800" y="661025"/>
                <a:ext cx="216000" cy="2160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010;p121">
                <a:extLst>
                  <a:ext uri="{FF2B5EF4-FFF2-40B4-BE49-F238E27FC236}">
                    <a16:creationId xmlns:a16="http://schemas.microsoft.com/office/drawing/2014/main" id="{C548F3BE-469E-71C4-3451-4628FD73F638}"/>
                  </a:ext>
                </a:extLst>
              </p:cNvPr>
              <p:cNvSpPr/>
              <p:nvPr/>
            </p:nvSpPr>
            <p:spPr>
              <a:xfrm>
                <a:off x="7583300" y="1097350"/>
                <a:ext cx="216000" cy="216000"/>
              </a:xfrm>
              <a:prstGeom prst="ellipse">
                <a:avLst/>
              </a:prstGeom>
              <a:solidFill>
                <a:srgbClr val="CC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011;p121">
                <a:extLst>
                  <a:ext uri="{FF2B5EF4-FFF2-40B4-BE49-F238E27FC236}">
                    <a16:creationId xmlns:a16="http://schemas.microsoft.com/office/drawing/2014/main" id="{1657F4B7-3600-36F3-CD17-B4F3F9B2C9E0}"/>
                  </a:ext>
                </a:extLst>
              </p:cNvPr>
              <p:cNvSpPr/>
              <p:nvPr/>
            </p:nvSpPr>
            <p:spPr>
              <a:xfrm>
                <a:off x="7577000" y="967150"/>
                <a:ext cx="216000" cy="2160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012;p121">
                <a:extLst>
                  <a:ext uri="{FF2B5EF4-FFF2-40B4-BE49-F238E27FC236}">
                    <a16:creationId xmlns:a16="http://schemas.microsoft.com/office/drawing/2014/main" id="{ACC0ECE4-4DA9-7633-B316-C43BC0A50804}"/>
                  </a:ext>
                </a:extLst>
              </p:cNvPr>
              <p:cNvSpPr/>
              <p:nvPr/>
            </p:nvSpPr>
            <p:spPr>
              <a:xfrm>
                <a:off x="7335800" y="836925"/>
                <a:ext cx="216000" cy="216000"/>
              </a:xfrm>
              <a:prstGeom prst="ellipse">
                <a:avLst/>
              </a:prstGeom>
              <a:solidFill>
                <a:srgbClr val="CC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013;p121">
                <a:extLst>
                  <a:ext uri="{FF2B5EF4-FFF2-40B4-BE49-F238E27FC236}">
                    <a16:creationId xmlns:a16="http://schemas.microsoft.com/office/drawing/2014/main" id="{3C40D6D1-555C-3EA1-1F95-600ED44A62D3}"/>
                  </a:ext>
                </a:extLst>
              </p:cNvPr>
              <p:cNvSpPr/>
              <p:nvPr/>
            </p:nvSpPr>
            <p:spPr>
              <a:xfrm>
                <a:off x="7665800" y="923075"/>
                <a:ext cx="216000" cy="216000"/>
              </a:xfrm>
              <a:prstGeom prst="ellipse">
                <a:avLst/>
              </a:prstGeom>
              <a:solidFill>
                <a:srgbClr val="CC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014;p121">
                <a:extLst>
                  <a:ext uri="{FF2B5EF4-FFF2-40B4-BE49-F238E27FC236}">
                    <a16:creationId xmlns:a16="http://schemas.microsoft.com/office/drawing/2014/main" id="{9584CC6D-0420-65B6-89C2-78349ECEBD00}"/>
                  </a:ext>
                </a:extLst>
              </p:cNvPr>
              <p:cNvSpPr/>
              <p:nvPr/>
            </p:nvSpPr>
            <p:spPr>
              <a:xfrm>
                <a:off x="7729400" y="814825"/>
                <a:ext cx="216000" cy="2160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015;p121">
                <a:extLst>
                  <a:ext uri="{FF2B5EF4-FFF2-40B4-BE49-F238E27FC236}">
                    <a16:creationId xmlns:a16="http://schemas.microsoft.com/office/drawing/2014/main" id="{38B9D6B5-2A93-F451-AE67-8AC48C728C38}"/>
                  </a:ext>
                </a:extLst>
              </p:cNvPr>
              <p:cNvSpPr/>
              <p:nvPr/>
            </p:nvSpPr>
            <p:spPr>
              <a:xfrm>
                <a:off x="7488200" y="969025"/>
                <a:ext cx="216000" cy="216000"/>
              </a:xfrm>
              <a:prstGeom prst="ellipse">
                <a:avLst/>
              </a:prstGeom>
              <a:solidFill>
                <a:srgbClr val="CC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016;p121">
                <a:extLst>
                  <a:ext uri="{FF2B5EF4-FFF2-40B4-BE49-F238E27FC236}">
                    <a16:creationId xmlns:a16="http://schemas.microsoft.com/office/drawing/2014/main" id="{A3CB5D0C-5D05-0564-19DA-E7949DE90A93}"/>
                  </a:ext>
                </a:extLst>
              </p:cNvPr>
              <p:cNvSpPr/>
              <p:nvPr/>
            </p:nvSpPr>
            <p:spPr>
              <a:xfrm>
                <a:off x="7665800" y="707075"/>
                <a:ext cx="216000" cy="216000"/>
              </a:xfrm>
              <a:prstGeom prst="ellipse">
                <a:avLst/>
              </a:prstGeom>
              <a:solidFill>
                <a:srgbClr val="CC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017;p121">
                <a:extLst>
                  <a:ext uri="{FF2B5EF4-FFF2-40B4-BE49-F238E27FC236}">
                    <a16:creationId xmlns:a16="http://schemas.microsoft.com/office/drawing/2014/main" id="{8FB3BCE9-6E9A-5E9B-B45E-B5FDD6DD09D6}"/>
                  </a:ext>
                </a:extLst>
              </p:cNvPr>
              <p:cNvSpPr/>
              <p:nvPr/>
            </p:nvSpPr>
            <p:spPr>
              <a:xfrm>
                <a:off x="7583300" y="976800"/>
                <a:ext cx="216000" cy="2160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018;p121">
                <a:extLst>
                  <a:ext uri="{FF2B5EF4-FFF2-40B4-BE49-F238E27FC236}">
                    <a16:creationId xmlns:a16="http://schemas.microsoft.com/office/drawing/2014/main" id="{C37E1552-AC7E-981D-EB13-038BD90F9B66}"/>
                  </a:ext>
                </a:extLst>
              </p:cNvPr>
              <p:cNvSpPr/>
              <p:nvPr/>
            </p:nvSpPr>
            <p:spPr>
              <a:xfrm>
                <a:off x="7494500" y="737225"/>
                <a:ext cx="216000" cy="2160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019;p121">
                <a:extLst>
                  <a:ext uri="{FF2B5EF4-FFF2-40B4-BE49-F238E27FC236}">
                    <a16:creationId xmlns:a16="http://schemas.microsoft.com/office/drawing/2014/main" id="{CD8260A8-8E45-263A-F88D-637AB711A6A7}"/>
                  </a:ext>
                </a:extLst>
              </p:cNvPr>
              <p:cNvSpPr/>
              <p:nvPr/>
            </p:nvSpPr>
            <p:spPr>
              <a:xfrm>
                <a:off x="7538900" y="814825"/>
                <a:ext cx="216000" cy="216000"/>
              </a:xfrm>
              <a:prstGeom prst="ellipse">
                <a:avLst/>
              </a:prstGeom>
              <a:solidFill>
                <a:srgbClr val="CC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2" name="Google Shape;2020;p121">
              <a:extLst>
                <a:ext uri="{FF2B5EF4-FFF2-40B4-BE49-F238E27FC236}">
                  <a16:creationId xmlns:a16="http://schemas.microsoft.com/office/drawing/2014/main" id="{FD8B2F4F-25CC-E501-0C58-E38E6805E762}"/>
                </a:ext>
              </a:extLst>
            </p:cNvPr>
            <p:cNvCxnSpPr/>
            <p:nvPr/>
          </p:nvCxnSpPr>
          <p:spPr>
            <a:xfrm rot="10800000" flipH="1">
              <a:off x="6476676" y="514025"/>
              <a:ext cx="1882800" cy="982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sp>
          <p:nvSpPr>
            <p:cNvPr id="13" name="Google Shape;2021;p121">
              <a:extLst>
                <a:ext uri="{FF2B5EF4-FFF2-40B4-BE49-F238E27FC236}">
                  <a16:creationId xmlns:a16="http://schemas.microsoft.com/office/drawing/2014/main" id="{1180AE5E-BEBA-96D6-83E4-AD48638786BC}"/>
                </a:ext>
              </a:extLst>
            </p:cNvPr>
            <p:cNvSpPr txBox="1"/>
            <p:nvPr/>
          </p:nvSpPr>
          <p:spPr>
            <a:xfrm>
              <a:off x="8645966" y="207624"/>
              <a:ext cx="667757" cy="452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 dirty="0">
                  <a:solidFill>
                    <a:schemeClr val="dk1"/>
                  </a:solidFill>
                </a:rPr>
                <a:t>QP</a:t>
              </a:r>
              <a:endParaRPr sz="1200" dirty="0">
                <a:solidFill>
                  <a:schemeClr val="dk1"/>
                </a:solidFill>
              </a:endParaRPr>
            </a:p>
          </p:txBody>
        </p:sp>
        <p:sp>
          <p:nvSpPr>
            <p:cNvPr id="14" name="Google Shape;2022;p121">
              <a:extLst>
                <a:ext uri="{FF2B5EF4-FFF2-40B4-BE49-F238E27FC236}">
                  <a16:creationId xmlns:a16="http://schemas.microsoft.com/office/drawing/2014/main" id="{C4CD6E27-A332-D664-A16C-B0E48171B221}"/>
                </a:ext>
              </a:extLst>
            </p:cNvPr>
            <p:cNvSpPr txBox="1"/>
            <p:nvPr/>
          </p:nvSpPr>
          <p:spPr>
            <a:xfrm>
              <a:off x="6461178" y="1554988"/>
              <a:ext cx="791299" cy="492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 dirty="0">
                  <a:solidFill>
                    <a:schemeClr val="dk1"/>
                  </a:solidFill>
                </a:rPr>
                <a:t>QT</a:t>
              </a:r>
              <a:endParaRPr sz="1200" dirty="0">
                <a:solidFill>
                  <a:schemeClr val="dk1"/>
                </a:solidFill>
              </a:endParaRPr>
            </a:p>
          </p:txBody>
        </p:sp>
        <p:sp>
          <p:nvSpPr>
            <p:cNvPr id="15" name="Google Shape;2023;p121">
              <a:extLst>
                <a:ext uri="{FF2B5EF4-FFF2-40B4-BE49-F238E27FC236}">
                  <a16:creationId xmlns:a16="http://schemas.microsoft.com/office/drawing/2014/main" id="{71240B32-D160-293E-4C17-8E86033D8A48}"/>
                </a:ext>
              </a:extLst>
            </p:cNvPr>
            <p:cNvSpPr txBox="1"/>
            <p:nvPr/>
          </p:nvSpPr>
          <p:spPr>
            <a:xfrm>
              <a:off x="7241323" y="956687"/>
              <a:ext cx="880344" cy="452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 dirty="0">
                  <a:solidFill>
                    <a:schemeClr val="dk1"/>
                  </a:solidFill>
                </a:rPr>
                <a:t>CM</a:t>
              </a:r>
              <a:endParaRPr sz="1200" dirty="0">
                <a:solidFill>
                  <a:schemeClr val="dk1"/>
                </a:solidFill>
              </a:endParaRPr>
            </a:p>
          </p:txBody>
        </p:sp>
        <p:grpSp>
          <p:nvGrpSpPr>
            <p:cNvPr id="16" name="Google Shape;2024;p121">
              <a:extLst>
                <a:ext uri="{FF2B5EF4-FFF2-40B4-BE49-F238E27FC236}">
                  <a16:creationId xmlns:a16="http://schemas.microsoft.com/office/drawing/2014/main" id="{0301614D-8651-D851-5138-1FBDA3042A0D}"/>
                </a:ext>
              </a:extLst>
            </p:cNvPr>
            <p:cNvGrpSpPr/>
            <p:nvPr/>
          </p:nvGrpSpPr>
          <p:grpSpPr>
            <a:xfrm>
              <a:off x="6183150" y="1496235"/>
              <a:ext cx="287988" cy="287975"/>
              <a:chOff x="2092929" y="3570086"/>
              <a:chExt cx="558115" cy="531025"/>
            </a:xfrm>
          </p:grpSpPr>
          <p:sp>
            <p:nvSpPr>
              <p:cNvPr id="17" name="Google Shape;2025;p121">
                <a:extLst>
                  <a:ext uri="{FF2B5EF4-FFF2-40B4-BE49-F238E27FC236}">
                    <a16:creationId xmlns:a16="http://schemas.microsoft.com/office/drawing/2014/main" id="{628A661C-8B10-B459-5A87-FEA69C3418CE}"/>
                  </a:ext>
                </a:extLst>
              </p:cNvPr>
              <p:cNvSpPr/>
              <p:nvPr/>
            </p:nvSpPr>
            <p:spPr>
              <a:xfrm>
                <a:off x="2431373" y="3741823"/>
                <a:ext cx="155700" cy="1557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026;p121">
                <a:extLst>
                  <a:ext uri="{FF2B5EF4-FFF2-40B4-BE49-F238E27FC236}">
                    <a16:creationId xmlns:a16="http://schemas.microsoft.com/office/drawing/2014/main" id="{CE04C386-FBD0-46E3-B9D3-D9565D6159A5}"/>
                  </a:ext>
                </a:extLst>
              </p:cNvPr>
              <p:cNvSpPr/>
              <p:nvPr/>
            </p:nvSpPr>
            <p:spPr>
              <a:xfrm>
                <a:off x="2321584" y="3913452"/>
                <a:ext cx="155700" cy="1557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027;p121">
                <a:extLst>
                  <a:ext uri="{FF2B5EF4-FFF2-40B4-BE49-F238E27FC236}">
                    <a16:creationId xmlns:a16="http://schemas.microsoft.com/office/drawing/2014/main" id="{F32ECFD4-27FF-9436-61E9-70F4DA2450CA}"/>
                  </a:ext>
                </a:extLst>
              </p:cNvPr>
              <p:cNvSpPr/>
              <p:nvPr/>
            </p:nvSpPr>
            <p:spPr>
              <a:xfrm>
                <a:off x="2321584" y="3852940"/>
                <a:ext cx="155700" cy="155700"/>
              </a:xfrm>
              <a:prstGeom prst="ellipse">
                <a:avLst/>
              </a:prstGeom>
              <a:solidFill>
                <a:srgbClr val="CC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28;p121">
                <a:extLst>
                  <a:ext uri="{FF2B5EF4-FFF2-40B4-BE49-F238E27FC236}">
                    <a16:creationId xmlns:a16="http://schemas.microsoft.com/office/drawing/2014/main" id="{E360855D-15D2-7C76-FE8B-B01454432A5A}"/>
                  </a:ext>
                </a:extLst>
              </p:cNvPr>
              <p:cNvSpPr/>
              <p:nvPr/>
            </p:nvSpPr>
            <p:spPr>
              <a:xfrm>
                <a:off x="2321584" y="3757803"/>
                <a:ext cx="155700" cy="1557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029;p121">
                <a:extLst>
                  <a:ext uri="{FF2B5EF4-FFF2-40B4-BE49-F238E27FC236}">
                    <a16:creationId xmlns:a16="http://schemas.microsoft.com/office/drawing/2014/main" id="{8D320C26-E7AE-E236-2213-7F390E88EE29}"/>
                  </a:ext>
                </a:extLst>
              </p:cNvPr>
              <p:cNvSpPr/>
              <p:nvPr/>
            </p:nvSpPr>
            <p:spPr>
              <a:xfrm>
                <a:off x="2385556" y="3852940"/>
                <a:ext cx="155700" cy="155700"/>
              </a:xfrm>
              <a:prstGeom prst="ellipse">
                <a:avLst/>
              </a:prstGeom>
              <a:solidFill>
                <a:srgbClr val="CC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030;p121">
                <a:extLst>
                  <a:ext uri="{FF2B5EF4-FFF2-40B4-BE49-F238E27FC236}">
                    <a16:creationId xmlns:a16="http://schemas.microsoft.com/office/drawing/2014/main" id="{065542A3-FE53-EDE8-3189-59C40380B645}"/>
                  </a:ext>
                </a:extLst>
              </p:cNvPr>
              <p:cNvSpPr/>
              <p:nvPr/>
            </p:nvSpPr>
            <p:spPr>
              <a:xfrm>
                <a:off x="2211795" y="3852940"/>
                <a:ext cx="155700" cy="1557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031;p121">
                <a:extLst>
                  <a:ext uri="{FF2B5EF4-FFF2-40B4-BE49-F238E27FC236}">
                    <a16:creationId xmlns:a16="http://schemas.microsoft.com/office/drawing/2014/main" id="{339BF9B0-AE3F-2997-2282-545E6EA4B5AA}"/>
                  </a:ext>
                </a:extLst>
              </p:cNvPr>
              <p:cNvSpPr/>
              <p:nvPr/>
            </p:nvSpPr>
            <p:spPr>
              <a:xfrm>
                <a:off x="2431373" y="3725790"/>
                <a:ext cx="155700" cy="155700"/>
              </a:xfrm>
              <a:prstGeom prst="ellipse">
                <a:avLst/>
              </a:prstGeom>
              <a:solidFill>
                <a:srgbClr val="CC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032;p121">
                <a:extLst>
                  <a:ext uri="{FF2B5EF4-FFF2-40B4-BE49-F238E27FC236}">
                    <a16:creationId xmlns:a16="http://schemas.microsoft.com/office/drawing/2014/main" id="{646C845C-F933-E7E0-EF11-60D35140E9C1}"/>
                  </a:ext>
                </a:extLst>
              </p:cNvPr>
              <p:cNvSpPr/>
              <p:nvPr/>
            </p:nvSpPr>
            <p:spPr>
              <a:xfrm>
                <a:off x="2431373" y="3819828"/>
                <a:ext cx="155700" cy="1557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033;p121">
                <a:extLst>
                  <a:ext uri="{FF2B5EF4-FFF2-40B4-BE49-F238E27FC236}">
                    <a16:creationId xmlns:a16="http://schemas.microsoft.com/office/drawing/2014/main" id="{5FA2B0ED-4C1B-265B-1F88-BC2DA2788056}"/>
                  </a:ext>
                </a:extLst>
              </p:cNvPr>
              <p:cNvSpPr/>
              <p:nvPr/>
            </p:nvSpPr>
            <p:spPr>
              <a:xfrm>
                <a:off x="2257613" y="3819828"/>
                <a:ext cx="155700" cy="155700"/>
              </a:xfrm>
              <a:prstGeom prst="ellipse">
                <a:avLst/>
              </a:prstGeom>
              <a:solidFill>
                <a:srgbClr val="CC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034;p121">
                <a:extLst>
                  <a:ext uri="{FF2B5EF4-FFF2-40B4-BE49-F238E27FC236}">
                    <a16:creationId xmlns:a16="http://schemas.microsoft.com/office/drawing/2014/main" id="{1623036C-45FF-6968-82B6-26A88473C43D}"/>
                  </a:ext>
                </a:extLst>
              </p:cNvPr>
              <p:cNvSpPr/>
              <p:nvPr/>
            </p:nvSpPr>
            <p:spPr>
              <a:xfrm>
                <a:off x="2422296" y="3913452"/>
                <a:ext cx="155700" cy="155700"/>
              </a:xfrm>
              <a:prstGeom prst="ellipse">
                <a:avLst/>
              </a:prstGeom>
              <a:solidFill>
                <a:srgbClr val="66666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035;p121">
                <a:extLst>
                  <a:ext uri="{FF2B5EF4-FFF2-40B4-BE49-F238E27FC236}">
                    <a16:creationId xmlns:a16="http://schemas.microsoft.com/office/drawing/2014/main" id="{043EE8C4-47D1-6A22-3402-8FCDCF464FE8}"/>
                  </a:ext>
                </a:extLst>
              </p:cNvPr>
              <p:cNvSpPr/>
              <p:nvPr/>
            </p:nvSpPr>
            <p:spPr>
              <a:xfrm>
                <a:off x="2211795" y="3913452"/>
                <a:ext cx="155700" cy="155700"/>
              </a:xfrm>
              <a:prstGeom prst="ellipse">
                <a:avLst/>
              </a:prstGeom>
              <a:solidFill>
                <a:srgbClr val="99999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036;p121">
                <a:extLst>
                  <a:ext uri="{FF2B5EF4-FFF2-40B4-BE49-F238E27FC236}">
                    <a16:creationId xmlns:a16="http://schemas.microsoft.com/office/drawing/2014/main" id="{F944FF63-9039-90D5-2944-C9673F1F8DDB}"/>
                  </a:ext>
                </a:extLst>
              </p:cNvPr>
              <p:cNvSpPr/>
              <p:nvPr/>
            </p:nvSpPr>
            <p:spPr>
              <a:xfrm>
                <a:off x="2431373" y="3630995"/>
                <a:ext cx="155700" cy="155700"/>
              </a:xfrm>
              <a:prstGeom prst="ellipse">
                <a:avLst/>
              </a:prstGeom>
              <a:solidFill>
                <a:srgbClr val="66666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037;p121">
                <a:extLst>
                  <a:ext uri="{FF2B5EF4-FFF2-40B4-BE49-F238E27FC236}">
                    <a16:creationId xmlns:a16="http://schemas.microsoft.com/office/drawing/2014/main" id="{B2D2A0AD-F9C3-9AAE-7903-E10FDFCA9CE2}"/>
                  </a:ext>
                </a:extLst>
              </p:cNvPr>
              <p:cNvSpPr/>
              <p:nvPr/>
            </p:nvSpPr>
            <p:spPr>
              <a:xfrm>
                <a:off x="2321584" y="3664179"/>
                <a:ext cx="155700" cy="155700"/>
              </a:xfrm>
              <a:prstGeom prst="ellipse">
                <a:avLst/>
              </a:prstGeom>
              <a:solidFill>
                <a:srgbClr val="CC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038;p121">
                <a:extLst>
                  <a:ext uri="{FF2B5EF4-FFF2-40B4-BE49-F238E27FC236}">
                    <a16:creationId xmlns:a16="http://schemas.microsoft.com/office/drawing/2014/main" id="{00B17F35-004A-167C-E102-796FA918BBAB}"/>
                  </a:ext>
                </a:extLst>
              </p:cNvPr>
              <p:cNvSpPr/>
              <p:nvPr/>
            </p:nvSpPr>
            <p:spPr>
              <a:xfrm>
                <a:off x="2321584" y="3741769"/>
                <a:ext cx="155700" cy="1557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039;p121">
                <a:extLst>
                  <a:ext uri="{FF2B5EF4-FFF2-40B4-BE49-F238E27FC236}">
                    <a16:creationId xmlns:a16="http://schemas.microsoft.com/office/drawing/2014/main" id="{0DDABC96-0845-AA93-D8AF-14F6366ED154}"/>
                  </a:ext>
                </a:extLst>
              </p:cNvPr>
              <p:cNvSpPr/>
              <p:nvPr/>
            </p:nvSpPr>
            <p:spPr>
              <a:xfrm>
                <a:off x="2495345" y="3828908"/>
                <a:ext cx="155700" cy="155700"/>
              </a:xfrm>
              <a:prstGeom prst="ellipse">
                <a:avLst/>
              </a:prstGeom>
              <a:solidFill>
                <a:srgbClr val="99999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040;p121">
                <a:extLst>
                  <a:ext uri="{FF2B5EF4-FFF2-40B4-BE49-F238E27FC236}">
                    <a16:creationId xmlns:a16="http://schemas.microsoft.com/office/drawing/2014/main" id="{46A05E1A-EB44-8935-68CB-8025A6776288}"/>
                  </a:ext>
                </a:extLst>
              </p:cNvPr>
              <p:cNvSpPr/>
              <p:nvPr/>
            </p:nvSpPr>
            <p:spPr>
              <a:xfrm>
                <a:off x="2385556" y="3570194"/>
                <a:ext cx="155700" cy="155700"/>
              </a:xfrm>
              <a:prstGeom prst="ellipse">
                <a:avLst/>
              </a:prstGeom>
              <a:solidFill>
                <a:srgbClr val="66666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041;p121">
                <a:extLst>
                  <a:ext uri="{FF2B5EF4-FFF2-40B4-BE49-F238E27FC236}">
                    <a16:creationId xmlns:a16="http://schemas.microsoft.com/office/drawing/2014/main" id="{505F6E63-2374-2CEF-1848-9D73569F86BA}"/>
                  </a:ext>
                </a:extLst>
              </p:cNvPr>
              <p:cNvSpPr/>
              <p:nvPr/>
            </p:nvSpPr>
            <p:spPr>
              <a:xfrm>
                <a:off x="2495345" y="3685905"/>
                <a:ext cx="155700" cy="155700"/>
              </a:xfrm>
              <a:prstGeom prst="ellipse">
                <a:avLst/>
              </a:prstGeom>
              <a:solidFill>
                <a:srgbClr val="99999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042;p121">
                <a:extLst>
                  <a:ext uri="{FF2B5EF4-FFF2-40B4-BE49-F238E27FC236}">
                    <a16:creationId xmlns:a16="http://schemas.microsoft.com/office/drawing/2014/main" id="{684F0808-8DB8-B1B2-D5D7-76DF8BAE951F}"/>
                  </a:ext>
                </a:extLst>
              </p:cNvPr>
              <p:cNvSpPr/>
              <p:nvPr/>
            </p:nvSpPr>
            <p:spPr>
              <a:xfrm>
                <a:off x="2092929" y="3780700"/>
                <a:ext cx="155700" cy="155700"/>
              </a:xfrm>
              <a:prstGeom prst="ellipse">
                <a:avLst/>
              </a:prstGeom>
              <a:solidFill>
                <a:srgbClr val="66666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043;p121">
                <a:extLst>
                  <a:ext uri="{FF2B5EF4-FFF2-40B4-BE49-F238E27FC236}">
                    <a16:creationId xmlns:a16="http://schemas.microsoft.com/office/drawing/2014/main" id="{039B78DB-FC5A-3983-EAD4-BECE3287122B}"/>
                  </a:ext>
                </a:extLst>
              </p:cNvPr>
              <p:cNvSpPr/>
              <p:nvPr/>
            </p:nvSpPr>
            <p:spPr>
              <a:xfrm>
                <a:off x="2211795" y="3664179"/>
                <a:ext cx="155700" cy="155700"/>
              </a:xfrm>
              <a:prstGeom prst="ellipse">
                <a:avLst/>
              </a:prstGeom>
              <a:solidFill>
                <a:srgbClr val="CC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044;p121">
                <a:extLst>
                  <a:ext uri="{FF2B5EF4-FFF2-40B4-BE49-F238E27FC236}">
                    <a16:creationId xmlns:a16="http://schemas.microsoft.com/office/drawing/2014/main" id="{251E7805-56A2-3737-09BD-85CE695E488B}"/>
                  </a:ext>
                </a:extLst>
              </p:cNvPr>
              <p:cNvSpPr/>
              <p:nvPr/>
            </p:nvSpPr>
            <p:spPr>
              <a:xfrm>
                <a:off x="2156901" y="3858542"/>
                <a:ext cx="155700" cy="155700"/>
              </a:xfrm>
              <a:prstGeom prst="ellipse">
                <a:avLst/>
              </a:prstGeom>
              <a:solidFill>
                <a:srgbClr val="66666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045;p121">
                <a:extLst>
                  <a:ext uri="{FF2B5EF4-FFF2-40B4-BE49-F238E27FC236}">
                    <a16:creationId xmlns:a16="http://schemas.microsoft.com/office/drawing/2014/main" id="{E975619C-A5B6-82B1-7FE8-0916B4DCAEA0}"/>
                  </a:ext>
                </a:extLst>
              </p:cNvPr>
              <p:cNvSpPr/>
              <p:nvPr/>
            </p:nvSpPr>
            <p:spPr>
              <a:xfrm>
                <a:off x="2257613" y="3570086"/>
                <a:ext cx="155700" cy="155700"/>
              </a:xfrm>
              <a:prstGeom prst="ellipse">
                <a:avLst/>
              </a:prstGeom>
              <a:solidFill>
                <a:srgbClr val="99999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046;p121">
                <a:extLst>
                  <a:ext uri="{FF2B5EF4-FFF2-40B4-BE49-F238E27FC236}">
                    <a16:creationId xmlns:a16="http://schemas.microsoft.com/office/drawing/2014/main" id="{D5654BD5-F309-FC04-67D0-80183F06B09E}"/>
                  </a:ext>
                </a:extLst>
              </p:cNvPr>
              <p:cNvSpPr/>
              <p:nvPr/>
            </p:nvSpPr>
            <p:spPr>
              <a:xfrm>
                <a:off x="2431373" y="3828908"/>
                <a:ext cx="155700" cy="155700"/>
              </a:xfrm>
              <a:prstGeom prst="ellipse">
                <a:avLst/>
              </a:prstGeom>
              <a:solidFill>
                <a:srgbClr val="99999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047;p121">
                <a:extLst>
                  <a:ext uri="{FF2B5EF4-FFF2-40B4-BE49-F238E27FC236}">
                    <a16:creationId xmlns:a16="http://schemas.microsoft.com/office/drawing/2014/main" id="{9F45D500-C332-2532-89CA-851E6B5A14F1}"/>
                  </a:ext>
                </a:extLst>
              </p:cNvPr>
              <p:cNvSpPr/>
              <p:nvPr/>
            </p:nvSpPr>
            <p:spPr>
              <a:xfrm>
                <a:off x="2257613" y="3685905"/>
                <a:ext cx="155700" cy="155700"/>
              </a:xfrm>
              <a:prstGeom prst="ellipse">
                <a:avLst/>
              </a:prstGeom>
              <a:solidFill>
                <a:srgbClr val="CC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048;p121">
                <a:extLst>
                  <a:ext uri="{FF2B5EF4-FFF2-40B4-BE49-F238E27FC236}">
                    <a16:creationId xmlns:a16="http://schemas.microsoft.com/office/drawing/2014/main" id="{C32E2E52-E4B9-A7DE-3DA8-168ADB3CA976}"/>
                  </a:ext>
                </a:extLst>
              </p:cNvPr>
              <p:cNvSpPr/>
              <p:nvPr/>
            </p:nvSpPr>
            <p:spPr>
              <a:xfrm>
                <a:off x="2147824" y="3630995"/>
                <a:ext cx="155700" cy="155700"/>
              </a:xfrm>
              <a:prstGeom prst="ellipse">
                <a:avLst/>
              </a:prstGeom>
              <a:solidFill>
                <a:srgbClr val="66666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049;p121">
                <a:extLst>
                  <a:ext uri="{FF2B5EF4-FFF2-40B4-BE49-F238E27FC236}">
                    <a16:creationId xmlns:a16="http://schemas.microsoft.com/office/drawing/2014/main" id="{FA1454F8-9FA6-887C-D771-ADED609D413F}"/>
                  </a:ext>
                </a:extLst>
              </p:cNvPr>
              <p:cNvSpPr/>
              <p:nvPr/>
            </p:nvSpPr>
            <p:spPr>
              <a:xfrm>
                <a:off x="2326123" y="3945411"/>
                <a:ext cx="155700" cy="155700"/>
              </a:xfrm>
              <a:prstGeom prst="ellipse">
                <a:avLst/>
              </a:prstGeom>
              <a:solidFill>
                <a:srgbClr val="99999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050;p121">
                <a:extLst>
                  <a:ext uri="{FF2B5EF4-FFF2-40B4-BE49-F238E27FC236}">
                    <a16:creationId xmlns:a16="http://schemas.microsoft.com/office/drawing/2014/main" id="{84620476-61AD-AAB7-D4A2-9C4168E8F74D}"/>
                  </a:ext>
                </a:extLst>
              </p:cNvPr>
              <p:cNvSpPr/>
              <p:nvPr/>
            </p:nvSpPr>
            <p:spPr>
              <a:xfrm>
                <a:off x="2321584" y="3851589"/>
                <a:ext cx="155700" cy="1557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051;p121">
                <a:extLst>
                  <a:ext uri="{FF2B5EF4-FFF2-40B4-BE49-F238E27FC236}">
                    <a16:creationId xmlns:a16="http://schemas.microsoft.com/office/drawing/2014/main" id="{8051B360-0AB3-936B-4957-856386723D5C}"/>
                  </a:ext>
                </a:extLst>
              </p:cNvPr>
              <p:cNvSpPr/>
              <p:nvPr/>
            </p:nvSpPr>
            <p:spPr>
              <a:xfrm>
                <a:off x="2147824" y="3757748"/>
                <a:ext cx="155700" cy="155700"/>
              </a:xfrm>
              <a:prstGeom prst="ellipse">
                <a:avLst/>
              </a:prstGeom>
              <a:solidFill>
                <a:srgbClr val="99999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52;p121">
                <a:extLst>
                  <a:ext uri="{FF2B5EF4-FFF2-40B4-BE49-F238E27FC236}">
                    <a16:creationId xmlns:a16="http://schemas.microsoft.com/office/drawing/2014/main" id="{433D730E-19CD-BDE6-83F4-B631D3A0C254}"/>
                  </a:ext>
                </a:extLst>
              </p:cNvPr>
              <p:cNvSpPr/>
              <p:nvPr/>
            </p:nvSpPr>
            <p:spPr>
              <a:xfrm>
                <a:off x="2461756" y="3819828"/>
                <a:ext cx="155700" cy="155700"/>
              </a:xfrm>
              <a:prstGeom prst="ellipse">
                <a:avLst/>
              </a:prstGeom>
              <a:solidFill>
                <a:srgbClr val="99999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053;p121">
                <a:extLst>
                  <a:ext uri="{FF2B5EF4-FFF2-40B4-BE49-F238E27FC236}">
                    <a16:creationId xmlns:a16="http://schemas.microsoft.com/office/drawing/2014/main" id="{02A48585-6FDE-5155-52F9-D8FCE0FA4AA9}"/>
                  </a:ext>
                </a:extLst>
              </p:cNvPr>
              <p:cNvSpPr/>
              <p:nvPr/>
            </p:nvSpPr>
            <p:spPr>
              <a:xfrm>
                <a:off x="2431373" y="3741823"/>
                <a:ext cx="155700" cy="155700"/>
              </a:xfrm>
              <a:prstGeom prst="ellipse">
                <a:avLst/>
              </a:prstGeom>
              <a:solidFill>
                <a:srgbClr val="66666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54;p121">
                <a:extLst>
                  <a:ext uri="{FF2B5EF4-FFF2-40B4-BE49-F238E27FC236}">
                    <a16:creationId xmlns:a16="http://schemas.microsoft.com/office/drawing/2014/main" id="{7407535E-3E06-08D9-687A-66BB3C735CA7}"/>
                  </a:ext>
                </a:extLst>
              </p:cNvPr>
              <p:cNvSpPr/>
              <p:nvPr/>
            </p:nvSpPr>
            <p:spPr>
              <a:xfrm>
                <a:off x="2257613" y="3852940"/>
                <a:ext cx="155700" cy="155700"/>
              </a:xfrm>
              <a:prstGeom prst="ellipse">
                <a:avLst/>
              </a:prstGeom>
              <a:solidFill>
                <a:srgbClr val="99999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055;p121">
                <a:extLst>
                  <a:ext uri="{FF2B5EF4-FFF2-40B4-BE49-F238E27FC236}">
                    <a16:creationId xmlns:a16="http://schemas.microsoft.com/office/drawing/2014/main" id="{A5FAEE17-98A4-D968-DDA5-ADF229888136}"/>
                  </a:ext>
                </a:extLst>
              </p:cNvPr>
              <p:cNvSpPr/>
              <p:nvPr/>
            </p:nvSpPr>
            <p:spPr>
              <a:xfrm>
                <a:off x="2385556" y="3664179"/>
                <a:ext cx="155700" cy="155700"/>
              </a:xfrm>
              <a:prstGeom prst="ellipse">
                <a:avLst/>
              </a:prstGeom>
              <a:solidFill>
                <a:srgbClr val="99999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056;p121">
                <a:extLst>
                  <a:ext uri="{FF2B5EF4-FFF2-40B4-BE49-F238E27FC236}">
                    <a16:creationId xmlns:a16="http://schemas.microsoft.com/office/drawing/2014/main" id="{06DDD0BD-1A40-33C7-605F-CE357413CA64}"/>
                  </a:ext>
                </a:extLst>
              </p:cNvPr>
              <p:cNvSpPr/>
              <p:nvPr/>
            </p:nvSpPr>
            <p:spPr>
              <a:xfrm>
                <a:off x="2326123" y="3858542"/>
                <a:ext cx="155700" cy="155700"/>
              </a:xfrm>
              <a:prstGeom prst="ellipse">
                <a:avLst/>
              </a:prstGeom>
              <a:solidFill>
                <a:srgbClr val="66666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057;p121">
                <a:extLst>
                  <a:ext uri="{FF2B5EF4-FFF2-40B4-BE49-F238E27FC236}">
                    <a16:creationId xmlns:a16="http://schemas.microsoft.com/office/drawing/2014/main" id="{3613BD1B-696A-1725-D54A-6F522C50B9BA}"/>
                  </a:ext>
                </a:extLst>
              </p:cNvPr>
              <p:cNvSpPr/>
              <p:nvPr/>
            </p:nvSpPr>
            <p:spPr>
              <a:xfrm>
                <a:off x="2262151" y="3685905"/>
                <a:ext cx="155700" cy="155700"/>
              </a:xfrm>
              <a:prstGeom prst="ellipse">
                <a:avLst/>
              </a:prstGeom>
              <a:solidFill>
                <a:srgbClr val="66666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058;p121">
                <a:extLst>
                  <a:ext uri="{FF2B5EF4-FFF2-40B4-BE49-F238E27FC236}">
                    <a16:creationId xmlns:a16="http://schemas.microsoft.com/office/drawing/2014/main" id="{9B8F64E6-E593-6B68-2DE4-A04B1A8F401C}"/>
                  </a:ext>
                </a:extLst>
              </p:cNvPr>
              <p:cNvSpPr/>
              <p:nvPr/>
            </p:nvSpPr>
            <p:spPr>
              <a:xfrm>
                <a:off x="2294137" y="3741823"/>
                <a:ext cx="155700" cy="155700"/>
              </a:xfrm>
              <a:prstGeom prst="ellipse">
                <a:avLst/>
              </a:prstGeom>
              <a:solidFill>
                <a:srgbClr val="99999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" name="Google Shape;2746;p126">
            <a:extLst>
              <a:ext uri="{FF2B5EF4-FFF2-40B4-BE49-F238E27FC236}">
                <a16:creationId xmlns:a16="http://schemas.microsoft.com/office/drawing/2014/main" id="{C716BF7F-CF04-C94B-3D38-CB8C476A6414}"/>
              </a:ext>
            </a:extLst>
          </p:cNvPr>
          <p:cNvGrpSpPr/>
          <p:nvPr/>
        </p:nvGrpSpPr>
        <p:grpSpPr>
          <a:xfrm>
            <a:off x="2835313" y="1812114"/>
            <a:ext cx="2535288" cy="1418865"/>
            <a:chOff x="5585564" y="1631600"/>
            <a:chExt cx="2535288" cy="1418865"/>
          </a:xfrm>
        </p:grpSpPr>
        <p:grpSp>
          <p:nvGrpSpPr>
            <p:cNvPr id="86" name="Google Shape;2747;p126">
              <a:extLst>
                <a:ext uri="{FF2B5EF4-FFF2-40B4-BE49-F238E27FC236}">
                  <a16:creationId xmlns:a16="http://schemas.microsoft.com/office/drawing/2014/main" id="{69D07E21-BF5B-6E9D-BB78-5FA76F633D1A}"/>
                </a:ext>
              </a:extLst>
            </p:cNvPr>
            <p:cNvGrpSpPr/>
            <p:nvPr/>
          </p:nvGrpSpPr>
          <p:grpSpPr>
            <a:xfrm>
              <a:off x="5585564" y="1631600"/>
              <a:ext cx="2535288" cy="1418865"/>
              <a:chOff x="362691" y="2781179"/>
              <a:chExt cx="3228021" cy="1982209"/>
            </a:xfrm>
          </p:grpSpPr>
          <p:cxnSp>
            <p:nvCxnSpPr>
              <p:cNvPr id="89" name="Google Shape;2748;p126">
                <a:extLst>
                  <a:ext uri="{FF2B5EF4-FFF2-40B4-BE49-F238E27FC236}">
                    <a16:creationId xmlns:a16="http://schemas.microsoft.com/office/drawing/2014/main" id="{3E6AEB82-AE6B-21D8-3D9D-8D6EBA6CFE7B}"/>
                  </a:ext>
                </a:extLst>
              </p:cNvPr>
              <p:cNvCxnSpPr/>
              <p:nvPr/>
            </p:nvCxnSpPr>
            <p:spPr>
              <a:xfrm rot="10800000" flipH="1">
                <a:off x="362691" y="3697674"/>
                <a:ext cx="2823900" cy="1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sp>
            <p:nvSpPr>
              <p:cNvPr id="90" name="Google Shape;2749;p126">
                <a:extLst>
                  <a:ext uri="{FF2B5EF4-FFF2-40B4-BE49-F238E27FC236}">
                    <a16:creationId xmlns:a16="http://schemas.microsoft.com/office/drawing/2014/main" id="{C71963E6-5539-1D67-2541-5A4E6C29DEB2}"/>
                  </a:ext>
                </a:extLst>
              </p:cNvPr>
              <p:cNvSpPr txBox="1"/>
              <p:nvPr/>
            </p:nvSpPr>
            <p:spPr>
              <a:xfrm>
                <a:off x="2547548" y="3655829"/>
                <a:ext cx="7950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" sz="1200">
                    <a:solidFill>
                      <a:schemeClr val="dk1"/>
                    </a:solidFill>
                  </a:rPr>
                  <a:t>beam</a:t>
                </a:r>
                <a:endParaRPr sz="1200">
                  <a:solidFill>
                    <a:schemeClr val="dk1"/>
                  </a:solidFill>
                </a:endParaRPr>
              </a:p>
            </p:txBody>
          </p:sp>
          <p:grpSp>
            <p:nvGrpSpPr>
              <p:cNvPr id="91" name="Google Shape;2750;p126">
                <a:extLst>
                  <a:ext uri="{FF2B5EF4-FFF2-40B4-BE49-F238E27FC236}">
                    <a16:creationId xmlns:a16="http://schemas.microsoft.com/office/drawing/2014/main" id="{9E1551E4-AD2C-84B8-ABFC-C781CE7FC78D}"/>
                  </a:ext>
                </a:extLst>
              </p:cNvPr>
              <p:cNvGrpSpPr/>
              <p:nvPr/>
            </p:nvGrpSpPr>
            <p:grpSpPr>
              <a:xfrm>
                <a:off x="2609853" y="2821740"/>
                <a:ext cx="285672" cy="288182"/>
                <a:chOff x="7259600" y="576500"/>
                <a:chExt cx="774600" cy="736850"/>
              </a:xfrm>
            </p:grpSpPr>
            <p:sp>
              <p:nvSpPr>
                <p:cNvPr id="159" name="Google Shape;2751;p126">
                  <a:extLst>
                    <a:ext uri="{FF2B5EF4-FFF2-40B4-BE49-F238E27FC236}">
                      <a16:creationId xmlns:a16="http://schemas.microsoft.com/office/drawing/2014/main" id="{281D604E-6028-BB35-310A-5FD96A39BD95}"/>
                    </a:ext>
                  </a:extLst>
                </p:cNvPr>
                <p:cNvSpPr/>
                <p:nvPr/>
              </p:nvSpPr>
              <p:spPr>
                <a:xfrm>
                  <a:off x="7729400" y="814825"/>
                  <a:ext cx="216000" cy="2160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2752;p126">
                  <a:extLst>
                    <a:ext uri="{FF2B5EF4-FFF2-40B4-BE49-F238E27FC236}">
                      <a16:creationId xmlns:a16="http://schemas.microsoft.com/office/drawing/2014/main" id="{946133D7-DDFB-E22B-B710-E4999D8B2403}"/>
                    </a:ext>
                  </a:extLst>
                </p:cNvPr>
                <p:cNvSpPr/>
                <p:nvPr/>
              </p:nvSpPr>
              <p:spPr>
                <a:xfrm>
                  <a:off x="7577000" y="1053000"/>
                  <a:ext cx="216000" cy="2160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2753;p126">
                  <a:extLst>
                    <a:ext uri="{FF2B5EF4-FFF2-40B4-BE49-F238E27FC236}">
                      <a16:creationId xmlns:a16="http://schemas.microsoft.com/office/drawing/2014/main" id="{727617AD-E788-A5F8-9490-0BEDD29EDCEE}"/>
                    </a:ext>
                  </a:extLst>
                </p:cNvPr>
                <p:cNvSpPr/>
                <p:nvPr/>
              </p:nvSpPr>
              <p:spPr>
                <a:xfrm>
                  <a:off x="7577000" y="969025"/>
                  <a:ext cx="216000" cy="2160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2754;p126">
                  <a:extLst>
                    <a:ext uri="{FF2B5EF4-FFF2-40B4-BE49-F238E27FC236}">
                      <a16:creationId xmlns:a16="http://schemas.microsoft.com/office/drawing/2014/main" id="{BC548971-9B29-9A98-6931-9A15D4A4CA5F}"/>
                    </a:ext>
                  </a:extLst>
                </p:cNvPr>
                <p:cNvSpPr/>
                <p:nvPr/>
              </p:nvSpPr>
              <p:spPr>
                <a:xfrm>
                  <a:off x="7577000" y="837000"/>
                  <a:ext cx="216000" cy="2160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2755;p126">
                  <a:extLst>
                    <a:ext uri="{FF2B5EF4-FFF2-40B4-BE49-F238E27FC236}">
                      <a16:creationId xmlns:a16="http://schemas.microsoft.com/office/drawing/2014/main" id="{40DD73A0-FD9A-4239-3A4F-C0C170CB9539}"/>
                    </a:ext>
                  </a:extLst>
                </p:cNvPr>
                <p:cNvSpPr/>
                <p:nvPr/>
              </p:nvSpPr>
              <p:spPr>
                <a:xfrm>
                  <a:off x="7665800" y="969025"/>
                  <a:ext cx="216000" cy="2160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2756;p126">
                  <a:extLst>
                    <a:ext uri="{FF2B5EF4-FFF2-40B4-BE49-F238E27FC236}">
                      <a16:creationId xmlns:a16="http://schemas.microsoft.com/office/drawing/2014/main" id="{FABBC8A6-BC69-F8A3-0DCF-7974763A2D6D}"/>
                    </a:ext>
                  </a:extLst>
                </p:cNvPr>
                <p:cNvSpPr/>
                <p:nvPr/>
              </p:nvSpPr>
              <p:spPr>
                <a:xfrm>
                  <a:off x="7424600" y="969025"/>
                  <a:ext cx="216000" cy="2160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2757;p126">
                  <a:extLst>
                    <a:ext uri="{FF2B5EF4-FFF2-40B4-BE49-F238E27FC236}">
                      <a16:creationId xmlns:a16="http://schemas.microsoft.com/office/drawing/2014/main" id="{87EBD511-74BA-7A34-CA14-E631E2F217D6}"/>
                    </a:ext>
                  </a:extLst>
                </p:cNvPr>
                <p:cNvSpPr/>
                <p:nvPr/>
              </p:nvSpPr>
              <p:spPr>
                <a:xfrm>
                  <a:off x="7729400" y="792575"/>
                  <a:ext cx="216000" cy="2160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2758;p126">
                  <a:extLst>
                    <a:ext uri="{FF2B5EF4-FFF2-40B4-BE49-F238E27FC236}">
                      <a16:creationId xmlns:a16="http://schemas.microsoft.com/office/drawing/2014/main" id="{65F97458-1FAC-1B4A-3594-84A7443A2EED}"/>
                    </a:ext>
                  </a:extLst>
                </p:cNvPr>
                <p:cNvSpPr/>
                <p:nvPr/>
              </p:nvSpPr>
              <p:spPr>
                <a:xfrm>
                  <a:off x="7729400" y="923075"/>
                  <a:ext cx="216000" cy="2160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2759;p126">
                  <a:extLst>
                    <a:ext uri="{FF2B5EF4-FFF2-40B4-BE49-F238E27FC236}">
                      <a16:creationId xmlns:a16="http://schemas.microsoft.com/office/drawing/2014/main" id="{7B8C1A46-8443-8011-A1A9-7B4341EEF66A}"/>
                    </a:ext>
                  </a:extLst>
                </p:cNvPr>
                <p:cNvSpPr/>
                <p:nvPr/>
              </p:nvSpPr>
              <p:spPr>
                <a:xfrm>
                  <a:off x="7488200" y="923075"/>
                  <a:ext cx="216000" cy="2160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2760;p126">
                  <a:extLst>
                    <a:ext uri="{FF2B5EF4-FFF2-40B4-BE49-F238E27FC236}">
                      <a16:creationId xmlns:a16="http://schemas.microsoft.com/office/drawing/2014/main" id="{850AE7F8-B45F-4F20-C642-18D3F1B46331}"/>
                    </a:ext>
                  </a:extLst>
                </p:cNvPr>
                <p:cNvSpPr/>
                <p:nvPr/>
              </p:nvSpPr>
              <p:spPr>
                <a:xfrm>
                  <a:off x="7716800" y="1053000"/>
                  <a:ext cx="216000" cy="2160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2761;p126">
                  <a:extLst>
                    <a:ext uri="{FF2B5EF4-FFF2-40B4-BE49-F238E27FC236}">
                      <a16:creationId xmlns:a16="http://schemas.microsoft.com/office/drawing/2014/main" id="{81D2054C-8190-EBCE-4B95-BC50EA0CFF77}"/>
                    </a:ext>
                  </a:extLst>
                </p:cNvPr>
                <p:cNvSpPr/>
                <p:nvPr/>
              </p:nvSpPr>
              <p:spPr>
                <a:xfrm>
                  <a:off x="7424600" y="1053000"/>
                  <a:ext cx="216000" cy="2160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2762;p126">
                  <a:extLst>
                    <a:ext uri="{FF2B5EF4-FFF2-40B4-BE49-F238E27FC236}">
                      <a16:creationId xmlns:a16="http://schemas.microsoft.com/office/drawing/2014/main" id="{C10DA548-E1B8-7286-9F6C-CAACEA8644AC}"/>
                    </a:ext>
                  </a:extLst>
                </p:cNvPr>
                <p:cNvSpPr/>
                <p:nvPr/>
              </p:nvSpPr>
              <p:spPr>
                <a:xfrm>
                  <a:off x="7729400" y="661025"/>
                  <a:ext cx="216000" cy="2160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2763;p126">
                  <a:extLst>
                    <a:ext uri="{FF2B5EF4-FFF2-40B4-BE49-F238E27FC236}">
                      <a16:creationId xmlns:a16="http://schemas.microsoft.com/office/drawing/2014/main" id="{435AE6D8-AFCE-6432-A034-D4775E1A9EFD}"/>
                    </a:ext>
                  </a:extLst>
                </p:cNvPr>
                <p:cNvSpPr/>
                <p:nvPr/>
              </p:nvSpPr>
              <p:spPr>
                <a:xfrm>
                  <a:off x="7577000" y="707075"/>
                  <a:ext cx="216000" cy="2160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2764;p126">
                  <a:extLst>
                    <a:ext uri="{FF2B5EF4-FFF2-40B4-BE49-F238E27FC236}">
                      <a16:creationId xmlns:a16="http://schemas.microsoft.com/office/drawing/2014/main" id="{99D2AD0D-3080-CFF6-02C7-1EEAF69B5965}"/>
                    </a:ext>
                  </a:extLst>
                </p:cNvPr>
                <p:cNvSpPr/>
                <p:nvPr/>
              </p:nvSpPr>
              <p:spPr>
                <a:xfrm>
                  <a:off x="7577000" y="814750"/>
                  <a:ext cx="216000" cy="2160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2765;p126">
                  <a:extLst>
                    <a:ext uri="{FF2B5EF4-FFF2-40B4-BE49-F238E27FC236}">
                      <a16:creationId xmlns:a16="http://schemas.microsoft.com/office/drawing/2014/main" id="{A5900091-B8A9-D327-8169-1613C48AC8EA}"/>
                    </a:ext>
                  </a:extLst>
                </p:cNvPr>
                <p:cNvSpPr/>
                <p:nvPr/>
              </p:nvSpPr>
              <p:spPr>
                <a:xfrm>
                  <a:off x="7818200" y="935675"/>
                  <a:ext cx="216000" cy="2160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2766;p126">
                  <a:extLst>
                    <a:ext uri="{FF2B5EF4-FFF2-40B4-BE49-F238E27FC236}">
                      <a16:creationId xmlns:a16="http://schemas.microsoft.com/office/drawing/2014/main" id="{CA4E7606-91B7-B271-AC44-A24F714257EB}"/>
                    </a:ext>
                  </a:extLst>
                </p:cNvPr>
                <p:cNvSpPr/>
                <p:nvPr/>
              </p:nvSpPr>
              <p:spPr>
                <a:xfrm>
                  <a:off x="7665800" y="576650"/>
                  <a:ext cx="216000" cy="2160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2767;p126">
                  <a:extLst>
                    <a:ext uri="{FF2B5EF4-FFF2-40B4-BE49-F238E27FC236}">
                      <a16:creationId xmlns:a16="http://schemas.microsoft.com/office/drawing/2014/main" id="{198D02DD-ED13-D6CB-E01A-7B518459771A}"/>
                    </a:ext>
                  </a:extLst>
                </p:cNvPr>
                <p:cNvSpPr/>
                <p:nvPr/>
              </p:nvSpPr>
              <p:spPr>
                <a:xfrm>
                  <a:off x="7818200" y="737225"/>
                  <a:ext cx="216000" cy="2160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2768;p126">
                  <a:extLst>
                    <a:ext uri="{FF2B5EF4-FFF2-40B4-BE49-F238E27FC236}">
                      <a16:creationId xmlns:a16="http://schemas.microsoft.com/office/drawing/2014/main" id="{66C9FB8A-E580-7577-A111-D439F3326508}"/>
                    </a:ext>
                  </a:extLst>
                </p:cNvPr>
                <p:cNvSpPr/>
                <p:nvPr/>
              </p:nvSpPr>
              <p:spPr>
                <a:xfrm>
                  <a:off x="7259600" y="868775"/>
                  <a:ext cx="216000" cy="2160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2769;p126">
                  <a:extLst>
                    <a:ext uri="{FF2B5EF4-FFF2-40B4-BE49-F238E27FC236}">
                      <a16:creationId xmlns:a16="http://schemas.microsoft.com/office/drawing/2014/main" id="{92D28282-0B2F-6319-AB55-B124C1603871}"/>
                    </a:ext>
                  </a:extLst>
                </p:cNvPr>
                <p:cNvSpPr/>
                <p:nvPr/>
              </p:nvSpPr>
              <p:spPr>
                <a:xfrm>
                  <a:off x="7424600" y="707075"/>
                  <a:ext cx="216000" cy="2160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2770;p126">
                  <a:extLst>
                    <a:ext uri="{FF2B5EF4-FFF2-40B4-BE49-F238E27FC236}">
                      <a16:creationId xmlns:a16="http://schemas.microsoft.com/office/drawing/2014/main" id="{648A31A1-07FC-43B5-C7A7-A102673F6FE7}"/>
                    </a:ext>
                  </a:extLst>
                </p:cNvPr>
                <p:cNvSpPr/>
                <p:nvPr/>
              </p:nvSpPr>
              <p:spPr>
                <a:xfrm>
                  <a:off x="7348400" y="976800"/>
                  <a:ext cx="216000" cy="2160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2771;p126">
                  <a:extLst>
                    <a:ext uri="{FF2B5EF4-FFF2-40B4-BE49-F238E27FC236}">
                      <a16:creationId xmlns:a16="http://schemas.microsoft.com/office/drawing/2014/main" id="{9676C88D-EB22-EC83-D415-81F5A80D11D8}"/>
                    </a:ext>
                  </a:extLst>
                </p:cNvPr>
                <p:cNvSpPr/>
                <p:nvPr/>
              </p:nvSpPr>
              <p:spPr>
                <a:xfrm>
                  <a:off x="7488200" y="576500"/>
                  <a:ext cx="216000" cy="2160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2772;p126">
                  <a:extLst>
                    <a:ext uri="{FF2B5EF4-FFF2-40B4-BE49-F238E27FC236}">
                      <a16:creationId xmlns:a16="http://schemas.microsoft.com/office/drawing/2014/main" id="{18E6EEB9-208B-66A8-B2D2-9D263BF8AA3F}"/>
                    </a:ext>
                  </a:extLst>
                </p:cNvPr>
                <p:cNvSpPr/>
                <p:nvPr/>
              </p:nvSpPr>
              <p:spPr>
                <a:xfrm>
                  <a:off x="7729400" y="935675"/>
                  <a:ext cx="216000" cy="2160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2773;p126">
                  <a:extLst>
                    <a:ext uri="{FF2B5EF4-FFF2-40B4-BE49-F238E27FC236}">
                      <a16:creationId xmlns:a16="http://schemas.microsoft.com/office/drawing/2014/main" id="{F8C09733-7C9C-DC98-BC76-94AEE6EEB5A9}"/>
                    </a:ext>
                  </a:extLst>
                </p:cNvPr>
                <p:cNvSpPr/>
                <p:nvPr/>
              </p:nvSpPr>
              <p:spPr>
                <a:xfrm>
                  <a:off x="7488200" y="737225"/>
                  <a:ext cx="216000" cy="2160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2774;p126">
                  <a:extLst>
                    <a:ext uri="{FF2B5EF4-FFF2-40B4-BE49-F238E27FC236}">
                      <a16:creationId xmlns:a16="http://schemas.microsoft.com/office/drawing/2014/main" id="{FC2C6658-9712-2157-1AFA-8C52FC2FEDC4}"/>
                    </a:ext>
                  </a:extLst>
                </p:cNvPr>
                <p:cNvSpPr/>
                <p:nvPr/>
              </p:nvSpPr>
              <p:spPr>
                <a:xfrm>
                  <a:off x="7335800" y="661025"/>
                  <a:ext cx="216000" cy="2160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2775;p126">
                  <a:extLst>
                    <a:ext uri="{FF2B5EF4-FFF2-40B4-BE49-F238E27FC236}">
                      <a16:creationId xmlns:a16="http://schemas.microsoft.com/office/drawing/2014/main" id="{2FC182FF-DC37-81B0-ABC5-A28B4F0762AC}"/>
                    </a:ext>
                  </a:extLst>
                </p:cNvPr>
                <p:cNvSpPr/>
                <p:nvPr/>
              </p:nvSpPr>
              <p:spPr>
                <a:xfrm>
                  <a:off x="7583300" y="1097350"/>
                  <a:ext cx="216000" cy="2160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2776;p126">
                  <a:extLst>
                    <a:ext uri="{FF2B5EF4-FFF2-40B4-BE49-F238E27FC236}">
                      <a16:creationId xmlns:a16="http://schemas.microsoft.com/office/drawing/2014/main" id="{9C2493F6-C14F-D6C6-F63D-DAC4DB4CDFCA}"/>
                    </a:ext>
                  </a:extLst>
                </p:cNvPr>
                <p:cNvSpPr/>
                <p:nvPr/>
              </p:nvSpPr>
              <p:spPr>
                <a:xfrm>
                  <a:off x="7577000" y="967150"/>
                  <a:ext cx="216000" cy="2160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2777;p126">
                  <a:extLst>
                    <a:ext uri="{FF2B5EF4-FFF2-40B4-BE49-F238E27FC236}">
                      <a16:creationId xmlns:a16="http://schemas.microsoft.com/office/drawing/2014/main" id="{D79553D7-8D1A-3DAA-0589-3F71BFAD695E}"/>
                    </a:ext>
                  </a:extLst>
                </p:cNvPr>
                <p:cNvSpPr/>
                <p:nvPr/>
              </p:nvSpPr>
              <p:spPr>
                <a:xfrm>
                  <a:off x="7335800" y="836925"/>
                  <a:ext cx="216000" cy="2160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2778;p126">
                  <a:extLst>
                    <a:ext uri="{FF2B5EF4-FFF2-40B4-BE49-F238E27FC236}">
                      <a16:creationId xmlns:a16="http://schemas.microsoft.com/office/drawing/2014/main" id="{FADE3A8F-52FE-B28C-CA05-5BDCD659355D}"/>
                    </a:ext>
                  </a:extLst>
                </p:cNvPr>
                <p:cNvSpPr/>
                <p:nvPr/>
              </p:nvSpPr>
              <p:spPr>
                <a:xfrm>
                  <a:off x="7665800" y="923075"/>
                  <a:ext cx="216000" cy="2160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2779;p126">
                  <a:extLst>
                    <a:ext uri="{FF2B5EF4-FFF2-40B4-BE49-F238E27FC236}">
                      <a16:creationId xmlns:a16="http://schemas.microsoft.com/office/drawing/2014/main" id="{16398FD2-3EA3-F31E-6018-0BB761AC6281}"/>
                    </a:ext>
                  </a:extLst>
                </p:cNvPr>
                <p:cNvSpPr/>
                <p:nvPr/>
              </p:nvSpPr>
              <p:spPr>
                <a:xfrm>
                  <a:off x="7729400" y="814825"/>
                  <a:ext cx="216000" cy="2160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2780;p126">
                  <a:extLst>
                    <a:ext uri="{FF2B5EF4-FFF2-40B4-BE49-F238E27FC236}">
                      <a16:creationId xmlns:a16="http://schemas.microsoft.com/office/drawing/2014/main" id="{B9CC3933-314D-D92A-C021-0BF66B9C2AEB}"/>
                    </a:ext>
                  </a:extLst>
                </p:cNvPr>
                <p:cNvSpPr/>
                <p:nvPr/>
              </p:nvSpPr>
              <p:spPr>
                <a:xfrm>
                  <a:off x="7488200" y="969025"/>
                  <a:ext cx="216000" cy="2160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2781;p126">
                  <a:extLst>
                    <a:ext uri="{FF2B5EF4-FFF2-40B4-BE49-F238E27FC236}">
                      <a16:creationId xmlns:a16="http://schemas.microsoft.com/office/drawing/2014/main" id="{8A8EB9DC-28A5-854B-C3A1-7018E498F17D}"/>
                    </a:ext>
                  </a:extLst>
                </p:cNvPr>
                <p:cNvSpPr/>
                <p:nvPr/>
              </p:nvSpPr>
              <p:spPr>
                <a:xfrm>
                  <a:off x="7665800" y="707075"/>
                  <a:ext cx="216000" cy="2160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2782;p126">
                  <a:extLst>
                    <a:ext uri="{FF2B5EF4-FFF2-40B4-BE49-F238E27FC236}">
                      <a16:creationId xmlns:a16="http://schemas.microsoft.com/office/drawing/2014/main" id="{975E4849-2D40-EE8E-4DDB-D5C3A0A6E2EC}"/>
                    </a:ext>
                  </a:extLst>
                </p:cNvPr>
                <p:cNvSpPr/>
                <p:nvPr/>
              </p:nvSpPr>
              <p:spPr>
                <a:xfrm>
                  <a:off x="7583300" y="976800"/>
                  <a:ext cx="216000" cy="2160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2783;p126">
                  <a:extLst>
                    <a:ext uri="{FF2B5EF4-FFF2-40B4-BE49-F238E27FC236}">
                      <a16:creationId xmlns:a16="http://schemas.microsoft.com/office/drawing/2014/main" id="{ACC3A1FA-46FF-B64F-2591-0CC8DAC7095B}"/>
                    </a:ext>
                  </a:extLst>
                </p:cNvPr>
                <p:cNvSpPr/>
                <p:nvPr/>
              </p:nvSpPr>
              <p:spPr>
                <a:xfrm>
                  <a:off x="7494500" y="737225"/>
                  <a:ext cx="216000" cy="2160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2784;p126">
                  <a:extLst>
                    <a:ext uri="{FF2B5EF4-FFF2-40B4-BE49-F238E27FC236}">
                      <a16:creationId xmlns:a16="http://schemas.microsoft.com/office/drawing/2014/main" id="{F2A55B22-1B36-FA61-0E73-D26658BA7049}"/>
                    </a:ext>
                  </a:extLst>
                </p:cNvPr>
                <p:cNvSpPr/>
                <p:nvPr/>
              </p:nvSpPr>
              <p:spPr>
                <a:xfrm>
                  <a:off x="7538900" y="814825"/>
                  <a:ext cx="216000" cy="2160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92" name="Google Shape;2785;p126">
                <a:extLst>
                  <a:ext uri="{FF2B5EF4-FFF2-40B4-BE49-F238E27FC236}">
                    <a16:creationId xmlns:a16="http://schemas.microsoft.com/office/drawing/2014/main" id="{4E581F47-B8C2-4F80-0C9E-C64596BA1C10}"/>
                  </a:ext>
                </a:extLst>
              </p:cNvPr>
              <p:cNvCxnSpPr/>
              <p:nvPr/>
            </p:nvCxnSpPr>
            <p:spPr>
              <a:xfrm rot="10800000" flipH="1">
                <a:off x="850576" y="3704425"/>
                <a:ext cx="936900" cy="48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stealth" w="med" len="med"/>
                <a:tailEnd type="none" w="med" len="med"/>
              </a:ln>
            </p:spPr>
          </p:cxnSp>
          <p:sp>
            <p:nvSpPr>
              <p:cNvPr id="93" name="Google Shape;2786;p126">
                <a:extLst>
                  <a:ext uri="{FF2B5EF4-FFF2-40B4-BE49-F238E27FC236}">
                    <a16:creationId xmlns:a16="http://schemas.microsoft.com/office/drawing/2014/main" id="{E72D88E3-C974-5879-D9A8-91704734CA35}"/>
                  </a:ext>
                </a:extLst>
              </p:cNvPr>
              <p:cNvSpPr txBox="1"/>
              <p:nvPr/>
            </p:nvSpPr>
            <p:spPr>
              <a:xfrm>
                <a:off x="2889313" y="2781179"/>
                <a:ext cx="7014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" sz="1200">
                    <a:solidFill>
                      <a:schemeClr val="dk1"/>
                    </a:solidFill>
                  </a:rPr>
                  <a:t>QP</a:t>
                </a:r>
                <a:endParaRPr sz="1200">
                  <a:solidFill>
                    <a:schemeClr val="dk1"/>
                  </a:solidFill>
                </a:endParaRPr>
              </a:p>
            </p:txBody>
          </p:sp>
          <p:sp>
            <p:nvSpPr>
              <p:cNvPr id="94" name="Google Shape;2787;p126">
                <a:extLst>
                  <a:ext uri="{FF2B5EF4-FFF2-40B4-BE49-F238E27FC236}">
                    <a16:creationId xmlns:a16="http://schemas.microsoft.com/office/drawing/2014/main" id="{3A3838B3-2F60-F995-BF26-CF2A97EBB736}"/>
                  </a:ext>
                </a:extLst>
              </p:cNvPr>
              <p:cNvSpPr txBox="1"/>
              <p:nvPr/>
            </p:nvSpPr>
            <p:spPr>
              <a:xfrm>
                <a:off x="835078" y="4247388"/>
                <a:ext cx="50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" sz="1200">
                    <a:solidFill>
                      <a:schemeClr val="dk1"/>
                    </a:solidFill>
                  </a:rPr>
                  <a:t>QT</a:t>
                </a:r>
                <a:endParaRPr sz="1200">
                  <a:solidFill>
                    <a:schemeClr val="dk1"/>
                  </a:solidFill>
                </a:endParaRPr>
              </a:p>
            </p:txBody>
          </p:sp>
          <p:sp>
            <p:nvSpPr>
              <p:cNvPr id="95" name="Google Shape;2788;p126">
                <a:extLst>
                  <a:ext uri="{FF2B5EF4-FFF2-40B4-BE49-F238E27FC236}">
                    <a16:creationId xmlns:a16="http://schemas.microsoft.com/office/drawing/2014/main" id="{28C5B8F4-19EC-2590-1A9A-105313D2BD53}"/>
                  </a:ext>
                </a:extLst>
              </p:cNvPr>
              <p:cNvSpPr txBox="1"/>
              <p:nvPr/>
            </p:nvSpPr>
            <p:spPr>
              <a:xfrm>
                <a:off x="1615220" y="3649089"/>
                <a:ext cx="7014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" sz="1200" dirty="0">
                    <a:solidFill>
                      <a:schemeClr val="dk1"/>
                    </a:solidFill>
                  </a:rPr>
                  <a:t>CM</a:t>
                </a:r>
                <a:endParaRPr sz="1200" dirty="0">
                  <a:solidFill>
                    <a:schemeClr val="dk1"/>
                  </a:solidFill>
                </a:endParaRPr>
              </a:p>
            </p:txBody>
          </p:sp>
          <p:grpSp>
            <p:nvGrpSpPr>
              <p:cNvPr id="96" name="Google Shape;2789;p126">
                <a:extLst>
                  <a:ext uri="{FF2B5EF4-FFF2-40B4-BE49-F238E27FC236}">
                    <a16:creationId xmlns:a16="http://schemas.microsoft.com/office/drawing/2014/main" id="{9DC228D6-5BF9-D214-0615-4708C009269F}"/>
                  </a:ext>
                </a:extLst>
              </p:cNvPr>
              <p:cNvGrpSpPr/>
              <p:nvPr/>
            </p:nvGrpSpPr>
            <p:grpSpPr>
              <a:xfrm>
                <a:off x="557050" y="4188635"/>
                <a:ext cx="287988" cy="287975"/>
                <a:chOff x="2092929" y="3570086"/>
                <a:chExt cx="558115" cy="531025"/>
              </a:xfrm>
            </p:grpSpPr>
            <p:sp>
              <p:nvSpPr>
                <p:cNvPr id="125" name="Google Shape;2790;p126">
                  <a:extLst>
                    <a:ext uri="{FF2B5EF4-FFF2-40B4-BE49-F238E27FC236}">
                      <a16:creationId xmlns:a16="http://schemas.microsoft.com/office/drawing/2014/main" id="{82942732-45EA-827D-2B23-3BB95E2D985F}"/>
                    </a:ext>
                  </a:extLst>
                </p:cNvPr>
                <p:cNvSpPr/>
                <p:nvPr/>
              </p:nvSpPr>
              <p:spPr>
                <a:xfrm>
                  <a:off x="2431373" y="3741823"/>
                  <a:ext cx="155700" cy="1557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2791;p126">
                  <a:extLst>
                    <a:ext uri="{FF2B5EF4-FFF2-40B4-BE49-F238E27FC236}">
                      <a16:creationId xmlns:a16="http://schemas.microsoft.com/office/drawing/2014/main" id="{DEC04748-66E9-BEDE-DD3F-EFB61E549DD5}"/>
                    </a:ext>
                  </a:extLst>
                </p:cNvPr>
                <p:cNvSpPr/>
                <p:nvPr/>
              </p:nvSpPr>
              <p:spPr>
                <a:xfrm>
                  <a:off x="2321584" y="3913452"/>
                  <a:ext cx="155700" cy="1557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2792;p126">
                  <a:extLst>
                    <a:ext uri="{FF2B5EF4-FFF2-40B4-BE49-F238E27FC236}">
                      <a16:creationId xmlns:a16="http://schemas.microsoft.com/office/drawing/2014/main" id="{880B7984-1761-D37A-5A25-772266A88174}"/>
                    </a:ext>
                  </a:extLst>
                </p:cNvPr>
                <p:cNvSpPr/>
                <p:nvPr/>
              </p:nvSpPr>
              <p:spPr>
                <a:xfrm>
                  <a:off x="2321584" y="3852940"/>
                  <a:ext cx="155700" cy="1557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2793;p126">
                  <a:extLst>
                    <a:ext uri="{FF2B5EF4-FFF2-40B4-BE49-F238E27FC236}">
                      <a16:creationId xmlns:a16="http://schemas.microsoft.com/office/drawing/2014/main" id="{0C830E83-6C8B-2C49-83EE-E4188355BBCA}"/>
                    </a:ext>
                  </a:extLst>
                </p:cNvPr>
                <p:cNvSpPr/>
                <p:nvPr/>
              </p:nvSpPr>
              <p:spPr>
                <a:xfrm>
                  <a:off x="2321584" y="3757803"/>
                  <a:ext cx="155700" cy="1557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2794;p126">
                  <a:extLst>
                    <a:ext uri="{FF2B5EF4-FFF2-40B4-BE49-F238E27FC236}">
                      <a16:creationId xmlns:a16="http://schemas.microsoft.com/office/drawing/2014/main" id="{DF42B3BE-8C6E-6426-82E7-A811ACBE1225}"/>
                    </a:ext>
                  </a:extLst>
                </p:cNvPr>
                <p:cNvSpPr/>
                <p:nvPr/>
              </p:nvSpPr>
              <p:spPr>
                <a:xfrm>
                  <a:off x="2385556" y="3852940"/>
                  <a:ext cx="155700" cy="1557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2795;p126">
                  <a:extLst>
                    <a:ext uri="{FF2B5EF4-FFF2-40B4-BE49-F238E27FC236}">
                      <a16:creationId xmlns:a16="http://schemas.microsoft.com/office/drawing/2014/main" id="{6D94BF35-E286-7557-DB4E-DD8DDA97D17C}"/>
                    </a:ext>
                  </a:extLst>
                </p:cNvPr>
                <p:cNvSpPr/>
                <p:nvPr/>
              </p:nvSpPr>
              <p:spPr>
                <a:xfrm>
                  <a:off x="2211795" y="3852940"/>
                  <a:ext cx="155700" cy="1557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2796;p126">
                  <a:extLst>
                    <a:ext uri="{FF2B5EF4-FFF2-40B4-BE49-F238E27FC236}">
                      <a16:creationId xmlns:a16="http://schemas.microsoft.com/office/drawing/2014/main" id="{691BEC24-ADF0-B3DB-1A9E-F560A2C7AD3D}"/>
                    </a:ext>
                  </a:extLst>
                </p:cNvPr>
                <p:cNvSpPr/>
                <p:nvPr/>
              </p:nvSpPr>
              <p:spPr>
                <a:xfrm>
                  <a:off x="2431373" y="3725790"/>
                  <a:ext cx="155700" cy="1557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2797;p126">
                  <a:extLst>
                    <a:ext uri="{FF2B5EF4-FFF2-40B4-BE49-F238E27FC236}">
                      <a16:creationId xmlns:a16="http://schemas.microsoft.com/office/drawing/2014/main" id="{56DECB01-DFF8-9EAF-BAF6-5C73F103D8A7}"/>
                    </a:ext>
                  </a:extLst>
                </p:cNvPr>
                <p:cNvSpPr/>
                <p:nvPr/>
              </p:nvSpPr>
              <p:spPr>
                <a:xfrm>
                  <a:off x="2431373" y="3819828"/>
                  <a:ext cx="155700" cy="1557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2798;p126">
                  <a:extLst>
                    <a:ext uri="{FF2B5EF4-FFF2-40B4-BE49-F238E27FC236}">
                      <a16:creationId xmlns:a16="http://schemas.microsoft.com/office/drawing/2014/main" id="{A192F594-81CE-381E-BECE-EDD017D98E4D}"/>
                    </a:ext>
                  </a:extLst>
                </p:cNvPr>
                <p:cNvSpPr/>
                <p:nvPr/>
              </p:nvSpPr>
              <p:spPr>
                <a:xfrm>
                  <a:off x="2257613" y="3819828"/>
                  <a:ext cx="155700" cy="1557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2799;p126">
                  <a:extLst>
                    <a:ext uri="{FF2B5EF4-FFF2-40B4-BE49-F238E27FC236}">
                      <a16:creationId xmlns:a16="http://schemas.microsoft.com/office/drawing/2014/main" id="{732F7D6D-5DE2-BFA9-FEB5-F53977310056}"/>
                    </a:ext>
                  </a:extLst>
                </p:cNvPr>
                <p:cNvSpPr/>
                <p:nvPr/>
              </p:nvSpPr>
              <p:spPr>
                <a:xfrm>
                  <a:off x="2422296" y="3913452"/>
                  <a:ext cx="155700" cy="155700"/>
                </a:xfrm>
                <a:prstGeom prst="ellipse">
                  <a:avLst/>
                </a:prstGeom>
                <a:solidFill>
                  <a:srgbClr val="666666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2800;p126">
                  <a:extLst>
                    <a:ext uri="{FF2B5EF4-FFF2-40B4-BE49-F238E27FC236}">
                      <a16:creationId xmlns:a16="http://schemas.microsoft.com/office/drawing/2014/main" id="{F51A14BB-09DF-E6CA-74E3-B60BD8F33A94}"/>
                    </a:ext>
                  </a:extLst>
                </p:cNvPr>
                <p:cNvSpPr/>
                <p:nvPr/>
              </p:nvSpPr>
              <p:spPr>
                <a:xfrm>
                  <a:off x="2211795" y="3913452"/>
                  <a:ext cx="155700" cy="155700"/>
                </a:xfrm>
                <a:prstGeom prst="ellipse">
                  <a:avLst/>
                </a:prstGeom>
                <a:solidFill>
                  <a:srgbClr val="999999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2801;p126">
                  <a:extLst>
                    <a:ext uri="{FF2B5EF4-FFF2-40B4-BE49-F238E27FC236}">
                      <a16:creationId xmlns:a16="http://schemas.microsoft.com/office/drawing/2014/main" id="{79497AD0-A5DF-DCAF-0D77-435A45BEC6BB}"/>
                    </a:ext>
                  </a:extLst>
                </p:cNvPr>
                <p:cNvSpPr/>
                <p:nvPr/>
              </p:nvSpPr>
              <p:spPr>
                <a:xfrm>
                  <a:off x="2431373" y="3630995"/>
                  <a:ext cx="155700" cy="155700"/>
                </a:xfrm>
                <a:prstGeom prst="ellipse">
                  <a:avLst/>
                </a:prstGeom>
                <a:solidFill>
                  <a:srgbClr val="666666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2802;p126">
                  <a:extLst>
                    <a:ext uri="{FF2B5EF4-FFF2-40B4-BE49-F238E27FC236}">
                      <a16:creationId xmlns:a16="http://schemas.microsoft.com/office/drawing/2014/main" id="{6A67F11A-CB3E-9209-F54E-44B747F119C6}"/>
                    </a:ext>
                  </a:extLst>
                </p:cNvPr>
                <p:cNvSpPr/>
                <p:nvPr/>
              </p:nvSpPr>
              <p:spPr>
                <a:xfrm>
                  <a:off x="2321584" y="3664179"/>
                  <a:ext cx="155700" cy="1557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2803;p126">
                  <a:extLst>
                    <a:ext uri="{FF2B5EF4-FFF2-40B4-BE49-F238E27FC236}">
                      <a16:creationId xmlns:a16="http://schemas.microsoft.com/office/drawing/2014/main" id="{ED86DE29-D862-B11F-447F-A08231709F3F}"/>
                    </a:ext>
                  </a:extLst>
                </p:cNvPr>
                <p:cNvSpPr/>
                <p:nvPr/>
              </p:nvSpPr>
              <p:spPr>
                <a:xfrm>
                  <a:off x="2321584" y="3741769"/>
                  <a:ext cx="155700" cy="1557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2804;p126">
                  <a:extLst>
                    <a:ext uri="{FF2B5EF4-FFF2-40B4-BE49-F238E27FC236}">
                      <a16:creationId xmlns:a16="http://schemas.microsoft.com/office/drawing/2014/main" id="{B02C86B8-4222-FD88-2F1C-9AA87FF48158}"/>
                    </a:ext>
                  </a:extLst>
                </p:cNvPr>
                <p:cNvSpPr/>
                <p:nvPr/>
              </p:nvSpPr>
              <p:spPr>
                <a:xfrm>
                  <a:off x="2495345" y="3828908"/>
                  <a:ext cx="155700" cy="155700"/>
                </a:xfrm>
                <a:prstGeom prst="ellipse">
                  <a:avLst/>
                </a:prstGeom>
                <a:solidFill>
                  <a:srgbClr val="999999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2805;p126">
                  <a:extLst>
                    <a:ext uri="{FF2B5EF4-FFF2-40B4-BE49-F238E27FC236}">
                      <a16:creationId xmlns:a16="http://schemas.microsoft.com/office/drawing/2014/main" id="{A28D50DB-C20E-1E96-876B-91357F2798FC}"/>
                    </a:ext>
                  </a:extLst>
                </p:cNvPr>
                <p:cNvSpPr/>
                <p:nvPr/>
              </p:nvSpPr>
              <p:spPr>
                <a:xfrm>
                  <a:off x="2385556" y="3570194"/>
                  <a:ext cx="155700" cy="155700"/>
                </a:xfrm>
                <a:prstGeom prst="ellipse">
                  <a:avLst/>
                </a:prstGeom>
                <a:solidFill>
                  <a:srgbClr val="666666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2806;p126">
                  <a:extLst>
                    <a:ext uri="{FF2B5EF4-FFF2-40B4-BE49-F238E27FC236}">
                      <a16:creationId xmlns:a16="http://schemas.microsoft.com/office/drawing/2014/main" id="{5AC6FFBC-D455-EF58-8F80-EC9A6F7E1E17}"/>
                    </a:ext>
                  </a:extLst>
                </p:cNvPr>
                <p:cNvSpPr/>
                <p:nvPr/>
              </p:nvSpPr>
              <p:spPr>
                <a:xfrm>
                  <a:off x="2495345" y="3685905"/>
                  <a:ext cx="155700" cy="155700"/>
                </a:xfrm>
                <a:prstGeom prst="ellipse">
                  <a:avLst/>
                </a:prstGeom>
                <a:solidFill>
                  <a:srgbClr val="999999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2807;p126">
                  <a:extLst>
                    <a:ext uri="{FF2B5EF4-FFF2-40B4-BE49-F238E27FC236}">
                      <a16:creationId xmlns:a16="http://schemas.microsoft.com/office/drawing/2014/main" id="{645ACC90-F0E7-BD78-14E6-7EFD4A0404E9}"/>
                    </a:ext>
                  </a:extLst>
                </p:cNvPr>
                <p:cNvSpPr/>
                <p:nvPr/>
              </p:nvSpPr>
              <p:spPr>
                <a:xfrm>
                  <a:off x="2092929" y="3780700"/>
                  <a:ext cx="155700" cy="155700"/>
                </a:xfrm>
                <a:prstGeom prst="ellipse">
                  <a:avLst/>
                </a:prstGeom>
                <a:solidFill>
                  <a:srgbClr val="666666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2808;p126">
                  <a:extLst>
                    <a:ext uri="{FF2B5EF4-FFF2-40B4-BE49-F238E27FC236}">
                      <a16:creationId xmlns:a16="http://schemas.microsoft.com/office/drawing/2014/main" id="{1CFE00D9-0F8E-A79E-B40C-D12DF6C166D2}"/>
                    </a:ext>
                  </a:extLst>
                </p:cNvPr>
                <p:cNvSpPr/>
                <p:nvPr/>
              </p:nvSpPr>
              <p:spPr>
                <a:xfrm>
                  <a:off x="2211795" y="3664179"/>
                  <a:ext cx="155700" cy="1557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2809;p126">
                  <a:extLst>
                    <a:ext uri="{FF2B5EF4-FFF2-40B4-BE49-F238E27FC236}">
                      <a16:creationId xmlns:a16="http://schemas.microsoft.com/office/drawing/2014/main" id="{19327519-DEB2-68CB-6366-170F0EFEAF8F}"/>
                    </a:ext>
                  </a:extLst>
                </p:cNvPr>
                <p:cNvSpPr/>
                <p:nvPr/>
              </p:nvSpPr>
              <p:spPr>
                <a:xfrm>
                  <a:off x="2156901" y="3858542"/>
                  <a:ext cx="155700" cy="155700"/>
                </a:xfrm>
                <a:prstGeom prst="ellipse">
                  <a:avLst/>
                </a:prstGeom>
                <a:solidFill>
                  <a:srgbClr val="666666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2810;p126">
                  <a:extLst>
                    <a:ext uri="{FF2B5EF4-FFF2-40B4-BE49-F238E27FC236}">
                      <a16:creationId xmlns:a16="http://schemas.microsoft.com/office/drawing/2014/main" id="{E2D1D3D8-781E-DE58-B6A8-20E538034C4C}"/>
                    </a:ext>
                  </a:extLst>
                </p:cNvPr>
                <p:cNvSpPr/>
                <p:nvPr/>
              </p:nvSpPr>
              <p:spPr>
                <a:xfrm>
                  <a:off x="2257613" y="3570086"/>
                  <a:ext cx="155700" cy="155700"/>
                </a:xfrm>
                <a:prstGeom prst="ellipse">
                  <a:avLst/>
                </a:prstGeom>
                <a:solidFill>
                  <a:srgbClr val="999999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2811;p126">
                  <a:extLst>
                    <a:ext uri="{FF2B5EF4-FFF2-40B4-BE49-F238E27FC236}">
                      <a16:creationId xmlns:a16="http://schemas.microsoft.com/office/drawing/2014/main" id="{47780F00-F592-F761-04A7-FD45074B23AA}"/>
                    </a:ext>
                  </a:extLst>
                </p:cNvPr>
                <p:cNvSpPr/>
                <p:nvPr/>
              </p:nvSpPr>
              <p:spPr>
                <a:xfrm>
                  <a:off x="2431373" y="3828908"/>
                  <a:ext cx="155700" cy="155700"/>
                </a:xfrm>
                <a:prstGeom prst="ellipse">
                  <a:avLst/>
                </a:prstGeom>
                <a:solidFill>
                  <a:srgbClr val="999999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2812;p126">
                  <a:extLst>
                    <a:ext uri="{FF2B5EF4-FFF2-40B4-BE49-F238E27FC236}">
                      <a16:creationId xmlns:a16="http://schemas.microsoft.com/office/drawing/2014/main" id="{37DD22FF-B4A0-19EF-898D-93084688DB17}"/>
                    </a:ext>
                  </a:extLst>
                </p:cNvPr>
                <p:cNvSpPr/>
                <p:nvPr/>
              </p:nvSpPr>
              <p:spPr>
                <a:xfrm>
                  <a:off x="2257613" y="3685905"/>
                  <a:ext cx="155700" cy="1557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2813;p126">
                  <a:extLst>
                    <a:ext uri="{FF2B5EF4-FFF2-40B4-BE49-F238E27FC236}">
                      <a16:creationId xmlns:a16="http://schemas.microsoft.com/office/drawing/2014/main" id="{8E2569C1-D4ED-0A4C-B89E-60F47CF3DF35}"/>
                    </a:ext>
                  </a:extLst>
                </p:cNvPr>
                <p:cNvSpPr/>
                <p:nvPr/>
              </p:nvSpPr>
              <p:spPr>
                <a:xfrm>
                  <a:off x="2147824" y="3630995"/>
                  <a:ext cx="155700" cy="155700"/>
                </a:xfrm>
                <a:prstGeom prst="ellipse">
                  <a:avLst/>
                </a:prstGeom>
                <a:solidFill>
                  <a:srgbClr val="666666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2814;p126">
                  <a:extLst>
                    <a:ext uri="{FF2B5EF4-FFF2-40B4-BE49-F238E27FC236}">
                      <a16:creationId xmlns:a16="http://schemas.microsoft.com/office/drawing/2014/main" id="{29AE6EAA-B1BC-0F50-54E9-B6C75570F282}"/>
                    </a:ext>
                  </a:extLst>
                </p:cNvPr>
                <p:cNvSpPr/>
                <p:nvPr/>
              </p:nvSpPr>
              <p:spPr>
                <a:xfrm>
                  <a:off x="2326123" y="3945411"/>
                  <a:ext cx="155700" cy="155700"/>
                </a:xfrm>
                <a:prstGeom prst="ellipse">
                  <a:avLst/>
                </a:prstGeom>
                <a:solidFill>
                  <a:srgbClr val="999999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2815;p126">
                  <a:extLst>
                    <a:ext uri="{FF2B5EF4-FFF2-40B4-BE49-F238E27FC236}">
                      <a16:creationId xmlns:a16="http://schemas.microsoft.com/office/drawing/2014/main" id="{597C33A5-83B3-1527-E850-DFFF3062A904}"/>
                    </a:ext>
                  </a:extLst>
                </p:cNvPr>
                <p:cNvSpPr/>
                <p:nvPr/>
              </p:nvSpPr>
              <p:spPr>
                <a:xfrm>
                  <a:off x="2321584" y="3851589"/>
                  <a:ext cx="155700" cy="1557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2816;p126">
                  <a:extLst>
                    <a:ext uri="{FF2B5EF4-FFF2-40B4-BE49-F238E27FC236}">
                      <a16:creationId xmlns:a16="http://schemas.microsoft.com/office/drawing/2014/main" id="{F7ED4914-8C3F-5539-B352-A5C8532B7FAC}"/>
                    </a:ext>
                  </a:extLst>
                </p:cNvPr>
                <p:cNvSpPr/>
                <p:nvPr/>
              </p:nvSpPr>
              <p:spPr>
                <a:xfrm>
                  <a:off x="2147824" y="3757748"/>
                  <a:ext cx="155700" cy="155700"/>
                </a:xfrm>
                <a:prstGeom prst="ellipse">
                  <a:avLst/>
                </a:prstGeom>
                <a:solidFill>
                  <a:srgbClr val="999999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2817;p126">
                  <a:extLst>
                    <a:ext uri="{FF2B5EF4-FFF2-40B4-BE49-F238E27FC236}">
                      <a16:creationId xmlns:a16="http://schemas.microsoft.com/office/drawing/2014/main" id="{739244C5-28FD-4243-6F94-BAE0F5E27AAA}"/>
                    </a:ext>
                  </a:extLst>
                </p:cNvPr>
                <p:cNvSpPr/>
                <p:nvPr/>
              </p:nvSpPr>
              <p:spPr>
                <a:xfrm>
                  <a:off x="2461756" y="3819828"/>
                  <a:ext cx="155700" cy="155700"/>
                </a:xfrm>
                <a:prstGeom prst="ellipse">
                  <a:avLst/>
                </a:prstGeom>
                <a:solidFill>
                  <a:srgbClr val="999999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2818;p126">
                  <a:extLst>
                    <a:ext uri="{FF2B5EF4-FFF2-40B4-BE49-F238E27FC236}">
                      <a16:creationId xmlns:a16="http://schemas.microsoft.com/office/drawing/2014/main" id="{2A5A300C-6E21-6775-0C4D-7F78DB6C3F72}"/>
                    </a:ext>
                  </a:extLst>
                </p:cNvPr>
                <p:cNvSpPr/>
                <p:nvPr/>
              </p:nvSpPr>
              <p:spPr>
                <a:xfrm>
                  <a:off x="2431373" y="3741823"/>
                  <a:ext cx="155700" cy="155700"/>
                </a:xfrm>
                <a:prstGeom prst="ellipse">
                  <a:avLst/>
                </a:prstGeom>
                <a:solidFill>
                  <a:srgbClr val="666666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2819;p126">
                  <a:extLst>
                    <a:ext uri="{FF2B5EF4-FFF2-40B4-BE49-F238E27FC236}">
                      <a16:creationId xmlns:a16="http://schemas.microsoft.com/office/drawing/2014/main" id="{82E988D5-3331-6521-68E6-675BF681C288}"/>
                    </a:ext>
                  </a:extLst>
                </p:cNvPr>
                <p:cNvSpPr/>
                <p:nvPr/>
              </p:nvSpPr>
              <p:spPr>
                <a:xfrm>
                  <a:off x="2257613" y="3852940"/>
                  <a:ext cx="155700" cy="155700"/>
                </a:xfrm>
                <a:prstGeom prst="ellipse">
                  <a:avLst/>
                </a:prstGeom>
                <a:solidFill>
                  <a:srgbClr val="999999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2820;p126">
                  <a:extLst>
                    <a:ext uri="{FF2B5EF4-FFF2-40B4-BE49-F238E27FC236}">
                      <a16:creationId xmlns:a16="http://schemas.microsoft.com/office/drawing/2014/main" id="{F67A6A4E-C890-BD01-EE12-BD15BB1BCCF7}"/>
                    </a:ext>
                  </a:extLst>
                </p:cNvPr>
                <p:cNvSpPr/>
                <p:nvPr/>
              </p:nvSpPr>
              <p:spPr>
                <a:xfrm>
                  <a:off x="2385556" y="3664179"/>
                  <a:ext cx="155700" cy="155700"/>
                </a:xfrm>
                <a:prstGeom prst="ellipse">
                  <a:avLst/>
                </a:prstGeom>
                <a:solidFill>
                  <a:srgbClr val="999999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2821;p126">
                  <a:extLst>
                    <a:ext uri="{FF2B5EF4-FFF2-40B4-BE49-F238E27FC236}">
                      <a16:creationId xmlns:a16="http://schemas.microsoft.com/office/drawing/2014/main" id="{F1B06F07-7656-EA15-0A0D-1075D6F999B1}"/>
                    </a:ext>
                  </a:extLst>
                </p:cNvPr>
                <p:cNvSpPr/>
                <p:nvPr/>
              </p:nvSpPr>
              <p:spPr>
                <a:xfrm>
                  <a:off x="2326123" y="3858542"/>
                  <a:ext cx="155700" cy="155700"/>
                </a:xfrm>
                <a:prstGeom prst="ellipse">
                  <a:avLst/>
                </a:prstGeom>
                <a:solidFill>
                  <a:srgbClr val="666666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2822;p126">
                  <a:extLst>
                    <a:ext uri="{FF2B5EF4-FFF2-40B4-BE49-F238E27FC236}">
                      <a16:creationId xmlns:a16="http://schemas.microsoft.com/office/drawing/2014/main" id="{0F1118CA-DB70-D55C-A105-6E2E7B6522F4}"/>
                    </a:ext>
                  </a:extLst>
                </p:cNvPr>
                <p:cNvSpPr/>
                <p:nvPr/>
              </p:nvSpPr>
              <p:spPr>
                <a:xfrm>
                  <a:off x="2262151" y="3685905"/>
                  <a:ext cx="155700" cy="155700"/>
                </a:xfrm>
                <a:prstGeom prst="ellipse">
                  <a:avLst/>
                </a:prstGeom>
                <a:solidFill>
                  <a:srgbClr val="666666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2823;p126">
                  <a:extLst>
                    <a:ext uri="{FF2B5EF4-FFF2-40B4-BE49-F238E27FC236}">
                      <a16:creationId xmlns:a16="http://schemas.microsoft.com/office/drawing/2014/main" id="{852D7BE2-504E-C34B-AF79-897EA0E29BD0}"/>
                    </a:ext>
                  </a:extLst>
                </p:cNvPr>
                <p:cNvSpPr/>
                <p:nvPr/>
              </p:nvSpPr>
              <p:spPr>
                <a:xfrm>
                  <a:off x="2294137" y="3741823"/>
                  <a:ext cx="155700" cy="155700"/>
                </a:xfrm>
                <a:prstGeom prst="ellipse">
                  <a:avLst/>
                </a:prstGeom>
                <a:solidFill>
                  <a:srgbClr val="999999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97" name="Google Shape;2824;p126">
                <a:extLst>
                  <a:ext uri="{FF2B5EF4-FFF2-40B4-BE49-F238E27FC236}">
                    <a16:creationId xmlns:a16="http://schemas.microsoft.com/office/drawing/2014/main" id="{575B768E-C1E1-F08E-CCEF-143B21AD8D31}"/>
                  </a:ext>
                </a:extLst>
              </p:cNvPr>
              <p:cNvCxnSpPr/>
              <p:nvPr/>
            </p:nvCxnSpPr>
            <p:spPr>
              <a:xfrm rot="10800000" flipH="1">
                <a:off x="1763300" y="3057475"/>
                <a:ext cx="795000" cy="661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98" name="Google Shape;2825;p126">
                <a:extLst>
                  <a:ext uri="{FF2B5EF4-FFF2-40B4-BE49-F238E27FC236}">
                    <a16:creationId xmlns:a16="http://schemas.microsoft.com/office/drawing/2014/main" id="{12B44FA5-10C2-9938-0D91-A302C760C618}"/>
                  </a:ext>
                </a:extLst>
              </p:cNvPr>
              <p:cNvCxnSpPr/>
              <p:nvPr/>
            </p:nvCxnSpPr>
            <p:spPr>
              <a:xfrm rot="10800000" flipH="1">
                <a:off x="1792000" y="3427275"/>
                <a:ext cx="1041900" cy="27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grpSp>
            <p:nvGrpSpPr>
              <p:cNvPr id="99" name="Google Shape;2826;p126">
                <a:extLst>
                  <a:ext uri="{FF2B5EF4-FFF2-40B4-BE49-F238E27FC236}">
                    <a16:creationId xmlns:a16="http://schemas.microsoft.com/office/drawing/2014/main" id="{8B8A8E70-8A7A-1839-3617-3AF1425B2940}"/>
                  </a:ext>
                </a:extLst>
              </p:cNvPr>
              <p:cNvGrpSpPr/>
              <p:nvPr/>
            </p:nvGrpSpPr>
            <p:grpSpPr>
              <a:xfrm>
                <a:off x="2889317" y="3251590"/>
                <a:ext cx="252015" cy="251989"/>
                <a:chOff x="2938520" y="4295336"/>
                <a:chExt cx="503224" cy="530950"/>
              </a:xfrm>
            </p:grpSpPr>
            <p:sp>
              <p:nvSpPr>
                <p:cNvPr id="100" name="Google Shape;2827;p126">
                  <a:extLst>
                    <a:ext uri="{FF2B5EF4-FFF2-40B4-BE49-F238E27FC236}">
                      <a16:creationId xmlns:a16="http://schemas.microsoft.com/office/drawing/2014/main" id="{32609409-ED93-F03C-5632-E91012E43935}"/>
                    </a:ext>
                  </a:extLst>
                </p:cNvPr>
                <p:cNvSpPr/>
                <p:nvPr/>
              </p:nvSpPr>
              <p:spPr>
                <a:xfrm>
                  <a:off x="3222073" y="4466998"/>
                  <a:ext cx="155700" cy="1557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2828;p126">
                  <a:extLst>
                    <a:ext uri="{FF2B5EF4-FFF2-40B4-BE49-F238E27FC236}">
                      <a16:creationId xmlns:a16="http://schemas.microsoft.com/office/drawing/2014/main" id="{5DDD8B76-2CDC-63AC-DFA8-66730B4603EF}"/>
                    </a:ext>
                  </a:extLst>
                </p:cNvPr>
                <p:cNvSpPr/>
                <p:nvPr/>
              </p:nvSpPr>
              <p:spPr>
                <a:xfrm>
                  <a:off x="3112284" y="4638627"/>
                  <a:ext cx="155700" cy="1557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2829;p126">
                  <a:extLst>
                    <a:ext uri="{FF2B5EF4-FFF2-40B4-BE49-F238E27FC236}">
                      <a16:creationId xmlns:a16="http://schemas.microsoft.com/office/drawing/2014/main" id="{1A1271C1-32D9-7427-5526-C441332843BD}"/>
                    </a:ext>
                  </a:extLst>
                </p:cNvPr>
                <p:cNvSpPr/>
                <p:nvPr/>
              </p:nvSpPr>
              <p:spPr>
                <a:xfrm>
                  <a:off x="3112284" y="4578115"/>
                  <a:ext cx="155700" cy="1557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2830;p126">
                  <a:extLst>
                    <a:ext uri="{FF2B5EF4-FFF2-40B4-BE49-F238E27FC236}">
                      <a16:creationId xmlns:a16="http://schemas.microsoft.com/office/drawing/2014/main" id="{F916047B-F291-8BB3-CE9A-E7B968AD01AE}"/>
                    </a:ext>
                  </a:extLst>
                </p:cNvPr>
                <p:cNvSpPr/>
                <p:nvPr/>
              </p:nvSpPr>
              <p:spPr>
                <a:xfrm>
                  <a:off x="3112284" y="4482978"/>
                  <a:ext cx="155700" cy="1557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2831;p126">
                  <a:extLst>
                    <a:ext uri="{FF2B5EF4-FFF2-40B4-BE49-F238E27FC236}">
                      <a16:creationId xmlns:a16="http://schemas.microsoft.com/office/drawing/2014/main" id="{1BF664AF-CF4F-EB54-42C0-D45CADEBD443}"/>
                    </a:ext>
                  </a:extLst>
                </p:cNvPr>
                <p:cNvSpPr/>
                <p:nvPr/>
              </p:nvSpPr>
              <p:spPr>
                <a:xfrm>
                  <a:off x="3176256" y="4578115"/>
                  <a:ext cx="155700" cy="1557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2832;p126">
                  <a:extLst>
                    <a:ext uri="{FF2B5EF4-FFF2-40B4-BE49-F238E27FC236}">
                      <a16:creationId xmlns:a16="http://schemas.microsoft.com/office/drawing/2014/main" id="{87E1D8D0-C03A-6146-5C34-139B84214D03}"/>
                    </a:ext>
                  </a:extLst>
                </p:cNvPr>
                <p:cNvSpPr/>
                <p:nvPr/>
              </p:nvSpPr>
              <p:spPr>
                <a:xfrm>
                  <a:off x="3002495" y="4578115"/>
                  <a:ext cx="155700" cy="1557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2833;p126">
                  <a:extLst>
                    <a:ext uri="{FF2B5EF4-FFF2-40B4-BE49-F238E27FC236}">
                      <a16:creationId xmlns:a16="http://schemas.microsoft.com/office/drawing/2014/main" id="{D604C722-3565-F10B-2E39-B1A39F9A1E79}"/>
                    </a:ext>
                  </a:extLst>
                </p:cNvPr>
                <p:cNvSpPr/>
                <p:nvPr/>
              </p:nvSpPr>
              <p:spPr>
                <a:xfrm>
                  <a:off x="3222073" y="4450965"/>
                  <a:ext cx="155700" cy="1557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2834;p126">
                  <a:extLst>
                    <a:ext uri="{FF2B5EF4-FFF2-40B4-BE49-F238E27FC236}">
                      <a16:creationId xmlns:a16="http://schemas.microsoft.com/office/drawing/2014/main" id="{C2B96F4D-29EC-A23F-A307-19468F23B1EB}"/>
                    </a:ext>
                  </a:extLst>
                </p:cNvPr>
                <p:cNvSpPr/>
                <p:nvPr/>
              </p:nvSpPr>
              <p:spPr>
                <a:xfrm>
                  <a:off x="3222073" y="4545003"/>
                  <a:ext cx="155700" cy="1557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2835;p126">
                  <a:extLst>
                    <a:ext uri="{FF2B5EF4-FFF2-40B4-BE49-F238E27FC236}">
                      <a16:creationId xmlns:a16="http://schemas.microsoft.com/office/drawing/2014/main" id="{3A7F9F52-8DA4-900C-E3F8-7AF290473280}"/>
                    </a:ext>
                  </a:extLst>
                </p:cNvPr>
                <p:cNvSpPr/>
                <p:nvPr/>
              </p:nvSpPr>
              <p:spPr>
                <a:xfrm>
                  <a:off x="3048313" y="4545003"/>
                  <a:ext cx="155700" cy="1557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2836;p126">
                  <a:extLst>
                    <a:ext uri="{FF2B5EF4-FFF2-40B4-BE49-F238E27FC236}">
                      <a16:creationId xmlns:a16="http://schemas.microsoft.com/office/drawing/2014/main" id="{42B8DF67-8530-0D13-C2E1-4E1951D207FF}"/>
                    </a:ext>
                  </a:extLst>
                </p:cNvPr>
                <p:cNvSpPr/>
                <p:nvPr/>
              </p:nvSpPr>
              <p:spPr>
                <a:xfrm>
                  <a:off x="3212996" y="4638627"/>
                  <a:ext cx="155700" cy="1557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2837;p126">
                  <a:extLst>
                    <a:ext uri="{FF2B5EF4-FFF2-40B4-BE49-F238E27FC236}">
                      <a16:creationId xmlns:a16="http://schemas.microsoft.com/office/drawing/2014/main" id="{254130AB-845B-DEAE-C989-95DEA617D603}"/>
                    </a:ext>
                  </a:extLst>
                </p:cNvPr>
                <p:cNvSpPr/>
                <p:nvPr/>
              </p:nvSpPr>
              <p:spPr>
                <a:xfrm>
                  <a:off x="2938520" y="4511852"/>
                  <a:ext cx="155700" cy="1557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2838;p126">
                  <a:extLst>
                    <a:ext uri="{FF2B5EF4-FFF2-40B4-BE49-F238E27FC236}">
                      <a16:creationId xmlns:a16="http://schemas.microsoft.com/office/drawing/2014/main" id="{798BFEA3-2644-58FA-F834-367A487448F6}"/>
                    </a:ext>
                  </a:extLst>
                </p:cNvPr>
                <p:cNvSpPr/>
                <p:nvPr/>
              </p:nvSpPr>
              <p:spPr>
                <a:xfrm>
                  <a:off x="3222073" y="4356170"/>
                  <a:ext cx="155700" cy="1557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2839;p126">
                  <a:extLst>
                    <a:ext uri="{FF2B5EF4-FFF2-40B4-BE49-F238E27FC236}">
                      <a16:creationId xmlns:a16="http://schemas.microsoft.com/office/drawing/2014/main" id="{6F8A8974-96FA-6C14-709A-D229B78AD292}"/>
                    </a:ext>
                  </a:extLst>
                </p:cNvPr>
                <p:cNvSpPr/>
                <p:nvPr/>
              </p:nvSpPr>
              <p:spPr>
                <a:xfrm>
                  <a:off x="3112284" y="4389354"/>
                  <a:ext cx="155700" cy="1557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2840;p126">
                  <a:extLst>
                    <a:ext uri="{FF2B5EF4-FFF2-40B4-BE49-F238E27FC236}">
                      <a16:creationId xmlns:a16="http://schemas.microsoft.com/office/drawing/2014/main" id="{248451DA-4FDE-CFFF-FA11-C0D6C37C09D4}"/>
                    </a:ext>
                  </a:extLst>
                </p:cNvPr>
                <p:cNvSpPr/>
                <p:nvPr/>
              </p:nvSpPr>
              <p:spPr>
                <a:xfrm>
                  <a:off x="3112284" y="4466944"/>
                  <a:ext cx="155700" cy="1557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2841;p126">
                  <a:extLst>
                    <a:ext uri="{FF2B5EF4-FFF2-40B4-BE49-F238E27FC236}">
                      <a16:creationId xmlns:a16="http://schemas.microsoft.com/office/drawing/2014/main" id="{B88DEF01-37EE-5E87-DC22-B76C7BC49B2A}"/>
                    </a:ext>
                  </a:extLst>
                </p:cNvPr>
                <p:cNvSpPr/>
                <p:nvPr/>
              </p:nvSpPr>
              <p:spPr>
                <a:xfrm>
                  <a:off x="3286045" y="4554083"/>
                  <a:ext cx="155700" cy="1557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2842;p126">
                  <a:extLst>
                    <a:ext uri="{FF2B5EF4-FFF2-40B4-BE49-F238E27FC236}">
                      <a16:creationId xmlns:a16="http://schemas.microsoft.com/office/drawing/2014/main" id="{8233B5C5-A7BC-EBDC-C739-DA5DCC5EF380}"/>
                    </a:ext>
                  </a:extLst>
                </p:cNvPr>
                <p:cNvSpPr/>
                <p:nvPr/>
              </p:nvSpPr>
              <p:spPr>
                <a:xfrm>
                  <a:off x="3176256" y="4295369"/>
                  <a:ext cx="155700" cy="1557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2843;p126">
                  <a:extLst>
                    <a:ext uri="{FF2B5EF4-FFF2-40B4-BE49-F238E27FC236}">
                      <a16:creationId xmlns:a16="http://schemas.microsoft.com/office/drawing/2014/main" id="{1645D097-5C10-3843-74E1-79AD7D59D6DD}"/>
                    </a:ext>
                  </a:extLst>
                </p:cNvPr>
                <p:cNvSpPr/>
                <p:nvPr/>
              </p:nvSpPr>
              <p:spPr>
                <a:xfrm>
                  <a:off x="3286045" y="4411080"/>
                  <a:ext cx="155700" cy="1557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2844;p126">
                  <a:extLst>
                    <a:ext uri="{FF2B5EF4-FFF2-40B4-BE49-F238E27FC236}">
                      <a16:creationId xmlns:a16="http://schemas.microsoft.com/office/drawing/2014/main" id="{8524A468-2C75-EE7B-8D75-5B2259613C4A}"/>
                    </a:ext>
                  </a:extLst>
                </p:cNvPr>
                <p:cNvSpPr/>
                <p:nvPr/>
              </p:nvSpPr>
              <p:spPr>
                <a:xfrm>
                  <a:off x="3002495" y="4465554"/>
                  <a:ext cx="155700" cy="1557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2845;p126">
                  <a:extLst>
                    <a:ext uri="{FF2B5EF4-FFF2-40B4-BE49-F238E27FC236}">
                      <a16:creationId xmlns:a16="http://schemas.microsoft.com/office/drawing/2014/main" id="{7B332821-150D-40EE-B05A-0F9F85227067}"/>
                    </a:ext>
                  </a:extLst>
                </p:cNvPr>
                <p:cNvSpPr/>
                <p:nvPr/>
              </p:nvSpPr>
              <p:spPr>
                <a:xfrm>
                  <a:off x="3002451" y="4621242"/>
                  <a:ext cx="155700" cy="1557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2846;p126">
                  <a:extLst>
                    <a:ext uri="{FF2B5EF4-FFF2-40B4-BE49-F238E27FC236}">
                      <a16:creationId xmlns:a16="http://schemas.microsoft.com/office/drawing/2014/main" id="{15E673FC-7741-1923-B8CF-1DC498FE564B}"/>
                    </a:ext>
                  </a:extLst>
                </p:cNvPr>
                <p:cNvSpPr/>
                <p:nvPr/>
              </p:nvSpPr>
              <p:spPr>
                <a:xfrm>
                  <a:off x="3048263" y="4295336"/>
                  <a:ext cx="155700" cy="1557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2847;p126">
                  <a:extLst>
                    <a:ext uri="{FF2B5EF4-FFF2-40B4-BE49-F238E27FC236}">
                      <a16:creationId xmlns:a16="http://schemas.microsoft.com/office/drawing/2014/main" id="{8DBCC2B5-0713-F833-0B91-CAD5220F3779}"/>
                    </a:ext>
                  </a:extLst>
                </p:cNvPr>
                <p:cNvSpPr/>
                <p:nvPr/>
              </p:nvSpPr>
              <p:spPr>
                <a:xfrm>
                  <a:off x="3222073" y="4554083"/>
                  <a:ext cx="155700" cy="1557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2848;p126">
                  <a:extLst>
                    <a:ext uri="{FF2B5EF4-FFF2-40B4-BE49-F238E27FC236}">
                      <a16:creationId xmlns:a16="http://schemas.microsoft.com/office/drawing/2014/main" id="{0A870776-C7F5-017E-7A64-550BB543B795}"/>
                    </a:ext>
                  </a:extLst>
                </p:cNvPr>
                <p:cNvSpPr/>
                <p:nvPr/>
              </p:nvSpPr>
              <p:spPr>
                <a:xfrm>
                  <a:off x="3130338" y="4411055"/>
                  <a:ext cx="155700" cy="1557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2849;p126">
                  <a:extLst>
                    <a:ext uri="{FF2B5EF4-FFF2-40B4-BE49-F238E27FC236}">
                      <a16:creationId xmlns:a16="http://schemas.microsoft.com/office/drawing/2014/main" id="{212EDAB2-2C92-69FE-AC9E-E58543AF452B}"/>
                    </a:ext>
                  </a:extLst>
                </p:cNvPr>
                <p:cNvSpPr/>
                <p:nvPr/>
              </p:nvSpPr>
              <p:spPr>
                <a:xfrm>
                  <a:off x="2961124" y="4389320"/>
                  <a:ext cx="155700" cy="1557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2850;p126">
                  <a:extLst>
                    <a:ext uri="{FF2B5EF4-FFF2-40B4-BE49-F238E27FC236}">
                      <a16:creationId xmlns:a16="http://schemas.microsoft.com/office/drawing/2014/main" id="{28B1DC26-2F80-F3BE-40C6-DE3417F2A8CE}"/>
                    </a:ext>
                  </a:extLst>
                </p:cNvPr>
                <p:cNvSpPr/>
                <p:nvPr/>
              </p:nvSpPr>
              <p:spPr>
                <a:xfrm>
                  <a:off x="3116823" y="4670586"/>
                  <a:ext cx="155700" cy="155700"/>
                </a:xfrm>
                <a:prstGeom prst="ellipse">
                  <a:avLst/>
                </a:prstGeom>
                <a:solidFill>
                  <a:srgbClr val="CC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2851;p126">
                  <a:extLst>
                    <a:ext uri="{FF2B5EF4-FFF2-40B4-BE49-F238E27FC236}">
                      <a16:creationId xmlns:a16="http://schemas.microsoft.com/office/drawing/2014/main" id="{AFDF9DE8-4EC5-066F-7D34-1C89C6457285}"/>
                    </a:ext>
                  </a:extLst>
                </p:cNvPr>
                <p:cNvSpPr/>
                <p:nvPr/>
              </p:nvSpPr>
              <p:spPr>
                <a:xfrm>
                  <a:off x="3094134" y="4511814"/>
                  <a:ext cx="155700" cy="1557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7" name="Google Shape;2852;p126">
              <a:extLst>
                <a:ext uri="{FF2B5EF4-FFF2-40B4-BE49-F238E27FC236}">
                  <a16:creationId xmlns:a16="http://schemas.microsoft.com/office/drawing/2014/main" id="{3451E142-6FCF-10AB-95AC-783F72F9576D}"/>
                </a:ext>
              </a:extLst>
            </p:cNvPr>
            <p:cNvSpPr txBox="1"/>
            <p:nvPr/>
          </p:nvSpPr>
          <p:spPr>
            <a:xfrm>
              <a:off x="7024401" y="1846575"/>
              <a:ext cx="443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 dirty="0">
                  <a:solidFill>
                    <a:schemeClr val="dk1"/>
                  </a:solidFill>
                </a:rPr>
                <a:t>θ</a:t>
              </a:r>
              <a:r>
                <a:rPr lang="it" sz="1200" baseline="-25000" dirty="0">
                  <a:solidFill>
                    <a:schemeClr val="dk1"/>
                  </a:solidFill>
                </a:rPr>
                <a:t>rel</a:t>
              </a:r>
              <a:endParaRPr sz="1200" baseline="-25000" dirty="0">
                <a:solidFill>
                  <a:schemeClr val="dk1"/>
                </a:solidFill>
              </a:endParaRPr>
            </a:p>
          </p:txBody>
        </p:sp>
        <p:sp>
          <p:nvSpPr>
            <p:cNvPr id="88" name="Google Shape;2853;p126">
              <a:extLst>
                <a:ext uri="{FF2B5EF4-FFF2-40B4-BE49-F238E27FC236}">
                  <a16:creationId xmlns:a16="http://schemas.microsoft.com/office/drawing/2014/main" id="{9B1644F2-97CB-114A-634A-F4A99971FB54}"/>
                </a:ext>
              </a:extLst>
            </p:cNvPr>
            <p:cNvSpPr/>
            <p:nvPr/>
          </p:nvSpPr>
          <p:spPr>
            <a:xfrm rot="11283435">
              <a:off x="6312464" y="1972005"/>
              <a:ext cx="743144" cy="658113"/>
            </a:xfrm>
            <a:prstGeom prst="pie">
              <a:avLst>
                <a:gd name="adj1" fmla="val 8181579"/>
                <a:gd name="adj2" fmla="val 9503196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98" name="Tabella 197">
            <a:extLst>
              <a:ext uri="{FF2B5EF4-FFF2-40B4-BE49-F238E27FC236}">
                <a16:creationId xmlns:a16="http://schemas.microsoft.com/office/drawing/2014/main" id="{A28FCFEC-BC1A-4998-255E-D9BD44E3F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545274"/>
              </p:ext>
            </p:extLst>
          </p:nvPr>
        </p:nvGraphicFramePr>
        <p:xfrm>
          <a:off x="1474862" y="3674220"/>
          <a:ext cx="4993362" cy="1435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398">
                  <a:extLst>
                    <a:ext uri="{9D8B030D-6E8A-4147-A177-3AD203B41FA5}">
                      <a16:colId xmlns:a16="http://schemas.microsoft.com/office/drawing/2014/main" val="1699257701"/>
                    </a:ext>
                  </a:extLst>
                </a:gridCol>
                <a:gridCol w="699494">
                  <a:extLst>
                    <a:ext uri="{9D8B030D-6E8A-4147-A177-3AD203B41FA5}">
                      <a16:colId xmlns:a16="http://schemas.microsoft.com/office/drawing/2014/main" val="1595421119"/>
                    </a:ext>
                  </a:extLst>
                </a:gridCol>
                <a:gridCol w="699494">
                  <a:extLst>
                    <a:ext uri="{9D8B030D-6E8A-4147-A177-3AD203B41FA5}">
                      <a16:colId xmlns:a16="http://schemas.microsoft.com/office/drawing/2014/main" val="3588571049"/>
                    </a:ext>
                  </a:extLst>
                </a:gridCol>
                <a:gridCol w="699494">
                  <a:extLst>
                    <a:ext uri="{9D8B030D-6E8A-4147-A177-3AD203B41FA5}">
                      <a16:colId xmlns:a16="http://schemas.microsoft.com/office/drawing/2014/main" val="2612885296"/>
                    </a:ext>
                  </a:extLst>
                </a:gridCol>
                <a:gridCol w="699494">
                  <a:extLst>
                    <a:ext uri="{9D8B030D-6E8A-4147-A177-3AD203B41FA5}">
                      <a16:colId xmlns:a16="http://schemas.microsoft.com/office/drawing/2014/main" val="3302095916"/>
                    </a:ext>
                  </a:extLst>
                </a:gridCol>
                <a:gridCol w="699494">
                  <a:extLst>
                    <a:ext uri="{9D8B030D-6E8A-4147-A177-3AD203B41FA5}">
                      <a16:colId xmlns:a16="http://schemas.microsoft.com/office/drawing/2014/main" val="3388335551"/>
                    </a:ext>
                  </a:extLst>
                </a:gridCol>
                <a:gridCol w="699494">
                  <a:extLst>
                    <a:ext uri="{9D8B030D-6E8A-4147-A177-3AD203B41FA5}">
                      <a16:colId xmlns:a16="http://schemas.microsoft.com/office/drawing/2014/main" val="4108552977"/>
                    </a:ext>
                  </a:extLst>
                </a:gridCol>
              </a:tblGrid>
              <a:tr h="287157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32 </a:t>
                      </a:r>
                      <a:r>
                        <a:rPr lang="it-IT" sz="1200" dirty="0" err="1"/>
                        <a:t>AMeV</a:t>
                      </a:r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52 </a:t>
                      </a:r>
                      <a:r>
                        <a:rPr lang="it-IT" sz="1200" dirty="0" err="1"/>
                        <a:t>AMeV</a:t>
                      </a:r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74 </a:t>
                      </a:r>
                      <a:r>
                        <a:rPr lang="it-IT" sz="1200" dirty="0" err="1"/>
                        <a:t>AMeV</a:t>
                      </a:r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355220"/>
                  </a:ext>
                </a:extLst>
              </a:tr>
              <a:tr h="287157"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err="1"/>
                        <a:t>exp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AMD </a:t>
                      </a:r>
                      <a:r>
                        <a:rPr lang="it-IT" sz="1100" dirty="0" err="1"/>
                        <a:t>filt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err="1"/>
                        <a:t>exp</a:t>
                      </a:r>
                      <a:r>
                        <a:rPr lang="it-IT" sz="1100" dirty="0"/>
                        <a:t> 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AMD </a:t>
                      </a:r>
                      <a:r>
                        <a:rPr lang="it-IT" sz="1100" dirty="0" err="1"/>
                        <a:t>filt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err="1"/>
                        <a:t>exp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AMD </a:t>
                      </a:r>
                      <a:r>
                        <a:rPr lang="it-IT" sz="1100" dirty="0" err="1"/>
                        <a:t>filt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777631"/>
                  </a:ext>
                </a:extLst>
              </a:tr>
              <a:tr h="287157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err="1"/>
                        <a:t>QPr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39%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45%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27%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32%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20%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21%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837437"/>
                  </a:ext>
                </a:extLst>
              </a:tr>
              <a:tr h="287157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err="1"/>
                        <a:t>QPb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4.3%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3.5%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3.2%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2.8%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2.2%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2.6%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317746"/>
                  </a:ext>
                </a:extLst>
              </a:tr>
              <a:tr h="287157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err="1"/>
                        <a:t>MultiFrag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1.9%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1.4%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6.2%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7.4%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12%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13%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198255"/>
                  </a:ext>
                </a:extLst>
              </a:tr>
            </a:tbl>
          </a:graphicData>
        </a:graphic>
      </p:graphicFrame>
      <p:sp>
        <p:nvSpPr>
          <p:cNvPr id="199" name="Rettangolo 198">
            <a:extLst>
              <a:ext uri="{FF2B5EF4-FFF2-40B4-BE49-F238E27FC236}">
                <a16:creationId xmlns:a16="http://schemas.microsoft.com/office/drawing/2014/main" id="{EAC003F5-D4CE-2EA2-6216-A3D2772130C0}"/>
              </a:ext>
            </a:extLst>
          </p:cNvPr>
          <p:cNvSpPr/>
          <p:nvPr/>
        </p:nvSpPr>
        <p:spPr>
          <a:xfrm>
            <a:off x="2272214" y="3672570"/>
            <a:ext cx="1383968" cy="1448876"/>
          </a:xfrm>
          <a:prstGeom prst="rect">
            <a:avLst/>
          </a:prstGeom>
          <a:noFill/>
          <a:ln w="12700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Rettangolo 199">
            <a:extLst>
              <a:ext uri="{FF2B5EF4-FFF2-40B4-BE49-F238E27FC236}">
                <a16:creationId xmlns:a16="http://schemas.microsoft.com/office/drawing/2014/main" id="{73E30BFC-298C-54E7-739E-4A53A792FE6B}"/>
              </a:ext>
            </a:extLst>
          </p:cNvPr>
          <p:cNvSpPr/>
          <p:nvPr/>
        </p:nvSpPr>
        <p:spPr>
          <a:xfrm>
            <a:off x="3673069" y="3679713"/>
            <a:ext cx="1393041" cy="1448877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ettangolo 200">
            <a:extLst>
              <a:ext uri="{FF2B5EF4-FFF2-40B4-BE49-F238E27FC236}">
                <a16:creationId xmlns:a16="http://schemas.microsoft.com/office/drawing/2014/main" id="{C57B7FC2-7F5C-4811-5022-812A71A53D10}"/>
              </a:ext>
            </a:extLst>
          </p:cNvPr>
          <p:cNvSpPr/>
          <p:nvPr/>
        </p:nvSpPr>
        <p:spPr>
          <a:xfrm>
            <a:off x="5081740" y="3675958"/>
            <a:ext cx="1393041" cy="1452632"/>
          </a:xfrm>
          <a:prstGeom prst="rect">
            <a:avLst/>
          </a:prstGeom>
          <a:noFill/>
          <a:ln w="12700">
            <a:solidFill>
              <a:srgbClr val="D40E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Segnaposto testo 2">
            <a:extLst>
              <a:ext uri="{FF2B5EF4-FFF2-40B4-BE49-F238E27FC236}">
                <a16:creationId xmlns:a16="http://schemas.microsoft.com/office/drawing/2014/main" id="{3F6B6078-2FF2-6EFC-AF47-5DBCA064B4A0}"/>
              </a:ext>
            </a:extLst>
          </p:cNvPr>
          <p:cNvSpPr txBox="1">
            <a:spLocks/>
          </p:cNvSpPr>
          <p:nvPr/>
        </p:nvSpPr>
        <p:spPr>
          <a:xfrm>
            <a:off x="6546829" y="3679713"/>
            <a:ext cx="2557238" cy="1385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noProof="0" dirty="0"/>
              <a:t>The percentages are calculated with respect to the total number of selected events </a:t>
            </a:r>
          </a:p>
          <a:p>
            <a:r>
              <a:rPr lang="en-US" noProof="0" dirty="0"/>
              <a:t>The sum of the percentages doesn't give 100 because many events don’t fit in any of these categories</a:t>
            </a:r>
          </a:p>
          <a:p>
            <a:r>
              <a:rPr lang="en-US" noProof="0" dirty="0"/>
              <a:t>Strong increase of </a:t>
            </a:r>
            <a:r>
              <a:rPr lang="en-US" noProof="0" dirty="0" err="1"/>
              <a:t>MultiFrag</a:t>
            </a:r>
            <a:r>
              <a:rPr lang="en-US" noProof="0" dirty="0"/>
              <a:t> event type</a:t>
            </a:r>
          </a:p>
        </p:txBody>
      </p:sp>
      <p:sp>
        <p:nvSpPr>
          <p:cNvPr id="193" name="Segnaposto testo 2">
            <a:extLst>
              <a:ext uri="{FF2B5EF4-FFF2-40B4-BE49-F238E27FC236}">
                <a16:creationId xmlns:a16="http://schemas.microsoft.com/office/drawing/2014/main" id="{307015AB-DF43-58EE-3E6B-BA4C7CE518B4}"/>
              </a:ext>
            </a:extLst>
          </p:cNvPr>
          <p:cNvSpPr txBox="1">
            <a:spLocks/>
          </p:cNvSpPr>
          <p:nvPr/>
        </p:nvSpPr>
        <p:spPr>
          <a:xfrm>
            <a:off x="5738874" y="1302742"/>
            <a:ext cx="2019641" cy="38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None/>
            </a:pPr>
            <a:r>
              <a:rPr lang="it-IT" dirty="0"/>
              <a:t>74 </a:t>
            </a:r>
            <a:r>
              <a:rPr lang="it-IT" dirty="0" err="1"/>
              <a:t>AMeV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417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16E9B5-09EF-D0C1-4277-128A7D52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QP </a:t>
            </a:r>
            <a:r>
              <a:rPr lang="it-IT" dirty="0" err="1"/>
              <a:t>remnant</a:t>
            </a:r>
            <a:r>
              <a:rPr lang="it-IT" dirty="0"/>
              <a:t> and QP breakup </a:t>
            </a:r>
            <a:r>
              <a:rPr lang="it-IT" dirty="0" err="1"/>
              <a:t>channels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B20363-7A35-742D-28D0-32971B02C1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48E91B6-AA7B-6E04-9247-A7F7E7B4C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943" y="948326"/>
            <a:ext cx="6786644" cy="210842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15C5C23-6CC2-EC25-10F1-FC7BCC8DD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43" y="3014775"/>
            <a:ext cx="6786644" cy="2118242"/>
          </a:xfrm>
          <a:prstGeom prst="rect">
            <a:avLst/>
          </a:prstGeom>
        </p:spPr>
      </p:pic>
      <p:sp>
        <p:nvSpPr>
          <p:cNvPr id="85" name="Segnaposto testo 2">
            <a:extLst>
              <a:ext uri="{FF2B5EF4-FFF2-40B4-BE49-F238E27FC236}">
                <a16:creationId xmlns:a16="http://schemas.microsoft.com/office/drawing/2014/main" id="{D7F39B9A-DA0B-25E8-ADA7-12174677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6200000">
            <a:off x="-187253" y="1725366"/>
            <a:ext cx="1737010" cy="435817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r>
              <a:rPr lang="it-IT" b="1" dirty="0" err="1"/>
              <a:t>QPr</a:t>
            </a:r>
            <a:r>
              <a:rPr lang="it-IT" b="1" dirty="0"/>
              <a:t> </a:t>
            </a:r>
            <a:r>
              <a:rPr lang="it-IT" b="1" dirty="0" err="1"/>
              <a:t>channel</a:t>
            </a:r>
            <a:r>
              <a:rPr lang="it-IT" b="1" dirty="0"/>
              <a:t> </a:t>
            </a:r>
            <a:endParaRPr lang="en-GB" b="1" dirty="0"/>
          </a:p>
        </p:txBody>
      </p:sp>
      <p:sp>
        <p:nvSpPr>
          <p:cNvPr id="86" name="Segnaposto testo 2">
            <a:extLst>
              <a:ext uri="{FF2B5EF4-FFF2-40B4-BE49-F238E27FC236}">
                <a16:creationId xmlns:a16="http://schemas.microsoft.com/office/drawing/2014/main" id="{AAC879C1-E9BE-4A22-1BB6-B4B1965503DE}"/>
              </a:ext>
            </a:extLst>
          </p:cNvPr>
          <p:cNvSpPr txBox="1">
            <a:spLocks/>
          </p:cNvSpPr>
          <p:nvPr/>
        </p:nvSpPr>
        <p:spPr>
          <a:xfrm rot="16200000">
            <a:off x="-187254" y="3818905"/>
            <a:ext cx="1737010" cy="435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it-IT" b="1" dirty="0" err="1"/>
              <a:t>QPb</a:t>
            </a:r>
            <a:r>
              <a:rPr lang="it-IT" b="1" dirty="0"/>
              <a:t> </a:t>
            </a:r>
            <a:r>
              <a:rPr lang="it-IT" b="1" dirty="0" err="1"/>
              <a:t>channel</a:t>
            </a:r>
            <a:r>
              <a:rPr lang="it-IT" b="1" dirty="0"/>
              <a:t> </a:t>
            </a:r>
            <a:endParaRPr lang="en-GB" b="1" dirty="0"/>
          </a:p>
        </p:txBody>
      </p:sp>
      <p:sp>
        <p:nvSpPr>
          <p:cNvPr id="87" name="Segnaposto testo 2">
            <a:extLst>
              <a:ext uri="{FF2B5EF4-FFF2-40B4-BE49-F238E27FC236}">
                <a16:creationId xmlns:a16="http://schemas.microsoft.com/office/drawing/2014/main" id="{4B59861C-5D9E-BB93-8007-88D3B77D3846}"/>
              </a:ext>
            </a:extLst>
          </p:cNvPr>
          <p:cNvSpPr txBox="1">
            <a:spLocks/>
          </p:cNvSpPr>
          <p:nvPr/>
        </p:nvSpPr>
        <p:spPr>
          <a:xfrm>
            <a:off x="6735448" y="315659"/>
            <a:ext cx="1737010" cy="435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endParaRPr lang="en-GB" b="1" dirty="0"/>
          </a:p>
        </p:txBody>
      </p:sp>
      <p:sp>
        <p:nvSpPr>
          <p:cNvPr id="90" name="Segnaposto testo 5">
            <a:extLst>
              <a:ext uri="{FF2B5EF4-FFF2-40B4-BE49-F238E27FC236}">
                <a16:creationId xmlns:a16="http://schemas.microsoft.com/office/drawing/2014/main" id="{01335C78-4BB2-2BD9-DE70-EE3E6FA01F2E}"/>
              </a:ext>
            </a:extLst>
          </p:cNvPr>
          <p:cNvSpPr txBox="1">
            <a:spLocks/>
          </p:cNvSpPr>
          <p:nvPr/>
        </p:nvSpPr>
        <p:spPr>
          <a:xfrm>
            <a:off x="7189023" y="288943"/>
            <a:ext cx="1643277" cy="6495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it-IT" b="1" dirty="0">
                <a:solidFill>
                  <a:schemeClr val="tx1"/>
                </a:solidFill>
              </a:rPr>
              <a:t>no </a:t>
            </a:r>
            <a:r>
              <a:rPr lang="it-IT" b="1" dirty="0" err="1">
                <a:solidFill>
                  <a:schemeClr val="tx1"/>
                </a:solidFill>
              </a:rPr>
              <a:t>centrality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dirty="0" err="1">
                <a:solidFill>
                  <a:schemeClr val="tx1"/>
                </a:solidFill>
              </a:rPr>
              <a:t>selection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B9A66-28D4-577C-B5F3-4B804AB073A3}"/>
              </a:ext>
            </a:extLst>
          </p:cNvPr>
          <p:cNvSpPr/>
          <p:nvPr/>
        </p:nvSpPr>
        <p:spPr>
          <a:xfrm rot="5400000">
            <a:off x="7284896" y="2660885"/>
            <a:ext cx="313397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60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it-IT" sz="1600" b="0" cap="none" spc="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xp</a:t>
            </a:r>
            <a:r>
              <a:rPr lang="it-IT" sz="1600" b="0" cap="none" spc="0" dirty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sz="1600" dirty="0"/>
              <a:t>vs </a:t>
            </a:r>
            <a:r>
              <a:rPr lang="it-IT" sz="1600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AMD+GEMINI++</a:t>
            </a:r>
            <a:r>
              <a:rPr lang="it-IT" sz="1600" b="0" cap="none" spc="0" dirty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226927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10190</TotalTime>
  <Words>3463</Words>
  <Application>Microsoft Office PowerPoint</Application>
  <PresentationFormat>Presentazione su schermo (16:9)</PresentationFormat>
  <Paragraphs>535</Paragraphs>
  <Slides>35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2" baseType="lpstr">
      <vt:lpstr>Aptos Display</vt:lpstr>
      <vt:lpstr>Arial</vt:lpstr>
      <vt:lpstr>Cambria Math</vt:lpstr>
      <vt:lpstr>Courier New</vt:lpstr>
      <vt:lpstr>Times New Roman</vt:lpstr>
      <vt:lpstr>Wingdings</vt:lpstr>
      <vt:lpstr>Simple Light</vt:lpstr>
      <vt:lpstr>Reaction dynamics in the 58Ni+58Ni system at intermediate energies 58Ni+58Ni @ 32, 52 and 74 MeV/nucleon </vt:lpstr>
      <vt:lpstr>58Ni+58Ni @ 32, 52 and 74 AMeV The E789 and E818 experiments</vt:lpstr>
      <vt:lpstr>The dynamical phase within AMD </vt:lpstr>
      <vt:lpstr>The dynamical phase within AMD </vt:lpstr>
      <vt:lpstr>The dynamical phase within AMD </vt:lpstr>
      <vt:lpstr>The dynamical phase within AMD </vt:lpstr>
      <vt:lpstr>The experimental data</vt:lpstr>
      <vt:lpstr>Channels of interest</vt:lpstr>
      <vt:lpstr>QP remnant and QP breakup channels</vt:lpstr>
      <vt:lpstr>Centrality estimation</vt:lpstr>
      <vt:lpstr>General characteristics of the QP as a function of pred</vt:lpstr>
      <vt:lpstr>General characteristics of the QP as a function of pred</vt:lpstr>
      <vt:lpstr>General characteristics of the QP as a function of pred</vt:lpstr>
      <vt:lpstr>General characteristics of the QP as a function of pred</vt:lpstr>
      <vt:lpstr>General characteristics of the QP as a function of pred</vt:lpstr>
      <vt:lpstr>Charged particles in coincidence with the QP</vt:lpstr>
      <vt:lpstr>Isopsin of charged particles in coincidence with the QP </vt:lpstr>
      <vt:lpstr>Isopsin of charged particles in coincidence with the QP </vt:lpstr>
      <vt:lpstr>Isopsin of charged particles in coincidence with the QP </vt:lpstr>
      <vt:lpstr>Isopsin of charged particles in coincidence with the QP </vt:lpstr>
      <vt:lpstr>Calorimetry</vt:lpstr>
      <vt:lpstr>Efficiency correction</vt:lpstr>
      <vt:lpstr>Validation of the efficiency correction </vt:lpstr>
      <vt:lpstr>Validation of the efficiency correction  </vt:lpstr>
      <vt:lpstr>Validation of the efficiency correction </vt:lpstr>
      <vt:lpstr>Presentazione standard di PowerPoint</vt:lpstr>
      <vt:lpstr>Evaporative and midvelocity emissions</vt:lpstr>
      <vt:lpstr>Evaporative and midvelocity emissions</vt:lpstr>
      <vt:lpstr>Evaporative and midvelocity emissions</vt:lpstr>
      <vt:lpstr>Evaporative and midvelocity emissions</vt:lpstr>
      <vt:lpstr>Evaporative and midvelocity emissions</vt:lpstr>
      <vt:lpstr>Evaporative and midvelocity emissions</vt:lpstr>
      <vt:lpstr>Evaporative and midvelocity emissions</vt:lpstr>
      <vt:lpstr>Evaporative and midvelocity emissions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lucia baldesi</dc:creator>
  <cp:lastModifiedBy>lucia baldesi</cp:lastModifiedBy>
  <cp:revision>89</cp:revision>
  <dcterms:modified xsi:type="dcterms:W3CDTF">2025-06-25T06:29:25Z</dcterms:modified>
</cp:coreProperties>
</file>