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93" r:id="rId15"/>
    <p:sldId id="294" r:id="rId16"/>
    <p:sldId id="296" r:id="rId17"/>
    <p:sldId id="295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3F3"/>
    <a:srgbClr val="7BEEE5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4660"/>
  </p:normalViewPr>
  <p:slideViewPr>
    <p:cSldViewPr snapToGrid="0">
      <p:cViewPr varScale="1">
        <p:scale>
          <a:sx n="62" d="100"/>
          <a:sy n="62" d="100"/>
        </p:scale>
        <p:origin x="60" y="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97985A7-2393-4144-AB1F-173BCC10F814}" type="datetimeFigureOut">
              <a:rPr lang="en-GB"/>
              <a:t>12/11/2025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F162B62-C4A9-4DD9-9AC8-22D1A87BF6AB}" type="slidenum">
              <a:rPr lang="en-GB"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083C18A-D399-25DB-ADED-CB2D27CA36BA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6589485-88F2-803C-E6EE-B55A3B5CFAD4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5D9B174-0BCF-92B9-7DE0-88A302CB167A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AD81BB3-BAF5-75CA-649A-1A30E13D7C1E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6EB4D2-9052-7A0E-33FB-44E8EE31F351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B203EC9-0C67-F208-1788-5B3B03826EA0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136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B203EC9-0C67-F208-1788-5B3B03826EA0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457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B203EC9-0C67-F208-1788-5B3B03826EA0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482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B203EC9-0C67-F208-1788-5B3B03826EA0}" type="slidenum">
              <a:r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212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B203EC9-0C67-F208-1788-5B3B03826EA0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61BCD15-8BBD-C7A8-2DA8-C372C6A0502C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796001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3304836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7886447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5AA51C9-1829-8E9D-BA5D-AC3217D58CA3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78CA8DB-A12D-EAD6-5573-2FD76E65C05D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3797225-4BE1-F8B3-C07B-8B9B9D676B9E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DB1C11B-A635-AEAC-1C1A-09C6AF88EC39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359A16-8133-17F5-AC23-6E91604DA911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598593B-95E7-AD0C-F428-68A71BBEA5D9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729EB31-E91B-D2EE-6C26-023F2B34E268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370114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6194069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9090347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C69CB01-3208-0300-47A9-1BA7703DF050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AEB8E55-0098-BEF5-837E-434A9267725A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767967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3975257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593296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9D79E07-143B-2D0F-BF19-4EC537FD3AED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58AFCAC-EAD4-7E36-13F8-84521F5760A6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6FB177E-0136-72EA-783B-029EDF1C6D88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CCA28C-933A-3FA9-E2BA-53D20128539C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9A7E2D4-4973-6AE7-88AA-64B71CD7D555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BDA34E3-DA52-4626-ADC6-D19879662F85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9F6AB91-1CE2-40C0-E5EB-050059FD37A1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54C2EB-E0D9-C87E-95C1-164B3065CDD5}" type="slidenum">
              <a:rPr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C9D23DF-D6AD-E41E-1925-7570BC57A866}" type="slidenum">
              <a:rPr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871043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377218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9461092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9DE24E-3C83-C217-26F6-49DC6482D514}" type="slidenum">
              <a:rPr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559864A-C049-9ED4-38B8-04E4B89E2D02}" type="slidenum">
              <a:rPr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4C334A-DAB7-8889-90F2-2FE8C13618AF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329869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57098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1136072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0F8BB3A-6678-C710-6FF1-5F3BA081946F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A284E4-BBDB-A9BD-7915-49B86C3E2835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AF88F2E-F4CD-7511-3C85-40AEF356C545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53F55E-2481-28CB-58B5-961756AFB027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5B60FBC-B83F-48B4-8252-7004F6A94803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8C0CF09-8307-A381-322D-22566ADD5264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690B66-FCEA-4CC3-9982-5E935D95354B}" type="datetimeFigureOut">
              <a:rPr lang="en-GB"/>
              <a:t>12/11/2025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7A1EFC-5106-4DA8-B4BB-55FA7B496EC1}" type="slidenum">
              <a:rPr lang="en-GB"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1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2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0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0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4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9.png"/><Relationship Id="rId5" Type="http://schemas.openxmlformats.org/officeDocument/2006/relationships/image" Target="../media/image310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883578" y="952410"/>
            <a:ext cx="9784421" cy="2387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Ultra Cold Neutrons and mercury spins in magnetic fields.</a:t>
            </a:r>
            <a:br>
              <a:rPr lang="en-GB" dirty="0"/>
            </a:br>
            <a:r>
              <a:rPr lang="en-GB" dirty="0"/>
              <a:t>n2EDM experiment</a:t>
            </a:r>
            <a:endParaRPr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447210" y="3600663"/>
            <a:ext cx="9144000" cy="1655761"/>
          </a:xfrm>
        </p:spPr>
        <p:txBody>
          <a:bodyPr/>
          <a:lstStyle/>
          <a:p>
            <a:pPr>
              <a:defRPr/>
            </a:pPr>
            <a:r>
              <a:rPr lang="fr-FR" dirty="0"/>
              <a:t>Morgan Ferry, Katia </a:t>
            </a:r>
            <a:r>
              <a:rPr lang="fr-FR" dirty="0" err="1"/>
              <a:t>Michielsen</a:t>
            </a:r>
            <a:endParaRPr lang="fr-FR" dirty="0"/>
          </a:p>
          <a:p>
            <a:pPr>
              <a:defRPr/>
            </a:pPr>
            <a:r>
              <a:rPr lang="fr-FR" dirty="0"/>
              <a:t>LPSC (Grenoble)</a:t>
            </a:r>
          </a:p>
          <a:p>
            <a:pPr>
              <a:defRPr/>
            </a:pPr>
            <a:r>
              <a:rPr lang="fr-FR" dirty="0"/>
              <a:t>13th </a:t>
            </a:r>
            <a:r>
              <a:rPr lang="fr-FR" dirty="0" err="1"/>
              <a:t>November</a:t>
            </a:r>
            <a:r>
              <a:rPr lang="fr-FR" dirty="0"/>
              <a:t> 2025</a:t>
            </a:r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B99072-0EF6-45E0-93AF-49D5F87D8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52" y="4436103"/>
            <a:ext cx="2496891" cy="164339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298251-5118-4258-96CD-91C0781DA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97" y="5241296"/>
            <a:ext cx="2028825" cy="838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CF5A19-5501-47C1-B1EE-FD962F2F9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47" y="4368275"/>
            <a:ext cx="2650471" cy="18382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752725" y="1454149"/>
            <a:ext cx="6555000" cy="5127743"/>
          </a:xfrm>
        </p:spPr>
      </p:pic>
      <p:sp>
        <p:nvSpPr>
          <p:cNvPr id="6" name="ZoneTexte 5"/>
          <p:cNvSpPr txBox="1"/>
          <p:nvPr/>
        </p:nvSpPr>
        <p:spPr bwMode="auto">
          <a:xfrm>
            <a:off x="6096000" y="6123543"/>
            <a:ext cx="140423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bg1"/>
                </a:solidFill>
              </a:rPr>
              <a:t>Spin flip coils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 bwMode="auto">
          <a:xfrm>
            <a:off x="2752723" y="2595045"/>
            <a:ext cx="1165410" cy="36611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</a:rPr>
              <a:t>UCN guide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 bwMode="auto">
          <a:xfrm>
            <a:off x="4848224" y="2008077"/>
            <a:ext cx="1588667" cy="640440"/>
          </a:xfrm>
          <a:prstGeom prst="rect">
            <a:avLst/>
          </a:prstGeom>
          <a:solidFill>
            <a:srgbClr val="67E7D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</a:rPr>
              <a:t>Hg polarisation</a:t>
            </a:r>
            <a:endParaRPr>
              <a:solidFill>
                <a:schemeClr val="tx1"/>
              </a:solidFill>
            </a:endParaRPr>
          </a:p>
          <a:p>
            <a:pPr>
              <a:defRPr/>
            </a:pPr>
            <a:r>
              <a:rPr lang="fr-FR">
                <a:solidFill>
                  <a:schemeClr val="tx1"/>
                </a:solidFill>
              </a:rPr>
              <a:t>chamber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 bwMode="auto">
          <a:xfrm>
            <a:off x="7811718" y="3904218"/>
            <a:ext cx="140724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bg1"/>
                </a:solidFill>
              </a:rPr>
              <a:t>HV electrode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 bwMode="auto">
          <a:xfrm>
            <a:off x="7551750" y="3059667"/>
            <a:ext cx="1367550" cy="366119"/>
          </a:xfrm>
          <a:prstGeom prst="rect">
            <a:avLst/>
          </a:prstGeom>
          <a:solidFill>
            <a:srgbClr val="BFC6BE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</a:rPr>
              <a:t>Ground cage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4848224" y="5545731"/>
            <a:ext cx="851309" cy="366119"/>
          </a:xfrm>
          <a:prstGeom prst="rect">
            <a:avLst/>
          </a:prstGeom>
          <a:solidFill>
            <a:srgbClr val="E0C73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</a:rPr>
              <a:t>Cs cells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535592775" name="ZoneTexte 19"/>
          <p:cNvSpPr txBox="1"/>
          <p:nvPr/>
        </p:nvSpPr>
        <p:spPr bwMode="auto">
          <a:xfrm>
            <a:off x="144378" y="89692"/>
            <a:ext cx="356427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  <a:endParaRPr/>
          </a:p>
        </p:txBody>
      </p:sp>
      <p:sp>
        <p:nvSpPr>
          <p:cNvPr id="1999530934" name="Titre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fr-FR"/>
              <a:t>Experiment overview</a:t>
            </a:r>
            <a:endParaRPr lang="en-GB"/>
          </a:p>
        </p:txBody>
      </p:sp>
      <p:sp>
        <p:nvSpPr>
          <p:cNvPr id="201789354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D916F5-0F73-ABB5-560E-15E191B1B839}" type="slidenum">
              <a:rPr lang="en-GB"/>
              <a:t>10</a:t>
            </a:fld>
            <a:endParaRPr/>
          </a:p>
        </p:txBody>
      </p:sp>
      <p:cxnSp>
        <p:nvCxnSpPr>
          <p:cNvPr id="2" name="Connecteur droit 1"/>
          <p:cNvCxnSpPr/>
          <p:nvPr/>
        </p:nvCxnSpPr>
        <p:spPr bwMode="auto">
          <a:xfrm flipH="1">
            <a:off x="7811718" y="3107531"/>
            <a:ext cx="2476499" cy="607218"/>
          </a:xfrm>
          <a:prstGeom prst="line">
            <a:avLst/>
          </a:prstGeom>
          <a:ln w="19049" cap="flat" cmpd="sng" algn="ctr">
            <a:solidFill>
              <a:schemeClr val="tx1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5734409" name="ZoneTexte 1775734408"/>
          <p:cNvSpPr txBox="1"/>
          <p:nvPr/>
        </p:nvSpPr>
        <p:spPr bwMode="auto">
          <a:xfrm>
            <a:off x="10343070" y="2876607"/>
            <a:ext cx="1238223" cy="427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200" b="1"/>
              <a:t>TOP</a:t>
            </a:r>
            <a:endParaRPr b="1"/>
          </a:p>
        </p:txBody>
      </p:sp>
      <p:sp>
        <p:nvSpPr>
          <p:cNvPr id="142154824" name="ZoneTexte 142154823"/>
          <p:cNvSpPr txBox="1"/>
          <p:nvPr/>
        </p:nvSpPr>
        <p:spPr bwMode="auto">
          <a:xfrm>
            <a:off x="9446339" y="2015745"/>
            <a:ext cx="2545209" cy="7623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200" b="1"/>
              <a:t>2 precession chambers :</a:t>
            </a:r>
            <a:endParaRPr b="1"/>
          </a:p>
        </p:txBody>
      </p:sp>
      <p:cxnSp>
        <p:nvCxnSpPr>
          <p:cNvPr id="89800175" name="Connecteur droit 89800174"/>
          <p:cNvCxnSpPr/>
          <p:nvPr/>
        </p:nvCxnSpPr>
        <p:spPr bwMode="auto">
          <a:xfrm flipH="1" flipV="1">
            <a:off x="7704489" y="4570411"/>
            <a:ext cx="2583729" cy="596900"/>
          </a:xfrm>
          <a:prstGeom prst="line">
            <a:avLst/>
          </a:prstGeom>
          <a:ln w="19049" cap="flat" cmpd="sng" algn="ctr">
            <a:solidFill>
              <a:schemeClr val="tx1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3514457" name="ZoneTexte 1003514456"/>
          <p:cNvSpPr txBox="1"/>
          <p:nvPr/>
        </p:nvSpPr>
        <p:spPr bwMode="auto">
          <a:xfrm>
            <a:off x="10288217" y="4984251"/>
            <a:ext cx="1240741" cy="427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200" b="1"/>
              <a:t>BOTTOM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III- The Hg co-magnetometer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2128DC-CCA0-4DDE-A575-98EA455ABF9F}" type="slidenum">
              <a:rPr lang="en-US"/>
              <a:t>11</a:t>
            </a:fld>
            <a:endParaRPr lang="en-US"/>
          </a:p>
        </p:txBody>
      </p:sp>
      <p:sp>
        <p:nvSpPr>
          <p:cNvPr id="14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200"/>
              <a:t>Concept, setup and performances.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 err="1"/>
              <a:t>Why</a:t>
            </a:r>
            <a:r>
              <a:rPr lang="fr-FR" dirty="0"/>
              <a:t> do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a </a:t>
            </a:r>
            <a:r>
              <a:rPr lang="fr-FR" dirty="0" err="1"/>
              <a:t>co-magnetometer</a:t>
            </a:r>
            <a:r>
              <a:rPr lang="fr-FR" dirty="0"/>
              <a:t>?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838199" y="1512847"/>
                <a:ext cx="7765909" cy="4975224"/>
              </a:xfrm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norm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fr-FR" dirty="0"/>
                  <a:t>Magnetic </a:t>
                </a:r>
                <a:r>
                  <a:rPr lang="fr-FR" dirty="0" err="1"/>
                  <a:t>field</a:t>
                </a:r>
                <a:r>
                  <a:rPr lang="fr-FR" dirty="0"/>
                  <a:t> drifts </a:t>
                </a:r>
                <a:r>
                  <a:rPr lang="fr-FR" dirty="0" err="1"/>
                  <a:t>dominate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GB" dirty="0"/>
                  <a:t> fluctuations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GB" dirty="0"/>
                  <a:t>Atom with nuclear spin and a negligible EDM</a:t>
                </a:r>
                <a:r>
                  <a:rPr lang="en-GB" sz="1800" dirty="0"/>
                  <a:t> </a:t>
                </a:r>
                <a:r>
                  <a:rPr lang="en-GB" sz="1800" i="1" dirty="0">
                    <a:solidFill>
                      <a:srgbClr val="7030A0"/>
                    </a:solidFill>
                  </a:rPr>
                  <a:t>[2]</a:t>
                </a:r>
                <a:endParaRPr lang="en-GB" sz="1800" dirty="0"/>
              </a:p>
              <a:p>
                <a:pPr marL="0" indent="0">
                  <a:lnSpc>
                    <a:spcPct val="150000"/>
                  </a:lnSpc>
                  <a:buNone/>
                  <a:defRPr/>
                </a:pPr>
                <a:r>
                  <a:rPr lang="en-GB" dirty="0"/>
                  <a:t>-&gt; Mercury vapour (same volume, </a:t>
                </a:r>
              </a:p>
              <a:p>
                <a:pPr marL="0" indent="0">
                  <a:lnSpc>
                    <a:spcPct val="150000"/>
                  </a:lnSpc>
                  <a:buNone/>
                  <a:defRPr/>
                </a:pPr>
                <a:r>
                  <a:rPr lang="en-GB" dirty="0"/>
                  <a:t>same time as n):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>
                            <a:latin typeface="Cambria Math"/>
                            <a:ea typeface="Cambria Math"/>
                          </a:rPr>
                          <m:t>Hg</m:t>
                        </m:r>
                      </m:sub>
                    </m:sSub>
                    <m:r>
                      <a:rPr lang="fr-FR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b="0" i="1">
                                <a:solidFill>
                                  <a:schemeClr val="accent1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>
                                <a:solidFill>
                                  <a:schemeClr val="accent1"/>
                                </a:solidFill>
                                <a:latin typeface="Cambria Math"/>
                                <a:ea typeface="Cambria Math"/>
                              </a:rPr>
                              <m:t>Hg</m:t>
                            </m:r>
                          </m:sub>
                        </m:sSub>
                      </m:num>
                      <m:den>
                        <m:r>
                          <a:rPr lang="fr-FR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ℏ</m:t>
                        </m:r>
                      </m:den>
                    </m:f>
                    <m:r>
                      <a:rPr lang="fr-FR">
                        <a:latin typeface="Cambria Math"/>
                        <a:ea typeface="Cambria Math"/>
                      </a:rPr>
                      <m:t> </m:t>
                    </m:r>
                    <m:r>
                      <a:rPr lang="fr-FR" b="0" i="1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GB" dirty="0"/>
                  <a:t>     </a:t>
                </a:r>
                <a:endParaRPr lang="en-GB" dirty="0">
                  <a:solidFill>
                    <a:srgbClr val="7030A0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sz="2800" u="none" strike="noStrike" cap="none" spc="0" dirty="0">
                    <a:solidFill>
                      <a:schemeClr val="tx1"/>
                    </a:solidFill>
                    <a:ea typeface="Cambria Math"/>
                    <a:cs typeface="Cambria Math"/>
                  </a:rPr>
                  <a:t>We define </a:t>
                </a:r>
                <a14:m>
                  <m:oMath xmlns:m="http://schemas.openxmlformats.org/officeDocument/2006/math">
                    <m:r>
                      <a:rPr lang="en-US" sz="28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ℛ</m:t>
                    </m:r>
                  </m:oMath>
                </a14:m>
                <a:r>
                  <a:rPr lang="en-US" sz="2800" b="0" i="0" u="none" strike="noStrike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=</m:t>
                    </m:r>
                    <m:f>
                      <m:fPr>
                        <m:ctrlPr>
                          <a:rPr lang="en-US" sz="28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28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n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28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Hg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/>
                  <a:t>  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838199" y="1512847"/>
                <a:ext cx="7765909" cy="4975224"/>
              </a:xfrm>
              <a:blipFill>
                <a:blip r:embed="rId3"/>
                <a:stretch>
                  <a:fillRect l="-15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411823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848EF5-7E5E-3F88-B87A-F2865F93DB41}" type="slidenum">
              <a:rPr lang="en-GB"/>
              <a:t>12</a:t>
            </a:fld>
            <a:endParaRPr/>
          </a:p>
        </p:txBody>
      </p:sp>
      <p:pic>
        <p:nvPicPr>
          <p:cNvPr id="435163371" name="Image 435163370"/>
          <p:cNvPicPr>
            <a:picLocks noChangeAspect="1"/>
          </p:cNvPicPr>
          <p:nvPr/>
        </p:nvPicPr>
        <p:blipFill>
          <a:blip r:embed="rId4"/>
          <a:srcRect b="52318"/>
          <a:stretch/>
        </p:blipFill>
        <p:spPr bwMode="auto">
          <a:xfrm>
            <a:off x="6038849" y="3046406"/>
            <a:ext cx="5757103" cy="3360742"/>
          </a:xfrm>
          <a:prstGeom prst="rect">
            <a:avLst/>
          </a:prstGeom>
        </p:spPr>
      </p:pic>
      <p:sp>
        <p:nvSpPr>
          <p:cNvPr id="2127841845" name="ZoneTexte 2127841844"/>
          <p:cNvSpPr txBox="1"/>
          <p:nvPr/>
        </p:nvSpPr>
        <p:spPr bwMode="auto">
          <a:xfrm>
            <a:off x="6044508" y="6636270"/>
            <a:ext cx="5199712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29978609" name="ZoneTexte 1829978608"/>
          <p:cNvSpPr txBox="1"/>
          <p:nvPr/>
        </p:nvSpPr>
        <p:spPr bwMode="auto">
          <a:xfrm>
            <a:off x="9888380" y="6218016"/>
            <a:ext cx="1281820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200" b="0"/>
              <a:t>L. Ferraris, 2020</a:t>
            </a:r>
          </a:p>
        </p:txBody>
      </p:sp>
      <p:sp>
        <p:nvSpPr>
          <p:cNvPr id="1763964821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53A79D-3DFC-486A-B539-90B3BF7D16B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5185" y="1562432"/>
            <a:ext cx="2749691" cy="1301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494AE5F-07BE-4386-8730-E6EE6F859EA5}"/>
                  </a:ext>
                </a:extLst>
              </p:cNvPr>
              <p:cNvSpPr txBox="1"/>
              <p:nvPr/>
            </p:nvSpPr>
            <p:spPr>
              <a:xfrm>
                <a:off x="48005" y="6537230"/>
                <a:ext cx="8710526" cy="757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i="1" u="sng" dirty="0"/>
                  <a:t>[2]  Reduced limit on the permanent electric dipole moment of Hg 199. Graner, Brent, et al.  PRL (2016) :</a:t>
                </a:r>
                <a:r>
                  <a:rPr lang="en-US" sz="1200" dirty="0"/>
                  <a:t>Hg EDM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𝐻𝑔</m:t>
                        </m:r>
                      </m:sub>
                    </m:sSub>
                    <m:r>
                      <a:rPr lang="fr-FR" sz="1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|&lt;</m:t>
                    </m:r>
                    <m:sSup>
                      <m:sSupPr>
                        <m:ctrlP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7,4  10</m:t>
                        </m:r>
                      </m:e>
                      <m:sup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−30</m:t>
                        </m:r>
                      </m:sup>
                    </m:sSup>
                    <m:r>
                      <a:rPr lang="fr-FR" sz="1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200" dirty="0">
                    <a:solidFill>
                      <a:srgbClr val="7030A0"/>
                    </a:solidFill>
                  </a:rPr>
                  <a:t> cm</a:t>
                </a:r>
                <a:r>
                  <a:rPr lang="en-US" sz="1200" dirty="0"/>
                  <a:t> </a:t>
                </a:r>
              </a:p>
              <a:p>
                <a:endParaRPr lang="en-GB" sz="1200" i="1" u="sng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494AE5F-07BE-4386-8730-E6EE6F859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5" y="6537230"/>
                <a:ext cx="8710526" cy="757451"/>
              </a:xfrm>
              <a:prstGeom prst="rect">
                <a:avLst/>
              </a:prstGeom>
              <a:blipFill>
                <a:blip r:embed="rId7"/>
                <a:stretch>
                  <a:fillRect l="-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1B93C12E-D792-45A8-9046-F2E308794C30}"/>
              </a:ext>
            </a:extLst>
          </p:cNvPr>
          <p:cNvSpPr/>
          <p:nvPr/>
        </p:nvSpPr>
        <p:spPr bwMode="auto">
          <a:xfrm>
            <a:off x="4099714" y="3694982"/>
            <a:ext cx="2734892" cy="3064607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 : coins arrondis 22"/>
          <p:cNvSpPr/>
          <p:nvPr/>
        </p:nvSpPr>
        <p:spPr bwMode="auto">
          <a:xfrm>
            <a:off x="43134" y="3717240"/>
            <a:ext cx="2734892" cy="3064607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 dirty="0"/>
              <a:t>Hg </a:t>
            </a:r>
            <a:r>
              <a:rPr lang="fr-FR" dirty="0" err="1"/>
              <a:t>magnetometry</a:t>
            </a:r>
            <a:r>
              <a:rPr lang="fr-FR" dirty="0"/>
              <a:t> concept in n2EDM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5FB26B8-7965-4757-A61E-57229CDBB49E}" type="slidenum">
              <a:rPr lang="en-US"/>
              <a:t>13</a:t>
            </a:fld>
            <a:endParaRPr lang="en-US"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3"/>
          <a:srcRect r="56512"/>
          <a:stretch/>
        </p:blipFill>
        <p:spPr bwMode="auto">
          <a:xfrm>
            <a:off x="4098543" y="1890761"/>
            <a:ext cx="1734778" cy="1127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 bwMode="auto">
              <a:xfrm>
                <a:off x="2413880" y="1774915"/>
                <a:ext cx="604510" cy="1365846"/>
              </a:xfrm>
              <a:prstGeom prst="rect">
                <a:avLst/>
              </a:prstGeom>
              <a:solidFill>
                <a:schemeClr val="accent6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mc:AlternateContent>
                  <mc:Choice Requires="a14">
                    <a14:m>
                      <m:oMath xmlns:m="http://schemas.openxmlformats.org/officeDocument/2006/math">
                        <m:f>
                          <m:fPr>
                            <m:ctrlPr>
                              <a:rPr lang="fr-FR" b="0" i="1">
                                <a:solidFill>
                                  <a:schemeClr val="lt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r>
                              <a:rPr lang="fr-FR" b="0" i="1">
                                <a:solidFill>
                                  <a:schemeClr val="lt1"/>
                                </a:solidFill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fr-FR" b="0" i="1">
                                <a:solidFill>
                                  <a:schemeClr val="lt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fr-FR">
                    <a:solidFill>
                      <a:schemeClr val="lt1"/>
                    </a:solidFill>
                  </a:rPr>
                  <a:t> spin flip</a:t>
                </a:r>
                <a:endParaRPr lang="fr-FR" sz="2400">
                  <a:solidFill>
                    <a:schemeClr val="lt1"/>
                  </a:solidFill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880" y="1774915"/>
                <a:ext cx="604510" cy="1365846"/>
              </a:xfrm>
              <a:prstGeom prst="rect">
                <a:avLst/>
              </a:prstGeom>
              <a:blipFill>
                <a:blip r:embed="rId4"/>
                <a:stretch>
                  <a:fillRect l="-6061" r="-131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4"/>
          <p:cNvGrpSpPr/>
          <p:nvPr/>
        </p:nvGrpSpPr>
        <p:grpSpPr bwMode="auto">
          <a:xfrm>
            <a:off x="1539329" y="2032299"/>
            <a:ext cx="2781144" cy="4621984"/>
            <a:chOff x="1290426" y="1627667"/>
            <a:chExt cx="4399859" cy="6383512"/>
          </a:xfrm>
        </p:grpSpPr>
        <p:cxnSp>
          <p:nvCxnSpPr>
            <p:cNvPr id="76" name="Connecteur droit avec flèche 75"/>
            <p:cNvCxnSpPr/>
            <p:nvPr/>
          </p:nvCxnSpPr>
          <p:spPr bwMode="auto">
            <a:xfrm flipV="1">
              <a:off x="1290426" y="1627667"/>
              <a:ext cx="0" cy="127299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ZoneTexte 77"/>
                <p:cNvSpPr txBox="1"/>
                <p:nvPr/>
              </p:nvSpPr>
              <p:spPr bwMode="auto">
                <a:xfrm>
                  <a:off x="1302886" y="1967383"/>
                  <a:ext cx="2791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𝐵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ZoneTexte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02886" y="1967383"/>
                  <a:ext cx="27917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62069" r="-72414" b="-4545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9" name="Groupe 78"/>
            <p:cNvGrpSpPr/>
            <p:nvPr/>
          </p:nvGrpSpPr>
          <p:grpSpPr bwMode="auto">
            <a:xfrm>
              <a:off x="1598703" y="2028222"/>
              <a:ext cx="333145" cy="901363"/>
              <a:chOff x="27795722" y="33487360"/>
              <a:chExt cx="503676" cy="1151027"/>
            </a:xfrm>
          </p:grpSpPr>
          <p:grpSp>
            <p:nvGrpSpPr>
              <p:cNvPr id="80" name="Groupe 79"/>
              <p:cNvGrpSpPr/>
              <p:nvPr/>
            </p:nvGrpSpPr>
            <p:grpSpPr bwMode="auto">
              <a:xfrm>
                <a:off x="27795722" y="33487360"/>
                <a:ext cx="218798" cy="1151027"/>
                <a:chOff x="27795722" y="33487360"/>
                <a:chExt cx="218798" cy="1151027"/>
              </a:xfrm>
            </p:grpSpPr>
            <p:cxnSp>
              <p:nvCxnSpPr>
                <p:cNvPr id="82" name="Connecteur droit avec flèche 81"/>
                <p:cNvCxnSpPr/>
                <p:nvPr/>
              </p:nvCxnSpPr>
              <p:spPr bwMode="auto">
                <a:xfrm flipV="1">
                  <a:off x="27902581" y="33487360"/>
                  <a:ext cx="0" cy="985519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Ellipse 82"/>
                <p:cNvSpPr/>
                <p:nvPr/>
              </p:nvSpPr>
              <p:spPr bwMode="auto">
                <a:xfrm>
                  <a:off x="27795722" y="34413615"/>
                  <a:ext cx="218798" cy="224772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 sz="1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ZoneTexte 80"/>
                  <p:cNvSpPr txBox="1"/>
                  <p:nvPr/>
                </p:nvSpPr>
                <p:spPr bwMode="auto">
                  <a:xfrm>
                    <a:off x="27955971" y="33815281"/>
                    <a:ext cx="343427" cy="4716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>
                      <a:defRPr/>
                    </a:pPr>
                    <mc:AlternateContent>
                      <mc:Choice Requires="a14"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sz="2400" b="0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oMath>
                          </m:oMathPara>
                        </a14:m>
                      </mc:Choice>
                      <mc:Fallback xmlns:m="http://schemas.openxmlformats.org/officeDocument/2006/math" xmlns:w="http://schemas.openxmlformats.org/wordprocessingml/2006/main" xmlns=""/>
                    </mc:AlternateContent>
                    <a:endParaRPr lang="en-GB" sz="14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ZoneTexte 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7955971" y="33815281"/>
                    <a:ext cx="343427" cy="4716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0000" r="-75000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18910F7E-1720-4659-A374-FB7B91F94412}"/>
                    </a:ext>
                  </a:extLst>
                </p:cNvPr>
                <p:cNvSpPr txBox="1"/>
                <p:nvPr/>
              </p:nvSpPr>
              <p:spPr bwMode="auto">
                <a:xfrm>
                  <a:off x="2828240" y="7641847"/>
                  <a:ext cx="27917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𝐵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18910F7E-1720-4659-A374-FB7B91F944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28240" y="7641847"/>
                  <a:ext cx="279178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62069" r="-72414" b="-4545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3" name="ZoneTexte 72">
                  <a:extLst>
                    <a:ext uri="{FF2B5EF4-FFF2-40B4-BE49-F238E27FC236}">
                      <a16:creationId xmlns:a16="http://schemas.microsoft.com/office/drawing/2014/main" id="{81002293-F761-4B38-8B5B-44DE8937FC40}"/>
                    </a:ext>
                  </a:extLst>
                </p:cNvPr>
                <p:cNvSpPr txBox="1"/>
                <p:nvPr/>
              </p:nvSpPr>
              <p:spPr bwMode="auto">
                <a:xfrm>
                  <a:off x="5411107" y="7250869"/>
                  <a:ext cx="27917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𝐵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3" name="ZoneTexte 72">
                  <a:extLst>
                    <a:ext uri="{FF2B5EF4-FFF2-40B4-BE49-F238E27FC236}">
                      <a16:creationId xmlns:a16="http://schemas.microsoft.com/office/drawing/2014/main" id="{81002293-F761-4B38-8B5B-44DE8937FC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411107" y="7250869"/>
                  <a:ext cx="279178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62069" r="-72414" b="-4772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5" name="ZoneTexte 94"/>
          <p:cNvSpPr txBox="1"/>
          <p:nvPr/>
        </p:nvSpPr>
        <p:spPr bwMode="auto">
          <a:xfrm>
            <a:off x="806356" y="1429041"/>
            <a:ext cx="1475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2000"/>
              <a:t>Polarized Hg</a:t>
            </a:r>
            <a:endParaRPr lang="en-GB" sz="2000"/>
          </a:p>
        </p:txBody>
      </p:sp>
      <p:sp>
        <p:nvSpPr>
          <p:cNvPr id="96" name="ZoneTexte 95"/>
          <p:cNvSpPr txBox="1"/>
          <p:nvPr/>
        </p:nvSpPr>
        <p:spPr bwMode="auto">
          <a:xfrm>
            <a:off x="4727951" y="1450306"/>
            <a:ext cx="1640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2000"/>
              <a:t>Hg precession</a:t>
            </a:r>
            <a:endParaRPr lang="en-GB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 bwMode="auto">
              <a:xfrm>
                <a:off x="5770464" y="2331428"/>
                <a:ext cx="1469185" cy="576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>
                              <a:latin typeface="Cambria Math"/>
                              <a:ea typeface="Cambria Math"/>
                            </a:rPr>
                            <m:t>Hg</m:t>
                          </m:r>
                        </m:sub>
                      </m:sSub>
                      <m:r>
                        <a:rPr lang="fr-FR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Hg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r>
                        <a:rPr lang="fr-FR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fr-FR" b="0" i="1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0464" y="2331428"/>
                <a:ext cx="1469185" cy="5766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/>
          <p:cNvSpPr txBox="1"/>
          <p:nvPr/>
        </p:nvSpPr>
        <p:spPr bwMode="auto">
          <a:xfrm>
            <a:off x="486612" y="3316512"/>
            <a:ext cx="1904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2000"/>
              <a:t>Optical pumping</a:t>
            </a:r>
            <a:endParaRPr lang="en-GB" sz="2000"/>
          </a:p>
        </p:txBody>
      </p:sp>
      <p:grpSp>
        <p:nvGrpSpPr>
          <p:cNvPr id="24" name="Groupe 23"/>
          <p:cNvGrpSpPr/>
          <p:nvPr/>
        </p:nvGrpSpPr>
        <p:grpSpPr bwMode="auto">
          <a:xfrm>
            <a:off x="1341018" y="4427035"/>
            <a:ext cx="1437008" cy="1994759"/>
            <a:chOff x="8904611" y="1987621"/>
            <a:chExt cx="3068066" cy="3432983"/>
          </a:xfrm>
        </p:grpSpPr>
        <p:cxnSp>
          <p:nvCxnSpPr>
            <p:cNvPr id="25" name="Connecteur droit avec flèche 24"/>
            <p:cNvCxnSpPr/>
            <p:nvPr/>
          </p:nvCxnSpPr>
          <p:spPr bwMode="auto">
            <a:xfrm flipV="1">
              <a:off x="9529976" y="1987621"/>
              <a:ext cx="1255575" cy="2700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 bwMode="auto"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 bwMode="auto"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 bwMode="auto"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GB" sz="950"/>
            </a:p>
          </p:txBody>
        </p:sp>
      </p:grpSp>
      <p:sp>
        <p:nvSpPr>
          <p:cNvPr id="29" name="Rectangle : coins arrondis 28"/>
          <p:cNvSpPr/>
          <p:nvPr/>
        </p:nvSpPr>
        <p:spPr bwMode="auto">
          <a:xfrm>
            <a:off x="1965917" y="4143606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1/2</a:t>
            </a:r>
            <a:endParaRPr/>
          </a:p>
        </p:txBody>
      </p:sp>
      <p:sp>
        <p:nvSpPr>
          <p:cNvPr id="30" name="Rectangle : coins arrondis 29"/>
          <p:cNvSpPr/>
          <p:nvPr/>
        </p:nvSpPr>
        <p:spPr bwMode="auto">
          <a:xfrm>
            <a:off x="1958124" y="6035310"/>
            <a:ext cx="468998" cy="20889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 dirty="0">
                <a:solidFill>
                  <a:schemeClr val="tx1"/>
                </a:solidFill>
              </a:rPr>
              <a:t>1/2</a:t>
            </a:r>
            <a:endParaRPr dirty="0"/>
          </a:p>
        </p:txBody>
      </p:sp>
      <p:sp>
        <p:nvSpPr>
          <p:cNvPr id="31" name="Rectangle : coins arrondis 30"/>
          <p:cNvSpPr/>
          <p:nvPr/>
        </p:nvSpPr>
        <p:spPr bwMode="auto">
          <a:xfrm>
            <a:off x="1355312" y="6035526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sp>
        <p:nvSpPr>
          <p:cNvPr id="32" name="Rectangle : coins arrondis 31"/>
          <p:cNvSpPr/>
          <p:nvPr/>
        </p:nvSpPr>
        <p:spPr bwMode="auto">
          <a:xfrm>
            <a:off x="1373091" y="4148744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53590" y="4864401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34" name="ZoneTexte 33"/>
          <p:cNvSpPr txBox="1"/>
          <p:nvPr/>
        </p:nvSpPr>
        <p:spPr bwMode="auto">
          <a:xfrm>
            <a:off x="630137" y="5136149"/>
            <a:ext cx="7938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</a:rPr>
              <a:t>spin 1 </a:t>
            </a:r>
            <a:endParaRPr/>
          </a:p>
        </p:txBody>
      </p:sp>
      <p:sp>
        <p:nvSpPr>
          <p:cNvPr id="35" name="ZoneTexte 34"/>
          <p:cNvSpPr txBox="1"/>
          <p:nvPr/>
        </p:nvSpPr>
        <p:spPr bwMode="auto">
          <a:xfrm>
            <a:off x="350387" y="4115994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Excited states</a:t>
            </a:r>
            <a:endParaRPr/>
          </a:p>
        </p:txBody>
      </p:sp>
      <p:sp>
        <p:nvSpPr>
          <p:cNvPr id="36" name="ZoneTexte 35"/>
          <p:cNvSpPr txBox="1"/>
          <p:nvPr/>
        </p:nvSpPr>
        <p:spPr bwMode="auto">
          <a:xfrm>
            <a:off x="385333" y="5927273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Ground states</a:t>
            </a:r>
            <a:endParaRPr/>
          </a:p>
        </p:txBody>
      </p:sp>
      <p:grpSp>
        <p:nvGrpSpPr>
          <p:cNvPr id="37" name="Groupe 36"/>
          <p:cNvGrpSpPr/>
          <p:nvPr/>
        </p:nvGrpSpPr>
        <p:grpSpPr bwMode="auto">
          <a:xfrm rot="10800000" flipH="1">
            <a:off x="1441330" y="6327293"/>
            <a:ext cx="983300" cy="416076"/>
            <a:chOff x="6912864" y="4115436"/>
            <a:chExt cx="2298192" cy="743712"/>
          </a:xfrm>
        </p:grpSpPr>
        <p:cxnSp>
          <p:nvCxnSpPr>
            <p:cNvPr id="38" name="Connecteur droit avec flèche 37"/>
            <p:cNvCxnSpPr/>
            <p:nvPr/>
          </p:nvCxnSpPr>
          <p:spPr bwMode="auto"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 bwMode="auto"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 bwMode="auto">
              <a:xfrm>
                <a:off x="55894" y="3726735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fr-FR" sz="1600" b="0"/>
                  <a:t>relevant</a:t>
                </a: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fr-FR" sz="1600" b="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a:rPr lang="fr-FR" sz="1600" b="0" i="1">
                                <a:latin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fr-FR" sz="1600" b="0" i="1">
                                <a:latin typeface="Cambria Math"/>
                              </a:rPr>
                              <m:t>199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fr-FR" sz="1600" b="0" i="0">
                            <a:latin typeface="Cambria Math"/>
                          </a:rPr>
                          <m:t>Hg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US" sz="1600"/>
                  <a:t> quantum states</a:t>
                </a:r>
                <a:endParaRPr/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94" y="3726735"/>
                <a:ext cx="2766060" cy="338554"/>
              </a:xfrm>
              <a:prstGeom prst="rect">
                <a:avLst/>
              </a:prstGeom>
              <a:blipFill>
                <a:blip r:embed="rId11"/>
                <a:stretch>
                  <a:fillRect l="-1101" t="-5357" r="-220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eur droit avec flèche 3"/>
          <p:cNvCxnSpPr/>
          <p:nvPr/>
        </p:nvCxnSpPr>
        <p:spPr bwMode="auto">
          <a:xfrm>
            <a:off x="2318257" y="4472908"/>
            <a:ext cx="0" cy="1492865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 bwMode="auto">
          <a:xfrm flipH="1">
            <a:off x="1488340" y="4434408"/>
            <a:ext cx="597307" cy="1531365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2765012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B6CD649-F7B0-4D77-A91A-53C273C95D8D}"/>
              </a:ext>
            </a:extLst>
          </p:cNvPr>
          <p:cNvSpPr txBox="1"/>
          <p:nvPr/>
        </p:nvSpPr>
        <p:spPr bwMode="auto">
          <a:xfrm>
            <a:off x="4809861" y="3284920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2000" dirty="0" err="1"/>
              <a:t>Precession</a:t>
            </a:r>
            <a:endParaRPr lang="en-GB" sz="2000" dirty="0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F9F4B637-D584-454D-8E0A-A1BED421BE6D}"/>
              </a:ext>
            </a:extLst>
          </p:cNvPr>
          <p:cNvGrpSpPr/>
          <p:nvPr/>
        </p:nvGrpSpPr>
        <p:grpSpPr bwMode="auto">
          <a:xfrm>
            <a:off x="5397598" y="4404777"/>
            <a:ext cx="1437008" cy="1994759"/>
            <a:chOff x="8904611" y="1987621"/>
            <a:chExt cx="3068066" cy="3432983"/>
          </a:xfrm>
        </p:grpSpPr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5FEB5796-37EC-4D44-B6BC-97E5089B6841}"/>
                </a:ext>
              </a:extLst>
            </p:cNvPr>
            <p:cNvCxnSpPr/>
            <p:nvPr/>
          </p:nvCxnSpPr>
          <p:spPr bwMode="auto">
            <a:xfrm flipV="1">
              <a:off x="9529976" y="1987621"/>
              <a:ext cx="1255575" cy="2700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3136261B-FEF0-4929-93EB-5F2A36A7B0F2}"/>
                </a:ext>
              </a:extLst>
            </p:cNvPr>
            <p:cNvCxnSpPr/>
            <p:nvPr/>
          </p:nvCxnSpPr>
          <p:spPr bwMode="auto"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37C3E565-E292-4305-AB0E-AB66720760A8}"/>
                </a:ext>
              </a:extLst>
            </p:cNvPr>
            <p:cNvCxnSpPr/>
            <p:nvPr/>
          </p:nvCxnSpPr>
          <p:spPr bwMode="auto"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54FBDB24-FC34-4B5F-88D6-9E9C689691F6}"/>
                </a:ext>
              </a:extLst>
            </p:cNvPr>
            <p:cNvSpPr txBox="1"/>
            <p:nvPr/>
          </p:nvSpPr>
          <p:spPr bwMode="auto"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GB" sz="950"/>
            </a:p>
          </p:txBody>
        </p:sp>
      </p:grp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011AF398-8C6F-4FC0-8577-B139CC26D3A9}"/>
              </a:ext>
            </a:extLst>
          </p:cNvPr>
          <p:cNvSpPr/>
          <p:nvPr/>
        </p:nvSpPr>
        <p:spPr bwMode="auto">
          <a:xfrm>
            <a:off x="6022497" y="4121348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1/2</a:t>
            </a:r>
            <a:endParaRPr/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6CB29598-5896-4E5B-A876-9FC8C2DAC7BC}"/>
              </a:ext>
            </a:extLst>
          </p:cNvPr>
          <p:cNvSpPr/>
          <p:nvPr/>
        </p:nvSpPr>
        <p:spPr bwMode="auto">
          <a:xfrm>
            <a:off x="6014704" y="6013052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1/2</a:t>
            </a:r>
            <a:endParaRPr/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CA09DEC4-C63F-4816-81A3-9E4BE41E46DF}"/>
              </a:ext>
            </a:extLst>
          </p:cNvPr>
          <p:cNvSpPr/>
          <p:nvPr/>
        </p:nvSpPr>
        <p:spPr bwMode="auto">
          <a:xfrm>
            <a:off x="5411892" y="6013268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D5447EAA-3BC4-4777-B0CB-EE756931D940}"/>
              </a:ext>
            </a:extLst>
          </p:cNvPr>
          <p:cNvSpPr/>
          <p:nvPr/>
        </p:nvSpPr>
        <p:spPr bwMode="auto">
          <a:xfrm>
            <a:off x="5429671" y="4126486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3ABEC03A-6511-49FA-ACDA-F0B718B77AE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610170" y="4842143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DCC8D05D-422D-4232-A356-06A5967DAA1E}"/>
              </a:ext>
            </a:extLst>
          </p:cNvPr>
          <p:cNvSpPr txBox="1"/>
          <p:nvPr/>
        </p:nvSpPr>
        <p:spPr bwMode="auto">
          <a:xfrm>
            <a:off x="4686717" y="5113891"/>
            <a:ext cx="7938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</a:rPr>
              <a:t>spin 1 </a:t>
            </a:r>
            <a:endParaRPr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2969C9DD-0335-4690-8B3F-A88FBDC43433}"/>
              </a:ext>
            </a:extLst>
          </p:cNvPr>
          <p:cNvSpPr txBox="1"/>
          <p:nvPr/>
        </p:nvSpPr>
        <p:spPr bwMode="auto">
          <a:xfrm>
            <a:off x="4406967" y="4093736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Excited states</a:t>
            </a:r>
            <a:endParaRPr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0A87B2F-FE7C-4BE5-B7A9-87D448E3CBFE}"/>
              </a:ext>
            </a:extLst>
          </p:cNvPr>
          <p:cNvSpPr txBox="1"/>
          <p:nvPr/>
        </p:nvSpPr>
        <p:spPr bwMode="auto">
          <a:xfrm>
            <a:off x="4441913" y="5905015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Ground states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4791078A-FF91-48C6-9E32-C6CD56C2379E}"/>
                  </a:ext>
                </a:extLst>
              </p:cNvPr>
              <p:cNvSpPr txBox="1"/>
              <p:nvPr/>
            </p:nvSpPr>
            <p:spPr bwMode="auto">
              <a:xfrm>
                <a:off x="4112474" y="3704477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fr-FR" sz="1600" b="0"/>
                  <a:t>relevant</a:t>
                </a: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fr-FR" sz="1600" b="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a:rPr lang="fr-FR" sz="1600" b="0" i="1">
                                <a:latin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fr-FR" sz="1600" b="0" i="1">
                                <a:latin typeface="Cambria Math"/>
                              </a:rPr>
                              <m:t>199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fr-FR" sz="1600" b="0" i="0">
                            <a:latin typeface="Cambria Math"/>
                          </a:rPr>
                          <m:t>Hg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US" sz="1600"/>
                  <a:t> quantum states</a:t>
                </a:r>
                <a:endParaRPr/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4791078A-FF91-48C6-9E32-C6CD56C23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2474" y="3704477"/>
                <a:ext cx="2766060" cy="338554"/>
              </a:xfrm>
              <a:prstGeom prst="rect">
                <a:avLst/>
              </a:prstGeom>
              <a:blipFill>
                <a:blip r:embed="rId12"/>
                <a:stretch>
                  <a:fillRect l="-1325" t="-5455" r="-221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7389F226-9D2A-4F6F-9C84-8D1EAA7B1E15}"/>
              </a:ext>
            </a:extLst>
          </p:cNvPr>
          <p:cNvSpPr txBox="1"/>
          <p:nvPr/>
        </p:nvSpPr>
        <p:spPr>
          <a:xfrm>
            <a:off x="7715892" y="4497447"/>
            <a:ext cx="351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Absorption/transmission </a:t>
            </a:r>
            <a:r>
              <a:rPr lang="fr-FR" sz="2000" dirty="0" err="1"/>
              <a:t>modulated</a:t>
            </a:r>
            <a:r>
              <a:rPr lang="fr-FR" sz="2000" dirty="0"/>
              <a:t> at the </a:t>
            </a:r>
            <a:r>
              <a:rPr lang="fr-FR" sz="2000" dirty="0" err="1"/>
              <a:t>precession</a:t>
            </a:r>
            <a:r>
              <a:rPr lang="fr-FR" sz="2000" dirty="0"/>
              <a:t> </a:t>
            </a:r>
            <a:r>
              <a:rPr lang="fr-FR" sz="2000" dirty="0" err="1"/>
              <a:t>frequency</a:t>
            </a:r>
            <a:r>
              <a:rPr lang="fr-FR" sz="2000" dirty="0"/>
              <a:t>.</a:t>
            </a:r>
            <a:endParaRPr lang="en-GB" sz="2000" dirty="0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CF611A9A-07C5-4974-A3E3-CAFE42900440}"/>
              </a:ext>
            </a:extLst>
          </p:cNvPr>
          <p:cNvSpPr/>
          <p:nvPr/>
        </p:nvSpPr>
        <p:spPr>
          <a:xfrm>
            <a:off x="350387" y="3140761"/>
            <a:ext cx="11354991" cy="155981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BB6734E-D222-45FF-864A-6FFA6C0AB29F}"/>
              </a:ext>
            </a:extLst>
          </p:cNvPr>
          <p:cNvSpPr txBox="1"/>
          <p:nvPr/>
        </p:nvSpPr>
        <p:spPr>
          <a:xfrm>
            <a:off x="10988497" y="321875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time</a:t>
            </a:r>
            <a:endParaRPr lang="en-GB" dirty="0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7FBC9188-FEAB-40CE-B408-C7468B6D674C}"/>
              </a:ext>
            </a:extLst>
          </p:cNvPr>
          <p:cNvCxnSpPr>
            <a:cxnSpLocks/>
          </p:cNvCxnSpPr>
          <p:nvPr/>
        </p:nvCxnSpPr>
        <p:spPr bwMode="auto">
          <a:xfrm>
            <a:off x="1691728" y="6670885"/>
            <a:ext cx="743187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10E8248-C3B9-40CC-B713-CC81F13D4D27}"/>
              </a:ext>
            </a:extLst>
          </p:cNvPr>
          <p:cNvCxnSpPr>
            <a:cxnSpLocks/>
          </p:cNvCxnSpPr>
          <p:nvPr/>
        </p:nvCxnSpPr>
        <p:spPr bwMode="auto">
          <a:xfrm flipV="1">
            <a:off x="4406967" y="5974157"/>
            <a:ext cx="0" cy="56117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DBEA9E47-213E-4664-9421-BD29387A5BEB}"/>
              </a:ext>
            </a:extLst>
          </p:cNvPr>
          <p:cNvGrpSpPr/>
          <p:nvPr/>
        </p:nvGrpSpPr>
        <p:grpSpPr bwMode="auto">
          <a:xfrm flipH="1">
            <a:off x="5384886" y="6371195"/>
            <a:ext cx="983300" cy="416076"/>
            <a:chOff x="6912864" y="4115436"/>
            <a:chExt cx="2298192" cy="743712"/>
          </a:xfrm>
        </p:grpSpPr>
        <p:cxnSp>
          <p:nvCxnSpPr>
            <p:cNvPr id="69" name="Connecteur droit avec flèche 68">
              <a:extLst>
                <a:ext uri="{FF2B5EF4-FFF2-40B4-BE49-F238E27FC236}">
                  <a16:creationId xmlns:a16="http://schemas.microsoft.com/office/drawing/2014/main" id="{A6E8319D-9170-4F10-8DC1-024068B41944}"/>
                </a:ext>
              </a:extLst>
            </p:cNvPr>
            <p:cNvCxnSpPr/>
            <p:nvPr/>
          </p:nvCxnSpPr>
          <p:spPr bwMode="auto"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5616B2A-CC30-48FA-9947-C2F81706D074}"/>
                </a:ext>
              </a:extLst>
            </p:cNvPr>
            <p:cNvSpPr/>
            <p:nvPr/>
          </p:nvSpPr>
          <p:spPr bwMode="auto"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1B8AEC8-248A-439B-8BCB-89449E9342DB}"/>
              </a:ext>
            </a:extLst>
          </p:cNvPr>
          <p:cNvCxnSpPr/>
          <p:nvPr/>
        </p:nvCxnSpPr>
        <p:spPr>
          <a:xfrm>
            <a:off x="3215811" y="3069868"/>
            <a:ext cx="813798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9B2AE2B-85FA-424D-944F-78433F475559}"/>
              </a:ext>
            </a:extLst>
          </p:cNvPr>
          <p:cNvSpPr txBox="1"/>
          <p:nvPr/>
        </p:nvSpPr>
        <p:spPr>
          <a:xfrm>
            <a:off x="9205645" y="2683055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 =180 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8" dur="2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3" dur="2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2" name="Groupe 71"/>
          <p:cNvGrpSpPr/>
          <p:nvPr/>
        </p:nvGrpSpPr>
        <p:grpSpPr bwMode="auto">
          <a:xfrm>
            <a:off x="93683" y="1604963"/>
            <a:ext cx="8035222" cy="4950104"/>
            <a:chOff x="-137414" y="1975004"/>
            <a:chExt cx="7049336" cy="4079055"/>
          </a:xfrm>
        </p:grpSpPr>
        <p:sp>
          <p:nvSpPr>
            <p:cNvPr id="6" name="Rectangle 5"/>
            <p:cNvSpPr/>
            <p:nvPr/>
          </p:nvSpPr>
          <p:spPr bwMode="auto">
            <a:xfrm>
              <a:off x="2108100" y="3387283"/>
              <a:ext cx="2066972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7" name="Groupe 6"/>
            <p:cNvGrpSpPr/>
            <p:nvPr/>
          </p:nvGrpSpPr>
          <p:grpSpPr bwMode="auto">
            <a:xfrm>
              <a:off x="567742" y="2881441"/>
              <a:ext cx="588569" cy="1101303"/>
              <a:chOff x="471488" y="3645535"/>
              <a:chExt cx="660082" cy="1454785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953770" y="4069081"/>
                <a:ext cx="177800" cy="4571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955040" y="4932680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955040" y="4467489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961467" y="4166795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3" name="Connecteur droit 42"/>
              <p:cNvCxnSpPr/>
              <p:nvPr/>
            </p:nvCxnSpPr>
            <p:spPr bwMode="auto">
              <a:xfrm flipV="1">
                <a:off x="960120" y="3992880"/>
                <a:ext cx="0" cy="110744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auto">
              <a:xfrm flipV="1">
                <a:off x="1112520" y="3992880"/>
                <a:ext cx="12700" cy="110236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/>
              <p:cNvSpPr/>
              <p:nvPr/>
            </p:nvSpPr>
            <p:spPr bwMode="auto">
              <a:xfrm>
                <a:off x="471488" y="3645535"/>
                <a:ext cx="571182" cy="850265"/>
              </a:xfrm>
              <a:prstGeom prst="arc">
                <a:avLst>
                  <a:gd name="adj1" fmla="val 17117030"/>
                  <a:gd name="adj2" fmla="val 0"/>
                </a:avLst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2108101" y="3751769"/>
              <a:ext cx="2066971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Connecteur droit 8"/>
            <p:cNvCxnSpPr/>
            <p:nvPr/>
          </p:nvCxnSpPr>
          <p:spPr bwMode="auto">
            <a:xfrm>
              <a:off x="1075214" y="3564600"/>
              <a:ext cx="5818883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auto">
            <a:xfrm>
              <a:off x="1082374" y="3930139"/>
              <a:ext cx="5811722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>
              <a:endCxn id="39" idx="2"/>
            </p:cNvCxnSpPr>
            <p:nvPr/>
          </p:nvCxnSpPr>
          <p:spPr bwMode="auto">
            <a:xfrm flipH="1" flipV="1">
              <a:off x="1077043" y="3236684"/>
              <a:ext cx="4530" cy="702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rganigramme : Opération manuelle 13"/>
            <p:cNvSpPr/>
            <p:nvPr/>
          </p:nvSpPr>
          <p:spPr bwMode="auto">
            <a:xfrm rot="16199998">
              <a:off x="1340065" y="3307528"/>
              <a:ext cx="116772" cy="52711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" name="Connecteur droit 14"/>
            <p:cNvCxnSpPr/>
            <p:nvPr/>
          </p:nvCxnSpPr>
          <p:spPr bwMode="auto">
            <a:xfrm>
              <a:off x="1080943" y="3327351"/>
              <a:ext cx="289371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auto">
            <a:xfrm>
              <a:off x="1839704" y="2818959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auto">
            <a:xfrm>
              <a:off x="4406539" y="2822865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 : coins arrondis 17"/>
            <p:cNvSpPr/>
            <p:nvPr/>
          </p:nvSpPr>
          <p:spPr bwMode="auto">
            <a:xfrm>
              <a:off x="1839704" y="2598382"/>
              <a:ext cx="2566815" cy="2373191"/>
            </a:xfrm>
            <a:prstGeom prst="roundRect">
              <a:avLst>
                <a:gd name="adj" fmla="val 0"/>
              </a:avLst>
            </a:prstGeom>
            <a:solidFill>
              <a:srgbClr val="908F78">
                <a:alpha val="10196"/>
              </a:srgb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ZoneTexte 18"/>
            <p:cNvSpPr txBox="1"/>
            <p:nvPr/>
          </p:nvSpPr>
          <p:spPr bwMode="auto">
            <a:xfrm>
              <a:off x="1772861" y="4734904"/>
              <a:ext cx="109957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65000"/>
                    </a:schemeClr>
                  </a:solidFill>
                </a:rPr>
                <a:t>Vacuum vessel</a:t>
              </a:r>
              <a:endParaRPr/>
            </a:p>
          </p:txBody>
        </p:sp>
        <p:sp>
          <p:nvSpPr>
            <p:cNvPr id="20" name="ZoneTexte 19"/>
            <p:cNvSpPr txBox="1"/>
            <p:nvPr/>
          </p:nvSpPr>
          <p:spPr bwMode="auto">
            <a:xfrm>
              <a:off x="599698" y="4070428"/>
              <a:ext cx="1029821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/>
                <a:t>Optical tower</a:t>
              </a:r>
              <a:endParaRPr/>
            </a:p>
          </p:txBody>
        </p:sp>
        <p:sp>
          <p:nvSpPr>
            <p:cNvPr id="21" name="ZoneTexte 20"/>
            <p:cNvSpPr txBox="1"/>
            <p:nvPr/>
          </p:nvSpPr>
          <p:spPr bwMode="auto">
            <a:xfrm>
              <a:off x="236541" y="2705387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22" name="ZoneTexte 21"/>
            <p:cNvSpPr txBox="1"/>
            <p:nvPr/>
          </p:nvSpPr>
          <p:spPr bwMode="auto">
            <a:xfrm>
              <a:off x="1192742" y="2834822"/>
              <a:ext cx="104787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Monitor </a:t>
              </a:r>
              <a:endParaRPr/>
            </a:p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photo-diode</a:t>
              </a:r>
              <a:endParaRPr/>
            </a:p>
          </p:txBody>
        </p:sp>
        <p:sp>
          <p:nvSpPr>
            <p:cNvPr id="24" name="ZoneTexte 23"/>
            <p:cNvSpPr txBox="1"/>
            <p:nvPr/>
          </p:nvSpPr>
          <p:spPr bwMode="auto">
            <a:xfrm>
              <a:off x="2061409" y="3136451"/>
              <a:ext cx="150729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50000"/>
                    </a:schemeClr>
                  </a:solidFill>
                </a:rPr>
                <a:t>Precession chambers</a:t>
              </a:r>
              <a:endParaRPr/>
            </a:p>
          </p:txBody>
        </p:sp>
        <p:sp>
          <p:nvSpPr>
            <p:cNvPr id="25" name="ZoneTexte 24"/>
            <p:cNvSpPr txBox="1"/>
            <p:nvPr/>
          </p:nvSpPr>
          <p:spPr bwMode="auto">
            <a:xfrm>
              <a:off x="-137414" y="3612469"/>
              <a:ext cx="108618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probe light</a:t>
              </a:r>
              <a:endParaRPr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593723" y="2818959"/>
              <a:ext cx="290247" cy="5683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604203" y="4068134"/>
              <a:ext cx="290247" cy="5683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Connecteur droit 27"/>
            <p:cNvCxnSpPr/>
            <p:nvPr/>
          </p:nvCxnSpPr>
          <p:spPr bwMode="auto">
            <a:xfrm>
              <a:off x="3809522" y="2598382"/>
              <a:ext cx="0" cy="7846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 bwMode="auto">
            <a:xfrm>
              <a:off x="3809522" y="4068134"/>
              <a:ext cx="0" cy="140307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3732517" y="5471208"/>
              <a:ext cx="147188" cy="14853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730248" y="2448897"/>
              <a:ext cx="147188" cy="14853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ZoneTexte 31"/>
            <p:cNvSpPr txBox="1"/>
            <p:nvPr/>
          </p:nvSpPr>
          <p:spPr bwMode="auto">
            <a:xfrm>
              <a:off x="2382788" y="2699113"/>
              <a:ext cx="123463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50000"/>
                    </a:schemeClr>
                  </a:solidFill>
                </a:rPr>
                <a:t>Polarisation cells</a:t>
              </a:r>
              <a:endParaRPr/>
            </a:p>
          </p:txBody>
        </p:sp>
        <p:sp>
          <p:nvSpPr>
            <p:cNvPr id="33" name="ZoneTexte 32"/>
            <p:cNvSpPr txBox="1"/>
            <p:nvPr/>
          </p:nvSpPr>
          <p:spPr bwMode="auto">
            <a:xfrm>
              <a:off x="3851564" y="2395017"/>
              <a:ext cx="1201674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1"/>
                  </a:solidFill>
                </a:rPr>
                <a:t>Polarising optics</a:t>
              </a:r>
              <a:endParaRPr/>
            </a:p>
          </p:txBody>
        </p:sp>
        <p:sp>
          <p:nvSpPr>
            <p:cNvPr id="34" name="ZoneTexte 33"/>
            <p:cNvSpPr txBox="1"/>
            <p:nvPr/>
          </p:nvSpPr>
          <p:spPr bwMode="auto">
            <a:xfrm>
              <a:off x="2754400" y="5095595"/>
              <a:ext cx="1080280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pump light</a:t>
              </a:r>
              <a:endParaRPr/>
            </a:p>
          </p:txBody>
        </p:sp>
        <p:sp>
          <p:nvSpPr>
            <p:cNvPr id="35" name="Arc 34"/>
            <p:cNvSpPr/>
            <p:nvPr/>
          </p:nvSpPr>
          <p:spPr bwMode="auto">
            <a:xfrm>
              <a:off x="3294541" y="2116959"/>
              <a:ext cx="509301" cy="643668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Arc 35"/>
            <p:cNvSpPr/>
            <p:nvPr/>
          </p:nvSpPr>
          <p:spPr bwMode="auto">
            <a:xfrm rot="3697255">
              <a:off x="3260738" y="5377440"/>
              <a:ext cx="520718" cy="629556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ZoneTexte 36"/>
            <p:cNvSpPr txBox="1"/>
            <p:nvPr/>
          </p:nvSpPr>
          <p:spPr bwMode="auto">
            <a:xfrm>
              <a:off x="2973720" y="1975004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38" name="ZoneTexte 37"/>
            <p:cNvSpPr txBox="1"/>
            <p:nvPr/>
          </p:nvSpPr>
          <p:spPr bwMode="auto">
            <a:xfrm>
              <a:off x="2921953" y="5800440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48" name="Organigramme : Opération manuelle 47"/>
            <p:cNvSpPr/>
            <p:nvPr/>
          </p:nvSpPr>
          <p:spPr bwMode="auto">
            <a:xfrm rot="16199998">
              <a:off x="6810286" y="3514670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rganigramme : Opération manuelle 48"/>
            <p:cNvSpPr/>
            <p:nvPr/>
          </p:nvSpPr>
          <p:spPr bwMode="auto">
            <a:xfrm rot="16199998">
              <a:off x="6819033" y="3891881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ZoneTexte 66"/>
            <p:cNvSpPr txBox="1"/>
            <p:nvPr/>
          </p:nvSpPr>
          <p:spPr bwMode="auto">
            <a:xfrm>
              <a:off x="5093764" y="2813085"/>
              <a:ext cx="16206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en-US" sz="1400">
                <a:solidFill>
                  <a:srgbClr val="00B0F0"/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 bwMode="auto">
            <a:xfrm>
              <a:off x="1218601" y="3698913"/>
              <a:ext cx="150949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circular </a:t>
              </a:r>
              <a:endParaRPr/>
            </a:p>
            <a:p>
              <a:pPr>
                <a:defRPr/>
              </a:pPr>
              <a:r>
                <a:rPr lang="en-US" sz="1400"/>
                <a:t>polarization</a:t>
              </a:r>
              <a:endParaRPr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Hg </a:t>
            </a:r>
            <a:r>
              <a:rPr lang="fr-FR" dirty="0" err="1"/>
              <a:t>magnetometry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r>
              <a:rPr lang="fr-FR" dirty="0"/>
              <a:t> in n2EDM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2128DC-CCA0-4DDE-A575-98EA455ABF9F}" type="slidenum">
              <a:rPr lang="en-US"/>
              <a:t>14</a:t>
            </a:fld>
            <a:endParaRPr lang="en-US"/>
          </a:p>
        </p:txBody>
      </p:sp>
      <p:sp>
        <p:nvSpPr>
          <p:cNvPr id="65" name="ZoneTexte 64"/>
          <p:cNvSpPr txBox="1"/>
          <p:nvPr/>
        </p:nvSpPr>
        <p:spPr bwMode="auto">
          <a:xfrm>
            <a:off x="7321592" y="3982183"/>
            <a:ext cx="174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0000"/>
                </a:solidFill>
              </a:rPr>
              <a:t>Probe </a:t>
            </a:r>
            <a:endParaRPr/>
          </a:p>
          <a:p>
            <a:pPr>
              <a:defRPr/>
            </a:pPr>
            <a:r>
              <a:rPr lang="en-US" sz="1400">
                <a:solidFill>
                  <a:srgbClr val="FF0000"/>
                </a:solidFill>
              </a:rPr>
              <a:t>photo-diodes</a:t>
            </a:r>
            <a:endParaRPr/>
          </a:p>
        </p:txBody>
      </p:sp>
      <p:sp>
        <p:nvSpPr>
          <p:cNvPr id="1956170209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  <p:pic>
        <p:nvPicPr>
          <p:cNvPr id="50" name="Espace réservé du contenu 4">
            <a:extLst>
              <a:ext uri="{FF2B5EF4-FFF2-40B4-BE49-F238E27FC236}">
                <a16:creationId xmlns:a16="http://schemas.microsoft.com/office/drawing/2014/main" id="{4C3E7836-BCDD-4A75-A989-521DE67A1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251449" y="2460322"/>
            <a:ext cx="3539750" cy="2769020"/>
          </a:xfrm>
        </p:spPr>
      </p:pic>
    </p:spTree>
    <p:extLst>
      <p:ext uri="{BB962C8B-B14F-4D97-AF65-F5344CB8AC3E}">
        <p14:creationId xmlns:p14="http://schemas.microsoft.com/office/powerpoint/2010/main" val="4235369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2" name="Groupe 71"/>
          <p:cNvGrpSpPr/>
          <p:nvPr/>
        </p:nvGrpSpPr>
        <p:grpSpPr bwMode="auto">
          <a:xfrm>
            <a:off x="93683" y="1604963"/>
            <a:ext cx="8035222" cy="4950104"/>
            <a:chOff x="-137414" y="1975004"/>
            <a:chExt cx="7049336" cy="4079055"/>
          </a:xfrm>
        </p:grpSpPr>
        <p:sp>
          <p:nvSpPr>
            <p:cNvPr id="6" name="Rectangle 5"/>
            <p:cNvSpPr/>
            <p:nvPr/>
          </p:nvSpPr>
          <p:spPr bwMode="auto">
            <a:xfrm>
              <a:off x="2108100" y="3387283"/>
              <a:ext cx="2066972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7" name="Groupe 6"/>
            <p:cNvGrpSpPr/>
            <p:nvPr/>
          </p:nvGrpSpPr>
          <p:grpSpPr bwMode="auto">
            <a:xfrm>
              <a:off x="567742" y="2881441"/>
              <a:ext cx="588569" cy="1101303"/>
              <a:chOff x="471488" y="3645535"/>
              <a:chExt cx="660082" cy="1454785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953770" y="4069081"/>
                <a:ext cx="177800" cy="4571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955040" y="4932680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955040" y="4467489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961467" y="4166795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3" name="Connecteur droit 42"/>
              <p:cNvCxnSpPr/>
              <p:nvPr/>
            </p:nvCxnSpPr>
            <p:spPr bwMode="auto">
              <a:xfrm flipV="1">
                <a:off x="960120" y="3992880"/>
                <a:ext cx="0" cy="110744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auto">
              <a:xfrm flipV="1">
                <a:off x="1112520" y="3992880"/>
                <a:ext cx="12700" cy="110236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/>
              <p:cNvSpPr/>
              <p:nvPr/>
            </p:nvSpPr>
            <p:spPr bwMode="auto">
              <a:xfrm>
                <a:off x="471488" y="3645535"/>
                <a:ext cx="571182" cy="850265"/>
              </a:xfrm>
              <a:prstGeom prst="arc">
                <a:avLst>
                  <a:gd name="adj1" fmla="val 17117030"/>
                  <a:gd name="adj2" fmla="val 0"/>
                </a:avLst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2108101" y="3751769"/>
              <a:ext cx="2066971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Connecteur droit 8"/>
            <p:cNvCxnSpPr/>
            <p:nvPr/>
          </p:nvCxnSpPr>
          <p:spPr bwMode="auto">
            <a:xfrm>
              <a:off x="1075214" y="3564600"/>
              <a:ext cx="5818883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auto">
            <a:xfrm>
              <a:off x="1082374" y="3930139"/>
              <a:ext cx="5811722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>
              <a:endCxn id="39" idx="2"/>
            </p:cNvCxnSpPr>
            <p:nvPr/>
          </p:nvCxnSpPr>
          <p:spPr bwMode="auto">
            <a:xfrm flipH="1" flipV="1">
              <a:off x="1077043" y="3236684"/>
              <a:ext cx="4530" cy="702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rganigramme : Opération manuelle 13"/>
            <p:cNvSpPr/>
            <p:nvPr/>
          </p:nvSpPr>
          <p:spPr bwMode="auto">
            <a:xfrm rot="16199998">
              <a:off x="1340065" y="3307528"/>
              <a:ext cx="116772" cy="52711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" name="Connecteur droit 14"/>
            <p:cNvCxnSpPr/>
            <p:nvPr/>
          </p:nvCxnSpPr>
          <p:spPr bwMode="auto">
            <a:xfrm>
              <a:off x="1080943" y="3327351"/>
              <a:ext cx="289371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auto">
            <a:xfrm>
              <a:off x="1839704" y="2818959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auto">
            <a:xfrm>
              <a:off x="4406539" y="2822865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 : coins arrondis 17"/>
            <p:cNvSpPr/>
            <p:nvPr/>
          </p:nvSpPr>
          <p:spPr bwMode="auto">
            <a:xfrm>
              <a:off x="1839704" y="2598382"/>
              <a:ext cx="2566815" cy="2373191"/>
            </a:xfrm>
            <a:prstGeom prst="roundRect">
              <a:avLst>
                <a:gd name="adj" fmla="val 0"/>
              </a:avLst>
            </a:prstGeom>
            <a:solidFill>
              <a:srgbClr val="908F78">
                <a:alpha val="10196"/>
              </a:srgb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" name="ZoneTexte 18"/>
            <p:cNvSpPr txBox="1"/>
            <p:nvPr/>
          </p:nvSpPr>
          <p:spPr bwMode="auto">
            <a:xfrm>
              <a:off x="1772861" y="4734904"/>
              <a:ext cx="109957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65000"/>
                    </a:schemeClr>
                  </a:solidFill>
                </a:rPr>
                <a:t>Vacuum vessel</a:t>
              </a:r>
              <a:endParaRPr/>
            </a:p>
          </p:txBody>
        </p:sp>
        <p:sp>
          <p:nvSpPr>
            <p:cNvPr id="20" name="ZoneTexte 19"/>
            <p:cNvSpPr txBox="1"/>
            <p:nvPr/>
          </p:nvSpPr>
          <p:spPr bwMode="auto">
            <a:xfrm>
              <a:off x="599698" y="4070428"/>
              <a:ext cx="1029821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/>
                <a:t>Optical tower</a:t>
              </a:r>
              <a:endParaRPr/>
            </a:p>
          </p:txBody>
        </p:sp>
        <p:sp>
          <p:nvSpPr>
            <p:cNvPr id="21" name="ZoneTexte 20"/>
            <p:cNvSpPr txBox="1"/>
            <p:nvPr/>
          </p:nvSpPr>
          <p:spPr bwMode="auto">
            <a:xfrm>
              <a:off x="236541" y="2705387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22" name="ZoneTexte 21"/>
            <p:cNvSpPr txBox="1"/>
            <p:nvPr/>
          </p:nvSpPr>
          <p:spPr bwMode="auto">
            <a:xfrm>
              <a:off x="1192742" y="2834822"/>
              <a:ext cx="104787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Monitor </a:t>
              </a:r>
              <a:endParaRPr/>
            </a:p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photo-diode</a:t>
              </a:r>
              <a:endParaRPr/>
            </a:p>
          </p:txBody>
        </p:sp>
        <p:sp>
          <p:nvSpPr>
            <p:cNvPr id="24" name="ZoneTexte 23"/>
            <p:cNvSpPr txBox="1"/>
            <p:nvPr/>
          </p:nvSpPr>
          <p:spPr bwMode="auto">
            <a:xfrm>
              <a:off x="2061409" y="3136451"/>
              <a:ext cx="150729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50000"/>
                    </a:schemeClr>
                  </a:solidFill>
                </a:rPr>
                <a:t>Precession chambers</a:t>
              </a:r>
              <a:endParaRPr/>
            </a:p>
          </p:txBody>
        </p:sp>
        <p:sp>
          <p:nvSpPr>
            <p:cNvPr id="25" name="ZoneTexte 24"/>
            <p:cNvSpPr txBox="1"/>
            <p:nvPr/>
          </p:nvSpPr>
          <p:spPr bwMode="auto">
            <a:xfrm>
              <a:off x="-137414" y="3612469"/>
              <a:ext cx="108618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probe light</a:t>
              </a:r>
              <a:endParaRPr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593723" y="2818959"/>
              <a:ext cx="290247" cy="568324"/>
            </a:xfrm>
            <a:prstGeom prst="rect">
              <a:avLst/>
            </a:prstGeom>
            <a:solidFill>
              <a:srgbClr val="7BEE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604203" y="4068134"/>
              <a:ext cx="290247" cy="568324"/>
            </a:xfrm>
            <a:prstGeom prst="rect">
              <a:avLst/>
            </a:prstGeom>
            <a:solidFill>
              <a:srgbClr val="7BEE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Connecteur droit 27"/>
            <p:cNvCxnSpPr/>
            <p:nvPr/>
          </p:nvCxnSpPr>
          <p:spPr bwMode="auto">
            <a:xfrm>
              <a:off x="3809522" y="2598382"/>
              <a:ext cx="0" cy="7846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 bwMode="auto">
            <a:xfrm>
              <a:off x="3809522" y="4068134"/>
              <a:ext cx="0" cy="140307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3732517" y="5471208"/>
              <a:ext cx="147188" cy="14853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730248" y="2448897"/>
              <a:ext cx="147188" cy="14853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ZoneTexte 31"/>
            <p:cNvSpPr txBox="1"/>
            <p:nvPr/>
          </p:nvSpPr>
          <p:spPr bwMode="auto">
            <a:xfrm>
              <a:off x="2797408" y="2580587"/>
              <a:ext cx="1163214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b="1" dirty="0" err="1"/>
                <a:t>Polarisation</a:t>
              </a:r>
              <a:r>
                <a:rPr lang="en-US" sz="1400" b="1" dirty="0"/>
                <a:t> chamber</a:t>
              </a:r>
              <a:endParaRPr b="1" dirty="0"/>
            </a:p>
          </p:txBody>
        </p:sp>
        <p:sp>
          <p:nvSpPr>
            <p:cNvPr id="33" name="ZoneTexte 32"/>
            <p:cNvSpPr txBox="1"/>
            <p:nvPr/>
          </p:nvSpPr>
          <p:spPr bwMode="auto">
            <a:xfrm>
              <a:off x="3851564" y="2395017"/>
              <a:ext cx="1201674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1"/>
                  </a:solidFill>
                </a:rPr>
                <a:t>Polarising optics</a:t>
              </a:r>
              <a:endParaRPr/>
            </a:p>
          </p:txBody>
        </p:sp>
        <p:sp>
          <p:nvSpPr>
            <p:cNvPr id="34" name="ZoneTexte 33"/>
            <p:cNvSpPr txBox="1"/>
            <p:nvPr/>
          </p:nvSpPr>
          <p:spPr bwMode="auto">
            <a:xfrm>
              <a:off x="2754400" y="5095595"/>
              <a:ext cx="1080280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pump light</a:t>
              </a:r>
              <a:endParaRPr/>
            </a:p>
          </p:txBody>
        </p:sp>
        <p:sp>
          <p:nvSpPr>
            <p:cNvPr id="35" name="Arc 34"/>
            <p:cNvSpPr/>
            <p:nvPr/>
          </p:nvSpPr>
          <p:spPr bwMode="auto">
            <a:xfrm>
              <a:off x="3294541" y="2116959"/>
              <a:ext cx="509301" cy="643668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Arc 35"/>
            <p:cNvSpPr/>
            <p:nvPr/>
          </p:nvSpPr>
          <p:spPr bwMode="auto">
            <a:xfrm rot="3697255">
              <a:off x="3260738" y="5377440"/>
              <a:ext cx="520718" cy="629556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ZoneTexte 36"/>
            <p:cNvSpPr txBox="1"/>
            <p:nvPr/>
          </p:nvSpPr>
          <p:spPr bwMode="auto">
            <a:xfrm>
              <a:off x="2973720" y="1975004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38" name="ZoneTexte 37"/>
            <p:cNvSpPr txBox="1"/>
            <p:nvPr/>
          </p:nvSpPr>
          <p:spPr bwMode="auto">
            <a:xfrm>
              <a:off x="2921953" y="5800440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48" name="Organigramme : Opération manuelle 47"/>
            <p:cNvSpPr/>
            <p:nvPr/>
          </p:nvSpPr>
          <p:spPr bwMode="auto">
            <a:xfrm rot="16199998">
              <a:off x="6810286" y="3514670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rganigramme : Opération manuelle 48"/>
            <p:cNvSpPr/>
            <p:nvPr/>
          </p:nvSpPr>
          <p:spPr bwMode="auto">
            <a:xfrm rot="16199998">
              <a:off x="6819033" y="3891881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ZoneTexte 66"/>
            <p:cNvSpPr txBox="1"/>
            <p:nvPr/>
          </p:nvSpPr>
          <p:spPr bwMode="auto">
            <a:xfrm>
              <a:off x="5093764" y="2813085"/>
              <a:ext cx="16206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en-US" sz="1400">
                <a:solidFill>
                  <a:srgbClr val="00B0F0"/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 bwMode="auto">
            <a:xfrm>
              <a:off x="1218601" y="3698913"/>
              <a:ext cx="150949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circular </a:t>
              </a:r>
              <a:endParaRPr/>
            </a:p>
            <a:p>
              <a:pPr>
                <a:defRPr/>
              </a:pPr>
              <a:r>
                <a:rPr lang="en-US" sz="1400"/>
                <a:t>polarization</a:t>
              </a:r>
              <a:endParaRPr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Hg </a:t>
            </a:r>
            <a:r>
              <a:rPr lang="fr-FR" dirty="0" err="1"/>
              <a:t>magnetometry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r>
              <a:rPr lang="fr-FR" dirty="0"/>
              <a:t> in n2EDM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2128DC-CCA0-4DDE-A575-98EA455ABF9F}" type="slidenum">
              <a:rPr lang="en-US"/>
              <a:t>15</a:t>
            </a:fld>
            <a:endParaRPr lang="en-US"/>
          </a:p>
        </p:txBody>
      </p:sp>
      <p:sp>
        <p:nvSpPr>
          <p:cNvPr id="65" name="ZoneTexte 64"/>
          <p:cNvSpPr txBox="1"/>
          <p:nvPr/>
        </p:nvSpPr>
        <p:spPr bwMode="auto">
          <a:xfrm>
            <a:off x="7321592" y="3982183"/>
            <a:ext cx="174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0000"/>
                </a:solidFill>
              </a:rPr>
              <a:t>Probe </a:t>
            </a:r>
            <a:endParaRPr/>
          </a:p>
          <a:p>
            <a:pPr>
              <a:defRPr/>
            </a:pPr>
            <a:r>
              <a:rPr lang="en-US" sz="1400">
                <a:solidFill>
                  <a:srgbClr val="FF0000"/>
                </a:solidFill>
              </a:rPr>
              <a:t>photo-diodes</a:t>
            </a:r>
            <a:endParaRPr/>
          </a:p>
        </p:txBody>
      </p:sp>
      <p:sp>
        <p:nvSpPr>
          <p:cNvPr id="1956170209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DD79BF01-204D-48D6-B7D7-1ADFAE42E1C8}"/>
              </a:ext>
            </a:extLst>
          </p:cNvPr>
          <p:cNvSpPr txBox="1"/>
          <p:nvPr/>
        </p:nvSpPr>
        <p:spPr bwMode="auto">
          <a:xfrm>
            <a:off x="8304624" y="1806671"/>
            <a:ext cx="3721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Hg </a:t>
            </a:r>
            <a:r>
              <a:rPr lang="fr-FR" sz="2000" b="1" dirty="0" err="1"/>
              <a:t>vapour</a:t>
            </a:r>
            <a:r>
              <a:rPr lang="fr-FR" sz="2000" b="1" dirty="0"/>
              <a:t> </a:t>
            </a:r>
            <a:r>
              <a:rPr lang="fr-FR" sz="2000" b="1" dirty="0" err="1"/>
              <a:t>is</a:t>
            </a:r>
            <a:r>
              <a:rPr lang="fr-FR" sz="2000" b="1" dirty="0"/>
              <a:t> </a:t>
            </a:r>
            <a:r>
              <a:rPr lang="fr-FR" sz="2000" b="1" dirty="0" err="1"/>
              <a:t>polarised</a:t>
            </a:r>
            <a:r>
              <a:rPr lang="fr-FR" sz="2000" b="1" dirty="0"/>
              <a:t> </a:t>
            </a:r>
            <a:r>
              <a:rPr lang="fr-FR" sz="2000" b="1" dirty="0" err="1"/>
              <a:t>prior</a:t>
            </a:r>
            <a:r>
              <a:rPr lang="fr-FR" sz="2000" b="1" dirty="0"/>
              <a:t> to injection</a:t>
            </a:r>
          </a:p>
        </p:txBody>
      </p:sp>
    </p:spTree>
    <p:extLst>
      <p:ext uri="{BB962C8B-B14F-4D97-AF65-F5344CB8AC3E}">
        <p14:creationId xmlns:p14="http://schemas.microsoft.com/office/powerpoint/2010/main" val="3322371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2" name="Groupe 71"/>
          <p:cNvGrpSpPr/>
          <p:nvPr/>
        </p:nvGrpSpPr>
        <p:grpSpPr bwMode="auto">
          <a:xfrm>
            <a:off x="93683" y="1604963"/>
            <a:ext cx="8035222" cy="4950104"/>
            <a:chOff x="-137414" y="1975004"/>
            <a:chExt cx="7049336" cy="4079055"/>
          </a:xfrm>
        </p:grpSpPr>
        <p:sp>
          <p:nvSpPr>
            <p:cNvPr id="18" name="Rectangle : coins arrondis 17"/>
            <p:cNvSpPr/>
            <p:nvPr/>
          </p:nvSpPr>
          <p:spPr bwMode="auto">
            <a:xfrm>
              <a:off x="1839704" y="2598382"/>
              <a:ext cx="2566815" cy="2373191"/>
            </a:xfrm>
            <a:prstGeom prst="roundRect">
              <a:avLst>
                <a:gd name="adj" fmla="val 0"/>
              </a:avLst>
            </a:prstGeom>
            <a:solidFill>
              <a:srgbClr val="908F78">
                <a:alpha val="10196"/>
              </a:srgb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108100" y="3387283"/>
              <a:ext cx="2066972" cy="323505"/>
            </a:xfrm>
            <a:prstGeom prst="rect">
              <a:avLst/>
            </a:prstGeom>
            <a:solidFill>
              <a:srgbClr val="7BEEE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7" name="Groupe 6"/>
            <p:cNvGrpSpPr/>
            <p:nvPr/>
          </p:nvGrpSpPr>
          <p:grpSpPr bwMode="auto">
            <a:xfrm>
              <a:off x="567742" y="2881441"/>
              <a:ext cx="588569" cy="1101303"/>
              <a:chOff x="471488" y="3645535"/>
              <a:chExt cx="660082" cy="1454785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953770" y="4069081"/>
                <a:ext cx="177800" cy="4571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955040" y="4932680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955040" y="4467489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961467" y="4166795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3" name="Connecteur droit 42"/>
              <p:cNvCxnSpPr/>
              <p:nvPr/>
            </p:nvCxnSpPr>
            <p:spPr bwMode="auto">
              <a:xfrm flipV="1">
                <a:off x="960120" y="3992880"/>
                <a:ext cx="0" cy="110744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auto">
              <a:xfrm flipV="1">
                <a:off x="1112520" y="3992880"/>
                <a:ext cx="12700" cy="110236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/>
              <p:cNvSpPr/>
              <p:nvPr/>
            </p:nvSpPr>
            <p:spPr bwMode="auto">
              <a:xfrm>
                <a:off x="471488" y="3645535"/>
                <a:ext cx="571182" cy="850265"/>
              </a:xfrm>
              <a:prstGeom prst="arc">
                <a:avLst>
                  <a:gd name="adj1" fmla="val 17117030"/>
                  <a:gd name="adj2" fmla="val 0"/>
                </a:avLst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2108101" y="3751769"/>
              <a:ext cx="2066971" cy="323505"/>
            </a:xfrm>
            <a:prstGeom prst="rect">
              <a:avLst/>
            </a:prstGeom>
            <a:solidFill>
              <a:srgbClr val="7BEEE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Connecteur droit 8"/>
            <p:cNvCxnSpPr/>
            <p:nvPr/>
          </p:nvCxnSpPr>
          <p:spPr bwMode="auto">
            <a:xfrm>
              <a:off x="1075214" y="3564600"/>
              <a:ext cx="5818883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auto">
            <a:xfrm>
              <a:off x="1082374" y="3930139"/>
              <a:ext cx="5811722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>
              <a:endCxn id="39" idx="2"/>
            </p:cNvCxnSpPr>
            <p:nvPr/>
          </p:nvCxnSpPr>
          <p:spPr bwMode="auto">
            <a:xfrm flipH="1" flipV="1">
              <a:off x="1077043" y="3236684"/>
              <a:ext cx="4530" cy="702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rganigramme : Opération manuelle 13"/>
            <p:cNvSpPr/>
            <p:nvPr/>
          </p:nvSpPr>
          <p:spPr bwMode="auto">
            <a:xfrm rot="16199998">
              <a:off x="1340065" y="3307528"/>
              <a:ext cx="116772" cy="52711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" name="Connecteur droit 14"/>
            <p:cNvCxnSpPr/>
            <p:nvPr/>
          </p:nvCxnSpPr>
          <p:spPr bwMode="auto">
            <a:xfrm>
              <a:off x="1080943" y="3327351"/>
              <a:ext cx="289371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auto">
            <a:xfrm>
              <a:off x="1839704" y="2818959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auto">
            <a:xfrm>
              <a:off x="4406539" y="2822865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 bwMode="auto">
            <a:xfrm>
              <a:off x="1772861" y="4734904"/>
              <a:ext cx="109957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65000"/>
                    </a:schemeClr>
                  </a:solidFill>
                </a:rPr>
                <a:t>Vacuum vessel</a:t>
              </a:r>
              <a:endParaRPr/>
            </a:p>
          </p:txBody>
        </p:sp>
        <p:sp>
          <p:nvSpPr>
            <p:cNvPr id="20" name="ZoneTexte 19"/>
            <p:cNvSpPr txBox="1"/>
            <p:nvPr/>
          </p:nvSpPr>
          <p:spPr bwMode="auto">
            <a:xfrm>
              <a:off x="599698" y="4070428"/>
              <a:ext cx="1029821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/>
                <a:t>Optical tower</a:t>
              </a:r>
              <a:endParaRPr/>
            </a:p>
          </p:txBody>
        </p:sp>
        <p:sp>
          <p:nvSpPr>
            <p:cNvPr id="21" name="ZoneTexte 20"/>
            <p:cNvSpPr txBox="1"/>
            <p:nvPr/>
          </p:nvSpPr>
          <p:spPr bwMode="auto">
            <a:xfrm>
              <a:off x="236541" y="2705387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22" name="ZoneTexte 21"/>
            <p:cNvSpPr txBox="1"/>
            <p:nvPr/>
          </p:nvSpPr>
          <p:spPr bwMode="auto">
            <a:xfrm>
              <a:off x="1192742" y="2834822"/>
              <a:ext cx="104787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Monitor </a:t>
              </a:r>
              <a:endParaRPr/>
            </a:p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photo-diode</a:t>
              </a:r>
              <a:endParaRPr/>
            </a:p>
          </p:txBody>
        </p:sp>
        <p:sp>
          <p:nvSpPr>
            <p:cNvPr id="24" name="ZoneTexte 23"/>
            <p:cNvSpPr txBox="1"/>
            <p:nvPr/>
          </p:nvSpPr>
          <p:spPr bwMode="auto">
            <a:xfrm>
              <a:off x="2061409" y="3136451"/>
              <a:ext cx="153457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b="1" dirty="0"/>
                <a:t>Precession chambers</a:t>
              </a:r>
              <a:endParaRPr b="1" dirty="0"/>
            </a:p>
          </p:txBody>
        </p:sp>
        <p:sp>
          <p:nvSpPr>
            <p:cNvPr id="25" name="ZoneTexte 24"/>
            <p:cNvSpPr txBox="1"/>
            <p:nvPr/>
          </p:nvSpPr>
          <p:spPr bwMode="auto">
            <a:xfrm>
              <a:off x="-137414" y="3612469"/>
              <a:ext cx="108618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probe light</a:t>
              </a:r>
              <a:endParaRPr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593723" y="2818959"/>
              <a:ext cx="290247" cy="568324"/>
            </a:xfrm>
            <a:prstGeom prst="rect">
              <a:avLst/>
            </a:prstGeom>
            <a:solidFill>
              <a:srgbClr val="A5A5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604203" y="4068134"/>
              <a:ext cx="290247" cy="568324"/>
            </a:xfrm>
            <a:prstGeom prst="rect">
              <a:avLst/>
            </a:prstGeom>
            <a:solidFill>
              <a:srgbClr val="A5A5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Connecteur droit 27"/>
            <p:cNvCxnSpPr/>
            <p:nvPr/>
          </p:nvCxnSpPr>
          <p:spPr bwMode="auto">
            <a:xfrm>
              <a:off x="3809522" y="2598382"/>
              <a:ext cx="0" cy="7846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 bwMode="auto">
            <a:xfrm>
              <a:off x="3809522" y="4068134"/>
              <a:ext cx="0" cy="140307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3732517" y="5471208"/>
              <a:ext cx="147188" cy="14853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730248" y="2448897"/>
              <a:ext cx="147188" cy="14853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ZoneTexte 31"/>
            <p:cNvSpPr txBox="1"/>
            <p:nvPr/>
          </p:nvSpPr>
          <p:spPr bwMode="auto">
            <a:xfrm>
              <a:off x="2797408" y="2580587"/>
              <a:ext cx="1163214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Polarisation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chamber</a:t>
              </a:r>
              <a:endParaRPr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 bwMode="auto">
            <a:xfrm>
              <a:off x="3851564" y="2395017"/>
              <a:ext cx="1201674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1"/>
                  </a:solidFill>
                </a:rPr>
                <a:t>Polarising optics</a:t>
              </a:r>
              <a:endParaRPr/>
            </a:p>
          </p:txBody>
        </p:sp>
        <p:sp>
          <p:nvSpPr>
            <p:cNvPr id="34" name="ZoneTexte 33"/>
            <p:cNvSpPr txBox="1"/>
            <p:nvPr/>
          </p:nvSpPr>
          <p:spPr bwMode="auto">
            <a:xfrm>
              <a:off x="2754400" y="5095595"/>
              <a:ext cx="1080280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pump light</a:t>
              </a:r>
              <a:endParaRPr/>
            </a:p>
          </p:txBody>
        </p:sp>
        <p:sp>
          <p:nvSpPr>
            <p:cNvPr id="35" name="Arc 34"/>
            <p:cNvSpPr/>
            <p:nvPr/>
          </p:nvSpPr>
          <p:spPr bwMode="auto">
            <a:xfrm>
              <a:off x="3294541" y="2116959"/>
              <a:ext cx="509301" cy="643668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Arc 35"/>
            <p:cNvSpPr/>
            <p:nvPr/>
          </p:nvSpPr>
          <p:spPr bwMode="auto">
            <a:xfrm rot="3697255">
              <a:off x="3260738" y="5377440"/>
              <a:ext cx="520718" cy="629556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ZoneTexte 36"/>
            <p:cNvSpPr txBox="1"/>
            <p:nvPr/>
          </p:nvSpPr>
          <p:spPr bwMode="auto">
            <a:xfrm>
              <a:off x="2973720" y="1975004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38" name="ZoneTexte 37"/>
            <p:cNvSpPr txBox="1"/>
            <p:nvPr/>
          </p:nvSpPr>
          <p:spPr bwMode="auto">
            <a:xfrm>
              <a:off x="2921953" y="5800440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48" name="Organigramme : Opération manuelle 47"/>
            <p:cNvSpPr/>
            <p:nvPr/>
          </p:nvSpPr>
          <p:spPr bwMode="auto">
            <a:xfrm rot="16199998">
              <a:off x="6810286" y="3514670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rganigramme : Opération manuelle 48"/>
            <p:cNvSpPr/>
            <p:nvPr/>
          </p:nvSpPr>
          <p:spPr bwMode="auto">
            <a:xfrm rot="16199998">
              <a:off x="6819033" y="3891881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ZoneTexte 66"/>
            <p:cNvSpPr txBox="1"/>
            <p:nvPr/>
          </p:nvSpPr>
          <p:spPr bwMode="auto">
            <a:xfrm>
              <a:off x="5093764" y="2813085"/>
              <a:ext cx="16206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en-US" sz="1400">
                <a:solidFill>
                  <a:srgbClr val="00B0F0"/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 bwMode="auto">
            <a:xfrm>
              <a:off x="1218601" y="3698913"/>
              <a:ext cx="150949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circular </a:t>
              </a:r>
              <a:endParaRPr/>
            </a:p>
            <a:p>
              <a:pPr>
                <a:defRPr/>
              </a:pPr>
              <a:r>
                <a:rPr lang="en-US" sz="1400"/>
                <a:t>polarization</a:t>
              </a:r>
              <a:endParaRPr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Hg </a:t>
            </a:r>
            <a:r>
              <a:rPr lang="fr-FR" dirty="0" err="1"/>
              <a:t>magnetometry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r>
              <a:rPr lang="fr-FR" dirty="0"/>
              <a:t> in n2EDM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2128DC-CCA0-4DDE-A575-98EA455ABF9F}" type="slidenum">
              <a:rPr lang="en-US"/>
              <a:t>16</a:t>
            </a:fld>
            <a:endParaRPr lang="en-US"/>
          </a:p>
        </p:txBody>
      </p:sp>
      <p:sp>
        <p:nvSpPr>
          <p:cNvPr id="65" name="ZoneTexte 64"/>
          <p:cNvSpPr txBox="1"/>
          <p:nvPr/>
        </p:nvSpPr>
        <p:spPr bwMode="auto">
          <a:xfrm>
            <a:off x="7321592" y="3982183"/>
            <a:ext cx="174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0000"/>
                </a:solidFill>
              </a:rPr>
              <a:t>Probe </a:t>
            </a:r>
            <a:endParaRPr/>
          </a:p>
          <a:p>
            <a:pPr>
              <a:defRPr/>
            </a:pPr>
            <a:r>
              <a:rPr lang="en-US" sz="1400">
                <a:solidFill>
                  <a:srgbClr val="FF0000"/>
                </a:solidFill>
              </a:rPr>
              <a:t>photo-diodes</a:t>
            </a:r>
            <a:endParaRPr/>
          </a:p>
        </p:txBody>
      </p:sp>
      <p:sp>
        <p:nvSpPr>
          <p:cNvPr id="1956170209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10461B-591D-4EAD-9580-6C3D8FFBD6C3}"/>
              </a:ext>
            </a:extLst>
          </p:cNvPr>
          <p:cNvSpPr txBox="1"/>
          <p:nvPr/>
        </p:nvSpPr>
        <p:spPr>
          <a:xfrm>
            <a:off x="8304624" y="1806671"/>
            <a:ext cx="3721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Hg </a:t>
            </a:r>
            <a:r>
              <a:rPr lang="fr-FR" sz="2000" dirty="0" err="1"/>
              <a:t>vapour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polarised</a:t>
            </a:r>
            <a:r>
              <a:rPr lang="fr-FR" sz="2000" dirty="0"/>
              <a:t> </a:t>
            </a:r>
            <a:r>
              <a:rPr lang="fr-FR" sz="2000" dirty="0" err="1"/>
              <a:t>prior</a:t>
            </a:r>
            <a:r>
              <a:rPr lang="fr-FR" sz="2000" dirty="0"/>
              <a:t> to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Hg and neutron </a:t>
            </a:r>
            <a:r>
              <a:rPr lang="fr-FR" sz="2000" b="1" dirty="0" err="1"/>
              <a:t>precession</a:t>
            </a:r>
            <a:r>
              <a:rPr lang="fr-FR" sz="2000" b="1" dirty="0"/>
              <a:t> </a:t>
            </a:r>
            <a:r>
              <a:rPr lang="fr-FR" sz="2000" b="1" dirty="0" err="1"/>
              <a:t>occur</a:t>
            </a:r>
            <a:r>
              <a:rPr lang="fr-FR" sz="2000" b="1" dirty="0"/>
              <a:t> </a:t>
            </a:r>
            <a:r>
              <a:rPr lang="fr-FR" sz="2000" b="1" dirty="0" err="1"/>
              <a:t>simultaneously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504000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2" name="Groupe 71"/>
          <p:cNvGrpSpPr/>
          <p:nvPr/>
        </p:nvGrpSpPr>
        <p:grpSpPr bwMode="auto">
          <a:xfrm>
            <a:off x="93683" y="1604963"/>
            <a:ext cx="8035222" cy="4950104"/>
            <a:chOff x="-137414" y="1975004"/>
            <a:chExt cx="7049336" cy="4079055"/>
          </a:xfrm>
        </p:grpSpPr>
        <p:sp>
          <p:nvSpPr>
            <p:cNvPr id="18" name="Rectangle : coins arrondis 17"/>
            <p:cNvSpPr/>
            <p:nvPr/>
          </p:nvSpPr>
          <p:spPr bwMode="auto">
            <a:xfrm>
              <a:off x="1839704" y="2598382"/>
              <a:ext cx="2566815" cy="2373191"/>
            </a:xfrm>
            <a:prstGeom prst="roundRect">
              <a:avLst>
                <a:gd name="adj" fmla="val 0"/>
              </a:avLst>
            </a:prstGeom>
            <a:solidFill>
              <a:srgbClr val="908F78">
                <a:alpha val="10196"/>
              </a:srgb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108100" y="3387283"/>
              <a:ext cx="2066972" cy="323505"/>
            </a:xfrm>
            <a:prstGeom prst="rect">
              <a:avLst/>
            </a:prstGeom>
            <a:solidFill>
              <a:srgbClr val="7BEEE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7" name="Groupe 6"/>
            <p:cNvGrpSpPr/>
            <p:nvPr/>
          </p:nvGrpSpPr>
          <p:grpSpPr bwMode="auto">
            <a:xfrm>
              <a:off x="567742" y="2881441"/>
              <a:ext cx="588569" cy="1101303"/>
              <a:chOff x="471488" y="3645535"/>
              <a:chExt cx="660082" cy="1454785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953770" y="4069081"/>
                <a:ext cx="177800" cy="4571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955040" y="4932680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955040" y="4467489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961467" y="4166795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3" name="Connecteur droit 42"/>
              <p:cNvCxnSpPr/>
              <p:nvPr/>
            </p:nvCxnSpPr>
            <p:spPr bwMode="auto">
              <a:xfrm flipV="1">
                <a:off x="960120" y="3992880"/>
                <a:ext cx="0" cy="110744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auto">
              <a:xfrm flipV="1">
                <a:off x="1112520" y="3992880"/>
                <a:ext cx="12700" cy="110236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/>
              <p:cNvSpPr/>
              <p:nvPr/>
            </p:nvSpPr>
            <p:spPr bwMode="auto">
              <a:xfrm>
                <a:off x="471488" y="3645535"/>
                <a:ext cx="571182" cy="850265"/>
              </a:xfrm>
              <a:prstGeom prst="arc">
                <a:avLst>
                  <a:gd name="adj1" fmla="val 17117030"/>
                  <a:gd name="adj2" fmla="val 0"/>
                </a:avLst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2108101" y="3751769"/>
              <a:ext cx="2066971" cy="323505"/>
            </a:xfrm>
            <a:prstGeom prst="rect">
              <a:avLst/>
            </a:prstGeom>
            <a:solidFill>
              <a:srgbClr val="7BEEE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Connecteur droit 8"/>
            <p:cNvCxnSpPr/>
            <p:nvPr/>
          </p:nvCxnSpPr>
          <p:spPr bwMode="auto">
            <a:xfrm>
              <a:off x="1075214" y="3564600"/>
              <a:ext cx="5818883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auto">
            <a:xfrm>
              <a:off x="1082374" y="3930139"/>
              <a:ext cx="5811722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>
              <a:endCxn id="39" idx="2"/>
            </p:cNvCxnSpPr>
            <p:nvPr/>
          </p:nvCxnSpPr>
          <p:spPr bwMode="auto">
            <a:xfrm flipH="1" flipV="1">
              <a:off x="1077043" y="3236684"/>
              <a:ext cx="4530" cy="702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rganigramme : Opération manuelle 13"/>
            <p:cNvSpPr/>
            <p:nvPr/>
          </p:nvSpPr>
          <p:spPr bwMode="auto">
            <a:xfrm rot="16199998">
              <a:off x="1340065" y="3307528"/>
              <a:ext cx="116772" cy="52711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" name="Connecteur droit 14"/>
            <p:cNvCxnSpPr/>
            <p:nvPr/>
          </p:nvCxnSpPr>
          <p:spPr bwMode="auto">
            <a:xfrm>
              <a:off x="1080943" y="3327351"/>
              <a:ext cx="289371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auto">
            <a:xfrm>
              <a:off x="1839704" y="2818959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auto">
            <a:xfrm>
              <a:off x="4406539" y="2822865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 bwMode="auto">
            <a:xfrm>
              <a:off x="1772861" y="4734904"/>
              <a:ext cx="109957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65000"/>
                    </a:schemeClr>
                  </a:solidFill>
                </a:rPr>
                <a:t>Vacuum vessel</a:t>
              </a:r>
              <a:endParaRPr/>
            </a:p>
          </p:txBody>
        </p:sp>
        <p:sp>
          <p:nvSpPr>
            <p:cNvPr id="20" name="ZoneTexte 19"/>
            <p:cNvSpPr txBox="1"/>
            <p:nvPr/>
          </p:nvSpPr>
          <p:spPr bwMode="auto">
            <a:xfrm>
              <a:off x="599698" y="4070428"/>
              <a:ext cx="1029821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/>
                <a:t>Optical tower</a:t>
              </a:r>
              <a:endParaRPr/>
            </a:p>
          </p:txBody>
        </p:sp>
        <p:sp>
          <p:nvSpPr>
            <p:cNvPr id="21" name="ZoneTexte 20"/>
            <p:cNvSpPr txBox="1"/>
            <p:nvPr/>
          </p:nvSpPr>
          <p:spPr bwMode="auto">
            <a:xfrm>
              <a:off x="236541" y="2705387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22" name="ZoneTexte 21"/>
            <p:cNvSpPr txBox="1"/>
            <p:nvPr/>
          </p:nvSpPr>
          <p:spPr bwMode="auto">
            <a:xfrm>
              <a:off x="1192742" y="2834822"/>
              <a:ext cx="104787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Monitor </a:t>
              </a:r>
              <a:endParaRPr/>
            </a:p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photo-diode</a:t>
              </a:r>
              <a:endParaRPr/>
            </a:p>
          </p:txBody>
        </p:sp>
        <p:sp>
          <p:nvSpPr>
            <p:cNvPr id="24" name="ZoneTexte 23"/>
            <p:cNvSpPr txBox="1"/>
            <p:nvPr/>
          </p:nvSpPr>
          <p:spPr bwMode="auto">
            <a:xfrm>
              <a:off x="2061409" y="3136451"/>
              <a:ext cx="153457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b="1" dirty="0"/>
                <a:t>Precession chambers</a:t>
              </a:r>
              <a:endParaRPr b="1" dirty="0"/>
            </a:p>
          </p:txBody>
        </p:sp>
        <p:sp>
          <p:nvSpPr>
            <p:cNvPr id="25" name="ZoneTexte 24"/>
            <p:cNvSpPr txBox="1"/>
            <p:nvPr/>
          </p:nvSpPr>
          <p:spPr bwMode="auto">
            <a:xfrm>
              <a:off x="-137414" y="3612469"/>
              <a:ext cx="108618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probe light</a:t>
              </a:r>
              <a:endParaRPr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593723" y="2818959"/>
              <a:ext cx="290247" cy="568324"/>
            </a:xfrm>
            <a:prstGeom prst="rect">
              <a:avLst/>
            </a:prstGeom>
            <a:solidFill>
              <a:srgbClr val="A5A5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604203" y="4068134"/>
              <a:ext cx="290247" cy="568324"/>
            </a:xfrm>
            <a:prstGeom prst="rect">
              <a:avLst/>
            </a:prstGeom>
            <a:solidFill>
              <a:srgbClr val="A5A5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Connecteur droit 27"/>
            <p:cNvCxnSpPr/>
            <p:nvPr/>
          </p:nvCxnSpPr>
          <p:spPr bwMode="auto">
            <a:xfrm>
              <a:off x="3809522" y="2598382"/>
              <a:ext cx="0" cy="7846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 bwMode="auto">
            <a:xfrm>
              <a:off x="3809522" y="4068134"/>
              <a:ext cx="0" cy="140307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3732517" y="5471208"/>
              <a:ext cx="147188" cy="14853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730248" y="2448897"/>
              <a:ext cx="147188" cy="14853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ZoneTexte 31"/>
            <p:cNvSpPr txBox="1"/>
            <p:nvPr/>
          </p:nvSpPr>
          <p:spPr bwMode="auto">
            <a:xfrm>
              <a:off x="2797408" y="2580587"/>
              <a:ext cx="1163214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Polarisation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chamber</a:t>
              </a:r>
              <a:endParaRPr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 bwMode="auto">
            <a:xfrm>
              <a:off x="3851564" y="2395017"/>
              <a:ext cx="1201674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1"/>
                  </a:solidFill>
                </a:rPr>
                <a:t>Polarising optics</a:t>
              </a:r>
              <a:endParaRPr/>
            </a:p>
          </p:txBody>
        </p:sp>
        <p:sp>
          <p:nvSpPr>
            <p:cNvPr id="34" name="ZoneTexte 33"/>
            <p:cNvSpPr txBox="1"/>
            <p:nvPr/>
          </p:nvSpPr>
          <p:spPr bwMode="auto">
            <a:xfrm>
              <a:off x="2754400" y="5095595"/>
              <a:ext cx="1080280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pump light</a:t>
              </a:r>
              <a:endParaRPr/>
            </a:p>
          </p:txBody>
        </p:sp>
        <p:sp>
          <p:nvSpPr>
            <p:cNvPr id="35" name="Arc 34"/>
            <p:cNvSpPr/>
            <p:nvPr/>
          </p:nvSpPr>
          <p:spPr bwMode="auto">
            <a:xfrm>
              <a:off x="3294541" y="2116959"/>
              <a:ext cx="509301" cy="643668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Arc 35"/>
            <p:cNvSpPr/>
            <p:nvPr/>
          </p:nvSpPr>
          <p:spPr bwMode="auto">
            <a:xfrm rot="3697255">
              <a:off x="3260738" y="5377440"/>
              <a:ext cx="520718" cy="629556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ZoneTexte 36"/>
            <p:cNvSpPr txBox="1"/>
            <p:nvPr/>
          </p:nvSpPr>
          <p:spPr bwMode="auto">
            <a:xfrm>
              <a:off x="2973720" y="1975004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38" name="ZoneTexte 37"/>
            <p:cNvSpPr txBox="1"/>
            <p:nvPr/>
          </p:nvSpPr>
          <p:spPr bwMode="auto">
            <a:xfrm>
              <a:off x="2921953" y="5800440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48" name="Organigramme : Opération manuelle 47"/>
            <p:cNvSpPr/>
            <p:nvPr/>
          </p:nvSpPr>
          <p:spPr bwMode="auto">
            <a:xfrm rot="16199998">
              <a:off x="6810286" y="3514670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rganigramme : Opération manuelle 48"/>
            <p:cNvSpPr/>
            <p:nvPr/>
          </p:nvSpPr>
          <p:spPr bwMode="auto">
            <a:xfrm rot="16199998">
              <a:off x="6819033" y="3891881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ZoneTexte 66"/>
            <p:cNvSpPr txBox="1"/>
            <p:nvPr/>
          </p:nvSpPr>
          <p:spPr bwMode="auto">
            <a:xfrm>
              <a:off x="5093764" y="2813085"/>
              <a:ext cx="16206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en-US" sz="1400">
                <a:solidFill>
                  <a:srgbClr val="00B0F0"/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 bwMode="auto">
            <a:xfrm>
              <a:off x="1218601" y="3698913"/>
              <a:ext cx="150949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circular </a:t>
              </a:r>
              <a:endParaRPr/>
            </a:p>
            <a:p>
              <a:pPr>
                <a:defRPr/>
              </a:pPr>
              <a:r>
                <a:rPr lang="en-US" sz="1400"/>
                <a:t>polarization</a:t>
              </a:r>
              <a:endParaRPr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Hg </a:t>
            </a:r>
            <a:r>
              <a:rPr lang="fr-FR" dirty="0" err="1"/>
              <a:t>magnetometry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r>
              <a:rPr lang="fr-FR" dirty="0"/>
              <a:t> in n2EDM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2128DC-CCA0-4DDE-A575-98EA455ABF9F}" type="slidenum">
              <a:rPr lang="en-US"/>
              <a:t>17</a:t>
            </a:fld>
            <a:endParaRPr lang="en-US"/>
          </a:p>
        </p:txBody>
      </p:sp>
      <p:sp>
        <p:nvSpPr>
          <p:cNvPr id="65" name="ZoneTexte 64"/>
          <p:cNvSpPr txBox="1"/>
          <p:nvPr/>
        </p:nvSpPr>
        <p:spPr bwMode="auto">
          <a:xfrm>
            <a:off x="7321592" y="3982183"/>
            <a:ext cx="174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0000"/>
                </a:solidFill>
              </a:rPr>
              <a:t>Probe </a:t>
            </a:r>
            <a:endParaRPr/>
          </a:p>
          <a:p>
            <a:pPr>
              <a:defRPr/>
            </a:pPr>
            <a:r>
              <a:rPr lang="en-US" sz="1400">
                <a:solidFill>
                  <a:srgbClr val="FF0000"/>
                </a:solidFill>
              </a:rPr>
              <a:t>photo-diodes</a:t>
            </a:r>
            <a:endParaRPr/>
          </a:p>
        </p:txBody>
      </p:sp>
      <p:sp>
        <p:nvSpPr>
          <p:cNvPr id="1956170209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10461B-591D-4EAD-9580-6C3D8FFBD6C3}"/>
              </a:ext>
            </a:extLst>
          </p:cNvPr>
          <p:cNvSpPr txBox="1"/>
          <p:nvPr/>
        </p:nvSpPr>
        <p:spPr>
          <a:xfrm>
            <a:off x="8304624" y="1806671"/>
            <a:ext cx="3721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Hg </a:t>
            </a:r>
            <a:r>
              <a:rPr lang="fr-FR" sz="2000" dirty="0" err="1"/>
              <a:t>vapour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polarised</a:t>
            </a:r>
            <a:r>
              <a:rPr lang="fr-FR" sz="2000" dirty="0"/>
              <a:t> </a:t>
            </a:r>
            <a:r>
              <a:rPr lang="fr-FR" sz="2000" dirty="0" err="1"/>
              <a:t>prior</a:t>
            </a:r>
            <a:r>
              <a:rPr lang="fr-FR" sz="2000" dirty="0"/>
              <a:t> to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Hg and neutron </a:t>
            </a:r>
            <a:r>
              <a:rPr lang="fr-FR" sz="2000" dirty="0" err="1"/>
              <a:t>precession</a:t>
            </a:r>
            <a:r>
              <a:rPr lang="fr-FR" sz="2000" dirty="0"/>
              <a:t> </a:t>
            </a:r>
            <a:r>
              <a:rPr lang="fr-FR" sz="2000" dirty="0" err="1"/>
              <a:t>occur</a:t>
            </a:r>
            <a:r>
              <a:rPr lang="fr-FR" sz="2000" dirty="0"/>
              <a:t> </a:t>
            </a:r>
            <a:r>
              <a:rPr lang="fr-FR" sz="2000" dirty="0" err="1"/>
              <a:t>simultaneously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/>
              <a:t>Modulated</a:t>
            </a:r>
            <a:r>
              <a:rPr lang="fr-FR" sz="2000" b="1" dirty="0"/>
              <a:t> </a:t>
            </a:r>
            <a:r>
              <a:rPr lang="fr-FR" sz="2000" b="1" dirty="0" err="1"/>
              <a:t>transmitted</a:t>
            </a:r>
            <a:r>
              <a:rPr lang="fr-FR" sz="2000" b="1" dirty="0"/>
              <a:t> light </a:t>
            </a:r>
            <a:r>
              <a:rPr lang="fr-FR" sz="2000" b="1" dirty="0" err="1"/>
              <a:t>is</a:t>
            </a:r>
            <a:r>
              <a:rPr lang="fr-FR" sz="2000" b="1" dirty="0"/>
              <a:t> </a:t>
            </a:r>
            <a:r>
              <a:rPr lang="fr-FR" sz="2000" b="1" dirty="0" err="1"/>
              <a:t>continuously</a:t>
            </a:r>
            <a:r>
              <a:rPr lang="fr-FR" sz="2000" b="1" dirty="0"/>
              <a:t> </a:t>
            </a:r>
            <a:r>
              <a:rPr lang="fr-FR" sz="2000" b="1" dirty="0" err="1"/>
              <a:t>recorded</a:t>
            </a:r>
            <a:r>
              <a:rPr lang="fr-FR" sz="2000" b="1" dirty="0"/>
              <a:t>.</a:t>
            </a:r>
            <a:endParaRPr lang="en-GB" sz="2000" b="1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008CE81-DA80-4E48-994F-E1EB7532DB64}"/>
              </a:ext>
            </a:extLst>
          </p:cNvPr>
          <p:cNvGrpSpPr/>
          <p:nvPr/>
        </p:nvGrpSpPr>
        <p:grpSpPr>
          <a:xfrm>
            <a:off x="1438378" y="5022803"/>
            <a:ext cx="4818570" cy="1606790"/>
            <a:chOff x="5866544" y="5135817"/>
            <a:chExt cx="4818570" cy="160679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C19955E-E5A6-4EE6-BA2E-C326334447A4}"/>
                </a:ext>
              </a:extLst>
            </p:cNvPr>
            <p:cNvSpPr/>
            <p:nvPr/>
          </p:nvSpPr>
          <p:spPr>
            <a:xfrm>
              <a:off x="5866544" y="5135817"/>
              <a:ext cx="4818570" cy="160679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4119A4A-6434-473C-8F23-EF83B7AE6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6512"/>
            <a:stretch/>
          </p:blipFill>
          <p:spPr bwMode="auto">
            <a:xfrm>
              <a:off x="8441797" y="5195523"/>
              <a:ext cx="799619" cy="519813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4936BB48-86E3-40C6-8BD4-D03E221C4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6249975" y="5612589"/>
              <a:ext cx="832875" cy="28175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A4752707-874B-4EC0-85C1-A4890BBCB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6537491" y="5870093"/>
              <a:ext cx="832875" cy="28175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0D4DF737-B260-40C6-B06B-FA8ACBF7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6087288" y="6112790"/>
              <a:ext cx="832875" cy="2243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122B3B9A-4ED5-4E19-B619-0BB072C0B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6540531" y="6376183"/>
              <a:ext cx="832875" cy="2243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33800DB3-C559-49A4-8B00-AEB7E8969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6078598" y="5388847"/>
              <a:ext cx="832875" cy="2243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9D3D9169-FB74-4632-ABE2-6B7D02386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9690237" y="6053461"/>
              <a:ext cx="832875" cy="28175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A3554AF3-23EB-41CD-96FD-579B6986F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9240034" y="6296158"/>
              <a:ext cx="832875" cy="2243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191C9491-4B97-46C7-955C-375D6FB6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/>
          </p:blipFill>
          <p:spPr bwMode="auto">
            <a:xfrm>
              <a:off x="9231344" y="5572215"/>
              <a:ext cx="832875" cy="22431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BDFAB98A-1A7C-4E32-9177-DB22BE53A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6512"/>
            <a:stretch/>
          </p:blipFill>
          <p:spPr bwMode="auto">
            <a:xfrm>
              <a:off x="7638030" y="5370033"/>
              <a:ext cx="799619" cy="519813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DA04F062-F2EB-46FE-A19C-80C0406C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6512"/>
            <a:stretch/>
          </p:blipFill>
          <p:spPr bwMode="auto">
            <a:xfrm>
              <a:off x="8292668" y="5780446"/>
              <a:ext cx="799619" cy="519813"/>
            </a:xfrm>
            <a:prstGeom prst="rect">
              <a:avLst/>
            </a:prstGeom>
          </p:spPr>
        </p:pic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A0AE3DFD-B931-44B4-997E-B28D88DB8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6512"/>
            <a:stretch/>
          </p:blipFill>
          <p:spPr bwMode="auto">
            <a:xfrm>
              <a:off x="7426545" y="6088223"/>
              <a:ext cx="799619" cy="519813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3024B30-3262-4828-A4F3-76176EDA9BB1}"/>
                  </a:ext>
                </a:extLst>
              </p:cNvPr>
              <p:cNvSpPr/>
              <p:nvPr/>
            </p:nvSpPr>
            <p:spPr bwMode="auto">
              <a:xfrm>
                <a:off x="6543600" y="5451377"/>
                <a:ext cx="1969322" cy="576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>
                              <a:latin typeface="Cambria Math"/>
                              <a:ea typeface="Cambria Math"/>
                            </a:rPr>
                            <m:t>Hg</m:t>
                          </m:r>
                        </m:sub>
                      </m:sSub>
                      <m:r>
                        <a:rPr lang="fr-FR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>
                                  <a:solidFill>
                                    <a:schemeClr val="accent1"/>
                                  </a:solidFill>
                                  <a:latin typeface="Cambria Math"/>
                                  <a:ea typeface="Cambria Math"/>
                                </a:rPr>
                                <m:t>Hg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r>
                        <a:rPr lang="fr-FR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fr-FR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fr-FR" b="0" i="1">
                          <a:solidFill>
                            <a:schemeClr val="accent1"/>
                          </a:solidFill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3024B30-3262-4828-A4F3-76176EDA9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3600" y="5451377"/>
                <a:ext cx="1969322" cy="5766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702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" name="Phylactère : pensées 126"/>
          <p:cNvSpPr/>
          <p:nvPr/>
        </p:nvSpPr>
        <p:spPr bwMode="auto">
          <a:xfrm>
            <a:off x="7923207" y="1618684"/>
            <a:ext cx="4100715" cy="1189401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72" name="Groupe 71"/>
          <p:cNvGrpSpPr/>
          <p:nvPr/>
        </p:nvGrpSpPr>
        <p:grpSpPr bwMode="auto">
          <a:xfrm>
            <a:off x="93683" y="1604963"/>
            <a:ext cx="8035222" cy="4950104"/>
            <a:chOff x="-137414" y="1975004"/>
            <a:chExt cx="7049336" cy="4079055"/>
          </a:xfrm>
        </p:grpSpPr>
        <p:sp>
          <p:nvSpPr>
            <p:cNvPr id="6" name="Rectangle 5"/>
            <p:cNvSpPr/>
            <p:nvPr/>
          </p:nvSpPr>
          <p:spPr bwMode="auto">
            <a:xfrm>
              <a:off x="2108100" y="3387283"/>
              <a:ext cx="2066972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7" name="Groupe 6"/>
            <p:cNvGrpSpPr/>
            <p:nvPr/>
          </p:nvGrpSpPr>
          <p:grpSpPr bwMode="auto">
            <a:xfrm>
              <a:off x="567742" y="2881441"/>
              <a:ext cx="588569" cy="1101303"/>
              <a:chOff x="471488" y="3645535"/>
              <a:chExt cx="660082" cy="1454785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953770" y="4069081"/>
                <a:ext cx="177800" cy="4571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955040" y="4932680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955040" y="4467489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961467" y="4166795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3" name="Connecteur droit 42"/>
              <p:cNvCxnSpPr/>
              <p:nvPr/>
            </p:nvCxnSpPr>
            <p:spPr bwMode="auto">
              <a:xfrm flipV="1">
                <a:off x="960120" y="3992880"/>
                <a:ext cx="0" cy="110744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auto">
              <a:xfrm flipV="1">
                <a:off x="1112520" y="3992880"/>
                <a:ext cx="12700" cy="110236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/>
              <p:cNvSpPr/>
              <p:nvPr/>
            </p:nvSpPr>
            <p:spPr bwMode="auto">
              <a:xfrm>
                <a:off x="471488" y="3645535"/>
                <a:ext cx="571182" cy="850265"/>
              </a:xfrm>
              <a:prstGeom prst="arc">
                <a:avLst>
                  <a:gd name="adj1" fmla="val 17117030"/>
                  <a:gd name="adj2" fmla="val 0"/>
                </a:avLst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2108101" y="3751769"/>
              <a:ext cx="2066971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Connecteur droit 8"/>
            <p:cNvCxnSpPr/>
            <p:nvPr/>
          </p:nvCxnSpPr>
          <p:spPr bwMode="auto">
            <a:xfrm>
              <a:off x="1075214" y="3564600"/>
              <a:ext cx="5818883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auto">
            <a:xfrm>
              <a:off x="1082374" y="3930139"/>
              <a:ext cx="5811722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>
              <a:endCxn id="39" idx="2"/>
            </p:cNvCxnSpPr>
            <p:nvPr/>
          </p:nvCxnSpPr>
          <p:spPr bwMode="auto">
            <a:xfrm flipH="1" flipV="1">
              <a:off x="1077043" y="3236684"/>
              <a:ext cx="4530" cy="702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rganigramme : Opération manuelle 13"/>
            <p:cNvSpPr/>
            <p:nvPr/>
          </p:nvSpPr>
          <p:spPr bwMode="auto">
            <a:xfrm rot="16199998">
              <a:off x="1340065" y="3307528"/>
              <a:ext cx="116772" cy="52711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" name="Connecteur droit 14"/>
            <p:cNvCxnSpPr/>
            <p:nvPr/>
          </p:nvCxnSpPr>
          <p:spPr bwMode="auto">
            <a:xfrm>
              <a:off x="1080943" y="3327351"/>
              <a:ext cx="289371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auto">
            <a:xfrm>
              <a:off x="1839704" y="2818959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auto">
            <a:xfrm>
              <a:off x="4406539" y="2822865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 : coins arrondis 17"/>
            <p:cNvSpPr/>
            <p:nvPr/>
          </p:nvSpPr>
          <p:spPr bwMode="auto">
            <a:xfrm>
              <a:off x="1839704" y="2598382"/>
              <a:ext cx="2566815" cy="2373191"/>
            </a:xfrm>
            <a:prstGeom prst="roundRect">
              <a:avLst>
                <a:gd name="adj" fmla="val 0"/>
              </a:avLst>
            </a:prstGeom>
            <a:solidFill>
              <a:srgbClr val="908F78">
                <a:alpha val="10196"/>
              </a:srgb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ZoneTexte 18"/>
            <p:cNvSpPr txBox="1"/>
            <p:nvPr/>
          </p:nvSpPr>
          <p:spPr bwMode="auto">
            <a:xfrm>
              <a:off x="1772861" y="4734904"/>
              <a:ext cx="109957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65000"/>
                    </a:schemeClr>
                  </a:solidFill>
                </a:rPr>
                <a:t>Vacuum vessel</a:t>
              </a:r>
              <a:endParaRPr/>
            </a:p>
          </p:txBody>
        </p:sp>
        <p:sp>
          <p:nvSpPr>
            <p:cNvPr id="20" name="ZoneTexte 19"/>
            <p:cNvSpPr txBox="1"/>
            <p:nvPr/>
          </p:nvSpPr>
          <p:spPr bwMode="auto">
            <a:xfrm>
              <a:off x="599698" y="4070428"/>
              <a:ext cx="1029821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/>
                <a:t>Optical tower</a:t>
              </a:r>
              <a:endParaRPr/>
            </a:p>
          </p:txBody>
        </p:sp>
        <p:sp>
          <p:nvSpPr>
            <p:cNvPr id="21" name="ZoneTexte 20"/>
            <p:cNvSpPr txBox="1"/>
            <p:nvPr/>
          </p:nvSpPr>
          <p:spPr bwMode="auto">
            <a:xfrm>
              <a:off x="236541" y="2705387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22" name="ZoneTexte 21"/>
            <p:cNvSpPr txBox="1"/>
            <p:nvPr/>
          </p:nvSpPr>
          <p:spPr bwMode="auto">
            <a:xfrm>
              <a:off x="1192742" y="2834822"/>
              <a:ext cx="104787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Monitor </a:t>
              </a:r>
              <a:endParaRPr/>
            </a:p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photo-diode</a:t>
              </a:r>
              <a:endParaRPr/>
            </a:p>
          </p:txBody>
        </p:sp>
        <p:sp>
          <p:nvSpPr>
            <p:cNvPr id="24" name="ZoneTexte 23"/>
            <p:cNvSpPr txBox="1"/>
            <p:nvPr/>
          </p:nvSpPr>
          <p:spPr bwMode="auto">
            <a:xfrm>
              <a:off x="2061409" y="3136451"/>
              <a:ext cx="150729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50000"/>
                    </a:schemeClr>
                  </a:solidFill>
                </a:rPr>
                <a:t>Precession chambers</a:t>
              </a:r>
              <a:endParaRPr/>
            </a:p>
          </p:txBody>
        </p:sp>
        <p:sp>
          <p:nvSpPr>
            <p:cNvPr id="25" name="ZoneTexte 24"/>
            <p:cNvSpPr txBox="1"/>
            <p:nvPr/>
          </p:nvSpPr>
          <p:spPr bwMode="auto">
            <a:xfrm>
              <a:off x="-137414" y="3612469"/>
              <a:ext cx="108618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probe light</a:t>
              </a:r>
              <a:endParaRPr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593723" y="2818959"/>
              <a:ext cx="290247" cy="5683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604203" y="4068134"/>
              <a:ext cx="290247" cy="5683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Connecteur droit 27"/>
            <p:cNvCxnSpPr/>
            <p:nvPr/>
          </p:nvCxnSpPr>
          <p:spPr bwMode="auto">
            <a:xfrm>
              <a:off x="3809522" y="2598382"/>
              <a:ext cx="0" cy="7846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 bwMode="auto">
            <a:xfrm>
              <a:off x="3809522" y="4068134"/>
              <a:ext cx="0" cy="140307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3732517" y="5471208"/>
              <a:ext cx="147188" cy="14853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730248" y="2448897"/>
              <a:ext cx="147188" cy="14853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ZoneTexte 31"/>
            <p:cNvSpPr txBox="1"/>
            <p:nvPr/>
          </p:nvSpPr>
          <p:spPr bwMode="auto">
            <a:xfrm>
              <a:off x="2382788" y="2699113"/>
              <a:ext cx="123463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50000"/>
                    </a:schemeClr>
                  </a:solidFill>
                </a:rPr>
                <a:t>Polarisation cells</a:t>
              </a:r>
              <a:endParaRPr/>
            </a:p>
          </p:txBody>
        </p:sp>
        <p:sp>
          <p:nvSpPr>
            <p:cNvPr id="33" name="ZoneTexte 32"/>
            <p:cNvSpPr txBox="1"/>
            <p:nvPr/>
          </p:nvSpPr>
          <p:spPr bwMode="auto">
            <a:xfrm>
              <a:off x="3851564" y="2395017"/>
              <a:ext cx="1201674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1"/>
                  </a:solidFill>
                </a:rPr>
                <a:t>Polarising optics</a:t>
              </a:r>
              <a:endParaRPr/>
            </a:p>
          </p:txBody>
        </p:sp>
        <p:sp>
          <p:nvSpPr>
            <p:cNvPr id="34" name="ZoneTexte 33"/>
            <p:cNvSpPr txBox="1"/>
            <p:nvPr/>
          </p:nvSpPr>
          <p:spPr bwMode="auto">
            <a:xfrm>
              <a:off x="2754400" y="5095595"/>
              <a:ext cx="1080280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pump light</a:t>
              </a:r>
              <a:endParaRPr/>
            </a:p>
          </p:txBody>
        </p:sp>
        <p:sp>
          <p:nvSpPr>
            <p:cNvPr id="35" name="Arc 34"/>
            <p:cNvSpPr/>
            <p:nvPr/>
          </p:nvSpPr>
          <p:spPr bwMode="auto">
            <a:xfrm>
              <a:off x="3294541" y="2116959"/>
              <a:ext cx="509301" cy="643668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Arc 35"/>
            <p:cNvSpPr/>
            <p:nvPr/>
          </p:nvSpPr>
          <p:spPr bwMode="auto">
            <a:xfrm rot="3697255">
              <a:off x="3260738" y="5377440"/>
              <a:ext cx="520718" cy="629556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ZoneTexte 36"/>
            <p:cNvSpPr txBox="1"/>
            <p:nvPr/>
          </p:nvSpPr>
          <p:spPr bwMode="auto">
            <a:xfrm>
              <a:off x="2973720" y="1975004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38" name="ZoneTexte 37"/>
            <p:cNvSpPr txBox="1"/>
            <p:nvPr/>
          </p:nvSpPr>
          <p:spPr bwMode="auto">
            <a:xfrm>
              <a:off x="2921953" y="5800440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48" name="Organigramme : Opération manuelle 47"/>
            <p:cNvSpPr/>
            <p:nvPr/>
          </p:nvSpPr>
          <p:spPr bwMode="auto">
            <a:xfrm rot="16199998">
              <a:off x="6810286" y="3514670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rganigramme : Opération manuelle 48"/>
            <p:cNvSpPr/>
            <p:nvPr/>
          </p:nvSpPr>
          <p:spPr bwMode="auto">
            <a:xfrm rot="16199998">
              <a:off x="6819033" y="3891881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ZoneTexte 66"/>
            <p:cNvSpPr txBox="1"/>
            <p:nvPr/>
          </p:nvSpPr>
          <p:spPr bwMode="auto">
            <a:xfrm>
              <a:off x="5093764" y="2813085"/>
              <a:ext cx="16206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en-US" sz="1400">
                <a:solidFill>
                  <a:srgbClr val="00B0F0"/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 bwMode="auto">
            <a:xfrm>
              <a:off x="1218601" y="3698913"/>
              <a:ext cx="150949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circular </a:t>
              </a:r>
              <a:endParaRPr/>
            </a:p>
            <a:p>
              <a:pPr>
                <a:defRPr/>
              </a:pPr>
              <a:r>
                <a:rPr lang="en-US" sz="1400"/>
                <a:t>polarization</a:t>
              </a:r>
              <a:endParaRPr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Optical </a:t>
            </a:r>
            <a:r>
              <a:rPr lang="fr-FR" dirty="0" err="1"/>
              <a:t>reading</a:t>
            </a:r>
            <a:r>
              <a:rPr lang="fr-FR" dirty="0"/>
              <a:t> of Hg </a:t>
            </a:r>
            <a:r>
              <a:rPr lang="fr-FR" dirty="0" err="1"/>
              <a:t>precession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2128DC-CCA0-4DDE-A575-98EA455ABF9F}" type="slidenum">
              <a:rPr lang="en-US"/>
              <a:t>18</a:t>
            </a:fld>
            <a:endParaRPr lang="en-US"/>
          </a:p>
        </p:txBody>
      </p:sp>
      <p:sp>
        <p:nvSpPr>
          <p:cNvPr id="125" name="ZoneTexte 124"/>
          <p:cNvSpPr txBox="1"/>
          <p:nvPr/>
        </p:nvSpPr>
        <p:spPr bwMode="auto">
          <a:xfrm>
            <a:off x="8500134" y="1884755"/>
            <a:ext cx="3388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nEDM: Circularly polarised probe. </a:t>
            </a:r>
            <a:endParaRPr/>
          </a:p>
          <a:p>
            <a:pPr>
              <a:defRPr/>
            </a:pPr>
            <a:r>
              <a:rPr lang="en-US"/>
              <a:t>One signal per chamber. </a:t>
            </a:r>
            <a:endParaRPr/>
          </a:p>
          <a:p>
            <a:pPr>
              <a:defRPr/>
            </a:pPr>
            <a:endParaRPr lang="en-GB"/>
          </a:p>
        </p:txBody>
      </p:sp>
      <p:sp>
        <p:nvSpPr>
          <p:cNvPr id="65" name="ZoneTexte 64"/>
          <p:cNvSpPr txBox="1"/>
          <p:nvPr/>
        </p:nvSpPr>
        <p:spPr bwMode="auto">
          <a:xfrm>
            <a:off x="7321592" y="3982183"/>
            <a:ext cx="174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0000"/>
                </a:solidFill>
              </a:rPr>
              <a:t>Probe </a:t>
            </a:r>
            <a:endParaRPr/>
          </a:p>
          <a:p>
            <a:pPr>
              <a:defRPr/>
            </a:pPr>
            <a:r>
              <a:rPr lang="en-US" sz="1400">
                <a:solidFill>
                  <a:srgbClr val="FF0000"/>
                </a:solidFill>
              </a:rPr>
              <a:t>photo-diodes</a:t>
            </a:r>
            <a:endParaRPr/>
          </a:p>
        </p:txBody>
      </p:sp>
      <p:sp>
        <p:nvSpPr>
          <p:cNvPr id="1956170209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2" name="Groupe 71"/>
          <p:cNvGrpSpPr/>
          <p:nvPr/>
        </p:nvGrpSpPr>
        <p:grpSpPr bwMode="auto">
          <a:xfrm>
            <a:off x="93683" y="1604963"/>
            <a:ext cx="8748633" cy="4950104"/>
            <a:chOff x="-137414" y="1975004"/>
            <a:chExt cx="7675214" cy="4079055"/>
          </a:xfrm>
        </p:grpSpPr>
        <p:sp>
          <p:nvSpPr>
            <p:cNvPr id="46" name="Rectangle 45"/>
            <p:cNvSpPr/>
            <p:nvPr/>
          </p:nvSpPr>
          <p:spPr bwMode="auto">
            <a:xfrm>
              <a:off x="5925321" y="3450019"/>
              <a:ext cx="237715" cy="2213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5942033" y="3829374"/>
              <a:ext cx="237715" cy="2213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1" name="Connecteur droit 60"/>
            <p:cNvCxnSpPr/>
            <p:nvPr/>
          </p:nvCxnSpPr>
          <p:spPr bwMode="auto">
            <a:xfrm>
              <a:off x="5942033" y="3829374"/>
              <a:ext cx="237715" cy="22134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 bwMode="auto">
            <a:xfrm>
              <a:off x="2108100" y="3387283"/>
              <a:ext cx="2066972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7" name="Groupe 6"/>
            <p:cNvGrpSpPr/>
            <p:nvPr/>
          </p:nvGrpSpPr>
          <p:grpSpPr bwMode="auto">
            <a:xfrm>
              <a:off x="567742" y="2881441"/>
              <a:ext cx="588569" cy="1101303"/>
              <a:chOff x="471488" y="3645535"/>
              <a:chExt cx="660082" cy="1454785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953770" y="4069081"/>
                <a:ext cx="177800" cy="4571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955040" y="4932680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955040" y="4467489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961467" y="4166795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3" name="Connecteur droit 42"/>
              <p:cNvCxnSpPr/>
              <p:nvPr/>
            </p:nvCxnSpPr>
            <p:spPr bwMode="auto">
              <a:xfrm flipV="1">
                <a:off x="960120" y="3992880"/>
                <a:ext cx="0" cy="110744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 bwMode="auto">
              <a:xfrm flipV="1">
                <a:off x="1112520" y="3992880"/>
                <a:ext cx="12700" cy="110236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/>
              <p:cNvSpPr/>
              <p:nvPr/>
            </p:nvSpPr>
            <p:spPr bwMode="auto">
              <a:xfrm>
                <a:off x="471488" y="3645535"/>
                <a:ext cx="571182" cy="850265"/>
              </a:xfrm>
              <a:prstGeom prst="arc">
                <a:avLst>
                  <a:gd name="adj1" fmla="val 17117030"/>
                  <a:gd name="adj2" fmla="val 0"/>
                </a:avLst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2108101" y="3751769"/>
              <a:ext cx="2066971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Connecteur droit 8"/>
            <p:cNvCxnSpPr/>
            <p:nvPr/>
          </p:nvCxnSpPr>
          <p:spPr bwMode="auto">
            <a:xfrm>
              <a:off x="1075214" y="3564600"/>
              <a:ext cx="5818883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 bwMode="auto">
            <a:xfrm>
              <a:off x="1082374" y="3930139"/>
              <a:ext cx="5811722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>
              <a:endCxn id="39" idx="2"/>
            </p:cNvCxnSpPr>
            <p:nvPr/>
          </p:nvCxnSpPr>
          <p:spPr bwMode="auto">
            <a:xfrm flipH="1" flipV="1">
              <a:off x="1077043" y="3236684"/>
              <a:ext cx="4530" cy="702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rganigramme : Opération manuelle 13"/>
            <p:cNvSpPr/>
            <p:nvPr/>
          </p:nvSpPr>
          <p:spPr bwMode="auto">
            <a:xfrm rot="16199998">
              <a:off x="1340065" y="3307528"/>
              <a:ext cx="116772" cy="52711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" name="Connecteur droit 14"/>
            <p:cNvCxnSpPr/>
            <p:nvPr/>
          </p:nvCxnSpPr>
          <p:spPr bwMode="auto">
            <a:xfrm>
              <a:off x="1080943" y="3327351"/>
              <a:ext cx="289371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auto">
            <a:xfrm>
              <a:off x="1839704" y="2818959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 bwMode="auto">
            <a:xfrm>
              <a:off x="4406539" y="2822865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 : coins arrondis 17"/>
            <p:cNvSpPr/>
            <p:nvPr/>
          </p:nvSpPr>
          <p:spPr bwMode="auto">
            <a:xfrm>
              <a:off x="1839704" y="2598382"/>
              <a:ext cx="2566815" cy="2373191"/>
            </a:xfrm>
            <a:prstGeom prst="roundRect">
              <a:avLst>
                <a:gd name="adj" fmla="val 0"/>
              </a:avLst>
            </a:prstGeom>
            <a:solidFill>
              <a:srgbClr val="908F78">
                <a:alpha val="10196"/>
              </a:srgb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ZoneTexte 18"/>
            <p:cNvSpPr txBox="1"/>
            <p:nvPr/>
          </p:nvSpPr>
          <p:spPr bwMode="auto">
            <a:xfrm>
              <a:off x="1772861" y="4734904"/>
              <a:ext cx="109957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65000"/>
                    </a:schemeClr>
                  </a:solidFill>
                </a:rPr>
                <a:t>Vacuum vessel</a:t>
              </a:r>
              <a:endParaRPr/>
            </a:p>
          </p:txBody>
        </p:sp>
        <p:sp>
          <p:nvSpPr>
            <p:cNvPr id="20" name="ZoneTexte 19"/>
            <p:cNvSpPr txBox="1"/>
            <p:nvPr/>
          </p:nvSpPr>
          <p:spPr bwMode="auto">
            <a:xfrm>
              <a:off x="599698" y="4070428"/>
              <a:ext cx="1029821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/>
                <a:t>Optical tower</a:t>
              </a:r>
              <a:endParaRPr/>
            </a:p>
          </p:txBody>
        </p:sp>
        <p:sp>
          <p:nvSpPr>
            <p:cNvPr id="21" name="ZoneTexte 20"/>
            <p:cNvSpPr txBox="1"/>
            <p:nvPr/>
          </p:nvSpPr>
          <p:spPr bwMode="auto">
            <a:xfrm>
              <a:off x="236541" y="2705387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22" name="ZoneTexte 21"/>
            <p:cNvSpPr txBox="1"/>
            <p:nvPr/>
          </p:nvSpPr>
          <p:spPr bwMode="auto">
            <a:xfrm>
              <a:off x="1192742" y="2834822"/>
              <a:ext cx="104787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Monitor </a:t>
              </a:r>
              <a:endParaRPr/>
            </a:p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photo-diode</a:t>
              </a:r>
              <a:endParaRPr/>
            </a:p>
          </p:txBody>
        </p:sp>
        <p:sp>
          <p:nvSpPr>
            <p:cNvPr id="24" name="ZoneTexte 23"/>
            <p:cNvSpPr txBox="1"/>
            <p:nvPr/>
          </p:nvSpPr>
          <p:spPr bwMode="auto">
            <a:xfrm>
              <a:off x="2061409" y="3136451"/>
              <a:ext cx="150729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50000"/>
                    </a:schemeClr>
                  </a:solidFill>
                </a:rPr>
                <a:t>Precession chambers</a:t>
              </a:r>
              <a:endParaRPr/>
            </a:p>
          </p:txBody>
        </p:sp>
        <p:sp>
          <p:nvSpPr>
            <p:cNvPr id="25" name="ZoneTexte 24"/>
            <p:cNvSpPr txBox="1"/>
            <p:nvPr/>
          </p:nvSpPr>
          <p:spPr bwMode="auto">
            <a:xfrm>
              <a:off x="-137414" y="3612469"/>
              <a:ext cx="108618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probe light</a:t>
              </a:r>
              <a:endParaRPr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593723" y="2818959"/>
              <a:ext cx="290247" cy="5683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604203" y="4068134"/>
              <a:ext cx="290247" cy="5683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Connecteur droit 27"/>
            <p:cNvCxnSpPr/>
            <p:nvPr/>
          </p:nvCxnSpPr>
          <p:spPr bwMode="auto">
            <a:xfrm>
              <a:off x="3809522" y="2598382"/>
              <a:ext cx="0" cy="7846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 bwMode="auto">
            <a:xfrm>
              <a:off x="3809522" y="4068134"/>
              <a:ext cx="0" cy="140307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 bwMode="auto">
            <a:xfrm>
              <a:off x="3732517" y="5471208"/>
              <a:ext cx="147188" cy="14853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730248" y="2448897"/>
              <a:ext cx="147188" cy="14853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ZoneTexte 31"/>
            <p:cNvSpPr txBox="1"/>
            <p:nvPr/>
          </p:nvSpPr>
          <p:spPr bwMode="auto">
            <a:xfrm>
              <a:off x="2382788" y="2699113"/>
              <a:ext cx="123463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>
                      <a:lumMod val="50000"/>
                    </a:schemeClr>
                  </a:solidFill>
                </a:rPr>
                <a:t>Polarisation cells</a:t>
              </a:r>
              <a:endParaRPr/>
            </a:p>
          </p:txBody>
        </p:sp>
        <p:sp>
          <p:nvSpPr>
            <p:cNvPr id="33" name="ZoneTexte 32"/>
            <p:cNvSpPr txBox="1"/>
            <p:nvPr/>
          </p:nvSpPr>
          <p:spPr bwMode="auto">
            <a:xfrm>
              <a:off x="3851564" y="2395017"/>
              <a:ext cx="1201674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1"/>
                  </a:solidFill>
                </a:rPr>
                <a:t>Polarising optics</a:t>
              </a:r>
              <a:endParaRPr/>
            </a:p>
          </p:txBody>
        </p:sp>
        <p:sp>
          <p:nvSpPr>
            <p:cNvPr id="34" name="ZoneTexte 33"/>
            <p:cNvSpPr txBox="1"/>
            <p:nvPr/>
          </p:nvSpPr>
          <p:spPr bwMode="auto">
            <a:xfrm>
              <a:off x="2754400" y="5095595"/>
              <a:ext cx="1080280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UV pump light</a:t>
              </a:r>
              <a:endParaRPr/>
            </a:p>
          </p:txBody>
        </p:sp>
        <p:sp>
          <p:nvSpPr>
            <p:cNvPr id="35" name="Arc 34"/>
            <p:cNvSpPr/>
            <p:nvPr/>
          </p:nvSpPr>
          <p:spPr bwMode="auto">
            <a:xfrm>
              <a:off x="3294541" y="2116959"/>
              <a:ext cx="509301" cy="643668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Arc 35"/>
            <p:cNvSpPr/>
            <p:nvPr/>
          </p:nvSpPr>
          <p:spPr bwMode="auto">
            <a:xfrm rot="3697255">
              <a:off x="3260738" y="5377440"/>
              <a:ext cx="520718" cy="629556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ZoneTexte 36"/>
            <p:cNvSpPr txBox="1"/>
            <p:nvPr/>
          </p:nvSpPr>
          <p:spPr bwMode="auto">
            <a:xfrm>
              <a:off x="2973720" y="1975004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38" name="ZoneTexte 37"/>
            <p:cNvSpPr txBox="1"/>
            <p:nvPr/>
          </p:nvSpPr>
          <p:spPr bwMode="auto">
            <a:xfrm>
              <a:off x="2921953" y="5800440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  <a:endParaRPr/>
            </a:p>
          </p:txBody>
        </p:sp>
        <p:sp>
          <p:nvSpPr>
            <p:cNvPr id="48" name="Organigramme : Opération manuelle 47"/>
            <p:cNvSpPr/>
            <p:nvPr/>
          </p:nvSpPr>
          <p:spPr bwMode="auto">
            <a:xfrm rot="16199998">
              <a:off x="6810286" y="3514670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rganigramme : Opération manuelle 48"/>
            <p:cNvSpPr/>
            <p:nvPr/>
          </p:nvSpPr>
          <p:spPr bwMode="auto">
            <a:xfrm rot="16199998">
              <a:off x="6819033" y="3891881"/>
              <a:ext cx="121280" cy="64498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4630197" y="3510492"/>
              <a:ext cx="39724" cy="10358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4633782" y="3891655"/>
              <a:ext cx="39724" cy="10358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/>
                <p:cNvSpPr txBox="1"/>
                <p:nvPr/>
              </p:nvSpPr>
              <p:spPr bwMode="auto">
                <a:xfrm>
                  <a:off x="4443467" y="3006857"/>
                  <a:ext cx="109106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mc:AlternateContent>
                    <mc:Choice Requires="a14">
                      <a14:m>
                        <m:oMath xmlns:m="http://schemas.openxmlformats.org/officeDocument/2006/math">
                          <m:r>
                            <a:rPr lang="fr-FR" sz="14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𝜆</m:t>
                          </m:r>
                          <m:r>
                            <a:rPr lang="fr-FR" sz="14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/4</m:t>
                          </m:r>
                        </m:oMath>
                      </a14:m>
                    </mc:Choice>
                    <mc:Fallback xmlns:m="http://schemas.openxmlformats.org/officeDocument/2006/math" xmlns:w="http://schemas.openxmlformats.org/wordprocessingml/2006/main" xmlns=""/>
                  </mc:AlternateContent>
                  <a:r>
                    <a:rPr lang="en-US" sz="1400">
                      <a:solidFill>
                        <a:schemeClr val="tx1"/>
                      </a:solidFill>
                    </a:rPr>
                    <a:t> waveplates</a:t>
                  </a:r>
                  <a:endParaRPr/>
                </a:p>
              </p:txBody>
            </p:sp>
          </mc:Choice>
          <mc:Fallback xmlns="">
            <p:sp>
              <p:nvSpPr>
                <p:cNvPr id="57" name="ZoneTexte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443467" y="3006857"/>
                  <a:ext cx="1091060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14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Connecteur droit 57"/>
            <p:cNvCxnSpPr/>
            <p:nvPr/>
          </p:nvCxnSpPr>
          <p:spPr bwMode="auto">
            <a:xfrm flipH="1" flipV="1">
              <a:off x="6054892" y="3931530"/>
              <a:ext cx="5543" cy="729704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 bwMode="auto">
            <a:xfrm flipH="1" flipV="1">
              <a:off x="6041023" y="2838884"/>
              <a:ext cx="5543" cy="729704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 bwMode="auto">
            <a:xfrm flipH="1">
              <a:off x="5925320" y="3453586"/>
              <a:ext cx="237715" cy="2128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rganigramme : Opération manuelle 61"/>
            <p:cNvSpPr/>
            <p:nvPr/>
          </p:nvSpPr>
          <p:spPr bwMode="auto">
            <a:xfrm rot="10800000">
              <a:off x="5975647" y="2823280"/>
              <a:ext cx="130952" cy="59735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Organigramme : Opération manuelle 62"/>
            <p:cNvSpPr/>
            <p:nvPr/>
          </p:nvSpPr>
          <p:spPr bwMode="auto">
            <a:xfrm>
              <a:off x="5994958" y="4639110"/>
              <a:ext cx="130952" cy="59735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ZoneTexte 63"/>
            <p:cNvSpPr txBox="1"/>
            <p:nvPr/>
          </p:nvSpPr>
          <p:spPr bwMode="auto">
            <a:xfrm>
              <a:off x="5757349" y="4749894"/>
              <a:ext cx="1534878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Probe </a:t>
              </a:r>
              <a:endParaRPr/>
            </a:p>
            <a:p>
              <a:pPr>
                <a:defRPr/>
              </a:pPr>
              <a:r>
                <a:rPr lang="en-US" sz="1400">
                  <a:solidFill>
                    <a:srgbClr val="FF0000"/>
                  </a:solidFill>
                </a:rPr>
                <a:t>photo-diodes</a:t>
              </a:r>
              <a:endParaRPr/>
            </a:p>
          </p:txBody>
        </p:sp>
        <p:sp>
          <p:nvSpPr>
            <p:cNvPr id="66" name="ZoneTexte 65"/>
            <p:cNvSpPr txBox="1"/>
            <p:nvPr/>
          </p:nvSpPr>
          <p:spPr bwMode="auto">
            <a:xfrm>
              <a:off x="6358657" y="3090490"/>
              <a:ext cx="1179143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p polarization transmitted</a:t>
              </a:r>
              <a:endParaRPr/>
            </a:p>
          </p:txBody>
        </p:sp>
        <p:sp>
          <p:nvSpPr>
            <p:cNvPr id="67" name="ZoneTexte 66"/>
            <p:cNvSpPr txBox="1"/>
            <p:nvPr/>
          </p:nvSpPr>
          <p:spPr bwMode="auto">
            <a:xfrm>
              <a:off x="5093764" y="2813085"/>
              <a:ext cx="16206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en-US" sz="1400">
                <a:solidFill>
                  <a:srgbClr val="00B0F0"/>
                </a:solidFill>
              </a:endParaRPr>
            </a:p>
          </p:txBody>
        </p:sp>
        <p:sp>
          <p:nvSpPr>
            <p:cNvPr id="68" name="ZoneTexte 67"/>
            <p:cNvSpPr txBox="1"/>
            <p:nvPr/>
          </p:nvSpPr>
          <p:spPr bwMode="auto">
            <a:xfrm>
              <a:off x="4988996" y="4357702"/>
              <a:ext cx="11610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s polarization</a:t>
              </a:r>
              <a:endParaRPr/>
            </a:p>
            <a:p>
              <a:pPr>
                <a:defRPr/>
              </a:pPr>
              <a:r>
                <a:rPr lang="en-US" sz="1400">
                  <a:solidFill>
                    <a:srgbClr val="00B0F0"/>
                  </a:solidFill>
                </a:rPr>
                <a:t>reflected</a:t>
              </a:r>
              <a:endParaRPr/>
            </a:p>
          </p:txBody>
        </p:sp>
        <p:sp>
          <p:nvSpPr>
            <p:cNvPr id="69" name="ZoneTexte 68"/>
            <p:cNvSpPr txBox="1"/>
            <p:nvPr/>
          </p:nvSpPr>
          <p:spPr bwMode="auto">
            <a:xfrm>
              <a:off x="4680201" y="3697812"/>
              <a:ext cx="1095465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circular polarization</a:t>
              </a:r>
              <a:endParaRPr/>
            </a:p>
          </p:txBody>
        </p:sp>
        <p:sp>
          <p:nvSpPr>
            <p:cNvPr id="73" name="ZoneTexte 72"/>
            <p:cNvSpPr txBox="1"/>
            <p:nvPr/>
          </p:nvSpPr>
          <p:spPr bwMode="auto">
            <a:xfrm>
              <a:off x="1218601" y="3698913"/>
              <a:ext cx="150949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/>
                <a:t>linear </a:t>
              </a:r>
              <a:endParaRPr/>
            </a:p>
            <a:p>
              <a:pPr>
                <a:defRPr/>
              </a:pPr>
              <a:r>
                <a:rPr lang="en-US" sz="1400"/>
                <a:t>polarization</a:t>
              </a:r>
              <a:endParaRPr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Optical </a:t>
            </a:r>
            <a:r>
              <a:rPr lang="fr-FR" dirty="0" err="1"/>
              <a:t>reading</a:t>
            </a:r>
            <a:r>
              <a:rPr lang="fr-FR" dirty="0"/>
              <a:t> of Hg </a:t>
            </a:r>
            <a:r>
              <a:rPr lang="fr-FR" dirty="0" err="1"/>
              <a:t>precession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2128DC-CCA0-4DDE-A575-98EA455ABF9F}" type="slidenum">
              <a:rPr lang="en-US"/>
              <a:t>19</a:t>
            </a:fld>
            <a:endParaRPr lang="en-US"/>
          </a:p>
        </p:txBody>
      </p:sp>
      <p:sp>
        <p:nvSpPr>
          <p:cNvPr id="77" name="ZoneTexte 76"/>
          <p:cNvSpPr txBox="1"/>
          <p:nvPr/>
        </p:nvSpPr>
        <p:spPr bwMode="auto">
          <a:xfrm>
            <a:off x="8476313" y="4565166"/>
            <a:ext cx="333065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n2EDM: linearly polarised probe.</a:t>
            </a:r>
            <a:endParaRPr lang="en-US"/>
          </a:p>
          <a:p>
            <a:pPr>
              <a:defRPr/>
            </a:pPr>
            <a:r>
              <a:rPr lang="en-US"/>
              <a:t>Two signals for each chamber. </a:t>
            </a:r>
            <a:endParaRPr/>
          </a:p>
          <a:p>
            <a:pPr>
              <a:defRPr/>
            </a:pPr>
            <a:r>
              <a:rPr lang="en-US" b="1"/>
              <a:t>Cancellation of common noise.</a:t>
            </a:r>
            <a:endParaRPr/>
          </a:p>
        </p:txBody>
      </p:sp>
      <p:sp>
        <p:nvSpPr>
          <p:cNvPr id="497552028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5734981" name="Titr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 - Context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25380" y="192171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 dirty="0"/>
              <a:t>Optical </a:t>
            </a:r>
            <a:r>
              <a:rPr lang="fr-FR" dirty="0" err="1"/>
              <a:t>reading</a:t>
            </a:r>
            <a:r>
              <a:rPr lang="fr-FR" dirty="0"/>
              <a:t> of Hg </a:t>
            </a:r>
            <a:r>
              <a:rPr lang="fr-FR" dirty="0" err="1"/>
              <a:t>precession</a:t>
            </a:r>
            <a:endParaRPr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51809" y="1250907"/>
            <a:ext cx="2525183" cy="5319005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32592" y="2388472"/>
            <a:ext cx="1607351" cy="120234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541896" y="2377747"/>
            <a:ext cx="1600324" cy="12023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541896" y="4450834"/>
            <a:ext cx="1600217" cy="1204919"/>
          </a:xfrm>
          <a:prstGeom prst="rect">
            <a:avLst/>
          </a:prstGeom>
        </p:spPr>
      </p:pic>
      <p:sp>
        <p:nvSpPr>
          <p:cNvPr id="12" name="Rectangle : coins arrondis 11"/>
          <p:cNvSpPr/>
          <p:nvPr/>
        </p:nvSpPr>
        <p:spPr bwMode="auto">
          <a:xfrm>
            <a:off x="9340602" y="127977"/>
            <a:ext cx="2734892" cy="3148501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3" name="Groupe 12"/>
          <p:cNvGrpSpPr/>
          <p:nvPr/>
        </p:nvGrpSpPr>
        <p:grpSpPr bwMode="auto">
          <a:xfrm>
            <a:off x="10638486" y="921668"/>
            <a:ext cx="1437008" cy="1994759"/>
            <a:chOff x="8904611" y="1987621"/>
            <a:chExt cx="3068066" cy="3432983"/>
          </a:xfrm>
        </p:grpSpPr>
        <p:cxnSp>
          <p:nvCxnSpPr>
            <p:cNvPr id="14" name="Connecteur droit avec flèche 13"/>
            <p:cNvCxnSpPr/>
            <p:nvPr/>
          </p:nvCxnSpPr>
          <p:spPr bwMode="auto">
            <a:xfrm flipV="1">
              <a:off x="9529976" y="1987621"/>
              <a:ext cx="1255575" cy="2700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auto"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auto"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 bwMode="auto"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GB" sz="950"/>
            </a:p>
          </p:txBody>
        </p:sp>
      </p:grpSp>
      <p:sp>
        <p:nvSpPr>
          <p:cNvPr id="18" name="Rectangle : coins arrondis 17"/>
          <p:cNvSpPr/>
          <p:nvPr/>
        </p:nvSpPr>
        <p:spPr bwMode="auto">
          <a:xfrm>
            <a:off x="11263385" y="638239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1/2</a:t>
            </a:r>
            <a:endParaRPr/>
          </a:p>
        </p:txBody>
      </p:sp>
      <p:sp>
        <p:nvSpPr>
          <p:cNvPr id="19" name="Rectangle : coins arrondis 18"/>
          <p:cNvSpPr/>
          <p:nvPr/>
        </p:nvSpPr>
        <p:spPr bwMode="auto">
          <a:xfrm>
            <a:off x="11255592" y="2529943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1/2</a:t>
            </a:r>
            <a:endParaRPr/>
          </a:p>
        </p:txBody>
      </p:sp>
      <p:sp>
        <p:nvSpPr>
          <p:cNvPr id="20" name="Rectangle : coins arrondis 19"/>
          <p:cNvSpPr/>
          <p:nvPr/>
        </p:nvSpPr>
        <p:spPr bwMode="auto">
          <a:xfrm>
            <a:off x="10652780" y="2530159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sp>
        <p:nvSpPr>
          <p:cNvPr id="21" name="Rectangle : coins arrondis 20"/>
          <p:cNvSpPr/>
          <p:nvPr/>
        </p:nvSpPr>
        <p:spPr bwMode="auto">
          <a:xfrm>
            <a:off x="10670559" y="643377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851058" y="1359034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23" name="ZoneTexte 22"/>
          <p:cNvSpPr txBox="1"/>
          <p:nvPr/>
        </p:nvSpPr>
        <p:spPr bwMode="auto">
          <a:xfrm>
            <a:off x="9927605" y="1630783"/>
            <a:ext cx="7938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</a:rPr>
              <a:t>spin 1 </a:t>
            </a:r>
            <a:endParaRPr/>
          </a:p>
        </p:txBody>
      </p:sp>
      <p:sp>
        <p:nvSpPr>
          <p:cNvPr id="24" name="ZoneTexte 23"/>
          <p:cNvSpPr txBox="1"/>
          <p:nvPr/>
        </p:nvSpPr>
        <p:spPr bwMode="auto">
          <a:xfrm>
            <a:off x="9647855" y="610627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Excited states</a:t>
            </a:r>
            <a:endParaRPr/>
          </a:p>
        </p:txBody>
      </p:sp>
      <p:sp>
        <p:nvSpPr>
          <p:cNvPr id="25" name="ZoneTexte 24"/>
          <p:cNvSpPr txBox="1"/>
          <p:nvPr/>
        </p:nvSpPr>
        <p:spPr bwMode="auto">
          <a:xfrm>
            <a:off x="9682801" y="2421906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Ground states</a:t>
            </a:r>
            <a:endParaRPr/>
          </a:p>
        </p:txBody>
      </p:sp>
      <p:grpSp>
        <p:nvGrpSpPr>
          <p:cNvPr id="26" name="Groupe 25"/>
          <p:cNvGrpSpPr/>
          <p:nvPr/>
        </p:nvGrpSpPr>
        <p:grpSpPr bwMode="auto">
          <a:xfrm flipH="1">
            <a:off x="10738798" y="2821927"/>
            <a:ext cx="983300" cy="416076"/>
            <a:chOff x="6912864" y="4115436"/>
            <a:chExt cx="2298192" cy="743712"/>
          </a:xfrm>
        </p:grpSpPr>
        <p:cxnSp>
          <p:nvCxnSpPr>
            <p:cNvPr id="27" name="Connecteur droit avec flèche 26"/>
            <p:cNvCxnSpPr/>
            <p:nvPr/>
          </p:nvCxnSpPr>
          <p:spPr bwMode="auto"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 bwMode="auto"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 bwMode="auto">
              <a:xfrm>
                <a:off x="9309370" y="154475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fr-FR" sz="1600" b="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a:rPr lang="fr-FR" sz="1600" b="0" i="1">
                                <a:latin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fr-FR" sz="1600" b="0" i="1">
                                <a:latin typeface="Cambria Math"/>
                              </a:rPr>
                              <m:t>199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fr-FR" sz="1600" b="0" i="0">
                            <a:latin typeface="Cambria Math"/>
                          </a:rPr>
                          <m:t>Hg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US" sz="1600"/>
                  <a:t> spin during precession</a:t>
                </a:r>
                <a:endParaRPr/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09370" y="154475"/>
                <a:ext cx="2766060" cy="338554"/>
              </a:xfrm>
              <a:prstGeom prst="rect">
                <a:avLst/>
              </a:prstGeom>
              <a:blipFill>
                <a:blip r:embed="rId8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 3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541720" y="4461559"/>
            <a:ext cx="1595116" cy="1184410"/>
          </a:xfrm>
          <a:prstGeom prst="rect">
            <a:avLst/>
          </a:prstGeom>
        </p:spPr>
      </p:pic>
      <p:sp>
        <p:nvSpPr>
          <p:cNvPr id="38" name="Rectangle : coins arrondis 37"/>
          <p:cNvSpPr/>
          <p:nvPr/>
        </p:nvSpPr>
        <p:spPr bwMode="auto">
          <a:xfrm>
            <a:off x="9319745" y="3554930"/>
            <a:ext cx="2734892" cy="3148501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9" name="Groupe 38"/>
          <p:cNvGrpSpPr/>
          <p:nvPr/>
        </p:nvGrpSpPr>
        <p:grpSpPr bwMode="auto">
          <a:xfrm>
            <a:off x="10617629" y="4355994"/>
            <a:ext cx="1437008" cy="1987385"/>
            <a:chOff x="8904611" y="2000312"/>
            <a:chExt cx="3068066" cy="3420292"/>
          </a:xfrm>
        </p:grpSpPr>
        <p:cxnSp>
          <p:nvCxnSpPr>
            <p:cNvPr id="40" name="Connecteur droit avec flèche 39"/>
            <p:cNvCxnSpPr/>
            <p:nvPr/>
          </p:nvCxnSpPr>
          <p:spPr bwMode="auto">
            <a:xfrm flipH="1" flipV="1">
              <a:off x="9529976" y="2000312"/>
              <a:ext cx="1098231" cy="268855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 bwMode="auto"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 bwMode="auto"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 bwMode="auto"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GB" sz="950"/>
            </a:p>
          </p:txBody>
        </p:sp>
      </p:grpSp>
      <p:sp>
        <p:nvSpPr>
          <p:cNvPr id="44" name="Rectangle : coins arrondis 43"/>
          <p:cNvSpPr/>
          <p:nvPr/>
        </p:nvSpPr>
        <p:spPr bwMode="auto">
          <a:xfrm>
            <a:off x="11242528" y="4065191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1/2</a:t>
            </a:r>
            <a:endParaRPr/>
          </a:p>
        </p:txBody>
      </p:sp>
      <p:sp>
        <p:nvSpPr>
          <p:cNvPr id="45" name="Rectangle : coins arrondis 44"/>
          <p:cNvSpPr/>
          <p:nvPr/>
        </p:nvSpPr>
        <p:spPr bwMode="auto">
          <a:xfrm>
            <a:off x="11234735" y="5956895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1/2</a:t>
            </a:r>
            <a:endParaRPr/>
          </a:p>
        </p:txBody>
      </p:sp>
      <p:sp>
        <p:nvSpPr>
          <p:cNvPr id="46" name="Rectangle : coins arrondis 45"/>
          <p:cNvSpPr/>
          <p:nvPr/>
        </p:nvSpPr>
        <p:spPr bwMode="auto">
          <a:xfrm>
            <a:off x="10631923" y="5957111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sp>
        <p:nvSpPr>
          <p:cNvPr id="47" name="Rectangle : coins arrondis 46"/>
          <p:cNvSpPr/>
          <p:nvPr/>
        </p:nvSpPr>
        <p:spPr bwMode="auto">
          <a:xfrm>
            <a:off x="10649702" y="4070329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825967" y="4785986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49" name="ZoneTexte 48"/>
          <p:cNvSpPr txBox="1"/>
          <p:nvPr/>
        </p:nvSpPr>
        <p:spPr bwMode="auto">
          <a:xfrm>
            <a:off x="9850868" y="5057735"/>
            <a:ext cx="8643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</a:rPr>
              <a:t>spin -1 </a:t>
            </a:r>
            <a:endParaRPr/>
          </a:p>
        </p:txBody>
      </p:sp>
      <p:sp>
        <p:nvSpPr>
          <p:cNvPr id="50" name="ZoneTexte 49"/>
          <p:cNvSpPr txBox="1"/>
          <p:nvPr/>
        </p:nvSpPr>
        <p:spPr bwMode="auto">
          <a:xfrm>
            <a:off x="9626998" y="4037579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Excited states</a:t>
            </a:r>
            <a:endParaRPr/>
          </a:p>
        </p:txBody>
      </p:sp>
      <p:sp>
        <p:nvSpPr>
          <p:cNvPr id="51" name="ZoneTexte 50"/>
          <p:cNvSpPr txBox="1"/>
          <p:nvPr/>
        </p:nvSpPr>
        <p:spPr bwMode="auto">
          <a:xfrm>
            <a:off x="9661944" y="5848858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Ground states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 bwMode="auto">
              <a:xfrm>
                <a:off x="9288513" y="3581427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fr-FR" sz="1600" b="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a:rPr lang="fr-FR" sz="1600" b="0" i="1">
                                <a:latin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fr-FR" sz="1600" b="0" i="1">
                                <a:latin typeface="Cambria Math"/>
                              </a:rPr>
                              <m:t>199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fr-FR" sz="1600" b="0" i="0">
                            <a:latin typeface="Cambria Math"/>
                          </a:rPr>
                          <m:t>Hg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US" sz="1600"/>
                  <a:t> spin during precession</a:t>
                </a:r>
                <a:endParaRPr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8513" y="3581427"/>
                <a:ext cx="2766060" cy="338554"/>
              </a:xfrm>
              <a:prstGeom prst="rect">
                <a:avLst/>
              </a:prstGeom>
              <a:blipFill>
                <a:blip r:embed="rId11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e 58"/>
          <p:cNvGrpSpPr/>
          <p:nvPr/>
        </p:nvGrpSpPr>
        <p:grpSpPr bwMode="auto">
          <a:xfrm>
            <a:off x="8507361" y="1437491"/>
            <a:ext cx="557408" cy="538619"/>
            <a:chOff x="4979096" y="513567"/>
            <a:chExt cx="557408" cy="538619"/>
          </a:xfrm>
        </p:grpSpPr>
        <p:sp>
          <p:nvSpPr>
            <p:cNvPr id="60" name="Ellipse 59"/>
            <p:cNvSpPr/>
            <p:nvPr/>
          </p:nvSpPr>
          <p:spPr bwMode="auto">
            <a:xfrm>
              <a:off x="4979096" y="513567"/>
              <a:ext cx="557408" cy="538619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1" name="Connecteur droit avec flèche 60"/>
            <p:cNvCxnSpPr>
              <a:stCxn id="60" idx="6"/>
            </p:cNvCxnSpPr>
            <p:nvPr/>
          </p:nvCxnSpPr>
          <p:spPr bwMode="auto">
            <a:xfrm flipH="1" flipV="1">
              <a:off x="5473664" y="592447"/>
              <a:ext cx="62840" cy="19043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 bwMode="auto">
          <a:xfrm>
            <a:off x="8451015" y="4798433"/>
            <a:ext cx="561642" cy="538619"/>
            <a:chOff x="4979096" y="513567"/>
            <a:chExt cx="561642" cy="538619"/>
          </a:xfrm>
        </p:grpSpPr>
        <p:sp>
          <p:nvSpPr>
            <p:cNvPr id="63" name="Ellipse 62"/>
            <p:cNvSpPr/>
            <p:nvPr/>
          </p:nvSpPr>
          <p:spPr bwMode="auto">
            <a:xfrm>
              <a:off x="4979096" y="513567"/>
              <a:ext cx="557408" cy="538619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4" name="Connecteur droit avec flèche 63"/>
            <p:cNvCxnSpPr/>
            <p:nvPr/>
          </p:nvCxnSpPr>
          <p:spPr bwMode="auto">
            <a:xfrm flipH="1">
              <a:off x="5459106" y="806160"/>
              <a:ext cx="81631" cy="19043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e 65"/>
          <p:cNvGrpSpPr/>
          <p:nvPr/>
        </p:nvGrpSpPr>
        <p:grpSpPr bwMode="auto">
          <a:xfrm flipH="1">
            <a:off x="10771735" y="6228411"/>
            <a:ext cx="983300" cy="416076"/>
            <a:chOff x="6912864" y="4115436"/>
            <a:chExt cx="2298192" cy="743712"/>
          </a:xfrm>
        </p:grpSpPr>
        <p:cxnSp>
          <p:nvCxnSpPr>
            <p:cNvPr id="67" name="Connecteur droit avec flèche 66"/>
            <p:cNvCxnSpPr/>
            <p:nvPr/>
          </p:nvCxnSpPr>
          <p:spPr bwMode="auto"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 bwMode="auto"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9" name="ZoneTexte 68"/>
          <p:cNvSpPr txBox="1"/>
          <p:nvPr/>
        </p:nvSpPr>
        <p:spPr bwMode="auto">
          <a:xfrm>
            <a:off x="3611107" y="2096553"/>
            <a:ext cx="144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TOP chamber</a:t>
            </a:r>
            <a:endParaRPr/>
          </a:p>
        </p:txBody>
      </p:sp>
      <p:sp>
        <p:nvSpPr>
          <p:cNvPr id="70" name="ZoneTexte 69"/>
          <p:cNvSpPr txBox="1"/>
          <p:nvPr/>
        </p:nvSpPr>
        <p:spPr bwMode="auto">
          <a:xfrm>
            <a:off x="3587040" y="4143070"/>
            <a:ext cx="145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BOT chamber</a:t>
            </a:r>
            <a:endParaRPr/>
          </a:p>
        </p:txBody>
      </p:sp>
      <p:sp>
        <p:nvSpPr>
          <p:cNvPr id="71" name="ZoneTexte 70"/>
          <p:cNvSpPr txBox="1"/>
          <p:nvPr/>
        </p:nvSpPr>
        <p:spPr bwMode="auto">
          <a:xfrm>
            <a:off x="3804281" y="3564251"/>
            <a:ext cx="10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4"/>
                </a:solidFill>
              </a:rPr>
              <a:t>reflected</a:t>
            </a:r>
            <a:endParaRPr/>
          </a:p>
        </p:txBody>
      </p:sp>
      <p:sp>
        <p:nvSpPr>
          <p:cNvPr id="72" name="ZoneTexte 71"/>
          <p:cNvSpPr txBox="1"/>
          <p:nvPr/>
        </p:nvSpPr>
        <p:spPr bwMode="auto">
          <a:xfrm>
            <a:off x="3811166" y="3800308"/>
            <a:ext cx="128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70C0"/>
                </a:solidFill>
              </a:rPr>
              <a:t>transmitted</a:t>
            </a:r>
            <a:endParaRPr/>
          </a:p>
        </p:txBody>
      </p:sp>
      <p:sp>
        <p:nvSpPr>
          <p:cNvPr id="73" name="ZoneTexte 72"/>
          <p:cNvSpPr txBox="1"/>
          <p:nvPr/>
        </p:nvSpPr>
        <p:spPr bwMode="auto">
          <a:xfrm>
            <a:off x="3807689" y="5895667"/>
            <a:ext cx="128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50"/>
                </a:solidFill>
              </a:rPr>
              <a:t>transmitted</a:t>
            </a:r>
            <a:endParaRPr/>
          </a:p>
        </p:txBody>
      </p:sp>
      <p:sp>
        <p:nvSpPr>
          <p:cNvPr id="74" name="ZoneTexte 73"/>
          <p:cNvSpPr txBox="1"/>
          <p:nvPr/>
        </p:nvSpPr>
        <p:spPr bwMode="auto">
          <a:xfrm>
            <a:off x="3804280" y="5620732"/>
            <a:ext cx="10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reflected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/>
              <p:cNvSpPr txBox="1"/>
              <p:nvPr/>
            </p:nvSpPr>
            <p:spPr bwMode="auto">
              <a:xfrm>
                <a:off x="8620404" y="3243386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>
                              <a:latin typeface="Cambria Math"/>
                            </a:rPr>
                            <m:t>+</m:t>
                          </m:r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US"/>
              </a:p>
            </p:txBody>
          </p:sp>
        </mc:Choice>
        <mc:Fallback xmlns="">
          <p:sp>
            <p:nvSpPr>
              <p:cNvPr id="75" name="ZoneTexte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20404" y="3243386"/>
                <a:ext cx="226024" cy="276999"/>
              </a:xfrm>
              <a:prstGeom prst="rect">
                <a:avLst/>
              </a:prstGeom>
              <a:blipFill>
                <a:blip r:embed="rId12"/>
                <a:stretch>
                  <a:fillRect l="-21622" r="-21622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ZoneTexte 75"/>
          <p:cNvSpPr txBox="1"/>
          <p:nvPr/>
        </p:nvSpPr>
        <p:spPr bwMode="auto">
          <a:xfrm>
            <a:off x="8334141" y="857049"/>
            <a:ext cx="92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</a:rPr>
              <a:t>UV light</a:t>
            </a:r>
            <a:endParaRPr/>
          </a:p>
        </p:txBody>
      </p:sp>
      <p:sp>
        <p:nvSpPr>
          <p:cNvPr id="77" name="Espace réservé du numéro de diapositive 76"/>
          <p:cNvSpPr>
            <a:spLocks noGrp="1"/>
          </p:cNvSpPr>
          <p:nvPr>
            <p:ph type="sldNum" sz="quarter" idx="12"/>
          </p:nvPr>
        </p:nvSpPr>
        <p:spPr bwMode="auto">
          <a:xfrm>
            <a:off x="9484004" y="6496919"/>
            <a:ext cx="2743200" cy="365125"/>
          </a:xfrm>
        </p:spPr>
        <p:txBody>
          <a:bodyPr/>
          <a:lstStyle/>
          <a:p>
            <a:pPr>
              <a:defRPr/>
            </a:pPr>
            <a:fld id="{65FB26B8-7965-4757-A61E-57229CDBB49E}" type="slidenum">
              <a:rPr lang="en-US"/>
              <a:t>20</a:t>
            </a:fld>
            <a:endParaRPr lang="en-US"/>
          </a:p>
        </p:txBody>
      </p:sp>
      <p:sp>
        <p:nvSpPr>
          <p:cNvPr id="78" name="Rectangle 77"/>
          <p:cNvSpPr/>
          <p:nvPr/>
        </p:nvSpPr>
        <p:spPr bwMode="auto">
          <a:xfrm>
            <a:off x="1649095" y="3429000"/>
            <a:ext cx="51063" cy="2825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2" name="Connecteur droit 81"/>
          <p:cNvCxnSpPr>
            <a:stCxn id="78" idx="0"/>
          </p:cNvCxnSpPr>
          <p:nvPr/>
        </p:nvCxnSpPr>
        <p:spPr bwMode="auto">
          <a:xfrm flipV="1">
            <a:off x="1674627" y="2421906"/>
            <a:ext cx="1857965" cy="1007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 bwMode="auto">
          <a:xfrm>
            <a:off x="1658754" y="6258839"/>
            <a:ext cx="1873838" cy="378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2113228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3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23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28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25380" y="192171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 dirty="0"/>
              <a:t>Optical </a:t>
            </a:r>
            <a:r>
              <a:rPr lang="fr-FR" dirty="0" err="1"/>
              <a:t>reading</a:t>
            </a:r>
            <a:r>
              <a:rPr lang="fr-FR" dirty="0"/>
              <a:t> of Hg </a:t>
            </a:r>
            <a:r>
              <a:rPr lang="fr-FR" dirty="0" err="1"/>
              <a:t>precession</a:t>
            </a:r>
            <a:endParaRPr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51809" y="1250907"/>
            <a:ext cx="2525183" cy="5319005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32592" y="2388472"/>
            <a:ext cx="1607351" cy="120234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541896" y="2377747"/>
            <a:ext cx="1600324" cy="12023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541896" y="4450834"/>
            <a:ext cx="1600217" cy="1204919"/>
          </a:xfrm>
          <a:prstGeom prst="rect">
            <a:avLst/>
          </a:prstGeom>
        </p:spPr>
      </p:pic>
      <p:sp>
        <p:nvSpPr>
          <p:cNvPr id="12" name="Rectangle : coins arrondis 11"/>
          <p:cNvSpPr/>
          <p:nvPr/>
        </p:nvSpPr>
        <p:spPr bwMode="auto">
          <a:xfrm>
            <a:off x="9340602" y="127977"/>
            <a:ext cx="2734892" cy="3148501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3" name="Groupe 12"/>
          <p:cNvGrpSpPr/>
          <p:nvPr/>
        </p:nvGrpSpPr>
        <p:grpSpPr bwMode="auto">
          <a:xfrm>
            <a:off x="10638486" y="921668"/>
            <a:ext cx="1437008" cy="1994759"/>
            <a:chOff x="8904611" y="1987621"/>
            <a:chExt cx="3068066" cy="3432983"/>
          </a:xfrm>
        </p:grpSpPr>
        <p:cxnSp>
          <p:nvCxnSpPr>
            <p:cNvPr id="14" name="Connecteur droit avec flèche 13"/>
            <p:cNvCxnSpPr/>
            <p:nvPr/>
          </p:nvCxnSpPr>
          <p:spPr bwMode="auto">
            <a:xfrm flipV="1">
              <a:off x="9529976" y="1987621"/>
              <a:ext cx="1255575" cy="2700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 bwMode="auto"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 bwMode="auto"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 bwMode="auto"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GB" sz="950"/>
            </a:p>
          </p:txBody>
        </p:sp>
      </p:grpSp>
      <p:sp>
        <p:nvSpPr>
          <p:cNvPr id="18" name="Rectangle : coins arrondis 17"/>
          <p:cNvSpPr/>
          <p:nvPr/>
        </p:nvSpPr>
        <p:spPr bwMode="auto">
          <a:xfrm>
            <a:off x="11263385" y="638239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1/2</a:t>
            </a:r>
            <a:endParaRPr/>
          </a:p>
        </p:txBody>
      </p:sp>
      <p:sp>
        <p:nvSpPr>
          <p:cNvPr id="19" name="Rectangle : coins arrondis 18"/>
          <p:cNvSpPr/>
          <p:nvPr/>
        </p:nvSpPr>
        <p:spPr bwMode="auto">
          <a:xfrm>
            <a:off x="11255592" y="2529943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1/2</a:t>
            </a:r>
            <a:endParaRPr/>
          </a:p>
        </p:txBody>
      </p:sp>
      <p:sp>
        <p:nvSpPr>
          <p:cNvPr id="20" name="Rectangle : coins arrondis 19"/>
          <p:cNvSpPr/>
          <p:nvPr/>
        </p:nvSpPr>
        <p:spPr bwMode="auto">
          <a:xfrm>
            <a:off x="10652780" y="2530159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sp>
        <p:nvSpPr>
          <p:cNvPr id="21" name="Rectangle : coins arrondis 20"/>
          <p:cNvSpPr/>
          <p:nvPr/>
        </p:nvSpPr>
        <p:spPr bwMode="auto">
          <a:xfrm>
            <a:off x="10670559" y="643377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851058" y="1359034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23" name="ZoneTexte 22"/>
          <p:cNvSpPr txBox="1"/>
          <p:nvPr/>
        </p:nvSpPr>
        <p:spPr bwMode="auto">
          <a:xfrm>
            <a:off x="9927605" y="1630783"/>
            <a:ext cx="7938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</a:rPr>
              <a:t>spin 1 </a:t>
            </a:r>
            <a:endParaRPr/>
          </a:p>
        </p:txBody>
      </p:sp>
      <p:sp>
        <p:nvSpPr>
          <p:cNvPr id="24" name="ZoneTexte 23"/>
          <p:cNvSpPr txBox="1"/>
          <p:nvPr/>
        </p:nvSpPr>
        <p:spPr bwMode="auto">
          <a:xfrm>
            <a:off x="9647855" y="610627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Excited states</a:t>
            </a:r>
            <a:endParaRPr/>
          </a:p>
        </p:txBody>
      </p:sp>
      <p:sp>
        <p:nvSpPr>
          <p:cNvPr id="25" name="ZoneTexte 24"/>
          <p:cNvSpPr txBox="1"/>
          <p:nvPr/>
        </p:nvSpPr>
        <p:spPr bwMode="auto">
          <a:xfrm>
            <a:off x="9682801" y="2421906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Ground states</a:t>
            </a:r>
            <a:endParaRPr/>
          </a:p>
        </p:txBody>
      </p:sp>
      <p:grpSp>
        <p:nvGrpSpPr>
          <p:cNvPr id="26" name="Groupe 25"/>
          <p:cNvGrpSpPr/>
          <p:nvPr/>
        </p:nvGrpSpPr>
        <p:grpSpPr bwMode="auto">
          <a:xfrm flipH="1">
            <a:off x="10738798" y="2821927"/>
            <a:ext cx="983300" cy="416076"/>
            <a:chOff x="6912864" y="4115436"/>
            <a:chExt cx="2298192" cy="743712"/>
          </a:xfrm>
        </p:grpSpPr>
        <p:cxnSp>
          <p:nvCxnSpPr>
            <p:cNvPr id="27" name="Connecteur droit avec flèche 26"/>
            <p:cNvCxnSpPr/>
            <p:nvPr/>
          </p:nvCxnSpPr>
          <p:spPr bwMode="auto"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 bwMode="auto"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 bwMode="auto">
              <a:xfrm>
                <a:off x="9309370" y="154475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fr-FR" sz="1600" b="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a:rPr lang="fr-FR" sz="1600" b="0" i="1">
                                <a:latin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fr-FR" sz="1600" b="0" i="1">
                                <a:latin typeface="Cambria Math"/>
                              </a:rPr>
                              <m:t>199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fr-FR" sz="1600" b="0" i="0">
                            <a:latin typeface="Cambria Math"/>
                          </a:rPr>
                          <m:t>Hg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US" sz="1600"/>
                  <a:t> spin during precession</a:t>
                </a:r>
                <a:endParaRPr/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09370" y="154475"/>
                <a:ext cx="2766060" cy="338554"/>
              </a:xfrm>
              <a:prstGeom prst="rect">
                <a:avLst/>
              </a:prstGeom>
              <a:blipFill>
                <a:blip r:embed="rId8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 3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541720" y="4461559"/>
            <a:ext cx="1595116" cy="1184410"/>
          </a:xfrm>
          <a:prstGeom prst="rect">
            <a:avLst/>
          </a:prstGeom>
        </p:spPr>
      </p:pic>
      <p:sp>
        <p:nvSpPr>
          <p:cNvPr id="38" name="Rectangle : coins arrondis 37"/>
          <p:cNvSpPr/>
          <p:nvPr/>
        </p:nvSpPr>
        <p:spPr bwMode="auto">
          <a:xfrm>
            <a:off x="9319745" y="3554930"/>
            <a:ext cx="2734892" cy="3148501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9" name="Groupe 38"/>
          <p:cNvGrpSpPr/>
          <p:nvPr/>
        </p:nvGrpSpPr>
        <p:grpSpPr bwMode="auto">
          <a:xfrm>
            <a:off x="10617629" y="4355994"/>
            <a:ext cx="1437008" cy="1987385"/>
            <a:chOff x="8904611" y="2000312"/>
            <a:chExt cx="3068066" cy="3420292"/>
          </a:xfrm>
        </p:grpSpPr>
        <p:cxnSp>
          <p:nvCxnSpPr>
            <p:cNvPr id="40" name="Connecteur droit avec flèche 39"/>
            <p:cNvCxnSpPr/>
            <p:nvPr/>
          </p:nvCxnSpPr>
          <p:spPr bwMode="auto">
            <a:xfrm flipH="1" flipV="1">
              <a:off x="9529976" y="2000312"/>
              <a:ext cx="1098231" cy="268855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 bwMode="auto"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 bwMode="auto"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 bwMode="auto"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GB" sz="950"/>
            </a:p>
          </p:txBody>
        </p:sp>
      </p:grpSp>
      <p:sp>
        <p:nvSpPr>
          <p:cNvPr id="44" name="Rectangle : coins arrondis 43"/>
          <p:cNvSpPr/>
          <p:nvPr/>
        </p:nvSpPr>
        <p:spPr bwMode="auto">
          <a:xfrm>
            <a:off x="11242528" y="4065191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1/2</a:t>
            </a:r>
            <a:endParaRPr/>
          </a:p>
        </p:txBody>
      </p:sp>
      <p:sp>
        <p:nvSpPr>
          <p:cNvPr id="45" name="Rectangle : coins arrondis 44"/>
          <p:cNvSpPr/>
          <p:nvPr/>
        </p:nvSpPr>
        <p:spPr bwMode="auto">
          <a:xfrm>
            <a:off x="11234735" y="5956895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1/2</a:t>
            </a:r>
            <a:endParaRPr/>
          </a:p>
        </p:txBody>
      </p:sp>
      <p:sp>
        <p:nvSpPr>
          <p:cNvPr id="46" name="Rectangle : coins arrondis 45"/>
          <p:cNvSpPr/>
          <p:nvPr/>
        </p:nvSpPr>
        <p:spPr bwMode="auto">
          <a:xfrm>
            <a:off x="10631923" y="5957111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sp>
        <p:nvSpPr>
          <p:cNvPr id="47" name="Rectangle : coins arrondis 46"/>
          <p:cNvSpPr/>
          <p:nvPr/>
        </p:nvSpPr>
        <p:spPr bwMode="auto">
          <a:xfrm>
            <a:off x="10649702" y="4070329"/>
            <a:ext cx="468998" cy="20889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50">
                <a:solidFill>
                  <a:schemeClr val="tx1"/>
                </a:solidFill>
              </a:rPr>
              <a:t>-1/2</a:t>
            </a:r>
            <a:endParaRPr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825967" y="4785986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49" name="ZoneTexte 48"/>
          <p:cNvSpPr txBox="1"/>
          <p:nvPr/>
        </p:nvSpPr>
        <p:spPr bwMode="auto">
          <a:xfrm>
            <a:off x="9850868" y="5057735"/>
            <a:ext cx="8643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</a:rPr>
              <a:t>spin -1 </a:t>
            </a:r>
            <a:endParaRPr/>
          </a:p>
        </p:txBody>
      </p:sp>
      <p:sp>
        <p:nvSpPr>
          <p:cNvPr id="50" name="ZoneTexte 49"/>
          <p:cNvSpPr txBox="1"/>
          <p:nvPr/>
        </p:nvSpPr>
        <p:spPr bwMode="auto">
          <a:xfrm>
            <a:off x="9626998" y="4037579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Excited states</a:t>
            </a:r>
            <a:endParaRPr/>
          </a:p>
        </p:txBody>
      </p:sp>
      <p:sp>
        <p:nvSpPr>
          <p:cNvPr id="51" name="ZoneTexte 50"/>
          <p:cNvSpPr txBox="1"/>
          <p:nvPr/>
        </p:nvSpPr>
        <p:spPr bwMode="auto">
          <a:xfrm>
            <a:off x="9661944" y="5848858"/>
            <a:ext cx="1243909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</a:rPr>
              <a:t>Ground states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 bwMode="auto">
              <a:xfrm>
                <a:off x="9288513" y="3581427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fr-FR" sz="1600" b="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a:rPr lang="fr-FR" sz="1600" b="0" i="1">
                                <a:latin typeface="Cambria Math"/>
                              </a:rPr>
                              <m:t> </m:t>
                            </m:r>
                          </m:e>
                          <m:sup>
                            <m:r>
                              <a:rPr lang="fr-FR" sz="1600" b="0" i="1">
                                <a:latin typeface="Cambria Math"/>
                              </a:rPr>
                              <m:t>199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fr-FR" sz="1600" b="0" i="0">
                            <a:latin typeface="Cambria Math"/>
                          </a:rPr>
                          <m:t>Hg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US" sz="1600"/>
                  <a:t> spin during precession</a:t>
                </a:r>
                <a:endParaRPr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8513" y="3581427"/>
                <a:ext cx="2766060" cy="338554"/>
              </a:xfrm>
              <a:prstGeom prst="rect">
                <a:avLst/>
              </a:prstGeom>
              <a:blipFill>
                <a:blip r:embed="rId11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e 58"/>
          <p:cNvGrpSpPr/>
          <p:nvPr/>
        </p:nvGrpSpPr>
        <p:grpSpPr bwMode="auto">
          <a:xfrm>
            <a:off x="8507361" y="1437491"/>
            <a:ext cx="557408" cy="538619"/>
            <a:chOff x="4979096" y="513567"/>
            <a:chExt cx="557408" cy="538619"/>
          </a:xfrm>
        </p:grpSpPr>
        <p:sp>
          <p:nvSpPr>
            <p:cNvPr id="60" name="Ellipse 59"/>
            <p:cNvSpPr/>
            <p:nvPr/>
          </p:nvSpPr>
          <p:spPr bwMode="auto">
            <a:xfrm>
              <a:off x="4979096" y="513567"/>
              <a:ext cx="557408" cy="538619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1" name="Connecteur droit avec flèche 60"/>
            <p:cNvCxnSpPr>
              <a:stCxn id="60" idx="6"/>
            </p:cNvCxnSpPr>
            <p:nvPr/>
          </p:nvCxnSpPr>
          <p:spPr bwMode="auto">
            <a:xfrm flipH="1" flipV="1">
              <a:off x="5473664" y="592447"/>
              <a:ext cx="62840" cy="19043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 bwMode="auto">
          <a:xfrm>
            <a:off x="8451015" y="4798433"/>
            <a:ext cx="561642" cy="538619"/>
            <a:chOff x="4979096" y="513567"/>
            <a:chExt cx="561642" cy="538619"/>
          </a:xfrm>
        </p:grpSpPr>
        <p:sp>
          <p:nvSpPr>
            <p:cNvPr id="63" name="Ellipse 62"/>
            <p:cNvSpPr/>
            <p:nvPr/>
          </p:nvSpPr>
          <p:spPr bwMode="auto">
            <a:xfrm>
              <a:off x="4979096" y="513567"/>
              <a:ext cx="557408" cy="538619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4" name="Connecteur droit avec flèche 63"/>
            <p:cNvCxnSpPr/>
            <p:nvPr/>
          </p:nvCxnSpPr>
          <p:spPr bwMode="auto">
            <a:xfrm flipH="1">
              <a:off x="5459106" y="806160"/>
              <a:ext cx="81631" cy="19043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e 65"/>
          <p:cNvGrpSpPr/>
          <p:nvPr/>
        </p:nvGrpSpPr>
        <p:grpSpPr bwMode="auto">
          <a:xfrm flipH="1">
            <a:off x="10771735" y="6228411"/>
            <a:ext cx="983300" cy="416076"/>
            <a:chOff x="6912864" y="4115436"/>
            <a:chExt cx="2298192" cy="743712"/>
          </a:xfrm>
        </p:grpSpPr>
        <p:cxnSp>
          <p:nvCxnSpPr>
            <p:cNvPr id="67" name="Connecteur droit avec flèche 66"/>
            <p:cNvCxnSpPr/>
            <p:nvPr/>
          </p:nvCxnSpPr>
          <p:spPr bwMode="auto"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 bwMode="auto"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9" name="ZoneTexte 68"/>
          <p:cNvSpPr txBox="1"/>
          <p:nvPr/>
        </p:nvSpPr>
        <p:spPr bwMode="auto">
          <a:xfrm>
            <a:off x="3611107" y="2096553"/>
            <a:ext cx="144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TOP chamber</a:t>
            </a:r>
            <a:endParaRPr/>
          </a:p>
        </p:txBody>
      </p:sp>
      <p:sp>
        <p:nvSpPr>
          <p:cNvPr id="70" name="ZoneTexte 69"/>
          <p:cNvSpPr txBox="1"/>
          <p:nvPr/>
        </p:nvSpPr>
        <p:spPr bwMode="auto">
          <a:xfrm>
            <a:off x="3587040" y="4143070"/>
            <a:ext cx="145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BOT chamber</a:t>
            </a:r>
            <a:endParaRPr/>
          </a:p>
        </p:txBody>
      </p:sp>
      <p:sp>
        <p:nvSpPr>
          <p:cNvPr id="71" name="ZoneTexte 70"/>
          <p:cNvSpPr txBox="1"/>
          <p:nvPr/>
        </p:nvSpPr>
        <p:spPr bwMode="auto">
          <a:xfrm>
            <a:off x="3804281" y="3564251"/>
            <a:ext cx="10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4"/>
                </a:solidFill>
              </a:rPr>
              <a:t>reflected</a:t>
            </a:r>
            <a:endParaRPr/>
          </a:p>
        </p:txBody>
      </p:sp>
      <p:sp>
        <p:nvSpPr>
          <p:cNvPr id="72" name="ZoneTexte 71"/>
          <p:cNvSpPr txBox="1"/>
          <p:nvPr/>
        </p:nvSpPr>
        <p:spPr bwMode="auto">
          <a:xfrm>
            <a:off x="3811166" y="3800308"/>
            <a:ext cx="128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70C0"/>
                </a:solidFill>
              </a:rPr>
              <a:t>transmitted</a:t>
            </a:r>
            <a:endParaRPr/>
          </a:p>
        </p:txBody>
      </p:sp>
      <p:sp>
        <p:nvSpPr>
          <p:cNvPr id="73" name="ZoneTexte 72"/>
          <p:cNvSpPr txBox="1"/>
          <p:nvPr/>
        </p:nvSpPr>
        <p:spPr bwMode="auto">
          <a:xfrm>
            <a:off x="3807689" y="5895667"/>
            <a:ext cx="128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50"/>
                </a:solidFill>
              </a:rPr>
              <a:t>transmitted</a:t>
            </a:r>
            <a:endParaRPr/>
          </a:p>
        </p:txBody>
      </p:sp>
      <p:sp>
        <p:nvSpPr>
          <p:cNvPr id="74" name="ZoneTexte 73"/>
          <p:cNvSpPr txBox="1"/>
          <p:nvPr/>
        </p:nvSpPr>
        <p:spPr bwMode="auto">
          <a:xfrm>
            <a:off x="3804280" y="5620732"/>
            <a:ext cx="10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reflected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/>
              <p:cNvSpPr txBox="1"/>
              <p:nvPr/>
            </p:nvSpPr>
            <p:spPr bwMode="auto">
              <a:xfrm>
                <a:off x="8620404" y="3243386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>
                              <a:latin typeface="Cambria Math"/>
                            </a:rPr>
                            <m:t>+</m:t>
                          </m:r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US"/>
              </a:p>
            </p:txBody>
          </p:sp>
        </mc:Choice>
        <mc:Fallback xmlns="">
          <p:sp>
            <p:nvSpPr>
              <p:cNvPr id="75" name="ZoneTexte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20404" y="3243386"/>
                <a:ext cx="226024" cy="276999"/>
              </a:xfrm>
              <a:prstGeom prst="rect">
                <a:avLst/>
              </a:prstGeom>
              <a:blipFill>
                <a:blip r:embed="rId12"/>
                <a:stretch>
                  <a:fillRect l="-21622" r="-21622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ZoneTexte 75"/>
          <p:cNvSpPr txBox="1"/>
          <p:nvPr/>
        </p:nvSpPr>
        <p:spPr bwMode="auto">
          <a:xfrm>
            <a:off x="8334141" y="857049"/>
            <a:ext cx="92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</a:rPr>
              <a:t>UV light</a:t>
            </a:r>
            <a:endParaRPr/>
          </a:p>
        </p:txBody>
      </p:sp>
      <p:sp>
        <p:nvSpPr>
          <p:cNvPr id="77" name="Espace réservé du numéro de diapositive 76"/>
          <p:cNvSpPr>
            <a:spLocks noGrp="1"/>
          </p:cNvSpPr>
          <p:nvPr>
            <p:ph type="sldNum" sz="quarter" idx="12"/>
          </p:nvPr>
        </p:nvSpPr>
        <p:spPr bwMode="auto">
          <a:xfrm>
            <a:off x="9484004" y="6496919"/>
            <a:ext cx="2743200" cy="365125"/>
          </a:xfrm>
        </p:spPr>
        <p:txBody>
          <a:bodyPr/>
          <a:lstStyle/>
          <a:p>
            <a:pPr>
              <a:defRPr/>
            </a:pPr>
            <a:fld id="{65FB26B8-7965-4757-A61E-57229CDBB49E}" type="slidenum">
              <a:rPr lang="en-US"/>
              <a:t>21</a:t>
            </a:fld>
            <a:endParaRPr lang="en-US"/>
          </a:p>
        </p:txBody>
      </p:sp>
      <p:sp>
        <p:nvSpPr>
          <p:cNvPr id="78" name="Rectangle 77"/>
          <p:cNvSpPr/>
          <p:nvPr/>
        </p:nvSpPr>
        <p:spPr bwMode="auto">
          <a:xfrm>
            <a:off x="1649095" y="3429000"/>
            <a:ext cx="51063" cy="2825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2" name="Connecteur droit 81"/>
          <p:cNvCxnSpPr>
            <a:stCxn id="78" idx="0"/>
          </p:cNvCxnSpPr>
          <p:nvPr/>
        </p:nvCxnSpPr>
        <p:spPr bwMode="auto">
          <a:xfrm flipV="1">
            <a:off x="1674627" y="2421906"/>
            <a:ext cx="1857965" cy="1007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 bwMode="auto">
          <a:xfrm>
            <a:off x="1658754" y="6258839"/>
            <a:ext cx="1873838" cy="378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13"/>
          <a:srcRect b="48766"/>
          <a:stretch/>
        </p:blipFill>
        <p:spPr bwMode="auto">
          <a:xfrm>
            <a:off x="5248891" y="2362475"/>
            <a:ext cx="2964243" cy="13349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4"/>
          <a:srcRect b="48669"/>
          <a:stretch/>
        </p:blipFill>
        <p:spPr bwMode="auto">
          <a:xfrm>
            <a:off x="5314205" y="4375260"/>
            <a:ext cx="2964243" cy="1356065"/>
          </a:xfrm>
          <a:prstGeom prst="rect">
            <a:avLst/>
          </a:prstGeom>
        </p:spPr>
      </p:pic>
      <p:sp>
        <p:nvSpPr>
          <p:cNvPr id="65" name="ZoneTexte 64"/>
          <p:cNvSpPr txBox="1"/>
          <p:nvPr/>
        </p:nvSpPr>
        <p:spPr bwMode="auto">
          <a:xfrm>
            <a:off x="5378050" y="5895667"/>
            <a:ext cx="333065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Linearly polarised probe lowered the uncertainty by a factor 3.</a:t>
            </a:r>
            <a:endParaRPr lang="en-US" b="1"/>
          </a:p>
        </p:txBody>
      </p:sp>
      <p:sp>
        <p:nvSpPr>
          <p:cNvPr id="1346188330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7" presetClass="emph" presetSubtype="0" repeatCount="600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3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600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600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23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600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28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5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The </a:t>
            </a:r>
            <a:r>
              <a:rPr lang="fr-FR" dirty="0" err="1"/>
              <a:t>great</a:t>
            </a:r>
            <a:r>
              <a:rPr lang="fr-FR" dirty="0"/>
              <a:t> combination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linearly</a:t>
            </a:r>
            <a:r>
              <a:rPr lang="fr-FR" dirty="0"/>
              <a:t> </a:t>
            </a:r>
            <a:r>
              <a:rPr lang="fr-FR" dirty="0" err="1"/>
              <a:t>polarised</a:t>
            </a:r>
            <a:r>
              <a:rPr lang="fr-FR" dirty="0"/>
              <a:t> light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 bwMode="auto">
              <a:xfrm>
                <a:off x="1297117" y="2835570"/>
                <a:ext cx="2942665" cy="3227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fr-FR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(1−</m:t>
                          </m:r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𝑛𝐿</m:t>
                              </m:r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(1−</m:t>
                              </m:r>
                              <m:r>
                                <a:rPr lang="fr-FR" sz="20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GB" sz="200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7117" y="2835570"/>
                <a:ext cx="2942665" cy="322717"/>
              </a:xfrm>
              <a:prstGeom prst="rect">
                <a:avLst/>
              </a:prstGeom>
              <a:blipFill>
                <a:blip r:embed="rId3"/>
                <a:stretch>
                  <a:fillRect l="-1656" t="-5660" r="-1449" b="-339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 bwMode="auto">
              <a:xfrm>
                <a:off x="1297117" y="2104936"/>
                <a:ext cx="2319545" cy="3227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en-GB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fr-FR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l-GR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𝑛𝐿</m:t>
                              </m:r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(1+</m:t>
                              </m:r>
                              <m:r>
                                <a:rPr lang="fr-FR" sz="20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  <m:r>
                                <a:rPr lang="fr-FR" sz="2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GB" sz="200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7117" y="2104936"/>
                <a:ext cx="2319545" cy="322717"/>
              </a:xfrm>
              <a:prstGeom prst="rect">
                <a:avLst/>
              </a:prstGeom>
              <a:blipFill>
                <a:blip r:embed="rId4"/>
                <a:stretch>
                  <a:fillRect l="-2105" t="-3774" r="-2105" b="-18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 bwMode="auto">
              <a:xfrm>
                <a:off x="1139910" y="3429000"/>
                <a:ext cx="3460499" cy="24929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/>
                      </a:rPr>
                      <m:t>𝜎</m:t>
                    </m:r>
                  </m:oMath>
                </a14:m>
                <a:r>
                  <a:rPr lang="fr-FR" dirty="0"/>
                  <a:t> unpolarised cross section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fr-FR" b="0" i="1">
                        <a:latin typeface="Cambria Math"/>
                      </a:rPr>
                      <m:t>𝑛</m:t>
                    </m:r>
                  </m:oMath>
                </a14:m>
                <a:r>
                  <a:rPr lang="fr-FR" dirty="0"/>
                  <a:t> mercury density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fr-FR" b="0" i="1">
                        <a:latin typeface="Cambria Math"/>
                      </a:rPr>
                      <m:t>𝐿</m:t>
                    </m:r>
                    <m:r>
                      <a:rPr lang="fr-FR" b="0" i="1">
                        <a:latin typeface="Cambria Math"/>
                      </a:rPr>
                      <m:t> </m:t>
                    </m:r>
                  </m:oMath>
                </a14:m>
                <a:r>
                  <a:rPr lang="fr-FR" dirty="0"/>
                  <a:t>length of the precession volume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fr-FR" b="0" i="1">
                        <a:latin typeface="Cambria Math"/>
                      </a:rPr>
                      <m:t>𝑝</m:t>
                    </m:r>
                  </m:oMath>
                </a14:m>
                <a:r>
                  <a:rPr lang="fr-FR" dirty="0"/>
                  <a:t> polarisation of the mercury vapour</a:t>
                </a:r>
              </a:p>
              <a:p>
                <a:pPr>
                  <a:defRPr/>
                </a:pPr>
                <a:r>
                  <a:rPr lang="fr-FR" dirty="0"/>
                  <a:t>T</a:t>
                </a:r>
                <a:r>
                  <a:rPr lang="fr-FR" dirty="0" err="1"/>
                  <a:t>ransmission</a:t>
                </a:r>
                <a:r>
                  <a:rPr lang="fr-FR" dirty="0"/>
                  <a:t>/reflection factors:</a:t>
                </a:r>
              </a:p>
              <a:p>
                <a:pPr>
                  <a:defRPr/>
                </a:pP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b="0" i="1">
                        <a:latin typeface="Cambria Math"/>
                      </a:rPr>
                      <m:t>𝑎</m:t>
                    </m:r>
                  </m:oMath>
                </a14:m>
                <a:r>
                  <a:rPr lang="fr-FR" dirty="0"/>
                  <a:t> and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ar-AE" dirty="0"/>
              </a:p>
              <a:p>
                <a:pPr>
                  <a:defRPr/>
                </a:pPr>
                <a:endParaRPr lang="ar-AE" dirty="0"/>
              </a:p>
              <a:p>
                <a:pPr>
                  <a:defRPr/>
                </a:pPr>
                <a:endParaRPr lang="ar-AE" dirty="0"/>
              </a:p>
              <a:p>
                <a:pPr>
                  <a:defRPr/>
                </a:pPr>
                <a:r>
                  <a:rPr lang="ar-AE" dirty="0"/>
                  <a:t> </a:t>
                </a:r>
                <a:endParaRPr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9910" y="3429000"/>
                <a:ext cx="3460499" cy="2492990"/>
              </a:xfrm>
              <a:prstGeom prst="rect">
                <a:avLst/>
              </a:prstGeom>
              <a:blipFill>
                <a:blip r:embed="rId5"/>
                <a:stretch>
                  <a:fillRect l="-4401" t="-3186" r="-3169" b="-46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 bwMode="auto">
              <a:xfrm>
                <a:off x="6020931" y="2996928"/>
                <a:ext cx="1848263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24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24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2400" b="0" i="0">
                                      <a:latin typeface="Cambria Math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fr-FR" sz="2400" b="0" i="1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24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2400" b="0" i="0">
                                      <a:latin typeface="Cambria Math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fr-FR" sz="2400" b="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2400" b="0" i="1">
                              <a:latin typeface="Cambria Math"/>
                            </a:rPr>
                            <m:t>=</m:t>
                          </m:r>
                          <m:sSup>
                            <m:sSupPr>
                              <m:ctrlPr>
                                <a:rPr lang="fr-FR" sz="24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fr-FR" sz="2400" b="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b="0" i="1">
                                  <a:latin typeface="Cambria Math"/>
                                </a:rPr>
                                <m:t>−2</m:t>
                              </m:r>
                              <m:r>
                                <a:rPr lang="fr-FR" sz="24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  <m:r>
                                <a:rPr lang="fr-FR" sz="24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𝑛𝐿𝑝</m:t>
                              </m:r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US" sz="240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0931" y="2996928"/>
                <a:ext cx="1848263" cy="753796"/>
              </a:xfrm>
              <a:prstGeom prst="rect">
                <a:avLst/>
              </a:prstGeom>
              <a:blipFill>
                <a:blip r:embed="rId6"/>
                <a:stretch>
                  <a:fillRect l="-3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colade fermante 9"/>
          <p:cNvSpPr/>
          <p:nvPr/>
        </p:nvSpPr>
        <p:spPr bwMode="auto">
          <a:xfrm>
            <a:off x="4592650" y="1939489"/>
            <a:ext cx="142103" cy="1470670"/>
          </a:xfrm>
          <a:prstGeom prst="rightBrace">
            <a:avLst>
              <a:gd name="adj1" fmla="val 2693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 bwMode="auto">
              <a:xfrm>
                <a:off x="5907661" y="1886230"/>
                <a:ext cx="31859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4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400" b="0" i="0">
                                  <a:latin typeface="Cambria Math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fr-FR" sz="2400" b="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24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400" b="0" i="0">
                                  <a:latin typeface="Cambria Math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fr-FR" sz="2400" b="0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fr-FR" sz="2400" b="0" i="1">
                              <a:latin typeface="Cambria Math"/>
                            </a:rPr>
                            <m:t>=</m:t>
                          </m:r>
                          <m:r>
                            <a:rPr lang="fr-FR" sz="2400" b="0" i="1">
                              <a:latin typeface="Cambria Math"/>
                            </a:rPr>
                            <m:t>𝑎</m:t>
                          </m:r>
                          <m:r>
                            <a:rPr lang="fr-FR" sz="2400" b="0" i="1">
                              <a:latin typeface="Cambria Math"/>
                            </a:rPr>
                            <m:t>(1−</m:t>
                          </m:r>
                          <m:r>
                            <a:rPr lang="fr-FR" sz="2400" b="0" i="1">
                              <a:latin typeface="Cambria Math"/>
                            </a:rPr>
                            <m:t>𝑎</m:t>
                          </m:r>
                          <m:r>
                            <a:rPr lang="fr-FR" sz="2400" b="0" i="1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fr-FR" sz="24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fr-FR" sz="2400" b="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b="0" i="1">
                                  <a:latin typeface="Cambria Math"/>
                                </a:rPr>
                                <m:t>−2</m:t>
                              </m:r>
                              <m:r>
                                <a:rPr lang="fr-FR" sz="2400" b="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𝜎</m:t>
                              </m:r>
                              <m:r>
                                <a:rPr lang="fr-FR" sz="2400" b="0" i="1">
                                  <a:solidFill>
                                    <a:schemeClr val="accent6"/>
                                  </a:solidFill>
                                  <a:latin typeface="Cambria Math"/>
                                </a:rPr>
                                <m:t>𝑛𝐿</m:t>
                              </m:r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US" sz="240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7661" y="1886230"/>
                <a:ext cx="3185937" cy="369332"/>
              </a:xfrm>
              <a:prstGeom prst="rect">
                <a:avLst/>
              </a:prstGeom>
              <a:blipFill>
                <a:blip r:embed="rId7"/>
                <a:stretch>
                  <a:fillRect l="-3250" b="-344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12"/>
          <p:cNvCxnSpPr>
            <a:stCxn id="10" idx="1"/>
          </p:cNvCxnSpPr>
          <p:nvPr/>
        </p:nvCxnSpPr>
        <p:spPr bwMode="auto">
          <a:xfrm flipV="1">
            <a:off x="4734753" y="2104936"/>
            <a:ext cx="1072923" cy="569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 bwMode="auto">
          <a:xfrm>
            <a:off x="4734753" y="2674824"/>
            <a:ext cx="1029674" cy="6870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 bwMode="auto">
              <a:xfrm>
                <a:off x="9403492" y="1898138"/>
                <a:ext cx="2201052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fr-FR"/>
                  <a:t>Derive </a:t>
                </a:r>
                <mc:AlternateContent>
                  <mc:Choice Requires="a14">
                    <a14:m>
                      <m:oMath xmlns:m="http://schemas.openxmlformats.org/officeDocument/2006/math">
                        <m:r>
                          <a:rPr lang="fr-FR" b="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𝜎</m:t>
                        </m:r>
                        <m:sSub>
                          <m:sSubPr>
                            <m:ctrlPr>
                              <a:rPr lang="fr-FR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fr-F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FR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a:rPr lang="fr-F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fr-F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fr-F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𝑡</m:t>
                            </m:r>
                            <m:r>
                              <a:rPr lang="fr-FR" b="0" i="1">
                                <a:solidFill>
                                  <a:schemeClr val="accent6"/>
                                </a:solidFill>
                                <a:latin typeface="Cambria Math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fr-FR" b="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solidFill>
                                      <a:schemeClr val="accent6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>
                                    <a:solidFill>
                                      <a:schemeClr val="accent6"/>
                                    </a:solidFill>
                                    <a:latin typeface="Cambria Math"/>
                                  </a:rPr>
                                  <m:t>𝑙𝑒𝑎𝑘</m:t>
                                </m:r>
                              </m:sub>
                            </m:sSub>
                          </m:sup>
                        </m:sSup>
                        <m:r>
                          <a:rPr lang="fr-FR" b="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𝐿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GB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03492" y="1898138"/>
                <a:ext cx="2201052" cy="379656"/>
              </a:xfrm>
              <a:prstGeom prst="rect">
                <a:avLst/>
              </a:prstGeom>
              <a:blipFill>
                <a:blip r:embed="rId8"/>
                <a:stretch>
                  <a:fillRect l="-2493" t="-4762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 bwMode="auto">
              <a:xfrm>
                <a:off x="9403492" y="3049343"/>
                <a:ext cx="23298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fr-FR"/>
                  <a:t>Derive </a:t>
                </a:r>
                <mc:AlternateContent>
                  <mc:Choice Requires="a14">
                    <a14:m>
                      <m:oMath xmlns:m="http://schemas.openxmlformats.org/officeDocument/2006/math">
                        <m:r>
                          <a:rPr lang="fr-FR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GB"/>
                  <a:t> knowing </a:t>
                </a:r>
                <mc:AlternateContent>
                  <mc:Choice Requires="a14">
                    <a14:m>
                      <m:oMath xmlns:m="http://schemas.openxmlformats.org/officeDocument/2006/math">
                        <m:r>
                          <a:rPr lang="fr-FR" b="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𝜎</m:t>
                        </m:r>
                        <m:r>
                          <a:rPr lang="fr-FR" b="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𝑛𝐿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GB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03492" y="3049343"/>
                <a:ext cx="2329869" cy="369332"/>
              </a:xfrm>
              <a:prstGeom prst="rect">
                <a:avLst/>
              </a:prstGeom>
              <a:blipFill>
                <a:blip r:embed="rId9"/>
                <a:stretch>
                  <a:fillRect l="-235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 bwMode="auto">
              <a:xfrm>
                <a:off x="4820681" y="4465480"/>
                <a:ext cx="6533119" cy="829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b="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b="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r>
                                <a:rPr lang="fr-FR" sz="2400" b="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400" b="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fr-FR" sz="2400" b="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𝜎</m:t>
                              </m:r>
                              <m:r>
                                <a:rPr lang="fr-FR" sz="2400" b="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𝑛𝐿</m:t>
                              </m:r>
                            </m:den>
                          </m:f>
                          <m:func>
                            <m:funcPr>
                              <m:ctrlPr>
                                <a:rPr lang="fr-FR" sz="24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400" b="0" i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4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>
                                              <a:latin typeface="Cambria Math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fr-FR" sz="2400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>
                                              <a:latin typeface="Cambria Math"/>
                                            </a:rPr>
                                            <m:t>Π</m:t>
                                          </m:r>
                                        </m:e>
                                        <m:sub>
                                          <m:r>
                                            <a:rPr lang="fr-FR" sz="2400" i="1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fr-FR" sz="2400" b="0" i="1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40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4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fr-FR" sz="24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fr-FR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 sz="2400" i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Hg</m:t>
                                      </m:r>
                                    </m:sub>
                                  </m:sSub>
                                  <m:r>
                                    <a:rPr lang="fr-FR" sz="24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fr-FR" sz="24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fr-FR" sz="24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  <m:sSup>
                            <m:sSupPr>
                              <m:ctrlP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24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24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fr-FR" sz="24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  <m:r>
                                    <a:rPr lang="fr-FR" sz="2400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US" sz="240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0681" y="4465480"/>
                <a:ext cx="6533119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 bwMode="auto">
          <a:xfrm>
            <a:off x="4528368" y="5541380"/>
            <a:ext cx="3734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50"/>
                </a:solidFill>
              </a:rPr>
              <a:t>1</a:t>
            </a:r>
            <a:r>
              <a:rPr lang="en-US" baseline="30000">
                <a:solidFill>
                  <a:srgbClr val="00B050"/>
                </a:solidFill>
              </a:rPr>
              <a:t>st</a:t>
            </a:r>
            <a:r>
              <a:rPr lang="en-US">
                <a:solidFill>
                  <a:srgbClr val="00B050"/>
                </a:solidFill>
              </a:rPr>
              <a:t> fit provides</a:t>
            </a:r>
            <a:endParaRPr/>
          </a:p>
          <a:p>
            <a:pPr>
              <a:defRPr/>
            </a:pPr>
            <a:r>
              <a:rPr lang="en-US">
                <a:solidFill>
                  <a:srgbClr val="00B050"/>
                </a:solidFill>
              </a:rPr>
              <a:t>- Absorption </a:t>
            </a:r>
            <a:endParaRPr/>
          </a:p>
          <a:p>
            <a:pPr>
              <a:defRPr/>
            </a:pPr>
            <a:r>
              <a:rPr lang="en-US">
                <a:solidFill>
                  <a:srgbClr val="00B050"/>
                </a:solidFill>
              </a:rPr>
              <a:t>- Leakage time of precession chamber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 bwMode="auto">
              <a:xfrm>
                <a:off x="8490819" y="5209332"/>
                <a:ext cx="3588931" cy="1780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>
                    <a:solidFill>
                      <a:schemeClr val="accent2">
                        <a:lumMod val="50000"/>
                      </a:schemeClr>
                    </a:solidFill>
                  </a:rPr>
                  <a:t>2</a:t>
                </a:r>
                <a:r>
                  <a:rPr lang="en-US" baseline="30000">
                    <a:solidFill>
                      <a:schemeClr val="accent2">
                        <a:lumMod val="50000"/>
                      </a:schemeClr>
                    </a:solidFill>
                  </a:rPr>
                  <a:t>nd</a:t>
                </a:r>
                <a:r>
                  <a:rPr lang="en-US">
                    <a:solidFill>
                      <a:schemeClr val="accent2">
                        <a:lumMod val="50000"/>
                      </a:schemeClr>
                    </a:solidFill>
                  </a:rPr>
                  <a:t> fit provides</a:t>
                </a:r>
                <a:endParaRPr/>
              </a:p>
              <a:p>
                <a:pPr>
                  <a:defRPr/>
                </a:pPr>
                <a:r>
                  <a:rPr lang="en-US">
                    <a:solidFill>
                      <a:schemeClr val="accent2">
                        <a:lumMod val="50000"/>
                      </a:schemeClr>
                    </a:solidFill>
                  </a:rPr>
                  <a:t>- Polarisation of mercury vapour </a:t>
                </a:r>
                <mc:AlternateContent>
                  <mc:Choice Requires="a14"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b="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b="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fr-FR" b="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US">
                    <a:solidFill>
                      <a:schemeClr val="accent2">
                        <a:lumMod val="50000"/>
                      </a:schemeClr>
                    </a:solidFill>
                  </a:rPr>
                  <a:t>  </a:t>
                </a:r>
                <a:endParaRPr/>
              </a:p>
              <a:p>
                <a:pPr>
                  <a:defRPr/>
                </a:pPr>
                <a:r>
                  <a:rPr lang="en-US">
                    <a:solidFill>
                      <a:schemeClr val="accent2">
                        <a:lumMod val="50000"/>
                      </a:schemeClr>
                    </a:solidFill>
                  </a:rPr>
                  <a:t>- Depolarisation time </a:t>
                </a:r>
                <mc:AlternateContent>
                  <mc:Choice Requires="a14">
                    <a14:m>
                      <m:oMath xmlns:m="http://schemas.openxmlformats.org/officeDocument/2006/math">
                        <m:r>
                          <a:rPr lang="fr-FR" b="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  <m:t>𝑇</m:t>
                        </m:r>
                        <m:r>
                          <a:rPr lang="fr-FR" b="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  <m:t>2 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US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>
                    <a:solidFill>
                      <a:schemeClr val="accent2">
                        <a:lumMod val="50000"/>
                      </a:schemeClr>
                    </a:solidFill>
                  </a:rPr>
                  <a:t>- Noise spectrum</a:t>
                </a:r>
                <a:endParaRPr/>
              </a:p>
              <a:p>
                <a:pPr>
                  <a:defRPr/>
                </a:pPr>
                <a:r>
                  <a:rPr lang="en-US">
                    <a:solidFill>
                      <a:srgbClr val="FF0000"/>
                    </a:solidFill>
                  </a:rPr>
                  <a:t>- Precession frequency </a:t>
                </a:r>
                <mc:AlternateContent>
                  <mc:Choice Requires="a14"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b="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Hg</m:t>
                            </m:r>
                          </m:sub>
                        </m:sSub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en-US">
                  <a:solidFill>
                    <a:srgbClr val="FF0000"/>
                  </a:solidFill>
                </a:endParaRPr>
              </a:p>
              <a:p>
                <a:pPr marL="285750" indent="-285750">
                  <a:buFontTx/>
                  <a:buChar char="-"/>
                  <a:defRPr/>
                </a:pPr>
                <a:endParaRPr lang="en-US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0819" y="5209332"/>
                <a:ext cx="3588931" cy="1780487"/>
              </a:xfrm>
              <a:prstGeom prst="rect">
                <a:avLst/>
              </a:prstGeom>
              <a:blipFill>
                <a:blip r:embed="rId11"/>
                <a:stretch>
                  <a:fillRect l="-1528" t="-20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49398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9475ECE-56CE-C32A-D69E-37ADB92A063A}" type="slidenum">
              <a:rPr lang="en-GB"/>
              <a:t>22</a:t>
            </a:fld>
            <a:endParaRPr/>
          </a:p>
        </p:txBody>
      </p:sp>
      <p:sp>
        <p:nvSpPr>
          <p:cNvPr id="1945492285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8EB4AAB-E235-4B73-A092-06796A2EEB84}"/>
              </a:ext>
            </a:extLst>
          </p:cNvPr>
          <p:cNvSpPr txBox="1"/>
          <p:nvPr/>
        </p:nvSpPr>
        <p:spPr>
          <a:xfrm>
            <a:off x="885320" y="1754823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Transmitted</a:t>
            </a:r>
            <a:r>
              <a:rPr lang="fr-FR" dirty="0"/>
              <a:t> power</a:t>
            </a:r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229A81E-D6D9-4060-BF24-5C045C1A78B8}"/>
              </a:ext>
            </a:extLst>
          </p:cNvPr>
          <p:cNvSpPr txBox="1"/>
          <p:nvPr/>
        </p:nvSpPr>
        <p:spPr>
          <a:xfrm>
            <a:off x="905174" y="249015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Reflected</a:t>
            </a:r>
            <a:r>
              <a:rPr lang="fr-FR" dirty="0"/>
              <a:t> power</a:t>
            </a:r>
            <a:endParaRPr lang="en-GB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Hg </a:t>
            </a:r>
            <a:r>
              <a:rPr lang="fr-FR" dirty="0" err="1"/>
              <a:t>precession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: </a:t>
            </a:r>
            <a:r>
              <a:rPr lang="fr-FR" dirty="0" err="1"/>
              <a:t>summary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7625" y="1755145"/>
            <a:ext cx="11420596" cy="4178930"/>
          </a:xfrm>
          <a:prstGeom prst="rect">
            <a:avLst/>
          </a:prstGeom>
        </p:spPr>
      </p:pic>
      <p:sp>
        <p:nvSpPr>
          <p:cNvPr id="15729863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D1C4849-3881-B76B-3553-6F0FA289336E}" type="slidenum">
              <a:rPr lang="en-GB"/>
              <a:t>23</a:t>
            </a:fld>
            <a:endParaRPr/>
          </a:p>
        </p:txBody>
      </p:sp>
      <p:sp>
        <p:nvSpPr>
          <p:cNvPr id="1928896664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792146" cy="1325563"/>
          </a:xfrm>
        </p:spPr>
        <p:txBody>
          <a:bodyPr/>
          <a:lstStyle/>
          <a:p>
            <a:pPr>
              <a:defRPr/>
            </a:pPr>
            <a:r>
              <a:rPr lang="fr-FR" dirty="0" err="1"/>
              <a:t>Uncertainty</a:t>
            </a:r>
            <a:r>
              <a:rPr lang="fr-FR" dirty="0"/>
              <a:t> </a:t>
            </a:r>
            <a:r>
              <a:rPr lang="fr-FR" dirty="0" err="1"/>
              <a:t>derivation</a:t>
            </a:r>
            <a:r>
              <a:rPr lang="fr-FR" dirty="0"/>
              <a:t> of </a:t>
            </a:r>
            <a:r>
              <a:rPr lang="fr-FR" dirty="0" err="1"/>
              <a:t>precession</a:t>
            </a:r>
            <a:r>
              <a:rPr lang="fr-FR" dirty="0"/>
              <a:t> </a:t>
            </a:r>
            <a:r>
              <a:rPr lang="fr-FR" dirty="0" err="1"/>
              <a:t>frequency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 bwMode="auto"/>
            <p:txBody>
              <a:bodyPr/>
              <a:lstStyle/>
              <a:p>
                <a:pPr marL="0" indent="0">
                  <a:buNone/>
                  <a:defRPr/>
                </a:pPr>
                <a:r>
                  <a:rPr lang="fr-FR"/>
                  <a:t>Philosophy: filtering without filtering</a:t>
                </a:r>
              </a:p>
              <a:p>
                <a:pPr marL="0" indent="0">
                  <a:buNone/>
                  <a:defRPr/>
                </a:pPr>
                <mc:AlternateContent>
                  <mc:Choice Requires="a14">
                    <a14:m>
                      <m:oMath xmlns:m="http://schemas.openxmlformats.org/officeDocument/2006/math">
                        <m:r>
                          <a:rPr lang="en-GB" i="1">
                            <a:latin typeface="Cambria Math"/>
                            <a:ea typeface="Cambria Math"/>
                          </a:rPr>
                          <m:t>→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GB"/>
                  <a:t> Only the noise at the frequency of the signal affects our estimator</a:t>
                </a:r>
                <a:endParaRPr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rcRect l="53985" t="33678" r="22932"/>
          <a:stretch/>
        </p:blipFill>
        <p:spPr bwMode="auto">
          <a:xfrm>
            <a:off x="838200" y="3029195"/>
            <a:ext cx="3307404" cy="34772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 bwMode="auto">
              <a:xfrm>
                <a:off x="5118125" y="3216463"/>
                <a:ext cx="5592794" cy="232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fr-FR" sz="2400">
                    <a:solidFill>
                      <a:srgbClr val="7030A0"/>
                    </a:solidFill>
                  </a:rPr>
                  <a:t>Equivalent white noise</a:t>
                </a:r>
                <a:r>
                  <a:rPr lang="fr-FR" sz="2400"/>
                  <a:t> as input of the </a:t>
                </a:r>
                <mc:AlternateContent>
                  <mc:Choice Requires="a14"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fr-FR" sz="2400" b="0" i="1">
                                <a:solidFill>
                                  <a:srgbClr val="F0808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a:rPr lang="fr-FR" sz="2400" b="0" i="1">
                                <a:solidFill>
                                  <a:srgbClr val="F08080"/>
                                </a:solidFill>
                                <a:latin typeface="Cambria Math"/>
                              </a:rPr>
                              <m:t>𝜒</m:t>
                            </m:r>
                          </m:e>
                          <m:sup>
                            <m:r>
                              <a:rPr lang="fr-FR" sz="2400" b="0" i="1">
                                <a:solidFill>
                                  <a:srgbClr val="F0808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fr-FR" sz="2400">
                    <a:solidFill>
                      <a:srgbClr val="F08080"/>
                    </a:solidFill>
                  </a:rPr>
                  <a:t> minimisation fit</a:t>
                </a:r>
                <a:r>
                  <a:rPr lang="fr-FR" sz="2400"/>
                  <a:t>. </a:t>
                </a:r>
                <a:endParaRPr/>
              </a:p>
              <a:p>
                <a:pPr>
                  <a:defRPr/>
                </a:pPr>
                <mc:AlternateContent>
                  <mc:Choice Requires="a14">
                    <a14:m>
                      <m:oMath xmlns:m="http://schemas.openxmlformats.org/officeDocument/2006/math">
                        <m:r>
                          <a:rPr lang="en-GB" sz="2400" i="1">
                            <a:latin typeface="Cambria Math"/>
                            <a:ea typeface="Cambria Math"/>
                          </a:rPr>
                          <m:t>→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GB" sz="2400"/>
                  <a:t> diagonal elements of the covariant matrix give the uncertainties.</a:t>
                </a:r>
                <a:endParaRPr/>
              </a:p>
              <a:p>
                <a:pPr>
                  <a:defRPr/>
                </a:pPr>
                <a:endParaRPr lang="fr-FR" sz="2400"/>
              </a:p>
              <a:p>
                <a:pPr>
                  <a:defRPr/>
                </a:pPr>
                <a:r>
                  <a:rPr lang="fr-FR" sz="2400"/>
                  <a:t>V</a:t>
                </a:r>
                <a:r>
                  <a:rPr lang="en-GB" sz="2400"/>
                  <a:t>erified with simulated data.</a:t>
                </a:r>
                <a:endParaRPr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18125" y="3216463"/>
                <a:ext cx="5592794" cy="2320317"/>
              </a:xfrm>
              <a:prstGeom prst="rect">
                <a:avLst/>
              </a:prstGeom>
              <a:blipFill>
                <a:blip r:embed="rId5"/>
                <a:stretch>
                  <a:fillRect l="-1745" t="-2105" b="-47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" t="11115" r="54379" b="12331"/>
          <a:stretch/>
        </p:blipFill>
        <p:spPr bwMode="auto">
          <a:xfrm>
            <a:off x="8778858" y="5014067"/>
            <a:ext cx="519113" cy="557872"/>
          </a:xfrm>
          <a:prstGeom prst="rect">
            <a:avLst/>
          </a:prstGeom>
        </p:spPr>
      </p:pic>
      <p:sp>
        <p:nvSpPr>
          <p:cNvPr id="187066006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4AB28AD-36E6-805B-04C9-AE4619B97C1E}" type="slidenum">
              <a:rPr lang="en-GB"/>
              <a:t>24</a:t>
            </a:fld>
            <a:endParaRPr/>
          </a:p>
        </p:txBody>
      </p:sp>
      <p:sp>
        <p:nvSpPr>
          <p:cNvPr id="220591122" name="ZoneTexte 17"/>
          <p:cNvSpPr txBox="1"/>
          <p:nvPr/>
        </p:nvSpPr>
        <p:spPr bwMode="auto">
          <a:xfrm>
            <a:off x="144378" y="89693"/>
            <a:ext cx="64550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17BA94-D4A4-46AA-A1EE-75516633E60D}"/>
              </a:ext>
            </a:extLst>
          </p:cNvPr>
          <p:cNvSpPr/>
          <p:nvPr/>
        </p:nvSpPr>
        <p:spPr>
          <a:xfrm>
            <a:off x="746760" y="4343400"/>
            <a:ext cx="304800" cy="23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0E2959-27C1-4986-B52B-BA4F18939616}"/>
              </a:ext>
            </a:extLst>
          </p:cNvPr>
          <p:cNvSpPr/>
          <p:nvPr/>
        </p:nvSpPr>
        <p:spPr>
          <a:xfrm>
            <a:off x="3932244" y="3505200"/>
            <a:ext cx="304800" cy="23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10551216" y="1319950"/>
            <a:ext cx="1325679" cy="31184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Performance of the Hg magnetometer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838200" y="1692062"/>
                <a:ext cx="10515600" cy="5152691"/>
              </a:xfrm>
            </p:spPr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en-GB" b="0" dirty="0"/>
                  <a:t>P</a:t>
                </a:r>
                <a:r>
                  <a:rPr lang="en-GB" b="0" dirty="0" err="1"/>
                  <a:t>recision</a:t>
                </a:r>
                <a:r>
                  <a:rPr lang="en-GB" b="0" dirty="0"/>
                  <a:t>:</a:t>
                </a:r>
                <a:endParaRPr lang="en-GB" dirty="0"/>
              </a:p>
              <a:p>
                <a:pPr>
                  <a:defRPr/>
                </a:pPr>
                <a:endParaRPr lang="en-GB" dirty="0"/>
              </a:p>
              <a:p>
                <a:pPr marL="0" indent="0">
                  <a:buNone/>
                  <a:defRPr/>
                </a:pPr>
                <a:endParaRPr lang="en-GB" dirty="0"/>
              </a:p>
              <a:p>
                <a:pPr>
                  <a:defRPr/>
                </a:pPr>
                <a:r>
                  <a:rPr lang="en-GB" dirty="0" err="1"/>
                  <a:t>Accuracy</a:t>
                </a:r>
                <a:r>
                  <a:rPr lang="en-GB" dirty="0"/>
                  <a:t>: </a:t>
                </a:r>
                <a:r>
                  <a:rPr lang="en-GB" dirty="0" err="1"/>
                  <a:t>unbiaised</a:t>
                </a:r>
                <a:r>
                  <a:rPr lang="en-GB" dirty="0"/>
                  <a:t> </a:t>
                </a:r>
                <a:r>
                  <a:rPr lang="en-GB" dirty="0" err="1"/>
                  <a:t>estimator</a:t>
                </a:r>
                <a:r>
                  <a:rPr lang="en-GB" dirty="0"/>
                  <a:t>? </a:t>
                </a:r>
              </a:p>
              <a:p>
                <a:pPr lvl="1">
                  <a:defRPr/>
                </a:pPr>
                <a:r>
                  <a:rPr lang="en-GB" dirty="0" err="1"/>
                  <a:t>effect</a:t>
                </a:r>
                <a:r>
                  <a:rPr lang="en-GB" dirty="0"/>
                  <a:t> of non-white noise,</a:t>
                </a:r>
              </a:p>
              <a:p>
                <a:pPr lvl="1">
                  <a:defRPr/>
                </a:pPr>
                <a:r>
                  <a:rPr lang="en-GB" dirty="0" err="1"/>
                  <a:t>magnetic</a:t>
                </a:r>
                <a:r>
                  <a:rPr lang="en-GB" dirty="0"/>
                  <a:t> </a:t>
                </a:r>
                <a:r>
                  <a:rPr lang="en-GB" dirty="0" err="1"/>
                  <a:t>field</a:t>
                </a:r>
                <a:r>
                  <a:rPr lang="en-GB" dirty="0"/>
                  <a:t> drifts </a:t>
                </a:r>
                <a:r>
                  <a:rPr lang="en-GB" dirty="0" err="1"/>
                  <a:t>within</a:t>
                </a:r>
                <a:r>
                  <a:rPr lang="en-GB" dirty="0"/>
                  <a:t> one cycle</a:t>
                </a:r>
              </a:p>
              <a:p>
                <a:pPr>
                  <a:defRPr/>
                </a:pPr>
                <a:endParaRPr lang="en-GB" dirty="0"/>
              </a:p>
              <a:p>
                <a:pPr marL="0" indent="0">
                  <a:buNone/>
                  <a:defRPr/>
                </a:pPr>
                <a:r>
                  <a:rPr lang="en-GB" b="1" dirty="0"/>
                  <a:t>Magnetic field measured with a precision of 70 </a:t>
                </a:r>
                <a:r>
                  <a:rPr lang="en-GB" b="1" dirty="0" err="1"/>
                  <a:t>fT</a:t>
                </a:r>
                <a:r>
                  <a:rPr lang="en-GB" b="1" dirty="0"/>
                  <a:t> !</a:t>
                </a:r>
              </a:p>
              <a:p>
                <a:pPr marL="0" indent="0">
                  <a:buNone/>
                  <a:defRPr/>
                </a:pPr>
                <a:r>
                  <a:rPr lang="fr-FR" dirty="0"/>
                  <a:t>A</a:t>
                </a:r>
                <a:r>
                  <a:rPr lang="en-GB" dirty="0" err="1"/>
                  <a:t>lso</a:t>
                </a:r>
                <a:r>
                  <a:rPr lang="en-GB" dirty="0"/>
                  <a:t> vertical gradient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TB</m:t>
                        </m:r>
                      </m:sub>
                    </m:sSub>
                  </m:oMath>
                </a14:m>
                <a:r>
                  <a:rPr lang="en-GB" dirty="0"/>
                  <a:t> is measured.</a:t>
                </a:r>
              </a:p>
              <a:p>
                <a:pPr marL="0" indent="0">
                  <a:buNone/>
                  <a:defRPr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Study systematic effects affecting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  <a:cs typeface="Cambria Math"/>
                      </a:rPr>
                      <m:t>ℛ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  <a:cs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/>
                                <a:ea typeface="Cambria Math"/>
                                <a:cs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  <a:ea typeface="Cambria Math"/>
                                <a:cs typeface="Cambria Math"/>
                              </a:rPr>
                              <m:t>n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/>
                                <a:ea typeface="Cambria Math"/>
                                <a:cs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  <a:ea typeface="Cambria Math"/>
                                <a:cs typeface="Cambria Math"/>
                              </a:rPr>
                              <m:t>Hg</m:t>
                            </m:r>
                          </m:sub>
                        </m:sSub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838200" y="1692062"/>
                <a:ext cx="10515600" cy="5152691"/>
              </a:xfrm>
              <a:blipFill>
                <a:blip r:embed="rId3"/>
                <a:stretch>
                  <a:fillRect l="-1217" t="-20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2128DC-CCA0-4DDE-A575-98EA455ABF9F}" type="slidenum">
              <a:rPr lang="en-US"/>
              <a:t>25</a:t>
            </a:fld>
            <a:endParaRPr lang="en-US"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144378" y="89693"/>
            <a:ext cx="645467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  <a:endParaRPr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" t="11115" r="54379" b="12331"/>
          <a:stretch/>
        </p:blipFill>
        <p:spPr bwMode="auto">
          <a:xfrm>
            <a:off x="10954500" y="2222833"/>
            <a:ext cx="519113" cy="5578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 bwMode="auto">
          <a:xfrm>
            <a:off x="10761993" y="1393554"/>
            <a:ext cx="104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/>
              <a:t>status</a:t>
            </a:r>
            <a:endParaRPr lang="en-GB" sz="2400"/>
          </a:p>
        </p:txBody>
      </p:sp>
      <p:sp>
        <p:nvSpPr>
          <p:cNvPr id="8" name="ZoneTexte 7"/>
          <p:cNvSpPr txBox="1"/>
          <p:nvPr/>
        </p:nvSpPr>
        <p:spPr bwMode="auto">
          <a:xfrm>
            <a:off x="10648979" y="3647615"/>
            <a:ext cx="132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dirty="0" err="1"/>
              <a:t>ongoing</a:t>
            </a:r>
            <a:endParaRPr lang="en-GB" sz="2400" dirty="0"/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10551216" y="1855218"/>
            <a:ext cx="1325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 bwMode="auto">
          <a:xfrm>
            <a:off x="10551215" y="3117234"/>
            <a:ext cx="1325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CF55238-832F-448A-AE05-9718BEC3BC7C}"/>
                  </a:ext>
                </a:extLst>
              </p:cNvPr>
              <p:cNvSpPr txBox="1"/>
              <p:nvPr/>
            </p:nvSpPr>
            <p:spPr>
              <a:xfrm>
                <a:off x="2756438" y="1703205"/>
                <a:ext cx="7254678" cy="1748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fr-FR" sz="2400" dirty="0"/>
                  <a:t>TOP </a:t>
                </a:r>
                <a:r>
                  <a:rPr lang="fr-FR" sz="2400" dirty="0" err="1"/>
                  <a:t>chamber</a:t>
                </a:r>
                <a:r>
                  <a:rPr lang="fr-FR" sz="2400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𝜎</m:t>
                        </m:r>
                        <m:d>
                          <m:d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2400">
                                    <a:latin typeface="Cambria Math"/>
                                  </a:rPr>
                                  <m:t>Hg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400">
                                <a:latin typeface="Cambria Math"/>
                              </a:rPr>
                              <m:t>Hg</m:t>
                            </m:r>
                          </m:sub>
                        </m:sSub>
                      </m:den>
                    </m:f>
                    <m:r>
                      <a:rPr lang="fr-FR" sz="2400" i="1">
                        <a:latin typeface="Cambria Math"/>
                      </a:rPr>
                      <m:t>=7×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latin typeface="Cambria Math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fr-FR" sz="2400" dirty="0"/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𝜎</m:t>
                        </m:r>
                        <m:d>
                          <m:d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2400">
                                    <a:latin typeface="Cambria Math"/>
                                  </a:rPr>
                                  <m:t>n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400">
                                <a:latin typeface="Cambria Math"/>
                              </a:rPr>
                              <m:t>n</m:t>
                            </m:r>
                          </m:sub>
                        </m:sSub>
                      </m:den>
                    </m:f>
                    <m:r>
                      <a:rPr lang="fr-FR" sz="2400" i="1">
                        <a:latin typeface="Cambria Math"/>
                      </a:rPr>
                      <m:t>=2×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latin typeface="Cambria Math"/>
                          </a:rPr>
                          <m:t>−7</m:t>
                        </m:r>
                      </m:sup>
                    </m:sSup>
                  </m:oMath>
                </a14:m>
                <a:endParaRPr lang="fr-FR" sz="2400" dirty="0"/>
              </a:p>
              <a:p>
                <a:pPr>
                  <a:defRPr/>
                </a:pPr>
                <a:r>
                  <a:rPr lang="fr-FR" sz="2400" dirty="0"/>
                  <a:t>BOT </a:t>
                </a:r>
                <a:r>
                  <a:rPr lang="fr-FR" sz="2400" dirty="0" err="1"/>
                  <a:t>chamber</a:t>
                </a:r>
                <a:r>
                  <a:rPr lang="fr-FR" sz="2400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𝜎</m:t>
                        </m:r>
                        <m:d>
                          <m:d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2400">
                                    <a:latin typeface="Cambria Math"/>
                                  </a:rPr>
                                  <m:t>Hg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400">
                                <a:latin typeface="Cambria Math"/>
                              </a:rPr>
                              <m:t>Hg</m:t>
                            </m:r>
                          </m:sub>
                        </m:sSub>
                      </m:den>
                    </m:f>
                    <m:r>
                      <a:rPr lang="fr-FR" sz="2400" i="1">
                        <a:latin typeface="Cambria Math"/>
                      </a:rPr>
                      <m:t>=4×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latin typeface="Cambria Math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fr-FR" sz="2400" dirty="0"/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/>
                          </a:rPr>
                          <m:t>𝜎</m:t>
                        </m:r>
                        <m:d>
                          <m:d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2400">
                                    <a:latin typeface="Cambria Math"/>
                                  </a:rPr>
                                  <m:t>n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400">
                                <a:latin typeface="Cambria Math"/>
                              </a:rPr>
                              <m:t>n</m:t>
                            </m:r>
                          </m:sub>
                        </m:sSub>
                      </m:den>
                    </m:f>
                    <m:r>
                      <a:rPr lang="fr-FR" sz="2400" i="1">
                        <a:latin typeface="Cambria Math"/>
                      </a:rPr>
                      <m:t>=2×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latin typeface="Cambria Math"/>
                          </a:rPr>
                          <m:t>−7</m:t>
                        </m:r>
                      </m:sup>
                    </m:sSup>
                  </m:oMath>
                </a14:m>
                <a:endParaRPr lang="fr-FR" sz="20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CF55238-832F-448A-AE05-9718BEC3B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438" y="1703205"/>
                <a:ext cx="7254678" cy="1748684"/>
              </a:xfrm>
              <a:prstGeom prst="rect">
                <a:avLst/>
              </a:prstGeom>
              <a:blipFill>
                <a:blip r:embed="rId5"/>
                <a:stretch>
                  <a:fillRect l="-1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3312053" name="Titre 1"/>
          <p:cNvSpPr>
            <a:spLocks noGrp="1"/>
          </p:cNvSpPr>
          <p:nvPr>
            <p:ph type="ctrTitle"/>
          </p:nvPr>
        </p:nvSpPr>
        <p:spPr bwMode="auto">
          <a:xfrm>
            <a:off x="1523999" y="3086100"/>
            <a:ext cx="9144000" cy="995362"/>
          </a:xfrm>
        </p:spPr>
        <p:txBody>
          <a:bodyPr/>
          <a:lstStyle/>
          <a:p>
            <a:pPr>
              <a:defRPr/>
            </a:pPr>
            <a:r>
              <a:rPr lang="en-US"/>
              <a:t>IV – </a:t>
            </a:r>
            <a:r>
              <a:t>Physics cases</a:t>
            </a:r>
          </a:p>
        </p:txBody>
      </p:sp>
      <p:sp>
        <p:nvSpPr>
          <p:cNvPr id="1298775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AD1069D-6EE0-95AB-BE49-8D289BF37A5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427953" name="Rectangle 83427952"/>
          <p:cNvSpPr/>
          <p:nvPr/>
        </p:nvSpPr>
        <p:spPr bwMode="auto">
          <a:xfrm>
            <a:off x="838198" y="1775702"/>
            <a:ext cx="4608549" cy="1249228"/>
          </a:xfrm>
          <a:prstGeom prst="rect">
            <a:avLst/>
          </a:prstGeom>
          <a:solidFill>
            <a:schemeClr val="bg1">
              <a:alpha val="0"/>
            </a:schemeClr>
          </a:solidFill>
          <a:ln w="1269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6932502" name="Espace réservé du contenu 2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838197" y="1893920"/>
                <a:ext cx="10515600" cy="4244412"/>
              </a:xfrm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normAutofit/>
              </a:bodyPr>
              <a:lstStyle/>
              <a:p>
                <a:pPr marL="0" indent="0">
                  <a:buNone/>
                  <a:defRPr/>
                </a:pPr>
                <a:r>
                  <a:rPr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sz="2800" b="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SupPr>
                          <m:e>
                            <m:r>
                              <a:rPr lang="en-US" sz="28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ℛ</m:t>
                            </m:r>
                          </m:e>
                          <m:sub>
                            <m:r>
                              <a:rPr lang="en-US" sz="2800" u="none" strike="noStrike" cap="none" spc="0">
                                <a:solidFill>
                                  <a:schemeClr val="accent6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𝑇</m:t>
                            </m:r>
                            <m:r>
                              <a:rPr lang="en-US" sz="2800" u="none" strike="noStrike" cap="none" spc="0">
                                <a:solidFill>
                                  <a:schemeClr val="accent6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,</m:t>
                            </m:r>
                            <m:r>
                              <a:rPr lang="en-US" sz="2800" u="none" strike="noStrike" cap="none" spc="0">
                                <a:solidFill>
                                  <a:schemeClr val="accent6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800" u="none" strike="noStrike" cap="none" spc="0">
                                <a:solidFill>
                                  <a:srgbClr val="FF00FF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↑,↓</m:t>
                            </m:r>
                          </m:sup>
                        </m:sSubSup>
                      </m:e>
                      <m:sub>
                        <m:r>
                          <a:rPr lang="en-US" sz="28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 </m:t>
                        </m:r>
                      </m:sub>
                    </m:sSub>
                    <m:r>
                      <a:rPr lang="en-US" sz="28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=</m:t>
                    </m:r>
                    <m:f>
                      <m:fPr>
                        <m:ctrlPr>
                          <a:rPr lang="en-US" sz="25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5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25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5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5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25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5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𝐻𝑔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5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dPr>
                      <m:e>
                        <m:r>
                          <a:rPr lang="en-US" sz="25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1+</m:t>
                        </m:r>
                        <m:f>
                          <m:fPr>
                            <m:ctrlPr>
                              <a:rPr lang="en-US" sz="25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300" b="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300" i="1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300" u="none" strike="noStrike" cap="none" spc="0">
                                        <a:solidFill>
                                          <a:schemeClr val="accent6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𝑇</m:t>
                                    </m:r>
                                    <m:r>
                                      <a:rPr lang="en-US" sz="2300" u="none" strike="noStrike" cap="none" spc="0">
                                        <a:solidFill>
                                          <a:schemeClr val="accent6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,</m:t>
                                    </m:r>
                                    <m:r>
                                      <a:rPr lang="en-US" sz="2300" u="none" strike="noStrike" cap="none" spc="0">
                                        <a:solidFill>
                                          <a:schemeClr val="accent6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sz="25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𝐵</m:t>
                            </m:r>
                          </m:den>
                        </m:f>
                        <m:sSub>
                          <m:sSubPr>
                            <m:ctrlPr>
                              <a:rPr lang="en-US" sz="25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25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5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𝑇𝐵</m:t>
                            </m:r>
                          </m:sub>
                        </m:sSub>
                        <m:r>
                          <a:rPr lang="en-US" sz="2500" u="none" strike="noStrike" cap="none" spc="0">
                            <a:solidFill>
                              <a:srgbClr val="FF00FF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∓</m:t>
                        </m:r>
                        <m:sSub>
                          <m:sSubPr>
                            <m:ctrlPr>
                              <a:rPr lang="en-US" sz="25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25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𝛿</m:t>
                            </m:r>
                          </m:e>
                          <m:sub>
                            <m:r>
                              <a:rPr lang="en-US" sz="25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⊕</m:t>
                            </m:r>
                          </m:sub>
                        </m:sSub>
                      </m:e>
                    </m:d>
                  </m:oMath>
                </a14:m>
                <a:endParaRPr dirty="0"/>
              </a:p>
              <a:p>
                <a:pPr>
                  <a:defRPr/>
                </a:pPr>
                <a:endParaRPr lang="en-GB" dirty="0"/>
              </a:p>
              <a:p>
                <a:pPr>
                  <a:defRPr/>
                </a:pPr>
                <a:r>
                  <a:rPr lang="en-GB" dirty="0"/>
                  <a:t>At first order, </a:t>
                </a:r>
                <a14:m>
                  <m:oMath xmlns:m="http://schemas.openxmlformats.org/officeDocument/2006/math">
                    <m:r>
                      <a:rPr lang="en-US" sz="28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ℛ</m:t>
                    </m:r>
                    <m:r>
                      <a:rPr lang="en-US" sz="28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 ~</m:t>
                    </m:r>
                    <m:f>
                      <m:fPr>
                        <m:ctrlPr>
                          <a:rPr lang="en-US" sz="28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28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8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28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8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𝐻𝑔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/>
                  <a:t>   </a:t>
                </a:r>
              </a:p>
              <a:p>
                <a:pPr marL="0" indent="0">
                  <a:buFont typeface="Arial"/>
                  <a:buNone/>
                  <a:defRPr/>
                </a:pPr>
                <a:r>
                  <a:rPr lang="en-GB" dirty="0"/>
                  <a:t>..</a:t>
                </a:r>
                <a:r>
                  <a:rPr lang="en-GB" sz="2800" dirty="0">
                    <a:latin typeface="Calibri"/>
                    <a:ea typeface="Calibri"/>
                    <a:cs typeface="Calibri"/>
                  </a:rPr>
                  <a:t>.</a:t>
                </a:r>
                <a:r>
                  <a:rPr sz="2800" b="0" i="0" u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but there are some minor corrections that depend on </a:t>
                </a:r>
                <a:r>
                  <a:rPr lang="en-GB" sz="2800" dirty="0">
                    <a:latin typeface="Calibri"/>
                    <a:ea typeface="Calibri"/>
                    <a:cs typeface="Calibri"/>
                  </a:rPr>
                  <a:t>:</a:t>
                </a:r>
                <a:endParaRPr lang="en-GB" dirty="0"/>
              </a:p>
              <a:p>
                <a:pPr lvl="1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24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𝐺</m:t>
                        </m:r>
                      </m:e>
                      <m:sub>
                        <m:r>
                          <a:rPr lang="en-US" sz="24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𝑇𝐵</m:t>
                        </m:r>
                      </m:sub>
                    </m:sSub>
                  </m:oMath>
                </a14:m>
                <a:r>
                  <a:rPr lang="en-US" sz="2400" b="0" i="0" u="none" strike="noStrike" cap="none" spc="0" dirty="0">
                    <a:solidFill>
                      <a:schemeClr val="tx1"/>
                    </a:solidFill>
                    <a:latin typeface="Calibri"/>
                    <a:ea typeface="Arial"/>
                    <a:cs typeface="Arial"/>
                  </a:rPr>
                  <a:t> : vertical magnetic gradient</a:t>
                </a:r>
                <a:r>
                  <a:rPr lang="en-GB" sz="2400" b="0" i="0" u="none" strike="noStrike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endParaRPr sz="2400" dirty="0"/>
              </a:p>
              <a:p>
                <a:pPr lvl="1">
                  <a:defRPr/>
                </a:pPr>
                <a:r>
                  <a:rPr lang="en-US" sz="2400" b="0" i="0" u="none" strike="noStrike" cap="none" spc="0" dirty="0">
                    <a:solidFill>
                      <a:schemeClr val="tx1"/>
                    </a:solidFill>
                    <a:latin typeface="Calibri"/>
                    <a:ea typeface="Arial"/>
                    <a:cs typeface="Arial"/>
                  </a:rPr>
                  <a:t>Chamber </a:t>
                </a:r>
                <a14:m>
                  <m:oMath xmlns:m="http://schemas.openxmlformats.org/officeDocument/2006/math">
                    <m:r>
                      <a:rPr lang="en-US" sz="2200" u="none" strike="noStrike" cap="none" spc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Cambria Math"/>
                      </a:rPr>
                      <m:t>𝑇𝑂𝑃</m:t>
                    </m:r>
                    <m:r>
                      <a:rPr lang="en-US" sz="22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,</m:t>
                    </m:r>
                    <m:r>
                      <a:rPr lang="en-US" sz="2200" u="none" strike="noStrike" cap="none" spc="0">
                        <a:solidFill>
                          <a:schemeClr val="accent6"/>
                        </a:solidFill>
                        <a:latin typeface="Cambria Math"/>
                        <a:ea typeface="Cambria Math"/>
                        <a:cs typeface="Cambria Math"/>
                      </a:rPr>
                      <m:t> </m:t>
                    </m:r>
                    <m:r>
                      <a:rPr lang="en-US" sz="2200" u="none" strike="noStrike" cap="none" spc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Cambria Math"/>
                      </a:rPr>
                      <m:t>𝐵𝑂𝑇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B</m:t>
                    </m:r>
                  </m:oMath>
                </a14:m>
                <a:r>
                  <a:rPr lang="en-US" sz="2400" b="0" i="0" u="none" strike="noStrike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orientation </a:t>
                </a:r>
                <a14:m>
                  <m:oMath xmlns:m="http://schemas.openxmlformats.org/officeDocument/2006/math">
                    <m:r>
                      <a:rPr lang="en-US" sz="2400" u="none" strike="noStrike" cap="none" spc="0">
                        <a:solidFill>
                          <a:srgbClr val="FF00FF"/>
                        </a:solidFill>
                        <a:latin typeface="Cambria Math"/>
                        <a:ea typeface="Cambria Math"/>
                        <a:cs typeface="Cambria Math"/>
                      </a:rPr>
                      <m:t>↑,↓</m:t>
                    </m:r>
                  </m:oMath>
                </a14:m>
                <a:endParaRPr lang="en-US" sz="2800" b="0" i="0" u="none" strike="noStrike" cap="none" spc="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36932502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838197" y="1893920"/>
                <a:ext cx="10515600" cy="4244412"/>
              </a:xfrm>
              <a:blipFill>
                <a:blip r:embed="rId3"/>
                <a:stretch>
                  <a:fillRect l="-11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9653896" name="Titre 1"/>
              <p:cNvSpPr>
                <a:spLocks noGrp="1"/>
              </p:cNvSpPr>
              <p:nvPr>
                <p:ph type="title"/>
              </p:nvPr>
            </p:nvSpPr>
            <p:spPr bwMode="auto"/>
            <p:txBody>
              <a:bodyPr/>
              <a:lstStyle/>
              <a:p>
                <a:pPr>
                  <a:defRPr/>
                </a:pPr>
                <a:r>
                  <a:t>Expression of </a:t>
                </a:r>
                <mc:AlternateContent>
                  <mc:Choice Requires="a14">
                    <a14:m>
                      <m:oMath xmlns:m="http://schemas.openxmlformats.org/officeDocument/2006/math">
                        <m:r>
                          <a:rPr lang="en-US" sz="44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ℛ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t> </a:t>
                </a:r>
                <mc:AlternateContent>
                  <mc:Choice Requires="a14">
                    <a14:m>
                      <m:oMath xmlns:m="http://schemas.openxmlformats.org/officeDocument/2006/math">
                        <m:r>
                          <a:rPr lang="en-US" sz="44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44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44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4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sz="44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en-US" sz="44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44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4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𝐻𝑔</m:t>
                            </m:r>
                          </m:sub>
                        </m:sSub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/>
              </a:p>
            </p:txBody>
          </p:sp>
        </mc:Choice>
        <mc:Fallback xmlns="">
          <p:sp>
            <p:nvSpPr>
              <p:cNvPr id="1049653896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 bwMode="auto"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2247031" name="ZoneTexte 17"/>
          <p:cNvSpPr txBox="1"/>
          <p:nvPr/>
        </p:nvSpPr>
        <p:spPr bwMode="auto">
          <a:xfrm>
            <a:off x="144376" y="89692"/>
            <a:ext cx="8565220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 III – Hg co-magnetometer</a:t>
            </a:r>
            <a:r>
              <a:t>  IV - Physics cases</a:t>
            </a:r>
          </a:p>
        </p:txBody>
      </p:sp>
      <p:sp>
        <p:nvSpPr>
          <p:cNvPr id="194384879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0FEED76-5C41-3655-17D8-341031428832}" type="slidenum">
              <a:rPr lang="en-GB"/>
              <a:t>27</a:t>
            </a:fld>
            <a:endParaRPr/>
          </a:p>
        </p:txBody>
      </p:sp>
      <p:cxnSp>
        <p:nvCxnSpPr>
          <p:cNvPr id="1207185922" name="Connecteur droit 1207185921"/>
          <p:cNvCxnSpPr>
            <a:cxnSpLocks/>
          </p:cNvCxnSpPr>
          <p:nvPr/>
        </p:nvCxnSpPr>
        <p:spPr bwMode="auto">
          <a:xfrm flipH="1" flipV="1">
            <a:off x="5373432" y="2374900"/>
            <a:ext cx="3792821" cy="1424501"/>
          </a:xfrm>
          <a:prstGeom prst="line">
            <a:avLst/>
          </a:prstGeom>
          <a:ln w="12699" cap="flat" cmpd="sng" algn="ctr">
            <a:solidFill>
              <a:srgbClr val="FF00FF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/>
          <p:cNvCxnSpPr>
            <a:stCxn id="1861182023" idx="1"/>
          </p:cNvCxnSpPr>
          <p:nvPr/>
        </p:nvCxnSpPr>
        <p:spPr bwMode="auto">
          <a:xfrm rot="10799989" flipV="1">
            <a:off x="3885166" y="1688740"/>
            <a:ext cx="4076146" cy="269175"/>
          </a:xfrm>
          <a:prstGeom prst="line">
            <a:avLst/>
          </a:prstGeom>
          <a:ln w="12699" cap="flat" cmpd="sng" algn="ctr">
            <a:solidFill>
              <a:schemeClr val="accent6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964223" name="Groupe 263964222"/>
          <p:cNvGrpSpPr/>
          <p:nvPr/>
        </p:nvGrpSpPr>
        <p:grpSpPr bwMode="auto">
          <a:xfrm>
            <a:off x="7961313" y="515974"/>
            <a:ext cx="3786187" cy="2345531"/>
            <a:chOff x="0" y="0"/>
            <a:chExt cx="3786187" cy="2345531"/>
          </a:xfrm>
        </p:grpSpPr>
        <p:sp>
          <p:nvSpPr>
            <p:cNvPr id="1861182023" name="Rectangle 1861182022"/>
            <p:cNvSpPr/>
            <p:nvPr/>
          </p:nvSpPr>
          <p:spPr bwMode="auto">
            <a:xfrm>
              <a:off x="0" y="0"/>
              <a:ext cx="3786187" cy="234553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chemeClr val="accent6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1183813236" name="Groupe 1183813235"/>
            <p:cNvGrpSpPr/>
            <p:nvPr/>
          </p:nvGrpSpPr>
          <p:grpSpPr bwMode="auto">
            <a:xfrm>
              <a:off x="203770" y="255169"/>
              <a:ext cx="3464083" cy="1981198"/>
              <a:chOff x="0" y="0"/>
              <a:chExt cx="3464083" cy="1981198"/>
            </a:xfrm>
          </p:grpSpPr>
          <p:pic>
            <p:nvPicPr>
              <p:cNvPr id="1209913586" name="Image 1209913585"/>
              <p:cNvPicPr/>
              <p:nvPr/>
            </p:nvPicPr>
            <p:blipFill>
              <a:blip r:embed="rId5"/>
              <a:srcRect l="25740"/>
              <a:stretch/>
            </p:blipFill>
            <p:spPr bwMode="auto">
              <a:xfrm>
                <a:off x="46121" y="0"/>
                <a:ext cx="3417961" cy="1981199"/>
              </a:xfrm>
              <a:custGeom>
                <a:avLst/>
                <a:gdLst/>
                <a:ahLst/>
                <a:cxnLst/>
                <a:rect l="0" t="0" r="r" b="b"/>
                <a:pathLst>
                  <a:path w="6217920" h="2632190" extrusionOk="0">
                    <a:moveTo>
                      <a:pt x="102869" y="0"/>
                    </a:moveTo>
                    <a:cubicBezTo>
                      <a:pt x="102869" y="0"/>
                      <a:pt x="6217920" y="0"/>
                      <a:pt x="6217920" y="0"/>
                    </a:cubicBezTo>
                    <a:cubicBezTo>
                      <a:pt x="6217920" y="0"/>
                      <a:pt x="6217920" y="2632190"/>
                      <a:pt x="6217920" y="2632190"/>
                    </a:cubicBezTo>
                    <a:cubicBezTo>
                      <a:pt x="6217920" y="2632190"/>
                      <a:pt x="102869" y="2632190"/>
                      <a:pt x="102869" y="2632190"/>
                    </a:cubicBezTo>
                    <a:cubicBezTo>
                      <a:pt x="102869" y="2632190"/>
                      <a:pt x="102869" y="784339"/>
                      <a:pt x="102869" y="784339"/>
                    </a:cubicBezTo>
                    <a:cubicBezTo>
                      <a:pt x="102869" y="784339"/>
                      <a:pt x="2007869" y="784339"/>
                      <a:pt x="2007869" y="784339"/>
                    </a:cubicBezTo>
                    <a:cubicBezTo>
                      <a:pt x="2007869" y="784339"/>
                      <a:pt x="2007869" y="129019"/>
                      <a:pt x="2007869" y="129019"/>
                    </a:cubicBezTo>
                    <a:cubicBezTo>
                      <a:pt x="2007869" y="129019"/>
                      <a:pt x="102869" y="129019"/>
                      <a:pt x="102869" y="129019"/>
                    </a:cubicBezTo>
                    <a:cubicBezTo>
                      <a:pt x="102869" y="129019"/>
                      <a:pt x="102869" y="0"/>
                      <a:pt x="102869" y="0"/>
                    </a:cubicBezTo>
                    <a:close/>
                    <a:moveTo>
                      <a:pt x="0" y="784339"/>
                    </a:moveTo>
                    <a:cubicBezTo>
                      <a:pt x="0" y="784339"/>
                      <a:pt x="102869" y="784339"/>
                      <a:pt x="102869" y="784339"/>
                    </a:cubicBezTo>
                    <a:cubicBezTo>
                      <a:pt x="102869" y="784339"/>
                      <a:pt x="102869" y="129019"/>
                      <a:pt x="102869" y="129019"/>
                    </a:cubicBezTo>
                    <a:cubicBezTo>
                      <a:pt x="102869" y="129019"/>
                      <a:pt x="0" y="129019"/>
                      <a:pt x="0" y="129019"/>
                    </a:cubicBezTo>
                    <a:cubicBezTo>
                      <a:pt x="0" y="129019"/>
                      <a:pt x="0" y="784339"/>
                      <a:pt x="0" y="784339"/>
                    </a:cubicBezTo>
                    <a:close/>
                  </a:path>
                </a:pathLst>
              </a:custGeom>
              <a:noFill/>
              <a:ln w="0">
                <a:noFill/>
              </a:ln>
            </p:spPr>
          </p:pic>
          <p:sp>
            <p:nvSpPr>
              <p:cNvPr id="1472992771" name="Rectangle 1472992770"/>
              <p:cNvSpPr/>
              <p:nvPr/>
            </p:nvSpPr>
            <p:spPr bwMode="auto">
              <a:xfrm>
                <a:off x="1516184" y="328082"/>
                <a:ext cx="1416006" cy="24341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75204868" name="Rectangle 1675204867"/>
              <p:cNvSpPr/>
              <p:nvPr/>
            </p:nvSpPr>
            <p:spPr bwMode="auto">
              <a:xfrm>
                <a:off x="0" y="149641"/>
                <a:ext cx="918792" cy="32038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/>
              </a:p>
            </p:txBody>
          </p:sp>
        </p:grpSp>
        <p:sp>
          <p:nvSpPr>
            <p:cNvPr id="1971656414" name="ZoneTexte 1971656413"/>
            <p:cNvSpPr txBox="1"/>
            <p:nvPr/>
          </p:nvSpPr>
          <p:spPr bwMode="auto">
            <a:xfrm>
              <a:off x="574160" y="9647"/>
              <a:ext cx="2938410" cy="366119"/>
            </a:xfrm>
            <a:prstGeom prst="rect">
              <a:avLst/>
            </a:prstGeom>
            <a:noFill/>
            <a:ln w="12700">
              <a:solidFill>
                <a:srgbClr val="000000">
                  <a:alpha val="0"/>
                </a:srgbClr>
              </a:solidFill>
            </a:ln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u="sng">
                  <a:solidFill>
                    <a:schemeClr val="accent6"/>
                  </a:solidFill>
                </a:rPr>
                <a:t>Gravitational shift effect</a:t>
              </a:r>
              <a:r>
                <a:rPr>
                  <a:solidFill>
                    <a:schemeClr val="accent6"/>
                  </a:solidFill>
                </a:rPr>
                <a:t> :</a:t>
              </a:r>
            </a:p>
          </p:txBody>
        </p:sp>
      </p:grpSp>
      <p:grpSp>
        <p:nvGrpSpPr>
          <p:cNvPr id="1409256620" name="Groupe 1409256619"/>
          <p:cNvGrpSpPr/>
          <p:nvPr/>
        </p:nvGrpSpPr>
        <p:grpSpPr bwMode="auto">
          <a:xfrm>
            <a:off x="9168035" y="2961045"/>
            <a:ext cx="2579464" cy="3609644"/>
            <a:chOff x="0" y="0"/>
            <a:chExt cx="2579464" cy="3609644"/>
          </a:xfrm>
        </p:grpSpPr>
        <p:sp>
          <p:nvSpPr>
            <p:cNvPr id="2140994432" name="Rectangle 2140994431"/>
            <p:cNvSpPr/>
            <p:nvPr/>
          </p:nvSpPr>
          <p:spPr bwMode="auto">
            <a:xfrm>
              <a:off x="0" y="0"/>
              <a:ext cx="2579464" cy="360964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 cap="flat" cmpd="sng" algn="ctr">
              <a:solidFill>
                <a:srgbClr val="FF00FF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88239691" name="Image 3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72408" y="930894"/>
              <a:ext cx="2185139" cy="2609427"/>
            </a:xfrm>
            <a:prstGeom prst="rect">
              <a:avLst/>
            </a:prstGeom>
          </p:spPr>
        </p:pic>
        <p:sp>
          <p:nvSpPr>
            <p:cNvPr id="397367560" name="ZoneTexte 397367559"/>
            <p:cNvSpPr txBox="1"/>
            <p:nvPr/>
          </p:nvSpPr>
          <p:spPr bwMode="auto">
            <a:xfrm>
              <a:off x="134754" y="79128"/>
              <a:ext cx="2260445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>
                  <a:solidFill>
                    <a:srgbClr val="FF00FF"/>
                  </a:solidFill>
                </a:rPr>
                <a:t>Earth rotation effect 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1272851" name="ZoneTexte 991272850"/>
                <p:cNvSpPr txBox="1"/>
                <p:nvPr/>
              </p:nvSpPr>
              <p:spPr bwMode="auto">
                <a:xfrm>
                  <a:off x="134754" y="401959"/>
                  <a:ext cx="2396638" cy="687696"/>
                </a:xfrm>
                <a:prstGeom prst="rect">
                  <a:avLst/>
                </a:prstGeom>
                <a:noFill/>
              </p:spPr>
              <p:txBody>
                <a:bodyPr vertOverflow="overflow" horzOverflow="overflow" vert="horz" wrap="square" lIns="91440" tIns="45720" rIns="91440" bIns="45720" numCol="1" spcCol="0" rtlCol="0" fromWordArt="0" anchor="t" anchorCtr="0" forceAA="0" compatLnSpc="0">
                  <a:spAutoFit/>
                </a:bodyPr>
                <a:lstStyle/>
                <a:p>
                  <a:pPr marL="0" indent="0" algn="l">
                    <a:buNone/>
                    <a:defRPr/>
                  </a:pPr>
                  <mc:AlternateContent>
                    <mc:Choice Requires="a14"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en-US" sz="16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⊕</m:t>
                                </m:r>
                              </m:sub>
                            </m:sSub>
                            <m:r>
                              <a:rPr lang="en-US" sz="16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16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6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⊕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1600" b="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en-US" sz="16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en-US" sz="16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𝜃</m:t>
                                </m:r>
                                <m:d>
                                  <m:dPr>
                                    <m:ctrlPr>
                                      <a:rPr lang="en-US" sz="1600" b="0" i="1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i="1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  <a:cs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600" i="1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  <a:cs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  <a:cs typeface="Cambria Math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  <a:cs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US" sz="16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1600" b="0" i="1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  <a:cs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600" i="1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  <a:cs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  <a:cs typeface="Cambria Math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u="none" strike="noStrike" cap="none" spc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  <a:cs typeface="Cambria Math"/>
                                              </a:rPr>
                                              <m:t>𝐻𝑔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</m:func>
                          </m:oMath>
                        </m:oMathPara>
                      </a14:m>
                    </mc:Choice>
                    <mc:Fallback xmlns:m="http://schemas.openxmlformats.org/officeDocument/2006/math" xmlns:w="http://schemas.openxmlformats.org/wordprocessingml/2006/main" xmlns=""/>
                  </mc:AlternateContent>
                  <a:endParaRPr sz="1600"/>
                </a:p>
              </p:txBody>
            </p:sp>
          </mc:Choice>
          <mc:Fallback xmlns="">
            <p:sp>
              <p:nvSpPr>
                <p:cNvPr id="991272851" name="ZoneTexte 9912728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4754" y="401959"/>
                  <a:ext cx="2396638" cy="687696"/>
                </a:xfrm>
                <a:prstGeom prst="rect">
                  <a:avLst/>
                </a:prstGeom>
                <a:blipFill>
                  <a:blip r:embed="rId7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6457228" name="Accolade ouvrante 536457227"/>
          <p:cNvSpPr/>
          <p:nvPr/>
        </p:nvSpPr>
        <p:spPr bwMode="auto">
          <a:xfrm rot="16199969">
            <a:off x="3725641" y="2097016"/>
            <a:ext cx="178815" cy="1090539"/>
          </a:xfrm>
          <a:prstGeom prst="leftBrace">
            <a:avLst>
              <a:gd name="adj1" fmla="val 106344"/>
              <a:gd name="adj2" fmla="val 50000"/>
            </a:avLst>
          </a:prstGeom>
          <a:ln w="12699" cap="flat" cmpd="sng" algn="ctr">
            <a:solidFill>
              <a:schemeClr val="accent6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820400274" name="Accolade ouvrante 820400273"/>
          <p:cNvSpPr/>
          <p:nvPr/>
        </p:nvSpPr>
        <p:spPr bwMode="auto">
          <a:xfrm rot="16199969">
            <a:off x="4964666" y="2393291"/>
            <a:ext cx="135307" cy="323334"/>
          </a:xfrm>
          <a:prstGeom prst="leftBrace">
            <a:avLst>
              <a:gd name="adj1" fmla="val 41360"/>
              <a:gd name="adj2" fmla="val 54252"/>
            </a:avLst>
          </a:prstGeom>
          <a:ln w="12699" cap="flat" cmpd="sng" algn="ctr">
            <a:solidFill>
              <a:srgbClr val="FF00FF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9901785" name="ZoneTexte 649901784"/>
              <p:cNvSpPr txBox="1"/>
              <p:nvPr/>
            </p:nvSpPr>
            <p:spPr bwMode="auto">
              <a:xfrm>
                <a:off x="4689531" y="2647704"/>
                <a:ext cx="683901" cy="377228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800" i="1" u="none" strike="noStrike" cap="none" spc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u="none" strike="noStrike" cap="none" spc="0">
                                  <a:solidFill>
                                    <a:srgbClr val="FF00FF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~10</m:t>
                              </m:r>
                            </m:e>
                            <m:sup>
                              <m:r>
                                <a:rPr>
                                  <a:solidFill>
                                    <a:srgbClr val="FF00FF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−6</m:t>
                              </m:r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sz="1800" u="none" strike="noStrike" cap="none" spc="0">
                  <a:solidFill>
                    <a:srgbClr val="FF00FF"/>
                  </a:solidFill>
                  <a:latin typeface="Cambria Math"/>
                  <a:ea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649901785" name="ZoneTexte 6499017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9531" y="2647704"/>
                <a:ext cx="683901" cy="377228"/>
              </a:xfrm>
              <a:prstGeom prst="rect">
                <a:avLst/>
              </a:prstGeom>
              <a:blipFill>
                <a:blip r:embed="rId8"/>
                <a:stretch>
                  <a:fillRect r="-16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80711458" name="ZoneTexte 2080711457"/>
              <p:cNvSpPr txBox="1"/>
              <p:nvPr/>
            </p:nvSpPr>
            <p:spPr bwMode="auto">
              <a:xfrm>
                <a:off x="3445474" y="2700621"/>
                <a:ext cx="739147" cy="377228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800" i="1" u="none" strike="noStrike" cap="none" spc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u="none" strike="noStrike" cap="none" spc="0"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~10</m:t>
                              </m:r>
                            </m:e>
                            <m:sup>
                              <m:r>
                                <a:rPr>
                                  <a:solidFill>
                                    <a:schemeClr val="accent6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−7</m:t>
                              </m:r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080711458" name="ZoneTexte 20807114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5474" y="2700621"/>
                <a:ext cx="739147" cy="377228"/>
              </a:xfrm>
              <a:prstGeom prst="rect">
                <a:avLst/>
              </a:prstGeom>
              <a:blipFill>
                <a:blip r:embed="rId9"/>
                <a:stretch>
                  <a:fillRect r="-7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cteur droit 2"/>
          <p:cNvCxnSpPr/>
          <p:nvPr/>
        </p:nvCxnSpPr>
        <p:spPr bwMode="auto">
          <a:xfrm flipH="1" flipV="1">
            <a:off x="4344390" y="3524249"/>
            <a:ext cx="332208" cy="139211"/>
          </a:xfrm>
          <a:prstGeom prst="line">
            <a:avLst/>
          </a:prstGeom>
          <a:ln w="12699" cap="flat" cmpd="sng" algn="ctr">
            <a:solidFill>
              <a:schemeClr val="tx1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249920" name="Connecteur droit 322249919"/>
          <p:cNvCxnSpPr/>
          <p:nvPr/>
        </p:nvCxnSpPr>
        <p:spPr bwMode="auto">
          <a:xfrm flipH="1">
            <a:off x="4360317" y="3663461"/>
            <a:ext cx="300355" cy="187359"/>
          </a:xfrm>
          <a:prstGeom prst="line">
            <a:avLst/>
          </a:prstGeom>
          <a:ln w="12699" cap="flat" cmpd="sng" algn="ctr">
            <a:solidFill>
              <a:schemeClr val="tx1"/>
            </a:solidFill>
            <a:prstDash val="soli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1366627" name="ZoneTexte 1621366626"/>
          <p:cNvSpPr txBox="1"/>
          <p:nvPr/>
        </p:nvSpPr>
        <p:spPr bwMode="auto">
          <a:xfrm>
            <a:off x="4589235" y="3457113"/>
            <a:ext cx="3568484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neutron &amp; Hg gyromagnetic ratios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88121636" name="Espace réservé du contenu 2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849989" y="1379674"/>
                <a:ext cx="11292591" cy="5215501"/>
              </a:xfrm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norm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400" u="sng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ℛ</m:t>
                    </m:r>
                    <m:r>
                      <a:rPr lang="en-US" sz="2400" u="sng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−</m:t>
                    </m:r>
                  </m:oMath>
                </a14:m>
                <a:r>
                  <a:rPr lang="en-US" sz="2400" b="0" i="0" u="sng" strike="noStrike" cap="none" spc="0" dirty="0">
                    <a:solidFill>
                      <a:schemeClr val="tx1"/>
                    </a:solidFill>
                    <a:latin typeface="Calibri"/>
                    <a:ea typeface="Arial"/>
                    <a:cs typeface="Arial"/>
                  </a:rPr>
                  <a:t> </a:t>
                </a:r>
                <a:r>
                  <a:rPr sz="2400" u="sng" dirty="0"/>
                  <a:t>Curves</a:t>
                </a:r>
                <a:r>
                  <a:rPr sz="2400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eqArr>
                          <m:eqArrPr>
                            <m:ctrlPr>
                              <a:rPr lang="en-US" sz="2000" i="1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sz="2000" b="0" i="1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000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ℛ</m:t>
                                </m:r>
                              </m:e>
                              <m:sub>
                                <m:r>
                                  <a:rPr lang="en-US" sz="2000" strike="noStrike" cap="none" spc="0"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𝑇</m:t>
                                </m:r>
                                <m:r>
                                  <a:rPr lang="en-US" sz="2000" strike="noStrike" cap="none" spc="0"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,</m:t>
                                </m:r>
                                <m:r>
                                  <a:rPr lang="en-US" sz="2000" strike="noStrike" cap="none" spc="0">
                                    <a:solidFill>
                                      <a:schemeClr val="accent6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𝐵</m:t>
                                </m:r>
                              </m:sub>
                              <m:sup>
                                <m:r>
                                  <a:rPr lang="en-US" sz="2000" strike="noStrike" cap="none" spc="0">
                                    <a:solidFill>
                                      <a:srgbClr val="FF00FF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↑,↓</m:t>
                                </m:r>
                              </m:sup>
                            </m:sSubSup>
                            <m:r>
                              <a:rPr lang="en-US" sz="2000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b="0" i="1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2000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i="1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2000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𝐻𝑔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2000" i="1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b="0" i="1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  <a:cs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strike="noStrike" cap="none" spc="0">
                                            <a:solidFill>
                                              <a:schemeClr val="accent6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𝑇</m:t>
                                        </m:r>
                                        <m:r>
                                          <a:rPr lang="en-US" sz="2000" strike="noStrike" cap="none" spc="0">
                                            <a:solidFill>
                                              <a:schemeClr val="accent6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sz="2000" strike="noStrike" cap="none" spc="0">
                                            <a:solidFill>
                                              <a:schemeClr val="accent6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r>
                                  <a:rPr lang="en-US" sz="2000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𝐵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sz="2000" b="1" i="1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𝑮</m:t>
                                </m:r>
                              </m:e>
                              <m:sub>
                                <m:r>
                                  <a:rPr lang="en-US" sz="2000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𝑻𝑩</m:t>
                                </m:r>
                              </m:sub>
                            </m:sSub>
                            <m:r>
                              <a:rPr lang="en-US" sz="2000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b="0" i="1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2000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i="1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2000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𝐻𝑔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2000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(</m:t>
                            </m:r>
                            <m:r>
                              <a:rPr lang="en-US" sz="2000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1</m:t>
                            </m:r>
                            <m:r>
                              <a:rPr lang="en-US" sz="2000" strike="noStrike" cap="none" spc="0">
                                <a:solidFill>
                                  <a:srgbClr val="FF00FF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∓</m:t>
                            </m:r>
                            <m:sSub>
                              <m:sSubPr>
                                <m:ctrlPr>
                                  <a:rPr lang="en-US" sz="2000" i="1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en-US" sz="2000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⊕</m:t>
                                </m:r>
                              </m:sub>
                            </m:sSub>
                            <m:r>
                              <a:rPr lang="en-US" sz="2000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)</m:t>
                            </m:r>
                          </m:e>
                          <m:e>
                            <m:r>
                              <a:rPr lang="en-US" sz="2000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         </m:t>
                            </m:r>
                          </m:e>
                        </m:eqArr>
                      </m:e>
                      <m:sub>
                        <m:r>
                          <a:rPr lang="en-US" sz="2000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400" b="0" i="0" strike="noStrike" cap="none" spc="0" dirty="0">
                    <a:solidFill>
                      <a:schemeClr val="tx1"/>
                    </a:solidFill>
                    <a:latin typeface="Calibri"/>
                    <a:ea typeface="Arial"/>
                    <a:cs typeface="Arial"/>
                  </a:rPr>
                  <a:t> </a:t>
                </a:r>
              </a:p>
              <a:p>
                <a:pPr marL="0" indent="0">
                  <a:buFont typeface="Arial"/>
                  <a:buNone/>
                  <a:defRPr/>
                </a:pPr>
                <a:r>
                  <a:rPr sz="1800" dirty="0">
                    <a:solidFill>
                      <a:schemeClr val="bg1"/>
                    </a:solidFill>
                  </a:rPr>
                  <a:t>d</a:t>
                </a:r>
                <a:r>
                  <a:rPr dirty="0"/>
                  <a:t>		         </a:t>
                </a:r>
              </a:p>
              <a:p>
                <a:pPr>
                  <a:defRPr/>
                </a:pPr>
                <a:r>
                  <a:rPr sz="2400" dirty="0"/>
                  <a:t>Measure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SupPr>
                      <m:e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ℛ</m:t>
                        </m:r>
                      </m:e>
                      <m:sub>
                        <m:r>
                          <a:rPr lang="en-US" sz="2000" u="none" strike="noStrike" cap="none" spc="0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𝑇</m:t>
                        </m:r>
                        <m:r>
                          <a:rPr lang="en-US" sz="2000" u="none" strike="noStrike" cap="none" spc="0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,</m:t>
                        </m:r>
                        <m:r>
                          <a:rPr lang="en-US" sz="2000" u="none" strike="noStrike" cap="none" spc="0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𝐵</m:t>
                        </m:r>
                      </m:sub>
                      <m:sup>
                        <m:r>
                          <a:rPr lang="en-US" sz="2000" u="none" strike="noStrike" cap="none" spc="0">
                            <a:solidFill>
                              <a:srgbClr val="FF00FF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↑,↓</m:t>
                        </m:r>
                      </m:sup>
                    </m:sSubSup>
                  </m:oMath>
                </a14:m>
                <a:r>
                  <a:rPr lang="en-US" sz="2400" b="0" i="0" u="none" strike="noStrike" cap="none" spc="0" dirty="0">
                    <a:solidFill>
                      <a:schemeClr val="tx1"/>
                    </a:solidFill>
                    <a:latin typeface="Calibri"/>
                    <a:ea typeface="Arial"/>
                    <a:cs typeface="Arial"/>
                  </a:rPr>
                  <a:t>  for different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22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𝐺</m:t>
                        </m:r>
                      </m:e>
                      <m:sub>
                        <m:r>
                          <a:rPr lang="en-US" sz="22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𝑇𝐵</m:t>
                        </m:r>
                      </m:sub>
                    </m:sSub>
                  </m:oMath>
                </a14:m>
                <a:r>
                  <a:rPr sz="2400" dirty="0"/>
                  <a:t> (coils) for each chamber and B </a:t>
                </a:r>
                <a14:m>
                  <m:oMath xmlns:m="http://schemas.openxmlformats.org/officeDocument/2006/math">
                    <m:r>
                      <a:rPr lang="en-US" sz="2000" u="none" strike="noStrike" cap="none" spc="0">
                        <a:solidFill>
                          <a:srgbClr val="FF33FF"/>
                        </a:solidFill>
                        <a:latin typeface="Cambria Math"/>
                        <a:ea typeface="Cambria Math"/>
                        <a:cs typeface="Cambria Math"/>
                      </a:rPr>
                      <m:t>↑,↓</m:t>
                    </m:r>
                  </m:oMath>
                </a14:m>
                <a:r>
                  <a:rPr sz="2400" dirty="0">
                    <a:solidFill>
                      <a:srgbClr val="FF33FF"/>
                    </a:solidFill>
                  </a:rPr>
                  <a:t> </a:t>
                </a:r>
                <a:endParaRPr sz="2400" dirty="0"/>
              </a:p>
              <a:p>
                <a:pPr>
                  <a:defRPr/>
                </a:pPr>
                <a:endParaRPr sz="2400" dirty="0"/>
              </a:p>
              <a:p>
                <a:pPr marL="0" indent="0">
                  <a:buNone/>
                  <a:defRPr/>
                </a:pPr>
                <a:endParaRPr sz="2400" dirty="0"/>
              </a:p>
              <a:p>
                <a:pPr marL="0" indent="0">
                  <a:buNone/>
                  <a:defRPr/>
                </a:pPr>
                <a:endParaRPr sz="2400" dirty="0"/>
              </a:p>
              <a:p>
                <a:pPr marL="0" indent="0">
                  <a:buNone/>
                  <a:defRPr/>
                </a:pPr>
                <a:endParaRPr sz="2400" dirty="0"/>
              </a:p>
              <a:p>
                <a:pPr marL="0" indent="0">
                  <a:buNone/>
                  <a:defRPr/>
                </a:pPr>
                <a:endParaRPr sz="2400" dirty="0"/>
              </a:p>
              <a:p>
                <a:pPr marL="0" indent="0">
                  <a:buNone/>
                  <a:defRPr/>
                </a:pPr>
                <a:endParaRPr sz="2400" dirty="0"/>
              </a:p>
              <a:p>
                <a:pPr marL="0" indent="0">
                  <a:buNone/>
                  <a:defRPr/>
                </a:pPr>
                <a:endParaRPr sz="2400" dirty="0"/>
              </a:p>
            </p:txBody>
          </p:sp>
        </mc:Choice>
        <mc:Fallback xmlns="">
          <p:sp>
            <p:nvSpPr>
              <p:cNvPr id="1488121636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849989" y="1379674"/>
                <a:ext cx="11292591" cy="5215501"/>
              </a:xfrm>
              <a:blipFill>
                <a:blip r:embed="rId3"/>
                <a:stretch>
                  <a:fillRect l="-7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5847922" name="Titre 1"/>
              <p:cNvSpPr>
                <a:spLocks noGrp="1"/>
              </p:cNvSpPr>
              <p:nvPr>
                <p:ph type="title"/>
              </p:nvPr>
            </p:nvSpPr>
            <p:spPr bwMode="auto">
              <a:xfrm>
                <a:off x="634090" y="501195"/>
                <a:ext cx="11466550" cy="805089"/>
              </a:xfrm>
            </p:spPr>
            <p:txBody>
              <a:bodyPr vertOverflow="overflow" horzOverflow="overflow" vert="horz" wrap="square" lIns="91440" tIns="45720" rIns="91440" bIns="45720" numCol="1" spcCol="0" rtlCol="0" fromWordArt="0" anchor="ctr" anchorCtr="0" forceAA="0" compatLnSpc="0">
                <a:norm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44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ℛ</m:t>
                    </m:r>
                    <m:r>
                      <a:rPr lang="en-US" sz="44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−</m:t>
                    </m:r>
                  </m:oMath>
                </a14:m>
                <a:r>
                  <a:rPr lang="fr-FR" sz="4400" b="0" i="0" u="none" strike="noStrike" cap="none" spc="0" dirty="0" err="1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rPr>
                  <a:t>Curves</a:t>
                </a:r>
                <a:r>
                  <a:rPr lang="fr-FR" sz="4400" b="0" i="0" u="none" strike="noStrike" cap="none" spc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rPr>
                  <a:t> for the probe of </a:t>
                </a:r>
                <a:r>
                  <a:rPr lang="fr-FR" sz="4400" b="0" i="0" u="none" strike="noStrike" cap="none" spc="0" dirty="0" err="1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rPr>
                  <a:t>physics</a:t>
                </a:r>
                <a:r>
                  <a:rPr lang="fr-FR" sz="4400" b="0" i="0" u="none" strike="noStrike" cap="none" spc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rPr>
                  <a:t> cases</a:t>
                </a:r>
                <a:endParaRPr sz="4400" dirty="0"/>
              </a:p>
            </p:txBody>
          </p:sp>
        </mc:Choice>
        <mc:Fallback xmlns="">
          <p:sp>
            <p:nvSpPr>
              <p:cNvPr id="125584792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 bwMode="auto">
              <a:xfrm>
                <a:off x="634090" y="501195"/>
                <a:ext cx="11466550" cy="805089"/>
              </a:xfrm>
              <a:blipFill>
                <a:blip r:embed="rId4"/>
                <a:stretch>
                  <a:fillRect t="-1893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699486" name="Image 8"/>
          <p:cNvPicPr>
            <a:picLocks noChangeAspect="1"/>
          </p:cNvPicPr>
          <p:nvPr/>
        </p:nvPicPr>
        <p:blipFill>
          <a:blip r:embed="rId5"/>
          <a:srcRect t="2374"/>
          <a:stretch/>
        </p:blipFill>
        <p:spPr bwMode="auto">
          <a:xfrm>
            <a:off x="1150684" y="2911928"/>
            <a:ext cx="6338385" cy="2366553"/>
          </a:xfrm>
          <a:prstGeom prst="rect">
            <a:avLst/>
          </a:prstGeom>
        </p:spPr>
      </p:pic>
      <p:pic>
        <p:nvPicPr>
          <p:cNvPr id="240482766" name="Image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489070" y="3431380"/>
            <a:ext cx="2746522" cy="1074797"/>
          </a:xfrm>
          <a:prstGeom prst="rect">
            <a:avLst/>
          </a:prstGeom>
        </p:spPr>
      </p:pic>
      <p:sp>
        <p:nvSpPr>
          <p:cNvPr id="1621611458" name="ZoneTexte 17"/>
          <p:cNvSpPr txBox="1"/>
          <p:nvPr/>
        </p:nvSpPr>
        <p:spPr bwMode="auto">
          <a:xfrm>
            <a:off x="144375" y="89691"/>
            <a:ext cx="8565219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 II – n2EDM overview  III – Hg co-magnetometer</a:t>
            </a:r>
            <a:r>
              <a:rPr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t>IV - Physics cases</a:t>
            </a:r>
          </a:p>
        </p:txBody>
      </p:sp>
      <p:sp>
        <p:nvSpPr>
          <p:cNvPr id="142654350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28FE6C6-735A-31B1-5F1D-B88CF380745A}" type="slidenum">
              <a:rPr lang="en-GB"/>
              <a:t>28</a:t>
            </a:fld>
            <a:endParaRPr/>
          </a:p>
        </p:txBody>
      </p:sp>
      <p:sp>
        <p:nvSpPr>
          <p:cNvPr id="104783371" name="Accolade ouvrante 104783370"/>
          <p:cNvSpPr/>
          <p:nvPr/>
        </p:nvSpPr>
        <p:spPr bwMode="auto">
          <a:xfrm rot="16199932">
            <a:off x="3968632" y="1539371"/>
            <a:ext cx="178813" cy="896517"/>
          </a:xfrm>
          <a:prstGeom prst="leftBrace">
            <a:avLst>
              <a:gd name="adj1" fmla="val 43266"/>
              <a:gd name="adj2" fmla="val 50000"/>
            </a:avLst>
          </a:prstGeom>
          <a:ln w="12699" cap="flat" cmpd="sng" algn="ctr">
            <a:solidFill>
              <a:schemeClr val="accent6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686982891" name="Accolade ouvrante 686982890"/>
          <p:cNvSpPr/>
          <p:nvPr/>
        </p:nvSpPr>
        <p:spPr bwMode="auto">
          <a:xfrm rot="16199932">
            <a:off x="5719117" y="1348906"/>
            <a:ext cx="178813" cy="1224599"/>
          </a:xfrm>
          <a:prstGeom prst="leftBrace">
            <a:avLst>
              <a:gd name="adj1" fmla="val 34980"/>
              <a:gd name="adj2" fmla="val 50000"/>
            </a:avLst>
          </a:prstGeom>
          <a:ln w="12699" cap="flat" cmpd="sng" algn="ctr">
            <a:solidFill>
              <a:srgbClr val="FF00FF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6589533" name="ZoneTexte 336589532"/>
              <p:cNvSpPr txBox="1"/>
              <p:nvPr/>
            </p:nvSpPr>
            <p:spPr bwMode="auto">
              <a:xfrm>
                <a:off x="3322839" y="2040579"/>
                <a:ext cx="8814427" cy="446764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0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=    </m:t>
                    </m:r>
                    <m:sSub>
                      <m:sSubPr>
                        <m:ctrlPr>
                          <a:rPr lang="en-US" sz="200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𝑎</m:t>
                        </m:r>
                      </m:e>
                      <m:sub>
                        <m:r>
                          <a:rPr lang="en-US" sz="2000" u="none" strike="noStrike" cap="none" spc="0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𝑇</m:t>
                        </m:r>
                        <m:r>
                          <a:rPr lang="en-US" sz="2000" u="none" strike="noStrike" cap="none" spc="0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,</m:t>
                        </m:r>
                        <m:r>
                          <a:rPr lang="en-US" sz="2000" u="none" strike="noStrike" cap="none" spc="0">
                            <a:solidFill>
                              <a:schemeClr val="accent6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sz="2000" b="1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   </m:t>
                        </m:r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𝑮</m:t>
                        </m:r>
                      </m:e>
                      <m:sub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𝑻𝑩</m:t>
                        </m:r>
                      </m:sub>
                    </m:sSub>
                    <m:r>
                      <a:rPr lang="en-US" sz="20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+      </m:t>
                    </m:r>
                    <m:sSup>
                      <m:sSupPr>
                        <m:ctrlPr>
                          <a:rPr lang="en-US" sz="200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𝑏</m:t>
                        </m:r>
                      </m:e>
                      <m:sup>
                        <m:r>
                          <a:rPr lang="en-US" sz="2000" u="none" strike="noStrike" cap="none" spc="0">
                            <a:solidFill>
                              <a:srgbClr val="FF00FF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↑,↓</m:t>
                        </m:r>
                      </m:sup>
                    </m:sSup>
                  </m:oMath>
                </a14:m>
                <a:r>
                  <a:rPr lang="en-US" sz="2000" b="0" i="0" u="none" strike="noStrike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   </a:t>
                </a:r>
                <a14:m>
                  <m:oMath xmlns:m="http://schemas.openxmlformats.org/officeDocument/2006/math">
                    <m:r>
                      <a:rPr sz="2000">
                        <a:latin typeface="Cambria Math"/>
                        <a:ea typeface="Cambria Math"/>
                        <a:cs typeface="Cambria Math"/>
                      </a:rPr>
                      <m:t>→</m:t>
                    </m:r>
                  </m:oMath>
                </a14:m>
                <a:r>
                  <a:rPr lang="en-US" sz="2000" b="0" i="0" u="none" strike="noStrike" cap="none" spc="0" dirty="0">
                    <a:solidFill>
                      <a:schemeClr val="tx1"/>
                    </a:solidFill>
                    <a:latin typeface="Calibri"/>
                    <a:ea typeface="Arial"/>
                    <a:cs typeface="Arial"/>
                  </a:rPr>
                  <a:t>  4 affine functions</a:t>
                </a:r>
                <a:r>
                  <a:rPr lang="en-US" sz="2000" b="0" i="0" u="none" strike="noStrike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SupPr>
                      <m:e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ℛ</m:t>
                        </m:r>
                      </m:e>
                      <m:sub>
                        <m:r>
                          <a:rPr lang="en-US" sz="2000" u="none" strike="noStrike" cap="none" spc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𝑇𝑂𝑃</m:t>
                        </m:r>
                      </m:sub>
                      <m:sup>
                        <m:r>
                          <a:rPr lang="en-US" sz="2000" u="none" strike="noStrike" cap="none" spc="0">
                            <a:solidFill>
                              <a:srgbClr val="FF33FF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↑</m:t>
                        </m:r>
                      </m:sup>
                    </m:sSubSup>
                  </m:oMath>
                </a14:m>
                <a:r>
                  <a:rPr lang="en-US" sz="2000" b="0" i="0" u="none" strike="noStrike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SupPr>
                      <m:e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 </m:t>
                        </m:r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ℛ</m:t>
                        </m:r>
                      </m:e>
                      <m:sub>
                        <m:r>
                          <a:rPr lang="en-US" sz="2000" u="none" strike="noStrike" cap="none" spc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𝑇𝑂𝑃</m:t>
                        </m:r>
                      </m:sub>
                      <m:sup>
                        <m:r>
                          <a:rPr lang="en-US" sz="2000" u="none" strike="noStrike" cap="none" spc="0">
                            <a:solidFill>
                              <a:srgbClr val="FF33FF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↓</m:t>
                        </m:r>
                      </m:sup>
                    </m:sSubSup>
                  </m:oMath>
                </a14:m>
                <a:r>
                  <a:rPr lang="en-US" sz="2000" b="0" i="0" u="none" strike="noStrike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SupPr>
                      <m:e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 </m:t>
                        </m:r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ℛ</m:t>
                        </m:r>
                      </m:e>
                      <m:sub>
                        <m:r>
                          <a:rPr lang="en-US" sz="2000" u="none" strike="noStrike" cap="none" spc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𝐵𝑂𝑇</m:t>
                        </m:r>
                      </m:sub>
                      <m:sup>
                        <m:r>
                          <a:rPr lang="en-US" sz="2000" u="none" strike="noStrike" cap="none" spc="0">
                            <a:solidFill>
                              <a:srgbClr val="FF33FF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↑</m:t>
                        </m:r>
                      </m:sup>
                    </m:sSubSup>
                  </m:oMath>
                </a14:m>
                <a:r>
                  <a:rPr lang="en-US" sz="2000" b="0" i="0" u="none" strike="noStrike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SupPr>
                      <m:e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 </m:t>
                        </m:r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ℛ</m:t>
                        </m:r>
                      </m:e>
                      <m:sub>
                        <m:r>
                          <a:rPr lang="en-US" sz="2000" u="none" strike="noStrike" cap="none" spc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𝐵𝑂𝑇</m:t>
                        </m:r>
                      </m:sub>
                      <m:sup>
                        <m:r>
                          <a:rPr lang="en-US" sz="2000" u="none" strike="noStrike" cap="none" spc="0">
                            <a:solidFill>
                              <a:srgbClr val="FF33FF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↓</m:t>
                        </m:r>
                      </m:sup>
                    </m:sSubSup>
                  </m:oMath>
                </a14:m>
                <a:r>
                  <a:rPr lang="en-US" sz="2000" b="0" i="0" u="none" strike="noStrike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𝐺</m:t>
                        </m:r>
                      </m:e>
                      <m:sub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𝑇𝐵</m:t>
                        </m:r>
                      </m:sub>
                    </m:sSub>
                  </m:oMath>
                </a14:m>
                <a:endParaRPr sz="2000" dirty="0"/>
              </a:p>
            </p:txBody>
          </p:sp>
        </mc:Choice>
        <mc:Fallback xmlns="">
          <p:sp>
            <p:nvSpPr>
              <p:cNvPr id="336589533" name="ZoneTexte 3365895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2839" y="2040579"/>
                <a:ext cx="8814427" cy="446764"/>
              </a:xfrm>
              <a:prstGeom prst="rect">
                <a:avLst/>
              </a:prstGeom>
              <a:blipFill>
                <a:blip r:embed="rId7"/>
                <a:stretch>
                  <a:fillRect t="-2740" b="-205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8776985" name="ZoneTexte 17"/>
          <p:cNvSpPr txBox="1"/>
          <p:nvPr/>
        </p:nvSpPr>
        <p:spPr bwMode="auto">
          <a:xfrm>
            <a:off x="0" y="6595176"/>
            <a:ext cx="10527634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0" i="0" u="none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[2] </a:t>
            </a:r>
            <a:r>
              <a:rPr lang="en-GB" sz="1400" b="0" i="1" u="none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: </a:t>
            </a:r>
            <a:r>
              <a:rPr sz="1400" b="0" i="1" u="sng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Ultracold neutron energy spectrum and storage properties from magnetically induced spin depolarization</a:t>
            </a:r>
            <a:r>
              <a:rPr sz="1400" b="0" i="0" u="none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GB" sz="1400" b="0" i="0" u="none" strike="noStrike" cap="none" spc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n2EDM collaboration, 2025</a:t>
            </a:r>
            <a:endParaRPr sz="1400" b="0" i="1">
              <a:solidFill>
                <a:srgbClr val="7030A0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91815319" name="Tableau 1491815318"/>
              <p:cNvGraphicFramePr>
                <a:graphicFrameLocks/>
              </p:cNvGraphicFramePr>
              <p:nvPr/>
            </p:nvGraphicFramePr>
            <p:xfrm>
              <a:off x="1460499" y="5335715"/>
              <a:ext cx="8127996" cy="7538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19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3199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3199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3199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6614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18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 /</m:t>
                                </m:r>
                                <m:sSub>
                                  <m:sSubPr>
                                    <m:ctrlPr>
                                      <a:rPr lang="en-US" sz="1800" i="1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18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𝐻𝑔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solidFill>
                          <a:srgbClr val="FFF0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〈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z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u="none" strike="noStrike" cap="none" spc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TOP</m:t>
                                  </m:r>
                                </m:sub>
                              </m:sSub>
                              <m:r>
                                <a:rPr lang="en-US" sz="1800" u="none" strike="noStrike" cap="none" spc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〉 </m:t>
                              </m:r>
                            </m:oMath>
                          </a14:m>
                          <a:r>
                            <a:rPr b="0">
                              <a:solidFill>
                                <a:schemeClr val="tx1"/>
                              </a:solidFill>
                            </a:rPr>
                            <a:t>(cm)</a:t>
                          </a:r>
                          <a:endParaRPr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solidFill>
                          <a:srgbClr val="FFF0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〈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z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u="none" strike="noStrike" cap="none" spc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BOT</m:t>
                                  </m:r>
                                </m:sub>
                              </m:sSub>
                              <m:r>
                                <a:rPr lang="en-US" sz="1800" u="none" strike="noStrike" cap="none" spc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  <m:t>〉</m:t>
                              </m:r>
                            </m:oMath>
                          </a14:m>
                          <a:r>
                            <a:rPr lang="en-US" sz="1800" b="1" i="0" u="none" strike="noStrike" cap="none" spc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i="0" u="none" strike="noStrike" cap="none" spc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(cm)</a:t>
                          </a:r>
                          <a:endParaRPr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solidFill>
                          <a:srgbClr val="FFF0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sz="1800" u="none" strike="noStrike" cap="none" spc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  <m:t>⊕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b="0" i="0" u="none" strike="noStrike" cap="none" spc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(h)</a:t>
                          </a:r>
                          <a:endParaRPr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solidFill>
                          <a:srgbClr val="FFF0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3440"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sz="1700" u="none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3</m:t>
                                </m:r>
                                <m:r>
                                  <a:rPr sz="1700" u="none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.</m:t>
                                </m:r>
                                <m:r>
                                  <a:rPr sz="1700" u="none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8424557</m:t>
                                </m:r>
                                <m:r>
                                  <a:rPr sz="1700" u="none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(</m:t>
                                </m:r>
                                <m:r>
                                  <a:rPr sz="1700" u="none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3</m:t>
                                </m:r>
                                <m:r>
                                  <a:rPr sz="1700" u="none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sz="1800"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−</m:t>
                                </m:r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0</m:t>
                                </m:r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.</m:t>
                                </m:r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161</m:t>
                                </m:r>
                                <m:d>
                                  <m:dPr>
                                    <m:ctrlPr>
                                      <a:rPr lang="en-US" sz="1800" i="1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−</m:t>
                                </m:r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0</m:t>
                                </m:r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.</m:t>
                                </m:r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214</m:t>
                                </m:r>
                                <m:d>
                                  <m:dPr>
                                    <m:ctrlPr>
                                      <a:rPr lang="en-US" sz="1800" i="1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6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24</m:t>
                                </m:r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(</m:t>
                                </m:r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1</m:t>
                                </m:r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91815319" name="Tableau 1491815318"/>
              <p:cNvGraphicFramePr>
                <a:graphicFrameLocks/>
              </p:cNvGraphicFramePr>
              <p:nvPr/>
            </p:nvGraphicFramePr>
            <p:xfrm>
              <a:off x="1460499" y="5335715"/>
              <a:ext cx="8127996" cy="7538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19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3199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3199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3199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88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blipFill>
                          <a:blip r:embed="rId8"/>
                          <a:stretch>
                            <a:fillRect l="-299" t="-7813" r="-300000" b="-1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blipFill>
                          <a:blip r:embed="rId8"/>
                          <a:stretch>
                            <a:fillRect l="-100601" t="-7813" r="-200901" b="-1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blipFill>
                          <a:blip r:embed="rId8"/>
                          <a:stretch>
                            <a:fillRect l="-200000" t="-7813" r="-100299" b="-1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blipFill>
                          <a:blip r:embed="rId8"/>
                          <a:stretch>
                            <a:fillRect l="-300901" t="-7813" r="-601" b="-1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blipFill>
                          <a:blip r:embed="rId8"/>
                          <a:stretch>
                            <a:fillRect l="-299" t="-115000" r="-30000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blipFill>
                          <a:blip r:embed="rId8"/>
                          <a:stretch>
                            <a:fillRect l="-100601" t="-115000" r="-200901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blipFill>
                          <a:blip r:embed="rId8"/>
                          <a:stretch>
                            <a:fillRect l="-200000" t="-115000" r="-100299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699" algn="ctr">
                          <a:solidFill>
                            <a:schemeClr val="tx1"/>
                          </a:solidFill>
                        </a:lnL>
                        <a:lnR w="12699" algn="ctr">
                          <a:solidFill>
                            <a:schemeClr val="tx1"/>
                          </a:solidFill>
                        </a:lnR>
                        <a:lnT w="12699" algn="ctr">
                          <a:solidFill>
                            <a:schemeClr val="tx1"/>
                          </a:solidFill>
                        </a:lnT>
                        <a:lnB w="12699" algn="ctr">
                          <a:solidFill>
                            <a:schemeClr val="tx1"/>
                          </a:solidFill>
                        </a:lnB>
                        <a:blipFill>
                          <a:blip r:embed="rId8"/>
                          <a:stretch>
                            <a:fillRect l="-300901" t="-115000" r="-601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52570929" name="ZoneTexte 2052570928"/>
          <p:cNvSpPr txBox="1"/>
          <p:nvPr/>
        </p:nvSpPr>
        <p:spPr bwMode="auto">
          <a:xfrm>
            <a:off x="1528534" y="6094696"/>
            <a:ext cx="1929791" cy="335639"/>
          </a:xfrm>
          <a:prstGeom prst="rect">
            <a:avLst/>
          </a:prstGeom>
          <a:solidFill>
            <a:schemeClr val="accent4">
              <a:alpha val="31998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16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Compatible with </a:t>
            </a:r>
            <a:r>
              <a:rPr lang="en-US" sz="1600" b="0" i="0" u="none" strike="noStrike" cap="none" spc="0">
                <a:solidFill>
                  <a:srgbClr val="7030A0"/>
                </a:solidFill>
                <a:latin typeface="Calibri"/>
                <a:ea typeface="Arial"/>
                <a:cs typeface="Arial"/>
              </a:rPr>
              <a:t>[1]</a:t>
            </a:r>
            <a:endParaRPr sz="1600"/>
          </a:p>
        </p:txBody>
      </p:sp>
      <p:sp>
        <p:nvSpPr>
          <p:cNvPr id="705280341" name="ZoneTexte 705280340"/>
          <p:cNvSpPr txBox="1"/>
          <p:nvPr/>
        </p:nvSpPr>
        <p:spPr bwMode="auto">
          <a:xfrm>
            <a:off x="4565774" y="6094696"/>
            <a:ext cx="1930510" cy="335639"/>
          </a:xfrm>
          <a:prstGeom prst="rect">
            <a:avLst/>
          </a:prstGeom>
          <a:solidFill>
            <a:schemeClr val="accent4">
              <a:alpha val="31998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16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Compatible with </a:t>
            </a:r>
            <a:r>
              <a:rPr lang="en-US" sz="1600" b="0" i="0" u="none" strike="noStrike" cap="none" spc="0">
                <a:solidFill>
                  <a:srgbClr val="7030A0"/>
                </a:solidFill>
                <a:latin typeface="Calibri"/>
                <a:ea typeface="Arial"/>
                <a:cs typeface="Arial"/>
              </a:rPr>
              <a:t>[2]</a:t>
            </a:r>
            <a:endParaRPr sz="1600"/>
          </a:p>
        </p:txBody>
      </p:sp>
      <p:sp>
        <p:nvSpPr>
          <p:cNvPr id="928348528" name="ZoneTexte 17"/>
          <p:cNvSpPr txBox="1"/>
          <p:nvPr/>
        </p:nvSpPr>
        <p:spPr bwMode="auto">
          <a:xfrm>
            <a:off x="-10885" y="6393791"/>
            <a:ext cx="7143060" cy="30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400" b="0" i="0" u="none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[1] </a:t>
            </a:r>
            <a:r>
              <a:rPr lang="en-GB" sz="1400" b="0" i="1" u="none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: </a:t>
            </a:r>
            <a:r>
              <a:rPr sz="1400" b="0" i="1" u="sng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A measurement of the neutron to 199Hg magnetic moment ratio</a:t>
            </a:r>
            <a:r>
              <a:rPr sz="1400" b="0" i="1" u="none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, nEDM collaboration, 2014 </a:t>
            </a:r>
            <a:endParaRPr sz="1400" b="0" i="1">
              <a:solidFill>
                <a:srgbClr val="7030A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0156033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Conclusion</a:t>
            </a:r>
          </a:p>
        </p:txBody>
      </p:sp>
      <p:sp>
        <p:nvSpPr>
          <p:cNvPr id="521676629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First data-set not limited by Hg uncertainty 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dirty="0"/>
              <a:t>Gravitational shift and Earth rotation measurements</a:t>
            </a:r>
          </a:p>
          <a:p>
            <a:pPr marL="0" indent="0">
              <a:buFont typeface="Arial"/>
              <a:buNone/>
              <a:defRPr/>
            </a:pPr>
            <a:endParaRPr dirty="0"/>
          </a:p>
          <a:p>
            <a:pPr>
              <a:defRPr/>
            </a:pPr>
            <a:r>
              <a:rPr dirty="0"/>
              <a:t>Newer of more precise data —&gt; access to new systematic effects</a:t>
            </a:r>
          </a:p>
          <a:p>
            <a:pPr marL="0" indent="0">
              <a:buFont typeface="Arial"/>
              <a:buNone/>
              <a:defRPr/>
            </a:pPr>
            <a:endParaRPr dirty="0"/>
          </a:p>
          <a:p>
            <a:pPr>
              <a:defRPr/>
            </a:pPr>
            <a:r>
              <a:rPr dirty="0" err="1"/>
              <a:t>nEDM</a:t>
            </a:r>
            <a:r>
              <a:rPr dirty="0"/>
              <a:t> data taking at the end of 2025</a:t>
            </a:r>
          </a:p>
        </p:txBody>
      </p:sp>
      <p:sp>
        <p:nvSpPr>
          <p:cNvPr id="87021531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C58E8A-7816-CA12-F679-4AF67841782D}" type="slidenum">
              <a:rPr lang="en-GB"/>
              <a:t>29</a:t>
            </a:fld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 bwMode="auto">
          <a:xfrm>
            <a:off x="312201" y="2263464"/>
            <a:ext cx="8462534" cy="1727835"/>
            <a:chOff x="0" y="0"/>
            <a:chExt cx="8462534" cy="172783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rcRect r="56803"/>
            <a:stretch/>
          </p:blipFill>
          <p:spPr bwMode="auto">
            <a:xfrm>
              <a:off x="6049981" y="0"/>
              <a:ext cx="2412552" cy="1727835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rcRect r="55404"/>
            <a:stretch/>
          </p:blipFill>
          <p:spPr bwMode="auto">
            <a:xfrm>
              <a:off x="0" y="163558"/>
              <a:ext cx="2379903" cy="1508715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What is an </a:t>
            </a:r>
            <a:r>
              <a:rPr lang="en-US">
                <a:solidFill>
                  <a:srgbClr val="FF0000"/>
                </a:solidFill>
              </a:rPr>
              <a:t>EDM</a:t>
            </a:r>
            <a:r>
              <a:rPr lang="en-US"/>
              <a:t> ?</a:t>
            </a:r>
            <a:endParaRPr/>
          </a:p>
        </p:txBody>
      </p:sp>
      <p:cxnSp>
        <p:nvCxnSpPr>
          <p:cNvPr id="5" name="Connecteur droit 4"/>
          <p:cNvCxnSpPr>
            <a:stCxn id="2" idx="2"/>
          </p:cNvCxnSpPr>
          <p:nvPr/>
        </p:nvCxnSpPr>
        <p:spPr bwMode="auto">
          <a:xfrm>
            <a:off x="6096000" y="1690688"/>
            <a:ext cx="0" cy="49577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 : coins arrondis 11"/>
          <p:cNvSpPr/>
          <p:nvPr/>
        </p:nvSpPr>
        <p:spPr bwMode="auto">
          <a:xfrm>
            <a:off x="570632" y="1513110"/>
            <a:ext cx="4964313" cy="75587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Coupling of the spin to the </a:t>
            </a:r>
            <a:r>
              <a:rPr lang="en-US" sz="2000">
                <a:solidFill>
                  <a:schemeClr val="accent1"/>
                </a:solidFill>
              </a:rPr>
              <a:t>magnetic field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7EF8EF-C966-47AF-997A-EAFB1AEA4B3C}" type="slidenum">
              <a:rPr lang="en-US"/>
              <a:t>3</a:t>
            </a:fld>
            <a:endParaRPr lang="en-US"/>
          </a:p>
        </p:txBody>
      </p:sp>
      <p:grpSp>
        <p:nvGrpSpPr>
          <p:cNvPr id="3" name="Groupe 2"/>
          <p:cNvGrpSpPr/>
          <p:nvPr/>
        </p:nvGrpSpPr>
        <p:grpSpPr bwMode="auto">
          <a:xfrm>
            <a:off x="1139373" y="3996931"/>
            <a:ext cx="3756675" cy="935810"/>
            <a:chOff x="0" y="0"/>
            <a:chExt cx="3756675" cy="935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/>
                <p:cNvSpPr txBox="1"/>
                <p:nvPr/>
              </p:nvSpPr>
              <p:spPr bwMode="auto">
                <a:xfrm>
                  <a:off x="327082" y="0"/>
                  <a:ext cx="34295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/>
                    <a:t>Observable = magnetic moment </a:t>
                  </a:r>
                  <mc:AlternateContent>
                    <mc:Choice Requires="a14">
                      <a14:m>
                        <m:oMath xmlns:m="http://schemas.openxmlformats.org/officeDocument/2006/math">
                          <m:r>
                            <a:rPr lang="fr-FR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𝜇</m:t>
                          </m:r>
                        </m:oMath>
                      </a14:m>
                    </mc:Choice>
                    <mc:Fallback xmlns:m="http://schemas.openxmlformats.org/officeDocument/2006/math" xmlns:w="http://schemas.openxmlformats.org/wordprocessingml/2006/main" xmlns=""/>
                  </mc:AlternateContent>
                  <a:r>
                    <a:rPr lang="en-US"/>
                    <a:t> </a:t>
                  </a:r>
                  <a:endParaRPr/>
                </a:p>
              </p:txBody>
            </p:sp>
          </mc:Choice>
          <mc:Fallback xmlns="">
            <p:sp>
              <p:nvSpPr>
                <p:cNvPr id="18" name="ZoneText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7082" y="0"/>
                  <a:ext cx="3429593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601" t="-1000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ZoneTexte 19"/>
            <p:cNvSpPr txBox="1"/>
            <p:nvPr/>
          </p:nvSpPr>
          <p:spPr bwMode="auto">
            <a:xfrm>
              <a:off x="0" y="569690"/>
              <a:ext cx="183636" cy="366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ZoneTexte 20"/>
            <p:cNvSpPr txBox="1"/>
            <p:nvPr/>
          </p:nvSpPr>
          <p:spPr bwMode="auto">
            <a:xfrm>
              <a:off x="3174423" y="569690"/>
              <a:ext cx="183636" cy="366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e 5"/>
          <p:cNvGrpSpPr/>
          <p:nvPr/>
        </p:nvGrpSpPr>
        <p:grpSpPr bwMode="auto">
          <a:xfrm>
            <a:off x="7295951" y="4658002"/>
            <a:ext cx="3350787" cy="275795"/>
            <a:chOff x="0" y="0"/>
            <a:chExt cx="3350787" cy="275795"/>
          </a:xfrm>
        </p:grpSpPr>
        <p:sp>
          <p:nvSpPr>
            <p:cNvPr id="22" name="ZoneTexte 21"/>
            <p:cNvSpPr txBox="1"/>
            <p:nvPr/>
          </p:nvSpPr>
          <p:spPr bwMode="auto">
            <a:xfrm>
              <a:off x="0" y="1115"/>
              <a:ext cx="756" cy="2746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ZoneTexte 22"/>
            <p:cNvSpPr txBox="1"/>
            <p:nvPr/>
          </p:nvSpPr>
          <p:spPr bwMode="auto">
            <a:xfrm>
              <a:off x="3350031" y="0"/>
              <a:ext cx="756" cy="2746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" name="ZoneTexte 25"/>
          <p:cNvSpPr txBox="1"/>
          <p:nvPr/>
        </p:nvSpPr>
        <p:spPr bwMode="auto"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  <a:endParaRPr/>
          </a:p>
        </p:txBody>
      </p:sp>
      <p:sp>
        <p:nvSpPr>
          <p:cNvPr id="28" name="Rectangle : coins arrondis 27"/>
          <p:cNvSpPr/>
          <p:nvPr/>
        </p:nvSpPr>
        <p:spPr bwMode="auto">
          <a:xfrm>
            <a:off x="6657055" y="1482171"/>
            <a:ext cx="4964313" cy="75587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Coupling of the spin to the </a:t>
            </a:r>
            <a:r>
              <a:rPr lang="en-US" sz="2000">
                <a:solidFill>
                  <a:srgbClr val="FF0000"/>
                </a:solidFill>
              </a:rPr>
              <a:t>electric field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0910163" name="ZoneTexte 18"/>
              <p:cNvSpPr txBox="1"/>
              <p:nvPr/>
            </p:nvSpPr>
            <p:spPr bwMode="auto">
              <a:xfrm>
                <a:off x="6913292" y="3986506"/>
                <a:ext cx="45489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800" b="0" i="0" u="none" strike="noStrike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Observable = electric dipole moment (</a:t>
                </a:r>
                <a:r>
                  <a:rPr lang="en-US" sz="1800" b="0" i="0" u="none" strike="noStrike" cap="none" spc="0" dirty="0">
                    <a:solidFill>
                      <a:srgbClr val="FF0000"/>
                    </a:solidFill>
                    <a:latin typeface="Calibri"/>
                    <a:ea typeface="Arial"/>
                    <a:cs typeface="Arial"/>
                  </a:rPr>
                  <a:t>EDM</a:t>
                </a:r>
                <a:r>
                  <a:rPr lang="en-US" sz="1800" b="0" i="0" u="none" strike="noStrike" cap="none" spc="0" dirty="0">
                    <a:solidFill>
                      <a:schemeClr val="tx1"/>
                    </a:solidFill>
                    <a:latin typeface="Calibri"/>
                    <a:ea typeface="Arial"/>
                    <a:cs typeface="Arial"/>
                  </a:rPr>
                  <a:t>)</a:t>
                </a:r>
                <a:r>
                  <a:rPr lang="en-US" sz="1800" b="0" i="0" u="none" strike="noStrike" cap="none" spc="0" dirty="0">
                    <a:solidFill>
                      <a:srgbClr val="FF0000"/>
                    </a:solidFill>
                    <a:latin typeface="Calibri"/>
                    <a:ea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u="none" strike="noStrike" cap="none" spc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/>
                        <a:cs typeface="Arial"/>
                      </a:rPr>
                      <m:t>𝑑</m:t>
                    </m:r>
                  </m:oMath>
                </a14:m>
                <a:r>
                  <a:rPr lang="en-US" sz="1800" b="0" i="0" u="none" strike="noStrike" cap="none" spc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endParaRPr lang="en-US" sz="1800" dirty="0"/>
              </a:p>
              <a:p>
                <a:pPr>
                  <a:defRPr/>
                </a:pPr>
                <a:endParaRPr dirty="0"/>
              </a:p>
            </p:txBody>
          </p:sp>
        </mc:Choice>
        <mc:Fallback xmlns="">
          <p:sp>
            <p:nvSpPr>
              <p:cNvPr id="1140910163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3292" y="3986506"/>
                <a:ext cx="4548938" cy="646331"/>
              </a:xfrm>
              <a:prstGeom prst="rect">
                <a:avLst/>
              </a:prstGeom>
              <a:blipFill>
                <a:blip r:embed="rId6"/>
                <a:stretch>
                  <a:fillRect l="-1072" t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rcRect t="25154" b="-1"/>
          <a:stretch/>
        </p:blipFill>
        <p:spPr bwMode="auto">
          <a:xfrm>
            <a:off x="-24865" y="1"/>
            <a:ext cx="12216866" cy="68580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2128DC-CCA0-4DDE-A575-98EA455ABF9F}" type="slidenum">
              <a:rPr lang="en-US"/>
              <a:t>30</a:t>
            </a:fld>
            <a:endParaRPr lang="en-US"/>
          </a:p>
        </p:txBody>
      </p:sp>
      <p:sp>
        <p:nvSpPr>
          <p:cNvPr id="5" name="Rectangle : coins arrondis 4"/>
          <p:cNvSpPr/>
          <p:nvPr/>
        </p:nvSpPr>
        <p:spPr bwMode="auto">
          <a:xfrm>
            <a:off x="-250092" y="5236143"/>
            <a:ext cx="12660923" cy="1637458"/>
          </a:xfrm>
          <a:prstGeom prst="roundRect">
            <a:avLst>
              <a:gd name="adj" fmla="val 16667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3600">
                <a:solidFill>
                  <a:schemeClr val="tx1"/>
                </a:solidFill>
              </a:rPr>
              <a:t>Thank you for your attention!</a:t>
            </a:r>
            <a:endParaRPr/>
          </a:p>
          <a:p>
            <a:pPr algn="ctr">
              <a:defRPr/>
            </a:pPr>
            <a:r>
              <a:rPr lang="en-US" sz="3600">
                <a:solidFill>
                  <a:schemeClr val="tx1"/>
                </a:solidFill>
              </a:rPr>
              <a:t>Questions?  </a:t>
            </a:r>
            <a:endParaRPr/>
          </a:p>
          <a:p>
            <a:pPr algn="ctr">
              <a:defRPr/>
            </a:pPr>
            <a:endParaRPr 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Additional slides</a:t>
            </a:r>
            <a:endParaRPr lang="en-GB"/>
          </a:p>
        </p:txBody>
      </p:sp>
      <p:sp>
        <p:nvSpPr>
          <p:cNvPr id="4289980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0C7DD3-0399-5914-2437-68B38A72761C}" type="slidenum">
              <a:rPr lang="en-GB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n2EDM status and outlook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38200" y="1689100"/>
            <a:ext cx="10515600" cy="466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/>
              <a:t>UCN </a:t>
            </a:r>
            <a:r>
              <a:rPr lang="fr-FR" sz="2400"/>
              <a:t>production, detection, polarization, spin transport</a:t>
            </a:r>
            <a:endParaRPr lang="fr-FR"/>
          </a:p>
          <a:p>
            <a:pPr>
              <a:defRPr/>
            </a:pPr>
            <a:r>
              <a:rPr lang="fr-FR"/>
              <a:t>Magnetic shielding and characterization</a:t>
            </a:r>
          </a:p>
          <a:p>
            <a:pPr>
              <a:defRPr/>
            </a:pPr>
            <a:r>
              <a:rPr lang="fr-FR"/>
              <a:t>Magnetic field generation and characterization</a:t>
            </a:r>
          </a:p>
          <a:p>
            <a:pPr>
              <a:defRPr/>
            </a:pPr>
            <a:r>
              <a:rPr lang="fr-FR"/>
              <a:t>Electric field</a:t>
            </a:r>
          </a:p>
          <a:p>
            <a:pPr>
              <a:defRPr/>
            </a:pPr>
            <a:r>
              <a:rPr lang="fr-FR"/>
              <a:t>Hg co-magnetometer </a:t>
            </a:r>
            <a:r>
              <a:rPr lang="fr-FR" sz="2400"/>
              <a:t>injection, polarization, optical reading</a:t>
            </a:r>
            <a:endParaRPr lang="fr-FR" sz="3200"/>
          </a:p>
          <a:p>
            <a:pPr>
              <a:defRPr/>
            </a:pPr>
            <a:r>
              <a:rPr lang="fr-FR"/>
              <a:t>Cs magnetometers </a:t>
            </a:r>
            <a:r>
              <a:rPr lang="fr-FR" sz="2400"/>
              <a:t>installation, polarisation &amp; optical reading</a:t>
            </a:r>
            <a:endParaRPr lang="fr-FR"/>
          </a:p>
          <a:p>
            <a:pPr>
              <a:defRPr/>
            </a:pPr>
            <a:endParaRPr lang="fr-FR"/>
          </a:p>
          <a:p>
            <a:pPr marL="0" indent="0">
              <a:buNone/>
              <a:defRPr/>
            </a:pP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102347"/>
            <a:ext cx="2743200" cy="365125"/>
          </a:xfrm>
        </p:spPr>
        <p:txBody>
          <a:bodyPr/>
          <a:lstStyle/>
          <a:p>
            <a:pPr>
              <a:defRPr/>
            </a:pPr>
            <a:fld id="{AD2128DC-CCA0-4DDE-A575-98EA455ABF9F}" type="slidenum">
              <a:rPr lang="en-US"/>
              <a:t>32</a:t>
            </a:fld>
            <a:endParaRPr lang="en-US"/>
          </a:p>
        </p:txBody>
      </p:sp>
      <p:sp>
        <p:nvSpPr>
          <p:cNvPr id="16" name="Flèche : droite 15"/>
          <p:cNvSpPr/>
          <p:nvPr/>
        </p:nvSpPr>
        <p:spPr bwMode="auto">
          <a:xfrm>
            <a:off x="406400" y="4425710"/>
            <a:ext cx="11313824" cy="19466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 bwMode="auto">
          <a:xfrm>
            <a:off x="6981246" y="4914897"/>
            <a:ext cx="2536465" cy="972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2027-2028</a:t>
            </a:r>
            <a:endParaRPr/>
          </a:p>
          <a:p>
            <a:pPr algn="ctr">
              <a:defRPr/>
            </a:pPr>
            <a:r>
              <a:rPr lang="fr-FR"/>
              <a:t>Accelerator shutdown</a:t>
            </a:r>
            <a:endParaRPr lang="en-GB"/>
          </a:p>
        </p:txBody>
      </p:sp>
      <p:sp>
        <p:nvSpPr>
          <p:cNvPr id="24" name="Rectangle 23"/>
          <p:cNvSpPr/>
          <p:nvPr/>
        </p:nvSpPr>
        <p:spPr bwMode="auto">
          <a:xfrm>
            <a:off x="5716988" y="4914897"/>
            <a:ext cx="1264258" cy="9729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2026</a:t>
            </a:r>
            <a:endParaRPr/>
          </a:p>
          <a:p>
            <a:pPr algn="ctr">
              <a:defRPr/>
            </a:pPr>
            <a:r>
              <a:rPr lang="fr-FR"/>
              <a:t>EDM</a:t>
            </a:r>
            <a:endParaRPr lang="en-GB"/>
          </a:p>
        </p:txBody>
      </p:sp>
      <p:sp>
        <p:nvSpPr>
          <p:cNvPr id="25" name="Rectangle 24"/>
          <p:cNvSpPr/>
          <p:nvPr/>
        </p:nvSpPr>
        <p:spPr bwMode="auto">
          <a:xfrm>
            <a:off x="9525663" y="4914897"/>
            <a:ext cx="1264258" cy="9729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2029-Magic EDM</a:t>
            </a:r>
            <a:endParaRPr lang="en-GB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51" t="12412" r="3795" b="11823"/>
          <a:stretch/>
        </p:blipFill>
        <p:spPr bwMode="auto">
          <a:xfrm>
            <a:off x="9212126" y="3158370"/>
            <a:ext cx="536575" cy="55212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" t="11115" r="54379" b="12331"/>
          <a:stretch/>
        </p:blipFill>
        <p:spPr bwMode="auto">
          <a:xfrm>
            <a:off x="9184373" y="1532161"/>
            <a:ext cx="519113" cy="55787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 bwMode="auto">
          <a:xfrm>
            <a:off x="2492458" y="4913668"/>
            <a:ext cx="1520475" cy="9729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2025</a:t>
            </a:r>
            <a:endParaRPr/>
          </a:p>
          <a:p>
            <a:pPr algn="ctr">
              <a:defRPr/>
            </a:pPr>
            <a:r>
              <a:rPr lang="fr-FR"/>
              <a:t>EDM test run</a:t>
            </a:r>
            <a:endParaRPr lang="en-GB"/>
          </a:p>
        </p:txBody>
      </p:sp>
      <p:cxnSp>
        <p:nvCxnSpPr>
          <p:cNvPr id="34" name="Connecteur droit 33"/>
          <p:cNvCxnSpPr/>
          <p:nvPr/>
        </p:nvCxnSpPr>
        <p:spPr bwMode="auto">
          <a:xfrm flipV="1">
            <a:off x="2425566" y="4907318"/>
            <a:ext cx="0" cy="1080982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 bwMode="auto">
          <a:xfrm>
            <a:off x="2066271" y="5954060"/>
            <a:ext cx="142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>
                <a:solidFill>
                  <a:srgbClr val="FF0000"/>
                </a:solidFill>
              </a:rPr>
              <a:t>Today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43261" y="4911019"/>
            <a:ext cx="1845270" cy="9729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2025</a:t>
            </a:r>
            <a:endParaRPr/>
          </a:p>
          <a:p>
            <a:pPr algn="ctr">
              <a:defRPr/>
            </a:pPr>
            <a:r>
              <a:rPr lang="fr-FR"/>
              <a:t>n and Hg</a:t>
            </a:r>
            <a:endParaRPr lang="en-GB"/>
          </a:p>
        </p:txBody>
      </p:sp>
      <p:sp>
        <p:nvSpPr>
          <p:cNvPr id="37" name="Rectangle 36"/>
          <p:cNvSpPr/>
          <p:nvPr/>
        </p:nvSpPr>
        <p:spPr bwMode="auto">
          <a:xfrm>
            <a:off x="4023952" y="4914897"/>
            <a:ext cx="1626145" cy="9729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/>
              <a:t>2026</a:t>
            </a:r>
            <a:endParaRPr/>
          </a:p>
          <a:p>
            <a:pPr algn="ctr">
              <a:defRPr/>
            </a:pPr>
            <a:r>
              <a:rPr lang="fr-FR"/>
              <a:t>systematics</a:t>
            </a:r>
            <a:endParaRPr lang="en-GB"/>
          </a:p>
        </p:txBody>
      </p:sp>
      <p:sp>
        <p:nvSpPr>
          <p:cNvPr id="38" name="Rectangle 37"/>
          <p:cNvSpPr/>
          <p:nvPr/>
        </p:nvSpPr>
        <p:spPr bwMode="auto">
          <a:xfrm>
            <a:off x="574481" y="4913668"/>
            <a:ext cx="496622" cy="9726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2425566" y="4913668"/>
            <a:ext cx="0" cy="1074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 bwMode="auto">
          <a:xfrm>
            <a:off x="7583707" y="6031307"/>
            <a:ext cx="2743200" cy="54266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>
                <a:solidFill>
                  <a:srgbClr val="92D050"/>
                </a:solidFill>
              </a:rPr>
              <a:t>        Neutrons available</a:t>
            </a:r>
          </a:p>
          <a:p>
            <a:pPr>
              <a:defRPr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        Neutrons unavailable</a:t>
            </a: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10715061" y="2358718"/>
            <a:ext cx="129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Operational</a:t>
            </a:r>
            <a:endParaRPr lang="en-GB"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10729161" y="2763570"/>
            <a:ext cx="1555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Not yet operational</a:t>
            </a:r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10005104" y="2230677"/>
            <a:ext cx="1996323" cy="124912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Rectangle 16"/>
          <p:cNvSpPr/>
          <p:nvPr/>
        </p:nvSpPr>
        <p:spPr bwMode="auto">
          <a:xfrm>
            <a:off x="7779593" y="6138726"/>
            <a:ext cx="262466" cy="457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4" name="Rectangle 43"/>
          <p:cNvSpPr/>
          <p:nvPr/>
        </p:nvSpPr>
        <p:spPr bwMode="auto">
          <a:xfrm>
            <a:off x="7779593" y="6421197"/>
            <a:ext cx="26246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" t="11115" r="54379" b="12331"/>
          <a:stretch/>
        </p:blipFill>
        <p:spPr bwMode="auto">
          <a:xfrm>
            <a:off x="10148478" y="2230677"/>
            <a:ext cx="519113" cy="55787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" t="11115" r="54379" b="12331"/>
          <a:stretch/>
        </p:blipFill>
        <p:spPr bwMode="auto">
          <a:xfrm>
            <a:off x="9172132" y="2062115"/>
            <a:ext cx="519113" cy="557872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" t="11115" r="54379" b="12331"/>
          <a:stretch/>
        </p:blipFill>
        <p:spPr bwMode="auto">
          <a:xfrm>
            <a:off x="9218522" y="2582587"/>
            <a:ext cx="519113" cy="557872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9" t="11115" r="54379" b="12331"/>
          <a:stretch/>
        </p:blipFill>
        <p:spPr bwMode="auto">
          <a:xfrm>
            <a:off x="9219623" y="3683911"/>
            <a:ext cx="519113" cy="55787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51" t="12412" r="3795" b="11823"/>
          <a:stretch/>
        </p:blipFill>
        <p:spPr bwMode="auto">
          <a:xfrm>
            <a:off x="10139746" y="2841213"/>
            <a:ext cx="536575" cy="552126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51" t="12412" r="3795" b="11823"/>
          <a:stretch/>
        </p:blipFill>
        <p:spPr bwMode="auto">
          <a:xfrm>
            <a:off x="9215470" y="4224056"/>
            <a:ext cx="536575" cy="552126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 bwMode="auto">
          <a:xfrm>
            <a:off x="144377" y="89694"/>
            <a:ext cx="7812267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85000"/>
                  </a:schemeClr>
                </a:solidFill>
              </a:rPr>
              <a:t>I – </a:t>
            </a:r>
            <a:r>
              <a:rPr lang="en-US">
                <a:solidFill>
                  <a:schemeClr val="bg2"/>
                </a:solidFill>
              </a:rPr>
              <a:t>Context  II – n2EDM overview  III – Hg co-magnetometer 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IV – Conclusion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1" y="0"/>
            <a:ext cx="12298239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7EF8EF-C966-47AF-997A-EAFB1AEA4B3C}" type="slidenum">
              <a:rPr lang="en-US"/>
              <a:t>33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 bwMode="auto">
          <a:xfrm>
            <a:off x="2016016" y="2453282"/>
            <a:ext cx="1280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highlight>
                  <a:srgbClr val="008000"/>
                </a:highlight>
              </a:rPr>
              <a:t>UCN source</a:t>
            </a:r>
            <a:endParaRPr/>
          </a:p>
        </p:txBody>
      </p:sp>
      <p:sp>
        <p:nvSpPr>
          <p:cNvPr id="6" name="ZoneTexte 5"/>
          <p:cNvSpPr txBox="1"/>
          <p:nvPr/>
        </p:nvSpPr>
        <p:spPr bwMode="auto">
          <a:xfrm>
            <a:off x="5312961" y="1931550"/>
            <a:ext cx="1767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highlight>
                  <a:srgbClr val="0000FF"/>
                </a:highlight>
              </a:rPr>
              <a:t>Superconducting</a:t>
            </a:r>
            <a:endParaRPr/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highlight>
                  <a:srgbClr val="0000FF"/>
                </a:highlight>
              </a:rPr>
              <a:t> magnet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8172450" y="1608383"/>
            <a:ext cx="215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highlight>
                  <a:srgbClr val="808080"/>
                </a:highlight>
              </a:rPr>
              <a:t>Vacuum vessel with</a:t>
            </a:r>
            <a:endParaRPr/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highlight>
                  <a:srgbClr val="808080"/>
                </a:highlight>
              </a:rPr>
              <a:t>Precession chambers</a:t>
            </a:r>
            <a:endParaRPr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3835" y="6026332"/>
            <a:ext cx="1488730" cy="717177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 b="1">
                <a:solidFill>
                  <a:schemeClr val="bg1"/>
                </a:solidFill>
              </a:rPr>
              <a:t>n2EDM Experiment overview</a:t>
            </a:r>
            <a:endParaRPr lang="en-GB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76863" y="1975897"/>
            <a:ext cx="5740870" cy="4380452"/>
          </a:xfrm>
          <a:prstGeom prst="rect">
            <a:avLst/>
          </a:prstGeom>
        </p:spPr>
      </p:pic>
      <p:sp>
        <p:nvSpPr>
          <p:cNvPr id="179501414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99F9DC7-AFF2-D16B-D300-EDE5A4AD8482}" type="slidenum">
              <a:rPr lang="en-GB"/>
              <a:t>34</a:t>
            </a:fld>
            <a:endParaRPr/>
          </a:p>
        </p:txBody>
      </p:sp>
      <p:sp>
        <p:nvSpPr>
          <p:cNvPr id="159461742" name="Titre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fr-FR" b="0">
                <a:solidFill>
                  <a:schemeClr val="tx1"/>
                </a:solidFill>
              </a:rPr>
              <a:t>n2EDM Experiment overview</a:t>
            </a:r>
            <a:endParaRPr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8600106" name="Titre 1"/>
          <p:cNvSpPr>
            <a:spLocks noGrp="1"/>
          </p:cNvSpPr>
          <p:nvPr>
            <p:ph type="title"/>
          </p:nvPr>
        </p:nvSpPr>
        <p:spPr bwMode="auto">
          <a:xfrm>
            <a:off x="838198" y="229053"/>
            <a:ext cx="10515600" cy="1325562"/>
          </a:xfrm>
        </p:spPr>
        <p:txBody>
          <a:bodyPr/>
          <a:lstStyle/>
          <a:p>
            <a:pPr>
              <a:defRPr/>
            </a:pPr>
            <a:r>
              <a:t>UCN production</a:t>
            </a:r>
          </a:p>
        </p:txBody>
      </p:sp>
      <p:sp>
        <p:nvSpPr>
          <p:cNvPr id="131749878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A7D3348-96D0-A7F9-0C69-460773341D50}" type="slidenum">
              <a:rPr lang="en-GB"/>
              <a:t>35</a:t>
            </a:fld>
            <a:endParaRPr lang="en-GB"/>
          </a:p>
        </p:txBody>
      </p:sp>
      <p:pic>
        <p:nvPicPr>
          <p:cNvPr id="499100718" name="Image 4991007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01658" y="1187199"/>
            <a:ext cx="8188681" cy="565228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195300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UCN spin detectors </a:t>
            </a:r>
          </a:p>
        </p:txBody>
      </p:sp>
      <p:sp>
        <p:nvSpPr>
          <p:cNvPr id="40166731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9E00E9C-9978-046D-5EB7-58B34DD0DD02}" type="slidenum">
              <a:rPr lang="en-GB"/>
              <a:t>36</a:t>
            </a:fld>
            <a:endParaRPr/>
          </a:p>
        </p:txBody>
      </p:sp>
      <p:pic>
        <p:nvPicPr>
          <p:cNvPr id="182371446" name="Image 18237144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83158" y="1210926"/>
            <a:ext cx="6625681" cy="551054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1748239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Magnetic field measurement in the presence of gradient</a:t>
            </a:r>
          </a:p>
        </p:txBody>
      </p:sp>
      <p:sp>
        <p:nvSpPr>
          <p:cNvPr id="5744579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832C668-8ED0-3148-F479-A04DD3BBBD6A}" type="slidenum">
              <a:rPr lang="en-GB"/>
              <a:t>37</a:t>
            </a:fld>
            <a:endParaRPr lang="en-GB"/>
          </a:p>
        </p:txBody>
      </p:sp>
      <p:pic>
        <p:nvPicPr>
          <p:cNvPr id="310206457" name="Image 31020645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85949" y="1812924"/>
            <a:ext cx="8420099" cy="501967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Spin asymmetry fit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 bwMode="auto">
              <a:xfrm>
                <a:off x="850835" y="1617039"/>
                <a:ext cx="4503292" cy="1403981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</p:spPr>
            <p:txBody>
              <a:bodyPr wrap="square" lIns="72000" tIns="72000" rIns="72000" bIns="72000" rtlCol="0">
                <a:spAutoFit/>
              </a:bodyPr>
              <a:lstStyle/>
              <a:p>
                <a:pPr>
                  <a:defRPr/>
                </a:pPr>
                <a:endParaRPr lang="fr-FR" sz="2400" spc="8">
                  <a:solidFill>
                    <a:srgbClr val="231F20"/>
                  </a:solidFill>
                  <a:latin typeface="Cambria Math"/>
                  <a:ea typeface="Verdana"/>
                  <a:cs typeface="Arial"/>
                </a:endParaRPr>
              </a:p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200" b="0" i="1" spc="8">
                              <a:solidFill>
                                <a:srgbClr val="231F20"/>
                              </a:solidFill>
                              <a:latin typeface="Cambria Math"/>
                              <a:ea typeface="Verdana"/>
                              <a:cs typeface="Arial"/>
                            </a:rPr>
                            <m:t>𝐴</m:t>
                          </m:r>
                          <m:r>
                            <a:rPr lang="fr-FR" sz="2200" b="0" i="1" spc="8">
                              <a:solidFill>
                                <a:srgbClr val="231F20"/>
                              </a:solidFill>
                              <a:latin typeface="Cambria Math"/>
                              <a:ea typeface="Verdana"/>
                              <a:cs typeface="Arial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22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/>
                                  <a:cs typeface="Arial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2200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/>
                                      <a:cs typeface="Arial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fr-FR" sz="2200" i="1" spc="8">
                                          <a:solidFill>
                                            <a:srgbClr val="231F20"/>
                                          </a:solidFill>
                                          <a:latin typeface="Cambria Math" panose="02040503050406030204" pitchFamily="18" charset="0"/>
                                          <a:ea typeface="Verdana"/>
                                          <a:cs typeface="Arial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200" i="1" spc="8">
                                          <a:solidFill>
                                            <a:srgbClr val="231F20"/>
                                          </a:solidFill>
                                          <a:latin typeface="Cambria Math"/>
                                          <a:ea typeface="Verdana"/>
                                          <a:cs typeface="Arial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2200" b="0" i="1" spc="8">
                                          <a:solidFill>
                                            <a:srgbClr val="231F20"/>
                                          </a:solidFill>
                                          <a:latin typeface="Cambria Math"/>
                                          <a:ea typeface="Verdana"/>
                                          <a:cs typeface="Arial"/>
                                        </a:rPr>
                                        <m:t>↑</m:t>
                                      </m:r>
                                    </m:sub>
                                  </m:sSub>
                                  <m:r>
                                    <a:rPr lang="fr-FR" sz="2200" i="1" spc="8">
                                      <a:solidFill>
                                        <a:srgbClr val="231F20"/>
                                      </a:solidFill>
                                      <a:latin typeface="Cambria Math"/>
                                      <a:ea typeface="Verdana"/>
                                      <a:cs typeface="Arial"/>
                                    </a:rPr>
                                    <m:t>−</m:t>
                                  </m:r>
                                  <m:r>
                                    <a:rPr lang="fr-FR" sz="2200" i="1" spc="8">
                                      <a:solidFill>
                                        <a:srgbClr val="231F20"/>
                                      </a:solidFill>
                                      <a:latin typeface="Cambria Math"/>
                                      <a:ea typeface="Verdana"/>
                                      <a:cs typeface="Arial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2200" b="0" i="1" spc="8">
                                      <a:solidFill>
                                        <a:srgbClr val="231F20"/>
                                      </a:solidFill>
                                      <a:latin typeface="Cambria Math"/>
                                      <a:ea typeface="Verdana"/>
                                      <a:cs typeface="Arial"/>
                                    </a:rPr>
                                    <m:t>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sz="2200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 spc="8">
                                      <a:solidFill>
                                        <a:srgbClr val="231F20"/>
                                      </a:solidFill>
                                      <a:latin typeface="Cambria Math"/>
                                      <a:ea typeface="Verdana"/>
                                      <a:cs typeface="Arial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2200" b="0" i="1" spc="8">
                                      <a:solidFill>
                                        <a:srgbClr val="231F20"/>
                                      </a:solidFill>
                                      <a:latin typeface="Cambria Math"/>
                                      <a:ea typeface="Verdana"/>
                                      <a:cs typeface="Arial"/>
                                    </a:rPr>
                                    <m:t>↑</m:t>
                                  </m:r>
                                </m:sub>
                              </m:sSub>
                              <m:r>
                                <a:rPr lang="fr-FR" sz="2200" i="1" spc="8">
                                  <a:solidFill>
                                    <a:srgbClr val="231F20"/>
                                  </a:solidFill>
                                  <a:latin typeface="Cambria Math"/>
                                  <a:ea typeface="Verdana"/>
                                  <a:cs typeface="Arial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2200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fr-FR" sz="2200" i="1" spc="8">
                                      <a:solidFill>
                                        <a:srgbClr val="231F20"/>
                                      </a:solidFill>
                                      <a:latin typeface="Cambria Math"/>
                                      <a:ea typeface="Verdana"/>
                                      <a:cs typeface="Arial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2200" b="0" i="1" spc="8">
                                      <a:solidFill>
                                        <a:srgbClr val="231F20"/>
                                      </a:solidFill>
                                      <a:latin typeface="Cambria Math"/>
                                      <a:ea typeface="Verdana"/>
                                      <a:cs typeface="Arial"/>
                                    </a:rPr>
                                    <m:t>↓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2200" i="1" spc="8">
                              <a:solidFill>
                                <a:srgbClr val="231F20"/>
                              </a:solidFill>
                              <a:latin typeface="Cambria Math"/>
                              <a:ea typeface="Verdana"/>
                              <a:cs typeface="Arial"/>
                            </a:rPr>
                            <m:t>=</m:t>
                          </m:r>
                          <m:r>
                            <a:rPr lang="fr-FR" sz="2200" i="1" spc="8">
                              <a:solidFill>
                                <a:srgbClr val="231F20"/>
                              </a:solidFill>
                              <a:latin typeface="Cambria Math"/>
                              <a:ea typeface="Verdana"/>
                              <a:cs typeface="Arial"/>
                            </a:rPr>
                            <m:t>𝛼</m:t>
                          </m:r>
                          <m:r>
                            <m:rPr>
                              <m:sty m:val="p"/>
                            </m:rPr>
                            <a:rPr lang="fr-FR" sz="2200" spc="8">
                              <a:solidFill>
                                <a:srgbClr val="231F20"/>
                              </a:solidFill>
                              <a:latin typeface="Cambria Math"/>
                              <a:ea typeface="Verdana"/>
                              <a:cs typeface="Arial"/>
                            </a:rPr>
                            <m:t>cos</m:t>
                          </m:r>
                          <m:r>
                            <a:rPr lang="fr-FR" sz="2200" i="1" spc="8">
                              <a:solidFill>
                                <a:srgbClr val="231F20"/>
                              </a:solidFill>
                              <a:latin typeface="Cambria Math"/>
                              <a:ea typeface="Verdana"/>
                              <a:cs typeface="Arial"/>
                            </a:rPr>
                            <m:t>⁡[</m:t>
                          </m:r>
                          <m:f>
                            <m:fPr>
                              <m:ctrlPr>
                                <a:rPr lang="fr-FR" sz="2200" b="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/>
                                  <a:cs typeface="Arial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fr-FR" sz="2200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/>
                                      <a:cs typeface="Arial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2200" i="1" spc="8">
                                          <a:solidFill>
                                            <a:srgbClr val="231F20"/>
                                          </a:solidFill>
                                          <a:latin typeface="Cambria Math" panose="02040503050406030204" pitchFamily="18" charset="0"/>
                                          <a:ea typeface="Verdana"/>
                                          <a:cs typeface="Arial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200" i="1" spc="8">
                                          <a:solidFill>
                                            <a:srgbClr val="231F20"/>
                                          </a:solidFill>
                                          <a:latin typeface="Cambria Math"/>
                                          <a:ea typeface="Verdana"/>
                                          <a:cs typeface="Arial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fr-FR" sz="2200" b="0" i="1" spc="8">
                                          <a:solidFill>
                                            <a:srgbClr val="231F20"/>
                                          </a:solidFill>
                                          <a:latin typeface="Cambria Math"/>
                                          <a:ea typeface="Verdana"/>
                                          <a:cs typeface="Arial"/>
                                        </a:rPr>
                                        <m:t>𝑅𝐹</m:t>
                                      </m:r>
                                    </m:sub>
                                  </m:sSub>
                                  <m:r>
                                    <a:rPr lang="fr-FR" sz="2200" i="1" spc="8">
                                      <a:solidFill>
                                        <a:srgbClr val="231F20"/>
                                      </a:solidFill>
                                      <a:latin typeface="Cambria Math"/>
                                      <a:ea typeface="Verdana"/>
                                      <a:cs typeface="Arial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2200" b="0" i="1" spc="8">
                                          <a:solidFill>
                                            <a:srgbClr val="231F20"/>
                                          </a:solidFill>
                                          <a:latin typeface="Cambria Math" panose="02040503050406030204" pitchFamily="18" charset="0"/>
                                          <a:ea typeface="Verdana"/>
                                          <a:cs typeface="Arial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200" b="1" i="1" spc="8">
                                          <a:solidFill>
                                            <a:srgbClr val="231F20"/>
                                          </a:solidFill>
                                          <a:latin typeface="Cambria Math"/>
                                          <a:ea typeface="Verdana"/>
                                          <a:cs typeface="Arial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fr-FR" sz="2200" b="0" i="1" spc="8">
                                          <a:solidFill>
                                            <a:srgbClr val="231F20"/>
                                          </a:solidFill>
                                          <a:latin typeface="Cambria Math"/>
                                          <a:ea typeface="Verdana"/>
                                          <a:cs typeface="Arial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fr-FR" sz="2200" b="0" i="0" spc="8">
                                  <a:solidFill>
                                    <a:srgbClr val="231F20"/>
                                  </a:solidFill>
                                  <a:latin typeface="Cambria Math"/>
                                  <a:ea typeface="Verdana"/>
                                  <a:cs typeface="Arial"/>
                                </a:rPr>
                                <m:t>Δ</m:t>
                              </m:r>
                              <m:r>
                                <a:rPr lang="fr-FR" sz="2200" b="0" i="1" spc="8">
                                  <a:solidFill>
                                    <a:srgbClr val="231F20"/>
                                  </a:solidFill>
                                  <a:latin typeface="Cambria Math"/>
                                  <a:ea typeface="Verdana"/>
                                  <a:cs typeface="Arial"/>
                                </a:rPr>
                                <m:t>𝜈</m:t>
                              </m:r>
                            </m:den>
                          </m:f>
                          <m:r>
                            <a:rPr lang="fr-FR" sz="2200" i="1" spc="8">
                              <a:solidFill>
                                <a:srgbClr val="231F20"/>
                              </a:solidFill>
                              <a:latin typeface="Cambria Math"/>
                              <a:ea typeface="Verdana"/>
                              <a:cs typeface="Arial"/>
                            </a:rPr>
                            <m:t>]</m:t>
                          </m:r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fr-FR" sz="2200" spc="8">
                  <a:solidFill>
                    <a:srgbClr val="231F20"/>
                  </a:solidFill>
                  <a:latin typeface="Verdana"/>
                  <a:ea typeface="Verdana"/>
                  <a:cs typeface="Arial"/>
                </a:endParaRPr>
              </a:p>
              <a:p>
                <a:pPr>
                  <a:defRPr/>
                </a:pPr>
                <a:endParaRPr lang="en-GB" sz="120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835" y="1617039"/>
                <a:ext cx="4503292" cy="14039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4"/>
          <p:cNvGrpSpPr/>
          <p:nvPr/>
        </p:nvGrpSpPr>
        <p:grpSpPr bwMode="auto">
          <a:xfrm>
            <a:off x="2046899" y="2857499"/>
            <a:ext cx="8098200" cy="3773191"/>
            <a:chOff x="0" y="0"/>
            <a:chExt cx="8098200" cy="377319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0"/>
              <a:ext cx="8098200" cy="3773191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 bwMode="auto">
            <a:xfrm>
              <a:off x="16009" y="163520"/>
              <a:ext cx="8066181" cy="3598408"/>
            </a:xfrm>
            <a:prstGeom prst="rect">
              <a:avLst/>
            </a:prstGeom>
          </p:spPr>
        </p:pic>
      </p:grpSp>
      <p:graphicFrame>
        <p:nvGraphicFramePr>
          <p:cNvPr id="1966307719" name="Objet 1966307718"/>
          <p:cNvGraphicFramePr>
            <a:graphicFrameLocks noChangeAspect="1"/>
          </p:cNvGraphicFramePr>
          <p:nvPr/>
        </p:nvGraphicFramePr>
        <p:xfrm>
          <a:off x="8688749" y="1918979"/>
          <a:ext cx="1433512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oleObj" r:id="rId6" imgW="0" imgH="0" progId="asc.{0a280898-66a0-4368-aaca-8cc1443d4c84}">
                  <p:embed/>
                </p:oleObj>
              </mc:Choice>
              <mc:Fallback>
                <p:oleObj name="oleObj" r:id="rId6" imgW="0" imgH="0" progId="asc.{0a280898-66a0-4368-aaca-8cc1443d4c84}">
                  <p:embed/>
                  <p:pic>
                    <p:nvPicPr>
                      <p:cNvPr id="1966307719" name=""/>
                      <p:cNvPicPr/>
                      <p:nvPr/>
                    </p:nvPicPr>
                    <p:blipFill>
                      <a:blip r:embed="rId7"/>
                      <a:stretch/>
                    </p:blipFill>
                    <p:spPr bwMode="auto">
                      <a:xfrm>
                        <a:off x="8688749" y="1918979"/>
                        <a:ext cx="1433512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94445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5285C4-ECC4-EEDB-58B1-604F8D299170}" type="slidenum">
              <a:rPr lang="en-GB"/>
              <a:t>38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71433489" name="Groupe 10"/>
          <p:cNvGrpSpPr/>
          <p:nvPr/>
        </p:nvGrpSpPr>
        <p:grpSpPr bwMode="auto">
          <a:xfrm>
            <a:off x="312201" y="2263464"/>
            <a:ext cx="11635054" cy="1727835"/>
            <a:chOff x="312201" y="4976175"/>
            <a:chExt cx="11635054" cy="1727835"/>
          </a:xfrm>
        </p:grpSpPr>
        <p:pic>
          <p:nvPicPr>
            <p:cNvPr id="1588762637" name="Image 7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6362182" y="4976175"/>
              <a:ext cx="5585072" cy="1727835"/>
            </a:xfrm>
            <a:prstGeom prst="rect">
              <a:avLst/>
            </a:prstGeom>
          </p:spPr>
        </p:pic>
        <p:pic>
          <p:nvPicPr>
            <p:cNvPr id="379710512" name="Image 8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312201" y="5139734"/>
              <a:ext cx="5336641" cy="1508715"/>
            </a:xfrm>
            <a:prstGeom prst="rect">
              <a:avLst/>
            </a:prstGeom>
          </p:spPr>
        </p:pic>
      </p:grpSp>
      <p:sp>
        <p:nvSpPr>
          <p:cNvPr id="1176267660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An </a:t>
            </a:r>
            <a:r>
              <a:rPr lang="en-US">
                <a:solidFill>
                  <a:srgbClr val="FF0000"/>
                </a:solidFill>
              </a:rPr>
              <a:t>EDM</a:t>
            </a:r>
            <a:r>
              <a:rPr lang="en-US"/>
              <a:t> violates Charge Parity symmetry.</a:t>
            </a:r>
            <a:endParaRPr/>
          </a:p>
        </p:txBody>
      </p:sp>
      <p:cxnSp>
        <p:nvCxnSpPr>
          <p:cNvPr id="940033714" name="Connecteur droit 4"/>
          <p:cNvCxnSpPr>
            <a:stCxn id="1176267660" idx="2"/>
          </p:cNvCxnSpPr>
          <p:nvPr/>
        </p:nvCxnSpPr>
        <p:spPr bwMode="auto">
          <a:xfrm>
            <a:off x="6095999" y="1690687"/>
            <a:ext cx="0" cy="49577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6613765" name="Rectangle : coins arrondis 11"/>
          <p:cNvSpPr/>
          <p:nvPr/>
        </p:nvSpPr>
        <p:spPr bwMode="auto">
          <a:xfrm>
            <a:off x="570631" y="1513110"/>
            <a:ext cx="4964312" cy="75587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Coupling of the spin to the </a:t>
            </a:r>
            <a:r>
              <a:rPr lang="en-US" sz="2000">
                <a:solidFill>
                  <a:schemeClr val="accent1"/>
                </a:solidFill>
              </a:rPr>
              <a:t>magnetic field</a:t>
            </a:r>
            <a:endParaRPr/>
          </a:p>
        </p:txBody>
      </p:sp>
      <p:grpSp>
        <p:nvGrpSpPr>
          <p:cNvPr id="632983577" name="Groupe 6"/>
          <p:cNvGrpSpPr/>
          <p:nvPr/>
        </p:nvGrpSpPr>
        <p:grpSpPr bwMode="auto">
          <a:xfrm>
            <a:off x="2324338" y="4935001"/>
            <a:ext cx="1434159" cy="369331"/>
            <a:chOff x="2358189" y="5936172"/>
            <a:chExt cx="1434159" cy="369331"/>
          </a:xfrm>
        </p:grpSpPr>
        <p:sp>
          <p:nvSpPr>
            <p:cNvPr id="174163825" name="Rectangle : coins arrondis 23"/>
            <p:cNvSpPr/>
            <p:nvPr/>
          </p:nvSpPr>
          <p:spPr bwMode="auto">
            <a:xfrm>
              <a:off x="2358189" y="5936172"/>
              <a:ext cx="1434159" cy="369331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62027637" name="ZoneTexte 13"/>
            <p:cNvSpPr txBox="1"/>
            <p:nvPr/>
          </p:nvSpPr>
          <p:spPr bwMode="auto">
            <a:xfrm>
              <a:off x="2531595" y="5936172"/>
              <a:ext cx="121783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b="1"/>
                <a:t>T-invariant</a:t>
              </a:r>
              <a:endParaRPr/>
            </a:p>
          </p:txBody>
        </p:sp>
      </p:grpSp>
      <p:grpSp>
        <p:nvGrpSpPr>
          <p:cNvPr id="463560037" name="Groupe 9"/>
          <p:cNvGrpSpPr/>
          <p:nvPr/>
        </p:nvGrpSpPr>
        <p:grpSpPr bwMode="auto">
          <a:xfrm>
            <a:off x="8470398" y="4984158"/>
            <a:ext cx="1639346" cy="369331"/>
            <a:chOff x="8426613" y="5936172"/>
            <a:chExt cx="1639346" cy="369331"/>
          </a:xfrm>
        </p:grpSpPr>
        <p:sp>
          <p:nvSpPr>
            <p:cNvPr id="459863848" name="Rectangle : coins arrondis 24"/>
            <p:cNvSpPr/>
            <p:nvPr/>
          </p:nvSpPr>
          <p:spPr bwMode="auto">
            <a:xfrm>
              <a:off x="8426613" y="5961595"/>
              <a:ext cx="1605100" cy="343908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4110681" name="ZoneTexte 14"/>
            <p:cNvSpPr txBox="1"/>
            <p:nvPr/>
          </p:nvSpPr>
          <p:spPr bwMode="auto">
            <a:xfrm>
              <a:off x="8468215" y="5936172"/>
              <a:ext cx="159774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b="1"/>
                <a:t>not T-invariant</a:t>
              </a:r>
              <a:endParaRPr/>
            </a:p>
          </p:txBody>
        </p:sp>
      </p:grpSp>
      <p:sp>
        <p:nvSpPr>
          <p:cNvPr id="43405685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F7686B8-9877-1D5B-ABF1-6EF421AEACB2}" type="slidenum">
              <a:rPr lang="en-US"/>
              <a:t>4</a:t>
            </a:fld>
            <a:endParaRPr lang="en-US"/>
          </a:p>
        </p:txBody>
      </p:sp>
      <p:grpSp>
        <p:nvGrpSpPr>
          <p:cNvPr id="1846549618" name="Groupe 2"/>
          <p:cNvGrpSpPr/>
          <p:nvPr/>
        </p:nvGrpSpPr>
        <p:grpSpPr bwMode="auto">
          <a:xfrm>
            <a:off x="1139373" y="3996931"/>
            <a:ext cx="3974451" cy="939022"/>
            <a:chOff x="1146339" y="4796789"/>
            <a:chExt cx="3974451" cy="9390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158680" name="ZoneTexte 17"/>
                <p:cNvSpPr txBox="1"/>
                <p:nvPr/>
              </p:nvSpPr>
              <p:spPr bwMode="auto">
                <a:xfrm>
                  <a:off x="1473421" y="4796789"/>
                  <a:ext cx="3429592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/>
                    <a:t>Observable = magnetic moment </a:t>
                  </a:r>
                  <mc:AlternateContent>
                    <mc:Choice Requires="a14">
                      <a14:m>
                        <m:oMath xmlns:m="http://schemas.openxmlformats.org/officeDocument/2006/math">
                          <m:r>
                            <a:rPr lang="fr-FR" b="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𝜇</m:t>
                          </m:r>
                        </m:oMath>
                      </a14:m>
                    </mc:Choice>
                    <mc:Fallback xmlns:m="http://schemas.openxmlformats.org/officeDocument/2006/math" xmlns:w="http://schemas.openxmlformats.org/wordprocessingml/2006/main" xmlns=""/>
                  </mc:AlternateContent>
                  <a:r>
                    <a:rPr lang="en-US"/>
                    <a:t> </a:t>
                  </a:r>
                  <a:endParaRPr/>
                </a:p>
              </p:txBody>
            </p:sp>
          </mc:Choice>
          <mc:Fallback xmlns="">
            <p:sp>
              <p:nvSpPr>
                <p:cNvPr id="124158680" name="ZoneText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73421" y="4796789"/>
                  <a:ext cx="3429592" cy="369331"/>
                </a:xfrm>
                <a:prstGeom prst="rect">
                  <a:avLst/>
                </a:prstGeom>
                <a:blipFill>
                  <a:blip r:embed="rId5"/>
                  <a:stretch>
                    <a:fillRect l="-1601" t="-1000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339282" name="ZoneTexte 19"/>
                <p:cNvSpPr txBox="1"/>
                <p:nvPr/>
              </p:nvSpPr>
              <p:spPr bwMode="auto">
                <a:xfrm>
                  <a:off x="1146339" y="5366480"/>
                  <a:ext cx="800026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mc:AlternateContent>
                    <mc:Choice Requires="a14"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𝜇</m:t>
                            </m:r>
                            <m:r>
                              <a:rPr lang="fr-FR" b="0" i="1">
                                <a:latin typeface="Cambria Math"/>
                              </a:rPr>
                              <m:t>&gt;</m:t>
                            </m:r>
                            <m:r>
                              <a:rPr lang="fr-FR" b="0" i="1">
                                <a:latin typeface="Cambria Math"/>
                              </a:rPr>
                              <m:t>0</m:t>
                            </m:r>
                          </m:oMath>
                        </m:oMathPara>
                      </a14:m>
                    </mc:Choice>
                    <mc:Fallback xmlns:m="http://schemas.openxmlformats.org/officeDocument/2006/math" xmlns:w="http://schemas.openxmlformats.org/wordprocessingml/2006/main" xmlns=""/>
                  </mc:AlternateContent>
                  <a:endParaRPr lang="en-US"/>
                </a:p>
              </p:txBody>
            </p:sp>
          </mc:Choice>
          <mc:Fallback xmlns="">
            <p:sp>
              <p:nvSpPr>
                <p:cNvPr id="99339282" name="ZoneTexte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46339" y="5366480"/>
                  <a:ext cx="800026" cy="369331"/>
                </a:xfrm>
                <a:prstGeom prst="rect">
                  <a:avLst/>
                </a:prstGeom>
                <a:blipFill>
                  <a:blip r:embed="rId6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8524303" name="ZoneTexte 20"/>
                <p:cNvSpPr txBox="1"/>
                <p:nvPr/>
              </p:nvSpPr>
              <p:spPr bwMode="auto">
                <a:xfrm>
                  <a:off x="4320763" y="5366480"/>
                  <a:ext cx="800026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mc:AlternateContent>
                    <mc:Choice Requires="a14"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𝜇</m:t>
                            </m:r>
                            <m:r>
                              <a:rPr lang="fr-FR" b="0" i="1">
                                <a:latin typeface="Cambria Math"/>
                              </a:rPr>
                              <m:t>&gt;</m:t>
                            </m:r>
                            <m:r>
                              <a:rPr lang="fr-FR" b="0" i="1">
                                <a:latin typeface="Cambria Math"/>
                              </a:rPr>
                              <m:t>0</m:t>
                            </m:r>
                          </m:oMath>
                        </m:oMathPara>
                      </a14:m>
                    </mc:Choice>
                    <mc:Fallback xmlns:m="http://schemas.openxmlformats.org/officeDocument/2006/math" xmlns:w="http://schemas.openxmlformats.org/wordprocessingml/2006/main" xmlns=""/>
                  </mc:AlternateContent>
                  <a:endParaRPr lang="en-US"/>
                </a:p>
              </p:txBody>
            </p:sp>
          </mc:Choice>
          <mc:Fallback xmlns="">
            <p:sp>
              <p:nvSpPr>
                <p:cNvPr id="438524303" name="ZoneText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20763" y="5366480"/>
                  <a:ext cx="800026" cy="369331"/>
                </a:xfrm>
                <a:prstGeom prst="rect">
                  <a:avLst/>
                </a:prstGeom>
                <a:blipFill>
                  <a:blip r:embed="rId7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8179803" name="Groupe 5"/>
          <p:cNvGrpSpPr/>
          <p:nvPr/>
        </p:nvGrpSpPr>
        <p:grpSpPr bwMode="auto">
          <a:xfrm>
            <a:off x="7295950" y="4658001"/>
            <a:ext cx="3972894" cy="278113"/>
            <a:chOff x="0" y="0"/>
            <a:chExt cx="3972894" cy="2781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0066755" name="ZoneTexte 21"/>
                <p:cNvSpPr txBox="1"/>
                <p:nvPr/>
              </p:nvSpPr>
              <p:spPr bwMode="auto">
                <a:xfrm>
                  <a:off x="0" y="1116"/>
                  <a:ext cx="622862" cy="276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mc:AlternateContent>
                    <mc:Choice Requires="a14"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b="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𝑑</m:t>
                            </m:r>
                            <m:r>
                              <a:rPr lang="fr-FR" b="0" i="1">
                                <a:latin typeface="Cambria Math"/>
                              </a:rPr>
                              <m:t>&gt;</m:t>
                            </m:r>
                            <m:r>
                              <a:rPr lang="fr-FR" b="0" i="1">
                                <a:latin typeface="Cambria Math"/>
                              </a:rPr>
                              <m:t>0</m:t>
                            </m:r>
                          </m:oMath>
                        </m:oMathPara>
                      </a14:m>
                    </mc:Choice>
                    <mc:Fallback xmlns:m="http://schemas.openxmlformats.org/officeDocument/2006/math" xmlns:w="http://schemas.openxmlformats.org/wordprocessingml/2006/main" xmlns=""/>
                  </mc:AlternateContent>
                  <a:endParaRPr lang="en-US"/>
                </a:p>
              </p:txBody>
            </p:sp>
          </mc:Choice>
          <mc:Fallback xmlns="">
            <p:sp>
              <p:nvSpPr>
                <p:cNvPr id="1060066755" name="ZoneText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1116"/>
                  <a:ext cx="622862" cy="276998"/>
                </a:xfrm>
                <a:prstGeom prst="rect">
                  <a:avLst/>
                </a:prstGeom>
                <a:blipFill>
                  <a:blip r:embed="rId8"/>
                  <a:stretch>
                    <a:fillRect l="-8824" r="-8824" b="-65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6843172" name="ZoneTexte 22"/>
                <p:cNvSpPr txBox="1"/>
                <p:nvPr/>
              </p:nvSpPr>
              <p:spPr bwMode="auto">
                <a:xfrm>
                  <a:off x="3350031" y="0"/>
                  <a:ext cx="622862" cy="276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  <m:r>
                          <a:rPr lang="fr-FR" b="0" i="1">
                            <a:latin typeface="Cambria Math"/>
                          </a:rPr>
                          <m:t>&lt;</m:t>
                        </m:r>
                        <m:r>
                          <a:rPr lang="fr-FR" b="0" i="1"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6843172" name="ZoneText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50031" y="0"/>
                  <a:ext cx="622862" cy="276998"/>
                </a:xfrm>
                <a:prstGeom prst="rect">
                  <a:avLst/>
                </a:prstGeom>
                <a:blipFill>
                  <a:blip r:embed="rId9"/>
                  <a:stretch>
                    <a:fillRect l="-8738" r="-8738" b="-65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57038188" name="ZoneTexte 25"/>
          <p:cNvSpPr txBox="1"/>
          <p:nvPr/>
        </p:nvSpPr>
        <p:spPr bwMode="auto">
          <a:xfrm>
            <a:off x="144378" y="89693"/>
            <a:ext cx="266619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3424832" name="Rectangle : coins arrondis 26"/>
              <p:cNvSpPr/>
              <p:nvPr/>
            </p:nvSpPr>
            <p:spPr bwMode="auto">
              <a:xfrm>
                <a:off x="2172224" y="5642346"/>
                <a:ext cx="7952760" cy="100668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000">
                    <a:solidFill>
                      <a:schemeClr val="tx1"/>
                    </a:solidFill>
                  </a:rPr>
                  <a:t>T violation </a:t>
                </a:r>
                <mc:AlternateContent>
                  <mc:Choice Requires="a14">
                    <a14:m>
                      <m:oMath xmlns:m="http://schemas.openxmlformats.org/officeDocument/2006/math"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↔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en-US" sz="2000">
                    <a:solidFill>
                      <a:schemeClr val="tx1"/>
                    </a:solidFill>
                  </a:rPr>
                  <a:t> CP violation </a:t>
                </a:r>
                <a:endParaRPr/>
              </a:p>
              <a:p>
                <a:pPr algn="ctr">
                  <a:defRPr/>
                </a:pPr>
                <a:r>
                  <a:rPr lang="en-US" sz="2000">
                    <a:solidFill>
                      <a:schemeClr val="tx1"/>
                    </a:solidFill>
                  </a:rPr>
                  <a:t>CP violation is one of the Sakharov criteria for matter anti-matter asymmetry during baryogenesis.</a:t>
                </a:r>
                <a:endParaRPr/>
              </a:p>
            </p:txBody>
          </p:sp>
        </mc:Choice>
        <mc:Fallback xmlns="">
          <p:sp>
            <p:nvSpPr>
              <p:cNvPr id="403424832" name="Rectangle : coins arrondis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2224" y="5642346"/>
                <a:ext cx="7952760" cy="1006680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 t="-2994" b="-1018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55856240" name="Rectangle : coins arrondis 27"/>
          <p:cNvSpPr/>
          <p:nvPr/>
        </p:nvSpPr>
        <p:spPr bwMode="auto">
          <a:xfrm>
            <a:off x="6657054" y="1482170"/>
            <a:ext cx="4964312" cy="75587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Coupling of the spin to the </a:t>
            </a:r>
            <a:r>
              <a:rPr lang="en-US" sz="2000">
                <a:solidFill>
                  <a:srgbClr val="FF0000"/>
                </a:solidFill>
              </a:rPr>
              <a:t>electric field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4873213" name="ZoneTexte 18"/>
              <p:cNvSpPr txBox="1"/>
              <p:nvPr/>
            </p:nvSpPr>
            <p:spPr bwMode="auto">
              <a:xfrm>
                <a:off x="6913293" y="3986507"/>
                <a:ext cx="4548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dirty="0"/>
                  <a:t>Observable = electric dipole moment (</a:t>
                </a:r>
                <a:r>
                  <a:rPr lang="en-US" sz="1800" b="0" i="0" u="none" strike="noStrike" cap="none" spc="0" dirty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rPr>
                  <a:t>EDM</a:t>
                </a:r>
                <a:r>
                  <a:rPr lang="en-US" sz="1800" b="0" i="0" u="none" strike="noStrike" cap="none" spc="0" dirty="0">
                    <a:solidFill>
                      <a:schemeClr val="tx1"/>
                    </a:solidFill>
                    <a:latin typeface="Calibri"/>
                    <a:ea typeface="Arial"/>
                    <a:cs typeface="Arial"/>
                  </a:rPr>
                  <a:t>)</a:t>
                </a:r>
                <a:r>
                  <a:rPr lang="en-US" sz="1800" b="0" i="0" u="none" strike="noStrike" cap="none" spc="0" dirty="0">
                    <a:solidFill>
                      <a:srgbClr val="FF0000"/>
                    </a:solidFill>
                    <a:latin typeface="Calibri"/>
                    <a:ea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FF0000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/>
                  <a:t> </a:t>
                </a:r>
                <a:endParaRPr dirty="0"/>
              </a:p>
            </p:txBody>
          </p:sp>
        </mc:Choice>
        <mc:Fallback xmlns="">
          <p:sp>
            <p:nvSpPr>
              <p:cNvPr id="1134873213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3293" y="3986507"/>
                <a:ext cx="4548938" cy="369332"/>
              </a:xfrm>
              <a:prstGeom prst="rect">
                <a:avLst/>
              </a:prstGeom>
              <a:blipFill>
                <a:blip r:embed="rId11"/>
                <a:stretch>
                  <a:fillRect l="-1072" t="-983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838200" y="1835826"/>
                <a:ext cx="10515600" cy="5481541"/>
              </a:xfrm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normAutofit/>
              </a:bodyPr>
              <a:lstStyle/>
              <a:p>
                <a:pPr marL="0" indent="0">
                  <a:buNone/>
                  <a:defRPr/>
                </a:pPr>
                <a:r>
                  <a:rPr lang="en-US" sz="2400" dirty="0"/>
                  <a:t>Theory: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fr-FR" sz="2400" i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latin typeface="Cambria Math"/>
                          </a:rPr>
                          <m:t>−32</m:t>
                        </m:r>
                      </m:sup>
                    </m:sSup>
                    <m:r>
                      <a:rPr lang="fr-FR" sz="2400" i="1">
                        <a:latin typeface="Cambria Math"/>
                      </a:rPr>
                      <m:t>𝑒</m:t>
                    </m:r>
                    <m:r>
                      <a:rPr lang="fr-FR" sz="2400" i="1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fr-FR" sz="2400">
                        <a:latin typeface="Cambria Math"/>
                      </a:rPr>
                      <m:t>cm</m:t>
                    </m:r>
                    <m:r>
                      <a:rPr lang="fr-FR" sz="2400" i="1">
                        <a:latin typeface="Cambria Math"/>
                      </a:rPr>
                      <m:t> +   </m:t>
                    </m:r>
                    <m:acc>
                      <m:accPr>
                        <m:chr m:val="̅"/>
                        <m:ctrlP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accPr>
                      <m:e>
                        <m: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  <m:t>𝜃</m:t>
                        </m:r>
                        <m: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fr-FR" sz="24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−16</m:t>
                        </m:r>
                      </m:sup>
                    </m:sSup>
                    <m:r>
                      <a:rPr lang="fr-FR" sz="24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fr-FR" sz="24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𝑒</m:t>
                    </m:r>
                    <m:r>
                      <a:rPr lang="fr-FR" sz="24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fr-FR" sz="240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cm</m:t>
                    </m:r>
                    <m:r>
                      <a:rPr lang="fr-FR" sz="24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fr-FR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  <a:defRPr/>
                </a:pPr>
                <a:endParaRPr lang="en-US" sz="2400" dirty="0"/>
              </a:p>
              <a:p>
                <a:pPr marL="0" indent="0">
                  <a:buNone/>
                  <a:defRPr/>
                </a:pPr>
                <a:r>
                  <a:rPr lang="en-US" sz="2400" dirty="0"/>
                  <a:t>Current limit </a:t>
                </a:r>
                <a:r>
                  <a:rPr lang="en-US" sz="1500" b="0" i="0" u="none" strike="noStrike" cap="none" spc="0" dirty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rPr>
                  <a:t>[1]</a:t>
                </a:r>
                <a:r>
                  <a:rPr lang="en-US" sz="2400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fr-FR" sz="240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dPr>
                      <m:e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0.0 ± </m:t>
                        </m:r>
                        <m:sSub>
                          <m:sSubPr>
                            <m:ctrlP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1.1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𝑠𝑡𝑎𝑡</m:t>
                            </m:r>
                          </m:sub>
                        </m:sSub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± </m:t>
                        </m:r>
                        <m:sSub>
                          <m:sSubPr>
                            <m:ctrlP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0.2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𝑠𝑦𝑠𝑡</m:t>
                            </m:r>
                          </m:sub>
                        </m:sSub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sSup>
                      <m:sSupPr>
                        <m:ctrlP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𝟐𝟔</m:t>
                        </m:r>
                      </m:sup>
                    </m:sSup>
                    <m:r>
                      <a:rPr lang="fr-FR" sz="2400" i="1">
                        <a:solidFill>
                          <a:srgbClr val="FF0000"/>
                        </a:solidFill>
                        <a:latin typeface="Cambria Math"/>
                      </a:rPr>
                      <m:t>𝑒</m:t>
                    </m:r>
                    <m:r>
                      <a:rPr lang="fr-FR" sz="2400" b="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fr-FR" sz="2400" i="0">
                        <a:solidFill>
                          <a:srgbClr val="FF0000"/>
                        </a:solidFill>
                        <a:latin typeface="Cambria Math"/>
                      </a:rPr>
                      <m:t>cm</m:t>
                    </m:r>
                  </m:oMath>
                </a14:m>
                <a:r>
                  <a:rPr dirty="0"/>
                  <a:t> </a:t>
                </a:r>
                <a:r>
                  <a:rPr sz="2000" i="1" dirty="0">
                    <a:solidFill>
                      <a:srgbClr val="7030A0"/>
                    </a:solidFill>
                  </a:rPr>
                  <a:t>  </a:t>
                </a:r>
                <a:endParaRPr lang="en-US" sz="2400" dirty="0"/>
              </a:p>
              <a:p>
                <a:pPr marL="0" indent="0">
                  <a:buNone/>
                  <a:defRPr/>
                </a:pPr>
                <a:r>
                  <a:rPr lang="en-US" sz="2400" dirty="0"/>
                  <a:t>n2EDM sensitivity goal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𝟐𝟕</m:t>
                        </m:r>
                      </m:sup>
                    </m:sSup>
                    <m:r>
                      <a:rPr lang="fr-FR" sz="2400" i="1">
                        <a:solidFill>
                          <a:srgbClr val="FF0000"/>
                        </a:solidFill>
                        <a:latin typeface="Cambria Math"/>
                      </a:rPr>
                      <m:t>𝑒</m:t>
                    </m:r>
                    <m:r>
                      <a:rPr lang="fr-FR" sz="2400" b="0" i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fr-FR" sz="2400">
                        <a:solidFill>
                          <a:srgbClr val="FF0000"/>
                        </a:solidFill>
                        <a:latin typeface="Cambria Math"/>
                      </a:rPr>
                      <m:t>cm</m:t>
                    </m:r>
                  </m:oMath>
                </a14:m>
                <a:endParaRPr dirty="0"/>
              </a:p>
              <a:p>
                <a:pPr marL="0" indent="0">
                  <a:buFont typeface="Arial"/>
                  <a:buNone/>
                  <a:defRPr/>
                </a:pPr>
                <a:r>
                  <a:rPr lang="en-US" sz="2400" dirty="0"/>
                  <a:t>                                                               </a:t>
                </a:r>
              </a:p>
              <a:p>
                <a:pPr>
                  <a:defRPr/>
                </a:pPr>
                <a:r>
                  <a:rPr lang="en-US" sz="2400" dirty="0"/>
                  <a:t>CP violation probe in    </a:t>
                </a:r>
              </a:p>
              <a:p>
                <a:pPr marL="0" indent="0">
                  <a:buNone/>
                  <a:defRPr/>
                </a:pPr>
                <a:endParaRPr lang="en-US" sz="2400" dirty="0"/>
              </a:p>
              <a:p>
                <a:pPr>
                  <a:defRPr/>
                </a:pPr>
                <a:r>
                  <a:rPr lang="en-US" sz="2400" dirty="0"/>
                  <a:t>Generic probe </a:t>
                </a:r>
              </a:p>
              <a:p>
                <a:pPr marL="0" indent="0">
                  <a:buFont typeface="Arial"/>
                  <a:buNone/>
                  <a:defRPr/>
                </a:pPr>
                <a:r>
                  <a:rPr lang="en-US" sz="2400" dirty="0"/>
                  <a:t> —&gt; </a:t>
                </a:r>
                <a:r>
                  <a:rPr sz="2400" b="0" i="0" u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Complementary EDM measurements required : proton, electron, muon EDM</a:t>
                </a:r>
                <a:endParaRPr sz="24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838200" y="1835826"/>
                <a:ext cx="10515600" cy="5481541"/>
              </a:xfrm>
              <a:blipFill>
                <a:blip r:embed="rId3"/>
                <a:stretch>
                  <a:fillRect l="-928" t="-14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What do we know about the </a:t>
            </a:r>
            <a:r>
              <a:rPr lang="en-US" dirty="0" err="1">
                <a:solidFill>
                  <a:srgbClr val="FF0000"/>
                </a:solidFill>
              </a:rPr>
              <a:t>nEDM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2128DC-CCA0-4DDE-A575-98EA455ABF9F}" type="slidenum">
              <a:rPr lang="en-US"/>
              <a:t>5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 bwMode="auto"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0" y="6595176"/>
            <a:ext cx="8133414" cy="594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500" i="0" u="none">
                <a:solidFill>
                  <a:srgbClr val="7030A0"/>
                </a:solidFill>
              </a:rPr>
              <a:t>[1]</a:t>
            </a:r>
            <a:r>
              <a:rPr lang="en-GB" sz="1500" i="1" u="none">
                <a:solidFill>
                  <a:srgbClr val="7030A0"/>
                </a:solidFill>
              </a:rPr>
              <a:t> : </a:t>
            </a:r>
            <a:r>
              <a:rPr lang="en-GB" sz="1500" i="1" u="sng">
                <a:solidFill>
                  <a:srgbClr val="7030A0"/>
                </a:solidFill>
              </a:rPr>
              <a:t>Measurement of the Permanent Electric Dipole Moment of the Neutron, nEDM collaboration, 2020</a:t>
            </a:r>
            <a:endParaRPr lang="fr-FR" sz="1400" i="1">
              <a:solidFill>
                <a:srgbClr val="FF0000"/>
              </a:solidFill>
              <a:latin typeface="Cambria Math"/>
            </a:endParaRPr>
          </a:p>
          <a:p>
            <a:pPr>
              <a:defRPr/>
            </a:pPr>
            <a:endParaRPr lang="en-US"/>
          </a:p>
        </p:txBody>
      </p:sp>
      <p:sp>
        <p:nvSpPr>
          <p:cNvPr id="16" name="ZoneTexte 15"/>
          <p:cNvSpPr txBox="1"/>
          <p:nvPr/>
        </p:nvSpPr>
        <p:spPr bwMode="auto">
          <a:xfrm>
            <a:off x="6161219" y="2205694"/>
            <a:ext cx="175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weak interaction </a:t>
            </a:r>
            <a:endParaRPr/>
          </a:p>
        </p:txBody>
      </p:sp>
      <p:sp>
        <p:nvSpPr>
          <p:cNvPr id="19" name="ZoneTexte 18"/>
          <p:cNvSpPr txBox="1"/>
          <p:nvPr/>
        </p:nvSpPr>
        <p:spPr bwMode="auto">
          <a:xfrm>
            <a:off x="8228664" y="2178751"/>
            <a:ext cx="21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strong interaction </a:t>
            </a:r>
            <a:endParaRPr/>
          </a:p>
        </p:txBody>
      </p:sp>
      <p:sp>
        <p:nvSpPr>
          <p:cNvPr id="20" name="Accolade fermante 19"/>
          <p:cNvSpPr/>
          <p:nvPr/>
        </p:nvSpPr>
        <p:spPr bwMode="auto">
          <a:xfrm rot="5400000">
            <a:off x="11152759" y="1745213"/>
            <a:ext cx="140340" cy="816538"/>
          </a:xfrm>
          <a:prstGeom prst="rightBrace">
            <a:avLst>
              <a:gd name="adj1" fmla="val 54256"/>
              <a:gd name="adj2" fmla="val 50903"/>
            </a:avLst>
          </a:prstGeom>
          <a:ln w="12699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10555794" y="2232638"/>
            <a:ext cx="2151526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00B050"/>
                </a:solidFill>
              </a:rPr>
              <a:t>new physics?</a:t>
            </a:r>
            <a:endParaRPr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8226079" name="ZoneTexte 288226078"/>
              <p:cNvSpPr txBox="1"/>
              <p:nvPr/>
            </p:nvSpPr>
            <p:spPr bwMode="auto">
              <a:xfrm>
                <a:off x="4093830" y="4063500"/>
                <a:ext cx="7875085" cy="715548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rPr lang="en-US" sz="2000" b="1" i="0" u="none" strike="noStrike" cap="none" spc="0" dirty="0">
                    <a:solidFill>
                      <a:schemeClr val="accent2">
                        <a:lumMod val="50000"/>
                      </a:schemeClr>
                    </a:solidFill>
                    <a:latin typeface="Calibri"/>
                    <a:ea typeface="Arial"/>
                    <a:cs typeface="Arial"/>
                  </a:rPr>
                  <a:t>strong sector</a:t>
                </a:r>
                <a:r>
                  <a:rPr lang="en-US" sz="2000" b="0" i="0" u="none" strike="noStrike" cap="none" spc="0" dirty="0">
                    <a:solidFill>
                      <a:schemeClr val="accent2">
                        <a:lumMod val="50000"/>
                      </a:schemeClr>
                    </a:solidFill>
                    <a:latin typeface="Calibri"/>
                    <a:ea typeface="Arial"/>
                    <a:cs typeface="Arial"/>
                  </a:rPr>
                  <a:t> 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  <m:t>𝜃</m:t>
                        </m:r>
                      </m:e>
                    </m:acc>
                    <m:r>
                      <a:rPr lang="fr-FR" sz="20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</a:rPr>
                      <m:t>&lt;</m:t>
                    </m:r>
                    <m:sSup>
                      <m:sSupPr>
                        <m:ctrlP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F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2000" b="0" i="0" u="none" strike="noStrike" cap="none" spc="0" dirty="0">
                    <a:solidFill>
                      <a:schemeClr val="accent2">
                        <a:lumMod val="50000"/>
                      </a:schemeClr>
                    </a:solidFill>
                    <a:latin typeface="Calibri"/>
                    <a:ea typeface="Arial"/>
                    <a:cs typeface="Arial"/>
                  </a:rPr>
                  <a:t>  “strong CP problem”—&gt; introduction of </a:t>
                </a:r>
                <a:r>
                  <a:rPr lang="en-US" sz="2000" b="1" i="0" u="none" strike="noStrike" cap="none" spc="0" dirty="0">
                    <a:solidFill>
                      <a:schemeClr val="accent2">
                        <a:lumMod val="50000"/>
                      </a:schemeClr>
                    </a:solidFill>
                    <a:latin typeface="Calibri"/>
                    <a:ea typeface="Arial"/>
                    <a:cs typeface="Arial"/>
                  </a:rPr>
                  <a:t>axion</a:t>
                </a:r>
                <a:endParaRPr sz="2000" dirty="0">
                  <a:solidFill>
                    <a:srgbClr val="00B050"/>
                  </a:solidFill>
                </a:endParaRPr>
              </a:p>
              <a:p>
                <a:pPr>
                  <a:defRPr/>
                </a:pPr>
                <a:r>
                  <a:rPr lang="en-US" sz="2000" b="1" i="0" u="none" strike="noStrike" cap="none" spc="0" dirty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rPr>
                  <a:t>new physics </a:t>
                </a:r>
                <a:r>
                  <a:rPr lang="en-US" sz="2000" b="0" i="0" u="none" strike="noStrike" cap="none" spc="0" dirty="0">
                    <a:solidFill>
                      <a:srgbClr val="00B050"/>
                    </a:solidFill>
                    <a:latin typeface="Calibri"/>
                    <a:ea typeface="Arial"/>
                    <a:cs typeface="Arial"/>
                  </a:rPr>
                  <a:t>with mass scale of &gt; 1 </a:t>
                </a:r>
                <a:r>
                  <a:rPr lang="en-US" sz="2000" b="0" i="0" u="none" strike="noStrike" cap="none" spc="0" dirty="0" err="1">
                    <a:solidFill>
                      <a:srgbClr val="00B050"/>
                    </a:solidFill>
                    <a:latin typeface="Calibri"/>
                    <a:ea typeface="Arial"/>
                    <a:cs typeface="Arial"/>
                  </a:rPr>
                  <a:t>PeV</a:t>
                </a:r>
                <a:r>
                  <a:rPr lang="en-US" sz="2000" b="0" i="0" u="none" strike="noStrike" cap="none" spc="0" dirty="0">
                    <a:solidFill>
                      <a:srgbClr val="00B050"/>
                    </a:solidFill>
                    <a:latin typeface="Calibri"/>
                    <a:ea typeface="Arial"/>
                    <a:cs typeface="Arial"/>
                  </a:rPr>
                  <a:t> (EFT)</a:t>
                </a:r>
                <a:endParaRPr lang="en-US" sz="1800" b="0" i="0" u="none" strike="noStrike" cap="none" spc="0" dirty="0">
                  <a:solidFill>
                    <a:srgbClr val="00B050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88226079" name="ZoneTexte 2882260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3830" y="4063500"/>
                <a:ext cx="7875085" cy="715548"/>
              </a:xfrm>
              <a:prstGeom prst="rect">
                <a:avLst/>
              </a:prstGeom>
              <a:blipFill>
                <a:blip r:embed="rId4"/>
                <a:stretch>
                  <a:fillRect l="-852" t="-4274" b="-162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6721452" name="Accolade ouvrante 1476721451"/>
          <p:cNvSpPr/>
          <p:nvPr/>
        </p:nvSpPr>
        <p:spPr bwMode="auto">
          <a:xfrm>
            <a:off x="3886633" y="4128986"/>
            <a:ext cx="178816" cy="653173"/>
          </a:xfrm>
          <a:prstGeom prst="leftBrace">
            <a:avLst>
              <a:gd name="adj1" fmla="val 33431"/>
              <a:gd name="adj2" fmla="val 50000"/>
            </a:avLst>
          </a:prstGeom>
          <a:ln w="12699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3494762" name="Titre 1"/>
          <p:cNvSpPr>
            <a:spLocks noGrp="1"/>
          </p:cNvSpPr>
          <p:nvPr>
            <p:ph type="ctrTitle"/>
          </p:nvPr>
        </p:nvSpPr>
        <p:spPr bwMode="auto">
          <a:xfrm>
            <a:off x="1523999" y="2235199"/>
            <a:ext cx="9144000" cy="2387599"/>
          </a:xfrm>
        </p:spPr>
        <p:txBody>
          <a:bodyPr/>
          <a:lstStyle/>
          <a:p>
            <a:pPr algn="ctr">
              <a:defRPr/>
            </a:pPr>
            <a:r>
              <a:rPr lang="en-US" sz="6000"/>
              <a:t>II – n2EDM overview</a:t>
            </a:r>
            <a:endParaRPr sz="6000"/>
          </a:p>
        </p:txBody>
      </p:sp>
      <p:sp>
        <p:nvSpPr>
          <p:cNvPr id="387190040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8610599" y="6356349"/>
            <a:ext cx="2743200" cy="365124"/>
          </a:xfrm>
        </p:spPr>
        <p:txBody>
          <a:bodyPr/>
          <a:lstStyle/>
          <a:p>
            <a:pPr>
              <a:defRPr/>
            </a:pPr>
            <a:fld id="{89285FFE-6A92-255B-834D-17F16CE3B31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1546416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38197" y="1361280"/>
            <a:ext cx="10515600" cy="536019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87500" lnSpcReduction="11000"/>
          </a:bodyPr>
          <a:lstStyle/>
          <a:p>
            <a:pPr marL="0" indent="0">
              <a:buFont typeface="Arial"/>
              <a:buNone/>
              <a:defRPr/>
            </a:pPr>
            <a:r>
              <a:rPr lang="fr-FR" sz="2800" b="1" i="0" u="none" strike="noStrike" cap="none" spc="0" dirty="0">
                <a:solidFill>
                  <a:schemeClr val="accent6"/>
                </a:solidFill>
                <a:latin typeface="Calibri Light"/>
                <a:ea typeface="Calibri Light"/>
                <a:cs typeface="Calibri Light"/>
              </a:rPr>
              <a:t>Ramsey </a:t>
            </a:r>
            <a:r>
              <a:rPr lang="fr-FR" sz="2800" b="1" i="0" u="none" strike="noStrike" cap="none" spc="0" dirty="0" err="1">
                <a:solidFill>
                  <a:schemeClr val="accent6"/>
                </a:solidFill>
                <a:latin typeface="Calibri Light"/>
                <a:ea typeface="Calibri Light"/>
                <a:cs typeface="Calibri Light"/>
              </a:rPr>
              <a:t>method</a:t>
            </a:r>
            <a:r>
              <a:rPr lang="fr-FR" sz="2800" b="1" i="0" u="none" strike="noStrike" cap="none" spc="0" dirty="0">
                <a:solidFill>
                  <a:schemeClr val="accent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2800" b="0" i="0" u="none" strike="noStrike" cap="none" spc="0" dirty="0">
                <a:solidFill>
                  <a:schemeClr val="accent6"/>
                </a:solidFill>
                <a:latin typeface="Calibri Light"/>
                <a:ea typeface="Calibri Light"/>
                <a:cs typeface="Calibri Light"/>
              </a:rPr>
              <a:t>of </a:t>
            </a:r>
            <a:r>
              <a:rPr lang="fr-FR" sz="2800" b="0" i="0" u="none" strike="noStrike" cap="none" spc="0" dirty="0" err="1">
                <a:solidFill>
                  <a:schemeClr val="accent6"/>
                </a:solidFill>
                <a:latin typeface="Calibri Light"/>
                <a:ea typeface="Calibri Light"/>
                <a:cs typeface="Calibri Light"/>
              </a:rPr>
              <a:t>oscillatory</a:t>
            </a:r>
            <a:r>
              <a:rPr lang="fr-FR" sz="2800" b="0" i="0" u="none" strike="noStrike" cap="none" spc="0" dirty="0">
                <a:solidFill>
                  <a:schemeClr val="accent6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2800" b="0" i="0" u="none" strike="noStrike" cap="none" spc="0" dirty="0" err="1">
                <a:solidFill>
                  <a:schemeClr val="accent6"/>
                </a:solidFill>
                <a:latin typeface="Calibri Light"/>
                <a:ea typeface="Calibri Light"/>
                <a:cs typeface="Calibri Light"/>
              </a:rPr>
              <a:t>fields</a:t>
            </a:r>
            <a:r>
              <a:rPr lang="en-US" sz="2800" b="0" i="0" u="none" strike="noStrike" cap="none" spc="0" dirty="0">
                <a:solidFill>
                  <a:schemeClr val="accent6"/>
                </a:solidFill>
                <a:latin typeface="Calibri"/>
                <a:ea typeface="Calibri"/>
                <a:cs typeface="Calibri"/>
              </a:rPr>
              <a:t> : 2 spin flips </a:t>
            </a:r>
          </a:p>
          <a:p>
            <a:pPr marL="0" indent="0">
              <a:buFont typeface="Arial"/>
              <a:buNone/>
              <a:defRPr/>
            </a:pPr>
            <a:endParaRPr lang="en-US" sz="28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endParaRPr lang="en-US" sz="28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endParaRPr lang="en-US" sz="28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endParaRPr lang="en-US" sz="28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endParaRPr lang="en-US" sz="28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endParaRPr lang="en-US" sz="28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endParaRPr lang="en-US" sz="28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endParaRPr lang="en-US" sz="28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endParaRPr lang="en-US" sz="28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endParaRPr lang="en-US" sz="28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Font typeface="Arial"/>
              <a:buNone/>
              <a:defRPr/>
            </a:pPr>
            <a:r>
              <a:rPr lang="en-US" sz="28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Measure      in a </a:t>
            </a:r>
            <a:r>
              <a:rPr lang="en-US" sz="2800" b="0" i="0" u="none" strike="noStrike" cap="none" spc="0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known magnetic field</a:t>
            </a:r>
            <a:r>
              <a:rPr lang="en-US" sz="28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en-US" sz="2800" b="0" i="0" u="none" strike="noStrike" cap="none" spc="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strong electric field</a:t>
            </a:r>
            <a:r>
              <a:rPr lang="en-US" sz="28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</a:p>
        </p:txBody>
      </p:sp>
      <p:pic>
        <p:nvPicPr>
          <p:cNvPr id="579911861" name="Image 579911860"/>
          <p:cNvPicPr>
            <a:picLocks noChangeAspect="1"/>
          </p:cNvPicPr>
          <p:nvPr/>
        </p:nvPicPr>
        <p:blipFill>
          <a:blip r:embed="rId4"/>
          <a:srcRect b="17992"/>
          <a:stretch/>
        </p:blipFill>
        <p:spPr bwMode="auto">
          <a:xfrm>
            <a:off x="459441" y="2534627"/>
            <a:ext cx="7933060" cy="2821024"/>
          </a:xfrm>
          <a:prstGeom prst="rect">
            <a:avLst/>
          </a:prstGeom>
        </p:spPr>
      </p:pic>
      <p:sp>
        <p:nvSpPr>
          <p:cNvPr id="912883364" name="Titre 1"/>
          <p:cNvSpPr>
            <a:spLocks noGrp="1"/>
          </p:cNvSpPr>
          <p:nvPr>
            <p:ph type="title"/>
          </p:nvPr>
        </p:nvSpPr>
        <p:spPr bwMode="auto">
          <a:xfrm>
            <a:off x="838197" y="365123"/>
            <a:ext cx="11386635" cy="837407"/>
          </a:xfrm>
        </p:spPr>
        <p:txBody>
          <a:bodyPr/>
          <a:lstStyle/>
          <a:p>
            <a:pPr>
              <a:defRPr/>
            </a:pPr>
            <a:r>
              <a:rPr lang="fr-FR" sz="4400" b="0" i="0" u="none" strike="noStrike" cap="none" spc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Larmor precession frequency      measurement</a:t>
            </a:r>
            <a:endParaRPr lang="fr-FR" sz="4400" b="0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  <p:sp>
        <p:nvSpPr>
          <p:cNvPr id="2013699480" name="Espace réservé du contenu 2"/>
          <p:cNvSpPr>
            <a:spLocks noGrp="1"/>
          </p:cNvSpPr>
          <p:nvPr/>
        </p:nvSpPr>
        <p:spPr bwMode="auto">
          <a:xfrm>
            <a:off x="8897927" y="2592324"/>
            <a:ext cx="2843892" cy="690083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2800" b="0" i="0" u="sng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Spin Asymmetry</a:t>
            </a:r>
            <a:r>
              <a:rPr lang="en-US" sz="2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:</a:t>
            </a:r>
          </a:p>
        </p:txBody>
      </p:sp>
      <p:graphicFrame>
        <p:nvGraphicFramePr>
          <p:cNvPr id="982303115" name="Objet 982303114"/>
          <p:cNvGraphicFramePr>
            <a:graphicFrameLocks noChangeAspect="1"/>
          </p:cNvGraphicFramePr>
          <p:nvPr/>
        </p:nvGraphicFramePr>
        <p:xfrm>
          <a:off x="7680342" y="455810"/>
          <a:ext cx="492170" cy="676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oleObj" r:id="rId5" imgW="0" imgH="0" progId="asc.{0a280898-66a0-4368-aaca-8cc1443d4c84}">
                  <p:embed/>
                </p:oleObj>
              </mc:Choice>
              <mc:Fallback>
                <p:oleObj name="oleObj" r:id="rId5" imgW="0" imgH="0" progId="asc.{0a280898-66a0-4368-aaca-8cc1443d4c84}">
                  <p:embed/>
                  <p:pic>
                    <p:nvPicPr>
                      <p:cNvPr id="982303115" name="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 bwMode="auto">
                      <a:xfrm>
                        <a:off x="7680342" y="455810"/>
                        <a:ext cx="492170" cy="676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85321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F093DF-F09C-BED9-6657-F072066B4060}" type="slidenum">
              <a:rPr lang="en-GB"/>
              <a:t>7</a:t>
            </a:fld>
            <a:endParaRPr/>
          </a:p>
        </p:txBody>
      </p:sp>
      <p:sp>
        <p:nvSpPr>
          <p:cNvPr id="284611999" name="ZoneTexte 284611998"/>
          <p:cNvSpPr txBox="1"/>
          <p:nvPr/>
        </p:nvSpPr>
        <p:spPr bwMode="auto">
          <a:xfrm>
            <a:off x="8764083" y="4107908"/>
            <a:ext cx="3073198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000"/>
              <a:t>Number of neutrons spin aligned/anti-aligned with B</a:t>
            </a:r>
            <a:endParaRPr/>
          </a:p>
        </p:txBody>
      </p:sp>
      <p:cxnSp>
        <p:nvCxnSpPr>
          <p:cNvPr id="2" name="Connecteur droit 1"/>
          <p:cNvCxnSpPr/>
          <p:nvPr/>
        </p:nvCxnSpPr>
        <p:spPr bwMode="auto">
          <a:xfrm flipV="1">
            <a:off x="9558038" y="3764383"/>
            <a:ext cx="109663" cy="39036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703648" name="Connecteur droit 120703647"/>
          <p:cNvCxnSpPr/>
          <p:nvPr/>
        </p:nvCxnSpPr>
        <p:spPr bwMode="auto">
          <a:xfrm flipH="1" flipV="1">
            <a:off x="10011226" y="3782373"/>
            <a:ext cx="205765" cy="325534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/>
          <p:cNvCxnSpPr/>
          <p:nvPr/>
        </p:nvCxnSpPr>
        <p:spPr bwMode="auto">
          <a:xfrm flipH="1">
            <a:off x="2132437" y="1849435"/>
            <a:ext cx="0" cy="666751"/>
          </a:xfrm>
          <a:prstGeom prst="line">
            <a:avLst/>
          </a:prstGeom>
          <a:ln w="12699" cap="flat" cmpd="sng" algn="ctr">
            <a:solidFill>
              <a:schemeClr val="accent6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2143856" name="Connecteur droit 962143855"/>
          <p:cNvCxnSpPr/>
          <p:nvPr/>
        </p:nvCxnSpPr>
        <p:spPr bwMode="auto">
          <a:xfrm flipH="1">
            <a:off x="7168781" y="1766093"/>
            <a:ext cx="0" cy="750092"/>
          </a:xfrm>
          <a:prstGeom prst="line">
            <a:avLst/>
          </a:prstGeom>
          <a:ln w="12699" cap="flat" cmpd="sng" algn="ctr">
            <a:solidFill>
              <a:schemeClr val="accent6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 bwMode="auto">
          <a:xfrm flipV="1">
            <a:off x="2619207" y="2592324"/>
            <a:ext cx="4076699" cy="0"/>
          </a:xfrm>
          <a:prstGeom prst="line">
            <a:avLst/>
          </a:prstGeom>
          <a:ln w="12699" cap="flat" cmpd="sng" algn="ctr">
            <a:solidFill>
              <a:schemeClr val="tx1"/>
            </a:solidFill>
            <a:prstDash val="solid"/>
            <a:miter lim="800000"/>
            <a:headEnd type="arrow" len="me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4045754" name="ZoneTexte 854045753"/>
          <p:cNvSpPr txBox="1"/>
          <p:nvPr/>
        </p:nvSpPr>
        <p:spPr bwMode="auto">
          <a:xfrm>
            <a:off x="3004255" y="2226204"/>
            <a:ext cx="3348936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Free precession duration </a:t>
            </a:r>
            <a:r>
              <a:rPr b="1"/>
              <a:t>T=180s</a:t>
            </a:r>
            <a:endParaRPr/>
          </a:p>
        </p:txBody>
      </p:sp>
      <p:sp>
        <p:nvSpPr>
          <p:cNvPr id="706252634" name="Accolade ouvrante 706252633"/>
          <p:cNvSpPr/>
          <p:nvPr/>
        </p:nvSpPr>
        <p:spPr bwMode="auto">
          <a:xfrm rot="16199969">
            <a:off x="4413599" y="5065287"/>
            <a:ext cx="178815" cy="759546"/>
          </a:xfrm>
          <a:prstGeom prst="leftBrace">
            <a:avLst>
              <a:gd name="adj1" fmla="val 48225"/>
              <a:gd name="adj2" fmla="val 50000"/>
            </a:avLst>
          </a:prstGeom>
          <a:ln w="12699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91641478" name="Accolade ouvrante 1991641477"/>
          <p:cNvSpPr/>
          <p:nvPr/>
        </p:nvSpPr>
        <p:spPr bwMode="auto">
          <a:xfrm rot="16199969">
            <a:off x="5504139" y="5065288"/>
            <a:ext cx="178815" cy="759546"/>
          </a:xfrm>
          <a:prstGeom prst="leftBrace">
            <a:avLst>
              <a:gd name="adj1" fmla="val 51888"/>
              <a:gd name="adj2" fmla="val 50000"/>
            </a:avLst>
          </a:prstGeom>
          <a:ln w="12699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p:graphicFrame>
        <p:nvGraphicFramePr>
          <p:cNvPr id="694421520" name="Objet 6944215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913872"/>
              </p:ext>
            </p:extLst>
          </p:nvPr>
        </p:nvGraphicFramePr>
        <p:xfrm>
          <a:off x="2136564" y="6140867"/>
          <a:ext cx="295236" cy="405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oleObj" r:id="rId5" imgW="0" imgH="0" progId="asc.{0a280898-66a0-4368-aaca-8cc1443d4c84}">
                  <p:embed/>
                </p:oleObj>
              </mc:Choice>
              <mc:Fallback>
                <p:oleObj name="oleObj" r:id="rId5" imgW="0" imgH="0" progId="asc.{0a280898-66a0-4368-aaca-8cc1443d4c84}">
                  <p:embed/>
                  <p:pic>
                    <p:nvPicPr>
                      <p:cNvPr id="694421520" name="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 bwMode="auto">
                      <a:xfrm>
                        <a:off x="2136564" y="6140867"/>
                        <a:ext cx="295236" cy="405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22756517" name="ZoneTexte 622756516"/>
              <p:cNvSpPr txBox="1"/>
              <p:nvPr/>
            </p:nvSpPr>
            <p:spPr bwMode="auto">
              <a:xfrm>
                <a:off x="4933432" y="5516053"/>
                <a:ext cx="1365644" cy="665772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u="none" strike="noStrike" cap="none" spc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a:rPr lang="en-US" sz="1800" u="none" strike="noStrike" cap="none" spc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&lt;</m:t>
                          </m:r>
                          <m:r>
                            <a:rPr lang="en-US" sz="1800" u="none" strike="noStrike" cap="none" spc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800" u="none" strike="noStrike" cap="none" spc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−</m:t>
                          </m:r>
                          <m:r>
                            <a:rPr lang="en-US" sz="1800" u="none" strike="noStrike" cap="none" spc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7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1800" u="none" strike="noStrike" cap="none" spc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Hz</m:t>
                      </m:r>
                      <m:r>
                        <a:rPr lang="en-US" sz="1800" u="none" strike="noStrike" cap="none" spc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 </m:t>
                      </m:r>
                    </m:oMath>
                  </m:oMathPara>
                </a14:m>
                <a:endParaRPr lang="en-US" sz="1800" u="none" strike="noStrike" cap="none" spc="0" dirty="0">
                  <a:solidFill>
                    <a:srgbClr val="FF0000"/>
                  </a:solidFill>
                  <a:latin typeface="Cambria Math"/>
                  <a:ea typeface="Cambria Math"/>
                  <a:cs typeface="Cambria Math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u="none" strike="noStrike" cap="none" spc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a:rPr lang="en-US" sz="1800" u="none" strike="noStrike" cap="none" spc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~</m:t>
                          </m:r>
                          <m:r>
                            <a:rPr lang="en-US" sz="1800" u="none" strike="noStrike" cap="none" spc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0</m:t>
                          </m:r>
                          <m:r>
                            <a:rPr lang="en-US" sz="1800" u="none" strike="noStrike" cap="none" spc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.</m:t>
                          </m:r>
                          <m:r>
                            <a:rPr lang="en-US" sz="1800" u="none" strike="noStrike" cap="none" spc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sz="1800" u="none" strike="noStrike" cap="none" spc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yr</m:t>
                          </m:r>
                        </m:e>
                        <m:sup>
                          <m:r>
                            <a:rPr lang="en-US" sz="1800" u="none" strike="noStrike" cap="none" spc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−</m:t>
                          </m:r>
                          <m:r>
                            <a:rPr lang="en-US" sz="1800" u="none" strike="noStrike" cap="none" spc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2756517" name="ZoneTexte 6227565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3432" y="5516053"/>
                <a:ext cx="1365644" cy="665772"/>
              </a:xfrm>
              <a:prstGeom prst="rect">
                <a:avLst/>
              </a:prstGeom>
              <a:blipFill>
                <a:blip r:embed="rId7"/>
                <a:stretch>
                  <a:fillRect b="-4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6217059" name="ZoneTexte 1276217058"/>
              <p:cNvSpPr txBox="1"/>
              <p:nvPr/>
            </p:nvSpPr>
            <p:spPr bwMode="auto">
              <a:xfrm>
                <a:off x="4072582" y="5503396"/>
                <a:ext cx="860850" cy="366119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u="none" strike="noStrike" cap="none" spc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~</m:t>
                          </m:r>
                          <m:r>
                            <a:rPr lang="en-US" sz="1800" u="none" strike="noStrike" cap="none" spc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30</m:t>
                          </m:r>
                          <m:r>
                            <m:rPr>
                              <m:sty m:val="p"/>
                            </m:rPr>
                            <a:rPr lang="en-US" sz="1800" u="none" strike="noStrike" cap="none" spc="0">
                              <a:solidFill>
                                <a:schemeClr val="accent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Hz</m:t>
                          </m:r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76217059" name="ZoneTexte 12762170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2582" y="5503396"/>
                <a:ext cx="860850" cy="3661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2187041" name="ZoneTexte 1122187040"/>
              <p:cNvSpPr txBox="1"/>
              <p:nvPr/>
            </p:nvSpPr>
            <p:spPr bwMode="auto">
              <a:xfrm>
                <a:off x="8482590" y="3114029"/>
                <a:ext cx="3674925" cy="625489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A</m:t>
                        </m:r>
                        <m:d>
                          <m:dPr>
                            <m:ctrlPr>
                              <a:rPr lang="en-US" sz="20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RF</m:t>
                                </m:r>
                              </m:sub>
                            </m:sSub>
                          </m:e>
                        </m:d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↑</m:t>
                                </m:r>
                              </m:sub>
                            </m:sSub>
                            <m:r>
                              <a:rPr lang="en-US" sz="20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↑</m:t>
                                </m:r>
                              </m:sub>
                            </m:sSub>
                            <m:r>
                              <a:rPr lang="en-US" sz="20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  <m:t>↓</m:t>
                                </m:r>
                              </m:sub>
                            </m:sSub>
                          </m:den>
                        </m:f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α</m:t>
                        </m:r>
                        <m:func>
                          <m:funcPr>
                            <m:ctrlPr>
                              <a:rPr lang="en-US" sz="20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0" i="1" u="none" strike="noStrike" cap="none" spc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b="0" i="1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i="1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  <a:cs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0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𝑅𝐹</m:t>
                                        </m:r>
                                      </m:sub>
                                    </m:sSub>
                                    <m:r>
                                      <a:rPr lang="en-US" sz="20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b="1" i="1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  <a:cs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𝒇</m:t>
                                        </m:r>
                                      </m:e>
                                      <m:sub>
                                        <m:r>
                                          <a:rPr lang="en-US" sz="2000" u="none" strike="noStrike" cap="none" spc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  <a:cs typeface="Cambria Math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000" u="none" strike="noStrike" cap="none" spc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  <a:cs typeface="Cambria Math"/>
                                      </a:rPr>
                                      <m:t>𝛥𝜈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sz="2000"/>
                  <a:t>  </a:t>
                </a:r>
                <a:endParaRPr sz="20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22187041" name="ZoneTexte 11221870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2590" y="3114029"/>
                <a:ext cx="3674925" cy="6254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6577033" name="ZoneTexte 1246577032"/>
              <p:cNvSpPr txBox="1"/>
              <p:nvPr/>
            </p:nvSpPr>
            <p:spPr bwMode="auto">
              <a:xfrm>
                <a:off x="8812758" y="4988993"/>
                <a:ext cx="3073198" cy="545599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σ</m:t>
                    </m:r>
                    <m:d>
                      <m:dPr>
                        <m:ctrlPr>
                          <a:rPr lang="en-US" sz="200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n</m:t>
                            </m:r>
                          </m:sub>
                        </m:sSub>
                      </m:e>
                    </m:d>
                    <m:r>
                      <a:rPr lang="en-US" sz="20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=</m:t>
                    </m:r>
                    <m:f>
                      <m:fPr>
                        <m:ctrlPr>
                          <a:rPr lang="en-US" sz="2000" b="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1</m:t>
                        </m:r>
                      </m:num>
                      <m:den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2</m:t>
                        </m:r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𝜋𝛼</m:t>
                        </m:r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𝑻</m:t>
                        </m:r>
                        <m:rad>
                          <m:radPr>
                            <m:degHide m:val="on"/>
                            <m:ctrlPr>
                              <a:rPr lang="en-US" sz="2000" i="1" u="none" strike="noStrike" cap="none" spc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u="none" strike="noStrike" cap="none" spc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  <m:t>𝑁</m:t>
                            </m:r>
                          </m:e>
                        </m:rad>
                      </m:den>
                    </m:f>
                    <m:r>
                      <a:rPr lang="en-US" sz="20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∼</m:t>
                    </m:r>
                    <m:sSup>
                      <m:sSupPr>
                        <m:ctrlPr>
                          <a:rPr lang="en-US" sz="2000" i="1" u="none" strike="noStrike" cap="none" spc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en-US" sz="18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10</m:t>
                        </m:r>
                      </m:e>
                      <m:sup>
                        <m:r>
                          <a:rPr sz="2000">
                            <a:latin typeface="Cambria Math"/>
                            <a:ea typeface="Cambria Math"/>
                            <a:cs typeface="Cambria Math"/>
                          </a:rPr>
                          <m:t>−</m:t>
                        </m:r>
                        <m:r>
                          <a:rPr lang="en-US" sz="20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sz="2000" dirty="0"/>
                  <a:t> Hz</a:t>
                </a:r>
                <a:endParaRPr sz="2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46577033" name="ZoneTexte 12465770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2758" y="4988993"/>
                <a:ext cx="3073198" cy="545599"/>
              </a:xfrm>
              <a:prstGeom prst="rect">
                <a:avLst/>
              </a:prstGeom>
              <a:blipFill>
                <a:blip r:embed="rId10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1650318" name="ZoneTexte 19"/>
          <p:cNvSpPr txBox="1"/>
          <p:nvPr/>
        </p:nvSpPr>
        <p:spPr bwMode="auto">
          <a:xfrm>
            <a:off x="144378" y="89692"/>
            <a:ext cx="356463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The use of Ultra Cold Neutrons (UCN)</a:t>
            </a:r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 bwMode="auto"/>
            <p:txBody>
              <a:bodyPr/>
              <a:lstStyle/>
              <a:p>
                <a:pPr>
                  <a:defRPr/>
                </a:pPr>
                <a:r>
                  <a:rPr lang="en-GB" dirty="0"/>
                  <a:t>Challenge : </a:t>
                </a:r>
                <a:r>
                  <a:rPr lang="en-GB" b="1" dirty="0"/>
                  <a:t>trap</a:t>
                </a:r>
                <a:r>
                  <a:rPr lang="en-GB" dirty="0"/>
                  <a:t> the neutrons </a:t>
                </a:r>
                <a:r>
                  <a:rPr lang="en-GB" dirty="0" err="1"/>
                  <a:t>while</a:t>
                </a:r>
                <a:r>
                  <a:rPr lang="en-GB" dirty="0"/>
                  <a:t> </a:t>
                </a:r>
                <a:r>
                  <a:rPr lang="en-GB" dirty="0" err="1"/>
                  <a:t>measuring</a:t>
                </a:r>
                <a:r>
                  <a:rPr lang="en-GB" dirty="0"/>
                  <a:t> </a:t>
                </a:r>
                <a:r>
                  <a:rPr lang="en-GB" dirty="0" err="1"/>
                  <a:t>their</a:t>
                </a:r>
                <a:r>
                  <a:rPr lang="en-GB" dirty="0"/>
                  <a:t> </a:t>
                </a:r>
                <a:r>
                  <a:rPr lang="en-GB" dirty="0" err="1"/>
                  <a:t>precession</a:t>
                </a:r>
                <a:r>
                  <a:rPr lang="en-GB" dirty="0"/>
                  <a:t>. No charge…</a:t>
                </a:r>
              </a:p>
              <a:p>
                <a:pPr>
                  <a:defRPr/>
                </a:pP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rgbClr val="FF0000"/>
                    </a:solidFill>
                  </a:rPr>
                  <a:t>UCN</a:t>
                </a:r>
                <a:r>
                  <a:rPr lang="en-GB" dirty="0"/>
                  <a:t> = </a:t>
                </a:r>
                <a:r>
                  <a:rPr lang="en-GB" dirty="0" err="1"/>
                  <a:t>Kinetic</a:t>
                </a:r>
                <a:r>
                  <a:rPr lang="en-GB" dirty="0"/>
                  <a:t> </a:t>
                </a:r>
                <a:r>
                  <a:rPr lang="en-GB" dirty="0" err="1"/>
                  <a:t>energy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sz="26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&lt;</m:t>
                    </m:r>
                    <m:r>
                      <a:rPr lang="en-GB" sz="26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100</m:t>
                    </m:r>
                    <m:r>
                      <a:rPr lang="en-GB" sz="26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6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neV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b="1" dirty="0"/>
                  <a:t> </a:t>
                </a:r>
                <a:r>
                  <a:rPr lang="en-GB" b="1" dirty="0" err="1"/>
                  <a:t>bounce</a:t>
                </a:r>
                <a:r>
                  <a:rPr lang="en-GB" dirty="0"/>
                  <a:t> off the </a:t>
                </a:r>
                <a:r>
                  <a:rPr lang="en-GB" dirty="0" err="1"/>
                  <a:t>walls</a:t>
                </a:r>
                <a:endParaRPr lang="en-GB" dirty="0"/>
              </a:p>
              <a:p>
                <a:pPr>
                  <a:defRPr/>
                </a:pPr>
                <a:r>
                  <a:rPr lang="en-GB" dirty="0" err="1"/>
                  <a:t>Gravitational</a:t>
                </a:r>
                <a:r>
                  <a:rPr lang="en-GB" dirty="0"/>
                  <a:t> </a:t>
                </a:r>
                <a:r>
                  <a:rPr lang="en-GB" dirty="0" err="1"/>
                  <a:t>potential</a:t>
                </a:r>
                <a:r>
                  <a:rPr lang="en-GB" dirty="0"/>
                  <a:t> </a:t>
                </a:r>
                <a:r>
                  <a:rPr lang="en-GB" dirty="0" err="1"/>
                  <a:t>energy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sz="26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~ </m:t>
                    </m:r>
                    <m:r>
                      <a:rPr lang="en-GB" sz="26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100</m:t>
                    </m:r>
                    <m:r>
                      <a:rPr lang="en-GB" sz="26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600" u="none" strike="noStrike" cap="none" spc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neV</m:t>
                    </m:r>
                  </m:oMath>
                </a14:m>
                <a:r>
                  <a:rPr lang="en-GB" dirty="0"/>
                  <a:t> !!</a:t>
                </a:r>
              </a:p>
              <a:p>
                <a:pPr marL="0" indent="0">
                  <a:buFont typeface="Arial"/>
                  <a:buNone/>
                  <a:defRPr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GB" dirty="0"/>
                  <a:t> </a:t>
                </a:r>
                <a:r>
                  <a:rPr lang="en-GB" b="1" dirty="0"/>
                  <a:t>Sag in the gravitational potential</a:t>
                </a:r>
                <a:r>
                  <a:rPr lang="en-GB" dirty="0"/>
                  <a:t> (unlike gases, their center of mass is below the geometric center)</a:t>
                </a:r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blipFill>
                <a:blip r:embed="rId3"/>
                <a:stretch>
                  <a:fillRect l="-1217" t="-2241" r="-16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111647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0FD8F6-82F6-87B4-6D07-3271ACCA3E4D}" type="slidenum">
              <a:rPr lang="en-GB"/>
              <a:t>8</a:t>
            </a:fld>
            <a:endParaRPr/>
          </a:p>
        </p:txBody>
      </p:sp>
      <p:sp>
        <p:nvSpPr>
          <p:cNvPr id="2133736724" name="Rectangle 2133736723"/>
          <p:cNvSpPr/>
          <p:nvPr/>
        </p:nvSpPr>
        <p:spPr bwMode="auto">
          <a:xfrm>
            <a:off x="4169999" y="5010149"/>
            <a:ext cx="3851999" cy="164782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6243714" name="Rectangle 1186243713"/>
          <p:cNvSpPr/>
          <p:nvPr/>
        </p:nvSpPr>
        <p:spPr bwMode="auto">
          <a:xfrm>
            <a:off x="4250098" y="5124448"/>
            <a:ext cx="3695699" cy="1409699"/>
          </a:xfrm>
          <a:prstGeom prst="rect">
            <a:avLst/>
          </a:prstGeom>
          <a:gradFill>
            <a:gsLst>
              <a:gs pos="22000">
                <a:schemeClr val="accent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" name="Connecteur droit 3"/>
          <p:cNvCxnSpPr/>
          <p:nvPr/>
        </p:nvCxnSpPr>
        <p:spPr bwMode="auto">
          <a:xfrm>
            <a:off x="4250099" y="5834062"/>
            <a:ext cx="3695699" cy="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ysDash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754614" name="Connecteur droit 276754613"/>
          <p:cNvCxnSpPr/>
          <p:nvPr/>
        </p:nvCxnSpPr>
        <p:spPr bwMode="auto">
          <a:xfrm>
            <a:off x="4246017" y="6176961"/>
            <a:ext cx="3695699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5075041" name="Flèche : droite 1185075040"/>
          <p:cNvSpPr/>
          <p:nvPr/>
        </p:nvSpPr>
        <p:spPr bwMode="auto">
          <a:xfrm rot="5399976">
            <a:off x="7606432" y="5910842"/>
            <a:ext cx="355143" cy="19919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Connecteur droit 4"/>
          <p:cNvCxnSpPr/>
          <p:nvPr/>
        </p:nvCxnSpPr>
        <p:spPr bwMode="auto">
          <a:xfrm>
            <a:off x="3164248" y="6338884"/>
            <a:ext cx="1409698" cy="0"/>
          </a:xfrm>
          <a:prstGeom prst="line">
            <a:avLst/>
          </a:prstGeom>
          <a:ln w="12699" cap="flat" cmpd="sng" algn="ctr">
            <a:solidFill>
              <a:schemeClr val="accent2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1971850" name="ZoneTexte 1431971849"/>
              <p:cNvSpPr txBox="1"/>
              <p:nvPr/>
            </p:nvSpPr>
            <p:spPr bwMode="auto">
              <a:xfrm>
                <a:off x="8021999" y="5810841"/>
                <a:ext cx="3010619" cy="378853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:r>
                  <a:t>Center of mass shift </a:t>
                </a:r>
                <mc:AlternateContent>
                  <mc:Choice Requires="a14">
                    <a14:m>
                      <m:oMath xmlns:m="http://schemas.openxmlformats.org/officeDocument/2006/math">
                        <m:r>
                          <a:rPr lang="en-US" sz="18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〈</m:t>
                        </m:r>
                        <m:r>
                          <m:rPr>
                            <m:sty m:val="p"/>
                          </m:rPr>
                          <a:rPr lang="en-US" sz="18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z</m:t>
                        </m:r>
                        <m:r>
                          <a:rPr lang="en-US" sz="18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〉&lt;</m:t>
                        </m:r>
                        <m:r>
                          <a:rPr lang="en-US" sz="18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0</m:t>
                        </m:r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t>         </a:t>
                </a:r>
              </a:p>
            </p:txBody>
          </p:sp>
        </mc:Choice>
        <mc:Fallback xmlns="">
          <p:sp>
            <p:nvSpPr>
              <p:cNvPr id="1431971850" name="ZoneTexte 14319718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21999" y="5810841"/>
                <a:ext cx="3010619" cy="378853"/>
              </a:xfrm>
              <a:prstGeom prst="rect">
                <a:avLst/>
              </a:prstGeom>
              <a:blipFill>
                <a:blip r:embed="rId4"/>
                <a:stretch>
                  <a:fillRect l="-1822" t="-6452" b="-2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415841" name="ZoneTexte 36415840"/>
          <p:cNvSpPr txBox="1"/>
          <p:nvPr/>
        </p:nvSpPr>
        <p:spPr bwMode="auto">
          <a:xfrm>
            <a:off x="2440348" y="6168028"/>
            <a:ext cx="78176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UCNs </a:t>
            </a:r>
          </a:p>
        </p:txBody>
      </p:sp>
      <p:cxnSp>
        <p:nvCxnSpPr>
          <p:cNvPr id="111458784" name="Connecteur droit 111458783"/>
          <p:cNvCxnSpPr/>
          <p:nvPr/>
        </p:nvCxnSpPr>
        <p:spPr bwMode="auto">
          <a:xfrm flipH="1">
            <a:off x="8021998" y="5076822"/>
            <a:ext cx="800460" cy="47625"/>
          </a:xfrm>
          <a:prstGeom prst="line">
            <a:avLst/>
          </a:prstGeom>
          <a:ln w="12699" cap="flat" cmpd="sng" algn="ctr">
            <a:solidFill>
              <a:schemeClr val="tx1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7841074" name="ZoneTexte 577841073"/>
          <p:cNvSpPr txBox="1"/>
          <p:nvPr/>
        </p:nvSpPr>
        <p:spPr bwMode="auto">
          <a:xfrm>
            <a:off x="8822458" y="4893763"/>
            <a:ext cx="2133094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Precession chamber</a:t>
            </a:r>
          </a:p>
        </p:txBody>
      </p:sp>
      <p:sp>
        <p:nvSpPr>
          <p:cNvPr id="710290629" name="ZoneTexte 19"/>
          <p:cNvSpPr txBox="1"/>
          <p:nvPr/>
        </p:nvSpPr>
        <p:spPr bwMode="auto">
          <a:xfrm>
            <a:off x="144378" y="89692"/>
            <a:ext cx="356463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0" y="0"/>
            <a:ext cx="12192000" cy="8575515"/>
          </a:xfrm>
        </p:spPr>
      </p:pic>
      <p:sp>
        <p:nvSpPr>
          <p:cNvPr id="6" name="ZoneTexte 5"/>
          <p:cNvSpPr txBox="1"/>
          <p:nvPr/>
        </p:nvSpPr>
        <p:spPr bwMode="auto">
          <a:xfrm>
            <a:off x="4175041" y="3440459"/>
            <a:ext cx="1767920" cy="646331"/>
          </a:xfrm>
          <a:prstGeom prst="rect">
            <a:avLst/>
          </a:prstGeom>
          <a:solidFill>
            <a:srgbClr val="4068D5"/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Superconducting</a:t>
            </a:r>
            <a:endParaRPr/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 magnet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6492240" y="5836562"/>
            <a:ext cx="1982915" cy="369332"/>
          </a:xfrm>
          <a:prstGeom prst="rect">
            <a:avLst/>
          </a:prstGeom>
          <a:solidFill>
            <a:srgbClr val="CB0B0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UCN spin detectors</a:t>
            </a:r>
            <a:endParaRPr/>
          </a:p>
        </p:txBody>
      </p:sp>
      <p:sp>
        <p:nvSpPr>
          <p:cNvPr id="8" name="ZoneTexte 7"/>
          <p:cNvSpPr txBox="1"/>
          <p:nvPr/>
        </p:nvSpPr>
        <p:spPr bwMode="auto">
          <a:xfrm>
            <a:off x="4459521" y="1871147"/>
            <a:ext cx="2367699" cy="369332"/>
          </a:xfrm>
          <a:prstGeom prst="rect">
            <a:avLst/>
          </a:prstGeom>
          <a:solidFill>
            <a:srgbClr val="4B4A48"/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Active magnetic shield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7826678" y="2196241"/>
            <a:ext cx="2386808" cy="369332"/>
          </a:xfrm>
          <a:prstGeom prst="rect">
            <a:avLst/>
          </a:prstGeom>
          <a:solidFill>
            <a:srgbClr val="8D8882"/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Passive magnetic shield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9020082" y="4245917"/>
            <a:ext cx="1557798" cy="369332"/>
          </a:xfrm>
          <a:prstGeom prst="rect">
            <a:avLst/>
          </a:prstGeom>
          <a:solidFill>
            <a:srgbClr val="59C5B0"/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Vacuum vessel</a:t>
            </a:r>
            <a:endParaRPr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1895842" y="5930911"/>
            <a:ext cx="2607765" cy="369332"/>
          </a:xfrm>
          <a:prstGeom prst="rect">
            <a:avLst/>
          </a:prstGeom>
          <a:solidFill>
            <a:srgbClr val="A246C3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Proton beam on Pb target</a:t>
            </a:r>
            <a:endParaRPr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2342881" y="4454853"/>
            <a:ext cx="694421" cy="369332"/>
          </a:xfrm>
          <a:prstGeom prst="rect">
            <a:avLst/>
          </a:prstGeom>
          <a:solidFill>
            <a:srgbClr val="91D179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UCNs</a:t>
            </a:r>
            <a:endParaRPr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1995670" y="5407823"/>
            <a:ext cx="835485" cy="369332"/>
          </a:xfrm>
          <a:prstGeom prst="rect">
            <a:avLst/>
          </a:prstGeom>
          <a:solidFill>
            <a:srgbClr val="BFB423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Solid D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6249041" y="3626133"/>
            <a:ext cx="800284" cy="369332"/>
          </a:xfrm>
          <a:prstGeom prst="rect">
            <a:avLst/>
          </a:prstGeom>
          <a:solidFill>
            <a:srgbClr val="59C5B0"/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Switch</a:t>
            </a:r>
            <a:endParaRPr/>
          </a:p>
        </p:txBody>
      </p:sp>
      <p:sp>
        <p:nvSpPr>
          <p:cNvPr id="15943507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528B30-655E-6CB3-0145-2E8BCAEC381B}" type="slidenum">
              <a:rPr lang="en-GB"/>
              <a:t>9</a:t>
            </a:fld>
            <a:endParaRPr/>
          </a:p>
        </p:txBody>
      </p:sp>
      <p:sp>
        <p:nvSpPr>
          <p:cNvPr id="1991054994" name="ZoneTexte 19"/>
          <p:cNvSpPr txBox="1"/>
          <p:nvPr/>
        </p:nvSpPr>
        <p:spPr bwMode="auto">
          <a:xfrm>
            <a:off x="144378" y="89692"/>
            <a:ext cx="356463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 – Context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1902</Words>
  <Application>Microsoft Office PowerPoint</Application>
  <PresentationFormat>Grand écran</PresentationFormat>
  <Paragraphs>533</Paragraphs>
  <Slides>38</Slides>
  <Notes>38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Times New Roman</vt:lpstr>
      <vt:lpstr>Verdana</vt:lpstr>
      <vt:lpstr>Thème Office</vt:lpstr>
      <vt:lpstr>oleObj</vt:lpstr>
      <vt:lpstr>Ultra Cold Neutrons and mercury spins in magnetic fields. n2EDM experiment</vt:lpstr>
      <vt:lpstr>I - Context</vt:lpstr>
      <vt:lpstr>What is an EDM ?</vt:lpstr>
      <vt:lpstr>An EDM violates Charge Parity symmetry.</vt:lpstr>
      <vt:lpstr>What do we know about the nEDM?</vt:lpstr>
      <vt:lpstr>II – n2EDM overview</vt:lpstr>
      <vt:lpstr>Larmor precession frequency      measurement</vt:lpstr>
      <vt:lpstr>The use of Ultra Cold Neutrons (UCN)</vt:lpstr>
      <vt:lpstr>Présentation PowerPoint</vt:lpstr>
      <vt:lpstr>Experiment overview</vt:lpstr>
      <vt:lpstr>III- The Hg co-magnetometer</vt:lpstr>
      <vt:lpstr>Why do we need a co-magnetometer? </vt:lpstr>
      <vt:lpstr>Hg magnetometry concept in n2EDM</vt:lpstr>
      <vt:lpstr>Hg magnetometry implementation in n2EDM</vt:lpstr>
      <vt:lpstr>Hg magnetometry implementation in n2EDM</vt:lpstr>
      <vt:lpstr>Hg magnetometry implementation in n2EDM</vt:lpstr>
      <vt:lpstr>Hg magnetometry implementation in n2EDM</vt:lpstr>
      <vt:lpstr>Optical reading of Hg precession</vt:lpstr>
      <vt:lpstr>Optical reading of Hg precession</vt:lpstr>
      <vt:lpstr>Optical reading of Hg precession</vt:lpstr>
      <vt:lpstr>Optical reading of Hg precession</vt:lpstr>
      <vt:lpstr>The great combination with linearly polarised light</vt:lpstr>
      <vt:lpstr>Hg precession analysis: summary</vt:lpstr>
      <vt:lpstr>Uncertainty derivation of precession frequency</vt:lpstr>
      <vt:lpstr>Performance of the Hg magnetometer</vt:lpstr>
      <vt:lpstr>IV – Physics cases</vt:lpstr>
      <vt:lpstr>Expression of R =f_n/f_Hg</vt:lpstr>
      <vt:lpstr>R-Curves for the probe of physics cases</vt:lpstr>
      <vt:lpstr>Conclusion</vt:lpstr>
      <vt:lpstr>Présentation PowerPoint</vt:lpstr>
      <vt:lpstr>Additional slides</vt:lpstr>
      <vt:lpstr>n2EDM status and outlook</vt:lpstr>
      <vt:lpstr>n2EDM Experiment overview</vt:lpstr>
      <vt:lpstr>n2EDM Experiment overview</vt:lpstr>
      <vt:lpstr>UCN production</vt:lpstr>
      <vt:lpstr>UCN spin detectors </vt:lpstr>
      <vt:lpstr>Magnetic field measurement in the presence of gradient</vt:lpstr>
      <vt:lpstr>Spin asymmetry fit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Katia MICHIELSEN</dc:creator>
  <cp:lastModifiedBy>Katia MICHIELSEN</cp:lastModifiedBy>
  <cp:revision>80</cp:revision>
  <dcterms:created xsi:type="dcterms:W3CDTF">2025-11-04T08:23:40Z</dcterms:created>
  <dcterms:modified xsi:type="dcterms:W3CDTF">2025-11-12T21:23:07Z</dcterms:modified>
</cp:coreProperties>
</file>