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259" r:id="rId5"/>
    <p:sldId id="261" r:id="rId6"/>
    <p:sldId id="272" r:id="rId7"/>
    <p:sldId id="263" r:id="rId8"/>
    <p:sldId id="262" r:id="rId9"/>
    <p:sldId id="271" r:id="rId10"/>
    <p:sldId id="268" r:id="rId11"/>
    <p:sldId id="265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ahaye\Desktop\FINDS\MORA%20article\Polarisation%20rough%20measurement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ahaye\Desktop\FINDS\MORA%20article\Polarisation%20rough%20measurement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/>
              <a:t>Number</a:t>
            </a:r>
            <a:r>
              <a:rPr lang="fr-FR" sz="1400" baseline="0"/>
              <a:t> of detected positrons</a:t>
            </a:r>
            <a:r>
              <a:rPr lang="fr-FR" sz="1400"/>
              <a:t> - </a:t>
            </a:r>
            <a:r>
              <a:rPr lang="fr-FR" sz="1400" b="1">
                <a:latin typeface="Symbol" panose="05050102010706020507" pitchFamily="18" charset="2"/>
              </a:rPr>
              <a:t>s</a:t>
            </a:r>
            <a:r>
              <a:rPr lang="fr-FR" sz="1400" b="1"/>
              <a:t>- </a:t>
            </a:r>
          </a:p>
        </c:rich>
      </c:tx>
      <c:layout>
        <c:manualLayout>
          <c:xMode val="edge"/>
          <c:yMode val="edge"/>
          <c:x val="0.19998773773773773"/>
          <c:y val="4.4097222222222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Feuil1!$K$23:$K$24</c:f>
                <c:numCache>
                  <c:formatCode>General</c:formatCode>
                  <c:ptCount val="2"/>
                  <c:pt idx="0">
                    <c:v>264</c:v>
                  </c:pt>
                  <c:pt idx="1">
                    <c:v>249</c:v>
                  </c:pt>
                </c:numCache>
              </c:numRef>
            </c:plus>
            <c:minus>
              <c:numRef>
                <c:f>Feuil1!$K$23:$K$24</c:f>
                <c:numCache>
                  <c:formatCode>General</c:formatCode>
                  <c:ptCount val="2"/>
                  <c:pt idx="0">
                    <c:v>264</c:v>
                  </c:pt>
                  <c:pt idx="1">
                    <c:v>249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Feuil1!$I$23:$I$24</c:f>
              <c:strCache>
                <c:ptCount val="2"/>
                <c:pt idx="0">
                  <c:v>Si1</c:v>
                </c:pt>
                <c:pt idx="1">
                  <c:v>Si2</c:v>
                </c:pt>
              </c:strCache>
            </c:strRef>
          </c:cat>
          <c:val>
            <c:numRef>
              <c:f>Feuil1!$J$23:$J$24</c:f>
              <c:numCache>
                <c:formatCode>General</c:formatCode>
                <c:ptCount val="2"/>
                <c:pt idx="0">
                  <c:v>1484</c:v>
                </c:pt>
                <c:pt idx="1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6-40AF-857A-A999EA240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649184"/>
        <c:axId val="683647520"/>
      </c:barChart>
      <c:catAx>
        <c:axId val="6836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3647520"/>
        <c:crosses val="autoZero"/>
        <c:auto val="1"/>
        <c:lblAlgn val="ctr"/>
        <c:lblOffset val="100"/>
        <c:noMultiLvlLbl val="0"/>
      </c:catAx>
      <c:valAx>
        <c:axId val="68364752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36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Number of detected</a:t>
            </a:r>
            <a:r>
              <a:rPr lang="fr-FR" baseline="0"/>
              <a:t> positrons - </a:t>
            </a:r>
            <a:r>
              <a:rPr lang="fr-FR" b="1" baseline="0">
                <a:latin typeface="Symbol" panose="05050102010706020507" pitchFamily="18" charset="2"/>
              </a:rPr>
              <a:t>s</a:t>
            </a:r>
            <a:r>
              <a:rPr lang="fr-FR" b="1" baseline="0"/>
              <a:t>+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1-40A4-AD77-F2C56AD34D2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1-40A4-AD77-F2C56AD34D2F}"/>
              </c:ext>
            </c:extLst>
          </c:dPt>
          <c:errBars>
            <c:errBarType val="both"/>
            <c:errValType val="cust"/>
            <c:noEndCap val="0"/>
            <c:plus>
              <c:numRef>
                <c:f>Feuil1!$M$23:$M$24</c:f>
                <c:numCache>
                  <c:formatCode>General</c:formatCode>
                  <c:ptCount val="2"/>
                  <c:pt idx="0">
                    <c:v>267</c:v>
                  </c:pt>
                  <c:pt idx="1">
                    <c:v>257</c:v>
                  </c:pt>
                </c:numCache>
              </c:numRef>
            </c:plus>
            <c:minus>
              <c:numRef>
                <c:f>Feuil1!$M$23:$M$24</c:f>
                <c:numCache>
                  <c:formatCode>General</c:formatCode>
                  <c:ptCount val="2"/>
                  <c:pt idx="0">
                    <c:v>267</c:v>
                  </c:pt>
                  <c:pt idx="1">
                    <c:v>257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Feuil1!$I$23:$I$24</c:f>
              <c:strCache>
                <c:ptCount val="2"/>
                <c:pt idx="0">
                  <c:v>Si1</c:v>
                </c:pt>
                <c:pt idx="1">
                  <c:v>Si2</c:v>
                </c:pt>
              </c:strCache>
            </c:strRef>
          </c:cat>
          <c:val>
            <c:numRef>
              <c:f>Feuil1!$L$23:$L$24</c:f>
              <c:numCache>
                <c:formatCode>General</c:formatCode>
                <c:ptCount val="2"/>
                <c:pt idx="0">
                  <c:v>717</c:v>
                </c:pt>
                <c:pt idx="1">
                  <c:v>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1-40A4-AD77-F2C56AD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910096"/>
        <c:axId val="678910512"/>
      </c:barChart>
      <c:catAx>
        <c:axId val="6789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8910512"/>
        <c:crosses val="autoZero"/>
        <c:auto val="1"/>
        <c:lblAlgn val="ctr"/>
        <c:lblOffset val="100"/>
        <c:noMultiLvlLbl val="0"/>
      </c:catAx>
      <c:valAx>
        <c:axId val="67891051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89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18A5-8586-4E12-B999-78369AD37EC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88D97-9071-45B5-9AD7-3EDD0A9670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1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75B60-9041-4AB0-B165-8610F2F755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BC-23C7-4B60-9BC8-42CCC75F9237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40C5-975C-4B63-BC28-41D055715100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3421-E15F-4AC8-B331-7D21AA3FB21D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D4-C8EB-43E9-A347-D15546A41EC8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F2B2-9809-4D49-ACAD-9ADF1107557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3BAC-B2CA-4B21-8571-502FF1175AFF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42B0-FA3D-4107-9D23-02629D7F389F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CB5A-CE3C-4B87-A9B2-C52B173B5D76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1B5B-0B75-48BE-BCC1-EFDF14E58EDD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FB12-016C-4684-8F37-312F069306CC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82E1-E343-4401-A1DF-67CA7A562C80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B22A-B3A5-483D-AC8B-368EBA7F4668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4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876" y="578645"/>
            <a:ext cx="8084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Trapping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polarization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of ²³Mg ions for CP violation searches in nuclear beta decay</a:t>
            </a:r>
            <a:endParaRPr lang="en-US" sz="3200" b="0" i="0" dirty="0">
              <a:solidFill>
                <a:schemeClr val="accent2">
                  <a:lumMod val="50000"/>
                </a:schemeClr>
              </a:solidFill>
              <a:effectLst/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A7A8B034-EB3B-BAA3-C476-96C200ABB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0" y="5202000"/>
            <a:ext cx="3312815" cy="1656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38" y="4914000"/>
            <a:ext cx="2587077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433640" y="3293321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Matter’s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Origin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from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RadioActivity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11848" y="278291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MORA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4696" y="3779032"/>
            <a:ext cx="1497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Marah Jbayli</a:t>
            </a:r>
            <a:endParaRPr lang="en-US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DA6A9-6A26-9C1E-76C2-935412F80E7F}"/>
                  </a:ext>
                </a:extLst>
              </p:cNvPr>
              <p:cNvSpPr txBox="1"/>
              <p:nvPr/>
            </p:nvSpPr>
            <p:spPr>
              <a:xfrm>
                <a:off x="5560554" y="1179099"/>
                <a:ext cx="6122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600" b="1" dirty="0">
                    <a:solidFill>
                      <a:schemeClr val="accent1"/>
                    </a:solidFill>
                  </a:rPr>
                  <a:t>Radioactive ions</a:t>
                </a:r>
                <a:r>
                  <a:rPr lang="en-US" alt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600" dirty="0"/>
                  <a:t>(e.g.,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en-US" sz="1600" b="0" i="1" baseline="30000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m:rPr>
                            <m:sty m:val="p"/>
                          </m:rPr>
                          <a:rPr lang="fr-FR" altLang="en-US" sz="1600" b="0" i="0" smtClean="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  <m:sup>
                        <m:r>
                          <a:rPr lang="fr-FR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dirty="0"/>
                  <a:t>) produced at IGISOL using </a:t>
                </a:r>
                <a:r>
                  <a:rPr lang="en-US" altLang="en-US" sz="1600" dirty="0" smtClean="0"/>
                  <a:t>30 MeV </a:t>
                </a:r>
                <a:r>
                  <a:rPr lang="en-US" altLang="en-US" sz="1600" dirty="0"/>
                  <a:t>proton beam on Mg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DA6A9-6A26-9C1E-76C2-935412F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54" y="1179099"/>
                <a:ext cx="6122281" cy="830997"/>
              </a:xfrm>
              <a:prstGeom prst="rect">
                <a:avLst/>
              </a:prstGeom>
              <a:blipFill>
                <a:blip r:embed="rId2"/>
                <a:stretch>
                  <a:fillRect l="-398" t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53D83C1-5579-B9A0-4D13-B83CBD46D0E6}"/>
              </a:ext>
            </a:extLst>
          </p:cNvPr>
          <p:cNvSpPr txBox="1"/>
          <p:nvPr/>
        </p:nvSpPr>
        <p:spPr>
          <a:xfrm>
            <a:off x="5551029" y="1828733"/>
            <a:ext cx="6276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Ions’ path :  Gas cell ( stops &amp; thermalizes) → SPIG → mass separator → </a:t>
            </a:r>
            <a:r>
              <a:rPr lang="en-US" sz="1600" dirty="0" err="1" smtClean="0"/>
              <a:t>minibuncher</a:t>
            </a:r>
            <a:r>
              <a:rPr lang="en-US" sz="1600" dirty="0" smtClean="0"/>
              <a:t> (bunches &amp; cools, saturates ~10⁵ ions/bunch).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Up to </a:t>
            </a:r>
            <a:r>
              <a:rPr lang="fr-FR" sz="1600" b="1" dirty="0" smtClean="0">
                <a:solidFill>
                  <a:schemeClr val="accent1"/>
                </a:solidFill>
              </a:rPr>
              <a:t>5x10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5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  <a:r>
              <a:rPr lang="fr-FR" sz="1600" b="1" dirty="0" err="1" smtClean="0">
                <a:solidFill>
                  <a:schemeClr val="accent1"/>
                </a:solidFill>
              </a:rPr>
              <a:t>pps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23</a:t>
            </a:r>
            <a:r>
              <a:rPr lang="fr-FR" sz="1600" b="1" dirty="0" smtClean="0">
                <a:solidFill>
                  <a:schemeClr val="accent1"/>
                </a:solidFill>
              </a:rPr>
              <a:t>Mg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+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gas</a:t>
            </a:r>
            <a:r>
              <a:rPr lang="fr-FR" sz="1600" dirty="0" smtClean="0"/>
              <a:t> </a:t>
            </a:r>
            <a:r>
              <a:rPr lang="fr-FR" sz="1600" dirty="0" err="1" smtClean="0"/>
              <a:t>cell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comes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23</a:t>
            </a:r>
            <a:r>
              <a:rPr lang="fr-FR" sz="1600" dirty="0" smtClean="0"/>
              <a:t>Na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as </a:t>
            </a:r>
            <a:r>
              <a:rPr lang="fr-FR" sz="1600" dirty="0" err="1" smtClean="0"/>
              <a:t>isobaric</a:t>
            </a:r>
            <a:r>
              <a:rPr lang="fr-FR" sz="1600" dirty="0" smtClean="0"/>
              <a:t> contaminant </a:t>
            </a:r>
            <a:r>
              <a:rPr lang="fr-FR" sz="1600" dirty="0" err="1" smtClean="0"/>
              <a:t>after</a:t>
            </a:r>
            <a:r>
              <a:rPr lang="fr-FR" sz="1600" dirty="0" smtClean="0"/>
              <a:t> </a:t>
            </a:r>
            <a:r>
              <a:rPr lang="fr-FR" sz="1600" dirty="0" err="1" smtClean="0"/>
              <a:t>separator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Initially</a:t>
            </a:r>
            <a:r>
              <a:rPr lang="fr-FR" sz="1600" dirty="0" smtClean="0"/>
              <a:t> up to </a:t>
            </a:r>
            <a:r>
              <a:rPr lang="fr-FR" sz="1600" b="1" dirty="0" smtClean="0">
                <a:solidFill>
                  <a:schemeClr val="accent1"/>
                </a:solidFill>
              </a:rPr>
              <a:t>10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4 </a:t>
            </a:r>
            <a:r>
              <a:rPr lang="fr-FR" sz="1600" b="1" dirty="0" smtClean="0">
                <a:solidFill>
                  <a:schemeClr val="accent1"/>
                </a:solidFill>
              </a:rPr>
              <a:t>more 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23</a:t>
            </a:r>
            <a:r>
              <a:rPr lang="fr-FR" sz="1600" b="1" dirty="0" smtClean="0">
                <a:solidFill>
                  <a:schemeClr val="accent1"/>
                </a:solidFill>
              </a:rPr>
              <a:t>Na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+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  <a:r>
              <a:rPr lang="fr-FR" sz="1600" b="1" dirty="0" err="1" smtClean="0">
                <a:solidFill>
                  <a:schemeClr val="accent1"/>
                </a:solidFill>
              </a:rPr>
              <a:t>than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23</a:t>
            </a:r>
            <a:r>
              <a:rPr lang="fr-FR" sz="1600" b="1" dirty="0" smtClean="0">
                <a:solidFill>
                  <a:schemeClr val="accent1"/>
                </a:solidFill>
              </a:rPr>
              <a:t>Mg</a:t>
            </a:r>
            <a:r>
              <a:rPr lang="fr-FR" sz="1600" b="1" baseline="30000" dirty="0" smtClean="0">
                <a:solidFill>
                  <a:schemeClr val="accent1"/>
                </a:solidFill>
              </a:rPr>
              <a:t>+</a:t>
            </a:r>
            <a:r>
              <a:rPr lang="fr-FR" sz="1600" b="1" dirty="0" smtClean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But cross section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</a:t>
            </a:r>
            <a:r>
              <a:rPr lang="fr-FR" sz="1600" dirty="0" err="1" smtClean="0"/>
              <a:t>give</a:t>
            </a:r>
            <a:r>
              <a:rPr lang="fr-FR" sz="1600" dirty="0" smtClean="0"/>
              <a:t> a factor of 2</a:t>
            </a:r>
            <a:endParaRPr lang="fr-FR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930B6EAE-8045-035D-03F1-68898CFDE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2" y="1179099"/>
            <a:ext cx="5272170" cy="4320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426D3D0-404A-022F-DEDC-9664F71F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D5E8667D-624D-1453-F892-4F7107515939}"/>
              </a:ext>
            </a:extLst>
          </p:cNvPr>
          <p:cNvSpPr txBox="1"/>
          <p:nvPr/>
        </p:nvSpPr>
        <p:spPr>
          <a:xfrm>
            <a:off x="5556034" y="3633637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Polarization proof-of-principle not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Investigation revealed the issue came from the </a:t>
            </a:r>
            <a:r>
              <a:rPr lang="en-US" sz="1600" b="1" dirty="0" smtClean="0">
                <a:solidFill>
                  <a:schemeClr val="accent1"/>
                </a:solidFill>
              </a:rPr>
              <a:t>SPIG</a:t>
            </a:r>
            <a:r>
              <a:rPr lang="en-US" sz="1600" dirty="0" smtClean="0"/>
              <a:t>: Helium ions sputtered sodium residues from the SPIG during beam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SPIG cleaned with deionized water</a:t>
            </a:r>
            <a:r>
              <a:rPr lang="en-US" sz="1600" dirty="0"/>
              <a:t> </a:t>
            </a:r>
            <a:r>
              <a:rPr lang="en-US" sz="1600" dirty="0" smtClean="0"/>
              <a:t>to remove residual sodium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260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Ion 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production &amp; 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manipulation ( IGISOL)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059161" cy="681603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Experimental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breakthrough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6012" y="4919275"/>
            <a:ext cx="424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polarization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measurement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937" y="1508125"/>
            <a:ext cx="4756491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49" y="5460566"/>
                <a:ext cx="8331199" cy="128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</a:t>
                </a:r>
                <a:r>
                  <a:rPr lang="en-US" dirty="0">
                    <a:latin typeface="Symbol" panose="05050102010706020507" pitchFamily="18" charset="2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0.72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±0.25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-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0.42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±0.16 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Full polarization of the cloud (from simulations):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=0.51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±0.01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" y="5460566"/>
                <a:ext cx="8331199" cy="1287275"/>
              </a:xfrm>
              <a:prstGeom prst="rect">
                <a:avLst/>
              </a:prstGeom>
              <a:blipFill>
                <a:blip r:embed="rId4"/>
                <a:stretch>
                  <a:fillRect l="-585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328140" y="877239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March 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9598" y="2273300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Symbol" panose="05050102010706020507" pitchFamily="18" charset="2"/>
              </a:rPr>
              <a:t>s-</a:t>
            </a:r>
            <a:endParaRPr lang="fr-FR" sz="2000" dirty="0"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7597" y="3896490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Symbol" panose="05050102010706020507" pitchFamily="18" charset="2"/>
              </a:rPr>
              <a:t>s+</a:t>
            </a:r>
            <a:endParaRPr lang="fr-FR" sz="2000" dirty="0">
              <a:latin typeface="Symbol" panose="05050102010706020507" pitchFamily="18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89422" y="108405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Si1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37683" y="107525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Si2</a:t>
            </a:r>
            <a:endParaRPr lang="fr-FR" sz="2000" dirty="0"/>
          </a:p>
        </p:txBody>
      </p:sp>
      <p:sp>
        <p:nvSpPr>
          <p:cNvPr id="16" name="Accolade fermante 15"/>
          <p:cNvSpPr/>
          <p:nvPr/>
        </p:nvSpPr>
        <p:spPr>
          <a:xfrm>
            <a:off x="7715356" y="5527685"/>
            <a:ext cx="449609" cy="128380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04741" y="5759173"/>
                <a:ext cx="1749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0.51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±0.14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741" y="5759173"/>
                <a:ext cx="1749688" cy="400110"/>
              </a:xfrm>
              <a:prstGeom prst="rect">
                <a:avLst/>
              </a:prstGeom>
              <a:blipFill>
                <a:blip r:embed="rId5"/>
                <a:stretch>
                  <a:fillRect t="-10769" r="-348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8428391" y="6337226"/>
            <a:ext cx="384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55%&lt;P&lt;100% at 90% C.L.</a:t>
            </a:r>
            <a:endParaRPr lang="fr-FR" sz="2000" b="1" dirty="0"/>
          </a:p>
        </p:txBody>
      </p:sp>
      <p:sp>
        <p:nvSpPr>
          <p:cNvPr id="20" name="Flèche droite 19"/>
          <p:cNvSpPr/>
          <p:nvPr/>
        </p:nvSpPr>
        <p:spPr>
          <a:xfrm>
            <a:off x="8086990" y="6429904"/>
            <a:ext cx="341401" cy="243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604742" y="4478574"/>
            <a:ext cx="270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Trapped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ions/cycle</a:t>
            </a:r>
          </a:p>
          <a:p>
            <a:r>
              <a:rPr lang="fr-FR" dirty="0" smtClean="0"/>
              <a:t>90±9 </a:t>
            </a:r>
            <a:r>
              <a:rPr lang="fr-FR" dirty="0"/>
              <a:t>from Si detectors</a:t>
            </a:r>
          </a:p>
          <a:p>
            <a:r>
              <a:rPr lang="fr-FR" dirty="0" smtClean="0"/>
              <a:t>145±55 </a:t>
            </a:r>
            <a:r>
              <a:rPr lang="fr-FR" dirty="0"/>
              <a:t>from </a:t>
            </a:r>
            <a:r>
              <a:rPr lang="fr-FR" dirty="0" err="1" smtClean="0"/>
              <a:t>coincidences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60289"/>
              </p:ext>
            </p:extLst>
          </p:nvPr>
        </p:nvGraphicFramePr>
        <p:xfrm>
          <a:off x="6767504" y="1134530"/>
          <a:ext cx="3996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64013"/>
              </p:ext>
            </p:extLst>
          </p:nvPr>
        </p:nvGraphicFramePr>
        <p:xfrm>
          <a:off x="6693730" y="2750574"/>
          <a:ext cx="4264118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684731" y="4532803"/>
            <a:ext cx="2743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N. </a:t>
            </a:r>
            <a:r>
              <a:rPr lang="en-US" sz="900" dirty="0" err="1"/>
              <a:t>Goyal</a:t>
            </a:r>
            <a:r>
              <a:rPr lang="en-US" sz="900" dirty="0"/>
              <a:t> et al, </a:t>
            </a:r>
            <a:r>
              <a:rPr lang="en-US" sz="900" i="1" dirty="0"/>
              <a:t>Performance of the MORA Apparatus for</a:t>
            </a:r>
          </a:p>
          <a:p>
            <a:r>
              <a:rPr lang="en-US" sz="900" i="1" dirty="0"/>
              <a:t>Testing Time-Reversal Invariance in Nuclear Beta Decay,</a:t>
            </a:r>
          </a:p>
          <a:p>
            <a:r>
              <a:rPr lang="en-US" sz="900" dirty="0"/>
              <a:t>arXiv:2504.16957, accepted by EPJ A</a:t>
            </a:r>
            <a:endParaRPr lang="fr-FR" sz="900" b="1" dirty="0"/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25154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04817" y="6405801"/>
            <a:ext cx="2743200" cy="365125"/>
          </a:xfrm>
        </p:spPr>
        <p:txBody>
          <a:bodyPr/>
          <a:lstStyle/>
          <a:p>
            <a:fld id="{786755AE-8B57-41B8-8392-A52A8D10CD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18576"/>
            <a:ext cx="2859314" cy="4313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Beam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time updates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35936"/>
            <a:ext cx="722727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Na contamination resolved using new SPIG (baked rods to remove Na).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First test with ³⁹Ca performed.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³⁹Ca yield sufficient for D-correlation measurement.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³⁹K contamination (beam purity problem).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Polarization not yet attempted for ³⁹Ca due to limited preparation time.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/>
              <a:t>Low trap efficiency due to reliability issues at the IGISOL beamline (malfunctioning </a:t>
            </a:r>
            <a:r>
              <a:rPr lang="en-US" dirty="0" err="1"/>
              <a:t>minibuncher</a:t>
            </a:r>
            <a:r>
              <a:rPr lang="en-US" dirty="0"/>
              <a:t> and steering problems).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253" y="1363886"/>
            <a:ext cx="3591000" cy="478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34" y="2984116"/>
            <a:ext cx="4170183" cy="3060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576"/>
            <a:ext cx="3256738" cy="412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Conclusion, </a:t>
            </a:r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outlook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46491"/>
            <a:ext cx="83053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MORA aims to measure the D-correlation parameter in nuclear β decay to shed light on the matter–antimatter asymmetry in the universe.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Polarization proof of principle successfully achieved with ²³Mg⁺ 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Further work needed to purify the ³⁹Ca beam from ³⁹K contamination.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Reliability issues in the IGISOL beamline delayed the D-correlation measurement, but the problems have since been identified and solved.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We are almost ready for the D-correlation measurement — at least with ²³Mg!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379" y="2308695"/>
            <a:ext cx="2781001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0" y="2661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collaboration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06486" y="1669091"/>
            <a:ext cx="1632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smtClean="0"/>
              <a:t>Liénard</a:t>
            </a:r>
            <a:endParaRPr lang="fr-FR" sz="1400" dirty="0"/>
          </a:p>
          <a:p>
            <a:r>
              <a:rPr lang="fr-FR" sz="1400" dirty="0" smtClean="0"/>
              <a:t>M. Benali</a:t>
            </a:r>
          </a:p>
          <a:p>
            <a:r>
              <a:rPr lang="fr-FR" sz="1400" dirty="0" smtClean="0"/>
              <a:t>V. Bosquet</a:t>
            </a:r>
          </a:p>
          <a:p>
            <a:r>
              <a:rPr lang="fr-FR" sz="1400" dirty="0" smtClean="0"/>
              <a:t>S. Daumas-Tschopp</a:t>
            </a:r>
          </a:p>
          <a:p>
            <a:r>
              <a:rPr lang="fr-FR" sz="1400" dirty="0" smtClean="0"/>
              <a:t>L. Hayen</a:t>
            </a:r>
          </a:p>
          <a:p>
            <a:r>
              <a:rPr lang="fr-FR" sz="1400" dirty="0" smtClean="0"/>
              <a:t>Y</a:t>
            </a:r>
            <a:r>
              <a:rPr lang="fr-FR" sz="1400" dirty="0"/>
              <a:t>. </a:t>
            </a:r>
            <a:r>
              <a:rPr lang="fr-FR" sz="1400" dirty="0" err="1"/>
              <a:t>Merrer</a:t>
            </a:r>
            <a:endParaRPr lang="fr-FR" sz="1400" dirty="0"/>
          </a:p>
          <a:p>
            <a:r>
              <a:rPr lang="fr-FR" sz="1400" dirty="0"/>
              <a:t>X. Fléchard</a:t>
            </a:r>
          </a:p>
          <a:p>
            <a:r>
              <a:rPr lang="fr-FR" sz="1400" dirty="0"/>
              <a:t>G. </a:t>
            </a:r>
            <a:r>
              <a:rPr lang="fr-FR" sz="1400" dirty="0" err="1" smtClean="0"/>
              <a:t>Quéméner</a:t>
            </a:r>
            <a:endParaRPr lang="fr-FR" sz="1400" dirty="0" smtClean="0"/>
          </a:p>
          <a:p>
            <a:r>
              <a:rPr lang="fr-FR" sz="1400" dirty="0" smtClean="0"/>
              <a:t>A. De Roubin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250553" y="1671488"/>
            <a:ext cx="141340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P. </a:t>
            </a:r>
            <a:r>
              <a:rPr lang="fr-FR" sz="1350" b="1" dirty="0" smtClean="0"/>
              <a:t>Delahaye </a:t>
            </a:r>
            <a:r>
              <a:rPr lang="fr-FR" sz="1350" b="1" dirty="0" smtClean="0">
                <a:solidFill>
                  <a:srgbClr val="FF00FF"/>
                </a:solidFill>
              </a:rPr>
              <a:t>- P.I.</a:t>
            </a:r>
          </a:p>
          <a:p>
            <a:r>
              <a:rPr lang="fr-FR" sz="1350" dirty="0" smtClean="0"/>
              <a:t>S. K. </a:t>
            </a:r>
            <a:r>
              <a:rPr lang="fr-FR" sz="1350" dirty="0" err="1" smtClean="0"/>
              <a:t>Chithakayala</a:t>
            </a:r>
            <a:endParaRPr lang="fr-FR" sz="1350" dirty="0" smtClean="0"/>
          </a:p>
          <a:p>
            <a:r>
              <a:rPr lang="fr-FR" sz="1350" dirty="0" smtClean="0"/>
              <a:t>F. De Oliveira</a:t>
            </a:r>
          </a:p>
          <a:p>
            <a:r>
              <a:rPr lang="fr-FR" sz="1350" dirty="0" smtClean="0"/>
              <a:t>C. Fougères</a:t>
            </a:r>
          </a:p>
          <a:p>
            <a:r>
              <a:rPr lang="fr-FR" sz="1350" dirty="0" smtClean="0"/>
              <a:t>G. Frémont</a:t>
            </a:r>
          </a:p>
          <a:p>
            <a:r>
              <a:rPr lang="fr-FR" sz="1350" dirty="0" smtClean="0"/>
              <a:t>N</a:t>
            </a:r>
            <a:r>
              <a:rPr lang="fr-FR" sz="1350" dirty="0"/>
              <a:t>. </a:t>
            </a:r>
            <a:r>
              <a:rPr lang="fr-FR" sz="1350" dirty="0" smtClean="0"/>
              <a:t>Goyal</a:t>
            </a:r>
          </a:p>
          <a:p>
            <a:r>
              <a:rPr lang="fr-FR" sz="1350" b="1" dirty="0" smtClean="0"/>
              <a:t>M. Jbayli</a:t>
            </a:r>
            <a:endParaRPr lang="fr-FR" sz="1350" b="1" dirty="0"/>
          </a:p>
          <a:p>
            <a:r>
              <a:rPr lang="fr-FR" sz="1350" dirty="0"/>
              <a:t>N. Lecesne</a:t>
            </a:r>
          </a:p>
          <a:p>
            <a:r>
              <a:rPr lang="fr-FR" sz="1350" dirty="0"/>
              <a:t>R. </a:t>
            </a:r>
            <a:r>
              <a:rPr lang="fr-FR" sz="1350" dirty="0" smtClean="0"/>
              <a:t>Leroy</a:t>
            </a:r>
          </a:p>
          <a:p>
            <a:r>
              <a:rPr lang="fr-FR" sz="1350" b="1" dirty="0" smtClean="0"/>
              <a:t>L. M. Motilla</a:t>
            </a:r>
            <a:endParaRPr lang="fr-FR" sz="1350" b="1" dirty="0"/>
          </a:p>
          <a:p>
            <a:r>
              <a:rPr lang="fr-FR" sz="1350" dirty="0"/>
              <a:t>B.M. </a:t>
            </a:r>
            <a:r>
              <a:rPr lang="fr-FR" sz="1350" dirty="0" smtClean="0"/>
              <a:t>Retailleau</a:t>
            </a:r>
            <a:endParaRPr lang="fr-FR" sz="1350" dirty="0"/>
          </a:p>
          <a:p>
            <a:r>
              <a:rPr lang="fr-FR" sz="1350" dirty="0" smtClean="0"/>
              <a:t>A. Singh</a:t>
            </a:r>
          </a:p>
          <a:p>
            <a:r>
              <a:rPr lang="fr-FR" sz="1350" dirty="0" smtClean="0"/>
              <a:t>J. C. Thomas</a:t>
            </a:r>
          </a:p>
          <a:p>
            <a:pPr marL="342900" indent="-342900">
              <a:buAutoNum type="alphaUcPeriod"/>
            </a:pPr>
            <a:endParaRPr lang="fr-FR" sz="1350" dirty="0" smtClean="0">
              <a:solidFill>
                <a:srgbClr val="00B050"/>
              </a:solidFill>
            </a:endParaRPr>
          </a:p>
        </p:txBody>
      </p:sp>
      <p:pic>
        <p:nvPicPr>
          <p:cNvPr id="17" name="Image 16" descr="logo couleur H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590" y="1222189"/>
            <a:ext cx="1326004" cy="3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23" y="1222189"/>
            <a:ext cx="629395" cy="360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357" y="5450682"/>
            <a:ext cx="1202999" cy="23923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131652" y="5793355"/>
            <a:ext cx="1062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smtClean="0"/>
              <a:t>M</a:t>
            </a:r>
            <a:r>
              <a:rPr lang="fr-FR" sz="1350" dirty="0"/>
              <a:t>. </a:t>
            </a:r>
            <a:r>
              <a:rPr lang="fr-FR" sz="1350" dirty="0" smtClean="0"/>
              <a:t>Kowalska</a:t>
            </a:r>
            <a:endParaRPr lang="fr-FR" sz="1350" dirty="0"/>
          </a:p>
        </p:txBody>
      </p:sp>
      <p:pic>
        <p:nvPicPr>
          <p:cNvPr id="21" name="Picture 8" descr="Nuclear and Radiation Physics S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958" y="3700416"/>
            <a:ext cx="870740" cy="43537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265530" y="4241649"/>
            <a:ext cx="150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N. Severijns</a:t>
            </a:r>
          </a:p>
          <a:p>
            <a:r>
              <a:rPr lang="fr-FR" sz="1350" dirty="0"/>
              <a:t>R.P. De Groote</a:t>
            </a:r>
          </a:p>
          <a:p>
            <a:r>
              <a:rPr lang="fr-FR" sz="1350" dirty="0" smtClean="0"/>
              <a:t>G</a:t>
            </a:r>
            <a:r>
              <a:rPr lang="fr-FR" sz="1350" dirty="0"/>
              <a:t>. </a:t>
            </a:r>
            <a:r>
              <a:rPr lang="fr-FR" sz="1350" dirty="0" smtClean="0"/>
              <a:t>Neyens</a:t>
            </a:r>
          </a:p>
          <a:p>
            <a:r>
              <a:rPr lang="fr-FR" sz="1350" dirty="0" smtClean="0"/>
              <a:t>S. Vanlangendonck</a:t>
            </a:r>
            <a:endParaRPr lang="fr-FR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32534" y="5125065"/>
            <a:ext cx="1805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A. Falkowski</a:t>
            </a:r>
          </a:p>
          <a:p>
            <a:r>
              <a:rPr lang="fr-FR" sz="1350" dirty="0"/>
              <a:t>A. Rodriguez – Sanchez</a:t>
            </a:r>
          </a:p>
        </p:txBody>
      </p:sp>
      <p:pic>
        <p:nvPicPr>
          <p:cNvPr id="24" name="Picture 2" descr="The University of Manches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985" y="5627579"/>
            <a:ext cx="1047187" cy="437176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5232534" y="608069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M.L. Bissel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80065" y="1975011"/>
            <a:ext cx="1211485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/>
            <a:r>
              <a:rPr lang="fr-FR" sz="1350" dirty="0"/>
              <a:t>I. Moore</a:t>
            </a:r>
          </a:p>
          <a:p>
            <a:pPr marL="300038" indent="-300038"/>
            <a:r>
              <a:rPr lang="fr-FR" sz="1350" dirty="0"/>
              <a:t>T. Eronen</a:t>
            </a:r>
          </a:p>
          <a:p>
            <a:r>
              <a:rPr lang="fr-FR" sz="1350" dirty="0"/>
              <a:t>M. </a:t>
            </a:r>
            <a:r>
              <a:rPr lang="fr-FR" sz="1350" dirty="0" smtClean="0"/>
              <a:t>Reponen</a:t>
            </a:r>
          </a:p>
          <a:p>
            <a:r>
              <a:rPr lang="fr-FR" sz="1350" dirty="0"/>
              <a:t>Z. </a:t>
            </a:r>
            <a:r>
              <a:rPr lang="fr-FR" sz="1350" dirty="0" smtClean="0"/>
              <a:t>Ge</a:t>
            </a:r>
          </a:p>
          <a:p>
            <a:r>
              <a:rPr lang="fr-FR" sz="1350" dirty="0" smtClean="0"/>
              <a:t>M. </a:t>
            </a:r>
            <a:r>
              <a:rPr lang="fr-FR" sz="1350" dirty="0" err="1" smtClean="0"/>
              <a:t>Mougeot</a:t>
            </a:r>
            <a:endParaRPr lang="fr-FR" sz="1350" dirty="0" smtClean="0"/>
          </a:p>
          <a:p>
            <a:r>
              <a:rPr lang="fr-FR" sz="1350" dirty="0" smtClean="0"/>
              <a:t>B. </a:t>
            </a:r>
            <a:r>
              <a:rPr lang="fr-FR" sz="1350" dirty="0" err="1" smtClean="0"/>
              <a:t>Kotte</a:t>
            </a:r>
            <a:endParaRPr lang="fr-FR" sz="1350" dirty="0"/>
          </a:p>
          <a:p>
            <a:r>
              <a:rPr lang="fr-FR" sz="1350" dirty="0" smtClean="0"/>
              <a:t>W</a:t>
            </a:r>
            <a:r>
              <a:rPr lang="fr-FR" sz="1350" dirty="0"/>
              <a:t>. Gins</a:t>
            </a:r>
          </a:p>
          <a:p>
            <a:r>
              <a:rPr lang="fr-FR" sz="1350" dirty="0"/>
              <a:t>V. Virtanen</a:t>
            </a:r>
          </a:p>
          <a:p>
            <a:r>
              <a:rPr lang="fr-FR" sz="1350" dirty="0"/>
              <a:t>J. Romero</a:t>
            </a:r>
          </a:p>
          <a:p>
            <a:r>
              <a:rPr lang="fr-FR" sz="1350" dirty="0"/>
              <a:t>A. Raggio</a:t>
            </a:r>
          </a:p>
          <a:p>
            <a:r>
              <a:rPr lang="fr-FR" sz="1350" dirty="0"/>
              <a:t>A. Jaries</a:t>
            </a:r>
          </a:p>
          <a:p>
            <a:pPr marL="300038" indent="-300038"/>
            <a:r>
              <a:rPr lang="fr-FR" sz="1350" dirty="0"/>
              <a:t>A. Jokinen</a:t>
            </a:r>
          </a:p>
          <a:p>
            <a:r>
              <a:rPr lang="fr-FR" sz="1350" dirty="0"/>
              <a:t>A. Kankainen</a:t>
            </a:r>
          </a:p>
          <a:p>
            <a:r>
              <a:rPr lang="fr-FR" sz="1400" dirty="0"/>
              <a:t>S. </a:t>
            </a:r>
            <a:r>
              <a:rPr lang="fr-FR" sz="1400" dirty="0" err="1"/>
              <a:t>Kujanpää</a:t>
            </a:r>
            <a:endParaRPr lang="fr-FR" sz="1400" dirty="0"/>
          </a:p>
          <a:p>
            <a:r>
              <a:rPr lang="fr-FR" sz="1400" dirty="0"/>
              <a:t>M. Stryjczyk</a:t>
            </a:r>
          </a:p>
          <a:p>
            <a:r>
              <a:rPr lang="fr-FR" sz="1400" dirty="0"/>
              <a:t>S. </a:t>
            </a:r>
            <a:r>
              <a:rPr lang="fr-FR" sz="1400" dirty="0" smtClean="0"/>
              <a:t>Rinta-Antila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958" y="5164979"/>
            <a:ext cx="450585" cy="2947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213838" y="5461348"/>
            <a:ext cx="1659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M. </a:t>
            </a:r>
            <a:r>
              <a:rPr lang="fr-FR" sz="1350" dirty="0" err="1"/>
              <a:t>Gonzalez-Alonso</a:t>
            </a:r>
            <a:endParaRPr lang="fr-FR" sz="135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985" y="4428331"/>
            <a:ext cx="824489" cy="5970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666" y="1202568"/>
            <a:ext cx="758327" cy="491457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879227" y="293307"/>
            <a:ext cx="5302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your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attention!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" y="1163063"/>
            <a:ext cx="3252085" cy="2767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62" y="3813672"/>
            <a:ext cx="3840000" cy="2160000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4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8576"/>
            <a:ext cx="8993688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CP violation and the </a:t>
            </a:r>
            <a:r>
              <a:rPr lang="fr-FR" sz="28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Matter-antimatter</a:t>
            </a: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imbalance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in the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Universe</a:t>
            </a:r>
            <a:endParaRPr lang="fr-FR" sz="2800" b="1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012" y="2241607"/>
            <a:ext cx="531844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19"/>
          <p:cNvSpPr txBox="1">
            <a:spLocks/>
          </p:cNvSpPr>
          <p:nvPr/>
        </p:nvSpPr>
        <p:spPr>
          <a:xfrm>
            <a:off x="0" y="2029846"/>
            <a:ext cx="6941736" cy="28282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To explain the matter–antimatter asymmetry in the universe, three conditions must be satisfied (Sakharov, 1967):</a:t>
            </a:r>
            <a:br>
              <a:rPr lang="en-US" sz="1800" dirty="0"/>
            </a:br>
            <a:r>
              <a:rPr lang="en-US" sz="1800" dirty="0" smtClean="0"/>
              <a:t>   - Violation </a:t>
            </a:r>
            <a:r>
              <a:rPr lang="en-US" sz="1800" dirty="0"/>
              <a:t>of baryon </a:t>
            </a:r>
            <a:r>
              <a:rPr lang="en-US" sz="1800" dirty="0" smtClean="0"/>
              <a:t>number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- Violation </a:t>
            </a:r>
            <a:r>
              <a:rPr lang="en-US" sz="1800" dirty="0"/>
              <a:t>of C and CP </a:t>
            </a:r>
            <a:r>
              <a:rPr lang="en-US" sz="1800" dirty="0" smtClean="0"/>
              <a:t>symmetries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- Departure </a:t>
            </a:r>
            <a:r>
              <a:rPr lang="en-US" sz="1800" dirty="0"/>
              <a:t>from thermal </a:t>
            </a:r>
            <a:r>
              <a:rPr lang="en-US" sz="1800" dirty="0" smtClean="0"/>
              <a:t>equilibrium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. D. Sakharov, «Violation of CP invariance, C asymmetry, and baryon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asymmetry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of the universe,»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JETP Letters,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vol. 5, p. 24, 1967. 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537071D-A34C-9C8B-B260-B04A5CAE2097}"/>
              </a:ext>
            </a:extLst>
          </p:cNvPr>
          <p:cNvSpPr txBox="1"/>
          <p:nvPr/>
        </p:nvSpPr>
        <p:spPr>
          <a:xfrm>
            <a:off x="0" y="943689"/>
            <a:ext cx="752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Why is there more matter than antimatter in the universe?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5733" y="1318147"/>
            <a:ext cx="5692813" cy="671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Big Bang → equal matter &amp; antimatter expected</a:t>
            </a:r>
            <a:endParaRPr lang="en-GB" sz="18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134884"/>
            <a:ext cx="69417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 violation is observed in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B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mesons within the Standard Model.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 is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insufficient to explain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matter–antimatter asymmetry.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Indicates the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need for new physics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beyond the Standard Model.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8B8F8F-2363-DFF9-FAB5-09EAAEDCF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512460"/>
                  </p:ext>
                </p:extLst>
              </p:nvPr>
            </p:nvGraphicFramePr>
            <p:xfrm>
              <a:off x="8922" y="3346490"/>
              <a:ext cx="6719346" cy="20551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782">
                      <a:extLst>
                        <a:ext uri="{9D8B030D-6E8A-4147-A177-3AD203B41FA5}">
                          <a16:colId xmlns:a16="http://schemas.microsoft.com/office/drawing/2014/main" val="393124503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2901525684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3641576876"/>
                        </a:ext>
                      </a:extLst>
                    </a:gridCol>
                  </a:tblGrid>
                  <a:tr h="31434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Correlation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fr-FR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GB" sz="1600" b="1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orrelation</a:t>
                          </a: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coefficient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Symmetry (P,T)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8044916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/>
                            <a:t>Beta–neutrino angular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a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063591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Fierz interference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b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709467"/>
                      </a:ext>
                    </a:extLst>
                  </a:tr>
                  <a:tr h="21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b="1" dirty="0" smtClean="0"/>
                            <a:t>Beta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47073"/>
                      </a:ext>
                    </a:extLst>
                  </a:tr>
                  <a:tr h="212960">
                    <a:tc>
                      <a:txBody>
                        <a:bodyPr/>
                        <a:lstStyle/>
                        <a:p>
                          <a:r>
                            <a:rPr lang="fr-FR" sz="1600" b="1" dirty="0" smtClean="0"/>
                            <a:t>Neutrino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615392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r>
                            <a:rPr lang="fr-FR" sz="1600" b="1" i="1" dirty="0"/>
                            <a:t>D</a:t>
                          </a:r>
                          <a:r>
                            <a:rPr lang="fr-FR" sz="1600" b="1" dirty="0"/>
                            <a:t> correlation</a:t>
                          </a:r>
                          <a:endParaRPr lang="en-GB" sz="16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D</a:t>
                          </a:r>
                          <a:endParaRPr lang="en-GB" sz="1600" i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T-odd</a:t>
                          </a:r>
                          <a:endParaRPr lang="en-GB" sz="16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045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8B8F8F-2363-DFF9-FAB5-09EAAEDCF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512460"/>
                  </p:ext>
                </p:extLst>
              </p:nvPr>
            </p:nvGraphicFramePr>
            <p:xfrm>
              <a:off x="8922" y="3346490"/>
              <a:ext cx="6719346" cy="20551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782">
                      <a:extLst>
                        <a:ext uri="{9D8B030D-6E8A-4147-A177-3AD203B41FA5}">
                          <a16:colId xmlns:a16="http://schemas.microsoft.com/office/drawing/2014/main" val="393124503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2901525684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364157687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Correlation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fr-FR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GB" sz="1600" b="1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orrelation</a:t>
                          </a: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coefficient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Symmetry (P,T)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80449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/>
                            <a:t>Beta–neutrino angular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a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0635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Fierz interference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b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709467"/>
                      </a:ext>
                    </a:extLst>
                  </a:tr>
                  <a:tr h="3569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b="1" dirty="0" smtClean="0"/>
                            <a:t>Beta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45" t="-284746" r="-100817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47073"/>
                      </a:ext>
                    </a:extLst>
                  </a:tr>
                  <a:tr h="356997">
                    <a:tc>
                      <a:txBody>
                        <a:bodyPr/>
                        <a:lstStyle/>
                        <a:p>
                          <a:r>
                            <a:rPr lang="fr-FR" sz="1600" b="1" dirty="0" smtClean="0"/>
                            <a:t>Neutrino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45" t="-384746" r="-100817" b="-1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6153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FR" sz="1600" b="1" i="1" dirty="0"/>
                            <a:t>D</a:t>
                          </a:r>
                          <a:r>
                            <a:rPr lang="fr-FR" sz="1600" b="1" dirty="0"/>
                            <a:t> correlation</a:t>
                          </a:r>
                          <a:endParaRPr lang="en-GB" sz="16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D</a:t>
                          </a:r>
                          <a:endParaRPr lang="en-GB" sz="1600" i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T-odd</a:t>
                          </a:r>
                          <a:endParaRPr lang="en-GB" sz="16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045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7"/>
          <p:cNvSpPr>
            <a:spLocks noGrp="1"/>
          </p:cNvSpPr>
          <p:nvPr>
            <p:ph type="title"/>
          </p:nvPr>
        </p:nvSpPr>
        <p:spPr>
          <a:xfrm>
            <a:off x="8922" y="18576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08935" y="2429764"/>
            <a:ext cx="3882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D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T-odd</a:t>
            </a:r>
            <a:r>
              <a:rPr lang="fr-FR" sz="1600" dirty="0" smtClean="0"/>
              <a:t> → non-</a:t>
            </a:r>
            <a:r>
              <a:rPr lang="fr-FR" sz="1600" dirty="0" err="1" smtClean="0"/>
              <a:t>zero</a:t>
            </a:r>
            <a:r>
              <a:rPr lang="fr-FR" sz="1600" dirty="0" smtClean="0"/>
              <a:t> </a:t>
            </a:r>
            <a:r>
              <a:rPr lang="fr-FR" sz="1600" i="1" dirty="0" smtClean="0"/>
              <a:t>D</a:t>
            </a:r>
            <a:r>
              <a:rPr lang="fr-FR" sz="1600" dirty="0" smtClean="0"/>
              <a:t> </a:t>
            </a:r>
            <a:r>
              <a:rPr lang="fr-FR" sz="1600" dirty="0" err="1" smtClean="0"/>
              <a:t>implies</a:t>
            </a:r>
            <a:r>
              <a:rPr lang="fr-FR" sz="1600" dirty="0" smtClean="0"/>
              <a:t> CP violation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6877913" y="3301898"/>
            <a:ext cx="5806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for New Physics 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Direct constraints on CP-violating Wilson coefficients in the nucleon-level EFT </a:t>
            </a:r>
            <a:r>
              <a:rPr lang="fr-FR" sz="1600" dirty="0"/>
              <a:t>~10</a:t>
            </a:r>
            <a:r>
              <a:rPr lang="fr-FR" sz="1600" baseline="30000" dirty="0"/>
              <a:t>-4</a:t>
            </a:r>
            <a:r>
              <a:rPr lang="fr-FR" sz="1600" dirty="0"/>
              <a:t> </a:t>
            </a:r>
            <a:r>
              <a:rPr lang="fr-FR" sz="1600" dirty="0" err="1"/>
              <a:t>measurement</a:t>
            </a:r>
            <a:r>
              <a:rPr lang="en-US" sz="1600" dirty="0" smtClean="0"/>
              <a:t>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Probe specific BSM Models, like L-R symmetric model and </a:t>
            </a:r>
            <a:r>
              <a:rPr lang="en-US" sz="1600" dirty="0" err="1" smtClean="0"/>
              <a:t>Leptoquark</a:t>
            </a:r>
            <a:r>
              <a:rPr lang="en-US" sz="1600" dirty="0" smtClean="0"/>
              <a:t> model</a:t>
            </a:r>
            <a:r>
              <a:rPr lang="fr-FR" sz="1600" b="1" dirty="0" smtClean="0"/>
              <a:t> </a:t>
            </a:r>
            <a:r>
              <a:rPr lang="fr-FR" sz="1600" dirty="0"/>
              <a:t>~ </a:t>
            </a:r>
            <a:r>
              <a:rPr lang="fr-FR" sz="1600" dirty="0" smtClean="0"/>
              <a:t>10</a:t>
            </a:r>
            <a:r>
              <a:rPr lang="fr-FR" sz="1600" baseline="30000" dirty="0" smtClean="0"/>
              <a:t>-5</a:t>
            </a:r>
            <a:r>
              <a:rPr lang="fr-FR" sz="1600" dirty="0" smtClean="0"/>
              <a:t> </a:t>
            </a:r>
            <a:r>
              <a:rPr lang="fr-FR" sz="1600" dirty="0" err="1"/>
              <a:t>measurement</a:t>
            </a:r>
            <a:r>
              <a:rPr lang="fr-FR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Final State Interactions, predicted by the SM </a:t>
            </a:r>
            <a:endParaRPr lang="en-US" sz="1600" dirty="0"/>
          </a:p>
        </p:txBody>
      </p:sp>
      <p:pic>
        <p:nvPicPr>
          <p:cNvPr id="10" name="Image 30">
            <a:extLst>
              <a:ext uri="{FF2B5EF4-FFF2-40B4-BE49-F238E27FC236}">
                <a16:creationId xmlns:a16="http://schemas.microsoft.com/office/drawing/2014/main" id="{22BBE13A-0758-B718-2126-EB66A9E3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" y="1220696"/>
            <a:ext cx="7056099" cy="158400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862" y="1574470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31732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1135"/>
              </p:ext>
            </p:extLst>
          </p:nvPr>
        </p:nvGraphicFramePr>
        <p:xfrm>
          <a:off x="1951567" y="3846960"/>
          <a:ext cx="700212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6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6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-0,47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6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6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2614205"/>
            <a:ext cx="737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Neutron and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mirror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nuclei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(N=Z-1):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strong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mixed (GT+ Fermi) transitions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between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analog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states</a:t>
            </a:r>
          </a:p>
        </p:txBody>
      </p:sp>
      <p:sp>
        <p:nvSpPr>
          <p:cNvPr id="27" name="Accolade ouvrante 26"/>
          <p:cNvSpPr/>
          <p:nvPr/>
        </p:nvSpPr>
        <p:spPr>
          <a:xfrm rot="16200000" flipV="1">
            <a:off x="4259232" y="5066534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51210" y="5060274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803531" y="6096993"/>
            <a:ext cx="368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Best </a:t>
            </a:r>
            <a:r>
              <a:rPr lang="fr-FR" sz="1600" dirty="0" err="1"/>
              <a:t>measurement</a:t>
            </a:r>
            <a:r>
              <a:rPr lang="fr-FR" sz="1600" dirty="0"/>
              <a:t> </a:t>
            </a:r>
            <a:r>
              <a:rPr lang="fr-FR" sz="1600" dirty="0" err="1"/>
              <a:t>so</a:t>
            </a:r>
            <a:r>
              <a:rPr lang="fr-FR" sz="1600" dirty="0"/>
              <a:t> far, </a:t>
            </a:r>
            <a:r>
              <a:rPr lang="fr-FR" sz="1600" i="1" dirty="0" err="1">
                <a:solidFill>
                  <a:srgbClr val="0000FF"/>
                </a:solidFill>
              </a:rPr>
              <a:t>statistics</a:t>
            </a:r>
            <a:r>
              <a:rPr lang="fr-FR" sz="1600" i="1" dirty="0">
                <a:solidFill>
                  <a:srgbClr val="0000FF"/>
                </a:solidFill>
              </a:rPr>
              <a:t> </a:t>
            </a:r>
            <a:r>
              <a:rPr lang="fr-FR" sz="1600" i="1" dirty="0" err="1">
                <a:solidFill>
                  <a:srgbClr val="0000FF"/>
                </a:solidFill>
              </a:rPr>
              <a:t>limited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3268" y="5681381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>
                <a:solidFill>
                  <a:srgbClr val="0000FF"/>
                </a:solidFill>
              </a:rPr>
              <a:t>D</a:t>
            </a:r>
            <a:r>
              <a:rPr lang="fr-FR" sz="160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600" b="1" dirty="0">
                <a:solidFill>
                  <a:srgbClr val="0000FF"/>
                </a:solidFill>
              </a:rPr>
              <a:t>= (−0.94 ±1.89±0.97)∙10</a:t>
            </a:r>
            <a:r>
              <a:rPr lang="fr-FR" sz="1600" b="1" baseline="30000" dirty="0">
                <a:solidFill>
                  <a:srgbClr val="0000FF"/>
                </a:solidFill>
              </a:rPr>
              <a:t>-4</a:t>
            </a:r>
            <a:r>
              <a:rPr lang="fr-FR" sz="160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2405" y="5676049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0000FF"/>
                </a:solidFill>
              </a:rPr>
              <a:t>D</a:t>
            </a:r>
            <a:r>
              <a:rPr lang="fr-FR" sz="1600" b="1" i="1" baseline="-25000" dirty="0">
                <a:solidFill>
                  <a:srgbClr val="0000FF"/>
                </a:solidFill>
              </a:rPr>
              <a:t>19Ne</a:t>
            </a:r>
            <a:r>
              <a:rPr lang="fr-FR" sz="1600" b="1" dirty="0">
                <a:solidFill>
                  <a:srgbClr val="0000FF"/>
                </a:solidFill>
              </a:rPr>
              <a:t>=(1 ±6)∙10</a:t>
            </a:r>
            <a:r>
              <a:rPr lang="fr-FR" sz="1600" b="1" baseline="30000" dirty="0">
                <a:solidFill>
                  <a:srgbClr val="0000FF"/>
                </a:solidFill>
              </a:rPr>
              <a:t>-4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96357" y="5451432"/>
                <a:ext cx="418486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6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57" y="5451432"/>
                <a:ext cx="4184864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8564154" y="6101603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Callan</a:t>
            </a:r>
            <a:r>
              <a:rPr lang="fr-FR" sz="1050" dirty="0"/>
              <a:t>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9657" y="119472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8485" y="1164759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85" y="1164759"/>
                <a:ext cx="3259162" cy="741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00488" y="2173420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88" y="2173420"/>
                <a:ext cx="80831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525571" y="1313301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898286" y="1372223"/>
                <a:ext cx="1038489" cy="56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86" y="1372223"/>
                <a:ext cx="1038489" cy="5675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37031" y="1459011"/>
                <a:ext cx="71545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smtClean="0"/>
                      <m:t>From</m:t>
                    </m:r>
                    <m:r>
                      <m:rPr>
                        <m:nor/>
                      </m:rPr>
                      <a:rPr lang="en-US" sz="1600" smtClean="0"/>
                      <m:t> </m:t>
                    </m:r>
                    <m:r>
                      <m:rPr>
                        <m:nor/>
                      </m:rPr>
                      <a:rPr lang="en-US" sz="1600" smtClean="0"/>
                      <m:t>neutron</m:t>
                    </m:r>
                    <m:r>
                      <m:rPr>
                        <m:nor/>
                      </m:rPr>
                      <a:rPr lang="en-US" sz="1600" smtClean="0"/>
                      <m:t> </m:t>
                    </m:r>
                    <m:r>
                      <m:rPr>
                        <m:nor/>
                      </m:rPr>
                      <a:rPr lang="en-US" sz="1600" smtClean="0"/>
                      <m:t>measurement</m:t>
                    </m:r>
                    <m:r>
                      <m:rPr>
                        <m:nor/>
                      </m:rPr>
                      <a:rPr lang="en-US" sz="1600" smtClean="0"/>
                      <m:t> (</m:t>
                    </m:r>
                    <m:r>
                      <m:rPr>
                        <m:nor/>
                      </m:rPr>
                      <a:rPr lang="en-US" sz="1600" smtClean="0"/>
                      <m:t>emiT</m:t>
                    </m:r>
                    <m:r>
                      <m:rPr>
                        <m:nor/>
                      </m:rPr>
                      <a:rPr lang="en-US" sz="1600" smtClean="0"/>
                      <m:t>):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31" y="1459011"/>
                <a:ext cx="7154576" cy="338554"/>
              </a:xfrm>
              <a:prstGeom prst="rect">
                <a:avLst/>
              </a:prstGeom>
              <a:blipFill>
                <a:blip r:embed="rId8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509844" y="18656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T. E. </a:t>
            </a:r>
            <a:r>
              <a:rPr lang="en-US" sz="1400" dirty="0" err="1" smtClean="0"/>
              <a:t>Chupp</a:t>
            </a:r>
            <a:r>
              <a:rPr lang="en-US" sz="1400" dirty="0" smtClean="0"/>
              <a:t>, R. L. Cooper, K. P. Coulter, et al. Phys. Rev. C 86, 035505 (2012)</a:t>
            </a:r>
            <a:endParaRPr lang="en-US" sz="1400" dirty="0"/>
          </a:p>
        </p:txBody>
      </p:sp>
      <p:sp>
        <p:nvSpPr>
          <p:cNvPr id="19" name="Ellipse 18"/>
          <p:cNvSpPr/>
          <p:nvPr/>
        </p:nvSpPr>
        <p:spPr>
          <a:xfrm>
            <a:off x="8408915" y="3868554"/>
            <a:ext cx="498231" cy="333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6398946" y="3872030"/>
            <a:ext cx="498231" cy="333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7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91"/>
          <p:cNvSpPr txBox="1"/>
          <p:nvPr/>
        </p:nvSpPr>
        <p:spPr>
          <a:xfrm>
            <a:off x="230487" y="2576226"/>
            <a:ext cx="224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23</a:t>
            </a:r>
            <a:r>
              <a:rPr lang="en-US" sz="1600" dirty="0"/>
              <a:t>Mg hyperfine structure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4090684" y="2568220"/>
            <a:ext cx="81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F= I+J</a:t>
            </a:r>
            <a:endParaRPr lang="en-US" sz="2800" dirty="0"/>
          </a:p>
        </p:txBody>
      </p:sp>
      <p:sp>
        <p:nvSpPr>
          <p:cNvPr id="96" name="ZoneTexte 95"/>
          <p:cNvSpPr txBox="1"/>
          <p:nvPr/>
        </p:nvSpPr>
        <p:spPr>
          <a:xfrm>
            <a:off x="89382" y="1664139"/>
            <a:ext cx="756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 dirty="0"/>
              <a:t> The </a:t>
            </a:r>
            <a:r>
              <a:rPr lang="fr-FR" sz="1600" dirty="0" err="1"/>
              <a:t>nuclear</a:t>
            </a:r>
            <a:r>
              <a:rPr lang="fr-FR" sz="1600" dirty="0"/>
              <a:t> spin I </a:t>
            </a:r>
            <a:r>
              <a:rPr lang="fr-FR" sz="1600" dirty="0" err="1"/>
              <a:t>interacts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atomic</a:t>
            </a:r>
            <a:r>
              <a:rPr lang="fr-FR" sz="1600" dirty="0"/>
              <a:t> one J </a:t>
            </a:r>
            <a:r>
              <a:rPr lang="fr-FR" sz="1600" dirty="0">
                <a:sym typeface="Wingdings" pitchFamily="2" charset="2"/>
              </a:rPr>
              <a:t> F=I+J</a:t>
            </a:r>
            <a:endParaRPr lang="fr-FR" sz="1600" dirty="0"/>
          </a:p>
          <a:p>
            <a:pPr>
              <a:buFont typeface="Arial" charset="0"/>
              <a:buChar char="•"/>
            </a:pPr>
            <a:r>
              <a:rPr lang="fr-FR" sz="1600" dirty="0"/>
              <a:t>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+ or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- light to scan the hyperfine structure forces ions in the </a:t>
            </a:r>
            <a:r>
              <a:rPr lang="fr-FR" sz="1600" dirty="0" err="1"/>
              <a:t>m</a:t>
            </a:r>
            <a:r>
              <a:rPr lang="fr-FR" sz="1600" baseline="-25000" dirty="0" err="1"/>
              <a:t>F</a:t>
            </a:r>
            <a:r>
              <a:rPr lang="fr-FR" sz="1600" dirty="0"/>
              <a:t>=±F state</a:t>
            </a:r>
          </a:p>
        </p:txBody>
      </p:sp>
      <p:pic>
        <p:nvPicPr>
          <p:cNvPr id="2050" name="Picture 2" descr="polarisation M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83" y="3110916"/>
            <a:ext cx="688227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-30260" y="-388167"/>
            <a:ext cx="6568354" cy="13255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MORA: in-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trap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laser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131151"/>
            <a:ext cx="447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Proof of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principle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the first objective at JYU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90560" y="2702087"/>
                <a:ext cx="5472864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Pump the ions to </a:t>
                </a:r>
                <a:r>
                  <a:rPr lang="fr-FR" sz="1600" dirty="0" err="1"/>
                  <a:t>m</a:t>
                </a:r>
                <a:r>
                  <a:rPr lang="fr-FR" sz="1600" baseline="-25000" dirty="0" err="1"/>
                  <a:t>F</a:t>
                </a:r>
                <a:r>
                  <a:rPr lang="fr-FR" sz="1600" baseline="-25000" dirty="0"/>
                  <a:t> </a:t>
                </a:r>
                <a:r>
                  <a:rPr lang="en-US" sz="1600" dirty="0" smtClean="0"/>
                  <a:t>= ± 2 for spin J polarization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fr-FR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transition excitation with a circular polarized laser to increase(decrease) the projection number </a:t>
                </a:r>
                <a:r>
                  <a:rPr lang="fr-FR" sz="1600" dirty="0" err="1"/>
                  <a:t>m</a:t>
                </a:r>
                <a:r>
                  <a:rPr lang="fr-FR" sz="1600" baseline="-25000" dirty="0" err="1"/>
                  <a:t>F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aseline="30000" dirty="0"/>
                  <a:t>39</a:t>
                </a:r>
                <a:r>
                  <a:rPr lang="fr-FR" dirty="0"/>
                  <a:t>Ca</a:t>
                </a:r>
                <a:r>
                  <a:rPr lang="en-US" dirty="0" smtClean="0"/>
                  <a:t> </a:t>
                </a:r>
                <a:r>
                  <a:rPr lang="en-US" sz="1600" dirty="0" smtClean="0"/>
                  <a:t>has a more complex structure to polarize than </a:t>
                </a:r>
                <a:r>
                  <a:rPr lang="fr-FR" sz="1600" baseline="30000" dirty="0"/>
                  <a:t>23</a:t>
                </a:r>
                <a:r>
                  <a:rPr lang="fr-FR" sz="1600" dirty="0"/>
                  <a:t>Mg</a:t>
                </a:r>
                <a:r>
                  <a:rPr lang="en-US" sz="1600" dirty="0" smtClean="0"/>
                  <a:t> (2 lasers vs 1 laser)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 </a:t>
                </a:r>
                <a:r>
                  <a:rPr lang="fr-FR" sz="1600" baseline="30000" dirty="0"/>
                  <a:t>23</a:t>
                </a:r>
                <a:r>
                  <a:rPr lang="fr-FR" sz="1600" dirty="0"/>
                  <a:t>Mg </a:t>
                </a:r>
                <a:r>
                  <a:rPr lang="en-US" sz="1600" dirty="0" smtClean="0"/>
                  <a:t>is the best candidate for the first experiments at IGISOL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60" y="2702087"/>
                <a:ext cx="5472864" cy="1846659"/>
              </a:xfrm>
              <a:prstGeom prst="rect">
                <a:avLst/>
              </a:prstGeom>
              <a:blipFill>
                <a:blip r:embed="rId3"/>
                <a:stretch>
                  <a:fillRect l="-780" t="-990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460838" y="4419556"/>
            <a:ext cx="368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Easy </a:t>
            </a:r>
            <a:r>
              <a:rPr lang="en-US" sz="1600" dirty="0"/>
              <a:t>to produce and polarize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1600" dirty="0" smtClean="0"/>
              <a:t>High </a:t>
            </a:r>
            <a:r>
              <a:rPr lang="en-US" sz="1600" dirty="0"/>
              <a:t>sensitivity to FSI and new physics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809" y="1419090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7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0865" y="988594"/>
            <a:ext cx="5679280" cy="4932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6337634" y="2537354"/>
            <a:ext cx="4220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apparatus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E8F0D9-EB0C-3BC5-BBA7-42CBD0066C85}"/>
              </a:ext>
            </a:extLst>
          </p:cNvPr>
          <p:cNvSpPr txBox="1"/>
          <p:nvPr/>
        </p:nvSpPr>
        <p:spPr>
          <a:xfrm>
            <a:off x="415017" y="994201"/>
            <a:ext cx="61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Paul Trap 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developed in LPC caen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703C0-90A4-6CB0-D67A-6C9DE3771F56}"/>
              </a:ext>
            </a:extLst>
          </p:cNvPr>
          <p:cNvSpPr txBox="1"/>
          <p:nvPr/>
        </p:nvSpPr>
        <p:spPr>
          <a:xfrm>
            <a:off x="6071993" y="1822654"/>
            <a:ext cx="5669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Trap Setup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6 electrodes: R1–R2 (RF end caps), R3–R4 (injection/ejection), R5–R6 (correction)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Einzel</a:t>
            </a:r>
            <a:r>
              <a:rPr lang="en-GB" dirty="0"/>
              <a:t> lenses only for injection/extraction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Buffer gas: ⁴He (~10⁻⁵ mbar) for cooling &amp; Doppler </a:t>
            </a:r>
            <a:r>
              <a:rPr lang="en-GB" dirty="0" smtClean="0"/>
              <a:t>reduction for better trapping efficiency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5A445057-CBDD-6C4A-4E92-E48EE8BD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9" y="1647539"/>
            <a:ext cx="4866973" cy="4392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185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</a:t>
            </a:r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Trap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1B7C35E-523F-B100-196A-675ABDC49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205" y="4485219"/>
                <a:ext cx="589446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Extract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D correlation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from β–recoil coincidences.</a:t>
                </a:r>
                <a:b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US" altLang="en-US" sz="1600" dirty="0">
                    <a:latin typeface="Arial" panose="020B0604020202020204" pitchFamily="34" charset="0"/>
                  </a:rPr>
                  <a:t>     </a:t>
                </a:r>
                <a:r>
                  <a:rPr lang="en-US" sz="1600" dirty="0"/>
                  <a:t>J⃗⋅(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) is equivalent to J⃗⋅(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).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→ measure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recoil ions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Alternating </a:t>
                </a:r>
                <a:r>
                  <a:rPr kumimoji="0" lang="en-US" altLang="en-US" sz="1600" b="1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phoswich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(β) and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RIDE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 recoil ion )detectors every 45° 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1B7C35E-523F-B100-196A-675ABDC49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3205" y="4485219"/>
                <a:ext cx="5894462" cy="1323439"/>
              </a:xfrm>
              <a:prstGeom prst="rect">
                <a:avLst/>
              </a:prstGeom>
              <a:blipFill>
                <a:blip r:embed="rId2"/>
                <a:stretch>
                  <a:fillRect l="-517" t="-9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D29D562-15E0-2A45-8A37-FED55D01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21" y="539911"/>
            <a:ext cx="7320362" cy="3852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05471E6-1C6F-F510-B137-54E8C394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ADF653-6EB8-E1B2-FDF8-E4751F1A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61" y="1140687"/>
            <a:ext cx="3876567" cy="29160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281" y="5595640"/>
            <a:ext cx="2148845" cy="864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-38100" y="4532292"/>
            <a:ext cx="513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Polarization</a:t>
            </a:r>
            <a:r>
              <a:rPr lang="fr-FR" dirty="0" smtClean="0"/>
              <a:t> monitoring thanks to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assymetry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i="1" baseline="-25000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endParaRPr lang="fr-FR" i="1" baseline="-25000" dirty="0">
              <a:solidFill>
                <a:schemeClr val="accent1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709" y="4949309"/>
            <a:ext cx="494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annular Si </a:t>
            </a:r>
            <a:r>
              <a:rPr lang="en-US" dirty="0" smtClean="0"/>
              <a:t>detectors in the line axis for polarization measurement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543" y="5630348"/>
            <a:ext cx="5512393" cy="792000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0" y="5043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Detection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setup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936" y="2151786"/>
            <a:ext cx="1866716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67428" y="6422456"/>
            <a:ext cx="2312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~10⁴ 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/ cycle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5183" y="6421545"/>
            <a:ext cx="2312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/ cycle</a:t>
            </a:r>
          </a:p>
        </p:txBody>
      </p:sp>
    </p:spTree>
    <p:extLst>
      <p:ext uri="{BB962C8B-B14F-4D97-AF65-F5344CB8AC3E}">
        <p14:creationId xmlns:p14="http://schemas.microsoft.com/office/powerpoint/2010/main" val="2509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05471E6-1C6F-F510-B137-54E8C394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46" y="1598249"/>
            <a:ext cx="3326241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45633" y="3640306"/>
            <a:ext cx="495503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Experimental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Status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heme/theme1.xml><?xml version="1.0" encoding="utf-8"?>
<a:theme xmlns:a="http://schemas.openxmlformats.org/drawingml/2006/main" name="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8751</TotalTime>
  <Words>1476</Words>
  <Application>Microsoft Office PowerPoint</Application>
  <PresentationFormat>Grand écran</PresentationFormat>
  <Paragraphs>212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72 Black</vt:lpstr>
      <vt:lpstr>Arial</vt:lpstr>
      <vt:lpstr>Calibri</vt:lpstr>
      <vt:lpstr>Calibri Light</vt:lpstr>
      <vt:lpstr>Cambria Math</vt:lpstr>
      <vt:lpstr>Comic Sans MS</vt:lpstr>
      <vt:lpstr>Courier New</vt:lpstr>
      <vt:lpstr>Garamond</vt:lpstr>
      <vt:lpstr>Symbol</vt:lpstr>
      <vt:lpstr>Times New Roman</vt:lpstr>
      <vt:lpstr>Tw Cen MT Condensed Extra Bold</vt:lpstr>
      <vt:lpstr>Wingdings</vt:lpstr>
      <vt:lpstr>Thème Office</vt:lpstr>
      <vt:lpstr>Présentation PowerPoint</vt:lpstr>
      <vt:lpstr>CP violation and the Matter-antimatter imbalance in the Universe</vt:lpstr>
      <vt:lpstr>Search for new physics via the D correlation measurement</vt:lpstr>
      <vt:lpstr>MORA: Best candidates for D measurement</vt:lpstr>
      <vt:lpstr>MORA: in-trap laser polarization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Experimental breakthrough</vt:lpstr>
      <vt:lpstr>Présentation PowerPoint</vt:lpstr>
      <vt:lpstr>Présentation PowerPoint</vt:lpstr>
      <vt:lpstr>MORA collaboration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violation and the Matter-antimatter imbalance in the Universe</dc:title>
  <dc:creator>Jbayli Marah</dc:creator>
  <cp:lastModifiedBy>Delahaye Pierre</cp:lastModifiedBy>
  <cp:revision>112</cp:revision>
  <dcterms:created xsi:type="dcterms:W3CDTF">2025-10-27T10:35:37Z</dcterms:created>
  <dcterms:modified xsi:type="dcterms:W3CDTF">2025-11-13T07:34:33Z</dcterms:modified>
</cp:coreProperties>
</file>