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26" r:id="rId2"/>
    <p:sldId id="1510" r:id="rId3"/>
    <p:sldId id="1504" r:id="rId4"/>
    <p:sldId id="1502" r:id="rId5"/>
    <p:sldId id="1511" r:id="rId6"/>
    <p:sldId id="1512" r:id="rId7"/>
    <p:sldId id="1513" r:id="rId8"/>
    <p:sldId id="1514" r:id="rId9"/>
    <p:sldId id="1516" r:id="rId10"/>
    <p:sldId id="1517" r:id="rId11"/>
    <p:sldId id="1515" r:id="rId12"/>
    <p:sldId id="268" r:id="rId13"/>
    <p:sldId id="1509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709" autoAdjust="0"/>
  </p:normalViewPr>
  <p:slideViewPr>
    <p:cSldViewPr snapToGrid="0">
      <p:cViewPr varScale="1">
        <p:scale>
          <a:sx n="99" d="100"/>
          <a:sy n="99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6E330-CB49-4B4D-8489-E067260254E6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5E06E-92DB-4D3B-9225-EA82B9F47E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035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465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414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905D6-D6B8-5B92-8A2F-A9771382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DC390-DE66-2610-62C6-C43D7C511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D85B9-90D3-8F17-B68E-3DB34073B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A4595-3E0A-2FFF-6CF7-CFFD6EEDC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500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4EDC6-C177-4D4A-3E0C-22FE278BF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BDBD7-A2B8-DE63-2E1B-2C8A44A91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936CE-C973-4324-EB06-418E35C26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A702E-B179-A205-9F86-3F8C5174E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497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9DBDB-EFF5-20EC-1ACC-55CFBF64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0B063-49D9-751E-1519-AB32E8515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51990-F5D1-690D-02B4-EE9A5E0F8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A2B74-899E-A137-622F-6FA25879C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8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24826-B415-27CE-154B-AFE46FE6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F0FF5-D6BB-54DE-4C92-512B50599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6259E-F43B-F08D-504D-A8A6931FF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BDF95-F3D9-9B0D-09BF-CFD129DC8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370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C07F-EF89-3FB1-4380-160F491DE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DF216-A9D6-39FF-E45E-E2FED60FF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0DA84-5A26-B719-3DFA-73C1FAE07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1A1B5-E21E-CE56-CC6B-B93B4B033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9247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AE573-062C-E494-4808-DA92FC9B6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B50A9-A0A6-9454-3EEC-438EF031B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12E17-059E-7C11-C923-B3D0343FA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A7EE1-5940-3D92-3699-CA3E4F1C6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5E06E-92DB-4D3B-9225-EA82B9F47E2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47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FB6E8-AC0E-43BA-9626-2D89EDD24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203DB-76E6-DE63-E453-E31F44B19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063D-ECF2-4F77-627E-27DC9B9E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2DEEF-520C-0516-9B27-5DA71966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C7B59-11C8-0A25-A6C6-4C928EDF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305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01A9-CECF-EC03-C80B-3D16BBD0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D35A19-9D2C-FD85-CDD4-1A950A210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81B09-BFF5-9DBA-BD7D-0FAD3288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24417-9DD0-9E38-CE7E-461804D0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F031D-CB8A-BDC6-54FF-4B2B5D10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33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5AD06-885E-B75D-E7E3-93FF0A81E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FFBC4-D92D-2394-5C20-F4DD81FBD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5F9D-2BC0-A1F3-F8F5-9410EF7A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8E45F-8D25-F4CD-C959-94984568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44D7A-47C0-B2DA-BA9A-80FBE29E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741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69048" y="1279288"/>
            <a:ext cx="10068876" cy="30321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 baseline="0">
                <a:solidFill>
                  <a:srgbClr val="2533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en-GB" dirty="0"/>
          </a:p>
        </p:txBody>
      </p:sp>
      <p:cxnSp>
        <p:nvCxnSpPr>
          <p:cNvPr id="8" name="Connecteur droit 8"/>
          <p:cNvCxnSpPr/>
          <p:nvPr userDrawn="1"/>
        </p:nvCxnSpPr>
        <p:spPr>
          <a:xfrm>
            <a:off x="1069048" y="1116011"/>
            <a:ext cx="10068877" cy="1588"/>
          </a:xfrm>
          <a:prstGeom prst="line">
            <a:avLst/>
          </a:prstGeom>
          <a:ln>
            <a:solidFill>
              <a:srgbClr val="2EAC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792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295468" y="6440488"/>
            <a:ext cx="4140000" cy="28098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1069049" y="555625"/>
            <a:ext cx="10068876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51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F65A-4CB0-E5B6-5705-7842ABF1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CD6B1-034D-8369-A433-4A6267BA0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70FD-2312-3ED0-47E6-8689358A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9162C-0B3B-76E6-C11F-7D45E4B3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BE6BB-E588-6F34-0F4A-17499563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43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CBC9-0A76-ECE2-C292-1B983CB4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7C951-294F-AD99-B725-E33599585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DBE8-BB95-C580-E830-CB209EC1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9A60-8480-7F36-5E3F-403F1C4A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08CE3-05FC-64FE-56BC-EE7E1FCA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592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6EE6-9C14-2DA0-1ACF-E64CEDA5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62AAA-162A-14AB-9C06-AF1B0110C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E8BA5-B55B-7FAC-D0AB-85405B631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BEB5F-DFB8-2CBD-6697-CDCDDBD2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1452A-7DD8-CEE5-8B70-ABDC269C0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8AA60-FD4C-49B3-E131-63EACE94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344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7C49-A239-690F-8980-FAF3E10B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2709-FB3E-0745-BD49-B77BF571A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4913E-79F0-BC11-296B-897D94658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FD622E-73C8-D59A-EB59-BF93F3DAE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AAFDA-C073-FAC4-CCAD-B04D3EBD1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AD158-9329-4490-EB1D-A4B01D23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ED4E6-3BD2-4783-70E9-5DEDF7B8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6166-0C42-28EE-7065-7873A7EE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5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3500-2337-1C78-A00C-424C73DA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437017-C644-0A98-D02B-967E8FF0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DAF31-FA65-893E-9181-6185E9B9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82308-19B9-9F70-05A1-0836E910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35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29210-BBB5-CFAC-C597-ABEB70906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01ECA-7367-C663-158E-BF20D00E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F233D-371C-C0E5-AD05-F3167B42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793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347D-37E2-764E-923B-7A2E2533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5D52A-023A-9D4F-FF8B-DDDFEAE80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6932E-C34B-9F9B-7435-BF4672151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A8865-79A2-2CC6-C3D7-9EA08AD4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1DE83-A83C-47FE-CB58-464D7C76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F183-FC35-6021-E4D7-ADD31818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26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CAAD-E96B-2039-B601-9ED9FF2E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DDF66B-E895-0819-A6CF-03FAEDAD9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16D24-D4DF-EF8E-432E-66B8679FC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03256-931A-FE9A-8935-BAED37A8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AF457-2830-E4DE-631E-5EB050C5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98752-8847-A73A-BDDB-B2437784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049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6BEA0-F749-82CD-10DF-3C194232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9ACD4-B88C-E041-1DD8-80E4F5BD6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D4D67-ACA4-451F-47BB-DAF26303D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FE17C3-8899-4660-ADA1-71E6518DB96B}" type="datetimeFigureOut">
              <a:rPr lang="fi-FI" smtClean="0"/>
              <a:t>1.7.2025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8C4D5-79AF-0F42-4D29-88CF1B738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1E71E-85ED-96DC-F130-7A82F9AF9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D5464-65E8-44DA-83DF-84D1047568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17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"/><Relationship Id="rId5" Type="http://schemas.openxmlformats.org/officeDocument/2006/relationships/image" Target="../media/image11.t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kuva1"/>
          <p:cNvPicPr>
            <a:picLocks noChangeAspect="1" noChangeArrowheads="1"/>
          </p:cNvPicPr>
          <p:nvPr/>
        </p:nvPicPr>
        <p:blipFill>
          <a:blip r:embed="rId2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7416"/>
            <a:ext cx="12192000" cy="128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08C5E69C-D2AE-E555-8632-DC050669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390" y="1695130"/>
            <a:ext cx="86694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>
                <a:solidFill>
                  <a:srgbClr val="0000FF"/>
                </a:solidFill>
                <a:cs typeface="Times New Roman" pitchFamily="18" charset="0"/>
              </a:rPr>
              <a:t>LaISLa Doctoral Network</a:t>
            </a:r>
          </a:p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00FF"/>
                </a:solidFill>
                <a:cs typeface="Times New Roman" pitchFamily="18" charset="0"/>
              </a:rPr>
              <a:t>Work Package 5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7215CEC-9942-2781-239F-55B8EF9D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7" y="4310277"/>
            <a:ext cx="849694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Iain D. Moore (on behalf of the WP5 team)</a:t>
            </a:r>
          </a:p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Department of Physics,</a:t>
            </a:r>
          </a:p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University of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Jyväskylä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Finland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4F7D7-B7C9-42E9-6C6A-22B87778E66E}"/>
              </a:ext>
            </a:extLst>
          </p:cNvPr>
          <p:cNvSpPr txBox="1"/>
          <p:nvPr/>
        </p:nvSpPr>
        <p:spPr>
          <a:xfrm>
            <a:off x="2480939" y="3316212"/>
            <a:ext cx="723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err="1"/>
              <a:t>Lanthanides</a:t>
            </a:r>
            <a:r>
              <a:rPr lang="fi-FI" sz="2800" dirty="0"/>
              <a:t> for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study</a:t>
            </a:r>
            <a:r>
              <a:rPr lang="fi-FI" sz="2800" dirty="0"/>
              <a:t> of </a:t>
            </a:r>
            <a:r>
              <a:rPr lang="fi-FI" sz="2800" dirty="0" err="1"/>
              <a:t>nuclear</a:t>
            </a:r>
            <a:r>
              <a:rPr lang="fi-FI" sz="2800" dirty="0"/>
              <a:t> </a:t>
            </a:r>
            <a:r>
              <a:rPr lang="fi-FI" sz="2800" dirty="0" err="1"/>
              <a:t>structure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297426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78BBB-6514-41B7-6811-AC8FAE447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EEEA62E6-F9D3-1201-3D4B-EE8DE3D6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2AF5FA-B2B5-DF48-D010-14FF68BB7DDF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+mn-lt"/>
              </a:rPr>
              <a:t>Laser </a:t>
            </a:r>
            <a:r>
              <a:rPr lang="fi-FI" sz="3600" dirty="0" err="1">
                <a:latin typeface="+mn-lt"/>
              </a:rPr>
              <a:t>spectroscopy</a:t>
            </a:r>
            <a:r>
              <a:rPr lang="fi-FI" sz="3600" dirty="0">
                <a:latin typeface="+mn-lt"/>
              </a:rPr>
              <a:t> at IGISOL (PhD 14)</a:t>
            </a: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BE8B396D-BE8A-446E-828F-F1EC2A403762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FCA39190-3AE0-FF15-3113-9884C9E9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CD41340-3746-4397-37D7-74F9F4914A57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201FFDA7-B7C8-7AD6-79E5-6153423ED2B7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ue to the close proximity of the muon to the nucleus, finite size effects are enhanced by a factor 107.…">
            <a:extLst>
              <a:ext uri="{FF2B5EF4-FFF2-40B4-BE49-F238E27FC236}">
                <a16:creationId xmlns:a16="http://schemas.microsoft.com/office/drawing/2014/main" id="{133B1756-3B40-4EFB-4693-1E5D768A699A}"/>
              </a:ext>
            </a:extLst>
          </p:cNvPr>
          <p:cNvSpPr txBox="1">
            <a:spLocks/>
          </p:cNvSpPr>
          <p:nvPr/>
        </p:nvSpPr>
        <p:spPr>
          <a:xfrm>
            <a:off x="408079" y="1551528"/>
            <a:ext cx="7408442" cy="41947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>
                <a:solidFill>
                  <a:srgbClr val="FF0000"/>
                </a:solidFill>
              </a:rPr>
              <a:t>High-resolution collinear laser spectroscopy</a:t>
            </a:r>
            <a:r>
              <a:rPr lang="en-US" sz="1779" dirty="0"/>
              <a:t> of neutron-rich lanthanide isotopes produced in fission. Use the data to benchmark theoretical methods applied within the network. </a:t>
            </a:r>
            <a:r>
              <a:rPr lang="en-US" sz="1779" dirty="0">
                <a:solidFill>
                  <a:srgbClr val="FF0000"/>
                </a:solidFill>
              </a:rPr>
              <a:t>Links to atomic (WP4) and nuclear theory.</a:t>
            </a:r>
          </a:p>
          <a:p>
            <a:pPr marL="0" indent="0" defTabSz="875982">
              <a:spcBef>
                <a:spcPts val="500"/>
              </a:spcBef>
              <a:buNone/>
              <a:tabLst>
                <a:tab pos="469900" algn="l"/>
              </a:tabLst>
              <a:defRPr sz="1779"/>
            </a:pPr>
            <a:endParaRPr lang="en-US" sz="1779" dirty="0">
              <a:solidFill>
                <a:srgbClr val="FF0000"/>
              </a:solidFill>
            </a:endParaRPr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/>
              <a:t>Technical goal to </a:t>
            </a:r>
            <a:r>
              <a:rPr lang="en-US" sz="1779" dirty="0">
                <a:solidFill>
                  <a:srgbClr val="FF0000"/>
                </a:solidFill>
              </a:rPr>
              <a:t>improve the sensitivity of the collinear method </a:t>
            </a:r>
            <a:r>
              <a:rPr lang="en-US" sz="1779" dirty="0"/>
              <a:t>using sub-microsecond ion bunches from the “mini” RF cooler-buncher and to verify the consistency of the method with the main buncher.</a:t>
            </a:r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endParaRPr lang="en-US" sz="1779" dirty="0"/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/>
              <a:t>Explore the feasibility of reverse-extraction from the MR-TOF mass spectrometer combined with collinear laser spectroscopy.</a:t>
            </a:r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endParaRPr lang="en-US" sz="1779" dirty="0"/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>
                <a:solidFill>
                  <a:srgbClr val="FF0000"/>
                </a:solidFill>
              </a:rPr>
              <a:t>Development of the hot cavity catcher method </a:t>
            </a:r>
            <a:r>
              <a:rPr lang="en-US" sz="1779" dirty="0"/>
              <a:t>with appropriate catcher materials suitable for the extraction of lanthanide isotopes with a reasonable time delay, e.g. for neutron-deficient thulium. </a:t>
            </a:r>
            <a:r>
              <a:rPr lang="en-US" sz="1779" dirty="0">
                <a:solidFill>
                  <a:srgbClr val="FF0000"/>
                </a:solidFill>
              </a:rPr>
              <a:t>Overlap with technical developments ISOLDE-CERN (WP2).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9B9C072-AC53-9F06-B426-A77F2FCFD1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r="9937"/>
          <a:stretch/>
        </p:blipFill>
        <p:spPr>
          <a:xfrm>
            <a:off x="8632134" y="4355907"/>
            <a:ext cx="2607093" cy="195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DFA3515D-615B-9158-03D1-AA1047AD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6816" y="1098270"/>
            <a:ext cx="3766191" cy="273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974F8-9F2A-49D3-DB54-79B29BDFC8FD}"/>
              </a:ext>
            </a:extLst>
          </p:cNvPr>
          <p:cNvSpPr txBox="1"/>
          <p:nvPr/>
        </p:nvSpPr>
        <p:spPr>
          <a:xfrm>
            <a:off x="8475496" y="1124091"/>
            <a:ext cx="235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rgbClr val="0000FF"/>
                </a:solidFill>
              </a:rPr>
              <a:t>Energy dispersion </a:t>
            </a:r>
            <a:r>
              <a:rPr lang="fi-FI" sz="1400" dirty="0" err="1">
                <a:solidFill>
                  <a:srgbClr val="0000FF"/>
                </a:solidFill>
              </a:rPr>
              <a:t>increased</a:t>
            </a:r>
            <a:r>
              <a:rPr lang="fi-FI" sz="1400" dirty="0">
                <a:solidFill>
                  <a:srgbClr val="0000FF"/>
                </a:solidFill>
              </a:rPr>
              <a:t> to ~10 </a:t>
            </a:r>
            <a:r>
              <a:rPr lang="fi-FI" sz="1400" dirty="0" err="1">
                <a:solidFill>
                  <a:srgbClr val="0000FF"/>
                </a:solidFill>
              </a:rPr>
              <a:t>eV</a:t>
            </a:r>
            <a:endParaRPr lang="fi-FI" sz="1400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4F11A-BB7F-13A5-FE7A-94A3F69AC427}"/>
              </a:ext>
            </a:extLst>
          </p:cNvPr>
          <p:cNvSpPr txBox="1"/>
          <p:nvPr/>
        </p:nvSpPr>
        <p:spPr>
          <a:xfrm>
            <a:off x="8970151" y="2514980"/>
            <a:ext cx="292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>
                <a:solidFill>
                  <a:srgbClr val="0000FF"/>
                </a:solidFill>
              </a:rPr>
              <a:t>Temporal</a:t>
            </a:r>
            <a:r>
              <a:rPr lang="fi-FI" sz="1400" dirty="0">
                <a:solidFill>
                  <a:srgbClr val="0000FF"/>
                </a:solidFill>
              </a:rPr>
              <a:t> </a:t>
            </a:r>
            <a:r>
              <a:rPr lang="fi-FI" sz="1400" dirty="0" err="1">
                <a:solidFill>
                  <a:srgbClr val="0000FF"/>
                </a:solidFill>
              </a:rPr>
              <a:t>width</a:t>
            </a:r>
            <a:r>
              <a:rPr lang="fi-FI" sz="1400" dirty="0">
                <a:solidFill>
                  <a:srgbClr val="0000FF"/>
                </a:solidFill>
              </a:rPr>
              <a:t> of 75 </a:t>
            </a:r>
            <a:r>
              <a:rPr lang="fi-FI" sz="1400" dirty="0" err="1">
                <a:solidFill>
                  <a:srgbClr val="0000FF"/>
                </a:solidFill>
              </a:rPr>
              <a:t>ns</a:t>
            </a:r>
            <a:r>
              <a:rPr lang="fi-FI" sz="1400" dirty="0">
                <a:solidFill>
                  <a:srgbClr val="0000FF"/>
                </a:solidFill>
              </a:rPr>
              <a:t> </a:t>
            </a:r>
            <a:r>
              <a:rPr lang="fi-FI" sz="1400" dirty="0" err="1">
                <a:solidFill>
                  <a:srgbClr val="0000FF"/>
                </a:solidFill>
              </a:rPr>
              <a:t>achieved</a:t>
            </a:r>
            <a:r>
              <a:rPr lang="fi-FI" sz="1400" dirty="0">
                <a:solidFill>
                  <a:srgbClr val="0000FF"/>
                </a:solidFill>
              </a:rPr>
              <a:t>, </a:t>
            </a:r>
            <a:r>
              <a:rPr lang="fi-FI" sz="1400" dirty="0" err="1">
                <a:solidFill>
                  <a:srgbClr val="0000FF"/>
                </a:solidFill>
              </a:rPr>
              <a:t>improved</a:t>
            </a:r>
            <a:r>
              <a:rPr lang="fi-FI" sz="1400" dirty="0">
                <a:solidFill>
                  <a:srgbClr val="0000FF"/>
                </a:solidFill>
              </a:rPr>
              <a:t> </a:t>
            </a:r>
            <a:r>
              <a:rPr lang="fi-FI" sz="1400" dirty="0" err="1">
                <a:solidFill>
                  <a:srgbClr val="0000FF"/>
                </a:solidFill>
              </a:rPr>
              <a:t>by</a:t>
            </a:r>
            <a:r>
              <a:rPr lang="fi-FI" sz="1400" dirty="0">
                <a:solidFill>
                  <a:srgbClr val="0000FF"/>
                </a:solidFill>
              </a:rPr>
              <a:t> </a:t>
            </a:r>
            <a:r>
              <a:rPr lang="fi-FI" sz="1400" dirty="0" err="1">
                <a:solidFill>
                  <a:srgbClr val="0000FF"/>
                </a:solidFill>
              </a:rPr>
              <a:t>factor</a:t>
            </a:r>
            <a:r>
              <a:rPr lang="fi-FI" sz="1400" dirty="0">
                <a:solidFill>
                  <a:srgbClr val="0000FF"/>
                </a:solidFill>
              </a:rPr>
              <a:t> of 200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60992-C53C-261A-7AE6-7CC8C46E37F1}"/>
              </a:ext>
            </a:extLst>
          </p:cNvPr>
          <p:cNvSpPr txBox="1"/>
          <p:nvPr/>
        </p:nvSpPr>
        <p:spPr>
          <a:xfrm>
            <a:off x="7912363" y="3900001"/>
            <a:ext cx="4095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Virtanen et al., </a:t>
            </a:r>
            <a:r>
              <a:rPr lang="fi-FI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fi-FI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Instr. and </a:t>
            </a:r>
            <a:r>
              <a:rPr lang="fi-FI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</a:t>
            </a:r>
            <a:r>
              <a:rPr lang="fi-FI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1072 (2025) 170186.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0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F9D12-D8EE-7932-90E0-E69B169C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74846469-4C7E-CBC2-7EBD-9939AB050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7C5956-F355-4E8E-F622-544B5482C012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 err="1">
                <a:latin typeface="+mn-lt"/>
              </a:rPr>
              <a:t>Muonic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atom</a:t>
            </a:r>
            <a:r>
              <a:rPr lang="fi-FI" sz="3600" dirty="0">
                <a:latin typeface="+mn-lt"/>
              </a:rPr>
              <a:t> x-</a:t>
            </a:r>
            <a:r>
              <a:rPr lang="fi-FI" sz="3600" dirty="0" err="1">
                <a:latin typeface="+mn-lt"/>
              </a:rPr>
              <a:t>ray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spectroscopy</a:t>
            </a:r>
            <a:r>
              <a:rPr lang="fi-FI" sz="3600" dirty="0">
                <a:latin typeface="+mn-lt"/>
              </a:rPr>
              <a:t> (PhD 15)</a:t>
            </a: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D620FA98-4E15-F663-D0AD-E9DA02A6873B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9919663B-0FF9-00A9-810F-AD29B99B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3D3AA3E-6E9D-8093-4A37-3A353FFE3CA9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99D7CFF9-B6DC-1041-5854-7AA918D7092E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ue to the close proximity of the muon to the nucleus, finite size effects are enhanced by a factor 107.…">
            <a:extLst>
              <a:ext uri="{FF2B5EF4-FFF2-40B4-BE49-F238E27FC236}">
                <a16:creationId xmlns:a16="http://schemas.microsoft.com/office/drawing/2014/main" id="{0ACB84B9-DF5A-EA56-5CC0-0576A1EF0667}"/>
              </a:ext>
            </a:extLst>
          </p:cNvPr>
          <p:cNvSpPr txBox="1">
            <a:spLocks/>
          </p:cNvSpPr>
          <p:nvPr/>
        </p:nvSpPr>
        <p:spPr>
          <a:xfrm>
            <a:off x="329565" y="1242019"/>
            <a:ext cx="7408442" cy="4644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/>
              <a:t>Due to the close proximity of the muon to the nucleus, finite nuclear size effects are enhanced by a factor of 10</a:t>
            </a:r>
            <a:r>
              <a:rPr lang="en-US" sz="1779" baseline="31999" dirty="0"/>
              <a:t>7</a:t>
            </a:r>
            <a:r>
              <a:rPr lang="en-US" sz="1779" dirty="0"/>
              <a:t>.</a:t>
            </a:r>
          </a:p>
          <a:p>
            <a:pPr marL="0" indent="0" defTabSz="875982">
              <a:spcBef>
                <a:spcPts val="500"/>
              </a:spcBef>
              <a:buNone/>
              <a:tabLst>
                <a:tab pos="469900" algn="l"/>
              </a:tabLst>
              <a:defRPr sz="1779"/>
            </a:pPr>
            <a:endParaRPr lang="en-US" sz="1779" dirty="0"/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/>
              <a:t>Muonic atom x-ray spectroscopy is the ideal tool to measure </a:t>
            </a:r>
            <a:r>
              <a:rPr lang="en-US" sz="1779" dirty="0">
                <a:solidFill>
                  <a:srgbClr val="FF0000"/>
                </a:solidFill>
              </a:rPr>
              <a:t>absolute charge radii </a:t>
            </a:r>
            <a:r>
              <a:rPr lang="en-US" sz="1779" dirty="0"/>
              <a:t>by comparing the measured transition energies to precision calculations. This is complementary to optical spectroscopy (changes in charge radii).</a:t>
            </a:r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endParaRPr lang="en-US" sz="1779" dirty="0"/>
          </a:p>
          <a:p>
            <a:pPr defTabSz="875982">
              <a:spcBef>
                <a:spcPts val="500"/>
              </a:spcBef>
              <a:tabLst>
                <a:tab pos="469900" algn="l"/>
              </a:tabLst>
              <a:defRPr sz="1779"/>
            </a:pPr>
            <a:r>
              <a:rPr lang="en-US" sz="1779" dirty="0"/>
              <a:t>Within the project we aim to measure the absolute charge radii of:</a:t>
            </a:r>
          </a:p>
          <a:p>
            <a:pPr marL="517558" lvl="1" indent="-178468" defTabSz="875982">
              <a:tabLst>
                <a:tab pos="469900" algn="l"/>
              </a:tabLst>
              <a:defRPr sz="1779" b="1"/>
            </a:pPr>
            <a:r>
              <a:rPr lang="en-US" sz="1779" b="1" dirty="0">
                <a:solidFill>
                  <a:srgbClr val="0000FF"/>
                </a:solidFill>
              </a:rPr>
              <a:t>La-137/138/139</a:t>
            </a:r>
          </a:p>
          <a:p>
            <a:pPr marL="517558" lvl="1" indent="-178468" defTabSz="875982">
              <a:tabLst>
                <a:tab pos="469900" algn="l"/>
              </a:tabLst>
              <a:defRPr sz="1779" b="1"/>
            </a:pPr>
            <a:r>
              <a:rPr lang="en-US" sz="1779" b="1" dirty="0">
                <a:solidFill>
                  <a:srgbClr val="0000FF"/>
                </a:solidFill>
              </a:rPr>
              <a:t>Pm-147</a:t>
            </a:r>
          </a:p>
          <a:p>
            <a:pPr marL="339090" lvl="1" indent="0" defTabSz="875982">
              <a:buNone/>
              <a:tabLst>
                <a:tab pos="469900" algn="l"/>
              </a:tabLst>
              <a:defRPr sz="1779" b="1"/>
            </a:pPr>
            <a:endParaRPr lang="en-US" sz="1779" b="1" dirty="0"/>
          </a:p>
          <a:p>
            <a:pPr marL="285750" lvl="1" indent="-285750" defTabSz="875982">
              <a:buFont typeface="Wingdings" panose="05000000000000000000" pitchFamily="2" charset="2"/>
              <a:buChar char="v"/>
              <a:tabLst>
                <a:tab pos="469900" algn="l"/>
              </a:tabLst>
              <a:defRPr sz="1779"/>
            </a:pPr>
            <a:r>
              <a:rPr lang="en-US" sz="1779" dirty="0"/>
              <a:t>The </a:t>
            </a:r>
            <a:r>
              <a:rPr lang="en-US" sz="1779" dirty="0">
                <a:solidFill>
                  <a:srgbClr val="FF0000"/>
                </a:solidFill>
              </a:rPr>
              <a:t>three measured lanthanum isotopes </a:t>
            </a:r>
            <a:r>
              <a:rPr lang="en-US" sz="1779" dirty="0"/>
              <a:t>provide the absolute benchmark to extract reliable, absolute charge radii of the full isotopic chain.</a:t>
            </a:r>
          </a:p>
          <a:p>
            <a:pPr marL="285750" lvl="1" indent="-285750" defTabSz="875982">
              <a:buFont typeface="Wingdings" panose="05000000000000000000" pitchFamily="2" charset="2"/>
              <a:buChar char="v"/>
              <a:tabLst>
                <a:tab pos="469900" algn="l"/>
              </a:tabLst>
              <a:defRPr sz="1779"/>
            </a:pPr>
            <a:r>
              <a:rPr lang="en-US" sz="1779" dirty="0"/>
              <a:t>Promethium does not have any stable isotopes and no absolute charge radius measurements were performed so far. </a:t>
            </a:r>
            <a:r>
              <a:rPr lang="en-US" sz="1779" dirty="0">
                <a:solidFill>
                  <a:srgbClr val="FF0000"/>
                </a:solidFill>
              </a:rPr>
              <a:t>The measurement of Pm-147 leads to a first absolute anchor point for the full isotopic chain.</a:t>
            </a:r>
          </a:p>
        </p:txBody>
      </p:sp>
      <p:pic>
        <p:nvPicPr>
          <p:cNvPr id="10" name="Screenshot 2025-06-30 at 16.06.42.png" descr="Screenshot 2025-06-30 at 16.06.42.png">
            <a:extLst>
              <a:ext uri="{FF2B5EF4-FFF2-40B4-BE49-F238E27FC236}">
                <a16:creationId xmlns:a16="http://schemas.microsoft.com/office/drawing/2014/main" id="{77E817BC-427B-BDD9-50AA-A9101B0A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352" y="1878467"/>
            <a:ext cx="3372766" cy="26426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0BC93-C108-87CA-EA6E-4B405F0DE7C2}"/>
              </a:ext>
            </a:extLst>
          </p:cNvPr>
          <p:cNvSpPr txBox="1"/>
          <p:nvPr/>
        </p:nvSpPr>
        <p:spPr>
          <a:xfrm>
            <a:off x="8176456" y="4967066"/>
            <a:ext cx="3685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solidFill>
                  <a:srgbClr val="0000FF"/>
                </a:solidFill>
              </a:rPr>
              <a:t>We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note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off-line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atomic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spectroscopy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studies</a:t>
            </a:r>
            <a:r>
              <a:rPr lang="fi-FI" sz="1600" dirty="0">
                <a:solidFill>
                  <a:srgbClr val="0000FF"/>
                </a:solidFill>
              </a:rPr>
              <a:t> of Pm </a:t>
            </a:r>
            <a:r>
              <a:rPr lang="fi-FI" sz="1600" dirty="0" err="1">
                <a:solidFill>
                  <a:srgbClr val="0000FF"/>
                </a:solidFill>
              </a:rPr>
              <a:t>planned</a:t>
            </a:r>
            <a:r>
              <a:rPr lang="fi-FI" sz="1600" dirty="0">
                <a:solidFill>
                  <a:srgbClr val="0000FF"/>
                </a:solidFill>
              </a:rPr>
              <a:t> at GSI – PhD 10, WP4.</a:t>
            </a:r>
          </a:p>
        </p:txBody>
      </p:sp>
    </p:spTree>
    <p:extLst>
      <p:ext uri="{BB962C8B-B14F-4D97-AF65-F5344CB8AC3E}">
        <p14:creationId xmlns:p14="http://schemas.microsoft.com/office/powerpoint/2010/main" val="311342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FC3EA4A-4CA8-47B5-8B8F-AB2A22D5BA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Deliverable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D5.1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D5.2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D5.3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D5.4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D5.5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D5.6</a:t>
            </a:r>
            <a:endParaRPr lang="fi-FI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6B7EC-6963-460A-A365-54D1807B7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F709D7-14AD-424D-88C6-16605905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Deliverables</a:t>
            </a:r>
            <a:r>
              <a:rPr lang="fi-FI" dirty="0"/>
              <a:t> –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discussed</a:t>
            </a:r>
            <a:endParaRPr lang="fi-FI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2C2658-1A6C-40FC-B1B1-C4E1D9E41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886803"/>
              </p:ext>
            </p:extLst>
          </p:nvPr>
        </p:nvGraphicFramePr>
        <p:xfrm>
          <a:off x="575907" y="1526042"/>
          <a:ext cx="11040186" cy="41487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95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4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5621">
                  <a:extLst>
                    <a:ext uri="{9D8B030D-6E8A-4147-A177-3AD203B41FA5}">
                      <a16:colId xmlns:a16="http://schemas.microsoft.com/office/drawing/2014/main" val="995544099"/>
                    </a:ext>
                  </a:extLst>
                </a:gridCol>
              </a:tblGrid>
              <a:tr h="629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  <a:latin typeface="+mn-lt"/>
                          <a:ea typeface="+mn-ea"/>
                        </a:rPr>
                        <a:t>Deliverable</a:t>
                      </a:r>
                      <a:endParaRPr lang="en-US" sz="1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  <a:latin typeface="+mn-lt"/>
                          <a:ea typeface="+mn-ea"/>
                        </a:rPr>
                        <a:t>Deliverable</a:t>
                      </a:r>
                      <a:r>
                        <a:rPr lang="en-GB" sz="1900" baseline="0" dirty="0">
                          <a:effectLst/>
                          <a:latin typeface="+mn-lt"/>
                          <a:ea typeface="+mn-ea"/>
                        </a:rPr>
                        <a:t> title</a:t>
                      </a:r>
                      <a:endParaRPr lang="en-US" sz="1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Lead beneficiary</a:t>
                      </a: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Due</a:t>
                      </a:r>
                      <a:r>
                        <a:rPr lang="en-GB" sz="1900" baseline="0" dirty="0">
                          <a:effectLst/>
                        </a:rPr>
                        <a:t> date</a:t>
                      </a:r>
                      <a:endParaRPr lang="en-GB" sz="1900" dirty="0">
                        <a:effectLst/>
                      </a:endParaRPr>
                    </a:p>
                  </a:txBody>
                  <a:tcPr marL="54661" marR="5466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+mn-ea"/>
                        </a:rPr>
                        <a:t>D5.1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User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manual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of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the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PGCM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code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with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time-reversal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symmetry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breaking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intrinsic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wave</a:t>
                      </a:r>
                      <a:r>
                        <a:rPr lang="fi-FI" sz="16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fi-FI" sz="16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functions</a:t>
                      </a:r>
                      <a:endParaRPr lang="en-GB" sz="16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4661" marR="5466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U-Sevilla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+mn-lt"/>
                          <a:ea typeface="+mn-ea"/>
                        </a:rPr>
                        <a:t>X</a:t>
                      </a:r>
                      <a:endParaRPr lang="en-US" sz="16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D5.2</a:t>
                      </a: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Report on </a:t>
                      </a:r>
                      <a:r>
                        <a:rPr lang="fi-FI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development</a:t>
                      </a: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of </a:t>
                      </a:r>
                      <a:r>
                        <a:rPr lang="fi-FI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ionization</a:t>
                      </a: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fi-FI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schemes</a:t>
                      </a: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for </a:t>
                      </a:r>
                      <a:r>
                        <a:rPr lang="fi-FI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lanthanide</a:t>
                      </a:r>
                      <a:r>
                        <a:rPr lang="fi-FI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fi-FI" sz="1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elements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U-Edinburgh</a:t>
                      </a:r>
                      <a:endParaRPr lang="en-US" sz="16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+mn-lt"/>
                          <a:ea typeface="+mn-ea"/>
                        </a:rPr>
                        <a:t>X</a:t>
                      </a:r>
                      <a:endParaRPr lang="en-US" sz="16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+mn-ea"/>
                        </a:rPr>
                        <a:t>D5.3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Report on offline collinear laser spectroscopy of lanthanide elements</a:t>
                      </a:r>
                    </a:p>
                  </a:txBody>
                  <a:tcPr marL="54661" marR="5466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JYU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+mn-lt"/>
                          <a:ea typeface="+mn-ea"/>
                        </a:rPr>
                        <a:t>X</a:t>
                      </a:r>
                      <a:endParaRPr lang="en-US" sz="16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D5.4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Report on the use of Monte Carlo simulations for release-time measurements from a hot catcher</a:t>
                      </a:r>
                    </a:p>
                  </a:txBody>
                  <a:tcPr marL="54661" marR="5466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JYU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+mn-lt"/>
                          <a:ea typeface="+mn-ea"/>
                        </a:rPr>
                        <a:t>X</a:t>
                      </a:r>
                      <a:endParaRPr lang="en-US" sz="16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87080"/>
                  </a:ext>
                </a:extLst>
              </a:tr>
              <a:tr h="734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D5.5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tba</a:t>
                      </a:r>
                    </a:p>
                  </a:txBody>
                  <a:tcPr marL="54661" marR="5466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PSI</a:t>
                      </a:r>
                      <a:endParaRPr lang="en-US" sz="16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>
                          <a:effectLst/>
                          <a:latin typeface="+mn-lt"/>
                          <a:ea typeface="+mn-ea"/>
                        </a:rPr>
                        <a:t>X</a:t>
                      </a:r>
                      <a:endParaRPr lang="en-US" sz="16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661" marR="54661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451693-7B0E-466B-8A85-09CA2F192A5E}"/>
              </a:ext>
            </a:extLst>
          </p:cNvPr>
          <p:cNvSpPr txBox="1"/>
          <p:nvPr/>
        </p:nvSpPr>
        <p:spPr>
          <a:xfrm>
            <a:off x="990446" y="5790812"/>
            <a:ext cx="1062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/>
              <a:t>Deliverables</a:t>
            </a:r>
            <a:r>
              <a:rPr lang="fi-FI" sz="1600" dirty="0"/>
              <a:t> to </a:t>
            </a:r>
            <a:r>
              <a:rPr lang="fi-FI" sz="1600" dirty="0" err="1"/>
              <a:t>be</a:t>
            </a:r>
            <a:r>
              <a:rPr lang="fi-FI" sz="1600" dirty="0"/>
              <a:t> </a:t>
            </a:r>
            <a:r>
              <a:rPr lang="fi-FI" sz="1600" dirty="0" err="1"/>
              <a:t>produced</a:t>
            </a:r>
            <a:r>
              <a:rPr lang="fi-FI" sz="1600" dirty="0"/>
              <a:t> as </a:t>
            </a:r>
            <a:r>
              <a:rPr lang="fi-FI" sz="1600" dirty="0" err="1"/>
              <a:t>scientific</a:t>
            </a:r>
            <a:r>
              <a:rPr lang="fi-FI" sz="1600" dirty="0"/>
              <a:t> </a:t>
            </a:r>
            <a:r>
              <a:rPr lang="fi-FI" sz="1600" dirty="0" err="1"/>
              <a:t>reports</a:t>
            </a:r>
            <a:r>
              <a:rPr lang="fi-FI" sz="1600" dirty="0"/>
              <a:t>. </a:t>
            </a:r>
            <a:r>
              <a:rPr lang="fi-FI" sz="1600" dirty="0" err="1"/>
              <a:t>They</a:t>
            </a:r>
            <a:r>
              <a:rPr lang="fi-FI" sz="1600" dirty="0"/>
              <a:t> </a:t>
            </a:r>
            <a:r>
              <a:rPr lang="fi-FI" sz="1600" dirty="0" err="1"/>
              <a:t>need</a:t>
            </a:r>
            <a:r>
              <a:rPr lang="fi-FI" sz="1600" dirty="0"/>
              <a:t> to </a:t>
            </a:r>
            <a:r>
              <a:rPr lang="fi-FI" sz="1600" dirty="0" err="1"/>
              <a:t>be</a:t>
            </a:r>
            <a:r>
              <a:rPr lang="fi-FI" sz="1600" dirty="0"/>
              <a:t> </a:t>
            </a:r>
            <a:r>
              <a:rPr lang="fi-FI" sz="1600" dirty="0" err="1"/>
              <a:t>achievable</a:t>
            </a:r>
            <a:r>
              <a:rPr lang="fi-FI" sz="1600" dirty="0"/>
              <a:t>, and </a:t>
            </a:r>
            <a:r>
              <a:rPr lang="fi-FI" sz="1600" dirty="0" err="1"/>
              <a:t>will</a:t>
            </a:r>
            <a:r>
              <a:rPr lang="fi-FI" sz="1600" dirty="0"/>
              <a:t> </a:t>
            </a:r>
            <a:r>
              <a:rPr lang="fi-FI" sz="1600" dirty="0" err="1"/>
              <a:t>be</a:t>
            </a:r>
            <a:r>
              <a:rPr lang="fi-FI" sz="1600" dirty="0"/>
              <a:t> </a:t>
            </a:r>
            <a:r>
              <a:rPr lang="fi-FI" sz="1600" dirty="0" err="1"/>
              <a:t>distributed</a:t>
            </a:r>
            <a:r>
              <a:rPr lang="fi-FI" sz="1600" dirty="0"/>
              <a:t> </a:t>
            </a:r>
            <a:r>
              <a:rPr lang="fi-FI" sz="1600" dirty="0" err="1"/>
              <a:t>throughout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project</a:t>
            </a:r>
            <a:r>
              <a:rPr lang="fi-FI" sz="1600" dirty="0"/>
              <a:t> </a:t>
            </a:r>
            <a:r>
              <a:rPr lang="fi-FI" sz="1600" dirty="0" err="1"/>
              <a:t>timeframe</a:t>
            </a:r>
            <a:r>
              <a:rPr lang="fi-FI" sz="1600" dirty="0"/>
              <a:t>.</a:t>
            </a:r>
          </a:p>
        </p:txBody>
      </p:sp>
      <p:sp>
        <p:nvSpPr>
          <p:cNvPr id="4" name="Suorakulmio 9">
            <a:extLst>
              <a:ext uri="{FF2B5EF4-FFF2-40B4-BE49-F238E27FC236}">
                <a16:creationId xmlns:a16="http://schemas.microsoft.com/office/drawing/2014/main" id="{F542B00B-59F7-29EB-A378-8DD258CF26EA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72BA636D-8612-597B-13FE-0C52A36A283A}"/>
              </a:ext>
            </a:extLst>
          </p:cNvPr>
          <p:cNvSpPr txBox="1">
            <a:spLocks/>
          </p:cNvSpPr>
          <p:nvPr/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E5A50B61-0084-1F83-762F-12C2274B932C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8041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8">
            <a:extLst>
              <a:ext uri="{FF2B5EF4-FFF2-40B4-BE49-F238E27FC236}">
                <a16:creationId xmlns:a16="http://schemas.microsoft.com/office/drawing/2014/main" id="{6790EE7B-EF77-1348-3500-1C6A4D5855DA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6D9E0DEB-52B9-4CB1-E221-9062FB44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2CF9EE-7A64-05C1-5190-06E3555817D9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9021671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 err="1">
                <a:latin typeface="+mn-lt"/>
              </a:rPr>
              <a:t>Summary</a:t>
            </a:r>
            <a:endParaRPr lang="fi-FI" sz="36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F299A-957A-CE1E-0810-C1357C6E4B25}"/>
              </a:ext>
            </a:extLst>
          </p:cNvPr>
          <p:cNvSpPr txBox="1"/>
          <p:nvPr/>
        </p:nvSpPr>
        <p:spPr>
          <a:xfrm>
            <a:off x="723210" y="1351157"/>
            <a:ext cx="11243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Work</a:t>
            </a:r>
            <a:r>
              <a:rPr lang="fi-FI" sz="2400" dirty="0"/>
              <a:t> </a:t>
            </a:r>
            <a:r>
              <a:rPr lang="fi-FI" sz="2400" dirty="0" err="1"/>
              <a:t>Package</a:t>
            </a:r>
            <a:r>
              <a:rPr lang="fi-FI" sz="2400" dirty="0"/>
              <a:t> 5 is </a:t>
            </a:r>
            <a:r>
              <a:rPr lang="fi-FI" sz="2400" dirty="0" err="1"/>
              <a:t>looking</a:t>
            </a:r>
            <a:r>
              <a:rPr lang="fi-FI" sz="2400" dirty="0"/>
              <a:t> </a:t>
            </a:r>
            <a:r>
              <a:rPr lang="fi-FI" sz="2400" dirty="0" err="1"/>
              <a:t>simply</a:t>
            </a:r>
            <a:r>
              <a:rPr lang="fi-FI" sz="2400" dirty="0"/>
              <a:t> </a:t>
            </a:r>
            <a:r>
              <a:rPr lang="fi-FI" sz="2400" dirty="0" err="1"/>
              <a:t>delicious</a:t>
            </a:r>
            <a:r>
              <a:rPr lang="fi-FI" sz="24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Links</a:t>
            </a:r>
            <a:r>
              <a:rPr lang="fi-FI" sz="2400" dirty="0"/>
              <a:t> to </a:t>
            </a:r>
            <a:r>
              <a:rPr lang="fi-FI" sz="2400" dirty="0" err="1"/>
              <a:t>other</a:t>
            </a:r>
            <a:r>
              <a:rPr lang="fi-FI" sz="2400" dirty="0"/>
              <a:t> </a:t>
            </a:r>
            <a:r>
              <a:rPr lang="fi-FI" sz="2400" dirty="0" err="1"/>
              <a:t>WP’s</a:t>
            </a:r>
            <a:r>
              <a:rPr lang="fi-FI" sz="2400" dirty="0"/>
              <a:t>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identified</a:t>
            </a:r>
            <a:r>
              <a:rPr lang="fi-FI" sz="2400" dirty="0"/>
              <a:t> (e.g., </a:t>
            </a:r>
            <a:r>
              <a:rPr lang="fi-FI" sz="2400" dirty="0" err="1"/>
              <a:t>atomic</a:t>
            </a:r>
            <a:r>
              <a:rPr lang="fi-FI" sz="2400" dirty="0"/>
              <a:t> </a:t>
            </a:r>
            <a:r>
              <a:rPr lang="fi-FI" sz="2400" dirty="0" err="1"/>
              <a:t>theory</a:t>
            </a:r>
            <a:r>
              <a:rPr lang="fi-FI" sz="2400" dirty="0"/>
              <a:t> &amp; </a:t>
            </a:r>
            <a:r>
              <a:rPr lang="fi-FI" sz="2400" dirty="0" err="1"/>
              <a:t>atomic</a:t>
            </a:r>
            <a:r>
              <a:rPr lang="fi-FI" sz="2400" dirty="0"/>
              <a:t> </a:t>
            </a:r>
            <a:r>
              <a:rPr lang="fi-FI" sz="2400" dirty="0" err="1"/>
              <a:t>spectroscopy</a:t>
            </a:r>
            <a:r>
              <a:rPr lang="fi-FI" sz="2400" dirty="0"/>
              <a:t> </a:t>
            </a:r>
            <a:r>
              <a:rPr lang="fi-FI" sz="2400" dirty="0">
                <a:solidFill>
                  <a:srgbClr val="FF0000"/>
                </a:solidFill>
              </a:rPr>
              <a:t>WP4</a:t>
            </a:r>
            <a:r>
              <a:rPr lang="fi-FI" sz="2400" dirty="0"/>
              <a:t>, laser </a:t>
            </a:r>
            <a:r>
              <a:rPr lang="fi-FI" sz="2400" dirty="0" err="1"/>
              <a:t>technology</a:t>
            </a:r>
            <a:r>
              <a:rPr lang="fi-FI" sz="2400" dirty="0"/>
              <a:t> </a:t>
            </a:r>
            <a:r>
              <a:rPr lang="fi-FI" sz="2400" dirty="0">
                <a:solidFill>
                  <a:srgbClr val="FF0000"/>
                </a:solidFill>
              </a:rPr>
              <a:t>WP3</a:t>
            </a:r>
            <a:r>
              <a:rPr lang="fi-FI" sz="2400" dirty="0"/>
              <a:t>, </a:t>
            </a:r>
            <a:r>
              <a:rPr lang="fi-FI" sz="2400" dirty="0" err="1"/>
              <a:t>target</a:t>
            </a:r>
            <a:r>
              <a:rPr lang="fi-FI" sz="2400" dirty="0"/>
              <a:t> </a:t>
            </a:r>
            <a:r>
              <a:rPr lang="fi-FI" sz="2400" dirty="0" err="1"/>
              <a:t>material</a:t>
            </a:r>
            <a:r>
              <a:rPr lang="fi-FI" sz="2400" dirty="0"/>
              <a:t> </a:t>
            </a:r>
            <a:r>
              <a:rPr lang="fi-FI" sz="2400" dirty="0" err="1"/>
              <a:t>development</a:t>
            </a:r>
            <a:r>
              <a:rPr lang="fi-FI" sz="2400" dirty="0"/>
              <a:t> of </a:t>
            </a:r>
            <a:r>
              <a:rPr lang="fi-FI" sz="2400" dirty="0">
                <a:solidFill>
                  <a:srgbClr val="FF0000"/>
                </a:solidFill>
              </a:rPr>
              <a:t>WP2</a:t>
            </a:r>
            <a:r>
              <a:rPr lang="fi-FI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Deliverables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to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discussed</a:t>
            </a:r>
            <a:r>
              <a:rPr lang="fi-FI" sz="2400" dirty="0"/>
              <a:t>, </a:t>
            </a:r>
            <a:r>
              <a:rPr lang="fi-FI" sz="2400" dirty="0" err="1"/>
              <a:t>but</a:t>
            </a:r>
            <a:r>
              <a:rPr lang="fi-FI" sz="2400" dirty="0"/>
              <a:t> </a:t>
            </a:r>
            <a:r>
              <a:rPr lang="fi-FI" sz="2400" dirty="0" err="1"/>
              <a:t>likely</a:t>
            </a:r>
            <a:r>
              <a:rPr lang="fi-FI" sz="2400" dirty="0"/>
              <a:t> </a:t>
            </a:r>
            <a:r>
              <a:rPr lang="fi-FI" sz="2400" dirty="0" err="1"/>
              <a:t>will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all</a:t>
            </a:r>
            <a:r>
              <a:rPr lang="fi-FI" sz="2400" dirty="0"/>
              <a:t> </a:t>
            </a:r>
            <a:r>
              <a:rPr lang="fi-FI" sz="2400" dirty="0" err="1"/>
              <a:t>scientific</a:t>
            </a:r>
            <a:r>
              <a:rPr lang="fi-FI" sz="2400" dirty="0"/>
              <a:t> </a:t>
            </a:r>
            <a:r>
              <a:rPr lang="fi-FI" sz="2400" dirty="0" err="1"/>
              <a:t>reports</a:t>
            </a:r>
            <a:r>
              <a:rPr lang="fi-FI" sz="2400" dirty="0"/>
              <a:t>. </a:t>
            </a:r>
            <a:r>
              <a:rPr lang="fi-FI" sz="2400" dirty="0" err="1"/>
              <a:t>Easy</a:t>
            </a:r>
            <a:r>
              <a:rPr lang="fi-FI" sz="2400" dirty="0"/>
              <a:t> to </a:t>
            </a:r>
            <a:r>
              <a:rPr lang="fi-FI" sz="2400" dirty="0" err="1"/>
              <a:t>define</a:t>
            </a:r>
            <a:r>
              <a:rPr lang="fi-FI" sz="2400" dirty="0"/>
              <a:t>!</a:t>
            </a:r>
          </a:p>
          <a:p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Thank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 to my </a:t>
            </a:r>
            <a:r>
              <a:rPr lang="fi-FI" sz="2400" dirty="0" err="1"/>
              <a:t>dear</a:t>
            </a:r>
            <a:r>
              <a:rPr lang="fi-FI" sz="2400" dirty="0"/>
              <a:t> </a:t>
            </a:r>
            <a:r>
              <a:rPr lang="fi-FI" sz="2400" dirty="0" err="1"/>
              <a:t>colleagues</a:t>
            </a:r>
            <a:r>
              <a:rPr lang="fi-FI" sz="2400" dirty="0"/>
              <a:t> </a:t>
            </a:r>
            <a:r>
              <a:rPr lang="fi-FI" sz="2400" dirty="0" err="1"/>
              <a:t>Tomás</a:t>
            </a:r>
            <a:r>
              <a:rPr lang="fi-FI" sz="2400" dirty="0"/>
              <a:t>, James and Andreas for </a:t>
            </a:r>
            <a:r>
              <a:rPr lang="fi-FI" sz="2400" dirty="0" err="1"/>
              <a:t>their</a:t>
            </a:r>
            <a:r>
              <a:rPr lang="fi-FI" sz="2400" dirty="0"/>
              <a:t> </a:t>
            </a:r>
            <a:r>
              <a:rPr lang="fi-FI" sz="2400" dirty="0" err="1"/>
              <a:t>super</a:t>
            </a:r>
            <a:r>
              <a:rPr lang="fi-FI" sz="2400" dirty="0"/>
              <a:t> </a:t>
            </a:r>
            <a:r>
              <a:rPr lang="fi-FI" sz="2400" dirty="0" err="1"/>
              <a:t>material</a:t>
            </a:r>
            <a:r>
              <a:rPr lang="fi-FI" sz="2400" dirty="0"/>
              <a:t>!</a:t>
            </a:r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CADF7F3D-820F-F98B-890C-FE1F9CE39AF1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78FA5F5A-260A-F278-0323-08B86173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071DDD3B-FA28-4E42-9099-BC9CB775A8A8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01490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8">
            <a:extLst>
              <a:ext uri="{FF2B5EF4-FFF2-40B4-BE49-F238E27FC236}">
                <a16:creationId xmlns:a16="http://schemas.microsoft.com/office/drawing/2014/main" id="{D95D87D1-5339-53C7-2818-D28017DE824D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376435B-3353-3DB6-8893-D022FB10A098}"/>
              </a:ext>
            </a:extLst>
          </p:cNvPr>
          <p:cNvSpPr txBox="1">
            <a:spLocks/>
          </p:cNvSpPr>
          <p:nvPr/>
        </p:nvSpPr>
        <p:spPr>
          <a:xfrm>
            <a:off x="408080" y="274638"/>
            <a:ext cx="3629766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</a:p>
        </p:txBody>
      </p:sp>
      <p:pic>
        <p:nvPicPr>
          <p:cNvPr id="6" name="Picture 50" descr="color12pt">
            <a:extLst>
              <a:ext uri="{FF2B5EF4-FFF2-40B4-BE49-F238E27FC236}">
                <a16:creationId xmlns:a16="http://schemas.microsoft.com/office/drawing/2014/main" id="{789D3926-61A2-199C-94CF-BC65C9B63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orakulmio 9">
            <a:extLst>
              <a:ext uri="{FF2B5EF4-FFF2-40B4-BE49-F238E27FC236}">
                <a16:creationId xmlns:a16="http://schemas.microsoft.com/office/drawing/2014/main" id="{4575D53C-E6C2-0F9C-BF9E-6AF7FD1745A3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44BDC2FC-3EA8-B354-A27A-630A4E6E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3B82AC9-183B-6507-DC96-B0248870D601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D6D47C5F-C64B-8997-0BF6-67BFD6DEE1D2}"/>
              </a:ext>
            </a:extLst>
          </p:cNvPr>
          <p:cNvSpPr txBox="1">
            <a:spLocks/>
          </p:cNvSpPr>
          <p:nvPr/>
        </p:nvSpPr>
        <p:spPr>
          <a:xfrm>
            <a:off x="533293" y="1229592"/>
            <a:ext cx="10919752" cy="466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90000"/>
              <a:buNone/>
            </a:pPr>
            <a:endParaRPr lang="en-GB" dirty="0"/>
          </a:p>
          <a:p>
            <a:pPr marL="285750" indent="-285750">
              <a:buSzPct val="90000"/>
              <a:buFont typeface="Wingdings" panose="05000000000000000000" pitchFamily="2" charset="2"/>
              <a:buChar char="Ø"/>
            </a:pPr>
            <a:r>
              <a:rPr lang="en-GB" dirty="0"/>
              <a:t> General overview</a:t>
            </a:r>
          </a:p>
          <a:p>
            <a:pPr marL="285750" indent="-285750">
              <a:buSzPct val="90000"/>
              <a:buFont typeface="Wingdings" panose="05000000000000000000" pitchFamily="2" charset="2"/>
              <a:buChar char="Ø"/>
            </a:pPr>
            <a:r>
              <a:rPr lang="en-GB" dirty="0"/>
              <a:t> Nuclear structure and the lanthanides</a:t>
            </a:r>
          </a:p>
          <a:p>
            <a:pPr marL="285750" indent="-285750">
              <a:buSzPct val="90000"/>
              <a:buFont typeface="Wingdings" panose="05000000000000000000" pitchFamily="2" charset="2"/>
              <a:buChar char="Ø"/>
            </a:pPr>
            <a:r>
              <a:rPr lang="en-GB" dirty="0"/>
              <a:t> PhD thesis topics and supervisors</a:t>
            </a:r>
          </a:p>
          <a:p>
            <a:pPr marL="285750" indent="-285750">
              <a:buSzPct val="90000"/>
              <a:buFont typeface="Wingdings" panose="05000000000000000000" pitchFamily="2" charset="2"/>
              <a:buChar char="Ø"/>
            </a:pPr>
            <a:r>
              <a:rPr lang="en-GB" dirty="0"/>
              <a:t> Possible deliverables (still under construction)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0885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0AB4C5-5D50-701D-8A4D-54518123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078" y="1068701"/>
            <a:ext cx="9096604" cy="521228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209D5D-D367-5F3C-6922-5A043548C4A4}"/>
              </a:ext>
            </a:extLst>
          </p:cNvPr>
          <p:cNvSpPr txBox="1">
            <a:spLocks/>
          </p:cNvSpPr>
          <p:nvPr/>
        </p:nvSpPr>
        <p:spPr>
          <a:xfrm>
            <a:off x="408080" y="274638"/>
            <a:ext cx="9912870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 err="1">
                <a:latin typeface="+mn-lt"/>
              </a:rPr>
              <a:t>The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Periodic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Table</a:t>
            </a:r>
            <a:r>
              <a:rPr lang="fi-FI" sz="3600" dirty="0">
                <a:latin typeface="+mn-lt"/>
              </a:rPr>
              <a:t> of </a:t>
            </a:r>
            <a:r>
              <a:rPr lang="fi-FI" sz="3600" dirty="0" err="1">
                <a:latin typeface="+mn-lt"/>
              </a:rPr>
              <a:t>the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Elements</a:t>
            </a:r>
            <a:endParaRPr lang="fi-FI" sz="3600" dirty="0">
              <a:latin typeface="+mn-lt"/>
            </a:endParaRPr>
          </a:p>
        </p:txBody>
      </p:sp>
      <p:pic>
        <p:nvPicPr>
          <p:cNvPr id="11" name="Picture 50" descr="color12pt">
            <a:extLst>
              <a:ext uri="{FF2B5EF4-FFF2-40B4-BE49-F238E27FC236}">
                <a16:creationId xmlns:a16="http://schemas.microsoft.com/office/drawing/2014/main" id="{1C740A18-DEFF-7628-A566-6EFDEC801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B67BC529-A0F0-7B91-C4C6-F3A92976D38C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Mendeleev">
            <a:extLst>
              <a:ext uri="{FF2B5EF4-FFF2-40B4-BE49-F238E27FC236}">
                <a16:creationId xmlns:a16="http://schemas.microsoft.com/office/drawing/2014/main" id="{807A2C49-E3E9-BD2B-9B20-05830A37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379379" y="1026275"/>
            <a:ext cx="1701497" cy="2551074"/>
          </a:xfrm>
          <a:prstGeom prst="rect">
            <a:avLst/>
          </a:prstGeom>
          <a:noFill/>
          <a:ln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FB3B85-39F7-1CED-EB34-153A0E313C80}"/>
              </a:ext>
            </a:extLst>
          </p:cNvPr>
          <p:cNvSpPr txBox="1"/>
          <p:nvPr/>
        </p:nvSpPr>
        <p:spPr>
          <a:xfrm>
            <a:off x="166255" y="968608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0000FF"/>
                </a:solidFill>
              </a:rPr>
              <a:t>Groups</a:t>
            </a:r>
            <a:endParaRPr lang="fi-FI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AE2D78-4E2E-B26C-FDB6-436CBE256772}"/>
              </a:ext>
            </a:extLst>
          </p:cNvPr>
          <p:cNvCxnSpPr>
            <a:stCxn id="17" idx="3"/>
          </p:cNvCxnSpPr>
          <p:nvPr/>
        </p:nvCxnSpPr>
        <p:spPr>
          <a:xfrm flipV="1">
            <a:off x="1085161" y="1152377"/>
            <a:ext cx="352378" cy="8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EEAB19-670C-0B1E-92CF-52FE7166B6F6}"/>
              </a:ext>
            </a:extLst>
          </p:cNvPr>
          <p:cNvSpPr txBox="1"/>
          <p:nvPr/>
        </p:nvSpPr>
        <p:spPr>
          <a:xfrm>
            <a:off x="138326" y="1402173"/>
            <a:ext cx="9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0000FF"/>
                </a:solidFill>
              </a:rPr>
              <a:t>Periods</a:t>
            </a:r>
            <a:endParaRPr lang="fi-FI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EBCFC4-5C9D-08B7-1C2D-310CA146342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03838" y="1771505"/>
            <a:ext cx="0" cy="6002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BE58AD8-EB15-F403-4345-FAC7B1135BD0}"/>
              </a:ext>
            </a:extLst>
          </p:cNvPr>
          <p:cNvSpPr/>
          <p:nvPr/>
        </p:nvSpPr>
        <p:spPr>
          <a:xfrm>
            <a:off x="2791780" y="5198473"/>
            <a:ext cx="7238045" cy="4762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Suorakulmio 9">
            <a:extLst>
              <a:ext uri="{FF2B5EF4-FFF2-40B4-BE49-F238E27FC236}">
                <a16:creationId xmlns:a16="http://schemas.microsoft.com/office/drawing/2014/main" id="{E4309098-4910-DE3D-528C-D606DA34B289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A67C2ADB-D1DD-DA34-6876-C2352AE5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C6E60F5-1845-807A-8206-D2602EDDB728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89205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E9C1279-A965-789D-25C8-B975359C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39" y="900362"/>
            <a:ext cx="7946649" cy="52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8">
            <a:extLst>
              <a:ext uri="{FF2B5EF4-FFF2-40B4-BE49-F238E27FC236}">
                <a16:creationId xmlns:a16="http://schemas.microsoft.com/office/drawing/2014/main" id="{EF03C8D5-459E-942F-7830-A86C8C0272E8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0" descr="color12pt">
            <a:extLst>
              <a:ext uri="{FF2B5EF4-FFF2-40B4-BE49-F238E27FC236}">
                <a16:creationId xmlns:a16="http://schemas.microsoft.com/office/drawing/2014/main" id="{16C5E7EB-8DB2-E89C-EE39-6E624C1A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4EBAB6-E0F7-C42F-7A88-C42304A56CD5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+mn-lt"/>
              </a:rPr>
              <a:t>Laser </a:t>
            </a:r>
            <a:r>
              <a:rPr lang="fi-FI" sz="3600" dirty="0" err="1">
                <a:latin typeface="+mn-lt"/>
              </a:rPr>
              <a:t>spectroscopy</a:t>
            </a:r>
            <a:r>
              <a:rPr lang="fi-FI" sz="3600" dirty="0">
                <a:latin typeface="+mn-lt"/>
              </a:rPr>
              <a:t> and </a:t>
            </a:r>
            <a:r>
              <a:rPr lang="fi-FI" sz="3600" dirty="0" err="1">
                <a:latin typeface="+mn-lt"/>
              </a:rPr>
              <a:t>the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nuclear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landscape</a:t>
            </a:r>
            <a:endParaRPr lang="fi-FI" sz="36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2F138-EA15-DE5C-EC92-D7D7E20EBC18}"/>
              </a:ext>
            </a:extLst>
          </p:cNvPr>
          <p:cNvSpPr txBox="1"/>
          <p:nvPr/>
        </p:nvSpPr>
        <p:spPr>
          <a:xfrm>
            <a:off x="9159782" y="1636737"/>
            <a:ext cx="270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review: X.F. Yang et al., PPNP 129 (2023) 104005</a:t>
            </a:r>
            <a:endParaRPr lang="en-GB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orakulmio 9">
            <a:extLst>
              <a:ext uri="{FF2B5EF4-FFF2-40B4-BE49-F238E27FC236}">
                <a16:creationId xmlns:a16="http://schemas.microsoft.com/office/drawing/2014/main" id="{FA1FA8BA-2AF3-0142-8887-950300FDC052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CCE78366-814B-D5DB-EDE6-F48AB10A2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E91F94D2-D384-4485-09EB-C95EBB769478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99424F-1E21-6533-135D-A006E64D0E6E}"/>
              </a:ext>
            </a:extLst>
          </p:cNvPr>
          <p:cNvSpPr/>
          <p:nvPr/>
        </p:nvSpPr>
        <p:spPr>
          <a:xfrm>
            <a:off x="4129238" y="3359217"/>
            <a:ext cx="1540042" cy="4138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CCDC38-70C0-66A8-0650-0B5289E6F0B0}"/>
              </a:ext>
            </a:extLst>
          </p:cNvPr>
          <p:cNvCxnSpPr/>
          <p:nvPr/>
        </p:nvCxnSpPr>
        <p:spPr>
          <a:xfrm>
            <a:off x="5669280" y="3522846"/>
            <a:ext cx="3378467" cy="365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E934F4-055E-481E-3832-1A69FF8924A4}"/>
              </a:ext>
            </a:extLst>
          </p:cNvPr>
          <p:cNvSpPr txBox="1"/>
          <p:nvPr/>
        </p:nvSpPr>
        <p:spPr>
          <a:xfrm>
            <a:off x="9235143" y="3566160"/>
            <a:ext cx="270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lanthanide</a:t>
            </a:r>
            <a:r>
              <a:rPr lang="fi-FI" dirty="0"/>
              <a:t> </a:t>
            </a:r>
            <a:r>
              <a:rPr lang="fi-FI" dirty="0" err="1"/>
              <a:t>elements</a:t>
            </a:r>
            <a:r>
              <a:rPr lang="fi-FI" dirty="0"/>
              <a:t>:</a:t>
            </a:r>
          </a:p>
          <a:p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i="1" dirty="0"/>
              <a:t>Z</a:t>
            </a:r>
            <a:r>
              <a:rPr lang="fi-FI" dirty="0"/>
              <a:t> = 57 to </a:t>
            </a:r>
            <a:r>
              <a:rPr lang="fi-FI" i="1" dirty="0"/>
              <a:t>Z</a:t>
            </a:r>
            <a:r>
              <a:rPr lang="fi-FI" dirty="0"/>
              <a:t> = 71</a:t>
            </a:r>
          </a:p>
        </p:txBody>
      </p:sp>
    </p:spTree>
    <p:extLst>
      <p:ext uri="{BB962C8B-B14F-4D97-AF65-F5344CB8AC3E}">
        <p14:creationId xmlns:p14="http://schemas.microsoft.com/office/powerpoint/2010/main" val="128278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46D82B4D-3238-ED89-5673-4533011F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1E3962-90BE-F379-BD1B-5C426C396C34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 err="1">
                <a:latin typeface="+mn-lt"/>
              </a:rPr>
              <a:t>Current</a:t>
            </a:r>
            <a:r>
              <a:rPr lang="fi-FI" sz="3600" dirty="0">
                <a:latin typeface="+mn-lt"/>
              </a:rPr>
              <a:t> status of </a:t>
            </a:r>
            <a:r>
              <a:rPr lang="fi-FI" sz="3600" dirty="0" err="1">
                <a:latin typeface="+mn-lt"/>
              </a:rPr>
              <a:t>the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lanthanides</a:t>
            </a:r>
            <a:r>
              <a:rPr lang="fi-FI" sz="3600" dirty="0">
                <a:latin typeface="+mn-lt"/>
              </a:rPr>
              <a:t> as of 2025</a:t>
            </a: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E355EA7E-6608-E08F-B7FF-B7F10E5A7B8F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D2EC6C1A-CAF7-BFEC-312C-6135FDEE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5C8B1A2-6844-1FD0-9313-6EBCDF685F86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8CBEC3-69EA-EF87-525A-2DAFCF746CF4}"/>
              </a:ext>
            </a:extLst>
          </p:cNvPr>
          <p:cNvGrpSpPr/>
          <p:nvPr/>
        </p:nvGrpSpPr>
        <p:grpSpPr>
          <a:xfrm>
            <a:off x="278870" y="1601144"/>
            <a:ext cx="10979426" cy="3246907"/>
            <a:chOff x="408079" y="1997677"/>
            <a:chExt cx="10979426" cy="32469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8BB8DE-4AF7-6E31-1D78-29B1C39A2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079" y="1997677"/>
              <a:ext cx="10979426" cy="32469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DE32F-0A76-C818-4AB7-FFCCC9A18371}"/>
                </a:ext>
              </a:extLst>
            </p:cNvPr>
            <p:cNvSpPr/>
            <p:nvPr/>
          </p:nvSpPr>
          <p:spPr>
            <a:xfrm>
              <a:off x="408079" y="4075043"/>
              <a:ext cx="1351147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BA017DE-495D-5301-7EA4-3FD3B1F13A5D}"/>
              </a:ext>
            </a:extLst>
          </p:cNvPr>
          <p:cNvSpPr/>
          <p:nvPr/>
        </p:nvSpPr>
        <p:spPr>
          <a:xfrm rot="3344880">
            <a:off x="6264571" y="2204208"/>
            <a:ext cx="968173" cy="2923139"/>
          </a:xfrm>
          <a:prstGeom prst="ellipse">
            <a:avLst/>
          </a:prstGeom>
          <a:solidFill>
            <a:srgbClr val="00B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33C211-D16C-FCA1-F461-B655B1F2A4D2}"/>
              </a:ext>
            </a:extLst>
          </p:cNvPr>
          <p:cNvCxnSpPr>
            <a:stCxn id="12" idx="5"/>
          </p:cNvCxnSpPr>
          <p:nvPr/>
        </p:nvCxnSpPr>
        <p:spPr>
          <a:xfrm>
            <a:off x="6087068" y="4530393"/>
            <a:ext cx="820628" cy="936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9047D5-091E-E2D3-D0E1-34DFCC5FF129}"/>
              </a:ext>
            </a:extLst>
          </p:cNvPr>
          <p:cNvSpPr txBox="1"/>
          <p:nvPr/>
        </p:nvSpPr>
        <p:spPr>
          <a:xfrm>
            <a:off x="4999805" y="5568078"/>
            <a:ext cx="6886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/>
              <a:t>Note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clear</a:t>
            </a:r>
            <a:r>
              <a:rPr lang="fi-FI" sz="2000" dirty="0"/>
              <a:t> </a:t>
            </a:r>
            <a:r>
              <a:rPr lang="fi-FI" sz="2000" dirty="0" err="1"/>
              <a:t>lack</a:t>
            </a:r>
            <a:r>
              <a:rPr lang="fi-FI" sz="2000" dirty="0"/>
              <a:t> of data for </a:t>
            </a:r>
            <a:r>
              <a:rPr lang="fi-FI" sz="2000" dirty="0" err="1"/>
              <a:t>neutron-rich</a:t>
            </a:r>
            <a:r>
              <a:rPr lang="fi-FI" sz="2000" dirty="0"/>
              <a:t> </a:t>
            </a:r>
            <a:r>
              <a:rPr lang="fi-FI" sz="2000" dirty="0" err="1"/>
              <a:t>isotopes</a:t>
            </a:r>
            <a:r>
              <a:rPr lang="fi-FI" sz="2000" dirty="0"/>
              <a:t>:</a:t>
            </a:r>
          </a:p>
          <a:p>
            <a:r>
              <a:rPr lang="fi-FI" sz="2000" dirty="0" err="1"/>
              <a:t>possible</a:t>
            </a:r>
            <a:r>
              <a:rPr lang="fi-FI" sz="2000" dirty="0"/>
              <a:t> to </a:t>
            </a:r>
            <a:r>
              <a:rPr lang="fi-FI" sz="2000" dirty="0" err="1"/>
              <a:t>access</a:t>
            </a:r>
            <a:r>
              <a:rPr lang="fi-FI" sz="2000" dirty="0"/>
              <a:t> some of </a:t>
            </a:r>
            <a:r>
              <a:rPr lang="fi-FI" sz="2000" dirty="0" err="1"/>
              <a:t>these</a:t>
            </a:r>
            <a:r>
              <a:rPr lang="fi-FI" sz="2000" dirty="0"/>
              <a:t> </a:t>
            </a:r>
            <a:r>
              <a:rPr lang="fi-FI" sz="2000" dirty="0" err="1"/>
              <a:t>elements</a:t>
            </a:r>
            <a:r>
              <a:rPr lang="fi-FI" sz="2000" dirty="0"/>
              <a:t> in </a:t>
            </a:r>
            <a:r>
              <a:rPr lang="fi-FI" sz="2000" dirty="0" err="1"/>
              <a:t>nuclear</a:t>
            </a:r>
            <a:r>
              <a:rPr lang="fi-FI" sz="2000" dirty="0"/>
              <a:t> fission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98444-632D-4F3C-956F-BDE4F19D2554}"/>
              </a:ext>
            </a:extLst>
          </p:cNvPr>
          <p:cNvSpPr txBox="1"/>
          <p:nvPr/>
        </p:nvSpPr>
        <p:spPr>
          <a:xfrm>
            <a:off x="3896138" y="1257633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0000FF"/>
                </a:solidFill>
              </a:rPr>
              <a:t>N = 82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FC93E5-8F7F-1C28-B9CD-BD859D578A92}"/>
              </a:ext>
            </a:extLst>
          </p:cNvPr>
          <p:cNvSpPr txBox="1"/>
          <p:nvPr/>
        </p:nvSpPr>
        <p:spPr>
          <a:xfrm>
            <a:off x="1630017" y="5205084"/>
            <a:ext cx="3188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/>
              <a:t>Towards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proton </a:t>
            </a:r>
            <a:r>
              <a:rPr lang="fi-FI" sz="2000" dirty="0" err="1"/>
              <a:t>dripline</a:t>
            </a:r>
            <a:endParaRPr lang="fi-FI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ED22C2-914A-5686-FF2E-26E30592BEE0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08079" y="5389750"/>
            <a:ext cx="1221938" cy="15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911B8960-15D0-4A70-CD19-5ED5158206A4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6E585-640F-C367-F99E-6F51F9BBD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1BA90260-6CD7-3378-EF00-13D5385C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BE161A-034F-7007-3832-9DB359B76F48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 err="1">
                <a:latin typeface="+mn-lt"/>
              </a:rPr>
              <a:t>Nuclear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structure</a:t>
            </a:r>
            <a:r>
              <a:rPr lang="fi-FI" sz="3600" dirty="0">
                <a:latin typeface="+mn-lt"/>
              </a:rPr>
              <a:t> in </a:t>
            </a:r>
            <a:r>
              <a:rPr lang="fi-FI" sz="3600" dirty="0" err="1">
                <a:latin typeface="+mn-lt"/>
              </a:rPr>
              <a:t>the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lanthanides</a:t>
            </a:r>
            <a:endParaRPr lang="fi-FI" sz="3600" dirty="0">
              <a:latin typeface="+mn-lt"/>
            </a:endParaRP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4E92CD37-143B-A2B2-4B72-491B85790B42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3E498A9D-A980-2AB4-2733-222996A2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00069D3-2ECB-A330-CF16-14D2931D54C1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EC511-DBC9-9C66-75AC-61C148F48C90}"/>
              </a:ext>
            </a:extLst>
          </p:cNvPr>
          <p:cNvSpPr/>
          <p:nvPr/>
        </p:nvSpPr>
        <p:spPr>
          <a:xfrm>
            <a:off x="278870" y="3678510"/>
            <a:ext cx="135114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10ED5BB9-D106-6938-D880-9804AE87F794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F38D0A-5285-244B-6AE1-CD79C1122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61" y="1508705"/>
            <a:ext cx="4297460" cy="3253899"/>
          </a:xfrm>
          <a:prstGeom prst="rect">
            <a:avLst/>
          </a:prstGeom>
        </p:spPr>
      </p:pic>
      <p:pic>
        <p:nvPicPr>
          <p:cNvPr id="29" name="Picture 28" descr="A graph of different numbers&#10;&#10;AI-generated content may be incorrect.">
            <a:extLst>
              <a:ext uri="{FF2B5EF4-FFF2-40B4-BE49-F238E27FC236}">
                <a16:creationId xmlns:a16="http://schemas.microsoft.com/office/drawing/2014/main" id="{F3B5935F-BEAD-E75E-D49E-153051F47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92" y="3561872"/>
            <a:ext cx="3345211" cy="2803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E0674D6-0924-0542-E2ED-98F1E06B4030}"/>
                  </a:ext>
                </a:extLst>
              </p:cNvPr>
              <p:cNvSpPr txBox="1"/>
              <p:nvPr/>
            </p:nvSpPr>
            <p:spPr>
              <a:xfrm>
                <a:off x="5341021" y="1125824"/>
                <a:ext cx="6582225" cy="1795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 dirty="0"/>
                  <a:t>Rich variety of nuclear structure phenomena: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500" dirty="0"/>
                  <a:t>Strong onsets of deformation with changing particle number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500" i="1" dirty="0"/>
                  <a:t>N </a:t>
                </a:r>
                <a:r>
                  <a:rPr lang="en-GB" sz="1500" dirty="0"/>
                  <a:t>= 88, 90 shape transition -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11/2</m:t>
                        </m:r>
                      </m:sub>
                    </m:sSub>
                  </m:oMath>
                </a14:m>
                <a:r>
                  <a:rPr lang="en-GB" sz="1500" dirty="0"/>
                  <a:t> sub-shell structure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500" dirty="0"/>
                  <a:t>Oblate-prolate shape phase transition on proton-rich side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500" dirty="0"/>
                  <a:t>Shape coexistence – intruder states </a:t>
                </a:r>
                <a:r>
                  <a:rPr lang="en-GB" sz="1500" i="1" dirty="0"/>
                  <a:t>N </a:t>
                </a:r>
                <a:r>
                  <a:rPr lang="en-GB" sz="1500" dirty="0"/>
                  <a:t>= 82 cross-shell excitations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500" dirty="0"/>
                  <a:t>Octupole deformation: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5/2</m:t>
                        </m:r>
                      </m:sub>
                    </m:sSub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11/2</m:t>
                        </m:r>
                      </m:sub>
                    </m:sSub>
                  </m:oMath>
                </a14:m>
                <a:r>
                  <a:rPr lang="en-GB" sz="1500" dirty="0"/>
                  <a:t>,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7/2</m:t>
                        </m:r>
                      </m:sub>
                    </m:sSub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13/2</m:t>
                        </m:r>
                      </m:sub>
                    </m:sSub>
                  </m:oMath>
                </a14:m>
                <a:endParaRPr lang="en-GB" sz="15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500" dirty="0"/>
                  <a:t>Possible triaxiality </a:t>
                </a:r>
                <a:r>
                  <a:rPr lang="en-GB" sz="1500" i="1" dirty="0"/>
                  <a:t>A </a:t>
                </a:r>
                <a:r>
                  <a:rPr lang="en-GB" sz="1500" dirty="0"/>
                  <a:t>=130-140</a:t>
                </a:r>
                <a:endParaRPr lang="fi-FI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E0674D6-0924-0542-E2ED-98F1E06B4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021" y="1125824"/>
                <a:ext cx="6582225" cy="1795620"/>
              </a:xfrm>
              <a:prstGeom prst="rect">
                <a:avLst/>
              </a:prstGeom>
              <a:blipFill>
                <a:blip r:embed="rId6"/>
                <a:stretch>
                  <a:fillRect l="-741" t="-1701" b="-306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5665AA0-BBBF-6636-BDE5-23F8DD7D21EB}"/>
              </a:ext>
            </a:extLst>
          </p:cNvPr>
          <p:cNvSpPr txBox="1"/>
          <p:nvPr/>
        </p:nvSpPr>
        <p:spPr>
          <a:xfrm>
            <a:off x="677587" y="1064587"/>
            <a:ext cx="4324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u="sng" dirty="0" err="1">
                <a:solidFill>
                  <a:srgbClr val="0000FF"/>
                </a:solidFill>
              </a:rPr>
              <a:t>High-resolution</a:t>
            </a:r>
            <a:r>
              <a:rPr lang="fi-FI" sz="1600" u="sng" dirty="0">
                <a:solidFill>
                  <a:srgbClr val="0000FF"/>
                </a:solidFill>
              </a:rPr>
              <a:t> </a:t>
            </a:r>
            <a:r>
              <a:rPr lang="fi-FI" sz="1600" u="sng" baseline="30000" dirty="0">
                <a:solidFill>
                  <a:srgbClr val="0000FF"/>
                </a:solidFill>
              </a:rPr>
              <a:t>143-147</a:t>
            </a:r>
            <a:r>
              <a:rPr lang="fi-FI" sz="1600" u="sng" dirty="0">
                <a:solidFill>
                  <a:srgbClr val="0000FF"/>
                </a:solidFill>
              </a:rPr>
              <a:t>Pm </a:t>
            </a:r>
            <a:r>
              <a:rPr lang="fi-FI" sz="1600" u="sng" dirty="0" err="1">
                <a:solidFill>
                  <a:srgbClr val="0000FF"/>
                </a:solidFill>
              </a:rPr>
              <a:t>using</a:t>
            </a:r>
            <a:r>
              <a:rPr lang="fi-FI" sz="1600" u="sng" dirty="0">
                <a:solidFill>
                  <a:srgbClr val="0000FF"/>
                </a:solidFill>
              </a:rPr>
              <a:t> PI-LIST at </a:t>
            </a:r>
            <a:r>
              <a:rPr lang="fi-FI" sz="1600" u="sng" dirty="0" err="1">
                <a:solidFill>
                  <a:srgbClr val="0000FF"/>
                </a:solidFill>
              </a:rPr>
              <a:t>Mainz</a:t>
            </a:r>
            <a:endParaRPr lang="fi-FI" sz="1600" u="sng" dirty="0">
              <a:solidFill>
                <a:srgbClr val="0000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814139-9F52-C6AB-E6E0-5B07E652BC6F}"/>
              </a:ext>
            </a:extLst>
          </p:cNvPr>
          <p:cNvSpPr txBox="1"/>
          <p:nvPr/>
        </p:nvSpPr>
        <p:spPr>
          <a:xfrm>
            <a:off x="7002606" y="3135655"/>
            <a:ext cx="524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u="sng" dirty="0" err="1">
                <a:solidFill>
                  <a:srgbClr val="0000FF"/>
                </a:solidFill>
              </a:rPr>
              <a:t>Two-neutron</a:t>
            </a:r>
            <a:r>
              <a:rPr lang="fi-FI" sz="1600" u="sng" dirty="0">
                <a:solidFill>
                  <a:srgbClr val="0000FF"/>
                </a:solidFill>
              </a:rPr>
              <a:t> </a:t>
            </a:r>
            <a:r>
              <a:rPr lang="fi-FI" sz="1600" u="sng" dirty="0" err="1">
                <a:solidFill>
                  <a:srgbClr val="0000FF"/>
                </a:solidFill>
              </a:rPr>
              <a:t>separation</a:t>
            </a:r>
            <a:r>
              <a:rPr lang="fi-FI" sz="1600" u="sng" dirty="0">
                <a:solidFill>
                  <a:srgbClr val="0000FF"/>
                </a:solidFill>
              </a:rPr>
              <a:t> </a:t>
            </a:r>
            <a:r>
              <a:rPr lang="fi-FI" sz="1600" u="sng" dirty="0" err="1">
                <a:solidFill>
                  <a:srgbClr val="0000FF"/>
                </a:solidFill>
              </a:rPr>
              <a:t>energies</a:t>
            </a:r>
            <a:r>
              <a:rPr lang="fi-FI" sz="1600" u="sng" dirty="0">
                <a:solidFill>
                  <a:srgbClr val="0000FF"/>
                </a:solidFill>
              </a:rPr>
              <a:t> of </a:t>
            </a:r>
            <a:r>
              <a:rPr lang="fi-FI" sz="1600" u="sng" baseline="30000" dirty="0">
                <a:solidFill>
                  <a:srgbClr val="0000FF"/>
                </a:solidFill>
              </a:rPr>
              <a:t>148-153</a:t>
            </a:r>
            <a:r>
              <a:rPr lang="fi-FI" sz="1600" u="sng" dirty="0">
                <a:solidFill>
                  <a:srgbClr val="0000FF"/>
                </a:solidFill>
              </a:rPr>
              <a:t>La at JYFLTRAP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E8F31D-EE20-493C-423A-7B94B88CDCF3}"/>
              </a:ext>
            </a:extLst>
          </p:cNvPr>
          <p:cNvSpPr txBox="1"/>
          <p:nvPr/>
        </p:nvSpPr>
        <p:spPr>
          <a:xfrm>
            <a:off x="6309815" y="3678510"/>
            <a:ext cx="1818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i-FI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Jaries</a:t>
            </a:r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</a:t>
            </a:r>
          </a:p>
          <a:p>
            <a:r>
              <a:rPr lang="fi-FI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134 (2025) 042501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9DDB017-2D37-CF71-9780-DAFEAB50F314}"/>
              </a:ext>
            </a:extLst>
          </p:cNvPr>
          <p:cNvSpPr/>
          <p:nvPr/>
        </p:nvSpPr>
        <p:spPr>
          <a:xfrm>
            <a:off x="8545509" y="3475179"/>
            <a:ext cx="914400" cy="1010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2A14C20-A78F-F483-E682-5106F262B53B}"/>
              </a:ext>
            </a:extLst>
          </p:cNvPr>
          <p:cNvCxnSpPr>
            <a:cxnSpLocks/>
          </p:cNvCxnSpPr>
          <p:nvPr/>
        </p:nvCxnSpPr>
        <p:spPr>
          <a:xfrm>
            <a:off x="9470897" y="4021410"/>
            <a:ext cx="764785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3454D4D-185B-D5BA-D417-71DD248BDE72}"/>
              </a:ext>
            </a:extLst>
          </p:cNvPr>
          <p:cNvSpPr txBox="1"/>
          <p:nvPr/>
        </p:nvSpPr>
        <p:spPr>
          <a:xfrm>
            <a:off x="10302761" y="4130185"/>
            <a:ext cx="17034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 err="1">
                <a:solidFill>
                  <a:srgbClr val="0000FF"/>
                </a:solidFill>
              </a:rPr>
              <a:t>Evidence</a:t>
            </a:r>
            <a:r>
              <a:rPr lang="fi-FI" sz="1600" dirty="0">
                <a:solidFill>
                  <a:srgbClr val="0000FF"/>
                </a:solidFill>
              </a:rPr>
              <a:t> of </a:t>
            </a:r>
            <a:r>
              <a:rPr lang="fi-FI" sz="1600" dirty="0" err="1">
                <a:solidFill>
                  <a:srgbClr val="0000FF"/>
                </a:solidFill>
              </a:rPr>
              <a:t>structure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change</a:t>
            </a:r>
            <a:endParaRPr lang="fi-FI" sz="1600" dirty="0">
              <a:solidFill>
                <a:srgbClr val="0000FF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065327-FFDA-89CE-A58B-263BC775714D}"/>
              </a:ext>
            </a:extLst>
          </p:cNvPr>
          <p:cNvSpPr txBox="1"/>
          <p:nvPr/>
        </p:nvSpPr>
        <p:spPr>
          <a:xfrm>
            <a:off x="278870" y="4957025"/>
            <a:ext cx="700337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Ground and isomeric state properties: fundamental benchmarks</a:t>
            </a:r>
            <a:endParaRPr lang="en-GB" sz="1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Radii – nuclear size variations, “bulk” deformation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Magnetic moments &amp; spins – s-p configurations, mixed-parity 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Quadrupole moments – isolating static quadrupole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dirty="0"/>
              <a:t>Close collaboration with nuclear theorists in the network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E65957-7EC9-DCA5-5465-85EBCFDC2D4B}"/>
              </a:ext>
            </a:extLst>
          </p:cNvPr>
          <p:cNvSpPr txBox="1"/>
          <p:nvPr/>
        </p:nvSpPr>
        <p:spPr>
          <a:xfrm>
            <a:off x="4812383" y="3222479"/>
            <a:ext cx="18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i-FI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Studer</a:t>
            </a:r>
            <a:r>
              <a:rPr lang="fi-FI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EPJ A 56 (2020) 69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7A4427-792B-47E7-F0A3-65753576C997}"/>
              </a:ext>
            </a:extLst>
          </p:cNvPr>
          <p:cNvSpPr/>
          <p:nvPr/>
        </p:nvSpPr>
        <p:spPr>
          <a:xfrm>
            <a:off x="9002709" y="4859620"/>
            <a:ext cx="914400" cy="1010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EF2D0A-A604-65D3-26B1-A79535A252E8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9783198" y="4588624"/>
            <a:ext cx="524002" cy="418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A87E5-8DF7-D524-9949-3D1D5BACA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43BF64AB-0644-D24B-7BF6-72A006A2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B60276-C212-B718-3B47-D50A44BE24B0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+mn-lt"/>
              </a:rPr>
              <a:t>PhD </a:t>
            </a:r>
            <a:r>
              <a:rPr lang="fi-FI" sz="3600" dirty="0" err="1">
                <a:latin typeface="+mn-lt"/>
              </a:rPr>
              <a:t>topics</a:t>
            </a:r>
            <a:r>
              <a:rPr lang="fi-FI" sz="3600" dirty="0">
                <a:latin typeface="+mn-lt"/>
              </a:rPr>
              <a:t> and </a:t>
            </a:r>
            <a:r>
              <a:rPr lang="fi-FI" sz="3600" dirty="0" err="1">
                <a:latin typeface="+mn-lt"/>
              </a:rPr>
              <a:t>supervisors</a:t>
            </a:r>
            <a:endParaRPr lang="fi-FI" sz="3600" dirty="0">
              <a:latin typeface="+mn-lt"/>
            </a:endParaRP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DD65041A-2D1E-FD95-1CC9-91D46EA57305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AFCD9FC8-D6F9-54B8-F231-A3135C46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26D1CF3-FB4A-76D8-7BFF-4CB4DD3B98F6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A024FA85-ADAB-A8AC-F5C0-E0B2E52489A1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5AFEA10-4FCB-900F-B6BE-C61BEC8E6087}"/>
              </a:ext>
            </a:extLst>
          </p:cNvPr>
          <p:cNvSpPr txBox="1"/>
          <p:nvPr/>
        </p:nvSpPr>
        <p:spPr>
          <a:xfrm>
            <a:off x="379290" y="1306650"/>
            <a:ext cx="1143341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0000"/>
                </a:solidFill>
              </a:rPr>
              <a:t>PhD 12</a:t>
            </a:r>
            <a:r>
              <a:rPr lang="fi-FI" dirty="0"/>
              <a:t>: </a:t>
            </a:r>
            <a:r>
              <a:rPr lang="fi-FI" dirty="0" err="1"/>
              <a:t>Nuclear-model</a:t>
            </a:r>
            <a:r>
              <a:rPr lang="fi-FI" dirty="0"/>
              <a:t> </a:t>
            </a:r>
            <a:r>
              <a:rPr lang="fi-FI" dirty="0" err="1"/>
              <a:t>developments</a:t>
            </a:r>
            <a:r>
              <a:rPr lang="fi-FI" dirty="0"/>
              <a:t> (</a:t>
            </a:r>
            <a:r>
              <a:rPr lang="fi-FI" dirty="0" err="1"/>
              <a:t>Tomás</a:t>
            </a:r>
            <a:r>
              <a:rPr lang="fi-FI" dirty="0"/>
              <a:t> Rodriguez, U-Sevilla; </a:t>
            </a:r>
            <a:r>
              <a:rPr lang="fi-FI" dirty="0" err="1"/>
              <a:t>co-supervisor</a:t>
            </a:r>
            <a:r>
              <a:rPr lang="fi-FI" dirty="0"/>
              <a:t> M. Kortelainen, U-Jyväskylä)</a:t>
            </a:r>
          </a:p>
          <a:p>
            <a:endParaRPr lang="fi-FI" dirty="0"/>
          </a:p>
          <a:p>
            <a:r>
              <a:rPr lang="fi-FI" dirty="0"/>
              <a:t>	</a:t>
            </a:r>
            <a:r>
              <a:rPr lang="fi-FI" sz="1600" dirty="0" err="1">
                <a:solidFill>
                  <a:srgbClr val="0000FF"/>
                </a:solidFill>
              </a:rPr>
              <a:t>Thesis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title</a:t>
            </a:r>
            <a:r>
              <a:rPr lang="fi-FI" sz="1600" dirty="0">
                <a:solidFill>
                  <a:srgbClr val="0000FF"/>
                </a:solidFill>
              </a:rPr>
              <a:t>: ``Beyond </a:t>
            </a:r>
            <a:r>
              <a:rPr lang="fi-FI" sz="1600" dirty="0" err="1">
                <a:solidFill>
                  <a:srgbClr val="0000FF"/>
                </a:solidFill>
              </a:rPr>
              <a:t>mean-field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studies</a:t>
            </a:r>
            <a:r>
              <a:rPr lang="fi-FI" sz="1600" dirty="0">
                <a:solidFill>
                  <a:srgbClr val="0000FF"/>
                </a:solidFill>
              </a:rPr>
              <a:t> of </a:t>
            </a:r>
            <a:r>
              <a:rPr lang="fi-FI" sz="1600" dirty="0" err="1">
                <a:solidFill>
                  <a:srgbClr val="0000FF"/>
                </a:solidFill>
              </a:rPr>
              <a:t>the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structure</a:t>
            </a:r>
            <a:r>
              <a:rPr lang="fi-FI" sz="1600" dirty="0">
                <a:solidFill>
                  <a:srgbClr val="0000FF"/>
                </a:solidFill>
              </a:rPr>
              <a:t> of </a:t>
            </a:r>
            <a:r>
              <a:rPr lang="fi-FI" sz="1600" dirty="0" err="1">
                <a:solidFill>
                  <a:srgbClr val="0000FF"/>
                </a:solidFill>
              </a:rPr>
              <a:t>lanthanide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isotopes</a:t>
            </a:r>
            <a:r>
              <a:rPr lang="fi-FI" sz="1600" dirty="0">
                <a:solidFill>
                  <a:srgbClr val="0000FF"/>
                </a:solidFill>
              </a:rPr>
              <a:t>´´</a:t>
            </a:r>
          </a:p>
          <a:p>
            <a:endParaRPr lang="fi-FI" sz="1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>
                <a:solidFill>
                  <a:srgbClr val="FF0000"/>
                </a:solidFill>
              </a:rPr>
              <a:t>PhD 13</a:t>
            </a:r>
            <a:r>
              <a:rPr lang="fi-FI" dirty="0"/>
              <a:t>: </a:t>
            </a:r>
            <a:r>
              <a:rPr lang="fi-FI" dirty="0" err="1"/>
              <a:t>Improvement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laser </a:t>
            </a:r>
            <a:r>
              <a:rPr lang="fi-FI" dirty="0" err="1"/>
              <a:t>spectral</a:t>
            </a:r>
            <a:r>
              <a:rPr lang="fi-FI" dirty="0"/>
              <a:t> </a:t>
            </a:r>
            <a:r>
              <a:rPr lang="fi-FI" dirty="0" err="1"/>
              <a:t>resolution</a:t>
            </a:r>
            <a:r>
              <a:rPr lang="fi-FI" dirty="0"/>
              <a:t> of </a:t>
            </a:r>
            <a:r>
              <a:rPr lang="fi-FI" dirty="0" err="1"/>
              <a:t>lanthanides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PI-LIST (James </a:t>
            </a:r>
            <a:r>
              <a:rPr lang="fi-FI" dirty="0" err="1"/>
              <a:t>Cubiss</a:t>
            </a:r>
            <a:r>
              <a:rPr lang="fi-FI" dirty="0"/>
              <a:t>, U-Edinburgh; </a:t>
            </a:r>
            <a:r>
              <a:rPr lang="fi-FI" dirty="0" err="1"/>
              <a:t>co-supervisor</a:t>
            </a:r>
            <a:r>
              <a:rPr lang="fi-FI" dirty="0"/>
              <a:t> K. </a:t>
            </a:r>
            <a:r>
              <a:rPr lang="fi-FI" dirty="0" err="1"/>
              <a:t>Chrysalidis</a:t>
            </a:r>
            <a:r>
              <a:rPr lang="fi-FI" dirty="0"/>
              <a:t>, CERN)</a:t>
            </a:r>
          </a:p>
          <a:p>
            <a:endParaRPr lang="fi-FI" dirty="0"/>
          </a:p>
          <a:p>
            <a:r>
              <a:rPr lang="fi-FI" dirty="0"/>
              <a:t> 	</a:t>
            </a:r>
            <a:r>
              <a:rPr lang="fi-FI" sz="1600" dirty="0" err="1">
                <a:solidFill>
                  <a:srgbClr val="0000FF"/>
                </a:solidFill>
              </a:rPr>
              <a:t>Thesis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title</a:t>
            </a:r>
            <a:r>
              <a:rPr lang="fi-FI" sz="1600" dirty="0">
                <a:solidFill>
                  <a:srgbClr val="0000FF"/>
                </a:solidFill>
              </a:rPr>
              <a:t>: ``</a:t>
            </a:r>
            <a:r>
              <a:rPr lang="fi-FI" sz="1600" dirty="0" err="1">
                <a:solidFill>
                  <a:srgbClr val="0000FF"/>
                </a:solidFill>
              </a:rPr>
              <a:t>Studying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rare-earth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isotopes</a:t>
            </a:r>
            <a:r>
              <a:rPr lang="fi-FI" sz="1600" dirty="0">
                <a:solidFill>
                  <a:srgbClr val="0000FF"/>
                </a:solidFill>
              </a:rPr>
              <a:t> at CERN </a:t>
            </a:r>
            <a:r>
              <a:rPr lang="fi-FI" sz="1600" dirty="0" err="1">
                <a:solidFill>
                  <a:srgbClr val="0000FF"/>
                </a:solidFill>
              </a:rPr>
              <a:t>using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the</a:t>
            </a:r>
            <a:r>
              <a:rPr lang="fi-FI" sz="1600" dirty="0">
                <a:solidFill>
                  <a:srgbClr val="0000FF"/>
                </a:solidFill>
              </a:rPr>
              <a:t> PI-LIST´´</a:t>
            </a:r>
          </a:p>
          <a:p>
            <a:endParaRPr lang="fi-FI" sz="1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>
                <a:solidFill>
                  <a:srgbClr val="FF0000"/>
                </a:solidFill>
              </a:rPr>
              <a:t>PhD 14</a:t>
            </a:r>
            <a:r>
              <a:rPr lang="fi-FI" dirty="0"/>
              <a:t>: Laser </a:t>
            </a:r>
            <a:r>
              <a:rPr lang="fi-FI" dirty="0" err="1"/>
              <a:t>spectroscopy</a:t>
            </a:r>
            <a:r>
              <a:rPr lang="fi-FI" dirty="0"/>
              <a:t> of </a:t>
            </a:r>
            <a:r>
              <a:rPr lang="fi-FI" dirty="0" err="1"/>
              <a:t>neutron-rich</a:t>
            </a:r>
            <a:r>
              <a:rPr lang="fi-FI" dirty="0"/>
              <a:t> </a:t>
            </a:r>
            <a:r>
              <a:rPr lang="fi-FI" dirty="0" err="1"/>
              <a:t>lanthanides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i="1" dirty="0"/>
              <a:t>N</a:t>
            </a:r>
            <a:r>
              <a:rPr lang="fi-FI" dirty="0"/>
              <a:t> = 88 </a:t>
            </a:r>
            <a:r>
              <a:rPr lang="fi-FI" dirty="0" err="1"/>
              <a:t>region</a:t>
            </a:r>
            <a:r>
              <a:rPr lang="fi-FI" dirty="0"/>
              <a:t> (Iain Moore, U-Jyväskylä, </a:t>
            </a:r>
            <a:r>
              <a:rPr lang="fi-FI" dirty="0" err="1"/>
              <a:t>co-supervisor</a:t>
            </a:r>
            <a:r>
              <a:rPr lang="fi-FI" dirty="0"/>
              <a:t> M. Reponen)</a:t>
            </a:r>
          </a:p>
          <a:p>
            <a:endParaRPr lang="fi-FI" dirty="0"/>
          </a:p>
          <a:p>
            <a:r>
              <a:rPr lang="fi-FI" dirty="0">
                <a:solidFill>
                  <a:srgbClr val="0000FF"/>
                </a:solidFill>
              </a:rPr>
              <a:t>	</a:t>
            </a:r>
            <a:r>
              <a:rPr lang="fi-FI" sz="1600" dirty="0" err="1">
                <a:solidFill>
                  <a:srgbClr val="0000FF"/>
                </a:solidFill>
              </a:rPr>
              <a:t>Thesis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title</a:t>
            </a:r>
            <a:r>
              <a:rPr lang="fi-FI" sz="1600" dirty="0">
                <a:solidFill>
                  <a:srgbClr val="0000FF"/>
                </a:solidFill>
              </a:rPr>
              <a:t>: ``Laser </a:t>
            </a:r>
            <a:r>
              <a:rPr lang="fi-FI" sz="1600" dirty="0" err="1">
                <a:solidFill>
                  <a:srgbClr val="0000FF"/>
                </a:solidFill>
              </a:rPr>
              <a:t>spectroscopy</a:t>
            </a:r>
            <a:r>
              <a:rPr lang="fi-FI" sz="1600" dirty="0">
                <a:solidFill>
                  <a:srgbClr val="0000FF"/>
                </a:solidFill>
              </a:rPr>
              <a:t> of </a:t>
            </a:r>
            <a:r>
              <a:rPr lang="fi-FI" sz="1600" dirty="0" err="1">
                <a:solidFill>
                  <a:srgbClr val="0000FF"/>
                </a:solidFill>
              </a:rPr>
              <a:t>lanthanide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elements</a:t>
            </a:r>
            <a:r>
              <a:rPr lang="fi-FI" sz="1600" dirty="0">
                <a:solidFill>
                  <a:srgbClr val="0000FF"/>
                </a:solidFill>
              </a:rPr>
              <a:t> for </a:t>
            </a:r>
            <a:r>
              <a:rPr lang="fi-FI" sz="1600" dirty="0" err="1">
                <a:solidFill>
                  <a:srgbClr val="0000FF"/>
                </a:solidFill>
              </a:rPr>
              <a:t>nuclear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structure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studies</a:t>
            </a:r>
            <a:r>
              <a:rPr lang="fi-FI" sz="1600" dirty="0">
                <a:solidFill>
                  <a:srgbClr val="0000FF"/>
                </a:solidFill>
              </a:rPr>
              <a:t>´´</a:t>
            </a:r>
          </a:p>
          <a:p>
            <a:endParaRPr lang="fi-FI" sz="16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>
                <a:solidFill>
                  <a:srgbClr val="FF0000"/>
                </a:solidFill>
              </a:rPr>
              <a:t>PhD 15</a:t>
            </a:r>
            <a:r>
              <a:rPr lang="fi-FI" dirty="0"/>
              <a:t>: </a:t>
            </a:r>
            <a:r>
              <a:rPr lang="fi-FI" dirty="0" err="1"/>
              <a:t>Absolute</a:t>
            </a:r>
            <a:r>
              <a:rPr lang="fi-FI" dirty="0"/>
              <a:t> </a:t>
            </a:r>
            <a:r>
              <a:rPr lang="fi-FI" dirty="0" err="1"/>
              <a:t>charge</a:t>
            </a:r>
            <a:r>
              <a:rPr lang="fi-FI" dirty="0"/>
              <a:t> </a:t>
            </a:r>
            <a:r>
              <a:rPr lang="fi-FI" dirty="0" err="1"/>
              <a:t>radii</a:t>
            </a:r>
            <a:r>
              <a:rPr lang="fi-FI" dirty="0"/>
              <a:t> </a:t>
            </a:r>
            <a:r>
              <a:rPr lang="fi-FI" dirty="0" err="1"/>
              <a:t>measurements</a:t>
            </a:r>
            <a:r>
              <a:rPr lang="fi-FI" dirty="0"/>
              <a:t> via </a:t>
            </a:r>
            <a:r>
              <a:rPr lang="fi-FI" dirty="0" err="1"/>
              <a:t>muonic</a:t>
            </a:r>
            <a:r>
              <a:rPr lang="fi-FI" dirty="0"/>
              <a:t> </a:t>
            </a:r>
            <a:r>
              <a:rPr lang="fi-FI" dirty="0" err="1"/>
              <a:t>spectroscopy</a:t>
            </a:r>
            <a:r>
              <a:rPr lang="fi-FI" dirty="0"/>
              <a:t> at PSI (Andreas </a:t>
            </a:r>
            <a:r>
              <a:rPr lang="fi-FI" dirty="0" err="1"/>
              <a:t>Knecht</a:t>
            </a:r>
            <a:r>
              <a:rPr lang="fi-FI" dirty="0"/>
              <a:t>, PSI, </a:t>
            </a:r>
            <a:r>
              <a:rPr lang="fi-FI" dirty="0" err="1">
                <a:solidFill>
                  <a:srgbClr val="FF0000"/>
                </a:solidFill>
              </a:rPr>
              <a:t>co-supervisor</a:t>
            </a:r>
            <a:r>
              <a:rPr lang="fi-FI" dirty="0">
                <a:solidFill>
                  <a:srgbClr val="FF0000"/>
                </a:solidFill>
              </a:rPr>
              <a:t> to </a:t>
            </a:r>
            <a:r>
              <a:rPr lang="fi-FI" dirty="0" err="1">
                <a:solidFill>
                  <a:srgbClr val="FF0000"/>
                </a:solidFill>
              </a:rPr>
              <a:t>be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defined</a:t>
            </a:r>
            <a:r>
              <a:rPr lang="fi-FI" dirty="0"/>
              <a:t>)</a:t>
            </a:r>
          </a:p>
          <a:p>
            <a:endParaRPr lang="fi-FI" dirty="0">
              <a:solidFill>
                <a:srgbClr val="0000FF"/>
              </a:solidFill>
            </a:endParaRPr>
          </a:p>
          <a:p>
            <a:r>
              <a:rPr lang="fi-FI" dirty="0">
                <a:solidFill>
                  <a:srgbClr val="0000FF"/>
                </a:solidFill>
              </a:rPr>
              <a:t>	</a:t>
            </a:r>
            <a:r>
              <a:rPr lang="fi-FI" sz="1600" dirty="0" err="1">
                <a:solidFill>
                  <a:srgbClr val="0000FF"/>
                </a:solidFill>
              </a:rPr>
              <a:t>Thesis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title</a:t>
            </a:r>
            <a:r>
              <a:rPr lang="fi-FI" sz="1600" dirty="0">
                <a:solidFill>
                  <a:srgbClr val="0000FF"/>
                </a:solidFill>
              </a:rPr>
              <a:t>: ``</a:t>
            </a:r>
            <a:r>
              <a:rPr lang="fi-FI" sz="1600" dirty="0" err="1">
                <a:solidFill>
                  <a:srgbClr val="0000FF"/>
                </a:solidFill>
              </a:rPr>
              <a:t>Muonic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atom</a:t>
            </a:r>
            <a:r>
              <a:rPr lang="fi-FI" sz="1600" dirty="0">
                <a:solidFill>
                  <a:srgbClr val="0000FF"/>
                </a:solidFill>
              </a:rPr>
              <a:t> x-</a:t>
            </a:r>
            <a:r>
              <a:rPr lang="fi-FI" sz="1600" dirty="0" err="1">
                <a:solidFill>
                  <a:srgbClr val="0000FF"/>
                </a:solidFill>
              </a:rPr>
              <a:t>ray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spectroscopy</a:t>
            </a:r>
            <a:r>
              <a:rPr lang="fi-FI" sz="1600" dirty="0">
                <a:solidFill>
                  <a:srgbClr val="0000FF"/>
                </a:solidFill>
              </a:rPr>
              <a:t> on </a:t>
            </a:r>
            <a:r>
              <a:rPr lang="fi-FI" sz="1600" dirty="0" err="1">
                <a:solidFill>
                  <a:srgbClr val="0000FF"/>
                </a:solidFill>
              </a:rPr>
              <a:t>lanthanides</a:t>
            </a:r>
            <a:r>
              <a:rPr lang="fi-FI" sz="1600" dirty="0">
                <a:solidFill>
                  <a:srgbClr val="0000FF"/>
                </a:solidFill>
              </a:rPr>
              <a:t>´´</a:t>
            </a:r>
            <a:endParaRPr lang="fi-FI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A69E5-5412-5BAA-C708-AEDA794A8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D982FF44-61B6-A0FA-D755-5D346D12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8153C9-02F0-E64F-6A70-529FAB70BA80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427069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+mn-lt"/>
              </a:rPr>
              <a:t>Beyond </a:t>
            </a:r>
            <a:r>
              <a:rPr lang="fi-FI" sz="3600" dirty="0" err="1">
                <a:latin typeface="+mn-lt"/>
              </a:rPr>
              <a:t>mean-field</a:t>
            </a:r>
            <a:r>
              <a:rPr lang="fi-FI" sz="3600" dirty="0">
                <a:latin typeface="+mn-lt"/>
              </a:rPr>
              <a:t> </a:t>
            </a:r>
            <a:r>
              <a:rPr lang="fi-FI" sz="3600" dirty="0" err="1">
                <a:latin typeface="+mn-lt"/>
              </a:rPr>
              <a:t>studies</a:t>
            </a:r>
            <a:r>
              <a:rPr lang="fi-FI" sz="3600" dirty="0">
                <a:latin typeface="+mn-lt"/>
              </a:rPr>
              <a:t> (PhD 12)</a:t>
            </a: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47D34F09-78BE-B801-F976-419BB69D6E89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16F63EE-37B4-D383-26B4-A2BD1B49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 err="1"/>
              <a:t>Since</a:t>
            </a:r>
            <a:r>
              <a:rPr lang="fi-FI" b="1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73B2CCD-B666-3EB4-EF94-372FB1CC7892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8A2F8E92-F1D3-E264-4ABF-6A4259DC7896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- Region with a large variety of nuclear deformations and shape evolution suitable to study">
            <a:extLst>
              <a:ext uri="{FF2B5EF4-FFF2-40B4-BE49-F238E27FC236}">
                <a16:creationId xmlns:a16="http://schemas.microsoft.com/office/drawing/2014/main" id="{DA0E16FD-03EB-16C4-2CB3-1B07BDD8BA72}"/>
              </a:ext>
            </a:extLst>
          </p:cNvPr>
          <p:cNvSpPr txBox="1"/>
          <p:nvPr/>
        </p:nvSpPr>
        <p:spPr>
          <a:xfrm>
            <a:off x="533292" y="1464654"/>
            <a:ext cx="6454649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solidFill>
                  <a:srgbClr val="0000FF"/>
                </a:solidFill>
              </a:rPr>
              <a:t>- Region with a large variety of </a:t>
            </a:r>
            <a:r>
              <a:rPr sz="1200" b="1" dirty="0">
                <a:solidFill>
                  <a:srgbClr val="0000FF"/>
                </a:solidFill>
              </a:rPr>
              <a:t>nuclear deformations and shape evolution </a:t>
            </a:r>
            <a:r>
              <a:rPr sz="1200" dirty="0">
                <a:solidFill>
                  <a:srgbClr val="0000FF"/>
                </a:solidFill>
              </a:rPr>
              <a:t>suitable to study</a:t>
            </a:r>
            <a:r>
              <a:rPr lang="fi-FI" sz="1200" dirty="0">
                <a:solidFill>
                  <a:srgbClr val="0000FF"/>
                </a:solidFill>
              </a:rPr>
              <a:t>:</a:t>
            </a:r>
            <a:endParaRPr sz="1200" dirty="0">
              <a:solidFill>
                <a:srgbClr val="0000FF"/>
              </a:solidFill>
            </a:endParaRPr>
          </a:p>
        </p:txBody>
      </p:sp>
      <p:sp>
        <p:nvSpPr>
          <p:cNvPr id="4" name="⇒ microscopic origin of deformation.">
            <a:extLst>
              <a:ext uri="{FF2B5EF4-FFF2-40B4-BE49-F238E27FC236}">
                <a16:creationId xmlns:a16="http://schemas.microsoft.com/office/drawing/2014/main" id="{F1908C74-25A7-090E-4998-31EB77A5EBC6}"/>
              </a:ext>
            </a:extLst>
          </p:cNvPr>
          <p:cNvSpPr txBox="1"/>
          <p:nvPr/>
        </p:nvSpPr>
        <p:spPr>
          <a:xfrm>
            <a:off x="801185" y="1741080"/>
            <a:ext cx="2596070" cy="2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50" dirty="0"/>
              <a:t>⇒ microscopic origin of deformation.</a:t>
            </a:r>
          </a:p>
        </p:txBody>
      </p:sp>
      <p:sp>
        <p:nvSpPr>
          <p:cNvPr id="10" name="⇒ microscopic particle-plus-vibration/rotation…">
            <a:extLst>
              <a:ext uri="{FF2B5EF4-FFF2-40B4-BE49-F238E27FC236}">
                <a16:creationId xmlns:a16="http://schemas.microsoft.com/office/drawing/2014/main" id="{44776773-11CD-9B8A-A276-195C2A2203EE}"/>
              </a:ext>
            </a:extLst>
          </p:cNvPr>
          <p:cNvSpPr txBox="1"/>
          <p:nvPr/>
        </p:nvSpPr>
        <p:spPr>
          <a:xfrm>
            <a:off x="801183" y="2267960"/>
            <a:ext cx="4752593" cy="2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50" dirty="0"/>
              <a:t>⇒ microscopic particle-plus-vibration/rotation models for odd systems.</a:t>
            </a:r>
          </a:p>
        </p:txBody>
      </p:sp>
      <p:sp>
        <p:nvSpPr>
          <p:cNvPr id="11" name="⇒ quantum phase transitions.">
            <a:extLst>
              <a:ext uri="{FF2B5EF4-FFF2-40B4-BE49-F238E27FC236}">
                <a16:creationId xmlns:a16="http://schemas.microsoft.com/office/drawing/2014/main" id="{0F4C0835-42E3-5FFC-82E2-5471B0655FF6}"/>
              </a:ext>
            </a:extLst>
          </p:cNvPr>
          <p:cNvSpPr txBox="1"/>
          <p:nvPr/>
        </p:nvSpPr>
        <p:spPr>
          <a:xfrm>
            <a:off x="801184" y="2022101"/>
            <a:ext cx="2178844" cy="2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50" dirty="0"/>
              <a:t>⇒ quantum phase transitions. </a:t>
            </a:r>
          </a:p>
        </p:txBody>
      </p:sp>
      <p:sp>
        <p:nvSpPr>
          <p:cNvPr id="12" name="MOTIVATION">
            <a:extLst>
              <a:ext uri="{FF2B5EF4-FFF2-40B4-BE49-F238E27FC236}">
                <a16:creationId xmlns:a16="http://schemas.microsoft.com/office/drawing/2014/main" id="{C92C73B9-9556-196D-F516-0F3EF87BD388}"/>
              </a:ext>
            </a:extLst>
          </p:cNvPr>
          <p:cNvSpPr txBox="1"/>
          <p:nvPr/>
        </p:nvSpPr>
        <p:spPr>
          <a:xfrm>
            <a:off x="533294" y="1106078"/>
            <a:ext cx="3734339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1600" b="1">
                <a:solidFill>
                  <a:srgbClr val="941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13" name="- Region enclosing three major shells, hard to reach with shell model and/or ab initio methods">
            <a:extLst>
              <a:ext uri="{FF2B5EF4-FFF2-40B4-BE49-F238E27FC236}">
                <a16:creationId xmlns:a16="http://schemas.microsoft.com/office/drawing/2014/main" id="{C6C725A9-2212-A1DD-92C5-51872B3B6E18}"/>
              </a:ext>
            </a:extLst>
          </p:cNvPr>
          <p:cNvSpPr txBox="1"/>
          <p:nvPr/>
        </p:nvSpPr>
        <p:spPr>
          <a:xfrm>
            <a:off x="533293" y="2624125"/>
            <a:ext cx="6522025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defRPr sz="1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solidFill>
                  <a:srgbClr val="0000FF"/>
                </a:solidFill>
              </a:rPr>
              <a:t>- Region enclosing </a:t>
            </a:r>
            <a:r>
              <a:rPr sz="1200" b="1" dirty="0">
                <a:solidFill>
                  <a:srgbClr val="0000FF"/>
                </a:solidFill>
              </a:rPr>
              <a:t>three major shells</a:t>
            </a:r>
            <a:r>
              <a:rPr sz="1200" dirty="0">
                <a:solidFill>
                  <a:srgbClr val="0000FF"/>
                </a:solidFill>
              </a:rPr>
              <a:t>, hard to reach with shell model and/or </a:t>
            </a:r>
            <a:r>
              <a:rPr sz="1200" i="1" dirty="0">
                <a:solidFill>
                  <a:srgbClr val="0000FF"/>
                </a:solidFill>
              </a:rPr>
              <a:t>ab initio</a:t>
            </a:r>
            <a:r>
              <a:rPr sz="1200" dirty="0">
                <a:solidFill>
                  <a:srgbClr val="0000FF"/>
                </a:solidFill>
              </a:rPr>
              <a:t> methods</a:t>
            </a:r>
          </a:p>
        </p:txBody>
      </p:sp>
      <p:sp>
        <p:nvSpPr>
          <p:cNvPr id="14" name="⇒ variational approximations.">
            <a:extLst>
              <a:ext uri="{FF2B5EF4-FFF2-40B4-BE49-F238E27FC236}">
                <a16:creationId xmlns:a16="http://schemas.microsoft.com/office/drawing/2014/main" id="{B7FF06DF-38E3-37E9-BC8C-F0C0744F9117}"/>
              </a:ext>
            </a:extLst>
          </p:cNvPr>
          <p:cNvSpPr txBox="1"/>
          <p:nvPr/>
        </p:nvSpPr>
        <p:spPr>
          <a:xfrm>
            <a:off x="801184" y="2942594"/>
            <a:ext cx="1833836" cy="2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50" dirty="0"/>
              <a:t>⇒ variational approximations.</a:t>
            </a:r>
          </a:p>
        </p:txBody>
      </p:sp>
      <p:grpSp>
        <p:nvGrpSpPr>
          <p:cNvPr id="15" name="Agrupar">
            <a:extLst>
              <a:ext uri="{FF2B5EF4-FFF2-40B4-BE49-F238E27FC236}">
                <a16:creationId xmlns:a16="http://schemas.microsoft.com/office/drawing/2014/main" id="{04227F44-B176-895E-34AD-0D8D0742FE9D}"/>
              </a:ext>
            </a:extLst>
          </p:cNvPr>
          <p:cNvGrpSpPr/>
          <p:nvPr/>
        </p:nvGrpSpPr>
        <p:grpSpPr>
          <a:xfrm>
            <a:off x="7833001" y="917340"/>
            <a:ext cx="3614769" cy="1785315"/>
            <a:chOff x="0" y="0"/>
            <a:chExt cx="5609869" cy="2753450"/>
          </a:xfrm>
        </p:grpSpPr>
        <p:grpSp>
          <p:nvGrpSpPr>
            <p:cNvPr id="16" name="Agrupar">
              <a:extLst>
                <a:ext uri="{FF2B5EF4-FFF2-40B4-BE49-F238E27FC236}">
                  <a16:creationId xmlns:a16="http://schemas.microsoft.com/office/drawing/2014/main" id="{2CB1B2C3-0473-C134-3D96-2EADAA0544AD}"/>
                </a:ext>
              </a:extLst>
            </p:cNvPr>
            <p:cNvGrpSpPr/>
            <p:nvPr/>
          </p:nvGrpSpPr>
          <p:grpSpPr>
            <a:xfrm>
              <a:off x="0" y="0"/>
              <a:ext cx="5573902" cy="2724088"/>
              <a:chOff x="0" y="0"/>
              <a:chExt cx="5573901" cy="2724087"/>
            </a:xfrm>
          </p:grpSpPr>
          <p:pic>
            <p:nvPicPr>
              <p:cNvPr id="19" name="zonecplt.png" descr="zonecplt.png">
                <a:extLst>
                  <a:ext uri="{FF2B5EF4-FFF2-40B4-BE49-F238E27FC236}">
                    <a16:creationId xmlns:a16="http://schemas.microsoft.com/office/drawing/2014/main" id="{1933C482-3442-E654-82B5-7CD6E489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37645"/>
              </a:blip>
              <a:stretch>
                <a:fillRect/>
              </a:stretch>
            </p:blipFill>
            <p:spPr>
              <a:xfrm>
                <a:off x="0" y="0"/>
                <a:ext cx="5573902" cy="2724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" name="zonecplt.png" descr="zonecplt.png">
                <a:extLst>
                  <a:ext uri="{FF2B5EF4-FFF2-40B4-BE49-F238E27FC236}">
                    <a16:creationId xmlns:a16="http://schemas.microsoft.com/office/drawing/2014/main" id="{289DC728-44E9-F6BD-1BF4-4EC43726E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2822" t="40971" r="43580" b="50252"/>
              <a:stretch>
                <a:fillRect/>
              </a:stretch>
            </p:blipFill>
            <p:spPr>
              <a:xfrm>
                <a:off x="1272131" y="1116112"/>
                <a:ext cx="1872657" cy="2390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zonecplt.png" descr="zonecplt.png">
                <a:extLst>
                  <a:ext uri="{FF2B5EF4-FFF2-40B4-BE49-F238E27FC236}">
                    <a16:creationId xmlns:a16="http://schemas.microsoft.com/office/drawing/2014/main" id="{A7BB8CA6-68D8-1C14-14A5-EEAABAE1B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1167" t="36515" r="18339" b="29018"/>
              <a:stretch>
                <a:fillRect/>
              </a:stretch>
            </p:blipFill>
            <p:spPr>
              <a:xfrm>
                <a:off x="3966800" y="994718"/>
                <a:ext cx="584901" cy="9388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" name="CEA-DAM AMEDEE database Gogny D1S">
              <a:extLst>
                <a:ext uri="{FF2B5EF4-FFF2-40B4-BE49-F238E27FC236}">
                  <a16:creationId xmlns:a16="http://schemas.microsoft.com/office/drawing/2014/main" id="{89B33C59-7EA0-3A85-01D4-E88F81D70CA2}"/>
                </a:ext>
              </a:extLst>
            </p:cNvPr>
            <p:cNvSpPr txBox="1"/>
            <p:nvPr/>
          </p:nvSpPr>
          <p:spPr>
            <a:xfrm>
              <a:off x="3729056" y="2543157"/>
              <a:ext cx="1880813" cy="210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just" defTabSz="321457">
                <a:defRPr sz="700">
                  <a:latin typeface="Arial"/>
                  <a:ea typeface="Arial"/>
                  <a:cs typeface="Arial"/>
                  <a:sym typeface="Arial"/>
                </a:defRPr>
              </a:pPr>
              <a:r>
                <a:rPr sz="492"/>
                <a:t>CEA-DAM </a:t>
              </a:r>
              <a:r>
                <a:rPr sz="492" i="1"/>
                <a:t>AMEDEE</a:t>
              </a:r>
              <a:r>
                <a:rPr sz="492"/>
                <a:t> database Gogny D1S</a:t>
              </a:r>
            </a:p>
          </p:txBody>
        </p:sp>
        <p:sp>
          <p:nvSpPr>
            <p:cNvPr id="18" name="CEA-DAM AMEDEE database Gogny D1S">
              <a:extLst>
                <a:ext uri="{FF2B5EF4-FFF2-40B4-BE49-F238E27FC236}">
                  <a16:creationId xmlns:a16="http://schemas.microsoft.com/office/drawing/2014/main" id="{60C2C9F9-1208-B486-DAE7-C47EF374ED43}"/>
                </a:ext>
              </a:extLst>
            </p:cNvPr>
            <p:cNvSpPr txBox="1"/>
            <p:nvPr/>
          </p:nvSpPr>
          <p:spPr>
            <a:xfrm>
              <a:off x="3729056" y="2543157"/>
              <a:ext cx="1880813" cy="210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just" defTabSz="321457">
                <a:defRPr sz="700">
                  <a:latin typeface="Arial"/>
                  <a:ea typeface="Arial"/>
                  <a:cs typeface="Arial"/>
                  <a:sym typeface="Arial"/>
                </a:defRPr>
              </a:pPr>
              <a:r>
                <a:rPr sz="492"/>
                <a:t>CEA-DAM </a:t>
              </a:r>
              <a:r>
                <a:rPr sz="492" i="1"/>
                <a:t>AMEDEE</a:t>
              </a:r>
              <a:r>
                <a:rPr sz="492"/>
                <a:t> database Gogny D1S</a:t>
              </a:r>
            </a:p>
          </p:txBody>
        </p:sp>
      </p:grpSp>
      <p:sp>
        <p:nvSpPr>
          <p:cNvPr id="23" name="- Theoretical framework: projected generator coordinate method (PGCM) with energy density functionals (EDF)">
            <a:extLst>
              <a:ext uri="{FF2B5EF4-FFF2-40B4-BE49-F238E27FC236}">
                <a16:creationId xmlns:a16="http://schemas.microsoft.com/office/drawing/2014/main" id="{3065B831-A353-1CCD-229B-1B26F2F2D9FC}"/>
              </a:ext>
            </a:extLst>
          </p:cNvPr>
          <p:cNvSpPr txBox="1"/>
          <p:nvPr/>
        </p:nvSpPr>
        <p:spPr>
          <a:xfrm>
            <a:off x="533292" y="3633275"/>
            <a:ext cx="645464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defRPr sz="1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solidFill>
                  <a:srgbClr val="0000FF"/>
                </a:solidFill>
              </a:rPr>
              <a:t>- </a:t>
            </a:r>
            <a:r>
              <a:rPr sz="1200" b="1" dirty="0">
                <a:solidFill>
                  <a:srgbClr val="0000FF"/>
                </a:solidFill>
              </a:rPr>
              <a:t>Theoretical framework</a:t>
            </a:r>
            <a:r>
              <a:rPr sz="1200" dirty="0">
                <a:solidFill>
                  <a:srgbClr val="0000FF"/>
                </a:solidFill>
              </a:rPr>
              <a:t>: projected generator coordinate method (PGCM) with energy density functionals (EDF)</a:t>
            </a:r>
          </a:p>
        </p:txBody>
      </p:sp>
      <p:sp>
        <p:nvSpPr>
          <p:cNvPr id="24" name="- Variational approach to the exact solution of the nuclear many-body problem">
            <a:extLst>
              <a:ext uri="{FF2B5EF4-FFF2-40B4-BE49-F238E27FC236}">
                <a16:creationId xmlns:a16="http://schemas.microsoft.com/office/drawing/2014/main" id="{DAA5A2F4-2433-1809-DE11-CC07FDF0ED54}"/>
              </a:ext>
            </a:extLst>
          </p:cNvPr>
          <p:cNvSpPr txBox="1"/>
          <p:nvPr/>
        </p:nvSpPr>
        <p:spPr>
          <a:xfrm>
            <a:off x="798756" y="4552336"/>
            <a:ext cx="4933884" cy="2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50" dirty="0"/>
              <a:t>- </a:t>
            </a:r>
            <a:r>
              <a:rPr sz="1050" b="1" dirty="0"/>
              <a:t>Variational approach</a:t>
            </a:r>
            <a:r>
              <a:rPr sz="1050" dirty="0"/>
              <a:t> to the exact solution of the nuclear many-body problem</a:t>
            </a:r>
          </a:p>
        </p:txBody>
      </p:sp>
      <p:sp>
        <p:nvSpPr>
          <p:cNvPr id="25" name="- Wave functions of the nuclear states are linear combinations of intrinsic states with different shapes">
            <a:extLst>
              <a:ext uri="{FF2B5EF4-FFF2-40B4-BE49-F238E27FC236}">
                <a16:creationId xmlns:a16="http://schemas.microsoft.com/office/drawing/2014/main" id="{6CBAB728-7512-78EB-5336-53BA8E36CDF1}"/>
              </a:ext>
            </a:extLst>
          </p:cNvPr>
          <p:cNvSpPr txBox="1"/>
          <p:nvPr/>
        </p:nvSpPr>
        <p:spPr>
          <a:xfrm>
            <a:off x="798756" y="4888665"/>
            <a:ext cx="4755020" cy="3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50" dirty="0"/>
              <a:t>- </a:t>
            </a:r>
            <a:r>
              <a:rPr sz="1050" b="1" dirty="0"/>
              <a:t>Wave functions</a:t>
            </a:r>
            <a:r>
              <a:rPr sz="1050" dirty="0"/>
              <a:t> of the nuclear states are linear combinations of intrinsic states with different shapes</a:t>
            </a:r>
          </a:p>
        </p:txBody>
      </p:sp>
      <p:sp>
        <p:nvSpPr>
          <p:cNvPr id="26" name="- Predictive EDFs (Gogny, Fayans) for a wide variety of nuclear observables (masses, radii, spectra, e.m. properties)">
            <a:extLst>
              <a:ext uri="{FF2B5EF4-FFF2-40B4-BE49-F238E27FC236}">
                <a16:creationId xmlns:a16="http://schemas.microsoft.com/office/drawing/2014/main" id="{412D5A73-04DD-D517-E094-0C41BF28DB91}"/>
              </a:ext>
            </a:extLst>
          </p:cNvPr>
          <p:cNvSpPr txBox="1"/>
          <p:nvPr/>
        </p:nvSpPr>
        <p:spPr>
          <a:xfrm>
            <a:off x="798756" y="4100180"/>
            <a:ext cx="4755020" cy="3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50" dirty="0"/>
              <a:t>- </a:t>
            </a:r>
            <a:r>
              <a:rPr sz="1050" b="1" dirty="0"/>
              <a:t>Predictive EDFs</a:t>
            </a:r>
            <a:r>
              <a:rPr sz="1050" dirty="0"/>
              <a:t> (</a:t>
            </a:r>
            <a:r>
              <a:rPr sz="1050" dirty="0" err="1"/>
              <a:t>Gogny</a:t>
            </a:r>
            <a:r>
              <a:rPr sz="1050" dirty="0"/>
              <a:t>, </a:t>
            </a:r>
            <a:r>
              <a:rPr sz="1050" dirty="0" err="1"/>
              <a:t>Fayans</a:t>
            </a:r>
            <a:r>
              <a:rPr sz="1050" dirty="0"/>
              <a:t>) for a wide variety of nuclear observables (masses, radii, spectra, </a:t>
            </a:r>
            <a:r>
              <a:rPr sz="1050" dirty="0" err="1"/>
              <a:t>e.m.</a:t>
            </a:r>
            <a:r>
              <a:rPr sz="1050" dirty="0"/>
              <a:t> properties)</a:t>
            </a:r>
          </a:p>
        </p:txBody>
      </p:sp>
      <p:sp>
        <p:nvSpPr>
          <p:cNvPr id="27" name="GOALS AND METHODOLOGY">
            <a:extLst>
              <a:ext uri="{FF2B5EF4-FFF2-40B4-BE49-F238E27FC236}">
                <a16:creationId xmlns:a16="http://schemas.microsoft.com/office/drawing/2014/main" id="{9D353009-9061-32CA-38F4-775E900A90FB}"/>
              </a:ext>
            </a:extLst>
          </p:cNvPr>
          <p:cNvSpPr txBox="1"/>
          <p:nvPr/>
        </p:nvSpPr>
        <p:spPr>
          <a:xfrm>
            <a:off x="533292" y="3289813"/>
            <a:ext cx="3734339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1600" b="1">
                <a:solidFill>
                  <a:srgbClr val="941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GOALS AND METHODOLOGY</a:t>
            </a:r>
          </a:p>
        </p:txBody>
      </p:sp>
      <p:pic>
        <p:nvPicPr>
          <p:cNvPr id="28" name="Sin título-1 (arrastrado).tiff" descr="Sin título-1 (arrastrado).tiff">
            <a:extLst>
              <a:ext uri="{FF2B5EF4-FFF2-40B4-BE49-F238E27FC236}">
                <a16:creationId xmlns:a16="http://schemas.microsoft.com/office/drawing/2014/main" id="{C806BA9B-6089-000A-F1EB-679160244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674" y="2809816"/>
            <a:ext cx="3860096" cy="1486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Agrupar">
            <a:extLst>
              <a:ext uri="{FF2B5EF4-FFF2-40B4-BE49-F238E27FC236}">
                <a16:creationId xmlns:a16="http://schemas.microsoft.com/office/drawing/2014/main" id="{CDC2F866-342B-887A-AA55-B8C1C57AF416}"/>
              </a:ext>
            </a:extLst>
          </p:cNvPr>
          <p:cNvGrpSpPr/>
          <p:nvPr/>
        </p:nvGrpSpPr>
        <p:grpSpPr>
          <a:xfrm>
            <a:off x="1352592" y="5293431"/>
            <a:ext cx="3062795" cy="918005"/>
            <a:chOff x="0" y="0"/>
            <a:chExt cx="5054086" cy="1689851"/>
          </a:xfrm>
        </p:grpSpPr>
        <p:pic>
          <p:nvPicPr>
            <p:cNvPr id="30" name="Sin título-1 (arrastrado).tiff" descr="Sin título-1 (arrastrado).tiff">
              <a:extLst>
                <a:ext uri="{FF2B5EF4-FFF2-40B4-BE49-F238E27FC236}">
                  <a16:creationId xmlns:a16="http://schemas.microsoft.com/office/drawing/2014/main" id="{21292430-E492-D04A-B06E-F653F43A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373475" cy="1689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" name="NuPECC LRP-2024">
              <a:extLst>
                <a:ext uri="{FF2B5EF4-FFF2-40B4-BE49-F238E27FC236}">
                  <a16:creationId xmlns:a16="http://schemas.microsoft.com/office/drawing/2014/main" id="{B2066875-7674-E10E-EE17-170720F3A1FE}"/>
                </a:ext>
              </a:extLst>
            </p:cNvPr>
            <p:cNvSpPr txBox="1"/>
            <p:nvPr/>
          </p:nvSpPr>
          <p:spPr>
            <a:xfrm>
              <a:off x="3173273" y="1376719"/>
              <a:ext cx="1880813" cy="210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just" defTabSz="457200">
                <a:lnSpc>
                  <a:spcPct val="100000"/>
                </a:lnSpc>
                <a:spcBef>
                  <a:spcPts val="0"/>
                </a:spcBef>
                <a:defRPr sz="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492"/>
                <a:t>NuPECC LRP-2024</a:t>
              </a:r>
            </a:p>
          </p:txBody>
        </p:sp>
      </p:grpSp>
      <p:sp>
        <p:nvSpPr>
          <p:cNvPr id="32" name="- Challenges to be addressed by the PhD student:">
            <a:extLst>
              <a:ext uri="{FF2B5EF4-FFF2-40B4-BE49-F238E27FC236}">
                <a16:creationId xmlns:a16="http://schemas.microsoft.com/office/drawing/2014/main" id="{9FF1E1E7-4CAF-6482-D0E7-F8C7C473AD4B}"/>
              </a:ext>
            </a:extLst>
          </p:cNvPr>
          <p:cNvSpPr txBox="1"/>
          <p:nvPr/>
        </p:nvSpPr>
        <p:spPr>
          <a:xfrm>
            <a:off x="6271660" y="4567729"/>
            <a:ext cx="3523401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solidFill>
                  <a:srgbClr val="0000FF"/>
                </a:solidFill>
              </a:rPr>
              <a:t>- </a:t>
            </a:r>
            <a:r>
              <a:rPr sz="1200" b="1" dirty="0">
                <a:solidFill>
                  <a:srgbClr val="0000FF"/>
                </a:solidFill>
              </a:rPr>
              <a:t>Challenges</a:t>
            </a:r>
            <a:r>
              <a:rPr sz="1200" dirty="0">
                <a:solidFill>
                  <a:srgbClr val="0000FF"/>
                </a:solidFill>
              </a:rPr>
              <a:t> to be addressed by the PhD student:</a:t>
            </a:r>
          </a:p>
        </p:txBody>
      </p:sp>
      <p:sp>
        <p:nvSpPr>
          <p:cNvPr id="33" name="- Calculation of spectra of even-even nuclei including time-reversal symmetry breaking states">
            <a:extLst>
              <a:ext uri="{FF2B5EF4-FFF2-40B4-BE49-F238E27FC236}">
                <a16:creationId xmlns:a16="http://schemas.microsoft.com/office/drawing/2014/main" id="{E5ADAA96-1BFB-0FE8-2B69-DBCAA9B57DCE}"/>
              </a:ext>
            </a:extLst>
          </p:cNvPr>
          <p:cNvSpPr txBox="1"/>
          <p:nvPr/>
        </p:nvSpPr>
        <p:spPr>
          <a:xfrm>
            <a:off x="6271659" y="4913443"/>
            <a:ext cx="5461537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- </a:t>
            </a:r>
            <a:r>
              <a:rPr sz="1000" b="1" dirty="0"/>
              <a:t>Calculation of spectra</a:t>
            </a:r>
            <a:r>
              <a:rPr sz="1000" dirty="0"/>
              <a:t> of even-even nuclei including time-reversal symmetry breaking states</a:t>
            </a:r>
          </a:p>
        </p:txBody>
      </p:sp>
      <p:sp>
        <p:nvSpPr>
          <p:cNvPr id="34" name="⇒ search for a quantitative agreement of the experimental data">
            <a:extLst>
              <a:ext uri="{FF2B5EF4-FFF2-40B4-BE49-F238E27FC236}">
                <a16:creationId xmlns:a16="http://schemas.microsoft.com/office/drawing/2014/main" id="{A9A4B500-C9C5-6BF5-822D-9BE0F7972018}"/>
              </a:ext>
            </a:extLst>
          </p:cNvPr>
          <p:cNvSpPr txBox="1"/>
          <p:nvPr/>
        </p:nvSpPr>
        <p:spPr>
          <a:xfrm>
            <a:off x="6426441" y="5277279"/>
            <a:ext cx="3622788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 dirty="0"/>
              <a:t>⇒ search for a quantitative agreement of the experimental data</a:t>
            </a:r>
          </a:p>
        </p:txBody>
      </p:sp>
      <p:sp>
        <p:nvSpPr>
          <p:cNvPr id="35" name="⇒ search for isomeric states">
            <a:extLst>
              <a:ext uri="{FF2B5EF4-FFF2-40B4-BE49-F238E27FC236}">
                <a16:creationId xmlns:a16="http://schemas.microsoft.com/office/drawing/2014/main" id="{B64C126C-495A-171D-6798-2105B73663E6}"/>
              </a:ext>
            </a:extLst>
          </p:cNvPr>
          <p:cNvSpPr txBox="1"/>
          <p:nvPr/>
        </p:nvSpPr>
        <p:spPr>
          <a:xfrm>
            <a:off x="6432395" y="5463648"/>
            <a:ext cx="1673536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⇒ search for isomeric states</a:t>
            </a:r>
          </a:p>
        </p:txBody>
      </p:sp>
      <p:sp>
        <p:nvSpPr>
          <p:cNvPr id="36" name="- Development of PGCM-EDF techniques to compute spectra of odd-nuclei (in collaboration with JYU).">
            <a:extLst>
              <a:ext uri="{FF2B5EF4-FFF2-40B4-BE49-F238E27FC236}">
                <a16:creationId xmlns:a16="http://schemas.microsoft.com/office/drawing/2014/main" id="{3A99BD8E-321C-94A4-3A5C-5415BAE8DF1D}"/>
              </a:ext>
            </a:extLst>
          </p:cNvPr>
          <p:cNvSpPr txBox="1"/>
          <p:nvPr/>
        </p:nvSpPr>
        <p:spPr>
          <a:xfrm>
            <a:off x="6271660" y="5717115"/>
            <a:ext cx="5828450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- </a:t>
            </a:r>
            <a:r>
              <a:rPr sz="1000" b="1" dirty="0"/>
              <a:t>Development of PGCM-EDF techniques</a:t>
            </a:r>
            <a:r>
              <a:rPr sz="1000" dirty="0"/>
              <a:t> to compute spectra of odd-nuclei </a:t>
            </a:r>
            <a:r>
              <a:rPr lang="fi-FI" sz="1000" dirty="0"/>
              <a:t>(</a:t>
            </a:r>
            <a:r>
              <a:rPr sz="1000" dirty="0"/>
              <a:t>collaboration with JYU)</a:t>
            </a:r>
          </a:p>
        </p:txBody>
      </p:sp>
      <p:sp>
        <p:nvSpPr>
          <p:cNvPr id="37" name="- Comparison with experimental data obtained within other WP’s.">
            <a:extLst>
              <a:ext uri="{FF2B5EF4-FFF2-40B4-BE49-F238E27FC236}">
                <a16:creationId xmlns:a16="http://schemas.microsoft.com/office/drawing/2014/main" id="{B8D41EAD-2178-34A1-A778-81124CA4BFD6}"/>
              </a:ext>
            </a:extLst>
          </p:cNvPr>
          <p:cNvSpPr txBox="1"/>
          <p:nvPr/>
        </p:nvSpPr>
        <p:spPr>
          <a:xfrm>
            <a:off x="6311958" y="6038999"/>
            <a:ext cx="4402762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- </a:t>
            </a:r>
            <a:r>
              <a:rPr sz="1000" b="1" dirty="0">
                <a:solidFill>
                  <a:srgbClr val="FF0000"/>
                </a:solidFill>
              </a:rPr>
              <a:t>Comparison with experimental data</a:t>
            </a:r>
            <a:r>
              <a:rPr lang="fi-FI" sz="1000" b="1" dirty="0">
                <a:solidFill>
                  <a:srgbClr val="FF0000"/>
                </a:solidFill>
              </a:rPr>
              <a:t> / </a:t>
            </a:r>
            <a:r>
              <a:rPr lang="fi-FI" sz="1000" b="1" dirty="0" err="1">
                <a:solidFill>
                  <a:srgbClr val="FF0000"/>
                </a:solidFill>
              </a:rPr>
              <a:t>collaborative</a:t>
            </a:r>
            <a:r>
              <a:rPr lang="fi-FI" sz="1000" b="1" dirty="0">
                <a:solidFill>
                  <a:srgbClr val="FF0000"/>
                </a:solidFill>
              </a:rPr>
              <a:t> </a:t>
            </a:r>
            <a:r>
              <a:rPr lang="fi-FI" sz="1000" b="1" dirty="0" err="1">
                <a:solidFill>
                  <a:srgbClr val="FF0000"/>
                </a:solidFill>
              </a:rPr>
              <a:t>efforts</a:t>
            </a:r>
            <a:r>
              <a:rPr lang="fi-FI" sz="1000" b="1" dirty="0">
                <a:solidFill>
                  <a:srgbClr val="FF0000"/>
                </a:solidFill>
              </a:rPr>
              <a:t> </a:t>
            </a:r>
            <a:r>
              <a:rPr lang="fi-FI" sz="1000" b="1" dirty="0" err="1">
                <a:solidFill>
                  <a:srgbClr val="FF0000"/>
                </a:solidFill>
              </a:rPr>
              <a:t>within</a:t>
            </a:r>
            <a:r>
              <a:rPr lang="fi-FI" sz="1000" b="1" dirty="0">
                <a:solidFill>
                  <a:srgbClr val="FF0000"/>
                </a:solidFill>
              </a:rPr>
              <a:t> WP5</a:t>
            </a:r>
            <a:endParaRPr sz="1000" dirty="0">
              <a:solidFill>
                <a:srgbClr val="FF0000"/>
              </a:solidFill>
            </a:endParaRPr>
          </a:p>
        </p:txBody>
      </p:sp>
      <p:pic>
        <p:nvPicPr>
          <p:cNvPr id="38" name="Imagen" descr="Imagen">
            <a:extLst>
              <a:ext uri="{FF2B5EF4-FFF2-40B4-BE49-F238E27FC236}">
                <a16:creationId xmlns:a16="http://schemas.microsoft.com/office/drawing/2014/main" id="{1954B22D-E14E-1F4F-3846-E861F441B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041" y="4789"/>
            <a:ext cx="962258" cy="837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374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CB873-D692-BD28-7DC7-9E9D8310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" descr="color12pt">
            <a:extLst>
              <a:ext uri="{FF2B5EF4-FFF2-40B4-BE49-F238E27FC236}">
                <a16:creationId xmlns:a16="http://schemas.microsoft.com/office/drawing/2014/main" id="{B4C6BBCF-E2B8-10E0-48DD-6004B43A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20" y="5172"/>
            <a:ext cx="1913216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A47BD9-57B1-47A7-A815-3A344626B436}"/>
              </a:ext>
            </a:extLst>
          </p:cNvPr>
          <p:cNvSpPr txBox="1">
            <a:spLocks/>
          </p:cNvSpPr>
          <p:nvPr/>
        </p:nvSpPr>
        <p:spPr>
          <a:xfrm>
            <a:off x="408079" y="274638"/>
            <a:ext cx="10780504" cy="56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dirty="0" err="1">
                <a:latin typeface="+mn-lt"/>
              </a:rPr>
              <a:t>Studying</a:t>
            </a:r>
            <a:r>
              <a:rPr lang="fi-FI" sz="3200" dirty="0">
                <a:latin typeface="+mn-lt"/>
              </a:rPr>
              <a:t> </a:t>
            </a:r>
            <a:r>
              <a:rPr lang="fi-FI" sz="3200" dirty="0" err="1">
                <a:latin typeface="+mn-lt"/>
              </a:rPr>
              <a:t>rare-earth</a:t>
            </a:r>
            <a:r>
              <a:rPr lang="fi-FI" sz="3200" dirty="0">
                <a:latin typeface="+mn-lt"/>
              </a:rPr>
              <a:t> </a:t>
            </a:r>
            <a:r>
              <a:rPr lang="fi-FI" sz="3200" dirty="0" err="1">
                <a:latin typeface="+mn-lt"/>
              </a:rPr>
              <a:t>isotopes</a:t>
            </a:r>
            <a:r>
              <a:rPr lang="fi-FI" sz="3200" dirty="0">
                <a:latin typeface="+mn-lt"/>
              </a:rPr>
              <a:t> at CERN </a:t>
            </a:r>
            <a:r>
              <a:rPr lang="fi-FI" sz="3200" dirty="0" err="1">
                <a:latin typeface="+mn-lt"/>
              </a:rPr>
              <a:t>using</a:t>
            </a:r>
            <a:r>
              <a:rPr lang="fi-FI" sz="3200" dirty="0">
                <a:latin typeface="+mn-lt"/>
              </a:rPr>
              <a:t> PI-LIST (PhD 13)</a:t>
            </a:r>
          </a:p>
        </p:txBody>
      </p:sp>
      <p:sp>
        <p:nvSpPr>
          <p:cNvPr id="7" name="Suorakulmio 9">
            <a:extLst>
              <a:ext uri="{FF2B5EF4-FFF2-40B4-BE49-F238E27FC236}">
                <a16:creationId xmlns:a16="http://schemas.microsoft.com/office/drawing/2014/main" id="{F8CB6CA9-0BC6-D236-CA6C-AFCEBF6A8A99}"/>
              </a:ext>
            </a:extLst>
          </p:cNvPr>
          <p:cNvSpPr/>
          <p:nvPr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8BC50E1A-692B-2976-1C86-6D0F0DEB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255" y="6605823"/>
            <a:ext cx="1271284" cy="178741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571F10E-BFAE-07E7-07A2-3B4F27795F47}"/>
              </a:ext>
            </a:extLst>
          </p:cNvPr>
          <p:cNvSpPr txBox="1">
            <a:spLocks/>
          </p:cNvSpPr>
          <p:nvPr/>
        </p:nvSpPr>
        <p:spPr>
          <a:xfrm>
            <a:off x="8632134" y="6562906"/>
            <a:ext cx="3334578" cy="29342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LaISLA DN Workshop, June 30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July 3</a:t>
            </a:r>
            <a:r>
              <a:rPr lang="en-US" sz="1200" b="1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</p:txBody>
      </p:sp>
      <p:cxnSp>
        <p:nvCxnSpPr>
          <p:cNvPr id="22" name="Connecteur droit 8">
            <a:extLst>
              <a:ext uri="{FF2B5EF4-FFF2-40B4-BE49-F238E27FC236}">
                <a16:creationId xmlns:a16="http://schemas.microsoft.com/office/drawing/2014/main" id="{BFAC90C5-04FE-1CC2-EE27-AA0B6128BD3A}"/>
              </a:ext>
            </a:extLst>
          </p:cNvPr>
          <p:cNvCxnSpPr>
            <a:cxnSpLocks/>
          </p:cNvCxnSpPr>
          <p:nvPr/>
        </p:nvCxnSpPr>
        <p:spPr>
          <a:xfrm>
            <a:off x="533293" y="835024"/>
            <a:ext cx="97023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80CE7B1-AF72-7B80-944F-6ADE4D9C42F9}"/>
              </a:ext>
            </a:extLst>
          </p:cNvPr>
          <p:cNvSpPr txBox="1">
            <a:spLocks/>
          </p:cNvSpPr>
          <p:nvPr/>
        </p:nvSpPr>
        <p:spPr>
          <a:xfrm>
            <a:off x="299794" y="1106078"/>
            <a:ext cx="6989931" cy="502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0000FF"/>
                </a:solidFill>
              </a:rPr>
              <a:t>Complementary production method to IGISOL</a:t>
            </a:r>
          </a:p>
          <a:p>
            <a:pPr lvl="1"/>
            <a:r>
              <a:rPr lang="en-GB" sz="1200" dirty="0"/>
              <a:t>High-E protons on thick target – high-intensity spallation products for very neutron deficient nuclei</a:t>
            </a:r>
          </a:p>
          <a:p>
            <a:pPr lvl="1"/>
            <a:r>
              <a:rPr lang="en-GB" sz="1200" dirty="0"/>
              <a:t>Limited by chemistry – typically slow release of lanthanides from target</a:t>
            </a:r>
            <a:endParaRPr lang="en-GB" sz="1200" b="1" dirty="0"/>
          </a:p>
          <a:p>
            <a:r>
              <a:rPr lang="en-GB" sz="1600" b="1" dirty="0">
                <a:solidFill>
                  <a:srgbClr val="0000FF"/>
                </a:solidFill>
              </a:rPr>
              <a:t>Laser ionisation schemes at ISOLDE</a:t>
            </a:r>
          </a:p>
          <a:p>
            <a:pPr lvl="1"/>
            <a:r>
              <a:rPr lang="en-GB" sz="1200" dirty="0"/>
              <a:t>Many designed for efficiency rather than spectroscopy</a:t>
            </a:r>
          </a:p>
          <a:p>
            <a:pPr lvl="1"/>
            <a:r>
              <a:rPr lang="en-GB" sz="1200" dirty="0"/>
              <a:t>Development possible at “offline 2” – </a:t>
            </a:r>
            <a:r>
              <a:rPr lang="en-GB" sz="1200" b="1" dirty="0"/>
              <a:t>stable isotopes only, e.g., Gd, Ce, </a:t>
            </a:r>
            <a:r>
              <a:rPr lang="en-GB" sz="1200" b="1" dirty="0" err="1"/>
              <a:t>Pr</a:t>
            </a:r>
            <a:r>
              <a:rPr lang="en-GB" sz="1200" b="1" dirty="0"/>
              <a:t> and </a:t>
            </a:r>
            <a:r>
              <a:rPr lang="en-GB" sz="1200" b="1" dirty="0" err="1"/>
              <a:t>Sm</a:t>
            </a:r>
            <a:r>
              <a:rPr lang="en-GB" sz="1200" b="1" dirty="0"/>
              <a:t>…</a:t>
            </a:r>
          </a:p>
          <a:p>
            <a:pPr lvl="1"/>
            <a:r>
              <a:rPr lang="en-GB" sz="1200" dirty="0">
                <a:solidFill>
                  <a:srgbClr val="FF0000"/>
                </a:solidFill>
              </a:rPr>
              <a:t>Partner with IGISOL for RIB tests depending on cases</a:t>
            </a:r>
          </a:p>
          <a:p>
            <a:pPr lvl="1"/>
            <a:r>
              <a:rPr lang="en-GB" sz="1200" dirty="0">
                <a:solidFill>
                  <a:srgbClr val="FF0000"/>
                </a:solidFill>
              </a:rPr>
              <a:t>Atomic theory could be critical ingredient, i.e. </a:t>
            </a:r>
            <a:r>
              <a:rPr lang="en-GB" sz="1200" b="1" dirty="0">
                <a:solidFill>
                  <a:srgbClr val="FF0000"/>
                </a:solidFill>
              </a:rPr>
              <a:t>overlap with PhD-8 of WP4</a:t>
            </a:r>
            <a:endParaRPr lang="en-GB" sz="1200" dirty="0"/>
          </a:p>
          <a:p>
            <a:r>
              <a:rPr lang="en-GB" sz="1600" b="1" dirty="0">
                <a:solidFill>
                  <a:srgbClr val="0000FF"/>
                </a:solidFill>
              </a:rPr>
              <a:t>In-source spectroscopy with PI-LIST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Established in-source method at </a:t>
            </a:r>
            <a:r>
              <a:rPr lang="en-GB" sz="1200" dirty="0">
                <a:solidFill>
                  <a:srgbClr val="FF0000"/>
                </a:solidFill>
              </a:rPr>
              <a:t>sensitivity frontier </a:t>
            </a:r>
            <a:r>
              <a:rPr lang="en-GB" sz="1200" dirty="0"/>
              <a:t>(down to ~1 ion/sec from target)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PI-LIST gives </a:t>
            </a:r>
            <a:r>
              <a:rPr lang="en-GB" sz="1200" dirty="0">
                <a:solidFill>
                  <a:srgbClr val="FF0000"/>
                </a:solidFill>
              </a:rPr>
              <a:t>order of magnitude improvement in resolution </a:t>
            </a:r>
            <a:r>
              <a:rPr lang="en-GB" sz="1200" dirty="0"/>
              <a:t>– recently achieved 350 MHz (compared to typical ~3 GHz)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Complementary data on decays and masses from various detection techniques.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Significant laser-ionised contamination at A~150</a:t>
            </a:r>
          </a:p>
          <a:p>
            <a:pPr>
              <a:lnSpc>
                <a:spcPct val="110000"/>
              </a:lnSpc>
            </a:pPr>
            <a:r>
              <a:rPr lang="en-GB" sz="1600" b="1" dirty="0">
                <a:solidFill>
                  <a:srgbClr val="0000FF"/>
                </a:solidFill>
              </a:rPr>
              <a:t>Associated PhD projects outside of LaISLa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Investigating A~150 contamination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In-source laser desorption techniques</a:t>
            </a:r>
          </a:p>
          <a:p>
            <a:pPr lvl="1">
              <a:lnSpc>
                <a:spcPct val="110000"/>
              </a:lnSpc>
            </a:pPr>
            <a:r>
              <a:rPr lang="en-GB" sz="1200" dirty="0"/>
              <a:t>Molecular extraction and breakup in source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551284-5CEF-F968-7181-8A768AE5CA56}"/>
              </a:ext>
            </a:extLst>
          </p:cNvPr>
          <p:cNvGrpSpPr/>
          <p:nvPr/>
        </p:nvGrpSpPr>
        <p:grpSpPr>
          <a:xfrm>
            <a:off x="7213426" y="1514704"/>
            <a:ext cx="3975157" cy="2381529"/>
            <a:chOff x="4984425" y="3239886"/>
            <a:chExt cx="10184931" cy="6497982"/>
          </a:xfrm>
        </p:grpSpPr>
        <p:pic>
          <p:nvPicPr>
            <p:cNvPr id="10" name="Grafik 22">
              <a:extLst>
                <a:ext uri="{FF2B5EF4-FFF2-40B4-BE49-F238E27FC236}">
                  <a16:creationId xmlns:a16="http://schemas.microsoft.com/office/drawing/2014/main" id="{20B8CB5E-E2AE-B505-2EBF-456709D66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4425" y="4958667"/>
              <a:ext cx="4077751" cy="1840096"/>
            </a:xfrm>
            <a:prstGeom prst="rect">
              <a:avLst/>
            </a:prstGeom>
          </p:spPr>
        </p:pic>
        <p:pic>
          <p:nvPicPr>
            <p:cNvPr id="11" name="Grafik 6">
              <a:extLst>
                <a:ext uri="{FF2B5EF4-FFF2-40B4-BE49-F238E27FC236}">
                  <a16:creationId xmlns:a16="http://schemas.microsoft.com/office/drawing/2014/main" id="{667BEE50-60F5-5179-7AB5-54DC9A746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377966" y="3239886"/>
              <a:ext cx="7791390" cy="64979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37F6FC-5E79-2958-5BCB-A607F6052D1B}"/>
              </a:ext>
            </a:extLst>
          </p:cNvPr>
          <p:cNvSpPr txBox="1"/>
          <p:nvPr/>
        </p:nvSpPr>
        <p:spPr>
          <a:xfrm>
            <a:off x="7516190" y="1048950"/>
            <a:ext cx="4254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Heinke et al., </a:t>
            </a:r>
            <a:r>
              <a:rPr lang="fr-FR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Hyperfine Interactions </a:t>
            </a:r>
            <a:r>
              <a:rPr lang="fr-FR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fr-FR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6 (2017)</a:t>
            </a:r>
            <a:endParaRPr lang="en-GB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8" descr="A graph showing the value of a stock market&#10;&#10;AI-generated content may be incorrect.">
            <a:extLst>
              <a:ext uri="{FF2B5EF4-FFF2-40B4-BE49-F238E27FC236}">
                <a16:creationId xmlns:a16="http://schemas.microsoft.com/office/drawing/2014/main" id="{688EA672-6AEF-E449-EB97-AB1D7DBBFC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22" y="3952693"/>
            <a:ext cx="3822370" cy="232447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08161C-A0E2-C392-448D-C9360E484340}"/>
              </a:ext>
            </a:extLst>
          </p:cNvPr>
          <p:cNvSpPr txBox="1"/>
          <p:nvPr/>
        </p:nvSpPr>
        <p:spPr>
          <a:xfrm>
            <a:off x="5586465" y="5623999"/>
            <a:ext cx="2263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>
                    <a:lumMod val="10000"/>
                  </a:schemeClr>
                </a:solidFill>
              </a:rPr>
              <a:t>IS770 – </a:t>
            </a:r>
          </a:p>
          <a:p>
            <a:r>
              <a:rPr lang="en-GB" sz="1400" dirty="0">
                <a:solidFill>
                  <a:schemeClr val="tx2">
                    <a:lumMod val="10000"/>
                  </a:schemeClr>
                </a:solidFill>
              </a:rPr>
              <a:t>courtesy of K. </a:t>
            </a:r>
            <a:r>
              <a:rPr lang="en-GB" sz="1400" dirty="0" err="1">
                <a:solidFill>
                  <a:schemeClr val="tx2">
                    <a:lumMod val="10000"/>
                  </a:schemeClr>
                </a:solidFill>
              </a:rPr>
              <a:t>Chrysalidis</a:t>
            </a:r>
            <a:r>
              <a:rPr lang="en-GB" sz="1400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5134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1579</Words>
  <Application>Microsoft Office PowerPoint</Application>
  <PresentationFormat>Widescreen</PresentationFormat>
  <Paragraphs>202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 Math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Deliverables – to be discussed</vt:lpstr>
      <vt:lpstr>PowerPoint Presentation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Moore, Iain</dc:creator>
  <cp:lastModifiedBy>Moore, Iain</cp:lastModifiedBy>
  <cp:revision>47</cp:revision>
  <dcterms:created xsi:type="dcterms:W3CDTF">2025-05-11T13:25:14Z</dcterms:created>
  <dcterms:modified xsi:type="dcterms:W3CDTF">2025-07-01T16:45:25Z</dcterms:modified>
</cp:coreProperties>
</file>