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6" r:id="rId6"/>
    <p:sldId id="262" r:id="rId7"/>
    <p:sldId id="267" r:id="rId8"/>
    <p:sldId id="268" r:id="rId9"/>
    <p:sldId id="269" r:id="rId10"/>
    <p:sldId id="271" r:id="rId11"/>
    <p:sldId id="270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8235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3A82CE-592A-4B7A-97B3-AC5E5F764760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1CD51240-4A3E-44A7-91BD-B377028F7561}">
      <dgm:prSet phldrT="[Texte]"/>
      <dgm:spPr/>
      <dgm:t>
        <a:bodyPr/>
        <a:lstStyle/>
        <a:p>
          <a:r>
            <a:rPr lang="en-GB" dirty="0" smtClean="0"/>
            <a:t>Gain fundamental information about atomic, ionic and molecular quantum systems formed by lanthanides </a:t>
          </a:r>
          <a:endParaRPr lang="fr-FR" dirty="0"/>
        </a:p>
      </dgm:t>
    </dgm:pt>
    <dgm:pt modelId="{D6B5C02B-FBBC-4E12-8DD9-7912DBAE043A}" type="parTrans" cxnId="{121EB24A-7586-4637-AC26-BEE86EF6FBE2}">
      <dgm:prSet/>
      <dgm:spPr/>
      <dgm:t>
        <a:bodyPr/>
        <a:lstStyle/>
        <a:p>
          <a:endParaRPr lang="fr-FR"/>
        </a:p>
      </dgm:t>
    </dgm:pt>
    <dgm:pt modelId="{FAFB4B2F-AB0D-4F34-92A7-A3170B93CAC7}" type="sibTrans" cxnId="{121EB24A-7586-4637-AC26-BEE86EF6FBE2}">
      <dgm:prSet/>
      <dgm:spPr/>
      <dgm:t>
        <a:bodyPr/>
        <a:lstStyle/>
        <a:p>
          <a:endParaRPr lang="fr-FR"/>
        </a:p>
      </dgm:t>
    </dgm:pt>
    <dgm:pt modelId="{1FCA3F33-49EA-40F4-8A87-A44423C436ED}">
      <dgm:prSet phldrT="[Texte]"/>
      <dgm:spPr/>
      <dgm:t>
        <a:bodyPr/>
        <a:lstStyle/>
        <a:p>
          <a:r>
            <a:rPr lang="en-GB" dirty="0" smtClean="0"/>
            <a:t>Develop experimental methods </a:t>
          </a:r>
          <a:endParaRPr lang="fr-FR" dirty="0"/>
        </a:p>
      </dgm:t>
    </dgm:pt>
    <dgm:pt modelId="{9E9696DD-1198-430F-8FEC-463994F8C1E3}" type="parTrans" cxnId="{2DA335E5-FA10-42DC-9385-FC97AA4B5938}">
      <dgm:prSet/>
      <dgm:spPr/>
      <dgm:t>
        <a:bodyPr/>
        <a:lstStyle/>
        <a:p>
          <a:endParaRPr lang="fr-FR"/>
        </a:p>
      </dgm:t>
    </dgm:pt>
    <dgm:pt modelId="{FAD0E708-C4CB-4766-8A7E-C5EAF2CC2809}" type="sibTrans" cxnId="{2DA335E5-FA10-42DC-9385-FC97AA4B5938}">
      <dgm:prSet/>
      <dgm:spPr/>
      <dgm:t>
        <a:bodyPr/>
        <a:lstStyle/>
        <a:p>
          <a:endParaRPr lang="fr-FR"/>
        </a:p>
      </dgm:t>
    </dgm:pt>
    <dgm:pt modelId="{BCEA5B2D-BF0D-4CE3-9FA5-8C7E9325E6C9}">
      <dgm:prSet/>
      <dgm:spPr/>
      <dgm:t>
        <a:bodyPr/>
        <a:lstStyle/>
        <a:p>
          <a:r>
            <a:rPr lang="en-GB" dirty="0" smtClean="0"/>
            <a:t>Develop theoretical methods </a:t>
          </a:r>
          <a:endParaRPr lang="fr-FR" dirty="0"/>
        </a:p>
      </dgm:t>
    </dgm:pt>
    <dgm:pt modelId="{D780F7B4-C84C-47F7-969B-F6FD73418A79}" type="parTrans" cxnId="{A58E315C-AA71-4A77-8137-12AA56CDB52E}">
      <dgm:prSet/>
      <dgm:spPr/>
      <dgm:t>
        <a:bodyPr/>
        <a:lstStyle/>
        <a:p>
          <a:endParaRPr lang="fr-FR"/>
        </a:p>
      </dgm:t>
    </dgm:pt>
    <dgm:pt modelId="{7EA3A83B-B566-430A-A6C5-6752EF541E4C}" type="sibTrans" cxnId="{A58E315C-AA71-4A77-8137-12AA56CDB52E}">
      <dgm:prSet/>
      <dgm:spPr/>
      <dgm:t>
        <a:bodyPr/>
        <a:lstStyle/>
        <a:p>
          <a:endParaRPr lang="fr-FR"/>
        </a:p>
      </dgm:t>
    </dgm:pt>
    <dgm:pt modelId="{34C4B1EC-7B18-4698-9656-85627C7127B9}" type="asst">
      <dgm:prSet/>
      <dgm:spPr/>
      <dgm:t>
        <a:bodyPr/>
        <a:lstStyle/>
        <a:p>
          <a:r>
            <a:rPr lang="fr-FR" dirty="0" smtClean="0"/>
            <a:t>Experimental data</a:t>
          </a:r>
          <a:endParaRPr lang="fr-FR" dirty="0"/>
        </a:p>
      </dgm:t>
    </dgm:pt>
    <dgm:pt modelId="{57E142AD-6A25-47FC-BECE-6CC0F81C2EAC}" type="parTrans" cxnId="{96461C68-8B2A-4DCA-949F-694023AD4C86}">
      <dgm:prSet/>
      <dgm:spPr/>
      <dgm:t>
        <a:bodyPr/>
        <a:lstStyle/>
        <a:p>
          <a:endParaRPr lang="fr-FR"/>
        </a:p>
      </dgm:t>
    </dgm:pt>
    <dgm:pt modelId="{96A0AB6F-645C-45C7-8328-F40A42BD8FBD}" type="sibTrans" cxnId="{96461C68-8B2A-4DCA-949F-694023AD4C86}">
      <dgm:prSet/>
      <dgm:spPr/>
      <dgm:t>
        <a:bodyPr/>
        <a:lstStyle/>
        <a:p>
          <a:endParaRPr lang="fr-FR"/>
        </a:p>
      </dgm:t>
    </dgm:pt>
    <dgm:pt modelId="{8BBF140E-9098-4B71-BB96-77452CD95689}" type="asst">
      <dgm:prSet/>
      <dgm:spPr/>
      <dgm:t>
        <a:bodyPr/>
        <a:lstStyle/>
        <a:p>
          <a:r>
            <a:rPr lang="fr-FR" dirty="0" err="1" smtClean="0"/>
            <a:t>Theoretical</a:t>
          </a:r>
          <a:r>
            <a:rPr lang="fr-FR" dirty="0" smtClean="0"/>
            <a:t> data</a:t>
          </a:r>
          <a:endParaRPr lang="fr-FR" dirty="0"/>
        </a:p>
      </dgm:t>
    </dgm:pt>
    <dgm:pt modelId="{E4AB07C3-38C3-494A-8758-1E6931B98FA8}" type="parTrans" cxnId="{5F0A861B-824E-45CD-AA49-8D78BA586DCF}">
      <dgm:prSet/>
      <dgm:spPr/>
      <dgm:t>
        <a:bodyPr/>
        <a:lstStyle/>
        <a:p>
          <a:endParaRPr lang="fr-FR"/>
        </a:p>
      </dgm:t>
    </dgm:pt>
    <dgm:pt modelId="{A1762ABA-1B63-4C44-8743-92191F9EC096}" type="sibTrans" cxnId="{5F0A861B-824E-45CD-AA49-8D78BA586DCF}">
      <dgm:prSet/>
      <dgm:spPr/>
      <dgm:t>
        <a:bodyPr/>
        <a:lstStyle/>
        <a:p>
          <a:endParaRPr lang="fr-FR"/>
        </a:p>
      </dgm:t>
    </dgm:pt>
    <dgm:pt modelId="{58135E44-C9DE-4FC6-8578-DA6822242892}" type="pres">
      <dgm:prSet presAssocID="{6F3A82CE-592A-4B7A-97B3-AC5E5F76476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3BA02F70-EB22-4561-991F-48CD67BDBE26}" type="pres">
      <dgm:prSet presAssocID="{1CD51240-4A3E-44A7-91BD-B377028F7561}" presName="hierRoot1" presStyleCnt="0">
        <dgm:presLayoutVars>
          <dgm:hierBranch val="init"/>
        </dgm:presLayoutVars>
      </dgm:prSet>
      <dgm:spPr/>
    </dgm:pt>
    <dgm:pt modelId="{9858817E-724E-41AF-A6D5-68DD5DB54456}" type="pres">
      <dgm:prSet presAssocID="{1CD51240-4A3E-44A7-91BD-B377028F7561}" presName="rootComposite1" presStyleCnt="0"/>
      <dgm:spPr/>
    </dgm:pt>
    <dgm:pt modelId="{103BD24E-241D-4ED3-B00A-9AF87D6DF95D}" type="pres">
      <dgm:prSet presAssocID="{1CD51240-4A3E-44A7-91BD-B377028F7561}" presName="rootText1" presStyleLbl="node0" presStyleIdx="0" presStyleCnt="1" custScaleX="335050" custScaleY="7207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969646A-45DF-430F-B2CC-2EA00557ED0A}" type="pres">
      <dgm:prSet presAssocID="{1CD51240-4A3E-44A7-91BD-B377028F7561}" presName="rootConnector1" presStyleLbl="node1" presStyleIdx="0" presStyleCnt="0"/>
      <dgm:spPr/>
      <dgm:t>
        <a:bodyPr/>
        <a:lstStyle/>
        <a:p>
          <a:endParaRPr lang="fr-FR"/>
        </a:p>
      </dgm:t>
    </dgm:pt>
    <dgm:pt modelId="{5748A05B-9E91-40EE-A203-07FBEE0E3777}" type="pres">
      <dgm:prSet presAssocID="{1CD51240-4A3E-44A7-91BD-B377028F7561}" presName="hierChild2" presStyleCnt="0"/>
      <dgm:spPr/>
    </dgm:pt>
    <dgm:pt modelId="{CEB08264-8EFA-4B8D-985A-34B7C0EA3B7D}" type="pres">
      <dgm:prSet presAssocID="{9E9696DD-1198-430F-8FEC-463994F8C1E3}" presName="Name37" presStyleLbl="parChTrans1D2" presStyleIdx="0" presStyleCnt="2"/>
      <dgm:spPr/>
      <dgm:t>
        <a:bodyPr/>
        <a:lstStyle/>
        <a:p>
          <a:endParaRPr lang="fr-FR"/>
        </a:p>
      </dgm:t>
    </dgm:pt>
    <dgm:pt modelId="{7B81469C-8A2B-44FE-B69C-A7BE04FDC15F}" type="pres">
      <dgm:prSet presAssocID="{1FCA3F33-49EA-40F4-8A87-A44423C436ED}" presName="hierRoot2" presStyleCnt="0">
        <dgm:presLayoutVars>
          <dgm:hierBranch val="init"/>
        </dgm:presLayoutVars>
      </dgm:prSet>
      <dgm:spPr/>
    </dgm:pt>
    <dgm:pt modelId="{47BA071A-3381-4A3C-98AD-2F2C28885D47}" type="pres">
      <dgm:prSet presAssocID="{1FCA3F33-49EA-40F4-8A87-A44423C436ED}" presName="rootComposite" presStyleCnt="0"/>
      <dgm:spPr/>
    </dgm:pt>
    <dgm:pt modelId="{1174446C-739F-4317-81B1-AA52ED780485}" type="pres">
      <dgm:prSet presAssocID="{1FCA3F33-49EA-40F4-8A87-A44423C436ED}" presName="rootText" presStyleLbl="node2" presStyleIdx="0" presStyleCnt="2" custScaleX="10332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F04CFFA-6693-409B-9B23-2F0522CC6BB4}" type="pres">
      <dgm:prSet presAssocID="{1FCA3F33-49EA-40F4-8A87-A44423C436ED}" presName="rootConnector" presStyleLbl="node2" presStyleIdx="0" presStyleCnt="2"/>
      <dgm:spPr/>
      <dgm:t>
        <a:bodyPr/>
        <a:lstStyle/>
        <a:p>
          <a:endParaRPr lang="fr-FR"/>
        </a:p>
      </dgm:t>
    </dgm:pt>
    <dgm:pt modelId="{0A467333-9FDF-44BB-85AF-B636AB8F80E8}" type="pres">
      <dgm:prSet presAssocID="{1FCA3F33-49EA-40F4-8A87-A44423C436ED}" presName="hierChild4" presStyleCnt="0"/>
      <dgm:spPr/>
    </dgm:pt>
    <dgm:pt modelId="{6F4272B8-AFD3-41FE-9C43-96121EA9A0D5}" type="pres">
      <dgm:prSet presAssocID="{1FCA3F33-49EA-40F4-8A87-A44423C436ED}" presName="hierChild5" presStyleCnt="0"/>
      <dgm:spPr/>
    </dgm:pt>
    <dgm:pt modelId="{B1FEC719-6537-4E98-8A46-AD21F15D353A}" type="pres">
      <dgm:prSet presAssocID="{57E142AD-6A25-47FC-BECE-6CC0F81C2EAC}" presName="Name111" presStyleLbl="parChTrans1D3" presStyleIdx="0" presStyleCnt="2"/>
      <dgm:spPr/>
      <dgm:t>
        <a:bodyPr/>
        <a:lstStyle/>
        <a:p>
          <a:endParaRPr lang="fr-FR"/>
        </a:p>
      </dgm:t>
    </dgm:pt>
    <dgm:pt modelId="{F8AA64DC-476A-4E57-BECD-AE9D91D6F9E5}" type="pres">
      <dgm:prSet presAssocID="{34C4B1EC-7B18-4698-9656-85627C7127B9}" presName="hierRoot3" presStyleCnt="0">
        <dgm:presLayoutVars>
          <dgm:hierBranch val="init"/>
        </dgm:presLayoutVars>
      </dgm:prSet>
      <dgm:spPr/>
    </dgm:pt>
    <dgm:pt modelId="{48BC7AF4-AB8B-4C23-8F9C-C679CA4BBC5B}" type="pres">
      <dgm:prSet presAssocID="{34C4B1EC-7B18-4698-9656-85627C7127B9}" presName="rootComposite3" presStyleCnt="0"/>
      <dgm:spPr/>
    </dgm:pt>
    <dgm:pt modelId="{A3F59E3C-FC5E-438E-9EB1-0E4FB30F7053}" type="pres">
      <dgm:prSet presAssocID="{34C4B1EC-7B18-4698-9656-85627C7127B9}" presName="rootText3" presStyleLbl="asst2" presStyleIdx="0" presStyleCnt="2" custLinFactY="33926" custLinFactNeighborX="-16621" custLinFactNeighborY="10000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42A8E8B-43F6-4B54-BF14-C16D70934943}" type="pres">
      <dgm:prSet presAssocID="{34C4B1EC-7B18-4698-9656-85627C7127B9}" presName="rootConnector3" presStyleLbl="asst2" presStyleIdx="0" presStyleCnt="2"/>
      <dgm:spPr/>
      <dgm:t>
        <a:bodyPr/>
        <a:lstStyle/>
        <a:p>
          <a:endParaRPr lang="fr-FR"/>
        </a:p>
      </dgm:t>
    </dgm:pt>
    <dgm:pt modelId="{89FF5ADE-62F7-43D5-9381-44A2F9F99932}" type="pres">
      <dgm:prSet presAssocID="{34C4B1EC-7B18-4698-9656-85627C7127B9}" presName="hierChild6" presStyleCnt="0"/>
      <dgm:spPr/>
    </dgm:pt>
    <dgm:pt modelId="{0E2BCF85-B57E-463A-9FFC-EAF816150D55}" type="pres">
      <dgm:prSet presAssocID="{34C4B1EC-7B18-4698-9656-85627C7127B9}" presName="hierChild7" presStyleCnt="0"/>
      <dgm:spPr/>
    </dgm:pt>
    <dgm:pt modelId="{190FD4C8-1D41-4A72-9518-1A71D50EB0B0}" type="pres">
      <dgm:prSet presAssocID="{D780F7B4-C84C-47F7-969B-F6FD73418A79}" presName="Name37" presStyleLbl="parChTrans1D2" presStyleIdx="1" presStyleCnt="2"/>
      <dgm:spPr/>
      <dgm:t>
        <a:bodyPr/>
        <a:lstStyle/>
        <a:p>
          <a:endParaRPr lang="fr-FR"/>
        </a:p>
      </dgm:t>
    </dgm:pt>
    <dgm:pt modelId="{220416A1-465C-48DF-8C53-6233C776AD23}" type="pres">
      <dgm:prSet presAssocID="{BCEA5B2D-BF0D-4CE3-9FA5-8C7E9325E6C9}" presName="hierRoot2" presStyleCnt="0">
        <dgm:presLayoutVars>
          <dgm:hierBranch val="init"/>
        </dgm:presLayoutVars>
      </dgm:prSet>
      <dgm:spPr/>
    </dgm:pt>
    <dgm:pt modelId="{45023E54-E689-438A-AD42-4C06E3CBF5DD}" type="pres">
      <dgm:prSet presAssocID="{BCEA5B2D-BF0D-4CE3-9FA5-8C7E9325E6C9}" presName="rootComposite" presStyleCnt="0"/>
      <dgm:spPr/>
    </dgm:pt>
    <dgm:pt modelId="{35D06956-3D15-4B40-B917-DE4D959E7C6F}" type="pres">
      <dgm:prSet presAssocID="{BCEA5B2D-BF0D-4CE3-9FA5-8C7E9325E6C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3D35EF8-531B-4C4A-B513-D2BB72DA990D}" type="pres">
      <dgm:prSet presAssocID="{BCEA5B2D-BF0D-4CE3-9FA5-8C7E9325E6C9}" presName="rootConnector" presStyleLbl="node2" presStyleIdx="1" presStyleCnt="2"/>
      <dgm:spPr/>
      <dgm:t>
        <a:bodyPr/>
        <a:lstStyle/>
        <a:p>
          <a:endParaRPr lang="fr-FR"/>
        </a:p>
      </dgm:t>
    </dgm:pt>
    <dgm:pt modelId="{24AD3AA7-4AD4-4ACD-B690-DB2271AE7E5B}" type="pres">
      <dgm:prSet presAssocID="{BCEA5B2D-BF0D-4CE3-9FA5-8C7E9325E6C9}" presName="hierChild4" presStyleCnt="0"/>
      <dgm:spPr/>
    </dgm:pt>
    <dgm:pt modelId="{3168259A-36AD-4A04-93AD-F5E49C3D790E}" type="pres">
      <dgm:prSet presAssocID="{BCEA5B2D-BF0D-4CE3-9FA5-8C7E9325E6C9}" presName="hierChild5" presStyleCnt="0"/>
      <dgm:spPr/>
    </dgm:pt>
    <dgm:pt modelId="{4C4FCADC-6B0A-47EA-BA2D-F86BB3745476}" type="pres">
      <dgm:prSet presAssocID="{E4AB07C3-38C3-494A-8758-1E6931B98FA8}" presName="Name111" presStyleLbl="parChTrans1D3" presStyleIdx="1" presStyleCnt="2"/>
      <dgm:spPr/>
      <dgm:t>
        <a:bodyPr/>
        <a:lstStyle/>
        <a:p>
          <a:endParaRPr lang="fr-FR"/>
        </a:p>
      </dgm:t>
    </dgm:pt>
    <dgm:pt modelId="{9D1543D1-9A83-48A8-877F-D128DD126180}" type="pres">
      <dgm:prSet presAssocID="{8BBF140E-9098-4B71-BB96-77452CD95689}" presName="hierRoot3" presStyleCnt="0">
        <dgm:presLayoutVars>
          <dgm:hierBranch val="init"/>
        </dgm:presLayoutVars>
      </dgm:prSet>
      <dgm:spPr/>
    </dgm:pt>
    <dgm:pt modelId="{DEE6A205-79FA-4B58-88C7-D40CDA7175C2}" type="pres">
      <dgm:prSet presAssocID="{8BBF140E-9098-4B71-BB96-77452CD95689}" presName="rootComposite3" presStyleCnt="0"/>
      <dgm:spPr/>
    </dgm:pt>
    <dgm:pt modelId="{A3F31CD0-C3B4-41C9-B235-D22FB6C87145}" type="pres">
      <dgm:prSet presAssocID="{8BBF140E-9098-4B71-BB96-77452CD95689}" presName="rootText3" presStyleLbl="asst2" presStyleIdx="1" presStyleCnt="2" custLinFactX="30192" custLinFactNeighborX="100000" custLinFactNeighborY="-146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5127580-5268-4C5D-AA1F-5408A90F9D8E}" type="pres">
      <dgm:prSet presAssocID="{8BBF140E-9098-4B71-BB96-77452CD95689}" presName="rootConnector3" presStyleLbl="asst2" presStyleIdx="1" presStyleCnt="2"/>
      <dgm:spPr/>
      <dgm:t>
        <a:bodyPr/>
        <a:lstStyle/>
        <a:p>
          <a:endParaRPr lang="fr-FR"/>
        </a:p>
      </dgm:t>
    </dgm:pt>
    <dgm:pt modelId="{22A1B4E0-904C-44C3-A987-E3B04C55D87C}" type="pres">
      <dgm:prSet presAssocID="{8BBF140E-9098-4B71-BB96-77452CD95689}" presName="hierChild6" presStyleCnt="0"/>
      <dgm:spPr/>
    </dgm:pt>
    <dgm:pt modelId="{8393C5A4-4B49-44AC-9127-A7FE68632F44}" type="pres">
      <dgm:prSet presAssocID="{8BBF140E-9098-4B71-BB96-77452CD95689}" presName="hierChild7" presStyleCnt="0"/>
      <dgm:spPr/>
    </dgm:pt>
    <dgm:pt modelId="{3A237FA0-77FB-4EB4-9468-EAF8449915BD}" type="pres">
      <dgm:prSet presAssocID="{1CD51240-4A3E-44A7-91BD-B377028F7561}" presName="hierChild3" presStyleCnt="0"/>
      <dgm:spPr/>
    </dgm:pt>
  </dgm:ptLst>
  <dgm:cxnLst>
    <dgm:cxn modelId="{8D9BAFA3-A136-4D21-9D27-805D2E6083D5}" type="presOf" srcId="{57E142AD-6A25-47FC-BECE-6CC0F81C2EAC}" destId="{B1FEC719-6537-4E98-8A46-AD21F15D353A}" srcOrd="0" destOrd="0" presId="urn:microsoft.com/office/officeart/2005/8/layout/orgChart1"/>
    <dgm:cxn modelId="{037E616B-6422-400F-BA42-3676F562A3FD}" type="presOf" srcId="{D780F7B4-C84C-47F7-969B-F6FD73418A79}" destId="{190FD4C8-1D41-4A72-9518-1A71D50EB0B0}" srcOrd="0" destOrd="0" presId="urn:microsoft.com/office/officeart/2005/8/layout/orgChart1"/>
    <dgm:cxn modelId="{99CFFD95-5E4E-4ED8-A0B5-3F0CE9033A5C}" type="presOf" srcId="{1CD51240-4A3E-44A7-91BD-B377028F7561}" destId="{103BD24E-241D-4ED3-B00A-9AF87D6DF95D}" srcOrd="0" destOrd="0" presId="urn:microsoft.com/office/officeart/2005/8/layout/orgChart1"/>
    <dgm:cxn modelId="{7D33F142-6C76-4A0F-8AB0-55DE4A6E4566}" type="presOf" srcId="{8BBF140E-9098-4B71-BB96-77452CD95689}" destId="{45127580-5268-4C5D-AA1F-5408A90F9D8E}" srcOrd="1" destOrd="0" presId="urn:microsoft.com/office/officeart/2005/8/layout/orgChart1"/>
    <dgm:cxn modelId="{BB210EFD-E464-4F17-83AA-6CCACA178981}" type="presOf" srcId="{E4AB07C3-38C3-494A-8758-1E6931B98FA8}" destId="{4C4FCADC-6B0A-47EA-BA2D-F86BB3745476}" srcOrd="0" destOrd="0" presId="urn:microsoft.com/office/officeart/2005/8/layout/orgChart1"/>
    <dgm:cxn modelId="{ED67C398-87B3-4BF2-B6BF-37E84D297767}" type="presOf" srcId="{34C4B1EC-7B18-4698-9656-85627C7127B9}" destId="{142A8E8B-43F6-4B54-BF14-C16D70934943}" srcOrd="1" destOrd="0" presId="urn:microsoft.com/office/officeart/2005/8/layout/orgChart1"/>
    <dgm:cxn modelId="{72A6179C-C20D-4EB5-B99C-99FF4E9FD008}" type="presOf" srcId="{BCEA5B2D-BF0D-4CE3-9FA5-8C7E9325E6C9}" destId="{35D06956-3D15-4B40-B917-DE4D959E7C6F}" srcOrd="0" destOrd="0" presId="urn:microsoft.com/office/officeart/2005/8/layout/orgChart1"/>
    <dgm:cxn modelId="{05A4F08C-A6AA-4F44-A9AA-1741EA85DF3F}" type="presOf" srcId="{6F3A82CE-592A-4B7A-97B3-AC5E5F764760}" destId="{58135E44-C9DE-4FC6-8578-DA6822242892}" srcOrd="0" destOrd="0" presId="urn:microsoft.com/office/officeart/2005/8/layout/orgChart1"/>
    <dgm:cxn modelId="{2F358A97-35E3-4B91-8123-C9BCEE5D8271}" type="presOf" srcId="{BCEA5B2D-BF0D-4CE3-9FA5-8C7E9325E6C9}" destId="{53D35EF8-531B-4C4A-B513-D2BB72DA990D}" srcOrd="1" destOrd="0" presId="urn:microsoft.com/office/officeart/2005/8/layout/orgChart1"/>
    <dgm:cxn modelId="{5F0A861B-824E-45CD-AA49-8D78BA586DCF}" srcId="{BCEA5B2D-BF0D-4CE3-9FA5-8C7E9325E6C9}" destId="{8BBF140E-9098-4B71-BB96-77452CD95689}" srcOrd="0" destOrd="0" parTransId="{E4AB07C3-38C3-494A-8758-1E6931B98FA8}" sibTransId="{A1762ABA-1B63-4C44-8743-92191F9EC096}"/>
    <dgm:cxn modelId="{FE105736-3A34-40A8-8BB4-CBBB94FDAF4B}" type="presOf" srcId="{8BBF140E-9098-4B71-BB96-77452CD95689}" destId="{A3F31CD0-C3B4-41C9-B235-D22FB6C87145}" srcOrd="0" destOrd="0" presId="urn:microsoft.com/office/officeart/2005/8/layout/orgChart1"/>
    <dgm:cxn modelId="{2618A882-CBA9-4EF0-B827-A68120A3ABEA}" type="presOf" srcId="{1FCA3F33-49EA-40F4-8A87-A44423C436ED}" destId="{1174446C-739F-4317-81B1-AA52ED780485}" srcOrd="0" destOrd="0" presId="urn:microsoft.com/office/officeart/2005/8/layout/orgChart1"/>
    <dgm:cxn modelId="{25EFFEFE-6637-461A-A14E-56A3F875B4CA}" type="presOf" srcId="{34C4B1EC-7B18-4698-9656-85627C7127B9}" destId="{A3F59E3C-FC5E-438E-9EB1-0E4FB30F7053}" srcOrd="0" destOrd="0" presId="urn:microsoft.com/office/officeart/2005/8/layout/orgChart1"/>
    <dgm:cxn modelId="{F424C68D-4888-41FD-9EE3-CB9C99FBDBAF}" type="presOf" srcId="{1CD51240-4A3E-44A7-91BD-B377028F7561}" destId="{C969646A-45DF-430F-B2CC-2EA00557ED0A}" srcOrd="1" destOrd="0" presId="urn:microsoft.com/office/officeart/2005/8/layout/orgChart1"/>
    <dgm:cxn modelId="{A58E315C-AA71-4A77-8137-12AA56CDB52E}" srcId="{1CD51240-4A3E-44A7-91BD-B377028F7561}" destId="{BCEA5B2D-BF0D-4CE3-9FA5-8C7E9325E6C9}" srcOrd="1" destOrd="0" parTransId="{D780F7B4-C84C-47F7-969B-F6FD73418A79}" sibTransId="{7EA3A83B-B566-430A-A6C5-6752EF541E4C}"/>
    <dgm:cxn modelId="{121EB24A-7586-4637-AC26-BEE86EF6FBE2}" srcId="{6F3A82CE-592A-4B7A-97B3-AC5E5F764760}" destId="{1CD51240-4A3E-44A7-91BD-B377028F7561}" srcOrd="0" destOrd="0" parTransId="{D6B5C02B-FBBC-4E12-8DD9-7912DBAE043A}" sibTransId="{FAFB4B2F-AB0D-4F34-92A7-A3170B93CAC7}"/>
    <dgm:cxn modelId="{74E5E035-09A1-47E7-B5D6-0713AD0F4FCE}" type="presOf" srcId="{1FCA3F33-49EA-40F4-8A87-A44423C436ED}" destId="{CF04CFFA-6693-409B-9B23-2F0522CC6BB4}" srcOrd="1" destOrd="0" presId="urn:microsoft.com/office/officeart/2005/8/layout/orgChart1"/>
    <dgm:cxn modelId="{8883CD05-D610-4C2F-AE10-A791678CBE1F}" type="presOf" srcId="{9E9696DD-1198-430F-8FEC-463994F8C1E3}" destId="{CEB08264-8EFA-4B8D-985A-34B7C0EA3B7D}" srcOrd="0" destOrd="0" presId="urn:microsoft.com/office/officeart/2005/8/layout/orgChart1"/>
    <dgm:cxn modelId="{96461C68-8B2A-4DCA-949F-694023AD4C86}" srcId="{1FCA3F33-49EA-40F4-8A87-A44423C436ED}" destId="{34C4B1EC-7B18-4698-9656-85627C7127B9}" srcOrd="0" destOrd="0" parTransId="{57E142AD-6A25-47FC-BECE-6CC0F81C2EAC}" sibTransId="{96A0AB6F-645C-45C7-8328-F40A42BD8FBD}"/>
    <dgm:cxn modelId="{2DA335E5-FA10-42DC-9385-FC97AA4B5938}" srcId="{1CD51240-4A3E-44A7-91BD-B377028F7561}" destId="{1FCA3F33-49EA-40F4-8A87-A44423C436ED}" srcOrd="0" destOrd="0" parTransId="{9E9696DD-1198-430F-8FEC-463994F8C1E3}" sibTransId="{FAD0E708-C4CB-4766-8A7E-C5EAF2CC2809}"/>
    <dgm:cxn modelId="{A4BA2EBC-18E5-474A-9958-0016C2578999}" type="presParOf" srcId="{58135E44-C9DE-4FC6-8578-DA6822242892}" destId="{3BA02F70-EB22-4561-991F-48CD67BDBE26}" srcOrd="0" destOrd="0" presId="urn:microsoft.com/office/officeart/2005/8/layout/orgChart1"/>
    <dgm:cxn modelId="{170A3415-A4B5-40E3-94F6-635FB1FDF851}" type="presParOf" srcId="{3BA02F70-EB22-4561-991F-48CD67BDBE26}" destId="{9858817E-724E-41AF-A6D5-68DD5DB54456}" srcOrd="0" destOrd="0" presId="urn:microsoft.com/office/officeart/2005/8/layout/orgChart1"/>
    <dgm:cxn modelId="{590DD485-B5B4-4927-86C7-7CF916823AAA}" type="presParOf" srcId="{9858817E-724E-41AF-A6D5-68DD5DB54456}" destId="{103BD24E-241D-4ED3-B00A-9AF87D6DF95D}" srcOrd="0" destOrd="0" presId="urn:microsoft.com/office/officeart/2005/8/layout/orgChart1"/>
    <dgm:cxn modelId="{8824AA70-62A7-4A1D-8E32-1676DA9165D5}" type="presParOf" srcId="{9858817E-724E-41AF-A6D5-68DD5DB54456}" destId="{C969646A-45DF-430F-B2CC-2EA00557ED0A}" srcOrd="1" destOrd="0" presId="urn:microsoft.com/office/officeart/2005/8/layout/orgChart1"/>
    <dgm:cxn modelId="{245A8C53-919E-4E8A-915F-CA15C6C18539}" type="presParOf" srcId="{3BA02F70-EB22-4561-991F-48CD67BDBE26}" destId="{5748A05B-9E91-40EE-A203-07FBEE0E3777}" srcOrd="1" destOrd="0" presId="urn:microsoft.com/office/officeart/2005/8/layout/orgChart1"/>
    <dgm:cxn modelId="{2BF2116F-B4C7-482C-B41A-C66532368A65}" type="presParOf" srcId="{5748A05B-9E91-40EE-A203-07FBEE0E3777}" destId="{CEB08264-8EFA-4B8D-985A-34B7C0EA3B7D}" srcOrd="0" destOrd="0" presId="urn:microsoft.com/office/officeart/2005/8/layout/orgChart1"/>
    <dgm:cxn modelId="{2F095C71-4469-4228-9410-E392ABBA368B}" type="presParOf" srcId="{5748A05B-9E91-40EE-A203-07FBEE0E3777}" destId="{7B81469C-8A2B-44FE-B69C-A7BE04FDC15F}" srcOrd="1" destOrd="0" presId="urn:microsoft.com/office/officeart/2005/8/layout/orgChart1"/>
    <dgm:cxn modelId="{CBECDBB0-3114-4516-BC6D-ECBD53283CC7}" type="presParOf" srcId="{7B81469C-8A2B-44FE-B69C-A7BE04FDC15F}" destId="{47BA071A-3381-4A3C-98AD-2F2C28885D47}" srcOrd="0" destOrd="0" presId="urn:microsoft.com/office/officeart/2005/8/layout/orgChart1"/>
    <dgm:cxn modelId="{FEFF493B-931F-41D8-9C25-D9C7616238FC}" type="presParOf" srcId="{47BA071A-3381-4A3C-98AD-2F2C28885D47}" destId="{1174446C-739F-4317-81B1-AA52ED780485}" srcOrd="0" destOrd="0" presId="urn:microsoft.com/office/officeart/2005/8/layout/orgChart1"/>
    <dgm:cxn modelId="{CE254239-4010-446F-BFFD-B8355A74DB32}" type="presParOf" srcId="{47BA071A-3381-4A3C-98AD-2F2C28885D47}" destId="{CF04CFFA-6693-409B-9B23-2F0522CC6BB4}" srcOrd="1" destOrd="0" presId="urn:microsoft.com/office/officeart/2005/8/layout/orgChart1"/>
    <dgm:cxn modelId="{41CE7B02-C0D5-43C5-9642-56DC45C7A020}" type="presParOf" srcId="{7B81469C-8A2B-44FE-B69C-A7BE04FDC15F}" destId="{0A467333-9FDF-44BB-85AF-B636AB8F80E8}" srcOrd="1" destOrd="0" presId="urn:microsoft.com/office/officeart/2005/8/layout/orgChart1"/>
    <dgm:cxn modelId="{02172E30-40E7-48BA-B7EF-37CD54C05AFC}" type="presParOf" srcId="{7B81469C-8A2B-44FE-B69C-A7BE04FDC15F}" destId="{6F4272B8-AFD3-41FE-9C43-96121EA9A0D5}" srcOrd="2" destOrd="0" presId="urn:microsoft.com/office/officeart/2005/8/layout/orgChart1"/>
    <dgm:cxn modelId="{93586502-9DB8-4E98-A264-A62C2A01379B}" type="presParOf" srcId="{6F4272B8-AFD3-41FE-9C43-96121EA9A0D5}" destId="{B1FEC719-6537-4E98-8A46-AD21F15D353A}" srcOrd="0" destOrd="0" presId="urn:microsoft.com/office/officeart/2005/8/layout/orgChart1"/>
    <dgm:cxn modelId="{AFB51889-6046-488A-945D-75F8FC754666}" type="presParOf" srcId="{6F4272B8-AFD3-41FE-9C43-96121EA9A0D5}" destId="{F8AA64DC-476A-4E57-BECD-AE9D91D6F9E5}" srcOrd="1" destOrd="0" presId="urn:microsoft.com/office/officeart/2005/8/layout/orgChart1"/>
    <dgm:cxn modelId="{DE21CFED-C75D-496D-9976-74E3CD71536C}" type="presParOf" srcId="{F8AA64DC-476A-4E57-BECD-AE9D91D6F9E5}" destId="{48BC7AF4-AB8B-4C23-8F9C-C679CA4BBC5B}" srcOrd="0" destOrd="0" presId="urn:microsoft.com/office/officeart/2005/8/layout/orgChart1"/>
    <dgm:cxn modelId="{34FC3B31-FD88-4314-83EE-717D4ADB3B25}" type="presParOf" srcId="{48BC7AF4-AB8B-4C23-8F9C-C679CA4BBC5B}" destId="{A3F59E3C-FC5E-438E-9EB1-0E4FB30F7053}" srcOrd="0" destOrd="0" presId="urn:microsoft.com/office/officeart/2005/8/layout/orgChart1"/>
    <dgm:cxn modelId="{F20D34F0-A939-4CE6-BE3E-048CAECEF081}" type="presParOf" srcId="{48BC7AF4-AB8B-4C23-8F9C-C679CA4BBC5B}" destId="{142A8E8B-43F6-4B54-BF14-C16D70934943}" srcOrd="1" destOrd="0" presId="urn:microsoft.com/office/officeart/2005/8/layout/orgChart1"/>
    <dgm:cxn modelId="{5013E462-F0E5-443D-9DEE-A9731D8B1CB7}" type="presParOf" srcId="{F8AA64DC-476A-4E57-BECD-AE9D91D6F9E5}" destId="{89FF5ADE-62F7-43D5-9381-44A2F9F99932}" srcOrd="1" destOrd="0" presId="urn:microsoft.com/office/officeart/2005/8/layout/orgChart1"/>
    <dgm:cxn modelId="{F2A1DDB0-78E9-42CD-91FD-965A0444E432}" type="presParOf" srcId="{F8AA64DC-476A-4E57-BECD-AE9D91D6F9E5}" destId="{0E2BCF85-B57E-463A-9FFC-EAF816150D55}" srcOrd="2" destOrd="0" presId="urn:microsoft.com/office/officeart/2005/8/layout/orgChart1"/>
    <dgm:cxn modelId="{BDD2A6A5-53B7-4DC5-A73C-C994412D2F25}" type="presParOf" srcId="{5748A05B-9E91-40EE-A203-07FBEE0E3777}" destId="{190FD4C8-1D41-4A72-9518-1A71D50EB0B0}" srcOrd="2" destOrd="0" presId="urn:microsoft.com/office/officeart/2005/8/layout/orgChart1"/>
    <dgm:cxn modelId="{ECAC4251-3DA0-40F1-B9D7-7BBCEE957400}" type="presParOf" srcId="{5748A05B-9E91-40EE-A203-07FBEE0E3777}" destId="{220416A1-465C-48DF-8C53-6233C776AD23}" srcOrd="3" destOrd="0" presId="urn:microsoft.com/office/officeart/2005/8/layout/orgChart1"/>
    <dgm:cxn modelId="{645B9356-1988-40C9-B1C0-46CC498F9E64}" type="presParOf" srcId="{220416A1-465C-48DF-8C53-6233C776AD23}" destId="{45023E54-E689-438A-AD42-4C06E3CBF5DD}" srcOrd="0" destOrd="0" presId="urn:microsoft.com/office/officeart/2005/8/layout/orgChart1"/>
    <dgm:cxn modelId="{794B203D-6258-495E-A306-6C653B587C7D}" type="presParOf" srcId="{45023E54-E689-438A-AD42-4C06E3CBF5DD}" destId="{35D06956-3D15-4B40-B917-DE4D959E7C6F}" srcOrd="0" destOrd="0" presId="urn:microsoft.com/office/officeart/2005/8/layout/orgChart1"/>
    <dgm:cxn modelId="{30D32159-AC5C-4931-BA38-2509B3050A88}" type="presParOf" srcId="{45023E54-E689-438A-AD42-4C06E3CBF5DD}" destId="{53D35EF8-531B-4C4A-B513-D2BB72DA990D}" srcOrd="1" destOrd="0" presId="urn:microsoft.com/office/officeart/2005/8/layout/orgChart1"/>
    <dgm:cxn modelId="{90C3FD50-672F-4B7B-98E7-32AD4CDFAE0A}" type="presParOf" srcId="{220416A1-465C-48DF-8C53-6233C776AD23}" destId="{24AD3AA7-4AD4-4ACD-B690-DB2271AE7E5B}" srcOrd="1" destOrd="0" presId="urn:microsoft.com/office/officeart/2005/8/layout/orgChart1"/>
    <dgm:cxn modelId="{56B432D6-E609-427A-99C4-760F206BA2B1}" type="presParOf" srcId="{220416A1-465C-48DF-8C53-6233C776AD23}" destId="{3168259A-36AD-4A04-93AD-F5E49C3D790E}" srcOrd="2" destOrd="0" presId="urn:microsoft.com/office/officeart/2005/8/layout/orgChart1"/>
    <dgm:cxn modelId="{909D4BA7-4092-4561-906E-A1D892429B0F}" type="presParOf" srcId="{3168259A-36AD-4A04-93AD-F5E49C3D790E}" destId="{4C4FCADC-6B0A-47EA-BA2D-F86BB3745476}" srcOrd="0" destOrd="0" presId="urn:microsoft.com/office/officeart/2005/8/layout/orgChart1"/>
    <dgm:cxn modelId="{FF7CE182-7037-4634-8973-6CD3A8805890}" type="presParOf" srcId="{3168259A-36AD-4A04-93AD-F5E49C3D790E}" destId="{9D1543D1-9A83-48A8-877F-D128DD126180}" srcOrd="1" destOrd="0" presId="urn:microsoft.com/office/officeart/2005/8/layout/orgChart1"/>
    <dgm:cxn modelId="{373E3A9C-E08C-4960-9D52-FE9725AA6D9F}" type="presParOf" srcId="{9D1543D1-9A83-48A8-877F-D128DD126180}" destId="{DEE6A205-79FA-4B58-88C7-D40CDA7175C2}" srcOrd="0" destOrd="0" presId="urn:microsoft.com/office/officeart/2005/8/layout/orgChart1"/>
    <dgm:cxn modelId="{18467243-6381-4D18-AEC9-27406A17003F}" type="presParOf" srcId="{DEE6A205-79FA-4B58-88C7-D40CDA7175C2}" destId="{A3F31CD0-C3B4-41C9-B235-D22FB6C87145}" srcOrd="0" destOrd="0" presId="urn:microsoft.com/office/officeart/2005/8/layout/orgChart1"/>
    <dgm:cxn modelId="{1B7D00D1-FFB0-4073-9AB5-1D591D5696F2}" type="presParOf" srcId="{DEE6A205-79FA-4B58-88C7-D40CDA7175C2}" destId="{45127580-5268-4C5D-AA1F-5408A90F9D8E}" srcOrd="1" destOrd="0" presId="urn:microsoft.com/office/officeart/2005/8/layout/orgChart1"/>
    <dgm:cxn modelId="{43D8BCA5-3DBE-4AC3-B35B-CBF5D2E06462}" type="presParOf" srcId="{9D1543D1-9A83-48A8-877F-D128DD126180}" destId="{22A1B4E0-904C-44C3-A987-E3B04C55D87C}" srcOrd="1" destOrd="0" presId="urn:microsoft.com/office/officeart/2005/8/layout/orgChart1"/>
    <dgm:cxn modelId="{3DD8A654-F1D6-4F67-8648-BD39A2C37DD8}" type="presParOf" srcId="{9D1543D1-9A83-48A8-877F-D128DD126180}" destId="{8393C5A4-4B49-44AC-9127-A7FE68632F44}" srcOrd="2" destOrd="0" presId="urn:microsoft.com/office/officeart/2005/8/layout/orgChart1"/>
    <dgm:cxn modelId="{3C03348B-C7A5-4B7F-8DB0-292AAD0F9F7A}" type="presParOf" srcId="{3BA02F70-EB22-4561-991F-48CD67BDBE26}" destId="{3A237FA0-77FB-4EB4-9468-EAF8449915B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3A82CE-592A-4B7A-97B3-AC5E5F764760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1CD51240-4A3E-44A7-91BD-B377028F7561}">
      <dgm:prSet phldrT="[Texte]"/>
      <dgm:spPr/>
      <dgm:t>
        <a:bodyPr/>
        <a:lstStyle/>
        <a:p>
          <a:r>
            <a:rPr lang="en-GB" dirty="0" smtClean="0"/>
            <a:t>Gain fundamental information about atomic, ionic and molecular quantum systems formed by lanthanides </a:t>
          </a:r>
          <a:endParaRPr lang="fr-FR" dirty="0"/>
        </a:p>
      </dgm:t>
    </dgm:pt>
    <dgm:pt modelId="{D6B5C02B-FBBC-4E12-8DD9-7912DBAE043A}" type="parTrans" cxnId="{121EB24A-7586-4637-AC26-BEE86EF6FBE2}">
      <dgm:prSet/>
      <dgm:spPr/>
      <dgm:t>
        <a:bodyPr/>
        <a:lstStyle/>
        <a:p>
          <a:endParaRPr lang="fr-FR"/>
        </a:p>
      </dgm:t>
    </dgm:pt>
    <dgm:pt modelId="{FAFB4B2F-AB0D-4F34-92A7-A3170B93CAC7}" type="sibTrans" cxnId="{121EB24A-7586-4637-AC26-BEE86EF6FBE2}">
      <dgm:prSet/>
      <dgm:spPr/>
      <dgm:t>
        <a:bodyPr/>
        <a:lstStyle/>
        <a:p>
          <a:endParaRPr lang="fr-FR"/>
        </a:p>
      </dgm:t>
    </dgm:pt>
    <dgm:pt modelId="{1FCA3F33-49EA-40F4-8A87-A44423C436ED}">
      <dgm:prSet phldrT="[Texte]"/>
      <dgm:spPr/>
      <dgm:t>
        <a:bodyPr/>
        <a:lstStyle/>
        <a:p>
          <a:r>
            <a:rPr lang="en-GB" dirty="0" smtClean="0"/>
            <a:t>Develop experimental methods </a:t>
          </a:r>
          <a:endParaRPr lang="fr-FR" dirty="0"/>
        </a:p>
      </dgm:t>
    </dgm:pt>
    <dgm:pt modelId="{9E9696DD-1198-430F-8FEC-463994F8C1E3}" type="parTrans" cxnId="{2DA335E5-FA10-42DC-9385-FC97AA4B5938}">
      <dgm:prSet/>
      <dgm:spPr/>
      <dgm:t>
        <a:bodyPr/>
        <a:lstStyle/>
        <a:p>
          <a:endParaRPr lang="fr-FR"/>
        </a:p>
      </dgm:t>
    </dgm:pt>
    <dgm:pt modelId="{FAD0E708-C4CB-4766-8A7E-C5EAF2CC2809}" type="sibTrans" cxnId="{2DA335E5-FA10-42DC-9385-FC97AA4B5938}">
      <dgm:prSet/>
      <dgm:spPr/>
      <dgm:t>
        <a:bodyPr/>
        <a:lstStyle/>
        <a:p>
          <a:endParaRPr lang="fr-FR"/>
        </a:p>
      </dgm:t>
    </dgm:pt>
    <dgm:pt modelId="{BCEA5B2D-BF0D-4CE3-9FA5-8C7E9325E6C9}">
      <dgm:prSet/>
      <dgm:spPr/>
      <dgm:t>
        <a:bodyPr/>
        <a:lstStyle/>
        <a:p>
          <a:r>
            <a:rPr lang="en-GB" dirty="0" smtClean="0"/>
            <a:t>Develop theoretical methods </a:t>
          </a:r>
          <a:endParaRPr lang="fr-FR" dirty="0"/>
        </a:p>
      </dgm:t>
    </dgm:pt>
    <dgm:pt modelId="{D780F7B4-C84C-47F7-969B-F6FD73418A79}" type="parTrans" cxnId="{A58E315C-AA71-4A77-8137-12AA56CDB52E}">
      <dgm:prSet/>
      <dgm:spPr/>
      <dgm:t>
        <a:bodyPr/>
        <a:lstStyle/>
        <a:p>
          <a:endParaRPr lang="fr-FR"/>
        </a:p>
      </dgm:t>
    </dgm:pt>
    <dgm:pt modelId="{7EA3A83B-B566-430A-A6C5-6752EF541E4C}" type="sibTrans" cxnId="{A58E315C-AA71-4A77-8137-12AA56CDB52E}">
      <dgm:prSet/>
      <dgm:spPr/>
      <dgm:t>
        <a:bodyPr/>
        <a:lstStyle/>
        <a:p>
          <a:endParaRPr lang="fr-FR"/>
        </a:p>
      </dgm:t>
    </dgm:pt>
    <dgm:pt modelId="{34C4B1EC-7B18-4698-9656-85627C7127B9}" type="asst">
      <dgm:prSet/>
      <dgm:spPr/>
      <dgm:t>
        <a:bodyPr/>
        <a:lstStyle/>
        <a:p>
          <a:r>
            <a:rPr lang="fr-FR" dirty="0" smtClean="0"/>
            <a:t>Experimental data</a:t>
          </a:r>
          <a:endParaRPr lang="fr-FR" dirty="0"/>
        </a:p>
      </dgm:t>
    </dgm:pt>
    <dgm:pt modelId="{57E142AD-6A25-47FC-BECE-6CC0F81C2EAC}" type="parTrans" cxnId="{96461C68-8B2A-4DCA-949F-694023AD4C86}">
      <dgm:prSet/>
      <dgm:spPr/>
      <dgm:t>
        <a:bodyPr/>
        <a:lstStyle/>
        <a:p>
          <a:endParaRPr lang="fr-FR"/>
        </a:p>
      </dgm:t>
    </dgm:pt>
    <dgm:pt modelId="{96A0AB6F-645C-45C7-8328-F40A42BD8FBD}" type="sibTrans" cxnId="{96461C68-8B2A-4DCA-949F-694023AD4C86}">
      <dgm:prSet/>
      <dgm:spPr/>
      <dgm:t>
        <a:bodyPr/>
        <a:lstStyle/>
        <a:p>
          <a:endParaRPr lang="fr-FR"/>
        </a:p>
      </dgm:t>
    </dgm:pt>
    <dgm:pt modelId="{8BBF140E-9098-4B71-BB96-77452CD95689}" type="asst">
      <dgm:prSet/>
      <dgm:spPr/>
      <dgm:t>
        <a:bodyPr/>
        <a:lstStyle/>
        <a:p>
          <a:r>
            <a:rPr lang="fr-FR" dirty="0" err="1" smtClean="0"/>
            <a:t>Theoretical</a:t>
          </a:r>
          <a:r>
            <a:rPr lang="fr-FR" dirty="0" smtClean="0"/>
            <a:t> data</a:t>
          </a:r>
          <a:endParaRPr lang="fr-FR" dirty="0"/>
        </a:p>
      </dgm:t>
    </dgm:pt>
    <dgm:pt modelId="{E4AB07C3-38C3-494A-8758-1E6931B98FA8}" type="parTrans" cxnId="{5F0A861B-824E-45CD-AA49-8D78BA586DCF}">
      <dgm:prSet/>
      <dgm:spPr/>
      <dgm:t>
        <a:bodyPr/>
        <a:lstStyle/>
        <a:p>
          <a:endParaRPr lang="fr-FR"/>
        </a:p>
      </dgm:t>
    </dgm:pt>
    <dgm:pt modelId="{A1762ABA-1B63-4C44-8743-92191F9EC096}" type="sibTrans" cxnId="{5F0A861B-824E-45CD-AA49-8D78BA586DCF}">
      <dgm:prSet/>
      <dgm:spPr/>
      <dgm:t>
        <a:bodyPr/>
        <a:lstStyle/>
        <a:p>
          <a:endParaRPr lang="fr-FR"/>
        </a:p>
      </dgm:t>
    </dgm:pt>
    <dgm:pt modelId="{58135E44-C9DE-4FC6-8578-DA6822242892}" type="pres">
      <dgm:prSet presAssocID="{6F3A82CE-592A-4B7A-97B3-AC5E5F76476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3BA02F70-EB22-4561-991F-48CD67BDBE26}" type="pres">
      <dgm:prSet presAssocID="{1CD51240-4A3E-44A7-91BD-B377028F7561}" presName="hierRoot1" presStyleCnt="0">
        <dgm:presLayoutVars>
          <dgm:hierBranch val="init"/>
        </dgm:presLayoutVars>
      </dgm:prSet>
      <dgm:spPr/>
    </dgm:pt>
    <dgm:pt modelId="{9858817E-724E-41AF-A6D5-68DD5DB54456}" type="pres">
      <dgm:prSet presAssocID="{1CD51240-4A3E-44A7-91BD-B377028F7561}" presName="rootComposite1" presStyleCnt="0"/>
      <dgm:spPr/>
    </dgm:pt>
    <dgm:pt modelId="{103BD24E-241D-4ED3-B00A-9AF87D6DF95D}" type="pres">
      <dgm:prSet presAssocID="{1CD51240-4A3E-44A7-91BD-B377028F7561}" presName="rootText1" presStyleLbl="node0" presStyleIdx="0" presStyleCnt="1" custScaleX="335050" custScaleY="7207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969646A-45DF-430F-B2CC-2EA00557ED0A}" type="pres">
      <dgm:prSet presAssocID="{1CD51240-4A3E-44A7-91BD-B377028F7561}" presName="rootConnector1" presStyleLbl="node1" presStyleIdx="0" presStyleCnt="0"/>
      <dgm:spPr/>
      <dgm:t>
        <a:bodyPr/>
        <a:lstStyle/>
        <a:p>
          <a:endParaRPr lang="fr-FR"/>
        </a:p>
      </dgm:t>
    </dgm:pt>
    <dgm:pt modelId="{5748A05B-9E91-40EE-A203-07FBEE0E3777}" type="pres">
      <dgm:prSet presAssocID="{1CD51240-4A3E-44A7-91BD-B377028F7561}" presName="hierChild2" presStyleCnt="0"/>
      <dgm:spPr/>
    </dgm:pt>
    <dgm:pt modelId="{CEB08264-8EFA-4B8D-985A-34B7C0EA3B7D}" type="pres">
      <dgm:prSet presAssocID="{9E9696DD-1198-430F-8FEC-463994F8C1E3}" presName="Name37" presStyleLbl="parChTrans1D2" presStyleIdx="0" presStyleCnt="2"/>
      <dgm:spPr/>
      <dgm:t>
        <a:bodyPr/>
        <a:lstStyle/>
        <a:p>
          <a:endParaRPr lang="fr-FR"/>
        </a:p>
      </dgm:t>
    </dgm:pt>
    <dgm:pt modelId="{7B81469C-8A2B-44FE-B69C-A7BE04FDC15F}" type="pres">
      <dgm:prSet presAssocID="{1FCA3F33-49EA-40F4-8A87-A44423C436ED}" presName="hierRoot2" presStyleCnt="0">
        <dgm:presLayoutVars>
          <dgm:hierBranch val="init"/>
        </dgm:presLayoutVars>
      </dgm:prSet>
      <dgm:spPr/>
    </dgm:pt>
    <dgm:pt modelId="{47BA071A-3381-4A3C-98AD-2F2C28885D47}" type="pres">
      <dgm:prSet presAssocID="{1FCA3F33-49EA-40F4-8A87-A44423C436ED}" presName="rootComposite" presStyleCnt="0"/>
      <dgm:spPr/>
    </dgm:pt>
    <dgm:pt modelId="{1174446C-739F-4317-81B1-AA52ED780485}" type="pres">
      <dgm:prSet presAssocID="{1FCA3F33-49EA-40F4-8A87-A44423C436ED}" presName="rootText" presStyleLbl="node2" presStyleIdx="0" presStyleCnt="2" custScaleX="10332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F04CFFA-6693-409B-9B23-2F0522CC6BB4}" type="pres">
      <dgm:prSet presAssocID="{1FCA3F33-49EA-40F4-8A87-A44423C436ED}" presName="rootConnector" presStyleLbl="node2" presStyleIdx="0" presStyleCnt="2"/>
      <dgm:spPr/>
      <dgm:t>
        <a:bodyPr/>
        <a:lstStyle/>
        <a:p>
          <a:endParaRPr lang="fr-FR"/>
        </a:p>
      </dgm:t>
    </dgm:pt>
    <dgm:pt modelId="{0A467333-9FDF-44BB-85AF-B636AB8F80E8}" type="pres">
      <dgm:prSet presAssocID="{1FCA3F33-49EA-40F4-8A87-A44423C436ED}" presName="hierChild4" presStyleCnt="0"/>
      <dgm:spPr/>
    </dgm:pt>
    <dgm:pt modelId="{6F4272B8-AFD3-41FE-9C43-96121EA9A0D5}" type="pres">
      <dgm:prSet presAssocID="{1FCA3F33-49EA-40F4-8A87-A44423C436ED}" presName="hierChild5" presStyleCnt="0"/>
      <dgm:spPr/>
    </dgm:pt>
    <dgm:pt modelId="{B1FEC719-6537-4E98-8A46-AD21F15D353A}" type="pres">
      <dgm:prSet presAssocID="{57E142AD-6A25-47FC-BECE-6CC0F81C2EAC}" presName="Name111" presStyleLbl="parChTrans1D3" presStyleIdx="0" presStyleCnt="2"/>
      <dgm:spPr/>
      <dgm:t>
        <a:bodyPr/>
        <a:lstStyle/>
        <a:p>
          <a:endParaRPr lang="fr-FR"/>
        </a:p>
      </dgm:t>
    </dgm:pt>
    <dgm:pt modelId="{F8AA64DC-476A-4E57-BECD-AE9D91D6F9E5}" type="pres">
      <dgm:prSet presAssocID="{34C4B1EC-7B18-4698-9656-85627C7127B9}" presName="hierRoot3" presStyleCnt="0">
        <dgm:presLayoutVars>
          <dgm:hierBranch val="init"/>
        </dgm:presLayoutVars>
      </dgm:prSet>
      <dgm:spPr/>
    </dgm:pt>
    <dgm:pt modelId="{48BC7AF4-AB8B-4C23-8F9C-C679CA4BBC5B}" type="pres">
      <dgm:prSet presAssocID="{34C4B1EC-7B18-4698-9656-85627C7127B9}" presName="rootComposite3" presStyleCnt="0"/>
      <dgm:spPr/>
    </dgm:pt>
    <dgm:pt modelId="{A3F59E3C-FC5E-438E-9EB1-0E4FB30F7053}" type="pres">
      <dgm:prSet presAssocID="{34C4B1EC-7B18-4698-9656-85627C7127B9}" presName="rootText3" presStyleLbl="asst2" presStyleIdx="0" presStyleCnt="2" custLinFactY="33926" custLinFactNeighborX="-16621" custLinFactNeighborY="10000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42A8E8B-43F6-4B54-BF14-C16D70934943}" type="pres">
      <dgm:prSet presAssocID="{34C4B1EC-7B18-4698-9656-85627C7127B9}" presName="rootConnector3" presStyleLbl="asst2" presStyleIdx="0" presStyleCnt="2"/>
      <dgm:spPr/>
      <dgm:t>
        <a:bodyPr/>
        <a:lstStyle/>
        <a:p>
          <a:endParaRPr lang="fr-FR"/>
        </a:p>
      </dgm:t>
    </dgm:pt>
    <dgm:pt modelId="{89FF5ADE-62F7-43D5-9381-44A2F9F99932}" type="pres">
      <dgm:prSet presAssocID="{34C4B1EC-7B18-4698-9656-85627C7127B9}" presName="hierChild6" presStyleCnt="0"/>
      <dgm:spPr/>
    </dgm:pt>
    <dgm:pt modelId="{0E2BCF85-B57E-463A-9FFC-EAF816150D55}" type="pres">
      <dgm:prSet presAssocID="{34C4B1EC-7B18-4698-9656-85627C7127B9}" presName="hierChild7" presStyleCnt="0"/>
      <dgm:spPr/>
    </dgm:pt>
    <dgm:pt modelId="{190FD4C8-1D41-4A72-9518-1A71D50EB0B0}" type="pres">
      <dgm:prSet presAssocID="{D780F7B4-C84C-47F7-969B-F6FD73418A79}" presName="Name37" presStyleLbl="parChTrans1D2" presStyleIdx="1" presStyleCnt="2"/>
      <dgm:spPr/>
      <dgm:t>
        <a:bodyPr/>
        <a:lstStyle/>
        <a:p>
          <a:endParaRPr lang="fr-FR"/>
        </a:p>
      </dgm:t>
    </dgm:pt>
    <dgm:pt modelId="{220416A1-465C-48DF-8C53-6233C776AD23}" type="pres">
      <dgm:prSet presAssocID="{BCEA5B2D-BF0D-4CE3-9FA5-8C7E9325E6C9}" presName="hierRoot2" presStyleCnt="0">
        <dgm:presLayoutVars>
          <dgm:hierBranch val="init"/>
        </dgm:presLayoutVars>
      </dgm:prSet>
      <dgm:spPr/>
    </dgm:pt>
    <dgm:pt modelId="{45023E54-E689-438A-AD42-4C06E3CBF5DD}" type="pres">
      <dgm:prSet presAssocID="{BCEA5B2D-BF0D-4CE3-9FA5-8C7E9325E6C9}" presName="rootComposite" presStyleCnt="0"/>
      <dgm:spPr/>
    </dgm:pt>
    <dgm:pt modelId="{35D06956-3D15-4B40-B917-DE4D959E7C6F}" type="pres">
      <dgm:prSet presAssocID="{BCEA5B2D-BF0D-4CE3-9FA5-8C7E9325E6C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3D35EF8-531B-4C4A-B513-D2BB72DA990D}" type="pres">
      <dgm:prSet presAssocID="{BCEA5B2D-BF0D-4CE3-9FA5-8C7E9325E6C9}" presName="rootConnector" presStyleLbl="node2" presStyleIdx="1" presStyleCnt="2"/>
      <dgm:spPr/>
      <dgm:t>
        <a:bodyPr/>
        <a:lstStyle/>
        <a:p>
          <a:endParaRPr lang="fr-FR"/>
        </a:p>
      </dgm:t>
    </dgm:pt>
    <dgm:pt modelId="{24AD3AA7-4AD4-4ACD-B690-DB2271AE7E5B}" type="pres">
      <dgm:prSet presAssocID="{BCEA5B2D-BF0D-4CE3-9FA5-8C7E9325E6C9}" presName="hierChild4" presStyleCnt="0"/>
      <dgm:spPr/>
    </dgm:pt>
    <dgm:pt modelId="{3168259A-36AD-4A04-93AD-F5E49C3D790E}" type="pres">
      <dgm:prSet presAssocID="{BCEA5B2D-BF0D-4CE3-9FA5-8C7E9325E6C9}" presName="hierChild5" presStyleCnt="0"/>
      <dgm:spPr/>
    </dgm:pt>
    <dgm:pt modelId="{4C4FCADC-6B0A-47EA-BA2D-F86BB3745476}" type="pres">
      <dgm:prSet presAssocID="{E4AB07C3-38C3-494A-8758-1E6931B98FA8}" presName="Name111" presStyleLbl="parChTrans1D3" presStyleIdx="1" presStyleCnt="2"/>
      <dgm:spPr/>
      <dgm:t>
        <a:bodyPr/>
        <a:lstStyle/>
        <a:p>
          <a:endParaRPr lang="fr-FR"/>
        </a:p>
      </dgm:t>
    </dgm:pt>
    <dgm:pt modelId="{9D1543D1-9A83-48A8-877F-D128DD126180}" type="pres">
      <dgm:prSet presAssocID="{8BBF140E-9098-4B71-BB96-77452CD95689}" presName="hierRoot3" presStyleCnt="0">
        <dgm:presLayoutVars>
          <dgm:hierBranch val="init"/>
        </dgm:presLayoutVars>
      </dgm:prSet>
      <dgm:spPr/>
    </dgm:pt>
    <dgm:pt modelId="{DEE6A205-79FA-4B58-88C7-D40CDA7175C2}" type="pres">
      <dgm:prSet presAssocID="{8BBF140E-9098-4B71-BB96-77452CD95689}" presName="rootComposite3" presStyleCnt="0"/>
      <dgm:spPr/>
    </dgm:pt>
    <dgm:pt modelId="{A3F31CD0-C3B4-41C9-B235-D22FB6C87145}" type="pres">
      <dgm:prSet presAssocID="{8BBF140E-9098-4B71-BB96-77452CD95689}" presName="rootText3" presStyleLbl="asst2" presStyleIdx="1" presStyleCnt="2" custLinFactX="30192" custLinFactNeighborX="100000" custLinFactNeighborY="-146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5127580-5268-4C5D-AA1F-5408A90F9D8E}" type="pres">
      <dgm:prSet presAssocID="{8BBF140E-9098-4B71-BB96-77452CD95689}" presName="rootConnector3" presStyleLbl="asst2" presStyleIdx="1" presStyleCnt="2"/>
      <dgm:spPr/>
      <dgm:t>
        <a:bodyPr/>
        <a:lstStyle/>
        <a:p>
          <a:endParaRPr lang="fr-FR"/>
        </a:p>
      </dgm:t>
    </dgm:pt>
    <dgm:pt modelId="{22A1B4E0-904C-44C3-A987-E3B04C55D87C}" type="pres">
      <dgm:prSet presAssocID="{8BBF140E-9098-4B71-BB96-77452CD95689}" presName="hierChild6" presStyleCnt="0"/>
      <dgm:spPr/>
    </dgm:pt>
    <dgm:pt modelId="{8393C5A4-4B49-44AC-9127-A7FE68632F44}" type="pres">
      <dgm:prSet presAssocID="{8BBF140E-9098-4B71-BB96-77452CD95689}" presName="hierChild7" presStyleCnt="0"/>
      <dgm:spPr/>
    </dgm:pt>
    <dgm:pt modelId="{3A237FA0-77FB-4EB4-9468-EAF8449915BD}" type="pres">
      <dgm:prSet presAssocID="{1CD51240-4A3E-44A7-91BD-B377028F7561}" presName="hierChild3" presStyleCnt="0"/>
      <dgm:spPr/>
    </dgm:pt>
  </dgm:ptLst>
  <dgm:cxnLst>
    <dgm:cxn modelId="{8D9BAFA3-A136-4D21-9D27-805D2E6083D5}" type="presOf" srcId="{57E142AD-6A25-47FC-BECE-6CC0F81C2EAC}" destId="{B1FEC719-6537-4E98-8A46-AD21F15D353A}" srcOrd="0" destOrd="0" presId="urn:microsoft.com/office/officeart/2005/8/layout/orgChart1"/>
    <dgm:cxn modelId="{037E616B-6422-400F-BA42-3676F562A3FD}" type="presOf" srcId="{D780F7B4-C84C-47F7-969B-F6FD73418A79}" destId="{190FD4C8-1D41-4A72-9518-1A71D50EB0B0}" srcOrd="0" destOrd="0" presId="urn:microsoft.com/office/officeart/2005/8/layout/orgChart1"/>
    <dgm:cxn modelId="{99CFFD95-5E4E-4ED8-A0B5-3F0CE9033A5C}" type="presOf" srcId="{1CD51240-4A3E-44A7-91BD-B377028F7561}" destId="{103BD24E-241D-4ED3-B00A-9AF87D6DF95D}" srcOrd="0" destOrd="0" presId="urn:microsoft.com/office/officeart/2005/8/layout/orgChart1"/>
    <dgm:cxn modelId="{7D33F142-6C76-4A0F-8AB0-55DE4A6E4566}" type="presOf" srcId="{8BBF140E-9098-4B71-BB96-77452CD95689}" destId="{45127580-5268-4C5D-AA1F-5408A90F9D8E}" srcOrd="1" destOrd="0" presId="urn:microsoft.com/office/officeart/2005/8/layout/orgChart1"/>
    <dgm:cxn modelId="{BB210EFD-E464-4F17-83AA-6CCACA178981}" type="presOf" srcId="{E4AB07C3-38C3-494A-8758-1E6931B98FA8}" destId="{4C4FCADC-6B0A-47EA-BA2D-F86BB3745476}" srcOrd="0" destOrd="0" presId="urn:microsoft.com/office/officeart/2005/8/layout/orgChart1"/>
    <dgm:cxn modelId="{ED67C398-87B3-4BF2-B6BF-37E84D297767}" type="presOf" srcId="{34C4B1EC-7B18-4698-9656-85627C7127B9}" destId="{142A8E8B-43F6-4B54-BF14-C16D70934943}" srcOrd="1" destOrd="0" presId="urn:microsoft.com/office/officeart/2005/8/layout/orgChart1"/>
    <dgm:cxn modelId="{72A6179C-C20D-4EB5-B99C-99FF4E9FD008}" type="presOf" srcId="{BCEA5B2D-BF0D-4CE3-9FA5-8C7E9325E6C9}" destId="{35D06956-3D15-4B40-B917-DE4D959E7C6F}" srcOrd="0" destOrd="0" presId="urn:microsoft.com/office/officeart/2005/8/layout/orgChart1"/>
    <dgm:cxn modelId="{05A4F08C-A6AA-4F44-A9AA-1741EA85DF3F}" type="presOf" srcId="{6F3A82CE-592A-4B7A-97B3-AC5E5F764760}" destId="{58135E44-C9DE-4FC6-8578-DA6822242892}" srcOrd="0" destOrd="0" presId="urn:microsoft.com/office/officeart/2005/8/layout/orgChart1"/>
    <dgm:cxn modelId="{2F358A97-35E3-4B91-8123-C9BCEE5D8271}" type="presOf" srcId="{BCEA5B2D-BF0D-4CE3-9FA5-8C7E9325E6C9}" destId="{53D35EF8-531B-4C4A-B513-D2BB72DA990D}" srcOrd="1" destOrd="0" presId="urn:microsoft.com/office/officeart/2005/8/layout/orgChart1"/>
    <dgm:cxn modelId="{5F0A861B-824E-45CD-AA49-8D78BA586DCF}" srcId="{BCEA5B2D-BF0D-4CE3-9FA5-8C7E9325E6C9}" destId="{8BBF140E-9098-4B71-BB96-77452CD95689}" srcOrd="0" destOrd="0" parTransId="{E4AB07C3-38C3-494A-8758-1E6931B98FA8}" sibTransId="{A1762ABA-1B63-4C44-8743-92191F9EC096}"/>
    <dgm:cxn modelId="{FE105736-3A34-40A8-8BB4-CBBB94FDAF4B}" type="presOf" srcId="{8BBF140E-9098-4B71-BB96-77452CD95689}" destId="{A3F31CD0-C3B4-41C9-B235-D22FB6C87145}" srcOrd="0" destOrd="0" presId="urn:microsoft.com/office/officeart/2005/8/layout/orgChart1"/>
    <dgm:cxn modelId="{2618A882-CBA9-4EF0-B827-A68120A3ABEA}" type="presOf" srcId="{1FCA3F33-49EA-40F4-8A87-A44423C436ED}" destId="{1174446C-739F-4317-81B1-AA52ED780485}" srcOrd="0" destOrd="0" presId="urn:microsoft.com/office/officeart/2005/8/layout/orgChart1"/>
    <dgm:cxn modelId="{25EFFEFE-6637-461A-A14E-56A3F875B4CA}" type="presOf" srcId="{34C4B1EC-7B18-4698-9656-85627C7127B9}" destId="{A3F59E3C-FC5E-438E-9EB1-0E4FB30F7053}" srcOrd="0" destOrd="0" presId="urn:microsoft.com/office/officeart/2005/8/layout/orgChart1"/>
    <dgm:cxn modelId="{F424C68D-4888-41FD-9EE3-CB9C99FBDBAF}" type="presOf" srcId="{1CD51240-4A3E-44A7-91BD-B377028F7561}" destId="{C969646A-45DF-430F-B2CC-2EA00557ED0A}" srcOrd="1" destOrd="0" presId="urn:microsoft.com/office/officeart/2005/8/layout/orgChart1"/>
    <dgm:cxn modelId="{A58E315C-AA71-4A77-8137-12AA56CDB52E}" srcId="{1CD51240-4A3E-44A7-91BD-B377028F7561}" destId="{BCEA5B2D-BF0D-4CE3-9FA5-8C7E9325E6C9}" srcOrd="1" destOrd="0" parTransId="{D780F7B4-C84C-47F7-969B-F6FD73418A79}" sibTransId="{7EA3A83B-B566-430A-A6C5-6752EF541E4C}"/>
    <dgm:cxn modelId="{121EB24A-7586-4637-AC26-BEE86EF6FBE2}" srcId="{6F3A82CE-592A-4B7A-97B3-AC5E5F764760}" destId="{1CD51240-4A3E-44A7-91BD-B377028F7561}" srcOrd="0" destOrd="0" parTransId="{D6B5C02B-FBBC-4E12-8DD9-7912DBAE043A}" sibTransId="{FAFB4B2F-AB0D-4F34-92A7-A3170B93CAC7}"/>
    <dgm:cxn modelId="{74E5E035-09A1-47E7-B5D6-0713AD0F4FCE}" type="presOf" srcId="{1FCA3F33-49EA-40F4-8A87-A44423C436ED}" destId="{CF04CFFA-6693-409B-9B23-2F0522CC6BB4}" srcOrd="1" destOrd="0" presId="urn:microsoft.com/office/officeart/2005/8/layout/orgChart1"/>
    <dgm:cxn modelId="{8883CD05-D610-4C2F-AE10-A791678CBE1F}" type="presOf" srcId="{9E9696DD-1198-430F-8FEC-463994F8C1E3}" destId="{CEB08264-8EFA-4B8D-985A-34B7C0EA3B7D}" srcOrd="0" destOrd="0" presId="urn:microsoft.com/office/officeart/2005/8/layout/orgChart1"/>
    <dgm:cxn modelId="{96461C68-8B2A-4DCA-949F-694023AD4C86}" srcId="{1FCA3F33-49EA-40F4-8A87-A44423C436ED}" destId="{34C4B1EC-7B18-4698-9656-85627C7127B9}" srcOrd="0" destOrd="0" parTransId="{57E142AD-6A25-47FC-BECE-6CC0F81C2EAC}" sibTransId="{96A0AB6F-645C-45C7-8328-F40A42BD8FBD}"/>
    <dgm:cxn modelId="{2DA335E5-FA10-42DC-9385-FC97AA4B5938}" srcId="{1CD51240-4A3E-44A7-91BD-B377028F7561}" destId="{1FCA3F33-49EA-40F4-8A87-A44423C436ED}" srcOrd="0" destOrd="0" parTransId="{9E9696DD-1198-430F-8FEC-463994F8C1E3}" sibTransId="{FAD0E708-C4CB-4766-8A7E-C5EAF2CC2809}"/>
    <dgm:cxn modelId="{A4BA2EBC-18E5-474A-9958-0016C2578999}" type="presParOf" srcId="{58135E44-C9DE-4FC6-8578-DA6822242892}" destId="{3BA02F70-EB22-4561-991F-48CD67BDBE26}" srcOrd="0" destOrd="0" presId="urn:microsoft.com/office/officeart/2005/8/layout/orgChart1"/>
    <dgm:cxn modelId="{170A3415-A4B5-40E3-94F6-635FB1FDF851}" type="presParOf" srcId="{3BA02F70-EB22-4561-991F-48CD67BDBE26}" destId="{9858817E-724E-41AF-A6D5-68DD5DB54456}" srcOrd="0" destOrd="0" presId="urn:microsoft.com/office/officeart/2005/8/layout/orgChart1"/>
    <dgm:cxn modelId="{590DD485-B5B4-4927-86C7-7CF916823AAA}" type="presParOf" srcId="{9858817E-724E-41AF-A6D5-68DD5DB54456}" destId="{103BD24E-241D-4ED3-B00A-9AF87D6DF95D}" srcOrd="0" destOrd="0" presId="urn:microsoft.com/office/officeart/2005/8/layout/orgChart1"/>
    <dgm:cxn modelId="{8824AA70-62A7-4A1D-8E32-1676DA9165D5}" type="presParOf" srcId="{9858817E-724E-41AF-A6D5-68DD5DB54456}" destId="{C969646A-45DF-430F-B2CC-2EA00557ED0A}" srcOrd="1" destOrd="0" presId="urn:microsoft.com/office/officeart/2005/8/layout/orgChart1"/>
    <dgm:cxn modelId="{245A8C53-919E-4E8A-915F-CA15C6C18539}" type="presParOf" srcId="{3BA02F70-EB22-4561-991F-48CD67BDBE26}" destId="{5748A05B-9E91-40EE-A203-07FBEE0E3777}" srcOrd="1" destOrd="0" presId="urn:microsoft.com/office/officeart/2005/8/layout/orgChart1"/>
    <dgm:cxn modelId="{2BF2116F-B4C7-482C-B41A-C66532368A65}" type="presParOf" srcId="{5748A05B-9E91-40EE-A203-07FBEE0E3777}" destId="{CEB08264-8EFA-4B8D-985A-34B7C0EA3B7D}" srcOrd="0" destOrd="0" presId="urn:microsoft.com/office/officeart/2005/8/layout/orgChart1"/>
    <dgm:cxn modelId="{2F095C71-4469-4228-9410-E392ABBA368B}" type="presParOf" srcId="{5748A05B-9E91-40EE-A203-07FBEE0E3777}" destId="{7B81469C-8A2B-44FE-B69C-A7BE04FDC15F}" srcOrd="1" destOrd="0" presId="urn:microsoft.com/office/officeart/2005/8/layout/orgChart1"/>
    <dgm:cxn modelId="{CBECDBB0-3114-4516-BC6D-ECBD53283CC7}" type="presParOf" srcId="{7B81469C-8A2B-44FE-B69C-A7BE04FDC15F}" destId="{47BA071A-3381-4A3C-98AD-2F2C28885D47}" srcOrd="0" destOrd="0" presId="urn:microsoft.com/office/officeart/2005/8/layout/orgChart1"/>
    <dgm:cxn modelId="{FEFF493B-931F-41D8-9C25-D9C7616238FC}" type="presParOf" srcId="{47BA071A-3381-4A3C-98AD-2F2C28885D47}" destId="{1174446C-739F-4317-81B1-AA52ED780485}" srcOrd="0" destOrd="0" presId="urn:microsoft.com/office/officeart/2005/8/layout/orgChart1"/>
    <dgm:cxn modelId="{CE254239-4010-446F-BFFD-B8355A74DB32}" type="presParOf" srcId="{47BA071A-3381-4A3C-98AD-2F2C28885D47}" destId="{CF04CFFA-6693-409B-9B23-2F0522CC6BB4}" srcOrd="1" destOrd="0" presId="urn:microsoft.com/office/officeart/2005/8/layout/orgChart1"/>
    <dgm:cxn modelId="{41CE7B02-C0D5-43C5-9642-56DC45C7A020}" type="presParOf" srcId="{7B81469C-8A2B-44FE-B69C-A7BE04FDC15F}" destId="{0A467333-9FDF-44BB-85AF-B636AB8F80E8}" srcOrd="1" destOrd="0" presId="urn:microsoft.com/office/officeart/2005/8/layout/orgChart1"/>
    <dgm:cxn modelId="{02172E30-40E7-48BA-B7EF-37CD54C05AFC}" type="presParOf" srcId="{7B81469C-8A2B-44FE-B69C-A7BE04FDC15F}" destId="{6F4272B8-AFD3-41FE-9C43-96121EA9A0D5}" srcOrd="2" destOrd="0" presId="urn:microsoft.com/office/officeart/2005/8/layout/orgChart1"/>
    <dgm:cxn modelId="{93586502-9DB8-4E98-A264-A62C2A01379B}" type="presParOf" srcId="{6F4272B8-AFD3-41FE-9C43-96121EA9A0D5}" destId="{B1FEC719-6537-4E98-8A46-AD21F15D353A}" srcOrd="0" destOrd="0" presId="urn:microsoft.com/office/officeart/2005/8/layout/orgChart1"/>
    <dgm:cxn modelId="{AFB51889-6046-488A-945D-75F8FC754666}" type="presParOf" srcId="{6F4272B8-AFD3-41FE-9C43-96121EA9A0D5}" destId="{F8AA64DC-476A-4E57-BECD-AE9D91D6F9E5}" srcOrd="1" destOrd="0" presId="urn:microsoft.com/office/officeart/2005/8/layout/orgChart1"/>
    <dgm:cxn modelId="{DE21CFED-C75D-496D-9976-74E3CD71536C}" type="presParOf" srcId="{F8AA64DC-476A-4E57-BECD-AE9D91D6F9E5}" destId="{48BC7AF4-AB8B-4C23-8F9C-C679CA4BBC5B}" srcOrd="0" destOrd="0" presId="urn:microsoft.com/office/officeart/2005/8/layout/orgChart1"/>
    <dgm:cxn modelId="{34FC3B31-FD88-4314-83EE-717D4ADB3B25}" type="presParOf" srcId="{48BC7AF4-AB8B-4C23-8F9C-C679CA4BBC5B}" destId="{A3F59E3C-FC5E-438E-9EB1-0E4FB30F7053}" srcOrd="0" destOrd="0" presId="urn:microsoft.com/office/officeart/2005/8/layout/orgChart1"/>
    <dgm:cxn modelId="{F20D34F0-A939-4CE6-BE3E-048CAECEF081}" type="presParOf" srcId="{48BC7AF4-AB8B-4C23-8F9C-C679CA4BBC5B}" destId="{142A8E8B-43F6-4B54-BF14-C16D70934943}" srcOrd="1" destOrd="0" presId="urn:microsoft.com/office/officeart/2005/8/layout/orgChart1"/>
    <dgm:cxn modelId="{5013E462-F0E5-443D-9DEE-A9731D8B1CB7}" type="presParOf" srcId="{F8AA64DC-476A-4E57-BECD-AE9D91D6F9E5}" destId="{89FF5ADE-62F7-43D5-9381-44A2F9F99932}" srcOrd="1" destOrd="0" presId="urn:microsoft.com/office/officeart/2005/8/layout/orgChart1"/>
    <dgm:cxn modelId="{F2A1DDB0-78E9-42CD-91FD-965A0444E432}" type="presParOf" srcId="{F8AA64DC-476A-4E57-BECD-AE9D91D6F9E5}" destId="{0E2BCF85-B57E-463A-9FFC-EAF816150D55}" srcOrd="2" destOrd="0" presId="urn:microsoft.com/office/officeart/2005/8/layout/orgChart1"/>
    <dgm:cxn modelId="{BDD2A6A5-53B7-4DC5-A73C-C994412D2F25}" type="presParOf" srcId="{5748A05B-9E91-40EE-A203-07FBEE0E3777}" destId="{190FD4C8-1D41-4A72-9518-1A71D50EB0B0}" srcOrd="2" destOrd="0" presId="urn:microsoft.com/office/officeart/2005/8/layout/orgChart1"/>
    <dgm:cxn modelId="{ECAC4251-3DA0-40F1-B9D7-7BBCEE957400}" type="presParOf" srcId="{5748A05B-9E91-40EE-A203-07FBEE0E3777}" destId="{220416A1-465C-48DF-8C53-6233C776AD23}" srcOrd="3" destOrd="0" presId="urn:microsoft.com/office/officeart/2005/8/layout/orgChart1"/>
    <dgm:cxn modelId="{645B9356-1988-40C9-B1C0-46CC498F9E64}" type="presParOf" srcId="{220416A1-465C-48DF-8C53-6233C776AD23}" destId="{45023E54-E689-438A-AD42-4C06E3CBF5DD}" srcOrd="0" destOrd="0" presId="urn:microsoft.com/office/officeart/2005/8/layout/orgChart1"/>
    <dgm:cxn modelId="{794B203D-6258-495E-A306-6C653B587C7D}" type="presParOf" srcId="{45023E54-E689-438A-AD42-4C06E3CBF5DD}" destId="{35D06956-3D15-4B40-B917-DE4D959E7C6F}" srcOrd="0" destOrd="0" presId="urn:microsoft.com/office/officeart/2005/8/layout/orgChart1"/>
    <dgm:cxn modelId="{30D32159-AC5C-4931-BA38-2509B3050A88}" type="presParOf" srcId="{45023E54-E689-438A-AD42-4C06E3CBF5DD}" destId="{53D35EF8-531B-4C4A-B513-D2BB72DA990D}" srcOrd="1" destOrd="0" presId="urn:microsoft.com/office/officeart/2005/8/layout/orgChart1"/>
    <dgm:cxn modelId="{90C3FD50-672F-4B7B-98E7-32AD4CDFAE0A}" type="presParOf" srcId="{220416A1-465C-48DF-8C53-6233C776AD23}" destId="{24AD3AA7-4AD4-4ACD-B690-DB2271AE7E5B}" srcOrd="1" destOrd="0" presId="urn:microsoft.com/office/officeart/2005/8/layout/orgChart1"/>
    <dgm:cxn modelId="{56B432D6-E609-427A-99C4-760F206BA2B1}" type="presParOf" srcId="{220416A1-465C-48DF-8C53-6233C776AD23}" destId="{3168259A-36AD-4A04-93AD-F5E49C3D790E}" srcOrd="2" destOrd="0" presId="urn:microsoft.com/office/officeart/2005/8/layout/orgChart1"/>
    <dgm:cxn modelId="{909D4BA7-4092-4561-906E-A1D892429B0F}" type="presParOf" srcId="{3168259A-36AD-4A04-93AD-F5E49C3D790E}" destId="{4C4FCADC-6B0A-47EA-BA2D-F86BB3745476}" srcOrd="0" destOrd="0" presId="urn:microsoft.com/office/officeart/2005/8/layout/orgChart1"/>
    <dgm:cxn modelId="{FF7CE182-7037-4634-8973-6CD3A8805890}" type="presParOf" srcId="{3168259A-36AD-4A04-93AD-F5E49C3D790E}" destId="{9D1543D1-9A83-48A8-877F-D128DD126180}" srcOrd="1" destOrd="0" presId="urn:microsoft.com/office/officeart/2005/8/layout/orgChart1"/>
    <dgm:cxn modelId="{373E3A9C-E08C-4960-9D52-FE9725AA6D9F}" type="presParOf" srcId="{9D1543D1-9A83-48A8-877F-D128DD126180}" destId="{DEE6A205-79FA-4B58-88C7-D40CDA7175C2}" srcOrd="0" destOrd="0" presId="urn:microsoft.com/office/officeart/2005/8/layout/orgChart1"/>
    <dgm:cxn modelId="{18467243-6381-4D18-AEC9-27406A17003F}" type="presParOf" srcId="{DEE6A205-79FA-4B58-88C7-D40CDA7175C2}" destId="{A3F31CD0-C3B4-41C9-B235-D22FB6C87145}" srcOrd="0" destOrd="0" presId="urn:microsoft.com/office/officeart/2005/8/layout/orgChart1"/>
    <dgm:cxn modelId="{1B7D00D1-FFB0-4073-9AB5-1D591D5696F2}" type="presParOf" srcId="{DEE6A205-79FA-4B58-88C7-D40CDA7175C2}" destId="{45127580-5268-4C5D-AA1F-5408A90F9D8E}" srcOrd="1" destOrd="0" presId="urn:microsoft.com/office/officeart/2005/8/layout/orgChart1"/>
    <dgm:cxn modelId="{43D8BCA5-3DBE-4AC3-B35B-CBF5D2E06462}" type="presParOf" srcId="{9D1543D1-9A83-48A8-877F-D128DD126180}" destId="{22A1B4E0-904C-44C3-A987-E3B04C55D87C}" srcOrd="1" destOrd="0" presId="urn:microsoft.com/office/officeart/2005/8/layout/orgChart1"/>
    <dgm:cxn modelId="{3DD8A654-F1D6-4F67-8648-BD39A2C37DD8}" type="presParOf" srcId="{9D1543D1-9A83-48A8-877F-D128DD126180}" destId="{8393C5A4-4B49-44AC-9127-A7FE68632F44}" srcOrd="2" destOrd="0" presId="urn:microsoft.com/office/officeart/2005/8/layout/orgChart1"/>
    <dgm:cxn modelId="{3C03348B-C7A5-4B7F-8DB0-292AAD0F9F7A}" type="presParOf" srcId="{3BA02F70-EB22-4561-991F-48CD67BDBE26}" destId="{3A237FA0-77FB-4EB4-9468-EAF8449915B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FCADC-6B0A-47EA-BA2D-F86BB3745476}">
      <dsp:nvSpPr>
        <dsp:cNvPr id="0" name=""/>
        <dsp:cNvSpPr/>
      </dsp:nvSpPr>
      <dsp:spPr>
        <a:xfrm>
          <a:off x="5439445" y="1787649"/>
          <a:ext cx="328526" cy="7552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5234"/>
              </a:lnTo>
              <a:lnTo>
                <a:pt x="328526" y="75523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0FD4C8-1D41-4A72-9518-1A71D50EB0B0}">
      <dsp:nvSpPr>
        <dsp:cNvPr id="0" name=""/>
        <dsp:cNvSpPr/>
      </dsp:nvSpPr>
      <dsp:spPr>
        <a:xfrm>
          <a:off x="4402405" y="603137"/>
          <a:ext cx="1037040" cy="350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174"/>
              </a:lnTo>
              <a:lnTo>
                <a:pt x="1037040" y="175174"/>
              </a:lnTo>
              <a:lnTo>
                <a:pt x="1037040" y="35034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FEC719-6537-4E98-8A46-AD21F15D353A}">
      <dsp:nvSpPr>
        <dsp:cNvPr id="0" name=""/>
        <dsp:cNvSpPr/>
      </dsp:nvSpPr>
      <dsp:spPr>
        <a:xfrm>
          <a:off x="2940600" y="1787649"/>
          <a:ext cx="452466" cy="769377"/>
        </a:xfrm>
        <a:custGeom>
          <a:avLst/>
          <a:gdLst/>
          <a:ahLst/>
          <a:cxnLst/>
          <a:rect l="0" t="0" r="0" b="0"/>
          <a:pathLst>
            <a:path>
              <a:moveTo>
                <a:pt x="452466" y="0"/>
              </a:moveTo>
              <a:lnTo>
                <a:pt x="452466" y="769377"/>
              </a:lnTo>
              <a:lnTo>
                <a:pt x="0" y="76937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B08264-8EFA-4B8D-985A-34B7C0EA3B7D}">
      <dsp:nvSpPr>
        <dsp:cNvPr id="0" name=""/>
        <dsp:cNvSpPr/>
      </dsp:nvSpPr>
      <dsp:spPr>
        <a:xfrm>
          <a:off x="3393067" y="603137"/>
          <a:ext cx="1009337" cy="350348"/>
        </a:xfrm>
        <a:custGeom>
          <a:avLst/>
          <a:gdLst/>
          <a:ahLst/>
          <a:cxnLst/>
          <a:rect l="0" t="0" r="0" b="0"/>
          <a:pathLst>
            <a:path>
              <a:moveTo>
                <a:pt x="1009337" y="0"/>
              </a:moveTo>
              <a:lnTo>
                <a:pt x="1009337" y="175174"/>
              </a:lnTo>
              <a:lnTo>
                <a:pt x="0" y="175174"/>
              </a:lnTo>
              <a:lnTo>
                <a:pt x="0" y="35034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3BD24E-241D-4ED3-B00A-9AF87D6DF95D}">
      <dsp:nvSpPr>
        <dsp:cNvPr id="0" name=""/>
        <dsp:cNvSpPr/>
      </dsp:nvSpPr>
      <dsp:spPr>
        <a:xfrm>
          <a:off x="1607541" y="1947"/>
          <a:ext cx="5589728" cy="601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Gain fundamental information about atomic, ionic and molecular quantum systems formed by lanthanides </a:t>
          </a:r>
          <a:endParaRPr lang="fr-FR" sz="1900" kern="1200" dirty="0"/>
        </a:p>
      </dsp:txBody>
      <dsp:txXfrm>
        <a:off x="1607541" y="1947"/>
        <a:ext cx="5589728" cy="601189"/>
      </dsp:txXfrm>
    </dsp:sp>
    <dsp:sp modelId="{1174446C-739F-4317-81B1-AA52ED780485}">
      <dsp:nvSpPr>
        <dsp:cNvPr id="0" name=""/>
        <dsp:cNvSpPr/>
      </dsp:nvSpPr>
      <dsp:spPr>
        <a:xfrm>
          <a:off x="2531201" y="953486"/>
          <a:ext cx="1723731" cy="83416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Develop experimental methods </a:t>
          </a:r>
          <a:endParaRPr lang="fr-FR" sz="1900" kern="1200" dirty="0"/>
        </a:p>
      </dsp:txBody>
      <dsp:txXfrm>
        <a:off x="2531201" y="953486"/>
        <a:ext cx="1723731" cy="834163"/>
      </dsp:txXfrm>
    </dsp:sp>
    <dsp:sp modelId="{A3F59E3C-FC5E-438E-9EB1-0E4FB30F7053}">
      <dsp:nvSpPr>
        <dsp:cNvPr id="0" name=""/>
        <dsp:cNvSpPr/>
      </dsp:nvSpPr>
      <dsp:spPr>
        <a:xfrm>
          <a:off x="1272274" y="2139945"/>
          <a:ext cx="1668326" cy="8341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Experimental data</a:t>
          </a:r>
          <a:endParaRPr lang="fr-FR" sz="1900" kern="1200" dirty="0"/>
        </a:p>
      </dsp:txBody>
      <dsp:txXfrm>
        <a:off x="1272274" y="2139945"/>
        <a:ext cx="1668326" cy="834163"/>
      </dsp:txXfrm>
    </dsp:sp>
    <dsp:sp modelId="{35D06956-3D15-4B40-B917-DE4D959E7C6F}">
      <dsp:nvSpPr>
        <dsp:cNvPr id="0" name=""/>
        <dsp:cNvSpPr/>
      </dsp:nvSpPr>
      <dsp:spPr>
        <a:xfrm>
          <a:off x="4605282" y="953486"/>
          <a:ext cx="1668326" cy="83416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Develop theoretical methods </a:t>
          </a:r>
          <a:endParaRPr lang="fr-FR" sz="1900" kern="1200" dirty="0"/>
        </a:p>
      </dsp:txBody>
      <dsp:txXfrm>
        <a:off x="4605282" y="953486"/>
        <a:ext cx="1668326" cy="834163"/>
      </dsp:txXfrm>
    </dsp:sp>
    <dsp:sp modelId="{A3F31CD0-C3B4-41C9-B235-D22FB6C87145}">
      <dsp:nvSpPr>
        <dsp:cNvPr id="0" name=""/>
        <dsp:cNvSpPr/>
      </dsp:nvSpPr>
      <dsp:spPr>
        <a:xfrm>
          <a:off x="5767972" y="2125802"/>
          <a:ext cx="1668326" cy="8341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err="1" smtClean="0"/>
            <a:t>Theoretical</a:t>
          </a:r>
          <a:r>
            <a:rPr lang="fr-FR" sz="1900" kern="1200" dirty="0" smtClean="0"/>
            <a:t> data</a:t>
          </a:r>
          <a:endParaRPr lang="fr-FR" sz="1900" kern="1200" dirty="0"/>
        </a:p>
      </dsp:txBody>
      <dsp:txXfrm>
        <a:off x="5767972" y="2125802"/>
        <a:ext cx="1668326" cy="8341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FCADC-6B0A-47EA-BA2D-F86BB3745476}">
      <dsp:nvSpPr>
        <dsp:cNvPr id="0" name=""/>
        <dsp:cNvSpPr/>
      </dsp:nvSpPr>
      <dsp:spPr>
        <a:xfrm>
          <a:off x="5439445" y="1787649"/>
          <a:ext cx="328526" cy="7552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5234"/>
              </a:lnTo>
              <a:lnTo>
                <a:pt x="328526" y="75523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0FD4C8-1D41-4A72-9518-1A71D50EB0B0}">
      <dsp:nvSpPr>
        <dsp:cNvPr id="0" name=""/>
        <dsp:cNvSpPr/>
      </dsp:nvSpPr>
      <dsp:spPr>
        <a:xfrm>
          <a:off x="4402405" y="603137"/>
          <a:ext cx="1037040" cy="350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174"/>
              </a:lnTo>
              <a:lnTo>
                <a:pt x="1037040" y="175174"/>
              </a:lnTo>
              <a:lnTo>
                <a:pt x="1037040" y="35034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FEC719-6537-4E98-8A46-AD21F15D353A}">
      <dsp:nvSpPr>
        <dsp:cNvPr id="0" name=""/>
        <dsp:cNvSpPr/>
      </dsp:nvSpPr>
      <dsp:spPr>
        <a:xfrm>
          <a:off x="2940600" y="1787649"/>
          <a:ext cx="452466" cy="769377"/>
        </a:xfrm>
        <a:custGeom>
          <a:avLst/>
          <a:gdLst/>
          <a:ahLst/>
          <a:cxnLst/>
          <a:rect l="0" t="0" r="0" b="0"/>
          <a:pathLst>
            <a:path>
              <a:moveTo>
                <a:pt x="452466" y="0"/>
              </a:moveTo>
              <a:lnTo>
                <a:pt x="452466" y="769377"/>
              </a:lnTo>
              <a:lnTo>
                <a:pt x="0" y="76937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B08264-8EFA-4B8D-985A-34B7C0EA3B7D}">
      <dsp:nvSpPr>
        <dsp:cNvPr id="0" name=""/>
        <dsp:cNvSpPr/>
      </dsp:nvSpPr>
      <dsp:spPr>
        <a:xfrm>
          <a:off x="3393067" y="603137"/>
          <a:ext cx="1009337" cy="350348"/>
        </a:xfrm>
        <a:custGeom>
          <a:avLst/>
          <a:gdLst/>
          <a:ahLst/>
          <a:cxnLst/>
          <a:rect l="0" t="0" r="0" b="0"/>
          <a:pathLst>
            <a:path>
              <a:moveTo>
                <a:pt x="1009337" y="0"/>
              </a:moveTo>
              <a:lnTo>
                <a:pt x="1009337" y="175174"/>
              </a:lnTo>
              <a:lnTo>
                <a:pt x="0" y="175174"/>
              </a:lnTo>
              <a:lnTo>
                <a:pt x="0" y="35034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3BD24E-241D-4ED3-B00A-9AF87D6DF95D}">
      <dsp:nvSpPr>
        <dsp:cNvPr id="0" name=""/>
        <dsp:cNvSpPr/>
      </dsp:nvSpPr>
      <dsp:spPr>
        <a:xfrm>
          <a:off x="1607541" y="1947"/>
          <a:ext cx="5589728" cy="601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Gain fundamental information about atomic, ionic and molecular quantum systems formed by lanthanides </a:t>
          </a:r>
          <a:endParaRPr lang="fr-FR" sz="1900" kern="1200" dirty="0"/>
        </a:p>
      </dsp:txBody>
      <dsp:txXfrm>
        <a:off x="1607541" y="1947"/>
        <a:ext cx="5589728" cy="601189"/>
      </dsp:txXfrm>
    </dsp:sp>
    <dsp:sp modelId="{1174446C-739F-4317-81B1-AA52ED780485}">
      <dsp:nvSpPr>
        <dsp:cNvPr id="0" name=""/>
        <dsp:cNvSpPr/>
      </dsp:nvSpPr>
      <dsp:spPr>
        <a:xfrm>
          <a:off x="2531201" y="953486"/>
          <a:ext cx="1723731" cy="83416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Develop experimental methods </a:t>
          </a:r>
          <a:endParaRPr lang="fr-FR" sz="1900" kern="1200" dirty="0"/>
        </a:p>
      </dsp:txBody>
      <dsp:txXfrm>
        <a:off x="2531201" y="953486"/>
        <a:ext cx="1723731" cy="834163"/>
      </dsp:txXfrm>
    </dsp:sp>
    <dsp:sp modelId="{A3F59E3C-FC5E-438E-9EB1-0E4FB30F7053}">
      <dsp:nvSpPr>
        <dsp:cNvPr id="0" name=""/>
        <dsp:cNvSpPr/>
      </dsp:nvSpPr>
      <dsp:spPr>
        <a:xfrm>
          <a:off x="1272274" y="2139945"/>
          <a:ext cx="1668326" cy="8341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Experimental data</a:t>
          </a:r>
          <a:endParaRPr lang="fr-FR" sz="1900" kern="1200" dirty="0"/>
        </a:p>
      </dsp:txBody>
      <dsp:txXfrm>
        <a:off x="1272274" y="2139945"/>
        <a:ext cx="1668326" cy="834163"/>
      </dsp:txXfrm>
    </dsp:sp>
    <dsp:sp modelId="{35D06956-3D15-4B40-B917-DE4D959E7C6F}">
      <dsp:nvSpPr>
        <dsp:cNvPr id="0" name=""/>
        <dsp:cNvSpPr/>
      </dsp:nvSpPr>
      <dsp:spPr>
        <a:xfrm>
          <a:off x="4605282" y="953486"/>
          <a:ext cx="1668326" cy="83416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Develop theoretical methods </a:t>
          </a:r>
          <a:endParaRPr lang="fr-FR" sz="1900" kern="1200" dirty="0"/>
        </a:p>
      </dsp:txBody>
      <dsp:txXfrm>
        <a:off x="4605282" y="953486"/>
        <a:ext cx="1668326" cy="834163"/>
      </dsp:txXfrm>
    </dsp:sp>
    <dsp:sp modelId="{A3F31CD0-C3B4-41C9-B235-D22FB6C87145}">
      <dsp:nvSpPr>
        <dsp:cNvPr id="0" name=""/>
        <dsp:cNvSpPr/>
      </dsp:nvSpPr>
      <dsp:spPr>
        <a:xfrm>
          <a:off x="5767972" y="2125802"/>
          <a:ext cx="1668326" cy="8341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err="1" smtClean="0"/>
            <a:t>Theoretical</a:t>
          </a:r>
          <a:r>
            <a:rPr lang="fr-FR" sz="1900" kern="1200" dirty="0" smtClean="0"/>
            <a:t> data</a:t>
          </a:r>
          <a:endParaRPr lang="fr-FR" sz="1900" kern="1200" dirty="0"/>
        </a:p>
      </dsp:txBody>
      <dsp:txXfrm>
        <a:off x="5767972" y="2125802"/>
        <a:ext cx="1668326" cy="834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23955-A3B6-4434-BE04-AA7DFB3171A0}" type="datetimeFigureOut">
              <a:rPr lang="fr-FR" smtClean="0"/>
              <a:t>30/06/2025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78170-0FAD-488D-9C4A-4F6C97E398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683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Workshop LaISLa, Aéroport Charles de Gaulle, 2025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4AF-750A-41B4-91AD-B713721E9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134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Workshop LaISLa, Aéroport Charles de Gaulle, 2025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4AF-750A-41B4-91AD-B713721E9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616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Workshop LaISLa, Aéroport Charles de Gaulle, 2025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4AF-750A-41B4-91AD-B713721E9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630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Workshop LaISLa, Aéroport Charles de Gaulle, 2025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4AF-750A-41B4-91AD-B713721E9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3961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Workshop LaISLa, Aéroport Charles de Gaulle, 2025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4AF-750A-41B4-91AD-B713721E9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719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Workshop LaISLa, Aéroport Charles de Gaulle, 2025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4AF-750A-41B4-91AD-B713721E9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8648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Workshop LaISLa, Aéroport Charles de Gaulle, 2025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4AF-750A-41B4-91AD-B713721E9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488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Workshop LaISLa, Aéroport Charles de Gaulle, 2025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4AF-750A-41B4-91AD-B713721E9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74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Workshop LaISLa, Aéroport Charles de Gaulle, 2025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4AF-750A-41B4-91AD-B713721E9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919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Workshop LaISLa, Aéroport Charles de Gaulle, 2025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4AF-750A-41B4-91AD-B713721E9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170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Workshop LaISLa, Aéroport Charles de Gaulle, 2025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4AF-750A-41B4-91AD-B713721E9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211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Workshop LaISLa, Aéroport Charles de Gaulle, 2025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304AF-750A-41B4-91AD-B713721E9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87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4400" dirty="0" smtClean="0"/>
              <a:t>WP4 - </a:t>
            </a:r>
            <a:r>
              <a:rPr lang="en-US" sz="4400" dirty="0" smtClean="0"/>
              <a:t>Lanthanides for the study of atomic and molecular structure</a:t>
            </a:r>
            <a:endParaRPr lang="fr-FR" sz="4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322473"/>
            <a:ext cx="9144000" cy="1655762"/>
          </a:xfrm>
        </p:spPr>
        <p:txBody>
          <a:bodyPr/>
          <a:lstStyle/>
          <a:p>
            <a:r>
              <a:rPr lang="fr-FR" dirty="0" smtClean="0"/>
              <a:t>Vladimir Manea</a:t>
            </a:r>
            <a:endParaRPr lang="fr-FR" dirty="0"/>
          </a:p>
          <a:p>
            <a:r>
              <a:rPr lang="fr-FR" dirty="0" smtClean="0"/>
              <a:t>IJCLab, Orsay, France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Workshop LaISLa, Aéroport Charles de Gaulle, 2025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4AF-750A-41B4-91AD-B713721E987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553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Overview</a:t>
            </a:r>
            <a:r>
              <a:rPr lang="fr-FR" dirty="0" smtClean="0"/>
              <a:t> of synergies and open questions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Workshop LaISLa, Aéroport Charles de Gaulle, 2025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4AF-750A-41B4-91AD-B713721E987E}" type="slidenum">
              <a:rPr lang="fr-FR" smtClean="0"/>
              <a:t>10</a:t>
            </a:fld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4038600" y="3438276"/>
            <a:ext cx="2986629" cy="942647"/>
            <a:chOff x="8745104" y="4980843"/>
            <a:chExt cx="2986629" cy="942647"/>
          </a:xfrm>
        </p:grpSpPr>
        <p:sp>
          <p:nvSpPr>
            <p:cNvPr id="11" name="Rectangle 10"/>
            <p:cNvSpPr/>
            <p:nvPr/>
          </p:nvSpPr>
          <p:spPr>
            <a:xfrm>
              <a:off x="8745104" y="5184581"/>
              <a:ext cx="2474191" cy="738909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err="1" smtClean="0"/>
                <a:t>atomic</a:t>
              </a:r>
              <a:r>
                <a:rPr lang="fr-FR" dirty="0" smtClean="0"/>
                <a:t>/</a:t>
              </a:r>
              <a:r>
                <a:rPr lang="fr-FR" dirty="0" err="1" smtClean="0"/>
                <a:t>molecular</a:t>
              </a:r>
              <a:r>
                <a:rPr lang="fr-FR" dirty="0" smtClean="0"/>
                <a:t> </a:t>
              </a:r>
              <a:r>
                <a:rPr lang="fr-FR" dirty="0" err="1" smtClean="0"/>
                <a:t>calculations</a:t>
              </a:r>
              <a:endParaRPr lang="fr-FR" dirty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0827543" y="4980843"/>
              <a:ext cx="904190" cy="369332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PhD 8</a:t>
              </a:r>
              <a:endParaRPr lang="fr-FR" dirty="0"/>
            </a:p>
          </p:txBody>
        </p:sp>
      </p:grpSp>
      <p:sp>
        <p:nvSpPr>
          <p:cNvPr id="17" name="ZoneTexte 16"/>
          <p:cNvSpPr txBox="1"/>
          <p:nvPr/>
        </p:nvSpPr>
        <p:spPr>
          <a:xfrm>
            <a:off x="110836" y="5013105"/>
            <a:ext cx="2835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Laser </a:t>
            </a:r>
            <a:r>
              <a:rPr lang="fr-FR" sz="1600" dirty="0" err="1" smtClean="0"/>
              <a:t>cooling</a:t>
            </a:r>
            <a:r>
              <a:rPr lang="fr-FR" sz="1600" dirty="0" smtClean="0"/>
              <a:t> of negative ions</a:t>
            </a:r>
          </a:p>
        </p:txBody>
      </p:sp>
      <p:grpSp>
        <p:nvGrpSpPr>
          <p:cNvPr id="20" name="Groupe 19"/>
          <p:cNvGrpSpPr/>
          <p:nvPr/>
        </p:nvGrpSpPr>
        <p:grpSpPr>
          <a:xfrm>
            <a:off x="3918842" y="1757514"/>
            <a:ext cx="2294604" cy="732218"/>
            <a:chOff x="74865" y="3252968"/>
            <a:chExt cx="2294604" cy="732218"/>
          </a:xfrm>
        </p:grpSpPr>
        <p:sp>
          <p:nvSpPr>
            <p:cNvPr id="21" name="Rectangle 20"/>
            <p:cNvSpPr/>
            <p:nvPr/>
          </p:nvSpPr>
          <p:spPr>
            <a:xfrm>
              <a:off x="491023" y="3416855"/>
              <a:ext cx="1878446" cy="568331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err="1" smtClean="0"/>
                <a:t>atoms</a:t>
              </a:r>
              <a:endParaRPr lang="fr-FR" dirty="0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74865" y="3252968"/>
              <a:ext cx="904190" cy="369332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PhD 10</a:t>
              </a:r>
              <a:endParaRPr lang="fr-FR" dirty="0"/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4126921" y="4792765"/>
            <a:ext cx="2294604" cy="732218"/>
            <a:chOff x="74865" y="3252968"/>
            <a:chExt cx="2294604" cy="732218"/>
          </a:xfrm>
        </p:grpSpPr>
        <p:sp>
          <p:nvSpPr>
            <p:cNvPr id="24" name="Rectangle 23"/>
            <p:cNvSpPr/>
            <p:nvPr/>
          </p:nvSpPr>
          <p:spPr>
            <a:xfrm>
              <a:off x="491023" y="3416855"/>
              <a:ext cx="1878446" cy="568331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n</a:t>
              </a:r>
              <a:r>
                <a:rPr lang="fr-FR" dirty="0" smtClean="0"/>
                <a:t>egative ions</a:t>
              </a:r>
              <a:endParaRPr lang="fr-FR" dirty="0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74865" y="3252968"/>
              <a:ext cx="904190" cy="369332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PhD 9</a:t>
              </a:r>
              <a:endParaRPr lang="fr-FR" dirty="0"/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3918842" y="2615926"/>
            <a:ext cx="2294604" cy="732218"/>
            <a:chOff x="74865" y="3252968"/>
            <a:chExt cx="2294604" cy="732218"/>
          </a:xfrm>
        </p:grpSpPr>
        <p:sp>
          <p:nvSpPr>
            <p:cNvPr id="27" name="Rectangle 26"/>
            <p:cNvSpPr/>
            <p:nvPr/>
          </p:nvSpPr>
          <p:spPr>
            <a:xfrm>
              <a:off x="491023" y="3416855"/>
              <a:ext cx="1878446" cy="568331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err="1" smtClean="0"/>
                <a:t>molecules</a:t>
              </a:r>
              <a:endParaRPr lang="fr-FR" dirty="0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74865" y="3252968"/>
              <a:ext cx="904190" cy="369332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PhD 11</a:t>
              </a:r>
              <a:endParaRPr lang="fr-FR" dirty="0"/>
            </a:p>
          </p:txBody>
        </p:sp>
      </p:grpSp>
      <p:sp>
        <p:nvSpPr>
          <p:cNvPr id="35" name="ZoneTexte 34"/>
          <p:cNvSpPr txBox="1"/>
          <p:nvPr/>
        </p:nvSpPr>
        <p:spPr>
          <a:xfrm>
            <a:off x="110836" y="2747790"/>
            <a:ext cx="27678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On-line laser </a:t>
            </a:r>
            <a:r>
              <a:rPr lang="fr-FR" sz="1600" dirty="0" err="1" smtClean="0"/>
              <a:t>spectroscopy</a:t>
            </a:r>
            <a:r>
              <a:rPr lang="fr-FR" sz="1600" dirty="0" smtClean="0"/>
              <a:t> for </a:t>
            </a:r>
            <a:r>
              <a:rPr lang="fr-FR" sz="1600" dirty="0" err="1" smtClean="0"/>
              <a:t>nuclear</a:t>
            </a:r>
            <a:r>
              <a:rPr lang="fr-FR" sz="1600" dirty="0" smtClean="0"/>
              <a:t> structure </a:t>
            </a:r>
            <a:r>
              <a:rPr lang="fr-FR" sz="1600" dirty="0" err="1" smtClean="0"/>
              <a:t>studies</a:t>
            </a:r>
            <a:endParaRPr lang="fr-FR" sz="1600" dirty="0" smtClean="0"/>
          </a:p>
        </p:txBody>
      </p:sp>
      <p:sp>
        <p:nvSpPr>
          <p:cNvPr id="7" name="Flèche gauche 6"/>
          <p:cNvSpPr/>
          <p:nvPr/>
        </p:nvSpPr>
        <p:spPr>
          <a:xfrm>
            <a:off x="2767813" y="3675374"/>
            <a:ext cx="867600" cy="518400"/>
          </a:xfrm>
          <a:prstGeom prst="left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WP5</a:t>
            </a:r>
            <a:endParaRPr lang="fr-FR" dirty="0"/>
          </a:p>
        </p:txBody>
      </p:sp>
      <p:sp>
        <p:nvSpPr>
          <p:cNvPr id="38" name="Flèche gauche 37"/>
          <p:cNvSpPr/>
          <p:nvPr/>
        </p:nvSpPr>
        <p:spPr>
          <a:xfrm>
            <a:off x="2767813" y="2448862"/>
            <a:ext cx="867600" cy="518400"/>
          </a:xfrm>
          <a:prstGeom prst="left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WP5</a:t>
            </a:r>
            <a:endParaRPr lang="fr-FR" dirty="0"/>
          </a:p>
        </p:txBody>
      </p:sp>
      <p:sp>
        <p:nvSpPr>
          <p:cNvPr id="39" name="Flèche gauche 38"/>
          <p:cNvSpPr/>
          <p:nvPr/>
        </p:nvSpPr>
        <p:spPr>
          <a:xfrm>
            <a:off x="2774153" y="2106562"/>
            <a:ext cx="867600" cy="518400"/>
          </a:xfrm>
          <a:prstGeom prst="left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WP2</a:t>
            </a:r>
            <a:endParaRPr lang="fr-FR" dirty="0"/>
          </a:p>
        </p:txBody>
      </p:sp>
      <p:sp>
        <p:nvSpPr>
          <p:cNvPr id="40" name="Flèche gauche 39"/>
          <p:cNvSpPr/>
          <p:nvPr/>
        </p:nvSpPr>
        <p:spPr>
          <a:xfrm>
            <a:off x="2767813" y="4956652"/>
            <a:ext cx="867600" cy="518400"/>
          </a:xfrm>
          <a:prstGeom prst="left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WP3</a:t>
            </a:r>
            <a:endParaRPr lang="fr-FR" dirty="0"/>
          </a:p>
        </p:txBody>
      </p:sp>
      <p:sp>
        <p:nvSpPr>
          <p:cNvPr id="41" name="ZoneTexte 40"/>
          <p:cNvSpPr txBox="1"/>
          <p:nvPr/>
        </p:nvSpPr>
        <p:spPr>
          <a:xfrm>
            <a:off x="110836" y="1848452"/>
            <a:ext cx="2983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Production of lanthanide </a:t>
            </a:r>
            <a:r>
              <a:rPr lang="fr-FR" sz="1600" dirty="0" err="1" smtClean="0"/>
              <a:t>beams</a:t>
            </a:r>
            <a:r>
              <a:rPr lang="fr-FR" sz="1600" dirty="0" smtClean="0"/>
              <a:t> 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110836" y="3642186"/>
            <a:ext cx="2714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Atomic </a:t>
            </a:r>
            <a:r>
              <a:rPr lang="fr-FR" sz="1600" dirty="0" err="1" smtClean="0"/>
              <a:t>theory</a:t>
            </a:r>
            <a:r>
              <a:rPr lang="fr-FR" sz="1600" dirty="0" smtClean="0"/>
              <a:t> for extraction of </a:t>
            </a:r>
            <a:r>
              <a:rPr lang="fr-FR" sz="1600" dirty="0" err="1" smtClean="0"/>
              <a:t>nuclear</a:t>
            </a:r>
            <a:r>
              <a:rPr lang="fr-FR" sz="1600" dirty="0" smtClean="0"/>
              <a:t> observables</a:t>
            </a:r>
          </a:p>
        </p:txBody>
      </p:sp>
    </p:spTree>
    <p:extLst>
      <p:ext uri="{BB962C8B-B14F-4D97-AF65-F5344CB8AC3E}">
        <p14:creationId xmlns:p14="http://schemas.microsoft.com/office/powerpoint/2010/main" val="2710043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Overview</a:t>
            </a:r>
            <a:r>
              <a:rPr lang="fr-FR" dirty="0" smtClean="0"/>
              <a:t> of synergies and open questions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Workshop LaISLa, Aéroport Charles de Gaulle, 2025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4AF-750A-41B4-91AD-B713721E987E}" type="slidenum">
              <a:rPr lang="fr-FR" smtClean="0"/>
              <a:t>11</a:t>
            </a:fld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4038600" y="3438276"/>
            <a:ext cx="2986629" cy="942647"/>
            <a:chOff x="8745104" y="4980843"/>
            <a:chExt cx="2986629" cy="942647"/>
          </a:xfrm>
        </p:grpSpPr>
        <p:sp>
          <p:nvSpPr>
            <p:cNvPr id="11" name="Rectangle 10"/>
            <p:cNvSpPr/>
            <p:nvPr/>
          </p:nvSpPr>
          <p:spPr>
            <a:xfrm>
              <a:off x="8745104" y="5184581"/>
              <a:ext cx="2474191" cy="738909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err="1" smtClean="0"/>
                <a:t>atomic</a:t>
              </a:r>
              <a:r>
                <a:rPr lang="fr-FR" dirty="0" smtClean="0"/>
                <a:t>/</a:t>
              </a:r>
              <a:r>
                <a:rPr lang="fr-FR" dirty="0" err="1" smtClean="0"/>
                <a:t>molecular</a:t>
              </a:r>
              <a:r>
                <a:rPr lang="fr-FR" dirty="0" smtClean="0"/>
                <a:t> </a:t>
              </a:r>
              <a:r>
                <a:rPr lang="fr-FR" dirty="0" err="1" smtClean="0"/>
                <a:t>calculations</a:t>
              </a:r>
              <a:endParaRPr lang="fr-FR" dirty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0827543" y="4980843"/>
              <a:ext cx="904190" cy="369332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PhD 8</a:t>
              </a:r>
              <a:endParaRPr lang="fr-FR" dirty="0"/>
            </a:p>
          </p:txBody>
        </p:sp>
      </p:grpSp>
      <p:sp>
        <p:nvSpPr>
          <p:cNvPr id="17" name="ZoneTexte 16"/>
          <p:cNvSpPr txBox="1"/>
          <p:nvPr/>
        </p:nvSpPr>
        <p:spPr>
          <a:xfrm>
            <a:off x="110836" y="5013105"/>
            <a:ext cx="2835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Laser </a:t>
            </a:r>
            <a:r>
              <a:rPr lang="fr-FR" sz="1600" dirty="0" err="1" smtClean="0"/>
              <a:t>cooling</a:t>
            </a:r>
            <a:r>
              <a:rPr lang="fr-FR" sz="1600" dirty="0" smtClean="0"/>
              <a:t> of negative ions</a:t>
            </a:r>
          </a:p>
        </p:txBody>
      </p:sp>
      <p:grpSp>
        <p:nvGrpSpPr>
          <p:cNvPr id="20" name="Groupe 19"/>
          <p:cNvGrpSpPr/>
          <p:nvPr/>
        </p:nvGrpSpPr>
        <p:grpSpPr>
          <a:xfrm>
            <a:off x="3918842" y="1757514"/>
            <a:ext cx="2294604" cy="732218"/>
            <a:chOff x="74865" y="3252968"/>
            <a:chExt cx="2294604" cy="732218"/>
          </a:xfrm>
        </p:grpSpPr>
        <p:sp>
          <p:nvSpPr>
            <p:cNvPr id="21" name="Rectangle 20"/>
            <p:cNvSpPr/>
            <p:nvPr/>
          </p:nvSpPr>
          <p:spPr>
            <a:xfrm>
              <a:off x="491023" y="3416855"/>
              <a:ext cx="1878446" cy="568331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err="1" smtClean="0"/>
                <a:t>atoms</a:t>
              </a:r>
              <a:endParaRPr lang="fr-FR" dirty="0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74865" y="3252968"/>
              <a:ext cx="904190" cy="369332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PhD 10</a:t>
              </a:r>
              <a:endParaRPr lang="fr-FR" dirty="0"/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4126921" y="4792765"/>
            <a:ext cx="2294604" cy="732218"/>
            <a:chOff x="74865" y="3252968"/>
            <a:chExt cx="2294604" cy="732218"/>
          </a:xfrm>
        </p:grpSpPr>
        <p:sp>
          <p:nvSpPr>
            <p:cNvPr id="24" name="Rectangle 23"/>
            <p:cNvSpPr/>
            <p:nvPr/>
          </p:nvSpPr>
          <p:spPr>
            <a:xfrm>
              <a:off x="491023" y="3416855"/>
              <a:ext cx="1878446" cy="568331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n</a:t>
              </a:r>
              <a:r>
                <a:rPr lang="fr-FR" dirty="0" smtClean="0"/>
                <a:t>egative ions</a:t>
              </a:r>
              <a:endParaRPr lang="fr-FR" dirty="0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74865" y="3252968"/>
              <a:ext cx="904190" cy="369332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PhD 9</a:t>
              </a:r>
              <a:endParaRPr lang="fr-FR" dirty="0"/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3918842" y="2615926"/>
            <a:ext cx="2294604" cy="732218"/>
            <a:chOff x="74865" y="3252968"/>
            <a:chExt cx="2294604" cy="732218"/>
          </a:xfrm>
        </p:grpSpPr>
        <p:sp>
          <p:nvSpPr>
            <p:cNvPr id="27" name="Rectangle 26"/>
            <p:cNvSpPr/>
            <p:nvPr/>
          </p:nvSpPr>
          <p:spPr>
            <a:xfrm>
              <a:off x="491023" y="3416855"/>
              <a:ext cx="1878446" cy="568331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err="1" smtClean="0"/>
                <a:t>molecules</a:t>
              </a:r>
              <a:endParaRPr lang="fr-FR" dirty="0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74865" y="3252968"/>
              <a:ext cx="904190" cy="369332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PhD 11</a:t>
              </a:r>
              <a:endParaRPr lang="fr-FR" dirty="0"/>
            </a:p>
          </p:txBody>
        </p:sp>
      </p:grpSp>
      <p:sp>
        <p:nvSpPr>
          <p:cNvPr id="35" name="ZoneTexte 34"/>
          <p:cNvSpPr txBox="1"/>
          <p:nvPr/>
        </p:nvSpPr>
        <p:spPr>
          <a:xfrm>
            <a:off x="110836" y="2747790"/>
            <a:ext cx="27678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On-line laser </a:t>
            </a:r>
            <a:r>
              <a:rPr lang="fr-FR" sz="1600" dirty="0" err="1" smtClean="0"/>
              <a:t>spectroscopy</a:t>
            </a:r>
            <a:r>
              <a:rPr lang="fr-FR" sz="1600" dirty="0" smtClean="0"/>
              <a:t> for </a:t>
            </a:r>
            <a:r>
              <a:rPr lang="fr-FR" sz="1600" dirty="0" err="1" smtClean="0"/>
              <a:t>nuclear</a:t>
            </a:r>
            <a:r>
              <a:rPr lang="fr-FR" sz="1600" dirty="0" smtClean="0"/>
              <a:t> structure </a:t>
            </a:r>
            <a:r>
              <a:rPr lang="fr-FR" sz="1600" dirty="0" err="1" smtClean="0"/>
              <a:t>studies</a:t>
            </a:r>
            <a:endParaRPr lang="fr-FR" sz="1600" dirty="0" smtClean="0"/>
          </a:p>
        </p:txBody>
      </p:sp>
      <p:sp>
        <p:nvSpPr>
          <p:cNvPr id="3" name="ZoneTexte 2"/>
          <p:cNvSpPr txBox="1"/>
          <p:nvPr/>
        </p:nvSpPr>
        <p:spPr>
          <a:xfrm>
            <a:off x="6512791" y="2162778"/>
            <a:ext cx="2269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non-</a:t>
            </a:r>
            <a:r>
              <a:rPr lang="fr-FR" dirty="0" err="1" smtClean="0">
                <a:solidFill>
                  <a:srgbClr val="FF0000"/>
                </a:solidFill>
              </a:rPr>
              <a:t>academic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partner</a:t>
            </a:r>
            <a:endParaRPr lang="fr-FR" dirty="0" smtClean="0">
              <a:solidFill>
                <a:srgbClr val="FF0000"/>
              </a:solidFill>
            </a:endParaRPr>
          </a:p>
        </p:txBody>
      </p:sp>
      <p:sp>
        <p:nvSpPr>
          <p:cNvPr id="7" name="Flèche gauche 6"/>
          <p:cNvSpPr/>
          <p:nvPr/>
        </p:nvSpPr>
        <p:spPr>
          <a:xfrm>
            <a:off x="2767813" y="3675374"/>
            <a:ext cx="867600" cy="518400"/>
          </a:xfrm>
          <a:prstGeom prst="left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WP5</a:t>
            </a:r>
            <a:endParaRPr lang="fr-FR" dirty="0"/>
          </a:p>
        </p:txBody>
      </p:sp>
      <p:sp>
        <p:nvSpPr>
          <p:cNvPr id="38" name="Flèche gauche 37"/>
          <p:cNvSpPr/>
          <p:nvPr/>
        </p:nvSpPr>
        <p:spPr>
          <a:xfrm>
            <a:off x="2767813" y="2448862"/>
            <a:ext cx="867600" cy="518400"/>
          </a:xfrm>
          <a:prstGeom prst="left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WP5</a:t>
            </a:r>
            <a:endParaRPr lang="fr-FR" dirty="0"/>
          </a:p>
        </p:txBody>
      </p:sp>
      <p:sp>
        <p:nvSpPr>
          <p:cNvPr id="39" name="Flèche gauche 38"/>
          <p:cNvSpPr/>
          <p:nvPr/>
        </p:nvSpPr>
        <p:spPr>
          <a:xfrm>
            <a:off x="2774153" y="2106562"/>
            <a:ext cx="867600" cy="518400"/>
          </a:xfrm>
          <a:prstGeom prst="left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WP2</a:t>
            </a:r>
            <a:endParaRPr lang="fr-FR" dirty="0"/>
          </a:p>
        </p:txBody>
      </p:sp>
      <p:sp>
        <p:nvSpPr>
          <p:cNvPr id="40" name="Flèche gauche 39"/>
          <p:cNvSpPr/>
          <p:nvPr/>
        </p:nvSpPr>
        <p:spPr>
          <a:xfrm>
            <a:off x="2767813" y="4956652"/>
            <a:ext cx="867600" cy="518400"/>
          </a:xfrm>
          <a:prstGeom prst="left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WP3</a:t>
            </a:r>
            <a:endParaRPr lang="fr-FR" dirty="0"/>
          </a:p>
        </p:txBody>
      </p:sp>
      <p:sp>
        <p:nvSpPr>
          <p:cNvPr id="41" name="ZoneTexte 40"/>
          <p:cNvSpPr txBox="1"/>
          <p:nvPr/>
        </p:nvSpPr>
        <p:spPr>
          <a:xfrm>
            <a:off x="110836" y="1848452"/>
            <a:ext cx="2983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Production of lanthanide </a:t>
            </a:r>
            <a:r>
              <a:rPr lang="fr-FR" sz="1600" dirty="0" err="1" smtClean="0"/>
              <a:t>beams</a:t>
            </a:r>
            <a:r>
              <a:rPr lang="fr-FR" sz="1600" dirty="0" smtClean="0"/>
              <a:t> 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110836" y="3642186"/>
            <a:ext cx="2714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Atomic </a:t>
            </a:r>
            <a:r>
              <a:rPr lang="fr-FR" sz="1600" dirty="0" err="1" smtClean="0"/>
              <a:t>theory</a:t>
            </a:r>
            <a:r>
              <a:rPr lang="fr-FR" sz="1600" dirty="0" smtClean="0"/>
              <a:t> for extraction of </a:t>
            </a:r>
            <a:r>
              <a:rPr lang="fr-FR" sz="1600" dirty="0" err="1" smtClean="0"/>
              <a:t>nuclear</a:t>
            </a:r>
            <a:r>
              <a:rPr lang="fr-FR" sz="1600" dirty="0" smtClean="0"/>
              <a:t> observables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6512791" y="2657102"/>
            <a:ext cx="145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rgbClr val="FF0000"/>
                </a:solidFill>
              </a:rPr>
              <a:t>co-supervisor</a:t>
            </a:r>
            <a:endParaRPr lang="fr-FR" dirty="0" smtClean="0">
              <a:solidFill>
                <a:srgbClr val="FF0000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6512791" y="1797829"/>
            <a:ext cx="145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rgbClr val="FF0000"/>
                </a:solidFill>
              </a:rPr>
              <a:t>co-supervisor</a:t>
            </a:r>
            <a:endParaRPr lang="fr-FR" dirty="0" smtClean="0">
              <a:solidFill>
                <a:srgbClr val="FF0000"/>
              </a:solidFill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6512791" y="3004373"/>
            <a:ext cx="2269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non-</a:t>
            </a:r>
            <a:r>
              <a:rPr lang="fr-FR" dirty="0" err="1" smtClean="0">
                <a:solidFill>
                  <a:srgbClr val="FF0000"/>
                </a:solidFill>
              </a:rPr>
              <a:t>academic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partner</a:t>
            </a:r>
            <a:endParaRPr lang="fr-FR" dirty="0" smtClean="0">
              <a:solidFill>
                <a:srgbClr val="FF0000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8782643" y="2717011"/>
            <a:ext cx="2935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rgbClr val="FF0000"/>
                </a:solidFill>
              </a:rPr>
              <a:t>what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is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interest</a:t>
            </a:r>
            <a:r>
              <a:rPr lang="fr-FR" dirty="0" smtClean="0">
                <a:solidFill>
                  <a:srgbClr val="FF0000"/>
                </a:solidFill>
              </a:rPr>
              <a:t> in radioactive lanthanides?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8782643" y="4902094"/>
            <a:ext cx="2935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rgbClr val="FF0000"/>
                </a:solidFill>
              </a:rPr>
              <a:t>what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is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interest</a:t>
            </a:r>
            <a:r>
              <a:rPr lang="fr-FR" dirty="0" smtClean="0">
                <a:solidFill>
                  <a:srgbClr val="FF0000"/>
                </a:solidFill>
              </a:rPr>
              <a:t> in radioactive lanthanides?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6517107" y="5013105"/>
            <a:ext cx="2269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non-</a:t>
            </a:r>
            <a:r>
              <a:rPr lang="fr-FR" dirty="0" err="1" smtClean="0">
                <a:solidFill>
                  <a:srgbClr val="FF0000"/>
                </a:solidFill>
              </a:rPr>
              <a:t>academic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partner</a:t>
            </a:r>
            <a:endParaRPr lang="fr-FR" dirty="0" smtClean="0">
              <a:solidFill>
                <a:srgbClr val="FF000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6737570" y="5895549"/>
            <a:ext cx="4878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All: </a:t>
            </a:r>
            <a:r>
              <a:rPr lang="fr-FR" dirty="0" err="1" smtClean="0">
                <a:solidFill>
                  <a:srgbClr val="FF0000"/>
                </a:solidFill>
              </a:rPr>
              <a:t>harmonization</a:t>
            </a:r>
            <a:r>
              <a:rPr lang="fr-FR" dirty="0" smtClean="0">
                <a:solidFill>
                  <a:srgbClr val="FF0000"/>
                </a:solidFill>
              </a:rPr>
              <a:t> of </a:t>
            </a:r>
            <a:r>
              <a:rPr lang="fr-FR" dirty="0" err="1" smtClean="0">
                <a:solidFill>
                  <a:srgbClr val="FF0000"/>
                </a:solidFill>
              </a:rPr>
              <a:t>deliverables</a:t>
            </a:r>
            <a:r>
              <a:rPr lang="fr-FR" dirty="0" smtClean="0">
                <a:solidFill>
                  <a:srgbClr val="FF0000"/>
                </a:solidFill>
              </a:rPr>
              <a:t> and </a:t>
            </a:r>
            <a:r>
              <a:rPr lang="fr-FR" dirty="0" err="1" smtClean="0">
                <a:solidFill>
                  <a:srgbClr val="FF0000"/>
                </a:solidFill>
              </a:rPr>
              <a:t>milestones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2665205" y="5863625"/>
            <a:ext cx="3907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rgbClr val="FF0000"/>
                </a:solidFill>
              </a:rPr>
              <a:t>Missing</a:t>
            </a:r>
            <a:r>
              <a:rPr lang="fr-FR" dirty="0" smtClean="0">
                <a:solidFill>
                  <a:srgbClr val="FF0000"/>
                </a:solidFill>
              </a:rPr>
              <a:t> positive ions (e. g. </a:t>
            </a:r>
            <a:r>
              <a:rPr lang="fr-FR" dirty="0" err="1" smtClean="0">
                <a:solidFill>
                  <a:srgbClr val="FF0000"/>
                </a:solidFill>
              </a:rPr>
              <a:t>astrophysics</a:t>
            </a:r>
            <a:r>
              <a:rPr lang="fr-FR" dirty="0" smtClean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75262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Global picture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WP2. </a:t>
            </a:r>
            <a:r>
              <a:rPr lang="en-US" dirty="0" smtClean="0"/>
              <a:t>Radio </a:t>
            </a:r>
            <a:r>
              <a:rPr lang="en-US" dirty="0"/>
              <a:t>lanthanides production for </a:t>
            </a:r>
            <a:r>
              <a:rPr lang="en-US" dirty="0" smtClean="0"/>
              <a:t>society</a:t>
            </a:r>
          </a:p>
          <a:p>
            <a:pPr marL="0" indent="0">
              <a:buNone/>
            </a:pPr>
            <a:r>
              <a:rPr lang="en-US" dirty="0" smtClean="0"/>
              <a:t>WP3. </a:t>
            </a:r>
            <a:r>
              <a:rPr lang="en-US" dirty="0" smtClean="0"/>
              <a:t>Novel </a:t>
            </a:r>
            <a:r>
              <a:rPr lang="en-US" dirty="0"/>
              <a:t>technologies for the spectroscopy of </a:t>
            </a:r>
            <a:r>
              <a:rPr lang="en-US" dirty="0" smtClean="0"/>
              <a:t>lanthanides</a:t>
            </a:r>
          </a:p>
          <a:p>
            <a:pPr marL="0" indent="0">
              <a:buNone/>
            </a:pPr>
            <a:r>
              <a:rPr lang="en-US" dirty="0" smtClean="0"/>
              <a:t>WP4. </a:t>
            </a:r>
            <a:r>
              <a:rPr lang="en-US" dirty="0" smtClean="0"/>
              <a:t>Lanthanides </a:t>
            </a:r>
            <a:r>
              <a:rPr lang="en-US" dirty="0"/>
              <a:t>for the study of atomic and molecular </a:t>
            </a:r>
            <a:r>
              <a:rPr lang="en-US" dirty="0" smtClean="0"/>
              <a:t>structure</a:t>
            </a:r>
          </a:p>
          <a:p>
            <a:pPr marL="0" indent="0">
              <a:buNone/>
            </a:pPr>
            <a:r>
              <a:rPr lang="en-US" dirty="0" smtClean="0"/>
              <a:t>WP5. </a:t>
            </a:r>
            <a:r>
              <a:rPr lang="en-US" dirty="0" smtClean="0"/>
              <a:t>Lanthanides </a:t>
            </a:r>
            <a:r>
              <a:rPr lang="en-US" dirty="0"/>
              <a:t>for the study of nuclear structure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Workshop LaISLa, Aéroport Charles de Gaulle, 2025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4AF-750A-41B4-91AD-B713721E987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222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Global </a:t>
            </a:r>
            <a:r>
              <a:rPr lang="fr-FR" dirty="0" err="1" smtClean="0"/>
              <a:t>picture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WP2. Radio </a:t>
            </a:r>
            <a:r>
              <a:rPr lang="en-US" dirty="0"/>
              <a:t>lanthanides production for </a:t>
            </a:r>
            <a:r>
              <a:rPr lang="en-US" dirty="0" smtClean="0"/>
              <a:t>society</a:t>
            </a:r>
          </a:p>
          <a:p>
            <a:pPr marL="0" indent="0">
              <a:buNone/>
            </a:pPr>
            <a:r>
              <a:rPr lang="en-US" dirty="0" smtClean="0"/>
              <a:t>WP3. Novel </a:t>
            </a:r>
            <a:r>
              <a:rPr lang="en-US" dirty="0"/>
              <a:t>technologies for the spectroscopy of </a:t>
            </a:r>
            <a:r>
              <a:rPr lang="en-US" dirty="0" smtClean="0"/>
              <a:t>lanthanides</a:t>
            </a:r>
          </a:p>
          <a:p>
            <a:pPr marL="0" indent="0">
              <a:buNone/>
            </a:pPr>
            <a:r>
              <a:rPr lang="en-US" b="1" dirty="0" smtClean="0"/>
              <a:t>WP4. Lanthanides </a:t>
            </a:r>
            <a:r>
              <a:rPr lang="en-US" b="1" dirty="0"/>
              <a:t>for the study of atomic and molecular </a:t>
            </a:r>
            <a:r>
              <a:rPr lang="en-US" b="1" dirty="0" smtClean="0"/>
              <a:t>structure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dirty="0" smtClean="0"/>
              <a:t> WP leader: Anastasia Borschevsky</a:t>
            </a:r>
            <a:endParaRPr lang="en-US" dirty="0"/>
          </a:p>
          <a:p>
            <a:pPr lvl="2">
              <a:buFont typeface="Wingdings" panose="05000000000000000000" pitchFamily="2" charset="2"/>
              <a:buChar char="q"/>
            </a:pPr>
            <a:r>
              <a:rPr lang="en-US" dirty="0" smtClean="0"/>
              <a:t> WP members: 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University of Groningen, </a:t>
            </a:r>
            <a:r>
              <a:rPr lang="en-US" dirty="0"/>
              <a:t>Netherlands (Anastasia </a:t>
            </a:r>
            <a:r>
              <a:rPr lang="en-US" dirty="0" smtClean="0"/>
              <a:t>Borschevsky)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University of Gothenburg, Sweden (Dag Hanstorp)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GSI, Darmstadt, Germany (Michael Block)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IJCLab, Orsay, France (Serge Franchoo)</a:t>
            </a:r>
          </a:p>
          <a:p>
            <a:pPr marL="0" indent="0">
              <a:buNone/>
            </a:pPr>
            <a:r>
              <a:rPr lang="en-US" dirty="0" smtClean="0"/>
              <a:t>WP5. Lanthanides </a:t>
            </a:r>
            <a:r>
              <a:rPr lang="en-US" dirty="0"/>
              <a:t>for the study of nuclear structure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Workshop LaISLa, Aéroport Charles de Gaulle, 2025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4AF-750A-41B4-91AD-B713721E987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236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General </a:t>
            </a:r>
            <a:r>
              <a:rPr lang="fr-FR" dirty="0" err="1" smtClean="0"/>
              <a:t>scheme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Workshop LaISLa, Aéroport Charles de Gaulle, 2025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4AF-750A-41B4-91AD-B713721E987E}" type="slidenum">
              <a:rPr lang="fr-FR" smtClean="0"/>
              <a:t>4</a:t>
            </a:fld>
            <a:endParaRPr lang="fr-FR"/>
          </a:p>
        </p:txBody>
      </p:sp>
      <p:grpSp>
        <p:nvGrpSpPr>
          <p:cNvPr id="21" name="Groupe 20"/>
          <p:cNvGrpSpPr/>
          <p:nvPr/>
        </p:nvGrpSpPr>
        <p:grpSpPr>
          <a:xfrm>
            <a:off x="1699491" y="1911927"/>
            <a:ext cx="9580147" cy="3908591"/>
            <a:chOff x="2032000" y="1939636"/>
            <a:chExt cx="9580147" cy="3908591"/>
          </a:xfrm>
        </p:grpSpPr>
        <p:graphicFrame>
          <p:nvGraphicFramePr>
            <p:cNvPr id="9" name="Diagramme 8"/>
            <p:cNvGraphicFramePr/>
            <p:nvPr>
              <p:extLst>
                <p:ext uri="{D42A27DB-BD31-4B8C-83A1-F6EECF244321}">
                  <p14:modId xmlns:p14="http://schemas.microsoft.com/office/powerpoint/2010/main" val="383785920"/>
                </p:ext>
              </p:extLst>
            </p:nvPr>
          </p:nvGraphicFramePr>
          <p:xfrm>
            <a:off x="2032000" y="1939636"/>
            <a:ext cx="8746836" cy="297410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1" name="Flèche droite 10"/>
            <p:cNvSpPr/>
            <p:nvPr/>
          </p:nvSpPr>
          <p:spPr>
            <a:xfrm>
              <a:off x="5661892" y="4239430"/>
              <a:ext cx="1620981" cy="540000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benchmark</a:t>
              </a:r>
              <a:endParaRPr lang="fr-FR" dirty="0"/>
            </a:p>
          </p:txBody>
        </p:sp>
        <p:sp>
          <p:nvSpPr>
            <p:cNvPr id="12" name="Flèche droite 11"/>
            <p:cNvSpPr/>
            <p:nvPr/>
          </p:nvSpPr>
          <p:spPr>
            <a:xfrm>
              <a:off x="9662017" y="4239101"/>
              <a:ext cx="1209964" cy="540329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output</a:t>
              </a:r>
              <a:endParaRPr lang="fr-FR" dirty="0"/>
            </a:p>
          </p:txBody>
        </p:sp>
        <p:sp>
          <p:nvSpPr>
            <p:cNvPr id="15" name="Flèche droite 14"/>
            <p:cNvSpPr/>
            <p:nvPr/>
          </p:nvSpPr>
          <p:spPr>
            <a:xfrm>
              <a:off x="3258055" y="2741374"/>
              <a:ext cx="1311707" cy="540000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input</a:t>
              </a:r>
              <a:endParaRPr lang="fr-FR" dirty="0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2632563" y="2819379"/>
              <a:ext cx="6254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WP3</a:t>
              </a:r>
              <a:endParaRPr lang="fr-FR" dirty="0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10986655" y="4324599"/>
              <a:ext cx="6254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WP5</a:t>
              </a:r>
              <a:endParaRPr lang="fr-FR" dirty="0"/>
            </a:p>
          </p:txBody>
        </p:sp>
        <p:grpSp>
          <p:nvGrpSpPr>
            <p:cNvPr id="20" name="Groupe 19"/>
            <p:cNvGrpSpPr/>
            <p:nvPr/>
          </p:nvGrpSpPr>
          <p:grpSpPr>
            <a:xfrm>
              <a:off x="5091546" y="4913745"/>
              <a:ext cx="3519054" cy="934482"/>
              <a:chOff x="5091546" y="4913745"/>
              <a:chExt cx="3519054" cy="934482"/>
            </a:xfrm>
          </p:grpSpPr>
          <p:sp>
            <p:nvSpPr>
              <p:cNvPr id="18" name="Demi-tour 17"/>
              <p:cNvSpPr/>
              <p:nvPr/>
            </p:nvSpPr>
            <p:spPr>
              <a:xfrm rot="10800000">
                <a:off x="5091546" y="4913745"/>
                <a:ext cx="3519054" cy="877454"/>
              </a:xfrm>
              <a:prstGeom prst="uturnArrow">
                <a:avLst>
                  <a:gd name="adj1" fmla="val 25000"/>
                  <a:gd name="adj2" fmla="val 25000"/>
                  <a:gd name="adj3" fmla="val 25000"/>
                  <a:gd name="adj4" fmla="val 43750"/>
                  <a:gd name="adj5" fmla="val 100000"/>
                </a:avLst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6586849" y="5478895"/>
                <a:ext cx="6799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 smtClean="0">
                    <a:solidFill>
                      <a:schemeClr val="bg1"/>
                    </a:solidFill>
                  </a:rPr>
                  <a:t>input</a:t>
                </a:r>
                <a:endParaRPr lang="fr-FR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22" name="Flèche gauche 21"/>
          <p:cNvSpPr/>
          <p:nvPr/>
        </p:nvSpPr>
        <p:spPr>
          <a:xfrm>
            <a:off x="2925546" y="3178822"/>
            <a:ext cx="1311707" cy="540000"/>
          </a:xfrm>
          <a:prstGeom prst="leftArrow">
            <a:avLst/>
          </a:prstGeom>
          <a:solidFill>
            <a:srgbClr val="5482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output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2300054" y="3275181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WP2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7966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General </a:t>
            </a:r>
            <a:r>
              <a:rPr lang="fr-FR" dirty="0" err="1" smtClean="0"/>
              <a:t>scheme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Workshop LaISLa, Aéroport Charles de Gaulle, 2025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4AF-750A-41B4-91AD-B713721E987E}" type="slidenum">
              <a:rPr lang="fr-FR" smtClean="0"/>
              <a:t>5</a:t>
            </a:fld>
            <a:endParaRPr lang="fr-FR"/>
          </a:p>
        </p:txBody>
      </p:sp>
      <p:grpSp>
        <p:nvGrpSpPr>
          <p:cNvPr id="21" name="Groupe 20"/>
          <p:cNvGrpSpPr/>
          <p:nvPr/>
        </p:nvGrpSpPr>
        <p:grpSpPr>
          <a:xfrm>
            <a:off x="1699491" y="1911927"/>
            <a:ext cx="9580147" cy="3908591"/>
            <a:chOff x="2032000" y="1939636"/>
            <a:chExt cx="9580147" cy="3908591"/>
          </a:xfrm>
        </p:grpSpPr>
        <p:graphicFrame>
          <p:nvGraphicFramePr>
            <p:cNvPr id="9" name="Diagramme 8"/>
            <p:cNvGraphicFramePr/>
            <p:nvPr/>
          </p:nvGraphicFramePr>
          <p:xfrm>
            <a:off x="2032000" y="1939636"/>
            <a:ext cx="8746836" cy="297410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1" name="Flèche droite 10"/>
            <p:cNvSpPr/>
            <p:nvPr/>
          </p:nvSpPr>
          <p:spPr>
            <a:xfrm>
              <a:off x="5661892" y="4239430"/>
              <a:ext cx="1620981" cy="540000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benchmark</a:t>
              </a:r>
              <a:endParaRPr lang="fr-FR" dirty="0"/>
            </a:p>
          </p:txBody>
        </p:sp>
        <p:sp>
          <p:nvSpPr>
            <p:cNvPr id="12" name="Flèche droite 11"/>
            <p:cNvSpPr/>
            <p:nvPr/>
          </p:nvSpPr>
          <p:spPr>
            <a:xfrm>
              <a:off x="9662017" y="4239101"/>
              <a:ext cx="1209964" cy="540329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output</a:t>
              </a:r>
              <a:endParaRPr lang="fr-FR" dirty="0"/>
            </a:p>
          </p:txBody>
        </p:sp>
        <p:sp>
          <p:nvSpPr>
            <p:cNvPr id="15" name="Flèche droite 14"/>
            <p:cNvSpPr/>
            <p:nvPr/>
          </p:nvSpPr>
          <p:spPr>
            <a:xfrm>
              <a:off x="3258055" y="2741374"/>
              <a:ext cx="1311707" cy="540000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input</a:t>
              </a:r>
              <a:endParaRPr lang="fr-FR" dirty="0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2632563" y="2819379"/>
              <a:ext cx="6254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WP3</a:t>
              </a:r>
              <a:endParaRPr lang="fr-FR" dirty="0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10986655" y="4324599"/>
              <a:ext cx="6254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WP5</a:t>
              </a:r>
              <a:endParaRPr lang="fr-FR" dirty="0"/>
            </a:p>
          </p:txBody>
        </p:sp>
        <p:grpSp>
          <p:nvGrpSpPr>
            <p:cNvPr id="20" name="Groupe 19"/>
            <p:cNvGrpSpPr/>
            <p:nvPr/>
          </p:nvGrpSpPr>
          <p:grpSpPr>
            <a:xfrm>
              <a:off x="5091546" y="4913745"/>
              <a:ext cx="3519054" cy="934482"/>
              <a:chOff x="5091546" y="4913745"/>
              <a:chExt cx="3519054" cy="934482"/>
            </a:xfrm>
          </p:grpSpPr>
          <p:sp>
            <p:nvSpPr>
              <p:cNvPr id="18" name="Demi-tour 17"/>
              <p:cNvSpPr/>
              <p:nvPr/>
            </p:nvSpPr>
            <p:spPr>
              <a:xfrm rot="10800000">
                <a:off x="5091546" y="4913745"/>
                <a:ext cx="3519054" cy="877454"/>
              </a:xfrm>
              <a:prstGeom prst="uturnArrow">
                <a:avLst>
                  <a:gd name="adj1" fmla="val 25000"/>
                  <a:gd name="adj2" fmla="val 25000"/>
                  <a:gd name="adj3" fmla="val 25000"/>
                  <a:gd name="adj4" fmla="val 43750"/>
                  <a:gd name="adj5" fmla="val 100000"/>
                </a:avLst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6586849" y="5478895"/>
                <a:ext cx="6799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 smtClean="0">
                    <a:solidFill>
                      <a:schemeClr val="bg1"/>
                    </a:solidFill>
                  </a:rPr>
                  <a:t>input</a:t>
                </a:r>
                <a:endParaRPr lang="fr-FR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9" name="Groupe 28"/>
          <p:cNvGrpSpPr/>
          <p:nvPr/>
        </p:nvGrpSpPr>
        <p:grpSpPr>
          <a:xfrm>
            <a:off x="131818" y="3584810"/>
            <a:ext cx="2294604" cy="732218"/>
            <a:chOff x="74865" y="3252968"/>
            <a:chExt cx="2294604" cy="732218"/>
          </a:xfrm>
        </p:grpSpPr>
        <p:sp>
          <p:nvSpPr>
            <p:cNvPr id="23" name="Rectangle 22"/>
            <p:cNvSpPr/>
            <p:nvPr/>
          </p:nvSpPr>
          <p:spPr>
            <a:xfrm>
              <a:off x="491023" y="3416855"/>
              <a:ext cx="1878446" cy="568331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err="1" smtClean="0"/>
                <a:t>atoms</a:t>
              </a:r>
              <a:endParaRPr lang="fr-FR" dirty="0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74865" y="3252968"/>
              <a:ext cx="904190" cy="369332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PhD 10</a:t>
              </a:r>
              <a:endParaRPr lang="fr-FR" dirty="0"/>
            </a:p>
          </p:txBody>
        </p:sp>
      </p:grpSp>
      <p:grpSp>
        <p:nvGrpSpPr>
          <p:cNvPr id="32" name="Groupe 31"/>
          <p:cNvGrpSpPr/>
          <p:nvPr/>
        </p:nvGrpSpPr>
        <p:grpSpPr>
          <a:xfrm>
            <a:off x="131818" y="4434707"/>
            <a:ext cx="2272605" cy="735183"/>
            <a:chOff x="74865" y="4102865"/>
            <a:chExt cx="2272605" cy="735183"/>
          </a:xfrm>
        </p:grpSpPr>
        <p:sp>
          <p:nvSpPr>
            <p:cNvPr id="22" name="Rectangle 21"/>
            <p:cNvSpPr/>
            <p:nvPr/>
          </p:nvSpPr>
          <p:spPr>
            <a:xfrm>
              <a:off x="491023" y="4287531"/>
              <a:ext cx="1856447" cy="550517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negative ions</a:t>
              </a:r>
              <a:endParaRPr lang="fr-FR" dirty="0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74865" y="4102865"/>
              <a:ext cx="904190" cy="369332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PhD 9</a:t>
              </a:r>
              <a:endParaRPr lang="fr-FR" dirty="0"/>
            </a:p>
          </p:txBody>
        </p:sp>
      </p:grpSp>
      <p:grpSp>
        <p:nvGrpSpPr>
          <p:cNvPr id="33" name="Groupe 32"/>
          <p:cNvGrpSpPr/>
          <p:nvPr/>
        </p:nvGrpSpPr>
        <p:grpSpPr>
          <a:xfrm>
            <a:off x="131819" y="5331757"/>
            <a:ext cx="2272604" cy="688437"/>
            <a:chOff x="74866" y="4999915"/>
            <a:chExt cx="2272604" cy="688437"/>
          </a:xfrm>
        </p:grpSpPr>
        <p:sp>
          <p:nvSpPr>
            <p:cNvPr id="24" name="Rectangle 23"/>
            <p:cNvSpPr/>
            <p:nvPr/>
          </p:nvSpPr>
          <p:spPr>
            <a:xfrm>
              <a:off x="469024" y="5188382"/>
              <a:ext cx="1878446" cy="499970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err="1" smtClean="0"/>
                <a:t>molecules</a:t>
              </a:r>
              <a:endParaRPr lang="fr-FR" dirty="0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74866" y="4999915"/>
              <a:ext cx="904189" cy="369332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PhD 11</a:t>
              </a:r>
              <a:endParaRPr lang="fr-FR" dirty="0"/>
            </a:p>
          </p:txBody>
        </p:sp>
      </p:grpSp>
      <p:grpSp>
        <p:nvGrpSpPr>
          <p:cNvPr id="31" name="Groupe 30"/>
          <p:cNvGrpSpPr/>
          <p:nvPr/>
        </p:nvGrpSpPr>
        <p:grpSpPr>
          <a:xfrm>
            <a:off x="8745104" y="4980843"/>
            <a:ext cx="2986629" cy="942647"/>
            <a:chOff x="8745104" y="4980843"/>
            <a:chExt cx="2986629" cy="942647"/>
          </a:xfrm>
        </p:grpSpPr>
        <p:sp>
          <p:nvSpPr>
            <p:cNvPr id="25" name="Rectangle 24"/>
            <p:cNvSpPr/>
            <p:nvPr/>
          </p:nvSpPr>
          <p:spPr>
            <a:xfrm>
              <a:off x="8745104" y="5184581"/>
              <a:ext cx="2474191" cy="738909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err="1" smtClean="0"/>
                <a:t>atomic</a:t>
              </a:r>
              <a:r>
                <a:rPr lang="fr-FR" dirty="0" smtClean="0"/>
                <a:t>/</a:t>
              </a:r>
              <a:r>
                <a:rPr lang="fr-FR" dirty="0" err="1" smtClean="0"/>
                <a:t>molecular</a:t>
              </a:r>
              <a:r>
                <a:rPr lang="fr-FR" dirty="0" smtClean="0"/>
                <a:t> </a:t>
              </a:r>
              <a:r>
                <a:rPr lang="fr-FR" dirty="0" err="1" smtClean="0"/>
                <a:t>calculations</a:t>
              </a:r>
              <a:endParaRPr lang="fr-FR" dirty="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10827543" y="4980843"/>
              <a:ext cx="904190" cy="369332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PhD 8</a:t>
              </a:r>
              <a:endParaRPr lang="fr-FR" dirty="0"/>
            </a:p>
          </p:txBody>
        </p:sp>
      </p:grpSp>
      <p:sp>
        <p:nvSpPr>
          <p:cNvPr id="7" name="Flèche gauche 6"/>
          <p:cNvSpPr/>
          <p:nvPr/>
        </p:nvSpPr>
        <p:spPr>
          <a:xfrm>
            <a:off x="2925546" y="3178822"/>
            <a:ext cx="1311707" cy="540000"/>
          </a:xfrm>
          <a:prstGeom prst="leftArrow">
            <a:avLst/>
          </a:prstGeom>
          <a:solidFill>
            <a:srgbClr val="5482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output</a:t>
            </a:r>
            <a:endParaRPr lang="fr-FR" dirty="0"/>
          </a:p>
        </p:txBody>
      </p:sp>
      <p:sp>
        <p:nvSpPr>
          <p:cNvPr id="35" name="ZoneTexte 34"/>
          <p:cNvSpPr txBox="1"/>
          <p:nvPr/>
        </p:nvSpPr>
        <p:spPr>
          <a:xfrm>
            <a:off x="2300054" y="3275181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WP2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3061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>
          <a:xfrm>
            <a:off x="6096000" y="4608149"/>
            <a:ext cx="59389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Possible </a:t>
            </a:r>
            <a:r>
              <a:rPr lang="fr-FR" sz="1600" dirty="0" err="1" smtClean="0"/>
              <a:t>secondments</a:t>
            </a:r>
            <a:r>
              <a:rPr lang="fr-FR" sz="1600" dirty="0" smtClean="0"/>
              <a:t>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1600" dirty="0" smtClean="0"/>
              <a:t>GANIL: </a:t>
            </a:r>
            <a:r>
              <a:rPr lang="fr-FR" sz="1600" dirty="0" err="1" smtClean="0"/>
              <a:t>gas</a:t>
            </a:r>
            <a:r>
              <a:rPr lang="fr-FR" sz="1600" dirty="0" smtClean="0"/>
              <a:t>-jet </a:t>
            </a:r>
            <a:r>
              <a:rPr lang="fr-FR" sz="1600" dirty="0" err="1" smtClean="0"/>
              <a:t>experiment</a:t>
            </a:r>
            <a:r>
              <a:rPr lang="fr-FR" sz="1600" dirty="0" smtClean="0"/>
              <a:t> at S</a:t>
            </a:r>
            <a:r>
              <a:rPr lang="fr-FR" sz="1600" baseline="30000" dirty="0" smtClean="0"/>
              <a:t>3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1600" dirty="0" smtClean="0"/>
              <a:t>ISOLDE: collaboration </a:t>
            </a:r>
            <a:r>
              <a:rPr lang="fr-FR" sz="1600" dirty="0" err="1" smtClean="0"/>
              <a:t>with</a:t>
            </a:r>
            <a:r>
              <a:rPr lang="fr-FR" sz="1600" dirty="0" smtClean="0"/>
              <a:t> RILIS on lanthanide program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1600" i="1" dirty="0" smtClean="0"/>
              <a:t>ARTEMIS (TBD)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376217" y="4608149"/>
            <a:ext cx="47197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err="1" smtClean="0"/>
              <a:t>Implement</a:t>
            </a:r>
            <a:r>
              <a:rPr lang="fr-FR" sz="1600" dirty="0" smtClean="0"/>
              <a:t> mass identification in </a:t>
            </a:r>
            <a:r>
              <a:rPr lang="fr-FR" sz="1600" dirty="0" err="1" smtClean="0"/>
              <a:t>gas</a:t>
            </a:r>
            <a:r>
              <a:rPr lang="fr-FR" sz="1600" dirty="0" smtClean="0"/>
              <a:t>-jet </a:t>
            </a:r>
            <a:r>
              <a:rPr lang="fr-FR" sz="1600" dirty="0" err="1" smtClean="0"/>
              <a:t>experiment</a:t>
            </a:r>
            <a:r>
              <a:rPr lang="fr-FR" sz="1600" dirty="0" smtClean="0"/>
              <a:t> at SHIP (JETRIS)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sz="16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err="1" smtClean="0"/>
              <a:t>Improve</a:t>
            </a:r>
            <a:r>
              <a:rPr lang="fr-FR" sz="1600" dirty="0" smtClean="0"/>
              <a:t> </a:t>
            </a:r>
            <a:r>
              <a:rPr lang="fr-FR" sz="1600" dirty="0" err="1" smtClean="0"/>
              <a:t>knowledge</a:t>
            </a:r>
            <a:r>
              <a:rPr lang="fr-FR" sz="1600" dirty="0" smtClean="0"/>
              <a:t> of </a:t>
            </a:r>
            <a:r>
              <a:rPr lang="fr-FR" sz="1600" dirty="0" err="1" smtClean="0"/>
              <a:t>atomic</a:t>
            </a:r>
            <a:r>
              <a:rPr lang="fr-FR" sz="1600" dirty="0" smtClean="0"/>
              <a:t> </a:t>
            </a:r>
            <a:r>
              <a:rPr lang="fr-FR" sz="1600" dirty="0" err="1" smtClean="0"/>
              <a:t>levels</a:t>
            </a:r>
            <a:r>
              <a:rPr lang="fr-FR" sz="1600" dirty="0" smtClean="0"/>
              <a:t>, </a:t>
            </a:r>
            <a:r>
              <a:rPr lang="fr-FR" sz="1600" dirty="0" err="1" smtClean="0"/>
              <a:t>factors</a:t>
            </a:r>
            <a:r>
              <a:rPr lang="fr-FR" sz="1600" dirty="0" smtClean="0"/>
              <a:t> and coefficients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i="1" dirty="0" err="1" smtClean="0"/>
              <a:t>Off-line</a:t>
            </a:r>
            <a:r>
              <a:rPr lang="fr-FR" sz="1600" i="1" dirty="0" smtClean="0"/>
              <a:t> </a:t>
            </a:r>
            <a:r>
              <a:rPr lang="fr-FR" sz="1600" i="1" dirty="0" err="1" smtClean="0"/>
              <a:t>study</a:t>
            </a:r>
            <a:r>
              <a:rPr lang="fr-FR" sz="1600" i="1" dirty="0" smtClean="0"/>
              <a:t> of Pm (no stable isotopes)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Topic </a:t>
            </a:r>
            <a:r>
              <a:rPr lang="fr-FR" dirty="0" smtClean="0"/>
              <a:t>description and specific objectives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Workshop </a:t>
            </a:r>
            <a:r>
              <a:rPr lang="fr-FR" dirty="0" err="1" smtClean="0"/>
              <a:t>LaISLa</a:t>
            </a:r>
            <a:r>
              <a:rPr lang="fr-FR" dirty="0" smtClean="0"/>
              <a:t>, Aéroport Charles de Gaulle, 2025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4AF-750A-41B4-91AD-B713721E987E}" type="slidenum">
              <a:rPr lang="fr-FR" smtClean="0"/>
              <a:t>6</a:t>
            </a:fld>
            <a:endParaRPr lang="fr-FR"/>
          </a:p>
        </p:txBody>
      </p:sp>
      <p:grpSp>
        <p:nvGrpSpPr>
          <p:cNvPr id="7" name="Groupe 6"/>
          <p:cNvGrpSpPr/>
          <p:nvPr/>
        </p:nvGrpSpPr>
        <p:grpSpPr>
          <a:xfrm>
            <a:off x="231882" y="1594282"/>
            <a:ext cx="2294604" cy="732218"/>
            <a:chOff x="74865" y="3252968"/>
            <a:chExt cx="2294604" cy="732218"/>
          </a:xfrm>
        </p:grpSpPr>
        <p:sp>
          <p:nvSpPr>
            <p:cNvPr id="8" name="Rectangle 7"/>
            <p:cNvSpPr/>
            <p:nvPr/>
          </p:nvSpPr>
          <p:spPr>
            <a:xfrm>
              <a:off x="491023" y="3416855"/>
              <a:ext cx="1878446" cy="568331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err="1" smtClean="0"/>
                <a:t>atoms</a:t>
              </a:r>
              <a:endParaRPr lang="fr-FR" dirty="0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74865" y="3252968"/>
              <a:ext cx="904190" cy="369332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PhD 10</a:t>
              </a:r>
              <a:endParaRPr lang="fr-FR" dirty="0"/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838199" y="2402433"/>
            <a:ext cx="1051560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2200" dirty="0"/>
              <a:t> </a:t>
            </a:r>
            <a:r>
              <a:rPr lang="en-US" sz="2200" dirty="0"/>
              <a:t>Experimental determination of atomic properties of lanthanides via laser </a:t>
            </a:r>
            <a:r>
              <a:rPr lang="en-US" sz="2200" dirty="0" smtClean="0"/>
              <a:t>spectroscopy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 Supervisor: </a:t>
            </a:r>
            <a:r>
              <a:rPr lang="de-DE" dirty="0"/>
              <a:t>M. Block, GSI, Darmstadt, </a:t>
            </a:r>
            <a:r>
              <a:rPr lang="de-DE" dirty="0" smtClean="0"/>
              <a:t>Germany</a:t>
            </a:r>
            <a:endParaRPr lang="nl-NL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 Co-supervisor</a:t>
            </a:r>
            <a:r>
              <a:rPr lang="en-US" dirty="0"/>
              <a:t>: </a:t>
            </a:r>
            <a:r>
              <a:rPr lang="en-US" dirty="0" smtClean="0"/>
              <a:t>TBD</a:t>
            </a:r>
            <a:endParaRPr lang="en-US" dirty="0"/>
          </a:p>
        </p:txBody>
      </p:sp>
      <p:grpSp>
        <p:nvGrpSpPr>
          <p:cNvPr id="18" name="Groupe 17"/>
          <p:cNvGrpSpPr/>
          <p:nvPr/>
        </p:nvGrpSpPr>
        <p:grpSpPr>
          <a:xfrm>
            <a:off x="1219198" y="3518211"/>
            <a:ext cx="8679873" cy="823214"/>
            <a:chOff x="711198" y="3376385"/>
            <a:chExt cx="8679873" cy="823214"/>
          </a:xfrm>
        </p:grpSpPr>
        <p:sp>
          <p:nvSpPr>
            <p:cNvPr id="16" name="Rectangle 15"/>
            <p:cNvSpPr/>
            <p:nvPr/>
          </p:nvSpPr>
          <p:spPr>
            <a:xfrm>
              <a:off x="2142835" y="3377563"/>
              <a:ext cx="7248236" cy="82203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Precision spectroscopy of neutral lanthanides, including hyperfine structure </a:t>
              </a:r>
              <a:endParaRPr lang="fr-FR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11198" y="3376385"/>
              <a:ext cx="1431637" cy="46181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70AD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70AD47"/>
                  </a:solidFill>
                </a:rPr>
                <a:t>Objective</a:t>
              </a:r>
              <a:endParaRPr lang="fr-FR" dirty="0">
                <a:solidFill>
                  <a:srgbClr val="70AD47"/>
                </a:solidFill>
              </a:endParaRPr>
            </a:p>
          </p:txBody>
        </p:sp>
      </p:grpSp>
      <p:sp>
        <p:nvSpPr>
          <p:cNvPr id="19" name="Flèche droite 18"/>
          <p:cNvSpPr/>
          <p:nvPr/>
        </p:nvSpPr>
        <p:spPr>
          <a:xfrm>
            <a:off x="9899071" y="5563320"/>
            <a:ext cx="868218" cy="516859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WP2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0" name="Flèche droite 19"/>
          <p:cNvSpPr/>
          <p:nvPr/>
        </p:nvSpPr>
        <p:spPr>
          <a:xfrm>
            <a:off x="9899071" y="5909062"/>
            <a:ext cx="868218" cy="516859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WP5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2" name="Accolade ouvrante 11"/>
          <p:cNvSpPr/>
          <p:nvPr/>
        </p:nvSpPr>
        <p:spPr>
          <a:xfrm>
            <a:off x="1265377" y="5480196"/>
            <a:ext cx="73893" cy="61883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590261" y="5589628"/>
            <a:ext cx="620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Data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608329" y="4599976"/>
            <a:ext cx="545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Dev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88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Topic </a:t>
            </a:r>
            <a:r>
              <a:rPr lang="fr-FR" dirty="0" smtClean="0"/>
              <a:t>description and specific objectives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Workshop LaISLa, Aéroport Charles de Gaulle, 2025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4AF-750A-41B4-91AD-B713721E987E}" type="slidenum">
              <a:rPr lang="fr-FR" smtClean="0"/>
              <a:t>7</a:t>
            </a:fld>
            <a:endParaRPr lang="fr-FR"/>
          </a:p>
        </p:txBody>
      </p:sp>
      <p:grpSp>
        <p:nvGrpSpPr>
          <p:cNvPr id="7" name="Groupe 6"/>
          <p:cNvGrpSpPr/>
          <p:nvPr/>
        </p:nvGrpSpPr>
        <p:grpSpPr>
          <a:xfrm>
            <a:off x="231882" y="1594282"/>
            <a:ext cx="2294604" cy="732218"/>
            <a:chOff x="74865" y="3252968"/>
            <a:chExt cx="2294604" cy="732218"/>
          </a:xfrm>
        </p:grpSpPr>
        <p:sp>
          <p:nvSpPr>
            <p:cNvPr id="8" name="Rectangle 7"/>
            <p:cNvSpPr/>
            <p:nvPr/>
          </p:nvSpPr>
          <p:spPr>
            <a:xfrm>
              <a:off x="491023" y="3416855"/>
              <a:ext cx="1878446" cy="568331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n</a:t>
              </a:r>
              <a:r>
                <a:rPr lang="fr-FR" dirty="0" smtClean="0"/>
                <a:t>egative ions</a:t>
              </a:r>
              <a:endParaRPr lang="fr-FR" dirty="0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74865" y="3252968"/>
              <a:ext cx="904190" cy="369332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PhD 9</a:t>
              </a:r>
              <a:endParaRPr lang="fr-FR" dirty="0"/>
            </a:p>
          </p:txBody>
        </p:sp>
      </p:grpSp>
      <p:sp>
        <p:nvSpPr>
          <p:cNvPr id="10" name="ZoneTexte 9"/>
          <p:cNvSpPr txBox="1"/>
          <p:nvPr/>
        </p:nvSpPr>
        <p:spPr>
          <a:xfrm>
            <a:off x="838199" y="2402433"/>
            <a:ext cx="915554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200" dirty="0" smtClean="0"/>
              <a:t> Laser </a:t>
            </a:r>
            <a:r>
              <a:rPr lang="en-US" sz="2200" dirty="0" err="1"/>
              <a:t>photodetachment</a:t>
            </a:r>
            <a:r>
              <a:rPr lang="en-US" sz="2200" dirty="0"/>
              <a:t> spectroscopy of negative ions</a:t>
            </a:r>
            <a:r>
              <a:rPr lang="en-US" sz="2200" dirty="0" smtClean="0"/>
              <a:t>                                  </a:t>
            </a:r>
            <a:endParaRPr lang="en-US" sz="22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 Supervisor</a:t>
            </a:r>
            <a:r>
              <a:rPr lang="en-US" dirty="0"/>
              <a:t>: </a:t>
            </a:r>
            <a:r>
              <a:rPr lang="nl-NL" dirty="0"/>
              <a:t>D. </a:t>
            </a:r>
            <a:r>
              <a:rPr lang="nl-NL" dirty="0" err="1"/>
              <a:t>Hanstorp</a:t>
            </a:r>
            <a:r>
              <a:rPr lang="nl-NL" dirty="0"/>
              <a:t>, Uni. </a:t>
            </a:r>
            <a:r>
              <a:rPr lang="nl-NL" dirty="0" err="1"/>
              <a:t>Gothenburg</a:t>
            </a:r>
            <a:r>
              <a:rPr lang="nl-NL" dirty="0"/>
              <a:t>, Sweden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 Co-supervisor</a:t>
            </a:r>
            <a:r>
              <a:rPr lang="en-US" dirty="0"/>
              <a:t>: </a:t>
            </a:r>
            <a:r>
              <a:rPr lang="en-US" dirty="0" smtClean="0"/>
              <a:t>Henning Schmidt, Uni. Stockholm, Sweden</a:t>
            </a:r>
            <a:endParaRPr lang="en-US" dirty="0"/>
          </a:p>
        </p:txBody>
      </p:sp>
      <p:grpSp>
        <p:nvGrpSpPr>
          <p:cNvPr id="11" name="Groupe 10"/>
          <p:cNvGrpSpPr/>
          <p:nvPr/>
        </p:nvGrpSpPr>
        <p:grpSpPr>
          <a:xfrm>
            <a:off x="1219198" y="3518211"/>
            <a:ext cx="8679873" cy="823214"/>
            <a:chOff x="711198" y="3376385"/>
            <a:chExt cx="8679873" cy="823214"/>
          </a:xfrm>
        </p:grpSpPr>
        <p:sp>
          <p:nvSpPr>
            <p:cNvPr id="12" name="Rectangle 11"/>
            <p:cNvSpPr/>
            <p:nvPr/>
          </p:nvSpPr>
          <p:spPr>
            <a:xfrm>
              <a:off x="2142835" y="3377563"/>
              <a:ext cx="7248236" cy="82203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Determine electron </a:t>
              </a:r>
              <a:r>
                <a:rPr lang="en-US" dirty="0"/>
                <a:t>affinities of stable and radioactive lanthanides </a:t>
              </a:r>
              <a:endParaRPr lang="fr-FR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1198" y="3376385"/>
              <a:ext cx="1431637" cy="46181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70AD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70AD47"/>
                  </a:solidFill>
                </a:rPr>
                <a:t>Objective</a:t>
              </a:r>
              <a:endParaRPr lang="fr-FR" dirty="0">
                <a:solidFill>
                  <a:srgbClr val="70AD47"/>
                </a:solidFill>
              </a:endParaRPr>
            </a:p>
          </p:txBody>
        </p:sp>
      </p:grpSp>
      <p:sp>
        <p:nvSpPr>
          <p:cNvPr id="19" name="ZoneTexte 18"/>
          <p:cNvSpPr txBox="1"/>
          <p:nvPr/>
        </p:nvSpPr>
        <p:spPr>
          <a:xfrm>
            <a:off x="1376217" y="4609212"/>
            <a:ext cx="47197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err="1" smtClean="0"/>
              <a:t>Develop</a:t>
            </a:r>
            <a:r>
              <a:rPr lang="fr-FR" sz="1600" dirty="0" smtClean="0"/>
              <a:t> negative-ion production techniques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sz="16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err="1" smtClean="0"/>
              <a:t>Investigate</a:t>
            </a:r>
            <a:r>
              <a:rPr lang="fr-FR" sz="1600" dirty="0" smtClean="0"/>
              <a:t> </a:t>
            </a:r>
            <a:r>
              <a:rPr lang="fr-FR" sz="1600" dirty="0" err="1" smtClean="0"/>
              <a:t>photodetachment</a:t>
            </a:r>
            <a:r>
              <a:rPr lang="fr-FR" sz="1600" dirty="0" smtClean="0"/>
              <a:t> </a:t>
            </a:r>
            <a:r>
              <a:rPr lang="fr-FR" sz="1600" dirty="0" err="1" smtClean="0"/>
              <a:t>process</a:t>
            </a:r>
            <a:endParaRPr lang="fr-FR" sz="16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err="1" smtClean="0"/>
              <a:t>Precision</a:t>
            </a:r>
            <a:r>
              <a:rPr lang="fr-FR" sz="1600" dirty="0" smtClean="0"/>
              <a:t> </a:t>
            </a:r>
            <a:r>
              <a:rPr lang="fr-FR" sz="1600" dirty="0" err="1" smtClean="0"/>
              <a:t>experiments</a:t>
            </a:r>
            <a:r>
              <a:rPr lang="fr-FR" sz="1600" dirty="0" smtClean="0"/>
              <a:t> at RIB </a:t>
            </a:r>
            <a:r>
              <a:rPr lang="fr-FR" sz="1600" dirty="0" err="1" smtClean="0"/>
              <a:t>facility</a:t>
            </a:r>
            <a:r>
              <a:rPr lang="fr-FR" sz="1600" dirty="0" smtClean="0"/>
              <a:t> (DESIREE, ISOLDE)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096000" y="4609213"/>
            <a:ext cx="59389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Possible </a:t>
            </a:r>
            <a:r>
              <a:rPr lang="fr-FR" sz="1600" dirty="0" err="1" smtClean="0"/>
              <a:t>secondments</a:t>
            </a:r>
            <a:r>
              <a:rPr lang="fr-FR" sz="1600" dirty="0" smtClean="0"/>
              <a:t>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1600" dirty="0" smtClean="0"/>
              <a:t>Uni. Denison: </a:t>
            </a:r>
            <a:r>
              <a:rPr lang="fr-FR" sz="1600" dirty="0" err="1" smtClean="0"/>
              <a:t>negative</a:t>
            </a:r>
            <a:r>
              <a:rPr lang="fr-FR" sz="1600" dirty="0" smtClean="0"/>
              <a:t>-ion laser </a:t>
            </a:r>
            <a:r>
              <a:rPr lang="fr-FR" sz="1600" dirty="0" err="1" smtClean="0"/>
              <a:t>spectroscopy</a:t>
            </a:r>
            <a:endParaRPr lang="fr-FR" sz="1600" dirty="0" smtClean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1600" dirty="0" smtClean="0"/>
              <a:t>Uni. Stockholm: </a:t>
            </a:r>
            <a:r>
              <a:rPr lang="fr-FR" sz="1600" dirty="0" err="1" smtClean="0"/>
              <a:t>experiments</a:t>
            </a:r>
            <a:r>
              <a:rPr lang="fr-FR" sz="1600" dirty="0" smtClean="0"/>
              <a:t> </a:t>
            </a:r>
            <a:r>
              <a:rPr lang="fr-FR" sz="1600" dirty="0" err="1" smtClean="0"/>
              <a:t>with</a:t>
            </a:r>
            <a:r>
              <a:rPr lang="fr-FR" sz="1600" dirty="0" smtClean="0"/>
              <a:t> DESIREE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1600" dirty="0" smtClean="0"/>
              <a:t>ISOLDE: production of negative ISOL </a:t>
            </a:r>
            <a:r>
              <a:rPr lang="fr-FR" sz="1600" dirty="0" err="1" smtClean="0"/>
              <a:t>beams</a:t>
            </a:r>
            <a:endParaRPr lang="fr-FR" sz="1600" dirty="0" smtClean="0"/>
          </a:p>
        </p:txBody>
      </p:sp>
      <p:sp>
        <p:nvSpPr>
          <p:cNvPr id="21" name="Flèche droite 20"/>
          <p:cNvSpPr/>
          <p:nvPr/>
        </p:nvSpPr>
        <p:spPr>
          <a:xfrm>
            <a:off x="9899071" y="5762961"/>
            <a:ext cx="868218" cy="516859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WP3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3" name="Accolade ouvrante 22"/>
          <p:cNvSpPr/>
          <p:nvPr/>
        </p:nvSpPr>
        <p:spPr>
          <a:xfrm>
            <a:off x="1267686" y="5196178"/>
            <a:ext cx="73893" cy="61883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608329" y="4599976"/>
            <a:ext cx="545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Dev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590261" y="5321770"/>
            <a:ext cx="620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Data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125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Topic </a:t>
            </a:r>
            <a:r>
              <a:rPr lang="fr-FR" dirty="0" smtClean="0"/>
              <a:t>description and specific objectives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Workshop LaISLa, Aéroport Charles de Gaulle, 2025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4AF-750A-41B4-91AD-B713721E987E}" type="slidenum">
              <a:rPr lang="fr-FR" smtClean="0"/>
              <a:t>8</a:t>
            </a:fld>
            <a:endParaRPr lang="fr-FR"/>
          </a:p>
        </p:txBody>
      </p:sp>
      <p:grpSp>
        <p:nvGrpSpPr>
          <p:cNvPr id="7" name="Groupe 6"/>
          <p:cNvGrpSpPr/>
          <p:nvPr/>
        </p:nvGrpSpPr>
        <p:grpSpPr>
          <a:xfrm>
            <a:off x="231882" y="1594282"/>
            <a:ext cx="2294604" cy="732218"/>
            <a:chOff x="74865" y="3252968"/>
            <a:chExt cx="2294604" cy="732218"/>
          </a:xfrm>
        </p:grpSpPr>
        <p:sp>
          <p:nvSpPr>
            <p:cNvPr id="8" name="Rectangle 7"/>
            <p:cNvSpPr/>
            <p:nvPr/>
          </p:nvSpPr>
          <p:spPr>
            <a:xfrm>
              <a:off x="491023" y="3416855"/>
              <a:ext cx="1878446" cy="568331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err="1" smtClean="0"/>
                <a:t>molecules</a:t>
              </a:r>
              <a:endParaRPr lang="fr-FR" dirty="0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74865" y="3252968"/>
              <a:ext cx="904190" cy="369332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PhD 11</a:t>
              </a:r>
              <a:endParaRPr lang="fr-FR" dirty="0"/>
            </a:p>
          </p:txBody>
        </p:sp>
      </p:grpSp>
      <p:sp>
        <p:nvSpPr>
          <p:cNvPr id="10" name="ZoneTexte 9"/>
          <p:cNvSpPr txBox="1"/>
          <p:nvPr/>
        </p:nvSpPr>
        <p:spPr>
          <a:xfrm>
            <a:off x="838199" y="2402433"/>
            <a:ext cx="915554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200" dirty="0" smtClean="0"/>
              <a:t> Manipulation </a:t>
            </a:r>
            <a:r>
              <a:rPr lang="en-US" sz="2200" dirty="0"/>
              <a:t>of lanthanide molecules and their charge states in a gas cell                                 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 Supervisor</a:t>
            </a:r>
            <a:r>
              <a:rPr lang="en-US" dirty="0"/>
              <a:t>: S. Franchoo, IJCLab, Orsay, France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 Co-supervisor</a:t>
            </a:r>
            <a:r>
              <a:rPr lang="en-US" dirty="0"/>
              <a:t>: </a:t>
            </a:r>
            <a:r>
              <a:rPr lang="en-US" i="1" dirty="0" smtClean="0"/>
              <a:t>Iain Moore, Uni. Jyväskylä, Finland (</a:t>
            </a:r>
            <a:r>
              <a:rPr lang="en-US" i="1" dirty="0" smtClean="0"/>
              <a:t>TBD)</a:t>
            </a:r>
            <a:endParaRPr lang="en-US" i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1376217" y="4609212"/>
            <a:ext cx="47197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err="1" smtClean="0"/>
              <a:t>Develop</a:t>
            </a:r>
            <a:r>
              <a:rPr lang="fr-FR" sz="1600" dirty="0" smtClean="0"/>
              <a:t> production and charge-control technique for lanthanide </a:t>
            </a:r>
            <a:r>
              <a:rPr lang="fr-FR" sz="1600" dirty="0" err="1" smtClean="0"/>
              <a:t>molecules</a:t>
            </a:r>
            <a:endParaRPr lang="fr-FR" sz="1600" dirty="0" smtClean="0"/>
          </a:p>
          <a:p>
            <a:endParaRPr lang="fr-FR" sz="16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err="1" smtClean="0"/>
              <a:t>Perform</a:t>
            </a:r>
            <a:r>
              <a:rPr lang="fr-FR" sz="1600" dirty="0" smtClean="0"/>
              <a:t> in-</a:t>
            </a:r>
            <a:r>
              <a:rPr lang="fr-FR" sz="1600" dirty="0" err="1" smtClean="0"/>
              <a:t>gas</a:t>
            </a:r>
            <a:r>
              <a:rPr lang="fr-FR" sz="1600" dirty="0" smtClean="0"/>
              <a:t>-jet laser </a:t>
            </a:r>
            <a:r>
              <a:rPr lang="fr-FR" sz="1600" dirty="0" err="1" smtClean="0"/>
              <a:t>spectroscopy</a:t>
            </a:r>
            <a:r>
              <a:rPr lang="fr-FR" sz="1600" dirty="0" smtClean="0"/>
              <a:t> of stable </a:t>
            </a:r>
            <a:r>
              <a:rPr lang="fr-FR" sz="1600" dirty="0" err="1" smtClean="0"/>
              <a:t>molecule</a:t>
            </a:r>
            <a:endParaRPr lang="fr-FR" sz="16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i="1" dirty="0" err="1" smtClean="0"/>
              <a:t>Apply</a:t>
            </a:r>
            <a:r>
              <a:rPr lang="fr-FR" sz="1600" i="1" dirty="0" smtClean="0"/>
              <a:t> to radioactive case (TBD)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096000" y="4609213"/>
            <a:ext cx="59389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Possible </a:t>
            </a:r>
            <a:r>
              <a:rPr lang="fr-FR" sz="1600" dirty="0" err="1" smtClean="0"/>
              <a:t>secondments</a:t>
            </a:r>
            <a:r>
              <a:rPr lang="fr-FR" sz="1600" dirty="0" smtClean="0"/>
              <a:t>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1600" dirty="0" smtClean="0"/>
              <a:t>Uni. Edinburgh: </a:t>
            </a:r>
            <a:r>
              <a:rPr lang="fr-FR" sz="1600" dirty="0" err="1" smtClean="0"/>
              <a:t>molecule</a:t>
            </a:r>
            <a:r>
              <a:rPr lang="fr-FR" sz="1600" dirty="0" smtClean="0"/>
              <a:t> formation in ion </a:t>
            </a:r>
            <a:r>
              <a:rPr lang="fr-FR" sz="1600" dirty="0" err="1" smtClean="0"/>
              <a:t>trap</a:t>
            </a:r>
            <a:endParaRPr lang="fr-FR" sz="1600" dirty="0" smtClean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1600" dirty="0" smtClean="0"/>
              <a:t>Uni. Jyväskylä: </a:t>
            </a:r>
            <a:r>
              <a:rPr lang="fr-FR" sz="1600" dirty="0" err="1" smtClean="0"/>
              <a:t>gas-cell</a:t>
            </a:r>
            <a:r>
              <a:rPr lang="fr-FR" sz="1600" dirty="0" smtClean="0"/>
              <a:t> </a:t>
            </a:r>
            <a:r>
              <a:rPr lang="fr-FR" sz="1600" dirty="0" err="1" smtClean="0"/>
              <a:t>experiments</a:t>
            </a:r>
            <a:r>
              <a:rPr lang="fr-FR" sz="1600" dirty="0" smtClean="0"/>
              <a:t> </a:t>
            </a:r>
            <a:r>
              <a:rPr lang="fr-FR" sz="1600" dirty="0" err="1" smtClean="0"/>
              <a:t>with</a:t>
            </a:r>
            <a:r>
              <a:rPr lang="fr-FR" sz="1600" dirty="0" smtClean="0"/>
              <a:t> ions and </a:t>
            </a:r>
            <a:r>
              <a:rPr lang="fr-FR" sz="1600" dirty="0" err="1" smtClean="0"/>
              <a:t>molecules</a:t>
            </a:r>
            <a:endParaRPr lang="fr-FR" sz="1600" dirty="0" smtClean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1600" i="1" dirty="0" smtClean="0"/>
              <a:t>ARTEMIS (TBD)</a:t>
            </a:r>
          </a:p>
        </p:txBody>
      </p:sp>
      <p:grpSp>
        <p:nvGrpSpPr>
          <p:cNvPr id="14" name="Groupe 13"/>
          <p:cNvGrpSpPr/>
          <p:nvPr/>
        </p:nvGrpSpPr>
        <p:grpSpPr>
          <a:xfrm>
            <a:off x="1219198" y="3518211"/>
            <a:ext cx="8679873" cy="823214"/>
            <a:chOff x="711198" y="3376385"/>
            <a:chExt cx="8679873" cy="823214"/>
          </a:xfrm>
        </p:grpSpPr>
        <p:sp>
          <p:nvSpPr>
            <p:cNvPr id="15" name="Rectangle 14"/>
            <p:cNvSpPr/>
            <p:nvPr/>
          </p:nvSpPr>
          <p:spPr>
            <a:xfrm>
              <a:off x="2142835" y="3377563"/>
              <a:ext cx="7248236" cy="82203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Determine spectra </a:t>
              </a:r>
              <a:r>
                <a:rPr lang="en-US" dirty="0"/>
                <a:t>of molecules </a:t>
              </a:r>
              <a:r>
                <a:rPr lang="en-US" dirty="0" smtClean="0"/>
                <a:t>of stable </a:t>
              </a:r>
              <a:r>
                <a:rPr lang="en-US" dirty="0"/>
                <a:t>and radioactive lanthanides </a:t>
              </a:r>
              <a:endParaRPr lang="fr-FR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11198" y="3376385"/>
              <a:ext cx="1431637" cy="46181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70AD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70AD47"/>
                  </a:solidFill>
                </a:rPr>
                <a:t>Objective</a:t>
              </a:r>
              <a:endParaRPr lang="fr-FR" dirty="0">
                <a:solidFill>
                  <a:srgbClr val="70AD47"/>
                </a:solidFill>
              </a:endParaRPr>
            </a:p>
          </p:txBody>
        </p:sp>
      </p:grpSp>
      <p:sp>
        <p:nvSpPr>
          <p:cNvPr id="17" name="Flèche droite 16"/>
          <p:cNvSpPr/>
          <p:nvPr/>
        </p:nvSpPr>
        <p:spPr>
          <a:xfrm>
            <a:off x="9899071" y="5563320"/>
            <a:ext cx="868218" cy="516859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WP2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8" name="Flèche droite 17"/>
          <p:cNvSpPr/>
          <p:nvPr/>
        </p:nvSpPr>
        <p:spPr>
          <a:xfrm>
            <a:off x="9899071" y="5909062"/>
            <a:ext cx="868218" cy="516859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WP5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9" name="Accolade ouvrante 18"/>
          <p:cNvSpPr/>
          <p:nvPr/>
        </p:nvSpPr>
        <p:spPr>
          <a:xfrm>
            <a:off x="1265378" y="5433332"/>
            <a:ext cx="73893" cy="61883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608329" y="4599976"/>
            <a:ext cx="545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Dev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590261" y="5534203"/>
            <a:ext cx="620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Data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8993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ccolade ouvrante 19"/>
          <p:cNvSpPr/>
          <p:nvPr/>
        </p:nvSpPr>
        <p:spPr>
          <a:xfrm>
            <a:off x="1265383" y="5196373"/>
            <a:ext cx="73890" cy="87191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Topic </a:t>
            </a:r>
            <a:r>
              <a:rPr lang="fr-FR" dirty="0" smtClean="0"/>
              <a:t>description and specific objectives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01/07/2025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Workshop LaISLa, Aéroport Charles de Gaulle, 2025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4AF-750A-41B4-91AD-B713721E987E}" type="slidenum">
              <a:rPr lang="fr-FR" smtClean="0"/>
              <a:t>9</a:t>
            </a:fld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182995" y="1397134"/>
            <a:ext cx="2986629" cy="942647"/>
            <a:chOff x="8745104" y="4980843"/>
            <a:chExt cx="2986629" cy="942647"/>
          </a:xfrm>
        </p:grpSpPr>
        <p:sp>
          <p:nvSpPr>
            <p:cNvPr id="11" name="Rectangle 10"/>
            <p:cNvSpPr/>
            <p:nvPr/>
          </p:nvSpPr>
          <p:spPr>
            <a:xfrm>
              <a:off x="8745104" y="5184581"/>
              <a:ext cx="2474191" cy="738909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err="1" smtClean="0"/>
                <a:t>atomic</a:t>
              </a:r>
              <a:r>
                <a:rPr lang="fr-FR" dirty="0" smtClean="0"/>
                <a:t>/</a:t>
              </a:r>
              <a:r>
                <a:rPr lang="fr-FR" dirty="0" err="1" smtClean="0"/>
                <a:t>molecular</a:t>
              </a:r>
              <a:r>
                <a:rPr lang="fr-FR" dirty="0" smtClean="0"/>
                <a:t> </a:t>
              </a:r>
              <a:r>
                <a:rPr lang="fr-FR" dirty="0" err="1" smtClean="0"/>
                <a:t>calculations</a:t>
              </a:r>
              <a:endParaRPr lang="fr-FR" dirty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0827543" y="4980843"/>
              <a:ext cx="904190" cy="369332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PhD 8</a:t>
              </a:r>
              <a:endParaRPr lang="fr-FR" dirty="0"/>
            </a:p>
          </p:txBody>
        </p:sp>
      </p:grpSp>
      <p:sp>
        <p:nvSpPr>
          <p:cNvPr id="13" name="ZoneTexte 12"/>
          <p:cNvSpPr txBox="1"/>
          <p:nvPr/>
        </p:nvSpPr>
        <p:spPr>
          <a:xfrm>
            <a:off x="838199" y="2402433"/>
            <a:ext cx="9608128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2200" dirty="0"/>
              <a:t> </a:t>
            </a:r>
            <a:r>
              <a:rPr lang="en-US" sz="2200" dirty="0"/>
              <a:t>Atomic and molecular structure calculations for laser-spectroscopy data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900" dirty="0" smtClean="0"/>
              <a:t> </a:t>
            </a:r>
            <a:r>
              <a:rPr lang="en-US" dirty="0" smtClean="0"/>
              <a:t>Supervisor</a:t>
            </a:r>
            <a:r>
              <a:rPr lang="en-US" dirty="0"/>
              <a:t>: A. Borschevsky, Uni. Groningen, Netherlands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 Co-supervisor</a:t>
            </a:r>
            <a:r>
              <a:rPr lang="en-US" dirty="0"/>
              <a:t>: </a:t>
            </a:r>
            <a:r>
              <a:rPr lang="en-US" dirty="0" smtClean="0"/>
              <a:t>Julian Berengut, UNSW Sydney, Australia</a:t>
            </a:r>
            <a:endParaRPr lang="en-US" dirty="0"/>
          </a:p>
        </p:txBody>
      </p:sp>
      <p:grpSp>
        <p:nvGrpSpPr>
          <p:cNvPr id="14" name="Groupe 13"/>
          <p:cNvGrpSpPr/>
          <p:nvPr/>
        </p:nvGrpSpPr>
        <p:grpSpPr>
          <a:xfrm>
            <a:off x="1219198" y="3518211"/>
            <a:ext cx="8679873" cy="823214"/>
            <a:chOff x="711198" y="3376385"/>
            <a:chExt cx="8679873" cy="823214"/>
          </a:xfrm>
        </p:grpSpPr>
        <p:sp>
          <p:nvSpPr>
            <p:cNvPr id="15" name="Rectangle 14"/>
            <p:cNvSpPr/>
            <p:nvPr/>
          </p:nvSpPr>
          <p:spPr>
            <a:xfrm>
              <a:off x="2142835" y="3377563"/>
              <a:ext cx="7248236" cy="82203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Computational </a:t>
              </a:r>
              <a:r>
                <a:rPr lang="en-US" dirty="0"/>
                <a:t>method for </a:t>
              </a:r>
              <a:r>
                <a:rPr lang="en-US" dirty="0" smtClean="0"/>
                <a:t>predicting the properties </a:t>
              </a:r>
              <a:r>
                <a:rPr lang="en-US" dirty="0"/>
                <a:t>of </a:t>
              </a:r>
              <a:r>
                <a:rPr lang="en-US" dirty="0" smtClean="0"/>
                <a:t>lanthanides   (atoms, ions, compounds)</a:t>
              </a:r>
              <a:endParaRPr lang="fr-FR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11198" y="3376385"/>
              <a:ext cx="1431637" cy="46181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70AD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70AD47"/>
                  </a:solidFill>
                </a:rPr>
                <a:t>Objective</a:t>
              </a:r>
              <a:endParaRPr lang="fr-FR" dirty="0">
                <a:solidFill>
                  <a:srgbClr val="70AD47"/>
                </a:solidFill>
              </a:endParaRPr>
            </a:p>
          </p:txBody>
        </p:sp>
      </p:grpSp>
      <p:sp>
        <p:nvSpPr>
          <p:cNvPr id="17" name="ZoneTexte 16"/>
          <p:cNvSpPr txBox="1"/>
          <p:nvPr/>
        </p:nvSpPr>
        <p:spPr>
          <a:xfrm>
            <a:off x="1376217" y="4609212"/>
            <a:ext cx="47197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err="1" smtClean="0"/>
              <a:t>Develop</a:t>
            </a:r>
            <a:r>
              <a:rPr lang="fr-FR" sz="1600" dirty="0" smtClean="0"/>
              <a:t> </a:t>
            </a:r>
            <a:r>
              <a:rPr lang="fr-FR" sz="1600" dirty="0" err="1" smtClean="0"/>
              <a:t>computational</a:t>
            </a:r>
            <a:r>
              <a:rPr lang="fr-FR" sz="1600" dirty="0" smtClean="0"/>
              <a:t> </a:t>
            </a:r>
            <a:r>
              <a:rPr lang="fr-FR" sz="1600" dirty="0" err="1" smtClean="0"/>
              <a:t>scheme</a:t>
            </a:r>
            <a:endParaRPr lang="fr-FR" sz="1600" dirty="0" smtClean="0"/>
          </a:p>
          <a:p>
            <a:endParaRPr lang="fr-FR" sz="16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err="1" smtClean="0"/>
              <a:t>Perform</a:t>
            </a:r>
            <a:r>
              <a:rPr lang="fr-FR" sz="1600" dirty="0" smtClean="0"/>
              <a:t> </a:t>
            </a:r>
            <a:r>
              <a:rPr lang="fr-FR" sz="1600" dirty="0" err="1" smtClean="0"/>
              <a:t>calculations</a:t>
            </a:r>
            <a:r>
              <a:rPr lang="fr-FR" sz="1600" dirty="0" smtClean="0"/>
              <a:t> to support </a:t>
            </a:r>
            <a:r>
              <a:rPr lang="fr-FR" sz="1600" dirty="0" err="1" smtClean="0"/>
              <a:t>experimental</a:t>
            </a:r>
            <a:r>
              <a:rPr lang="fr-FR" sz="1600" dirty="0" smtClean="0"/>
              <a:t> program of </a:t>
            </a:r>
            <a:r>
              <a:rPr lang="fr-FR" sz="1600" dirty="0" err="1" smtClean="0"/>
              <a:t>work</a:t>
            </a:r>
            <a:r>
              <a:rPr lang="fr-FR" sz="1600" dirty="0" smtClean="0"/>
              <a:t> package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err="1" smtClean="0"/>
              <a:t>Perform</a:t>
            </a:r>
            <a:r>
              <a:rPr lang="fr-FR" sz="1600" dirty="0" smtClean="0"/>
              <a:t> </a:t>
            </a:r>
            <a:r>
              <a:rPr lang="fr-FR" sz="1600" dirty="0" err="1" smtClean="0"/>
              <a:t>calculations</a:t>
            </a:r>
            <a:r>
              <a:rPr lang="fr-FR" sz="1600" dirty="0" smtClean="0"/>
              <a:t> for extraction of </a:t>
            </a:r>
            <a:r>
              <a:rPr lang="fr-FR" sz="1600" dirty="0" err="1" smtClean="0"/>
              <a:t>nuclear</a:t>
            </a:r>
            <a:r>
              <a:rPr lang="fr-FR" sz="1600" dirty="0" smtClean="0"/>
              <a:t>-structure data </a:t>
            </a:r>
            <a:r>
              <a:rPr lang="fr-FR" sz="1600" dirty="0" err="1" smtClean="0"/>
              <a:t>from</a:t>
            </a:r>
            <a:r>
              <a:rPr lang="fr-FR" sz="1600" dirty="0" smtClean="0"/>
              <a:t> laser </a:t>
            </a:r>
            <a:r>
              <a:rPr lang="fr-FR" sz="1600" dirty="0" err="1" smtClean="0"/>
              <a:t>spectroscopy</a:t>
            </a:r>
            <a:endParaRPr lang="fr-FR" sz="1600" dirty="0" smtClean="0"/>
          </a:p>
        </p:txBody>
      </p:sp>
      <p:sp>
        <p:nvSpPr>
          <p:cNvPr id="18" name="ZoneTexte 17"/>
          <p:cNvSpPr txBox="1"/>
          <p:nvPr/>
        </p:nvSpPr>
        <p:spPr>
          <a:xfrm>
            <a:off x="6096000" y="4609213"/>
            <a:ext cx="59389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Possible </a:t>
            </a:r>
            <a:r>
              <a:rPr lang="fr-FR" sz="1600" dirty="0" err="1" smtClean="0"/>
              <a:t>secondments</a:t>
            </a:r>
            <a:r>
              <a:rPr lang="fr-FR" sz="1600" dirty="0" smtClean="0"/>
              <a:t>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1600" dirty="0" smtClean="0"/>
              <a:t>UNSW Sydney: </a:t>
            </a:r>
            <a:r>
              <a:rPr lang="fr-FR" sz="1600" dirty="0" err="1" smtClean="0"/>
              <a:t>theoretical</a:t>
            </a:r>
            <a:r>
              <a:rPr lang="fr-FR" sz="1600" dirty="0" smtClean="0"/>
              <a:t> </a:t>
            </a:r>
            <a:r>
              <a:rPr lang="fr-FR" sz="1600" dirty="0" err="1" smtClean="0"/>
              <a:t>method</a:t>
            </a:r>
            <a:r>
              <a:rPr lang="fr-FR" sz="1600" dirty="0" smtClean="0"/>
              <a:t> </a:t>
            </a:r>
            <a:r>
              <a:rPr lang="fr-FR" sz="1600" dirty="0" err="1" smtClean="0"/>
              <a:t>developments</a:t>
            </a:r>
            <a:endParaRPr lang="fr-FR" sz="1600" dirty="0" smtClean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1600" dirty="0" smtClean="0"/>
              <a:t>GSI: </a:t>
            </a:r>
            <a:r>
              <a:rPr lang="fr-FR" sz="1600" dirty="0" err="1" smtClean="0"/>
              <a:t>involvement</a:t>
            </a:r>
            <a:r>
              <a:rPr lang="fr-FR" sz="1600" dirty="0" smtClean="0"/>
              <a:t> in </a:t>
            </a:r>
            <a:r>
              <a:rPr lang="fr-FR" sz="1600" dirty="0" err="1" smtClean="0"/>
              <a:t>experimental</a:t>
            </a:r>
            <a:r>
              <a:rPr lang="fr-FR" sz="1600" dirty="0" smtClean="0"/>
              <a:t> </a:t>
            </a:r>
            <a:r>
              <a:rPr lang="fr-FR" sz="1600" dirty="0" err="1" smtClean="0"/>
              <a:t>campaign</a:t>
            </a:r>
            <a:endParaRPr lang="fr-FR" sz="1600" dirty="0" smtClean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1600" i="1" dirty="0" smtClean="0"/>
              <a:t>ARCNL - Advanced </a:t>
            </a:r>
            <a:r>
              <a:rPr lang="fr-FR" sz="1600" i="1" dirty="0" err="1" smtClean="0"/>
              <a:t>Research</a:t>
            </a:r>
            <a:r>
              <a:rPr lang="fr-FR" sz="1600" i="1" dirty="0" smtClean="0"/>
              <a:t> Center for </a:t>
            </a:r>
            <a:r>
              <a:rPr lang="fr-FR" sz="1600" i="1" dirty="0" err="1" smtClean="0"/>
              <a:t>Nanolitography</a:t>
            </a:r>
            <a:r>
              <a:rPr lang="fr-FR" sz="1600" i="1" dirty="0" smtClean="0"/>
              <a:t> (TBD)</a:t>
            </a:r>
          </a:p>
        </p:txBody>
      </p:sp>
      <p:sp>
        <p:nvSpPr>
          <p:cNvPr id="19" name="Flèche droite 18"/>
          <p:cNvSpPr/>
          <p:nvPr/>
        </p:nvSpPr>
        <p:spPr>
          <a:xfrm>
            <a:off x="9899071" y="5762961"/>
            <a:ext cx="868218" cy="516859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WP5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591137" y="5447665"/>
            <a:ext cx="620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Data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608329" y="4599976"/>
            <a:ext cx="545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Dev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58444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882</Words>
  <Application>Microsoft Office PowerPoint</Application>
  <PresentationFormat>Grand écran</PresentationFormat>
  <Paragraphs>211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Wingdings</vt:lpstr>
      <vt:lpstr>Thème Office</vt:lpstr>
      <vt:lpstr>WP4 - Lanthanides for the study of atomic and molecular structure</vt:lpstr>
      <vt:lpstr>Global picture</vt:lpstr>
      <vt:lpstr>Global picture</vt:lpstr>
      <vt:lpstr>General scheme</vt:lpstr>
      <vt:lpstr>General scheme</vt:lpstr>
      <vt:lpstr>Topic description and specific objectives</vt:lpstr>
      <vt:lpstr>Topic description and specific objectives</vt:lpstr>
      <vt:lpstr>Topic description and specific objectives</vt:lpstr>
      <vt:lpstr>Topic description and specific objectives</vt:lpstr>
      <vt:lpstr>Overview of synergies and open questions</vt:lpstr>
      <vt:lpstr>Overview of synergies and open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WP4 - Lanthanides for the study of atomic and molecular structure</dc:title>
  <dc:creator>vladimir MANEA</dc:creator>
  <cp:lastModifiedBy>vladimir MANEA</cp:lastModifiedBy>
  <cp:revision>36</cp:revision>
  <dcterms:created xsi:type="dcterms:W3CDTF">2025-06-30T06:11:06Z</dcterms:created>
  <dcterms:modified xsi:type="dcterms:W3CDTF">2025-06-30T20:36:51Z</dcterms:modified>
</cp:coreProperties>
</file>