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4" r:id="rId9"/>
    <p:sldId id="262" r:id="rId10"/>
    <p:sldId id="292" r:id="rId11"/>
    <p:sldId id="263" r:id="rId12"/>
    <p:sldId id="293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 snapToGrid="0">
      <p:cViewPr varScale="1">
        <p:scale>
          <a:sx n="120" d="100"/>
          <a:sy n="12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93FEE-B999-D344-8239-8ED5AAF4BC26}" type="doc">
      <dgm:prSet loTypeId="urn:microsoft.com/office/officeart/2005/8/layout/equation1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654865B-E906-DE4F-9021-549B9BD6A148}">
      <dgm:prSet phldrT="[Text]"/>
      <dgm:spPr/>
      <dgm:t>
        <a:bodyPr/>
        <a:lstStyle/>
        <a:p>
          <a:r>
            <a:rPr lang="en-GB" dirty="0"/>
            <a:t>New target materials</a:t>
          </a:r>
        </a:p>
      </dgm:t>
    </dgm:pt>
    <dgm:pt modelId="{67C94DC4-54DE-C64B-9135-9EEB8939FEE8}" type="parTrans" cxnId="{A7C63DC0-DFD4-1C40-9919-1315857A3262}">
      <dgm:prSet/>
      <dgm:spPr/>
      <dgm:t>
        <a:bodyPr/>
        <a:lstStyle/>
        <a:p>
          <a:endParaRPr lang="en-GB"/>
        </a:p>
      </dgm:t>
    </dgm:pt>
    <dgm:pt modelId="{EE76B92B-C9BA-2B45-AD7C-9E5EC311E3C1}" type="sibTrans" cxnId="{A7C63DC0-DFD4-1C40-9919-1315857A3262}">
      <dgm:prSet/>
      <dgm:spPr/>
      <dgm:t>
        <a:bodyPr/>
        <a:lstStyle/>
        <a:p>
          <a:endParaRPr lang="en-GB"/>
        </a:p>
      </dgm:t>
    </dgm:pt>
    <dgm:pt modelId="{D758AD53-70C4-9E46-AB1D-218E23710981}">
      <dgm:prSet phldrT="[Text]"/>
      <dgm:spPr/>
      <dgm:t>
        <a:bodyPr/>
        <a:lstStyle/>
        <a:p>
          <a:r>
            <a:rPr lang="en-GB" dirty="0"/>
            <a:t>New ion source(s)</a:t>
          </a:r>
        </a:p>
      </dgm:t>
    </dgm:pt>
    <dgm:pt modelId="{13900791-10F9-094F-8957-A2386DD05B9C}" type="parTrans" cxnId="{41B42C23-460D-264D-9729-54531DB2DB88}">
      <dgm:prSet/>
      <dgm:spPr/>
      <dgm:t>
        <a:bodyPr/>
        <a:lstStyle/>
        <a:p>
          <a:endParaRPr lang="en-GB"/>
        </a:p>
      </dgm:t>
    </dgm:pt>
    <dgm:pt modelId="{8E59E735-69F2-7B4E-8B08-FF0AF4B8D373}" type="sibTrans" cxnId="{41B42C23-460D-264D-9729-54531DB2DB88}">
      <dgm:prSet/>
      <dgm:spPr/>
      <dgm:t>
        <a:bodyPr/>
        <a:lstStyle/>
        <a:p>
          <a:endParaRPr lang="en-GB"/>
        </a:p>
      </dgm:t>
    </dgm:pt>
    <dgm:pt modelId="{0828AD0D-5EB0-9043-947E-75FA54C3B706}">
      <dgm:prSet phldrT="[Text]"/>
      <dgm:spPr/>
      <dgm:t>
        <a:bodyPr/>
        <a:lstStyle/>
        <a:p>
          <a:r>
            <a:rPr lang="en-GB" dirty="0"/>
            <a:t>Efficient extraction of beams</a:t>
          </a:r>
        </a:p>
      </dgm:t>
    </dgm:pt>
    <dgm:pt modelId="{D2F5E813-BF7D-5249-BB6B-B67DA95CDBC0}" type="parTrans" cxnId="{42FBFD24-8C73-4D4B-B56A-96AD029FB99C}">
      <dgm:prSet/>
      <dgm:spPr/>
      <dgm:t>
        <a:bodyPr/>
        <a:lstStyle/>
        <a:p>
          <a:endParaRPr lang="en-GB"/>
        </a:p>
      </dgm:t>
    </dgm:pt>
    <dgm:pt modelId="{5414AD88-6AA6-5F44-A9F3-CE1550C4FCF9}" type="sibTrans" cxnId="{42FBFD24-8C73-4D4B-B56A-96AD029FB99C}">
      <dgm:prSet/>
      <dgm:spPr/>
      <dgm:t>
        <a:bodyPr/>
        <a:lstStyle/>
        <a:p>
          <a:endParaRPr lang="en-GB"/>
        </a:p>
      </dgm:t>
    </dgm:pt>
    <dgm:pt modelId="{F5284F4A-5A37-2849-9BF0-30E793F8F0D1}">
      <dgm:prSet phldrT="[Text]"/>
      <dgm:spPr/>
      <dgm:t>
        <a:bodyPr/>
        <a:lstStyle/>
        <a:p>
          <a:r>
            <a:rPr lang="en-GB" dirty="0"/>
            <a:t>High resolution mass separation</a:t>
          </a:r>
        </a:p>
      </dgm:t>
    </dgm:pt>
    <dgm:pt modelId="{D1D86E34-06A7-F544-9603-9A43AE5DDFC0}" type="parTrans" cxnId="{00FC8D07-84A8-3A4C-94D3-CA1EA06695E8}">
      <dgm:prSet/>
      <dgm:spPr/>
      <dgm:t>
        <a:bodyPr/>
        <a:lstStyle/>
        <a:p>
          <a:endParaRPr lang="en-GB"/>
        </a:p>
      </dgm:t>
    </dgm:pt>
    <dgm:pt modelId="{396446C4-3C3B-B64C-9376-0FC2A558751E}" type="sibTrans" cxnId="{00FC8D07-84A8-3A4C-94D3-CA1EA06695E8}">
      <dgm:prSet/>
      <dgm:spPr/>
      <dgm:t>
        <a:bodyPr/>
        <a:lstStyle/>
        <a:p>
          <a:endParaRPr lang="en-GB"/>
        </a:p>
      </dgm:t>
    </dgm:pt>
    <dgm:pt modelId="{65B60C4E-B513-A44A-83F7-B78C54623E87}">
      <dgm:prSet phldrT="[Text]"/>
      <dgm:spPr/>
      <dgm:t>
        <a:bodyPr/>
        <a:lstStyle/>
        <a:p>
          <a:r>
            <a:rPr lang="en-GB" dirty="0"/>
            <a:t>High quality samples for medical applications</a:t>
          </a:r>
        </a:p>
      </dgm:t>
    </dgm:pt>
    <dgm:pt modelId="{F3080918-FC71-3C4C-9EA7-0AC443288E85}" type="parTrans" cxnId="{52980FAA-34D0-D54B-91D8-B0D55167C2C2}">
      <dgm:prSet/>
      <dgm:spPr/>
      <dgm:t>
        <a:bodyPr/>
        <a:lstStyle/>
        <a:p>
          <a:endParaRPr lang="en-GB"/>
        </a:p>
      </dgm:t>
    </dgm:pt>
    <dgm:pt modelId="{602DF413-0E23-F044-BD52-4A33034D486F}" type="sibTrans" cxnId="{52980FAA-34D0-D54B-91D8-B0D55167C2C2}">
      <dgm:prSet/>
      <dgm:spPr/>
      <dgm:t>
        <a:bodyPr/>
        <a:lstStyle/>
        <a:p>
          <a:endParaRPr lang="en-GB"/>
        </a:p>
      </dgm:t>
    </dgm:pt>
    <dgm:pt modelId="{98EA3AE0-B25A-FB44-B33B-CD121C269B1E}" type="pres">
      <dgm:prSet presAssocID="{F0C93FEE-B999-D344-8239-8ED5AAF4BC26}" presName="linearFlow" presStyleCnt="0">
        <dgm:presLayoutVars>
          <dgm:dir/>
          <dgm:resizeHandles val="exact"/>
        </dgm:presLayoutVars>
      </dgm:prSet>
      <dgm:spPr/>
    </dgm:pt>
    <dgm:pt modelId="{7B10E51A-DB8B-4840-B433-018D043F5829}" type="pres">
      <dgm:prSet presAssocID="{E654865B-E906-DE4F-9021-549B9BD6A148}" presName="node" presStyleLbl="node1" presStyleIdx="0" presStyleCnt="5">
        <dgm:presLayoutVars>
          <dgm:bulletEnabled val="1"/>
        </dgm:presLayoutVars>
      </dgm:prSet>
      <dgm:spPr/>
    </dgm:pt>
    <dgm:pt modelId="{66268ADD-9AF7-664C-B492-55F3A22DC647}" type="pres">
      <dgm:prSet presAssocID="{EE76B92B-C9BA-2B45-AD7C-9E5EC311E3C1}" presName="spacerL" presStyleCnt="0"/>
      <dgm:spPr/>
    </dgm:pt>
    <dgm:pt modelId="{8837C141-B9A2-AF45-9981-7C18F44D0F37}" type="pres">
      <dgm:prSet presAssocID="{EE76B92B-C9BA-2B45-AD7C-9E5EC311E3C1}" presName="sibTrans" presStyleLbl="sibTrans2D1" presStyleIdx="0" presStyleCnt="4"/>
      <dgm:spPr/>
    </dgm:pt>
    <dgm:pt modelId="{F8A745C3-327E-7843-9ECB-0A9C6D0AD367}" type="pres">
      <dgm:prSet presAssocID="{EE76B92B-C9BA-2B45-AD7C-9E5EC311E3C1}" presName="spacerR" presStyleCnt="0"/>
      <dgm:spPr/>
    </dgm:pt>
    <dgm:pt modelId="{441D322A-AEEE-4A41-A6A3-80A5F1671D54}" type="pres">
      <dgm:prSet presAssocID="{D758AD53-70C4-9E46-AB1D-218E23710981}" presName="node" presStyleLbl="node1" presStyleIdx="1" presStyleCnt="5">
        <dgm:presLayoutVars>
          <dgm:bulletEnabled val="1"/>
        </dgm:presLayoutVars>
      </dgm:prSet>
      <dgm:spPr/>
    </dgm:pt>
    <dgm:pt modelId="{658BDB31-37C0-2C45-9130-56584EAE11F3}" type="pres">
      <dgm:prSet presAssocID="{8E59E735-69F2-7B4E-8B08-FF0AF4B8D373}" presName="spacerL" presStyleCnt="0"/>
      <dgm:spPr/>
    </dgm:pt>
    <dgm:pt modelId="{D99F7787-06FC-A049-809B-26FB3B42AA74}" type="pres">
      <dgm:prSet presAssocID="{8E59E735-69F2-7B4E-8B08-FF0AF4B8D373}" presName="sibTrans" presStyleLbl="sibTrans2D1" presStyleIdx="1" presStyleCnt="4"/>
      <dgm:spPr/>
    </dgm:pt>
    <dgm:pt modelId="{7B0B8A86-112D-AE44-85A1-1F0D02D85304}" type="pres">
      <dgm:prSet presAssocID="{8E59E735-69F2-7B4E-8B08-FF0AF4B8D373}" presName="spacerR" presStyleCnt="0"/>
      <dgm:spPr/>
    </dgm:pt>
    <dgm:pt modelId="{C918BC81-3EAE-3745-AC1D-B03055DCB19B}" type="pres">
      <dgm:prSet presAssocID="{0828AD0D-5EB0-9043-947E-75FA54C3B706}" presName="node" presStyleLbl="node1" presStyleIdx="2" presStyleCnt="5">
        <dgm:presLayoutVars>
          <dgm:bulletEnabled val="1"/>
        </dgm:presLayoutVars>
      </dgm:prSet>
      <dgm:spPr/>
    </dgm:pt>
    <dgm:pt modelId="{DA6BD9BB-6A68-FA49-918F-011A1127BB54}" type="pres">
      <dgm:prSet presAssocID="{5414AD88-6AA6-5F44-A9F3-CE1550C4FCF9}" presName="spacerL" presStyleCnt="0"/>
      <dgm:spPr/>
    </dgm:pt>
    <dgm:pt modelId="{15237FDE-A3EA-544A-9C83-A33589C49385}" type="pres">
      <dgm:prSet presAssocID="{5414AD88-6AA6-5F44-A9F3-CE1550C4FCF9}" presName="sibTrans" presStyleLbl="sibTrans2D1" presStyleIdx="2" presStyleCnt="4"/>
      <dgm:spPr/>
    </dgm:pt>
    <dgm:pt modelId="{C0FBB687-9B5C-E643-9A15-98557FE671E8}" type="pres">
      <dgm:prSet presAssocID="{5414AD88-6AA6-5F44-A9F3-CE1550C4FCF9}" presName="spacerR" presStyleCnt="0"/>
      <dgm:spPr/>
    </dgm:pt>
    <dgm:pt modelId="{E618A09C-6BA7-2641-A497-5FA163C7BE35}" type="pres">
      <dgm:prSet presAssocID="{F5284F4A-5A37-2849-9BF0-30E793F8F0D1}" presName="node" presStyleLbl="node1" presStyleIdx="3" presStyleCnt="5">
        <dgm:presLayoutVars>
          <dgm:bulletEnabled val="1"/>
        </dgm:presLayoutVars>
      </dgm:prSet>
      <dgm:spPr/>
    </dgm:pt>
    <dgm:pt modelId="{06CC47BB-24E3-DC4E-B5A6-A00AC4CFFB70}" type="pres">
      <dgm:prSet presAssocID="{396446C4-3C3B-B64C-9376-0FC2A558751E}" presName="spacerL" presStyleCnt="0"/>
      <dgm:spPr/>
    </dgm:pt>
    <dgm:pt modelId="{24B2D86E-FA14-F74B-BE1E-6B828A7AE39D}" type="pres">
      <dgm:prSet presAssocID="{396446C4-3C3B-B64C-9376-0FC2A558751E}" presName="sibTrans" presStyleLbl="sibTrans2D1" presStyleIdx="3" presStyleCnt="4"/>
      <dgm:spPr/>
    </dgm:pt>
    <dgm:pt modelId="{C5A659DD-F5AE-A24B-ADB9-9A615B233625}" type="pres">
      <dgm:prSet presAssocID="{396446C4-3C3B-B64C-9376-0FC2A558751E}" presName="spacerR" presStyleCnt="0"/>
      <dgm:spPr/>
    </dgm:pt>
    <dgm:pt modelId="{95891F07-DC59-BB47-AFF8-E39D1A29E481}" type="pres">
      <dgm:prSet presAssocID="{65B60C4E-B513-A44A-83F7-B78C54623E87}" presName="node" presStyleLbl="node1" presStyleIdx="4" presStyleCnt="5">
        <dgm:presLayoutVars>
          <dgm:bulletEnabled val="1"/>
        </dgm:presLayoutVars>
      </dgm:prSet>
      <dgm:spPr/>
    </dgm:pt>
  </dgm:ptLst>
  <dgm:cxnLst>
    <dgm:cxn modelId="{00FC8D07-84A8-3A4C-94D3-CA1EA06695E8}" srcId="{F0C93FEE-B999-D344-8239-8ED5AAF4BC26}" destId="{F5284F4A-5A37-2849-9BF0-30E793F8F0D1}" srcOrd="3" destOrd="0" parTransId="{D1D86E34-06A7-F544-9603-9A43AE5DDFC0}" sibTransId="{396446C4-3C3B-B64C-9376-0FC2A558751E}"/>
    <dgm:cxn modelId="{3C38C60D-C569-0047-97A0-E7B47F1FBF8F}" type="presOf" srcId="{8E59E735-69F2-7B4E-8B08-FF0AF4B8D373}" destId="{D99F7787-06FC-A049-809B-26FB3B42AA74}" srcOrd="0" destOrd="0" presId="urn:microsoft.com/office/officeart/2005/8/layout/equation1"/>
    <dgm:cxn modelId="{41B42C23-460D-264D-9729-54531DB2DB88}" srcId="{F0C93FEE-B999-D344-8239-8ED5AAF4BC26}" destId="{D758AD53-70C4-9E46-AB1D-218E23710981}" srcOrd="1" destOrd="0" parTransId="{13900791-10F9-094F-8957-A2386DD05B9C}" sibTransId="{8E59E735-69F2-7B4E-8B08-FF0AF4B8D373}"/>
    <dgm:cxn modelId="{42FBFD24-8C73-4D4B-B56A-96AD029FB99C}" srcId="{F0C93FEE-B999-D344-8239-8ED5AAF4BC26}" destId="{0828AD0D-5EB0-9043-947E-75FA54C3B706}" srcOrd="2" destOrd="0" parTransId="{D2F5E813-BF7D-5249-BB6B-B67DA95CDBC0}" sibTransId="{5414AD88-6AA6-5F44-A9F3-CE1550C4FCF9}"/>
    <dgm:cxn modelId="{4D680E3F-25B0-7D45-A158-A9FE0F3C2F20}" type="presOf" srcId="{65B60C4E-B513-A44A-83F7-B78C54623E87}" destId="{95891F07-DC59-BB47-AFF8-E39D1A29E481}" srcOrd="0" destOrd="0" presId="urn:microsoft.com/office/officeart/2005/8/layout/equation1"/>
    <dgm:cxn modelId="{668A894E-0422-8548-8F6B-DCC5255BF8D3}" type="presOf" srcId="{5414AD88-6AA6-5F44-A9F3-CE1550C4FCF9}" destId="{15237FDE-A3EA-544A-9C83-A33589C49385}" srcOrd="0" destOrd="0" presId="urn:microsoft.com/office/officeart/2005/8/layout/equation1"/>
    <dgm:cxn modelId="{80F91867-810B-6A45-B6B5-25A46B77C37A}" type="presOf" srcId="{F5284F4A-5A37-2849-9BF0-30E793F8F0D1}" destId="{E618A09C-6BA7-2641-A497-5FA163C7BE35}" srcOrd="0" destOrd="0" presId="urn:microsoft.com/office/officeart/2005/8/layout/equation1"/>
    <dgm:cxn modelId="{00937172-ED2A-4547-8D74-CF02156AE022}" type="presOf" srcId="{0828AD0D-5EB0-9043-947E-75FA54C3B706}" destId="{C918BC81-3EAE-3745-AC1D-B03055DCB19B}" srcOrd="0" destOrd="0" presId="urn:microsoft.com/office/officeart/2005/8/layout/equation1"/>
    <dgm:cxn modelId="{F1779A72-ADE3-CC47-A240-461A25176676}" type="presOf" srcId="{396446C4-3C3B-B64C-9376-0FC2A558751E}" destId="{24B2D86E-FA14-F74B-BE1E-6B828A7AE39D}" srcOrd="0" destOrd="0" presId="urn:microsoft.com/office/officeart/2005/8/layout/equation1"/>
    <dgm:cxn modelId="{4CEA1078-87DC-AC40-97AC-CD1747133AC6}" type="presOf" srcId="{EE76B92B-C9BA-2B45-AD7C-9E5EC311E3C1}" destId="{8837C141-B9A2-AF45-9981-7C18F44D0F37}" srcOrd="0" destOrd="0" presId="urn:microsoft.com/office/officeart/2005/8/layout/equation1"/>
    <dgm:cxn modelId="{54433E97-22E6-E842-8BA4-4181EE7C0385}" type="presOf" srcId="{E654865B-E906-DE4F-9021-549B9BD6A148}" destId="{7B10E51A-DB8B-4840-B433-018D043F5829}" srcOrd="0" destOrd="0" presId="urn:microsoft.com/office/officeart/2005/8/layout/equation1"/>
    <dgm:cxn modelId="{52980FAA-34D0-D54B-91D8-B0D55167C2C2}" srcId="{F0C93FEE-B999-D344-8239-8ED5AAF4BC26}" destId="{65B60C4E-B513-A44A-83F7-B78C54623E87}" srcOrd="4" destOrd="0" parTransId="{F3080918-FC71-3C4C-9EA7-0AC443288E85}" sibTransId="{602DF413-0E23-F044-BD52-4A33034D486F}"/>
    <dgm:cxn modelId="{A7C63DC0-DFD4-1C40-9919-1315857A3262}" srcId="{F0C93FEE-B999-D344-8239-8ED5AAF4BC26}" destId="{E654865B-E906-DE4F-9021-549B9BD6A148}" srcOrd="0" destOrd="0" parTransId="{67C94DC4-54DE-C64B-9135-9EEB8939FEE8}" sibTransId="{EE76B92B-C9BA-2B45-AD7C-9E5EC311E3C1}"/>
    <dgm:cxn modelId="{A26458C7-DA6D-8945-B1B8-E1068CE171B9}" type="presOf" srcId="{F0C93FEE-B999-D344-8239-8ED5AAF4BC26}" destId="{98EA3AE0-B25A-FB44-B33B-CD121C269B1E}" srcOrd="0" destOrd="0" presId="urn:microsoft.com/office/officeart/2005/8/layout/equation1"/>
    <dgm:cxn modelId="{1B679CD3-BDCF-D446-9C9A-A70DE6039EC2}" type="presOf" srcId="{D758AD53-70C4-9E46-AB1D-218E23710981}" destId="{441D322A-AEEE-4A41-A6A3-80A5F1671D54}" srcOrd="0" destOrd="0" presId="urn:microsoft.com/office/officeart/2005/8/layout/equation1"/>
    <dgm:cxn modelId="{8C551FCD-16CF-D046-98E5-54F07BCB1C55}" type="presParOf" srcId="{98EA3AE0-B25A-FB44-B33B-CD121C269B1E}" destId="{7B10E51A-DB8B-4840-B433-018D043F5829}" srcOrd="0" destOrd="0" presId="urn:microsoft.com/office/officeart/2005/8/layout/equation1"/>
    <dgm:cxn modelId="{15624D51-0BDA-E148-9A6F-67F865039671}" type="presParOf" srcId="{98EA3AE0-B25A-FB44-B33B-CD121C269B1E}" destId="{66268ADD-9AF7-664C-B492-55F3A22DC647}" srcOrd="1" destOrd="0" presId="urn:microsoft.com/office/officeart/2005/8/layout/equation1"/>
    <dgm:cxn modelId="{67EF5DDF-514F-504A-BFB0-4B73FACCE1F9}" type="presParOf" srcId="{98EA3AE0-B25A-FB44-B33B-CD121C269B1E}" destId="{8837C141-B9A2-AF45-9981-7C18F44D0F37}" srcOrd="2" destOrd="0" presId="urn:microsoft.com/office/officeart/2005/8/layout/equation1"/>
    <dgm:cxn modelId="{7EA896CD-5666-C442-9E5E-C71186733243}" type="presParOf" srcId="{98EA3AE0-B25A-FB44-B33B-CD121C269B1E}" destId="{F8A745C3-327E-7843-9ECB-0A9C6D0AD367}" srcOrd="3" destOrd="0" presId="urn:microsoft.com/office/officeart/2005/8/layout/equation1"/>
    <dgm:cxn modelId="{3E56010E-E7EE-5745-AE31-32AFC56FDCE5}" type="presParOf" srcId="{98EA3AE0-B25A-FB44-B33B-CD121C269B1E}" destId="{441D322A-AEEE-4A41-A6A3-80A5F1671D54}" srcOrd="4" destOrd="0" presId="urn:microsoft.com/office/officeart/2005/8/layout/equation1"/>
    <dgm:cxn modelId="{FE54580D-0836-4F43-9B7B-C00D4C7A0683}" type="presParOf" srcId="{98EA3AE0-B25A-FB44-B33B-CD121C269B1E}" destId="{658BDB31-37C0-2C45-9130-56584EAE11F3}" srcOrd="5" destOrd="0" presId="urn:microsoft.com/office/officeart/2005/8/layout/equation1"/>
    <dgm:cxn modelId="{67B52CFD-4939-E247-828E-D6EC11AE58B4}" type="presParOf" srcId="{98EA3AE0-B25A-FB44-B33B-CD121C269B1E}" destId="{D99F7787-06FC-A049-809B-26FB3B42AA74}" srcOrd="6" destOrd="0" presId="urn:microsoft.com/office/officeart/2005/8/layout/equation1"/>
    <dgm:cxn modelId="{81525068-FAE9-C54A-B193-7D6D591B8537}" type="presParOf" srcId="{98EA3AE0-B25A-FB44-B33B-CD121C269B1E}" destId="{7B0B8A86-112D-AE44-85A1-1F0D02D85304}" srcOrd="7" destOrd="0" presId="urn:microsoft.com/office/officeart/2005/8/layout/equation1"/>
    <dgm:cxn modelId="{C7C7475A-EC17-EF46-ADB1-0C58B2A2E537}" type="presParOf" srcId="{98EA3AE0-B25A-FB44-B33B-CD121C269B1E}" destId="{C918BC81-3EAE-3745-AC1D-B03055DCB19B}" srcOrd="8" destOrd="0" presId="urn:microsoft.com/office/officeart/2005/8/layout/equation1"/>
    <dgm:cxn modelId="{07B7710F-84EB-4D46-9402-65910D2202FC}" type="presParOf" srcId="{98EA3AE0-B25A-FB44-B33B-CD121C269B1E}" destId="{DA6BD9BB-6A68-FA49-918F-011A1127BB54}" srcOrd="9" destOrd="0" presId="urn:microsoft.com/office/officeart/2005/8/layout/equation1"/>
    <dgm:cxn modelId="{80D3C910-BFB8-FB4D-97D0-07C074DEDE1B}" type="presParOf" srcId="{98EA3AE0-B25A-FB44-B33B-CD121C269B1E}" destId="{15237FDE-A3EA-544A-9C83-A33589C49385}" srcOrd="10" destOrd="0" presId="urn:microsoft.com/office/officeart/2005/8/layout/equation1"/>
    <dgm:cxn modelId="{78D684A1-53F7-3241-8C98-987CBF3185C2}" type="presParOf" srcId="{98EA3AE0-B25A-FB44-B33B-CD121C269B1E}" destId="{C0FBB687-9B5C-E643-9A15-98557FE671E8}" srcOrd="11" destOrd="0" presId="urn:microsoft.com/office/officeart/2005/8/layout/equation1"/>
    <dgm:cxn modelId="{AE1F1A65-5DF9-9548-B338-117804556CD8}" type="presParOf" srcId="{98EA3AE0-B25A-FB44-B33B-CD121C269B1E}" destId="{E618A09C-6BA7-2641-A497-5FA163C7BE35}" srcOrd="12" destOrd="0" presId="urn:microsoft.com/office/officeart/2005/8/layout/equation1"/>
    <dgm:cxn modelId="{C27F58ED-1821-6045-BC0B-E20C7FB988D7}" type="presParOf" srcId="{98EA3AE0-B25A-FB44-B33B-CD121C269B1E}" destId="{06CC47BB-24E3-DC4E-B5A6-A00AC4CFFB70}" srcOrd="13" destOrd="0" presId="urn:microsoft.com/office/officeart/2005/8/layout/equation1"/>
    <dgm:cxn modelId="{71CC1304-6C85-E446-A034-969B8B0B1225}" type="presParOf" srcId="{98EA3AE0-B25A-FB44-B33B-CD121C269B1E}" destId="{24B2D86E-FA14-F74B-BE1E-6B828A7AE39D}" srcOrd="14" destOrd="0" presId="urn:microsoft.com/office/officeart/2005/8/layout/equation1"/>
    <dgm:cxn modelId="{D2D4ED64-004C-704C-8174-F3A43EBA8901}" type="presParOf" srcId="{98EA3AE0-B25A-FB44-B33B-CD121C269B1E}" destId="{C5A659DD-F5AE-A24B-ADB9-9A615B233625}" srcOrd="15" destOrd="0" presId="urn:microsoft.com/office/officeart/2005/8/layout/equation1"/>
    <dgm:cxn modelId="{91E7B310-AFBA-C84F-AD15-12A715147BED}" type="presParOf" srcId="{98EA3AE0-B25A-FB44-B33B-CD121C269B1E}" destId="{95891F07-DC59-BB47-AFF8-E39D1A29E481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E51A-DB8B-4840-B433-018D043F5829}">
      <dsp:nvSpPr>
        <dsp:cNvPr id="0" name=""/>
        <dsp:cNvSpPr/>
      </dsp:nvSpPr>
      <dsp:spPr>
        <a:xfrm>
          <a:off x="11040" y="1184075"/>
          <a:ext cx="1491465" cy="14914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New target materials</a:t>
          </a:r>
        </a:p>
      </dsp:txBody>
      <dsp:txXfrm>
        <a:off x="229460" y="1402495"/>
        <a:ext cx="1054625" cy="1054625"/>
      </dsp:txXfrm>
    </dsp:sp>
    <dsp:sp modelId="{8837C141-B9A2-AF45-9981-7C18F44D0F37}">
      <dsp:nvSpPr>
        <dsp:cNvPr id="0" name=""/>
        <dsp:cNvSpPr/>
      </dsp:nvSpPr>
      <dsp:spPr>
        <a:xfrm>
          <a:off x="1623613" y="1497283"/>
          <a:ext cx="865049" cy="865049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738275" y="1828078"/>
        <a:ext cx="635725" cy="203459"/>
      </dsp:txXfrm>
    </dsp:sp>
    <dsp:sp modelId="{441D322A-AEEE-4A41-A6A3-80A5F1671D54}">
      <dsp:nvSpPr>
        <dsp:cNvPr id="0" name=""/>
        <dsp:cNvSpPr/>
      </dsp:nvSpPr>
      <dsp:spPr>
        <a:xfrm>
          <a:off x="2609770" y="1184075"/>
          <a:ext cx="1491465" cy="1491465"/>
        </a:xfrm>
        <a:prstGeom prst="ellips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New ion source(s)</a:t>
          </a:r>
        </a:p>
      </dsp:txBody>
      <dsp:txXfrm>
        <a:off x="2828190" y="1402495"/>
        <a:ext cx="1054625" cy="1054625"/>
      </dsp:txXfrm>
    </dsp:sp>
    <dsp:sp modelId="{D99F7787-06FC-A049-809B-26FB3B42AA74}">
      <dsp:nvSpPr>
        <dsp:cNvPr id="0" name=""/>
        <dsp:cNvSpPr/>
      </dsp:nvSpPr>
      <dsp:spPr>
        <a:xfrm>
          <a:off x="4222342" y="1497283"/>
          <a:ext cx="865049" cy="865049"/>
        </a:xfrm>
        <a:prstGeom prst="mathPlus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37004" y="1828078"/>
        <a:ext cx="635725" cy="203459"/>
      </dsp:txXfrm>
    </dsp:sp>
    <dsp:sp modelId="{C918BC81-3EAE-3745-AC1D-B03055DCB19B}">
      <dsp:nvSpPr>
        <dsp:cNvPr id="0" name=""/>
        <dsp:cNvSpPr/>
      </dsp:nvSpPr>
      <dsp:spPr>
        <a:xfrm>
          <a:off x="5208499" y="1184075"/>
          <a:ext cx="1491465" cy="1491465"/>
        </a:xfrm>
        <a:prstGeom prst="ellips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Efficient extraction of beams</a:t>
          </a:r>
        </a:p>
      </dsp:txBody>
      <dsp:txXfrm>
        <a:off x="5426919" y="1402495"/>
        <a:ext cx="1054625" cy="1054625"/>
      </dsp:txXfrm>
    </dsp:sp>
    <dsp:sp modelId="{15237FDE-A3EA-544A-9C83-A33589C49385}">
      <dsp:nvSpPr>
        <dsp:cNvPr id="0" name=""/>
        <dsp:cNvSpPr/>
      </dsp:nvSpPr>
      <dsp:spPr>
        <a:xfrm>
          <a:off x="6821072" y="1497283"/>
          <a:ext cx="865049" cy="865049"/>
        </a:xfrm>
        <a:prstGeom prst="mathPlus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6935734" y="1828078"/>
        <a:ext cx="635725" cy="203459"/>
      </dsp:txXfrm>
    </dsp:sp>
    <dsp:sp modelId="{E618A09C-6BA7-2641-A497-5FA163C7BE35}">
      <dsp:nvSpPr>
        <dsp:cNvPr id="0" name=""/>
        <dsp:cNvSpPr/>
      </dsp:nvSpPr>
      <dsp:spPr>
        <a:xfrm>
          <a:off x="7807229" y="1184075"/>
          <a:ext cx="1491465" cy="1491465"/>
        </a:xfrm>
        <a:prstGeom prst="ellips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High resolution mass separation</a:t>
          </a:r>
        </a:p>
      </dsp:txBody>
      <dsp:txXfrm>
        <a:off x="8025649" y="1402495"/>
        <a:ext cx="1054625" cy="1054625"/>
      </dsp:txXfrm>
    </dsp:sp>
    <dsp:sp modelId="{24B2D86E-FA14-F74B-BE1E-6B828A7AE39D}">
      <dsp:nvSpPr>
        <dsp:cNvPr id="0" name=""/>
        <dsp:cNvSpPr/>
      </dsp:nvSpPr>
      <dsp:spPr>
        <a:xfrm>
          <a:off x="9419801" y="1497283"/>
          <a:ext cx="865049" cy="865049"/>
        </a:xfrm>
        <a:prstGeom prst="mathEqual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9534463" y="1675483"/>
        <a:ext cx="635725" cy="508649"/>
      </dsp:txXfrm>
    </dsp:sp>
    <dsp:sp modelId="{95891F07-DC59-BB47-AFF8-E39D1A29E481}">
      <dsp:nvSpPr>
        <dsp:cNvPr id="0" name=""/>
        <dsp:cNvSpPr/>
      </dsp:nvSpPr>
      <dsp:spPr>
        <a:xfrm>
          <a:off x="10405958" y="1184075"/>
          <a:ext cx="1491465" cy="1491465"/>
        </a:xfrm>
        <a:prstGeom prst="ellips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High quality samples for medical applications</a:t>
          </a:r>
        </a:p>
      </dsp:txBody>
      <dsp:txXfrm>
        <a:off x="10624378" y="1402495"/>
        <a:ext cx="1054625" cy="10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10EC-B52A-6B4D-941F-EB0A1F60F7CB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53D23-97D0-0E47-B75C-412D0786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2F64-33A2-DA85-26EC-114E15B7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B9792-9999-8E21-CDA8-B4541E2D4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AA372-17A3-BBC3-8C04-BD8820BEA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C0DEA-A704-5739-583A-20E4F542D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8B018-7115-5195-94B4-432D70E3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8E628-6729-5A30-C224-8FF1AD865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40D68-93FB-150C-2E4A-7E180C9B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14D7E-C5BD-9025-40F2-B134B4DD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3D23-97D0-0E47-B75C-412D07868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914F-E7C8-6CDD-F427-AEC5A62F0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695E8-FF5F-E0C2-6BFC-EB40F291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4BCE1-59E3-C267-F60B-2916C75B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EB3D-17E6-904F-B111-BE95A010ADED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D6A0-97AE-B0D2-B1D8-FDD9DB0A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C8C3F-C523-0E20-349E-6B224FFA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6BAF-0C2A-42D5-E6A8-1DBB5737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AC92B-ED88-DC62-639C-A9AF01C3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05E78-D837-FC7D-0D67-6720038F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2F04-658D-DD42-ACD4-ECC97347808D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A643-0F3E-D4DF-84BA-FDD121F7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9F47-869B-165A-083C-067EA2D2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A450A-DC98-6049-7604-730F26F02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0A58C-E9E5-6D83-B6CB-77511885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BC8A-7C76-625E-7AC5-601CC385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BA3-FAE4-0A47-B74B-6DD4114DA1D0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53F4-394D-3D63-5039-6DB193CB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1463-EFB8-0151-2478-576A312E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B001-F2E0-7812-1171-27A18875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060EF-6311-7D0C-C0A0-A3F41961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2691-9FEC-CF89-F8CE-D45461D8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632-8166-724E-9824-1B0B538DC5C7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7BD7E-F107-312F-0B66-92555855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AF04-C228-52F1-6A6D-1BDB168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E3B6-15D3-8734-7904-EEC5BC21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93182-03A8-282A-3816-1BE4D85DE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094D-8753-FCB0-A59A-A047F059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71B-BE8E-494C-9315-FEA5FF104F89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DB89-163A-EBEB-CE3C-F0A2B71B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ED2B-456F-8BA0-012F-E02071C7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7C25-CF1D-B173-4DB3-7E97242E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797D-D7FE-6654-D982-CB91C131E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7ED58-BCF3-FAF8-17BB-C9A8F2AA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2FCF-66B9-4A48-CD09-1EA0D0BD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60A-6690-4C41-A64A-52B9E73F0AC3}" type="datetime1">
              <a:rPr lang="de-DE" smtClean="0"/>
              <a:t>30.06.25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FD37F-F265-BAA5-5C1C-9103617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AFB70-C525-E740-F9B4-A24CCF33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2452-10B8-BCB6-1FFB-9E76A309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0ED19-A3CD-E31A-DFB4-EFFF0D7B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1E871-0F25-5988-8669-A9C9333A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28FFA-76AE-966A-B988-E1C3CBD29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52BEC-6F4B-51DC-7F8D-26280427F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F17B1-0A7D-1D74-F7CF-DA9B97A4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DA23-28B1-9344-80D9-D93EEBE720E3}" type="datetime1">
              <a:rPr lang="de-DE" smtClean="0"/>
              <a:t>30.06.25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A8CB0-F34A-25EF-A556-67427FDC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47740-27A8-378A-9F04-1FE36CAE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27BD-6A66-7DB4-81A2-1C48330C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E4631-3D52-1D31-8F1A-B8E0E9BC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F69A-13F2-8B44-8A62-AE7FC3BB4D4F}" type="datetime1">
              <a:rPr lang="de-DE" smtClean="0"/>
              <a:t>30.06.25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C3252-456A-E610-ABAA-4A8F0CB1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9D3F0-539F-0009-4F61-C263E4D8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0248A-D1AC-4B0C-9CB4-B9D509FE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B57E-8F60-F842-B2F4-7F08025A1176}" type="datetime1">
              <a:rPr lang="de-DE" smtClean="0"/>
              <a:t>30.06.25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96365-702C-9D7F-A994-F217DA4E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0F90F-901D-067A-A8F4-0677A760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C3D5-683F-B97C-61A3-6224D525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8187-D6EE-3311-07A0-268793513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69328-CB72-AC3E-71CC-11D64519D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A9838-E78D-C49A-88F3-37106979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536E-0FB6-284B-A1D8-7262FA7C79FE}" type="datetime1">
              <a:rPr lang="de-DE" smtClean="0"/>
              <a:t>30.06.25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B457-B2B7-D9F3-BDE5-B584F2D2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392E6-5C66-C998-ABA5-BFE01C2C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8970-DF10-AA22-7A09-DD19759C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7172A-1515-C573-F0CB-037D9A597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11F65-560B-4760-C0A4-E5AFAD67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9F6BC-8FD0-F6EA-CC45-047CAA5E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E048-5DBF-9549-8EA2-3C05282BB949}" type="datetime1">
              <a:rPr lang="de-DE" smtClean="0"/>
              <a:t>30.06.25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982F1-3901-C07F-E95E-C789CB7F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Astronomy, IKS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47AA9-C787-1042-BDB8-6960625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ECD20-967B-14A9-D8FA-4DFA0371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D43F3-C1FD-1159-D865-4B01DF198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9833-BD1E-CD8B-FC40-45B8F71CF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52F2D-C815-2D4D-8A53-9889B858C6DD}" type="datetime1">
              <a:rPr lang="de-DE" smtClean="0"/>
              <a:t>30.06.25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B1D9A-5E2B-092B-6A5F-4572D626F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Department of Physics and Astronomy, IKS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000D-8DB0-53FA-D835-DE8B9A959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BFCFE-EB19-7A4B-8E00-2480AACA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E7C0-ECE2-DCBE-80A0-002654102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WP 2 – (Radio) lanthanide production for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B4C08-BE4E-85BE-221B-BB34C1473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PSI (Zeynep Talip) , CERN (Simon Stegemann), KUL (Thomas </a:t>
            </a:r>
            <a:r>
              <a:rPr lang="en-US" dirty="0" err="1"/>
              <a:t>Cocolios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02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1C22-ED48-15B4-6CF9-0001783B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E7123-A0B2-C124-F969-1FA2ED75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0" y="1486850"/>
            <a:ext cx="6298631" cy="3542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2C475-AC0D-012E-292B-8DFDEBF466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498" y="419172"/>
            <a:ext cx="6021004" cy="3027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71DF63-0023-34E9-B5E5-FA7E5668E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45" y="5066319"/>
            <a:ext cx="2232248" cy="183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CC6B6-744D-57B2-8401-763D5F187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01" y="3258025"/>
            <a:ext cx="2232248" cy="1808294"/>
          </a:xfrm>
          <a:prstGeom prst="rect">
            <a:avLst/>
          </a:prstGeom>
        </p:spPr>
      </p:pic>
      <p:pic>
        <p:nvPicPr>
          <p:cNvPr id="8" name="Picture 7" descr="A close-up of some white objects&#10;&#10;AI-generated content may be incorrect.">
            <a:extLst>
              <a:ext uri="{FF2B5EF4-FFF2-40B4-BE49-F238E27FC236}">
                <a16:creationId xmlns:a16="http://schemas.microsoft.com/office/drawing/2014/main" id="{8894F712-9BBB-81B1-3D3F-1CD87EFE87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900" t="16401" r="21651" b="16401"/>
          <a:stretch/>
        </p:blipFill>
        <p:spPr>
          <a:xfrm rot="5400000">
            <a:off x="7374275" y="3278263"/>
            <a:ext cx="1983292" cy="1942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B8351-2523-ED1A-3310-C9DF0F1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492" y="5194633"/>
            <a:ext cx="3071664" cy="1355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FFF22-4177-13B7-B939-D8DE427DA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411" y="4529549"/>
            <a:ext cx="2725091" cy="2103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F6C01A-CC2E-82B9-3153-2CE85B8B860D}"/>
              </a:ext>
            </a:extLst>
          </p:cNvPr>
          <p:cNvSpPr txBox="1"/>
          <p:nvPr/>
        </p:nvSpPr>
        <p:spPr>
          <a:xfrm>
            <a:off x="-15992" y="6512791"/>
            <a:ext cx="359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content: S Stegeman &amp; M. 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0F493-47BE-8DC3-BD33-D11680EC1093}"/>
              </a:ext>
            </a:extLst>
          </p:cNvPr>
          <p:cNvSpPr txBox="1"/>
          <p:nvPr/>
        </p:nvSpPr>
        <p:spPr>
          <a:xfrm>
            <a:off x="9475593" y="3500508"/>
            <a:ext cx="1430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Fibers? </a:t>
            </a:r>
          </a:p>
          <a:p>
            <a:r>
              <a:rPr lang="en-US" dirty="0"/>
              <a:t>Freeze cast?</a:t>
            </a:r>
          </a:p>
          <a:p>
            <a:r>
              <a:rPr lang="en-US" dirty="0"/>
              <a:t>3D printing?</a:t>
            </a:r>
          </a:p>
        </p:txBody>
      </p:sp>
    </p:spTree>
    <p:extLst>
      <p:ext uri="{BB962C8B-B14F-4D97-AF65-F5344CB8AC3E}">
        <p14:creationId xmlns:p14="http://schemas.microsoft.com/office/powerpoint/2010/main" val="198799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FC369-BB06-6704-E9AA-A5960079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6747-B275-8BDF-2244-D07CB045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3E04-B5F8-C4CD-76DA-D703C774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at CERN – supervisor Simon Stegemann</a:t>
            </a:r>
          </a:p>
          <a:p>
            <a:r>
              <a:rPr lang="en-US" dirty="0"/>
              <a:t>Secondment to Duisburg-Essen (work in home institute for material production)</a:t>
            </a:r>
          </a:p>
          <a:p>
            <a:r>
              <a:rPr lang="en-US" dirty="0"/>
              <a:t>Central question/problem to solve: extraction of produced lanthanides from currently available target materials is inefficient/ impossible</a:t>
            </a:r>
          </a:p>
          <a:p>
            <a:r>
              <a:rPr lang="en-US" dirty="0"/>
              <a:t>Aim: </a:t>
            </a:r>
          </a:p>
          <a:p>
            <a:pPr lvl="1"/>
            <a:r>
              <a:rPr lang="en-US" dirty="0"/>
              <a:t>produce and test new target materials, e.g. from casting, 3D printing, …</a:t>
            </a:r>
          </a:p>
          <a:p>
            <a:pPr lvl="1"/>
            <a:r>
              <a:rPr lang="en-US" dirty="0"/>
              <a:t>compare production, release and form to “standard” materials</a:t>
            </a:r>
          </a:p>
        </p:txBody>
      </p:sp>
    </p:spTree>
    <p:extLst>
      <p:ext uri="{BB962C8B-B14F-4D97-AF65-F5344CB8AC3E}">
        <p14:creationId xmlns:p14="http://schemas.microsoft.com/office/powerpoint/2010/main" val="194466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C8F0-6A6F-DA69-E50A-12A63608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result of the WP?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B3E7D3-06EB-E4FC-0862-B5208BC06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02361"/>
              </p:ext>
            </p:extLst>
          </p:nvPr>
        </p:nvGraphicFramePr>
        <p:xfrm>
          <a:off x="141767" y="1690688"/>
          <a:ext cx="11908465" cy="385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05FDD9-6014-1033-4EEA-2058AF14F95E}"/>
              </a:ext>
            </a:extLst>
          </p:cNvPr>
          <p:cNvSpPr txBox="1"/>
          <p:nvPr/>
        </p:nvSpPr>
        <p:spPr>
          <a:xfrm>
            <a:off x="3569249" y="5550415"/>
            <a:ext cx="505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The facility of the future?</a:t>
            </a:r>
          </a:p>
        </p:txBody>
      </p:sp>
    </p:spTree>
    <p:extLst>
      <p:ext uri="{BB962C8B-B14F-4D97-AF65-F5344CB8AC3E}">
        <p14:creationId xmlns:p14="http://schemas.microsoft.com/office/powerpoint/2010/main" val="37785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D3BD-776E-F625-0300-B9EF63C7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the central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26DC-EA8B-FB31-3AE8-35AFDA687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GB" b="1" dirty="0"/>
              <a:t>Which materials </a:t>
            </a:r>
            <a:r>
              <a:rPr lang="en-GB" dirty="0"/>
              <a:t>are best suited for not only producing but efficiently extracting lanthanides? </a:t>
            </a:r>
          </a:p>
          <a:p>
            <a:pPr fontAlgn="base"/>
            <a:r>
              <a:rPr lang="en-GB" b="1" dirty="0"/>
              <a:t>Which form </a:t>
            </a:r>
            <a:r>
              <a:rPr lang="en-GB" dirty="0"/>
              <a:t>can lanthanides be best extracted in (atomic, molecular)? </a:t>
            </a:r>
          </a:p>
          <a:p>
            <a:pPr fontAlgn="base"/>
            <a:r>
              <a:rPr lang="en-GB" dirty="0"/>
              <a:t>How can the </a:t>
            </a:r>
            <a:r>
              <a:rPr lang="en-GB" b="1" dirty="0"/>
              <a:t>throughput at the ion source level </a:t>
            </a:r>
            <a:r>
              <a:rPr lang="en-GB" dirty="0"/>
              <a:t>be increased in order to allow faster collection of medically relevant activities? </a:t>
            </a:r>
          </a:p>
          <a:p>
            <a:pPr fontAlgn="base"/>
            <a:r>
              <a:rPr lang="en-GB" dirty="0"/>
              <a:t>How can the </a:t>
            </a:r>
            <a:r>
              <a:rPr lang="en-GB" b="1" dirty="0"/>
              <a:t>isotopic separation </a:t>
            </a:r>
            <a:r>
              <a:rPr lang="en-GB" dirty="0"/>
              <a:t>be improved on, in order to be able to deliver pure enough samples, suitable for medical applications? </a:t>
            </a:r>
          </a:p>
          <a:p>
            <a:pPr fontAlgn="base"/>
            <a:r>
              <a:rPr lang="en-GB" dirty="0"/>
              <a:t>Is there a possibility to </a:t>
            </a:r>
            <a:r>
              <a:rPr lang="en-GB" b="1" dirty="0"/>
              <a:t>monitor the purity </a:t>
            </a:r>
            <a:r>
              <a:rPr lang="en-GB" dirty="0"/>
              <a:t>and usefulness of the provided samples "live" to avoid lengthy post-collection analysis? </a:t>
            </a:r>
          </a:p>
        </p:txBody>
      </p:sp>
    </p:spTree>
    <p:extLst>
      <p:ext uri="{BB962C8B-B14F-4D97-AF65-F5344CB8AC3E}">
        <p14:creationId xmlns:p14="http://schemas.microsoft.com/office/powerpoint/2010/main" val="39038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879F-C68C-9FF6-9CE3-A852376A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D981-5267-8B54-5875-C71F9830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“white paper” putting together all the results which will focus on: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dirty="0"/>
              <a:t>Is it possible to design a new type of facility, which takes into account the results of the ESRs and is able to deliver these high activities with good enough purity for direct application in Medicine?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3AAD-4B1E-5711-D4D3-F5857136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2E4C-6AA1-D0FE-D179-6358296E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PSI – Improving the separation purity</a:t>
            </a:r>
          </a:p>
          <a:p>
            <a:r>
              <a:rPr lang="en-US" dirty="0"/>
              <a:t>KU Leuven – Throughput optimization</a:t>
            </a:r>
          </a:p>
          <a:p>
            <a:r>
              <a:rPr lang="en-US" dirty="0"/>
              <a:t>CERN – New materials</a:t>
            </a:r>
          </a:p>
        </p:txBody>
      </p:sp>
    </p:spTree>
    <p:extLst>
      <p:ext uri="{BB962C8B-B14F-4D97-AF65-F5344CB8AC3E}">
        <p14:creationId xmlns:p14="http://schemas.microsoft.com/office/powerpoint/2010/main" val="164289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BC22-7DD4-C755-861B-41836BFB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separation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75BF-DF5F-9730-0D10-CA9ED013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at PSI – supervisor Zeynep Talip</a:t>
            </a:r>
          </a:p>
          <a:p>
            <a:r>
              <a:rPr lang="en-US" dirty="0"/>
              <a:t>Secondment to Mainz (work at RISIKO mass separator)</a:t>
            </a:r>
          </a:p>
          <a:p>
            <a:r>
              <a:rPr lang="en-US" dirty="0"/>
              <a:t>Central problem to solve: sample purity in the lanthanides not high enough for direct applications in medicine</a:t>
            </a:r>
          </a:p>
          <a:p>
            <a:r>
              <a:rPr lang="en-US" dirty="0"/>
              <a:t>Aim: improve the mass separation purity for medical applications</a:t>
            </a:r>
          </a:p>
          <a:p>
            <a:pPr lvl="1"/>
            <a:r>
              <a:rPr lang="en-US" dirty="0"/>
              <a:t>Better isotope selectivity in ionization schemes (development)</a:t>
            </a:r>
          </a:p>
          <a:p>
            <a:pPr lvl="1"/>
            <a:r>
              <a:rPr lang="en-US" dirty="0"/>
              <a:t>Simulation of ion optics for optimized beam transport and injection</a:t>
            </a:r>
          </a:p>
          <a:p>
            <a:pPr lvl="1"/>
            <a:r>
              <a:rPr lang="en-US" dirty="0"/>
              <a:t>Optimize emittance of the ion beam (?)</a:t>
            </a:r>
          </a:p>
          <a:p>
            <a:pPr lvl="1"/>
            <a:r>
              <a:rPr lang="en-US" dirty="0"/>
              <a:t>Help design new high throughput mass separator with good resolution for PSI (?)</a:t>
            </a:r>
          </a:p>
        </p:txBody>
      </p:sp>
    </p:spTree>
    <p:extLst>
      <p:ext uri="{BB962C8B-B14F-4D97-AF65-F5344CB8AC3E}">
        <p14:creationId xmlns:p14="http://schemas.microsoft.com/office/powerpoint/2010/main" val="320198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F037-30F8-5A11-73F0-D556D1A6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47F11-B69F-C7F5-106E-D01E39339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at KU Leuven – supervisor Thomas </a:t>
            </a:r>
            <a:r>
              <a:rPr lang="en-US" dirty="0" err="1"/>
              <a:t>Cocolios</a:t>
            </a:r>
            <a:endParaRPr lang="en-US" dirty="0"/>
          </a:p>
          <a:p>
            <a:r>
              <a:rPr lang="en-US" dirty="0"/>
              <a:t>Secondment to CERN (MEDICIS, OffLine2)</a:t>
            </a:r>
          </a:p>
          <a:p>
            <a:r>
              <a:rPr lang="en-US" dirty="0"/>
              <a:t>Central problem to solve: (laser) ion sources are limited in throughput thereby limiting collection speed</a:t>
            </a:r>
          </a:p>
        </p:txBody>
      </p:sp>
    </p:spTree>
    <p:extLst>
      <p:ext uri="{BB962C8B-B14F-4D97-AF65-F5344CB8AC3E}">
        <p14:creationId xmlns:p14="http://schemas.microsoft.com/office/powerpoint/2010/main" val="321934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3789D4-4C30-E19C-7F72-4A5135B2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-15180"/>
            <a:ext cx="11041200" cy="1152000"/>
          </a:xfrm>
        </p:spPr>
        <p:txBody>
          <a:bodyPr/>
          <a:lstStyle/>
          <a:p>
            <a:r>
              <a:rPr lang="en-US" dirty="0"/>
              <a:t>Radioisotope production at MEDICIS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99775B-20A1-059D-D26D-DD33FA0B7D35}"/>
              </a:ext>
            </a:extLst>
          </p:cNvPr>
          <p:cNvSpPr txBox="1">
            <a:spLocks/>
          </p:cNvSpPr>
          <p:nvPr/>
        </p:nvSpPr>
        <p:spPr>
          <a:xfrm>
            <a:off x="826940" y="6328773"/>
            <a:ext cx="6930627" cy="30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B. Webster et al. </a:t>
            </a:r>
            <a:r>
              <a:rPr lang="en-GB" sz="900" dirty="0">
                <a:solidFill>
                  <a:schemeClr val="bg1"/>
                </a:solidFill>
              </a:rPr>
              <a:t>Chemical Purification of Terbium-155 from Pseudo-Isobaric Impurities in a Mass Separated Source Produced at CERN</a:t>
            </a:r>
          </a:p>
        </p:txBody>
      </p:sp>
      <p:pic>
        <p:nvPicPr>
          <p:cNvPr id="71" name="Picture 334">
            <a:extLst>
              <a:ext uri="{FF2B5EF4-FFF2-40B4-BE49-F238E27FC236}">
                <a16:creationId xmlns:a16="http://schemas.microsoft.com/office/drawing/2014/main" id="{CF44E569-3B87-AF73-6DC1-6651B08C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70" y="3421694"/>
            <a:ext cx="2277780" cy="20151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2" name="TextBox 356">
            <a:extLst>
              <a:ext uri="{FF2B5EF4-FFF2-40B4-BE49-F238E27FC236}">
                <a16:creationId xmlns:a16="http://schemas.microsoft.com/office/drawing/2014/main" id="{0C01D8CF-3D89-9740-A188-1E174CA36B83}"/>
              </a:ext>
            </a:extLst>
          </p:cNvPr>
          <p:cNvSpPr txBox="1"/>
          <p:nvPr/>
        </p:nvSpPr>
        <p:spPr>
          <a:xfrm>
            <a:off x="10219259" y="969228"/>
            <a:ext cx="199314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Delivered sample activity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407A"/>
                </a:solidFill>
                <a:uFillTx/>
                <a:latin typeface="Calibri"/>
              </a:rPr>
              <a:t>7-20MBq</a:t>
            </a:r>
            <a:endParaRPr lang="en-GB" sz="2000" b="1" i="0" u="none" strike="noStrike" kern="1200" cap="none" spc="0" baseline="0" dirty="0">
              <a:solidFill>
                <a:srgbClr val="00407A"/>
              </a:solidFill>
              <a:uFillTx/>
              <a:latin typeface="Calibri"/>
            </a:endParaRPr>
          </a:p>
        </p:txBody>
      </p:sp>
      <p:sp>
        <p:nvSpPr>
          <p:cNvPr id="73" name="TextBox 395">
            <a:extLst>
              <a:ext uri="{FF2B5EF4-FFF2-40B4-BE49-F238E27FC236}">
                <a16:creationId xmlns:a16="http://schemas.microsoft.com/office/drawing/2014/main" id="{39E6E2F9-EB4D-BD96-78E7-226770F71E88}"/>
              </a:ext>
            </a:extLst>
          </p:cNvPr>
          <p:cNvSpPr txBox="1"/>
          <p:nvPr/>
        </p:nvSpPr>
        <p:spPr>
          <a:xfrm rot="16200000">
            <a:off x="345579" y="3266263"/>
            <a:ext cx="182221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~ 1-5d</a:t>
            </a:r>
            <a:endParaRPr lang="en-GB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TextBox 396">
            <a:extLst>
              <a:ext uri="{FF2B5EF4-FFF2-40B4-BE49-F238E27FC236}">
                <a16:creationId xmlns:a16="http://schemas.microsoft.com/office/drawing/2014/main" id="{1BD51D4A-5525-F80A-D1F8-76318FA2B042}"/>
              </a:ext>
            </a:extLst>
          </p:cNvPr>
          <p:cNvSpPr txBox="1"/>
          <p:nvPr/>
        </p:nvSpPr>
        <p:spPr>
          <a:xfrm>
            <a:off x="2589862" y="5860112"/>
            <a:ext cx="84905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&lt; 1d</a:t>
            </a:r>
            <a:endParaRPr lang="en-GB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TextBox 398">
            <a:extLst>
              <a:ext uri="{FF2B5EF4-FFF2-40B4-BE49-F238E27FC236}">
                <a16:creationId xmlns:a16="http://schemas.microsoft.com/office/drawing/2014/main" id="{B5005836-5D7D-B51E-D0B7-CA1B311BBC22}"/>
              </a:ext>
            </a:extLst>
          </p:cNvPr>
          <p:cNvSpPr txBox="1"/>
          <p:nvPr/>
        </p:nvSpPr>
        <p:spPr>
          <a:xfrm rot="16200000">
            <a:off x="-979985" y="3250874"/>
            <a:ext cx="3159607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Sample preparation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TextBox 399">
            <a:extLst>
              <a:ext uri="{FF2B5EF4-FFF2-40B4-BE49-F238E27FC236}">
                <a16:creationId xmlns:a16="http://schemas.microsoft.com/office/drawing/2014/main" id="{35F30C35-9426-3DEC-0636-EE30B87B5569}"/>
              </a:ext>
            </a:extLst>
          </p:cNvPr>
          <p:cNvSpPr txBox="1"/>
          <p:nvPr/>
        </p:nvSpPr>
        <p:spPr>
          <a:xfrm rot="5400000">
            <a:off x="9921074" y="3689702"/>
            <a:ext cx="342299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Handling and transportation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TextBox 457">
            <a:extLst>
              <a:ext uri="{FF2B5EF4-FFF2-40B4-BE49-F238E27FC236}">
                <a16:creationId xmlns:a16="http://schemas.microsoft.com/office/drawing/2014/main" id="{481BD520-C620-9CCC-4C68-C5CF4003CB02}"/>
              </a:ext>
            </a:extLst>
          </p:cNvPr>
          <p:cNvSpPr txBox="1"/>
          <p:nvPr/>
        </p:nvSpPr>
        <p:spPr>
          <a:xfrm>
            <a:off x="161268" y="5134703"/>
            <a:ext cx="164021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16-26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MBq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Picture 461">
            <a:extLst>
              <a:ext uri="{FF2B5EF4-FFF2-40B4-BE49-F238E27FC236}">
                <a16:creationId xmlns:a16="http://schemas.microsoft.com/office/drawing/2014/main" id="{54698397-4339-BC96-C7BD-ED67DE55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499" t="11413" r="38266" b="14959"/>
          <a:stretch>
            <a:fillRect/>
          </a:stretch>
        </p:blipFill>
        <p:spPr>
          <a:xfrm>
            <a:off x="4416992" y="2489200"/>
            <a:ext cx="1484953" cy="20662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0" name="TextBox 462">
            <a:extLst>
              <a:ext uri="{FF2B5EF4-FFF2-40B4-BE49-F238E27FC236}">
                <a16:creationId xmlns:a16="http://schemas.microsoft.com/office/drawing/2014/main" id="{E63AC972-2905-18D2-D370-D5A571A07624}"/>
              </a:ext>
            </a:extLst>
          </p:cNvPr>
          <p:cNvSpPr txBox="1"/>
          <p:nvPr/>
        </p:nvSpPr>
        <p:spPr>
          <a:xfrm>
            <a:off x="5588732" y="2912532"/>
            <a:ext cx="354525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IP</a:t>
            </a:r>
            <a:endParaRPr lang="en-GB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TextBox 464">
            <a:extLst>
              <a:ext uri="{FF2B5EF4-FFF2-40B4-BE49-F238E27FC236}">
                <a16:creationId xmlns:a16="http://schemas.microsoft.com/office/drawing/2014/main" id="{031882E2-0CD3-ED59-FFBE-66E477DC1BFB}"/>
              </a:ext>
            </a:extLst>
          </p:cNvPr>
          <p:cNvSpPr txBox="1"/>
          <p:nvPr/>
        </p:nvSpPr>
        <p:spPr>
          <a:xfrm>
            <a:off x="4718561" y="4401030"/>
            <a:ext cx="1362547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Ground state</a:t>
            </a:r>
            <a:endParaRPr lang="en-GB" sz="105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TextBox 398">
            <a:extLst>
              <a:ext uri="{FF2B5EF4-FFF2-40B4-BE49-F238E27FC236}">
                <a16:creationId xmlns:a16="http://schemas.microsoft.com/office/drawing/2014/main" id="{0536C57A-7391-3DB0-8F42-B75FF665DE40}"/>
              </a:ext>
            </a:extLst>
          </p:cNvPr>
          <p:cNvSpPr txBox="1"/>
          <p:nvPr/>
        </p:nvSpPr>
        <p:spPr>
          <a:xfrm>
            <a:off x="1978435" y="5569178"/>
            <a:ext cx="221075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Target irradiation</a:t>
            </a:r>
            <a:endParaRPr lang="en-GB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6" name="Connector: Elbow 1063">
            <a:extLst>
              <a:ext uri="{FF2B5EF4-FFF2-40B4-BE49-F238E27FC236}">
                <a16:creationId xmlns:a16="http://schemas.microsoft.com/office/drawing/2014/main" id="{A3F4C607-B8F4-FFF5-437C-A20D2A13E97C}"/>
              </a:ext>
            </a:extLst>
          </p:cNvPr>
          <p:cNvCxnSpPr>
            <a:cxnSpLocks/>
            <a:stCxn id="147" idx="2"/>
            <a:endCxn id="77" idx="0"/>
          </p:cNvCxnSpPr>
          <p:nvPr/>
        </p:nvCxnSpPr>
        <p:spPr>
          <a:xfrm rot="5400000">
            <a:off x="-559705" y="3593622"/>
            <a:ext cx="3082162" cy="1"/>
          </a:xfrm>
          <a:prstGeom prst="bentConnector3">
            <a:avLst>
              <a:gd name="adj1" fmla="val 50000"/>
            </a:avLst>
          </a:prstGeom>
          <a:noFill/>
          <a:ln w="76196" cap="flat">
            <a:solidFill>
              <a:srgbClr val="0EADB9"/>
            </a:solidFill>
            <a:prstDash val="solid"/>
            <a:miter/>
            <a:tailEnd type="arrow"/>
          </a:ln>
        </p:spPr>
      </p:cxnSp>
      <p:cxnSp>
        <p:nvCxnSpPr>
          <p:cNvPr id="87" name="Connector: Elbow 1064">
            <a:extLst>
              <a:ext uri="{FF2B5EF4-FFF2-40B4-BE49-F238E27FC236}">
                <a16:creationId xmlns:a16="http://schemas.microsoft.com/office/drawing/2014/main" id="{0B07E76E-68D9-82BD-14BA-CB135BA06181}"/>
              </a:ext>
            </a:extLst>
          </p:cNvPr>
          <p:cNvCxnSpPr>
            <a:cxnSpLocks/>
            <a:stCxn id="77" idx="3"/>
            <a:endCxn id="98" idx="1"/>
          </p:cNvCxnSpPr>
          <p:nvPr/>
        </p:nvCxnSpPr>
        <p:spPr>
          <a:xfrm>
            <a:off x="1801482" y="5550202"/>
            <a:ext cx="2557728" cy="238"/>
          </a:xfrm>
          <a:prstGeom prst="bentConnector3">
            <a:avLst>
              <a:gd name="adj1" fmla="val 50000"/>
            </a:avLst>
          </a:prstGeom>
          <a:noFill/>
          <a:ln w="76196" cap="flat">
            <a:solidFill>
              <a:srgbClr val="0EADB9"/>
            </a:solidFill>
            <a:prstDash val="solid"/>
            <a:miter/>
            <a:tailEnd type="arrow"/>
          </a:ln>
        </p:spPr>
      </p:cxnSp>
      <p:cxnSp>
        <p:nvCxnSpPr>
          <p:cNvPr id="88" name="Connector: Elbow 1070">
            <a:extLst>
              <a:ext uri="{FF2B5EF4-FFF2-40B4-BE49-F238E27FC236}">
                <a16:creationId xmlns:a16="http://schemas.microsoft.com/office/drawing/2014/main" id="{6CB73611-38CD-F2B4-34AB-DAA44E56EE17}"/>
              </a:ext>
            </a:extLst>
          </p:cNvPr>
          <p:cNvCxnSpPr>
            <a:cxnSpLocks/>
          </p:cNvCxnSpPr>
          <p:nvPr/>
        </p:nvCxnSpPr>
        <p:spPr>
          <a:xfrm flipV="1">
            <a:off x="10831660" y="2027431"/>
            <a:ext cx="384172" cy="3566865"/>
          </a:xfrm>
          <a:prstGeom prst="bentConnector2">
            <a:avLst/>
          </a:prstGeom>
          <a:noFill/>
          <a:ln w="76196" cap="flat">
            <a:solidFill>
              <a:srgbClr val="0EADB9"/>
            </a:solidFill>
            <a:prstDash val="solid"/>
            <a:miter/>
            <a:tailEnd type="arrow"/>
          </a:ln>
        </p:spPr>
      </p:cxnSp>
      <p:cxnSp>
        <p:nvCxnSpPr>
          <p:cNvPr id="89" name="Straight Arrow Connector 1073">
            <a:extLst>
              <a:ext uri="{FF2B5EF4-FFF2-40B4-BE49-F238E27FC236}">
                <a16:creationId xmlns:a16="http://schemas.microsoft.com/office/drawing/2014/main" id="{4BC1ABFE-D577-CA62-AD54-C95427C45997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6705526" y="4045770"/>
            <a:ext cx="889909" cy="692605"/>
          </a:xfrm>
          <a:prstGeom prst="straightConnector1">
            <a:avLst/>
          </a:prstGeom>
          <a:noFill/>
          <a:ln w="38103" cap="flat">
            <a:solidFill>
              <a:srgbClr val="0EADB9"/>
            </a:solidFill>
            <a:prstDash val="solid"/>
            <a:miter/>
            <a:tailEnd type="arrow"/>
          </a:ln>
        </p:spPr>
      </p:cxnSp>
      <p:pic>
        <p:nvPicPr>
          <p:cNvPr id="90" name="Picture 6">
            <a:extLst>
              <a:ext uri="{FF2B5EF4-FFF2-40B4-BE49-F238E27FC236}">
                <a16:creationId xmlns:a16="http://schemas.microsoft.com/office/drawing/2014/main" id="{A1405133-45D2-6A80-229D-C3AA86F336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81031" y="1088278"/>
            <a:ext cx="2321107" cy="1422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1" name="Connector: Elbow 1090">
            <a:extLst>
              <a:ext uri="{FF2B5EF4-FFF2-40B4-BE49-F238E27FC236}">
                <a16:creationId xmlns:a16="http://schemas.microsoft.com/office/drawing/2014/main" id="{142741FD-07A9-8920-A670-2111E27290EE}"/>
              </a:ext>
            </a:extLst>
          </p:cNvPr>
          <p:cNvCxnSpPr>
            <a:cxnSpLocks/>
            <a:stCxn id="79" idx="3"/>
            <a:endCxn id="90" idx="1"/>
          </p:cNvCxnSpPr>
          <p:nvPr/>
        </p:nvCxnSpPr>
        <p:spPr>
          <a:xfrm flipV="1">
            <a:off x="5901945" y="1799343"/>
            <a:ext cx="1379086" cy="1722990"/>
          </a:xfrm>
          <a:prstGeom prst="bentConnector3">
            <a:avLst>
              <a:gd name="adj1" fmla="val 50000"/>
            </a:avLst>
          </a:prstGeom>
          <a:noFill/>
          <a:ln w="38103" cap="flat">
            <a:solidFill>
              <a:srgbClr val="0EADB9"/>
            </a:solidFill>
            <a:prstDash val="solid"/>
            <a:miter/>
            <a:tailEnd type="arrow"/>
          </a:ln>
        </p:spPr>
      </p:cxnSp>
      <p:sp>
        <p:nvSpPr>
          <p:cNvPr id="92" name="TextBox 1092">
            <a:extLst>
              <a:ext uri="{FF2B5EF4-FFF2-40B4-BE49-F238E27FC236}">
                <a16:creationId xmlns:a16="http://schemas.microsoft.com/office/drawing/2014/main" id="{A5EABF74-4994-9E2F-A75D-0E092D3F7694}"/>
              </a:ext>
            </a:extLst>
          </p:cNvPr>
          <p:cNvSpPr txBox="1"/>
          <p:nvPr/>
        </p:nvSpPr>
        <p:spPr>
          <a:xfrm>
            <a:off x="4141682" y="2324129"/>
            <a:ext cx="1953222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407A"/>
                </a:solidFill>
                <a:uFillTx/>
                <a:latin typeface="Calibri"/>
              </a:rPr>
              <a:t>RILIS</a:t>
            </a:r>
            <a:endParaRPr lang="en-GB" sz="2000" b="1" i="0" u="none" strike="noStrike" kern="1200" cap="none" spc="0" baseline="0" dirty="0">
              <a:solidFill>
                <a:srgbClr val="00407A"/>
              </a:solidFill>
              <a:uFillTx/>
              <a:latin typeface="Calibri"/>
            </a:endParaRPr>
          </a:p>
        </p:txBody>
      </p:sp>
      <p:sp>
        <p:nvSpPr>
          <p:cNvPr id="93" name="Rectangle: Rounded Corners 195">
            <a:extLst>
              <a:ext uri="{FF2B5EF4-FFF2-40B4-BE49-F238E27FC236}">
                <a16:creationId xmlns:a16="http://schemas.microsoft.com/office/drawing/2014/main" id="{AE986D70-21B0-CC31-863D-6ADD1FD9B01F}"/>
              </a:ext>
            </a:extLst>
          </p:cNvPr>
          <p:cNvSpPr/>
          <p:nvPr/>
        </p:nvSpPr>
        <p:spPr>
          <a:xfrm>
            <a:off x="5588732" y="4738375"/>
            <a:ext cx="4013406" cy="14221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EADB9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94" name="Connector: Elbow 1064">
            <a:extLst>
              <a:ext uri="{FF2B5EF4-FFF2-40B4-BE49-F238E27FC236}">
                <a16:creationId xmlns:a16="http://schemas.microsoft.com/office/drawing/2014/main" id="{5911202B-73FE-A326-71C1-A75F7C9C576A}"/>
              </a:ext>
            </a:extLst>
          </p:cNvPr>
          <p:cNvCxnSpPr>
            <a:cxnSpLocks/>
            <a:stCxn id="98" idx="3"/>
            <a:endCxn id="95" idx="1"/>
          </p:cNvCxnSpPr>
          <p:nvPr/>
        </p:nvCxnSpPr>
        <p:spPr>
          <a:xfrm>
            <a:off x="5635488" y="5550440"/>
            <a:ext cx="3966650" cy="1316"/>
          </a:xfrm>
          <a:prstGeom prst="bentConnector3">
            <a:avLst>
              <a:gd name="adj1" fmla="val 50000"/>
            </a:avLst>
          </a:prstGeom>
          <a:noFill/>
          <a:ln w="76196" cap="flat">
            <a:solidFill>
              <a:srgbClr val="0EADB9"/>
            </a:solidFill>
            <a:prstDash val="solid"/>
            <a:miter/>
            <a:tailEnd type="arrow"/>
          </a:ln>
        </p:spPr>
      </p:cxnSp>
      <p:sp>
        <p:nvSpPr>
          <p:cNvPr id="95" name="TextBox 355">
            <a:extLst>
              <a:ext uri="{FF2B5EF4-FFF2-40B4-BE49-F238E27FC236}">
                <a16:creationId xmlns:a16="http://schemas.microsoft.com/office/drawing/2014/main" id="{269AD376-F7F9-DFEE-4088-94EFBBB13FF6}"/>
              </a:ext>
            </a:extLst>
          </p:cNvPr>
          <p:cNvSpPr txBox="1"/>
          <p:nvPr/>
        </p:nvSpPr>
        <p:spPr>
          <a:xfrm>
            <a:off x="9602138" y="5136257"/>
            <a:ext cx="122952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8-23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MBq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TextBox 401">
            <a:extLst>
              <a:ext uri="{FF2B5EF4-FFF2-40B4-BE49-F238E27FC236}">
                <a16:creationId xmlns:a16="http://schemas.microsoft.com/office/drawing/2014/main" id="{8CD327CB-E1A5-3149-9E9E-7E51331D4F58}"/>
              </a:ext>
            </a:extLst>
          </p:cNvPr>
          <p:cNvSpPr txBox="1"/>
          <p:nvPr/>
        </p:nvSpPr>
        <p:spPr>
          <a:xfrm>
            <a:off x="5477976" y="5064028"/>
            <a:ext cx="439757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Collection at MEDICIS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TextBox 400">
            <a:extLst>
              <a:ext uri="{FF2B5EF4-FFF2-40B4-BE49-F238E27FC236}">
                <a16:creationId xmlns:a16="http://schemas.microsoft.com/office/drawing/2014/main" id="{74CFE415-BAEF-B8C1-3E2D-8710E22486A3}"/>
              </a:ext>
            </a:extLst>
          </p:cNvPr>
          <p:cNvSpPr txBox="1"/>
          <p:nvPr/>
        </p:nvSpPr>
        <p:spPr>
          <a:xfrm>
            <a:off x="7096685" y="5601252"/>
            <a:ext cx="163853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~ 1-5d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TextBox 457">
            <a:extLst>
              <a:ext uri="{FF2B5EF4-FFF2-40B4-BE49-F238E27FC236}">
                <a16:creationId xmlns:a16="http://schemas.microsoft.com/office/drawing/2014/main" id="{9A85E9E7-3783-55F5-DB44-FE948EC53A58}"/>
              </a:ext>
            </a:extLst>
          </p:cNvPr>
          <p:cNvSpPr txBox="1"/>
          <p:nvPr/>
        </p:nvSpPr>
        <p:spPr>
          <a:xfrm>
            <a:off x="4359210" y="5136641"/>
            <a:ext cx="1276278" cy="827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16-26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MBq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TextBox 398">
            <a:extLst>
              <a:ext uri="{FF2B5EF4-FFF2-40B4-BE49-F238E27FC236}">
                <a16:creationId xmlns:a16="http://schemas.microsoft.com/office/drawing/2014/main" id="{EC210DC6-17C9-9AB0-BE75-EEE58F657588}"/>
              </a:ext>
            </a:extLst>
          </p:cNvPr>
          <p:cNvSpPr txBox="1"/>
          <p:nvPr/>
        </p:nvSpPr>
        <p:spPr>
          <a:xfrm>
            <a:off x="6718443" y="3429199"/>
            <a:ext cx="1375949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Ionization</a:t>
            </a:r>
            <a:endParaRPr lang="en-GB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TextBox 398">
            <a:extLst>
              <a:ext uri="{FF2B5EF4-FFF2-40B4-BE49-F238E27FC236}">
                <a16:creationId xmlns:a16="http://schemas.microsoft.com/office/drawing/2014/main" id="{25F42810-D0FD-FCD5-5F3E-E2D66649407B}"/>
              </a:ext>
            </a:extLst>
          </p:cNvPr>
          <p:cNvSpPr txBox="1"/>
          <p:nvPr/>
        </p:nvSpPr>
        <p:spPr>
          <a:xfrm>
            <a:off x="6634285" y="2629180"/>
            <a:ext cx="154426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Mass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separation</a:t>
            </a:r>
            <a:endParaRPr lang="en-GB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TextBox 396">
            <a:extLst>
              <a:ext uri="{FF2B5EF4-FFF2-40B4-BE49-F238E27FC236}">
                <a16:creationId xmlns:a16="http://schemas.microsoft.com/office/drawing/2014/main" id="{0E619DE1-8913-296A-CFBC-C70961179307}"/>
              </a:ext>
            </a:extLst>
          </p:cNvPr>
          <p:cNvSpPr txBox="1"/>
          <p:nvPr/>
        </p:nvSpPr>
        <p:spPr>
          <a:xfrm rot="5400000">
            <a:off x="10556732" y="3522385"/>
            <a:ext cx="70421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&lt; 1d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TextBox 316">
            <a:extLst>
              <a:ext uri="{FF2B5EF4-FFF2-40B4-BE49-F238E27FC236}">
                <a16:creationId xmlns:a16="http://schemas.microsoft.com/office/drawing/2014/main" id="{1E80B73A-14A8-A185-9849-61787CFD0DE0}"/>
              </a:ext>
            </a:extLst>
          </p:cNvPr>
          <p:cNvSpPr txBox="1"/>
          <p:nvPr/>
        </p:nvSpPr>
        <p:spPr>
          <a:xfrm>
            <a:off x="8558316" y="2593423"/>
            <a:ext cx="140888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~50%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efficiency</a:t>
            </a:r>
            <a:endParaRPr lang="en-GB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4" name="TextBox 317">
            <a:extLst>
              <a:ext uri="{FF2B5EF4-FFF2-40B4-BE49-F238E27FC236}">
                <a16:creationId xmlns:a16="http://schemas.microsoft.com/office/drawing/2014/main" id="{09A50CD8-EEF1-AACB-1893-EA85934D1F1D}"/>
              </a:ext>
            </a:extLst>
          </p:cNvPr>
          <p:cNvSpPr txBox="1"/>
          <p:nvPr/>
        </p:nvSpPr>
        <p:spPr>
          <a:xfrm>
            <a:off x="6715306" y="3188583"/>
            <a:ext cx="140888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  <a:endParaRPr lang="en-GB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TextBox 318">
            <a:extLst>
              <a:ext uri="{FF2B5EF4-FFF2-40B4-BE49-F238E27FC236}">
                <a16:creationId xmlns:a16="http://schemas.microsoft.com/office/drawing/2014/main" id="{5FA67445-B88A-6750-CC99-0717D0C8F98F}"/>
              </a:ext>
            </a:extLst>
          </p:cNvPr>
          <p:cNvSpPr txBox="1"/>
          <p:nvPr/>
        </p:nvSpPr>
        <p:spPr>
          <a:xfrm>
            <a:off x="7662884" y="2778765"/>
            <a:ext cx="140888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  <a:endParaRPr lang="en-GB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7" name="TextBox 460">
            <a:extLst>
              <a:ext uri="{FF2B5EF4-FFF2-40B4-BE49-F238E27FC236}">
                <a16:creationId xmlns:a16="http://schemas.microsoft.com/office/drawing/2014/main" id="{94DAA109-6B01-3B11-80A9-4C57230B5966}"/>
              </a:ext>
            </a:extLst>
          </p:cNvPr>
          <p:cNvSpPr txBox="1"/>
          <p:nvPr/>
        </p:nvSpPr>
        <p:spPr>
          <a:xfrm>
            <a:off x="-223680" y="1344655"/>
            <a:ext cx="2410111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Initial sample activity </a:t>
            </a:r>
            <a:r>
              <a:rPr lang="en-US" sz="2000" b="1" i="0" u="none" strike="noStrike" kern="1200" cap="none" spc="0" baseline="0" dirty="0">
                <a:solidFill>
                  <a:srgbClr val="00407A"/>
                </a:solidFill>
                <a:uFillTx/>
                <a:latin typeface="Calibri"/>
              </a:rPr>
              <a:t>30MBq</a:t>
            </a:r>
            <a:endParaRPr lang="en-GB" sz="2000" b="1" i="0" u="none" strike="noStrike" kern="1200" cap="none" spc="0" baseline="0" dirty="0">
              <a:solidFill>
                <a:srgbClr val="00407A"/>
              </a:solidFill>
              <a:uFillTx/>
              <a:latin typeface="Calibri"/>
            </a:endParaRPr>
          </a:p>
        </p:txBody>
      </p:sp>
      <p:sp>
        <p:nvSpPr>
          <p:cNvPr id="146" name="Rectangle 227">
            <a:extLst>
              <a:ext uri="{FF2B5EF4-FFF2-40B4-BE49-F238E27FC236}">
                <a16:creationId xmlns:a16="http://schemas.microsoft.com/office/drawing/2014/main" id="{EFAC6B67-8904-C1B7-7EF8-A953B94AC450}"/>
              </a:ext>
            </a:extLst>
          </p:cNvPr>
          <p:cNvSpPr/>
          <p:nvPr/>
        </p:nvSpPr>
        <p:spPr>
          <a:xfrm>
            <a:off x="4094465" y="890746"/>
            <a:ext cx="5908110" cy="5840254"/>
          </a:xfrm>
          <a:prstGeom prst="rect">
            <a:avLst/>
          </a:prstGeom>
          <a:solidFill>
            <a:srgbClr val="0EADB9">
              <a:alpha val="14000"/>
            </a:srgbClr>
          </a:solidFill>
          <a:ln cap="flat">
            <a:noFill/>
            <a:prstDash val="solid"/>
          </a:ln>
          <a:effectLst>
            <a:softEdge rad="317500"/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63CE28B7-9723-1E74-D0E9-7C902A02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038" y="1575984"/>
            <a:ext cx="1473276" cy="1733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FD144D-E505-9A6A-1C03-F11CECE352DE}"/>
              </a:ext>
            </a:extLst>
          </p:cNvPr>
          <p:cNvSpPr txBox="1"/>
          <p:nvPr/>
        </p:nvSpPr>
        <p:spPr>
          <a:xfrm>
            <a:off x="113616" y="6503857"/>
            <a:ext cx="228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by R. </a:t>
            </a:r>
            <a:r>
              <a:rPr lang="en-US" dirty="0" err="1"/>
              <a:t>Mancheva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0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CA774-845C-BEEA-69F1-E28519D19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010B-D7AE-C526-94B4-AA6EC021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C9BE-2C6A-32DC-ADC0-5033F7DC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at KU Leuven – supervisor Thomas </a:t>
            </a:r>
            <a:r>
              <a:rPr lang="en-US" dirty="0" err="1"/>
              <a:t>Cocolios</a:t>
            </a:r>
            <a:endParaRPr lang="en-US" dirty="0"/>
          </a:p>
          <a:p>
            <a:r>
              <a:rPr lang="en-US" dirty="0"/>
              <a:t>Secondment to CERN (MEDICIS, OffLine2)</a:t>
            </a:r>
          </a:p>
          <a:p>
            <a:r>
              <a:rPr lang="en-US" dirty="0"/>
              <a:t>Central problem to solve: (laser) ion sources are limited in throughput thereby limiting collection speed</a:t>
            </a:r>
          </a:p>
          <a:p>
            <a:r>
              <a:rPr lang="en-US" dirty="0"/>
              <a:t>Aim: Improve the ion source geometry to increase extraction</a:t>
            </a:r>
          </a:p>
          <a:p>
            <a:pPr lvl="1"/>
            <a:r>
              <a:rPr lang="en-US" dirty="0"/>
              <a:t>Continue work already under way for MEDICIS</a:t>
            </a:r>
          </a:p>
          <a:p>
            <a:pPr lvl="1"/>
            <a:r>
              <a:rPr lang="en-US" dirty="0"/>
              <a:t>Plasma simulations</a:t>
            </a:r>
          </a:p>
          <a:p>
            <a:pPr lvl="1"/>
            <a:r>
              <a:rPr lang="en-US" dirty="0"/>
              <a:t>Test and design of new ion source geometries </a:t>
            </a:r>
          </a:p>
          <a:p>
            <a:pPr lvl="1"/>
            <a:r>
              <a:rPr lang="en-US" dirty="0"/>
              <a:t>Investigations into (new) materials which can reduce surface ionization and increase laser ion confinement</a:t>
            </a:r>
          </a:p>
        </p:txBody>
      </p:sp>
    </p:spTree>
    <p:extLst>
      <p:ext uri="{BB962C8B-B14F-4D97-AF65-F5344CB8AC3E}">
        <p14:creationId xmlns:p14="http://schemas.microsoft.com/office/powerpoint/2010/main" val="60616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7EF9-802F-5925-CAFD-CD7AB6D1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EBD0-0BFB-F8F2-2F6E-C236FF4D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at CERN – supervisor Simon Stegemann</a:t>
            </a:r>
          </a:p>
          <a:p>
            <a:r>
              <a:rPr lang="en-US" dirty="0"/>
              <a:t>Secondment to Duisburg-Essen (work in home institute for material production)</a:t>
            </a:r>
          </a:p>
          <a:p>
            <a:r>
              <a:rPr lang="en-US" dirty="0"/>
              <a:t>Central question/problem to solve: extraction of produced lanthanides from currently available target materials is inefficient/ impossible</a:t>
            </a:r>
          </a:p>
        </p:txBody>
      </p:sp>
    </p:spTree>
    <p:extLst>
      <p:ext uri="{BB962C8B-B14F-4D97-AF65-F5344CB8AC3E}">
        <p14:creationId xmlns:p14="http://schemas.microsoft.com/office/powerpoint/2010/main" val="413142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651</Words>
  <Application>Microsoft Macintosh PowerPoint</Application>
  <PresentationFormat>Widescreen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WP 2 – (Radio) lanthanide production for society</vt:lpstr>
      <vt:lpstr>Overview – the central questions</vt:lpstr>
      <vt:lpstr>Final result</vt:lpstr>
      <vt:lpstr>Projects</vt:lpstr>
      <vt:lpstr>Improving the separation purity</vt:lpstr>
      <vt:lpstr>Throughput optimization</vt:lpstr>
      <vt:lpstr>Radioisotope production at MEDICIS</vt:lpstr>
      <vt:lpstr>Throughput optimization</vt:lpstr>
      <vt:lpstr>New materials</vt:lpstr>
      <vt:lpstr>New materials</vt:lpstr>
      <vt:lpstr>New materials</vt:lpstr>
      <vt:lpstr>The final result of the WP?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Chrysalidis</dc:creator>
  <cp:lastModifiedBy>Katerina Chrysalidis</cp:lastModifiedBy>
  <cp:revision>19</cp:revision>
  <dcterms:created xsi:type="dcterms:W3CDTF">2025-06-30T08:46:44Z</dcterms:created>
  <dcterms:modified xsi:type="dcterms:W3CDTF">2025-07-01T07:21:40Z</dcterms:modified>
</cp:coreProperties>
</file>