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74" r:id="rId5"/>
    <p:sldId id="260" r:id="rId6"/>
    <p:sldId id="294" r:id="rId7"/>
    <p:sldId id="272" r:id="rId8"/>
    <p:sldId id="277" r:id="rId9"/>
    <p:sldId id="276" r:id="rId10"/>
    <p:sldId id="289" r:id="rId11"/>
    <p:sldId id="271" r:id="rId12"/>
    <p:sldId id="275" r:id="rId13"/>
    <p:sldId id="278" r:id="rId14"/>
    <p:sldId id="293" r:id="rId15"/>
    <p:sldId id="279" r:id="rId16"/>
    <p:sldId id="281" r:id="rId17"/>
    <p:sldId id="280" r:id="rId18"/>
    <p:sldId id="282" r:id="rId19"/>
    <p:sldId id="283" r:id="rId20"/>
    <p:sldId id="292" r:id="rId21"/>
    <p:sldId id="286" r:id="rId22"/>
    <p:sldId id="287" r:id="rId23"/>
    <p:sldId id="288" r:id="rId24"/>
    <p:sldId id="295" r:id="rId25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857"/>
  </p:normalViewPr>
  <p:slideViewPr>
    <p:cSldViewPr snapToGrid="0">
      <p:cViewPr varScale="1">
        <p:scale>
          <a:sx n="105" d="100"/>
          <a:sy n="105" d="100"/>
        </p:scale>
        <p:origin x="13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BCEA-3CE1-234D-BFDC-5D1F25805DDE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830D-42DB-D744-8C39-FA3DCA2169A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70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5909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0576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966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2096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13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528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5045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16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2581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19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31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71876-DF24-C697-0AC0-EBD39598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95C58-2540-0BA4-6C9C-70A5F7073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F0BB2-7684-CF25-95DA-21346BD3C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D051A-AB87-35E8-A8D2-F0171147D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20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36019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21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9217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5897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4358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8841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552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1880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68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1355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8973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3726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640B-9BB4-E269-91B4-F22FC9367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C36EA-97C4-CD55-96BB-CD835D5E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0522-2620-9582-444E-22B90B9E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F328D-EA53-D18F-EF8F-F56EB15F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3E99-AD10-C18B-F493-19A63627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17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EF13-0E14-F916-BD0D-D5331538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23CA8-A9B4-E62E-9B9E-E396799B2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8EF3-E821-D06C-C718-D211E2B2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92C84-C791-AA1B-7AFF-9FA0DEAA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7DDA-251D-AF90-B15C-2A330CF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5900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DA9AF-C99F-13A3-841C-7FD68D20E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889B4-239A-9BAD-E3D6-7A8329B74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8D3C-ED3C-DF49-E6A3-7B9921A0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EF1C6-05E4-6A03-BA45-9698EE53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D249A-E438-8937-70AB-95D88E9D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163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B1EF-F001-952E-3D63-40C894E2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A5D0-5AC6-774C-A1D3-8D0A16FC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CB55-29C0-F579-FD8A-984A476A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7D7B-56FB-A5D6-70D1-1318B156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6A7D-B111-D657-95C4-27959389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251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0FFE-103B-73DD-D56F-C41F1C0B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B9A31-7E1A-4F0C-C2A4-F47C0A97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AD465-99C2-70CA-42B7-BE1C68EF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783F-D981-36C4-E0DC-F582CB38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FC07-5359-EBCE-035B-BB4DAFD8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0568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7560-B3FC-C02E-DB5A-99E247E5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7BB2-E889-3D6C-DCD8-D071A96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39DE-EA4B-C66E-84A8-F510ED303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56F74-3E44-FE54-10EC-3CC6BE41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6ABA3-72F3-E34C-8A76-D7F803A1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399BC-874A-F8A8-6A84-4E94F736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6223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F4FA-A8B4-C18C-1677-45F86F52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73B21-7250-5CB2-C8BA-7A8B042AC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6DEFD-E99E-6612-8338-EE87D2AE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41A04-D0B1-4656-8720-338911B67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8C83E-2FC7-BA48-F650-471FE2700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EAB8C-90C1-4978-AEBD-A5553E16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4C3E0-2E5E-C9E7-BE55-2C2302BE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E047C-7E77-4DAD-3C22-660D1878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2018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C8DB-39A8-4022-B5EF-637071C1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A7CC-E822-09DB-D56D-E535AE2B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6F1E9-587C-05FB-407C-BA9C3BDD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74EAB-15F2-5FC2-824B-C25F2144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013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55663-6F2A-ABB8-F9C5-1AB3DC4C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35A10-07A0-7018-FE73-1EE1B7C2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9EE93-14DF-05A9-E24E-215B5EF0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9034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FCA2-8BC7-29BA-62D8-5015F54E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75F4-3175-141B-6E36-48489F08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F8631-424D-A2CE-8AAE-5D80C2E3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6E4E1-C320-388B-D959-A1440896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A9202-0512-167B-5203-5F96F3EF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CCCDA-F78D-D0ED-3903-779514E9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988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F988-E725-673B-E9C6-F281A4F4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DA66D-D17A-E0BC-6050-A8FE43947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5FB41-EBAA-722D-6EC7-B9818C89A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E166-B22C-4025-82B5-EA12FBE4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4ACE0-5420-6AF2-8418-BF3AD3C7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649F4-DB7C-3908-9EDE-3969C503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9809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D0542-9AE0-C2B3-E7F9-10EB3943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1E76D-2996-B1F5-96DE-95A97B94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F19C-FF65-B5A2-F7C1-A800758E6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C1F7-645F-E74D-BECC-AB428C333E67}" type="datetimeFigureOut">
              <a:rPr lang="en-FR" smtClean="0"/>
              <a:t>28/04/2025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3675-1776-559E-415C-3D63689B6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0346-4CEF-67F2-7190-DDB198E2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06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DE19B4-4979-6CE7-6CE8-1CFED02ECA10}"/>
              </a:ext>
            </a:extLst>
          </p:cNvPr>
          <p:cNvSpPr txBox="1"/>
          <p:nvPr/>
        </p:nvSpPr>
        <p:spPr>
          <a:xfrm>
            <a:off x="4358035" y="1713429"/>
            <a:ext cx="36862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FR" sz="2000" dirty="0"/>
          </a:p>
          <a:p>
            <a:pPr algn="ctr"/>
            <a:r>
              <a:rPr lang="en-FR" sz="2000" dirty="0"/>
              <a:t>A. Lopez-Martens</a:t>
            </a:r>
          </a:p>
          <a:p>
            <a:pPr algn="ctr"/>
            <a:r>
              <a:rPr lang="en-FR" sz="2000" dirty="0"/>
              <a:t>(IJClab, Orsay)</a:t>
            </a:r>
          </a:p>
          <a:p>
            <a:pPr algn="ctr"/>
            <a:endParaRPr lang="en-FR" sz="2000" dirty="0"/>
          </a:p>
          <a:p>
            <a:pPr algn="ctr"/>
            <a:r>
              <a:rPr lang="en-FR" sz="2000" dirty="0"/>
              <a:t>J. Dudouet</a:t>
            </a:r>
          </a:p>
          <a:p>
            <a:pPr algn="ctr"/>
            <a:r>
              <a:rPr lang="en-FR" sz="2000" dirty="0"/>
              <a:t>(IP2I, Lyon)</a:t>
            </a:r>
          </a:p>
          <a:p>
            <a:pPr algn="ctr"/>
            <a:endParaRPr lang="en-FR" sz="2000" dirty="0"/>
          </a:p>
          <a:p>
            <a:pPr algn="ctr"/>
            <a:r>
              <a:rPr lang="en-FR" sz="2000" dirty="0"/>
              <a:t>D. Kalaydjieva* and K. Stoychev*  </a:t>
            </a:r>
          </a:p>
          <a:p>
            <a:pPr algn="ctr"/>
            <a:r>
              <a:rPr lang="en-FR" sz="2000" dirty="0"/>
              <a:t>(IJCLab, Orsay)</a:t>
            </a:r>
          </a:p>
          <a:p>
            <a:pPr algn="ctr"/>
            <a:endParaRPr lang="en-FR" sz="2000" dirty="0"/>
          </a:p>
          <a:p>
            <a:pPr algn="ctr"/>
            <a:r>
              <a:rPr lang="en-FR" sz="2000" dirty="0"/>
              <a:t>J. Ljungvall</a:t>
            </a:r>
          </a:p>
          <a:p>
            <a:pPr algn="ctr"/>
            <a:r>
              <a:rPr lang="en-FR" sz="2000" dirty="0"/>
              <a:t>(IPHC, Strasbourg)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C0052-E974-7EAD-3507-3F50C5608D69}"/>
              </a:ext>
            </a:extLst>
          </p:cNvPr>
          <p:cNvSpPr txBox="1"/>
          <p:nvPr/>
        </p:nvSpPr>
        <p:spPr>
          <a:xfrm>
            <a:off x="8044237" y="6476919"/>
            <a:ext cx="406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00" dirty="0"/>
              <a:t>*present affiliation: U. of Guelph,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11127-3654-DEFD-74A4-EF468E705B3B}"/>
              </a:ext>
            </a:extLst>
          </p:cNvPr>
          <p:cNvSpPr txBox="1"/>
          <p:nvPr/>
        </p:nvSpPr>
        <p:spPr>
          <a:xfrm>
            <a:off x="2862915" y="381081"/>
            <a:ext cx="6676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4000" dirty="0"/>
              <a:t>Recent developments with OFT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84634-97FC-D0B6-31A6-ED9F33326F57}"/>
              </a:ext>
            </a:extLst>
          </p:cNvPr>
          <p:cNvSpPr txBox="1"/>
          <p:nvPr/>
        </p:nvSpPr>
        <p:spPr>
          <a:xfrm>
            <a:off x="199292" y="6389077"/>
            <a:ext cx="284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AGATA@IJCLAB, 29/04/2025</a:t>
            </a:r>
          </a:p>
        </p:txBody>
      </p:sp>
    </p:spTree>
    <p:extLst>
      <p:ext uri="{BB962C8B-B14F-4D97-AF65-F5344CB8AC3E}">
        <p14:creationId xmlns:p14="http://schemas.microsoft.com/office/powerpoint/2010/main" val="332570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9971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2197100" imgH="584200" progId="Equation.3">
                  <p:embed/>
                </p:oleObj>
              </mc:Choice>
              <mc:Fallback>
                <p:oleObj name="…quation" r:id="rId3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237F5F-A6A6-4523-60A2-429EA8A4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0"/>
            <a:ext cx="10515600" cy="1325563"/>
          </a:xfrm>
        </p:spPr>
        <p:txBody>
          <a:bodyPr/>
          <a:lstStyle/>
          <a:p>
            <a:r>
              <a:rPr lang="en-FR" dirty="0"/>
              <a:t>Compton vertex evaluation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47660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1422400" imgH="939800" progId="Equation.3">
                  <p:embed/>
                </p:oleObj>
              </mc:Choice>
              <mc:Fallback>
                <p:oleObj name="…quation" r:id="rId5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er 28">
            <a:extLst>
              <a:ext uri="{FF2B5EF4-FFF2-40B4-BE49-F238E27FC236}">
                <a16:creationId xmlns:a16="http://schemas.microsoft.com/office/drawing/2014/main" id="{05617654-3A5D-6330-44A9-482B48C43DE9}"/>
              </a:ext>
            </a:extLst>
          </p:cNvPr>
          <p:cNvGrpSpPr/>
          <p:nvPr/>
        </p:nvGrpSpPr>
        <p:grpSpPr>
          <a:xfrm>
            <a:off x="6158747" y="2748033"/>
            <a:ext cx="4536504" cy="3453412"/>
            <a:chOff x="5530403" y="2237656"/>
            <a:chExt cx="4536504" cy="3453412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D5F3DD9-5169-7756-1DAC-E9A4A39EE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0603" y="3389784"/>
            <a:ext cx="2736304" cy="999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384300" imgH="508000" progId="Equation.3">
                    <p:embed/>
                  </p:oleObj>
                </mc:Choice>
                <mc:Fallback>
                  <p:oleObj name="…quation" r:id="rId7" imgW="1384300" imgH="508000" progId="Equation.3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D5F3DD9-5169-7756-1DAC-E9A4A39EE6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603" y="3389784"/>
                          <a:ext cx="2736304" cy="9996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3">
              <a:extLst>
                <a:ext uri="{FF2B5EF4-FFF2-40B4-BE49-F238E27FC236}">
                  <a16:creationId xmlns:a16="http://schemas.microsoft.com/office/drawing/2014/main" id="{1E83F1F1-7ED2-34C8-45E3-710CB8505B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580" y="4325888"/>
            <a:ext cx="2736303" cy="136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117600" imgH="508000" progId="Equation.3">
                    <p:embed/>
                  </p:oleObj>
                </mc:Choice>
                <mc:Fallback>
                  <p:oleObj name="…quation" r:id="rId9" imgW="1117600" imgH="508000" progId="Equation.3">
                    <p:embed/>
                    <p:pic>
                      <p:nvPicPr>
                        <p:cNvPr id="21" name="Objet 23">
                          <a:extLst>
                            <a:ext uri="{FF2B5EF4-FFF2-40B4-BE49-F238E27FC236}">
                              <a16:creationId xmlns:a16="http://schemas.microsoft.com/office/drawing/2014/main" id="{1E83F1F1-7ED2-34C8-45E3-710CB8505B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14580" y="4325888"/>
                          <a:ext cx="2736303" cy="1365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4">
              <a:extLst>
                <a:ext uri="{FF2B5EF4-FFF2-40B4-BE49-F238E27FC236}">
                  <a16:creationId xmlns:a16="http://schemas.microsoft.com/office/drawing/2014/main" id="{B4E4BB9C-8AF4-42E5-F55D-05132B64A2B7}"/>
                </a:ext>
              </a:extLst>
            </p:cNvPr>
            <p:cNvSpPr txBox="1"/>
            <p:nvPr/>
          </p:nvSpPr>
          <p:spPr>
            <a:xfrm>
              <a:off x="5530403" y="3677816"/>
              <a:ext cx="137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Gretina</a:t>
              </a:r>
              <a:r>
                <a:rPr lang="fr-FR" sz="2800" dirty="0"/>
                <a:t>:</a:t>
              </a:r>
            </a:p>
          </p:txBody>
        </p:sp>
        <p:sp>
          <p:nvSpPr>
            <p:cNvPr id="23" name="ZoneTexte 25">
              <a:extLst>
                <a:ext uri="{FF2B5EF4-FFF2-40B4-BE49-F238E27FC236}">
                  <a16:creationId xmlns:a16="http://schemas.microsoft.com/office/drawing/2014/main" id="{6E0AE79F-1BF9-91FF-D92E-36A769B3B778}"/>
                </a:ext>
              </a:extLst>
            </p:cNvPr>
            <p:cNvSpPr txBox="1"/>
            <p:nvPr/>
          </p:nvSpPr>
          <p:spPr>
            <a:xfrm>
              <a:off x="5818435" y="4973960"/>
              <a:ext cx="85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OFT:</a:t>
              </a: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F5F371D3-9A92-7A1D-0C75-692987222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74619" y="2237656"/>
            <a:ext cx="2304256" cy="104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117600" imgH="508000" progId="Equation.3">
                    <p:embed/>
                  </p:oleObj>
                </mc:Choice>
                <mc:Fallback>
                  <p:oleObj name="…quation" r:id="rId11" imgW="1117600" imgH="508000" progId="Equation.3">
                    <p:embed/>
                    <p:pic>
                      <p:nvPicPr>
                        <p:cNvPr id="24" name="Object 5">
                          <a:extLst>
                            <a:ext uri="{FF2B5EF4-FFF2-40B4-BE49-F238E27FC236}">
                              <a16:creationId xmlns:a16="http://schemas.microsoft.com/office/drawing/2014/main" id="{F5F371D3-9A92-7A1D-0C75-6929872222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619" y="2237656"/>
                          <a:ext cx="2304256" cy="1041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7">
              <a:extLst>
                <a:ext uri="{FF2B5EF4-FFF2-40B4-BE49-F238E27FC236}">
                  <a16:creationId xmlns:a16="http://schemas.microsoft.com/office/drawing/2014/main" id="{CD75D2B8-2A47-F704-7254-6AEEFA5E644C}"/>
                </a:ext>
              </a:extLst>
            </p:cNvPr>
            <p:cNvSpPr txBox="1"/>
            <p:nvPr/>
          </p:nvSpPr>
          <p:spPr>
            <a:xfrm>
              <a:off x="5818435" y="2474386"/>
              <a:ext cx="856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mgt</a:t>
              </a:r>
              <a:r>
                <a:rPr lang="fr-FR" sz="2800" dirty="0"/>
                <a:t>: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D6F091F-1890-30DB-7B02-026866934FB2}"/>
              </a:ext>
            </a:extLst>
          </p:cNvPr>
          <p:cNvSpPr/>
          <p:nvPr/>
        </p:nvSpPr>
        <p:spPr>
          <a:xfrm>
            <a:off x="9776012" y="5295952"/>
            <a:ext cx="631207" cy="601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72550D-A978-D43D-7781-BC00A0E03C55}"/>
              </a:ext>
            </a:extLst>
          </p:cNvPr>
          <p:cNvGrpSpPr/>
          <p:nvPr/>
        </p:nvGrpSpPr>
        <p:grpSpPr>
          <a:xfrm>
            <a:off x="7916175" y="1338425"/>
            <a:ext cx="2779076" cy="1013439"/>
            <a:chOff x="7916175" y="1770920"/>
            <a:chExt cx="2779076" cy="10134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C1CD44-D989-4D5B-F19D-FEB15F15C956}"/>
                </a:ext>
              </a:extLst>
            </p:cNvPr>
            <p:cNvSpPr/>
            <p:nvPr/>
          </p:nvSpPr>
          <p:spPr>
            <a:xfrm>
              <a:off x="10407219" y="1770920"/>
              <a:ext cx="288032" cy="57059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AF75455-D5C7-8AD2-245C-94C1CDE264B0}"/>
                </a:ext>
              </a:extLst>
            </p:cNvPr>
            <p:cNvSpPr/>
            <p:nvPr/>
          </p:nvSpPr>
          <p:spPr>
            <a:xfrm>
              <a:off x="7916175" y="2025202"/>
              <a:ext cx="906548" cy="759157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E88427-B467-9C02-7156-BBD7755755D5}"/>
                  </a:ext>
                </a:extLst>
              </p:cNvPr>
              <p:cNvSpPr txBox="1"/>
              <p:nvPr/>
            </p:nvSpPr>
            <p:spPr>
              <a:xfrm>
                <a:off x="7526900" y="6076696"/>
                <a:ext cx="263450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F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FR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E88427-B467-9C02-7156-BBD775575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00" y="6076696"/>
                <a:ext cx="2634504" cy="7813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39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FE52639-6BF5-B706-4671-A6341C6354E1}"/>
              </a:ext>
            </a:extLst>
          </p:cNvPr>
          <p:cNvSpPr/>
          <p:nvPr/>
        </p:nvSpPr>
        <p:spPr>
          <a:xfrm>
            <a:off x="838200" y="3832412"/>
            <a:ext cx="587188" cy="605117"/>
          </a:xfrm>
          <a:prstGeom prst="ellipse">
            <a:avLst/>
          </a:prstGeom>
          <a:solidFill>
            <a:schemeClr val="accent1">
              <a:alpha val="537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D84D70-C3FC-ADF6-C14E-63310EE560FD}"/>
              </a:ext>
            </a:extLst>
          </p:cNvPr>
          <p:cNvSpPr/>
          <p:nvPr/>
        </p:nvSpPr>
        <p:spPr>
          <a:xfrm>
            <a:off x="4433048" y="2458991"/>
            <a:ext cx="587188" cy="605117"/>
          </a:xfrm>
          <a:prstGeom prst="ellipse">
            <a:avLst/>
          </a:prstGeom>
          <a:solidFill>
            <a:srgbClr val="FF0000">
              <a:alpha val="528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C88922-9BF4-4960-BEA2-E3D6C8021688}"/>
              </a:ext>
            </a:extLst>
          </p:cNvPr>
          <p:cNvSpPr/>
          <p:nvPr/>
        </p:nvSpPr>
        <p:spPr>
          <a:xfrm>
            <a:off x="7839636" y="3227295"/>
            <a:ext cx="587188" cy="605117"/>
          </a:xfrm>
          <a:prstGeom prst="ellipse">
            <a:avLst/>
          </a:prstGeom>
          <a:solidFill>
            <a:schemeClr val="accent1">
              <a:alpha val="5354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792A5-9498-0D70-E5A2-2461EDA0D759}"/>
              </a:ext>
            </a:extLst>
          </p:cNvPr>
          <p:cNvCxnSpPr/>
          <p:nvPr/>
        </p:nvCxnSpPr>
        <p:spPr>
          <a:xfrm flipV="1">
            <a:off x="1131794" y="927847"/>
            <a:ext cx="8240806" cy="320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88018E-EDB5-0075-394C-33D2701597D9}"/>
              </a:ext>
            </a:extLst>
          </p:cNvPr>
          <p:cNvCxnSpPr/>
          <p:nvPr/>
        </p:nvCxnSpPr>
        <p:spPr>
          <a:xfrm>
            <a:off x="4726642" y="2761549"/>
            <a:ext cx="3406588" cy="76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ED5A4C80-78D2-73F7-BC44-DAD6B74E617F}"/>
              </a:ext>
            </a:extLst>
          </p:cNvPr>
          <p:cNvSpPr/>
          <p:nvPr/>
        </p:nvSpPr>
        <p:spPr>
          <a:xfrm>
            <a:off x="5862918" y="2196772"/>
            <a:ext cx="587188" cy="1978539"/>
          </a:xfrm>
          <a:prstGeom prst="arc">
            <a:avLst>
              <a:gd name="adj1" fmla="val 16200000"/>
              <a:gd name="adj2" fmla="val 21281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EBC4B-A569-7B97-20A4-CC72A10BBE62}"/>
              </a:ext>
            </a:extLst>
          </p:cNvPr>
          <p:cNvSpPr txBox="1"/>
          <p:nvPr/>
        </p:nvSpPr>
        <p:spPr>
          <a:xfrm>
            <a:off x="6450106" y="24589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Symbol" pitchFamily="2" charset="2"/>
              </a:rPr>
              <a:t>q</a:t>
            </a:r>
            <a:r>
              <a:rPr lang="en-FR" baseline="-25000" dirty="0">
                <a:latin typeface="Symbol" pitchFamily="2" charset="2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61D90-020C-A2FB-998A-E58ED9236589}"/>
              </a:ext>
            </a:extLst>
          </p:cNvPr>
          <p:cNvSpPr txBox="1"/>
          <p:nvPr/>
        </p:nvSpPr>
        <p:spPr>
          <a:xfrm>
            <a:off x="376964" y="33451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0</a:t>
            </a:r>
            <a:r>
              <a:rPr lang="en-FR" dirty="0"/>
              <a:t>,x</a:t>
            </a:r>
            <a:r>
              <a:rPr lang="en-FR" baseline="-25000" dirty="0"/>
              <a:t>0</a:t>
            </a:r>
            <a:r>
              <a:rPr lang="en-FR" dirty="0"/>
              <a:t>,y</a:t>
            </a:r>
            <a:r>
              <a:rPr lang="en-FR" baseline="-25000" dirty="0"/>
              <a:t>0</a:t>
            </a:r>
            <a:r>
              <a:rPr lang="en-FR" dirty="0"/>
              <a:t>,z</a:t>
            </a:r>
            <a:r>
              <a:rPr lang="en-FR" baseline="-250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043B2-D6B6-EC43-24CD-28EE79E01325}"/>
              </a:ext>
            </a:extLst>
          </p:cNvPr>
          <p:cNvSpPr txBox="1"/>
          <p:nvPr/>
        </p:nvSpPr>
        <p:spPr>
          <a:xfrm>
            <a:off x="4179794" y="18646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1</a:t>
            </a:r>
            <a:r>
              <a:rPr lang="en-FR" dirty="0"/>
              <a:t>,x</a:t>
            </a:r>
            <a:r>
              <a:rPr lang="en-FR" baseline="-25000" dirty="0"/>
              <a:t>1</a:t>
            </a:r>
            <a:r>
              <a:rPr lang="en-FR" dirty="0"/>
              <a:t>,y</a:t>
            </a:r>
            <a:r>
              <a:rPr lang="en-FR" baseline="-25000" dirty="0"/>
              <a:t>1</a:t>
            </a:r>
            <a:r>
              <a:rPr lang="en-FR" dirty="0"/>
              <a:t>,z</a:t>
            </a:r>
            <a:r>
              <a:rPr lang="en-FR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D68B7-85DB-CF82-59DB-FFC716B29B28}"/>
              </a:ext>
            </a:extLst>
          </p:cNvPr>
          <p:cNvSpPr txBox="1"/>
          <p:nvPr/>
        </p:nvSpPr>
        <p:spPr>
          <a:xfrm>
            <a:off x="7738556" y="26947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2</a:t>
            </a:r>
            <a:r>
              <a:rPr lang="en-FR" dirty="0"/>
              <a:t>,x</a:t>
            </a:r>
            <a:r>
              <a:rPr lang="en-FR" baseline="-25000" dirty="0"/>
              <a:t>2</a:t>
            </a:r>
            <a:r>
              <a:rPr lang="en-FR" dirty="0"/>
              <a:t>,y</a:t>
            </a:r>
            <a:r>
              <a:rPr lang="en-FR" baseline="-25000" dirty="0"/>
              <a:t>2</a:t>
            </a:r>
            <a:r>
              <a:rPr lang="en-FR" dirty="0"/>
              <a:t>,z</a:t>
            </a:r>
            <a:r>
              <a:rPr lang="en-FR" baseline="-25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3F99B6-0626-FCE9-0620-BBBA24F2A237}"/>
              </a:ext>
            </a:extLst>
          </p:cNvPr>
          <p:cNvSpPr txBox="1"/>
          <p:nvPr/>
        </p:nvSpPr>
        <p:spPr>
          <a:xfrm>
            <a:off x="3999431" y="318200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Compton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/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860EFD2-9E4F-6068-3FDA-114EC570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79"/>
            <a:ext cx="10515600" cy="1325563"/>
          </a:xfrm>
        </p:spPr>
        <p:txBody>
          <a:bodyPr/>
          <a:lstStyle/>
          <a:p>
            <a:r>
              <a:rPr lang="en-FR" dirty="0"/>
              <a:t>Scattering angle uncertainty in OFT</a:t>
            </a:r>
          </a:p>
        </p:txBody>
      </p:sp>
    </p:spTree>
    <p:extLst>
      <p:ext uri="{BB962C8B-B14F-4D97-AF65-F5344CB8AC3E}">
        <p14:creationId xmlns:p14="http://schemas.microsoft.com/office/powerpoint/2010/main" val="173856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69B8-0A68-EB4A-A853-41AEC45D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79"/>
            <a:ext cx="10515600" cy="1325563"/>
          </a:xfrm>
        </p:spPr>
        <p:txBody>
          <a:bodyPr/>
          <a:lstStyle/>
          <a:p>
            <a:r>
              <a:rPr lang="en-FR" dirty="0"/>
              <a:t>Scattering angle uncertainty in OFT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E52639-6BF5-B706-4671-A6341C6354E1}"/>
              </a:ext>
            </a:extLst>
          </p:cNvPr>
          <p:cNvSpPr/>
          <p:nvPr/>
        </p:nvSpPr>
        <p:spPr>
          <a:xfrm>
            <a:off x="838200" y="3832412"/>
            <a:ext cx="587188" cy="605117"/>
          </a:xfrm>
          <a:prstGeom prst="ellipse">
            <a:avLst/>
          </a:prstGeom>
          <a:solidFill>
            <a:schemeClr val="accent1">
              <a:alpha val="537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D84D70-C3FC-ADF6-C14E-63310EE560FD}"/>
              </a:ext>
            </a:extLst>
          </p:cNvPr>
          <p:cNvSpPr/>
          <p:nvPr/>
        </p:nvSpPr>
        <p:spPr>
          <a:xfrm>
            <a:off x="4433048" y="2458991"/>
            <a:ext cx="587188" cy="605117"/>
          </a:xfrm>
          <a:prstGeom prst="ellipse">
            <a:avLst/>
          </a:prstGeom>
          <a:solidFill>
            <a:srgbClr val="FF0000">
              <a:alpha val="528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C88922-9BF4-4960-BEA2-E3D6C8021688}"/>
              </a:ext>
            </a:extLst>
          </p:cNvPr>
          <p:cNvSpPr/>
          <p:nvPr/>
        </p:nvSpPr>
        <p:spPr>
          <a:xfrm>
            <a:off x="7839636" y="3227295"/>
            <a:ext cx="587188" cy="605117"/>
          </a:xfrm>
          <a:prstGeom prst="ellipse">
            <a:avLst/>
          </a:prstGeom>
          <a:solidFill>
            <a:schemeClr val="accent1">
              <a:alpha val="5354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792A5-9498-0D70-E5A2-2461EDA0D759}"/>
              </a:ext>
            </a:extLst>
          </p:cNvPr>
          <p:cNvCxnSpPr/>
          <p:nvPr/>
        </p:nvCxnSpPr>
        <p:spPr>
          <a:xfrm flipV="1">
            <a:off x="1131794" y="927847"/>
            <a:ext cx="8240806" cy="320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88018E-EDB5-0075-394C-33D2701597D9}"/>
              </a:ext>
            </a:extLst>
          </p:cNvPr>
          <p:cNvCxnSpPr/>
          <p:nvPr/>
        </p:nvCxnSpPr>
        <p:spPr>
          <a:xfrm>
            <a:off x="4726642" y="2761549"/>
            <a:ext cx="3406588" cy="76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ED5A4C80-78D2-73F7-BC44-DAD6B74E617F}"/>
              </a:ext>
            </a:extLst>
          </p:cNvPr>
          <p:cNvSpPr/>
          <p:nvPr/>
        </p:nvSpPr>
        <p:spPr>
          <a:xfrm>
            <a:off x="5862918" y="2196772"/>
            <a:ext cx="587188" cy="1978539"/>
          </a:xfrm>
          <a:prstGeom prst="arc">
            <a:avLst>
              <a:gd name="adj1" fmla="val 16200000"/>
              <a:gd name="adj2" fmla="val 21281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EBC4B-A569-7B97-20A4-CC72A10BBE62}"/>
              </a:ext>
            </a:extLst>
          </p:cNvPr>
          <p:cNvSpPr txBox="1"/>
          <p:nvPr/>
        </p:nvSpPr>
        <p:spPr>
          <a:xfrm>
            <a:off x="6450106" y="24589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Symbol" pitchFamily="2" charset="2"/>
              </a:rPr>
              <a:t>q</a:t>
            </a:r>
            <a:r>
              <a:rPr lang="en-FR" baseline="-25000" dirty="0">
                <a:latin typeface="Symbol" pitchFamily="2" charset="2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7419D2-5403-8887-225F-357DBA3DF875}"/>
                  </a:ext>
                </a:extLst>
              </p:cNvPr>
              <p:cNvSpPr txBox="1"/>
              <p:nvPr/>
            </p:nvSpPr>
            <p:spPr>
              <a:xfrm>
                <a:off x="1814383" y="6363812"/>
                <a:ext cx="373570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Symbol" pitchFamily="2" charset="2"/>
                  </a:rPr>
                  <a:t>s</a:t>
                </a:r>
                <a:r>
                  <a:rPr lang="en-FR" baseline="-25000" dirty="0"/>
                  <a:t>x</a:t>
                </a:r>
                <a:r>
                  <a:rPr lang="en-FR" dirty="0"/>
                  <a:t>=</a:t>
                </a:r>
                <a:r>
                  <a:rPr lang="en-FR" dirty="0">
                    <a:latin typeface="Symbol" pitchFamily="2" charset="2"/>
                  </a:rPr>
                  <a:t>s</a:t>
                </a:r>
                <a:r>
                  <a:rPr lang="en-FR" baseline="-25000" dirty="0"/>
                  <a:t>y</a:t>
                </a:r>
                <a:r>
                  <a:rPr lang="en-FR" dirty="0"/>
                  <a:t>=</a:t>
                </a:r>
                <a:r>
                  <a:rPr lang="en-FR" dirty="0">
                    <a:latin typeface="Symbol" pitchFamily="2" charset="2"/>
                  </a:rPr>
                  <a:t>s</a:t>
                </a:r>
                <a14:m>
                  <m:oMath xmlns:m="http://schemas.openxmlformats.org/officeDocument/2006/math">
                    <m:r>
                      <a:rPr lang="en-FR" i="1" baseline="-25000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FR" dirty="0"/>
                  <a:t>= constant = </a:t>
                </a:r>
                <a:r>
                  <a:rPr lang="en-FR" dirty="0">
                    <a:latin typeface="Symbol" pitchFamily="2" charset="2"/>
                  </a:rPr>
                  <a:t>s</a:t>
                </a:r>
                <a:r>
                  <a:rPr lang="en-FR" baseline="-25000" dirty="0">
                    <a:latin typeface="Symbol" pitchFamily="2" charset="2"/>
                  </a:rPr>
                  <a:t>q </a:t>
                </a:r>
                <a:r>
                  <a:rPr lang="en-FR" dirty="0">
                    <a:latin typeface="+mj-lt"/>
                  </a:rPr>
                  <a:t>= CONSTANT</a:t>
                </a:r>
                <a:r>
                  <a:rPr lang="en-FR" dirty="0">
                    <a:latin typeface="Symbol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7419D2-5403-8887-225F-357DBA3D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83" y="6363812"/>
                <a:ext cx="3735703" cy="369332"/>
              </a:xfrm>
              <a:prstGeom prst="rect">
                <a:avLst/>
              </a:prstGeom>
              <a:blipFill>
                <a:blip r:embed="rId3"/>
                <a:stretch>
                  <a:fillRect l="-1351" t="-9677" r="-338" b="-258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FF61D90-020C-A2FB-998A-E58ED9236589}"/>
              </a:ext>
            </a:extLst>
          </p:cNvPr>
          <p:cNvSpPr txBox="1"/>
          <p:nvPr/>
        </p:nvSpPr>
        <p:spPr>
          <a:xfrm>
            <a:off x="376964" y="33451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0</a:t>
            </a:r>
            <a:r>
              <a:rPr lang="en-FR" dirty="0"/>
              <a:t>,x</a:t>
            </a:r>
            <a:r>
              <a:rPr lang="en-FR" baseline="-25000" dirty="0"/>
              <a:t>0</a:t>
            </a:r>
            <a:r>
              <a:rPr lang="en-FR" dirty="0"/>
              <a:t>,y</a:t>
            </a:r>
            <a:r>
              <a:rPr lang="en-FR" baseline="-25000" dirty="0"/>
              <a:t>0</a:t>
            </a:r>
            <a:r>
              <a:rPr lang="en-FR" dirty="0"/>
              <a:t>,z</a:t>
            </a:r>
            <a:r>
              <a:rPr lang="en-FR" baseline="-250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043B2-D6B6-EC43-24CD-28EE79E01325}"/>
              </a:ext>
            </a:extLst>
          </p:cNvPr>
          <p:cNvSpPr txBox="1"/>
          <p:nvPr/>
        </p:nvSpPr>
        <p:spPr>
          <a:xfrm>
            <a:off x="4179794" y="18646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1</a:t>
            </a:r>
            <a:r>
              <a:rPr lang="en-FR" dirty="0"/>
              <a:t>,x</a:t>
            </a:r>
            <a:r>
              <a:rPr lang="en-FR" baseline="-25000" dirty="0"/>
              <a:t>1</a:t>
            </a:r>
            <a:r>
              <a:rPr lang="en-FR" dirty="0"/>
              <a:t>,y</a:t>
            </a:r>
            <a:r>
              <a:rPr lang="en-FR" baseline="-25000" dirty="0"/>
              <a:t>1</a:t>
            </a:r>
            <a:r>
              <a:rPr lang="en-FR" dirty="0"/>
              <a:t>,z</a:t>
            </a:r>
            <a:r>
              <a:rPr lang="en-FR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D68B7-85DB-CF82-59DB-FFC716B29B28}"/>
              </a:ext>
            </a:extLst>
          </p:cNvPr>
          <p:cNvSpPr txBox="1"/>
          <p:nvPr/>
        </p:nvSpPr>
        <p:spPr>
          <a:xfrm>
            <a:off x="7738556" y="26947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2</a:t>
            </a:r>
            <a:r>
              <a:rPr lang="en-FR" dirty="0"/>
              <a:t>,x</a:t>
            </a:r>
            <a:r>
              <a:rPr lang="en-FR" baseline="-25000" dirty="0"/>
              <a:t>2</a:t>
            </a:r>
            <a:r>
              <a:rPr lang="en-FR" dirty="0"/>
              <a:t>,y</a:t>
            </a:r>
            <a:r>
              <a:rPr lang="en-FR" baseline="-25000" dirty="0"/>
              <a:t>2</a:t>
            </a:r>
            <a:r>
              <a:rPr lang="en-FR" dirty="0"/>
              <a:t>,z</a:t>
            </a:r>
            <a:r>
              <a:rPr lang="en-FR" baseline="-25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3F99B6-0626-FCE9-0620-BBBA24F2A237}"/>
              </a:ext>
            </a:extLst>
          </p:cNvPr>
          <p:cNvSpPr txBox="1"/>
          <p:nvPr/>
        </p:nvSpPr>
        <p:spPr>
          <a:xfrm>
            <a:off x="3999431" y="318200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Compton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E5ADEC-BDA7-69CF-C6C1-39106D6DF5F2}"/>
                  </a:ext>
                </a:extLst>
              </p:cNvPr>
              <p:cNvSpPr txBox="1"/>
              <p:nvPr/>
            </p:nvSpPr>
            <p:spPr>
              <a:xfrm>
                <a:off x="130943" y="5115228"/>
                <a:ext cx="11116235" cy="88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i="1" dirty="0">
                    <a:latin typeface="Symbol" pitchFamily="2" charset="2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func>
                      <m:funcPr>
                        <m:ctrlPr>
                          <a:rPr lang="en-GB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7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GB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func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FR" sz="17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E5ADEC-BDA7-69CF-C6C1-39106D6D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3" y="5115228"/>
                <a:ext cx="11116235" cy="886333"/>
              </a:xfrm>
              <a:prstGeom prst="rect">
                <a:avLst/>
              </a:prstGeom>
              <a:blipFill>
                <a:blip r:embed="rId4"/>
                <a:stretch>
                  <a:fillRect l="-342" t="-1408" r="-662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/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1BB45B-96C6-DB72-013A-455545B41B14}"/>
              </a:ext>
            </a:extLst>
          </p:cNvPr>
          <p:cNvCxnSpPr/>
          <p:nvPr/>
        </p:nvCxnSpPr>
        <p:spPr>
          <a:xfrm flipH="1" flipV="1">
            <a:off x="1556951" y="5930153"/>
            <a:ext cx="753763" cy="433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8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D131-325B-BDE4-313F-74E3E674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81" y="50025"/>
            <a:ext cx="10515600" cy="1325563"/>
          </a:xfrm>
        </p:spPr>
        <p:txBody>
          <a:bodyPr/>
          <a:lstStyle/>
          <a:p>
            <a:r>
              <a:rPr lang="en-FR" dirty="0"/>
              <a:t>Reality is different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CDBD5179-7241-593E-F505-10CA8BC5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7" y="1446213"/>
            <a:ext cx="3516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FR" sz="1000" dirty="0"/>
              <a:t>P.-A. </a:t>
            </a:r>
            <a:r>
              <a:rPr lang="en-GB" altLang="en-FR" sz="1000" dirty="0" err="1"/>
              <a:t>S</a:t>
            </a:r>
            <a:r>
              <a:rPr lang="en-GB" altLang="ja-JP" sz="1000" dirty="0" err="1"/>
              <a:t>öderström</a:t>
            </a:r>
            <a:r>
              <a:rPr lang="en-GB" altLang="ja-JP" sz="1000" dirty="0"/>
              <a:t> et al., </a:t>
            </a:r>
            <a:r>
              <a:rPr lang="en-GB" altLang="ja-JP" sz="1000" dirty="0" err="1"/>
              <a:t>Nucl</a:t>
            </a:r>
            <a:r>
              <a:rPr lang="en-GB" altLang="ja-JP" sz="1000" dirty="0"/>
              <a:t>. Instr. Meth. A 638 (2011) 96  </a:t>
            </a:r>
            <a:endParaRPr lang="en-GB" altLang="en-FR" sz="1000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A98B036-7D72-35D0-A647-CA7EED9E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" y="1710253"/>
            <a:ext cx="4425778" cy="42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08CDF-91DA-0C66-2FD3-9EFEBE8E7202}"/>
              </a:ext>
            </a:extLst>
          </p:cNvPr>
          <p:cNvGrpSpPr/>
          <p:nvPr/>
        </p:nvGrpSpPr>
        <p:grpSpPr>
          <a:xfrm>
            <a:off x="5849681" y="73957"/>
            <a:ext cx="5810979" cy="3623935"/>
            <a:chOff x="5849681" y="73957"/>
            <a:chExt cx="5810979" cy="36239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CA56BD-657E-76A9-0665-8B7CEA99ED33}"/>
                </a:ext>
              </a:extLst>
            </p:cNvPr>
            <p:cNvSpPr txBox="1"/>
            <p:nvPr/>
          </p:nvSpPr>
          <p:spPr>
            <a:xfrm>
              <a:off x="7234883" y="73957"/>
              <a:ext cx="368930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tr-TR" sz="1000" dirty="0">
                  <a:solidFill>
                    <a:srgbClr val="000000"/>
                  </a:solidFill>
                </a:rPr>
                <a:t>M. </a:t>
              </a:r>
              <a:r>
                <a:rPr lang="tr-TR" sz="1000" dirty="0" err="1">
                  <a:solidFill>
                    <a:srgbClr val="000000"/>
                  </a:solidFill>
                </a:rPr>
                <a:t>Siciliano</a:t>
              </a:r>
              <a:r>
                <a:rPr lang="tr-TR" sz="1000" dirty="0">
                  <a:solidFill>
                    <a:srgbClr val="000000"/>
                  </a:solidFill>
                </a:rPr>
                <a:t> et al., Eur. </a:t>
              </a:r>
              <a:r>
                <a:rPr lang="tr-TR" sz="1000" dirty="0" err="1">
                  <a:solidFill>
                    <a:srgbClr val="000000"/>
                  </a:solidFill>
                </a:rPr>
                <a:t>Phys</a:t>
              </a:r>
              <a:r>
                <a:rPr lang="tr-TR" sz="1000" dirty="0">
                  <a:solidFill>
                    <a:srgbClr val="000000"/>
                  </a:solidFill>
                </a:rPr>
                <a:t>. J. A (2021) 57:64</a:t>
              </a:r>
            </a:p>
          </p:txBody>
        </p:sp>
        <p:pic>
          <p:nvPicPr>
            <p:cNvPr id="8" name="Image 10" descr="Marco_ex2.png">
              <a:extLst>
                <a:ext uri="{FF2B5EF4-FFF2-40B4-BE49-F238E27FC236}">
                  <a16:creationId xmlns:a16="http://schemas.microsoft.com/office/drawing/2014/main" id="{B3D75360-51FE-66CC-8333-A2424D6CE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681" y="365125"/>
              <a:ext cx="5810979" cy="33327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447678-9012-F800-5FFE-23D1FA512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37" y="5906531"/>
            <a:ext cx="2755900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A61D09-A987-4AF0-EB94-07B46991F466}"/>
              </a:ext>
            </a:extLst>
          </p:cNvPr>
          <p:cNvSpPr txBox="1"/>
          <p:nvPr/>
        </p:nvSpPr>
        <p:spPr>
          <a:xfrm>
            <a:off x="4526134" y="6037799"/>
            <a:ext cx="8739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FR" dirty="0"/>
              <a:t>1=2.7</a:t>
            </a:r>
          </a:p>
          <a:p>
            <a:r>
              <a:rPr lang="en-GB" dirty="0"/>
              <a:t>w2=6.2</a:t>
            </a:r>
            <a:endParaRPr lang="en-FR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F46D04-5C5F-45E4-64AA-54F36D2CD3C8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522573" y="4819135"/>
            <a:ext cx="440540" cy="121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AC9CC-1B08-BEAB-0491-C435102CF010}"/>
              </a:ext>
            </a:extLst>
          </p:cNvPr>
          <p:cNvGrpSpPr/>
          <p:nvPr/>
        </p:nvGrpSpPr>
        <p:grpSpPr>
          <a:xfrm>
            <a:off x="5677388" y="3592810"/>
            <a:ext cx="6183809" cy="3020556"/>
            <a:chOff x="5677388" y="3592810"/>
            <a:chExt cx="6183809" cy="3020556"/>
          </a:xfrm>
        </p:grpSpPr>
        <p:pic>
          <p:nvPicPr>
            <p:cNvPr id="15" name="Image 7" descr="Marco-ex.png">
              <a:extLst>
                <a:ext uri="{FF2B5EF4-FFF2-40B4-BE49-F238E27FC236}">
                  <a16:creationId xmlns:a16="http://schemas.microsoft.com/office/drawing/2014/main" id="{B36008FE-6C37-F644-9FAE-B12C10DB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388" y="3742839"/>
              <a:ext cx="6183809" cy="2870527"/>
            </a:xfrm>
            <a:prstGeom prst="rect">
              <a:avLst/>
            </a:prstGeom>
          </p:spPr>
        </p:pic>
        <p:sp>
          <p:nvSpPr>
            <p:cNvPr id="16" name="ZoneTexte 8">
              <a:extLst>
                <a:ext uri="{FF2B5EF4-FFF2-40B4-BE49-F238E27FC236}">
                  <a16:creationId xmlns:a16="http://schemas.microsoft.com/office/drawing/2014/main" id="{1386C636-7F89-4A38-6C6E-9CF5ECF4759E}"/>
                </a:ext>
              </a:extLst>
            </p:cNvPr>
            <p:cNvSpPr txBox="1"/>
            <p:nvPr/>
          </p:nvSpPr>
          <p:spPr>
            <a:xfrm>
              <a:off x="6028549" y="3592810"/>
              <a:ext cx="1949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-</a:t>
              </a:r>
              <a:r>
                <a:rPr lang="fr-FR" sz="1400" dirty="0" err="1">
                  <a:latin typeface="Symbol" charset="2"/>
                  <a:cs typeface="Symbol" charset="2"/>
                </a:rPr>
                <a:t>s</a:t>
              </a:r>
              <a:r>
                <a:rPr lang="fr-FR" sz="1400" baseline="-25000" dirty="0" err="1"/>
                <a:t>x</a:t>
              </a:r>
              <a:r>
                <a:rPr lang="fr-FR" sz="1400" dirty="0"/>
                <a:t>(64 </a:t>
              </a:r>
              <a:r>
                <a:rPr lang="fr-FR" sz="1400" dirty="0" err="1"/>
                <a:t>keV</a:t>
              </a:r>
              <a:r>
                <a:rPr lang="fr-FR" sz="1400" dirty="0"/>
                <a:t> – 128 </a:t>
              </a:r>
              <a:r>
                <a:rPr lang="fr-FR" sz="1400" dirty="0" err="1"/>
                <a:t>keV</a:t>
              </a:r>
              <a:r>
                <a:rPr lang="fr-FR" sz="1400" dirty="0"/>
                <a:t>)</a:t>
              </a:r>
            </a:p>
          </p:txBody>
        </p:sp>
        <p:sp>
          <p:nvSpPr>
            <p:cNvPr id="17" name="ZoneTexte 9">
              <a:extLst>
                <a:ext uri="{FF2B5EF4-FFF2-40B4-BE49-F238E27FC236}">
                  <a16:creationId xmlns:a16="http://schemas.microsoft.com/office/drawing/2014/main" id="{82619615-C4A4-4870-3C45-0340DCC1C453}"/>
                </a:ext>
              </a:extLst>
            </p:cNvPr>
            <p:cNvSpPr txBox="1"/>
            <p:nvPr/>
          </p:nvSpPr>
          <p:spPr>
            <a:xfrm>
              <a:off x="8908869" y="3592810"/>
              <a:ext cx="1994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+</a:t>
              </a:r>
              <a:r>
                <a:rPr lang="fr-FR" sz="1400" dirty="0" err="1">
                  <a:latin typeface="Symbol" charset="2"/>
                  <a:cs typeface="Symbol" charset="2"/>
                </a:rPr>
                <a:t>s</a:t>
              </a:r>
              <a:r>
                <a:rPr lang="fr-FR" sz="1400" baseline="-25000" dirty="0" err="1"/>
                <a:t>x</a:t>
              </a:r>
              <a:r>
                <a:rPr lang="fr-FR" sz="1400" dirty="0"/>
                <a:t>(64 </a:t>
              </a:r>
              <a:r>
                <a:rPr lang="fr-FR" sz="1400" dirty="0" err="1"/>
                <a:t>keV</a:t>
              </a:r>
              <a:r>
                <a:rPr lang="fr-FR" sz="1400" dirty="0"/>
                <a:t> – 128 </a:t>
              </a:r>
              <a:r>
                <a:rPr lang="fr-FR" sz="1400" dirty="0" err="1"/>
                <a:t>keV</a:t>
              </a:r>
              <a:r>
                <a:rPr lang="fr-FR" sz="1400" dirty="0"/>
                <a:t>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53B7F9-C7C1-6D4F-1A72-78BCC5F30BB8}"/>
              </a:ext>
            </a:extLst>
          </p:cNvPr>
          <p:cNvSpPr txBox="1"/>
          <p:nvPr/>
        </p:nvSpPr>
        <p:spPr>
          <a:xfrm>
            <a:off x="603650" y="6174000"/>
            <a:ext cx="108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FWHM = </a:t>
            </a:r>
          </a:p>
        </p:txBody>
      </p:sp>
    </p:spTree>
    <p:extLst>
      <p:ext uri="{BB962C8B-B14F-4D97-AF65-F5344CB8AC3E}">
        <p14:creationId xmlns:p14="http://schemas.microsoft.com/office/powerpoint/2010/main" val="22590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AF0C-3C97-6623-BBF8-BA593EE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5"/>
            <a:ext cx="10515600" cy="1325563"/>
          </a:xfrm>
        </p:spPr>
        <p:txBody>
          <a:bodyPr/>
          <a:lstStyle/>
          <a:p>
            <a:r>
              <a:rPr lang="en-FR" dirty="0"/>
              <a:t>Non-gaussian behaviour of </a:t>
            </a:r>
            <a:r>
              <a:rPr lang="en-FR" dirty="0">
                <a:latin typeface="Symbol" pitchFamily="2" charset="2"/>
              </a:rPr>
              <a:t>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2FAB4-F4AE-6F9E-2715-4D4DFD03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14" y="3242482"/>
            <a:ext cx="5972481" cy="362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45F2A-6236-D6ED-71F8-ABE786D8D926}"/>
              </a:ext>
            </a:extLst>
          </p:cNvPr>
          <p:cNvSpPr txBox="1"/>
          <p:nvPr/>
        </p:nvSpPr>
        <p:spPr>
          <a:xfrm>
            <a:off x="8124356" y="6524306"/>
            <a:ext cx="3451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>
                <a:latin typeface="+mj-lt"/>
              </a:rPr>
              <a:t>P. Napiralla et al., Nucl. Instr. Meth. A 955 (2020) 163337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F90A85-B258-BC16-A7A0-E9CE9AA7B558}"/>
              </a:ext>
            </a:extLst>
          </p:cNvPr>
          <p:cNvSpPr/>
          <p:nvPr/>
        </p:nvSpPr>
        <p:spPr>
          <a:xfrm>
            <a:off x="1107989" y="3164736"/>
            <a:ext cx="587188" cy="605117"/>
          </a:xfrm>
          <a:prstGeom prst="ellipse">
            <a:avLst/>
          </a:prstGeom>
          <a:solidFill>
            <a:schemeClr val="accent1">
              <a:alpha val="537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922AD7-CD2E-27AE-08B1-6E244E5AA5E5}"/>
              </a:ext>
            </a:extLst>
          </p:cNvPr>
          <p:cNvSpPr/>
          <p:nvPr/>
        </p:nvSpPr>
        <p:spPr>
          <a:xfrm>
            <a:off x="4145397" y="2001541"/>
            <a:ext cx="587188" cy="605117"/>
          </a:xfrm>
          <a:prstGeom prst="ellipse">
            <a:avLst/>
          </a:prstGeom>
          <a:solidFill>
            <a:srgbClr val="FF0000">
              <a:alpha val="528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97D627-2BF3-594F-3E9E-8D4AD7564EA2}"/>
              </a:ext>
            </a:extLst>
          </p:cNvPr>
          <p:cNvSpPr/>
          <p:nvPr/>
        </p:nvSpPr>
        <p:spPr>
          <a:xfrm>
            <a:off x="7267774" y="2732774"/>
            <a:ext cx="587188" cy="605117"/>
          </a:xfrm>
          <a:prstGeom prst="ellipse">
            <a:avLst/>
          </a:prstGeom>
          <a:solidFill>
            <a:schemeClr val="accent1">
              <a:alpha val="5354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C1326D-B494-CD18-0E5E-E544A71D7FC0}"/>
              </a:ext>
            </a:extLst>
          </p:cNvPr>
          <p:cNvCxnSpPr>
            <a:cxnSpLocks/>
          </p:cNvCxnSpPr>
          <p:nvPr/>
        </p:nvCxnSpPr>
        <p:spPr>
          <a:xfrm flipV="1">
            <a:off x="1401583" y="1309725"/>
            <a:ext cx="5592341" cy="2157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6FCFF1-3401-D32A-B688-BE5AC869CBBD}"/>
              </a:ext>
            </a:extLst>
          </p:cNvPr>
          <p:cNvCxnSpPr>
            <a:cxnSpLocks/>
          </p:cNvCxnSpPr>
          <p:nvPr/>
        </p:nvCxnSpPr>
        <p:spPr>
          <a:xfrm>
            <a:off x="4438991" y="2304099"/>
            <a:ext cx="3132085" cy="76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0742E1F0-4804-38E2-1327-72970B12DBEF}"/>
              </a:ext>
            </a:extLst>
          </p:cNvPr>
          <p:cNvSpPr/>
          <p:nvPr/>
        </p:nvSpPr>
        <p:spPr>
          <a:xfrm>
            <a:off x="5575267" y="1739322"/>
            <a:ext cx="587188" cy="1978539"/>
          </a:xfrm>
          <a:prstGeom prst="arc">
            <a:avLst>
              <a:gd name="adj1" fmla="val 16200000"/>
              <a:gd name="adj2" fmla="val 21281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7EFC1-1C4D-4780-0422-3C6244EFE9C8}"/>
              </a:ext>
            </a:extLst>
          </p:cNvPr>
          <p:cNvSpPr txBox="1"/>
          <p:nvPr/>
        </p:nvSpPr>
        <p:spPr>
          <a:xfrm>
            <a:off x="6162455" y="200154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Symbol" pitchFamily="2" charset="2"/>
              </a:rPr>
              <a:t>q</a:t>
            </a:r>
            <a:endParaRPr lang="en-FR" baseline="-25000" dirty="0">
              <a:latin typeface="Symbol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77365-F4B2-DA15-250B-DD33D11CB05D}"/>
              </a:ext>
            </a:extLst>
          </p:cNvPr>
          <p:cNvSpPr txBox="1"/>
          <p:nvPr/>
        </p:nvSpPr>
        <p:spPr>
          <a:xfrm>
            <a:off x="89313" y="288773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0</a:t>
            </a:r>
            <a:r>
              <a:rPr lang="en-FR" dirty="0"/>
              <a:t>,x</a:t>
            </a:r>
            <a:r>
              <a:rPr lang="en-FR" baseline="-25000" dirty="0"/>
              <a:t>0</a:t>
            </a:r>
            <a:r>
              <a:rPr lang="en-FR" dirty="0"/>
              <a:t>,y</a:t>
            </a:r>
            <a:r>
              <a:rPr lang="en-FR" baseline="-25000" dirty="0"/>
              <a:t>0</a:t>
            </a:r>
            <a:r>
              <a:rPr lang="en-FR" dirty="0"/>
              <a:t>,z</a:t>
            </a:r>
            <a:r>
              <a:rPr lang="en-FR" baseline="-25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BF0F8-9562-8C07-152C-D53EED71A89B}"/>
              </a:ext>
            </a:extLst>
          </p:cNvPr>
          <p:cNvSpPr txBox="1"/>
          <p:nvPr/>
        </p:nvSpPr>
        <p:spPr>
          <a:xfrm>
            <a:off x="3892143" y="14072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1</a:t>
            </a:r>
            <a:r>
              <a:rPr lang="en-FR" dirty="0"/>
              <a:t>,x</a:t>
            </a:r>
            <a:r>
              <a:rPr lang="en-FR" baseline="-25000" dirty="0"/>
              <a:t>1</a:t>
            </a:r>
            <a:r>
              <a:rPr lang="en-FR" dirty="0"/>
              <a:t>,y</a:t>
            </a:r>
            <a:r>
              <a:rPr lang="en-FR" baseline="-25000" dirty="0"/>
              <a:t>1</a:t>
            </a:r>
            <a:r>
              <a:rPr lang="en-FR" dirty="0"/>
              <a:t>,z</a:t>
            </a:r>
            <a:r>
              <a:rPr lang="en-FR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C702D-DB6B-3F28-74FD-01F744AEEDE5}"/>
              </a:ext>
            </a:extLst>
          </p:cNvPr>
          <p:cNvSpPr txBox="1"/>
          <p:nvPr/>
        </p:nvSpPr>
        <p:spPr>
          <a:xfrm>
            <a:off x="7450905" y="223732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2</a:t>
            </a:r>
            <a:r>
              <a:rPr lang="en-FR" dirty="0"/>
              <a:t>,x</a:t>
            </a:r>
            <a:r>
              <a:rPr lang="en-FR" baseline="-25000" dirty="0"/>
              <a:t>2</a:t>
            </a:r>
            <a:r>
              <a:rPr lang="en-FR" dirty="0"/>
              <a:t>,y</a:t>
            </a:r>
            <a:r>
              <a:rPr lang="en-FR" baseline="-25000" dirty="0"/>
              <a:t>2</a:t>
            </a:r>
            <a:r>
              <a:rPr lang="en-FR" dirty="0"/>
              <a:t>,z</a:t>
            </a:r>
            <a:r>
              <a:rPr lang="en-FR" baseline="-25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7DC05-C99E-5D0F-D77B-BF1B6DF67398}"/>
              </a:ext>
            </a:extLst>
          </p:cNvPr>
          <p:cNvSpPr txBox="1"/>
          <p:nvPr/>
        </p:nvSpPr>
        <p:spPr>
          <a:xfrm>
            <a:off x="3711780" y="272455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Compton vertex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71653-2B87-9EE1-D544-C9D82A2E062D}"/>
              </a:ext>
            </a:extLst>
          </p:cNvPr>
          <p:cNvSpPr txBox="1"/>
          <p:nvPr/>
        </p:nvSpPr>
        <p:spPr>
          <a:xfrm>
            <a:off x="9322552" y="3588317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baseline="-25000" dirty="0"/>
              <a:t>10</a:t>
            </a:r>
            <a:r>
              <a:rPr lang="en-GB" dirty="0"/>
              <a:t>=r</a:t>
            </a:r>
            <a:r>
              <a:rPr lang="en-GB" baseline="-25000" dirty="0"/>
              <a:t>12</a:t>
            </a:r>
            <a:r>
              <a:rPr lang="en-GB" dirty="0"/>
              <a:t>=12 mm</a:t>
            </a:r>
          </a:p>
          <a:p>
            <a:r>
              <a:rPr lang="en-GB" dirty="0">
                <a:latin typeface="Symbol" pitchFamily="2" charset="2"/>
              </a:rPr>
              <a:t>s</a:t>
            </a:r>
            <a:r>
              <a:rPr lang="en-GB" dirty="0"/>
              <a:t>=2.12 mm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23331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FA5E-5DE8-0104-47D2-05943D0B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5774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FR" dirty="0"/>
              <a:t>Can position- &amp; energy-dependent position uncertainties improve the tracking performance of OFT ?</a:t>
            </a:r>
          </a:p>
        </p:txBody>
      </p:sp>
    </p:spTree>
    <p:extLst>
      <p:ext uri="{BB962C8B-B14F-4D97-AF65-F5344CB8AC3E}">
        <p14:creationId xmlns:p14="http://schemas.microsoft.com/office/powerpoint/2010/main" val="401572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D984-4C21-736D-5F6B-37E70145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140940"/>
            <a:ext cx="12056076" cy="1325563"/>
          </a:xfrm>
        </p:spPr>
        <p:txBody>
          <a:bodyPr>
            <a:normAutofit/>
          </a:bodyPr>
          <a:lstStyle/>
          <a:p>
            <a:r>
              <a:rPr lang="en-FR" sz="4000" dirty="0"/>
              <a:t>Two position-dependent position resolution data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C6D5-9E44-C9F5-375E-8FB3F357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3" y="1825625"/>
            <a:ext cx="1105688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FR" dirty="0"/>
              <a:t>1) M. Siciliano (Bootstrapping method) – asymmetric uncertainties, 3 LUTs for crystals A,B &amp; C and for different deposited energy ranges, cartesian coordinates</a:t>
            </a:r>
          </a:p>
          <a:p>
            <a:pPr marL="0" indent="0">
              <a:buNone/>
            </a:pPr>
            <a:r>
              <a:rPr lang="en-FR" dirty="0">
                <a:solidFill>
                  <a:srgbClr val="FF0000"/>
                </a:solidFill>
              </a:rPr>
              <a:t>(MS)</a:t>
            </a: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r>
              <a:rPr lang="en-FR" dirty="0"/>
              <a:t>2) M. Labiche &amp; S. Chong – symmetric uncertainties, 3 LUTs for crystals A,B &amp; C  scaled by </a:t>
            </a:r>
            <a:r>
              <a:rPr lang="en-GB" altLang="en-FR" sz="2800" dirty="0" err="1"/>
              <a:t>S</a:t>
            </a:r>
            <a:r>
              <a:rPr lang="en-GB" altLang="ja-JP" sz="2800" dirty="0" err="1"/>
              <a:t>öderström</a:t>
            </a:r>
            <a:r>
              <a:rPr lang="en-FR" dirty="0"/>
              <a:t> energy dependence, cylindrical coordinates (data base pipeline: GEANT4 simulations -&gt; signal generation via ADL -&gt; PSA -&gt; comparison between extracted positions from PSA and real positions)</a:t>
            </a:r>
          </a:p>
          <a:p>
            <a:pPr marL="0" indent="0">
              <a:buNone/>
            </a:pPr>
            <a:r>
              <a:rPr lang="en-FR" dirty="0">
                <a:solidFill>
                  <a:srgbClr val="FF0000"/>
                </a:solidFill>
              </a:rPr>
              <a:t>(ML)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F0277-D965-0289-6EFB-A73E265EBB13}"/>
              </a:ext>
            </a:extLst>
          </p:cNvPr>
          <p:cNvSpPr txBox="1"/>
          <p:nvPr/>
        </p:nvSpPr>
        <p:spPr>
          <a:xfrm>
            <a:off x="6314302" y="50116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A2432-55A3-32F9-E429-93535E7BDBC9}"/>
              </a:ext>
            </a:extLst>
          </p:cNvPr>
          <p:cNvSpPr txBox="1"/>
          <p:nvPr/>
        </p:nvSpPr>
        <p:spPr>
          <a:xfrm>
            <a:off x="6834527" y="2660042"/>
            <a:ext cx="368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solidFill>
                  <a:srgbClr val="000000"/>
                </a:solidFill>
              </a:rPr>
              <a:t>M. </a:t>
            </a:r>
            <a:r>
              <a:rPr lang="tr-TR" sz="1400" dirty="0" err="1">
                <a:solidFill>
                  <a:srgbClr val="000000"/>
                </a:solidFill>
              </a:rPr>
              <a:t>Siciliano</a:t>
            </a:r>
            <a:r>
              <a:rPr lang="tr-TR" sz="1400" dirty="0">
                <a:solidFill>
                  <a:srgbClr val="000000"/>
                </a:solidFill>
              </a:rPr>
              <a:t> et al., Eur. </a:t>
            </a:r>
            <a:r>
              <a:rPr lang="tr-TR" sz="1400" dirty="0" err="1">
                <a:solidFill>
                  <a:srgbClr val="000000"/>
                </a:solidFill>
              </a:rPr>
              <a:t>Phys</a:t>
            </a:r>
            <a:r>
              <a:rPr lang="tr-TR" sz="1400" dirty="0">
                <a:solidFill>
                  <a:srgbClr val="000000"/>
                </a:solidFill>
              </a:rPr>
              <a:t>. J. A (2021) 57:64</a:t>
            </a:r>
          </a:p>
        </p:txBody>
      </p:sp>
    </p:spTree>
    <p:extLst>
      <p:ext uri="{BB962C8B-B14F-4D97-AF65-F5344CB8AC3E}">
        <p14:creationId xmlns:p14="http://schemas.microsoft.com/office/powerpoint/2010/main" val="157793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F188-1102-513E-617E-B65D8917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2" y="42513"/>
            <a:ext cx="11731195" cy="1325563"/>
          </a:xfrm>
        </p:spPr>
        <p:txBody>
          <a:bodyPr>
            <a:normAutofit/>
          </a:bodyPr>
          <a:lstStyle/>
          <a:p>
            <a:r>
              <a:rPr lang="en-FR" sz="4000" dirty="0"/>
              <a:t>Computing  </a:t>
            </a:r>
            <a:r>
              <a:rPr lang="en-FR" sz="4000" dirty="0">
                <a:latin typeface="Symbol" pitchFamily="2" charset="2"/>
              </a:rPr>
              <a:t>∂</a:t>
            </a:r>
            <a:r>
              <a:rPr lang="en-FR" sz="4000" dirty="0"/>
              <a:t>cos</a:t>
            </a:r>
            <a:r>
              <a:rPr lang="en-FR" sz="4000" dirty="0">
                <a:latin typeface="Symbol" pitchFamily="2" charset="2"/>
              </a:rPr>
              <a:t>q </a:t>
            </a:r>
            <a:r>
              <a:rPr lang="en-FR" sz="4000" dirty="0"/>
              <a:t>when </a:t>
            </a:r>
            <a:r>
              <a:rPr lang="en-FR" sz="4000" dirty="0">
                <a:latin typeface="Symbol" pitchFamily="2" charset="2"/>
              </a:rPr>
              <a:t>s</a:t>
            </a:r>
            <a:r>
              <a:rPr lang="en-FR" sz="4000" baseline="-25000" dirty="0"/>
              <a:t>x</a:t>
            </a:r>
            <a:r>
              <a:rPr lang="en-FR" sz="4000" dirty="0"/>
              <a:t>, </a:t>
            </a:r>
            <a:r>
              <a:rPr lang="en-FR" sz="4000" dirty="0">
                <a:latin typeface="Symbol" pitchFamily="2" charset="2"/>
              </a:rPr>
              <a:t>s</a:t>
            </a:r>
            <a:r>
              <a:rPr lang="en-FR" sz="4000" baseline="-25000" dirty="0"/>
              <a:t>y</a:t>
            </a:r>
            <a:r>
              <a:rPr lang="en-FR" sz="4000" dirty="0"/>
              <a:t> and </a:t>
            </a:r>
            <a:r>
              <a:rPr lang="en-FR" sz="4000" dirty="0">
                <a:latin typeface="Symbol" pitchFamily="2" charset="2"/>
              </a:rPr>
              <a:t>s</a:t>
            </a:r>
            <a:r>
              <a:rPr lang="en-FR" sz="4000" baseline="-25000" dirty="0"/>
              <a:t>x</a:t>
            </a:r>
            <a:r>
              <a:rPr lang="en-FR" sz="4000" dirty="0"/>
              <a:t> are different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9188D-8CCF-AD44-E290-E69D2224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45" y="1546972"/>
            <a:ext cx="4396872" cy="2283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A9628-7D96-4EEC-918D-AC5185D1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3" y="4065124"/>
            <a:ext cx="5503390" cy="279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41D165-C825-6EDA-0C31-8744D91E3AFA}"/>
              </a:ext>
            </a:extLst>
          </p:cNvPr>
          <p:cNvSpPr txBox="1"/>
          <p:nvPr/>
        </p:nvSpPr>
        <p:spPr>
          <a:xfrm>
            <a:off x="391088" y="1254607"/>
            <a:ext cx="113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Monte Carlo sampling of positions @ every Compton vertex from a normal (symmetric case) or split normal distribution</a:t>
            </a:r>
          </a:p>
          <a:p>
            <a:r>
              <a:rPr lang="en-FR" dirty="0"/>
              <a:t>									        (asymmetric case)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31CB7-9ED6-5EDB-BEA7-00D87BD830FE}"/>
              </a:ext>
            </a:extLst>
          </p:cNvPr>
          <p:cNvSpPr txBox="1"/>
          <p:nvPr/>
        </p:nvSpPr>
        <p:spPr>
          <a:xfrm>
            <a:off x="559575" y="3804539"/>
            <a:ext cx="480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Fit of cos</a:t>
            </a:r>
            <a:r>
              <a:rPr lang="en-FR" dirty="0">
                <a:latin typeface="Symbol" pitchFamily="2" charset="2"/>
              </a:rPr>
              <a:t>q</a:t>
            </a:r>
            <a:r>
              <a:rPr lang="en-FR" dirty="0"/>
              <a:t> distribution to extract </a:t>
            </a:r>
            <a:r>
              <a:rPr lang="en-FR" dirty="0">
                <a:latin typeface="Symbol" pitchFamily="2" charset="2"/>
              </a:rPr>
              <a:t>D</a:t>
            </a:r>
            <a:r>
              <a:rPr lang="en-FR" dirty="0"/>
              <a:t>cos</a:t>
            </a:r>
            <a:r>
              <a:rPr lang="en-FR" dirty="0">
                <a:latin typeface="Symbol" pitchFamily="2" charset="2"/>
              </a:rPr>
              <a:t>q </a:t>
            </a:r>
            <a:r>
              <a:rPr lang="en-FR" dirty="0"/>
              <a:t>@ vertex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4348E-3618-0C25-D00C-395C684736C3}"/>
              </a:ext>
            </a:extLst>
          </p:cNvPr>
          <p:cNvCxnSpPr/>
          <p:nvPr/>
        </p:nvCxnSpPr>
        <p:spPr>
          <a:xfrm flipV="1">
            <a:off x="2063578" y="2928551"/>
            <a:ext cx="1532238" cy="2594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85D3DE-1790-C61D-CFF0-160C5BBB4F3E}"/>
              </a:ext>
            </a:extLst>
          </p:cNvPr>
          <p:cNvCxnSpPr>
            <a:cxnSpLocks/>
          </p:cNvCxnSpPr>
          <p:nvPr/>
        </p:nvCxnSpPr>
        <p:spPr>
          <a:xfrm flipV="1">
            <a:off x="3509319" y="2577868"/>
            <a:ext cx="2314710" cy="37312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CED77D-8E6B-8A2E-C35E-9AFF3A9C28E8}"/>
              </a:ext>
            </a:extLst>
          </p:cNvPr>
          <p:cNvCxnSpPr/>
          <p:nvPr/>
        </p:nvCxnSpPr>
        <p:spPr>
          <a:xfrm flipH="1" flipV="1">
            <a:off x="3509319" y="2419418"/>
            <a:ext cx="86497" cy="509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C614C505-8B47-589F-C2C8-C27F5FC37EC1}"/>
              </a:ext>
            </a:extLst>
          </p:cNvPr>
          <p:cNvSpPr/>
          <p:nvPr/>
        </p:nvSpPr>
        <p:spPr>
          <a:xfrm>
            <a:off x="3237469" y="2627078"/>
            <a:ext cx="667265" cy="509133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8BF44-270D-5C47-AB19-05C382F3A320}"/>
              </a:ext>
            </a:extLst>
          </p:cNvPr>
          <p:cNvSpPr txBox="1"/>
          <p:nvPr/>
        </p:nvSpPr>
        <p:spPr>
          <a:xfrm>
            <a:off x="3818235" y="2271134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>
                <a:solidFill>
                  <a:srgbClr val="FF0000"/>
                </a:solidFill>
                <a:latin typeface="Symbol" pitchFamily="2" charset="2"/>
              </a:rPr>
              <a:t>q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3BD382A-D28F-960C-F1CF-4254991A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70" y="2764432"/>
            <a:ext cx="6186897" cy="33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6C2FA-CD63-D6A8-8D1D-4FD74745F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953"/>
            <a:ext cx="4792221" cy="23252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2AA3D-C85C-AE9E-17AF-7E65D1E3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" y="3715774"/>
            <a:ext cx="4895854" cy="2373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A1431-8731-FFED-8929-1031231373AC}"/>
              </a:ext>
            </a:extLst>
          </p:cNvPr>
          <p:cNvSpPr txBox="1"/>
          <p:nvPr/>
        </p:nvSpPr>
        <p:spPr>
          <a:xfrm>
            <a:off x="241110" y="2438638"/>
            <a:ext cx="470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>
                <a:latin typeface="+mj-lt"/>
              </a:rPr>
              <a:t>Monte Carlo cosine uncertainties</a:t>
            </a:r>
          </a:p>
          <a:p>
            <a:r>
              <a:rPr lang="en-FR" sz="2400" dirty="0">
                <a:latin typeface="+mj-lt"/>
              </a:rPr>
              <a:t>(constant position uncertainty)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811E4-611A-2025-56A3-1AB95EBE7CA5}"/>
              </a:ext>
            </a:extLst>
          </p:cNvPr>
          <p:cNvSpPr txBox="1"/>
          <p:nvPr/>
        </p:nvSpPr>
        <p:spPr>
          <a:xfrm>
            <a:off x="371163" y="5993870"/>
            <a:ext cx="4447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>
                <a:latin typeface="+mj-lt"/>
              </a:rPr>
              <a:t>OFT analytical cosine uncertainties</a:t>
            </a:r>
          </a:p>
          <a:p>
            <a:r>
              <a:rPr lang="en-FR" sz="2400" dirty="0">
                <a:latin typeface="+mj-lt"/>
              </a:rPr>
              <a:t>(constant position uncertainty)</a:t>
            </a:r>
          </a:p>
          <a:p>
            <a:endParaRPr lang="en-FR" sz="2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876FD-5A3F-41DD-5752-639AE755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028" y="1457185"/>
            <a:ext cx="6300254" cy="39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8EA5B7F-5BDE-A114-D336-9663AAE8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60" y="-53499"/>
            <a:ext cx="10549893" cy="1325563"/>
          </a:xfrm>
        </p:spPr>
        <p:txBody>
          <a:bodyPr>
            <a:normAutofit/>
          </a:bodyPr>
          <a:lstStyle/>
          <a:p>
            <a:r>
              <a:rPr lang="en-FR" sz="4000" dirty="0"/>
              <a:t>Effect of segment borders &amp; asymmetric errors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87E70B-324F-C655-6EF4-318D8A45D6B5}"/>
              </a:ext>
            </a:extLst>
          </p:cNvPr>
          <p:cNvGrpSpPr/>
          <p:nvPr/>
        </p:nvGrpSpPr>
        <p:grpSpPr>
          <a:xfrm>
            <a:off x="1173893" y="978146"/>
            <a:ext cx="10787706" cy="5688284"/>
            <a:chOff x="2181477" y="1586545"/>
            <a:chExt cx="9186119" cy="43765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F0DAF-C9E8-0FB8-7445-55AA40F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77" y="2084531"/>
              <a:ext cx="6576388" cy="35358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279A15-02A1-D007-C922-28BD401616F0}"/>
                </a:ext>
              </a:extLst>
            </p:cNvPr>
            <p:cNvSpPr txBox="1"/>
            <p:nvPr/>
          </p:nvSpPr>
          <p:spPr>
            <a:xfrm>
              <a:off x="6103771" y="1586545"/>
              <a:ext cx="2497430" cy="497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</a:t>
              </a:r>
              <a:r>
                <a:rPr lang="en-FR" dirty="0">
                  <a:solidFill>
                    <a:srgbClr val="FF0000"/>
                  </a:solidFill>
                </a:rPr>
                <a:t>nalytical mean and variance</a:t>
              </a:r>
            </a:p>
            <a:p>
              <a:r>
                <a:rPr lang="en-FR" dirty="0">
                  <a:solidFill>
                    <a:srgbClr val="FF0000"/>
                  </a:solidFill>
                </a:rPr>
                <a:t>(with </a:t>
              </a:r>
              <a:r>
                <a:rPr lang="en-FR" dirty="0">
                  <a:solidFill>
                    <a:srgbClr val="FF0000"/>
                  </a:solidFill>
                  <a:latin typeface="Symbol" pitchFamily="2" charset="2"/>
                </a:rPr>
                <a:t>s</a:t>
              </a:r>
              <a:r>
                <a:rPr lang="en-FR" baseline="-25000" dirty="0">
                  <a:solidFill>
                    <a:srgbClr val="FF0000"/>
                  </a:solidFill>
                  <a:latin typeface="Symbol" pitchFamily="2" charset="2"/>
                </a:rPr>
                <a:t>q</a:t>
              </a:r>
              <a:r>
                <a:rPr lang="en-FR" dirty="0">
                  <a:solidFill>
                    <a:srgbClr val="FF0000"/>
                  </a:solidFill>
                </a:rPr>
                <a:t>=0.8))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01FE28-4734-8476-72FC-9D0DC2A8F794}"/>
                </a:ext>
              </a:extLst>
            </p:cNvPr>
            <p:cNvCxnSpPr>
              <a:cxnSpLocks/>
            </p:cNvCxnSpPr>
            <p:nvPr/>
          </p:nvCxnSpPr>
          <p:spPr>
            <a:xfrm>
              <a:off x="6770751" y="2107688"/>
              <a:ext cx="82591" cy="7988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E72CB8-8C9B-7A66-C400-D58F1F3B17E4}"/>
                </a:ext>
              </a:extLst>
            </p:cNvPr>
            <p:cNvSpPr txBox="1"/>
            <p:nvPr/>
          </p:nvSpPr>
          <p:spPr>
            <a:xfrm>
              <a:off x="7848094" y="5678896"/>
              <a:ext cx="3003306" cy="284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>
                  <a:solidFill>
                    <a:srgbClr val="002060"/>
                  </a:solidFill>
                </a:rPr>
                <a:t>Monte Carlo mean &amp; variance (ML)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C53C397-3965-454E-7477-504BF9AF39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7153" y="2107688"/>
              <a:ext cx="243597" cy="24220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BD081F-4446-ADFC-4C94-14E610162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6921" y="4859887"/>
              <a:ext cx="618835" cy="103236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32B06F-9F9B-0934-4E37-C75FF801C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9639" y="5348557"/>
              <a:ext cx="766119" cy="54369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68B7E4-27ED-E7DF-9B2F-BF22EF6991BD}"/>
                </a:ext>
              </a:extLst>
            </p:cNvPr>
            <p:cNvSpPr txBox="1"/>
            <p:nvPr/>
          </p:nvSpPr>
          <p:spPr>
            <a:xfrm>
              <a:off x="11182865" y="401594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39BF-14CD-8A74-E28F-D56E484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48"/>
            <a:ext cx="10515600" cy="1325563"/>
          </a:xfrm>
        </p:spPr>
        <p:txBody>
          <a:bodyPr/>
          <a:lstStyle/>
          <a:p>
            <a:r>
              <a:rPr lang="en-FR" dirty="0"/>
              <a:t>Recent OFT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8D61-7186-CAEA-465F-8EB79E21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98" y="14595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Latest version gives information on tracked type (single, Compton, pair production) and can take up to 4 parameters: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OftMinProbTrack</a:t>
            </a:r>
            <a:r>
              <a:rPr lang="en-GB" sz="1400" dirty="0">
                <a:solidFill>
                  <a:srgbClr val="C00000"/>
                </a:solidFill>
              </a:rPr>
              <a:t>     0.05 		(default: 0.05) </a:t>
            </a:r>
            <a:r>
              <a:rPr lang="en-GB" sz="1400" dirty="0"/>
              <a:t>⇦ </a:t>
            </a:r>
            <a:r>
              <a:rPr lang="en-GB" sz="1400" dirty="0" err="1"/>
              <a:t>FoM</a:t>
            </a:r>
            <a:r>
              <a:rPr lang="en-GB" sz="1400" dirty="0"/>
              <a:t> threshold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OftSigmaThetha</a:t>
            </a:r>
            <a:r>
              <a:rPr lang="en-GB" sz="1400" dirty="0">
                <a:solidFill>
                  <a:srgbClr val="C00000"/>
                </a:solidFill>
              </a:rPr>
              <a:t>       0.8 		(default: 0.8) </a:t>
            </a:r>
            <a:r>
              <a:rPr lang="en-GB" sz="1400" dirty="0"/>
              <a:t>⇦ Position uncertainty (cm)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OftClustRedFact</a:t>
            </a:r>
            <a:r>
              <a:rPr lang="en-GB" sz="1400" dirty="0">
                <a:solidFill>
                  <a:srgbClr val="C00000"/>
                </a:solidFill>
              </a:rPr>
              <a:t>       1 		(default: 1-&gt; no reduction) 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OftFixedAngle</a:t>
            </a:r>
            <a:r>
              <a:rPr lang="en-GB" sz="1400" dirty="0">
                <a:solidFill>
                  <a:srgbClr val="C00000"/>
                </a:solidFill>
              </a:rPr>
              <a:t>           0 		(default: 0 -&gt; variable opening angle) </a:t>
            </a:r>
            <a:r>
              <a:rPr lang="en-GB" sz="1400" dirty="0"/>
              <a:t>⇦ in rad</a:t>
            </a:r>
          </a:p>
          <a:p>
            <a:endParaRPr lang="en-FR" sz="12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0AA1329-56C3-411B-24F7-823C4D22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4" y="6344258"/>
            <a:ext cx="399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Can reduce </a:t>
            </a:r>
            <a:r>
              <a:rPr lang="en-GB" sz="1400" dirty="0" err="1">
                <a:latin typeface="Symbol" pitchFamily="2" charset="2"/>
              </a:rPr>
              <a:t>a</a:t>
            </a:r>
            <a:r>
              <a:rPr lang="en-GB" sz="1400" baseline="-25000" dirty="0" err="1">
                <a:latin typeface="Monaco" charset="0"/>
              </a:rPr>
              <a:t>max</a:t>
            </a:r>
            <a:r>
              <a:rPr lang="en-GB" sz="1400" dirty="0">
                <a:latin typeface="Monaco" charset="0"/>
              </a:rPr>
              <a:t>=</a:t>
            </a:r>
            <a:r>
              <a:rPr lang="en-GB" sz="1400" dirty="0" err="1">
                <a:latin typeface="Symbol" pitchFamily="2" charset="2"/>
              </a:rPr>
              <a:t>a</a:t>
            </a:r>
            <a:r>
              <a:rPr lang="en-GB" sz="1400" baseline="-25000" dirty="0" err="1">
                <a:latin typeface="Monaco" charset="0"/>
              </a:rPr>
              <a:t>max</a:t>
            </a:r>
            <a:r>
              <a:rPr lang="en-GB" sz="1400" dirty="0">
                <a:latin typeface="Monaco" charset="0"/>
              </a:rPr>
              <a:t>/</a:t>
            </a:r>
            <a:r>
              <a:rPr lang="en-GB" sz="1400" dirty="0" err="1">
                <a:solidFill>
                  <a:srgbClr val="FF0000"/>
                </a:solidFill>
                <a:latin typeface="Monaco" charset="0"/>
              </a:rPr>
              <a:t>OftClusterRedFact</a:t>
            </a:r>
            <a:endParaRPr lang="en-GB" sz="1400" dirty="0">
              <a:latin typeface="Monaco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3F97BE-E0AB-5C35-7149-3CAE3D16191E}"/>
              </a:ext>
            </a:extLst>
          </p:cNvPr>
          <p:cNvGrpSpPr/>
          <p:nvPr/>
        </p:nvGrpSpPr>
        <p:grpSpPr>
          <a:xfrm>
            <a:off x="510209" y="2829269"/>
            <a:ext cx="11171582" cy="3470523"/>
            <a:chOff x="510209" y="2829269"/>
            <a:chExt cx="11171582" cy="3470523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FB3B6AC0-1BE3-98BF-4A94-AA73267990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46194" y="2829269"/>
            <a:ext cx="4335597" cy="3470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831592" imgH="2267712" progId="Word.Document.8">
                    <p:embed/>
                  </p:oleObj>
                </mc:Choice>
                <mc:Fallback>
                  <p:oleObj name="Document" r:id="rId3" imgW="2831592" imgH="2267712" progId="Word.Document.8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FB3B6AC0-1BE3-98BF-4A94-AA73267990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6194" y="2829269"/>
                          <a:ext cx="4335597" cy="3470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E306ABE-D733-525C-0B89-041C62BCD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09" y="3429000"/>
              <a:ext cx="6608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dirty="0"/>
                <a:t>If </a:t>
              </a:r>
              <a:r>
                <a:rPr lang="en-GB" dirty="0" err="1">
                  <a:solidFill>
                    <a:srgbClr val="FF0000"/>
                  </a:solidFill>
                </a:rPr>
                <a:t>OftFixedAngle</a:t>
              </a:r>
              <a:r>
                <a:rPr lang="en-GB" dirty="0">
                  <a:solidFill>
                    <a:srgbClr val="FF0000"/>
                  </a:solidFill>
                </a:rPr>
                <a:t> </a:t>
              </a:r>
              <a:r>
                <a:rPr lang="en-GB" dirty="0"/>
                <a:t>=0, c</a:t>
              </a:r>
              <a:r>
                <a:rPr lang="en-GB" sz="1800" dirty="0"/>
                <a:t>ompute the maximum angular separation </a:t>
              </a:r>
              <a:r>
                <a:rPr lang="en-GB" sz="1800" dirty="0">
                  <a:sym typeface="Symbol" charset="0"/>
                </a:rPr>
                <a:t></a:t>
              </a:r>
              <a:r>
                <a:rPr lang="en-GB" sz="1800" baseline="-25000" dirty="0"/>
                <a:t>max</a:t>
              </a:r>
              <a:r>
                <a:rPr lang="en-GB" dirty="0"/>
                <a:t> </a:t>
              </a:r>
              <a:r>
                <a:rPr lang="en-GB" sz="1800" dirty="0"/>
                <a:t>between points in a cluster = f(</a:t>
              </a:r>
              <a:r>
                <a:rPr lang="en-GB" dirty="0" err="1"/>
                <a:t>n</a:t>
              </a:r>
              <a:r>
                <a:rPr lang="en-GB" baseline="-25000" dirty="0" err="1"/>
                <a:t>int</a:t>
              </a:r>
              <a:r>
                <a:rPr lang="en-GB" sz="1800" dirty="0"/>
                <a:t>)</a:t>
              </a:r>
            </a:p>
          </p:txBody>
        </p:sp>
        <p:graphicFrame>
          <p:nvGraphicFramePr>
            <p:cNvPr id="7" name="Objet 5">
              <a:extLst>
                <a:ext uri="{FF2B5EF4-FFF2-40B4-BE49-F238E27FC236}">
                  <a16:creationId xmlns:a16="http://schemas.microsoft.com/office/drawing/2014/main" id="{3FFA541E-6F41-E84A-13E9-A9DD13875D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927792"/>
                </p:ext>
              </p:extLst>
            </p:nvPr>
          </p:nvGraphicFramePr>
          <p:xfrm>
            <a:off x="927092" y="4324452"/>
            <a:ext cx="3001110" cy="89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5" imgW="1993900" imgH="596900" progId="Equation.3">
                    <p:embed/>
                  </p:oleObj>
                </mc:Choice>
                <mc:Fallback>
                  <p:oleObj name="…quation" r:id="rId5" imgW="1993900" imgH="596900" progId="Equation.3">
                    <p:embed/>
                    <p:pic>
                      <p:nvPicPr>
                        <p:cNvPr id="7" name="Objet 5">
                          <a:extLst>
                            <a:ext uri="{FF2B5EF4-FFF2-40B4-BE49-F238E27FC236}">
                              <a16:creationId xmlns:a16="http://schemas.microsoft.com/office/drawing/2014/main" id="{3FFA541E-6F41-E84A-13E9-A9DD13875D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7092" y="4324452"/>
                          <a:ext cx="3001110" cy="89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627253-90DC-779C-B8E7-295E92753ED4}"/>
              </a:ext>
            </a:extLst>
          </p:cNvPr>
          <p:cNvSpPr txBox="1"/>
          <p:nvPr/>
        </p:nvSpPr>
        <p:spPr>
          <a:xfrm>
            <a:off x="646734" y="5487733"/>
            <a:ext cx="601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Loop on </a:t>
            </a:r>
            <a:r>
              <a:rPr lang="en-GB" sz="1800" dirty="0">
                <a:latin typeface="Symbol" charset="2"/>
                <a:cs typeface="Symbol" charset="2"/>
              </a:rPr>
              <a:t>a</a:t>
            </a:r>
            <a:r>
              <a:rPr lang="en-GB" sz="1800" baseline="-25000" dirty="0"/>
              <a:t>min</a:t>
            </a:r>
            <a:r>
              <a:rPr lang="en-GB" sz="1800" dirty="0"/>
              <a:t>(=0.15) &lt; </a:t>
            </a:r>
            <a:r>
              <a:rPr lang="en-GB" sz="1800" dirty="0">
                <a:latin typeface="Symbol" charset="0"/>
                <a:sym typeface="Symbol" charset="0"/>
              </a:rPr>
              <a:t></a:t>
            </a:r>
            <a:r>
              <a:rPr lang="en-GB" sz="1800" dirty="0"/>
              <a:t> &lt; </a:t>
            </a:r>
            <a:r>
              <a:rPr lang="en-GB" sz="1800" dirty="0">
                <a:latin typeface="Symbol" charset="0"/>
                <a:sym typeface="Symbol" charset="0"/>
              </a:rPr>
              <a:t></a:t>
            </a:r>
            <a:r>
              <a:rPr lang="en-GB" sz="1800" baseline="-25000" dirty="0"/>
              <a:t>max</a:t>
            </a:r>
            <a:r>
              <a:rPr lang="en-GB" sz="1800" dirty="0"/>
              <a:t>  with </a:t>
            </a:r>
            <a:r>
              <a:rPr lang="en-GB" sz="1800" dirty="0">
                <a:sym typeface="Symbol" charset="0"/>
              </a:rPr>
              <a:t></a:t>
            </a:r>
            <a:r>
              <a:rPr lang="en-GB" sz="1800" dirty="0"/>
              <a:t>=0.1 rad and find n different clusters with total energy </a:t>
            </a:r>
            <a:r>
              <a:rPr lang="en-GB" sz="1800" dirty="0" err="1"/>
              <a:t>e</a:t>
            </a:r>
            <a:r>
              <a:rPr lang="en-GB" sz="1800" baseline="-25000" dirty="0" err="1"/>
              <a:t>clust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688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54BAD-6F7A-D93A-B90A-C5C93719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41AC-DE45-3F47-732B-06F85D18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8" y="220657"/>
            <a:ext cx="10515600" cy="1325563"/>
          </a:xfrm>
        </p:spPr>
        <p:txBody>
          <a:bodyPr/>
          <a:lstStyle/>
          <a:p>
            <a:r>
              <a:rPr lang="en-FR" dirty="0"/>
              <a:t>Ganil </a:t>
            </a:r>
            <a:r>
              <a:rPr lang="en-FR" baseline="30000" dirty="0"/>
              <a:t>60</a:t>
            </a:r>
            <a:r>
              <a:rPr lang="en-FR" dirty="0"/>
              <a:t>Co source run </a:t>
            </a:r>
            <a:br>
              <a:rPr lang="en-FR" dirty="0"/>
            </a:br>
            <a:r>
              <a:rPr lang="en-FR" sz="1600" dirty="0"/>
              <a:t>29 detectors – 1332 keV-gated data, </a:t>
            </a:r>
            <a:r>
              <a:rPr lang="en-GB" sz="1600" dirty="0"/>
              <a:t>No single-point interactions, Fixed clustering angle</a:t>
            </a:r>
            <a:br>
              <a:rPr lang="en-GB" sz="800" dirty="0"/>
            </a:br>
            <a:endParaRPr lang="en-FR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FC2839-2A7E-FB97-A818-8E32EA88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96688"/>
            <a:ext cx="5993027" cy="34342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16A0B-D9C3-F4EC-8D6A-399E8130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161" y="1879647"/>
            <a:ext cx="6278263" cy="3656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9DDE5-9AD7-26CF-57F3-C2E309B65C1B}"/>
              </a:ext>
            </a:extLst>
          </p:cNvPr>
          <p:cNvSpPr txBox="1"/>
          <p:nvPr/>
        </p:nvSpPr>
        <p:spPr>
          <a:xfrm>
            <a:off x="426308" y="1417079"/>
            <a:ext cx="863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Standard</a:t>
            </a:r>
            <a:r>
              <a:rPr lang="en-FR" dirty="0">
                <a:solidFill>
                  <a:srgbClr val="FF0000"/>
                </a:solidFill>
              </a:rPr>
              <a:t> OFT = analytical calculation of </a:t>
            </a:r>
            <a:r>
              <a:rPr lang="en-FR" sz="1800" dirty="0">
                <a:solidFill>
                  <a:srgbClr val="FF0000"/>
                </a:solidFill>
                <a:latin typeface="Symbol" pitchFamily="2" charset="2"/>
              </a:rPr>
              <a:t>∂</a:t>
            </a:r>
            <a:r>
              <a:rPr lang="en-FR" dirty="0">
                <a:solidFill>
                  <a:srgbClr val="FF0000"/>
                </a:solidFill>
              </a:rPr>
              <a:t>cos</a:t>
            </a:r>
            <a:r>
              <a:rPr lang="en-FR" dirty="0">
                <a:solidFill>
                  <a:srgbClr val="FF0000"/>
                </a:solidFill>
                <a:latin typeface="Symbol" pitchFamily="2" charset="2"/>
              </a:rPr>
              <a:t>q &amp; s</a:t>
            </a:r>
            <a:r>
              <a:rPr lang="en-FR" baseline="-25000" dirty="0">
                <a:solidFill>
                  <a:srgbClr val="FF0000"/>
                </a:solidFill>
                <a:latin typeface="Symbol" pitchFamily="2" charset="2"/>
              </a:rPr>
              <a:t>q</a:t>
            </a:r>
            <a:r>
              <a:rPr lang="en-FR" dirty="0">
                <a:solidFill>
                  <a:srgbClr val="FF0000"/>
                </a:solidFill>
                <a:latin typeface="Symbol" pitchFamily="2" charset="2"/>
              </a:rPr>
              <a:t>=0.8 +</a:t>
            </a:r>
            <a:r>
              <a:rPr lang="en-FR" dirty="0">
                <a:solidFill>
                  <a:srgbClr val="FF0000"/>
                </a:solidFill>
              </a:rPr>
              <a:t> Sodestrom energy dependence</a:t>
            </a:r>
            <a:r>
              <a:rPr lang="en-FR" dirty="0">
                <a:solidFill>
                  <a:srgbClr val="FF0000"/>
                </a:solidFill>
                <a:latin typeface="Symbol" pitchFamily="2" charset="2"/>
              </a:rPr>
              <a:t> </a:t>
            </a:r>
            <a:endParaRPr lang="en-F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55F522-BAB3-7AD6-6D46-0A0A38A4B314}"/>
              </a:ext>
            </a:extLst>
          </p:cNvPr>
          <p:cNvCxnSpPr>
            <a:cxnSpLocks/>
          </p:cNvCxnSpPr>
          <p:nvPr/>
        </p:nvCxnSpPr>
        <p:spPr>
          <a:xfrm>
            <a:off x="2020372" y="1896688"/>
            <a:ext cx="624331" cy="636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17703-2891-89BC-F530-1197D90A119C}"/>
              </a:ext>
            </a:extLst>
          </p:cNvPr>
          <p:cNvSpPr txBox="1"/>
          <p:nvPr/>
        </p:nvSpPr>
        <p:spPr>
          <a:xfrm>
            <a:off x="1732772" y="5500313"/>
            <a:ext cx="1018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OFT modified by Konstantin = Monte Carlo extraction of </a:t>
            </a:r>
            <a:r>
              <a:rPr lang="en-FR" dirty="0">
                <a:latin typeface="Symbol" pitchFamily="2" charset="2"/>
              </a:rPr>
              <a:t>D</a:t>
            </a:r>
            <a:r>
              <a:rPr lang="en-FR" dirty="0"/>
              <a:t>cos</a:t>
            </a:r>
            <a:r>
              <a:rPr lang="en-FR" dirty="0">
                <a:latin typeface="Symbol" pitchFamily="2" charset="2"/>
              </a:rPr>
              <a:t>q &amp; s</a:t>
            </a:r>
            <a:r>
              <a:rPr lang="en-FR" baseline="-25000" dirty="0">
                <a:latin typeface="Symbol" pitchFamily="2" charset="2"/>
              </a:rPr>
              <a:t>q</a:t>
            </a:r>
            <a:r>
              <a:rPr lang="en-FR" dirty="0">
                <a:latin typeface="Symbol" pitchFamily="2" charset="2"/>
              </a:rPr>
              <a:t>=0.8 +</a:t>
            </a:r>
            <a:r>
              <a:rPr lang="en-FR" dirty="0"/>
              <a:t> Sodestrom energy dependence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90E1BB-29E4-8D15-749E-BDA5500D6111}"/>
              </a:ext>
            </a:extLst>
          </p:cNvPr>
          <p:cNvCxnSpPr/>
          <p:nvPr/>
        </p:nvCxnSpPr>
        <p:spPr>
          <a:xfrm flipH="1" flipV="1">
            <a:off x="4831492" y="3884764"/>
            <a:ext cx="852616" cy="1651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75FE2B5-03F6-D9D1-8818-3E1958B604E1}"/>
              </a:ext>
            </a:extLst>
          </p:cNvPr>
          <p:cNvCxnSpPr>
            <a:cxnSpLocks/>
          </p:cNvCxnSpPr>
          <p:nvPr/>
        </p:nvCxnSpPr>
        <p:spPr>
          <a:xfrm flipV="1">
            <a:off x="1445172" y="3429000"/>
            <a:ext cx="575200" cy="24047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B40426-79D0-03AE-49AF-1811A43CF48C}"/>
              </a:ext>
            </a:extLst>
          </p:cNvPr>
          <p:cNvCxnSpPr>
            <a:cxnSpLocks/>
          </p:cNvCxnSpPr>
          <p:nvPr/>
        </p:nvCxnSpPr>
        <p:spPr>
          <a:xfrm flipV="1">
            <a:off x="1445172" y="4120055"/>
            <a:ext cx="772511" cy="171370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311FF1-0D0E-45BB-E16C-4FDBA97143FA}"/>
              </a:ext>
            </a:extLst>
          </p:cNvPr>
          <p:cNvSpPr txBox="1"/>
          <p:nvPr/>
        </p:nvSpPr>
        <p:spPr>
          <a:xfrm>
            <a:off x="368082" y="6190139"/>
            <a:ext cx="960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Monte Carlo extraction of </a:t>
            </a:r>
            <a:r>
              <a:rPr lang="en-FR" dirty="0">
                <a:latin typeface="Symbol" pitchFamily="2" charset="2"/>
              </a:rPr>
              <a:t>D</a:t>
            </a:r>
            <a:r>
              <a:rPr lang="en-FR" dirty="0"/>
              <a:t>cos</a:t>
            </a:r>
            <a:r>
              <a:rPr lang="en-FR" dirty="0">
                <a:latin typeface="Symbol" pitchFamily="2" charset="2"/>
              </a:rPr>
              <a:t>q &amp; s(</a:t>
            </a:r>
            <a:r>
              <a:rPr lang="en-FR" dirty="0"/>
              <a:t>e,x,y,z</a:t>
            </a:r>
            <a:r>
              <a:rPr lang="en-FR" dirty="0">
                <a:latin typeface="Symbol" pitchFamily="2" charset="2"/>
              </a:rPr>
              <a:t>) </a:t>
            </a:r>
            <a:r>
              <a:rPr lang="en-FR" dirty="0"/>
              <a:t>read from data base of </a:t>
            </a:r>
            <a:r>
              <a:rPr lang="en-FR" dirty="0">
                <a:solidFill>
                  <a:srgbClr val="92D050"/>
                </a:solidFill>
              </a:rPr>
              <a:t>Marco Siciliano </a:t>
            </a:r>
            <a:r>
              <a:rPr lang="en-FR" dirty="0"/>
              <a:t>or </a:t>
            </a:r>
            <a:r>
              <a:rPr lang="en-FR" dirty="0">
                <a:solidFill>
                  <a:srgbClr val="7030A0"/>
                </a:solidFill>
              </a:rPr>
              <a:t>Marc Labiche</a:t>
            </a:r>
          </a:p>
        </p:txBody>
      </p:sp>
    </p:spTree>
    <p:extLst>
      <p:ext uri="{BB962C8B-B14F-4D97-AF65-F5344CB8AC3E}">
        <p14:creationId xmlns:p14="http://schemas.microsoft.com/office/powerpoint/2010/main" val="700046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AECE-5A82-A509-3CA7-2662D3D5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In-beam </a:t>
            </a:r>
            <a:r>
              <a:rPr lang="en-FR" baseline="30000" dirty="0"/>
              <a:t>98</a:t>
            </a:r>
            <a:r>
              <a:rPr lang="en-FR" dirty="0"/>
              <a:t>Zr PSA test-bench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7775D-FA24-8005-66A8-8F19B16C8D6A}"/>
              </a:ext>
            </a:extLst>
          </p:cNvPr>
          <p:cNvSpPr txBox="1"/>
          <p:nvPr/>
        </p:nvSpPr>
        <p:spPr>
          <a:xfrm>
            <a:off x="838200" y="1690688"/>
            <a:ext cx="403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MR10"/>
              </a:rPr>
              <a:t>Peak of interest: 1222</a:t>
            </a:r>
            <a:r>
              <a:rPr lang="en-GB" sz="1800" dirty="0">
                <a:effectLst/>
                <a:latin typeface="CMMI10"/>
              </a:rPr>
              <a:t>.</a:t>
            </a:r>
            <a:r>
              <a:rPr lang="en-GB" sz="1800" dirty="0">
                <a:effectLst/>
                <a:latin typeface="CMR10"/>
              </a:rPr>
              <a:t>9 keV (2</a:t>
            </a:r>
            <a:r>
              <a:rPr lang="en-GB" baseline="-25000" dirty="0">
                <a:latin typeface="CMR7"/>
              </a:rPr>
              <a:t>1</a:t>
            </a:r>
            <a:r>
              <a:rPr lang="en-GB" baseline="30000" dirty="0">
                <a:latin typeface="CMR7"/>
              </a:rPr>
              <a:t>+</a:t>
            </a:r>
            <a:r>
              <a:rPr lang="en-GB" sz="1800" dirty="0">
                <a:effectLst/>
                <a:latin typeface="CMR7"/>
              </a:rPr>
              <a:t> </a:t>
            </a:r>
            <a:r>
              <a:rPr lang="en-GB" sz="1800" dirty="0">
                <a:effectLst/>
                <a:latin typeface="CMSY10"/>
              </a:rPr>
              <a:t>→ </a:t>
            </a:r>
            <a:r>
              <a:rPr lang="en-GB" sz="1800" dirty="0">
                <a:effectLst/>
                <a:latin typeface="CMR10"/>
              </a:rPr>
              <a:t>0</a:t>
            </a:r>
            <a:r>
              <a:rPr lang="en-GB" baseline="-25000" dirty="0">
                <a:latin typeface="CMR7"/>
              </a:rPr>
              <a:t>1</a:t>
            </a:r>
            <a:r>
              <a:rPr lang="en-GB" baseline="30000" dirty="0">
                <a:latin typeface="CMR7"/>
              </a:rPr>
              <a:t>+</a:t>
            </a:r>
            <a:r>
              <a:rPr lang="en-GB" sz="1800" dirty="0">
                <a:effectLst/>
                <a:latin typeface="CMR7"/>
              </a:rPr>
              <a:t> </a:t>
            </a:r>
            <a:r>
              <a:rPr lang="en-GB" sz="1800" dirty="0">
                <a:effectLst/>
                <a:latin typeface="CMR10"/>
              </a:rPr>
              <a:t>) </a:t>
            </a:r>
            <a:endParaRPr lang="en-GB" dirty="0"/>
          </a:p>
          <a:p>
            <a:endParaRPr lang="en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3C61B-E78D-1D4B-E49D-42ACCD06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9725"/>
            <a:ext cx="6140708" cy="3670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E8249-7659-36BD-98C9-457DC4C17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32" y="2452350"/>
            <a:ext cx="6219568" cy="3677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560C9-3660-F262-7B61-CCA42E51FC67}"/>
              </a:ext>
            </a:extLst>
          </p:cNvPr>
          <p:cNvSpPr txBox="1"/>
          <p:nvPr/>
        </p:nvSpPr>
        <p:spPr>
          <a:xfrm>
            <a:off x="293888" y="6129931"/>
            <a:ext cx="277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single-point interactions</a:t>
            </a:r>
          </a:p>
          <a:p>
            <a:r>
              <a:rPr lang="en-GB" dirty="0"/>
              <a:t>Fixed clustering 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920DF-FD29-F0A8-5D80-401EFAF34B4E}"/>
              </a:ext>
            </a:extLst>
          </p:cNvPr>
          <p:cNvSpPr txBox="1"/>
          <p:nvPr/>
        </p:nvSpPr>
        <p:spPr>
          <a:xfrm>
            <a:off x="9063682" y="6362070"/>
            <a:ext cx="2834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/>
              <a:t>(NB:color code not the same as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5212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459DE-4CE9-A8A9-4397-FF425EC73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6575"/>
            <a:ext cx="6928986" cy="399896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E79F4A-3117-9EE9-4A5C-56363BDCB9D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In-beam </a:t>
            </a:r>
            <a:r>
              <a:rPr lang="en-FR" baseline="30000"/>
              <a:t>98</a:t>
            </a:r>
            <a:r>
              <a:rPr lang="en-FR"/>
              <a:t>Zr data</a:t>
            </a:r>
            <a:endParaRPr lang="en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468EB6-BB60-9B14-68CB-515F66455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65" y="2259104"/>
            <a:ext cx="5446235" cy="3632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2B7348-EDA1-A7E9-4A9E-BAAC29A138E8}"/>
              </a:ext>
            </a:extLst>
          </p:cNvPr>
          <p:cNvSpPr txBox="1"/>
          <p:nvPr/>
        </p:nvSpPr>
        <p:spPr>
          <a:xfrm>
            <a:off x="990601" y="6250855"/>
            <a:ext cx="782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Peak fits performed with </a:t>
            </a:r>
            <a:r>
              <a:rPr lang="en-FR" dirty="0"/>
              <a:t> gaussian + skewed gaussian + step function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2FF0B-9A25-6E42-ECC5-700285CDDE36}"/>
              </a:ext>
            </a:extLst>
          </p:cNvPr>
          <p:cNvSpPr txBox="1"/>
          <p:nvPr/>
        </p:nvSpPr>
        <p:spPr>
          <a:xfrm>
            <a:off x="8921580" y="1889772"/>
            <a:ext cx="19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FR" dirty="0"/>
              <a:t>inprobtrack=0.08</a:t>
            </a:r>
          </a:p>
        </p:txBody>
      </p:sp>
    </p:spTree>
    <p:extLst>
      <p:ext uri="{BB962C8B-B14F-4D97-AF65-F5344CB8AC3E}">
        <p14:creationId xmlns:p14="http://schemas.microsoft.com/office/powerpoint/2010/main" val="201034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3D61-E431-25AB-2A3F-42DBF645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9FA8-6BE8-46CD-F96A-43F864D8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5" y="1690688"/>
            <a:ext cx="11508376" cy="495830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FR" dirty="0"/>
              <a:t>The uncertainty in cos</a:t>
            </a:r>
            <a:r>
              <a:rPr lang="en-FR" dirty="0">
                <a:latin typeface="Symbol" pitchFamily="2" charset="2"/>
              </a:rPr>
              <a:t>q</a:t>
            </a:r>
            <a:r>
              <a:rPr lang="en-FR" dirty="0"/>
              <a:t> is overestimated in OFT (except at small and large angles, where it is underestimated)</a:t>
            </a:r>
          </a:p>
          <a:p>
            <a:pPr marL="0" indent="0">
              <a:buNone/>
            </a:pPr>
            <a:endParaRPr lang="en-FR" dirty="0"/>
          </a:p>
          <a:p>
            <a:pPr>
              <a:buFontTx/>
              <a:buChar char="-"/>
            </a:pPr>
            <a:r>
              <a:rPr lang="en-FR" dirty="0"/>
              <a:t>The vertex evaluator of OFT performs better (albeit with a worse P/T) with an average uncertainty on all points than with the available position uncertainty maps (effect of evaluator or non fidelity of uncertainty data base ?)</a:t>
            </a: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r>
              <a:rPr lang="en-FR" dirty="0"/>
              <a:t>Some things to investigate:</a:t>
            </a:r>
          </a:p>
          <a:p>
            <a:pPr>
              <a:buFontTx/>
              <a:buChar char="-"/>
            </a:pPr>
            <a:r>
              <a:rPr lang="en-FR" dirty="0"/>
              <a:t>Scale OFT cosine uncertainties for forward and backscattered events to recuperate the forward and backward scattered events which are rejected due to the “close-to-0” cos</a:t>
            </a:r>
            <a:r>
              <a:rPr lang="en-FR" dirty="0">
                <a:latin typeface="Symbol" pitchFamily="2" charset="2"/>
              </a:rPr>
              <a:t>q </a:t>
            </a:r>
            <a:r>
              <a:rPr lang="en-FR" dirty="0"/>
              <a:t>uncertainties</a:t>
            </a:r>
          </a:p>
          <a:p>
            <a:pPr>
              <a:buFontTx/>
              <a:buChar char="-"/>
            </a:pPr>
            <a:r>
              <a:rPr lang="en-FR" dirty="0"/>
              <a:t>Extract more realistic position uncertainty data base from scanning tables (difference in positions given by PSA using ADL vs positions given by PSA using experimental data base)</a:t>
            </a:r>
          </a:p>
          <a:p>
            <a:pPr>
              <a:buFontTx/>
              <a:buChar char="-"/>
            </a:pPr>
            <a:r>
              <a:rPr lang="en-FR" dirty="0"/>
              <a:t>Investigate other types of evaluators </a:t>
            </a: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20823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F285-F4CB-C287-2598-CEB6E8C5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1"/>
            <a:ext cx="10515600" cy="1325563"/>
          </a:xfrm>
        </p:spPr>
        <p:txBody>
          <a:bodyPr/>
          <a:lstStyle/>
          <a:p>
            <a:r>
              <a:rPr lang="en-FR" dirty="0"/>
              <a:t>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99FE-F950-7966-EC47-699834EA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69" y="1113077"/>
            <a:ext cx="1158366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</a:t>
            </a:r>
            <a:r>
              <a:rPr lang="en-FR" dirty="0"/>
              <a:t>rom KTH: </a:t>
            </a:r>
            <a:r>
              <a:rPr lang="en-GB" dirty="0"/>
              <a:t>P</a:t>
            </a:r>
            <a:r>
              <a:rPr lang="en-FR" dirty="0"/>
              <a:t>romising preliminary results on tracking with Graph Neural Networks to evaluate the connectivity between energy deposits</a:t>
            </a:r>
            <a:endParaRPr lang="fr-FR" dirty="0"/>
          </a:p>
          <a:p>
            <a:pPr marL="0" indent="0">
              <a:buNone/>
            </a:pPr>
            <a:endParaRPr lang="en-FR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EED9710-F713-5D7C-E66D-2E3BBB47C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" y="2578894"/>
            <a:ext cx="3882190" cy="39709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B26D3A6-304F-C8E9-32C6-17D34FAF8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10" y="2238447"/>
            <a:ext cx="3648075" cy="39243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AA558E-0B03-1BE9-F3A3-C5438A3DB1FC}"/>
              </a:ext>
            </a:extLst>
          </p:cNvPr>
          <p:cNvGrpSpPr/>
          <p:nvPr/>
        </p:nvGrpSpPr>
        <p:grpSpPr>
          <a:xfrm>
            <a:off x="7636735" y="2270757"/>
            <a:ext cx="4448796" cy="3918238"/>
            <a:chOff x="7636735" y="2270757"/>
            <a:chExt cx="4448796" cy="391823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2A02358-0936-7F70-6F95-C8ECF8B4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6735" y="3569254"/>
              <a:ext cx="4448796" cy="26197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ACFD2-8FE2-BCF2-0A33-A3BA55A2F6A0}"/>
                </a:ext>
              </a:extLst>
            </p:cNvPr>
            <p:cNvSpPr txBox="1"/>
            <p:nvPr/>
          </p:nvSpPr>
          <p:spPr>
            <a:xfrm>
              <a:off x="8491078" y="2270757"/>
              <a:ext cx="27401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1332 keV</a:t>
              </a:r>
            </a:p>
            <a:p>
              <a:pPr algn="ctr"/>
              <a:r>
                <a:rPr lang="en-GB" dirty="0"/>
                <a:t>S</a:t>
              </a:r>
              <a:r>
                <a:rPr lang="en-FR" dirty="0"/>
                <a:t>imulated data (Ge sphere)</a:t>
              </a:r>
            </a:p>
            <a:p>
              <a:pPr algn="ctr"/>
              <a:r>
                <a:rPr lang="en-FR" dirty="0"/>
                <a:t>5mm packing &amp; smearing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657E71-E728-7F23-5399-357585BA9942}"/>
              </a:ext>
            </a:extLst>
          </p:cNvPr>
          <p:cNvSpPr txBox="1"/>
          <p:nvPr/>
        </p:nvSpPr>
        <p:spPr>
          <a:xfrm>
            <a:off x="3813639" y="6520934"/>
            <a:ext cx="725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Mikael Andersson &amp; Torbjörn Bäck, Nucl. Instr. </a:t>
            </a:r>
            <a:r>
              <a:rPr lang="en-GB" dirty="0"/>
              <a:t>M</a:t>
            </a:r>
            <a:r>
              <a:rPr lang="en-FR" dirty="0"/>
              <a:t>eth. A 1048 (2023) 168000</a:t>
            </a:r>
          </a:p>
        </p:txBody>
      </p:sp>
    </p:spTree>
    <p:extLst>
      <p:ext uri="{BB962C8B-B14F-4D97-AF65-F5344CB8AC3E}">
        <p14:creationId xmlns:p14="http://schemas.microsoft.com/office/powerpoint/2010/main" val="30202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34E77A-6FC9-AED4-465B-3909F5F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FR" dirty="0"/>
              <a:t>Recent OFT upgrades</a:t>
            </a:r>
          </a:p>
        </p:txBody>
      </p:sp>
      <p:pic>
        <p:nvPicPr>
          <p:cNvPr id="5" name="Espace réservé du contenu 5" descr="Effect_varyingalpha.pdf">
            <a:extLst>
              <a:ext uri="{FF2B5EF4-FFF2-40B4-BE49-F238E27FC236}">
                <a16:creationId xmlns:a16="http://schemas.microsoft.com/office/drawing/2014/main" id="{FEC59945-0FC6-73A2-EAB8-AE950E4E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606413" y="1385047"/>
            <a:ext cx="9951521" cy="5472953"/>
          </a:xfrm>
          <a:prstGeom prst="rect">
            <a:avLst/>
          </a:prstGeom>
        </p:spPr>
      </p:pic>
      <p:sp>
        <p:nvSpPr>
          <p:cNvPr id="6" name="Ellipse 6">
            <a:extLst>
              <a:ext uri="{FF2B5EF4-FFF2-40B4-BE49-F238E27FC236}">
                <a16:creationId xmlns:a16="http://schemas.microsoft.com/office/drawing/2014/main" id="{3B2D0358-E31E-2A2C-8341-E4C4CDB90331}"/>
              </a:ext>
            </a:extLst>
          </p:cNvPr>
          <p:cNvSpPr/>
          <p:nvPr/>
        </p:nvSpPr>
        <p:spPr>
          <a:xfrm>
            <a:off x="9326033" y="1915754"/>
            <a:ext cx="152400" cy="169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7">
            <a:extLst>
              <a:ext uri="{FF2B5EF4-FFF2-40B4-BE49-F238E27FC236}">
                <a16:creationId xmlns:a16="http://schemas.microsoft.com/office/drawing/2014/main" id="{8F536739-4D4A-D51D-576E-CB02A9F0CA19}"/>
              </a:ext>
            </a:extLst>
          </p:cNvPr>
          <p:cNvSpPr/>
          <p:nvPr/>
        </p:nvSpPr>
        <p:spPr>
          <a:xfrm>
            <a:off x="10257351" y="2643876"/>
            <a:ext cx="152400" cy="16933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8">
            <a:extLst>
              <a:ext uri="{FF2B5EF4-FFF2-40B4-BE49-F238E27FC236}">
                <a16:creationId xmlns:a16="http://schemas.microsoft.com/office/drawing/2014/main" id="{C15EC333-03A3-8E25-206E-0EBA0AD4A3C9}"/>
              </a:ext>
            </a:extLst>
          </p:cNvPr>
          <p:cNvSpPr/>
          <p:nvPr/>
        </p:nvSpPr>
        <p:spPr>
          <a:xfrm rot="13116404">
            <a:off x="8872191" y="1378899"/>
            <a:ext cx="999067" cy="1585793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9">
            <a:extLst>
              <a:ext uri="{FF2B5EF4-FFF2-40B4-BE49-F238E27FC236}">
                <a16:creationId xmlns:a16="http://schemas.microsoft.com/office/drawing/2014/main" id="{F8E0A55A-A253-EA71-5187-F3E025AB5F81}"/>
              </a:ext>
            </a:extLst>
          </p:cNvPr>
          <p:cNvSpPr/>
          <p:nvPr/>
        </p:nvSpPr>
        <p:spPr>
          <a:xfrm rot="16200000">
            <a:off x="9220200" y="1955959"/>
            <a:ext cx="999067" cy="1676400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isocèle 10">
            <a:extLst>
              <a:ext uri="{FF2B5EF4-FFF2-40B4-BE49-F238E27FC236}">
                <a16:creationId xmlns:a16="http://schemas.microsoft.com/office/drawing/2014/main" id="{187DF6A3-4523-A7EC-8FA2-24EA330E72D4}"/>
              </a:ext>
            </a:extLst>
          </p:cNvPr>
          <p:cNvSpPr/>
          <p:nvPr/>
        </p:nvSpPr>
        <p:spPr>
          <a:xfrm rot="14415943">
            <a:off x="8609866" y="1697858"/>
            <a:ext cx="1813336" cy="1466850"/>
          </a:xfrm>
          <a:prstGeom prst="triangle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03542-A614-DEAF-BD9B-C3298E211B32}"/>
              </a:ext>
            </a:extLst>
          </p:cNvPr>
          <p:cNvSpPr txBox="1"/>
          <p:nvPr/>
        </p:nvSpPr>
        <p:spPr>
          <a:xfrm>
            <a:off x="7953992" y="6323506"/>
            <a:ext cx="34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1172 keV (</a:t>
            </a:r>
            <a:r>
              <a:rPr lang="fr-FR" sz="1800" baseline="30000" dirty="0"/>
              <a:t>60</a:t>
            </a:r>
            <a:r>
              <a:rPr lang="fr-FR" sz="1800" dirty="0"/>
              <a:t>Co source data, 2016)</a:t>
            </a:r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12E34-3CF0-9199-DA64-137EE9FE9392}"/>
              </a:ext>
            </a:extLst>
          </p:cNvPr>
          <p:cNvSpPr txBox="1"/>
          <p:nvPr/>
        </p:nvSpPr>
        <p:spPr>
          <a:xfrm>
            <a:off x="5217459" y="3614874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OftFixedAngle</a:t>
            </a:r>
            <a:r>
              <a:rPr lang="en-GB" sz="1800" dirty="0">
                <a:solidFill>
                  <a:srgbClr val="FF0000"/>
                </a:solidFill>
              </a:rPr>
              <a:t>=0.35 rad</a:t>
            </a:r>
            <a:endParaRPr lang="en-F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2156F-A215-A2C5-82D1-550A3610122D}"/>
              </a:ext>
            </a:extLst>
          </p:cNvPr>
          <p:cNvSpPr txBox="1"/>
          <p:nvPr/>
        </p:nvSpPr>
        <p:spPr>
          <a:xfrm>
            <a:off x="6029560" y="543536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Variable clustering angle</a:t>
            </a:r>
            <a:endParaRPr lang="en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6C469-CA87-0F77-1541-1DC77B2CF9B5}"/>
              </a:ext>
            </a:extLst>
          </p:cNvPr>
          <p:cNvSpPr/>
          <p:nvPr/>
        </p:nvSpPr>
        <p:spPr>
          <a:xfrm>
            <a:off x="2568388" y="2404389"/>
            <a:ext cx="5394323" cy="671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>
                <a:solidFill>
                  <a:srgbClr val="FF0000"/>
                </a:solidFill>
              </a:rPr>
              <a:t>OftSigmaThetha</a:t>
            </a:r>
            <a:r>
              <a:rPr lang="en-FR" dirty="0">
                <a:solidFill>
                  <a:schemeClr val="tx1"/>
                </a:solidFill>
              </a:rPr>
              <a:t> varies from 0.4, 0.6, 0.8, 1, 1.3, 1.6 to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4EFB7A-437F-21E6-95E3-A49C9ABCE95C}"/>
              </a:ext>
            </a:extLst>
          </p:cNvPr>
          <p:cNvSpPr/>
          <p:nvPr/>
        </p:nvSpPr>
        <p:spPr>
          <a:xfrm>
            <a:off x="3913094" y="1623453"/>
            <a:ext cx="3039035" cy="39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50FA2-0209-1766-8429-28A11DA23BE2}"/>
              </a:ext>
            </a:extLst>
          </p:cNvPr>
          <p:cNvSpPr/>
          <p:nvPr/>
        </p:nvSpPr>
        <p:spPr>
          <a:xfrm>
            <a:off x="2733261" y="3614874"/>
            <a:ext cx="4959626" cy="12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B65B28-B2FD-C81B-3954-A3D77EB12126}"/>
              </a:ext>
            </a:extLst>
          </p:cNvPr>
          <p:cNvCxnSpPr>
            <a:cxnSpLocks/>
          </p:cNvCxnSpPr>
          <p:nvPr/>
        </p:nvCxnSpPr>
        <p:spPr>
          <a:xfrm flipH="1">
            <a:off x="3822639" y="3037775"/>
            <a:ext cx="1542737" cy="2435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02322E-7358-9497-C660-AF380C8B606B}"/>
              </a:ext>
            </a:extLst>
          </p:cNvPr>
          <p:cNvCxnSpPr>
            <a:cxnSpLocks/>
          </p:cNvCxnSpPr>
          <p:nvPr/>
        </p:nvCxnSpPr>
        <p:spPr>
          <a:xfrm flipH="1">
            <a:off x="7594911" y="2891232"/>
            <a:ext cx="205380" cy="2037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34E77A-6FC9-AED4-465B-3909F5F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FR" dirty="0"/>
              <a:t>Recent OFT upgrades</a:t>
            </a:r>
          </a:p>
        </p:txBody>
      </p:sp>
      <p:pic>
        <p:nvPicPr>
          <p:cNvPr id="5" name="Espace réservé du contenu 5" descr="Effect_varyingalpha.pdf">
            <a:extLst>
              <a:ext uri="{FF2B5EF4-FFF2-40B4-BE49-F238E27FC236}">
                <a16:creationId xmlns:a16="http://schemas.microsoft.com/office/drawing/2014/main" id="{FEC59945-0FC6-73A2-EAB8-AE950E4E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606413" y="1385047"/>
            <a:ext cx="9951521" cy="5472953"/>
          </a:xfrm>
          <a:prstGeom prst="rect">
            <a:avLst/>
          </a:prstGeom>
        </p:spPr>
      </p:pic>
      <p:sp>
        <p:nvSpPr>
          <p:cNvPr id="6" name="Ellipse 6">
            <a:extLst>
              <a:ext uri="{FF2B5EF4-FFF2-40B4-BE49-F238E27FC236}">
                <a16:creationId xmlns:a16="http://schemas.microsoft.com/office/drawing/2014/main" id="{3B2D0358-E31E-2A2C-8341-E4C4CDB90331}"/>
              </a:ext>
            </a:extLst>
          </p:cNvPr>
          <p:cNvSpPr/>
          <p:nvPr/>
        </p:nvSpPr>
        <p:spPr>
          <a:xfrm>
            <a:off x="9326033" y="1915754"/>
            <a:ext cx="152400" cy="169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7">
            <a:extLst>
              <a:ext uri="{FF2B5EF4-FFF2-40B4-BE49-F238E27FC236}">
                <a16:creationId xmlns:a16="http://schemas.microsoft.com/office/drawing/2014/main" id="{8F536739-4D4A-D51D-576E-CB02A9F0CA19}"/>
              </a:ext>
            </a:extLst>
          </p:cNvPr>
          <p:cNvSpPr/>
          <p:nvPr/>
        </p:nvSpPr>
        <p:spPr>
          <a:xfrm>
            <a:off x="10257351" y="2643876"/>
            <a:ext cx="152400" cy="16933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8">
            <a:extLst>
              <a:ext uri="{FF2B5EF4-FFF2-40B4-BE49-F238E27FC236}">
                <a16:creationId xmlns:a16="http://schemas.microsoft.com/office/drawing/2014/main" id="{C15EC333-03A3-8E25-206E-0EBA0AD4A3C9}"/>
              </a:ext>
            </a:extLst>
          </p:cNvPr>
          <p:cNvSpPr/>
          <p:nvPr/>
        </p:nvSpPr>
        <p:spPr>
          <a:xfrm rot="13116404">
            <a:off x="8872191" y="1378899"/>
            <a:ext cx="999067" cy="1585793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9">
            <a:extLst>
              <a:ext uri="{FF2B5EF4-FFF2-40B4-BE49-F238E27FC236}">
                <a16:creationId xmlns:a16="http://schemas.microsoft.com/office/drawing/2014/main" id="{F8E0A55A-A253-EA71-5187-F3E025AB5F81}"/>
              </a:ext>
            </a:extLst>
          </p:cNvPr>
          <p:cNvSpPr/>
          <p:nvPr/>
        </p:nvSpPr>
        <p:spPr>
          <a:xfrm rot="16200000">
            <a:off x="9220200" y="1955959"/>
            <a:ext cx="999067" cy="1676400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isocèle 10">
            <a:extLst>
              <a:ext uri="{FF2B5EF4-FFF2-40B4-BE49-F238E27FC236}">
                <a16:creationId xmlns:a16="http://schemas.microsoft.com/office/drawing/2014/main" id="{187DF6A3-4523-A7EC-8FA2-24EA330E72D4}"/>
              </a:ext>
            </a:extLst>
          </p:cNvPr>
          <p:cNvSpPr/>
          <p:nvPr/>
        </p:nvSpPr>
        <p:spPr>
          <a:xfrm rot="14415943">
            <a:off x="8609866" y="1697858"/>
            <a:ext cx="1813336" cy="1466850"/>
          </a:xfrm>
          <a:prstGeom prst="triangle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03542-A614-DEAF-BD9B-C3298E211B32}"/>
              </a:ext>
            </a:extLst>
          </p:cNvPr>
          <p:cNvSpPr txBox="1"/>
          <p:nvPr/>
        </p:nvSpPr>
        <p:spPr>
          <a:xfrm>
            <a:off x="7953992" y="6323506"/>
            <a:ext cx="34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1172 keV (</a:t>
            </a:r>
            <a:r>
              <a:rPr lang="fr-FR" sz="1800" baseline="30000" dirty="0"/>
              <a:t>60</a:t>
            </a:r>
            <a:r>
              <a:rPr lang="fr-FR" sz="1800" dirty="0"/>
              <a:t>Co source data, 2016)</a:t>
            </a:r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12E34-3CF0-9199-DA64-137EE9FE9392}"/>
              </a:ext>
            </a:extLst>
          </p:cNvPr>
          <p:cNvSpPr txBox="1"/>
          <p:nvPr/>
        </p:nvSpPr>
        <p:spPr>
          <a:xfrm>
            <a:off x="5217459" y="3614874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OftFixedAngle</a:t>
            </a:r>
            <a:r>
              <a:rPr lang="en-GB" sz="1800" dirty="0">
                <a:solidFill>
                  <a:srgbClr val="FF0000"/>
                </a:solidFill>
              </a:rPr>
              <a:t>=0.35 rad</a:t>
            </a:r>
            <a:endParaRPr lang="en-F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2156F-A215-A2C5-82D1-550A3610122D}"/>
              </a:ext>
            </a:extLst>
          </p:cNvPr>
          <p:cNvSpPr txBox="1"/>
          <p:nvPr/>
        </p:nvSpPr>
        <p:spPr>
          <a:xfrm>
            <a:off x="6029560" y="543536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Variable clustering angle</a:t>
            </a:r>
            <a:endParaRPr lang="en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6C469-CA87-0F77-1541-1DC77B2CF9B5}"/>
              </a:ext>
            </a:extLst>
          </p:cNvPr>
          <p:cNvSpPr/>
          <p:nvPr/>
        </p:nvSpPr>
        <p:spPr>
          <a:xfrm>
            <a:off x="2568388" y="2404389"/>
            <a:ext cx="5394323" cy="671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>
                <a:solidFill>
                  <a:srgbClr val="FF0000"/>
                </a:solidFill>
              </a:rPr>
              <a:t>OftSigmaThetha</a:t>
            </a:r>
            <a:r>
              <a:rPr lang="en-FR" dirty="0">
                <a:solidFill>
                  <a:schemeClr val="tx1"/>
                </a:solidFill>
              </a:rPr>
              <a:t> varies from 0.4, 0.6, 0.8, 1, 1.3, 1.6 to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4EFB7A-437F-21E6-95E3-A49C9ABCE95C}"/>
              </a:ext>
            </a:extLst>
          </p:cNvPr>
          <p:cNvSpPr/>
          <p:nvPr/>
        </p:nvSpPr>
        <p:spPr>
          <a:xfrm>
            <a:off x="3913094" y="1623453"/>
            <a:ext cx="3039035" cy="39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B65B28-B2FD-C81B-3954-A3D77EB12126}"/>
              </a:ext>
            </a:extLst>
          </p:cNvPr>
          <p:cNvCxnSpPr>
            <a:cxnSpLocks/>
          </p:cNvCxnSpPr>
          <p:nvPr/>
        </p:nvCxnSpPr>
        <p:spPr>
          <a:xfrm flipH="1">
            <a:off x="3822639" y="3037775"/>
            <a:ext cx="1542737" cy="2435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02322E-7358-9497-C660-AF380C8B606B}"/>
              </a:ext>
            </a:extLst>
          </p:cNvPr>
          <p:cNvCxnSpPr>
            <a:cxnSpLocks/>
          </p:cNvCxnSpPr>
          <p:nvPr/>
        </p:nvCxnSpPr>
        <p:spPr>
          <a:xfrm flipH="1">
            <a:off x="7594911" y="2891232"/>
            <a:ext cx="205380" cy="2037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6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872E-B90C-9FA9-A7A1-46E23DB7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Fixed angle vs variable angle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8729E5E-ABB3-CE65-2E5D-A85FBBAD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" y="2025376"/>
            <a:ext cx="9351319" cy="4710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7FFDD-729E-23BB-9B99-BA6207508491}"/>
              </a:ext>
            </a:extLst>
          </p:cNvPr>
          <p:cNvSpPr txBox="1"/>
          <p:nvPr/>
        </p:nvSpPr>
        <p:spPr>
          <a:xfrm>
            <a:off x="8299887" y="1798881"/>
            <a:ext cx="1599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</a:t>
            </a:r>
            <a:r>
              <a:rPr lang="en-FR" sz="1200" dirty="0"/>
              <a:t>ourtesy of J. Dudouet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66B2D-CDF6-59FB-18BC-6856735D44AD}"/>
              </a:ext>
            </a:extLst>
          </p:cNvPr>
          <p:cNvSpPr txBox="1"/>
          <p:nvPr/>
        </p:nvSpPr>
        <p:spPr>
          <a:xfrm>
            <a:off x="4943078" y="1621206"/>
            <a:ext cx="21584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FR" dirty="0"/>
              <a:t>Agata simulated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950BB-2AAE-6C08-FB55-71021CB6A6E8}"/>
              </a:ext>
            </a:extLst>
          </p:cNvPr>
          <p:cNvSpPr txBox="1"/>
          <p:nvPr/>
        </p:nvSpPr>
        <p:spPr>
          <a:xfrm>
            <a:off x="1727354" y="1662565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OftSigmaThetha</a:t>
            </a:r>
            <a:r>
              <a:rPr lang="en-FR" dirty="0">
                <a:solidFill>
                  <a:srgbClr val="FF0000"/>
                </a:solidFill>
              </a:rPr>
              <a:t> =0.8</a:t>
            </a:r>
          </a:p>
        </p:txBody>
      </p:sp>
    </p:spTree>
    <p:extLst>
      <p:ext uri="{BB962C8B-B14F-4D97-AF65-F5344CB8AC3E}">
        <p14:creationId xmlns:p14="http://schemas.microsoft.com/office/powerpoint/2010/main" val="42134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46FC-57BC-1AD1-8074-C4594AD2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084" y="1824957"/>
            <a:ext cx="7555832" cy="1325563"/>
          </a:xfrm>
        </p:spPr>
        <p:txBody>
          <a:bodyPr/>
          <a:lstStyle/>
          <a:p>
            <a:pPr algn="ctr"/>
            <a:r>
              <a:rPr lang="en-FR" dirty="0"/>
              <a:t>Why does OFT have the parameter </a:t>
            </a:r>
            <a:r>
              <a:rPr lang="en-GB" sz="4400" dirty="0" err="1"/>
              <a:t>OftSigmaThetha</a:t>
            </a:r>
            <a:r>
              <a:rPr lang="en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1244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44922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1422400" imgH="939800" progId="Equation.3">
                  <p:embed/>
                </p:oleObj>
              </mc:Choice>
              <mc:Fallback>
                <p:oleObj name="…quation" r:id="rId3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63811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2197100" imgH="584200" progId="Equation.3">
                  <p:embed/>
                </p:oleObj>
              </mc:Choice>
              <mc:Fallback>
                <p:oleObj name="…quation" r:id="rId5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60F11C0E-39F1-807C-2478-9B01154F2B89}"/>
              </a:ext>
            </a:extLst>
          </p:cNvPr>
          <p:cNvSpPr txBox="1">
            <a:spLocks/>
          </p:cNvSpPr>
          <p:nvPr/>
        </p:nvSpPr>
        <p:spPr>
          <a:xfrm>
            <a:off x="838200" y="55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Compton vertex evaluation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5258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37026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1422400" imgH="939800" progId="Equation.3">
                  <p:embed/>
                </p:oleObj>
              </mc:Choice>
              <mc:Fallback>
                <p:oleObj name="…quation" r:id="rId3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15765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2197100" imgH="584200" progId="Equation.3">
                  <p:embed/>
                </p:oleObj>
              </mc:Choice>
              <mc:Fallback>
                <p:oleObj name="…quation" r:id="rId5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er 28">
            <a:extLst>
              <a:ext uri="{FF2B5EF4-FFF2-40B4-BE49-F238E27FC236}">
                <a16:creationId xmlns:a16="http://schemas.microsoft.com/office/drawing/2014/main" id="{05617654-3A5D-6330-44A9-482B48C43DE9}"/>
              </a:ext>
            </a:extLst>
          </p:cNvPr>
          <p:cNvGrpSpPr/>
          <p:nvPr/>
        </p:nvGrpSpPr>
        <p:grpSpPr>
          <a:xfrm>
            <a:off x="6158747" y="2748033"/>
            <a:ext cx="4536504" cy="3453412"/>
            <a:chOff x="5530403" y="2237656"/>
            <a:chExt cx="4536504" cy="3453412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D5F3DD9-5169-7756-1DAC-E9A4A39EE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0603" y="3389784"/>
            <a:ext cx="2736304" cy="999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384300" imgH="508000" progId="Equation.3">
                    <p:embed/>
                  </p:oleObj>
                </mc:Choice>
                <mc:Fallback>
                  <p:oleObj name="…quation" r:id="rId7" imgW="1384300" imgH="508000" progId="Equation.3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D5F3DD9-5169-7756-1DAC-E9A4A39EE6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603" y="3389784"/>
                          <a:ext cx="2736304" cy="9996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3">
              <a:extLst>
                <a:ext uri="{FF2B5EF4-FFF2-40B4-BE49-F238E27FC236}">
                  <a16:creationId xmlns:a16="http://schemas.microsoft.com/office/drawing/2014/main" id="{1E83F1F1-7ED2-34C8-45E3-710CB8505B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580" y="4325888"/>
            <a:ext cx="2736303" cy="136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117600" imgH="508000" progId="Equation.3">
                    <p:embed/>
                  </p:oleObj>
                </mc:Choice>
                <mc:Fallback>
                  <p:oleObj name="…quation" r:id="rId9" imgW="1117600" imgH="508000" progId="Equation.3">
                    <p:embed/>
                    <p:pic>
                      <p:nvPicPr>
                        <p:cNvPr id="21" name="Objet 23">
                          <a:extLst>
                            <a:ext uri="{FF2B5EF4-FFF2-40B4-BE49-F238E27FC236}">
                              <a16:creationId xmlns:a16="http://schemas.microsoft.com/office/drawing/2014/main" id="{1E83F1F1-7ED2-34C8-45E3-710CB8505B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14580" y="4325888"/>
                          <a:ext cx="2736303" cy="1365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4">
              <a:extLst>
                <a:ext uri="{FF2B5EF4-FFF2-40B4-BE49-F238E27FC236}">
                  <a16:creationId xmlns:a16="http://schemas.microsoft.com/office/drawing/2014/main" id="{B4E4BB9C-8AF4-42E5-F55D-05132B64A2B7}"/>
                </a:ext>
              </a:extLst>
            </p:cNvPr>
            <p:cNvSpPr txBox="1"/>
            <p:nvPr/>
          </p:nvSpPr>
          <p:spPr>
            <a:xfrm>
              <a:off x="5530403" y="3677816"/>
              <a:ext cx="137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Gretina</a:t>
              </a:r>
              <a:r>
                <a:rPr lang="fr-FR" sz="2800" dirty="0"/>
                <a:t>:</a:t>
              </a:r>
            </a:p>
          </p:txBody>
        </p:sp>
        <p:sp>
          <p:nvSpPr>
            <p:cNvPr id="23" name="ZoneTexte 25">
              <a:extLst>
                <a:ext uri="{FF2B5EF4-FFF2-40B4-BE49-F238E27FC236}">
                  <a16:creationId xmlns:a16="http://schemas.microsoft.com/office/drawing/2014/main" id="{6E0AE79F-1BF9-91FF-D92E-36A769B3B778}"/>
                </a:ext>
              </a:extLst>
            </p:cNvPr>
            <p:cNvSpPr txBox="1"/>
            <p:nvPr/>
          </p:nvSpPr>
          <p:spPr>
            <a:xfrm>
              <a:off x="5818435" y="4973960"/>
              <a:ext cx="85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OFT:</a:t>
              </a: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F5F371D3-9A92-7A1D-0C75-692987222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74619" y="2237656"/>
            <a:ext cx="2304256" cy="104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117600" imgH="508000" progId="Equation.3">
                    <p:embed/>
                  </p:oleObj>
                </mc:Choice>
                <mc:Fallback>
                  <p:oleObj name="…quation" r:id="rId11" imgW="1117600" imgH="508000" progId="Equation.3">
                    <p:embed/>
                    <p:pic>
                      <p:nvPicPr>
                        <p:cNvPr id="24" name="Object 5">
                          <a:extLst>
                            <a:ext uri="{FF2B5EF4-FFF2-40B4-BE49-F238E27FC236}">
                              <a16:creationId xmlns:a16="http://schemas.microsoft.com/office/drawing/2014/main" id="{F5F371D3-9A92-7A1D-0C75-6929872222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619" y="2237656"/>
                          <a:ext cx="2304256" cy="1041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7">
              <a:extLst>
                <a:ext uri="{FF2B5EF4-FFF2-40B4-BE49-F238E27FC236}">
                  <a16:creationId xmlns:a16="http://schemas.microsoft.com/office/drawing/2014/main" id="{CD75D2B8-2A47-F704-7254-6AEEFA5E644C}"/>
                </a:ext>
              </a:extLst>
            </p:cNvPr>
            <p:cNvSpPr txBox="1"/>
            <p:nvPr/>
          </p:nvSpPr>
          <p:spPr>
            <a:xfrm>
              <a:off x="5818435" y="2474386"/>
              <a:ext cx="856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mgt</a:t>
              </a:r>
              <a:r>
                <a:rPr lang="fr-FR" sz="2800" dirty="0"/>
                <a:t>: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62EB827C-5728-AE90-2547-AF11CD35D2A9}"/>
              </a:ext>
            </a:extLst>
          </p:cNvPr>
          <p:cNvSpPr txBox="1">
            <a:spLocks/>
          </p:cNvSpPr>
          <p:nvPr/>
        </p:nvSpPr>
        <p:spPr>
          <a:xfrm>
            <a:off x="838200" y="55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Compton vertex evaluation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1568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162514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2197100" imgH="584200" progId="Equation.3">
                  <p:embed/>
                </p:oleObj>
              </mc:Choice>
              <mc:Fallback>
                <p:oleObj name="…quation" r:id="rId3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902941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1422400" imgH="939800" progId="Equation.3">
                  <p:embed/>
                </p:oleObj>
              </mc:Choice>
              <mc:Fallback>
                <p:oleObj name="…quation" r:id="rId5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er 28">
            <a:extLst>
              <a:ext uri="{FF2B5EF4-FFF2-40B4-BE49-F238E27FC236}">
                <a16:creationId xmlns:a16="http://schemas.microsoft.com/office/drawing/2014/main" id="{05617654-3A5D-6330-44A9-482B48C43DE9}"/>
              </a:ext>
            </a:extLst>
          </p:cNvPr>
          <p:cNvGrpSpPr/>
          <p:nvPr/>
        </p:nvGrpSpPr>
        <p:grpSpPr>
          <a:xfrm>
            <a:off x="6158747" y="2748033"/>
            <a:ext cx="4536504" cy="3453412"/>
            <a:chOff x="5530403" y="2237656"/>
            <a:chExt cx="4536504" cy="3453412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D5F3DD9-5169-7756-1DAC-E9A4A39EE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0603" y="3389784"/>
            <a:ext cx="2736304" cy="999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384300" imgH="508000" progId="Equation.3">
                    <p:embed/>
                  </p:oleObj>
                </mc:Choice>
                <mc:Fallback>
                  <p:oleObj name="…quation" r:id="rId7" imgW="1384300" imgH="508000" progId="Equation.3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D5F3DD9-5169-7756-1DAC-E9A4A39EE6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603" y="3389784"/>
                          <a:ext cx="2736304" cy="9996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3">
              <a:extLst>
                <a:ext uri="{FF2B5EF4-FFF2-40B4-BE49-F238E27FC236}">
                  <a16:creationId xmlns:a16="http://schemas.microsoft.com/office/drawing/2014/main" id="{1E83F1F1-7ED2-34C8-45E3-710CB8505B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580" y="4325888"/>
            <a:ext cx="2736303" cy="136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117600" imgH="508000" progId="Equation.3">
                    <p:embed/>
                  </p:oleObj>
                </mc:Choice>
                <mc:Fallback>
                  <p:oleObj name="…quation" r:id="rId9" imgW="1117600" imgH="508000" progId="Equation.3">
                    <p:embed/>
                    <p:pic>
                      <p:nvPicPr>
                        <p:cNvPr id="21" name="Objet 23">
                          <a:extLst>
                            <a:ext uri="{FF2B5EF4-FFF2-40B4-BE49-F238E27FC236}">
                              <a16:creationId xmlns:a16="http://schemas.microsoft.com/office/drawing/2014/main" id="{1E83F1F1-7ED2-34C8-45E3-710CB8505B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14580" y="4325888"/>
                          <a:ext cx="2736303" cy="1365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4">
              <a:extLst>
                <a:ext uri="{FF2B5EF4-FFF2-40B4-BE49-F238E27FC236}">
                  <a16:creationId xmlns:a16="http://schemas.microsoft.com/office/drawing/2014/main" id="{B4E4BB9C-8AF4-42E5-F55D-05132B64A2B7}"/>
                </a:ext>
              </a:extLst>
            </p:cNvPr>
            <p:cNvSpPr txBox="1"/>
            <p:nvPr/>
          </p:nvSpPr>
          <p:spPr>
            <a:xfrm>
              <a:off x="5530403" y="3677816"/>
              <a:ext cx="137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Gretina</a:t>
              </a:r>
              <a:r>
                <a:rPr lang="fr-FR" sz="2800" dirty="0"/>
                <a:t>:</a:t>
              </a:r>
            </a:p>
          </p:txBody>
        </p:sp>
        <p:sp>
          <p:nvSpPr>
            <p:cNvPr id="23" name="ZoneTexte 25">
              <a:extLst>
                <a:ext uri="{FF2B5EF4-FFF2-40B4-BE49-F238E27FC236}">
                  <a16:creationId xmlns:a16="http://schemas.microsoft.com/office/drawing/2014/main" id="{6E0AE79F-1BF9-91FF-D92E-36A769B3B778}"/>
                </a:ext>
              </a:extLst>
            </p:cNvPr>
            <p:cNvSpPr txBox="1"/>
            <p:nvPr/>
          </p:nvSpPr>
          <p:spPr>
            <a:xfrm>
              <a:off x="5818435" y="4973960"/>
              <a:ext cx="85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OFT:</a:t>
              </a: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F5F371D3-9A92-7A1D-0C75-692987222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74619" y="2237656"/>
            <a:ext cx="2304256" cy="104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117600" imgH="508000" progId="Equation.3">
                    <p:embed/>
                  </p:oleObj>
                </mc:Choice>
                <mc:Fallback>
                  <p:oleObj name="…quation" r:id="rId11" imgW="1117600" imgH="508000" progId="Equation.3">
                    <p:embed/>
                    <p:pic>
                      <p:nvPicPr>
                        <p:cNvPr id="24" name="Object 5">
                          <a:extLst>
                            <a:ext uri="{FF2B5EF4-FFF2-40B4-BE49-F238E27FC236}">
                              <a16:creationId xmlns:a16="http://schemas.microsoft.com/office/drawing/2014/main" id="{F5F371D3-9A92-7A1D-0C75-6929872222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619" y="2237656"/>
                          <a:ext cx="2304256" cy="1041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7">
              <a:extLst>
                <a:ext uri="{FF2B5EF4-FFF2-40B4-BE49-F238E27FC236}">
                  <a16:creationId xmlns:a16="http://schemas.microsoft.com/office/drawing/2014/main" id="{CD75D2B8-2A47-F704-7254-6AEEFA5E644C}"/>
                </a:ext>
              </a:extLst>
            </p:cNvPr>
            <p:cNvSpPr txBox="1"/>
            <p:nvPr/>
          </p:nvSpPr>
          <p:spPr>
            <a:xfrm>
              <a:off x="5818435" y="2474386"/>
              <a:ext cx="856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mgt</a:t>
              </a:r>
              <a:r>
                <a:rPr lang="fr-FR" sz="2800" dirty="0"/>
                <a:t>: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D6F091F-1890-30DB-7B02-026866934FB2}"/>
              </a:ext>
            </a:extLst>
          </p:cNvPr>
          <p:cNvSpPr/>
          <p:nvPr/>
        </p:nvSpPr>
        <p:spPr>
          <a:xfrm>
            <a:off x="9776012" y="5295952"/>
            <a:ext cx="631207" cy="601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E06ECA5-B6F5-EC3E-B705-46D030ECC29A}"/>
              </a:ext>
            </a:extLst>
          </p:cNvPr>
          <p:cNvSpPr txBox="1">
            <a:spLocks/>
          </p:cNvSpPr>
          <p:nvPr/>
        </p:nvSpPr>
        <p:spPr>
          <a:xfrm>
            <a:off x="838200" y="55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Compton vertex evaluation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27401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8726</TotalTime>
  <Words>1125</Words>
  <Application>Microsoft Macintosh PowerPoint</Application>
  <PresentationFormat>Widescreen</PresentationFormat>
  <Paragraphs>183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CMMI10</vt:lpstr>
      <vt:lpstr>CMR10</vt:lpstr>
      <vt:lpstr>CMR7</vt:lpstr>
      <vt:lpstr>CMSY10</vt:lpstr>
      <vt:lpstr>Monaco</vt:lpstr>
      <vt:lpstr>Symbol</vt:lpstr>
      <vt:lpstr>Times New Roman</vt:lpstr>
      <vt:lpstr>Office Theme</vt:lpstr>
      <vt:lpstr>Document</vt:lpstr>
      <vt:lpstr>…quation</vt:lpstr>
      <vt:lpstr>PowerPoint Presentation</vt:lpstr>
      <vt:lpstr>Recent OFT upgrades</vt:lpstr>
      <vt:lpstr>Recent OFT upgrades</vt:lpstr>
      <vt:lpstr>Recent OFT upgrades</vt:lpstr>
      <vt:lpstr>Fixed angle vs variable angle</vt:lpstr>
      <vt:lpstr>Why does OFT have the parameter OftSigmaThetha ?</vt:lpstr>
      <vt:lpstr>PowerPoint Presentation</vt:lpstr>
      <vt:lpstr>PowerPoint Presentation</vt:lpstr>
      <vt:lpstr>PowerPoint Presentation</vt:lpstr>
      <vt:lpstr>Compton vertex evaluation</vt:lpstr>
      <vt:lpstr>Scattering angle uncertainty in OFT</vt:lpstr>
      <vt:lpstr>Scattering angle uncertainty in OFT</vt:lpstr>
      <vt:lpstr>Reality is different</vt:lpstr>
      <vt:lpstr>Non-gaussian behaviour of q</vt:lpstr>
      <vt:lpstr>Can position- &amp; energy-dependent position uncertainties improve the tracking performance of OFT ?</vt:lpstr>
      <vt:lpstr>Two position-dependent position resolution data bases</vt:lpstr>
      <vt:lpstr>Computing  ∂cosq when sx, sy and sx are different</vt:lpstr>
      <vt:lpstr>PowerPoint Presentation</vt:lpstr>
      <vt:lpstr>Effect of segment borders &amp; asymmetric errors</vt:lpstr>
      <vt:lpstr>Ganil 60Co source run  29 detectors – 1332 keV-gated data, No single-point interactions, Fixed clustering angle </vt:lpstr>
      <vt:lpstr>In-beam 98Zr PSA test-bench data</vt:lpstr>
      <vt:lpstr>PowerPoint Presentation</vt:lpstr>
      <vt:lpstr>Conclusions</vt:lpstr>
      <vt:lpstr>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Araceli Lopez</dc:creator>
  <cp:lastModifiedBy>Araceli Lopez</cp:lastModifiedBy>
  <cp:revision>19</cp:revision>
  <dcterms:created xsi:type="dcterms:W3CDTF">2024-11-15T15:18:40Z</dcterms:created>
  <dcterms:modified xsi:type="dcterms:W3CDTF">2025-04-28T20:26:25Z</dcterms:modified>
</cp:coreProperties>
</file>