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5" r:id="rId1"/>
  </p:sldMasterIdLst>
  <p:notesMasterIdLst>
    <p:notesMasterId r:id="rId9"/>
  </p:notesMasterIdLst>
  <p:sldIdLst>
    <p:sldId id="275" r:id="rId2"/>
    <p:sldId id="277" r:id="rId3"/>
    <p:sldId id="281" r:id="rId4"/>
    <p:sldId id="286" r:id="rId5"/>
    <p:sldId id="288" r:id="rId6"/>
    <p:sldId id="287" r:id="rId7"/>
    <p:sldId id="278" r:id="rId8"/>
  </p:sldIdLst>
  <p:sldSz cx="10772775" cy="6059488"/>
  <p:notesSz cx="6858000" cy="9144000"/>
  <p:defaultTextStyle>
    <a:defPPr>
      <a:defRPr lang="fr-FR"/>
    </a:defPPr>
    <a:lvl1pPr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501650" indent="-44450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004888" indent="-90488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508125" indent="-136525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009775" indent="-180975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909">
          <p15:clr>
            <a:srgbClr val="A4A3A4"/>
          </p15:clr>
        </p15:guide>
        <p15:guide id="2" pos="339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700"/>
    <a:srgbClr val="00294B"/>
    <a:srgbClr val="456487"/>
    <a:srgbClr val="E05314"/>
    <a:srgbClr val="6600CC"/>
    <a:srgbClr val="511F74"/>
    <a:srgbClr val="7A286A"/>
    <a:srgbClr val="DF8A2D"/>
    <a:srgbClr val="F39200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307" autoAdjust="0"/>
    <p:restoredTop sz="95687" autoAdjust="0"/>
  </p:normalViewPr>
  <p:slideViewPr>
    <p:cSldViewPr>
      <p:cViewPr varScale="1">
        <p:scale>
          <a:sx n="133" d="100"/>
          <a:sy n="133" d="100"/>
        </p:scale>
        <p:origin x="232" y="592"/>
      </p:cViewPr>
      <p:guideLst>
        <p:guide orient="horz" pos="1909"/>
        <p:guide pos="339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A0983F0-3B2B-4346-9D34-6FF74AEF7015}" type="datetimeFigureOut">
              <a:rPr lang="fr-FR"/>
              <a:pPr>
                <a:defRPr/>
              </a:pPr>
              <a:t>28/04/2025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3BC699F-DBFB-4FA7-9A20-949047200ED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39527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BC699F-DBFB-4FA7-9A20-949047200EDB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943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introduction : titre+contenu+filigr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" y="0"/>
            <a:ext cx="10772420" cy="6059486"/>
          </a:xfrm>
          <a:prstGeom prst="rect">
            <a:avLst/>
          </a:prstGeom>
        </p:spPr>
      </p:pic>
      <p:sp>
        <p:nvSpPr>
          <p:cNvPr id="8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273820" y="1445569"/>
            <a:ext cx="10308112" cy="402337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9266485-1F8C-49AD-A5D5-E767E4406627}" type="datetime1">
              <a:rPr lang="fr-FR" smtClean="0"/>
              <a:t>28/04/2025</a:t>
            </a:fld>
            <a:endParaRPr lang="fr-FR"/>
          </a:p>
        </p:txBody>
      </p:sp>
      <p:sp>
        <p:nvSpPr>
          <p:cNvPr id="10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11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lang="fr-FR" sz="22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637284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1363" y="403225"/>
            <a:ext cx="3475037" cy="141446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9938" y="873125"/>
            <a:ext cx="5453062" cy="43053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741363" y="1817688"/>
            <a:ext cx="3475037" cy="33686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A8EDB-206D-43FF-BB87-BB3B3E2835B1}" type="datetime1">
              <a:rPr lang="fr-FR" smtClean="0"/>
              <a:t>29/04/2025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6CF9F-CC6A-4010-A70A-E16F699FA0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0122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1363" y="403225"/>
            <a:ext cx="3475037" cy="141446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579938" y="873125"/>
            <a:ext cx="5453062" cy="43053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741363" y="1817688"/>
            <a:ext cx="3475037" cy="33686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4944E-FC58-498F-BAC5-6847BA2850FC}" type="datetime1">
              <a:rPr lang="fr-FR" smtClean="0"/>
              <a:t>29/04/2025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6CF9F-CC6A-4010-A70A-E16F699FA0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39381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6436A-2E1A-474F-B7AA-A7B381B36743}" type="datetime1">
              <a:rPr lang="fr-FR" smtClean="0"/>
              <a:t>29/04/2025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6CF9F-CC6A-4010-A70A-E16F699FA0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86846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708900" y="322263"/>
            <a:ext cx="2322513" cy="5135562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741363" y="322263"/>
            <a:ext cx="6815137" cy="5135562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529D9-9730-489B-9200-A9E9CA224BAF}" type="datetime1">
              <a:rPr lang="fr-FR" smtClean="0"/>
              <a:t>29/04/2025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6CF9F-CC6A-4010-A70A-E16F699FA0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4399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introduction V2 : titre+contenu+filigr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" y="0"/>
            <a:ext cx="10772418" cy="6059486"/>
          </a:xfrm>
          <a:prstGeom prst="rect">
            <a:avLst/>
          </a:prstGeom>
        </p:spPr>
      </p:pic>
      <p:sp>
        <p:nvSpPr>
          <p:cNvPr id="8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273820" y="1445569"/>
            <a:ext cx="10308112" cy="402337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9266485-1F8C-49AD-A5D5-E767E4406627}" type="datetime1">
              <a:rPr lang="fr-FR" smtClean="0"/>
              <a:t>29/04/2025</a:t>
            </a:fld>
            <a:endParaRPr lang="fr-FR"/>
          </a:p>
        </p:txBody>
      </p:sp>
      <p:sp>
        <p:nvSpPr>
          <p:cNvPr id="10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11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lang="fr-FR" sz="22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816054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simple : titre+contenu+filigr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" y="0"/>
            <a:ext cx="10772417" cy="6059484"/>
          </a:xfrm>
          <a:prstGeom prst="rect">
            <a:avLst/>
          </a:prstGeom>
        </p:spPr>
      </p:pic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2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9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59EED68-CB98-4B02-A34D-AB6A0D8F9355}" type="datetime1">
              <a:rPr lang="fr-FR" smtClean="0"/>
              <a:t>29/04/2025</a:t>
            </a:fld>
            <a:endParaRPr lang="fr-FR"/>
          </a:p>
        </p:txBody>
      </p:sp>
      <p:sp>
        <p:nvSpPr>
          <p:cNvPr id="10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11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273820" y="797496"/>
            <a:ext cx="10308112" cy="467144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287825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simple : titre+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" y="0"/>
            <a:ext cx="10772415" cy="6059484"/>
          </a:xfrm>
          <a:prstGeom prst="rect">
            <a:avLst/>
          </a:prstGeom>
        </p:spPr>
      </p:pic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2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9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2A7F0F3-D582-402A-B5FC-0362F90F69E0}" type="datetime1">
              <a:rPr lang="fr-FR" smtClean="0"/>
              <a:t>28/04/2025</a:t>
            </a:fld>
            <a:endParaRPr lang="fr-FR"/>
          </a:p>
        </p:txBody>
      </p:sp>
      <p:sp>
        <p:nvSpPr>
          <p:cNvPr id="10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11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273820" y="797496"/>
            <a:ext cx="10308112" cy="467144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855265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introduction : titre+2 contenus+filigr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" y="0"/>
            <a:ext cx="10772420" cy="6059486"/>
          </a:xfrm>
          <a:prstGeom prst="rect">
            <a:avLst/>
          </a:prstGeom>
        </p:spPr>
      </p:pic>
      <p:sp>
        <p:nvSpPr>
          <p:cNvPr id="18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lang="fr-FR" sz="22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9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273820" y="1445569"/>
            <a:ext cx="5040559" cy="402337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20" name="Espace réservé du contenu 3"/>
          <p:cNvSpPr>
            <a:spLocks noGrp="1"/>
          </p:cNvSpPr>
          <p:nvPr>
            <p:ph sz="half" idx="13" hasCustomPrompt="1"/>
          </p:nvPr>
        </p:nvSpPr>
        <p:spPr>
          <a:xfrm>
            <a:off x="5535752" y="1445569"/>
            <a:ext cx="5040559" cy="402337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25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D7ACAEE-26E2-4090-BA40-F9D135FCBEFC}" type="datetime1">
              <a:rPr lang="fr-FR" smtClean="0"/>
              <a:t>29/04/2025</a:t>
            </a:fld>
            <a:endParaRPr lang="fr-FR"/>
          </a:p>
        </p:txBody>
      </p:sp>
      <p:sp>
        <p:nvSpPr>
          <p:cNvPr id="26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27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111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simple  : titre+2 contenus+filigr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" y="0"/>
            <a:ext cx="10772418" cy="6059486"/>
          </a:xfrm>
          <a:prstGeom prst="rect">
            <a:avLst/>
          </a:prstGeom>
        </p:spPr>
      </p:pic>
      <p:sp>
        <p:nvSpPr>
          <p:cNvPr id="15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D7ACAEE-26E2-4090-BA40-F9D135FCBEFC}" type="datetime1">
              <a:rPr lang="fr-FR" smtClean="0"/>
              <a:t>29/04/2025</a:t>
            </a:fld>
            <a:endParaRPr lang="fr-FR"/>
          </a:p>
        </p:txBody>
      </p:sp>
      <p:sp>
        <p:nvSpPr>
          <p:cNvPr id="16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17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8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lang="fr-FR" sz="22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9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273820" y="797496"/>
            <a:ext cx="5040559" cy="467144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20" name="Espace réservé du contenu 3"/>
          <p:cNvSpPr>
            <a:spLocks noGrp="1"/>
          </p:cNvSpPr>
          <p:nvPr>
            <p:ph sz="half" idx="13" hasCustomPrompt="1"/>
          </p:nvPr>
        </p:nvSpPr>
        <p:spPr>
          <a:xfrm>
            <a:off x="5535752" y="797496"/>
            <a:ext cx="5040559" cy="467144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037062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simple  : titre+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" y="0"/>
            <a:ext cx="10772418" cy="6059486"/>
          </a:xfrm>
          <a:prstGeom prst="rect">
            <a:avLst/>
          </a:prstGeom>
        </p:spPr>
      </p:pic>
      <p:sp>
        <p:nvSpPr>
          <p:cNvPr id="15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68D7631-66E5-4ADC-A6F5-EF6D5686EE47}" type="datetime1">
              <a:rPr lang="fr-FR" smtClean="0"/>
              <a:t>29/04/2025</a:t>
            </a:fld>
            <a:endParaRPr lang="fr-FR"/>
          </a:p>
        </p:txBody>
      </p:sp>
      <p:sp>
        <p:nvSpPr>
          <p:cNvPr id="16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17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8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lang="fr-FR" sz="22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0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273820" y="797496"/>
            <a:ext cx="5040559" cy="467144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1" name="Espace réservé du contenu 3"/>
          <p:cNvSpPr>
            <a:spLocks noGrp="1"/>
          </p:cNvSpPr>
          <p:nvPr>
            <p:ph sz="half" idx="13" hasCustomPrompt="1"/>
          </p:nvPr>
        </p:nvSpPr>
        <p:spPr>
          <a:xfrm>
            <a:off x="5535752" y="797496"/>
            <a:ext cx="5040559" cy="467144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900920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A823E-D765-4F82-BAA8-6C8171F61452}" type="datetime1">
              <a:rPr lang="fr-FR" smtClean="0"/>
              <a:t>29/04/2025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6CF9F-CC6A-4010-A70A-E16F699FA0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3345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146C1-5746-40B0-AC98-6DB7A4BA007B}" type="datetime1">
              <a:rPr lang="fr-FR" smtClean="0"/>
              <a:t>29/04/2025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6CF9F-CC6A-4010-A70A-E16F699FA0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0445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741363" y="322263"/>
            <a:ext cx="9290050" cy="1171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612900"/>
            <a:ext cx="9290050" cy="3844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41363" y="5616575"/>
            <a:ext cx="242252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E2CFD-AD86-4399-9059-1B4099EED564}" type="datetime1">
              <a:rPr lang="fr-FR" smtClean="0"/>
              <a:t>28/04/2025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68700" y="5616575"/>
            <a:ext cx="363537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608888" y="5616575"/>
            <a:ext cx="242252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6CF9F-CC6A-4010-A70A-E16F699FA0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5613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56" r:id="rId2"/>
    <p:sldLayoutId id="2147483727" r:id="rId3"/>
    <p:sldLayoutId id="2147483738" r:id="rId4"/>
    <p:sldLayoutId id="2147483753" r:id="rId5"/>
    <p:sldLayoutId id="2147483754" r:id="rId6"/>
    <p:sldLayoutId id="2147483755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virtualdata.fr/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iam-agata.ijclab.in2p3.fr/" TargetMode="External"/><Relationship Id="rId2" Type="http://schemas.openxmlformats.org/officeDocument/2006/relationships/hyperlink" Target="https://agata.pages.in2p3.fr/handbook/data/grid/grid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elog.lal.in2p3.fr/AGATA" TargetMode="External"/><Relationship Id="rId4" Type="http://schemas.openxmlformats.org/officeDocument/2006/relationships/hyperlink" Target="https://agata-elog.ijclab.in2p3.fr:8989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half" idx="2"/>
          </p:nvPr>
        </p:nvSpPr>
        <p:spPr>
          <a:xfrm>
            <a:off x="4090243" y="3737630"/>
            <a:ext cx="2370739" cy="48417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400" dirty="0">
                <a:solidFill>
                  <a:schemeClr val="accent5">
                    <a:lumMod val="50000"/>
                  </a:schemeClr>
                </a:solidFill>
              </a:rPr>
              <a:t>Patrick Le </a:t>
            </a:r>
            <a:r>
              <a:rPr lang="fr-FR" sz="2400" dirty="0" err="1">
                <a:solidFill>
                  <a:schemeClr val="accent5">
                    <a:lumMod val="50000"/>
                  </a:schemeClr>
                </a:solidFill>
              </a:rPr>
              <a:t>Jeannic</a:t>
            </a:r>
            <a:endParaRPr lang="fr-FR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29 avril 2025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½ journée Agata - Orsay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/>
              <a:t>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F48543A-8E33-CA5F-2E08-244A16CC2067}"/>
              </a:ext>
            </a:extLst>
          </p:cNvPr>
          <p:cNvSpPr txBox="1"/>
          <p:nvPr/>
        </p:nvSpPr>
        <p:spPr>
          <a:xfrm>
            <a:off x="2191431" y="2579427"/>
            <a:ext cx="6389913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/>
              <a:t>DAQ Infrastructure</a:t>
            </a:r>
          </a:p>
          <a:p>
            <a:pPr algn="ctr"/>
            <a:r>
              <a:rPr lang="fr-FR" sz="2500" i="1" dirty="0"/>
              <a:t>LNL - Orsay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72C8D83-3EF4-37BB-68D9-5B10E2CB79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1971" y="83891"/>
            <a:ext cx="735315" cy="99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021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/>
              <a:t>Infrastrucuture</a:t>
            </a:r>
            <a:r>
              <a:rPr lang="fr-FR" dirty="0"/>
              <a:t> de la DAQ Agata au LNL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29 avril 2025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½ journée Agata - Orsay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2"/>
          </p:nvPr>
        </p:nvSpPr>
        <p:spPr>
          <a:xfrm>
            <a:off x="273819" y="797496"/>
            <a:ext cx="5328592" cy="1944216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accent5">
                    <a:lumMod val="50000"/>
                  </a:schemeClr>
                </a:solidFill>
              </a:rPr>
              <a:t>70 machines, dont 36 nœuds d’</a:t>
            </a:r>
            <a:r>
              <a:rPr lang="fr-FR" dirty="0" err="1">
                <a:solidFill>
                  <a:schemeClr val="accent5">
                    <a:lumMod val="50000"/>
                  </a:schemeClr>
                </a:solidFill>
              </a:rPr>
              <a:t>acquisistion</a:t>
            </a:r>
            <a:endParaRPr lang="fr-FR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fr-FR" dirty="0">
                <a:solidFill>
                  <a:schemeClr val="accent5">
                    <a:lumMod val="50000"/>
                  </a:schemeClr>
                </a:solidFill>
              </a:rPr>
              <a:t>4 armoires informatiques</a:t>
            </a:r>
          </a:p>
          <a:p>
            <a:r>
              <a:rPr lang="fr-FR" dirty="0">
                <a:solidFill>
                  <a:schemeClr val="accent5">
                    <a:lumMod val="50000"/>
                  </a:schemeClr>
                </a:solidFill>
              </a:rPr>
              <a:t>9 </a:t>
            </a:r>
            <a:r>
              <a:rPr lang="fr-FR" dirty="0" err="1">
                <a:solidFill>
                  <a:schemeClr val="accent5">
                    <a:lumMod val="50000"/>
                  </a:schemeClr>
                </a:solidFill>
              </a:rPr>
              <a:t>switchs</a:t>
            </a:r>
            <a:endParaRPr lang="fr-FR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fr-FR" dirty="0">
                <a:solidFill>
                  <a:schemeClr val="accent5">
                    <a:lumMod val="50000"/>
                  </a:schemeClr>
                </a:solidFill>
              </a:rPr>
              <a:t>Un stockage distribué de 132 TB </a:t>
            </a:r>
            <a:r>
              <a:rPr lang="fr-FR" dirty="0">
                <a:solidFill>
                  <a:schemeClr val="tx2"/>
                </a:solidFill>
              </a:rPr>
              <a:t>(cluster </a:t>
            </a:r>
            <a:r>
              <a:rPr lang="fr-FR" dirty="0" err="1">
                <a:solidFill>
                  <a:schemeClr val="tx2"/>
                </a:solidFill>
              </a:rPr>
              <a:t>Ceph</a:t>
            </a:r>
            <a:r>
              <a:rPr lang="fr-FR" dirty="0">
                <a:solidFill>
                  <a:schemeClr val="tx2"/>
                </a:solidFill>
              </a:rPr>
              <a:t>)</a:t>
            </a:r>
          </a:p>
          <a:p>
            <a:pPr lvl="1"/>
            <a:r>
              <a:rPr lang="fr-FR" dirty="0"/>
              <a:t>4 nœuds disques utilisés : 56 </a:t>
            </a:r>
            <a:r>
              <a:rPr lang="fr-FR" dirty="0" err="1"/>
              <a:t>disks</a:t>
            </a:r>
            <a:r>
              <a:rPr lang="fr-FR" dirty="0"/>
              <a:t>, 641 TB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4F84D21E-4F67-FAAF-59C5-B43A339296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0504" y="746269"/>
            <a:ext cx="3096344" cy="4830516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6EAC7512-DD36-9E40-C1C9-DD3622EA2F81}"/>
              </a:ext>
            </a:extLst>
          </p:cNvPr>
          <p:cNvSpPr txBox="1"/>
          <p:nvPr/>
        </p:nvSpPr>
        <p:spPr>
          <a:xfrm>
            <a:off x="201250" y="2879747"/>
            <a:ext cx="5723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>
                <a:solidFill>
                  <a:schemeClr val="accent5">
                    <a:lumMod val="50000"/>
                  </a:schemeClr>
                </a:solidFill>
              </a:rPr>
              <a:t>News :</a:t>
            </a:r>
          </a:p>
          <a:p>
            <a:endParaRPr lang="fr-FR" dirty="0"/>
          </a:p>
        </p:txBody>
      </p:sp>
      <p:sp>
        <p:nvSpPr>
          <p:cNvPr id="14" name="Espace réservé du contenu 5">
            <a:extLst>
              <a:ext uri="{FF2B5EF4-FFF2-40B4-BE49-F238E27FC236}">
                <a16:creationId xmlns:a16="http://schemas.microsoft.com/office/drawing/2014/main" id="{66632ADD-CDFE-A7BD-91FE-93699FE0ACF2}"/>
              </a:ext>
            </a:extLst>
          </p:cNvPr>
          <p:cNvSpPr txBox="1">
            <a:spLocks/>
          </p:cNvSpPr>
          <p:nvPr/>
        </p:nvSpPr>
        <p:spPr>
          <a:xfrm>
            <a:off x="260698" y="3396199"/>
            <a:ext cx="6156684" cy="218058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fr-FR" dirty="0">
                <a:solidFill>
                  <a:schemeClr val="accent5">
                    <a:lumMod val="50000"/>
                  </a:schemeClr>
                </a:solidFill>
              </a:rPr>
              <a:t>- 2 serveurs disques  HP Apollo 4200 (24 x 12To) expédiés en janvier pour mettre à jour le </a:t>
            </a:r>
            <a:r>
              <a:rPr lang="fr-FR" dirty="0" err="1">
                <a:solidFill>
                  <a:schemeClr val="accent5">
                    <a:lumMod val="50000"/>
                  </a:schemeClr>
                </a:solidFill>
              </a:rPr>
              <a:t>culter</a:t>
            </a:r>
            <a:r>
              <a:rPr lang="fr-FR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fr-FR" dirty="0" err="1">
                <a:solidFill>
                  <a:schemeClr val="accent5">
                    <a:lumMod val="50000"/>
                  </a:schemeClr>
                </a:solidFill>
              </a:rPr>
              <a:t>Ceph</a:t>
            </a:r>
            <a:r>
              <a:rPr lang="fr-FR" dirty="0">
                <a:solidFill>
                  <a:schemeClr val="accent5">
                    <a:lumMod val="50000"/>
                  </a:schemeClr>
                </a:solidFill>
              </a:rPr>
              <a:t>, avec 2 switch HP Aruba 8360 fibre</a:t>
            </a:r>
          </a:p>
          <a:p>
            <a:pPr fontAlgn="auto">
              <a:spcAft>
                <a:spcPts val="0"/>
              </a:spcAft>
            </a:pPr>
            <a:r>
              <a:rPr lang="fr-FR" dirty="0">
                <a:solidFill>
                  <a:schemeClr val="accent5">
                    <a:lumMod val="50000"/>
                  </a:schemeClr>
                </a:solidFill>
              </a:rPr>
              <a:t>2 serveurs expédiés mi-avril pour changer le serveur disque de </a:t>
            </a:r>
            <a:r>
              <a:rPr lang="fr-FR" dirty="0" err="1">
                <a:solidFill>
                  <a:schemeClr val="accent5">
                    <a:lumMod val="50000"/>
                  </a:schemeClr>
                </a:solidFill>
              </a:rPr>
              <a:t>spare</a:t>
            </a:r>
            <a:r>
              <a:rPr lang="fr-FR" dirty="0">
                <a:solidFill>
                  <a:schemeClr val="accent5">
                    <a:lumMod val="50000"/>
                  </a:schemeClr>
                </a:solidFill>
              </a:rPr>
              <a:t> HP Apollo 4200), et les machines d’analyse (HP Apollo n2600)</a:t>
            </a:r>
          </a:p>
          <a:p>
            <a:pPr fontAlgn="auto">
              <a:spcAft>
                <a:spcPts val="0"/>
              </a:spcAft>
            </a:pPr>
            <a:r>
              <a:rPr lang="fr-FR" dirty="0">
                <a:solidFill>
                  <a:schemeClr val="accent5">
                    <a:lumMod val="50000"/>
                  </a:schemeClr>
                </a:solidFill>
              </a:rPr>
              <a:t>Installation des serveurs sur site en mai</a:t>
            </a:r>
          </a:p>
          <a:p>
            <a:pPr fontAlgn="auto">
              <a:spcAft>
                <a:spcPts val="0"/>
              </a:spcAft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78506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B14847-B079-2ED3-5567-5DDEE76ED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 Architecture </a:t>
            </a:r>
            <a:r>
              <a:rPr lang="fr-FR" dirty="0" err="1"/>
              <a:t>Ceph</a:t>
            </a:r>
            <a:r>
              <a:rPr lang="fr-FR" dirty="0"/>
              <a:t> à </a:t>
            </a:r>
            <a:r>
              <a:rPr lang="fr-FR" dirty="0" err="1"/>
              <a:t>Legnaro</a:t>
            </a: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1FE0F60-7A85-6A83-FF01-109E2B1A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11</a:t>
            </a:r>
            <a:r>
              <a:rPr lang="fr-FR" baseline="30000" dirty="0"/>
              <a:t>th</a:t>
            </a:r>
            <a:r>
              <a:rPr lang="fr-FR" dirty="0"/>
              <a:t> </a:t>
            </a:r>
            <a:r>
              <a:rPr lang="fr-FR" dirty="0" err="1"/>
              <a:t>September</a:t>
            </a:r>
            <a:r>
              <a:rPr lang="fr-FR" dirty="0"/>
              <a:t> 2024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ED82DB1-D0E6-154B-2C2C-9A06B329F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½ journée Agata - Orsay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D700725-9151-E498-885C-E6C0564F6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3</a:t>
            </a:fld>
            <a:endParaRPr lang="fr-FR"/>
          </a:p>
        </p:txBody>
      </p:sp>
      <p:pic>
        <p:nvPicPr>
          <p:cNvPr id="16" name="Espace réservé du contenu 15">
            <a:extLst>
              <a:ext uri="{FF2B5EF4-FFF2-40B4-BE49-F238E27FC236}">
                <a16:creationId xmlns:a16="http://schemas.microsoft.com/office/drawing/2014/main" id="{1A5036E7-0FE4-01EA-BDAB-56896848798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24423" y="797496"/>
            <a:ext cx="10123928" cy="4828335"/>
          </a:xfrm>
        </p:spPr>
      </p:pic>
    </p:spTree>
    <p:extLst>
      <p:ext uri="{BB962C8B-B14F-4D97-AF65-F5344CB8AC3E}">
        <p14:creationId xmlns:p14="http://schemas.microsoft.com/office/powerpoint/2010/main" val="3232945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AC1C17-67B8-6497-A6D0-C6180717F4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3CF760-0E77-C37C-EA6D-F4C2989B7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DAQ à Orsay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BC55E86-2F29-0A47-BB0B-6C7D0E985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29 avril 2025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BB68CAA-D3F7-07DB-5B7D-366FDAE92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½ journée Agata - Orsay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13B5600-235E-3EF1-604A-4436394D0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4</a:t>
            </a:fld>
            <a:endParaRPr lang="fr-FR"/>
          </a:p>
        </p:txBody>
      </p:sp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id="{7775DBEE-805E-3D73-77B1-CEB5A154D53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930004" y="797497"/>
            <a:ext cx="6229404" cy="3449847"/>
          </a:xfrm>
        </p:spPr>
      </p:pic>
      <p:sp>
        <p:nvSpPr>
          <p:cNvPr id="11" name="Espace réservé du contenu 5">
            <a:extLst>
              <a:ext uri="{FF2B5EF4-FFF2-40B4-BE49-F238E27FC236}">
                <a16:creationId xmlns:a16="http://schemas.microsoft.com/office/drawing/2014/main" id="{BC7684E4-0A0B-F414-03C9-C13AE7DB7F40}"/>
              </a:ext>
            </a:extLst>
          </p:cNvPr>
          <p:cNvSpPr txBox="1">
            <a:spLocks/>
          </p:cNvSpPr>
          <p:nvPr/>
        </p:nvSpPr>
        <p:spPr>
          <a:xfrm>
            <a:off x="1078524" y="4399118"/>
            <a:ext cx="8412319" cy="11729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fr-FR" dirty="0">
                <a:solidFill>
                  <a:schemeClr val="accent5">
                    <a:lumMod val="50000"/>
                  </a:schemeClr>
                </a:solidFill>
              </a:rPr>
              <a:t>Utilisée pour le développement</a:t>
            </a:r>
          </a:p>
          <a:p>
            <a:pPr fontAlgn="auto">
              <a:spcAft>
                <a:spcPts val="0"/>
              </a:spcAft>
            </a:pPr>
            <a:r>
              <a:rPr lang="fr-FR" dirty="0">
                <a:solidFill>
                  <a:schemeClr val="accent5">
                    <a:lumMod val="50000"/>
                  </a:schemeClr>
                </a:solidFill>
              </a:rPr>
              <a:t>Répartie dans 3 bâtiments (102, 104 and 206/datacenter </a:t>
            </a:r>
            <a:r>
              <a:rPr lang="fr-FR" dirty="0" err="1">
                <a:solidFill>
                  <a:schemeClr val="accent5">
                    <a:lumMod val="50000"/>
                  </a:schemeClr>
                </a:solidFill>
              </a:rPr>
              <a:t>VirtualData</a:t>
            </a:r>
            <a:r>
              <a:rPr lang="fr-FR" dirty="0">
                <a:solidFill>
                  <a:schemeClr val="accent5">
                    <a:lumMod val="50000"/>
                  </a:schemeClr>
                </a:solidFill>
              </a:rPr>
              <a:t>), reliés par un réseau haut débit), utilise le VLAN </a:t>
            </a:r>
            <a:r>
              <a:rPr lang="fr-FR" dirty="0" err="1">
                <a:solidFill>
                  <a:schemeClr val="accent5">
                    <a:lumMod val="50000"/>
                  </a:schemeClr>
                </a:solidFill>
              </a:rPr>
              <a:t>ijclab</a:t>
            </a:r>
            <a:r>
              <a:rPr lang="fr-FR" dirty="0">
                <a:solidFill>
                  <a:schemeClr val="accent5">
                    <a:lumMod val="50000"/>
                  </a:schemeClr>
                </a:solidFill>
              </a:rPr>
              <a:t>-online (id 1911)</a:t>
            </a:r>
          </a:p>
        </p:txBody>
      </p:sp>
    </p:spTree>
    <p:extLst>
      <p:ext uri="{BB962C8B-B14F-4D97-AF65-F5344CB8AC3E}">
        <p14:creationId xmlns:p14="http://schemas.microsoft.com/office/powerpoint/2010/main" val="4273702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9ACDB3-388C-D690-A583-70B748885D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ED35A9-B659-F2EF-7204-C84919791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Rack </a:t>
            </a:r>
            <a:r>
              <a:rPr lang="fr-FR"/>
              <a:t>Agata à </a:t>
            </a:r>
            <a:r>
              <a:rPr lang="fr-FR" dirty="0"/>
              <a:t>Virtual Data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329BA91-2633-16C2-4691-72E2F248A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29 avril 2025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66B49CD-AE69-32BE-027E-C9A5F941D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½ journée Agata - Orsay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FE8BD21-D442-0CC4-C920-716AEFE47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5</a:t>
            </a:fld>
            <a:endParaRPr lang="fr-FR"/>
          </a:p>
        </p:txBody>
      </p:sp>
      <p:pic>
        <p:nvPicPr>
          <p:cNvPr id="10" name="Espace réservé du contenu 9">
            <a:extLst>
              <a:ext uri="{FF2B5EF4-FFF2-40B4-BE49-F238E27FC236}">
                <a16:creationId xmlns:a16="http://schemas.microsoft.com/office/drawing/2014/main" id="{84190F81-FEE2-D1B5-85E0-72862E3DEB8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93899" y="779062"/>
            <a:ext cx="6518779" cy="4752528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40E099D-C9EB-2776-3783-47FC3C789C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0643" y="779062"/>
            <a:ext cx="1802722" cy="474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068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E94C36-B2CE-83B1-0BE3-CBF1B0F483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DE65F4-BCC2-706D-6DE5-E975EBFDA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6187" y="158501"/>
            <a:ext cx="2232247" cy="432048"/>
          </a:xfrm>
        </p:spPr>
        <p:txBody>
          <a:bodyPr>
            <a:normAutofit/>
          </a:bodyPr>
          <a:lstStyle/>
          <a:p>
            <a:r>
              <a:rPr lang="fr-FR" dirty="0"/>
              <a:t>Matériel à Orsay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0463B02-586A-2A8F-2455-B59B29021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29 avril 2025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822E9B7-EE73-9A73-21EE-BFC0481C4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A982A73-FADC-1EEB-56E2-AD196AD560E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fr-FR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</a:rPr>
              <a:t>Bâtiment 102 (développement online)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fr-FR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</a:rPr>
              <a:t>2 x Dell C3400 (8 nœuds, format compact 2U)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</a:rPr>
              <a:t>Bâtiment 104 (électronique)</a:t>
            </a:r>
          </a:p>
          <a:p>
            <a:pPr marL="742950" lvl="1" indent="-285750"/>
            <a:r>
              <a:rPr lang="fr-FR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</a:rPr>
              <a:t>1 x Dell C3400 (4 nœuds)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</a:rPr>
              <a:t>Bâtiment  206, </a:t>
            </a:r>
            <a:r>
              <a:rPr lang="fr-FR" b="0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</a:rPr>
              <a:t>Virtualdata</a:t>
            </a:r>
            <a:r>
              <a:rPr lang="fr-FR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</a:rPr>
              <a:t> (</a:t>
            </a:r>
            <a:r>
              <a:rPr lang="fr-FR" b="0" i="0" strike="noStrike" dirty="0">
                <a:solidFill>
                  <a:schemeClr val="accent1"/>
                </a:solidFill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https://virtualdata.fr</a:t>
            </a:r>
            <a:r>
              <a:rPr lang="fr-FR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</a:rPr>
              <a:t>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fr-FR" b="1" i="0" u="none" strike="noStrike" dirty="0">
                <a:solidFill>
                  <a:schemeClr val="accent5">
                    <a:lumMod val="50000"/>
                  </a:schemeClr>
                </a:solidFill>
                <a:effectLst/>
              </a:rPr>
              <a:t>14 x HP DL360 </a:t>
            </a:r>
            <a:r>
              <a:rPr lang="fr-FR" b="1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</a:rPr>
              <a:t>Gen</a:t>
            </a:r>
            <a:r>
              <a:rPr lang="fr-FR" b="1" i="0" u="none" strike="noStrike" dirty="0">
                <a:solidFill>
                  <a:schemeClr val="accent5">
                    <a:lumMod val="50000"/>
                  </a:schemeClr>
                </a:solidFill>
                <a:effectLst/>
              </a:rPr>
              <a:t> 10 				=&gt; </a:t>
            </a:r>
            <a:r>
              <a:rPr lang="fr-FR" b="1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</a:rPr>
              <a:t>snodes</a:t>
            </a:r>
            <a:endParaRPr lang="fr-FR" b="1" i="0" u="none" strike="noStrike" dirty="0">
              <a:solidFill>
                <a:schemeClr val="accent5">
                  <a:lumMod val="50000"/>
                </a:schemeClr>
              </a:solidFill>
              <a:effectLst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fr-FR" b="1" i="0" u="none" strike="noStrike" dirty="0">
                <a:solidFill>
                  <a:schemeClr val="accent5">
                    <a:lumMod val="50000"/>
                  </a:schemeClr>
                </a:solidFill>
                <a:effectLst/>
              </a:rPr>
              <a:t>1 x HP DL365 </a:t>
            </a:r>
            <a:r>
              <a:rPr lang="fr-FR" b="1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</a:rPr>
              <a:t>Gen</a:t>
            </a:r>
            <a:r>
              <a:rPr lang="fr-FR" b="1" i="0" u="none" strike="noStrike" dirty="0">
                <a:solidFill>
                  <a:schemeClr val="accent5">
                    <a:lumMod val="50000"/>
                  </a:schemeClr>
                </a:solidFill>
                <a:effectLst/>
              </a:rPr>
              <a:t> 11 (AMD processor)			=&gt; </a:t>
            </a:r>
            <a:r>
              <a:rPr lang="fr-FR" b="1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</a:rPr>
              <a:t>snode</a:t>
            </a:r>
            <a:endParaRPr lang="fr-FR" b="1" i="0" u="none" strike="noStrike" dirty="0">
              <a:solidFill>
                <a:schemeClr val="accent5">
                  <a:lumMod val="50000"/>
                </a:schemeClr>
              </a:solidFill>
              <a:effectLst/>
            </a:endParaRPr>
          </a:p>
          <a:p>
            <a:pPr marL="742950" lvl="1" indent="-285750"/>
            <a:r>
              <a:rPr lang="fr-FR" b="1" i="0" u="none" strike="noStrike" dirty="0">
                <a:solidFill>
                  <a:schemeClr val="accent5">
                    <a:lumMod val="50000"/>
                  </a:schemeClr>
                </a:solidFill>
                <a:effectLst/>
              </a:rPr>
              <a:t>1 x HP Apollo n2600 (4 nœuds, format compact 2U)	=&gt; </a:t>
            </a:r>
            <a:r>
              <a:rPr lang="fr-FR" b="1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</a:rPr>
              <a:t>snodes</a:t>
            </a:r>
            <a:endParaRPr lang="fr-FR" b="1" i="0" u="none" strike="noStrike" dirty="0">
              <a:solidFill>
                <a:schemeClr val="accent5">
                  <a:lumMod val="50000"/>
                </a:schemeClr>
              </a:solidFill>
              <a:effectLst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accent5">
                    <a:lumMod val="50000"/>
                  </a:schemeClr>
                </a:solidFill>
              </a:rPr>
              <a:t>1</a:t>
            </a:r>
            <a:r>
              <a:rPr lang="fr-FR" b="1" i="0" u="none" strike="noStrike" dirty="0">
                <a:solidFill>
                  <a:schemeClr val="accent5">
                    <a:lumMod val="50000"/>
                  </a:schemeClr>
                </a:solidFill>
                <a:effectLst/>
              </a:rPr>
              <a:t>x HP DL360 </a:t>
            </a:r>
            <a:r>
              <a:rPr lang="fr-FR" b="1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</a:rPr>
              <a:t>Gen</a:t>
            </a:r>
            <a:r>
              <a:rPr lang="fr-FR" b="1" i="0" u="none" strike="noStrike" dirty="0">
                <a:solidFill>
                  <a:schemeClr val="accent5">
                    <a:lumMod val="50000"/>
                  </a:schemeClr>
                </a:solidFill>
                <a:effectLst/>
              </a:rPr>
              <a:t> 11, </a:t>
            </a:r>
            <a:r>
              <a:rPr lang="fr-FR" b="1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</a:rPr>
              <a:t>bi-processeur</a:t>
            </a:r>
            <a:r>
              <a:rPr lang="fr-FR" b="1" i="0" u="none" strike="noStrike" dirty="0">
                <a:solidFill>
                  <a:schemeClr val="accent5">
                    <a:lumMod val="50000"/>
                  </a:schemeClr>
                </a:solidFill>
                <a:effectLst/>
              </a:rPr>
              <a:t> Xeon 	</a:t>
            </a:r>
            <a:r>
              <a:rPr lang="fr-FR" b="1" dirty="0">
                <a:solidFill>
                  <a:schemeClr val="accent5">
                    <a:lumMod val="50000"/>
                  </a:schemeClr>
                </a:solidFill>
              </a:rPr>
              <a:t>	</a:t>
            </a:r>
            <a:r>
              <a:rPr lang="fr-FR" b="1" i="0" u="none" strike="noStrike" dirty="0">
                <a:solidFill>
                  <a:schemeClr val="accent5">
                    <a:lumMod val="50000"/>
                  </a:schemeClr>
                </a:solidFill>
                <a:effectLst/>
              </a:rPr>
              <a:t>=&gt; tests DPKG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fr-FR" b="1" i="0" u="none" strike="noStrike" dirty="0">
                <a:solidFill>
                  <a:schemeClr val="accent5">
                    <a:lumMod val="50000"/>
                  </a:schemeClr>
                </a:solidFill>
                <a:effectLst/>
              </a:rPr>
              <a:t>1x Dell P7920 - GPU </a:t>
            </a:r>
            <a:r>
              <a:rPr lang="fr-FR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fr-FR" b="1" i="0" u="none" strike="noStrike" dirty="0">
                <a:solidFill>
                  <a:schemeClr val="accent5">
                    <a:lumMod val="50000"/>
                  </a:schemeClr>
                </a:solidFill>
                <a:effectLst/>
              </a:rPr>
              <a:t>2 x </a:t>
            </a:r>
            <a:r>
              <a:rPr lang="fr-FR" b="1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</a:rPr>
              <a:t>Nvidia</a:t>
            </a:r>
            <a:r>
              <a:rPr lang="fr-FR" b="1" i="0" u="none" strike="noStrike" dirty="0">
                <a:solidFill>
                  <a:schemeClr val="accent5">
                    <a:lumMod val="50000"/>
                  </a:schemeClr>
                </a:solidFill>
                <a:effectLst/>
              </a:rPr>
              <a:t> RTX A500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fr-FR" b="1" i="0" u="none" strike="noStrike" dirty="0">
                <a:solidFill>
                  <a:schemeClr val="accent5">
                    <a:lumMod val="50000"/>
                  </a:schemeClr>
                </a:solidFill>
                <a:effectLst/>
              </a:rPr>
              <a:t>1 x HP DL360 + 2 x HP DL320 </a:t>
            </a:r>
            <a:r>
              <a:rPr lang="fr-FR" b="1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</a:rPr>
              <a:t>Gen</a:t>
            </a:r>
            <a:r>
              <a:rPr lang="fr-FR" b="1" i="0" u="none" strike="noStrike" dirty="0">
                <a:solidFill>
                  <a:schemeClr val="accent5">
                    <a:lumMod val="50000"/>
                  </a:schemeClr>
                </a:solidFill>
                <a:effectLst/>
              </a:rPr>
              <a:t> 11 	=&gt; tests </a:t>
            </a:r>
            <a:r>
              <a:rPr lang="fr-FR" b="1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</a:rPr>
              <a:t>Ceph</a:t>
            </a:r>
            <a:r>
              <a:rPr lang="fr-FR" b="1" i="0" u="none" strike="noStrike" dirty="0">
                <a:solidFill>
                  <a:schemeClr val="accent5">
                    <a:lumMod val="50000"/>
                  </a:schemeClr>
                </a:solidFill>
                <a:effectLst/>
              </a:rPr>
              <a:t> (déploiement de la dernière version, tests </a:t>
            </a:r>
            <a:r>
              <a:rPr lang="fr-FR" b="1" i="0" u="none" strike="noStrike" dirty="0" err="1">
                <a:solidFill>
                  <a:schemeClr val="accent5">
                    <a:lumMod val="50000"/>
                  </a:schemeClr>
                </a:solidFill>
                <a:effectLst/>
              </a:rPr>
              <a:t>CephFS</a:t>
            </a:r>
            <a:r>
              <a:rPr lang="fr-FR" b="1" i="0" u="none" strike="noStrike" dirty="0">
                <a:solidFill>
                  <a:schemeClr val="accent5">
                    <a:lumMod val="50000"/>
                  </a:schemeClr>
                </a:solidFill>
                <a:effectLst/>
              </a:rPr>
              <a:t>)</a:t>
            </a:r>
          </a:p>
          <a:p>
            <a:pPr marL="0" indent="0">
              <a:buNone/>
            </a:pPr>
            <a:r>
              <a:rPr lang="fr-FR" dirty="0">
                <a:solidFill>
                  <a:schemeClr val="accent5">
                    <a:lumMod val="50000"/>
                  </a:schemeClr>
                </a:solidFill>
              </a:rPr>
              <a:t>Certaines machines resteront à Orsay pour R&amp;D, mais la plupart partiront au LNL pour participer à la phase 2.</a:t>
            </a:r>
          </a:p>
          <a:p>
            <a:pPr marL="0" indent="0">
              <a:buNone/>
            </a:pPr>
            <a:r>
              <a:rPr lang="fr-FR" dirty="0">
                <a:solidFill>
                  <a:schemeClr val="accent2"/>
                </a:solidFill>
              </a:rPr>
              <a:t>La liaison depuis </a:t>
            </a:r>
            <a:r>
              <a:rPr lang="fr-FR" dirty="0" err="1">
                <a:solidFill>
                  <a:schemeClr val="accent2"/>
                </a:solidFill>
              </a:rPr>
              <a:t>Virtualdata</a:t>
            </a:r>
            <a:r>
              <a:rPr lang="fr-FR" dirty="0">
                <a:solidFill>
                  <a:schemeClr val="accent2"/>
                </a:solidFill>
              </a:rPr>
              <a:t> est maintenant passé en 100Gb/sec (un seul lien pour l’instant).</a:t>
            </a:r>
          </a:p>
          <a:p>
            <a:pPr marL="0" indent="0">
              <a:buNone/>
            </a:pPr>
            <a:endParaRPr lang="fr-F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Espace réservé du pied de page 3">
            <a:extLst>
              <a:ext uri="{FF2B5EF4-FFF2-40B4-BE49-F238E27FC236}">
                <a16:creationId xmlns:a16="http://schemas.microsoft.com/office/drawing/2014/main" id="{C072D7F1-7349-7B53-589F-EA0F8BDC4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/>
          <a:p>
            <a:r>
              <a:rPr lang="fr-FR" dirty="0"/>
              <a:t>½ journée Agata - Orsay</a:t>
            </a:r>
          </a:p>
        </p:txBody>
      </p:sp>
    </p:spTree>
    <p:extLst>
      <p:ext uri="{BB962C8B-B14F-4D97-AF65-F5344CB8AC3E}">
        <p14:creationId xmlns:p14="http://schemas.microsoft.com/office/powerpoint/2010/main" val="1123479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5FE2DD-42EC-A166-C25E-1489EE8AF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8235" y="158501"/>
            <a:ext cx="1800199" cy="432048"/>
          </a:xfrm>
        </p:spPr>
        <p:txBody>
          <a:bodyPr/>
          <a:lstStyle/>
          <a:p>
            <a:r>
              <a:rPr lang="fr-FR" dirty="0"/>
              <a:t>Autre infos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AF50C44-FDB2-C0E1-F611-9422C015C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29 avril 2025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B690E51-0491-2BF2-A4DD-D82D8DDE8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5A04B18-40B1-473F-6968-A64EC3F7607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fr-FR" dirty="0"/>
          </a:p>
          <a:p>
            <a:pPr marL="0" indent="0">
              <a:buNone/>
            </a:pPr>
            <a:r>
              <a:rPr lang="fr-FR" dirty="0"/>
              <a:t>Connexion à la grille</a:t>
            </a:r>
            <a:endParaRPr lang="fr-FR" dirty="0">
              <a:solidFill>
                <a:schemeClr val="tx2"/>
              </a:solidFill>
            </a:endParaRPr>
          </a:p>
          <a:p>
            <a:r>
              <a:rPr lang="fr-FR" dirty="0">
                <a:solidFill>
                  <a:schemeClr val="accent5">
                    <a:lumMod val="50000"/>
                  </a:schemeClr>
                </a:solidFill>
              </a:rPr>
              <a:t>Les certificats sur la machine grille du LNL ont été mis à jour l’été dernier</a:t>
            </a:r>
          </a:p>
          <a:p>
            <a:r>
              <a:rPr lang="fr-FR" dirty="0">
                <a:solidFill>
                  <a:schemeClr val="accent5">
                    <a:lumMod val="50000"/>
                  </a:schemeClr>
                </a:solidFill>
              </a:rPr>
              <a:t>Changement du mode d’authentification à la VO Agata : elle se fait désormais via un serveur Indigo-IAM (</a:t>
            </a:r>
            <a:r>
              <a:rPr lang="fr-FR" i="1" dirty="0">
                <a:solidFill>
                  <a:schemeClr val="accent5">
                    <a:lumMod val="50000"/>
                  </a:schemeClr>
                </a:solidFill>
              </a:rPr>
              <a:t>Identity and Access Management</a:t>
            </a:r>
            <a:r>
              <a:rPr lang="fr-FR" dirty="0">
                <a:solidFill>
                  <a:schemeClr val="accent5">
                    <a:lumMod val="50000"/>
                  </a:schemeClr>
                </a:solidFill>
              </a:rPr>
              <a:t>), en remplacement de l’authentification VOMS : </a:t>
            </a:r>
            <a:r>
              <a:rPr lang="fr-FR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https://agata.pages.in2p3.fr/handbook/data/grid/grid</a:t>
            </a:r>
            <a:endParaRPr lang="fr-FR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fr-FR" dirty="0">
                <a:solidFill>
                  <a:schemeClr val="accent5">
                    <a:lumMod val="50000"/>
                  </a:schemeClr>
                </a:solidFill>
              </a:rPr>
              <a:t>L’installation du serveur </a:t>
            </a:r>
            <a:r>
              <a:rPr lang="fr-FR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https://iam-agata.ijclab.in2p3.fr </a:t>
            </a:r>
            <a:r>
              <a:rPr lang="fr-FR" dirty="0">
                <a:solidFill>
                  <a:schemeClr val="accent5">
                    <a:lumMod val="50000"/>
                  </a:schemeClr>
                </a:solidFill>
              </a:rPr>
              <a:t>et l’import de la base des utilisateurs VOMS Agata ont été réalisées grâce à Michel </a:t>
            </a:r>
            <a:r>
              <a:rPr lang="fr-FR" dirty="0" err="1">
                <a:solidFill>
                  <a:schemeClr val="accent5">
                    <a:lumMod val="50000"/>
                  </a:schemeClr>
                </a:solidFill>
              </a:rPr>
              <a:t>Jouvin</a:t>
            </a:r>
            <a:r>
              <a:rPr lang="fr-FR" dirty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fr-FR" dirty="0"/>
              <a:t>Migration du cahier de manip électronique </a:t>
            </a:r>
            <a:r>
              <a:rPr lang="fr-FR" dirty="0" err="1"/>
              <a:t>elog</a:t>
            </a:r>
            <a:r>
              <a:rPr lang="fr-FR" dirty="0"/>
              <a:t> :</a:t>
            </a:r>
          </a:p>
          <a:p>
            <a:pPr marL="0" indent="0">
              <a:buNone/>
            </a:pPr>
            <a:r>
              <a:rPr lang="fr-FR" dirty="0">
                <a:solidFill>
                  <a:schemeClr val="accent5">
                    <a:lumMod val="50000"/>
                  </a:schemeClr>
                </a:solidFill>
              </a:rPr>
              <a:t>De : </a:t>
            </a:r>
            <a:r>
              <a:rPr lang="fr-FR" dirty="0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https://agata-elog.ijclab.in2p3.fr:8989</a:t>
            </a:r>
            <a:r>
              <a:rPr lang="fr-FR" dirty="0">
                <a:solidFill>
                  <a:schemeClr val="accent1"/>
                </a:solidFill>
              </a:rPr>
              <a:t> </a:t>
            </a:r>
            <a:r>
              <a:rPr lang="fr-FR" dirty="0">
                <a:solidFill>
                  <a:schemeClr val="accent5">
                    <a:lumMod val="50000"/>
                  </a:schemeClr>
                </a:solidFill>
              </a:rPr>
              <a:t>vers :</a:t>
            </a:r>
            <a:r>
              <a:rPr lang="fr-FR" dirty="0">
                <a:solidFill>
                  <a:schemeClr val="accent5"/>
                </a:solidFill>
              </a:rPr>
              <a:t>  </a:t>
            </a:r>
            <a:r>
              <a:rPr lang="fr-FR" dirty="0">
                <a:solidFill>
                  <a:schemeClr val="accent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https://elog.lal.in2p3.fr/AGATA</a:t>
            </a:r>
            <a:endParaRPr lang="fr-FR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FR" dirty="0">
              <a:solidFill>
                <a:schemeClr val="accent5"/>
              </a:solidFill>
            </a:endParaRPr>
          </a:p>
          <a:p>
            <a:pPr marL="0" indent="0">
              <a:buNone/>
            </a:pPr>
            <a:endParaRPr lang="fr-FR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fr-FR" dirty="0">
              <a:solidFill>
                <a:schemeClr val="tx2"/>
              </a:solidFill>
            </a:endParaRPr>
          </a:p>
          <a:p>
            <a:endParaRPr lang="fr-FR" dirty="0"/>
          </a:p>
        </p:txBody>
      </p:sp>
      <p:sp>
        <p:nvSpPr>
          <p:cNvPr id="7" name="Espace réservé du pied de page 3">
            <a:extLst>
              <a:ext uri="{FF2B5EF4-FFF2-40B4-BE49-F238E27FC236}">
                <a16:creationId xmlns:a16="http://schemas.microsoft.com/office/drawing/2014/main" id="{771311EE-7DFD-0CDB-40CF-54435DCBA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/>
          <a:p>
            <a:r>
              <a:rPr lang="fr-FR" dirty="0"/>
              <a:t>½ journée Agata - Orsay</a:t>
            </a:r>
          </a:p>
        </p:txBody>
      </p:sp>
    </p:spTree>
    <p:extLst>
      <p:ext uri="{BB962C8B-B14F-4D97-AF65-F5344CB8AC3E}">
        <p14:creationId xmlns:p14="http://schemas.microsoft.com/office/powerpoint/2010/main" val="634195484"/>
      </p:ext>
    </p:extLst>
  </p:cSld>
  <p:clrMapOvr>
    <a:masterClrMapping/>
  </p:clrMapOvr>
</p:sld>
</file>

<file path=ppt/theme/theme1.xml><?xml version="1.0" encoding="utf-8"?>
<a:theme xmlns:a="http://schemas.openxmlformats.org/drawingml/2006/main" name="Masque IJCLab standar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42114</TotalTime>
  <Words>529</Words>
  <Application>Microsoft Macintosh PowerPoint</Application>
  <PresentationFormat>Personnalisé</PresentationFormat>
  <Paragraphs>65</Paragraphs>
  <Slides>7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Masque IJCLab standard</vt:lpstr>
      <vt:lpstr> </vt:lpstr>
      <vt:lpstr>Infrastrucuture de la DAQ Agata au LNL</vt:lpstr>
      <vt:lpstr> Architecture Ceph à Legnaro</vt:lpstr>
      <vt:lpstr>DAQ à Orsay</vt:lpstr>
      <vt:lpstr>Rack Agata à Virtual Data</vt:lpstr>
      <vt:lpstr>Matériel à Orsay</vt:lpstr>
      <vt:lpstr>Autre infos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Luc Petizon</dc:creator>
  <cp:lastModifiedBy>Microsoft Office User</cp:lastModifiedBy>
  <cp:revision>1700</cp:revision>
  <cp:lastPrinted>2022-06-03T16:31:09Z</cp:lastPrinted>
  <dcterms:created xsi:type="dcterms:W3CDTF">2011-03-09T16:37:49Z</dcterms:created>
  <dcterms:modified xsi:type="dcterms:W3CDTF">2025-04-29T11:51:06Z</dcterms:modified>
</cp:coreProperties>
</file>