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417" r:id="rId4"/>
    <p:sldId id="414" r:id="rId5"/>
    <p:sldId id="264" r:id="rId6"/>
    <p:sldId id="262" r:id="rId7"/>
    <p:sldId id="260" r:id="rId8"/>
    <p:sldId id="332" r:id="rId9"/>
    <p:sldId id="410" r:id="rId10"/>
    <p:sldId id="418" r:id="rId11"/>
    <p:sldId id="419" r:id="rId12"/>
    <p:sldId id="41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>
        <p:scale>
          <a:sx n="125" d="100"/>
          <a:sy n="125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41EDC-97EB-410F-872B-537EABAA5B12}" type="datetimeFigureOut">
              <a:rPr lang="fr-FR" smtClean="0"/>
              <a:t>28/04/2025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32A19-C52A-4FFF-A6B0-76788A7C8D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75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7AF11-27EB-42E3-93CD-972E16703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6DD8CE-70E9-4710-A97F-6C699132F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5D97DF-4326-4396-B30E-B9D61737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E7959-C665-47CC-AD86-7BD56985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856F27-8324-4C11-A066-AD14D22B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13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3AC14-9B6F-4CA6-979F-556E06B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068A97-A587-479F-B031-BC133E93E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014EA8-242E-4D35-BB86-557E753F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75C677-97E7-4B09-BB1D-E70CF00A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27D356-7D0B-4F88-83B7-C8978C44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8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2568E2-46E6-41AA-BD25-85A6CE978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6BE91-016D-4C52-B087-35EA0174A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61B2AF-BDFA-4CB5-BC03-471E33F4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29010C-5BA4-47CF-A08F-0271EFBF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4CE99A-D8A9-497A-BCCC-4D9C151E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061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" y="25357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Picture 4" descr="logo-amzal">
            <a:extLst>
              <a:ext uri="{FF2B5EF4-FFF2-40B4-BE49-F238E27FC236}">
                <a16:creationId xmlns:a16="http://schemas.microsoft.com/office/drawing/2014/main" id="{5C18DE88-E314-734A-821D-8F0CE5205B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37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3B134-8151-48A6-82C0-DD24218C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51B974-EDB3-4557-ABD7-1D605354D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B15F54-A906-46B4-BDFB-A723B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30B26D-0FBB-495D-AF76-48DC983F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B3AE3-7BBE-4DC4-8C72-4D014238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50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54E8F-C072-46CC-865F-3DF1AA29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C205E-2942-40DD-B24A-152B6E58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9DB899-CE34-4DC0-8D6A-3D4962E5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520ABA-A4E4-4384-BB67-3107F4E1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6AA63C-EE13-4D86-B2C6-A291FE9F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3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DAA0F-0A38-4DC3-B8D0-F5B8B8B1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73F29C-E66F-4F47-A03C-3B6E116ED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D6F3F7-5B4E-4245-839C-88216A822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BA134D-F8DD-46B3-BDE9-D52A55AE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B4AF58-3F30-41A6-AB6A-649BB944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C2D8E5-4736-4CA4-BB96-E8158957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18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2F09A-2F09-465D-9B7E-63CB63EE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F6EC76-1958-42D2-9065-FA8142D9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C332BF-9CFC-4131-9C9C-26972F18A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72C046-2D87-4F04-BC78-D1E4973A7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7BE434-4979-4D22-BC9C-559610E6E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666B44-28D2-49C7-B932-59354AF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252399-E3A2-4E57-97FA-5B6C4273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B25FB4-7212-4D42-A66B-298E80A2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84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7678D-16E5-4B09-9E9E-AFB923E6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FBB9B6-52B9-4CB7-BBD6-E8BB33F2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7EB02A-29E4-4EC0-AF9B-CAF02FF1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F725D7-40B7-4F12-A339-B8A77FE6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78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8C752F-7DC8-4390-A124-4CB5DC08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642F4B-6912-4703-A3BC-6C4D2CF6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80AF4A-778C-43D3-90D8-78F7DA9E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87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44576-51B8-4FF9-94CD-96183D4F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1A0211-DD83-4320-8D53-030DE05D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D7685F-2234-4865-90E1-BC3FCCE27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403099-CAF1-4251-BD65-707D314A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AECA8A-41FA-4092-AA05-4874B588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381288-4920-4703-B49E-505CDC36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34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B277-CF86-4488-9F85-FE226134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6B7B63-5728-4591-8C6F-12F423FCB6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4D3BB9-06A1-4F1A-8769-28D57687F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067FBB-102E-4D53-A741-51AB97C4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AFC88-48E5-4C3F-B10A-EC2D419A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8A0B77-1F36-4C59-B3E2-A34DB548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A78D4A-50E4-4AB8-B1B4-8FD6768F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6A437-CFE7-49FC-9703-8AE884F4A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9A01E1-7D91-4634-9544-EC6FA6B01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29/04/2025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892DB5-1E53-4C81-988A-FD5E9D2F5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AGATA IJCLab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E4386F-E641-4489-BDA4-0A5CCC426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1A2A-2C9A-423D-90D3-2EC6DAECEF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33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153274" y="3376882"/>
            <a:ext cx="7243252" cy="276368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12160C-9422-48E2-B33F-19D4560B926E}"/>
              </a:ext>
            </a:extLst>
          </p:cNvPr>
          <p:cNvSpPr txBox="1"/>
          <p:nvPr/>
        </p:nvSpPr>
        <p:spPr>
          <a:xfrm>
            <a:off x="1408019" y="1713865"/>
            <a:ext cx="93759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AGATA Project</a:t>
            </a:r>
          </a:p>
          <a:p>
            <a:pPr algn="ctr"/>
            <a:endParaRPr lang="fr-FR" sz="4000" b="1" dirty="0"/>
          </a:p>
          <a:p>
            <a:pPr algn="ctr"/>
            <a:r>
              <a:rPr lang="fr-FR" sz="6600" b="1" dirty="0"/>
              <a:t>STARE</a:t>
            </a:r>
          </a:p>
          <a:p>
            <a:pPr algn="ctr"/>
            <a:r>
              <a:rPr lang="fr-FR" sz="4000" b="1" dirty="0"/>
              <a:t>(Serial Transfer And </a:t>
            </a:r>
            <a:r>
              <a:rPr lang="fr-FR" sz="4000" b="1" dirty="0" err="1"/>
              <a:t>Readout</a:t>
            </a:r>
            <a:r>
              <a:rPr lang="fr-FR" sz="4000" b="1" dirty="0"/>
              <a:t> over Ethernet)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AEBCB-0187-344B-864D-D4FF557E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ACFBFF-B382-0C40-A953-02F17414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A807431-CA98-4A93-B937-BBE7B3CF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B9F304D-4793-43B3-ADDF-17389D2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11C81A-46E2-4320-91EC-9B990476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756AC8B-EB5D-42C4-9AF6-353881D5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>
                <a:latin typeface="Arial" panose="020B0604020202020204" pitchFamily="34" charset="0"/>
              </a:rPr>
              <a:t>12 Links Bay for Future </a:t>
            </a:r>
            <a:r>
              <a:rPr lang="fr-FR" altLang="fr-FR" sz="2000" dirty="0" err="1">
                <a:latin typeface="Arial" panose="020B0604020202020204" pitchFamily="34" charset="0"/>
              </a:rPr>
              <a:t>Development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endParaRPr lang="fr-FR" dirty="0"/>
          </a:p>
        </p:txBody>
      </p:sp>
      <p:sp>
        <p:nvSpPr>
          <p:cNvPr id="11" name="Rectangle à coins arrondis 29">
            <a:extLst>
              <a:ext uri="{FF2B5EF4-FFF2-40B4-BE49-F238E27FC236}">
                <a16:creationId xmlns:a16="http://schemas.microsoft.com/office/drawing/2014/main" id="{2E849BDB-F4B7-D982-61E0-C5794223E8BD}"/>
              </a:ext>
            </a:extLst>
          </p:cNvPr>
          <p:cNvSpPr/>
          <p:nvPr/>
        </p:nvSpPr>
        <p:spPr>
          <a:xfrm>
            <a:off x="4925262" y="814856"/>
            <a:ext cx="2343278" cy="5228289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STARE Data </a:t>
            </a:r>
            <a:r>
              <a:rPr lang="fr-FR" dirty="0" err="1"/>
              <a:t>Readout</a:t>
            </a:r>
            <a:endParaRPr lang="fr-FR" dirty="0"/>
          </a:p>
        </p:txBody>
      </p:sp>
      <p:sp>
        <p:nvSpPr>
          <p:cNvPr id="12" name="Rectangle à coins arrondis 45">
            <a:extLst>
              <a:ext uri="{FF2B5EF4-FFF2-40B4-BE49-F238E27FC236}">
                <a16:creationId xmlns:a16="http://schemas.microsoft.com/office/drawing/2014/main" id="{FABAA57B-FFEA-6F21-3976-2680AB3AF405}"/>
              </a:ext>
            </a:extLst>
          </p:cNvPr>
          <p:cNvSpPr/>
          <p:nvPr/>
        </p:nvSpPr>
        <p:spPr>
          <a:xfrm>
            <a:off x="4915081" y="3881154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Up to 2 Pizza boxes </a:t>
            </a:r>
          </a:p>
          <a:p>
            <a:pPr algn="ctr"/>
            <a:r>
              <a:rPr lang="fr-FR" dirty="0"/>
              <a:t>(8 DAQ servers)</a:t>
            </a:r>
          </a:p>
        </p:txBody>
      </p:sp>
      <p:sp>
        <p:nvSpPr>
          <p:cNvPr id="13" name="Rectangle à coins arrondis 45">
            <a:extLst>
              <a:ext uri="{FF2B5EF4-FFF2-40B4-BE49-F238E27FC236}">
                <a16:creationId xmlns:a16="http://schemas.microsoft.com/office/drawing/2014/main" id="{BD382C7F-35DC-B4B6-1E95-4E6EE034B2C4}"/>
              </a:ext>
            </a:extLst>
          </p:cNvPr>
          <p:cNvSpPr/>
          <p:nvPr/>
        </p:nvSpPr>
        <p:spPr>
          <a:xfrm>
            <a:off x="4915081" y="3165357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PACE Test Bench (in a </a:t>
            </a:r>
            <a:r>
              <a:rPr lang="fr-FR" dirty="0" err="1"/>
              <a:t>crate</a:t>
            </a:r>
            <a:r>
              <a:rPr lang="fr-FR" dirty="0"/>
              <a:t> *)</a:t>
            </a:r>
          </a:p>
        </p:txBody>
      </p:sp>
      <p:sp>
        <p:nvSpPr>
          <p:cNvPr id="14" name="Rectangle à coins arrondis 45">
            <a:extLst>
              <a:ext uri="{FF2B5EF4-FFF2-40B4-BE49-F238E27FC236}">
                <a16:creationId xmlns:a16="http://schemas.microsoft.com/office/drawing/2014/main" id="{C4075C88-1359-3524-C951-C4097AD97FC7}"/>
              </a:ext>
            </a:extLst>
          </p:cNvPr>
          <p:cNvSpPr/>
          <p:nvPr/>
        </p:nvSpPr>
        <p:spPr>
          <a:xfrm>
            <a:off x="4923096" y="2456860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STARE 12 links</a:t>
            </a:r>
          </a:p>
        </p:txBody>
      </p:sp>
      <p:sp>
        <p:nvSpPr>
          <p:cNvPr id="15" name="Rectangle à coins arrondis 45">
            <a:extLst>
              <a:ext uri="{FF2B5EF4-FFF2-40B4-BE49-F238E27FC236}">
                <a16:creationId xmlns:a16="http://schemas.microsoft.com/office/drawing/2014/main" id="{75BF3045-A28A-9752-AEB3-ACD862EA46FF}"/>
              </a:ext>
            </a:extLst>
          </p:cNvPr>
          <p:cNvSpPr/>
          <p:nvPr/>
        </p:nvSpPr>
        <p:spPr>
          <a:xfrm>
            <a:off x="4905264" y="1733763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100 </a:t>
            </a:r>
            <a:r>
              <a:rPr lang="fr-FR" dirty="0" err="1"/>
              <a:t>Gbps</a:t>
            </a:r>
            <a:r>
              <a:rPr lang="fr-FR" dirty="0"/>
              <a:t> Optical </a:t>
            </a:r>
            <a:r>
              <a:rPr lang="fr-FR" dirty="0" err="1"/>
              <a:t>Switche</a:t>
            </a:r>
            <a:endParaRPr lang="fr-FR" dirty="0"/>
          </a:p>
        </p:txBody>
      </p:sp>
      <p:sp>
        <p:nvSpPr>
          <p:cNvPr id="16" name="Rectangle à coins arrondis 45">
            <a:extLst>
              <a:ext uri="{FF2B5EF4-FFF2-40B4-BE49-F238E27FC236}">
                <a16:creationId xmlns:a16="http://schemas.microsoft.com/office/drawing/2014/main" id="{1982B8FA-C3DA-D4BB-1446-EC25C476C9D2}"/>
              </a:ext>
            </a:extLst>
          </p:cNvPr>
          <p:cNvSpPr/>
          <p:nvPr/>
        </p:nvSpPr>
        <p:spPr>
          <a:xfrm>
            <a:off x="4907809" y="1027535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Power Switch for </a:t>
            </a:r>
            <a:r>
              <a:rPr lang="fr-FR" dirty="0" err="1"/>
              <a:t>remote</a:t>
            </a:r>
            <a:r>
              <a:rPr lang="fr-FR" dirty="0"/>
              <a:t> control</a:t>
            </a:r>
          </a:p>
        </p:txBody>
      </p:sp>
      <p:sp>
        <p:nvSpPr>
          <p:cNvPr id="17" name="Rectangle à coins arrondis 45">
            <a:extLst>
              <a:ext uri="{FF2B5EF4-FFF2-40B4-BE49-F238E27FC236}">
                <a16:creationId xmlns:a16="http://schemas.microsoft.com/office/drawing/2014/main" id="{7DE8F1BA-4874-469A-8C41-D915944E8725}"/>
              </a:ext>
            </a:extLst>
          </p:cNvPr>
          <p:cNvSpPr/>
          <p:nvPr/>
        </p:nvSpPr>
        <p:spPr>
          <a:xfrm>
            <a:off x="4910055" y="5164496"/>
            <a:ext cx="2373691" cy="4557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Cristal </a:t>
            </a:r>
            <a:r>
              <a:rPr lang="fr-FR" dirty="0" err="1"/>
              <a:t>emulator</a:t>
            </a:r>
            <a:r>
              <a:rPr lang="fr-FR" dirty="0"/>
              <a:t> *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0FCD0A1-DDEA-4DE4-8C68-80B907A998A1}"/>
              </a:ext>
            </a:extLst>
          </p:cNvPr>
          <p:cNvSpPr>
            <a:spLocks noGrp="1"/>
          </p:cNvSpPr>
          <p:nvPr/>
        </p:nvSpPr>
        <p:spPr>
          <a:xfrm>
            <a:off x="119379" y="1359854"/>
            <a:ext cx="4944719" cy="47743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ym typeface="Wingdings" panose="05000000000000000000" pitchFamily="2" charset="2"/>
              </a:rPr>
              <a:t>A new Bay to be designed to house all the STARE facilities</a:t>
            </a:r>
          </a:p>
          <a:p>
            <a:r>
              <a:rPr lang="en-GB" sz="2400" dirty="0">
                <a:sym typeface="Wingdings" panose="05000000000000000000" pitchFamily="2" charset="2"/>
              </a:rPr>
              <a:t>New PACE crate with cooling, Fans, PS mechanics to fix the backplane and up to 38 channels.</a:t>
            </a:r>
          </a:p>
          <a:p>
            <a:r>
              <a:rPr lang="en-GB" sz="2400" dirty="0">
                <a:sym typeface="Wingdings" panose="05000000000000000000" pitchFamily="2" charset="2"/>
              </a:rPr>
              <a:t>12 links Stare bench</a:t>
            </a:r>
          </a:p>
          <a:p>
            <a:r>
              <a:rPr lang="en-GB" sz="2400" dirty="0">
                <a:sym typeface="Wingdings" panose="05000000000000000000" pitchFamily="2" charset="2"/>
              </a:rPr>
              <a:t>100 Gbps switches</a:t>
            </a:r>
          </a:p>
          <a:p>
            <a:r>
              <a:rPr lang="en-GB" sz="2400" dirty="0">
                <a:sym typeface="Wingdings" panose="05000000000000000000" pitchFamily="2" charset="2"/>
              </a:rPr>
              <a:t>Power switch</a:t>
            </a:r>
          </a:p>
          <a:p>
            <a:r>
              <a:rPr lang="en-GB" sz="2400" dirty="0">
                <a:sym typeface="Wingdings" panose="05000000000000000000" pitchFamily="2" charset="2"/>
              </a:rPr>
              <a:t>8 DAQ servers (4 are there already)</a:t>
            </a:r>
          </a:p>
          <a:p>
            <a:r>
              <a:rPr lang="en-GB" sz="2400" dirty="0">
                <a:sym typeface="Wingdings" panose="05000000000000000000" pitchFamily="2" charset="2"/>
              </a:rPr>
              <a:t>External control via mini-PC</a:t>
            </a:r>
          </a:p>
          <a:p>
            <a:r>
              <a:rPr lang="en-GB" sz="2400" dirty="0">
                <a:sym typeface="Wingdings" panose="05000000000000000000" pitchFamily="2" charset="2"/>
              </a:rPr>
              <a:t>Cristal emulator (</a:t>
            </a:r>
            <a:r>
              <a:rPr lang="en-GB" sz="2400" dirty="0" err="1">
                <a:sym typeface="Wingdings" panose="05000000000000000000" pitchFamily="2" charset="2"/>
              </a:rPr>
              <a:t>pulser</a:t>
            </a:r>
            <a:r>
              <a:rPr lang="en-GB" sz="2400" dirty="0">
                <a:sym typeface="Wingdings" panose="05000000000000000000" pitchFamily="2" charset="2"/>
              </a:rPr>
              <a:t> + </a:t>
            </a:r>
            <a:r>
              <a:rPr lang="en-GB" sz="2400" dirty="0" err="1">
                <a:sym typeface="Wingdings" panose="05000000000000000000" pitchFamily="2" charset="2"/>
              </a:rPr>
              <a:t>faninfanout</a:t>
            </a:r>
            <a:r>
              <a:rPr lang="en-GB" sz="2400" dirty="0">
                <a:sym typeface="Wingdings" panose="05000000000000000000" pitchFamily="2" charset="2"/>
              </a:rPr>
              <a:t> + </a:t>
            </a:r>
            <a:r>
              <a:rPr lang="en-GB" sz="2400" dirty="0" err="1">
                <a:sym typeface="Wingdings" panose="05000000000000000000" pitchFamily="2" charset="2"/>
              </a:rPr>
              <a:t>single_diff</a:t>
            </a:r>
            <a:r>
              <a:rPr lang="en-GB" sz="2400" dirty="0"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2145970-D047-4B99-BA3E-F351B70B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44" y="896509"/>
            <a:ext cx="2282407" cy="50649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84D0A5-7821-44DD-985D-311232BC2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59" y="896509"/>
            <a:ext cx="2282407" cy="506498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6368EED-2284-404F-BB36-34FB59942D59}"/>
              </a:ext>
            </a:extLst>
          </p:cNvPr>
          <p:cNvSpPr txBox="1"/>
          <p:nvPr/>
        </p:nvSpPr>
        <p:spPr>
          <a:xfrm>
            <a:off x="4922353" y="6004069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* </a:t>
            </a:r>
            <a:r>
              <a:rPr lang="fr-FR" sz="1400" dirty="0" err="1"/>
              <a:t>Missing</a:t>
            </a:r>
            <a:r>
              <a:rPr lang="fr-FR" sz="1400" dirty="0"/>
              <a:t> </a:t>
            </a:r>
            <a:r>
              <a:rPr lang="fr-FR" sz="1400" dirty="0" err="1"/>
              <a:t>some</a:t>
            </a:r>
            <a:r>
              <a:rPr lang="fr-FR" sz="1400" dirty="0"/>
              <a:t> parts</a:t>
            </a:r>
          </a:p>
        </p:txBody>
      </p:sp>
    </p:spTree>
    <p:extLst>
      <p:ext uri="{BB962C8B-B14F-4D97-AF65-F5344CB8AC3E}">
        <p14:creationId xmlns:p14="http://schemas.microsoft.com/office/powerpoint/2010/main" val="61928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34A61C1-A5F9-4DA9-A03E-2B736CDA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ECD50E1-DF2B-4E1D-B3F0-6E0C36C0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DE774DA-C3E5-4446-B9B4-07B3F4D0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42330D4-218E-4D5A-B57D-80BF351C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Tests – 8*10Gbps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A9F891-E803-424D-8645-47AF377ECB32}"/>
              </a:ext>
            </a:extLst>
          </p:cNvPr>
          <p:cNvSpPr txBox="1"/>
          <p:nvPr/>
        </p:nvSpPr>
        <p:spPr>
          <a:xfrm>
            <a:off x="1206611" y="1414943"/>
            <a:ext cx="535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Stare </a:t>
            </a:r>
            <a:r>
              <a:rPr lang="fr-FR" dirty="0" err="1"/>
              <a:t>boards</a:t>
            </a:r>
            <a:r>
              <a:rPr lang="fr-FR" dirty="0"/>
              <a:t> </a:t>
            </a:r>
            <a:r>
              <a:rPr lang="fr-FR" dirty="0" err="1"/>
              <a:t>generate</a:t>
            </a:r>
            <a:r>
              <a:rPr lang="fr-FR" dirty="0"/>
              <a:t> 8*10Gbps</a:t>
            </a:r>
          </a:p>
          <a:p>
            <a:r>
              <a:rPr lang="fr-FR" dirty="0"/>
              <a:t>Acquisition on C6400 </a:t>
            </a:r>
            <a:r>
              <a:rPr lang="fr-FR" dirty="0" err="1"/>
              <a:t>is</a:t>
            </a:r>
            <a:r>
              <a:rPr lang="fr-FR" dirty="0"/>
              <a:t> OK for 1*10 </a:t>
            </a:r>
            <a:r>
              <a:rPr lang="fr-FR" dirty="0" err="1"/>
              <a:t>Gbps</a:t>
            </a:r>
            <a:r>
              <a:rPr lang="fr-FR" dirty="0"/>
              <a:t> per server -&gt; 40 </a:t>
            </a:r>
            <a:r>
              <a:rPr lang="fr-FR" dirty="0" err="1"/>
              <a:t>Gbps</a:t>
            </a:r>
            <a:r>
              <a:rPr lang="fr-FR" dirty="0"/>
              <a:t> </a:t>
            </a:r>
            <a:r>
              <a:rPr lang="fr-FR" dirty="0" err="1"/>
              <a:t>acquissition</a:t>
            </a:r>
            <a:r>
              <a:rPr lang="fr-FR" dirty="0"/>
              <a:t> OK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3A5665-3E10-407A-AC5D-E8F6AB9B73BE}"/>
              </a:ext>
            </a:extLst>
          </p:cNvPr>
          <p:cNvSpPr txBox="1"/>
          <p:nvPr/>
        </p:nvSpPr>
        <p:spPr>
          <a:xfrm>
            <a:off x="1206611" y="4478158"/>
            <a:ext cx="9420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10 </a:t>
            </a:r>
            <a:r>
              <a:rPr lang="fr-FR" dirty="0" err="1"/>
              <a:t>Gbps</a:t>
            </a:r>
            <a:r>
              <a:rPr lang="fr-FR" dirty="0"/>
              <a:t> on one server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usually</a:t>
            </a:r>
            <a:r>
              <a:rPr lang="fr-FR" dirty="0"/>
              <a:t> not possible, but </a:t>
            </a:r>
            <a:r>
              <a:rPr lang="fr-FR" dirty="0" err="1"/>
              <a:t>some</a:t>
            </a:r>
            <a:r>
              <a:rPr lang="fr-FR" dirty="0"/>
              <a:t> times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works</a:t>
            </a:r>
            <a:r>
              <a:rPr lang="fr-FR" dirty="0"/>
              <a:t> (???)</a:t>
            </a:r>
          </a:p>
          <a:p>
            <a:r>
              <a:rPr lang="fr-FR" dirty="0"/>
              <a:t>Acquisition test </a:t>
            </a:r>
            <a:r>
              <a:rPr lang="fr-FR" dirty="0" err="1"/>
              <a:t>between</a:t>
            </a:r>
            <a:r>
              <a:rPr lang="fr-FR" dirty="0"/>
              <a:t> building and more switches : </a:t>
            </a:r>
            <a:r>
              <a:rPr lang="fr-FR" dirty="0" err="1"/>
              <a:t>is</a:t>
            </a:r>
            <a:r>
              <a:rPr lang="fr-FR" dirty="0"/>
              <a:t> RUDP </a:t>
            </a:r>
            <a:r>
              <a:rPr lang="fr-FR" dirty="0" err="1"/>
              <a:t>mandatory</a:t>
            </a:r>
            <a:r>
              <a:rPr lang="fr-FR" dirty="0"/>
              <a:t> ?</a:t>
            </a:r>
          </a:p>
          <a:p>
            <a:r>
              <a:rPr lang="fr-FR" dirty="0"/>
              <a:t>Acquisition </a:t>
            </a:r>
            <a:r>
              <a:rPr lang="fr-FR" dirty="0" err="1"/>
              <a:t>with</a:t>
            </a:r>
            <a:r>
              <a:rPr lang="fr-FR" dirty="0"/>
              <a:t> a 25 </a:t>
            </a:r>
            <a:r>
              <a:rPr lang="fr-FR" dirty="0" err="1"/>
              <a:t>Gbps</a:t>
            </a:r>
            <a:r>
              <a:rPr lang="fr-FR" dirty="0"/>
              <a:t> network </a:t>
            </a:r>
            <a:r>
              <a:rPr lang="fr-FR" dirty="0" err="1"/>
              <a:t>board</a:t>
            </a:r>
            <a:r>
              <a:rPr lang="fr-FR" dirty="0"/>
              <a:t> on C6400</a:t>
            </a:r>
          </a:p>
          <a:p>
            <a:r>
              <a:rPr lang="fr-FR" dirty="0"/>
              <a:t>Validation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digitizer</a:t>
            </a:r>
            <a:r>
              <a:rPr lang="fr-FR" dirty="0"/>
              <a:t>, PACE, STARE to PSA </a:t>
            </a:r>
            <a:r>
              <a:rPr lang="fr-FR" dirty="0" err="1"/>
              <a:t>requires</a:t>
            </a:r>
            <a:r>
              <a:rPr lang="fr-FR" dirty="0"/>
              <a:t> a </a:t>
            </a:r>
            <a:r>
              <a:rPr lang="fr-FR" dirty="0" err="1"/>
              <a:t>hight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pulser.</a:t>
            </a:r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EFBEA15-3506-4FA0-973B-B7750C60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11" y="2307719"/>
            <a:ext cx="10033000" cy="19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2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799004F-4CB2-4DC1-B524-6A86496E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63F477B-13C7-420B-884B-749F34AA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BCCFF85-81D7-4E70-BD25-14C1F547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A0E0CD-6473-4F5E-911D-0EA1F21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804B6B-2CE7-475F-8304-FC592DE2A43B}"/>
              </a:ext>
            </a:extLst>
          </p:cNvPr>
          <p:cNvSpPr txBox="1"/>
          <p:nvPr/>
        </p:nvSpPr>
        <p:spPr>
          <a:xfrm>
            <a:off x="5068296" y="3239841"/>
            <a:ext cx="148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2745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803385-2602-4CF7-9700-124DA24F8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187" y="2062105"/>
            <a:ext cx="831532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STARE </a:t>
            </a:r>
            <a:r>
              <a:rPr lang="fr-FR" altLang="fr-FR" sz="2400" dirty="0" err="1">
                <a:latin typeface="Arial" panose="020B0604020202020204" pitchFamily="34" charset="0"/>
              </a:rPr>
              <a:t>Firmware</a:t>
            </a: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STARE Production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Status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12 Links </a:t>
            </a:r>
            <a:r>
              <a:rPr lang="fr-FR" altLang="fr-FR" sz="2400" dirty="0" err="1">
                <a:latin typeface="Arial" panose="020B0604020202020204" pitchFamily="34" charset="0"/>
              </a:rPr>
              <a:t>Crate</a:t>
            </a:r>
            <a:r>
              <a:rPr lang="fr-FR" altLang="fr-FR" sz="2400" dirty="0">
                <a:latin typeface="Arial" panose="020B0604020202020204" pitchFamily="34" charset="0"/>
              </a:rPr>
              <a:t> for </a:t>
            </a:r>
            <a:r>
              <a:rPr lang="fr-FR" altLang="fr-FR" sz="2400" dirty="0" err="1">
                <a:latin typeface="Arial" panose="020B0604020202020204" pitchFamily="34" charset="0"/>
              </a:rPr>
              <a:t>Readout</a:t>
            </a:r>
            <a:r>
              <a:rPr lang="fr-FR" altLang="fr-FR" sz="2400" dirty="0">
                <a:latin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Tests production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latin typeface="Arial" panose="020B06040202020202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100294" y="218906"/>
            <a:ext cx="1991411" cy="488983"/>
          </a:xfrm>
        </p:spPr>
        <p:txBody>
          <a:bodyPr>
            <a:noAutofit/>
          </a:bodyPr>
          <a:lstStyle/>
          <a:p>
            <a:pPr algn="ctr"/>
            <a:r>
              <a:rPr lang="fr-FR" sz="4400" dirty="0"/>
              <a:t>Plan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B31688-4B3B-CE40-8617-3E701986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553705-C76E-DE43-9186-DE6BBB43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032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AFF9885-B41D-4CE4-A3D5-51493C1A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63D5303-B166-4332-AB2F-D8730B06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5DEE6E4-B223-43D2-9A7B-4A444D47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70BFB4E-72A0-4AD1-8D87-25A0C049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7568C1BA-1208-4D7C-B477-956BE8FAE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85"/>
          <a:stretch/>
        </p:blipFill>
        <p:spPr bwMode="auto">
          <a:xfrm>
            <a:off x="2937316" y="3280782"/>
            <a:ext cx="6172200" cy="1881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2CE29EE-08EF-4330-B450-06F1AE290861}"/>
              </a:ext>
            </a:extLst>
          </p:cNvPr>
          <p:cNvSpPr/>
          <p:nvPr/>
        </p:nvSpPr>
        <p:spPr>
          <a:xfrm>
            <a:off x="5698297" y="3432275"/>
            <a:ext cx="756920" cy="4013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5A8528-B70C-4626-8C87-979DE0130FC2}"/>
              </a:ext>
            </a:extLst>
          </p:cNvPr>
          <p:cNvSpPr txBox="1"/>
          <p:nvPr/>
        </p:nvSpPr>
        <p:spPr>
          <a:xfrm>
            <a:off x="5769750" y="3492722"/>
            <a:ext cx="6140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STARE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21A48D-28DE-4C58-BE2D-98D9E18F1FCD}"/>
              </a:ext>
            </a:extLst>
          </p:cNvPr>
          <p:cNvSpPr txBox="1"/>
          <p:nvPr/>
        </p:nvSpPr>
        <p:spPr>
          <a:xfrm>
            <a:off x="2260981" y="2833897"/>
            <a:ext cx="182049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INFN &amp; U. Milano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D4735C4-8FB5-415C-8B0E-8D4F310AB9F1}"/>
              </a:ext>
            </a:extLst>
          </p:cNvPr>
          <p:cNvCxnSpPr>
            <a:cxnSpLocks/>
          </p:cNvCxnSpPr>
          <p:nvPr/>
        </p:nvCxnSpPr>
        <p:spPr>
          <a:xfrm>
            <a:off x="3514491" y="3203230"/>
            <a:ext cx="530902" cy="323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815F9D6-D21D-4CD0-870E-9E10B40759C5}"/>
              </a:ext>
            </a:extLst>
          </p:cNvPr>
          <p:cNvCxnSpPr>
            <a:cxnSpLocks/>
          </p:cNvCxnSpPr>
          <p:nvPr/>
        </p:nvCxnSpPr>
        <p:spPr>
          <a:xfrm>
            <a:off x="4045393" y="3203230"/>
            <a:ext cx="1133788" cy="289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5CDF532-C35F-458B-8063-AB0E9943471E}"/>
              </a:ext>
            </a:extLst>
          </p:cNvPr>
          <p:cNvSpPr txBox="1"/>
          <p:nvPr/>
        </p:nvSpPr>
        <p:spPr>
          <a:xfrm>
            <a:off x="4605205" y="4859370"/>
            <a:ext cx="13164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IFIC Valence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2802AEE-6851-426C-B1B7-641A7B599138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263426" y="4127648"/>
            <a:ext cx="506327" cy="73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1F6AAA7-3684-4787-94A4-7C8A419BCB18}"/>
              </a:ext>
            </a:extLst>
          </p:cNvPr>
          <p:cNvGrpSpPr/>
          <p:nvPr/>
        </p:nvGrpSpPr>
        <p:grpSpPr>
          <a:xfrm>
            <a:off x="6278916" y="2253376"/>
            <a:ext cx="1541131" cy="1272992"/>
            <a:chOff x="4702661" y="1722151"/>
            <a:chExt cx="1541131" cy="127299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D2D417-16F8-48A1-9578-4FD383FBCB28}"/>
                </a:ext>
              </a:extLst>
            </p:cNvPr>
            <p:cNvSpPr txBox="1"/>
            <p:nvPr/>
          </p:nvSpPr>
          <p:spPr>
            <a:xfrm>
              <a:off x="4892396" y="1722151"/>
              <a:ext cx="1351396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IJCLab</a:t>
              </a:r>
              <a:r>
                <a:rPr lang="fr-FR" dirty="0"/>
                <a:t> Orsay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F2A4BBF-5C78-40CF-92AD-F5803CB5EF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2661" y="2090355"/>
              <a:ext cx="597079" cy="904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880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F1338F1-D4BA-4BD7-9E14-2EC718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STARE </a:t>
            </a:r>
            <a:r>
              <a:rPr lang="fr-FR" dirty="0" err="1"/>
              <a:t>characteristics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8095AEB-971D-4A8B-9947-A52CA2EE3373}"/>
              </a:ext>
            </a:extLst>
          </p:cNvPr>
          <p:cNvSpPr txBox="1">
            <a:spLocks/>
          </p:cNvSpPr>
          <p:nvPr/>
        </p:nvSpPr>
        <p:spPr>
          <a:xfrm>
            <a:off x="1877834" y="1846106"/>
            <a:ext cx="8554720" cy="46218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37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38807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9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61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2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421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22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035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84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16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457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GB" sz="1800" dirty="0"/>
              <a:t>FMC Vita57.1 connector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1800" dirty="0"/>
              <a:t>Input data rate from pre-processing : 4 x 10 Gbps serial (AURORA)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1800" dirty="0"/>
              <a:t>Network Bandwidth up to 4 x 10 Gbps in parallel. 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1800" dirty="0"/>
              <a:t>Spare LVDS I/O with the pre-processing for future use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1800" dirty="0"/>
              <a:t>Full clock management inside the SOM and the FMC carrier.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1800" dirty="0"/>
              <a:t>1 Gbps </a:t>
            </a:r>
            <a:r>
              <a:rPr lang="en-GB" sz="1800" dirty="0" err="1"/>
              <a:t>IPBus</a:t>
            </a:r>
            <a:r>
              <a:rPr lang="en-GB" sz="1800" dirty="0"/>
              <a:t> for slow control.</a:t>
            </a:r>
          </a:p>
          <a:p>
            <a:pPr>
              <a:lnSpc>
                <a:spcPct val="70000"/>
              </a:lnSpc>
            </a:pPr>
            <a:endParaRPr lang="en-GB" sz="1800" dirty="0"/>
          </a:p>
          <a:p>
            <a:pPr>
              <a:lnSpc>
                <a:spcPct val="70000"/>
              </a:lnSpc>
            </a:pPr>
            <a:endParaRPr lang="en-GB" sz="1400" dirty="0"/>
          </a:p>
          <a:p>
            <a:pPr>
              <a:lnSpc>
                <a:spcPct val="70000"/>
              </a:lnSpc>
            </a:pPr>
            <a:endParaRPr lang="en-GB" sz="1800" dirty="0"/>
          </a:p>
          <a:p>
            <a:pPr lvl="1">
              <a:lnSpc>
                <a:spcPct val="70000"/>
              </a:lnSpc>
            </a:pPr>
            <a:endParaRPr lang="en-GB" sz="1400" dirty="0"/>
          </a:p>
          <a:p>
            <a:pPr lvl="1">
              <a:lnSpc>
                <a:spcPct val="70000"/>
              </a:lnSpc>
            </a:pPr>
            <a:endParaRPr lang="en-GB" sz="1400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0BA5B11-401D-4C72-A4C7-7007E0D6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FEB3DFD-F119-49D7-8511-6A6E237D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8E8EFC5-7E8C-41BC-A670-12F3A44F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0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3BF5DC0-B214-482A-AE51-9F4D01F8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processing</a:t>
            </a:r>
            <a:r>
              <a:rPr lang="fr-FR" dirty="0"/>
              <a:t> (1 * 10Gb/s)</a:t>
            </a:r>
          </a:p>
        </p:txBody>
      </p:sp>
      <p:sp>
        <p:nvSpPr>
          <p:cNvPr id="7" name="Rectangle à coins arrondis 45">
            <a:extLst>
              <a:ext uri="{FF2B5EF4-FFF2-40B4-BE49-F238E27FC236}">
                <a16:creationId xmlns:a16="http://schemas.microsoft.com/office/drawing/2014/main" id="{DF4C6AEE-B6FF-4F44-86A4-D7D033FF67D0}"/>
              </a:ext>
            </a:extLst>
          </p:cNvPr>
          <p:cNvSpPr/>
          <p:nvPr/>
        </p:nvSpPr>
        <p:spPr>
          <a:xfrm>
            <a:off x="7993979" y="1757620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UDP interface</a:t>
            </a:r>
          </a:p>
          <a:p>
            <a:pPr algn="ctr"/>
            <a:r>
              <a:rPr lang="fr-FR" sz="2000" dirty="0"/>
              <a:t>(David </a:t>
            </a:r>
            <a:r>
              <a:rPr lang="fr-FR" sz="2000" dirty="0" err="1"/>
              <a:t>Zidler</a:t>
            </a:r>
            <a:r>
              <a:rPr lang="fr-FR" sz="2000" dirty="0"/>
              <a:t> – Zurich)</a:t>
            </a:r>
          </a:p>
        </p:txBody>
      </p:sp>
      <p:sp>
        <p:nvSpPr>
          <p:cNvPr id="8" name="Rectangle à coins arrondis 45">
            <a:extLst>
              <a:ext uri="{FF2B5EF4-FFF2-40B4-BE49-F238E27FC236}">
                <a16:creationId xmlns:a16="http://schemas.microsoft.com/office/drawing/2014/main" id="{777C3950-8636-41E6-A9BF-851CE7148DE1}"/>
              </a:ext>
            </a:extLst>
          </p:cNvPr>
          <p:cNvSpPr/>
          <p:nvPr/>
        </p:nvSpPr>
        <p:spPr>
          <a:xfrm>
            <a:off x="5138043" y="1777546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Data manger</a:t>
            </a:r>
          </a:p>
          <a:p>
            <a:pPr algn="ctr"/>
            <a:r>
              <a:rPr lang="fr-FR" sz="2000" dirty="0" err="1"/>
              <a:t>Splicer</a:t>
            </a:r>
            <a:endParaRPr lang="fr-FR" sz="2000" dirty="0"/>
          </a:p>
        </p:txBody>
      </p:sp>
      <p:sp>
        <p:nvSpPr>
          <p:cNvPr id="9" name="Rectangle à coins arrondis 45">
            <a:extLst>
              <a:ext uri="{FF2B5EF4-FFF2-40B4-BE49-F238E27FC236}">
                <a16:creationId xmlns:a16="http://schemas.microsoft.com/office/drawing/2014/main" id="{2B40BCD0-2ED7-42B5-A5FF-30E20C05872F}"/>
              </a:ext>
            </a:extLst>
          </p:cNvPr>
          <p:cNvSpPr/>
          <p:nvPr/>
        </p:nvSpPr>
        <p:spPr>
          <a:xfrm>
            <a:off x="2226973" y="1777546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Aurora interface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5013E02-78C6-45A9-B3A5-A1122BC58AA5}"/>
              </a:ext>
            </a:extLst>
          </p:cNvPr>
          <p:cNvCxnSpPr>
            <a:cxnSpLocks/>
          </p:cNvCxnSpPr>
          <p:nvPr/>
        </p:nvCxnSpPr>
        <p:spPr>
          <a:xfrm>
            <a:off x="1732116" y="2327306"/>
            <a:ext cx="497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41F28B6-73FB-4DB7-86EB-02DBEB7BFFA4}"/>
              </a:ext>
            </a:extLst>
          </p:cNvPr>
          <p:cNvSpPr txBox="1"/>
          <p:nvPr/>
        </p:nvSpPr>
        <p:spPr>
          <a:xfrm>
            <a:off x="1389014" y="2013795"/>
            <a:ext cx="91441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sz="1100" dirty="0"/>
          </a:p>
          <a:p>
            <a:r>
              <a:rPr lang="fr-FR" dirty="0"/>
              <a:t>Aurora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1B9807-48B9-4174-BC73-C9A6398AB749}"/>
              </a:ext>
            </a:extLst>
          </p:cNvPr>
          <p:cNvCxnSpPr>
            <a:cxnSpLocks/>
          </p:cNvCxnSpPr>
          <p:nvPr/>
        </p:nvCxnSpPr>
        <p:spPr>
          <a:xfrm flipH="1">
            <a:off x="1769547" y="2492769"/>
            <a:ext cx="457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9214E7E-C127-4C8F-9F4A-DFE5074F176D}"/>
              </a:ext>
            </a:extLst>
          </p:cNvPr>
          <p:cNvSpPr/>
          <p:nvPr/>
        </p:nvSpPr>
        <p:spPr>
          <a:xfrm>
            <a:off x="3681481" y="2461459"/>
            <a:ext cx="1456561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DE8F30-78C9-4614-8A5C-CE123B8FC0A7}"/>
              </a:ext>
            </a:extLst>
          </p:cNvPr>
          <p:cNvSpPr txBox="1"/>
          <p:nvPr/>
        </p:nvSpPr>
        <p:spPr>
          <a:xfrm>
            <a:off x="3608243" y="2173304"/>
            <a:ext cx="176045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endParaRPr lang="fr-FR" sz="1000" dirty="0"/>
          </a:p>
          <a:p>
            <a:r>
              <a:rPr lang="fr-FR" dirty="0"/>
              <a:t>@156,25 Mhz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4B1F37-A924-41C0-9948-3103B3DDD20D}"/>
              </a:ext>
            </a:extLst>
          </p:cNvPr>
          <p:cNvSpPr txBox="1"/>
          <p:nvPr/>
        </p:nvSpPr>
        <p:spPr>
          <a:xfrm>
            <a:off x="3586990" y="3335631"/>
            <a:ext cx="176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Paquets de </a:t>
            </a:r>
            <a:r>
              <a:rPr lang="fr-FR" sz="2000" dirty="0"/>
              <a:t>X</a:t>
            </a:r>
            <a:r>
              <a:rPr lang="fr-FR" sz="1600" dirty="0"/>
              <a:t> KB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F7EFBC03-46EC-4909-96F6-90BAF6C02AB4}"/>
              </a:ext>
            </a:extLst>
          </p:cNvPr>
          <p:cNvSpPr/>
          <p:nvPr/>
        </p:nvSpPr>
        <p:spPr>
          <a:xfrm>
            <a:off x="6578390" y="2379628"/>
            <a:ext cx="1415589" cy="28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E68BA3-15FE-4378-87F1-2B0FFD75AFB3}"/>
              </a:ext>
            </a:extLst>
          </p:cNvPr>
          <p:cNvSpPr txBox="1"/>
          <p:nvPr/>
        </p:nvSpPr>
        <p:spPr>
          <a:xfrm>
            <a:off x="6586809" y="3285567"/>
            <a:ext cx="193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  <a:r>
              <a:rPr lang="fr-FR" sz="1400" dirty="0"/>
              <a:t> Paquets de 8 KB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F0058ED2-2B5F-4E11-8CF4-7A44BBEEB3A4}"/>
              </a:ext>
            </a:extLst>
          </p:cNvPr>
          <p:cNvSpPr/>
          <p:nvPr/>
        </p:nvSpPr>
        <p:spPr>
          <a:xfrm>
            <a:off x="9465422" y="2461459"/>
            <a:ext cx="912644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B0B40E5-FCBE-46FA-844C-9A5E74BA8436}"/>
              </a:ext>
            </a:extLst>
          </p:cNvPr>
          <p:cNvSpPr txBox="1"/>
          <p:nvPr/>
        </p:nvSpPr>
        <p:spPr>
          <a:xfrm>
            <a:off x="9448487" y="2226217"/>
            <a:ext cx="138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dirty="0"/>
          </a:p>
          <a:p>
            <a:r>
              <a:rPr lang="fr-FR" dirty="0"/>
              <a:t>Ethernet SFP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371E28-400A-4858-B75B-7141BB883747}"/>
              </a:ext>
            </a:extLst>
          </p:cNvPr>
          <p:cNvSpPr txBox="1"/>
          <p:nvPr/>
        </p:nvSpPr>
        <p:spPr>
          <a:xfrm>
            <a:off x="749899" y="4655836"/>
            <a:ext cx="2496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_ Slow control</a:t>
            </a:r>
          </a:p>
          <a:p>
            <a:r>
              <a:rPr lang="fr-FR" dirty="0"/>
              <a:t>_ EEPROM</a:t>
            </a:r>
          </a:p>
          <a:p>
            <a:r>
              <a:rPr lang="fr-FR" dirty="0"/>
              <a:t>_ </a:t>
            </a:r>
            <a:r>
              <a:rPr lang="fr-FR" dirty="0" err="1"/>
              <a:t>Clock</a:t>
            </a:r>
            <a:r>
              <a:rPr lang="fr-FR" dirty="0"/>
              <a:t> manager</a:t>
            </a:r>
          </a:p>
          <a:p>
            <a:r>
              <a:rPr lang="fr-FR" dirty="0"/>
              <a:t>_ </a:t>
            </a:r>
            <a:r>
              <a:rPr lang="fr-FR" dirty="0" err="1"/>
              <a:t>Spare</a:t>
            </a:r>
            <a:r>
              <a:rPr lang="fr-FR" dirty="0"/>
              <a:t> LVDS </a:t>
            </a:r>
            <a:r>
              <a:rPr lang="fr-FR" dirty="0" err="1"/>
              <a:t>link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440866-BC2F-4B9A-81F6-86996A4B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D8DE67-FCC8-488E-9AB1-7CBBD4CB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150244-B6D2-4EC3-9515-2DB26BE5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5F889A-4EDC-402E-8548-600F4B21440D}"/>
              </a:ext>
            </a:extLst>
          </p:cNvPr>
          <p:cNvSpPr txBox="1"/>
          <p:nvPr/>
        </p:nvSpPr>
        <p:spPr>
          <a:xfrm>
            <a:off x="5228846" y="3577468"/>
            <a:ext cx="1291460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Standalone</a:t>
            </a:r>
            <a:br>
              <a:rPr lang="fr-FR" sz="1400" dirty="0"/>
            </a:br>
            <a:r>
              <a:rPr lang="fr-FR" sz="1400" dirty="0"/>
              <a:t>data </a:t>
            </a:r>
            <a:r>
              <a:rPr lang="fr-FR" sz="1400" dirty="0" err="1"/>
              <a:t>generator</a:t>
            </a:r>
            <a:endParaRPr lang="fr-FR" sz="1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86EB7A-B83A-416B-8E9C-607B5EA3F7CC}"/>
              </a:ext>
            </a:extLst>
          </p:cNvPr>
          <p:cNvSpPr txBox="1"/>
          <p:nvPr/>
        </p:nvSpPr>
        <p:spPr>
          <a:xfrm>
            <a:off x="6537417" y="2112227"/>
            <a:ext cx="176045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endParaRPr lang="fr-FR" sz="1000" dirty="0"/>
          </a:p>
          <a:p>
            <a:r>
              <a:rPr lang="fr-FR" dirty="0"/>
              <a:t>@156,25 Mhz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B6D216-99F3-4F47-95CF-EA63C8845F4D}"/>
              </a:ext>
            </a:extLst>
          </p:cNvPr>
          <p:cNvSpPr txBox="1"/>
          <p:nvPr/>
        </p:nvSpPr>
        <p:spPr>
          <a:xfrm>
            <a:off x="2675614" y="4655836"/>
            <a:ext cx="9096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Generators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(</a:t>
            </a:r>
            <a:r>
              <a:rPr lang="fr-FR" dirty="0" err="1"/>
              <a:t>compute</a:t>
            </a:r>
            <a:r>
              <a:rPr lang="fr-FR" dirty="0"/>
              <a:t> by </a:t>
            </a:r>
            <a:r>
              <a:rPr lang="fr-FR" dirty="0" err="1"/>
              <a:t>Ipbus</a:t>
            </a:r>
            <a:r>
              <a:rPr lang="fr-FR" dirty="0"/>
              <a:t>, </a:t>
            </a:r>
            <a:r>
              <a:rPr lang="fr-FR" dirty="0" err="1"/>
              <a:t>independant</a:t>
            </a:r>
            <a:r>
              <a:rPr lang="fr-FR" dirty="0"/>
              <a:t>, rate ajustable) :</a:t>
            </a:r>
          </a:p>
          <a:p>
            <a:r>
              <a:rPr lang="fr-FR" dirty="0"/>
              <a:t>_ </a:t>
            </a:r>
            <a:r>
              <a:rPr lang="fr-FR" dirty="0" err="1"/>
              <a:t>byteANDpackage_counter</a:t>
            </a:r>
            <a:r>
              <a:rPr lang="fr-FR" dirty="0"/>
              <a:t> : data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checked</a:t>
            </a:r>
            <a:r>
              <a:rPr lang="fr-FR" dirty="0"/>
              <a:t> by SQM ; size of </a:t>
            </a:r>
            <a:r>
              <a:rPr lang="fr-FR" dirty="0" err="1"/>
              <a:t>event</a:t>
            </a:r>
            <a:r>
              <a:rPr lang="fr-FR" dirty="0"/>
              <a:t> 8 Bytes -&gt; 256 </a:t>
            </a:r>
            <a:r>
              <a:rPr lang="fr-FR" dirty="0" err="1"/>
              <a:t>MBytes</a:t>
            </a:r>
            <a:endParaRPr lang="fr-FR" dirty="0"/>
          </a:p>
          <a:p>
            <a:r>
              <a:rPr lang="fr-FR" dirty="0"/>
              <a:t>_ 2 Rams of 8KB :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fill</a:t>
            </a:r>
            <a:r>
              <a:rPr lang="fr-FR" dirty="0"/>
              <a:t> by </a:t>
            </a:r>
            <a:r>
              <a:rPr lang="fr-FR" dirty="0" err="1"/>
              <a:t>Ipbus</a:t>
            </a:r>
            <a:r>
              <a:rPr lang="fr-FR" dirty="0"/>
              <a:t> ; TS and EV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managed</a:t>
            </a:r>
            <a:r>
              <a:rPr lang="fr-FR" dirty="0"/>
              <a:t> by </a:t>
            </a:r>
            <a:r>
              <a:rPr lang="fr-FR" dirty="0" err="1"/>
              <a:t>firmware</a:t>
            </a:r>
            <a:endParaRPr lang="fr-FR" dirty="0"/>
          </a:p>
          <a:p>
            <a:r>
              <a:rPr lang="fr-FR" dirty="0"/>
              <a:t>_ </a:t>
            </a:r>
            <a:r>
              <a:rPr lang="fr-FR" dirty="0" err="1"/>
              <a:t>adf_DTH</a:t>
            </a:r>
            <a:r>
              <a:rPr lang="fr-FR" dirty="0"/>
              <a:t> : </a:t>
            </a:r>
            <a:r>
              <a:rPr lang="fr-FR" dirty="0" err="1"/>
              <a:t>particular</a:t>
            </a:r>
            <a:r>
              <a:rPr lang="fr-FR" dirty="0"/>
              <a:t> format </a:t>
            </a:r>
            <a:r>
              <a:rPr lang="fr-FR" dirty="0" err="1"/>
              <a:t>asked</a:t>
            </a:r>
            <a:r>
              <a:rPr lang="fr-FR" dirty="0"/>
              <a:t> by Olivier S.</a:t>
            </a:r>
          </a:p>
          <a:p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3854107-078B-4264-B7D6-12AEF9E2B020}"/>
              </a:ext>
            </a:extLst>
          </p:cNvPr>
          <p:cNvSpPr txBox="1"/>
          <p:nvPr/>
        </p:nvSpPr>
        <p:spPr>
          <a:xfrm>
            <a:off x="2395020" y="3734123"/>
            <a:ext cx="1175601" cy="30777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Data check</a:t>
            </a:r>
          </a:p>
        </p:txBody>
      </p:sp>
    </p:spTree>
    <p:extLst>
      <p:ext uri="{BB962C8B-B14F-4D97-AF65-F5344CB8AC3E}">
        <p14:creationId xmlns:p14="http://schemas.microsoft.com/office/powerpoint/2010/main" val="165413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A1FB80E-8DC4-4788-8052-0102DBC0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Splicer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FAB2EF-81DA-4284-8EDC-161730C5AB4C}"/>
              </a:ext>
            </a:extLst>
          </p:cNvPr>
          <p:cNvSpPr txBox="1"/>
          <p:nvPr/>
        </p:nvSpPr>
        <p:spPr>
          <a:xfrm>
            <a:off x="136881" y="1590666"/>
            <a:ext cx="5045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Splice</a:t>
            </a:r>
            <a:r>
              <a:rPr lang="fr-FR" dirty="0"/>
              <a:t> X KB of one </a:t>
            </a:r>
            <a:r>
              <a:rPr lang="fr-FR" dirty="0" err="1"/>
              <a:t>event</a:t>
            </a:r>
            <a:r>
              <a:rPr lang="fr-FR" dirty="0"/>
              <a:t> on paquets of 8 KB</a:t>
            </a:r>
          </a:p>
          <a:p>
            <a:r>
              <a:rPr lang="fr-FR" dirty="0" err="1"/>
              <a:t>Add</a:t>
            </a:r>
            <a:r>
              <a:rPr lang="fr-FR" dirty="0"/>
              <a:t> header</a:t>
            </a:r>
          </a:p>
          <a:p>
            <a:r>
              <a:rPr lang="fr-FR" dirty="0"/>
              <a:t>Sent paquets to UDP </a:t>
            </a:r>
            <a:r>
              <a:rPr lang="fr-FR" dirty="0" err="1"/>
              <a:t>transmiter</a:t>
            </a:r>
            <a:r>
              <a:rPr lang="fr-FR" dirty="0"/>
              <a:t> IP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B6CFE7-A5B2-4001-8A4D-DE4FC035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954054"/>
            <a:ext cx="4257675" cy="44291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DA2188-AC5E-4865-B17E-208369A9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9554"/>
            <a:ext cx="3869267" cy="2333625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EC7807B1-D2BE-460F-9F48-8D5260FE37B7}"/>
              </a:ext>
            </a:extLst>
          </p:cNvPr>
          <p:cNvSpPr/>
          <p:nvPr/>
        </p:nvSpPr>
        <p:spPr>
          <a:xfrm>
            <a:off x="3045567" y="3041086"/>
            <a:ext cx="1104900" cy="733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6B15B82-5B7A-4C4E-8ECB-39F2E21E7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94" y="2018737"/>
            <a:ext cx="4114800" cy="4143375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F5B27F73-3447-4025-A822-E0494EC1A84E}"/>
              </a:ext>
            </a:extLst>
          </p:cNvPr>
          <p:cNvSpPr/>
          <p:nvPr/>
        </p:nvSpPr>
        <p:spPr>
          <a:xfrm>
            <a:off x="4737101" y="942735"/>
            <a:ext cx="5657850" cy="5438775"/>
          </a:xfrm>
          <a:custGeom>
            <a:avLst/>
            <a:gdLst>
              <a:gd name="connsiteX0" fmla="*/ 0 w 5724525"/>
              <a:gd name="connsiteY0" fmla="*/ 4730442 h 5792077"/>
              <a:gd name="connsiteX1" fmla="*/ 3352800 w 5724525"/>
              <a:gd name="connsiteY1" fmla="*/ 5482917 h 5792077"/>
              <a:gd name="connsiteX2" fmla="*/ 3409950 w 5724525"/>
              <a:gd name="connsiteY2" fmla="*/ 244167 h 5792077"/>
              <a:gd name="connsiteX3" fmla="*/ 5724525 w 5724525"/>
              <a:gd name="connsiteY3" fmla="*/ 1349067 h 5792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4525" h="5792077">
                <a:moveTo>
                  <a:pt x="0" y="4730442"/>
                </a:moveTo>
                <a:cubicBezTo>
                  <a:pt x="1392237" y="5480536"/>
                  <a:pt x="2784475" y="6230630"/>
                  <a:pt x="3352800" y="5482917"/>
                </a:cubicBezTo>
                <a:cubicBezTo>
                  <a:pt x="3921125" y="4735204"/>
                  <a:pt x="3014663" y="933142"/>
                  <a:pt x="3409950" y="244167"/>
                </a:cubicBezTo>
                <a:cubicBezTo>
                  <a:pt x="3805237" y="-444808"/>
                  <a:pt x="4764881" y="452129"/>
                  <a:pt x="5724525" y="1349067"/>
                </a:cubicBezTo>
              </a:path>
            </a:pathLst>
          </a:custGeom>
          <a:noFill/>
          <a:ln w="22225">
            <a:prstDash val="dash"/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F993E2-DF1E-43BC-BD30-6791B82E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6AD6BF-ABB6-4CB4-B9F6-FA549209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E10E46-35EA-4CA3-94F1-879E3E3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64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F6AEEBB-F825-4ADD-8B50-9886EA66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RUDP (if </a:t>
            </a:r>
            <a:r>
              <a:rPr lang="fr-FR" dirty="0" err="1"/>
              <a:t>mandatory</a:t>
            </a:r>
            <a:r>
              <a:rPr lang="fr-FR" dirty="0"/>
              <a:t> - </a:t>
            </a:r>
            <a:r>
              <a:rPr lang="fr-FR" dirty="0" err="1"/>
              <a:t>see</a:t>
            </a:r>
            <a:r>
              <a:rPr lang="fr-FR" dirty="0"/>
              <a:t> tests)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C2D29C-576D-4A8E-902F-2C11AB489911}"/>
              </a:ext>
            </a:extLst>
          </p:cNvPr>
          <p:cNvGrpSpPr/>
          <p:nvPr/>
        </p:nvGrpSpPr>
        <p:grpSpPr>
          <a:xfrm>
            <a:off x="6384220" y="1521561"/>
            <a:ext cx="4448877" cy="2359009"/>
            <a:chOff x="6445180" y="1957917"/>
            <a:chExt cx="4448877" cy="2359009"/>
          </a:xfrm>
        </p:grpSpPr>
        <p:sp>
          <p:nvSpPr>
            <p:cNvPr id="3" name="Rectangle à coins arrondis 45">
              <a:extLst>
                <a:ext uri="{FF2B5EF4-FFF2-40B4-BE49-F238E27FC236}">
                  <a16:creationId xmlns:a16="http://schemas.microsoft.com/office/drawing/2014/main" id="{99D79FA6-B3AF-481B-9E6C-B72769F1C244}"/>
                </a:ext>
              </a:extLst>
            </p:cNvPr>
            <p:cNvSpPr/>
            <p:nvPr/>
          </p:nvSpPr>
          <p:spPr>
            <a:xfrm>
              <a:off x="8054939" y="1957917"/>
              <a:ext cx="1456561" cy="235900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/>
                <a:t>UDP interface</a:t>
              </a:r>
            </a:p>
            <a:p>
              <a:pPr algn="ctr"/>
              <a:r>
                <a:rPr lang="fr-FR" sz="2000" dirty="0"/>
                <a:t>(David </a:t>
              </a:r>
              <a:r>
                <a:rPr lang="fr-FR" sz="2000" dirty="0" err="1"/>
                <a:t>Zidler</a:t>
              </a:r>
              <a:r>
                <a:rPr lang="fr-FR" sz="2000" dirty="0"/>
                <a:t> – Zurich)</a:t>
              </a:r>
            </a:p>
          </p:txBody>
        </p:sp>
        <p:sp>
          <p:nvSpPr>
            <p:cNvPr id="4" name="Flèche : droite 3">
              <a:extLst>
                <a:ext uri="{FF2B5EF4-FFF2-40B4-BE49-F238E27FC236}">
                  <a16:creationId xmlns:a16="http://schemas.microsoft.com/office/drawing/2014/main" id="{50B20A1C-1E8A-42A4-8E01-A4C3176C4662}"/>
                </a:ext>
              </a:extLst>
            </p:cNvPr>
            <p:cNvSpPr/>
            <p:nvPr/>
          </p:nvSpPr>
          <p:spPr>
            <a:xfrm>
              <a:off x="6639350" y="2579925"/>
              <a:ext cx="1415589" cy="2839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A979C14-8B5B-42E6-8D38-B2343C6205DA}"/>
                </a:ext>
              </a:extLst>
            </p:cNvPr>
            <p:cNvSpPr txBox="1"/>
            <p:nvPr/>
          </p:nvSpPr>
          <p:spPr>
            <a:xfrm>
              <a:off x="6536931" y="2353997"/>
              <a:ext cx="1497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64 bit</a:t>
              </a:r>
            </a:p>
            <a:p>
              <a:r>
                <a:rPr lang="fr-FR" dirty="0"/>
                <a:t>@156,25 Mhz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E090DA4-1965-4371-8A83-BAC08B8231B8}"/>
                </a:ext>
              </a:extLst>
            </p:cNvPr>
            <p:cNvSpPr txBox="1"/>
            <p:nvPr/>
          </p:nvSpPr>
          <p:spPr>
            <a:xfrm>
              <a:off x="6445180" y="3162485"/>
              <a:ext cx="1930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X</a:t>
              </a:r>
              <a:r>
                <a:rPr lang="fr-FR" dirty="0"/>
                <a:t> Paquets de 8 KB</a:t>
              </a:r>
            </a:p>
          </p:txBody>
        </p:sp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05124CB5-D1A4-4BBB-9C43-00D13CEA3F66}"/>
                </a:ext>
              </a:extLst>
            </p:cNvPr>
            <p:cNvSpPr/>
            <p:nvPr/>
          </p:nvSpPr>
          <p:spPr>
            <a:xfrm>
              <a:off x="9526382" y="2661756"/>
              <a:ext cx="912644" cy="226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56E24A-F309-4171-B466-16A3BC1C2D84}"/>
                </a:ext>
              </a:extLst>
            </p:cNvPr>
            <p:cNvSpPr txBox="1"/>
            <p:nvPr/>
          </p:nvSpPr>
          <p:spPr>
            <a:xfrm>
              <a:off x="9509447" y="2426514"/>
              <a:ext cx="13846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10 Gb/s</a:t>
              </a:r>
            </a:p>
            <a:p>
              <a:endParaRPr lang="fr-FR" dirty="0"/>
            </a:p>
            <a:p>
              <a:r>
                <a:rPr lang="fr-FR" dirty="0"/>
                <a:t>Ethernet SFP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0BAD7DA-7D02-4104-B4B3-F81B2F0A4763}"/>
              </a:ext>
            </a:extLst>
          </p:cNvPr>
          <p:cNvSpPr txBox="1"/>
          <p:nvPr/>
        </p:nvSpPr>
        <p:spPr>
          <a:xfrm>
            <a:off x="491655" y="1521561"/>
            <a:ext cx="595352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Reuse</a:t>
            </a:r>
            <a:r>
              <a:rPr lang="fr-FR" dirty="0"/>
              <a:t> of </a:t>
            </a:r>
            <a:r>
              <a:rPr lang="fr-FR" dirty="0" err="1"/>
              <a:t>D.Zidler’s</a:t>
            </a:r>
            <a:r>
              <a:rPr lang="fr-FR" dirty="0"/>
              <a:t> code</a:t>
            </a:r>
          </a:p>
          <a:p>
            <a:r>
              <a:rPr lang="fr-FR" dirty="0"/>
              <a:t>Modification of frame size</a:t>
            </a:r>
          </a:p>
          <a:p>
            <a:r>
              <a:rPr lang="fr-FR" dirty="0" err="1"/>
              <a:t>Managed</a:t>
            </a:r>
            <a:r>
              <a:rPr lang="fr-FR" dirty="0"/>
              <a:t> by </a:t>
            </a:r>
            <a:r>
              <a:rPr lang="fr-FR" dirty="0" err="1"/>
              <a:t>slowcontrol</a:t>
            </a:r>
            <a:r>
              <a:rPr lang="fr-FR" dirty="0"/>
              <a:t> (via EEPROM) :</a:t>
            </a:r>
          </a:p>
          <a:p>
            <a:r>
              <a:rPr lang="fr-FR" dirty="0"/>
              <a:t>	_ MAC @ of </a:t>
            </a:r>
            <a:r>
              <a:rPr lang="fr-FR" dirty="0" err="1"/>
              <a:t>each</a:t>
            </a:r>
            <a:r>
              <a:rPr lang="fr-FR" dirty="0"/>
              <a:t> SFP</a:t>
            </a:r>
          </a:p>
          <a:p>
            <a:r>
              <a:rPr lang="fr-FR" dirty="0"/>
              <a:t>	_ IP @ of </a:t>
            </a:r>
            <a:r>
              <a:rPr lang="fr-FR" dirty="0" err="1"/>
              <a:t>each</a:t>
            </a:r>
            <a:r>
              <a:rPr lang="fr-FR" dirty="0"/>
              <a:t> SFP (no DHCP)</a:t>
            </a:r>
          </a:p>
          <a:p>
            <a:r>
              <a:rPr lang="fr-FR" dirty="0"/>
              <a:t>	_ </a:t>
            </a:r>
            <a:r>
              <a:rPr lang="fr-FR" dirty="0" err="1"/>
              <a:t>other</a:t>
            </a:r>
            <a:r>
              <a:rPr lang="fr-FR" dirty="0"/>
              <a:t> network </a:t>
            </a:r>
            <a:r>
              <a:rPr lang="fr-FR" dirty="0" err="1"/>
              <a:t>stuff</a:t>
            </a:r>
            <a:r>
              <a:rPr lang="fr-FR" dirty="0"/>
              <a:t> (IP server, port, </a:t>
            </a:r>
            <a:r>
              <a:rPr lang="fr-FR" dirty="0" err="1"/>
              <a:t>gateway</a:t>
            </a:r>
            <a:r>
              <a:rPr lang="fr-FR" dirty="0"/>
              <a:t>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: RUDP : </a:t>
            </a:r>
            <a:r>
              <a:rPr lang="fr-FR" dirty="0" err="1"/>
              <a:t>resent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paquets</a:t>
            </a:r>
          </a:p>
        </p:txBody>
      </p:sp>
      <p:pic>
        <p:nvPicPr>
          <p:cNvPr id="11" name="Billede 8">
            <a:extLst>
              <a:ext uri="{FF2B5EF4-FFF2-40B4-BE49-F238E27FC236}">
                <a16:creationId xmlns:a16="http://schemas.microsoft.com/office/drawing/2014/main" id="{CD7EB4FD-0CF9-4D87-845B-7850D6CB6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55" y="4374178"/>
            <a:ext cx="4716071" cy="1869374"/>
          </a:xfrm>
          <a:prstGeom prst="rect">
            <a:avLst/>
          </a:prstGeom>
        </p:spPr>
      </p:pic>
      <p:pic>
        <p:nvPicPr>
          <p:cNvPr id="12" name="Pladsholder til indhold 6" descr="Et billede, der indeholder kniv&#10;&#10;Automatisk genereret beskrivelse">
            <a:extLst>
              <a:ext uri="{FF2B5EF4-FFF2-40B4-BE49-F238E27FC236}">
                <a16:creationId xmlns:a16="http://schemas.microsoft.com/office/drawing/2014/main" id="{15CACED8-27E5-4688-88AE-B2A7494F0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258" y="4106498"/>
            <a:ext cx="5854784" cy="1992839"/>
          </a:xfr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BF4BBD47-4515-452F-90AD-92DDF919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9E5EEF3-3098-4D8E-BC26-3FD2D237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512C9131-4E08-43C6-97FC-D03ED9D4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95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161ABBF-9B20-4595-9FCA-FDB3FE16397F}"/>
              </a:ext>
            </a:extLst>
          </p:cNvPr>
          <p:cNvSpPr/>
          <p:nvPr/>
        </p:nvSpPr>
        <p:spPr>
          <a:xfrm>
            <a:off x="66676" y="4755287"/>
            <a:ext cx="3432150" cy="1730362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8007A69-F5A5-43E4-891D-610E787254E2}"/>
              </a:ext>
            </a:extLst>
          </p:cNvPr>
          <p:cNvSpPr/>
          <p:nvPr/>
        </p:nvSpPr>
        <p:spPr>
          <a:xfrm>
            <a:off x="4048126" y="904875"/>
            <a:ext cx="7620000" cy="5334000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A2FEE6B-0E66-40DF-BFF8-485AAE76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IP_Bus</a:t>
            </a:r>
            <a:r>
              <a:rPr lang="fr-FR" dirty="0"/>
              <a:t> </a:t>
            </a:r>
            <a:r>
              <a:rPr lang="fr-FR" dirty="0" err="1"/>
              <a:t>SlowControl</a:t>
            </a:r>
            <a:r>
              <a:rPr lang="fr-FR" dirty="0"/>
              <a:t> (CERN + LPSC Grenoble)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09641A-5940-4610-AAEE-321B7EF51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4" y="2581272"/>
            <a:ext cx="1323703" cy="13237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3E4C68-AEB3-48AA-8DA2-484E54C6176F}"/>
              </a:ext>
            </a:extLst>
          </p:cNvPr>
          <p:cNvSpPr/>
          <p:nvPr/>
        </p:nvSpPr>
        <p:spPr>
          <a:xfrm>
            <a:off x="264794" y="1466850"/>
            <a:ext cx="1657109" cy="1104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_XML module description</a:t>
            </a:r>
          </a:p>
          <a:p>
            <a:r>
              <a:rPr lang="fr-FR" dirty="0"/>
              <a:t>_Python scripts</a:t>
            </a:r>
          </a:p>
          <a:p>
            <a:r>
              <a:rPr lang="fr-FR" dirty="0"/>
              <a:t>_</a:t>
            </a:r>
            <a:r>
              <a:rPr lang="fr-FR" dirty="0" err="1"/>
              <a:t>uHAL</a:t>
            </a:r>
            <a:endParaRPr lang="fr-FR" dirty="0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C10EA1CA-8B7F-40F7-B837-752F243D58CC}"/>
              </a:ext>
            </a:extLst>
          </p:cNvPr>
          <p:cNvSpPr/>
          <p:nvPr/>
        </p:nvSpPr>
        <p:spPr>
          <a:xfrm>
            <a:off x="742950" y="2571749"/>
            <a:ext cx="266700" cy="466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D667E-0F18-46E1-A7BD-88ED4F5FB48A}"/>
              </a:ext>
            </a:extLst>
          </p:cNvPr>
          <p:cNvSpPr/>
          <p:nvPr/>
        </p:nvSpPr>
        <p:spPr>
          <a:xfrm>
            <a:off x="4249254" y="1575418"/>
            <a:ext cx="1571625" cy="1104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interface</a:t>
            </a:r>
          </a:p>
          <a:p>
            <a:r>
              <a:rPr lang="fr-FR" dirty="0"/>
              <a:t>1G Ethernet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FC7C79-D350-45FB-A06A-4AD62876745B}"/>
              </a:ext>
            </a:extLst>
          </p:cNvPr>
          <p:cNvSpPr txBox="1"/>
          <p:nvPr/>
        </p:nvSpPr>
        <p:spPr>
          <a:xfrm>
            <a:off x="3905250" y="720209"/>
            <a:ext cx="75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7AE2F-1939-4274-8522-692113CC9A54}"/>
              </a:ext>
            </a:extLst>
          </p:cNvPr>
          <p:cNvSpPr/>
          <p:nvPr/>
        </p:nvSpPr>
        <p:spPr>
          <a:xfrm>
            <a:off x="6599481" y="1580180"/>
            <a:ext cx="1368452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</a:t>
            </a:r>
            <a:r>
              <a:rPr lang="fr-FR" dirty="0" err="1"/>
              <a:t>fabric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8F98AB-E9D3-49DD-B287-DCBE3C752742}"/>
              </a:ext>
            </a:extLst>
          </p:cNvPr>
          <p:cNvSpPr/>
          <p:nvPr/>
        </p:nvSpPr>
        <p:spPr>
          <a:xfrm>
            <a:off x="9223003" y="1891145"/>
            <a:ext cx="2218203" cy="47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/>
              <a:t>EEPROM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93F293-14DB-458F-B64F-186AC2F3BBA3}"/>
              </a:ext>
            </a:extLst>
          </p:cNvPr>
          <p:cNvSpPr/>
          <p:nvPr/>
        </p:nvSpPr>
        <p:spPr>
          <a:xfrm>
            <a:off x="9223002" y="2540467"/>
            <a:ext cx="2218203" cy="654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 err="1"/>
              <a:t>Splicer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06DEE6-E95F-4F45-8904-075798552B47}"/>
              </a:ext>
            </a:extLst>
          </p:cNvPr>
          <p:cNvSpPr/>
          <p:nvPr/>
        </p:nvSpPr>
        <p:spPr>
          <a:xfrm>
            <a:off x="9223003" y="4739237"/>
            <a:ext cx="2218203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 err="1"/>
              <a:t>PACE_SPI_bridge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C059199-2AF6-4621-AF4F-F31A588CB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25" y="2498601"/>
            <a:ext cx="1219200" cy="1219200"/>
          </a:xfrm>
          <a:prstGeom prst="rect">
            <a:avLst/>
          </a:prstGeom>
        </p:spPr>
      </p:pic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D6AC6EF2-626D-4AE1-9175-0DE286ED6C10}"/>
              </a:ext>
            </a:extLst>
          </p:cNvPr>
          <p:cNvSpPr/>
          <p:nvPr/>
        </p:nvSpPr>
        <p:spPr>
          <a:xfrm>
            <a:off x="1409700" y="3257971"/>
            <a:ext cx="1257300" cy="315095"/>
          </a:xfrm>
          <a:custGeom>
            <a:avLst/>
            <a:gdLst>
              <a:gd name="connsiteX0" fmla="*/ 0 w 1257300"/>
              <a:gd name="connsiteY0" fmla="*/ 94829 h 315095"/>
              <a:gd name="connsiteX1" fmla="*/ 295275 w 1257300"/>
              <a:gd name="connsiteY1" fmla="*/ 313904 h 315095"/>
              <a:gd name="connsiteX2" fmla="*/ 752475 w 1257300"/>
              <a:gd name="connsiteY2" fmla="*/ 9104 h 315095"/>
              <a:gd name="connsiteX3" fmla="*/ 1257300 w 1257300"/>
              <a:gd name="connsiteY3" fmla="*/ 113879 h 3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315095">
                <a:moveTo>
                  <a:pt x="0" y="94829"/>
                </a:moveTo>
                <a:cubicBezTo>
                  <a:pt x="84931" y="211510"/>
                  <a:pt x="169863" y="328191"/>
                  <a:pt x="295275" y="313904"/>
                </a:cubicBezTo>
                <a:cubicBezTo>
                  <a:pt x="420687" y="299617"/>
                  <a:pt x="592138" y="42441"/>
                  <a:pt x="752475" y="9104"/>
                </a:cubicBezTo>
                <a:cubicBezTo>
                  <a:pt x="912813" y="-24234"/>
                  <a:pt x="1185863" y="39266"/>
                  <a:pt x="1257300" y="113879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98301A45-0612-4BC7-A04A-FF7CE0D38FD4}"/>
              </a:ext>
            </a:extLst>
          </p:cNvPr>
          <p:cNvSpPr/>
          <p:nvPr/>
        </p:nvSpPr>
        <p:spPr>
          <a:xfrm>
            <a:off x="3028950" y="1831379"/>
            <a:ext cx="1238791" cy="2046678"/>
          </a:xfrm>
          <a:custGeom>
            <a:avLst/>
            <a:gdLst>
              <a:gd name="connsiteX0" fmla="*/ 0 w 1238791"/>
              <a:gd name="connsiteY0" fmla="*/ 1664296 h 2046678"/>
              <a:gd name="connsiteX1" fmla="*/ 171450 w 1238791"/>
              <a:gd name="connsiteY1" fmla="*/ 2016721 h 2046678"/>
              <a:gd name="connsiteX2" fmla="*/ 742950 w 1238791"/>
              <a:gd name="connsiteY2" fmla="*/ 978496 h 2046678"/>
              <a:gd name="connsiteX3" fmla="*/ 685800 w 1238791"/>
              <a:gd name="connsiteY3" fmla="*/ 292696 h 2046678"/>
              <a:gd name="connsiteX4" fmla="*/ 1238250 w 1238791"/>
              <a:gd name="connsiteY4" fmla="*/ 64096 h 204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791" h="2046678">
                <a:moveTo>
                  <a:pt x="0" y="1664296"/>
                </a:moveTo>
                <a:cubicBezTo>
                  <a:pt x="23812" y="1897658"/>
                  <a:pt x="47625" y="2131021"/>
                  <a:pt x="171450" y="2016721"/>
                </a:cubicBezTo>
                <a:cubicBezTo>
                  <a:pt x="295275" y="1902421"/>
                  <a:pt x="657225" y="1265833"/>
                  <a:pt x="742950" y="978496"/>
                </a:cubicBezTo>
                <a:cubicBezTo>
                  <a:pt x="828675" y="691159"/>
                  <a:pt x="603250" y="445096"/>
                  <a:pt x="685800" y="292696"/>
                </a:cubicBezTo>
                <a:cubicBezTo>
                  <a:pt x="768350" y="140296"/>
                  <a:pt x="1257300" y="-121642"/>
                  <a:pt x="1238250" y="64096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C4F6A2-25CF-4A0B-AFB4-A3B1632FA895}"/>
              </a:ext>
            </a:extLst>
          </p:cNvPr>
          <p:cNvSpPr txBox="1"/>
          <p:nvPr/>
        </p:nvSpPr>
        <p:spPr>
          <a:xfrm>
            <a:off x="1644675" y="2964889"/>
            <a:ext cx="9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network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917A88A-6C59-4AB2-87B1-DA2FAE8E086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820879" y="2127868"/>
            <a:ext cx="778602" cy="2381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139B02A-EA63-4ED0-83EE-8CD51820BBF9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7967933" y="2127747"/>
            <a:ext cx="1255070" cy="2502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59E7819-9D7E-44BF-B362-3A2C5A4AF152}"/>
              </a:ext>
            </a:extLst>
          </p:cNvPr>
          <p:cNvCxnSpPr>
            <a:cxnSpLocks/>
          </p:cNvCxnSpPr>
          <p:nvPr/>
        </p:nvCxnSpPr>
        <p:spPr>
          <a:xfrm>
            <a:off x="8753475" y="2127867"/>
            <a:ext cx="0" cy="31774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D9CE4EB-8E93-40A1-9F6E-9019C3F1271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753475" y="2867482"/>
            <a:ext cx="46952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216F6E2-18C6-4D4E-A0CC-A778DF059B9B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8752365" y="5289306"/>
            <a:ext cx="47063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2A718EA-6145-4898-9577-71C8FC19F46E}"/>
              </a:ext>
            </a:extLst>
          </p:cNvPr>
          <p:cNvSpPr txBox="1"/>
          <p:nvPr/>
        </p:nvSpPr>
        <p:spPr>
          <a:xfrm>
            <a:off x="7947102" y="1355909"/>
            <a:ext cx="15874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 Bus Protocol</a:t>
            </a:r>
          </a:p>
          <a:p>
            <a:r>
              <a:rPr lang="fr-FR" sz="1400" dirty="0" err="1"/>
              <a:t>Adress</a:t>
            </a:r>
            <a:endParaRPr lang="fr-FR" sz="1400" dirty="0"/>
          </a:p>
          <a:p>
            <a:r>
              <a:rPr lang="fr-FR" sz="1400" dirty="0"/>
              <a:t>Data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14544B1-F17A-4738-9FFB-98EE5C4C714B}"/>
              </a:ext>
            </a:extLst>
          </p:cNvPr>
          <p:cNvCxnSpPr>
            <a:cxnSpLocks/>
          </p:cNvCxnSpPr>
          <p:nvPr/>
        </p:nvCxnSpPr>
        <p:spPr>
          <a:xfrm flipH="1">
            <a:off x="3360804" y="5718556"/>
            <a:ext cx="5862198" cy="15494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44B28FD5-DDBA-4780-8EC5-0B934AE90426}"/>
              </a:ext>
            </a:extLst>
          </p:cNvPr>
          <p:cNvSpPr txBox="1"/>
          <p:nvPr/>
        </p:nvSpPr>
        <p:spPr>
          <a:xfrm>
            <a:off x="5067531" y="5389240"/>
            <a:ext cx="130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SPI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175874A-A4B0-4C38-B16E-5F6F3182934D}"/>
              </a:ext>
            </a:extLst>
          </p:cNvPr>
          <p:cNvSpPr/>
          <p:nvPr/>
        </p:nvSpPr>
        <p:spPr>
          <a:xfrm>
            <a:off x="2391666" y="5267899"/>
            <a:ext cx="977251" cy="90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/>
              <a:t>Ipbus</a:t>
            </a:r>
            <a:r>
              <a:rPr lang="fr-FR" sz="1400" dirty="0"/>
              <a:t> interface</a:t>
            </a:r>
          </a:p>
          <a:p>
            <a:r>
              <a:rPr lang="fr-FR" sz="1400" dirty="0"/>
              <a:t>SPI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DA2F13-47D7-42F2-B1D1-9386CA3D9663}"/>
              </a:ext>
            </a:extLst>
          </p:cNvPr>
          <p:cNvSpPr/>
          <p:nvPr/>
        </p:nvSpPr>
        <p:spPr>
          <a:xfrm>
            <a:off x="1133476" y="5267898"/>
            <a:ext cx="904874" cy="90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</a:t>
            </a:r>
            <a:r>
              <a:rPr lang="fr-FR" dirty="0" err="1"/>
              <a:t>fabric</a:t>
            </a:r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88D05C34-C411-479D-A571-9A0A82B70C2B}"/>
              </a:ext>
            </a:extLst>
          </p:cNvPr>
          <p:cNvSpPr txBox="1"/>
          <p:nvPr/>
        </p:nvSpPr>
        <p:spPr>
          <a:xfrm>
            <a:off x="185303" y="4454664"/>
            <a:ext cx="65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PACE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9EB56F91-AF84-408C-B1DD-07E465E8AF04}"/>
              </a:ext>
            </a:extLst>
          </p:cNvPr>
          <p:cNvCxnSpPr>
            <a:cxnSpLocks/>
          </p:cNvCxnSpPr>
          <p:nvPr/>
        </p:nvCxnSpPr>
        <p:spPr>
          <a:xfrm>
            <a:off x="2022559" y="5718556"/>
            <a:ext cx="369106" cy="0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BE802628-DA9B-478B-96A3-92BF920415EE}"/>
              </a:ext>
            </a:extLst>
          </p:cNvPr>
          <p:cNvSpPr/>
          <p:nvPr/>
        </p:nvSpPr>
        <p:spPr>
          <a:xfrm>
            <a:off x="172628" y="4869837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190455C-841F-4212-B8E7-29A38F328AD0}"/>
              </a:ext>
            </a:extLst>
          </p:cNvPr>
          <p:cNvSpPr/>
          <p:nvPr/>
        </p:nvSpPr>
        <p:spPr>
          <a:xfrm>
            <a:off x="170052" y="5325150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BB986A3-2C5F-4340-A695-A90D15D97395}"/>
              </a:ext>
            </a:extLst>
          </p:cNvPr>
          <p:cNvSpPr/>
          <p:nvPr/>
        </p:nvSpPr>
        <p:spPr>
          <a:xfrm>
            <a:off x="185303" y="5780463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93391AF3-11F4-45D9-AFAF-17096E69BE52}"/>
              </a:ext>
            </a:extLst>
          </p:cNvPr>
          <p:cNvCxnSpPr>
            <a:stCxn id="58" idx="1"/>
          </p:cNvCxnSpPr>
          <p:nvPr/>
        </p:nvCxnSpPr>
        <p:spPr>
          <a:xfrm flipH="1" flipV="1">
            <a:off x="1009650" y="5718556"/>
            <a:ext cx="123826" cy="1"/>
          </a:xfrm>
          <a:prstGeom prst="line">
            <a:avLst/>
          </a:prstGeom>
          <a:ln w="25400"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1812EF6C-48B9-4667-8E88-4B976C7ACE0E}"/>
              </a:ext>
            </a:extLst>
          </p:cNvPr>
          <p:cNvCxnSpPr>
            <a:cxnSpLocks/>
          </p:cNvCxnSpPr>
          <p:nvPr/>
        </p:nvCxnSpPr>
        <p:spPr>
          <a:xfrm flipV="1">
            <a:off x="1011895" y="5057776"/>
            <a:ext cx="5684" cy="9107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0B3D53BA-687E-427C-A21C-14E2890AF337}"/>
              </a:ext>
            </a:extLst>
          </p:cNvPr>
          <p:cNvCxnSpPr>
            <a:cxnSpLocks/>
            <a:stCxn id="67" idx="3"/>
          </p:cNvCxnSpPr>
          <p:nvPr/>
        </p:nvCxnSpPr>
        <p:spPr>
          <a:xfrm flipV="1">
            <a:off x="777857" y="5057776"/>
            <a:ext cx="239722" cy="99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18363965-D166-4B69-9081-A1C5B478E448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775281" y="5513188"/>
            <a:ext cx="234368" cy="0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53162953-F90C-4CC3-B3E6-EC2488B99EE7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790532" y="5968501"/>
            <a:ext cx="223082" cy="0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5B2F49-A3C1-467D-81B4-67A0DB48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4A19A5-F599-450F-9504-DDF7470A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A25AF1-6F0D-4160-B152-8700CD5A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032A609-0CF7-4675-9168-D1D742E6AF57}"/>
              </a:ext>
            </a:extLst>
          </p:cNvPr>
          <p:cNvCxnSpPr/>
          <p:nvPr/>
        </p:nvCxnSpPr>
        <p:spPr>
          <a:xfrm>
            <a:off x="9888616" y="3196874"/>
            <a:ext cx="0" cy="376192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AD5E8C4-DAA0-489E-B7F6-00C0CA32F15F}"/>
              </a:ext>
            </a:extLst>
          </p:cNvPr>
          <p:cNvSpPr/>
          <p:nvPr/>
        </p:nvSpPr>
        <p:spPr>
          <a:xfrm>
            <a:off x="9223002" y="3848606"/>
            <a:ext cx="2218203" cy="654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 err="1"/>
              <a:t>Prog_bitstream</a:t>
            </a:r>
            <a:r>
              <a:rPr lang="fr-FR" dirty="0"/>
              <a:t> (new)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4EBE06CF-934B-4240-A179-58A374361F53}"/>
              </a:ext>
            </a:extLst>
          </p:cNvPr>
          <p:cNvCxnSpPr>
            <a:cxnSpLocks/>
          </p:cNvCxnSpPr>
          <p:nvPr/>
        </p:nvCxnSpPr>
        <p:spPr>
          <a:xfrm>
            <a:off x="8754586" y="4191670"/>
            <a:ext cx="78329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C9EF545-8061-425E-A206-F64DEAA7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Production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0351B8-0048-4F18-BD6E-98986C44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29/04/2025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5CF03C4-6BBF-48F8-9FB0-F6919E40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Meeting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9F90813-80E6-49F3-8435-C8192326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A11AD5-C43C-4D33-A53E-4E43335C2D85}"/>
              </a:ext>
            </a:extLst>
          </p:cNvPr>
          <p:cNvSpPr txBox="1"/>
          <p:nvPr/>
        </p:nvSpPr>
        <p:spPr>
          <a:xfrm>
            <a:off x="865206" y="1650243"/>
            <a:ext cx="94675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Manufacturer : STAE</a:t>
            </a:r>
          </a:p>
          <a:p>
            <a:endParaRPr lang="fr-FR" dirty="0"/>
          </a:p>
          <a:p>
            <a:r>
              <a:rPr lang="fr-FR" dirty="0"/>
              <a:t>150 Stare </a:t>
            </a:r>
            <a:r>
              <a:rPr lang="fr-FR" dirty="0" err="1"/>
              <a:t>produced</a:t>
            </a:r>
            <a:r>
              <a:rPr lang="fr-FR" dirty="0"/>
              <a:t> (+10 </a:t>
            </a:r>
            <a:r>
              <a:rPr lang="fr-FR" dirty="0" err="1"/>
              <a:t>Pre-production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63 SOM </a:t>
            </a:r>
            <a:r>
              <a:rPr lang="fr-FR" dirty="0" err="1"/>
              <a:t>mounted</a:t>
            </a:r>
            <a:r>
              <a:rPr lang="fr-FR" dirty="0"/>
              <a:t> but 5 </a:t>
            </a:r>
            <a:r>
              <a:rPr lang="fr-FR" dirty="0" err="1"/>
              <a:t>cards</a:t>
            </a:r>
            <a:r>
              <a:rPr lang="fr-FR" dirty="0"/>
              <a:t> fails (at least 2 </a:t>
            </a:r>
            <a:r>
              <a:rPr lang="fr-FR" dirty="0" err="1"/>
              <a:t>differents</a:t>
            </a:r>
            <a:r>
              <a:rPr lang="fr-FR" dirty="0"/>
              <a:t> issues -&gt; </a:t>
            </a:r>
            <a:r>
              <a:rPr lang="fr-FR" dirty="0" err="1"/>
              <a:t>under</a:t>
            </a:r>
            <a:r>
              <a:rPr lang="fr-FR" dirty="0"/>
              <a:t> investigation)</a:t>
            </a:r>
          </a:p>
          <a:p>
            <a:r>
              <a:rPr lang="fr-FR" sz="1400" dirty="0"/>
              <a:t>15 SOM </a:t>
            </a:r>
            <a:r>
              <a:rPr lang="fr-FR" sz="1400" dirty="0" err="1"/>
              <a:t>just</a:t>
            </a:r>
            <a:r>
              <a:rPr lang="fr-FR" sz="1400" dirty="0"/>
              <a:t> </a:t>
            </a:r>
            <a:r>
              <a:rPr lang="fr-FR" sz="1400" dirty="0" err="1"/>
              <a:t>arrived</a:t>
            </a:r>
            <a:r>
              <a:rPr lang="fr-FR" sz="1400" dirty="0"/>
              <a:t>, not </a:t>
            </a:r>
            <a:r>
              <a:rPr lang="fr-FR" sz="1400" dirty="0" err="1"/>
              <a:t>yet</a:t>
            </a:r>
            <a:r>
              <a:rPr lang="fr-FR" sz="1400" dirty="0"/>
              <a:t> </a:t>
            </a:r>
            <a:r>
              <a:rPr lang="fr-FR" sz="1400" dirty="0" err="1"/>
              <a:t>transfered</a:t>
            </a:r>
            <a:r>
              <a:rPr lang="fr-FR" sz="1400" dirty="0"/>
              <a:t> to STAE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Needed</a:t>
            </a:r>
            <a:r>
              <a:rPr lang="fr-FR" dirty="0"/>
              <a:t> (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spare</a:t>
            </a:r>
            <a:r>
              <a:rPr lang="fr-FR" dirty="0"/>
              <a:t>) :</a:t>
            </a:r>
          </a:p>
          <a:p>
            <a:endParaRPr lang="fr-FR" dirty="0"/>
          </a:p>
          <a:p>
            <a:r>
              <a:rPr lang="fr-FR" dirty="0"/>
              <a:t>_ 72 SOM </a:t>
            </a:r>
          </a:p>
          <a:p>
            <a:endParaRPr lang="fr-FR" dirty="0"/>
          </a:p>
          <a:p>
            <a:r>
              <a:rPr lang="fr-FR" dirty="0"/>
              <a:t>_ 91 SFP -&gt; RJ45</a:t>
            </a:r>
          </a:p>
          <a:p>
            <a:endParaRPr lang="fr-FR" dirty="0"/>
          </a:p>
          <a:p>
            <a:r>
              <a:rPr lang="fr-FR" dirty="0"/>
              <a:t>_ 260 </a:t>
            </a:r>
            <a:r>
              <a:rPr lang="fr-FR" dirty="0" err="1"/>
              <a:t>optical</a:t>
            </a:r>
            <a:r>
              <a:rPr lang="fr-FR" dirty="0"/>
              <a:t> SFP </a:t>
            </a:r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38CB796-24B3-4F38-A851-AD2B6A34E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74" y="4230100"/>
            <a:ext cx="1221779" cy="9198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705D6B-5272-40F0-98CB-165F6CB4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25" y="4671621"/>
            <a:ext cx="1521140" cy="9416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5D6B80-7EC9-4477-838B-EF1BB03CE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221" y="5463599"/>
            <a:ext cx="1449765" cy="8394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040D72-840E-445A-B2BA-485744DE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37" y="3214083"/>
            <a:ext cx="4370923" cy="31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07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703</Words>
  <Application>Microsoft Office PowerPoint</Application>
  <PresentationFormat>Grand écran</PresentationFormat>
  <Paragraphs>192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Thème Office</vt:lpstr>
      <vt:lpstr>Présentation PowerPoint</vt:lpstr>
      <vt:lpstr>Plan</vt:lpstr>
      <vt:lpstr>Présentation PowerPoint</vt:lpstr>
      <vt:lpstr>STARE characteristics</vt:lpstr>
      <vt:lpstr>Data processing (1 * 10Gb/s)</vt:lpstr>
      <vt:lpstr>Splicer</vt:lpstr>
      <vt:lpstr>RUDP (if mandatory - see tests)</vt:lpstr>
      <vt:lpstr>IP_Bus SlowControl (CERN + LPSC Grenoble)</vt:lpstr>
      <vt:lpstr>Production</vt:lpstr>
      <vt:lpstr>12 Links Bay for Future Development </vt:lpstr>
      <vt:lpstr>Tests – 8*10Gbps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Lafay</dc:creator>
  <cp:lastModifiedBy>Xavier Lafay</cp:lastModifiedBy>
  <cp:revision>47</cp:revision>
  <dcterms:created xsi:type="dcterms:W3CDTF">2023-07-03T08:02:56Z</dcterms:created>
  <dcterms:modified xsi:type="dcterms:W3CDTF">2025-04-29T12:22:32Z</dcterms:modified>
</cp:coreProperties>
</file>