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sldIdLst>
    <p:sldId id="256" r:id="rId2"/>
    <p:sldId id="419" r:id="rId3"/>
    <p:sldId id="257" r:id="rId4"/>
    <p:sldId id="385" r:id="rId5"/>
    <p:sldId id="341" r:id="rId6"/>
    <p:sldId id="345" r:id="rId7"/>
    <p:sldId id="342" r:id="rId8"/>
    <p:sldId id="346" r:id="rId9"/>
    <p:sldId id="343" r:id="rId10"/>
    <p:sldId id="473" r:id="rId11"/>
    <p:sldId id="386" r:id="rId12"/>
    <p:sldId id="359" r:id="rId13"/>
    <p:sldId id="294" r:id="rId14"/>
    <p:sldId id="323" r:id="rId15"/>
    <p:sldId id="348" r:id="rId16"/>
    <p:sldId id="347" r:id="rId17"/>
    <p:sldId id="394" r:id="rId18"/>
    <p:sldId id="351" r:id="rId19"/>
    <p:sldId id="392" r:id="rId20"/>
    <p:sldId id="475" r:id="rId21"/>
    <p:sldId id="391" r:id="rId22"/>
    <p:sldId id="480" r:id="rId23"/>
    <p:sldId id="481" r:id="rId24"/>
    <p:sldId id="396" r:id="rId25"/>
    <p:sldId id="373" r:id="rId26"/>
    <p:sldId id="395" r:id="rId27"/>
    <p:sldId id="393" r:id="rId28"/>
    <p:sldId id="389" r:id="rId29"/>
    <p:sldId id="350" r:id="rId30"/>
    <p:sldId id="355" r:id="rId31"/>
    <p:sldId id="357" r:id="rId32"/>
    <p:sldId id="356" r:id="rId33"/>
    <p:sldId id="358" r:id="rId34"/>
    <p:sldId id="354" r:id="rId35"/>
    <p:sldId id="360" r:id="rId36"/>
    <p:sldId id="361" r:id="rId37"/>
    <p:sldId id="390" r:id="rId38"/>
    <p:sldId id="401" r:id="rId39"/>
    <p:sldId id="402" r:id="rId40"/>
    <p:sldId id="403" r:id="rId41"/>
    <p:sldId id="404" r:id="rId42"/>
    <p:sldId id="405" r:id="rId43"/>
    <p:sldId id="456" r:id="rId44"/>
    <p:sldId id="407" r:id="rId45"/>
    <p:sldId id="339" r:id="rId46"/>
    <p:sldId id="406" r:id="rId47"/>
    <p:sldId id="370" r:id="rId48"/>
    <p:sldId id="330" r:id="rId49"/>
    <p:sldId id="372" r:id="rId50"/>
    <p:sldId id="377" r:id="rId51"/>
    <p:sldId id="353" r:id="rId52"/>
    <p:sldId id="369" r:id="rId53"/>
    <p:sldId id="380" r:id="rId54"/>
    <p:sldId id="374" r:id="rId55"/>
    <p:sldId id="371" r:id="rId56"/>
    <p:sldId id="331" r:id="rId57"/>
    <p:sldId id="381" r:id="rId58"/>
    <p:sldId id="382" r:id="rId59"/>
    <p:sldId id="332" r:id="rId60"/>
    <p:sldId id="383" r:id="rId61"/>
    <p:sldId id="423" r:id="rId62"/>
    <p:sldId id="424" r:id="rId63"/>
    <p:sldId id="444" r:id="rId64"/>
    <p:sldId id="445" r:id="rId65"/>
    <p:sldId id="446" r:id="rId66"/>
    <p:sldId id="409" r:id="rId67"/>
    <p:sldId id="413" r:id="rId68"/>
    <p:sldId id="297" r:id="rId69"/>
    <p:sldId id="379" r:id="rId70"/>
    <p:sldId id="428" r:id="rId71"/>
    <p:sldId id="312" r:id="rId72"/>
    <p:sldId id="322" r:id="rId73"/>
    <p:sldId id="277" r:id="rId74"/>
    <p:sldId id="455" r:id="rId75"/>
    <p:sldId id="452" r:id="rId76"/>
    <p:sldId id="422" r:id="rId77"/>
    <p:sldId id="425" r:id="rId78"/>
    <p:sldId id="440" r:id="rId79"/>
    <p:sldId id="441" r:id="rId80"/>
    <p:sldId id="448" r:id="rId81"/>
    <p:sldId id="449" r:id="rId82"/>
    <p:sldId id="415" r:id="rId83"/>
    <p:sldId id="429" r:id="rId84"/>
    <p:sldId id="458" r:id="rId85"/>
    <p:sldId id="476" r:id="rId86"/>
    <p:sldId id="418" r:id="rId87"/>
    <p:sldId id="477" r:id="rId88"/>
    <p:sldId id="478" r:id="rId89"/>
    <p:sldId id="437" r:id="rId90"/>
    <p:sldId id="469" r:id="rId91"/>
    <p:sldId id="439" r:id="rId92"/>
    <p:sldId id="468" r:id="rId93"/>
    <p:sldId id="464" r:id="rId94"/>
    <p:sldId id="466" r:id="rId95"/>
    <p:sldId id="471" r:id="rId96"/>
    <p:sldId id="460" r:id="rId97"/>
    <p:sldId id="271" r:id="rId98"/>
    <p:sldId id="461" r:id="rId99"/>
    <p:sldId id="465" r:id="rId100"/>
    <p:sldId id="467" r:id="rId101"/>
    <p:sldId id="479" r:id="rId10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21"/>
    <p:restoredTop sz="96329"/>
  </p:normalViewPr>
  <p:slideViewPr>
    <p:cSldViewPr snapToGrid="0">
      <p:cViewPr varScale="1">
        <p:scale>
          <a:sx n="133" d="100"/>
          <a:sy n="133" d="100"/>
        </p:scale>
        <p:origin x="1224" y="192"/>
      </p:cViewPr>
      <p:guideLst/>
    </p:cSldViewPr>
  </p:slideViewPr>
  <p:outlineViewPr>
    <p:cViewPr>
      <p:scale>
        <a:sx n="33" d="100"/>
        <a:sy n="33" d="100"/>
      </p:scale>
      <p:origin x="0" y="-1211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A44C2-09A5-814C-AE2B-3236620BA662}" type="datetimeFigureOut">
              <a:rPr lang="fr-FR" smtClean="0"/>
              <a:t>01/12/2025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BB714-5B50-294D-8326-DBD1D7EB9FE0}" type="slidenum">
              <a:rPr lang="fr-FR" smtClean="0"/>
              <a:t>‹N°›</a:t>
            </a:fld>
            <a:endParaRPr lang="fr-FR"/>
          </a:p>
        </p:txBody>
      </p:sp>
    </p:spTree>
    <p:extLst>
      <p:ext uri="{BB962C8B-B14F-4D97-AF65-F5344CB8AC3E}">
        <p14:creationId xmlns:p14="http://schemas.microsoft.com/office/powerpoint/2010/main" val="403684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96BB714-5B50-294D-8326-DBD1D7EB9FE0}" type="slidenum">
              <a:rPr lang="fr-FR" smtClean="0"/>
              <a:t>12</a:t>
            </a:fld>
            <a:endParaRPr lang="fr-FR"/>
          </a:p>
        </p:txBody>
      </p:sp>
    </p:spTree>
    <p:extLst>
      <p:ext uri="{BB962C8B-B14F-4D97-AF65-F5344CB8AC3E}">
        <p14:creationId xmlns:p14="http://schemas.microsoft.com/office/powerpoint/2010/main" val="338864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96BB714-5B50-294D-8326-DBD1D7EB9FE0}" type="slidenum">
              <a:rPr lang="fr-FR" smtClean="0"/>
              <a:t>13</a:t>
            </a:fld>
            <a:endParaRPr lang="fr-FR"/>
          </a:p>
        </p:txBody>
      </p:sp>
    </p:spTree>
    <p:extLst>
      <p:ext uri="{BB962C8B-B14F-4D97-AF65-F5344CB8AC3E}">
        <p14:creationId xmlns:p14="http://schemas.microsoft.com/office/powerpoint/2010/main" val="236192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5"/>
          </p:nvPr>
        </p:nvSpPr>
        <p:spPr/>
        <p:txBody>
          <a:bodyPr/>
          <a:lstStyle/>
          <a:p>
            <a:fld id="{E96BB714-5B50-294D-8326-DBD1D7EB9FE0}" type="slidenum">
              <a:rPr lang="fr-FR" smtClean="0"/>
              <a:t>56</a:t>
            </a:fld>
            <a:endParaRPr lang="fr-FR"/>
          </a:p>
        </p:txBody>
      </p:sp>
    </p:spTree>
    <p:extLst>
      <p:ext uri="{BB962C8B-B14F-4D97-AF65-F5344CB8AC3E}">
        <p14:creationId xmlns:p14="http://schemas.microsoft.com/office/powerpoint/2010/main" val="269327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1265B-3939-426E-AF88-CDA0975C32A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9266A4C-5E7F-303C-760F-91FE09500B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Espace réservé du numéro de diapositive 5">
            <a:extLst>
              <a:ext uri="{FF2B5EF4-FFF2-40B4-BE49-F238E27FC236}">
                <a16:creationId xmlns:a16="http://schemas.microsoft.com/office/drawing/2014/main" id="{564F4337-DA7B-FACC-3DD3-6B607F32AECF}"/>
              </a:ext>
            </a:extLst>
          </p:cNvPr>
          <p:cNvSpPr>
            <a:spLocks noGrp="1"/>
          </p:cNvSpPr>
          <p:nvPr>
            <p:ph type="sldNum" sz="quarter" idx="12"/>
          </p:nvPr>
        </p:nvSpPr>
        <p:spPr/>
        <p:txBody>
          <a:bodyPr/>
          <a:lstStyle/>
          <a:p>
            <a:fld id="{5CE18D3F-8920-1B4B-A699-9B6EF7C709E7}" type="slidenum">
              <a:rPr lang="fr-FR" smtClean="0"/>
              <a:t>‹N°›</a:t>
            </a:fld>
            <a:endParaRPr lang="fr-FR"/>
          </a:p>
        </p:txBody>
      </p:sp>
    </p:spTree>
    <p:extLst>
      <p:ext uri="{BB962C8B-B14F-4D97-AF65-F5344CB8AC3E}">
        <p14:creationId xmlns:p14="http://schemas.microsoft.com/office/powerpoint/2010/main" val="179167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63A190-16C1-C48E-63AE-28CAB4FEBBFE}"/>
              </a:ext>
            </a:extLst>
          </p:cNvPr>
          <p:cNvSpPr>
            <a:spLocks noGrp="1"/>
          </p:cNvSpPr>
          <p:nvPr>
            <p:ph type="title"/>
          </p:nvPr>
        </p:nvSpPr>
        <p:spPr/>
        <p:txBody>
          <a:bodyPr/>
          <a:lstStyle/>
          <a:p>
            <a:r>
              <a:rPr lang="en-GB" noProof="0" dirty="0" err="1"/>
              <a:t>Modifiez</a:t>
            </a:r>
            <a:r>
              <a:rPr lang="en-GB" noProof="0" dirty="0"/>
              <a:t> le style du titre</a:t>
            </a:r>
          </a:p>
        </p:txBody>
      </p:sp>
      <p:sp>
        <p:nvSpPr>
          <p:cNvPr id="3" name="Espace réservé du contenu 2">
            <a:extLst>
              <a:ext uri="{FF2B5EF4-FFF2-40B4-BE49-F238E27FC236}">
                <a16:creationId xmlns:a16="http://schemas.microsoft.com/office/drawing/2014/main" id="{9729DAA3-6B1C-31AA-D94B-82EE250DA175}"/>
              </a:ext>
            </a:extLst>
          </p:cNvPr>
          <p:cNvSpPr>
            <a:spLocks noGrp="1"/>
          </p:cNvSpPr>
          <p:nvPr>
            <p:ph idx="1"/>
          </p:nvPr>
        </p:nvSpPr>
        <p:spPr/>
        <p:txBody>
          <a:body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6" name="Espace réservé du numéro de diapositive 5">
            <a:extLst>
              <a:ext uri="{FF2B5EF4-FFF2-40B4-BE49-F238E27FC236}">
                <a16:creationId xmlns:a16="http://schemas.microsoft.com/office/drawing/2014/main" id="{D0962AEA-F201-37E9-FF3A-5B58751E8069}"/>
              </a:ext>
            </a:extLst>
          </p:cNvPr>
          <p:cNvSpPr>
            <a:spLocks noGrp="1"/>
          </p:cNvSpPr>
          <p:nvPr>
            <p:ph type="sldNum" sz="quarter" idx="12"/>
          </p:nvPr>
        </p:nvSpPr>
        <p:spPr/>
        <p:txBody>
          <a:bodyPr/>
          <a:lstStyle/>
          <a:p>
            <a:fld id="{5CE18D3F-8920-1B4B-A699-9B6EF7C709E7}" type="slidenum">
              <a:rPr lang="fr-FR" smtClean="0"/>
              <a:t>‹N°›</a:t>
            </a:fld>
            <a:endParaRPr lang="fr-FR"/>
          </a:p>
        </p:txBody>
      </p:sp>
    </p:spTree>
    <p:extLst>
      <p:ext uri="{BB962C8B-B14F-4D97-AF65-F5344CB8AC3E}">
        <p14:creationId xmlns:p14="http://schemas.microsoft.com/office/powerpoint/2010/main" val="190407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53F9F-A872-CFF7-6D12-C6C725087A7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AA00F97-FD66-8091-9BAA-8E36EA7E34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9C1E37EB-1ECA-DA28-C5B0-28B6F708284E}"/>
              </a:ext>
            </a:extLst>
          </p:cNvPr>
          <p:cNvSpPr>
            <a:spLocks noGrp="1"/>
          </p:cNvSpPr>
          <p:nvPr>
            <p:ph type="sldNum" sz="quarter" idx="12"/>
          </p:nvPr>
        </p:nvSpPr>
        <p:spPr/>
        <p:txBody>
          <a:bodyPr/>
          <a:lstStyle/>
          <a:p>
            <a:fld id="{5CE18D3F-8920-1B4B-A699-9B6EF7C709E7}" type="slidenum">
              <a:rPr lang="fr-FR" smtClean="0"/>
              <a:t>‹N°›</a:t>
            </a:fld>
            <a:endParaRPr lang="fr-FR"/>
          </a:p>
        </p:txBody>
      </p:sp>
    </p:spTree>
    <p:extLst>
      <p:ext uri="{BB962C8B-B14F-4D97-AF65-F5344CB8AC3E}">
        <p14:creationId xmlns:p14="http://schemas.microsoft.com/office/powerpoint/2010/main" val="283995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8BFF6-ECCA-156B-EA0F-A495C2B81CA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F68F5F-8490-3B5B-BAEB-FE31CE644EC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EB16BBE-680F-190C-32D0-6F4DE044025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86CCE00D-1CA6-42A3-A4F9-8AE6DAF0D2C5}"/>
              </a:ext>
            </a:extLst>
          </p:cNvPr>
          <p:cNvSpPr>
            <a:spLocks noGrp="1"/>
          </p:cNvSpPr>
          <p:nvPr>
            <p:ph type="sldNum" sz="quarter" idx="12"/>
          </p:nvPr>
        </p:nvSpPr>
        <p:spPr/>
        <p:txBody>
          <a:bodyPr/>
          <a:lstStyle/>
          <a:p>
            <a:fld id="{5CE18D3F-8920-1B4B-A699-9B6EF7C709E7}" type="slidenum">
              <a:rPr lang="fr-FR" smtClean="0"/>
              <a:t>‹N°›</a:t>
            </a:fld>
            <a:endParaRPr lang="fr-FR"/>
          </a:p>
        </p:txBody>
      </p:sp>
    </p:spTree>
    <p:extLst>
      <p:ext uri="{BB962C8B-B14F-4D97-AF65-F5344CB8AC3E}">
        <p14:creationId xmlns:p14="http://schemas.microsoft.com/office/powerpoint/2010/main" val="1518391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B0295-00C3-25BC-020A-CABACCEE631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A72C75B-3227-107F-C456-3859EC1253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06026D4-350B-FE23-163E-DD094A0124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D08B6C7-D61F-D7D6-7F23-3A32A8CD47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6BE0725-0C99-FDEF-31E2-1A9FF77CE1A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a:extLst>
              <a:ext uri="{FF2B5EF4-FFF2-40B4-BE49-F238E27FC236}">
                <a16:creationId xmlns:a16="http://schemas.microsoft.com/office/drawing/2014/main" id="{C67F6DFA-2992-B230-D3A3-D42FA78FC98C}"/>
              </a:ext>
            </a:extLst>
          </p:cNvPr>
          <p:cNvSpPr>
            <a:spLocks noGrp="1"/>
          </p:cNvSpPr>
          <p:nvPr>
            <p:ph type="sldNum" sz="quarter" idx="12"/>
          </p:nvPr>
        </p:nvSpPr>
        <p:spPr/>
        <p:txBody>
          <a:bodyPr/>
          <a:lstStyle/>
          <a:p>
            <a:fld id="{5CE18D3F-8920-1B4B-A699-9B6EF7C709E7}" type="slidenum">
              <a:rPr lang="fr-FR" smtClean="0"/>
              <a:t>‹N°›</a:t>
            </a:fld>
            <a:endParaRPr lang="fr-FR"/>
          </a:p>
        </p:txBody>
      </p:sp>
    </p:spTree>
    <p:extLst>
      <p:ext uri="{BB962C8B-B14F-4D97-AF65-F5344CB8AC3E}">
        <p14:creationId xmlns:p14="http://schemas.microsoft.com/office/powerpoint/2010/main" val="177119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38961-BB8D-89BC-B6D6-F5C3830AC519}"/>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0E705D94-230A-81F4-6E58-2DBE3DBFED53}"/>
              </a:ext>
            </a:extLst>
          </p:cNvPr>
          <p:cNvSpPr>
            <a:spLocks noGrp="1"/>
          </p:cNvSpPr>
          <p:nvPr>
            <p:ph type="sldNum" sz="quarter" idx="12"/>
          </p:nvPr>
        </p:nvSpPr>
        <p:spPr/>
        <p:txBody>
          <a:bodyPr/>
          <a:lstStyle/>
          <a:p>
            <a:fld id="{5CE18D3F-8920-1B4B-A699-9B6EF7C709E7}" type="slidenum">
              <a:rPr lang="fr-FR" smtClean="0"/>
              <a:t>‹N°›</a:t>
            </a:fld>
            <a:endParaRPr lang="fr-FR"/>
          </a:p>
        </p:txBody>
      </p:sp>
    </p:spTree>
    <p:extLst>
      <p:ext uri="{BB962C8B-B14F-4D97-AF65-F5344CB8AC3E}">
        <p14:creationId xmlns:p14="http://schemas.microsoft.com/office/powerpoint/2010/main" val="411598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8A4D2EB-5249-AA43-EC94-0FCBFE20B5D1}"/>
              </a:ext>
            </a:extLst>
          </p:cNvPr>
          <p:cNvSpPr>
            <a:spLocks noGrp="1"/>
          </p:cNvSpPr>
          <p:nvPr>
            <p:ph type="sldNum" sz="quarter" idx="12"/>
          </p:nvPr>
        </p:nvSpPr>
        <p:spPr/>
        <p:txBody>
          <a:bodyPr/>
          <a:lstStyle/>
          <a:p>
            <a:fld id="{5CE18D3F-8920-1B4B-A699-9B6EF7C709E7}" type="slidenum">
              <a:rPr lang="fr-FR" smtClean="0"/>
              <a:t>‹N°›</a:t>
            </a:fld>
            <a:endParaRPr lang="fr-FR"/>
          </a:p>
        </p:txBody>
      </p:sp>
    </p:spTree>
    <p:extLst>
      <p:ext uri="{BB962C8B-B14F-4D97-AF65-F5344CB8AC3E}">
        <p14:creationId xmlns:p14="http://schemas.microsoft.com/office/powerpoint/2010/main" val="277675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E7E2D8C-71DE-312E-34AD-3630C418A35D}"/>
              </a:ext>
            </a:extLst>
          </p:cNvPr>
          <p:cNvSpPr>
            <a:spLocks noGrp="1"/>
          </p:cNvSpPr>
          <p:nvPr>
            <p:ph type="body" idx="1"/>
          </p:nvPr>
        </p:nvSpPr>
        <p:spPr>
          <a:xfrm>
            <a:off x="101600" y="1280160"/>
            <a:ext cx="11836400" cy="5021008"/>
          </a:xfrm>
          <a:prstGeom prst="rect">
            <a:avLst/>
          </a:prstGeom>
        </p:spPr>
        <p:txBody>
          <a:bodyPr vert="horz" lIns="91440" tIns="45720" rIns="91440" bIns="45720" rtlCol="0">
            <a:normAutofit/>
          </a:body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Espace réservé du numéro de diapositive 5">
            <a:extLst>
              <a:ext uri="{FF2B5EF4-FFF2-40B4-BE49-F238E27FC236}">
                <a16:creationId xmlns:a16="http://schemas.microsoft.com/office/drawing/2014/main" id="{FF4A7235-7CBD-AC6C-04F0-A659884F2C11}"/>
              </a:ext>
            </a:extLst>
          </p:cNvPr>
          <p:cNvSpPr>
            <a:spLocks noGrp="1"/>
          </p:cNvSpPr>
          <p:nvPr>
            <p:ph type="sldNum" sz="quarter" idx="4"/>
          </p:nvPr>
        </p:nvSpPr>
        <p:spPr>
          <a:xfrm>
            <a:off x="9448800" y="64557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18D3F-8920-1B4B-A699-9B6EF7C709E7}" type="slidenum">
              <a:rPr lang="fr-FR" smtClean="0"/>
              <a:t>‹N°›</a:t>
            </a:fld>
            <a:endParaRPr lang="fr-FR"/>
          </a:p>
        </p:txBody>
      </p:sp>
      <p:sp>
        <p:nvSpPr>
          <p:cNvPr id="7" name="CustomShape 1">
            <a:extLst>
              <a:ext uri="{FF2B5EF4-FFF2-40B4-BE49-F238E27FC236}">
                <a16:creationId xmlns:a16="http://schemas.microsoft.com/office/drawing/2014/main" id="{46352F43-496A-CF54-AB69-95D94869BBC7}"/>
              </a:ext>
            </a:extLst>
          </p:cNvPr>
          <p:cNvSpPr/>
          <p:nvPr userDrawn="1"/>
        </p:nvSpPr>
        <p:spPr>
          <a:xfrm>
            <a:off x="4140" y="-560"/>
            <a:ext cx="12191730" cy="1060200"/>
          </a:xfrm>
          <a:prstGeom prst="roundRect">
            <a:avLst>
              <a:gd name="adj" fmla="val 31"/>
            </a:avLst>
          </a:prstGeom>
          <a:gradFill>
            <a:gsLst>
              <a:gs pos="0">
                <a:srgbClr val="FFFFFF"/>
              </a:gs>
              <a:gs pos="100000">
                <a:srgbClr val="CADAEE"/>
              </a:gs>
            </a:gsLst>
            <a:lin ang="5400000"/>
          </a:gradFill>
          <a:ln>
            <a:noFill/>
          </a:ln>
        </p:spPr>
      </p:sp>
      <p:sp>
        <p:nvSpPr>
          <p:cNvPr id="2" name="Espace réservé du titre 1">
            <a:extLst>
              <a:ext uri="{FF2B5EF4-FFF2-40B4-BE49-F238E27FC236}">
                <a16:creationId xmlns:a16="http://schemas.microsoft.com/office/drawing/2014/main" id="{81E67F4F-AB3B-2D06-2529-F0B379887BB2}"/>
              </a:ext>
            </a:extLst>
          </p:cNvPr>
          <p:cNvSpPr>
            <a:spLocks noGrp="1"/>
          </p:cNvSpPr>
          <p:nvPr>
            <p:ph type="title"/>
          </p:nvPr>
        </p:nvSpPr>
        <p:spPr>
          <a:xfrm>
            <a:off x="1199302" y="76007"/>
            <a:ext cx="9983373" cy="917095"/>
          </a:xfrm>
          <a:prstGeom prst="rect">
            <a:avLst/>
          </a:prstGeom>
        </p:spPr>
        <p:txBody>
          <a:bodyPr vert="horz" lIns="91440" tIns="45720" rIns="91440" bIns="45720" rtlCol="0" anchor="ctr">
            <a:normAutofit/>
          </a:bodyPr>
          <a:lstStyle/>
          <a:p>
            <a:r>
              <a:rPr lang="en-GB" noProof="0"/>
              <a:t>Modifiez le style du titre</a:t>
            </a:r>
          </a:p>
        </p:txBody>
      </p:sp>
      <p:grpSp>
        <p:nvGrpSpPr>
          <p:cNvPr id="14" name="Groupe 13">
            <a:extLst>
              <a:ext uri="{FF2B5EF4-FFF2-40B4-BE49-F238E27FC236}">
                <a16:creationId xmlns:a16="http://schemas.microsoft.com/office/drawing/2014/main" id="{7E9F1A01-071B-CD7F-E9C2-92E17DE1D90C}"/>
              </a:ext>
            </a:extLst>
          </p:cNvPr>
          <p:cNvGrpSpPr/>
          <p:nvPr userDrawn="1"/>
        </p:nvGrpSpPr>
        <p:grpSpPr>
          <a:xfrm>
            <a:off x="0" y="1032029"/>
            <a:ext cx="12192000" cy="76771"/>
            <a:chOff x="0" y="1044000"/>
            <a:chExt cx="9145333" cy="64800"/>
          </a:xfrm>
        </p:grpSpPr>
        <p:pic>
          <p:nvPicPr>
            <p:cNvPr id="11" name="Image 10">
              <a:extLst>
                <a:ext uri="{FF2B5EF4-FFF2-40B4-BE49-F238E27FC236}">
                  <a16:creationId xmlns:a16="http://schemas.microsoft.com/office/drawing/2014/main" id="{65FBA06A-5CDF-4CCD-2A57-5F8D9E34E29C}"/>
                </a:ext>
              </a:extLst>
            </p:cNvPr>
            <p:cNvPicPr/>
            <p:nvPr userDrawn="1"/>
          </p:nvPicPr>
          <p:blipFill>
            <a:blip r:embed="rId9"/>
            <a:stretch>
              <a:fillRect/>
            </a:stretch>
          </p:blipFill>
          <p:spPr>
            <a:xfrm>
              <a:off x="0" y="1044000"/>
              <a:ext cx="1872000" cy="64800"/>
            </a:xfrm>
            <a:prstGeom prst="rect">
              <a:avLst/>
            </a:prstGeom>
            <a:ln>
              <a:noFill/>
            </a:ln>
          </p:spPr>
        </p:pic>
        <p:sp>
          <p:nvSpPr>
            <p:cNvPr id="12" name="CustomShape 30">
              <a:extLst>
                <a:ext uri="{FF2B5EF4-FFF2-40B4-BE49-F238E27FC236}">
                  <a16:creationId xmlns:a16="http://schemas.microsoft.com/office/drawing/2014/main" id="{CB4EB622-C6E8-AD64-FBC4-81134173F1D0}"/>
                </a:ext>
              </a:extLst>
            </p:cNvPr>
            <p:cNvSpPr/>
            <p:nvPr userDrawn="1"/>
          </p:nvSpPr>
          <p:spPr>
            <a:xfrm rot="10800000">
              <a:off x="1799972" y="1044000"/>
              <a:ext cx="5477647" cy="64800"/>
            </a:xfrm>
            <a:prstGeom prst="roundRect">
              <a:avLst>
                <a:gd name="adj" fmla="val 490"/>
              </a:avLst>
            </a:prstGeom>
            <a:solidFill>
              <a:srgbClr val="9999FF"/>
            </a:solidFill>
            <a:ln>
              <a:noFill/>
            </a:ln>
          </p:spPr>
          <p:txBody>
            <a:bodyPr/>
            <a:lstStyle/>
            <a:p>
              <a:endParaRPr lang="fr-FR" sz="1350" dirty="0"/>
            </a:p>
          </p:txBody>
        </p:sp>
        <p:pic>
          <p:nvPicPr>
            <p:cNvPr id="13" name="Image 12">
              <a:extLst>
                <a:ext uri="{FF2B5EF4-FFF2-40B4-BE49-F238E27FC236}">
                  <a16:creationId xmlns:a16="http://schemas.microsoft.com/office/drawing/2014/main" id="{8DB2B8C6-0427-DA0D-7670-E1F93C576D59}"/>
                </a:ext>
              </a:extLst>
            </p:cNvPr>
            <p:cNvPicPr/>
            <p:nvPr userDrawn="1"/>
          </p:nvPicPr>
          <p:blipFill>
            <a:blip r:embed="rId10"/>
            <a:stretch>
              <a:fillRect/>
            </a:stretch>
          </p:blipFill>
          <p:spPr>
            <a:xfrm>
              <a:off x="7207200" y="1044000"/>
              <a:ext cx="1938133" cy="64800"/>
            </a:xfrm>
            <a:prstGeom prst="rect">
              <a:avLst/>
            </a:prstGeom>
            <a:ln>
              <a:noFill/>
            </a:ln>
          </p:spPr>
        </p:pic>
      </p:grpSp>
      <p:pic>
        <p:nvPicPr>
          <p:cNvPr id="1026" name="Picture 2" descr="Institut pluridisciplinaire Hubert Curien – IPHC">
            <a:extLst>
              <a:ext uri="{FF2B5EF4-FFF2-40B4-BE49-F238E27FC236}">
                <a16:creationId xmlns:a16="http://schemas.microsoft.com/office/drawing/2014/main" id="{0F6C4866-25D9-EE14-E4DA-93406A05F9FB}"/>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149173"/>
            <a:ext cx="1059244" cy="728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ERN Logo and symbol, meaning, history, PNG, brand">
            <a:extLst>
              <a:ext uri="{FF2B5EF4-FFF2-40B4-BE49-F238E27FC236}">
                <a16:creationId xmlns:a16="http://schemas.microsoft.com/office/drawing/2014/main" id="{9D1E896E-4A12-A476-8203-11D49F848A6F}"/>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182012" y="149173"/>
            <a:ext cx="1009988" cy="778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465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914400" rtl="0" eaLnBrk="1" latinLnBrk="0" hangingPunct="1">
        <a:lnSpc>
          <a:spcPct val="90000"/>
        </a:lnSpc>
        <a:spcBef>
          <a:spcPct val="0"/>
        </a:spcBef>
        <a:buNone/>
        <a:defRPr sz="4400" b="1" kern="1200">
          <a:solidFill>
            <a:srgbClr val="0070C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profmattstrassler.com/articles-and-posts/particle-physics-basics/theories-and-vacua/?utm_source=chatgpt.com" TargetMode="External"/><Relationship Id="rId5" Type="http://schemas.openxmlformats.org/officeDocument/2006/relationships/image" Target="../media/image30.pn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agenda.infn.it/event/47923/contributions/276258/attachments/141935/214971/251030_mboscolo%20FCCeebkgs%20VXD%20Workshop%20Pisa.pdf" TargetMode="External"/><Relationship Id="rId5" Type="http://schemas.openxmlformats.org/officeDocument/2006/relationships/image" Target="../media/image40.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441.png"/><Relationship Id="rId3" Type="http://schemas.openxmlformats.org/officeDocument/2006/relationships/image" Target="../media/image55.png"/><Relationship Id="rId7" Type="http://schemas.openxmlformats.org/officeDocument/2006/relationships/image" Target="../media/image420.png"/><Relationship Id="rId12" Type="http://schemas.openxmlformats.org/officeDocument/2006/relationships/image" Target="../media/image43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50.png"/><Relationship Id="rId5" Type="http://schemas.openxmlformats.org/officeDocument/2006/relationships/image" Target="../media/image290.png"/><Relationship Id="rId15" Type="http://schemas.openxmlformats.org/officeDocument/2006/relationships/image" Target="../media/image60.png"/><Relationship Id="rId10" Type="http://schemas.openxmlformats.org/officeDocument/2006/relationships/image" Target="../media/image340.png"/><Relationship Id="rId9" Type="http://schemas.openxmlformats.org/officeDocument/2006/relationships/image" Target="../media/image330.png"/><Relationship Id="rId14" Type="http://schemas.openxmlformats.org/officeDocument/2006/relationships/image" Target="../media/image45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610.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2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0.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740.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84.png"/><Relationship Id="rId7"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40.png"/><Relationship Id="rId4" Type="http://schemas.openxmlformats.org/officeDocument/2006/relationships/image" Target="../media/image86.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0.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83.png"/><Relationship Id="rId7" Type="http://schemas.openxmlformats.org/officeDocument/2006/relationships/image" Target="../media/image90.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6.png"/><Relationship Id="rId10" Type="http://schemas.openxmlformats.org/officeDocument/2006/relationships/image" Target="../media/image93.png"/><Relationship Id="rId4" Type="http://schemas.openxmlformats.org/officeDocument/2006/relationships/image" Target="../media/image84.pn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0.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90.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31.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8.png"/></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2.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hyperlink" Target="https://indico.cern.ch/event/1501204/contributions/6561384/attachments/3142297/5625843/250925top2025-kh.pdf" TargetMode="External"/><Relationship Id="rId5" Type="http://schemas.openxmlformats.org/officeDocument/2006/relationships/image" Target="../media/image144.png"/><Relationship Id="rId4" Type="http://schemas.openxmlformats.org/officeDocument/2006/relationships/hyperlink" Target="https://indico.cern.ch/event/1022916/contributions/4294323/attachments/2225036/3768564/toponium_fuks.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8.png"/><Relationship Id="rId7"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1.png"/><Relationship Id="rId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6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6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310.png"/><Relationship Id="rId13" Type="http://schemas.openxmlformats.org/officeDocument/2006/relationships/image" Target="../media/image430.png"/><Relationship Id="rId3" Type="http://schemas.openxmlformats.org/officeDocument/2006/relationships/image" Target="../media/image810.png"/><Relationship Id="rId7" Type="http://schemas.openxmlformats.org/officeDocument/2006/relationships/image" Target="../media/image1210.png"/><Relationship Id="rId12"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image" Target="../media/image1110.png"/><Relationship Id="rId11" Type="http://schemas.openxmlformats.org/officeDocument/2006/relationships/image" Target="../media/image104.png"/><Relationship Id="rId5" Type="http://schemas.openxmlformats.org/officeDocument/2006/relationships/image" Target="../media/image183.png"/><Relationship Id="rId10" Type="http://schemas.openxmlformats.org/officeDocument/2006/relationships/image" Target="../media/image1010.png"/><Relationship Id="rId4" Type="http://schemas.openxmlformats.org/officeDocument/2006/relationships/image" Target="../media/image186.png"/><Relationship Id="rId9" Type="http://schemas.openxmlformats.org/officeDocument/2006/relationships/image" Target="../media/image1410.png"/><Relationship Id="rId14" Type="http://schemas.openxmlformats.org/officeDocument/2006/relationships/image" Target="../media/image440.png"/></Relationships>
</file>

<file path=ppt/slides/_rels/slide7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5.png"/><Relationship Id="rId4" Type="http://schemas.openxmlformats.org/officeDocument/2006/relationships/image" Target="../media/image184.png"/></Relationships>
</file>

<file path=ppt/slides/_rels/slide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png"/></Relationships>
</file>

<file path=ppt/slides/_rels/slide7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4.png"/></Relationships>
</file>

<file path=ppt/slides/_rels/slide7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1440.png"/><Relationship Id="rId3" Type="http://schemas.openxmlformats.org/officeDocument/2006/relationships/image" Target="../media/image197.png"/><Relationship Id="rId7" Type="http://schemas.openxmlformats.org/officeDocument/2006/relationships/image" Target="../media/image1430.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204.png"/><Relationship Id="rId4" Type="http://schemas.openxmlformats.org/officeDocument/2006/relationships/image" Target="../media/image1400.png"/></Relationships>
</file>

<file path=ppt/slides/_rels/slide7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400.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3.png"/><Relationship Id="rId4" Type="http://schemas.openxmlformats.org/officeDocument/2006/relationships/image" Target="../media/image202.png"/></Relationships>
</file>

<file path=ppt/slides/_rels/slide7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400.pn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7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1400.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81.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1.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7.png"/><Relationship Id="rId7" Type="http://schemas.openxmlformats.org/officeDocument/2006/relationships/image" Target="../media/image224.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3.png"/><Relationship Id="rId4" Type="http://schemas.openxmlformats.org/officeDocument/2006/relationships/image" Target="../media/image222.png"/><Relationship Id="rId9" Type="http://schemas.openxmlformats.org/officeDocument/2006/relationships/image" Target="../media/image229.png"/></Relationships>
</file>

<file path=ppt/slides/_rels/slide8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5.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0.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image" Target="../media/image236.png"/><Relationship Id="rId7" Type="http://schemas.openxmlformats.org/officeDocument/2006/relationships/image" Target="../media/image246.png"/><Relationship Id="rId12" Type="http://schemas.openxmlformats.org/officeDocument/2006/relationships/image" Target="../media/image251.png"/><Relationship Id="rId17" Type="http://schemas.openxmlformats.org/officeDocument/2006/relationships/image" Target="../media/image256.png"/><Relationship Id="rId2" Type="http://schemas.openxmlformats.org/officeDocument/2006/relationships/image" Target="../media/image241.png"/><Relationship Id="rId16"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5" Type="http://schemas.openxmlformats.org/officeDocument/2006/relationships/image" Target="../media/image254.png"/><Relationship Id="rId10" Type="http://schemas.openxmlformats.org/officeDocument/2006/relationships/image" Target="../media/image249.png"/><Relationship Id="rId4" Type="http://schemas.openxmlformats.org/officeDocument/2006/relationships/image" Target="../media/image237.png"/><Relationship Id="rId9" Type="http://schemas.openxmlformats.org/officeDocument/2006/relationships/image" Target="../media/image238.png"/><Relationship Id="rId14" Type="http://schemas.openxmlformats.org/officeDocument/2006/relationships/image" Target="../media/image253.png"/></Relationships>
</file>

<file path=ppt/slides/_rels/slide88.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image" Target="../media/image236.png"/><Relationship Id="rId7" Type="http://schemas.openxmlformats.org/officeDocument/2006/relationships/image" Target="../media/image246.png"/><Relationship Id="rId12" Type="http://schemas.openxmlformats.org/officeDocument/2006/relationships/image" Target="../media/image251.png"/><Relationship Id="rId17" Type="http://schemas.openxmlformats.org/officeDocument/2006/relationships/image" Target="../media/image258.png"/><Relationship Id="rId2" Type="http://schemas.openxmlformats.org/officeDocument/2006/relationships/image" Target="../media/image257.png"/><Relationship Id="rId16"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5" Type="http://schemas.openxmlformats.org/officeDocument/2006/relationships/image" Target="../media/image254.png"/><Relationship Id="rId10" Type="http://schemas.openxmlformats.org/officeDocument/2006/relationships/image" Target="../media/image249.png"/><Relationship Id="rId4" Type="http://schemas.openxmlformats.org/officeDocument/2006/relationships/image" Target="../media/image237.png"/><Relationship Id="rId9" Type="http://schemas.openxmlformats.org/officeDocument/2006/relationships/image" Target="../media/image238.png"/><Relationship Id="rId14" Type="http://schemas.openxmlformats.org/officeDocument/2006/relationships/image" Target="../media/image253.png"/></Relationships>
</file>

<file path=ppt/slides/_rels/slide8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profmattstrassler.com/articles-and-posts/particle-physics-basics/theories-and-vacua/?utm_source=chatgpt.com" TargetMode="External"/><Relationship Id="rId5" Type="http://schemas.openxmlformats.org/officeDocument/2006/relationships/image" Target="../media/image30.png"/><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48.png"/></Relationships>
</file>

<file path=ppt/slides/_rels/slide91.xml.rels><?xml version="1.0" encoding="UTF-8" standalone="yes"?>
<Relationships xmlns="http://schemas.openxmlformats.org/package/2006/relationships"><Relationship Id="rId3" Type="http://schemas.openxmlformats.org/officeDocument/2006/relationships/image" Target="../media/image268.png"/><Relationship Id="rId7" Type="http://schemas.openxmlformats.org/officeDocument/2006/relationships/image" Target="../media/image267.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9.png"/></Relationships>
</file>

<file path=ppt/slides/_rels/slide92.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5.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9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3.png"/><Relationship Id="rId1" Type="http://schemas.openxmlformats.org/officeDocument/2006/relationships/slideLayout" Target="../slideLayouts/slideLayout2.xml"/><Relationship Id="rId5" Type="http://schemas.openxmlformats.org/officeDocument/2006/relationships/image" Target="../media/image277.png"/><Relationship Id="rId4" Type="http://schemas.openxmlformats.org/officeDocument/2006/relationships/image" Target="../media/image276.png"/></Relationships>
</file>

<file path=ppt/slides/_rels/slide94.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3.png"/><Relationship Id="rId7" Type="http://schemas.openxmlformats.org/officeDocument/2006/relationships/image" Target="../media/image284.png"/><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image" Target="../media/image282.png"/><Relationship Id="rId5" Type="http://schemas.openxmlformats.org/officeDocument/2006/relationships/image" Target="../media/image281.png"/><Relationship Id="rId10" Type="http://schemas.openxmlformats.org/officeDocument/2006/relationships/image" Target="../media/image287.png"/><Relationship Id="rId4" Type="http://schemas.openxmlformats.org/officeDocument/2006/relationships/image" Target="../media/image280.png"/><Relationship Id="rId9" Type="http://schemas.openxmlformats.org/officeDocument/2006/relationships/image" Target="../media/image286.png"/></Relationships>
</file>

<file path=ppt/slides/_rels/slide95.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93.png"/><Relationship Id="rId7" Type="http://schemas.openxmlformats.org/officeDocument/2006/relationships/image" Target="../media/image284.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282.png"/><Relationship Id="rId5" Type="http://schemas.openxmlformats.org/officeDocument/2006/relationships/image" Target="../media/image281.png"/><Relationship Id="rId10" Type="http://schemas.openxmlformats.org/officeDocument/2006/relationships/image" Target="../media/image287.png"/><Relationship Id="rId4" Type="http://schemas.openxmlformats.org/officeDocument/2006/relationships/image" Target="../media/image280.png"/><Relationship Id="rId9" Type="http://schemas.openxmlformats.org/officeDocument/2006/relationships/image" Target="../media/image286.png"/></Relationships>
</file>

<file path=ppt/slides/_rels/slide9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92.png"/><Relationship Id="rId7" Type="http://schemas.openxmlformats.org/officeDocument/2006/relationships/image" Target="../media/image299.pn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1111.png"/><Relationship Id="rId4" Type="http://schemas.openxmlformats.org/officeDocument/2006/relationships/image" Target="../media/image1011.png"/></Relationships>
</file>

<file path=ppt/slides/_rels/slide98.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797CC8-52BF-61A0-82DE-CA1BFD5B2A05}"/>
              </a:ext>
            </a:extLst>
          </p:cNvPr>
          <p:cNvSpPr>
            <a:spLocks noGrp="1"/>
          </p:cNvSpPr>
          <p:nvPr>
            <p:ph type="ctrTitle"/>
          </p:nvPr>
        </p:nvSpPr>
        <p:spPr>
          <a:xfrm>
            <a:off x="173567" y="1845251"/>
            <a:ext cx="11844866" cy="2354216"/>
          </a:xfrm>
        </p:spPr>
        <p:txBody>
          <a:bodyPr>
            <a:normAutofit/>
          </a:bodyPr>
          <a:lstStyle/>
          <a:p>
            <a:r>
              <a:rPr lang="en-GB" sz="5400" dirty="0"/>
              <a:t>Top quark physics</a:t>
            </a:r>
            <a:br>
              <a:rPr lang="en-GB" sz="5400" dirty="0"/>
            </a:br>
            <a:br>
              <a:rPr lang="en-GB" sz="5400" dirty="0"/>
            </a:br>
            <a:r>
              <a:rPr lang="en-GB" sz="4400" dirty="0"/>
              <a:t>From the LHC to FCCee</a:t>
            </a:r>
            <a:endParaRPr lang="en-GB" sz="5400" dirty="0"/>
          </a:p>
        </p:txBody>
      </p:sp>
      <p:sp>
        <p:nvSpPr>
          <p:cNvPr id="3" name="Sous-titre 2">
            <a:extLst>
              <a:ext uri="{FF2B5EF4-FFF2-40B4-BE49-F238E27FC236}">
                <a16:creationId xmlns:a16="http://schemas.microsoft.com/office/drawing/2014/main" id="{7DCBC8D5-D900-B5CE-61F0-7D400C213D42}"/>
              </a:ext>
            </a:extLst>
          </p:cNvPr>
          <p:cNvSpPr>
            <a:spLocks noGrp="1"/>
          </p:cNvSpPr>
          <p:nvPr>
            <p:ph type="subTitle" idx="1"/>
          </p:nvPr>
        </p:nvSpPr>
        <p:spPr>
          <a:xfrm>
            <a:off x="3352799" y="4725671"/>
            <a:ext cx="5486401" cy="962748"/>
          </a:xfrm>
        </p:spPr>
        <p:txBody>
          <a:bodyPr/>
          <a:lstStyle/>
          <a:p>
            <a:r>
              <a:rPr lang="en-GB" dirty="0"/>
              <a:t>Jeremy Andrea, </a:t>
            </a:r>
          </a:p>
          <a:p>
            <a:r>
              <a:rPr lang="en-GB" dirty="0"/>
              <a:t>IPHC, CNRS, CERN</a:t>
            </a:r>
          </a:p>
        </p:txBody>
      </p:sp>
      <p:pic>
        <p:nvPicPr>
          <p:cNvPr id="8" name="Image 7">
            <a:extLst>
              <a:ext uri="{FF2B5EF4-FFF2-40B4-BE49-F238E27FC236}">
                <a16:creationId xmlns:a16="http://schemas.microsoft.com/office/drawing/2014/main" id="{4D8F70ED-1C59-74E6-C25C-E2853944DBE9}"/>
              </a:ext>
            </a:extLst>
          </p:cNvPr>
          <p:cNvPicPr>
            <a:picLocks noChangeAspect="1"/>
          </p:cNvPicPr>
          <p:nvPr/>
        </p:nvPicPr>
        <p:blipFill>
          <a:blip r:embed="rId2"/>
          <a:stretch>
            <a:fillRect/>
          </a:stretch>
        </p:blipFill>
        <p:spPr>
          <a:xfrm>
            <a:off x="394" y="4603898"/>
            <a:ext cx="3047212" cy="2254102"/>
          </a:xfrm>
          <a:prstGeom prst="rect">
            <a:avLst/>
          </a:prstGeom>
        </p:spPr>
      </p:pic>
      <p:pic>
        <p:nvPicPr>
          <p:cNvPr id="10" name="Image 9">
            <a:extLst>
              <a:ext uri="{FF2B5EF4-FFF2-40B4-BE49-F238E27FC236}">
                <a16:creationId xmlns:a16="http://schemas.microsoft.com/office/drawing/2014/main" id="{162A77C3-99C8-533F-CD33-637596EC680C}"/>
              </a:ext>
            </a:extLst>
          </p:cNvPr>
          <p:cNvPicPr>
            <a:picLocks noChangeAspect="1"/>
          </p:cNvPicPr>
          <p:nvPr/>
        </p:nvPicPr>
        <p:blipFill>
          <a:blip r:embed="rId3"/>
          <a:stretch>
            <a:fillRect/>
          </a:stretch>
        </p:blipFill>
        <p:spPr>
          <a:xfrm>
            <a:off x="10327266" y="4515523"/>
            <a:ext cx="1864340" cy="2345791"/>
          </a:xfrm>
          <a:prstGeom prst="rect">
            <a:avLst/>
          </a:prstGeom>
        </p:spPr>
      </p:pic>
    </p:spTree>
    <p:extLst>
      <p:ext uri="{BB962C8B-B14F-4D97-AF65-F5344CB8AC3E}">
        <p14:creationId xmlns:p14="http://schemas.microsoft.com/office/powerpoint/2010/main" val="354974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5CCCE43E-4284-F97A-B917-94BF8B322BC6}"/>
                  </a:ext>
                </a:extLst>
              </p:cNvPr>
              <p:cNvSpPr>
                <a:spLocks noGrp="1"/>
              </p:cNvSpPr>
              <p:nvPr>
                <p:ph idx="1"/>
              </p:nvPr>
            </p:nvSpPr>
            <p:spPr>
              <a:xfrm>
                <a:off x="0" y="1140946"/>
                <a:ext cx="12099636" cy="2157866"/>
              </a:xfrm>
            </p:spPr>
            <p:txBody>
              <a:bodyPr>
                <a:normAutofit fontScale="62500" lnSpcReduction="20000"/>
              </a:bodyPr>
              <a:lstStyle/>
              <a:p>
                <a:r>
                  <a:rPr lang="en-GB" dirty="0">
                    <a:solidFill>
                      <a:schemeClr val="accent1"/>
                    </a:solidFill>
                  </a:rPr>
                  <a:t>The Higgs potential of the form </a:t>
                </a:r>
              </a:p>
              <a:p>
                <a:pPr marL="0" indent="0">
                  <a:buNone/>
                </a:pPr>
                <a:endParaRPr lang="en-GB" dirty="0">
                  <a:solidFill>
                    <a:schemeClr val="accent5"/>
                  </a:solidFill>
                </a:endParaRPr>
              </a:p>
              <a:p>
                <a:pPr marL="0" indent="0">
                  <a:buNone/>
                </a:pPr>
                <a:endParaRPr lang="en-GB" dirty="0">
                  <a:solidFill>
                    <a:schemeClr val="accent5"/>
                  </a:solidFill>
                </a:endParaRPr>
              </a:p>
              <a:p>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𝜆</m:t>
                    </m:r>
                    <m:r>
                      <a:rPr lang="en-GB" i="1" smtClean="0">
                        <a:solidFill>
                          <a:schemeClr val="accent1"/>
                        </a:solidFill>
                        <a:latin typeface="Cambria Math" panose="02040503050406030204" pitchFamily="18" charset="0"/>
                        <a:ea typeface="Cambria Math" panose="02040503050406030204" pitchFamily="18" charset="0"/>
                      </a:rPr>
                      <m:t> </m:t>
                    </m:r>
                  </m:oMath>
                </a14:m>
                <a:r>
                  <a:rPr lang="en-GB" dirty="0">
                    <a:solidFill>
                      <a:schemeClr val="accent1"/>
                    </a:solidFill>
                  </a:rPr>
                  <a:t>is a running quantity, the top quark quantum corrections</a:t>
                </a:r>
                <a:r>
                  <a:rPr lang="en-GB" dirty="0">
                    <a:solidFill>
                      <a:schemeClr val="accent5"/>
                    </a:solidFill>
                  </a:rPr>
                  <a:t> </a:t>
                </a:r>
                <a:r>
                  <a:rPr lang="en-GB" dirty="0"/>
                  <a:t>to the quartic Higgs coupling </a:t>
                </a:r>
                <a14:m>
                  <m:oMath xmlns:m="http://schemas.openxmlformats.org/officeDocument/2006/math">
                    <m:r>
                      <a:rPr lang="en-GB" i="1" smtClean="0">
                        <a:latin typeface="Cambria Math" panose="02040503050406030204" pitchFamily="18" charset="0"/>
                        <a:ea typeface="Cambria Math" panose="02040503050406030204" pitchFamily="18" charset="0"/>
                      </a:rPr>
                      <m:t>𝜆</m:t>
                    </m:r>
                  </m:oMath>
                </a14:m>
                <a:r>
                  <a:rPr lang="en-GB" dirty="0"/>
                  <a:t> dominates.</a:t>
                </a:r>
              </a:p>
              <a:p>
                <a:endParaRPr lang="en-GB" dirty="0"/>
              </a:p>
              <a:p>
                <a:r>
                  <a:rPr lang="en-GB" dirty="0"/>
                  <a:t>When the SM is extrapolated to the Plank scale, there are conditions to keep vacuum stability, which depends </a:t>
                </a:r>
                <a:r>
                  <a:rPr lang="en-GB" dirty="0">
                    <a:solidFill>
                      <a:schemeClr val="accent1"/>
                    </a:solidFill>
                  </a:rPr>
                  <a:t>on top quark pole mass and Higgs mass.</a:t>
                </a:r>
              </a:p>
            </p:txBody>
          </p:sp>
        </mc:Choice>
        <mc:Fallback xmlns="">
          <p:sp>
            <p:nvSpPr>
              <p:cNvPr id="3" name="Espace réservé du contenu 2">
                <a:extLst>
                  <a:ext uri="{FF2B5EF4-FFF2-40B4-BE49-F238E27FC236}">
                    <a16:creationId xmlns:a16="http://schemas.microsoft.com/office/drawing/2014/main" id="{5CCCE43E-4284-F97A-B917-94BF8B322BC6}"/>
                  </a:ext>
                </a:extLst>
              </p:cNvPr>
              <p:cNvSpPr>
                <a:spLocks noGrp="1" noRot="1" noChangeAspect="1" noMove="1" noResize="1" noEditPoints="1" noAdjustHandles="1" noChangeArrowheads="1" noChangeShapeType="1" noTextEdit="1"/>
              </p:cNvSpPr>
              <p:nvPr>
                <p:ph idx="1"/>
              </p:nvPr>
            </p:nvSpPr>
            <p:spPr>
              <a:xfrm>
                <a:off x="0" y="1140946"/>
                <a:ext cx="12099636" cy="2157866"/>
              </a:xfrm>
              <a:blipFill>
                <a:blip r:embed="rId2"/>
                <a:stretch>
                  <a:fillRect l="-315" t="-5263" b="-585"/>
                </a:stretch>
              </a:blipFill>
            </p:spPr>
            <p:txBody>
              <a:bodyPr/>
              <a:lstStyle/>
              <a:p>
                <a:r>
                  <a:rPr lang="fr-FR">
                    <a:noFill/>
                  </a:rPr>
                  <a:t> </a:t>
                </a:r>
              </a:p>
            </p:txBody>
          </p:sp>
        </mc:Fallback>
      </mc:AlternateContent>
      <p:sp>
        <p:nvSpPr>
          <p:cNvPr id="2" name="Titre 1">
            <a:extLst>
              <a:ext uri="{FF2B5EF4-FFF2-40B4-BE49-F238E27FC236}">
                <a16:creationId xmlns:a16="http://schemas.microsoft.com/office/drawing/2014/main" id="{DFFF07E9-D4B3-238C-78C3-99AF98ED1086}"/>
              </a:ext>
            </a:extLst>
          </p:cNvPr>
          <p:cNvSpPr>
            <a:spLocks noGrp="1"/>
          </p:cNvSpPr>
          <p:nvPr>
            <p:ph type="title"/>
          </p:nvPr>
        </p:nvSpPr>
        <p:spPr/>
        <p:txBody>
          <a:bodyPr/>
          <a:lstStyle/>
          <a:p>
            <a:r>
              <a:rPr lang="en-GB"/>
              <a:t>Top quark and vacuum stability</a:t>
            </a:r>
          </a:p>
        </p:txBody>
      </p:sp>
      <p:sp>
        <p:nvSpPr>
          <p:cNvPr id="13" name="ZoneTexte 12">
            <a:extLst>
              <a:ext uri="{FF2B5EF4-FFF2-40B4-BE49-F238E27FC236}">
                <a16:creationId xmlns:a16="http://schemas.microsoft.com/office/drawing/2014/main" id="{65495D7E-5F7E-64D0-4258-6D0A391B459C}"/>
              </a:ext>
            </a:extLst>
          </p:cNvPr>
          <p:cNvSpPr txBox="1"/>
          <p:nvPr/>
        </p:nvSpPr>
        <p:spPr>
          <a:xfrm>
            <a:off x="6554355" y="697692"/>
            <a:ext cx="6096000" cy="369332"/>
          </a:xfrm>
          <a:prstGeom prst="rect">
            <a:avLst/>
          </a:prstGeom>
          <a:noFill/>
        </p:spPr>
        <p:txBody>
          <a:bodyPr wrap="square">
            <a:spAutoFit/>
          </a:bodyPr>
          <a:lstStyle/>
          <a:p>
            <a:r>
              <a:rPr lang="fr-FR" dirty="0"/>
              <a:t>https://</a:t>
            </a:r>
            <a:r>
              <a:rPr lang="fr-FR" dirty="0" err="1"/>
              <a:t>arxiv.org</a:t>
            </a:r>
            <a:r>
              <a:rPr lang="fr-FR" dirty="0"/>
              <a:t>/</a:t>
            </a:r>
            <a:r>
              <a:rPr lang="fr-FR" dirty="0" err="1"/>
              <a:t>pdf</a:t>
            </a:r>
            <a:r>
              <a:rPr lang="fr-FR" dirty="0"/>
              <a:t>/1207.0980</a:t>
            </a:r>
          </a:p>
        </p:txBody>
      </p:sp>
      <p:pic>
        <p:nvPicPr>
          <p:cNvPr id="15" name="Image 14">
            <a:extLst>
              <a:ext uri="{FF2B5EF4-FFF2-40B4-BE49-F238E27FC236}">
                <a16:creationId xmlns:a16="http://schemas.microsoft.com/office/drawing/2014/main" id="{9FCE7060-629A-651D-14BF-F2638ABBD3F0}"/>
              </a:ext>
            </a:extLst>
          </p:cNvPr>
          <p:cNvPicPr>
            <a:picLocks noChangeAspect="1"/>
          </p:cNvPicPr>
          <p:nvPr/>
        </p:nvPicPr>
        <p:blipFill>
          <a:blip r:embed="rId3"/>
          <a:stretch>
            <a:fillRect/>
          </a:stretch>
        </p:blipFill>
        <p:spPr>
          <a:xfrm>
            <a:off x="4235808" y="1214868"/>
            <a:ext cx="3125530" cy="815856"/>
          </a:xfrm>
          <a:prstGeom prst="rect">
            <a:avLst/>
          </a:prstGeom>
        </p:spPr>
      </p:pic>
      <p:pic>
        <p:nvPicPr>
          <p:cNvPr id="11266" name="Picture 2">
            <a:extLst>
              <a:ext uri="{FF2B5EF4-FFF2-40B4-BE49-F238E27FC236}">
                <a16:creationId xmlns:a16="http://schemas.microsoft.com/office/drawing/2014/main" id="{C9679D24-31BA-BA73-A5CE-09B6FC05A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957" y="3328214"/>
            <a:ext cx="3591884" cy="352978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534F6932-733E-8BD1-1F84-229A6A9E6B37}"/>
              </a:ext>
            </a:extLst>
          </p:cNvPr>
          <p:cNvGrpSpPr/>
          <p:nvPr/>
        </p:nvGrpSpPr>
        <p:grpSpPr>
          <a:xfrm>
            <a:off x="6049818" y="3298812"/>
            <a:ext cx="5413576" cy="3212371"/>
            <a:chOff x="236367" y="3495007"/>
            <a:chExt cx="5413576" cy="3212371"/>
          </a:xfrm>
        </p:grpSpPr>
        <p:pic>
          <p:nvPicPr>
            <p:cNvPr id="11268" name="Picture 4" descr="Fig. 4: A very qualitative sketch of what the Standard Model's equations predict for the energy of empty space as a function of the Higgs field's average value.  There are apparently two stable values for the Higgs field, as indicated in Figure 1.  The details of the second, &quot;exotic&quot; vacuum are still quite uncertain.  ">
              <a:extLst>
                <a:ext uri="{FF2B5EF4-FFF2-40B4-BE49-F238E27FC236}">
                  <a16:creationId xmlns:a16="http://schemas.microsoft.com/office/drawing/2014/main" id="{98AC2141-D16F-AF36-4D4C-461D07B94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90" y="3794367"/>
              <a:ext cx="5032553" cy="291301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1F4EC591-2902-2D7E-B8AC-6110DF0F277A}"/>
                </a:ext>
              </a:extLst>
            </p:cNvPr>
            <p:cNvSpPr txBox="1"/>
            <p:nvPr/>
          </p:nvSpPr>
          <p:spPr>
            <a:xfrm>
              <a:off x="236367" y="3495007"/>
              <a:ext cx="1923668" cy="369332"/>
            </a:xfrm>
            <a:prstGeom prst="rect">
              <a:avLst/>
            </a:prstGeom>
            <a:noFill/>
          </p:spPr>
          <p:txBody>
            <a:bodyPr wrap="none" rtlCol="0">
              <a:spAutoFit/>
            </a:bodyPr>
            <a:lstStyle/>
            <a:p>
              <a:r>
                <a:rPr lang="fr-FR" b="1" dirty="0">
                  <a:solidFill>
                    <a:srgbClr val="C00000"/>
                  </a:solidFill>
                </a:rPr>
                <a:t>Matt </a:t>
              </a:r>
              <a:r>
                <a:rPr lang="fr-FR" b="1" dirty="0" err="1">
                  <a:solidFill>
                    <a:srgbClr val="C00000"/>
                  </a:solidFill>
                </a:rPr>
                <a:t>Strassler</a:t>
              </a:r>
              <a:r>
                <a:rPr lang="fr-FR" b="1" dirty="0">
                  <a:solidFill>
                    <a:srgbClr val="C00000"/>
                  </a:solidFill>
                </a:rPr>
                <a:t> </a:t>
              </a:r>
              <a:r>
                <a:rPr lang="fr-FR" b="1" dirty="0">
                  <a:solidFill>
                    <a:srgbClr val="C00000"/>
                  </a:solidFill>
                  <a:hlinkClick r:id="rId6">
                    <a:extLst>
                      <a:ext uri="{A12FA001-AC4F-418D-AE19-62706E023703}">
                        <ahyp:hlinkClr xmlns:ahyp="http://schemas.microsoft.com/office/drawing/2018/hyperlinkcolor" val="tx"/>
                      </a:ext>
                    </a:extLst>
                  </a:hlinkClick>
                </a:rPr>
                <a:t>link</a:t>
              </a:r>
              <a:endParaRPr lang="fr-FR" b="1" dirty="0">
                <a:solidFill>
                  <a:srgbClr val="C00000"/>
                </a:solidFill>
              </a:endParaRPr>
            </a:p>
          </p:txBody>
        </p:sp>
      </p:grpSp>
      <p:sp>
        <p:nvSpPr>
          <p:cNvPr id="4" name="ZoneTexte 3">
            <a:extLst>
              <a:ext uri="{FF2B5EF4-FFF2-40B4-BE49-F238E27FC236}">
                <a16:creationId xmlns:a16="http://schemas.microsoft.com/office/drawing/2014/main" id="{497F964C-61A3-FFAC-3E94-8DEAEF33881B}"/>
              </a:ext>
            </a:extLst>
          </p:cNvPr>
          <p:cNvSpPr txBox="1"/>
          <p:nvPr/>
        </p:nvSpPr>
        <p:spPr>
          <a:xfrm rot="20124370">
            <a:off x="958082" y="3221287"/>
            <a:ext cx="9786910" cy="1200329"/>
          </a:xfrm>
          <a:prstGeom prst="rect">
            <a:avLst/>
          </a:prstGeom>
          <a:solidFill>
            <a:schemeClr val="bg1">
              <a:alpha val="83910"/>
            </a:schemeClr>
          </a:solidFill>
        </p:spPr>
        <p:txBody>
          <a:bodyPr wrap="none" rtlCol="0">
            <a:spAutoFit/>
          </a:bodyPr>
          <a:lstStyle/>
          <a:p>
            <a:r>
              <a:rPr lang="en-GB" sz="7200" b="1" dirty="0">
                <a:solidFill>
                  <a:srgbClr val="C00000"/>
                </a:solidFill>
              </a:rPr>
              <a:t>Assumes no new physics </a:t>
            </a:r>
          </a:p>
        </p:txBody>
      </p:sp>
    </p:spTree>
    <p:extLst>
      <p:ext uri="{BB962C8B-B14F-4D97-AF65-F5344CB8AC3E}">
        <p14:creationId xmlns:p14="http://schemas.microsoft.com/office/powerpoint/2010/main" val="31131395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3DE82-71DD-A0C9-F44D-593424BAEC5F}"/>
              </a:ext>
            </a:extLst>
          </p:cNvPr>
          <p:cNvSpPr>
            <a:spLocks noGrp="1"/>
          </p:cNvSpPr>
          <p:nvPr>
            <p:ph type="title"/>
          </p:nvPr>
        </p:nvSpPr>
        <p:spPr/>
        <p:txBody>
          <a:bodyPr/>
          <a:lstStyle/>
          <a:p>
            <a:r>
              <a:rPr lang="fr-FR" dirty="0"/>
              <a:t>Conclusions</a:t>
            </a:r>
          </a:p>
        </p:txBody>
      </p:sp>
      <p:sp>
        <p:nvSpPr>
          <p:cNvPr id="3" name="Espace réservé du contenu 2">
            <a:extLst>
              <a:ext uri="{FF2B5EF4-FFF2-40B4-BE49-F238E27FC236}">
                <a16:creationId xmlns:a16="http://schemas.microsoft.com/office/drawing/2014/main" id="{03E80E1E-3573-940C-335B-5624859FBB3E}"/>
              </a:ext>
            </a:extLst>
          </p:cNvPr>
          <p:cNvSpPr>
            <a:spLocks noGrp="1"/>
          </p:cNvSpPr>
          <p:nvPr>
            <p:ph idx="1"/>
          </p:nvPr>
        </p:nvSpPr>
        <p:spPr>
          <a:xfrm>
            <a:off x="5091765" y="1126157"/>
            <a:ext cx="6994358" cy="5731844"/>
          </a:xfrm>
        </p:spPr>
        <p:txBody>
          <a:bodyPr>
            <a:normAutofit fontScale="62500" lnSpcReduction="20000"/>
          </a:bodyPr>
          <a:lstStyle/>
          <a:p>
            <a:r>
              <a:rPr lang="en-GB" dirty="0">
                <a:solidFill>
                  <a:schemeClr val="accent1"/>
                </a:solidFill>
              </a:rPr>
              <a:t>An overview of the top quark physics has been given</a:t>
            </a:r>
            <a:r>
              <a:rPr lang="en-GB" dirty="0">
                <a:solidFill>
                  <a:schemeClr val="accent5"/>
                </a:solidFill>
              </a:rPr>
              <a:t>.</a:t>
            </a:r>
          </a:p>
          <a:p>
            <a:pPr lvl="1"/>
            <a:r>
              <a:rPr lang="en-GB" dirty="0"/>
              <a:t>Many analysis were actually not shown today !</a:t>
            </a:r>
          </a:p>
          <a:p>
            <a:endParaRPr lang="en-GB" dirty="0"/>
          </a:p>
          <a:p>
            <a:r>
              <a:rPr lang="en-GB" b="1" dirty="0">
                <a:solidFill>
                  <a:schemeClr val="accent1"/>
                </a:solidFill>
              </a:rPr>
              <a:t>Studies of the top quark is critical</a:t>
            </a:r>
            <a:r>
              <a:rPr lang="en-GB" dirty="0">
                <a:solidFill>
                  <a:schemeClr val="accent1"/>
                </a:solidFill>
              </a:rPr>
              <a:t> </a:t>
            </a:r>
            <a:r>
              <a:rPr lang="en-GB" dirty="0"/>
              <a:t>for a better understanding of the EWK vacuum (stability), Higgs mass naturalness, and many other Standard Model observables.</a:t>
            </a:r>
          </a:p>
          <a:p>
            <a:endParaRPr lang="en-GB" dirty="0"/>
          </a:p>
          <a:p>
            <a:r>
              <a:rPr lang="en-GB" dirty="0">
                <a:solidFill>
                  <a:schemeClr val="accent1"/>
                </a:solidFill>
              </a:rPr>
              <a:t>Precision measurements in the top quark sector allow to perform indirect searches for new physics in the EFT approach.</a:t>
            </a:r>
          </a:p>
          <a:p>
            <a:endParaRPr lang="en-GB" dirty="0">
              <a:solidFill>
                <a:schemeClr val="accent5"/>
              </a:solidFill>
            </a:endParaRPr>
          </a:p>
          <a:p>
            <a:r>
              <a:rPr lang="en-GB" dirty="0">
                <a:solidFill>
                  <a:schemeClr val="accent1"/>
                </a:solidFill>
              </a:rPr>
              <a:t>The LHC is a top quark factory</a:t>
            </a:r>
            <a:r>
              <a:rPr lang="en-GB" dirty="0"/>
              <a:t>.</a:t>
            </a:r>
          </a:p>
          <a:p>
            <a:pPr lvl="1"/>
            <a:r>
              <a:rPr lang="en-GB" dirty="0"/>
              <a:t>A very wide range of analysis performed,</a:t>
            </a:r>
          </a:p>
          <a:p>
            <a:pPr lvl="1"/>
            <a:r>
              <a:rPr lang="en-GB" dirty="0"/>
              <a:t>Large statistics allow for differential measurements,</a:t>
            </a:r>
          </a:p>
          <a:p>
            <a:pPr lvl="1"/>
            <a:r>
              <a:rPr lang="en-GB" dirty="0"/>
              <a:t>Precisions dominated by systematics, many of which are due to the intrinsic nature of an hadronic collider.</a:t>
            </a:r>
          </a:p>
          <a:p>
            <a:endParaRPr lang="en-GB" dirty="0"/>
          </a:p>
          <a:p>
            <a:r>
              <a:rPr lang="en-GB" dirty="0">
                <a:solidFill>
                  <a:schemeClr val="accent1"/>
                </a:solidFill>
              </a:rPr>
              <a:t>Prospective for future colliders </a:t>
            </a:r>
            <a:r>
              <a:rPr lang="en-GB" dirty="0">
                <a:solidFill>
                  <a:schemeClr val="accent5"/>
                </a:solidFill>
              </a:rPr>
              <a:t>:</a:t>
            </a:r>
          </a:p>
          <a:p>
            <a:pPr lvl="1"/>
            <a:r>
              <a:rPr lang="en-GB" dirty="0"/>
              <a:t>FCCee (and other electron-positron colliders) provides unique opportunities to push forward the probing of the top quark,</a:t>
            </a:r>
          </a:p>
          <a:p>
            <a:pPr lvl="1"/>
            <a:r>
              <a:rPr lang="en-GB" dirty="0"/>
              <a:t>Line shape analysis analysis,</a:t>
            </a:r>
          </a:p>
          <a:p>
            <a:pPr lvl="1"/>
            <a:r>
              <a:rPr lang="en-GB" dirty="0"/>
              <a:t>Huge sensitivity to  EFT,</a:t>
            </a:r>
          </a:p>
          <a:p>
            <a:pPr lvl="1"/>
            <a:r>
              <a:rPr lang="en-GB" dirty="0" err="1"/>
              <a:t>FCChh</a:t>
            </a:r>
            <a:r>
              <a:rPr lang="en-GB" dirty="0"/>
              <a:t> will give the ultimate precision on top-</a:t>
            </a:r>
            <a:r>
              <a:rPr lang="en-GB" dirty="0" err="1"/>
              <a:t>higgs</a:t>
            </a:r>
            <a:r>
              <a:rPr lang="en-GB" dirty="0"/>
              <a:t> couplings.</a:t>
            </a:r>
          </a:p>
          <a:p>
            <a:pPr lvl="1"/>
            <a:endParaRPr lang="en-GB" dirty="0"/>
          </a:p>
        </p:txBody>
      </p:sp>
      <p:pic>
        <p:nvPicPr>
          <p:cNvPr id="7" name="Image 6">
            <a:extLst>
              <a:ext uri="{FF2B5EF4-FFF2-40B4-BE49-F238E27FC236}">
                <a16:creationId xmlns:a16="http://schemas.microsoft.com/office/drawing/2014/main" id="{2FCF9F36-75BB-9A73-7684-36138CBB1CC7}"/>
              </a:ext>
            </a:extLst>
          </p:cNvPr>
          <p:cNvPicPr>
            <a:picLocks noChangeAspect="1"/>
          </p:cNvPicPr>
          <p:nvPr/>
        </p:nvPicPr>
        <p:blipFill>
          <a:blip r:embed="rId2"/>
          <a:stretch>
            <a:fillRect/>
          </a:stretch>
        </p:blipFill>
        <p:spPr>
          <a:xfrm>
            <a:off x="702643" y="1203159"/>
            <a:ext cx="3927109" cy="2795177"/>
          </a:xfrm>
          <a:prstGeom prst="rect">
            <a:avLst/>
          </a:prstGeom>
        </p:spPr>
      </p:pic>
      <p:pic>
        <p:nvPicPr>
          <p:cNvPr id="8" name="Picture 4" descr="Image générée">
            <a:extLst>
              <a:ext uri="{FF2B5EF4-FFF2-40B4-BE49-F238E27FC236}">
                <a16:creationId xmlns:a16="http://schemas.microsoft.com/office/drawing/2014/main" id="{FA2C6C0C-36F4-1C36-EABF-9AF904260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43" y="4344844"/>
            <a:ext cx="3554659" cy="236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739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AEE66D-7198-FD00-B51D-542E26225AEC}"/>
              </a:ext>
            </a:extLst>
          </p:cNvPr>
          <p:cNvPicPr>
            <a:picLocks noChangeAspect="1"/>
          </p:cNvPicPr>
          <p:nvPr/>
        </p:nvPicPr>
        <p:blipFill>
          <a:blip r:embed="rId2"/>
          <a:stretch>
            <a:fillRect/>
          </a:stretch>
        </p:blipFill>
        <p:spPr>
          <a:xfrm>
            <a:off x="2676742" y="2258915"/>
            <a:ext cx="6182836" cy="3657131"/>
          </a:xfrm>
          <a:prstGeom prst="rect">
            <a:avLst/>
          </a:prstGeom>
        </p:spPr>
      </p:pic>
      <p:sp>
        <p:nvSpPr>
          <p:cNvPr id="5" name="ZoneTexte 4">
            <a:extLst>
              <a:ext uri="{FF2B5EF4-FFF2-40B4-BE49-F238E27FC236}">
                <a16:creationId xmlns:a16="http://schemas.microsoft.com/office/drawing/2014/main" id="{8BF52DC5-D702-4654-4FE1-155CD1565373}"/>
              </a:ext>
            </a:extLst>
          </p:cNvPr>
          <p:cNvSpPr txBox="1"/>
          <p:nvPr/>
        </p:nvSpPr>
        <p:spPr>
          <a:xfrm>
            <a:off x="3094072" y="1457008"/>
            <a:ext cx="5348177" cy="707886"/>
          </a:xfrm>
          <a:prstGeom prst="rect">
            <a:avLst/>
          </a:prstGeom>
          <a:noFill/>
        </p:spPr>
        <p:txBody>
          <a:bodyPr wrap="square" rtlCol="0">
            <a:spAutoFit/>
          </a:bodyPr>
          <a:lstStyle/>
          <a:p>
            <a:pPr algn="ctr"/>
            <a:r>
              <a:rPr lang="fr-FR" sz="2000" b="1" dirty="0">
                <a:solidFill>
                  <a:srgbClr val="C00000"/>
                </a:solidFill>
              </a:rPr>
              <a:t>« je ne fais pas payer la topissitude »</a:t>
            </a:r>
          </a:p>
          <a:p>
            <a:pPr algn="ctr"/>
            <a:r>
              <a:rPr lang="fr-FR" sz="2000" b="1" dirty="0">
                <a:solidFill>
                  <a:srgbClr val="C00000"/>
                </a:solidFill>
              </a:rPr>
              <a:t>Kung Fu panda.</a:t>
            </a:r>
          </a:p>
        </p:txBody>
      </p:sp>
      <p:sp>
        <p:nvSpPr>
          <p:cNvPr id="6" name="ZoneTexte 5">
            <a:extLst>
              <a:ext uri="{FF2B5EF4-FFF2-40B4-BE49-F238E27FC236}">
                <a16:creationId xmlns:a16="http://schemas.microsoft.com/office/drawing/2014/main" id="{0DCE7074-9CD5-927F-1345-85FECF255B81}"/>
              </a:ext>
            </a:extLst>
          </p:cNvPr>
          <p:cNvSpPr txBox="1"/>
          <p:nvPr/>
        </p:nvSpPr>
        <p:spPr>
          <a:xfrm>
            <a:off x="4230335" y="6220046"/>
            <a:ext cx="3197478" cy="369332"/>
          </a:xfrm>
          <a:prstGeom prst="rect">
            <a:avLst/>
          </a:prstGeom>
          <a:noFill/>
        </p:spPr>
        <p:txBody>
          <a:bodyPr wrap="none" rtlCol="0">
            <a:spAutoFit/>
          </a:bodyPr>
          <a:lstStyle/>
          <a:p>
            <a:r>
              <a:rPr lang="en-GB" dirty="0"/>
              <a:t>Do top quark physics, that’s fun.</a:t>
            </a:r>
          </a:p>
        </p:txBody>
      </p:sp>
    </p:spTree>
    <p:extLst>
      <p:ext uri="{BB962C8B-B14F-4D97-AF65-F5344CB8AC3E}">
        <p14:creationId xmlns:p14="http://schemas.microsoft.com/office/powerpoint/2010/main" val="685445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96BC19-1AC8-3F00-F9DF-257DC7CEB128}"/>
              </a:ext>
            </a:extLst>
          </p:cNvPr>
          <p:cNvSpPr>
            <a:spLocks noGrp="1"/>
          </p:cNvSpPr>
          <p:nvPr>
            <p:ph type="title"/>
          </p:nvPr>
        </p:nvSpPr>
        <p:spPr>
          <a:xfrm>
            <a:off x="4104168" y="2344145"/>
            <a:ext cx="7774910" cy="2169710"/>
          </a:xfrm>
        </p:spPr>
        <p:txBody>
          <a:bodyPr>
            <a:normAutofit/>
          </a:bodyPr>
          <a:lstStyle/>
          <a:p>
            <a:r>
              <a:rPr lang="fr-FR" dirty="0"/>
              <a:t>Top quark production</a:t>
            </a:r>
          </a:p>
        </p:txBody>
      </p:sp>
      <p:pic>
        <p:nvPicPr>
          <p:cNvPr id="4" name="Image 3">
            <a:extLst>
              <a:ext uri="{FF2B5EF4-FFF2-40B4-BE49-F238E27FC236}">
                <a16:creationId xmlns:a16="http://schemas.microsoft.com/office/drawing/2014/main" id="{CB3AFE78-4DEC-289A-B38E-20E97FDBE9CC}"/>
              </a:ext>
            </a:extLst>
          </p:cNvPr>
          <p:cNvPicPr>
            <a:picLocks noChangeAspect="1"/>
          </p:cNvPicPr>
          <p:nvPr/>
        </p:nvPicPr>
        <p:blipFill>
          <a:blip r:embed="rId2"/>
          <a:stretch>
            <a:fillRect/>
          </a:stretch>
        </p:blipFill>
        <p:spPr>
          <a:xfrm>
            <a:off x="649547" y="1754370"/>
            <a:ext cx="2864928" cy="4253023"/>
          </a:xfrm>
          <a:prstGeom prst="rect">
            <a:avLst/>
          </a:prstGeom>
        </p:spPr>
      </p:pic>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8401A07-9BE1-784D-58DA-DD83D168C45A}"/>
                  </a:ext>
                </a:extLst>
              </p:cNvPr>
              <p:cNvSpPr txBox="1"/>
              <p:nvPr/>
            </p:nvSpPr>
            <p:spPr>
              <a:xfrm>
                <a:off x="1105785" y="5209953"/>
                <a:ext cx="248093" cy="307777"/>
              </a:xfrm>
              <a:prstGeom prst="rect">
                <a:avLst/>
              </a:prstGeom>
              <a:solidFill>
                <a:schemeClr val="accent4"/>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𝑡</m:t>
                      </m:r>
                    </m:oMath>
                  </m:oMathPara>
                </a14:m>
                <a:endParaRPr lang="fr-FR" sz="2000" dirty="0"/>
              </a:p>
            </p:txBody>
          </p:sp>
        </mc:Choice>
        <mc:Fallback xmlns="">
          <p:sp>
            <p:nvSpPr>
              <p:cNvPr id="5" name="ZoneTexte 4">
                <a:extLst>
                  <a:ext uri="{FF2B5EF4-FFF2-40B4-BE49-F238E27FC236}">
                    <a16:creationId xmlns:a16="http://schemas.microsoft.com/office/drawing/2014/main" id="{78401A07-9BE1-784D-58DA-DD83D168C45A}"/>
                  </a:ext>
                </a:extLst>
              </p:cNvPr>
              <p:cNvSpPr txBox="1">
                <a:spLocks noRot="1" noChangeAspect="1" noMove="1" noResize="1" noEditPoints="1" noAdjustHandles="1" noChangeArrowheads="1" noChangeShapeType="1" noTextEdit="1"/>
              </p:cNvSpPr>
              <p:nvPr/>
            </p:nvSpPr>
            <p:spPr>
              <a:xfrm>
                <a:off x="1105785" y="5209953"/>
                <a:ext cx="248093" cy="307777"/>
              </a:xfrm>
              <a:prstGeom prst="rect">
                <a:avLst/>
              </a:prstGeom>
              <a:blipFill>
                <a:blip r:embed="rId3"/>
                <a:stretch>
                  <a:fillRect b="-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D98CF25B-C1C7-A3B4-84F2-174E15B416FB}"/>
                  </a:ext>
                </a:extLst>
              </p:cNvPr>
              <p:cNvSpPr txBox="1"/>
              <p:nvPr/>
            </p:nvSpPr>
            <p:spPr>
              <a:xfrm>
                <a:off x="1957964" y="5061096"/>
                <a:ext cx="248093" cy="307777"/>
              </a:xfrm>
              <a:prstGeom prst="rect">
                <a:avLst/>
              </a:prstGeom>
              <a:solidFill>
                <a:schemeClr val="accent4"/>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𝑡</m:t>
                      </m:r>
                    </m:oMath>
                  </m:oMathPara>
                </a14:m>
                <a:endParaRPr lang="fr-FR" sz="2000" dirty="0"/>
              </a:p>
            </p:txBody>
          </p:sp>
        </mc:Choice>
        <mc:Fallback xmlns="">
          <p:sp>
            <p:nvSpPr>
              <p:cNvPr id="6" name="ZoneTexte 5">
                <a:extLst>
                  <a:ext uri="{FF2B5EF4-FFF2-40B4-BE49-F238E27FC236}">
                    <a16:creationId xmlns:a16="http://schemas.microsoft.com/office/drawing/2014/main" id="{D98CF25B-C1C7-A3B4-84F2-174E15B416FB}"/>
                  </a:ext>
                </a:extLst>
              </p:cNvPr>
              <p:cNvSpPr txBox="1">
                <a:spLocks noRot="1" noChangeAspect="1" noMove="1" noResize="1" noEditPoints="1" noAdjustHandles="1" noChangeArrowheads="1" noChangeShapeType="1" noTextEdit="1"/>
              </p:cNvSpPr>
              <p:nvPr/>
            </p:nvSpPr>
            <p:spPr>
              <a:xfrm>
                <a:off x="1957964" y="5061096"/>
                <a:ext cx="248093" cy="307777"/>
              </a:xfrm>
              <a:prstGeom prst="rect">
                <a:avLst/>
              </a:prstGeom>
              <a:blipFill>
                <a:blip r:embed="rId4"/>
                <a:stretch>
                  <a:fillRect l="-5000" b="-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1DBAF80-0F4A-5D2E-4E8A-4B7FEB11CB7E}"/>
                  </a:ext>
                </a:extLst>
              </p:cNvPr>
              <p:cNvSpPr txBox="1"/>
              <p:nvPr/>
            </p:nvSpPr>
            <p:spPr>
              <a:xfrm>
                <a:off x="2590906" y="4987238"/>
                <a:ext cx="248093" cy="307777"/>
              </a:xfrm>
              <a:prstGeom prst="rect">
                <a:avLst/>
              </a:prstGeom>
              <a:solidFill>
                <a:schemeClr val="accent4"/>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𝑡</m:t>
                      </m:r>
                    </m:oMath>
                  </m:oMathPara>
                </a14:m>
                <a:endParaRPr lang="fr-FR" sz="2000" dirty="0"/>
              </a:p>
            </p:txBody>
          </p:sp>
        </mc:Choice>
        <mc:Fallback xmlns="">
          <p:sp>
            <p:nvSpPr>
              <p:cNvPr id="7" name="ZoneTexte 6">
                <a:extLst>
                  <a:ext uri="{FF2B5EF4-FFF2-40B4-BE49-F238E27FC236}">
                    <a16:creationId xmlns:a16="http://schemas.microsoft.com/office/drawing/2014/main" id="{61DBAF80-0F4A-5D2E-4E8A-4B7FEB11CB7E}"/>
                  </a:ext>
                </a:extLst>
              </p:cNvPr>
              <p:cNvSpPr txBox="1">
                <a:spLocks noRot="1" noChangeAspect="1" noMove="1" noResize="1" noEditPoints="1" noAdjustHandles="1" noChangeArrowheads="1" noChangeShapeType="1" noTextEdit="1"/>
              </p:cNvSpPr>
              <p:nvPr/>
            </p:nvSpPr>
            <p:spPr>
              <a:xfrm>
                <a:off x="2590906" y="4987238"/>
                <a:ext cx="248093" cy="307777"/>
              </a:xfrm>
              <a:prstGeom prst="rect">
                <a:avLst/>
              </a:prstGeom>
              <a:blipFill>
                <a:blip r:embed="rId5"/>
                <a:stretch>
                  <a:fillRect l="-5000" b="-3846"/>
                </a:stretch>
              </a:blipFill>
            </p:spPr>
            <p:txBody>
              <a:bodyPr/>
              <a:lstStyle/>
              <a:p>
                <a:r>
                  <a:rPr lang="fr-FR">
                    <a:noFill/>
                  </a:rPr>
                  <a:t> </a:t>
                </a:r>
              </a:p>
            </p:txBody>
          </p:sp>
        </mc:Fallback>
      </mc:AlternateContent>
    </p:spTree>
    <p:extLst>
      <p:ext uri="{BB962C8B-B14F-4D97-AF65-F5344CB8AC3E}">
        <p14:creationId xmlns:p14="http://schemas.microsoft.com/office/powerpoint/2010/main" val="244599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345D4-DB22-2DC9-282B-4A750129FD70}"/>
              </a:ext>
            </a:extLst>
          </p:cNvPr>
          <p:cNvSpPr>
            <a:spLocks noGrp="1"/>
          </p:cNvSpPr>
          <p:nvPr>
            <p:ph type="title"/>
          </p:nvPr>
        </p:nvSpPr>
        <p:spPr/>
        <p:txBody>
          <a:bodyPr/>
          <a:lstStyle/>
          <a:p>
            <a:r>
              <a:rPr lang="fr-FR" dirty="0"/>
              <a:t>Runs at the LHC and HL-LHC</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4ADBD47E-9CA7-A183-04F8-9A2B7AB52B24}"/>
                  </a:ext>
                </a:extLst>
              </p:cNvPr>
              <p:cNvSpPr>
                <a:spLocks noGrp="1"/>
              </p:cNvSpPr>
              <p:nvPr>
                <p:ph idx="1"/>
              </p:nvPr>
            </p:nvSpPr>
            <p:spPr>
              <a:xfrm>
                <a:off x="7892239" y="1227137"/>
                <a:ext cx="4170452" cy="5127481"/>
              </a:xfrm>
            </p:spPr>
            <p:txBody>
              <a:bodyPr>
                <a:normAutofit fontScale="77500" lnSpcReduction="20000"/>
              </a:bodyPr>
              <a:lstStyle/>
              <a:p>
                <a:r>
                  <a:rPr lang="en-GB" dirty="0">
                    <a:solidFill>
                      <a:schemeClr val="accent1"/>
                    </a:solidFill>
                  </a:rPr>
                  <a:t>LHC in two phases </a:t>
                </a:r>
                <a:r>
                  <a:rPr lang="en-GB" dirty="0"/>
                  <a:t>:</a:t>
                </a:r>
              </a:p>
              <a:p>
                <a:pPr lvl="1"/>
                <a:r>
                  <a:rPr lang="en-GB" dirty="0"/>
                  <a:t>Current runs, up to 460 </a:t>
                </a:r>
                <a14:m>
                  <m:oMath xmlns:m="http://schemas.openxmlformats.org/officeDocument/2006/math">
                    <m:sSup>
                      <m:sSupPr>
                        <m:ctrlPr>
                          <a:rPr lang="en-GB" i="1" smtClean="0">
                            <a:latin typeface="Cambria Math" panose="02040503050406030204" pitchFamily="18" charset="0"/>
                          </a:rPr>
                        </m:ctrlPr>
                      </m:sSupPr>
                      <m:e>
                        <m:r>
                          <a:rPr lang="fr-FR" b="0" i="1" smtClean="0">
                            <a:latin typeface="Cambria Math" panose="02040503050406030204" pitchFamily="18" charset="0"/>
                          </a:rPr>
                          <m:t>𝑓𝑏</m:t>
                        </m:r>
                      </m:e>
                      <m:sup>
                        <m:r>
                          <a:rPr lang="fr-FR" b="0" i="1" smtClean="0">
                            <a:latin typeface="Cambria Math" panose="02040503050406030204" pitchFamily="18" charset="0"/>
                          </a:rPr>
                          <m:t>−1</m:t>
                        </m:r>
                      </m:sup>
                    </m:sSup>
                  </m:oMath>
                </a14:m>
                <a:r>
                  <a:rPr lang="en-GB" dirty="0"/>
                  <a:t> expected at the end of the Run3,</a:t>
                </a:r>
              </a:p>
              <a:p>
                <a:pPr lvl="1"/>
                <a:r>
                  <a:rPr lang="en-GB" dirty="0"/>
                  <a:t>Construction of the HL-LHC, up to 3000-4000 </a:t>
                </a:r>
                <a14:m>
                  <m:oMath xmlns:m="http://schemas.openxmlformats.org/officeDocument/2006/math">
                    <m:sSup>
                      <m:sSupPr>
                        <m:ctrlPr>
                          <a:rPr lang="en-GB" i="1" smtClean="0">
                            <a:latin typeface="Cambria Math" panose="02040503050406030204" pitchFamily="18" charset="0"/>
                          </a:rPr>
                        </m:ctrlPr>
                      </m:sSupPr>
                      <m:e>
                        <m:r>
                          <a:rPr lang="fr-FR" b="0" i="1" smtClean="0">
                            <a:latin typeface="Cambria Math" panose="02040503050406030204" pitchFamily="18" charset="0"/>
                          </a:rPr>
                          <m:t>𝑓𝑏</m:t>
                        </m:r>
                      </m:e>
                      <m:sup>
                        <m:r>
                          <a:rPr lang="fr-FR" b="0" i="1" smtClean="0">
                            <a:latin typeface="Cambria Math" panose="02040503050406030204" pitchFamily="18" charset="0"/>
                          </a:rPr>
                          <m:t>−1</m:t>
                        </m:r>
                      </m:sup>
                    </m:sSup>
                  </m:oMath>
                </a14:m>
                <a:r>
                  <a:rPr lang="en-GB" dirty="0"/>
                  <a:t>.</a:t>
                </a:r>
              </a:p>
              <a:p>
                <a:pPr lvl="1"/>
                <a:endParaRPr lang="en-GB" dirty="0"/>
              </a:p>
              <a:p>
                <a:pPr lvl="1"/>
                <a:endParaRPr lang="en-GB" dirty="0"/>
              </a:p>
              <a:p>
                <a:r>
                  <a:rPr lang="en-GB" dirty="0">
                    <a:solidFill>
                      <a:schemeClr val="accent1"/>
                    </a:solidFill>
                  </a:rPr>
                  <a:t>Price of high luminosity </a:t>
                </a:r>
                <a:r>
                  <a:rPr lang="en-GB" dirty="0"/>
                  <a:t>: enormous amount of pile-up events.</a:t>
                </a:r>
              </a:p>
              <a:p>
                <a:endParaRPr lang="en-GB" dirty="0"/>
              </a:p>
              <a:p>
                <a:endParaRPr lang="en-GB" dirty="0"/>
              </a:p>
              <a:p>
                <a:r>
                  <a:rPr lang="en-GB" dirty="0">
                    <a:solidFill>
                      <a:schemeClr val="accent1"/>
                    </a:solidFill>
                  </a:rPr>
                  <a:t>Price of high-energy/hadronic collider</a:t>
                </a:r>
                <a:r>
                  <a:rPr lang="en-GB" dirty="0"/>
                  <a:t>:</a:t>
                </a:r>
              </a:p>
              <a:p>
                <a:pPr lvl="1"/>
                <a:r>
                  <a:rPr lang="en-GB" dirty="0"/>
                  <a:t>Large QCD </a:t>
                </a:r>
                <a:r>
                  <a:rPr lang="en-GB" dirty="0" err="1"/>
                  <a:t>mutlijet</a:t>
                </a:r>
                <a:r>
                  <a:rPr lang="en-GB" dirty="0"/>
                  <a:t> backgrounds,</a:t>
                </a:r>
              </a:p>
              <a:p>
                <a:pPr lvl="1"/>
                <a:r>
                  <a:rPr lang="en-GB" dirty="0"/>
                  <a:t>Trigger and events selection cut the available phase space.</a:t>
                </a:r>
              </a:p>
              <a:p>
                <a:endParaRPr lang="en-GB" dirty="0"/>
              </a:p>
            </p:txBody>
          </p:sp>
        </mc:Choice>
        <mc:Fallback xmlns="">
          <p:sp>
            <p:nvSpPr>
              <p:cNvPr id="3" name="Espace réservé du contenu 2">
                <a:extLst>
                  <a:ext uri="{FF2B5EF4-FFF2-40B4-BE49-F238E27FC236}">
                    <a16:creationId xmlns:a16="http://schemas.microsoft.com/office/drawing/2014/main" id="{4ADBD47E-9CA7-A183-04F8-9A2B7AB52B24}"/>
                  </a:ext>
                </a:extLst>
              </p:cNvPr>
              <p:cNvSpPr>
                <a:spLocks noGrp="1" noRot="1" noChangeAspect="1" noMove="1" noResize="1" noEditPoints="1" noAdjustHandles="1" noChangeArrowheads="1" noChangeShapeType="1" noTextEdit="1"/>
              </p:cNvSpPr>
              <p:nvPr>
                <p:ph idx="1"/>
              </p:nvPr>
            </p:nvSpPr>
            <p:spPr>
              <a:xfrm>
                <a:off x="7892239" y="1227137"/>
                <a:ext cx="4170452" cy="5127481"/>
              </a:xfrm>
              <a:blipFill>
                <a:blip r:embed="rId3"/>
                <a:stretch>
                  <a:fillRect l="-1824" t="-2469" r="-1216" b="-988"/>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4E6157E1-1F07-99BC-AA04-9FD9B93D25B5}"/>
              </a:ext>
            </a:extLst>
          </p:cNvPr>
          <p:cNvPicPr>
            <a:picLocks noChangeAspect="1"/>
          </p:cNvPicPr>
          <p:nvPr/>
        </p:nvPicPr>
        <p:blipFill>
          <a:blip r:embed="rId4"/>
          <a:stretch>
            <a:fillRect/>
          </a:stretch>
        </p:blipFill>
        <p:spPr>
          <a:xfrm>
            <a:off x="0" y="1110119"/>
            <a:ext cx="7772400" cy="3862984"/>
          </a:xfrm>
          <a:prstGeom prst="rect">
            <a:avLst/>
          </a:prstGeom>
        </p:spPr>
      </p:pic>
      <p:pic>
        <p:nvPicPr>
          <p:cNvPr id="14340" name="Picture 4">
            <a:extLst>
              <a:ext uri="{FF2B5EF4-FFF2-40B4-BE49-F238E27FC236}">
                <a16:creationId xmlns:a16="http://schemas.microsoft.com/office/drawing/2014/main" id="{D5BE4FDE-3333-DEC0-A1E9-1353F2A0C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352" y="5083018"/>
            <a:ext cx="3145366" cy="157268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Accelerator report: LHC run 3 achieves record-breaking integrated ...">
            <a:extLst>
              <a:ext uri="{FF2B5EF4-FFF2-40B4-BE49-F238E27FC236}">
                <a16:creationId xmlns:a16="http://schemas.microsoft.com/office/drawing/2014/main" id="{2B84B067-FB6F-6C61-1B1B-CCD6A9A4F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146" y="4951554"/>
            <a:ext cx="2803236" cy="191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55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4BDC0F89-AD6E-CF36-2561-566250B42600}"/>
              </a:ext>
            </a:extLst>
          </p:cNvPr>
          <p:cNvGrpSpPr/>
          <p:nvPr/>
        </p:nvGrpSpPr>
        <p:grpSpPr>
          <a:xfrm>
            <a:off x="5625802" y="1324277"/>
            <a:ext cx="6350702" cy="3682930"/>
            <a:chOff x="5281301" y="1324277"/>
            <a:chExt cx="6695203" cy="3682930"/>
          </a:xfrm>
        </p:grpSpPr>
        <p:pic>
          <p:nvPicPr>
            <p:cNvPr id="10" name="Image 9">
              <a:extLst>
                <a:ext uri="{FF2B5EF4-FFF2-40B4-BE49-F238E27FC236}">
                  <a16:creationId xmlns:a16="http://schemas.microsoft.com/office/drawing/2014/main" id="{EC0E1EBA-03C5-D662-6162-11C54B4ABFFD}"/>
                </a:ext>
              </a:extLst>
            </p:cNvPr>
            <p:cNvPicPr>
              <a:picLocks noChangeAspect="1"/>
            </p:cNvPicPr>
            <p:nvPr/>
          </p:nvPicPr>
          <p:blipFill>
            <a:blip r:embed="rId3"/>
            <a:stretch>
              <a:fillRect/>
            </a:stretch>
          </p:blipFill>
          <p:spPr>
            <a:xfrm>
              <a:off x="5281301" y="1324277"/>
              <a:ext cx="6695203" cy="3682930"/>
            </a:xfrm>
            <a:prstGeom prst="rect">
              <a:avLst/>
            </a:prstGeom>
          </p:spPr>
        </p:pic>
        <p:sp>
          <p:nvSpPr>
            <p:cNvPr id="47" name="Ellipse 46">
              <a:extLst>
                <a:ext uri="{FF2B5EF4-FFF2-40B4-BE49-F238E27FC236}">
                  <a16:creationId xmlns:a16="http://schemas.microsoft.com/office/drawing/2014/main" id="{E3005739-CC61-494A-B3ED-496E0C34DA6A}"/>
                </a:ext>
              </a:extLst>
            </p:cNvPr>
            <p:cNvSpPr/>
            <p:nvPr/>
          </p:nvSpPr>
          <p:spPr>
            <a:xfrm>
              <a:off x="6496703" y="1594882"/>
              <a:ext cx="182104" cy="1855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82E44069-BAB9-9242-AD35-92D001B30A0F}"/>
                </a:ext>
              </a:extLst>
            </p:cNvPr>
            <p:cNvSpPr/>
            <p:nvPr/>
          </p:nvSpPr>
          <p:spPr>
            <a:xfrm>
              <a:off x="7636682" y="2366485"/>
              <a:ext cx="190426" cy="18576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29EF5717-505E-EF40-813C-DAA81DB703E8}"/>
                </a:ext>
              </a:extLst>
            </p:cNvPr>
            <p:cNvSpPr/>
            <p:nvPr/>
          </p:nvSpPr>
          <p:spPr>
            <a:xfrm>
              <a:off x="8936412" y="2784240"/>
              <a:ext cx="207119" cy="197898"/>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07211A69-D525-BE4A-9F18-9554772B0948}"/>
                </a:ext>
              </a:extLst>
            </p:cNvPr>
            <p:cNvSpPr/>
            <p:nvPr/>
          </p:nvSpPr>
          <p:spPr>
            <a:xfrm>
              <a:off x="10586851" y="3344631"/>
              <a:ext cx="662396" cy="3388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D6137E5D-F2EC-C943-B55B-DF9AB240A244}"/>
              </a:ext>
            </a:extLst>
          </p:cNvPr>
          <p:cNvSpPr>
            <a:spLocks noGrp="1"/>
          </p:cNvSpPr>
          <p:nvPr>
            <p:ph type="title"/>
          </p:nvPr>
        </p:nvSpPr>
        <p:spPr>
          <a:xfrm>
            <a:off x="1158240" y="65343"/>
            <a:ext cx="9607215" cy="801343"/>
          </a:xfrm>
        </p:spPr>
        <p:txBody>
          <a:bodyPr/>
          <a:lstStyle/>
          <a:p>
            <a:r>
              <a:rPr lang="fr-FR" dirty="0"/>
              <a:t>Runs at the FCCee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4C32C0D-FD25-CC41-9B18-A8B2A8FA2758}"/>
                  </a:ext>
                </a:extLst>
              </p:cNvPr>
              <p:cNvSpPr>
                <a:spLocks noGrp="1"/>
              </p:cNvSpPr>
              <p:nvPr>
                <p:ph idx="1"/>
              </p:nvPr>
            </p:nvSpPr>
            <p:spPr>
              <a:xfrm>
                <a:off x="62850" y="1350330"/>
                <a:ext cx="5554861" cy="5085585"/>
              </a:xfrm>
            </p:spPr>
            <p:txBody>
              <a:bodyPr>
                <a:normAutofit fontScale="62500" lnSpcReduction="20000"/>
              </a:bodyPr>
              <a:lstStyle/>
              <a:p>
                <a:r>
                  <a:rPr lang="en-GB" dirty="0">
                    <a:solidFill>
                      <a:srgbClr val="0070C0"/>
                    </a:solidFill>
                  </a:rPr>
                  <a:t>Lepton colliders schedule </a:t>
                </a:r>
                <a:r>
                  <a:rPr lang="en-GB" dirty="0"/>
                  <a:t>: runs at different collision energies.</a:t>
                </a:r>
              </a:p>
              <a:p>
                <a:pPr marL="0" indent="0">
                  <a:buNone/>
                </a:pPr>
                <a:endParaRPr lang="en-GB" dirty="0"/>
              </a:p>
              <a:p>
                <a:r>
                  <a:rPr lang="en-GB" dirty="0">
                    <a:solidFill>
                      <a:srgbClr val="0070C0"/>
                    </a:solidFill>
                  </a:rPr>
                  <a:t>Top quark physics program in two steps </a:t>
                </a:r>
                <a:r>
                  <a:rPr lang="en-GB" dirty="0"/>
                  <a:t>:</a:t>
                </a:r>
              </a:p>
              <a:p>
                <a:pPr lvl="1"/>
                <a:r>
                  <a:rPr lang="en-GB" sz="2900" dirty="0">
                    <a:solidFill>
                      <a:schemeClr val="accent5"/>
                    </a:solidFill>
                  </a:rPr>
                  <a:t>Scan energies from ~340 to ~350 GeV</a:t>
                </a:r>
                <a:r>
                  <a:rPr lang="en-GB" sz="2900" dirty="0"/>
                  <a:t>,  0.42 </a:t>
                </a:r>
                <a14:m>
                  <m:oMath xmlns:m="http://schemas.openxmlformats.org/officeDocument/2006/math">
                    <m:sSup>
                      <m:sSupPr>
                        <m:ctrlPr>
                          <a:rPr lang="en-GB" sz="2900" i="1" smtClean="0">
                            <a:latin typeface="Cambria Math" panose="02040503050406030204" pitchFamily="18" charset="0"/>
                          </a:rPr>
                        </m:ctrlPr>
                      </m:sSupPr>
                      <m:e>
                        <m:r>
                          <a:rPr lang="en-GB" sz="2900" b="0" i="1" smtClean="0">
                            <a:latin typeface="Cambria Math" panose="02040503050406030204" pitchFamily="18" charset="0"/>
                          </a:rPr>
                          <m:t>𝑎𝑏</m:t>
                        </m:r>
                      </m:e>
                      <m:sup>
                        <m:r>
                          <a:rPr lang="en-GB" sz="2900" b="0" i="1" smtClean="0">
                            <a:latin typeface="Cambria Math" panose="02040503050406030204" pitchFamily="18" charset="0"/>
                          </a:rPr>
                          <m:t>−1</m:t>
                        </m:r>
                      </m:sup>
                    </m:sSup>
                  </m:oMath>
                </a14:m>
                <a:r>
                  <a:rPr lang="en-GB" sz="2900" dirty="0"/>
                  <a:t> in total,</a:t>
                </a:r>
              </a:p>
              <a:p>
                <a:pPr lvl="1"/>
                <a:r>
                  <a:rPr lang="en-GB" sz="2900" dirty="0">
                    <a:solidFill>
                      <a:schemeClr val="accent5"/>
                    </a:solidFill>
                  </a:rPr>
                  <a:t>Larger statistic run at 365 GeV</a:t>
                </a:r>
                <a:r>
                  <a:rPr lang="en-GB" sz="2900" dirty="0"/>
                  <a:t>, 2.70 </a:t>
                </a:r>
                <a14:m>
                  <m:oMath xmlns:m="http://schemas.openxmlformats.org/officeDocument/2006/math">
                    <m:sSup>
                      <m:sSupPr>
                        <m:ctrlPr>
                          <a:rPr lang="en-GB" sz="2900" i="1">
                            <a:latin typeface="Cambria Math" panose="02040503050406030204" pitchFamily="18" charset="0"/>
                          </a:rPr>
                        </m:ctrlPr>
                      </m:sSupPr>
                      <m:e>
                        <m:r>
                          <a:rPr lang="en-GB" sz="2900" i="1" smtClean="0">
                            <a:latin typeface="Cambria Math" panose="02040503050406030204" pitchFamily="18" charset="0"/>
                          </a:rPr>
                          <m:t>𝑎𝑏</m:t>
                        </m:r>
                      </m:e>
                      <m:sup>
                        <m:r>
                          <a:rPr lang="en-GB" sz="2900" i="1" smtClean="0">
                            <a:latin typeface="Cambria Math" panose="02040503050406030204" pitchFamily="18" charset="0"/>
                          </a:rPr>
                          <m:t>−1</m:t>
                        </m:r>
                      </m:sup>
                    </m:sSup>
                  </m:oMath>
                </a14:m>
                <a:r>
                  <a:rPr lang="en-GB" sz="2900" dirty="0"/>
                  <a:t>.</a:t>
                </a:r>
              </a:p>
              <a:p>
                <a:pPr lvl="1"/>
                <a:endParaRPr lang="en-GB" dirty="0"/>
              </a:p>
              <a:p>
                <a:r>
                  <a:rPr lang="en-GB" dirty="0"/>
                  <a:t>At 365 GeV, ~</a:t>
                </a:r>
                <a:r>
                  <a:rPr lang="en-GB" dirty="0">
                    <a:solidFill>
                      <a:srgbClr val="0070C0"/>
                    </a:solidFill>
                  </a:rPr>
                  <a:t>2 Mevts in total. </a:t>
                </a:r>
              </a:p>
              <a:p>
                <a:endParaRPr lang="en-GB" dirty="0"/>
              </a:p>
              <a:p>
                <a:r>
                  <a:rPr lang="en-GB" dirty="0"/>
                  <a:t>1-2 orders of magnitude lower during the scan.</a:t>
                </a:r>
              </a:p>
              <a:p>
                <a:endParaRPr lang="en-GB" dirty="0"/>
              </a:p>
              <a:p>
                <a:r>
                  <a:rPr lang="en-GB" dirty="0">
                    <a:solidFill>
                      <a:srgbClr val="0070C0"/>
                    </a:solidFill>
                  </a:rPr>
                  <a:t>Compared to LHC, no QCD </a:t>
                </a:r>
                <a:r>
                  <a:rPr lang="en-GB" dirty="0" err="1">
                    <a:solidFill>
                      <a:srgbClr val="0070C0"/>
                    </a:solidFill>
                  </a:rPr>
                  <a:t>mutlijet</a:t>
                </a:r>
                <a:r>
                  <a:rPr lang="en-GB" dirty="0">
                    <a:solidFill>
                      <a:srgbClr val="0070C0"/>
                    </a:solidFill>
                  </a:rPr>
                  <a:t> background, lower background in general.</a:t>
                </a:r>
              </a:p>
              <a:p>
                <a:endParaRPr lang="en-GB" dirty="0">
                  <a:solidFill>
                    <a:srgbClr val="0070C0"/>
                  </a:solidFill>
                </a:endParaRPr>
              </a:p>
              <a:p>
                <a:r>
                  <a:rPr lang="en-GB" dirty="0">
                    <a:solidFill>
                      <a:srgbClr val="0070C0"/>
                    </a:solidFill>
                  </a:rPr>
                  <a:t>Loose event selection (compared to LHC): large acceptance, large access to the phase space.</a:t>
                </a:r>
                <a:endParaRPr lang="en-GB" dirty="0"/>
              </a:p>
            </p:txBody>
          </p:sp>
        </mc:Choice>
        <mc:Fallback xmlns="">
          <p:sp>
            <p:nvSpPr>
              <p:cNvPr id="3" name="Espace réservé du contenu 2">
                <a:extLst>
                  <a:ext uri="{FF2B5EF4-FFF2-40B4-BE49-F238E27FC236}">
                    <a16:creationId xmlns:a16="http://schemas.microsoft.com/office/drawing/2014/main" id="{64C32C0D-FD25-CC41-9B18-A8B2A8FA2758}"/>
                  </a:ext>
                </a:extLst>
              </p:cNvPr>
              <p:cNvSpPr>
                <a:spLocks noGrp="1" noRot="1" noChangeAspect="1" noMove="1" noResize="1" noEditPoints="1" noAdjustHandles="1" noChangeArrowheads="1" noChangeShapeType="1" noTextEdit="1"/>
              </p:cNvSpPr>
              <p:nvPr>
                <p:ph idx="1"/>
              </p:nvPr>
            </p:nvSpPr>
            <p:spPr>
              <a:xfrm>
                <a:off x="62850" y="1350330"/>
                <a:ext cx="5554861" cy="5085585"/>
              </a:xfrm>
              <a:blipFill>
                <a:blip r:embed="rId4"/>
                <a:stretch>
                  <a:fillRect l="-683" t="-2494"/>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6072CDF4-FAB5-3541-B82C-D817E2CB0F79}"/>
              </a:ext>
            </a:extLst>
          </p:cNvPr>
          <p:cNvSpPr>
            <a:spLocks noGrp="1"/>
          </p:cNvSpPr>
          <p:nvPr>
            <p:ph type="sldNum" sz="quarter" idx="12"/>
          </p:nvPr>
        </p:nvSpPr>
        <p:spPr>
          <a:xfrm>
            <a:off x="9393855" y="6485229"/>
            <a:ext cx="2743200" cy="365125"/>
          </a:xfrm>
        </p:spPr>
        <p:txBody>
          <a:bodyPr/>
          <a:lstStyle/>
          <a:p>
            <a:fld id="{D1F3EB87-43B8-C349-9524-A5B52D9957BC}" type="slidenum">
              <a:rPr lang="fr-FR" smtClean="0"/>
              <a:t>13</a:t>
            </a:fld>
            <a:endParaRPr lang="fr-FR" dirty="0"/>
          </a:p>
        </p:txBody>
      </p:sp>
      <p:sp>
        <p:nvSpPr>
          <p:cNvPr id="11" name="Flèche vers la droite 10">
            <a:extLst>
              <a:ext uri="{FF2B5EF4-FFF2-40B4-BE49-F238E27FC236}">
                <a16:creationId xmlns:a16="http://schemas.microsoft.com/office/drawing/2014/main" id="{06929872-5345-B442-B3E3-7D09D861DDFB}"/>
              </a:ext>
            </a:extLst>
          </p:cNvPr>
          <p:cNvSpPr/>
          <p:nvPr/>
        </p:nvSpPr>
        <p:spPr>
          <a:xfrm>
            <a:off x="6170393" y="4987333"/>
            <a:ext cx="5924756" cy="972926"/>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8D3C5AC6-5D39-8541-9EC4-257B46DDD681}"/>
              </a:ext>
            </a:extLst>
          </p:cNvPr>
          <p:cNvSpPr txBox="1"/>
          <p:nvPr/>
        </p:nvSpPr>
        <p:spPr>
          <a:xfrm>
            <a:off x="6773281" y="5302251"/>
            <a:ext cx="670825" cy="307777"/>
          </a:xfrm>
          <a:prstGeom prst="rect">
            <a:avLst/>
          </a:prstGeom>
          <a:noFill/>
        </p:spPr>
        <p:txBody>
          <a:bodyPr wrap="none" rtlCol="0">
            <a:spAutoFit/>
          </a:bodyPr>
          <a:lstStyle/>
          <a:p>
            <a:r>
              <a:rPr lang="fr-FR" sz="1400" b="1" dirty="0"/>
              <a:t>Z(4 </a:t>
            </a:r>
            <a:r>
              <a:rPr lang="fr-FR" sz="1400" b="1" dirty="0" err="1"/>
              <a:t>ys</a:t>
            </a:r>
            <a:r>
              <a:rPr lang="fr-FR" sz="1400" b="1" dirty="0"/>
              <a:t>)</a:t>
            </a:r>
          </a:p>
        </p:txBody>
      </p:sp>
      <p:sp>
        <p:nvSpPr>
          <p:cNvPr id="15" name="ZoneTexte 14">
            <a:extLst>
              <a:ext uri="{FF2B5EF4-FFF2-40B4-BE49-F238E27FC236}">
                <a16:creationId xmlns:a16="http://schemas.microsoft.com/office/drawing/2014/main" id="{26253B83-CA5F-B04C-8EB0-AB3AE1F3EFEF}"/>
              </a:ext>
            </a:extLst>
          </p:cNvPr>
          <p:cNvSpPr txBox="1"/>
          <p:nvPr/>
        </p:nvSpPr>
        <p:spPr>
          <a:xfrm>
            <a:off x="7773431" y="5214357"/>
            <a:ext cx="705874" cy="523220"/>
          </a:xfrm>
          <a:prstGeom prst="rect">
            <a:avLst/>
          </a:prstGeom>
          <a:noFill/>
        </p:spPr>
        <p:txBody>
          <a:bodyPr wrap="square" rtlCol="0">
            <a:spAutoFit/>
          </a:bodyPr>
          <a:lstStyle/>
          <a:p>
            <a:pPr algn="ctr"/>
            <a:r>
              <a:rPr lang="fr-FR" sz="1400" b="1" dirty="0"/>
              <a:t>WW</a:t>
            </a:r>
          </a:p>
          <a:p>
            <a:pPr algn="ctr"/>
            <a:r>
              <a:rPr lang="fr-FR" sz="1400" b="1" dirty="0"/>
              <a:t>(2y)</a:t>
            </a:r>
          </a:p>
        </p:txBody>
      </p:sp>
      <p:cxnSp>
        <p:nvCxnSpPr>
          <p:cNvPr id="16" name="Connecteur droit 15">
            <a:extLst>
              <a:ext uri="{FF2B5EF4-FFF2-40B4-BE49-F238E27FC236}">
                <a16:creationId xmlns:a16="http://schemas.microsoft.com/office/drawing/2014/main" id="{C955F049-22FD-3B43-82B6-AEA137D23A99}"/>
              </a:ext>
            </a:extLst>
          </p:cNvPr>
          <p:cNvCxnSpPr/>
          <p:nvPr/>
        </p:nvCxnSpPr>
        <p:spPr>
          <a:xfrm>
            <a:off x="8486882" y="5237313"/>
            <a:ext cx="0" cy="472966"/>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A2C728EC-A0B1-4F44-861F-D5B5B2DE40E2}"/>
              </a:ext>
            </a:extLst>
          </p:cNvPr>
          <p:cNvSpPr txBox="1"/>
          <p:nvPr/>
        </p:nvSpPr>
        <p:spPr>
          <a:xfrm>
            <a:off x="8709202" y="5309878"/>
            <a:ext cx="673582" cy="307777"/>
          </a:xfrm>
          <a:prstGeom prst="rect">
            <a:avLst/>
          </a:prstGeom>
          <a:noFill/>
        </p:spPr>
        <p:txBody>
          <a:bodyPr wrap="none" rtlCol="0">
            <a:spAutoFit/>
          </a:bodyPr>
          <a:lstStyle/>
          <a:p>
            <a:r>
              <a:rPr lang="fr-FR" sz="1400" b="1" dirty="0"/>
              <a:t>ZH(3y)</a:t>
            </a:r>
          </a:p>
        </p:txBody>
      </p:sp>
      <p:cxnSp>
        <p:nvCxnSpPr>
          <p:cNvPr id="18" name="Connecteur droit 17">
            <a:extLst>
              <a:ext uri="{FF2B5EF4-FFF2-40B4-BE49-F238E27FC236}">
                <a16:creationId xmlns:a16="http://schemas.microsoft.com/office/drawing/2014/main" id="{D89473B5-5685-3D4B-AA62-FCA81AE44E70}"/>
              </a:ext>
            </a:extLst>
          </p:cNvPr>
          <p:cNvCxnSpPr/>
          <p:nvPr/>
        </p:nvCxnSpPr>
        <p:spPr>
          <a:xfrm>
            <a:off x="9589952" y="5237313"/>
            <a:ext cx="0" cy="472966"/>
          </a:xfrm>
          <a:prstGeom prst="line">
            <a:avLst/>
          </a:prstGeom>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54221ED4-A2A4-504D-83ED-EC14E72E0CD8}"/>
              </a:ext>
            </a:extLst>
          </p:cNvPr>
          <p:cNvSpPr txBox="1"/>
          <p:nvPr/>
        </p:nvSpPr>
        <p:spPr>
          <a:xfrm>
            <a:off x="9643029" y="5235557"/>
            <a:ext cx="473206" cy="523220"/>
          </a:xfrm>
          <a:prstGeom prst="rect">
            <a:avLst/>
          </a:prstGeom>
          <a:noFill/>
        </p:spPr>
        <p:txBody>
          <a:bodyPr wrap="none" rtlCol="0">
            <a:spAutoFit/>
          </a:bodyPr>
          <a:lstStyle/>
          <a:p>
            <a:r>
              <a:rPr lang="fr-FR" sz="1400" b="1" dirty="0"/>
              <a:t>LS</a:t>
            </a:r>
          </a:p>
          <a:p>
            <a:r>
              <a:rPr lang="fr-FR" sz="1400" b="1" dirty="0"/>
              <a:t>(1y)</a:t>
            </a:r>
          </a:p>
        </p:txBody>
      </p:sp>
      <p:cxnSp>
        <p:nvCxnSpPr>
          <p:cNvPr id="20" name="Connecteur droit 19">
            <a:extLst>
              <a:ext uri="{FF2B5EF4-FFF2-40B4-BE49-F238E27FC236}">
                <a16:creationId xmlns:a16="http://schemas.microsoft.com/office/drawing/2014/main" id="{B4252479-FFB4-AB4A-9DD7-11C13B70EA68}"/>
              </a:ext>
            </a:extLst>
          </p:cNvPr>
          <p:cNvCxnSpPr/>
          <p:nvPr/>
        </p:nvCxnSpPr>
        <p:spPr>
          <a:xfrm>
            <a:off x="10111352" y="5235557"/>
            <a:ext cx="0" cy="472966"/>
          </a:xfrm>
          <a:prstGeom prst="line">
            <a:avLst/>
          </a:prstGeom>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E4709882-C1E3-CC40-8BB6-8D008FA5AA09}"/>
              </a:ext>
            </a:extLst>
          </p:cNvPr>
          <p:cNvSpPr txBox="1"/>
          <p:nvPr/>
        </p:nvSpPr>
        <p:spPr>
          <a:xfrm>
            <a:off x="10563151" y="5318151"/>
            <a:ext cx="707181" cy="307777"/>
          </a:xfrm>
          <a:prstGeom prst="rect">
            <a:avLst/>
          </a:prstGeom>
          <a:noFill/>
        </p:spPr>
        <p:txBody>
          <a:bodyPr wrap="none" rtlCol="0">
            <a:spAutoFit/>
          </a:bodyPr>
          <a:lstStyle/>
          <a:p>
            <a:r>
              <a:rPr lang="fr-FR" sz="1400" b="1" dirty="0"/>
              <a:t>tt(4 </a:t>
            </a:r>
            <a:r>
              <a:rPr lang="fr-FR" sz="1400" b="1" dirty="0" err="1"/>
              <a:t>ys</a:t>
            </a:r>
            <a:r>
              <a:rPr lang="fr-FR" sz="1400" b="1" dirty="0"/>
              <a:t>)</a:t>
            </a:r>
          </a:p>
        </p:txBody>
      </p:sp>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2E2495C2-9D86-324A-9555-9E5D49D2EB61}"/>
                  </a:ext>
                </a:extLst>
              </p:cNvPr>
              <p:cNvSpPr txBox="1"/>
              <p:nvPr/>
            </p:nvSpPr>
            <p:spPr>
              <a:xfrm>
                <a:off x="6773281" y="5851367"/>
                <a:ext cx="900631" cy="312586"/>
              </a:xfrm>
              <a:prstGeom prst="rect">
                <a:avLst/>
              </a:prstGeom>
              <a:noFill/>
            </p:spPr>
            <p:txBody>
              <a:bodyPr wrap="none" rtlCol="0">
                <a:spAutoFit/>
              </a:bodyPr>
              <a:lstStyle/>
              <a:p>
                <a:r>
                  <a:rPr lang="fr-FR" sz="1400" b="1" dirty="0">
                    <a:solidFill>
                      <a:srgbClr val="C00000"/>
                    </a:solidFill>
                  </a:rPr>
                  <a:t>205</a:t>
                </a:r>
                <a14:m>
                  <m:oMath xmlns:m="http://schemas.openxmlformats.org/officeDocument/2006/math">
                    <m:sSup>
                      <m:sSupPr>
                        <m:ctrlPr>
                          <a:rPr lang="fr-FR" sz="1400" b="1" i="1" smtClean="0">
                            <a:solidFill>
                              <a:srgbClr val="C00000"/>
                            </a:solidFill>
                            <a:latin typeface="Cambria Math" panose="02040503050406030204" pitchFamily="18" charset="0"/>
                          </a:rPr>
                        </m:ctrlPr>
                      </m:sSupPr>
                      <m:e>
                        <m:r>
                          <a:rPr lang="fr-FR" sz="1400" b="1" i="1" smtClean="0">
                            <a:solidFill>
                              <a:srgbClr val="C00000"/>
                            </a:solidFill>
                            <a:latin typeface="Cambria Math" panose="02040503050406030204" pitchFamily="18" charset="0"/>
                          </a:rPr>
                          <m:t> </m:t>
                        </m:r>
                        <m:r>
                          <a:rPr lang="fr-FR" sz="1400" b="1" i="1" smtClean="0">
                            <a:solidFill>
                              <a:srgbClr val="C00000"/>
                            </a:solidFill>
                            <a:latin typeface="Cambria Math" panose="02040503050406030204" pitchFamily="18" charset="0"/>
                          </a:rPr>
                          <m:t>𝒂𝒃</m:t>
                        </m:r>
                      </m:e>
                      <m:sup>
                        <m:r>
                          <a:rPr lang="fr-FR" sz="1400" b="1" i="1" smtClean="0">
                            <a:solidFill>
                              <a:srgbClr val="C00000"/>
                            </a:solidFill>
                            <a:latin typeface="Cambria Math" panose="02040503050406030204" pitchFamily="18" charset="0"/>
                          </a:rPr>
                          <m:t>−</m:t>
                        </m:r>
                        <m:r>
                          <a:rPr lang="fr-FR" sz="1400" b="1" i="1" smtClean="0">
                            <a:solidFill>
                              <a:srgbClr val="C00000"/>
                            </a:solidFill>
                            <a:latin typeface="Cambria Math" panose="02040503050406030204" pitchFamily="18" charset="0"/>
                          </a:rPr>
                          <m:t>𝟏</m:t>
                        </m:r>
                      </m:sup>
                    </m:sSup>
                  </m:oMath>
                </a14:m>
                <a:endParaRPr lang="fr-FR" sz="1400" b="1" dirty="0">
                  <a:solidFill>
                    <a:srgbClr val="C00000"/>
                  </a:solidFill>
                </a:endParaRPr>
              </a:p>
            </p:txBody>
          </p:sp>
        </mc:Choice>
        <mc:Fallback xmlns="">
          <p:sp>
            <p:nvSpPr>
              <p:cNvPr id="25" name="ZoneTexte 24">
                <a:extLst>
                  <a:ext uri="{FF2B5EF4-FFF2-40B4-BE49-F238E27FC236}">
                    <a16:creationId xmlns:a16="http://schemas.microsoft.com/office/drawing/2014/main" id="{2E2495C2-9D86-324A-9555-9E5D49D2EB61}"/>
                  </a:ext>
                </a:extLst>
              </p:cNvPr>
              <p:cNvSpPr txBox="1">
                <a:spLocks noRot="1" noChangeAspect="1" noMove="1" noResize="1" noEditPoints="1" noAdjustHandles="1" noChangeArrowheads="1" noChangeShapeType="1" noTextEdit="1"/>
              </p:cNvSpPr>
              <p:nvPr/>
            </p:nvSpPr>
            <p:spPr>
              <a:xfrm>
                <a:off x="6773281" y="5851367"/>
                <a:ext cx="900631" cy="312586"/>
              </a:xfrm>
              <a:prstGeom prst="rect">
                <a:avLst/>
              </a:prstGeom>
              <a:blipFill>
                <a:blip r:embed="rId5"/>
                <a:stretch>
                  <a:fillRect l="-2778" b="-2307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8C7820F6-C52B-AD4F-A8DC-D279BCF768FC}"/>
                  </a:ext>
                </a:extLst>
              </p:cNvPr>
              <p:cNvSpPr txBox="1"/>
              <p:nvPr/>
            </p:nvSpPr>
            <p:spPr>
              <a:xfrm>
                <a:off x="7825156" y="5851367"/>
                <a:ext cx="809261" cy="312586"/>
              </a:xfrm>
              <a:prstGeom prst="rect">
                <a:avLst/>
              </a:prstGeom>
              <a:noFill/>
            </p:spPr>
            <p:txBody>
              <a:bodyPr wrap="none" rtlCol="0">
                <a:spAutoFit/>
              </a:bodyPr>
              <a:lstStyle/>
              <a:p>
                <a:r>
                  <a:rPr lang="fr-FR" sz="1400" b="1" dirty="0">
                    <a:solidFill>
                      <a:srgbClr val="C00000"/>
                    </a:solidFill>
                  </a:rPr>
                  <a:t>19 </a:t>
                </a:r>
                <a14:m>
                  <m:oMath xmlns:m="http://schemas.openxmlformats.org/officeDocument/2006/math">
                    <m:sSup>
                      <m:sSupPr>
                        <m:ctrlPr>
                          <a:rPr lang="fr-FR" sz="1400" b="1" i="1" smtClean="0">
                            <a:solidFill>
                              <a:srgbClr val="C00000"/>
                            </a:solidFill>
                            <a:latin typeface="Cambria Math" panose="02040503050406030204" pitchFamily="18" charset="0"/>
                          </a:rPr>
                        </m:ctrlPr>
                      </m:sSupPr>
                      <m:e>
                        <m:r>
                          <a:rPr lang="fr-FR" sz="1400" b="1" i="1" smtClean="0">
                            <a:solidFill>
                              <a:srgbClr val="C00000"/>
                            </a:solidFill>
                            <a:latin typeface="Cambria Math" panose="02040503050406030204" pitchFamily="18" charset="0"/>
                          </a:rPr>
                          <m:t>𝒂𝒃</m:t>
                        </m:r>
                      </m:e>
                      <m:sup>
                        <m:r>
                          <a:rPr lang="fr-FR" sz="1400" b="1" i="1" smtClean="0">
                            <a:solidFill>
                              <a:srgbClr val="C00000"/>
                            </a:solidFill>
                            <a:latin typeface="Cambria Math" panose="02040503050406030204" pitchFamily="18" charset="0"/>
                          </a:rPr>
                          <m:t>−</m:t>
                        </m:r>
                        <m:r>
                          <a:rPr lang="fr-FR" sz="1400" b="1" i="1" smtClean="0">
                            <a:solidFill>
                              <a:srgbClr val="C00000"/>
                            </a:solidFill>
                            <a:latin typeface="Cambria Math" panose="02040503050406030204" pitchFamily="18" charset="0"/>
                          </a:rPr>
                          <m:t>𝟏</m:t>
                        </m:r>
                      </m:sup>
                    </m:sSup>
                  </m:oMath>
                </a14:m>
                <a:endParaRPr lang="fr-FR" sz="1400" b="1" dirty="0">
                  <a:solidFill>
                    <a:srgbClr val="C00000"/>
                  </a:solidFill>
                </a:endParaRPr>
              </a:p>
            </p:txBody>
          </p:sp>
        </mc:Choice>
        <mc:Fallback xmlns="">
          <p:sp>
            <p:nvSpPr>
              <p:cNvPr id="26" name="ZoneTexte 25">
                <a:extLst>
                  <a:ext uri="{FF2B5EF4-FFF2-40B4-BE49-F238E27FC236}">
                    <a16:creationId xmlns:a16="http://schemas.microsoft.com/office/drawing/2014/main" id="{8C7820F6-C52B-AD4F-A8DC-D279BCF768FC}"/>
                  </a:ext>
                </a:extLst>
              </p:cNvPr>
              <p:cNvSpPr txBox="1">
                <a:spLocks noRot="1" noChangeAspect="1" noMove="1" noResize="1" noEditPoints="1" noAdjustHandles="1" noChangeArrowheads="1" noChangeShapeType="1" noTextEdit="1"/>
              </p:cNvSpPr>
              <p:nvPr/>
            </p:nvSpPr>
            <p:spPr>
              <a:xfrm>
                <a:off x="7825156" y="5851367"/>
                <a:ext cx="809261" cy="312586"/>
              </a:xfrm>
              <a:prstGeom prst="rect">
                <a:avLst/>
              </a:prstGeom>
              <a:blipFill>
                <a:blip r:embed="rId6"/>
                <a:stretch>
                  <a:fillRect l="-3125" b="-2307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F6875F0E-89C3-734D-9C27-25E44D35C584}"/>
                  </a:ext>
                </a:extLst>
              </p:cNvPr>
              <p:cNvSpPr txBox="1"/>
              <p:nvPr/>
            </p:nvSpPr>
            <p:spPr>
              <a:xfrm>
                <a:off x="8743366" y="5854591"/>
                <a:ext cx="809261" cy="312586"/>
              </a:xfrm>
              <a:prstGeom prst="rect">
                <a:avLst/>
              </a:prstGeom>
              <a:noFill/>
            </p:spPr>
            <p:txBody>
              <a:bodyPr wrap="none" rtlCol="0">
                <a:spAutoFit/>
              </a:bodyPr>
              <a:lstStyle/>
              <a:p>
                <a:r>
                  <a:rPr lang="fr-FR" sz="1400" b="1" dirty="0">
                    <a:solidFill>
                      <a:srgbClr val="C00000"/>
                    </a:solidFill>
                  </a:rPr>
                  <a:t>11 </a:t>
                </a:r>
                <a14:m>
                  <m:oMath xmlns:m="http://schemas.openxmlformats.org/officeDocument/2006/math">
                    <m:sSup>
                      <m:sSupPr>
                        <m:ctrlPr>
                          <a:rPr lang="fr-FR" sz="1400" b="1" i="1" smtClean="0">
                            <a:solidFill>
                              <a:srgbClr val="C00000"/>
                            </a:solidFill>
                            <a:latin typeface="Cambria Math" panose="02040503050406030204" pitchFamily="18" charset="0"/>
                          </a:rPr>
                        </m:ctrlPr>
                      </m:sSupPr>
                      <m:e>
                        <m:r>
                          <a:rPr lang="fr-FR" sz="1400" b="1" i="1" smtClean="0">
                            <a:solidFill>
                              <a:srgbClr val="C00000"/>
                            </a:solidFill>
                            <a:latin typeface="Cambria Math" panose="02040503050406030204" pitchFamily="18" charset="0"/>
                          </a:rPr>
                          <m:t>𝒂𝒃</m:t>
                        </m:r>
                      </m:e>
                      <m:sup>
                        <m:r>
                          <a:rPr lang="fr-FR" sz="1400" b="1" i="1" smtClean="0">
                            <a:solidFill>
                              <a:srgbClr val="C00000"/>
                            </a:solidFill>
                            <a:latin typeface="Cambria Math" panose="02040503050406030204" pitchFamily="18" charset="0"/>
                          </a:rPr>
                          <m:t>−</m:t>
                        </m:r>
                        <m:r>
                          <a:rPr lang="fr-FR" sz="1400" b="1" i="1" smtClean="0">
                            <a:solidFill>
                              <a:srgbClr val="C00000"/>
                            </a:solidFill>
                            <a:latin typeface="Cambria Math" panose="02040503050406030204" pitchFamily="18" charset="0"/>
                          </a:rPr>
                          <m:t>𝟏</m:t>
                        </m:r>
                      </m:sup>
                    </m:sSup>
                  </m:oMath>
                </a14:m>
                <a:endParaRPr lang="fr-FR" sz="1400" b="1" dirty="0">
                  <a:solidFill>
                    <a:srgbClr val="C00000"/>
                  </a:solidFill>
                </a:endParaRPr>
              </a:p>
            </p:txBody>
          </p:sp>
        </mc:Choice>
        <mc:Fallback xmlns="">
          <p:sp>
            <p:nvSpPr>
              <p:cNvPr id="27" name="ZoneTexte 26">
                <a:extLst>
                  <a:ext uri="{FF2B5EF4-FFF2-40B4-BE49-F238E27FC236}">
                    <a16:creationId xmlns:a16="http://schemas.microsoft.com/office/drawing/2014/main" id="{F6875F0E-89C3-734D-9C27-25E44D35C584}"/>
                  </a:ext>
                </a:extLst>
              </p:cNvPr>
              <p:cNvSpPr txBox="1">
                <a:spLocks noRot="1" noChangeAspect="1" noMove="1" noResize="1" noEditPoints="1" noAdjustHandles="1" noChangeArrowheads="1" noChangeShapeType="1" noTextEdit="1"/>
              </p:cNvSpPr>
              <p:nvPr/>
            </p:nvSpPr>
            <p:spPr>
              <a:xfrm>
                <a:off x="8743366" y="5854591"/>
                <a:ext cx="809261" cy="312586"/>
              </a:xfrm>
              <a:prstGeom prst="rect">
                <a:avLst/>
              </a:prstGeom>
              <a:blipFill>
                <a:blip r:embed="rId7"/>
                <a:stretch>
                  <a:fillRect l="-3077" b="-2307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2EFA0C04-EF6F-844C-8DE2-931A118B4E1B}"/>
                  </a:ext>
                </a:extLst>
              </p:cNvPr>
              <p:cNvSpPr txBox="1"/>
              <p:nvPr/>
            </p:nvSpPr>
            <p:spPr>
              <a:xfrm>
                <a:off x="10259652" y="5872993"/>
                <a:ext cx="1038489" cy="312586"/>
              </a:xfrm>
              <a:prstGeom prst="rect">
                <a:avLst/>
              </a:prstGeom>
              <a:noFill/>
            </p:spPr>
            <p:txBody>
              <a:bodyPr wrap="none" rtlCol="0">
                <a:spAutoFit/>
              </a:bodyPr>
              <a:lstStyle/>
              <a:p>
                <a:r>
                  <a:rPr lang="fr-FR" sz="1400" b="1" dirty="0">
                    <a:solidFill>
                      <a:srgbClr val="C00000"/>
                    </a:solidFill>
                  </a:rPr>
                  <a:t>0.4+3 </a:t>
                </a:r>
                <a14:m>
                  <m:oMath xmlns:m="http://schemas.openxmlformats.org/officeDocument/2006/math">
                    <m:sSup>
                      <m:sSupPr>
                        <m:ctrlPr>
                          <a:rPr lang="fr-FR" sz="1400" b="1" i="1" smtClean="0">
                            <a:solidFill>
                              <a:srgbClr val="C00000"/>
                            </a:solidFill>
                            <a:latin typeface="Cambria Math" panose="02040503050406030204" pitchFamily="18" charset="0"/>
                          </a:rPr>
                        </m:ctrlPr>
                      </m:sSupPr>
                      <m:e>
                        <m:r>
                          <a:rPr lang="fr-FR" sz="1400" b="1" i="1" smtClean="0">
                            <a:solidFill>
                              <a:srgbClr val="C00000"/>
                            </a:solidFill>
                            <a:latin typeface="Cambria Math" panose="02040503050406030204" pitchFamily="18" charset="0"/>
                          </a:rPr>
                          <m:t>𝒂𝒃</m:t>
                        </m:r>
                      </m:e>
                      <m:sup>
                        <m:r>
                          <a:rPr lang="fr-FR" sz="1400" b="1" i="1" smtClean="0">
                            <a:solidFill>
                              <a:srgbClr val="C00000"/>
                            </a:solidFill>
                            <a:latin typeface="Cambria Math" panose="02040503050406030204" pitchFamily="18" charset="0"/>
                          </a:rPr>
                          <m:t>−</m:t>
                        </m:r>
                        <m:r>
                          <a:rPr lang="fr-FR" sz="1400" b="1" i="1" smtClean="0">
                            <a:solidFill>
                              <a:srgbClr val="C00000"/>
                            </a:solidFill>
                            <a:latin typeface="Cambria Math" panose="02040503050406030204" pitchFamily="18" charset="0"/>
                          </a:rPr>
                          <m:t>𝟏</m:t>
                        </m:r>
                      </m:sup>
                    </m:sSup>
                  </m:oMath>
                </a14:m>
                <a:endParaRPr lang="fr-FR" sz="1400" b="1" dirty="0">
                  <a:solidFill>
                    <a:srgbClr val="C00000"/>
                  </a:solidFill>
                </a:endParaRPr>
              </a:p>
            </p:txBody>
          </p:sp>
        </mc:Choice>
        <mc:Fallback xmlns="">
          <p:sp>
            <p:nvSpPr>
              <p:cNvPr id="28" name="ZoneTexte 27">
                <a:extLst>
                  <a:ext uri="{FF2B5EF4-FFF2-40B4-BE49-F238E27FC236}">
                    <a16:creationId xmlns:a16="http://schemas.microsoft.com/office/drawing/2014/main" id="{2EFA0C04-EF6F-844C-8DE2-931A118B4E1B}"/>
                  </a:ext>
                </a:extLst>
              </p:cNvPr>
              <p:cNvSpPr txBox="1">
                <a:spLocks noRot="1" noChangeAspect="1" noMove="1" noResize="1" noEditPoints="1" noAdjustHandles="1" noChangeArrowheads="1" noChangeShapeType="1" noTextEdit="1"/>
              </p:cNvSpPr>
              <p:nvPr/>
            </p:nvSpPr>
            <p:spPr>
              <a:xfrm>
                <a:off x="10259652" y="5872993"/>
                <a:ext cx="1038489" cy="312586"/>
              </a:xfrm>
              <a:prstGeom prst="rect">
                <a:avLst/>
              </a:prstGeom>
              <a:blipFill>
                <a:blip r:embed="rId8"/>
                <a:stretch>
                  <a:fillRect l="-1205" b="-19231"/>
                </a:stretch>
              </a:blipFill>
            </p:spPr>
            <p:txBody>
              <a:bodyPr/>
              <a:lstStyle/>
              <a:p>
                <a:r>
                  <a:rPr lang="fr-FR">
                    <a:noFill/>
                  </a:rPr>
                  <a:t> </a:t>
                </a:r>
              </a:p>
            </p:txBody>
          </p:sp>
        </mc:Fallback>
      </mc:AlternateContent>
      <p:sp>
        <p:nvSpPr>
          <p:cNvPr id="48" name="Rectangle 47">
            <a:extLst>
              <a:ext uri="{FF2B5EF4-FFF2-40B4-BE49-F238E27FC236}">
                <a16:creationId xmlns:a16="http://schemas.microsoft.com/office/drawing/2014/main" id="{3F650302-C847-3644-817C-7FB5818EDD0B}"/>
              </a:ext>
            </a:extLst>
          </p:cNvPr>
          <p:cNvSpPr/>
          <p:nvPr/>
        </p:nvSpPr>
        <p:spPr>
          <a:xfrm>
            <a:off x="6162302" y="5235557"/>
            <a:ext cx="1609360" cy="479569"/>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A074ACDA-72A4-0846-B870-38384E7B3368}"/>
              </a:ext>
            </a:extLst>
          </p:cNvPr>
          <p:cNvSpPr/>
          <p:nvPr/>
        </p:nvSpPr>
        <p:spPr>
          <a:xfrm>
            <a:off x="7771662" y="5235557"/>
            <a:ext cx="710339" cy="479569"/>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B9AF8074-0FAC-B74C-A529-20D02B2088C1}"/>
              </a:ext>
            </a:extLst>
          </p:cNvPr>
          <p:cNvSpPr/>
          <p:nvPr/>
        </p:nvSpPr>
        <p:spPr>
          <a:xfrm>
            <a:off x="8517702" y="5235557"/>
            <a:ext cx="1067368" cy="479569"/>
          </a:xfrm>
          <a:prstGeom prst="rect">
            <a:avLst/>
          </a:prstGeom>
          <a:noFill/>
          <a:ln w="349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lèche vers la droite 53">
            <a:extLst>
              <a:ext uri="{FF2B5EF4-FFF2-40B4-BE49-F238E27FC236}">
                <a16:creationId xmlns:a16="http://schemas.microsoft.com/office/drawing/2014/main" id="{E2A7585E-152C-D848-98C1-C4552F4BF19D}"/>
              </a:ext>
            </a:extLst>
          </p:cNvPr>
          <p:cNvSpPr/>
          <p:nvPr/>
        </p:nvSpPr>
        <p:spPr>
          <a:xfrm>
            <a:off x="10124327" y="4986244"/>
            <a:ext cx="1969431" cy="974015"/>
          </a:xfrm>
          <a:prstGeom prst="rightArrow">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B89DD5F6-051A-9666-A266-E55911ABE01E}"/>
                  </a:ext>
                </a:extLst>
              </p:cNvPr>
              <p:cNvSpPr txBox="1"/>
              <p:nvPr/>
            </p:nvSpPr>
            <p:spPr>
              <a:xfrm>
                <a:off x="99313" y="6337350"/>
                <a:ext cx="12175834" cy="375552"/>
              </a:xfrm>
              <a:prstGeom prst="rect">
                <a:avLst/>
              </a:prstGeom>
              <a:noFill/>
            </p:spPr>
            <p:txBody>
              <a:bodyPr wrap="none" rtlCol="0">
                <a:spAutoFit/>
              </a:bodyPr>
              <a:lstStyle/>
              <a:p>
                <a:r>
                  <a:rPr lang="en-GB" b="1" dirty="0"/>
                  <a:t>After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𝒆</m:t>
                        </m:r>
                      </m:e>
                      <m:sup>
                        <m:r>
                          <a:rPr lang="en-GB" b="1" i="1" smtClean="0">
                            <a:latin typeface="Cambria Math" panose="02040503050406030204" pitchFamily="18" charset="0"/>
                          </a:rPr>
                          <m:t>+</m:t>
                        </m:r>
                      </m:sup>
                    </m:sSup>
                    <m:sSup>
                      <m:sSupPr>
                        <m:ctrlPr>
                          <a:rPr lang="en-GB" b="1" i="1" smtClean="0">
                            <a:latin typeface="Cambria Math" panose="02040503050406030204" pitchFamily="18" charset="0"/>
                          </a:rPr>
                        </m:ctrlPr>
                      </m:sSupPr>
                      <m:e>
                        <m:r>
                          <a:rPr lang="en-GB" b="1" i="1" smtClean="0">
                            <a:latin typeface="Cambria Math" panose="02040503050406030204" pitchFamily="18" charset="0"/>
                          </a:rPr>
                          <m:t>𝒆</m:t>
                        </m:r>
                      </m:e>
                      <m:sup>
                        <m:r>
                          <a:rPr lang="en-GB" b="1" i="1" smtClean="0">
                            <a:latin typeface="Cambria Math" panose="02040503050406030204" pitchFamily="18" charset="0"/>
                          </a:rPr>
                          <m:t>−</m:t>
                        </m:r>
                      </m:sup>
                    </m:sSup>
                  </m:oMath>
                </a14:m>
                <a:r>
                  <a:rPr lang="en-GB" b="1" dirty="0"/>
                  <a:t> phase, the </a:t>
                </a:r>
                <a:r>
                  <a:rPr lang="en-GB" b="1" dirty="0" err="1"/>
                  <a:t>FCChh</a:t>
                </a:r>
                <a:r>
                  <a:rPr lang="en-GB" b="1" dirty="0"/>
                  <a:t> (p-p) collider would be installed, with collisions at 100 TeV and ~20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𝒂𝒃</m:t>
                        </m:r>
                      </m:e>
                      <m:sup>
                        <m:r>
                          <a:rPr lang="en-GB" b="1" i="1" smtClean="0">
                            <a:latin typeface="Cambria Math" panose="02040503050406030204" pitchFamily="18" charset="0"/>
                          </a:rPr>
                          <m:t>−</m:t>
                        </m:r>
                        <m:r>
                          <a:rPr lang="en-GB" b="1" i="1" smtClean="0">
                            <a:latin typeface="Cambria Math" panose="02040503050406030204" pitchFamily="18" charset="0"/>
                          </a:rPr>
                          <m:t>𝟏</m:t>
                        </m:r>
                      </m:sup>
                    </m:sSup>
                  </m:oMath>
                </a14:m>
                <a:r>
                  <a:rPr lang="en-GB" b="1" dirty="0"/>
                  <a:t> over 25y of operations </a:t>
                </a:r>
              </a:p>
            </p:txBody>
          </p:sp>
        </mc:Choice>
        <mc:Fallback xmlns="">
          <p:sp>
            <p:nvSpPr>
              <p:cNvPr id="7" name="ZoneTexte 6">
                <a:extLst>
                  <a:ext uri="{FF2B5EF4-FFF2-40B4-BE49-F238E27FC236}">
                    <a16:creationId xmlns:a16="http://schemas.microsoft.com/office/drawing/2014/main" id="{B89DD5F6-051A-9666-A266-E55911ABE01E}"/>
                  </a:ext>
                </a:extLst>
              </p:cNvPr>
              <p:cNvSpPr txBox="1">
                <a:spLocks noRot="1" noChangeAspect="1" noMove="1" noResize="1" noEditPoints="1" noAdjustHandles="1" noChangeArrowheads="1" noChangeShapeType="1" noTextEdit="1"/>
              </p:cNvSpPr>
              <p:nvPr/>
            </p:nvSpPr>
            <p:spPr>
              <a:xfrm>
                <a:off x="99313" y="6337350"/>
                <a:ext cx="12175834" cy="375552"/>
              </a:xfrm>
              <a:prstGeom prst="rect">
                <a:avLst/>
              </a:prstGeom>
              <a:blipFill>
                <a:blip r:embed="rId9"/>
                <a:stretch>
                  <a:fillRect l="-417" t="-10000" b="-23333"/>
                </a:stretch>
              </a:blipFill>
            </p:spPr>
            <p:txBody>
              <a:bodyPr/>
              <a:lstStyle/>
              <a:p>
                <a:r>
                  <a:rPr lang="fr-FR">
                    <a:noFill/>
                  </a:rPr>
                  <a:t> </a:t>
                </a:r>
              </a:p>
            </p:txBody>
          </p:sp>
        </mc:Fallback>
      </mc:AlternateContent>
    </p:spTree>
    <p:extLst>
      <p:ext uri="{BB962C8B-B14F-4D97-AF65-F5344CB8AC3E}">
        <p14:creationId xmlns:p14="http://schemas.microsoft.com/office/powerpoint/2010/main" val="3516514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055B99C-554A-DAE6-EE37-68FE63D2F8F6}"/>
              </a:ext>
            </a:extLst>
          </p:cNvPr>
          <p:cNvPicPr>
            <a:picLocks noChangeAspect="1"/>
          </p:cNvPicPr>
          <p:nvPr/>
        </p:nvPicPr>
        <p:blipFill>
          <a:blip r:embed="rId2"/>
          <a:stretch>
            <a:fillRect/>
          </a:stretch>
        </p:blipFill>
        <p:spPr>
          <a:xfrm>
            <a:off x="172720" y="3782545"/>
            <a:ext cx="3759200" cy="3010111"/>
          </a:xfrm>
          <a:prstGeom prst="rect">
            <a:avLst/>
          </a:prstGeom>
        </p:spPr>
      </p:pic>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C1DFEA06-BE4B-0D47-90D6-DF85B6297B0B}"/>
                  </a:ext>
                </a:extLst>
              </p:cNvPr>
              <p:cNvSpPr>
                <a:spLocks noGrp="1"/>
              </p:cNvSpPr>
              <p:nvPr>
                <p:ph type="title"/>
              </p:nvPr>
            </p:nvSpPr>
            <p:spPr>
              <a:xfrm>
                <a:off x="1103671" y="161037"/>
                <a:ext cx="9984658" cy="751088"/>
              </a:xfrm>
            </p:spPr>
            <p:txBody>
              <a:bodyPr>
                <a:noAutofit/>
              </a:bodyPr>
              <a:lstStyle/>
              <a:p>
                <a:r>
                  <a:rPr lang="en-GB" sz="3200" dirty="0"/>
                  <a:t>Beam characteristics and impact on </a:t>
                </a:r>
                <a14:m>
                  <m:oMath xmlns:m="http://schemas.openxmlformats.org/officeDocument/2006/math">
                    <m:r>
                      <a:rPr lang="en-GB" sz="3200" i="1" smtClean="0">
                        <a:latin typeface="Cambria Math" panose="02040503050406030204" pitchFamily="18" charset="0"/>
                      </a:rPr>
                      <m:t>𝒕</m:t>
                    </m:r>
                    <m:acc>
                      <m:accPr>
                        <m:chr m:val="̅"/>
                        <m:ctrlPr>
                          <a:rPr lang="en-GB" sz="3200" i="1">
                            <a:latin typeface="Cambria Math" panose="02040503050406030204" pitchFamily="18" charset="0"/>
                          </a:rPr>
                        </m:ctrlPr>
                      </m:accPr>
                      <m:e>
                        <m:r>
                          <a:rPr lang="en-GB" sz="3200" i="1">
                            <a:latin typeface="Cambria Math" panose="02040503050406030204" pitchFamily="18" charset="0"/>
                          </a:rPr>
                          <m:t>𝒕</m:t>
                        </m:r>
                      </m:e>
                    </m:acc>
                  </m:oMath>
                </a14:m>
                <a:r>
                  <a:rPr lang="en-GB" sz="3200" dirty="0"/>
                  <a:t> at FCCee</a:t>
                </a:r>
              </a:p>
            </p:txBody>
          </p:sp>
        </mc:Choice>
        <mc:Fallback xmlns="">
          <p:sp>
            <p:nvSpPr>
              <p:cNvPr id="2" name="Titre 1">
                <a:extLst>
                  <a:ext uri="{FF2B5EF4-FFF2-40B4-BE49-F238E27FC236}">
                    <a16:creationId xmlns:a16="http://schemas.microsoft.com/office/drawing/2014/main" id="{C1DFEA06-BE4B-0D47-90D6-DF85B6297B0B}"/>
                  </a:ext>
                </a:extLst>
              </p:cNvPr>
              <p:cNvSpPr>
                <a:spLocks noGrp="1" noRot="1" noChangeAspect="1" noMove="1" noResize="1" noEditPoints="1" noAdjustHandles="1" noChangeArrowheads="1" noChangeShapeType="1" noTextEdit="1"/>
              </p:cNvSpPr>
              <p:nvPr>
                <p:ph type="title"/>
              </p:nvPr>
            </p:nvSpPr>
            <p:spPr>
              <a:xfrm>
                <a:off x="1103671" y="161037"/>
                <a:ext cx="9984658" cy="751088"/>
              </a:xfrm>
              <a:blipFill>
                <a:blip r:embed="rId3"/>
                <a:stretch>
                  <a:fillRect t="-1667" b="-11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4C38B8C-25B0-A048-9300-4875B1FA29C7}"/>
                  </a:ext>
                </a:extLst>
              </p:cNvPr>
              <p:cNvSpPr>
                <a:spLocks noGrp="1"/>
              </p:cNvSpPr>
              <p:nvPr>
                <p:ph idx="1"/>
              </p:nvPr>
            </p:nvSpPr>
            <p:spPr>
              <a:xfrm>
                <a:off x="3980097" y="1190612"/>
                <a:ext cx="8170214" cy="5667387"/>
              </a:xfrm>
            </p:spPr>
            <p:txBody>
              <a:bodyPr>
                <a:normAutofit fontScale="85000" lnSpcReduction="20000"/>
              </a:bodyPr>
              <a:lstStyle/>
              <a:p>
                <a:r>
                  <a:rPr lang="en-GB" dirty="0"/>
                  <a:t>There is </a:t>
                </a:r>
                <a:r>
                  <a:rPr lang="en-GB" dirty="0">
                    <a:solidFill>
                      <a:schemeClr val="accent1"/>
                    </a:solidFill>
                  </a:rPr>
                  <a:t>some beam energy spread </a:t>
                </a:r>
                <a:r>
                  <a:rPr lang="en-GB" dirty="0"/>
                  <a:t>at </a:t>
                </a:r>
                <a14:m>
                  <m:oMath xmlns:m="http://schemas.openxmlformats.org/officeDocument/2006/math">
                    <m:r>
                      <a:rPr lang="en-GB" i="1">
                        <a:latin typeface="Cambria Math" panose="02040503050406030204" pitchFamily="18" charset="0"/>
                      </a:rPr>
                      <m:t>𝒕</m:t>
                    </m:r>
                    <m:acc>
                      <m:accPr>
                        <m:chr m:val="̅"/>
                        <m:ctrlPr>
                          <a:rPr lang="en-GB" i="1">
                            <a:latin typeface="Cambria Math" panose="02040503050406030204" pitchFamily="18" charset="0"/>
                          </a:rPr>
                        </m:ctrlPr>
                      </m:accPr>
                      <m:e>
                        <m:r>
                          <a:rPr lang="en-GB" i="1">
                            <a:latin typeface="Cambria Math" panose="02040503050406030204" pitchFamily="18" charset="0"/>
                          </a:rPr>
                          <m:t>𝒕</m:t>
                        </m:r>
                      </m:e>
                    </m:acc>
                  </m:oMath>
                </a14:m>
                <a:r>
                  <a:rPr lang="en-GB" dirty="0"/>
                  <a:t> thresholds, that smears </a:t>
                </a:r>
                <a14:m>
                  <m:oMath xmlns:m="http://schemas.openxmlformats.org/officeDocument/2006/math">
                    <m:rad>
                      <m:radPr>
                        <m:degHide m:val="on"/>
                        <m:ctrlPr>
                          <a:rPr lang="en-GB" i="1" smtClean="0">
                            <a:latin typeface="Cambria Math" panose="02040503050406030204" pitchFamily="18" charset="0"/>
                          </a:rPr>
                        </m:ctrlPr>
                      </m:radPr>
                      <m:deg/>
                      <m:e>
                        <m:r>
                          <a:rPr lang="fr-FR" b="0" i="1" smtClean="0">
                            <a:latin typeface="Cambria Math" panose="02040503050406030204" pitchFamily="18" charset="0"/>
                          </a:rPr>
                          <m:t>𝑠</m:t>
                        </m:r>
                      </m:e>
                    </m:rad>
                  </m:oMath>
                </a14:m>
                <a:r>
                  <a:rPr lang="en-GB" dirty="0"/>
                  <a:t>.</a:t>
                </a:r>
              </a:p>
              <a:p>
                <a:pPr marL="0" indent="0">
                  <a:buNone/>
                </a:pPr>
                <a:endParaRPr lang="en-GB" dirty="0"/>
              </a:p>
              <a:p>
                <a:r>
                  <a:rPr lang="en-GB" dirty="0"/>
                  <a:t>BES can be adjusted with machine optimisation.</a:t>
                </a:r>
              </a:p>
              <a:p>
                <a:endParaRPr lang="en-GB" dirty="0"/>
              </a:p>
              <a:p>
                <a:r>
                  <a:rPr lang="en-GB" dirty="0">
                    <a:solidFill>
                      <a:srgbClr val="0070C0"/>
                    </a:solidFill>
                  </a:rPr>
                  <a:t>At FCCee </a:t>
                </a:r>
                <a:r>
                  <a:rPr lang="en-GB" dirty="0"/>
                  <a:t>: relatively narrow and no tails toward lower energies</a:t>
                </a:r>
              </a:p>
              <a:p>
                <a:pPr lvl="1"/>
                <a:r>
                  <a:rPr lang="en-GB" dirty="0"/>
                  <a:t>Beamstrahlung effects on beam profile small, energy loss recovered by RF.</a:t>
                </a:r>
                <a:endParaRPr lang="en-GB" dirty="0">
                  <a:solidFill>
                    <a:srgbClr val="0070C0"/>
                  </a:solidFill>
                </a:endParaRPr>
              </a:p>
              <a:p>
                <a:pPr lvl="1"/>
                <a:r>
                  <a:rPr lang="en-GB" dirty="0"/>
                  <a:t>ISR =&gt; lower effective cross sections.</a:t>
                </a:r>
              </a:p>
              <a:p>
                <a:pPr lvl="1"/>
                <a:endParaRPr lang="en-GB" dirty="0"/>
              </a:p>
              <a:p>
                <a:endParaRPr lang="en-GB" dirty="0">
                  <a:solidFill>
                    <a:srgbClr val="0070C0"/>
                  </a:solidFill>
                </a:endParaRPr>
              </a:p>
              <a:p>
                <a:r>
                  <a:rPr lang="en-GB" dirty="0">
                    <a:solidFill>
                      <a:srgbClr val="0070C0"/>
                    </a:solidFill>
                  </a:rPr>
                  <a:t>Beam induced backgrounds </a:t>
                </a:r>
              </a:p>
              <a:p>
                <a:pPr lvl="1"/>
                <a:r>
                  <a:rPr lang="en-GB" dirty="0">
                    <a:solidFill>
                      <a:schemeClr val="tx1"/>
                    </a:solidFill>
                  </a:rPr>
                  <a:t>Incoherent pair creation (IPC),</a:t>
                </a:r>
              </a:p>
              <a:p>
                <a:pPr lvl="1"/>
                <a:r>
                  <a:rPr lang="en-GB" dirty="0">
                    <a:solidFill>
                      <a:schemeClr val="tx1"/>
                    </a:solidFill>
                  </a:rPr>
                  <a:t>Radiative Bhabha </a:t>
                </a:r>
                <a14:m>
                  <m:oMath xmlns:m="http://schemas.openxmlformats.org/officeDocument/2006/math">
                    <m:sSup>
                      <m:sSupPr>
                        <m:ctrlPr>
                          <a:rPr lang="en-GB" i="1" smtClean="0">
                            <a:solidFill>
                              <a:schemeClr val="tx1"/>
                            </a:solidFill>
                            <a:latin typeface="Cambria Math" panose="02040503050406030204" pitchFamily="18" charset="0"/>
                          </a:rPr>
                        </m:ctrlPr>
                      </m:sSupPr>
                      <m:e>
                        <m:r>
                          <a:rPr lang="fr-FR" b="0" i="1" smtClean="0">
                            <a:solidFill>
                              <a:schemeClr val="tx1"/>
                            </a:solidFill>
                            <a:latin typeface="Cambria Math" panose="02040503050406030204" pitchFamily="18" charset="0"/>
                          </a:rPr>
                          <m:t>𝑒</m:t>
                        </m:r>
                      </m:e>
                      <m:sup>
                        <m:r>
                          <a:rPr lang="fr-FR" b="0" i="1" smtClean="0">
                            <a:solidFill>
                              <a:schemeClr val="tx1"/>
                            </a:solidFill>
                            <a:latin typeface="Cambria Math" panose="02040503050406030204" pitchFamily="18" charset="0"/>
                          </a:rPr>
                          <m:t>+</m:t>
                        </m:r>
                      </m:sup>
                    </m:sSup>
                    <m:sSup>
                      <m:sSupPr>
                        <m:ctrlPr>
                          <a:rPr lang="en-GB" i="1" smtClean="0">
                            <a:solidFill>
                              <a:schemeClr val="tx1"/>
                            </a:solidFill>
                            <a:latin typeface="Cambria Math" panose="02040503050406030204" pitchFamily="18" charset="0"/>
                          </a:rPr>
                        </m:ctrlPr>
                      </m:sSupPr>
                      <m:e>
                        <m:r>
                          <a:rPr lang="fr-FR" b="0" i="1" smtClean="0">
                            <a:solidFill>
                              <a:schemeClr val="tx1"/>
                            </a:solidFill>
                            <a:latin typeface="Cambria Math" panose="02040503050406030204" pitchFamily="18" charset="0"/>
                          </a:rPr>
                          <m:t>𝑒</m:t>
                        </m:r>
                      </m:e>
                      <m:sup>
                        <m:r>
                          <a:rPr lang="fr-FR" b="0" i="1" smtClean="0">
                            <a:solidFill>
                              <a:schemeClr val="tx1"/>
                            </a:solidFill>
                            <a:latin typeface="Cambria Math" panose="02040503050406030204" pitchFamily="18" charset="0"/>
                          </a:rPr>
                          <m:t>−</m:t>
                        </m:r>
                      </m:sup>
                    </m:sSup>
                    <m:r>
                      <a:rPr lang="en-GB" i="1" smtClean="0">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fr-FR" i="1">
                            <a:solidFill>
                              <a:schemeClr val="tx1"/>
                            </a:solidFill>
                            <a:latin typeface="Cambria Math" panose="02040503050406030204" pitchFamily="18" charset="0"/>
                          </a:rPr>
                          <m:t>𝑒</m:t>
                        </m:r>
                      </m:e>
                      <m:sup>
                        <m:r>
                          <a:rPr lang="fr-FR" i="1">
                            <a:solidFill>
                              <a:schemeClr val="tx1"/>
                            </a:solidFill>
                            <a:latin typeface="Cambria Math" panose="02040503050406030204" pitchFamily="18" charset="0"/>
                          </a:rPr>
                          <m:t>+</m:t>
                        </m:r>
                      </m:sup>
                    </m:sSup>
                    <m:sSup>
                      <m:sSupPr>
                        <m:ctrlPr>
                          <a:rPr lang="en-GB" i="1">
                            <a:solidFill>
                              <a:schemeClr val="tx1"/>
                            </a:solidFill>
                            <a:latin typeface="Cambria Math" panose="02040503050406030204" pitchFamily="18" charset="0"/>
                          </a:rPr>
                        </m:ctrlPr>
                      </m:sSupPr>
                      <m:e>
                        <m:r>
                          <a:rPr lang="fr-FR" i="1">
                            <a:solidFill>
                              <a:schemeClr val="tx1"/>
                            </a:solidFill>
                            <a:latin typeface="Cambria Math" panose="02040503050406030204" pitchFamily="18" charset="0"/>
                          </a:rPr>
                          <m:t>𝑒</m:t>
                        </m:r>
                      </m:e>
                      <m:sup>
                        <m:r>
                          <a:rPr lang="fr-FR" i="1">
                            <a:solidFill>
                              <a:schemeClr val="tx1"/>
                            </a:solidFill>
                            <a:latin typeface="Cambria Math" panose="02040503050406030204" pitchFamily="18" charset="0"/>
                          </a:rPr>
                          <m:t>−</m:t>
                        </m:r>
                      </m:sup>
                    </m:sSup>
                    <m:r>
                      <a:rPr lang="fr-FR" i="1" smtClean="0">
                        <a:solidFill>
                          <a:schemeClr val="tx1"/>
                        </a:solidFill>
                        <a:latin typeface="Cambria Math" panose="02040503050406030204" pitchFamily="18" charset="0"/>
                        <a:ea typeface="Cambria Math" panose="02040503050406030204" pitchFamily="18" charset="0"/>
                      </a:rPr>
                      <m:t>𝛾</m:t>
                    </m:r>
                  </m:oMath>
                </a14:m>
                <a:r>
                  <a:rPr lang="en-GB" dirty="0">
                    <a:solidFill>
                      <a:schemeClr val="tx1"/>
                    </a:solidFill>
                  </a:rPr>
                  <a:t>,</a:t>
                </a:r>
              </a:p>
              <a:p>
                <a:pPr lvl="1"/>
                <a:r>
                  <a:rPr lang="en-GB" dirty="0"/>
                  <a:t>beam-beam interactions, </a:t>
                </a:r>
              </a:p>
              <a:p>
                <a:pPr lvl="1"/>
                <a:r>
                  <a:rPr lang="en-GB" dirty="0"/>
                  <a:t>All to be carefully estimated from simulation,</a:t>
                </a:r>
              </a:p>
              <a:p>
                <a:pPr lvl="1"/>
                <a:r>
                  <a:rPr lang="en-GB" dirty="0"/>
                  <a:t>guide the design of future (vertex) detector.</a:t>
                </a:r>
              </a:p>
            </p:txBody>
          </p:sp>
        </mc:Choice>
        <mc:Fallback xmlns="">
          <p:sp>
            <p:nvSpPr>
              <p:cNvPr id="3" name="Espace réservé du contenu 2">
                <a:extLst>
                  <a:ext uri="{FF2B5EF4-FFF2-40B4-BE49-F238E27FC236}">
                    <a16:creationId xmlns:a16="http://schemas.microsoft.com/office/drawing/2014/main" id="{24C38B8C-25B0-A048-9300-4875B1FA29C7}"/>
                  </a:ext>
                </a:extLst>
              </p:cNvPr>
              <p:cNvSpPr>
                <a:spLocks noGrp="1" noRot="1" noChangeAspect="1" noMove="1" noResize="1" noEditPoints="1" noAdjustHandles="1" noChangeArrowheads="1" noChangeShapeType="1" noTextEdit="1"/>
              </p:cNvSpPr>
              <p:nvPr>
                <p:ph idx="1"/>
              </p:nvPr>
            </p:nvSpPr>
            <p:spPr>
              <a:xfrm>
                <a:off x="3980097" y="1190612"/>
                <a:ext cx="8170214" cy="5667387"/>
              </a:xfrm>
              <a:blipFill>
                <a:blip r:embed="rId4"/>
                <a:stretch>
                  <a:fillRect l="-1087" t="-2461" r="-1087" b="-895"/>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65670F19-CE41-644E-BF93-D51F5281D5EB}"/>
              </a:ext>
            </a:extLst>
          </p:cNvPr>
          <p:cNvSpPr>
            <a:spLocks noGrp="1"/>
          </p:cNvSpPr>
          <p:nvPr>
            <p:ph type="sldNum" sz="quarter" idx="12"/>
          </p:nvPr>
        </p:nvSpPr>
        <p:spPr>
          <a:xfrm>
            <a:off x="11490960" y="6455794"/>
            <a:ext cx="701040" cy="365125"/>
          </a:xfrm>
        </p:spPr>
        <p:txBody>
          <a:bodyPr/>
          <a:lstStyle/>
          <a:p>
            <a:fld id="{D1F3EB87-43B8-C349-9524-A5B52D9957BC}" type="slidenum">
              <a:rPr lang="fr-FR" smtClean="0"/>
              <a:t>14</a:t>
            </a:fld>
            <a:endParaRPr lang="fr-FR" dirty="0"/>
          </a:p>
        </p:txBody>
      </p:sp>
      <p:pic>
        <p:nvPicPr>
          <p:cNvPr id="26" name="Image 25">
            <a:extLst>
              <a:ext uri="{FF2B5EF4-FFF2-40B4-BE49-F238E27FC236}">
                <a16:creationId xmlns:a16="http://schemas.microsoft.com/office/drawing/2014/main" id="{0E79AD67-33DD-7047-8B49-48CC2A1D6C53}"/>
              </a:ext>
            </a:extLst>
          </p:cNvPr>
          <p:cNvPicPr>
            <a:picLocks noChangeAspect="1"/>
          </p:cNvPicPr>
          <p:nvPr/>
        </p:nvPicPr>
        <p:blipFill>
          <a:blip r:embed="rId5"/>
          <a:stretch>
            <a:fillRect/>
          </a:stretch>
        </p:blipFill>
        <p:spPr>
          <a:xfrm>
            <a:off x="0" y="1201717"/>
            <a:ext cx="3759200" cy="2675672"/>
          </a:xfrm>
          <a:prstGeom prst="rect">
            <a:avLst/>
          </a:prstGeom>
        </p:spPr>
      </p:pic>
      <p:sp>
        <p:nvSpPr>
          <p:cNvPr id="29" name="ZoneTexte 28">
            <a:extLst>
              <a:ext uri="{FF2B5EF4-FFF2-40B4-BE49-F238E27FC236}">
                <a16:creationId xmlns:a16="http://schemas.microsoft.com/office/drawing/2014/main" id="{11EEA428-63A8-B146-85A4-46E67B55251E}"/>
              </a:ext>
            </a:extLst>
          </p:cNvPr>
          <p:cNvSpPr txBox="1"/>
          <p:nvPr/>
        </p:nvSpPr>
        <p:spPr>
          <a:xfrm>
            <a:off x="655213" y="1190612"/>
            <a:ext cx="2441694" cy="307777"/>
          </a:xfrm>
          <a:prstGeom prst="rect">
            <a:avLst/>
          </a:prstGeom>
          <a:noFill/>
        </p:spPr>
        <p:txBody>
          <a:bodyPr wrap="none" rtlCol="0">
            <a:spAutoFit/>
          </a:bodyPr>
          <a:lstStyle/>
          <a:p>
            <a:r>
              <a:rPr lang="fr-FR" sz="1400" b="1" dirty="0">
                <a:solidFill>
                  <a:srgbClr val="C00000"/>
                </a:solidFill>
              </a:rPr>
              <a:t>F.Simon, PoS (ICHEP 2016) 872</a:t>
            </a:r>
          </a:p>
        </p:txBody>
      </p:sp>
      <p:sp>
        <p:nvSpPr>
          <p:cNvPr id="9" name="ZoneTexte 8">
            <a:extLst>
              <a:ext uri="{FF2B5EF4-FFF2-40B4-BE49-F238E27FC236}">
                <a16:creationId xmlns:a16="http://schemas.microsoft.com/office/drawing/2014/main" id="{52F7DC8A-54E6-DB75-50D0-2C7E859A1C57}"/>
              </a:ext>
            </a:extLst>
          </p:cNvPr>
          <p:cNvSpPr txBox="1"/>
          <p:nvPr/>
        </p:nvSpPr>
        <p:spPr>
          <a:xfrm>
            <a:off x="499010" y="3597879"/>
            <a:ext cx="1589346" cy="369332"/>
          </a:xfrm>
          <a:prstGeom prst="rect">
            <a:avLst/>
          </a:prstGeom>
          <a:noFill/>
        </p:spPr>
        <p:txBody>
          <a:bodyPr wrap="none" rtlCol="0">
            <a:spAutoFit/>
          </a:bodyPr>
          <a:lstStyle/>
          <a:p>
            <a:r>
              <a:rPr lang="fr-FR" b="1" dirty="0" err="1">
                <a:solidFill>
                  <a:srgbClr val="C00000"/>
                </a:solidFill>
              </a:rPr>
              <a:t>M.Boscolo</a:t>
            </a:r>
            <a:r>
              <a:rPr lang="fr-FR" b="1" dirty="0">
                <a:solidFill>
                  <a:srgbClr val="C00000"/>
                </a:solidFill>
              </a:rPr>
              <a:t> </a:t>
            </a:r>
            <a:r>
              <a:rPr lang="fr-FR" b="1" dirty="0">
                <a:solidFill>
                  <a:srgbClr val="C00000"/>
                </a:solidFill>
                <a:hlinkClick r:id="rId6"/>
              </a:rPr>
              <a:t>link</a:t>
            </a:r>
            <a:endParaRPr lang="fr-FR" b="1" dirty="0">
              <a:solidFill>
                <a:srgbClr val="C00000"/>
              </a:solidFill>
            </a:endParaRPr>
          </a:p>
        </p:txBody>
      </p:sp>
    </p:spTree>
    <p:extLst>
      <p:ext uri="{BB962C8B-B14F-4D97-AF65-F5344CB8AC3E}">
        <p14:creationId xmlns:p14="http://schemas.microsoft.com/office/powerpoint/2010/main" val="1364378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AC33B70-9AA0-8B41-3387-1801A2419116}"/>
                  </a:ext>
                </a:extLst>
              </p:cNvPr>
              <p:cNvSpPr>
                <a:spLocks noGrp="1"/>
              </p:cNvSpPr>
              <p:nvPr>
                <p:ph type="title"/>
              </p:nvPr>
            </p:nvSpPr>
            <p:spPr/>
            <p:txBody>
              <a:bodyPr>
                <a:noAutofit/>
              </a:bodyPr>
              <a:lstStyle/>
              <a:p>
                <a:r>
                  <a:rPr lang="en-GB" sz="3600" dirty="0"/>
                  <a:t>Dominant production mode : </a:t>
                </a:r>
                <a:br>
                  <a:rPr lang="en-GB" sz="3600" dirty="0"/>
                </a:br>
                <a:r>
                  <a:rPr lang="en-GB" sz="3600" dirty="0"/>
                  <a:t>top quark pairs (</a:t>
                </a:r>
                <a14:m>
                  <m:oMath xmlns:m="http://schemas.openxmlformats.org/officeDocument/2006/math">
                    <m:r>
                      <a:rPr lang="en-GB" sz="3600" b="0" i="1" smtClean="0">
                        <a:latin typeface="Cambria Math" panose="02040503050406030204" pitchFamily="18" charset="0"/>
                      </a:rPr>
                      <m:t>𝑡</m:t>
                    </m:r>
                    <m:acc>
                      <m:accPr>
                        <m:chr m:val="̅"/>
                        <m:ctrlPr>
                          <a:rPr lang="en-GB" sz="3600" b="0" i="1" smtClean="0">
                            <a:latin typeface="Cambria Math" panose="02040503050406030204" pitchFamily="18" charset="0"/>
                          </a:rPr>
                        </m:ctrlPr>
                      </m:accPr>
                      <m:e>
                        <m:r>
                          <a:rPr lang="en-GB" sz="3600" b="0" i="1" smtClean="0">
                            <a:latin typeface="Cambria Math" panose="02040503050406030204" pitchFamily="18" charset="0"/>
                          </a:rPr>
                          <m:t>𝑡</m:t>
                        </m:r>
                      </m:e>
                    </m:acc>
                  </m:oMath>
                </a14:m>
                <a:r>
                  <a:rPr lang="en-GB" sz="3600" dirty="0"/>
                  <a:t>) at the LHC/</a:t>
                </a:r>
                <a:r>
                  <a:rPr lang="en-GB" sz="3600" dirty="0" err="1"/>
                  <a:t>FCChh</a:t>
                </a:r>
                <a:endParaRPr lang="fr-FR" sz="3600" dirty="0"/>
              </a:p>
            </p:txBody>
          </p:sp>
        </mc:Choice>
        <mc:Fallback xmlns="">
          <p:sp>
            <p:nvSpPr>
              <p:cNvPr id="2" name="Titre 1">
                <a:extLst>
                  <a:ext uri="{FF2B5EF4-FFF2-40B4-BE49-F238E27FC236}">
                    <a16:creationId xmlns:a16="http://schemas.microsoft.com/office/drawing/2014/main" id="{2AC33B70-9AA0-8B41-3387-1801A2419116}"/>
                  </a:ext>
                </a:extLst>
              </p:cNvPr>
              <p:cNvSpPr>
                <a:spLocks noGrp="1" noRot="1" noChangeAspect="1" noMove="1" noResize="1" noEditPoints="1" noAdjustHandles="1" noChangeArrowheads="1" noChangeShapeType="1" noTextEdit="1"/>
              </p:cNvSpPr>
              <p:nvPr>
                <p:ph type="title"/>
              </p:nvPr>
            </p:nvSpPr>
            <p:spPr>
              <a:blipFill>
                <a:blip r:embed="rId2"/>
                <a:stretch>
                  <a:fillRect t="-22973" b="-32432"/>
                </a:stretch>
              </a:blipFill>
            </p:spPr>
            <p:txBody>
              <a:bodyPr/>
              <a:lstStyle/>
              <a:p>
                <a:r>
                  <a:rPr lang="fr-FR">
                    <a:noFill/>
                  </a:rPr>
                  <a:t> </a:t>
                </a:r>
              </a:p>
            </p:txBody>
          </p:sp>
        </mc:Fallback>
      </mc:AlternateContent>
      <p:grpSp>
        <p:nvGrpSpPr>
          <p:cNvPr id="9" name="Groupe 8">
            <a:extLst>
              <a:ext uri="{FF2B5EF4-FFF2-40B4-BE49-F238E27FC236}">
                <a16:creationId xmlns:a16="http://schemas.microsoft.com/office/drawing/2014/main" id="{F3213D91-D8FD-CF51-CBE8-0AC5D9C1188F}"/>
              </a:ext>
            </a:extLst>
          </p:cNvPr>
          <p:cNvGrpSpPr/>
          <p:nvPr/>
        </p:nvGrpSpPr>
        <p:grpSpPr>
          <a:xfrm>
            <a:off x="1167680" y="2750147"/>
            <a:ext cx="9856639" cy="2832506"/>
            <a:chOff x="406436" y="1725315"/>
            <a:chExt cx="9179353" cy="2298663"/>
          </a:xfrm>
        </p:grpSpPr>
        <p:pic>
          <p:nvPicPr>
            <p:cNvPr id="3074" name="Picture 2">
              <a:extLst>
                <a:ext uri="{FF2B5EF4-FFF2-40B4-BE49-F238E27FC236}">
                  <a16:creationId xmlns:a16="http://schemas.microsoft.com/office/drawing/2014/main" id="{FF322504-83B6-845C-70EC-0A71CC4F4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36" y="1725315"/>
              <a:ext cx="9179353" cy="2267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2EAD81F-0952-49C6-7E56-E71882194A3C}"/>
                </a:ext>
              </a:extLst>
            </p:cNvPr>
            <p:cNvSpPr/>
            <p:nvPr/>
          </p:nvSpPr>
          <p:spPr>
            <a:xfrm>
              <a:off x="1510301" y="3544584"/>
              <a:ext cx="7058346" cy="479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96A8E587-453B-B207-F887-38ABC1427B73}"/>
              </a:ext>
            </a:extLst>
          </p:cNvPr>
          <p:cNvSpPr txBox="1"/>
          <p:nvPr/>
        </p:nvSpPr>
        <p:spPr>
          <a:xfrm>
            <a:off x="228600" y="6316134"/>
            <a:ext cx="2876237" cy="369332"/>
          </a:xfrm>
          <a:prstGeom prst="rect">
            <a:avLst/>
          </a:prstGeom>
          <a:noFill/>
        </p:spPr>
        <p:txBody>
          <a:bodyPr wrap="none" rtlCol="0">
            <a:spAutoFit/>
          </a:bodyPr>
          <a:lstStyle/>
          <a:p>
            <a:r>
              <a:rPr lang="en-GB" b="1" dirty="0">
                <a:solidFill>
                  <a:srgbClr val="D883FF"/>
                </a:solidFill>
              </a:rPr>
              <a:t>Q: cross section calculation?</a:t>
            </a:r>
          </a:p>
        </p:txBody>
      </p:sp>
    </p:spTree>
    <p:extLst>
      <p:ext uri="{BB962C8B-B14F-4D97-AF65-F5344CB8AC3E}">
        <p14:creationId xmlns:p14="http://schemas.microsoft.com/office/powerpoint/2010/main" val="144878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21394A-DAEE-5723-4C88-83878D7004B8}"/>
              </a:ext>
            </a:extLst>
          </p:cNvPr>
          <p:cNvSpPr>
            <a:spLocks noGrp="1"/>
          </p:cNvSpPr>
          <p:nvPr>
            <p:ph type="title"/>
          </p:nvPr>
        </p:nvSpPr>
        <p:spPr/>
        <p:txBody>
          <a:bodyPr>
            <a:normAutofit fontScale="90000"/>
          </a:bodyPr>
          <a:lstStyle/>
          <a:p>
            <a:r>
              <a:rPr lang="en-GB" dirty="0"/>
              <a:t>Top quark production at </a:t>
            </a:r>
            <a:br>
              <a:rPr lang="en-GB" dirty="0"/>
            </a:br>
            <a:r>
              <a:rPr lang="en-GB" dirty="0"/>
              <a:t>hadronic colliders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F89AAD2E-3F3E-4322-4813-CCC99AADE641}"/>
                  </a:ext>
                </a:extLst>
              </p:cNvPr>
              <p:cNvSpPr>
                <a:spLocks noGrp="1"/>
              </p:cNvSpPr>
              <p:nvPr>
                <p:ph idx="1"/>
              </p:nvPr>
            </p:nvSpPr>
            <p:spPr>
              <a:xfrm>
                <a:off x="101600" y="1280160"/>
                <a:ext cx="11836400" cy="5226966"/>
              </a:xfrm>
            </p:spPr>
            <p:txBody>
              <a:bodyPr>
                <a:normAutofit fontScale="85000" lnSpcReduction="20000"/>
              </a:bodyPr>
              <a:lstStyle/>
              <a:p>
                <a:r>
                  <a:rPr lang="en-GB" dirty="0">
                    <a:solidFill>
                      <a:schemeClr val="accent1"/>
                    </a:solidFill>
                  </a:rPr>
                  <a:t>Main ingredients for cross section calculation:</a:t>
                </a:r>
              </a:p>
              <a:p>
                <a:pPr lvl="1"/>
                <a:r>
                  <a:rPr lang="en-GB" b="1" dirty="0"/>
                  <a:t>Parton Density Function </a:t>
                </a:r>
                <a:r>
                  <a:rPr lang="en-GB" dirty="0"/>
                  <a:t>: </a:t>
                </a:r>
                <a:r>
                  <a:rPr lang="en-GB" dirty="0">
                    <a:effectLst/>
                    <a:latin typeface="Helvetica" pitchFamily="2" charset="0"/>
                  </a:rPr>
                  <a:t>probability to find a parton of momentum fraction </a:t>
                </a:r>
                <a14:m>
                  <m:oMath xmlns:m="http://schemas.openxmlformats.org/officeDocument/2006/math">
                    <m:r>
                      <a:rPr lang="en-GB" b="0" i="1" smtClean="0">
                        <a:effectLst/>
                        <a:latin typeface="Cambria Math" panose="02040503050406030204" pitchFamily="18" charset="0"/>
                      </a:rPr>
                      <m:t>𝑥</m:t>
                    </m:r>
                  </m:oMath>
                </a14:m>
                <a:r>
                  <a:rPr lang="en-GB" dirty="0">
                    <a:effectLst/>
                    <a:latin typeface="Helvetica" pitchFamily="2" charset="0"/>
                  </a:rPr>
                  <a:t> in the proton </a:t>
                </a:r>
                <a14:m>
                  <m:oMath xmlns:m="http://schemas.openxmlformats.org/officeDocument/2006/math">
                    <m:r>
                      <a:rPr lang="en-GB" b="0" i="1" smtClean="0">
                        <a:effectLst/>
                        <a:latin typeface="Cambria Math" panose="02040503050406030204" pitchFamily="18" charset="0"/>
                      </a:rPr>
                      <m:t>h</m:t>
                    </m:r>
                  </m:oMath>
                </a14:m>
                <a:r>
                  <a:rPr lang="en-GB" dirty="0">
                    <a:effectLst/>
                    <a:latin typeface="Helvetica" pitchFamily="2" charset="0"/>
                  </a:rPr>
                  <a:t>,</a:t>
                </a:r>
              </a:p>
              <a:p>
                <a:pPr lvl="1"/>
                <a:r>
                  <a:rPr lang="en-GB" b="1" dirty="0">
                    <a:effectLst/>
                    <a:latin typeface="Helvetica" pitchFamily="2" charset="0"/>
                  </a:rPr>
                  <a:t>The cross-section of the partonic hard process </a:t>
                </a:r>
                <a14:m>
                  <m:oMath xmlns:m="http://schemas.openxmlformats.org/officeDocument/2006/math">
                    <m:sSup>
                      <m:sSupPr>
                        <m:ctrlPr>
                          <a:rPr lang="en-GB" i="1" smtClean="0">
                            <a:effectLst/>
                            <a:latin typeface="Cambria Math" panose="02040503050406030204" pitchFamily="18" charset="0"/>
                          </a:rPr>
                        </m:ctrlPr>
                      </m:sSupPr>
                      <m:e>
                        <m:r>
                          <a:rPr lang="en-GB" i="1" smtClean="0">
                            <a:effectLst/>
                            <a:latin typeface="Cambria Math" panose="02040503050406030204" pitchFamily="18" charset="0"/>
                            <a:ea typeface="Cambria Math" panose="02040503050406030204" pitchFamily="18" charset="0"/>
                          </a:rPr>
                          <m:t>𝜎</m:t>
                        </m:r>
                      </m:e>
                      <m:sup>
                        <m:r>
                          <a:rPr lang="en-GB" b="0" i="1" smtClean="0">
                            <a:effectLst/>
                            <a:latin typeface="Cambria Math" panose="02040503050406030204" pitchFamily="18" charset="0"/>
                          </a:rPr>
                          <m:t>𝑖𝑗</m:t>
                        </m:r>
                      </m:sup>
                    </m:sSup>
                  </m:oMath>
                </a14:m>
                <a:r>
                  <a:rPr lang="en-GB" dirty="0">
                    <a:effectLst/>
                    <a:latin typeface="Helvetica" pitchFamily="2" charset="0"/>
                  </a:rPr>
                  <a:t> calculated at the hard process centre-of-mass energy defined as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b="0" i="1" smtClean="0">
                        <a:latin typeface="Cambria Math" panose="02040503050406030204" pitchFamily="18" charset="0"/>
                      </a:rPr>
                      <m:t>=</m:t>
                    </m:r>
                    <m:r>
                      <a:rPr lang="en-GB" b="0" i="1" smtClean="0">
                        <a:latin typeface="Cambria Math" panose="02040503050406030204" pitchFamily="18" charset="0"/>
                      </a:rPr>
                      <m:t>𝑠</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2</m:t>
                        </m:r>
                      </m:sub>
                    </m:sSub>
                  </m:oMath>
                </a14:m>
                <a:r>
                  <a:rPr lang="en-GB" dirty="0">
                    <a:effectLst/>
                    <a:latin typeface="Helvetica" pitchFamily="2" charset="0"/>
                  </a:rPr>
                  <a:t>.</a:t>
                </a:r>
              </a:p>
              <a:p>
                <a:pPr lvl="1"/>
                <a:r>
                  <a:rPr lang="en-GB" dirty="0"/>
                  <a:t> The cross section is calculated </a:t>
                </a:r>
                <a:r>
                  <a:rPr lang="en-GB" b="1" dirty="0"/>
                  <a:t>from matrix elements </a:t>
                </a:r>
                <a:r>
                  <a:rPr lang="en-GB" dirty="0"/>
                  <a:t>(state transition probability) and integral of the phase space.</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14:m>
                  <m:oMath xmlns:m="http://schemas.openxmlformats.org/officeDocument/2006/math">
                    <m:sSub>
                      <m:sSubPr>
                        <m:ctrlPr>
                          <a:rPr lang="en-GB" i="1" smtClean="0">
                            <a:solidFill>
                              <a:schemeClr val="accent5"/>
                            </a:solidFill>
                            <a:latin typeface="Cambria Math" panose="02040503050406030204" pitchFamily="18" charset="0"/>
                          </a:rPr>
                        </m:ctrlPr>
                      </m:sSubPr>
                      <m:e>
                        <m:r>
                          <a:rPr lang="en-GB" i="1" smtClean="0">
                            <a:solidFill>
                              <a:schemeClr val="accent5"/>
                            </a:solidFill>
                            <a:latin typeface="Cambria Math" panose="02040503050406030204" pitchFamily="18" charset="0"/>
                            <a:ea typeface="Cambria Math" panose="02040503050406030204" pitchFamily="18" charset="0"/>
                          </a:rPr>
                          <m:t>𝜇</m:t>
                        </m:r>
                      </m:e>
                      <m:sub>
                        <m:r>
                          <a:rPr lang="en-GB" b="0" i="1" smtClean="0">
                            <a:solidFill>
                              <a:schemeClr val="accent5"/>
                            </a:solidFill>
                            <a:latin typeface="Cambria Math" panose="02040503050406030204" pitchFamily="18" charset="0"/>
                          </a:rPr>
                          <m:t>𝐹</m:t>
                        </m:r>
                      </m:sub>
                    </m:sSub>
                  </m:oMath>
                </a14:m>
                <a:r>
                  <a:rPr lang="en-GB" dirty="0"/>
                  <a:t>: momentum scale at which non-perturbative QCD effects starts to be dominant</a:t>
                </a:r>
              </a:p>
              <a:p>
                <a14:m>
                  <m:oMath xmlns:m="http://schemas.openxmlformats.org/officeDocument/2006/math">
                    <m:sSub>
                      <m:sSubPr>
                        <m:ctrlPr>
                          <a:rPr lang="en-GB" i="1" smtClean="0">
                            <a:solidFill>
                              <a:schemeClr val="accent5"/>
                            </a:solidFill>
                            <a:latin typeface="Cambria Math" panose="02040503050406030204" pitchFamily="18" charset="0"/>
                          </a:rPr>
                        </m:ctrlPr>
                      </m:sSubPr>
                      <m:e>
                        <m:r>
                          <a:rPr lang="en-GB" i="1" smtClean="0">
                            <a:solidFill>
                              <a:schemeClr val="accent5"/>
                            </a:solidFill>
                            <a:latin typeface="Cambria Math" panose="02040503050406030204" pitchFamily="18" charset="0"/>
                            <a:ea typeface="Cambria Math" panose="02040503050406030204" pitchFamily="18" charset="0"/>
                          </a:rPr>
                          <m:t>𝜇</m:t>
                        </m:r>
                      </m:e>
                      <m:sub>
                        <m:r>
                          <a:rPr lang="en-GB" b="0" i="1" smtClean="0">
                            <a:solidFill>
                              <a:schemeClr val="accent5"/>
                            </a:solidFill>
                            <a:latin typeface="Cambria Math" panose="02040503050406030204" pitchFamily="18" charset="0"/>
                          </a:rPr>
                          <m:t>𝑅</m:t>
                        </m:r>
                      </m:sub>
                    </m:sSub>
                  </m:oMath>
                </a14:m>
                <a:r>
                  <a:rPr lang="en-GB" dirty="0">
                    <a:solidFill>
                      <a:schemeClr val="accent5"/>
                    </a:solidFill>
                  </a:rPr>
                  <a:t>: </a:t>
                </a:r>
                <a:r>
                  <a:rPr lang="en-GB" dirty="0"/>
                  <a:t>renormalization scale, that can be roughly seen as cut-off scale in renormalization of UV divergences.</a:t>
                </a:r>
              </a:p>
              <a:p>
                <a:endParaRPr lang="en-GB" dirty="0"/>
              </a:p>
            </p:txBody>
          </p:sp>
        </mc:Choice>
        <mc:Fallback xmlns="">
          <p:sp>
            <p:nvSpPr>
              <p:cNvPr id="3" name="Espace réservé du contenu 2">
                <a:extLst>
                  <a:ext uri="{FF2B5EF4-FFF2-40B4-BE49-F238E27FC236}">
                    <a16:creationId xmlns:a16="http://schemas.microsoft.com/office/drawing/2014/main" id="{F89AAD2E-3F3E-4322-4813-CCC99AADE641}"/>
                  </a:ext>
                </a:extLst>
              </p:cNvPr>
              <p:cNvSpPr>
                <a:spLocks noGrp="1" noRot="1" noChangeAspect="1" noMove="1" noResize="1" noEditPoints="1" noAdjustHandles="1" noChangeArrowheads="1" noChangeShapeType="1" noTextEdit="1"/>
              </p:cNvSpPr>
              <p:nvPr>
                <p:ph idx="1"/>
              </p:nvPr>
            </p:nvSpPr>
            <p:spPr>
              <a:xfrm>
                <a:off x="101600" y="1280160"/>
                <a:ext cx="11836400" cy="5226966"/>
              </a:xfrm>
              <a:blipFill>
                <a:blip r:embed="rId2"/>
                <a:stretch>
                  <a:fillRect l="-751" t="-2906" r="-1073"/>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0D6B8D8C-5569-81DF-BF1A-732BA6EEF002}"/>
              </a:ext>
            </a:extLst>
          </p:cNvPr>
          <p:cNvPicPr>
            <a:picLocks noChangeAspect="1"/>
          </p:cNvPicPr>
          <p:nvPr/>
        </p:nvPicPr>
        <p:blipFill>
          <a:blip r:embed="rId3"/>
          <a:stretch>
            <a:fillRect/>
          </a:stretch>
        </p:blipFill>
        <p:spPr>
          <a:xfrm>
            <a:off x="254000" y="3310973"/>
            <a:ext cx="8054109" cy="843469"/>
          </a:xfrm>
          <a:prstGeom prst="rect">
            <a:avLst/>
          </a:prstGeom>
          <a:ln w="38100">
            <a:solidFill>
              <a:schemeClr val="accent1"/>
            </a:solidFill>
          </a:ln>
        </p:spPr>
      </p:pic>
      <p:pic>
        <p:nvPicPr>
          <p:cNvPr id="7" name="Image 6">
            <a:extLst>
              <a:ext uri="{FF2B5EF4-FFF2-40B4-BE49-F238E27FC236}">
                <a16:creationId xmlns:a16="http://schemas.microsoft.com/office/drawing/2014/main" id="{9D14BE4B-57B4-FC8B-47F5-E1AD96F74EB4}"/>
              </a:ext>
            </a:extLst>
          </p:cNvPr>
          <p:cNvPicPr>
            <a:picLocks noChangeAspect="1"/>
          </p:cNvPicPr>
          <p:nvPr/>
        </p:nvPicPr>
        <p:blipFill>
          <a:blip r:embed="rId4"/>
          <a:stretch>
            <a:fillRect/>
          </a:stretch>
        </p:blipFill>
        <p:spPr>
          <a:xfrm>
            <a:off x="9242683" y="3283181"/>
            <a:ext cx="2425700" cy="850900"/>
          </a:xfrm>
          <a:prstGeom prst="rect">
            <a:avLst/>
          </a:prstGeom>
          <a:ln w="34925">
            <a:solidFill>
              <a:schemeClr val="accent5"/>
            </a:solidFill>
          </a:ln>
        </p:spPr>
      </p:pic>
      <p:sp>
        <p:nvSpPr>
          <p:cNvPr id="8" name="Rectangle 7">
            <a:extLst>
              <a:ext uri="{FF2B5EF4-FFF2-40B4-BE49-F238E27FC236}">
                <a16:creationId xmlns:a16="http://schemas.microsoft.com/office/drawing/2014/main" id="{258CD817-F456-0E91-AB0A-AA6CD7CF352F}"/>
              </a:ext>
            </a:extLst>
          </p:cNvPr>
          <p:cNvSpPr/>
          <p:nvPr/>
        </p:nvSpPr>
        <p:spPr>
          <a:xfrm>
            <a:off x="5455577" y="3429000"/>
            <a:ext cx="2831983" cy="559262"/>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1EB2706E-76FA-F6CC-BF73-2C905DFA6F00}"/>
              </a:ext>
            </a:extLst>
          </p:cNvPr>
          <p:cNvCxnSpPr>
            <a:stCxn id="5" idx="3"/>
            <a:endCxn id="7" idx="1"/>
          </p:cNvCxnSpPr>
          <p:nvPr/>
        </p:nvCxnSpPr>
        <p:spPr>
          <a:xfrm flipV="1">
            <a:off x="8308109" y="3708631"/>
            <a:ext cx="934574" cy="240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060C7744-4888-3E42-ADFA-2D7745E1A69C}"/>
              </a:ext>
            </a:extLst>
          </p:cNvPr>
          <p:cNvSpPr txBox="1"/>
          <p:nvPr/>
        </p:nvSpPr>
        <p:spPr>
          <a:xfrm>
            <a:off x="9430535" y="4446570"/>
            <a:ext cx="529312" cy="369332"/>
          </a:xfrm>
          <a:prstGeom prst="rect">
            <a:avLst/>
          </a:prstGeom>
          <a:noFill/>
          <a:ln w="25400">
            <a:solidFill>
              <a:srgbClr val="C00000"/>
            </a:solidFill>
          </a:ln>
        </p:spPr>
        <p:txBody>
          <a:bodyPr wrap="none" rtlCol="0">
            <a:spAutoFit/>
          </a:bodyPr>
          <a:lstStyle/>
          <a:p>
            <a:r>
              <a:rPr lang="fr-FR" dirty="0"/>
              <a:t>flux</a:t>
            </a:r>
          </a:p>
        </p:txBody>
      </p:sp>
      <p:sp>
        <p:nvSpPr>
          <p:cNvPr id="12" name="ZoneTexte 11">
            <a:extLst>
              <a:ext uri="{FF2B5EF4-FFF2-40B4-BE49-F238E27FC236}">
                <a16:creationId xmlns:a16="http://schemas.microsoft.com/office/drawing/2014/main" id="{867A6BF7-CF9E-9FB6-9BC0-2FACE45AD4C5}"/>
              </a:ext>
            </a:extLst>
          </p:cNvPr>
          <p:cNvSpPr txBox="1"/>
          <p:nvPr/>
        </p:nvSpPr>
        <p:spPr>
          <a:xfrm>
            <a:off x="10305245" y="2741525"/>
            <a:ext cx="1632755" cy="369332"/>
          </a:xfrm>
          <a:prstGeom prst="rect">
            <a:avLst/>
          </a:prstGeom>
          <a:noFill/>
          <a:ln w="25400">
            <a:solidFill>
              <a:srgbClr val="C00000"/>
            </a:solidFill>
          </a:ln>
        </p:spPr>
        <p:txBody>
          <a:bodyPr wrap="none" rtlCol="0">
            <a:spAutoFit/>
          </a:bodyPr>
          <a:lstStyle/>
          <a:p>
            <a:r>
              <a:rPr lang="en-GB"/>
              <a:t>Matrix element</a:t>
            </a:r>
          </a:p>
        </p:txBody>
      </p:sp>
      <p:sp>
        <p:nvSpPr>
          <p:cNvPr id="13" name="ZoneTexte 12">
            <a:extLst>
              <a:ext uri="{FF2B5EF4-FFF2-40B4-BE49-F238E27FC236}">
                <a16:creationId xmlns:a16="http://schemas.microsoft.com/office/drawing/2014/main" id="{BB8DA0F5-A456-67C1-A5EB-050370D978FC}"/>
              </a:ext>
            </a:extLst>
          </p:cNvPr>
          <p:cNvSpPr txBox="1"/>
          <p:nvPr/>
        </p:nvSpPr>
        <p:spPr>
          <a:xfrm>
            <a:off x="10711645" y="4421139"/>
            <a:ext cx="1378755" cy="369332"/>
          </a:xfrm>
          <a:prstGeom prst="rect">
            <a:avLst/>
          </a:prstGeom>
          <a:noFill/>
          <a:ln w="25400">
            <a:solidFill>
              <a:srgbClr val="C00000"/>
            </a:solidFill>
          </a:ln>
        </p:spPr>
        <p:txBody>
          <a:bodyPr wrap="square" rtlCol="0">
            <a:spAutoFit/>
          </a:bodyPr>
          <a:lstStyle/>
          <a:p>
            <a:r>
              <a:rPr lang="en-GB" dirty="0"/>
              <a:t>Phase space</a:t>
            </a:r>
          </a:p>
        </p:txBody>
      </p:sp>
      <p:cxnSp>
        <p:nvCxnSpPr>
          <p:cNvPr id="9" name="Connecteur droit avec flèche 8">
            <a:extLst>
              <a:ext uri="{FF2B5EF4-FFF2-40B4-BE49-F238E27FC236}">
                <a16:creationId xmlns:a16="http://schemas.microsoft.com/office/drawing/2014/main" id="{2FE40377-2D9F-2501-7BD8-C7F78A5FD867}"/>
              </a:ext>
            </a:extLst>
          </p:cNvPr>
          <p:cNvCxnSpPr>
            <a:stCxn id="11" idx="0"/>
          </p:cNvCxnSpPr>
          <p:nvPr/>
        </p:nvCxnSpPr>
        <p:spPr>
          <a:xfrm flipV="1">
            <a:off x="9695191" y="3988262"/>
            <a:ext cx="264656" cy="45830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1B8B679-6764-B837-19C5-54AD3A6C21DB}"/>
              </a:ext>
            </a:extLst>
          </p:cNvPr>
          <p:cNvCxnSpPr>
            <a:cxnSpLocks/>
            <a:stCxn id="13" idx="0"/>
          </p:cNvCxnSpPr>
          <p:nvPr/>
        </p:nvCxnSpPr>
        <p:spPr>
          <a:xfrm flipV="1">
            <a:off x="11401023" y="3859619"/>
            <a:ext cx="0" cy="5615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208ECD2F-0F58-691C-D3E1-FB47BEC0E389}"/>
              </a:ext>
            </a:extLst>
          </p:cNvPr>
          <p:cNvCxnSpPr>
            <a:cxnSpLocks/>
            <a:stCxn id="12" idx="2"/>
          </p:cNvCxnSpPr>
          <p:nvPr/>
        </p:nvCxnSpPr>
        <p:spPr>
          <a:xfrm flipH="1">
            <a:off x="10894421" y="3110857"/>
            <a:ext cx="227202" cy="50236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24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7C6077E4-1764-E24C-ED2C-C3B988A33FA5}"/>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fr-FR" dirty="0"/>
                  <a:t> cross sections at the LHC</a:t>
                </a:r>
              </a:p>
            </p:txBody>
          </p:sp>
        </mc:Choice>
        <mc:Fallback xmlns="">
          <p:sp>
            <p:nvSpPr>
              <p:cNvPr id="2" name="Titre 1">
                <a:extLst>
                  <a:ext uri="{FF2B5EF4-FFF2-40B4-BE49-F238E27FC236}">
                    <a16:creationId xmlns:a16="http://schemas.microsoft.com/office/drawing/2014/main" id="{7C6077E4-1764-E24C-ED2C-C3B988A33FA5}"/>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pic>
        <p:nvPicPr>
          <p:cNvPr id="4" name="Espace réservé du contenu 3">
            <a:extLst>
              <a:ext uri="{FF2B5EF4-FFF2-40B4-BE49-F238E27FC236}">
                <a16:creationId xmlns:a16="http://schemas.microsoft.com/office/drawing/2014/main" id="{50ECCCA1-564F-5F94-E8F2-433CBD4349BF}"/>
              </a:ext>
            </a:extLst>
          </p:cNvPr>
          <p:cNvPicPr>
            <a:picLocks noGrp="1" noChangeAspect="1"/>
          </p:cNvPicPr>
          <p:nvPr>
            <p:ph idx="1"/>
          </p:nvPr>
        </p:nvPicPr>
        <p:blipFill>
          <a:blip r:embed="rId3"/>
          <a:stretch>
            <a:fillRect/>
          </a:stretch>
        </p:blipFill>
        <p:spPr>
          <a:xfrm>
            <a:off x="2225894" y="1642861"/>
            <a:ext cx="7430495" cy="5021263"/>
          </a:xfrm>
          <a:prstGeom prst="rect">
            <a:avLst/>
          </a:prstGeom>
        </p:spPr>
      </p:pic>
    </p:spTree>
    <p:extLst>
      <p:ext uri="{BB962C8B-B14F-4D97-AF65-F5344CB8AC3E}">
        <p14:creationId xmlns:p14="http://schemas.microsoft.com/office/powerpoint/2010/main" val="3399493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A29D939A-7925-B744-A597-321FAD489298}"/>
                  </a:ext>
                </a:extLst>
              </p:cNvPr>
              <p:cNvSpPr>
                <a:spLocks noGrp="1"/>
              </p:cNvSpPr>
              <p:nvPr>
                <p:ph type="title"/>
              </p:nvPr>
            </p:nvSpPr>
            <p:spPr/>
            <p:txBody>
              <a:bodyPr>
                <a:normAutofit/>
              </a:bodyPr>
              <a:lstStyle/>
              <a:p>
                <a:r>
                  <a:rPr lang="en-GB" dirty="0"/>
                  <a:t>Top quark production at </a:t>
                </a:r>
                <a14:m>
                  <m:oMath xmlns:m="http://schemas.openxmlformats.org/officeDocument/2006/math">
                    <m:sSup>
                      <m:sSupPr>
                        <m:ctrlPr>
                          <a:rPr lang="en-GB" i="1" smtClean="0">
                            <a:latin typeface="Cambria Math" panose="02040503050406030204" pitchFamily="18" charset="0"/>
                          </a:rPr>
                        </m:ctrlPr>
                      </m:sSupPr>
                      <m:e>
                        <m:r>
                          <a:rPr lang="fr-FR" b="1" i="1" smtClean="0">
                            <a:latin typeface="Cambria Math" panose="02040503050406030204" pitchFamily="18" charset="0"/>
                          </a:rPr>
                          <m:t>𝒆</m:t>
                        </m:r>
                      </m:e>
                      <m:sup>
                        <m:r>
                          <a:rPr lang="fr-FR" b="1" i="1" smtClean="0">
                            <a:latin typeface="Cambria Math" panose="02040503050406030204" pitchFamily="18" charset="0"/>
                          </a:rPr>
                          <m:t>+</m:t>
                        </m:r>
                      </m:sup>
                    </m:sSup>
                    <m:sSup>
                      <m:sSupPr>
                        <m:ctrlPr>
                          <a:rPr lang="en-GB" i="1" smtClean="0">
                            <a:latin typeface="Cambria Math" panose="02040503050406030204" pitchFamily="18" charset="0"/>
                          </a:rPr>
                        </m:ctrlPr>
                      </m:sSupPr>
                      <m:e>
                        <m:r>
                          <a:rPr lang="fr-FR" b="1" i="1" smtClean="0">
                            <a:latin typeface="Cambria Math" panose="02040503050406030204" pitchFamily="18" charset="0"/>
                          </a:rPr>
                          <m:t>𝒆</m:t>
                        </m:r>
                      </m:e>
                      <m:sup>
                        <m:r>
                          <a:rPr lang="fr-FR" b="1" i="1" smtClean="0">
                            <a:latin typeface="Cambria Math" panose="02040503050406030204" pitchFamily="18" charset="0"/>
                          </a:rPr>
                          <m:t>−</m:t>
                        </m:r>
                      </m:sup>
                    </m:sSup>
                  </m:oMath>
                </a14:m>
                <a:r>
                  <a:rPr lang="en-GB" dirty="0"/>
                  <a:t>collider</a:t>
                </a:r>
              </a:p>
            </p:txBody>
          </p:sp>
        </mc:Choice>
        <mc:Fallback xmlns="">
          <p:sp>
            <p:nvSpPr>
              <p:cNvPr id="2" name="Titre 1">
                <a:extLst>
                  <a:ext uri="{FF2B5EF4-FFF2-40B4-BE49-F238E27FC236}">
                    <a16:creationId xmlns:a16="http://schemas.microsoft.com/office/drawing/2014/main" id="{A29D939A-7925-B744-A597-321FAD489298}"/>
                  </a:ext>
                </a:extLst>
              </p:cNvPr>
              <p:cNvSpPr>
                <a:spLocks noGrp="1" noRot="1" noChangeAspect="1" noMove="1" noResize="1" noEditPoints="1" noAdjustHandles="1" noChangeArrowheads="1" noChangeShapeType="1" noTextEdit="1"/>
              </p:cNvSpPr>
              <p:nvPr>
                <p:ph type="title"/>
              </p:nvPr>
            </p:nvSpPr>
            <p:spPr>
              <a:blipFill>
                <a:blip r:embed="rId2"/>
                <a:stretch>
                  <a:fillRect l="-2414" t="-6757" r="-2414" b="-20270"/>
                </a:stretch>
              </a:blipFill>
            </p:spPr>
            <p:txBody>
              <a:bodyPr/>
              <a:lstStyle/>
              <a:p>
                <a:r>
                  <a:rPr lang="fr-FR">
                    <a:noFill/>
                  </a:rPr>
                  <a:t> </a:t>
                </a:r>
              </a:p>
            </p:txBody>
          </p:sp>
        </mc:Fallback>
      </mc:AlternateContent>
      <p:grpSp>
        <p:nvGrpSpPr>
          <p:cNvPr id="4" name="Groupe 3">
            <a:extLst>
              <a:ext uri="{FF2B5EF4-FFF2-40B4-BE49-F238E27FC236}">
                <a16:creationId xmlns:a16="http://schemas.microsoft.com/office/drawing/2014/main" id="{D9847211-1B3D-BD09-8572-137CDA74DF73}"/>
              </a:ext>
            </a:extLst>
          </p:cNvPr>
          <p:cNvGrpSpPr/>
          <p:nvPr/>
        </p:nvGrpSpPr>
        <p:grpSpPr>
          <a:xfrm>
            <a:off x="6552036" y="2486915"/>
            <a:ext cx="5082864" cy="3055415"/>
            <a:chOff x="7406210" y="1247563"/>
            <a:chExt cx="4686460" cy="2680250"/>
          </a:xfrm>
        </p:grpSpPr>
        <p:pic>
          <p:nvPicPr>
            <p:cNvPr id="5" name="Image 4">
              <a:extLst>
                <a:ext uri="{FF2B5EF4-FFF2-40B4-BE49-F238E27FC236}">
                  <a16:creationId xmlns:a16="http://schemas.microsoft.com/office/drawing/2014/main" id="{0325EADF-64F6-8653-8BD9-9279ECA53492}"/>
                </a:ext>
              </a:extLst>
            </p:cNvPr>
            <p:cNvPicPr>
              <a:picLocks noChangeAspect="1"/>
            </p:cNvPicPr>
            <p:nvPr/>
          </p:nvPicPr>
          <p:blipFill>
            <a:blip r:embed="rId3"/>
            <a:stretch>
              <a:fillRect/>
            </a:stretch>
          </p:blipFill>
          <p:spPr>
            <a:xfrm>
              <a:off x="7406210" y="1294886"/>
              <a:ext cx="4027130" cy="2414765"/>
            </a:xfrm>
            <a:prstGeom prst="rect">
              <a:avLst/>
            </a:prstGeom>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C77C8E4E-9844-7C4D-DE93-07378206DDBF}"/>
                    </a:ext>
                  </a:extLst>
                </p:cNvPr>
                <p:cNvSpPr txBox="1"/>
                <p:nvPr/>
              </p:nvSpPr>
              <p:spPr>
                <a:xfrm>
                  <a:off x="7750532" y="2019709"/>
                  <a:ext cx="310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oMath>
                    </m:oMathPara>
                  </a14:m>
                  <a:endParaRPr lang="fr-FR" dirty="0"/>
                </a:p>
              </p:txBody>
            </p:sp>
          </mc:Choice>
          <mc:Fallback xmlns="">
            <p:sp>
              <p:nvSpPr>
                <p:cNvPr id="9" name="ZoneTexte 8">
                  <a:extLst>
                    <a:ext uri="{FF2B5EF4-FFF2-40B4-BE49-F238E27FC236}">
                      <a16:creationId xmlns:a16="http://schemas.microsoft.com/office/drawing/2014/main" id="{9BD6B7A2-5999-3B41-A34D-E3117BC6CE03}"/>
                    </a:ext>
                  </a:extLst>
                </p:cNvPr>
                <p:cNvSpPr txBox="1">
                  <a:spLocks noRot="1" noChangeAspect="1" noMove="1" noResize="1" noEditPoints="1" noAdjustHandles="1" noChangeArrowheads="1" noChangeShapeType="1" noTextEdit="1"/>
                </p:cNvSpPr>
                <p:nvPr/>
              </p:nvSpPr>
              <p:spPr>
                <a:xfrm>
                  <a:off x="7750532" y="2019709"/>
                  <a:ext cx="310470" cy="276999"/>
                </a:xfrm>
                <a:prstGeom prst="rect">
                  <a:avLst/>
                </a:prstGeom>
                <a:blipFill>
                  <a:blip r:embed="rId5"/>
                  <a:stretch>
                    <a:fillRect l="-13636" r="-13636" b="-1578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A8EBF11A-DD97-A4EE-6A36-F587F9222C30}"/>
                    </a:ext>
                  </a:extLst>
                </p:cNvPr>
                <p:cNvSpPr txBox="1"/>
                <p:nvPr/>
              </p:nvSpPr>
              <p:spPr>
                <a:xfrm>
                  <a:off x="7694295" y="2977879"/>
                  <a:ext cx="310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oMath>
                    </m:oMathPara>
                  </a14:m>
                  <a:endParaRPr lang="fr-FR" dirty="0"/>
                </a:p>
              </p:txBody>
            </p:sp>
          </mc:Choice>
          <mc:Fallback xmlns="">
            <p:sp>
              <p:nvSpPr>
                <p:cNvPr id="10" name="ZoneTexte 9">
                  <a:extLst>
                    <a:ext uri="{FF2B5EF4-FFF2-40B4-BE49-F238E27FC236}">
                      <a16:creationId xmlns:a16="http://schemas.microsoft.com/office/drawing/2014/main" id="{C8CE054A-7439-FB47-995E-624D11FC4E82}"/>
                    </a:ext>
                  </a:extLst>
                </p:cNvPr>
                <p:cNvSpPr txBox="1">
                  <a:spLocks noRot="1" noChangeAspect="1" noMove="1" noResize="1" noEditPoints="1" noAdjustHandles="1" noChangeArrowheads="1" noChangeShapeType="1" noTextEdit="1"/>
                </p:cNvSpPr>
                <p:nvPr/>
              </p:nvSpPr>
              <p:spPr>
                <a:xfrm>
                  <a:off x="7694295" y="2977879"/>
                  <a:ext cx="310470" cy="276999"/>
                </a:xfrm>
                <a:prstGeom prst="rect">
                  <a:avLst/>
                </a:prstGeom>
                <a:blipFill>
                  <a:blip r:embed="rId6"/>
                  <a:stretch>
                    <a:fillRect l="-17391" b="-1578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710015E-5765-20CF-4D9C-0B38EDB19F95}"/>
                    </a:ext>
                  </a:extLst>
                </p:cNvPr>
                <p:cNvSpPr txBox="1"/>
                <p:nvPr/>
              </p:nvSpPr>
              <p:spPr>
                <a:xfrm>
                  <a:off x="9211895" y="2149577"/>
                  <a:ext cx="5352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𝑍</m:t>
                        </m:r>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𝛾</m:t>
                            </m:r>
                          </m:e>
                          <m:sup>
                            <m:r>
                              <a:rPr lang="fr-FR" b="0" i="1" smtClean="0">
                                <a:latin typeface="Cambria Math" panose="02040503050406030204" pitchFamily="18" charset="0"/>
                              </a:rPr>
                              <m:t>∗</m:t>
                            </m:r>
                          </m:sup>
                        </m:sSup>
                      </m:oMath>
                    </m:oMathPara>
                  </a14:m>
                  <a:endParaRPr lang="fr-FR" dirty="0"/>
                </a:p>
              </p:txBody>
            </p:sp>
          </mc:Choice>
          <mc:Fallback xmlns="">
            <p:sp>
              <p:nvSpPr>
                <p:cNvPr id="8" name="ZoneTexte 7">
                  <a:extLst>
                    <a:ext uri="{FF2B5EF4-FFF2-40B4-BE49-F238E27FC236}">
                      <a16:creationId xmlns:a16="http://schemas.microsoft.com/office/drawing/2014/main" id="{6710015E-5765-20CF-4D9C-0B38EDB19F95}"/>
                    </a:ext>
                  </a:extLst>
                </p:cNvPr>
                <p:cNvSpPr txBox="1">
                  <a:spLocks noRot="1" noChangeAspect="1" noMove="1" noResize="1" noEditPoints="1" noAdjustHandles="1" noChangeArrowheads="1" noChangeShapeType="1" noTextEdit="1"/>
                </p:cNvSpPr>
                <p:nvPr/>
              </p:nvSpPr>
              <p:spPr>
                <a:xfrm>
                  <a:off x="9211895" y="2149577"/>
                  <a:ext cx="535275" cy="276999"/>
                </a:xfrm>
                <a:prstGeom prst="rect">
                  <a:avLst/>
                </a:prstGeom>
                <a:blipFill>
                  <a:blip r:embed="rId7"/>
                  <a:stretch>
                    <a:fillRect l="-6522" b="-1923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C955A95E-0AEF-55C7-58DB-2613B469C41A}"/>
                    </a:ext>
                  </a:extLst>
                </p:cNvPr>
                <p:cNvSpPr txBox="1"/>
                <p:nvPr/>
              </p:nvSpPr>
              <p:spPr>
                <a:xfrm>
                  <a:off x="10593437" y="2149577"/>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𝑔</m:t>
                        </m:r>
                      </m:oMath>
                    </m:oMathPara>
                  </a14:m>
                  <a:endParaRPr lang="fr-FR" dirty="0"/>
                </a:p>
              </p:txBody>
            </p:sp>
          </mc:Choice>
          <mc:Fallback xmlns="">
            <p:sp>
              <p:nvSpPr>
                <p:cNvPr id="12" name="ZoneTexte 11">
                  <a:extLst>
                    <a:ext uri="{FF2B5EF4-FFF2-40B4-BE49-F238E27FC236}">
                      <a16:creationId xmlns:a16="http://schemas.microsoft.com/office/drawing/2014/main" id="{DCE7C4ED-4DE1-054D-899B-3A09B3E911C5}"/>
                    </a:ext>
                  </a:extLst>
                </p:cNvPr>
                <p:cNvSpPr txBox="1">
                  <a:spLocks noRot="1" noChangeAspect="1" noMove="1" noResize="1" noEditPoints="1" noAdjustHandles="1" noChangeArrowheads="1" noChangeShapeType="1" noTextEdit="1"/>
                </p:cNvSpPr>
                <p:nvPr/>
              </p:nvSpPr>
              <p:spPr>
                <a:xfrm>
                  <a:off x="10593437" y="2149577"/>
                  <a:ext cx="197938" cy="276999"/>
                </a:xfrm>
                <a:prstGeom prst="rect">
                  <a:avLst/>
                </a:prstGeom>
                <a:blipFill>
                  <a:blip r:embed="rId8"/>
                  <a:stretch>
                    <a:fillRect l="-33333" r="-33333" b="-555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0291F2F9-AC52-E7F6-1209-F2AA607FB0E4}"/>
                    </a:ext>
                  </a:extLst>
                </p:cNvPr>
                <p:cNvSpPr txBox="1"/>
                <p:nvPr/>
              </p:nvSpPr>
              <p:spPr>
                <a:xfrm>
                  <a:off x="11150062" y="2410688"/>
                  <a:ext cx="227947"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𝐻</m:t>
                        </m:r>
                      </m:oMath>
                    </m:oMathPara>
                  </a14:m>
                  <a:endParaRPr lang="fr-FR" dirty="0"/>
                </a:p>
              </p:txBody>
            </p:sp>
          </mc:Choice>
          <mc:Fallback xmlns="">
            <p:sp>
              <p:nvSpPr>
                <p:cNvPr id="13" name="ZoneTexte 12">
                  <a:extLst>
                    <a:ext uri="{FF2B5EF4-FFF2-40B4-BE49-F238E27FC236}">
                      <a16:creationId xmlns:a16="http://schemas.microsoft.com/office/drawing/2014/main" id="{1DF1DB13-9A65-6945-A3BF-DE7F713771E4}"/>
                    </a:ext>
                  </a:extLst>
                </p:cNvPr>
                <p:cNvSpPr txBox="1">
                  <a:spLocks noRot="1" noChangeAspect="1" noMove="1" noResize="1" noEditPoints="1" noAdjustHandles="1" noChangeArrowheads="1" noChangeShapeType="1" noTextEdit="1"/>
                </p:cNvSpPr>
                <p:nvPr/>
              </p:nvSpPr>
              <p:spPr>
                <a:xfrm>
                  <a:off x="11150062" y="2410688"/>
                  <a:ext cx="227947" cy="276999"/>
                </a:xfrm>
                <a:prstGeom prst="rect">
                  <a:avLst/>
                </a:prstGeom>
                <a:blipFill>
                  <a:blip r:embed="rId9"/>
                  <a:stretch>
                    <a:fillRect l="-23529" r="-23529" b="-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C6B0D27A-CDFD-A14A-C7B6-9BC931367040}"/>
                    </a:ext>
                  </a:extLst>
                </p:cNvPr>
                <p:cNvSpPr txBox="1"/>
                <p:nvPr/>
              </p:nvSpPr>
              <p:spPr>
                <a:xfrm>
                  <a:off x="10978723" y="3380829"/>
                  <a:ext cx="1499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𝑡</m:t>
                            </m:r>
                          </m:e>
                        </m:acc>
                      </m:oMath>
                    </m:oMathPara>
                  </a14:m>
                  <a:endParaRPr lang="fr-FR" dirty="0"/>
                </a:p>
              </p:txBody>
            </p:sp>
          </mc:Choice>
          <mc:Fallback xmlns="">
            <p:sp>
              <p:nvSpPr>
                <p:cNvPr id="14" name="ZoneTexte 13">
                  <a:extLst>
                    <a:ext uri="{FF2B5EF4-FFF2-40B4-BE49-F238E27FC236}">
                      <a16:creationId xmlns:a16="http://schemas.microsoft.com/office/drawing/2014/main" id="{E5B2265C-AA9E-EA4C-B6D2-CD159ACD61BC}"/>
                    </a:ext>
                  </a:extLst>
                </p:cNvPr>
                <p:cNvSpPr txBox="1">
                  <a:spLocks noRot="1" noChangeAspect="1" noMove="1" noResize="1" noEditPoints="1" noAdjustHandles="1" noChangeArrowheads="1" noChangeShapeType="1" noTextEdit="1"/>
                </p:cNvSpPr>
                <p:nvPr/>
              </p:nvSpPr>
              <p:spPr>
                <a:xfrm>
                  <a:off x="10978723" y="3380829"/>
                  <a:ext cx="149913" cy="276999"/>
                </a:xfrm>
                <a:prstGeom prst="rect">
                  <a:avLst/>
                </a:prstGeom>
                <a:blipFill>
                  <a:blip r:embed="rId10"/>
                  <a:stretch>
                    <a:fillRect l="-45455" r="-27273" b="-2222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D432AFB8-51D7-2FAA-676D-DEE94EAE9073}"/>
                    </a:ext>
                  </a:extLst>
                </p:cNvPr>
                <p:cNvSpPr txBox="1"/>
                <p:nvPr/>
              </p:nvSpPr>
              <p:spPr>
                <a:xfrm>
                  <a:off x="11121721" y="1447617"/>
                  <a:ext cx="1499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𝑡</m:t>
                        </m:r>
                      </m:oMath>
                    </m:oMathPara>
                  </a14:m>
                  <a:endParaRPr lang="fr-FR" dirty="0"/>
                </a:p>
              </p:txBody>
            </p:sp>
          </mc:Choice>
          <mc:Fallback xmlns="">
            <p:sp>
              <p:nvSpPr>
                <p:cNvPr id="15" name="ZoneTexte 14">
                  <a:extLst>
                    <a:ext uri="{FF2B5EF4-FFF2-40B4-BE49-F238E27FC236}">
                      <a16:creationId xmlns:a16="http://schemas.microsoft.com/office/drawing/2014/main" id="{572E3479-E5DF-8C41-8B54-9C258FCA3621}"/>
                    </a:ext>
                  </a:extLst>
                </p:cNvPr>
                <p:cNvSpPr txBox="1">
                  <a:spLocks noRot="1" noChangeAspect="1" noMove="1" noResize="1" noEditPoints="1" noAdjustHandles="1" noChangeArrowheads="1" noChangeShapeType="1" noTextEdit="1"/>
                </p:cNvSpPr>
                <p:nvPr/>
              </p:nvSpPr>
              <p:spPr>
                <a:xfrm>
                  <a:off x="11121721" y="1447617"/>
                  <a:ext cx="149913" cy="276999"/>
                </a:xfrm>
                <a:prstGeom prst="rect">
                  <a:avLst/>
                </a:prstGeom>
                <a:blipFill>
                  <a:blip r:embed="rId11"/>
                  <a:stretch>
                    <a:fillRect l="-25000" r="-25000" b="-26316"/>
                  </a:stretch>
                </a:blipFill>
              </p:spPr>
              <p:txBody>
                <a:bodyPr/>
                <a:lstStyle/>
                <a:p>
                  <a:r>
                    <a:rPr lang="fr-FR">
                      <a:noFill/>
                    </a:rPr>
                    <a:t> </a:t>
                  </a:r>
                </a:p>
              </p:txBody>
            </p:sp>
          </mc:Fallback>
        </mc:AlternateContent>
        <p:sp>
          <p:nvSpPr>
            <p:cNvPr id="13" name="Ellipse 12">
              <a:extLst>
                <a:ext uri="{FF2B5EF4-FFF2-40B4-BE49-F238E27FC236}">
                  <a16:creationId xmlns:a16="http://schemas.microsoft.com/office/drawing/2014/main" id="{9B79CF39-0FF3-5B97-54AF-D7FE76250D4A}"/>
                </a:ext>
              </a:extLst>
            </p:cNvPr>
            <p:cNvSpPr/>
            <p:nvPr/>
          </p:nvSpPr>
          <p:spPr>
            <a:xfrm>
              <a:off x="10081070" y="2453319"/>
              <a:ext cx="198783" cy="2343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B46F670A-9A05-1A3C-E36E-169A58ADF0D4}"/>
                    </a:ext>
                  </a:extLst>
                </p:cNvPr>
                <p:cNvSpPr txBox="1"/>
                <p:nvPr/>
              </p:nvSpPr>
              <p:spPr>
                <a:xfrm>
                  <a:off x="8938138" y="3007924"/>
                  <a:ext cx="905828" cy="269986"/>
                </a:xfrm>
                <a:prstGeom prst="rect">
                  <a:avLst/>
                </a:prstGeom>
                <a:noFill/>
                <a:ln w="22225">
                  <a:solidFill>
                    <a:srgbClr val="C00000"/>
                  </a:solidFill>
                </a:ln>
              </p:spPr>
              <p:txBody>
                <a:bodyPr wrap="none" rtlCol="0">
                  <a:spAutoFit/>
                </a:bodyPr>
                <a:lstStyle/>
                <a:p>
                  <a14:m>
                    <m:oMath xmlns:m="http://schemas.openxmlformats.org/officeDocument/2006/math">
                      <m:r>
                        <a:rPr lang="fr-FR" sz="1400" b="1" i="1" smtClean="0">
                          <a:solidFill>
                            <a:schemeClr val="accent4"/>
                          </a:solidFill>
                          <a:latin typeface="Cambria Math" panose="02040503050406030204" pitchFamily="18" charset="0"/>
                          <a:ea typeface="Cambria Math" panose="02040503050406030204" pitchFamily="18" charset="0"/>
                        </a:rPr>
                        <m:t>𝜶</m:t>
                      </m:r>
                      <m:r>
                        <a:rPr lang="fr-FR" sz="1400" b="1" i="1" smtClean="0">
                          <a:solidFill>
                            <a:schemeClr val="accent4"/>
                          </a:solidFill>
                          <a:latin typeface="Cambria Math" panose="02040503050406030204" pitchFamily="18" charset="0"/>
                          <a:ea typeface="Cambria Math" panose="02040503050406030204" pitchFamily="18" charset="0"/>
                        </a:rPr>
                        <m:t>,</m:t>
                      </m:r>
                      <m:r>
                        <a:rPr lang="fr-FR" sz="1400" b="1" i="1" smtClean="0">
                          <a:solidFill>
                            <a:schemeClr val="accent4"/>
                          </a:solidFill>
                          <a:latin typeface="Cambria Math" panose="02040503050406030204" pitchFamily="18" charset="0"/>
                        </a:rPr>
                        <m:t>𝒕</m:t>
                      </m:r>
                      <m:acc>
                        <m:accPr>
                          <m:chr m:val="̅"/>
                          <m:ctrlPr>
                            <a:rPr lang="fr-FR" sz="1400" b="1" i="1" smtClean="0">
                              <a:solidFill>
                                <a:schemeClr val="accent4"/>
                              </a:solidFill>
                              <a:latin typeface="Cambria Math" panose="02040503050406030204" pitchFamily="18" charset="0"/>
                            </a:rPr>
                          </m:ctrlPr>
                        </m:accPr>
                        <m:e>
                          <m:r>
                            <a:rPr lang="fr-FR" sz="1400" b="1" i="1" smtClean="0">
                              <a:solidFill>
                                <a:schemeClr val="accent4"/>
                              </a:solidFill>
                              <a:latin typeface="Cambria Math" panose="02040503050406030204" pitchFamily="18" charset="0"/>
                            </a:rPr>
                            <m:t>𝒕</m:t>
                          </m:r>
                        </m:e>
                      </m:acc>
                      <m:r>
                        <a:rPr lang="fr-FR" sz="1400" b="1" i="1" smtClean="0">
                          <a:solidFill>
                            <a:schemeClr val="accent4"/>
                          </a:solidFill>
                          <a:latin typeface="Cambria Math" panose="02040503050406030204" pitchFamily="18" charset="0"/>
                        </a:rPr>
                        <m:t>𝒁</m:t>
                      </m:r>
                    </m:oMath>
                  </a14:m>
                  <a:r>
                    <a:rPr lang="fr-FR" sz="1400" b="1" dirty="0">
                      <a:solidFill>
                        <a:schemeClr val="accent4"/>
                      </a:solidFill>
                    </a:rPr>
                    <a:t>, </a:t>
                  </a:r>
                  <a14:m>
                    <m:oMath xmlns:m="http://schemas.openxmlformats.org/officeDocument/2006/math">
                      <m:r>
                        <a:rPr lang="fr-FR" sz="1400" b="1" i="1" smtClean="0">
                          <a:solidFill>
                            <a:schemeClr val="accent4"/>
                          </a:solidFill>
                          <a:latin typeface="Cambria Math" panose="02040503050406030204" pitchFamily="18" charset="0"/>
                        </a:rPr>
                        <m:t>𝒕</m:t>
                      </m:r>
                      <m:acc>
                        <m:accPr>
                          <m:chr m:val="̅"/>
                          <m:ctrlPr>
                            <a:rPr lang="fr-FR" sz="1400" b="1" i="1" smtClean="0">
                              <a:solidFill>
                                <a:schemeClr val="accent4"/>
                              </a:solidFill>
                              <a:latin typeface="Cambria Math" panose="02040503050406030204" pitchFamily="18" charset="0"/>
                            </a:rPr>
                          </m:ctrlPr>
                        </m:accPr>
                        <m:e>
                          <m:r>
                            <a:rPr lang="fr-FR" sz="1400" b="1" i="1" smtClean="0">
                              <a:solidFill>
                                <a:schemeClr val="accent4"/>
                              </a:solidFill>
                              <a:latin typeface="Cambria Math" panose="02040503050406030204" pitchFamily="18" charset="0"/>
                            </a:rPr>
                            <m:t>𝒕</m:t>
                          </m:r>
                        </m:e>
                      </m:acc>
                      <m:r>
                        <a:rPr lang="fr-FR" sz="1400" b="1" i="1" smtClean="0">
                          <a:solidFill>
                            <a:schemeClr val="accent4"/>
                          </a:solidFill>
                          <a:latin typeface="Cambria Math" panose="02040503050406030204" pitchFamily="18" charset="0"/>
                          <a:ea typeface="Cambria Math" panose="02040503050406030204" pitchFamily="18" charset="0"/>
                        </a:rPr>
                        <m:t>𝜸</m:t>
                      </m:r>
                    </m:oMath>
                  </a14:m>
                  <a:endParaRPr lang="fr-FR" sz="1400" b="1" dirty="0"/>
                </a:p>
              </p:txBody>
            </p:sp>
          </mc:Choice>
          <mc:Fallback xmlns="">
            <p:sp>
              <p:nvSpPr>
                <p:cNvPr id="14" name="ZoneTexte 13">
                  <a:extLst>
                    <a:ext uri="{FF2B5EF4-FFF2-40B4-BE49-F238E27FC236}">
                      <a16:creationId xmlns:a16="http://schemas.microsoft.com/office/drawing/2014/main" id="{B46F670A-9A05-1A3C-E36E-169A58ADF0D4}"/>
                    </a:ext>
                  </a:extLst>
                </p:cNvPr>
                <p:cNvSpPr txBox="1">
                  <a:spLocks noRot="1" noChangeAspect="1" noMove="1" noResize="1" noEditPoints="1" noAdjustHandles="1" noChangeArrowheads="1" noChangeShapeType="1" noTextEdit="1"/>
                </p:cNvSpPr>
                <p:nvPr/>
              </p:nvSpPr>
              <p:spPr>
                <a:xfrm>
                  <a:off x="8938138" y="3007924"/>
                  <a:ext cx="905828" cy="269986"/>
                </a:xfrm>
                <a:prstGeom prst="rect">
                  <a:avLst/>
                </a:prstGeom>
                <a:blipFill>
                  <a:blip r:embed="rId12"/>
                  <a:stretch>
                    <a:fillRect b="-14286"/>
                  </a:stretch>
                </a:blipFill>
                <a:ln w="22225">
                  <a:solidFill>
                    <a:srgbClr val="C00000"/>
                  </a:solidFill>
                </a:ln>
              </p:spPr>
              <p:txBody>
                <a:bodyPr/>
                <a:lstStyle/>
                <a:p>
                  <a:r>
                    <a:rPr lang="fr-FR">
                      <a:noFill/>
                    </a:rPr>
                    <a:t> </a:t>
                  </a:r>
                </a:p>
              </p:txBody>
            </p:sp>
          </mc:Fallback>
        </mc:AlternateContent>
        <p:cxnSp>
          <p:nvCxnSpPr>
            <p:cNvPr id="15" name="Connecteur droit avec flèche 14">
              <a:extLst>
                <a:ext uri="{FF2B5EF4-FFF2-40B4-BE49-F238E27FC236}">
                  <a16:creationId xmlns:a16="http://schemas.microsoft.com/office/drawing/2014/main" id="{886F5523-CA6F-D3CE-5C9F-5E5890A825BE}"/>
                </a:ext>
              </a:extLst>
            </p:cNvPr>
            <p:cNvCxnSpPr>
              <a:stCxn id="14" idx="0"/>
              <a:endCxn id="13" idx="3"/>
            </p:cNvCxnSpPr>
            <p:nvPr/>
          </p:nvCxnSpPr>
          <p:spPr>
            <a:xfrm flipV="1">
              <a:off x="9391052" y="2653364"/>
              <a:ext cx="719129" cy="354560"/>
            </a:xfrm>
            <a:prstGeom prst="straightConnector1">
              <a:avLst/>
            </a:prstGeom>
            <a:ln w="22225">
              <a:solidFill>
                <a:srgbClr val="C0000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50D32EA3-32E9-1EC6-B3AA-A2117EA1016E}"/>
                    </a:ext>
                  </a:extLst>
                </p:cNvPr>
                <p:cNvSpPr txBox="1"/>
                <p:nvPr/>
              </p:nvSpPr>
              <p:spPr>
                <a:xfrm>
                  <a:off x="9392102" y="1247563"/>
                  <a:ext cx="698379" cy="269986"/>
                </a:xfrm>
                <a:prstGeom prst="rect">
                  <a:avLst/>
                </a:prstGeom>
                <a:noFill/>
                <a:ln w="22225">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chemeClr val="accent6"/>
                                </a:solidFill>
                                <a:latin typeface="Cambria Math" panose="02040503050406030204" pitchFamily="18" charset="0"/>
                              </a:rPr>
                            </m:ctrlPr>
                          </m:sSubPr>
                          <m:e>
                            <m:r>
                              <a:rPr lang="fr-FR" sz="1400" b="1" i="1" smtClean="0">
                                <a:solidFill>
                                  <a:schemeClr val="accent6"/>
                                </a:solidFill>
                                <a:latin typeface="Cambria Math" panose="02040503050406030204" pitchFamily="18" charset="0"/>
                                <a:ea typeface="Cambria Math" panose="02040503050406030204" pitchFamily="18" charset="0"/>
                              </a:rPr>
                              <m:t>𝜶</m:t>
                            </m:r>
                          </m:e>
                          <m:sub>
                            <m:r>
                              <a:rPr lang="fr-FR" sz="1400" b="1" i="1" smtClean="0">
                                <a:solidFill>
                                  <a:schemeClr val="accent6"/>
                                </a:solidFill>
                                <a:latin typeface="Cambria Math" panose="02040503050406030204" pitchFamily="18" charset="0"/>
                              </a:rPr>
                              <m:t>𝒔</m:t>
                            </m:r>
                          </m:sub>
                        </m:sSub>
                        <m:r>
                          <a:rPr lang="fr-FR" sz="1400" b="1" i="1" smtClean="0">
                            <a:solidFill>
                              <a:schemeClr val="accent6"/>
                            </a:solidFill>
                            <a:latin typeface="Cambria Math" panose="02040503050406030204" pitchFamily="18" charset="0"/>
                          </a:rPr>
                          <m:t>,</m:t>
                        </m:r>
                        <m:r>
                          <a:rPr lang="fr-FR" sz="1400" b="1" i="1" smtClean="0">
                            <a:solidFill>
                              <a:schemeClr val="accent6"/>
                            </a:solidFill>
                            <a:latin typeface="Cambria Math" panose="02040503050406030204" pitchFamily="18" charset="0"/>
                          </a:rPr>
                          <m:t>𝒕</m:t>
                        </m:r>
                        <m:acc>
                          <m:accPr>
                            <m:chr m:val="̅"/>
                            <m:ctrlPr>
                              <a:rPr lang="fr-FR" sz="1400" b="1" i="1" smtClean="0">
                                <a:solidFill>
                                  <a:schemeClr val="accent6"/>
                                </a:solidFill>
                                <a:latin typeface="Cambria Math" panose="02040503050406030204" pitchFamily="18" charset="0"/>
                              </a:rPr>
                            </m:ctrlPr>
                          </m:accPr>
                          <m:e>
                            <m:r>
                              <a:rPr lang="fr-FR" sz="1400" b="1" i="1" smtClean="0">
                                <a:solidFill>
                                  <a:schemeClr val="accent6"/>
                                </a:solidFill>
                                <a:latin typeface="Cambria Math" panose="02040503050406030204" pitchFamily="18" charset="0"/>
                              </a:rPr>
                              <m:t>𝒕</m:t>
                            </m:r>
                          </m:e>
                        </m:acc>
                        <m:r>
                          <a:rPr lang="fr-FR" sz="1400" b="1" i="1" smtClean="0">
                            <a:solidFill>
                              <a:schemeClr val="accent6"/>
                            </a:solidFill>
                            <a:latin typeface="Cambria Math" panose="02040503050406030204" pitchFamily="18" charset="0"/>
                          </a:rPr>
                          <m:t>𝒈</m:t>
                        </m:r>
                      </m:oMath>
                    </m:oMathPara>
                  </a14:m>
                  <a:endParaRPr lang="fr-FR" sz="1400" b="1" dirty="0"/>
                </a:p>
              </p:txBody>
            </p:sp>
          </mc:Choice>
          <mc:Fallback xmlns="">
            <p:sp>
              <p:nvSpPr>
                <p:cNvPr id="16" name="ZoneTexte 15">
                  <a:extLst>
                    <a:ext uri="{FF2B5EF4-FFF2-40B4-BE49-F238E27FC236}">
                      <a16:creationId xmlns:a16="http://schemas.microsoft.com/office/drawing/2014/main" id="{50D32EA3-32E9-1EC6-B3AA-A2117EA1016E}"/>
                    </a:ext>
                  </a:extLst>
                </p:cNvPr>
                <p:cNvSpPr txBox="1">
                  <a:spLocks noRot="1" noChangeAspect="1" noMove="1" noResize="1" noEditPoints="1" noAdjustHandles="1" noChangeArrowheads="1" noChangeShapeType="1" noTextEdit="1"/>
                </p:cNvSpPr>
                <p:nvPr/>
              </p:nvSpPr>
              <p:spPr>
                <a:xfrm>
                  <a:off x="9392102" y="1247563"/>
                  <a:ext cx="698379" cy="269986"/>
                </a:xfrm>
                <a:prstGeom prst="rect">
                  <a:avLst/>
                </a:prstGeom>
                <a:blipFill>
                  <a:blip r:embed="rId13"/>
                  <a:stretch>
                    <a:fillRect/>
                  </a:stretch>
                </a:blipFill>
                <a:ln w="22225">
                  <a:solidFill>
                    <a:srgbClr val="C00000"/>
                  </a:solidFill>
                </a:ln>
              </p:spPr>
              <p:txBody>
                <a:bodyPr/>
                <a:lstStyle/>
                <a:p>
                  <a:r>
                    <a:rPr lang="fr-FR">
                      <a:noFill/>
                    </a:rPr>
                    <a:t> </a:t>
                  </a:r>
                </a:p>
              </p:txBody>
            </p:sp>
          </mc:Fallback>
        </mc:AlternateContent>
        <p:sp>
          <p:nvSpPr>
            <p:cNvPr id="17" name="Ellipse 16">
              <a:extLst>
                <a:ext uri="{FF2B5EF4-FFF2-40B4-BE49-F238E27FC236}">
                  <a16:creationId xmlns:a16="http://schemas.microsoft.com/office/drawing/2014/main" id="{DA97200C-010E-6079-048D-F17C588D76D3}"/>
                </a:ext>
              </a:extLst>
            </p:cNvPr>
            <p:cNvSpPr/>
            <p:nvPr/>
          </p:nvSpPr>
          <p:spPr>
            <a:xfrm>
              <a:off x="10796985" y="1891778"/>
              <a:ext cx="198783" cy="2343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B9387DD-E7AE-E635-292C-4C328A57D6F8}"/>
                </a:ext>
              </a:extLst>
            </p:cNvPr>
            <p:cNvSpPr/>
            <p:nvPr/>
          </p:nvSpPr>
          <p:spPr>
            <a:xfrm>
              <a:off x="11144119" y="3218132"/>
              <a:ext cx="198783" cy="2343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0824D3EA-7521-3203-79E9-7BB4EBA1CEC4}"/>
                </a:ext>
              </a:extLst>
            </p:cNvPr>
            <p:cNvCxnSpPr>
              <a:cxnSpLocks/>
              <a:stCxn id="20" idx="0"/>
              <a:endCxn id="18" idx="5"/>
            </p:cNvCxnSpPr>
            <p:nvPr/>
          </p:nvCxnSpPr>
          <p:spPr>
            <a:xfrm flipH="1" flipV="1">
              <a:off x="11313791" y="3418177"/>
              <a:ext cx="431906" cy="239650"/>
            </a:xfrm>
            <a:prstGeom prst="straightConnector1">
              <a:avLst/>
            </a:prstGeom>
            <a:ln w="22225">
              <a:solidFill>
                <a:srgbClr val="C0000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D7213F7C-B242-C471-A14D-280E13C8BAE9}"/>
                    </a:ext>
                  </a:extLst>
                </p:cNvPr>
                <p:cNvSpPr txBox="1"/>
                <p:nvPr/>
              </p:nvSpPr>
              <p:spPr>
                <a:xfrm>
                  <a:off x="11398725" y="3657827"/>
                  <a:ext cx="693945" cy="269986"/>
                </a:xfrm>
                <a:prstGeom prst="rect">
                  <a:avLst/>
                </a:prstGeom>
                <a:noFill/>
                <a:ln w="22225">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C00000"/>
                                </a:solidFill>
                                <a:latin typeface="Cambria Math" panose="02040503050406030204" pitchFamily="18" charset="0"/>
                              </a:rPr>
                            </m:ctrlPr>
                          </m:sSubPr>
                          <m:e>
                            <m:r>
                              <a:rPr lang="fr-FR" sz="1400" b="1" i="1" smtClean="0">
                                <a:solidFill>
                                  <a:srgbClr val="C00000"/>
                                </a:solidFill>
                                <a:latin typeface="Cambria Math" panose="02040503050406030204" pitchFamily="18" charset="0"/>
                                <a:ea typeface="Cambria Math" panose="02040503050406030204" pitchFamily="18" charset="0"/>
                              </a:rPr>
                              <m:t>𝒚</m:t>
                            </m:r>
                          </m:e>
                          <m:sub>
                            <m:r>
                              <a:rPr lang="fr-FR" sz="1400" b="1" i="1" smtClean="0">
                                <a:solidFill>
                                  <a:srgbClr val="C00000"/>
                                </a:solidFill>
                                <a:latin typeface="Cambria Math" panose="02040503050406030204" pitchFamily="18" charset="0"/>
                              </a:rPr>
                              <m:t>𝒕</m:t>
                            </m:r>
                          </m:sub>
                        </m:sSub>
                        <m:r>
                          <a:rPr lang="fr-FR" sz="1400" b="1" i="1" smtClean="0">
                            <a:solidFill>
                              <a:srgbClr val="C00000"/>
                            </a:solidFill>
                            <a:latin typeface="Cambria Math" panose="02040503050406030204" pitchFamily="18" charset="0"/>
                          </a:rPr>
                          <m:t>,</m:t>
                        </m:r>
                        <m:r>
                          <a:rPr lang="fr-FR" sz="1400" b="1" i="1" smtClean="0">
                            <a:solidFill>
                              <a:srgbClr val="C00000"/>
                            </a:solidFill>
                            <a:latin typeface="Cambria Math" panose="02040503050406030204" pitchFamily="18" charset="0"/>
                          </a:rPr>
                          <m:t>𝒕</m:t>
                        </m:r>
                        <m:acc>
                          <m:accPr>
                            <m:chr m:val="̅"/>
                            <m:ctrlPr>
                              <a:rPr lang="fr-FR" sz="1400" b="1" i="1" smtClean="0">
                                <a:solidFill>
                                  <a:srgbClr val="C00000"/>
                                </a:solidFill>
                                <a:latin typeface="Cambria Math" panose="02040503050406030204" pitchFamily="18" charset="0"/>
                              </a:rPr>
                            </m:ctrlPr>
                          </m:accPr>
                          <m:e>
                            <m:r>
                              <a:rPr lang="fr-FR" sz="1400" b="1" i="1" smtClean="0">
                                <a:solidFill>
                                  <a:srgbClr val="C00000"/>
                                </a:solidFill>
                                <a:latin typeface="Cambria Math" panose="02040503050406030204" pitchFamily="18" charset="0"/>
                              </a:rPr>
                              <m:t>𝒕</m:t>
                            </m:r>
                          </m:e>
                        </m:acc>
                        <m:r>
                          <a:rPr lang="fr-FR" sz="1400" b="1" i="1" smtClean="0">
                            <a:solidFill>
                              <a:srgbClr val="C00000"/>
                            </a:solidFill>
                            <a:latin typeface="Cambria Math" panose="02040503050406030204" pitchFamily="18" charset="0"/>
                          </a:rPr>
                          <m:t>𝑯</m:t>
                        </m:r>
                      </m:oMath>
                    </m:oMathPara>
                  </a14:m>
                  <a:endParaRPr lang="fr-FR" sz="1400" b="1" dirty="0"/>
                </a:p>
              </p:txBody>
            </p:sp>
          </mc:Choice>
          <mc:Fallback xmlns="">
            <p:sp>
              <p:nvSpPr>
                <p:cNvPr id="20" name="ZoneTexte 19">
                  <a:extLst>
                    <a:ext uri="{FF2B5EF4-FFF2-40B4-BE49-F238E27FC236}">
                      <a16:creationId xmlns:a16="http://schemas.microsoft.com/office/drawing/2014/main" id="{D7213F7C-B242-C471-A14D-280E13C8BAE9}"/>
                    </a:ext>
                  </a:extLst>
                </p:cNvPr>
                <p:cNvSpPr txBox="1">
                  <a:spLocks noRot="1" noChangeAspect="1" noMove="1" noResize="1" noEditPoints="1" noAdjustHandles="1" noChangeArrowheads="1" noChangeShapeType="1" noTextEdit="1"/>
                </p:cNvSpPr>
                <p:nvPr/>
              </p:nvSpPr>
              <p:spPr>
                <a:xfrm>
                  <a:off x="11398725" y="3657827"/>
                  <a:ext cx="693945" cy="269986"/>
                </a:xfrm>
                <a:prstGeom prst="rect">
                  <a:avLst/>
                </a:prstGeom>
                <a:blipFill>
                  <a:blip r:embed="rId14"/>
                  <a:stretch>
                    <a:fillRect/>
                  </a:stretch>
                </a:blipFill>
                <a:ln w="22225">
                  <a:solidFill>
                    <a:srgbClr val="C00000"/>
                  </a:solidFill>
                </a:ln>
              </p:spPr>
              <p:txBody>
                <a:bodyPr/>
                <a:lstStyle/>
                <a:p>
                  <a:r>
                    <a:rPr lang="fr-FR">
                      <a:noFill/>
                    </a:rPr>
                    <a:t> </a:t>
                  </a:r>
                </a:p>
              </p:txBody>
            </p:sp>
          </mc:Fallback>
        </mc:AlternateContent>
        <p:cxnSp>
          <p:nvCxnSpPr>
            <p:cNvPr id="21" name="Connecteur droit avec flèche 20">
              <a:extLst>
                <a:ext uri="{FF2B5EF4-FFF2-40B4-BE49-F238E27FC236}">
                  <a16:creationId xmlns:a16="http://schemas.microsoft.com/office/drawing/2014/main" id="{6915B948-71EA-8BA4-813E-BF2A16777AD1}"/>
                </a:ext>
              </a:extLst>
            </p:cNvPr>
            <p:cNvCxnSpPr>
              <a:cxnSpLocks/>
              <a:stCxn id="16" idx="3"/>
            </p:cNvCxnSpPr>
            <p:nvPr/>
          </p:nvCxnSpPr>
          <p:spPr>
            <a:xfrm>
              <a:off x="10090481" y="1382556"/>
              <a:ext cx="700895" cy="545359"/>
            </a:xfrm>
            <a:prstGeom prst="straightConnector1">
              <a:avLst/>
            </a:prstGeom>
            <a:ln w="22225">
              <a:solidFill>
                <a:srgbClr val="C00000"/>
              </a:solidFill>
              <a:tailEnd type="stealt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Espace réservé du contenu 2">
                <a:extLst>
                  <a:ext uri="{FF2B5EF4-FFF2-40B4-BE49-F238E27FC236}">
                    <a16:creationId xmlns:a16="http://schemas.microsoft.com/office/drawing/2014/main" id="{022A966F-7C66-5DC5-EDA7-CEB219B76500}"/>
                  </a:ext>
                </a:extLst>
              </p:cNvPr>
              <p:cNvSpPr>
                <a:spLocks noGrp="1"/>
              </p:cNvSpPr>
              <p:nvPr>
                <p:ph idx="1"/>
              </p:nvPr>
            </p:nvSpPr>
            <p:spPr>
              <a:xfrm>
                <a:off x="81917" y="1183516"/>
                <a:ext cx="6014083" cy="5209066"/>
              </a:xfrm>
            </p:spPr>
            <p:txBody>
              <a:bodyPr>
                <a:normAutofit fontScale="70000" lnSpcReduction="20000"/>
              </a:bodyPr>
              <a:lstStyle/>
              <a:p>
                <a:r>
                  <a:rPr lang="en-GB" dirty="0">
                    <a:solidFill>
                      <a:schemeClr val="accent1"/>
                    </a:solidFill>
                  </a:rPr>
                  <a:t>Physics program at lepton colliders  &lt;=&gt; precision !</a:t>
                </a:r>
              </a:p>
              <a:p>
                <a:pPr lvl="1"/>
                <a:r>
                  <a:rPr lang="en-GB" dirty="0"/>
                  <a:t>Low backgrounds,</a:t>
                </a:r>
              </a:p>
              <a:p>
                <a:pPr lvl="1"/>
                <a:r>
                  <a:rPr lang="en-GB" dirty="0"/>
                  <a:t>Knowledge of the initial state,</a:t>
                </a:r>
              </a:p>
              <a:p>
                <a:pPr lvl="1"/>
                <a:r>
                  <a:rPr lang="en-GB" dirty="0"/>
                  <a:t>Detectors with very high resolutions.</a:t>
                </a:r>
              </a:p>
              <a:p>
                <a:pPr lvl="1"/>
                <a:endParaRPr lang="en-GB" dirty="0"/>
              </a:p>
              <a:p>
                <a:pPr lvl="1"/>
                <a:endParaRPr lang="en-GB" dirty="0"/>
              </a:p>
              <a:p>
                <a:pPr lvl="1"/>
                <a:endParaRPr lang="en-GB" dirty="0"/>
              </a:p>
              <a:p>
                <a:r>
                  <a:rPr lang="en-US" b="1" dirty="0"/>
                  <a:t>A</a:t>
                </a:r>
                <a14:m>
                  <m:oMath xmlns:m="http://schemas.openxmlformats.org/officeDocument/2006/math">
                    <m:r>
                      <a:rPr lang="fr-FR" b="1" i="0" smtClean="0">
                        <a:latin typeface="Cambria Math" panose="02040503050406030204" pitchFamily="18" charset="0"/>
                      </a:rPr>
                      <m:t> </m:t>
                    </m:r>
                    <m:r>
                      <a:rPr lang="en-US" b="1" i="1" smtClean="0">
                        <a:latin typeface="Cambria Math" panose="02040503050406030204" pitchFamily="18" charset="0"/>
                      </a:rPr>
                      <m:t>𝒕</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𝒕</m:t>
                        </m:r>
                      </m:e>
                    </m:acc>
                  </m:oMath>
                </a14:m>
                <a:r>
                  <a:rPr lang="en-US" b="1" dirty="0"/>
                  <a:t> threshold, </a:t>
                </a:r>
                <a14:m>
                  <m:oMath xmlns:m="http://schemas.openxmlformats.org/officeDocument/2006/math">
                    <m:rad>
                      <m:radPr>
                        <m:degHide m:val="on"/>
                        <m:ctrlPr>
                          <a:rPr lang="en-US" b="1" i="1" smtClean="0">
                            <a:latin typeface="Cambria Math" panose="02040503050406030204" pitchFamily="18" charset="0"/>
                          </a:rPr>
                        </m:ctrlPr>
                      </m:radPr>
                      <m:deg/>
                      <m:e>
                        <m:r>
                          <a:rPr lang="fr-FR" b="1" i="1" smtClean="0">
                            <a:latin typeface="Cambria Math" panose="02040503050406030204" pitchFamily="18" charset="0"/>
                          </a:rPr>
                          <m:t>𝒔</m:t>
                        </m:r>
                      </m:e>
                    </m:rad>
                    <m:r>
                      <a:rPr lang="fr-FR" b="1" i="1" smtClean="0">
                        <a:latin typeface="Cambria Math" panose="02040503050406030204" pitchFamily="18" charset="0"/>
                      </a:rPr>
                      <m:t>&gt;</m:t>
                    </m:r>
                    <m:sSub>
                      <m:sSubPr>
                        <m:ctrlPr>
                          <a:rPr lang="fr-FR" b="1" i="1" smtClean="0">
                            <a:latin typeface="Cambria Math" panose="02040503050406030204" pitchFamily="18" charset="0"/>
                          </a:rPr>
                        </m:ctrlPr>
                      </m:sSubPr>
                      <m:e>
                        <m:r>
                          <a:rPr lang="fr-FR" b="1" i="1" smtClean="0">
                            <a:latin typeface="Cambria Math" panose="02040503050406030204" pitchFamily="18" charset="0"/>
                          </a:rPr>
                          <m:t>𝒎</m:t>
                        </m:r>
                      </m:e>
                      <m:sub>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sub>
                    </m:sSub>
                    <m:r>
                      <a:rPr lang="fr-FR" b="1" i="1" smtClean="0">
                        <a:latin typeface="Cambria Math" panose="02040503050406030204" pitchFamily="18" charset="0"/>
                      </a:rPr>
                      <m:t>, </m:t>
                    </m:r>
                  </m:oMath>
                </a14:m>
                <a:r>
                  <a:rPr lang="en-US" dirty="0"/>
                  <a:t>cross sections sensitive to :</a:t>
                </a:r>
              </a:p>
              <a:p>
                <a:pPr lvl="1"/>
                <a:r>
                  <a:rPr lang="en-US" dirty="0"/>
                  <a:t>top quark width </a:t>
                </a:r>
                <a14:m>
                  <m:oMath xmlns:m="http://schemas.openxmlformats.org/officeDocument/2006/math">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ea typeface="Cambria Math" panose="02040503050406030204" pitchFamily="18" charset="0"/>
                          </a:rPr>
                          <m:t>𝜞</m:t>
                        </m:r>
                      </m:e>
                      <m:sub>
                        <m:r>
                          <a:rPr lang="en-US" b="1" i="1">
                            <a:solidFill>
                              <a:schemeClr val="accent1"/>
                            </a:solidFill>
                            <a:latin typeface="Cambria Math" panose="02040503050406030204" pitchFamily="18" charset="0"/>
                          </a:rPr>
                          <m:t>𝒕</m:t>
                        </m:r>
                      </m:sub>
                    </m:sSub>
                  </m:oMath>
                </a14:m>
                <a:r>
                  <a:rPr lang="en-US" dirty="0"/>
                  <a:t>,</a:t>
                </a:r>
              </a:p>
              <a:p>
                <a:pPr lvl="1"/>
                <a:r>
                  <a:rPr lang="en-US" dirty="0"/>
                  <a:t>C</a:t>
                </a:r>
                <a:r>
                  <a:rPr lang="en-GB" dirty="0"/>
                  <a:t>ouplings  </a:t>
                </a:r>
                <a14:m>
                  <m:oMath xmlns:m="http://schemas.openxmlformats.org/officeDocument/2006/math">
                    <m:r>
                      <a:rPr lang="en-GB" b="1" i="1">
                        <a:solidFill>
                          <a:srgbClr val="FFC000"/>
                        </a:solidFill>
                        <a:latin typeface="Cambria Math" panose="02040503050406030204" pitchFamily="18" charset="0"/>
                      </a:rPr>
                      <m:t>𝒕</m:t>
                    </m:r>
                    <m:acc>
                      <m:accPr>
                        <m:chr m:val="̅"/>
                        <m:ctrlPr>
                          <a:rPr lang="en-GB" b="1" i="1">
                            <a:solidFill>
                              <a:srgbClr val="FFC000"/>
                            </a:solidFill>
                            <a:latin typeface="Cambria Math" panose="02040503050406030204" pitchFamily="18" charset="0"/>
                          </a:rPr>
                        </m:ctrlPr>
                      </m:accPr>
                      <m:e>
                        <m:r>
                          <a:rPr lang="en-GB" b="1" i="1">
                            <a:solidFill>
                              <a:srgbClr val="FFC000"/>
                            </a:solidFill>
                            <a:latin typeface="Cambria Math" panose="02040503050406030204" pitchFamily="18" charset="0"/>
                          </a:rPr>
                          <m:t>𝒕</m:t>
                        </m:r>
                      </m:e>
                    </m:acc>
                    <m:r>
                      <a:rPr lang="en-GB" b="1" i="1">
                        <a:solidFill>
                          <a:srgbClr val="FFC000"/>
                        </a:solidFill>
                        <a:latin typeface="Cambria Math" panose="02040503050406030204" pitchFamily="18" charset="0"/>
                      </a:rPr>
                      <m:t>𝒁</m:t>
                    </m:r>
                  </m:oMath>
                </a14:m>
                <a:r>
                  <a:rPr lang="en-GB" dirty="0"/>
                  <a:t> and </a:t>
                </a:r>
                <a14:m>
                  <m:oMath xmlns:m="http://schemas.openxmlformats.org/officeDocument/2006/math">
                    <m:r>
                      <a:rPr lang="en-GB" b="1" i="1">
                        <a:solidFill>
                          <a:srgbClr val="FFC000"/>
                        </a:solidFill>
                        <a:latin typeface="Cambria Math" panose="02040503050406030204" pitchFamily="18" charset="0"/>
                      </a:rPr>
                      <m:t>𝒕</m:t>
                    </m:r>
                    <m:acc>
                      <m:accPr>
                        <m:chr m:val="̅"/>
                        <m:ctrlPr>
                          <a:rPr lang="en-GB" b="1" i="1">
                            <a:solidFill>
                              <a:srgbClr val="FFC000"/>
                            </a:solidFill>
                            <a:latin typeface="Cambria Math" panose="02040503050406030204" pitchFamily="18" charset="0"/>
                          </a:rPr>
                        </m:ctrlPr>
                      </m:accPr>
                      <m:e>
                        <m:r>
                          <a:rPr lang="en-GB" b="1" i="1">
                            <a:solidFill>
                              <a:srgbClr val="FFC000"/>
                            </a:solidFill>
                            <a:latin typeface="Cambria Math" panose="02040503050406030204" pitchFamily="18" charset="0"/>
                          </a:rPr>
                          <m:t>𝒕</m:t>
                        </m:r>
                      </m:e>
                    </m:acc>
                    <m:r>
                      <a:rPr lang="en-GB" b="1" i="1">
                        <a:solidFill>
                          <a:srgbClr val="FFC000"/>
                        </a:solidFill>
                        <a:latin typeface="Cambria Math" panose="02040503050406030204" pitchFamily="18" charset="0"/>
                        <a:ea typeface="Cambria Math" panose="02040503050406030204" pitchFamily="18" charset="0"/>
                      </a:rPr>
                      <m:t>𝜸</m:t>
                    </m:r>
                  </m:oMath>
                </a14:m>
                <a:r>
                  <a:rPr lang="en-GB" dirty="0"/>
                  <a:t> , but also couplings to Higgs (</a:t>
                </a:r>
                <a14:m>
                  <m:oMath xmlns:m="http://schemas.openxmlformats.org/officeDocument/2006/math">
                    <m:r>
                      <a:rPr lang="en-GB" b="1" i="1" smtClean="0">
                        <a:solidFill>
                          <a:srgbClr val="C00000"/>
                        </a:solidFill>
                        <a:latin typeface="Cambria Math" panose="02040503050406030204" pitchFamily="18" charset="0"/>
                      </a:rPr>
                      <m:t>𝒕</m:t>
                    </m:r>
                    <m:acc>
                      <m:accPr>
                        <m:chr m:val="̅"/>
                        <m:ctrlPr>
                          <a:rPr lang="en-GB" b="1" i="1">
                            <a:solidFill>
                              <a:srgbClr val="C00000"/>
                            </a:solidFill>
                            <a:latin typeface="Cambria Math" panose="02040503050406030204" pitchFamily="18" charset="0"/>
                          </a:rPr>
                        </m:ctrlPr>
                      </m:accPr>
                      <m:e>
                        <m:r>
                          <a:rPr lang="en-GB" b="1" i="1">
                            <a:solidFill>
                              <a:srgbClr val="C00000"/>
                            </a:solidFill>
                            <a:latin typeface="Cambria Math" panose="02040503050406030204" pitchFamily="18" charset="0"/>
                          </a:rPr>
                          <m:t>𝒕</m:t>
                        </m:r>
                      </m:e>
                    </m:acc>
                    <m:r>
                      <a:rPr lang="fr-FR" b="1" i="1" smtClean="0">
                        <a:solidFill>
                          <a:srgbClr val="C00000"/>
                        </a:solidFill>
                        <a:latin typeface="Cambria Math" panose="02040503050406030204" pitchFamily="18" charset="0"/>
                      </a:rPr>
                      <m:t>𝑯</m:t>
                    </m:r>
                  </m:oMath>
                </a14:m>
                <a:r>
                  <a:rPr lang="en-GB" dirty="0"/>
                  <a:t>), </a:t>
                </a:r>
                <a14:m>
                  <m:oMath xmlns:m="http://schemas.openxmlformats.org/officeDocument/2006/math">
                    <m:sSub>
                      <m:sSubPr>
                        <m:ctrlPr>
                          <a:rPr lang="en-GB"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𝒚</m:t>
                        </m:r>
                      </m:e>
                      <m:sub>
                        <m:r>
                          <a:rPr lang="fr-FR" b="1" i="1" smtClean="0">
                            <a:solidFill>
                              <a:srgbClr val="C00000"/>
                            </a:solidFill>
                            <a:latin typeface="Cambria Math" panose="02040503050406030204" pitchFamily="18" charset="0"/>
                          </a:rPr>
                          <m:t>𝒕</m:t>
                        </m:r>
                      </m:sub>
                    </m:sSub>
                  </m:oMath>
                </a14:m>
                <a:endParaRPr lang="en-GB" b="1" dirty="0"/>
              </a:p>
              <a:p>
                <a:pPr lvl="1"/>
                <a14:m>
                  <m:oMath xmlns:m="http://schemas.openxmlformats.org/officeDocument/2006/math">
                    <m:r>
                      <a:rPr lang="en-GB" b="1" i="1" smtClean="0">
                        <a:solidFill>
                          <a:srgbClr val="FFC000"/>
                        </a:solidFill>
                        <a:latin typeface="Cambria Math" panose="02040503050406030204" pitchFamily="18" charset="0"/>
                        <a:ea typeface="Cambria Math" panose="02040503050406030204" pitchFamily="18" charset="0"/>
                      </a:rPr>
                      <m:t>𝜶</m:t>
                    </m:r>
                  </m:oMath>
                </a14:m>
                <a:r>
                  <a:rPr lang="en-GB" dirty="0"/>
                  <a:t> and</a:t>
                </a:r>
                <a:r>
                  <a:rPr lang="en-GB" b="0" dirty="0"/>
                  <a:t> </a:t>
                </a:r>
                <a14:m>
                  <m:oMath xmlns:m="http://schemas.openxmlformats.org/officeDocument/2006/math">
                    <m:sSub>
                      <m:sSubPr>
                        <m:ctrlPr>
                          <a:rPr lang="en-GB" b="1" i="1" smtClean="0">
                            <a:solidFill>
                              <a:srgbClr val="009193"/>
                            </a:solidFill>
                            <a:latin typeface="Cambria Math" panose="02040503050406030204" pitchFamily="18" charset="0"/>
                          </a:rPr>
                        </m:ctrlPr>
                      </m:sSubPr>
                      <m:e>
                        <m:r>
                          <a:rPr lang="en-GB" b="1" i="1" smtClean="0">
                            <a:solidFill>
                              <a:srgbClr val="009193"/>
                            </a:solidFill>
                            <a:latin typeface="Cambria Math" panose="02040503050406030204" pitchFamily="18" charset="0"/>
                            <a:ea typeface="Cambria Math" panose="02040503050406030204" pitchFamily="18" charset="0"/>
                          </a:rPr>
                          <m:t>𝜶</m:t>
                        </m:r>
                      </m:e>
                      <m:sub>
                        <m:r>
                          <a:rPr lang="fr-FR" b="1" i="1" smtClean="0">
                            <a:solidFill>
                              <a:srgbClr val="009193"/>
                            </a:solidFill>
                            <a:latin typeface="Cambria Math" panose="02040503050406030204" pitchFamily="18" charset="0"/>
                          </a:rPr>
                          <m:t>𝒔</m:t>
                        </m:r>
                      </m:sub>
                    </m:sSub>
                    <m:r>
                      <a:rPr lang="fr-FR" b="0" i="0" smtClean="0">
                        <a:solidFill>
                          <a:srgbClr val="009193"/>
                        </a:solidFill>
                        <a:latin typeface="Cambria Math" panose="02040503050406030204" pitchFamily="18" charset="0"/>
                      </a:rPr>
                      <m:t>.</m:t>
                    </m:r>
                  </m:oMath>
                </a14:m>
                <a:endParaRPr lang="en-GB" dirty="0"/>
              </a:p>
              <a:p>
                <a:pPr lvl="1"/>
                <a:endParaRPr lang="en-GB" dirty="0"/>
              </a:p>
              <a:p>
                <a:pPr lvl="1"/>
                <a:endParaRPr lang="en-GB" dirty="0"/>
              </a:p>
              <a:p>
                <a:pPr lvl="1"/>
                <a:endParaRPr lang="en-GB" dirty="0"/>
              </a:p>
              <a:p>
                <a:r>
                  <a:rPr lang="en-GB" b="1" dirty="0"/>
                  <a:t>At </a:t>
                </a:r>
                <a14:m>
                  <m:oMath xmlns:m="http://schemas.openxmlformats.org/officeDocument/2006/math">
                    <m:r>
                      <a:rPr lang="fr-FR" b="1" i="1">
                        <a:latin typeface="Cambria Math" panose="02040503050406030204" pitchFamily="18" charset="0"/>
                      </a:rPr>
                      <m:t>𝒕</m:t>
                    </m:r>
                    <m:acc>
                      <m:accPr>
                        <m:chr m:val="̅"/>
                        <m:ctrlPr>
                          <a:rPr lang="fr-FR" b="1" i="1">
                            <a:latin typeface="Cambria Math" panose="02040503050406030204" pitchFamily="18" charset="0"/>
                          </a:rPr>
                        </m:ctrlPr>
                      </m:accPr>
                      <m:e>
                        <m:r>
                          <a:rPr lang="fr-FR" b="1" i="1">
                            <a:latin typeface="Cambria Math" panose="02040503050406030204" pitchFamily="18" charset="0"/>
                          </a:rPr>
                          <m:t>𝒕</m:t>
                        </m:r>
                      </m:e>
                    </m:acc>
                  </m:oMath>
                </a14:m>
                <a:r>
                  <a:rPr lang="en-GB" b="1" dirty="0"/>
                  <a:t> threshold</a:t>
                </a:r>
                <a:r>
                  <a:rPr lang="en-GB" dirty="0"/>
                  <a:t>: </a:t>
                </a:r>
                <a:r>
                  <a:rPr lang="en-US" b="1" dirty="0">
                    <a:solidFill>
                      <a:schemeClr val="accent1"/>
                    </a:solidFill>
                  </a:rPr>
                  <a:t>top quark mass </a:t>
                </a:r>
                <a14:m>
                  <m:oMath xmlns:m="http://schemas.openxmlformats.org/officeDocument/2006/math">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𝒎</m:t>
                        </m:r>
                      </m:e>
                      <m:sub>
                        <m:r>
                          <a:rPr lang="en-US" b="1" i="1">
                            <a:solidFill>
                              <a:schemeClr val="accent1"/>
                            </a:solidFill>
                            <a:latin typeface="Cambria Math" panose="02040503050406030204" pitchFamily="18" charset="0"/>
                          </a:rPr>
                          <m:t>𝒕</m:t>
                        </m:r>
                      </m:sub>
                    </m:sSub>
                  </m:oMath>
                </a14:m>
                <a:r>
                  <a:rPr lang="en-US" dirty="0"/>
                  <a:t>, </a:t>
                </a:r>
                <a:r>
                  <a:rPr lang="en-GB" dirty="0"/>
                  <a:t>non-relativist effects and cross section enhancement.</a:t>
                </a:r>
              </a:p>
              <a:p>
                <a:pPr lvl="1"/>
                <a:endParaRPr lang="en-GB" dirty="0"/>
              </a:p>
            </p:txBody>
          </p:sp>
        </mc:Choice>
        <mc:Fallback xmlns="">
          <p:sp>
            <p:nvSpPr>
              <p:cNvPr id="31" name="Espace réservé du contenu 2">
                <a:extLst>
                  <a:ext uri="{FF2B5EF4-FFF2-40B4-BE49-F238E27FC236}">
                    <a16:creationId xmlns:a16="http://schemas.microsoft.com/office/drawing/2014/main" id="{022A966F-7C66-5DC5-EDA7-CEB219B76500}"/>
                  </a:ext>
                </a:extLst>
              </p:cNvPr>
              <p:cNvSpPr>
                <a:spLocks noGrp="1" noRot="1" noChangeAspect="1" noMove="1" noResize="1" noEditPoints="1" noAdjustHandles="1" noChangeArrowheads="1" noChangeShapeType="1" noTextEdit="1"/>
              </p:cNvSpPr>
              <p:nvPr>
                <p:ph idx="1"/>
              </p:nvPr>
            </p:nvSpPr>
            <p:spPr>
              <a:xfrm>
                <a:off x="81917" y="1183516"/>
                <a:ext cx="6014083" cy="5209066"/>
              </a:xfrm>
              <a:blipFill>
                <a:blip r:embed="rId15"/>
                <a:stretch>
                  <a:fillRect l="-842" t="-2190"/>
                </a:stretch>
              </a:blipFill>
            </p:spPr>
            <p:txBody>
              <a:bodyPr/>
              <a:lstStyle/>
              <a:p>
                <a:r>
                  <a:rPr lang="fr-FR">
                    <a:noFill/>
                  </a:rPr>
                  <a:t> </a:t>
                </a:r>
              </a:p>
            </p:txBody>
          </p:sp>
        </mc:Fallback>
      </mc:AlternateContent>
    </p:spTree>
    <p:extLst>
      <p:ext uri="{BB962C8B-B14F-4D97-AF65-F5344CB8AC3E}">
        <p14:creationId xmlns:p14="http://schemas.microsoft.com/office/powerpoint/2010/main" val="853620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118E1BAA-11C6-F6D2-C549-F675B5BBE7EE}"/>
                  </a:ext>
                </a:extLst>
              </p:cNvPr>
              <p:cNvSpPr>
                <a:spLocks noGrp="1"/>
              </p:cNvSpPr>
              <p:nvPr>
                <p:ph type="title"/>
              </p:nvPr>
            </p:nvSpPr>
            <p:spPr/>
            <p:txBody>
              <a:bodyPr>
                <a:normAutofit/>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fr-FR" dirty="0"/>
                  <a:t> associated production</a:t>
                </a:r>
              </a:p>
            </p:txBody>
          </p:sp>
        </mc:Choice>
        <mc:Fallback xmlns="">
          <p:sp>
            <p:nvSpPr>
              <p:cNvPr id="2" name="Titre 1">
                <a:extLst>
                  <a:ext uri="{FF2B5EF4-FFF2-40B4-BE49-F238E27FC236}">
                    <a16:creationId xmlns:a16="http://schemas.microsoft.com/office/drawing/2014/main" id="{118E1BAA-11C6-F6D2-C549-F675B5BBE7EE}"/>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58EBC5A-C3E6-AD41-681D-C1F6FDBA4E15}"/>
                  </a:ext>
                </a:extLst>
              </p:cNvPr>
              <p:cNvSpPr>
                <a:spLocks noGrp="1"/>
              </p:cNvSpPr>
              <p:nvPr>
                <p:ph idx="1"/>
              </p:nvPr>
            </p:nvSpPr>
            <p:spPr>
              <a:xfrm>
                <a:off x="7213599" y="2084784"/>
                <a:ext cx="4876801" cy="4048923"/>
              </a:xfrm>
            </p:spPr>
            <p:txBody>
              <a:bodyPr>
                <a:normAutofit fontScale="62500" lnSpcReduction="20000"/>
              </a:bodyPr>
              <a:lstStyle/>
              <a:p>
                <a:r>
                  <a:rPr lang="en-GB" dirty="0">
                    <a:solidFill>
                      <a:schemeClr val="accent1"/>
                    </a:solidFill>
                  </a:rPr>
                  <a:t>At the LHC, centre of mass energy is high enough to produced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oMath>
                </a14:m>
                <a:r>
                  <a:rPr lang="en-GB" dirty="0">
                    <a:solidFill>
                      <a:schemeClr val="accent1"/>
                    </a:solidFill>
                  </a:rPr>
                  <a:t> in association with a boson.</a:t>
                </a:r>
              </a:p>
              <a:p>
                <a:endParaRPr lang="en-GB" dirty="0"/>
              </a:p>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m:t>
                    </m:r>
                    <m:r>
                      <a:rPr lang="fr-FR" b="1" i="1" smtClean="0">
                        <a:latin typeface="Cambria Math" panose="02040503050406030204" pitchFamily="18" charset="0"/>
                      </a:rPr>
                      <m:t>𝑾</m:t>
                    </m:r>
                  </m:oMath>
                </a14:m>
                <a:r>
                  <a:rPr lang="en-GB" dirty="0"/>
                  <a:t>, with </a:t>
                </a:r>
                <a14:m>
                  <m:oMath xmlns:m="http://schemas.openxmlformats.org/officeDocument/2006/math">
                    <m:r>
                      <a:rPr lang="fr-FR" b="0" i="1" smtClean="0">
                        <a:latin typeface="Cambria Math" panose="02040503050406030204" pitchFamily="18" charset="0"/>
                      </a:rPr>
                      <m:t>𝑊</m:t>
                    </m:r>
                  </m:oMath>
                </a14:m>
                <a:r>
                  <a:rPr lang="en-GB" dirty="0"/>
                  <a:t> from ISR.</a:t>
                </a:r>
              </a:p>
              <a:p>
                <a:pPr lvl="1"/>
                <a:endParaRPr lang="fr-FR" b="0" i="1" dirty="0">
                  <a:latin typeface="Cambria Math" panose="02040503050406030204" pitchFamily="18" charset="0"/>
                </a:endParaRPr>
              </a:p>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m:t>
                    </m:r>
                    <m:r>
                      <a:rPr lang="fr-FR" b="1" i="1" smtClean="0">
                        <a:latin typeface="Cambria Math" panose="02040503050406030204" pitchFamily="18" charset="0"/>
                        <a:ea typeface="Cambria Math" panose="02040503050406030204" pitchFamily="18" charset="0"/>
                      </a:rPr>
                      <m:t>𝜸</m:t>
                    </m:r>
                  </m:oMath>
                </a14:m>
                <a:r>
                  <a:rPr lang="en-GB" dirty="0"/>
                  <a:t>, sensitive to the electric charge of top quark, indirect measurement, ambiguity regarding the origin of the photon (ISR, charged lepton).</a:t>
                </a:r>
              </a:p>
              <a:p>
                <a:pPr lvl="1"/>
                <a:endParaRPr lang="fr-FR" b="0" i="1" dirty="0">
                  <a:latin typeface="Cambria Math" panose="02040503050406030204" pitchFamily="18" charset="0"/>
                </a:endParaRPr>
              </a:p>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m:t>
                    </m:r>
                    <m:r>
                      <a:rPr lang="fr-FR" b="1" i="1" smtClean="0">
                        <a:latin typeface="Cambria Math" panose="02040503050406030204" pitchFamily="18" charset="0"/>
                      </a:rPr>
                      <m:t>𝒁</m:t>
                    </m:r>
                  </m:oMath>
                </a14:m>
                <a:r>
                  <a:rPr lang="en-GB" dirty="0"/>
                  <a:t>, sensitive to the top-Z couplings. Not competitive with FCCee.</a:t>
                </a:r>
              </a:p>
              <a:p>
                <a:pPr lvl="1"/>
                <a:endParaRPr lang="fr-FR" b="0" i="1" dirty="0">
                  <a:latin typeface="Cambria Math" panose="02040503050406030204" pitchFamily="18" charset="0"/>
                </a:endParaRPr>
              </a:p>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m:t>
                    </m:r>
                    <m:r>
                      <a:rPr lang="fr-FR" b="1" i="1" smtClean="0">
                        <a:latin typeface="Cambria Math" panose="02040503050406030204" pitchFamily="18" charset="0"/>
                      </a:rPr>
                      <m:t>𝑯</m:t>
                    </m:r>
                  </m:oMath>
                </a14:m>
                <a:r>
                  <a:rPr lang="en-GB" dirty="0"/>
                  <a:t>, direct sensitivity to top-Higgs coupling and top quark Yukawa !</a:t>
                </a:r>
              </a:p>
            </p:txBody>
          </p:sp>
        </mc:Choice>
        <mc:Fallback xmlns="">
          <p:sp>
            <p:nvSpPr>
              <p:cNvPr id="3" name="Espace réservé du contenu 2">
                <a:extLst>
                  <a:ext uri="{FF2B5EF4-FFF2-40B4-BE49-F238E27FC236}">
                    <a16:creationId xmlns:a16="http://schemas.microsoft.com/office/drawing/2014/main" id="{858EBC5A-C3E6-AD41-681D-C1F6FDBA4E15}"/>
                  </a:ext>
                </a:extLst>
              </p:cNvPr>
              <p:cNvSpPr>
                <a:spLocks noGrp="1" noRot="1" noChangeAspect="1" noMove="1" noResize="1" noEditPoints="1" noAdjustHandles="1" noChangeArrowheads="1" noChangeShapeType="1" noTextEdit="1"/>
              </p:cNvSpPr>
              <p:nvPr>
                <p:ph idx="1"/>
              </p:nvPr>
            </p:nvSpPr>
            <p:spPr>
              <a:xfrm>
                <a:off x="7213599" y="2084784"/>
                <a:ext cx="4876801" cy="4048923"/>
              </a:xfrm>
              <a:blipFill>
                <a:blip r:embed="rId3"/>
                <a:stretch>
                  <a:fillRect l="-779" t="-2821" r="-2078"/>
                </a:stretch>
              </a:blipFill>
            </p:spPr>
            <p:txBody>
              <a:bodyPr/>
              <a:lstStyle/>
              <a:p>
                <a:r>
                  <a:rPr lang="fr-FR">
                    <a:noFill/>
                  </a:rPr>
                  <a:t> </a:t>
                </a:r>
              </a:p>
            </p:txBody>
          </p:sp>
        </mc:Fallback>
      </mc:AlternateContent>
      <p:pic>
        <p:nvPicPr>
          <p:cNvPr id="19458" name="Picture 2" descr="PhysicsResultsTOP14021 &lt; CMSPublic &lt; TWiki">
            <a:extLst>
              <a:ext uri="{FF2B5EF4-FFF2-40B4-BE49-F238E27FC236}">
                <a16:creationId xmlns:a16="http://schemas.microsoft.com/office/drawing/2014/main" id="{C9DAF7A1-5259-A40B-DDC6-3DB1A3448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04" y="1712645"/>
            <a:ext cx="2851589" cy="152530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Observation of ttH production | CMS Experiment">
            <a:extLst>
              <a:ext uri="{FF2B5EF4-FFF2-40B4-BE49-F238E27FC236}">
                <a16:creationId xmlns:a16="http://schemas.microsoft.com/office/drawing/2014/main" id="{4816BFD4-DF71-001B-39BB-E87FA4DBF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7475" y="4049208"/>
            <a:ext cx="2937620" cy="152530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CB3732D9-A110-7B6C-E7B3-DB0BC8CE10D6}"/>
              </a:ext>
            </a:extLst>
          </p:cNvPr>
          <p:cNvPicPr>
            <a:picLocks noChangeAspect="1"/>
          </p:cNvPicPr>
          <p:nvPr/>
        </p:nvPicPr>
        <p:blipFill>
          <a:blip r:embed="rId6"/>
          <a:stretch>
            <a:fillRect/>
          </a:stretch>
        </p:blipFill>
        <p:spPr>
          <a:xfrm>
            <a:off x="116227" y="3364817"/>
            <a:ext cx="2851589" cy="2654248"/>
          </a:xfrm>
          <a:prstGeom prst="rect">
            <a:avLst/>
          </a:prstGeom>
        </p:spPr>
      </p:pic>
      <p:grpSp>
        <p:nvGrpSpPr>
          <p:cNvPr id="9" name="Groupe 8">
            <a:extLst>
              <a:ext uri="{FF2B5EF4-FFF2-40B4-BE49-F238E27FC236}">
                <a16:creationId xmlns:a16="http://schemas.microsoft.com/office/drawing/2014/main" id="{F8BB4C77-4A0B-4562-8290-FB067CE87112}"/>
              </a:ext>
            </a:extLst>
          </p:cNvPr>
          <p:cNvGrpSpPr/>
          <p:nvPr/>
        </p:nvGrpSpPr>
        <p:grpSpPr>
          <a:xfrm>
            <a:off x="3813506" y="1758504"/>
            <a:ext cx="2851589" cy="1525303"/>
            <a:chOff x="3813506" y="1758504"/>
            <a:chExt cx="2851589" cy="1525303"/>
          </a:xfrm>
        </p:grpSpPr>
        <p:pic>
          <p:nvPicPr>
            <p:cNvPr id="6" name="Picture 2" descr="PhysicsResultsTOP14021 &lt; CMSPublic &lt; TWiki">
              <a:extLst>
                <a:ext uri="{FF2B5EF4-FFF2-40B4-BE49-F238E27FC236}">
                  <a16:creationId xmlns:a16="http://schemas.microsoft.com/office/drawing/2014/main" id="{2B2A3299-46EF-2263-B54C-4DBF22A70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506" y="1758504"/>
              <a:ext cx="2851589" cy="15253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CDBA5252-01D2-78D5-42A9-07EFCF89A579}"/>
                    </a:ext>
                  </a:extLst>
                </p:cNvPr>
                <p:cNvSpPr txBox="1"/>
                <p:nvPr/>
              </p:nvSpPr>
              <p:spPr>
                <a:xfrm>
                  <a:off x="6465874" y="2167519"/>
                  <a:ext cx="199221" cy="30777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000" i="1" smtClean="0">
                            <a:latin typeface="Cambria Math" panose="02040503050406030204" pitchFamily="18" charset="0"/>
                            <a:ea typeface="Cambria Math" panose="02040503050406030204" pitchFamily="18" charset="0"/>
                          </a:rPr>
                          <m:t>𝛾</m:t>
                        </m:r>
                      </m:oMath>
                    </m:oMathPara>
                  </a14:m>
                  <a:endParaRPr lang="fr-FR" sz="2000" dirty="0"/>
                </a:p>
              </p:txBody>
            </p:sp>
          </mc:Choice>
          <mc:Fallback xmlns="">
            <p:sp>
              <p:nvSpPr>
                <p:cNvPr id="7" name="ZoneTexte 6">
                  <a:extLst>
                    <a:ext uri="{FF2B5EF4-FFF2-40B4-BE49-F238E27FC236}">
                      <a16:creationId xmlns:a16="http://schemas.microsoft.com/office/drawing/2014/main" id="{CDBA5252-01D2-78D5-42A9-07EFCF89A579}"/>
                    </a:ext>
                  </a:extLst>
                </p:cNvPr>
                <p:cNvSpPr txBox="1">
                  <a:spLocks noRot="1" noChangeAspect="1" noMove="1" noResize="1" noEditPoints="1" noAdjustHandles="1" noChangeArrowheads="1" noChangeShapeType="1" noTextEdit="1"/>
                </p:cNvSpPr>
                <p:nvPr/>
              </p:nvSpPr>
              <p:spPr>
                <a:xfrm>
                  <a:off x="6465874" y="2167519"/>
                  <a:ext cx="199221" cy="307777"/>
                </a:xfrm>
                <a:prstGeom prst="rect">
                  <a:avLst/>
                </a:prstGeom>
                <a:blipFill>
                  <a:blip r:embed="rId7"/>
                  <a:stretch>
                    <a:fillRect l="-31250" r="-25000" b="-24000"/>
                  </a:stretch>
                </a:blipFill>
              </p:spPr>
              <p:txBody>
                <a:bodyPr/>
                <a:lstStyle/>
                <a:p>
                  <a:r>
                    <a:rPr lang="fr-FR">
                      <a:noFill/>
                    </a:rPr>
                    <a:t> </a:t>
                  </a:r>
                </a:p>
              </p:txBody>
            </p:sp>
          </mc:Fallback>
        </mc:AlternateContent>
      </p:grpSp>
    </p:spTree>
    <p:extLst>
      <p:ext uri="{BB962C8B-B14F-4D97-AF65-F5344CB8AC3E}">
        <p14:creationId xmlns:p14="http://schemas.microsoft.com/office/powerpoint/2010/main" val="33205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98963D-BA44-175A-E295-7FB10817E3DA}"/>
              </a:ext>
            </a:extLst>
          </p:cNvPr>
          <p:cNvSpPr>
            <a:spLocks noGrp="1"/>
          </p:cNvSpPr>
          <p:nvPr>
            <p:ph type="title"/>
          </p:nvPr>
        </p:nvSpPr>
        <p:spPr/>
        <p:txBody>
          <a:bodyPr/>
          <a:lstStyle/>
          <a:p>
            <a:r>
              <a:rPr lang="fr-FR" dirty="0"/>
              <a:t>Introduction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8099E71-4F4F-334E-951A-FA19296159DA}"/>
                  </a:ext>
                </a:extLst>
              </p:cNvPr>
              <p:cNvSpPr>
                <a:spLocks noGrp="1"/>
              </p:cNvSpPr>
              <p:nvPr>
                <p:ph idx="1"/>
              </p:nvPr>
            </p:nvSpPr>
            <p:spPr>
              <a:xfrm>
                <a:off x="0" y="1127170"/>
                <a:ext cx="12192000" cy="5762730"/>
              </a:xfrm>
            </p:spPr>
            <p:txBody>
              <a:bodyPr>
                <a:normAutofit fontScale="70000" lnSpcReduction="20000"/>
              </a:bodyPr>
              <a:lstStyle/>
              <a:p>
                <a:r>
                  <a:rPr lang="en-GB" dirty="0">
                    <a:solidFill>
                      <a:schemeClr val="accent1"/>
                    </a:solidFill>
                  </a:rPr>
                  <a:t>Goals of this lecture :</a:t>
                </a:r>
              </a:p>
              <a:p>
                <a:pPr lvl="1"/>
                <a:r>
                  <a:rPr lang="en-GB" b="1" dirty="0"/>
                  <a:t>Why</a:t>
                </a:r>
                <a:r>
                  <a:rPr lang="en-GB" dirty="0"/>
                  <a:t> : understand the motivations and the importance of the top quark physics,</a:t>
                </a:r>
              </a:p>
              <a:p>
                <a:pPr lvl="1"/>
                <a:r>
                  <a:rPr lang="en-GB" b="1" dirty="0"/>
                  <a:t>How</a:t>
                </a:r>
                <a:r>
                  <a:rPr lang="en-GB" dirty="0"/>
                  <a:t> : have an idea of the various analysis techniques,</a:t>
                </a:r>
              </a:p>
              <a:p>
                <a:pPr lvl="1"/>
                <a:r>
                  <a:rPr lang="en-GB" b="1" dirty="0"/>
                  <a:t>Prospective </a:t>
                </a:r>
                <a:r>
                  <a:rPr lang="en-GB" dirty="0"/>
                  <a:t>: understand why FCCee (and lepton colliders in general) will lead to large improvements in top quark physics.</a:t>
                </a:r>
              </a:p>
              <a:p>
                <a:pPr lvl="1"/>
                <a:endParaRPr lang="en-GB" dirty="0"/>
              </a:p>
              <a:p>
                <a:pPr lvl="1"/>
                <a:endParaRPr lang="en-GB" dirty="0"/>
              </a:p>
              <a:p>
                <a:r>
                  <a:rPr lang="en-GB" dirty="0">
                    <a:solidFill>
                      <a:schemeClr val="accent1"/>
                    </a:solidFill>
                  </a:rPr>
                  <a:t>Pauses will be made during the presentation </a:t>
                </a:r>
                <a:r>
                  <a:rPr lang="en-GB" dirty="0"/>
                  <a:t>:</a:t>
                </a:r>
              </a:p>
              <a:p>
                <a:pPr lvl="1"/>
                <a:r>
                  <a:rPr lang="en-GB" dirty="0"/>
                  <a:t>In case you have questions, feel free to interrupt me !</a:t>
                </a:r>
              </a:p>
              <a:p>
                <a:pPr lvl="1"/>
                <a:r>
                  <a:rPr lang="en-GB" dirty="0"/>
                  <a:t>I will also make you work a bit…</a:t>
                </a:r>
              </a:p>
              <a:p>
                <a:pPr lvl="1"/>
                <a:r>
                  <a:rPr lang="en-GB" dirty="0"/>
                  <a:t>Question-pause flagged in </a:t>
                </a:r>
                <a:r>
                  <a:rPr lang="en-GB" dirty="0">
                    <a:solidFill>
                      <a:srgbClr val="D883FF"/>
                    </a:solidFill>
                  </a:rPr>
                  <a:t>purple </a:t>
                </a:r>
                <a:r>
                  <a:rPr lang="en-GB" dirty="0"/>
                  <a:t>along the road.</a:t>
                </a:r>
              </a:p>
              <a:p>
                <a:pPr lvl="1"/>
                <a:endParaRPr lang="en-GB" dirty="0"/>
              </a:p>
              <a:p>
                <a:pPr lvl="1"/>
                <a:endParaRPr lang="en-GB" dirty="0"/>
              </a:p>
              <a:p>
                <a:r>
                  <a:rPr lang="en-GB" dirty="0">
                    <a:solidFill>
                      <a:schemeClr val="accent1"/>
                    </a:solidFill>
                  </a:rPr>
                  <a:t>Preamble :</a:t>
                </a:r>
              </a:p>
              <a:p>
                <a:pPr lvl="1"/>
                <a:r>
                  <a:rPr lang="en-GB" b="1" dirty="0"/>
                  <a:t>For electron-positron colliders</a:t>
                </a:r>
                <a:r>
                  <a:rPr lang="en-GB" dirty="0"/>
                  <a:t>, </a:t>
                </a:r>
              </a:p>
              <a:p>
                <a:pPr lvl="2"/>
                <a:r>
                  <a:rPr lang="en-GB" dirty="0"/>
                  <a:t>I focus on </a:t>
                </a:r>
                <a14:m>
                  <m:oMath xmlns:m="http://schemas.openxmlformats.org/officeDocument/2006/math">
                    <m:r>
                      <a:rPr lang="fr-FR" b="0" i="1" dirty="0" smtClean="0">
                        <a:latin typeface="Cambria Math" panose="02040503050406030204" pitchFamily="18" charset="0"/>
                      </a:rPr>
                      <m:t>𝑡</m:t>
                    </m:r>
                    <m:acc>
                      <m:accPr>
                        <m:chr m:val="̅"/>
                        <m:ctrlPr>
                          <a:rPr lang="fr-FR" b="0" i="1" dirty="0" smtClean="0">
                            <a:latin typeface="Cambria Math" panose="02040503050406030204" pitchFamily="18" charset="0"/>
                          </a:rPr>
                        </m:ctrlPr>
                      </m:accPr>
                      <m:e>
                        <m:r>
                          <a:rPr lang="fr-FR" b="0" i="1" dirty="0" smtClean="0">
                            <a:latin typeface="Cambria Math" panose="02040503050406030204" pitchFamily="18" charset="0"/>
                          </a:rPr>
                          <m:t>𝑡</m:t>
                        </m:r>
                      </m:e>
                    </m:acc>
                  </m:oMath>
                </a14:m>
                <a:r>
                  <a:rPr lang="en-GB" dirty="0"/>
                  <a:t> at threshold and slightly above threshold, </a:t>
                </a:r>
              </a:p>
              <a:p>
                <a:pPr lvl="2"/>
                <a:r>
                  <a:rPr lang="en-GB" dirty="0"/>
                  <a:t>That corresponds to the FCCee physics program,</a:t>
                </a:r>
              </a:p>
              <a:p>
                <a:pPr lvl="2"/>
                <a:r>
                  <a:rPr lang="en-GB" dirty="0"/>
                  <a:t>Several beautiful analyses at linear colliders exist, some good overlap with FCCee at threshold. Very interesting analysis plan at higher energies (with beam polarisation), but lake of time to cover linear colliders.</a:t>
                </a:r>
              </a:p>
              <a:p>
                <a:pPr lvl="1"/>
                <a:r>
                  <a:rPr lang="en-GB" b="1" dirty="0"/>
                  <a:t>LHC experiments </a:t>
                </a:r>
                <a:r>
                  <a:rPr lang="en-GB" dirty="0"/>
                  <a:t>: </a:t>
                </a:r>
              </a:p>
              <a:p>
                <a:pPr lvl="2"/>
                <a:r>
                  <a:rPr lang="en-GB" dirty="0"/>
                  <a:t>motivations to show analyses from either ATLAS or CMS globally vary. It depends sometime on relevance, and sometime it is just for convenience. </a:t>
                </a:r>
              </a:p>
              <a:p>
                <a:pPr lvl="2"/>
                <a:r>
                  <a:rPr lang="en-GB" dirty="0"/>
                  <a:t>ATLAS and CMS cover the same top quark physic program, and achieve very similar performances most of the time (400 publications).</a:t>
                </a:r>
              </a:p>
              <a:p>
                <a:pPr lvl="1"/>
                <a:endParaRPr lang="en-GB" dirty="0"/>
              </a:p>
              <a:p>
                <a:pPr lvl="1"/>
                <a:endParaRPr lang="en-GB" dirty="0"/>
              </a:p>
            </p:txBody>
          </p:sp>
        </mc:Choice>
        <mc:Fallback xmlns="">
          <p:sp>
            <p:nvSpPr>
              <p:cNvPr id="3" name="Espace réservé du contenu 2">
                <a:extLst>
                  <a:ext uri="{FF2B5EF4-FFF2-40B4-BE49-F238E27FC236}">
                    <a16:creationId xmlns:a16="http://schemas.microsoft.com/office/drawing/2014/main" id="{98099E71-4F4F-334E-951A-FA19296159DA}"/>
                  </a:ext>
                </a:extLst>
              </p:cNvPr>
              <p:cNvSpPr>
                <a:spLocks noGrp="1" noRot="1" noChangeAspect="1" noMove="1" noResize="1" noEditPoints="1" noAdjustHandles="1" noChangeArrowheads="1" noChangeShapeType="1" noTextEdit="1"/>
              </p:cNvSpPr>
              <p:nvPr>
                <p:ph idx="1"/>
              </p:nvPr>
            </p:nvSpPr>
            <p:spPr>
              <a:xfrm>
                <a:off x="0" y="1127170"/>
                <a:ext cx="12192000" cy="5762730"/>
              </a:xfrm>
              <a:blipFill>
                <a:blip r:embed="rId2"/>
                <a:stretch>
                  <a:fillRect l="-416" t="-1758"/>
                </a:stretch>
              </a:blipFill>
            </p:spPr>
            <p:txBody>
              <a:bodyPr/>
              <a:lstStyle/>
              <a:p>
                <a:r>
                  <a:rPr lang="fr-FR">
                    <a:noFill/>
                  </a:rPr>
                  <a:t> </a:t>
                </a:r>
              </a:p>
            </p:txBody>
          </p:sp>
        </mc:Fallback>
      </mc:AlternateContent>
      <p:pic>
        <p:nvPicPr>
          <p:cNvPr id="1026" name="Picture 2" descr="Top quark | The Particle Zoo">
            <a:extLst>
              <a:ext uri="{FF2B5EF4-FFF2-40B4-BE49-F238E27FC236}">
                <a16:creationId xmlns:a16="http://schemas.microsoft.com/office/drawing/2014/main" id="{C505CCBA-BB30-4A8D-D593-C99AF2FED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828" y="2283069"/>
            <a:ext cx="2353716" cy="260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57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D74046-E4BE-62A5-299C-E46DB3E5A84E}"/>
              </a:ext>
            </a:extLst>
          </p:cNvPr>
          <p:cNvSpPr>
            <a:spLocks noGrp="1"/>
          </p:cNvSpPr>
          <p:nvPr>
            <p:ph type="title"/>
          </p:nvPr>
        </p:nvSpPr>
        <p:spPr/>
        <p:txBody>
          <a:bodyPr/>
          <a:lstStyle/>
          <a:p>
            <a:r>
              <a:rPr lang="fr-FR" dirty="0"/>
              <a:t>Single top quark</a:t>
            </a:r>
          </a:p>
        </p:txBody>
      </p:sp>
      <p:sp>
        <p:nvSpPr>
          <p:cNvPr id="6" name="Rectangle 5">
            <a:extLst>
              <a:ext uri="{FF2B5EF4-FFF2-40B4-BE49-F238E27FC236}">
                <a16:creationId xmlns:a16="http://schemas.microsoft.com/office/drawing/2014/main" id="{2BA55932-10E9-C1A0-C952-3DE009FA4A8D}"/>
              </a:ext>
            </a:extLst>
          </p:cNvPr>
          <p:cNvSpPr/>
          <p:nvPr/>
        </p:nvSpPr>
        <p:spPr>
          <a:xfrm>
            <a:off x="353728" y="1280160"/>
            <a:ext cx="1907458" cy="233024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ACCD7C8-9C93-B452-9402-B40704A86B54}"/>
              </a:ext>
            </a:extLst>
          </p:cNvPr>
          <p:cNvPicPr>
            <a:picLocks noChangeAspect="1"/>
          </p:cNvPicPr>
          <p:nvPr/>
        </p:nvPicPr>
        <p:blipFill>
          <a:blip r:embed="rId2"/>
          <a:stretch>
            <a:fillRect/>
          </a:stretch>
        </p:blipFill>
        <p:spPr>
          <a:xfrm>
            <a:off x="2664140" y="1601497"/>
            <a:ext cx="2673384" cy="1908140"/>
          </a:xfrm>
          <a:prstGeom prst="rect">
            <a:avLst/>
          </a:prstGeom>
        </p:spPr>
      </p:pic>
      <p:pic>
        <p:nvPicPr>
          <p:cNvPr id="11" name="Image 10">
            <a:extLst>
              <a:ext uri="{FF2B5EF4-FFF2-40B4-BE49-F238E27FC236}">
                <a16:creationId xmlns:a16="http://schemas.microsoft.com/office/drawing/2014/main" id="{169756DB-1754-BB86-DB6A-65889C16E76E}"/>
              </a:ext>
            </a:extLst>
          </p:cNvPr>
          <p:cNvPicPr>
            <a:picLocks noChangeAspect="1"/>
          </p:cNvPicPr>
          <p:nvPr/>
        </p:nvPicPr>
        <p:blipFill>
          <a:blip r:embed="rId3"/>
          <a:stretch>
            <a:fillRect/>
          </a:stretch>
        </p:blipFill>
        <p:spPr>
          <a:xfrm>
            <a:off x="3552394" y="3993740"/>
            <a:ext cx="1757194" cy="2315033"/>
          </a:xfrm>
          <a:prstGeom prst="rect">
            <a:avLst/>
          </a:prstGeom>
        </p:spPr>
      </p:pic>
      <p:pic>
        <p:nvPicPr>
          <p:cNvPr id="13" name="Image 12">
            <a:extLst>
              <a:ext uri="{FF2B5EF4-FFF2-40B4-BE49-F238E27FC236}">
                <a16:creationId xmlns:a16="http://schemas.microsoft.com/office/drawing/2014/main" id="{7BB66B89-9398-01D7-2FDA-D7BC8B8A1E97}"/>
              </a:ext>
            </a:extLst>
          </p:cNvPr>
          <p:cNvPicPr>
            <a:picLocks noChangeAspect="1"/>
          </p:cNvPicPr>
          <p:nvPr/>
        </p:nvPicPr>
        <p:blipFill>
          <a:blip r:embed="rId4"/>
          <a:stretch>
            <a:fillRect/>
          </a:stretch>
        </p:blipFill>
        <p:spPr>
          <a:xfrm>
            <a:off x="568866" y="3993740"/>
            <a:ext cx="2888959" cy="2119273"/>
          </a:xfrm>
          <a:prstGeom prst="rect">
            <a:avLst/>
          </a:prstGeom>
        </p:spPr>
      </p:pic>
      <p:pic>
        <p:nvPicPr>
          <p:cNvPr id="15" name="Image 14">
            <a:extLst>
              <a:ext uri="{FF2B5EF4-FFF2-40B4-BE49-F238E27FC236}">
                <a16:creationId xmlns:a16="http://schemas.microsoft.com/office/drawing/2014/main" id="{EA96EEFA-BDFD-07A2-68DA-338C0F7714AB}"/>
              </a:ext>
            </a:extLst>
          </p:cNvPr>
          <p:cNvPicPr>
            <a:picLocks noChangeAspect="1"/>
          </p:cNvPicPr>
          <p:nvPr/>
        </p:nvPicPr>
        <p:blipFill>
          <a:blip r:embed="rId5"/>
          <a:stretch>
            <a:fillRect/>
          </a:stretch>
        </p:blipFill>
        <p:spPr>
          <a:xfrm>
            <a:off x="376203" y="1348986"/>
            <a:ext cx="1789413" cy="2149007"/>
          </a:xfrm>
          <a:prstGeom prst="rect">
            <a:avLst/>
          </a:prstGeom>
        </p:spPr>
      </p:pic>
      <p:sp>
        <p:nvSpPr>
          <p:cNvPr id="7" name="Rectangle 6">
            <a:extLst>
              <a:ext uri="{FF2B5EF4-FFF2-40B4-BE49-F238E27FC236}">
                <a16:creationId xmlns:a16="http://schemas.microsoft.com/office/drawing/2014/main" id="{174457DD-0B84-FE1E-37DB-1D1D245FEDB1}"/>
              </a:ext>
            </a:extLst>
          </p:cNvPr>
          <p:cNvSpPr/>
          <p:nvPr/>
        </p:nvSpPr>
        <p:spPr>
          <a:xfrm>
            <a:off x="2756087" y="1682134"/>
            <a:ext cx="2553501" cy="174686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E736F5D-BC9C-707C-C268-DA4BB06006A5}"/>
              </a:ext>
            </a:extLst>
          </p:cNvPr>
          <p:cNvSpPr/>
          <p:nvPr/>
        </p:nvSpPr>
        <p:spPr>
          <a:xfrm>
            <a:off x="568866" y="3986135"/>
            <a:ext cx="4917534" cy="233024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2686D149-8682-7BF6-4ED7-9761B31D730F}"/>
              </a:ext>
            </a:extLst>
          </p:cNvPr>
          <p:cNvSpPr txBox="1"/>
          <p:nvPr/>
        </p:nvSpPr>
        <p:spPr>
          <a:xfrm>
            <a:off x="135466" y="6418772"/>
            <a:ext cx="2590196" cy="369332"/>
          </a:xfrm>
          <a:prstGeom prst="rect">
            <a:avLst/>
          </a:prstGeom>
          <a:noFill/>
        </p:spPr>
        <p:txBody>
          <a:bodyPr wrap="none" rtlCol="0">
            <a:spAutoFit/>
          </a:bodyPr>
          <a:lstStyle/>
          <a:p>
            <a:r>
              <a:rPr lang="en-GB" b="1" dirty="0">
                <a:solidFill>
                  <a:srgbClr val="D883FF"/>
                </a:solidFill>
              </a:rPr>
              <a:t>Q: highest cross section ?</a:t>
            </a:r>
          </a:p>
        </p:txBody>
      </p:sp>
      <p:pic>
        <p:nvPicPr>
          <p:cNvPr id="12" name="Image 11">
            <a:extLst>
              <a:ext uri="{FF2B5EF4-FFF2-40B4-BE49-F238E27FC236}">
                <a16:creationId xmlns:a16="http://schemas.microsoft.com/office/drawing/2014/main" id="{2749C2D8-9A0F-49EB-46A1-CA98DAA47F60}"/>
              </a:ext>
            </a:extLst>
          </p:cNvPr>
          <p:cNvPicPr>
            <a:picLocks noChangeAspect="1"/>
          </p:cNvPicPr>
          <p:nvPr/>
        </p:nvPicPr>
        <p:blipFill>
          <a:blip r:embed="rId6"/>
          <a:stretch>
            <a:fillRect/>
          </a:stretch>
        </p:blipFill>
        <p:spPr>
          <a:xfrm>
            <a:off x="7383574" y="2084721"/>
            <a:ext cx="3187700" cy="3517900"/>
          </a:xfrm>
          <a:prstGeom prst="rect">
            <a:avLst/>
          </a:prstGeom>
        </p:spPr>
      </p:pic>
    </p:spTree>
    <p:extLst>
      <p:ext uri="{BB962C8B-B14F-4D97-AF65-F5344CB8AC3E}">
        <p14:creationId xmlns:p14="http://schemas.microsoft.com/office/powerpoint/2010/main" val="752281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D74046-E4BE-62A5-299C-E46DB3E5A84E}"/>
              </a:ext>
            </a:extLst>
          </p:cNvPr>
          <p:cNvSpPr>
            <a:spLocks noGrp="1"/>
          </p:cNvSpPr>
          <p:nvPr>
            <p:ph type="title"/>
          </p:nvPr>
        </p:nvSpPr>
        <p:spPr/>
        <p:txBody>
          <a:bodyPr/>
          <a:lstStyle/>
          <a:p>
            <a:r>
              <a:rPr lang="fr-FR" dirty="0"/>
              <a:t>Single top quark</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C84AE17A-3BBA-59C2-6E21-0E0B64C912A9}"/>
                  </a:ext>
                </a:extLst>
              </p:cNvPr>
              <p:cNvSpPr>
                <a:spLocks noGrp="1"/>
              </p:cNvSpPr>
              <p:nvPr>
                <p:ph idx="1"/>
              </p:nvPr>
            </p:nvSpPr>
            <p:spPr>
              <a:xfrm>
                <a:off x="5590339" y="1348986"/>
                <a:ext cx="6225458" cy="3427703"/>
              </a:xfrm>
            </p:spPr>
            <p:txBody>
              <a:bodyPr>
                <a:normAutofit fontScale="85000" lnSpcReduction="20000"/>
              </a:bodyPr>
              <a:lstStyle/>
              <a:p>
                <a:r>
                  <a:rPr lang="en-GB" dirty="0"/>
                  <a:t>Electro-weak production of (single) top quark.</a:t>
                </a:r>
              </a:p>
              <a:p>
                <a:pPr marL="0" indent="0">
                  <a:buNone/>
                </a:pPr>
                <a:endParaRPr lang="en-GB" dirty="0"/>
              </a:p>
              <a:p>
                <a:r>
                  <a:rPr lang="en-GB" dirty="0">
                    <a:solidFill>
                      <a:schemeClr val="accent5"/>
                    </a:solidFill>
                  </a:rPr>
                  <a:t>Three channels </a:t>
                </a:r>
                <a:r>
                  <a:rPr lang="en-GB" dirty="0"/>
                  <a:t>: </a:t>
                </a:r>
              </a:p>
              <a:p>
                <a:pPr lvl="1"/>
                <a:r>
                  <a:rPr lang="en-GB" b="1" dirty="0"/>
                  <a:t>t-channel</a:t>
                </a:r>
                <a:r>
                  <a:rPr lang="en-GB" dirty="0"/>
                  <a:t> : highest cross section, light quark produced predominantly in the forward region, background of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semi-leptonic,</a:t>
                </a:r>
              </a:p>
              <a:p>
                <a:pPr lvl="1"/>
                <a:r>
                  <a:rPr lang="en-GB" b="1" dirty="0"/>
                  <a:t>s-channel</a:t>
                </a:r>
                <a:r>
                  <a:rPr lang="en-GB" dirty="0"/>
                  <a:t> : lowest cross section, due to the high off-shell-ness of the W boson,</a:t>
                </a:r>
              </a:p>
              <a:p>
                <a:pPr lvl="1"/>
                <a:r>
                  <a:rPr lang="en-GB" b="1" dirty="0" err="1"/>
                  <a:t>tW</a:t>
                </a:r>
                <a:r>
                  <a:rPr lang="en-GB" b="1" dirty="0"/>
                  <a:t> channel </a:t>
                </a:r>
                <a:r>
                  <a:rPr lang="en-GB" dirty="0"/>
                  <a:t>: intermediate cross section, background of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dilepton, interfere with </a:t>
                </a:r>
                <a14:m>
                  <m:oMath xmlns:m="http://schemas.openxmlformats.org/officeDocument/2006/math">
                    <m:r>
                      <a:rPr lang="fr-FR" i="1">
                        <a:latin typeface="Cambria Math" panose="02040503050406030204" pitchFamily="18" charset="0"/>
                      </a:rPr>
                      <m:t>𝑡</m:t>
                    </m:r>
                    <m:acc>
                      <m:accPr>
                        <m:chr m:val="̅"/>
                        <m:ctrlPr>
                          <a:rPr lang="fr-FR" i="1">
                            <a:latin typeface="Cambria Math" panose="02040503050406030204" pitchFamily="18" charset="0"/>
                          </a:rPr>
                        </m:ctrlPr>
                      </m:accPr>
                      <m:e>
                        <m:r>
                          <a:rPr lang="fr-FR" i="1">
                            <a:latin typeface="Cambria Math" panose="02040503050406030204" pitchFamily="18" charset="0"/>
                          </a:rPr>
                          <m:t>𝑡</m:t>
                        </m:r>
                      </m:e>
                    </m:acc>
                  </m:oMath>
                </a14:m>
                <a:r>
                  <a:rPr lang="en-GB" dirty="0"/>
                  <a:t> at NLO(QCD).</a:t>
                </a:r>
              </a:p>
            </p:txBody>
          </p:sp>
        </mc:Choice>
        <mc:Fallback xmlns="">
          <p:sp>
            <p:nvSpPr>
              <p:cNvPr id="3" name="Espace réservé du contenu 2">
                <a:extLst>
                  <a:ext uri="{FF2B5EF4-FFF2-40B4-BE49-F238E27FC236}">
                    <a16:creationId xmlns:a16="http://schemas.microsoft.com/office/drawing/2014/main" id="{C84AE17A-3BBA-59C2-6E21-0E0B64C912A9}"/>
                  </a:ext>
                </a:extLst>
              </p:cNvPr>
              <p:cNvSpPr>
                <a:spLocks noGrp="1" noRot="1" noChangeAspect="1" noMove="1" noResize="1" noEditPoints="1" noAdjustHandles="1" noChangeArrowheads="1" noChangeShapeType="1" noTextEdit="1"/>
              </p:cNvSpPr>
              <p:nvPr>
                <p:ph idx="1"/>
              </p:nvPr>
            </p:nvSpPr>
            <p:spPr>
              <a:xfrm>
                <a:off x="5590339" y="1348986"/>
                <a:ext cx="6225458" cy="3427703"/>
              </a:xfrm>
              <a:blipFill>
                <a:blip r:embed="rId2"/>
                <a:stretch>
                  <a:fillRect l="-1426" t="-4428"/>
                </a:stretch>
              </a:blipFill>
            </p:spPr>
            <p:txBody>
              <a:bodyPr/>
              <a:lstStyle/>
              <a:p>
                <a:r>
                  <a:rPr lang="fr-FR">
                    <a:noFill/>
                  </a:rPr>
                  <a:t> </a:t>
                </a:r>
              </a:p>
            </p:txBody>
          </p:sp>
        </mc:Fallback>
      </mc:AlternateContent>
      <p:sp>
        <p:nvSpPr>
          <p:cNvPr id="6" name="Rectangle 5">
            <a:extLst>
              <a:ext uri="{FF2B5EF4-FFF2-40B4-BE49-F238E27FC236}">
                <a16:creationId xmlns:a16="http://schemas.microsoft.com/office/drawing/2014/main" id="{2BA55932-10E9-C1A0-C952-3DE009FA4A8D}"/>
              </a:ext>
            </a:extLst>
          </p:cNvPr>
          <p:cNvSpPr/>
          <p:nvPr/>
        </p:nvSpPr>
        <p:spPr>
          <a:xfrm>
            <a:off x="353728" y="1280160"/>
            <a:ext cx="1907458" cy="233024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ACCD7C8-9C93-B452-9402-B40704A86B54}"/>
              </a:ext>
            </a:extLst>
          </p:cNvPr>
          <p:cNvPicPr>
            <a:picLocks noChangeAspect="1"/>
          </p:cNvPicPr>
          <p:nvPr/>
        </p:nvPicPr>
        <p:blipFill>
          <a:blip r:embed="rId3"/>
          <a:stretch>
            <a:fillRect/>
          </a:stretch>
        </p:blipFill>
        <p:spPr>
          <a:xfrm>
            <a:off x="2664140" y="1601497"/>
            <a:ext cx="2673384" cy="1908140"/>
          </a:xfrm>
          <a:prstGeom prst="rect">
            <a:avLst/>
          </a:prstGeom>
        </p:spPr>
      </p:pic>
      <p:pic>
        <p:nvPicPr>
          <p:cNvPr id="11" name="Image 10">
            <a:extLst>
              <a:ext uri="{FF2B5EF4-FFF2-40B4-BE49-F238E27FC236}">
                <a16:creationId xmlns:a16="http://schemas.microsoft.com/office/drawing/2014/main" id="{169756DB-1754-BB86-DB6A-65889C16E76E}"/>
              </a:ext>
            </a:extLst>
          </p:cNvPr>
          <p:cNvPicPr>
            <a:picLocks noChangeAspect="1"/>
          </p:cNvPicPr>
          <p:nvPr/>
        </p:nvPicPr>
        <p:blipFill>
          <a:blip r:embed="rId4"/>
          <a:stretch>
            <a:fillRect/>
          </a:stretch>
        </p:blipFill>
        <p:spPr>
          <a:xfrm>
            <a:off x="3552394" y="3993740"/>
            <a:ext cx="1757194" cy="2315033"/>
          </a:xfrm>
          <a:prstGeom prst="rect">
            <a:avLst/>
          </a:prstGeom>
        </p:spPr>
      </p:pic>
      <p:pic>
        <p:nvPicPr>
          <p:cNvPr id="13" name="Image 12">
            <a:extLst>
              <a:ext uri="{FF2B5EF4-FFF2-40B4-BE49-F238E27FC236}">
                <a16:creationId xmlns:a16="http://schemas.microsoft.com/office/drawing/2014/main" id="{7BB66B89-9398-01D7-2FDA-D7BC8B8A1E97}"/>
              </a:ext>
            </a:extLst>
          </p:cNvPr>
          <p:cNvPicPr>
            <a:picLocks noChangeAspect="1"/>
          </p:cNvPicPr>
          <p:nvPr/>
        </p:nvPicPr>
        <p:blipFill>
          <a:blip r:embed="rId5"/>
          <a:stretch>
            <a:fillRect/>
          </a:stretch>
        </p:blipFill>
        <p:spPr>
          <a:xfrm>
            <a:off x="568866" y="3993740"/>
            <a:ext cx="2888959" cy="2119273"/>
          </a:xfrm>
          <a:prstGeom prst="rect">
            <a:avLst/>
          </a:prstGeom>
        </p:spPr>
      </p:pic>
      <p:pic>
        <p:nvPicPr>
          <p:cNvPr id="15" name="Image 14">
            <a:extLst>
              <a:ext uri="{FF2B5EF4-FFF2-40B4-BE49-F238E27FC236}">
                <a16:creationId xmlns:a16="http://schemas.microsoft.com/office/drawing/2014/main" id="{EA96EEFA-BDFD-07A2-68DA-338C0F7714AB}"/>
              </a:ext>
            </a:extLst>
          </p:cNvPr>
          <p:cNvPicPr>
            <a:picLocks noChangeAspect="1"/>
          </p:cNvPicPr>
          <p:nvPr/>
        </p:nvPicPr>
        <p:blipFill>
          <a:blip r:embed="rId6"/>
          <a:stretch>
            <a:fillRect/>
          </a:stretch>
        </p:blipFill>
        <p:spPr>
          <a:xfrm>
            <a:off x="376203" y="1348986"/>
            <a:ext cx="1789413" cy="2149007"/>
          </a:xfrm>
          <a:prstGeom prst="rect">
            <a:avLst/>
          </a:prstGeom>
        </p:spPr>
      </p:pic>
      <p:sp>
        <p:nvSpPr>
          <p:cNvPr id="7" name="Rectangle 6">
            <a:extLst>
              <a:ext uri="{FF2B5EF4-FFF2-40B4-BE49-F238E27FC236}">
                <a16:creationId xmlns:a16="http://schemas.microsoft.com/office/drawing/2014/main" id="{174457DD-0B84-FE1E-37DB-1D1D245FEDB1}"/>
              </a:ext>
            </a:extLst>
          </p:cNvPr>
          <p:cNvSpPr/>
          <p:nvPr/>
        </p:nvSpPr>
        <p:spPr>
          <a:xfrm>
            <a:off x="2756087" y="1682134"/>
            <a:ext cx="2553501" cy="174686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E736F5D-BC9C-707C-C268-DA4BB06006A5}"/>
              </a:ext>
            </a:extLst>
          </p:cNvPr>
          <p:cNvSpPr/>
          <p:nvPr/>
        </p:nvSpPr>
        <p:spPr>
          <a:xfrm>
            <a:off x="568866" y="3986135"/>
            <a:ext cx="4917534" cy="233024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7B1B10EF-EA3F-612E-B031-820F2B2F215B}"/>
              </a:ext>
            </a:extLst>
          </p:cNvPr>
          <p:cNvPicPr>
            <a:picLocks noChangeAspect="1"/>
          </p:cNvPicPr>
          <p:nvPr/>
        </p:nvPicPr>
        <p:blipFill>
          <a:blip r:embed="rId7"/>
          <a:stretch>
            <a:fillRect/>
          </a:stretch>
        </p:blipFill>
        <p:spPr>
          <a:xfrm>
            <a:off x="10067973" y="4541388"/>
            <a:ext cx="1851763" cy="2137137"/>
          </a:xfrm>
          <a:prstGeom prst="rect">
            <a:avLst/>
          </a:prstGeom>
        </p:spPr>
      </p:pic>
      <p:sp>
        <p:nvSpPr>
          <p:cNvPr id="10" name="ZoneTexte 9">
            <a:extLst>
              <a:ext uri="{FF2B5EF4-FFF2-40B4-BE49-F238E27FC236}">
                <a16:creationId xmlns:a16="http://schemas.microsoft.com/office/drawing/2014/main" id="{47A125B4-BED7-8F19-CE49-47EC3D5A38D3}"/>
              </a:ext>
            </a:extLst>
          </p:cNvPr>
          <p:cNvSpPr txBox="1"/>
          <p:nvPr/>
        </p:nvSpPr>
        <p:spPr>
          <a:xfrm>
            <a:off x="135466" y="6418772"/>
            <a:ext cx="3795911" cy="369332"/>
          </a:xfrm>
          <a:prstGeom prst="rect">
            <a:avLst/>
          </a:prstGeom>
          <a:noFill/>
        </p:spPr>
        <p:txBody>
          <a:bodyPr wrap="none" rtlCol="0">
            <a:spAutoFit/>
          </a:bodyPr>
          <a:lstStyle/>
          <a:p>
            <a:r>
              <a:rPr lang="en-GB" b="1" dirty="0">
                <a:solidFill>
                  <a:srgbClr val="D883FF"/>
                </a:solidFill>
              </a:rPr>
              <a:t>Q: draw single top diagram at FCCee </a:t>
            </a:r>
          </a:p>
        </p:txBody>
      </p:sp>
    </p:spTree>
    <p:extLst>
      <p:ext uri="{BB962C8B-B14F-4D97-AF65-F5344CB8AC3E}">
        <p14:creationId xmlns:p14="http://schemas.microsoft.com/office/powerpoint/2010/main" val="2385074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F72AEB-4B64-BB3F-EB95-AB63F82060FC}"/>
              </a:ext>
            </a:extLst>
          </p:cNvPr>
          <p:cNvSpPr>
            <a:spLocks noGrp="1"/>
          </p:cNvSpPr>
          <p:nvPr>
            <p:ph type="title"/>
          </p:nvPr>
        </p:nvSpPr>
        <p:spPr/>
        <p:txBody>
          <a:bodyPr>
            <a:normAutofit fontScale="90000"/>
          </a:bodyPr>
          <a:lstStyle/>
          <a:p>
            <a:r>
              <a:rPr lang="en-GB" dirty="0"/>
              <a:t>Single to at FCCee does not exist </a:t>
            </a:r>
            <a:br>
              <a:rPr lang="en-GB" dirty="0"/>
            </a:br>
            <a:r>
              <a:rPr lang="en-GB" dirty="0"/>
              <a:t>at 240 GeV</a:t>
            </a:r>
          </a:p>
        </p:txBody>
      </p:sp>
      <p:pic>
        <p:nvPicPr>
          <p:cNvPr id="15362" name="Picture 2" descr="Enseigne, marquage, covering sur-mesure à Besançon">
            <a:extLst>
              <a:ext uri="{FF2B5EF4-FFF2-40B4-BE49-F238E27FC236}">
                <a16:creationId xmlns:a16="http://schemas.microsoft.com/office/drawing/2014/main" id="{B3DF6895-3D4B-8984-CAEF-E3547FB85B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7300" y="1567656"/>
            <a:ext cx="4445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605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F72AEB-4B64-BB3F-EB95-AB63F82060FC}"/>
              </a:ext>
            </a:extLst>
          </p:cNvPr>
          <p:cNvSpPr>
            <a:spLocks noGrp="1"/>
          </p:cNvSpPr>
          <p:nvPr>
            <p:ph type="title"/>
          </p:nvPr>
        </p:nvSpPr>
        <p:spPr/>
        <p:txBody>
          <a:bodyPr/>
          <a:lstStyle/>
          <a:p>
            <a:r>
              <a:rPr lang="en-GB" dirty="0"/>
              <a:t>Unless it comes from new physics</a:t>
            </a:r>
          </a:p>
        </p:txBody>
      </p:sp>
      <p:pic>
        <p:nvPicPr>
          <p:cNvPr id="3" name="Image 2">
            <a:extLst>
              <a:ext uri="{FF2B5EF4-FFF2-40B4-BE49-F238E27FC236}">
                <a16:creationId xmlns:a16="http://schemas.microsoft.com/office/drawing/2014/main" id="{DB121422-963B-93E4-A44E-CD4845EA464C}"/>
              </a:ext>
            </a:extLst>
          </p:cNvPr>
          <p:cNvPicPr>
            <a:picLocks noChangeAspect="1"/>
          </p:cNvPicPr>
          <p:nvPr/>
        </p:nvPicPr>
        <p:blipFill>
          <a:blip r:embed="rId2"/>
          <a:stretch>
            <a:fillRect/>
          </a:stretch>
        </p:blipFill>
        <p:spPr>
          <a:xfrm>
            <a:off x="734678" y="1395963"/>
            <a:ext cx="3233947" cy="2394193"/>
          </a:xfrm>
          <a:prstGeom prst="rect">
            <a:avLst/>
          </a:prstGeom>
        </p:spPr>
      </p:pic>
      <p:pic>
        <p:nvPicPr>
          <p:cNvPr id="8" name="Image 7">
            <a:extLst>
              <a:ext uri="{FF2B5EF4-FFF2-40B4-BE49-F238E27FC236}">
                <a16:creationId xmlns:a16="http://schemas.microsoft.com/office/drawing/2014/main" id="{BD2FA3F2-C38D-A4ED-4DD5-3E78F5677AFC}"/>
              </a:ext>
            </a:extLst>
          </p:cNvPr>
          <p:cNvPicPr>
            <a:picLocks noChangeAspect="1"/>
          </p:cNvPicPr>
          <p:nvPr/>
        </p:nvPicPr>
        <p:blipFill>
          <a:blip r:embed="rId3"/>
          <a:stretch>
            <a:fillRect/>
          </a:stretch>
        </p:blipFill>
        <p:spPr>
          <a:xfrm>
            <a:off x="4245825" y="1395963"/>
            <a:ext cx="3700349" cy="5070504"/>
          </a:xfrm>
          <a:prstGeom prst="rect">
            <a:avLst/>
          </a:prstGeom>
        </p:spPr>
      </p:pic>
    </p:spTree>
    <p:extLst>
      <p:ext uri="{BB962C8B-B14F-4D97-AF65-F5344CB8AC3E}">
        <p14:creationId xmlns:p14="http://schemas.microsoft.com/office/powerpoint/2010/main" val="2341532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E1BAA-11C6-F6D2-C549-F675B5BBE7EE}"/>
              </a:ext>
            </a:extLst>
          </p:cNvPr>
          <p:cNvSpPr>
            <a:spLocks noGrp="1"/>
          </p:cNvSpPr>
          <p:nvPr>
            <p:ph type="title"/>
          </p:nvPr>
        </p:nvSpPr>
        <p:spPr>
          <a:xfrm>
            <a:off x="1199302" y="85839"/>
            <a:ext cx="9983373" cy="917095"/>
          </a:xfrm>
        </p:spPr>
        <p:txBody>
          <a:bodyPr>
            <a:normAutofit/>
          </a:bodyPr>
          <a:lstStyle/>
          <a:p>
            <a:r>
              <a:rPr lang="en-GB"/>
              <a:t>Single top associated production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58EBC5A-C3E6-AD41-681D-C1F6FDBA4E15}"/>
                  </a:ext>
                </a:extLst>
              </p:cNvPr>
              <p:cNvSpPr>
                <a:spLocks noGrp="1"/>
              </p:cNvSpPr>
              <p:nvPr>
                <p:ph idx="1"/>
              </p:nvPr>
            </p:nvSpPr>
            <p:spPr>
              <a:xfrm>
                <a:off x="7016955" y="1553842"/>
                <a:ext cx="5047226" cy="4401748"/>
              </a:xfrm>
            </p:spPr>
            <p:txBody>
              <a:bodyPr>
                <a:normAutofit fontScale="85000" lnSpcReduction="20000"/>
              </a:bodyPr>
              <a:lstStyle/>
              <a:p>
                <a:r>
                  <a:rPr lang="en-GB" dirty="0">
                    <a:solidFill>
                      <a:schemeClr val="accent1"/>
                    </a:solidFill>
                  </a:rPr>
                  <a:t>Associated production of single top quark </a:t>
                </a:r>
                <a:r>
                  <a:rPr lang="en-GB" dirty="0"/>
                  <a:t>(mainly in the t-channel) </a:t>
                </a:r>
                <a:r>
                  <a:rPr lang="en-GB" dirty="0">
                    <a:solidFill>
                      <a:schemeClr val="accent1"/>
                    </a:solidFill>
                  </a:rPr>
                  <a:t>and bosons</a:t>
                </a:r>
                <a:r>
                  <a:rPr lang="en-GB" dirty="0"/>
                  <a:t>.</a:t>
                </a:r>
              </a:p>
              <a:p>
                <a:endParaRPr lang="en-GB" dirty="0"/>
              </a:p>
              <a:p>
                <a:endParaRPr lang="en-GB" dirty="0"/>
              </a:p>
              <a:p>
                <a:r>
                  <a:rPr lang="en-GB" dirty="0">
                    <a:solidFill>
                      <a:schemeClr val="accent1"/>
                    </a:solidFill>
                  </a:rPr>
                  <a:t>Provide extra sensitivity to </a:t>
                </a:r>
                <a14:m>
                  <m:oMath xmlns:m="http://schemas.openxmlformats.org/officeDocument/2006/math">
                    <m:r>
                      <a:rPr lang="fr-FR" b="0" i="1" smtClean="0">
                        <a:solidFill>
                          <a:schemeClr val="accent1"/>
                        </a:solidFill>
                        <a:latin typeface="Cambria Math" panose="02040503050406030204" pitchFamily="18" charset="0"/>
                      </a:rPr>
                      <m:t>𝑡</m:t>
                    </m:r>
                    <m:r>
                      <a:rPr lang="fr-FR" b="0" i="1" smtClean="0">
                        <a:solidFill>
                          <a:schemeClr val="accent1"/>
                        </a:solidFill>
                        <a:latin typeface="Cambria Math" panose="02040503050406030204" pitchFamily="18" charset="0"/>
                        <a:ea typeface="Cambria Math" panose="02040503050406030204" pitchFamily="18" charset="0"/>
                      </a:rPr>
                      <m:t>𝛾</m:t>
                    </m:r>
                  </m:oMath>
                </a14:m>
                <a:r>
                  <a:rPr lang="en-GB" dirty="0">
                    <a:solidFill>
                      <a:schemeClr val="accent1"/>
                    </a:solidFill>
                  </a:rPr>
                  <a:t> and </a:t>
                </a:r>
                <a14:m>
                  <m:oMath xmlns:m="http://schemas.openxmlformats.org/officeDocument/2006/math">
                    <m:r>
                      <a:rPr lang="fr-FR" b="0" i="1" smtClean="0">
                        <a:solidFill>
                          <a:schemeClr val="accent1"/>
                        </a:solidFill>
                        <a:latin typeface="Cambria Math" panose="02040503050406030204" pitchFamily="18" charset="0"/>
                      </a:rPr>
                      <m:t>𝑡𝑍</m:t>
                    </m:r>
                  </m:oMath>
                </a14:m>
                <a:r>
                  <a:rPr lang="en-GB" dirty="0"/>
                  <a:t>, even if less sensitive than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channel.</a:t>
                </a:r>
              </a:p>
              <a:p>
                <a:endParaRPr lang="en-GB" dirty="0"/>
              </a:p>
              <a:p>
                <a:endParaRPr lang="en-GB" dirty="0"/>
              </a:p>
              <a:p>
                <a14:m>
                  <m:oMath xmlns:m="http://schemas.openxmlformats.org/officeDocument/2006/math">
                    <m:r>
                      <a:rPr lang="fr-FR" b="0" i="1" smtClean="0">
                        <a:solidFill>
                          <a:schemeClr val="accent1"/>
                        </a:solidFill>
                        <a:latin typeface="Cambria Math" panose="02040503050406030204" pitchFamily="18" charset="0"/>
                      </a:rPr>
                      <m:t>𝑡𝐻𝑞</m:t>
                    </m:r>
                  </m:oMath>
                </a14:m>
                <a:r>
                  <a:rPr lang="en-GB" dirty="0">
                    <a:solidFill>
                      <a:schemeClr val="accent1"/>
                    </a:solidFill>
                  </a:rPr>
                  <a:t> is sensitive to the sign of the top quark Yukawa through interference of diagrams.</a:t>
                </a:r>
              </a:p>
              <a:p>
                <a:endParaRPr lang="en-GB" dirty="0"/>
              </a:p>
            </p:txBody>
          </p:sp>
        </mc:Choice>
        <mc:Fallback xmlns="">
          <p:sp>
            <p:nvSpPr>
              <p:cNvPr id="3" name="Espace réservé du contenu 2">
                <a:extLst>
                  <a:ext uri="{FF2B5EF4-FFF2-40B4-BE49-F238E27FC236}">
                    <a16:creationId xmlns:a16="http://schemas.microsoft.com/office/drawing/2014/main" id="{858EBC5A-C3E6-AD41-681D-C1F6FDBA4E15}"/>
                  </a:ext>
                </a:extLst>
              </p:cNvPr>
              <p:cNvSpPr>
                <a:spLocks noGrp="1" noRot="1" noChangeAspect="1" noMove="1" noResize="1" noEditPoints="1" noAdjustHandles="1" noChangeArrowheads="1" noChangeShapeType="1" noTextEdit="1"/>
              </p:cNvSpPr>
              <p:nvPr>
                <p:ph idx="1"/>
              </p:nvPr>
            </p:nvSpPr>
            <p:spPr>
              <a:xfrm>
                <a:off x="7016955" y="1553842"/>
                <a:ext cx="5047226" cy="4401748"/>
              </a:xfrm>
              <a:blipFill>
                <a:blip r:embed="rId2"/>
                <a:stretch>
                  <a:fillRect l="-1759" t="-3458" r="-3266"/>
                </a:stretch>
              </a:blipFill>
            </p:spPr>
            <p:txBody>
              <a:bodyPr/>
              <a:lstStyle/>
              <a:p>
                <a:r>
                  <a:rPr lang="fr-FR">
                    <a:noFill/>
                  </a:rPr>
                  <a:t> </a:t>
                </a:r>
              </a:p>
            </p:txBody>
          </p:sp>
        </mc:Fallback>
      </mc:AlternateContent>
      <p:pic>
        <p:nvPicPr>
          <p:cNvPr id="10" name="Image 9">
            <a:extLst>
              <a:ext uri="{FF2B5EF4-FFF2-40B4-BE49-F238E27FC236}">
                <a16:creationId xmlns:a16="http://schemas.microsoft.com/office/drawing/2014/main" id="{6CC3B1BA-9774-A04A-2373-721830651005}"/>
              </a:ext>
            </a:extLst>
          </p:cNvPr>
          <p:cNvPicPr>
            <a:picLocks noChangeAspect="1"/>
          </p:cNvPicPr>
          <p:nvPr/>
        </p:nvPicPr>
        <p:blipFill>
          <a:blip r:embed="rId3"/>
          <a:stretch>
            <a:fillRect/>
          </a:stretch>
        </p:blipFill>
        <p:spPr>
          <a:xfrm>
            <a:off x="396567" y="1751440"/>
            <a:ext cx="3152473" cy="1520930"/>
          </a:xfrm>
          <a:prstGeom prst="rect">
            <a:avLst/>
          </a:prstGeom>
        </p:spPr>
      </p:pic>
      <p:pic>
        <p:nvPicPr>
          <p:cNvPr id="12" name="Image 11">
            <a:extLst>
              <a:ext uri="{FF2B5EF4-FFF2-40B4-BE49-F238E27FC236}">
                <a16:creationId xmlns:a16="http://schemas.microsoft.com/office/drawing/2014/main" id="{8B4AC355-D6EF-CB8F-2820-999B89775BD1}"/>
              </a:ext>
            </a:extLst>
          </p:cNvPr>
          <p:cNvPicPr>
            <a:picLocks noChangeAspect="1"/>
          </p:cNvPicPr>
          <p:nvPr/>
        </p:nvPicPr>
        <p:blipFill>
          <a:blip r:embed="rId4"/>
          <a:stretch>
            <a:fillRect/>
          </a:stretch>
        </p:blipFill>
        <p:spPr>
          <a:xfrm>
            <a:off x="298244" y="3742261"/>
            <a:ext cx="5934639" cy="2213329"/>
          </a:xfrm>
          <a:prstGeom prst="rect">
            <a:avLst/>
          </a:prstGeom>
        </p:spPr>
      </p:pic>
      <p:pic>
        <p:nvPicPr>
          <p:cNvPr id="17" name="Image 16">
            <a:extLst>
              <a:ext uri="{FF2B5EF4-FFF2-40B4-BE49-F238E27FC236}">
                <a16:creationId xmlns:a16="http://schemas.microsoft.com/office/drawing/2014/main" id="{58CDE546-A2CD-5587-C5F2-8C1EB4835439}"/>
              </a:ext>
            </a:extLst>
          </p:cNvPr>
          <p:cNvPicPr>
            <a:picLocks noChangeAspect="1"/>
          </p:cNvPicPr>
          <p:nvPr/>
        </p:nvPicPr>
        <p:blipFill>
          <a:blip r:embed="rId3"/>
          <a:stretch>
            <a:fillRect/>
          </a:stretch>
        </p:blipFill>
        <p:spPr>
          <a:xfrm>
            <a:off x="3657599" y="1751440"/>
            <a:ext cx="3152473" cy="1520930"/>
          </a:xfrm>
          <a:prstGeom prst="rect">
            <a:avLst/>
          </a:prstGeom>
        </p:spPr>
      </p:pic>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82FB4DA5-9F9F-0ED3-BBA3-DC2FB045B21D}"/>
                  </a:ext>
                </a:extLst>
              </p:cNvPr>
              <p:cNvSpPr txBox="1"/>
              <p:nvPr/>
            </p:nvSpPr>
            <p:spPr>
              <a:xfrm>
                <a:off x="6491866" y="2356497"/>
                <a:ext cx="199221" cy="30777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000" i="1" smtClean="0">
                          <a:latin typeface="Cambria Math" panose="02040503050406030204" pitchFamily="18" charset="0"/>
                          <a:ea typeface="Cambria Math" panose="02040503050406030204" pitchFamily="18" charset="0"/>
                        </a:rPr>
                        <m:t>𝛾</m:t>
                      </m:r>
                    </m:oMath>
                  </m:oMathPara>
                </a14:m>
                <a:endParaRPr lang="fr-FR" sz="2000" dirty="0"/>
              </a:p>
            </p:txBody>
          </p:sp>
        </mc:Choice>
        <mc:Fallback xmlns="">
          <p:sp>
            <p:nvSpPr>
              <p:cNvPr id="18" name="ZoneTexte 17">
                <a:extLst>
                  <a:ext uri="{FF2B5EF4-FFF2-40B4-BE49-F238E27FC236}">
                    <a16:creationId xmlns:a16="http://schemas.microsoft.com/office/drawing/2014/main" id="{82FB4DA5-9F9F-0ED3-BBA3-DC2FB045B21D}"/>
                  </a:ext>
                </a:extLst>
              </p:cNvPr>
              <p:cNvSpPr txBox="1">
                <a:spLocks noRot="1" noChangeAspect="1" noMove="1" noResize="1" noEditPoints="1" noAdjustHandles="1" noChangeArrowheads="1" noChangeShapeType="1" noTextEdit="1"/>
              </p:cNvSpPr>
              <p:nvPr/>
            </p:nvSpPr>
            <p:spPr>
              <a:xfrm>
                <a:off x="6491866" y="2356497"/>
                <a:ext cx="199221" cy="307777"/>
              </a:xfrm>
              <a:prstGeom prst="rect">
                <a:avLst/>
              </a:prstGeom>
              <a:blipFill>
                <a:blip r:embed="rId5"/>
                <a:stretch>
                  <a:fillRect l="-29412" r="-17647" b="-24000"/>
                </a:stretch>
              </a:blipFill>
            </p:spPr>
            <p:txBody>
              <a:bodyPr/>
              <a:lstStyle/>
              <a:p>
                <a:r>
                  <a:rPr lang="fr-FR">
                    <a:noFill/>
                  </a:rPr>
                  <a:t> </a:t>
                </a:r>
              </a:p>
            </p:txBody>
          </p:sp>
        </mc:Fallback>
      </mc:AlternateContent>
    </p:spTree>
    <p:extLst>
      <p:ext uri="{BB962C8B-B14F-4D97-AF65-F5344CB8AC3E}">
        <p14:creationId xmlns:p14="http://schemas.microsoft.com/office/powerpoint/2010/main" val="3552042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E5642CB6-2505-FD98-344E-5D2E9C4F17DA}"/>
                  </a:ext>
                </a:extLst>
              </p:cNvPr>
              <p:cNvSpPr>
                <a:spLocks noGrp="1"/>
              </p:cNvSpPr>
              <p:nvPr>
                <p:ph type="title"/>
              </p:nvPr>
            </p:nvSpPr>
            <p:spPr/>
            <p:txBody>
              <a:bodyPr>
                <a:normAutofit/>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and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𝑾</m:t>
                        </m:r>
                      </m:e>
                      <m:sup>
                        <m:r>
                          <a:rPr lang="en-GB" b="1" i="1" smtClean="0">
                            <a:latin typeface="Cambria Math" panose="02040503050406030204" pitchFamily="18" charset="0"/>
                          </a:rPr>
                          <m:t>+</m:t>
                        </m:r>
                      </m:sup>
                    </m:sSup>
                    <m:sSup>
                      <m:sSupPr>
                        <m:ctrlPr>
                          <a:rPr lang="en-GB" i="1" smtClean="0">
                            <a:latin typeface="Cambria Math" panose="02040503050406030204" pitchFamily="18" charset="0"/>
                          </a:rPr>
                        </m:ctrlPr>
                      </m:sSupPr>
                      <m:e>
                        <m:r>
                          <a:rPr lang="en-GB" b="1" i="1" smtClean="0">
                            <a:latin typeface="Cambria Math" panose="02040503050406030204" pitchFamily="18" charset="0"/>
                          </a:rPr>
                          <m:t>𝑾</m:t>
                        </m:r>
                      </m:e>
                      <m:sup>
                        <m:r>
                          <a:rPr lang="en-GB" b="1" i="1" smtClean="0">
                            <a:latin typeface="Cambria Math" panose="02040503050406030204" pitchFamily="18" charset="0"/>
                          </a:rPr>
                          <m:t>−</m:t>
                        </m:r>
                      </m:sup>
                    </m:sSup>
                    <m:r>
                      <a:rPr lang="en-GB" b="1" i="1" smtClean="0">
                        <a:latin typeface="Cambria Math" panose="02040503050406030204" pitchFamily="18" charset="0"/>
                      </a:rPr>
                      <m:t>𝒃</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𝒃</m:t>
                        </m:r>
                      </m:e>
                    </m:acc>
                  </m:oMath>
                </a14:m>
                <a:r>
                  <a:rPr lang="en-GB" dirty="0"/>
                  <a:t> interferences</a:t>
                </a:r>
              </a:p>
            </p:txBody>
          </p:sp>
        </mc:Choice>
        <mc:Fallback xmlns="">
          <p:sp>
            <p:nvSpPr>
              <p:cNvPr id="2" name="Titre 1">
                <a:extLst>
                  <a:ext uri="{FF2B5EF4-FFF2-40B4-BE49-F238E27FC236}">
                    <a16:creationId xmlns:a16="http://schemas.microsoft.com/office/drawing/2014/main" id="{E5642CB6-2505-FD98-344E-5D2E9C4F17DA}"/>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F39698C8-7A80-9C14-1101-CDEEBF9C0025}"/>
                  </a:ext>
                </a:extLst>
              </p:cNvPr>
              <p:cNvSpPr>
                <a:spLocks noGrp="1"/>
              </p:cNvSpPr>
              <p:nvPr>
                <p:ph idx="1"/>
              </p:nvPr>
            </p:nvSpPr>
            <p:spPr>
              <a:xfrm>
                <a:off x="101600" y="1280160"/>
                <a:ext cx="11933084" cy="5303520"/>
              </a:xfrm>
            </p:spPr>
            <p:txBody>
              <a:bodyPr>
                <a:normAutofit fontScale="62500" lnSpcReduction="20000"/>
              </a:bodyPr>
              <a:lstStyle/>
              <a:p>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oMath>
                </a14:m>
                <a:r>
                  <a:rPr lang="en-GB" dirty="0">
                    <a:solidFill>
                      <a:schemeClr val="accent1"/>
                    </a:solidFill>
                  </a:rPr>
                  <a:t> process refers to </a:t>
                </a:r>
                <a14:m>
                  <m:oMath xmlns:m="http://schemas.openxmlformats.org/officeDocument/2006/math">
                    <m:sSup>
                      <m:sSupPr>
                        <m:ctrlPr>
                          <a:rPr lang="en-GB" i="1" smtClean="0">
                            <a:solidFill>
                              <a:schemeClr val="accent1"/>
                            </a:solidFill>
                            <a:latin typeface="Cambria Math" panose="02040503050406030204" pitchFamily="18" charset="0"/>
                          </a:rPr>
                        </m:ctrlPr>
                      </m:sSupPr>
                      <m:e>
                        <m:r>
                          <a:rPr lang="fr-FR" b="0" i="1" smtClean="0">
                            <a:solidFill>
                              <a:schemeClr val="accent1"/>
                            </a:solidFill>
                            <a:latin typeface="Cambria Math" panose="02040503050406030204" pitchFamily="18" charset="0"/>
                          </a:rPr>
                          <m:t>𝑊</m:t>
                        </m:r>
                      </m:e>
                      <m:sup>
                        <m:r>
                          <a:rPr lang="fr-FR" b="0" i="1" smtClean="0">
                            <a:solidFill>
                              <a:schemeClr val="accent1"/>
                            </a:solidFill>
                            <a:latin typeface="Cambria Math" panose="02040503050406030204" pitchFamily="18" charset="0"/>
                          </a:rPr>
                          <m:t>+</m:t>
                        </m:r>
                      </m:sup>
                    </m:sSup>
                    <m:sSup>
                      <m:sSupPr>
                        <m:ctrlPr>
                          <a:rPr lang="en-GB" i="1" smtClean="0">
                            <a:solidFill>
                              <a:schemeClr val="accent1"/>
                            </a:solidFill>
                            <a:latin typeface="Cambria Math" panose="02040503050406030204" pitchFamily="18" charset="0"/>
                          </a:rPr>
                        </m:ctrlPr>
                      </m:sSupPr>
                      <m:e>
                        <m:r>
                          <a:rPr lang="fr-FR" b="0" i="1" smtClean="0">
                            <a:solidFill>
                              <a:schemeClr val="accent1"/>
                            </a:solidFill>
                            <a:latin typeface="Cambria Math" panose="02040503050406030204" pitchFamily="18" charset="0"/>
                          </a:rPr>
                          <m:t>𝑊</m:t>
                        </m:r>
                      </m:e>
                      <m:sup>
                        <m:r>
                          <a:rPr lang="fr-FR" b="0" i="1" smtClean="0">
                            <a:solidFill>
                              <a:schemeClr val="accent1"/>
                            </a:solidFill>
                            <a:latin typeface="Cambria Math" panose="02040503050406030204" pitchFamily="18" charset="0"/>
                          </a:rPr>
                          <m:t>−</m:t>
                        </m:r>
                      </m:sup>
                    </m:sSup>
                    <m:r>
                      <a:rPr lang="fr-FR" b="0" i="1" smtClean="0">
                        <a:solidFill>
                          <a:schemeClr val="accent1"/>
                        </a:solidFill>
                        <a:latin typeface="Cambria Math" panose="02040503050406030204" pitchFamily="18" charset="0"/>
                      </a:rPr>
                      <m:t>𝑏</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𝑏</m:t>
                        </m:r>
                      </m:e>
                    </m:acc>
                  </m:oMath>
                </a14:m>
                <a:r>
                  <a:rPr lang="en-GB" dirty="0">
                    <a:solidFill>
                      <a:schemeClr val="accent1"/>
                    </a:solidFill>
                  </a:rPr>
                  <a:t> with double resonant top quark.</a:t>
                </a:r>
              </a:p>
              <a:p>
                <a:r>
                  <a:rPr lang="en-GB" dirty="0"/>
                  <a:t>Other processes leads to the same final state of </a:t>
                </a:r>
                <a14:m>
                  <m:oMath xmlns:m="http://schemas.openxmlformats.org/officeDocument/2006/math">
                    <m:sSup>
                      <m:sSupPr>
                        <m:ctrlPr>
                          <a:rPr lang="en-GB" b="1" i="1" smtClean="0">
                            <a:solidFill>
                              <a:schemeClr val="accent1"/>
                            </a:solidFill>
                            <a:latin typeface="Cambria Math" panose="02040503050406030204" pitchFamily="18" charset="0"/>
                          </a:rPr>
                        </m:ctrlPr>
                      </m:sSupPr>
                      <m:e>
                        <m:r>
                          <a:rPr lang="fr-FR" b="1" i="1" smtClean="0">
                            <a:solidFill>
                              <a:schemeClr val="accent1"/>
                            </a:solidFill>
                            <a:latin typeface="Cambria Math" panose="02040503050406030204" pitchFamily="18" charset="0"/>
                          </a:rPr>
                          <m:t>𝑾</m:t>
                        </m:r>
                      </m:e>
                      <m:sup>
                        <m:r>
                          <a:rPr lang="fr-FR" b="1" i="1" smtClean="0">
                            <a:solidFill>
                              <a:schemeClr val="accent1"/>
                            </a:solidFill>
                            <a:latin typeface="Cambria Math" panose="02040503050406030204" pitchFamily="18" charset="0"/>
                          </a:rPr>
                          <m:t>+</m:t>
                        </m:r>
                      </m:sup>
                    </m:sSup>
                    <m:sSup>
                      <m:sSupPr>
                        <m:ctrlPr>
                          <a:rPr lang="en-GB" b="1" i="1" smtClean="0">
                            <a:solidFill>
                              <a:schemeClr val="accent1"/>
                            </a:solidFill>
                            <a:latin typeface="Cambria Math" panose="02040503050406030204" pitchFamily="18" charset="0"/>
                          </a:rPr>
                        </m:ctrlPr>
                      </m:sSupPr>
                      <m:e>
                        <m:r>
                          <a:rPr lang="fr-FR" b="1" i="1" smtClean="0">
                            <a:solidFill>
                              <a:schemeClr val="accent1"/>
                            </a:solidFill>
                            <a:latin typeface="Cambria Math" panose="02040503050406030204" pitchFamily="18" charset="0"/>
                          </a:rPr>
                          <m:t>𝑾</m:t>
                        </m:r>
                      </m:e>
                      <m:sup>
                        <m:r>
                          <a:rPr lang="fr-FR" b="1" i="1" smtClean="0">
                            <a:solidFill>
                              <a:schemeClr val="accent1"/>
                            </a:solidFill>
                            <a:latin typeface="Cambria Math" panose="02040503050406030204" pitchFamily="18" charset="0"/>
                          </a:rPr>
                          <m:t>−</m:t>
                        </m:r>
                      </m:sup>
                    </m:sSup>
                    <m:r>
                      <a:rPr lang="fr-FR" b="1" i="1" smtClean="0">
                        <a:solidFill>
                          <a:schemeClr val="accent1"/>
                        </a:solidFill>
                        <a:latin typeface="Cambria Math" panose="02040503050406030204" pitchFamily="18" charset="0"/>
                      </a:rPr>
                      <m:t>𝒃</m:t>
                    </m:r>
                    <m:acc>
                      <m:accPr>
                        <m:chr m:val="̅"/>
                        <m:ctrlPr>
                          <a:rPr lang="fr-FR" b="1" i="1" smtClean="0">
                            <a:solidFill>
                              <a:schemeClr val="accent1"/>
                            </a:solidFill>
                            <a:latin typeface="Cambria Math" panose="02040503050406030204" pitchFamily="18" charset="0"/>
                          </a:rPr>
                        </m:ctrlPr>
                      </m:accPr>
                      <m:e>
                        <m:r>
                          <a:rPr lang="fr-FR" b="1" i="1" smtClean="0">
                            <a:solidFill>
                              <a:schemeClr val="accent1"/>
                            </a:solidFill>
                            <a:latin typeface="Cambria Math" panose="02040503050406030204" pitchFamily="18" charset="0"/>
                          </a:rPr>
                          <m:t>𝒃</m:t>
                        </m:r>
                      </m:e>
                    </m:acc>
                  </m:oMath>
                </a14:m>
                <a:r>
                  <a:rPr lang="en-GB" b="1" dirty="0">
                    <a:solidFill>
                      <a:schemeClr val="accent1"/>
                    </a:solidFill>
                  </a:rPr>
                  <a:t> at the NLO in QCD</a:t>
                </a:r>
                <a:r>
                  <a:rPr lang="en-GB" dirty="0"/>
                  <a:t>, especially for the single top </a:t>
                </a:r>
                <a14:m>
                  <m:oMath xmlns:m="http://schemas.openxmlformats.org/officeDocument/2006/math">
                    <m:r>
                      <a:rPr lang="fr-FR" b="0" i="1" smtClean="0">
                        <a:latin typeface="Cambria Math" panose="02040503050406030204" pitchFamily="18" charset="0"/>
                      </a:rPr>
                      <m:t>𝑡𝑊𝑏</m:t>
                    </m:r>
                  </m:oMath>
                </a14:m>
                <a:r>
                  <a:rPr lang="en-GB" dirty="0"/>
                  <a:t> process.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solidFill>
                      <a:schemeClr val="accent1"/>
                    </a:solidFill>
                  </a:rPr>
                  <a:t>Single </a:t>
                </a:r>
                <a:r>
                  <a:rPr lang="en-GB" dirty="0" err="1">
                    <a:solidFill>
                      <a:schemeClr val="accent1"/>
                    </a:solidFill>
                  </a:rPr>
                  <a:t>tW</a:t>
                </a:r>
                <a:r>
                  <a:rPr lang="en-GB" dirty="0">
                    <a:solidFill>
                      <a:schemeClr val="accent1"/>
                    </a:solidFill>
                  </a:rPr>
                  <a:t> channel, the initial b-quark can come from the PDF</a:t>
                </a:r>
                <a:r>
                  <a:rPr lang="en-GB" dirty="0"/>
                  <a:t>, or from a gluon splitting. B-quark in the final state usually at low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𝑝</m:t>
                        </m:r>
                      </m:e>
                      <m:sub>
                        <m:r>
                          <a:rPr lang="fr-FR" b="0" i="1" smtClean="0">
                            <a:latin typeface="Cambria Math" panose="02040503050406030204" pitchFamily="18" charset="0"/>
                          </a:rPr>
                          <m:t>𝑇</m:t>
                        </m:r>
                      </m:sub>
                    </m:sSub>
                  </m:oMath>
                </a14:m>
                <a:r>
                  <a:rPr lang="en-GB" dirty="0"/>
                  <a:t>, not passing the jet selections.</a:t>
                </a:r>
              </a:p>
              <a:p>
                <a:r>
                  <a:rPr lang="en-GB" dirty="0">
                    <a:solidFill>
                      <a:schemeClr val="accent1"/>
                    </a:solidFill>
                  </a:rPr>
                  <a:t>Splitting between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oMath>
                </a14:m>
                <a:r>
                  <a:rPr lang="en-GB" dirty="0">
                    <a:solidFill>
                      <a:schemeClr val="accent1"/>
                    </a:solidFill>
                  </a:rPr>
                  <a:t>  and </a:t>
                </a:r>
                <a14:m>
                  <m:oMath xmlns:m="http://schemas.openxmlformats.org/officeDocument/2006/math">
                    <m:r>
                      <a:rPr lang="fr-FR" i="1">
                        <a:solidFill>
                          <a:schemeClr val="accent1"/>
                        </a:solidFill>
                        <a:latin typeface="Cambria Math" panose="02040503050406030204" pitchFamily="18" charset="0"/>
                      </a:rPr>
                      <m:t>𝑡𝑊𝑏</m:t>
                    </m:r>
                  </m:oMath>
                </a14:m>
                <a:r>
                  <a:rPr lang="en-GB" dirty="0">
                    <a:solidFill>
                      <a:schemeClr val="accent1"/>
                    </a:solidFill>
                  </a:rPr>
                  <a:t> at NLO(QCD) is tricky </a:t>
                </a:r>
                <a:r>
                  <a:rPr lang="en-GB" dirty="0"/>
                  <a:t>: treatment of interferences, off-shell top quarks. Diagram subtraction (</a:t>
                </a:r>
                <a14:m>
                  <m:oMath xmlns:m="http://schemas.openxmlformats.org/officeDocument/2006/math">
                    <m:r>
                      <a:rPr lang="fr-FR" i="1">
                        <a:latin typeface="Cambria Math" panose="02040503050406030204" pitchFamily="18" charset="0"/>
                      </a:rPr>
                      <m:t>𝑡</m:t>
                    </m:r>
                    <m:acc>
                      <m:accPr>
                        <m:chr m:val="̅"/>
                        <m:ctrlPr>
                          <a:rPr lang="fr-FR" i="1">
                            <a:latin typeface="Cambria Math" panose="02040503050406030204" pitchFamily="18" charset="0"/>
                          </a:rPr>
                        </m:ctrlPr>
                      </m:accPr>
                      <m:e>
                        <m:r>
                          <a:rPr lang="fr-FR" i="1">
                            <a:latin typeface="Cambria Math" panose="02040503050406030204" pitchFamily="18" charset="0"/>
                          </a:rPr>
                          <m:t>𝑡</m:t>
                        </m:r>
                      </m:e>
                    </m:acc>
                  </m:oMath>
                </a14:m>
                <a:r>
                  <a:rPr lang="en-GB" dirty="0"/>
                  <a:t> resonant contributions removed from cross section calculation), diagram removal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resonant diagram removed at matrix element level).</a:t>
                </a:r>
              </a:p>
            </p:txBody>
          </p:sp>
        </mc:Choice>
        <mc:Fallback xmlns="">
          <p:sp>
            <p:nvSpPr>
              <p:cNvPr id="3" name="Espace réservé du contenu 2">
                <a:extLst>
                  <a:ext uri="{FF2B5EF4-FFF2-40B4-BE49-F238E27FC236}">
                    <a16:creationId xmlns:a16="http://schemas.microsoft.com/office/drawing/2014/main" id="{F39698C8-7A80-9C14-1101-CDEEBF9C0025}"/>
                  </a:ext>
                </a:extLst>
              </p:cNvPr>
              <p:cNvSpPr>
                <a:spLocks noGrp="1" noRot="1" noChangeAspect="1" noMove="1" noResize="1" noEditPoints="1" noAdjustHandles="1" noChangeArrowheads="1" noChangeShapeType="1" noTextEdit="1"/>
              </p:cNvSpPr>
              <p:nvPr>
                <p:ph idx="1"/>
              </p:nvPr>
            </p:nvSpPr>
            <p:spPr>
              <a:xfrm>
                <a:off x="101600" y="1280160"/>
                <a:ext cx="11933084" cy="5303520"/>
              </a:xfrm>
              <a:blipFill>
                <a:blip r:embed="rId3"/>
                <a:stretch>
                  <a:fillRect l="-426" t="-1909"/>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2BE4858E-C37B-6795-74AD-24188DAAA6D4}"/>
              </a:ext>
            </a:extLst>
          </p:cNvPr>
          <p:cNvPicPr>
            <a:picLocks noChangeAspect="1"/>
          </p:cNvPicPr>
          <p:nvPr/>
        </p:nvPicPr>
        <p:blipFill>
          <a:blip r:embed="rId4"/>
          <a:stretch>
            <a:fillRect/>
          </a:stretch>
        </p:blipFill>
        <p:spPr>
          <a:xfrm>
            <a:off x="1901665" y="2467162"/>
            <a:ext cx="7772400" cy="2434727"/>
          </a:xfrm>
          <a:prstGeom prst="rect">
            <a:avLst/>
          </a:prstGeom>
        </p:spPr>
      </p:pic>
      <p:sp>
        <p:nvSpPr>
          <p:cNvPr id="6" name="ZoneTexte 5">
            <a:extLst>
              <a:ext uri="{FF2B5EF4-FFF2-40B4-BE49-F238E27FC236}">
                <a16:creationId xmlns:a16="http://schemas.microsoft.com/office/drawing/2014/main" id="{0B7E5725-B17C-AFD0-4E0A-89D968B7183E}"/>
              </a:ext>
            </a:extLst>
          </p:cNvPr>
          <p:cNvSpPr txBox="1"/>
          <p:nvPr/>
        </p:nvSpPr>
        <p:spPr>
          <a:xfrm>
            <a:off x="2280307" y="2262823"/>
            <a:ext cx="2115772" cy="338554"/>
          </a:xfrm>
          <a:prstGeom prst="rect">
            <a:avLst/>
          </a:prstGeom>
          <a:noFill/>
        </p:spPr>
        <p:txBody>
          <a:bodyPr wrap="none" rtlCol="0">
            <a:spAutoFit/>
          </a:bodyPr>
          <a:lstStyle/>
          <a:p>
            <a:r>
              <a:rPr lang="fr-FR" sz="1600" dirty="0"/>
              <a:t>2 resonnant top quarks</a:t>
            </a:r>
          </a:p>
        </p:txBody>
      </p:sp>
      <p:sp>
        <p:nvSpPr>
          <p:cNvPr id="7" name="ZoneTexte 6">
            <a:extLst>
              <a:ext uri="{FF2B5EF4-FFF2-40B4-BE49-F238E27FC236}">
                <a16:creationId xmlns:a16="http://schemas.microsoft.com/office/drawing/2014/main" id="{C45FF913-3051-7257-5B22-243DF8344F40}"/>
              </a:ext>
            </a:extLst>
          </p:cNvPr>
          <p:cNvSpPr txBox="1"/>
          <p:nvPr/>
        </p:nvSpPr>
        <p:spPr>
          <a:xfrm>
            <a:off x="4923197" y="2244177"/>
            <a:ext cx="1306383" cy="338554"/>
          </a:xfrm>
          <a:prstGeom prst="rect">
            <a:avLst/>
          </a:prstGeom>
          <a:noFill/>
        </p:spPr>
        <p:txBody>
          <a:bodyPr wrap="none" rtlCol="0">
            <a:spAutoFit/>
          </a:bodyPr>
          <a:lstStyle/>
          <a:p>
            <a:r>
              <a:rPr lang="fr-FR" sz="1600" dirty="0"/>
              <a:t>Single top </a:t>
            </a:r>
            <a:r>
              <a:rPr lang="fr-FR" sz="1600" dirty="0" err="1"/>
              <a:t>tW</a:t>
            </a:r>
            <a:endParaRPr lang="fr-FR" sz="1600" dirty="0"/>
          </a:p>
        </p:txBody>
      </p:sp>
      <p:sp>
        <p:nvSpPr>
          <p:cNvPr id="8" name="ZoneTexte 7">
            <a:extLst>
              <a:ext uri="{FF2B5EF4-FFF2-40B4-BE49-F238E27FC236}">
                <a16:creationId xmlns:a16="http://schemas.microsoft.com/office/drawing/2014/main" id="{A4F792B6-8586-F61B-9F99-4A050A3ED96B}"/>
              </a:ext>
            </a:extLst>
          </p:cNvPr>
          <p:cNvSpPr txBox="1"/>
          <p:nvPr/>
        </p:nvSpPr>
        <p:spPr>
          <a:xfrm>
            <a:off x="7444224" y="2263679"/>
            <a:ext cx="1513363" cy="338554"/>
          </a:xfrm>
          <a:prstGeom prst="rect">
            <a:avLst/>
          </a:prstGeom>
          <a:noFill/>
        </p:spPr>
        <p:txBody>
          <a:bodyPr wrap="none" rtlCol="0">
            <a:spAutoFit/>
          </a:bodyPr>
          <a:lstStyle/>
          <a:p>
            <a:r>
              <a:rPr lang="fr-FR" sz="1600" dirty="0"/>
              <a:t>0 resonnant top</a:t>
            </a:r>
          </a:p>
        </p:txBody>
      </p:sp>
      <p:sp>
        <p:nvSpPr>
          <p:cNvPr id="4" name="Rectangle 3">
            <a:extLst>
              <a:ext uri="{FF2B5EF4-FFF2-40B4-BE49-F238E27FC236}">
                <a16:creationId xmlns:a16="http://schemas.microsoft.com/office/drawing/2014/main" id="{DADF3ACB-D8C1-3DFC-DF95-81B755619AE1}"/>
              </a:ext>
            </a:extLst>
          </p:cNvPr>
          <p:cNvSpPr/>
          <p:nvPr/>
        </p:nvSpPr>
        <p:spPr>
          <a:xfrm>
            <a:off x="2108200" y="2262823"/>
            <a:ext cx="2421467" cy="263906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E4D4E4F1-E47B-3554-0802-434BF5B59AD6}"/>
              </a:ext>
            </a:extLst>
          </p:cNvPr>
          <p:cNvSpPr/>
          <p:nvPr/>
        </p:nvSpPr>
        <p:spPr>
          <a:xfrm>
            <a:off x="4636695" y="2262823"/>
            <a:ext cx="2327631" cy="263906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3FD28B29-7FE8-EC44-CA2C-90C8D1370765}"/>
              </a:ext>
            </a:extLst>
          </p:cNvPr>
          <p:cNvSpPr/>
          <p:nvPr/>
        </p:nvSpPr>
        <p:spPr>
          <a:xfrm>
            <a:off x="7050792" y="2262823"/>
            <a:ext cx="2623273" cy="2639066"/>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2D671FEE-2EF4-8F3F-6A11-128681FD3821}"/>
              </a:ext>
            </a:extLst>
          </p:cNvPr>
          <p:cNvSpPr txBox="1"/>
          <p:nvPr/>
        </p:nvSpPr>
        <p:spPr>
          <a:xfrm>
            <a:off x="135466" y="6418772"/>
            <a:ext cx="4963859" cy="369332"/>
          </a:xfrm>
          <a:prstGeom prst="rect">
            <a:avLst/>
          </a:prstGeom>
          <a:noFill/>
        </p:spPr>
        <p:txBody>
          <a:bodyPr wrap="none" rtlCol="0">
            <a:spAutoFit/>
          </a:bodyPr>
          <a:lstStyle/>
          <a:p>
            <a:r>
              <a:rPr lang="en-GB" b="1" dirty="0">
                <a:solidFill>
                  <a:srgbClr val="D883FF"/>
                </a:solidFill>
              </a:rPr>
              <a:t>Q: what are the conditions to have interferences ?</a:t>
            </a:r>
          </a:p>
        </p:txBody>
      </p:sp>
    </p:spTree>
    <p:extLst>
      <p:ext uri="{BB962C8B-B14F-4D97-AF65-F5344CB8AC3E}">
        <p14:creationId xmlns:p14="http://schemas.microsoft.com/office/powerpoint/2010/main" val="374724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F2FFC-6FD6-F57F-BB01-F35BD7E88E6E}"/>
              </a:ext>
            </a:extLst>
          </p:cNvPr>
          <p:cNvSpPr>
            <a:spLocks noGrp="1"/>
          </p:cNvSpPr>
          <p:nvPr>
            <p:ph type="title"/>
          </p:nvPr>
        </p:nvSpPr>
        <p:spPr/>
        <p:txBody>
          <a:bodyPr/>
          <a:lstStyle/>
          <a:p>
            <a:r>
              <a:rPr lang="fr-FR" dirty="0"/>
              <a:t>Single top cross section at LHC</a:t>
            </a:r>
          </a:p>
        </p:txBody>
      </p:sp>
      <p:pic>
        <p:nvPicPr>
          <p:cNvPr id="9" name="Image 8">
            <a:extLst>
              <a:ext uri="{FF2B5EF4-FFF2-40B4-BE49-F238E27FC236}">
                <a16:creationId xmlns:a16="http://schemas.microsoft.com/office/drawing/2014/main" id="{9A1D6F39-4E75-3C9E-2BFA-44960F6342CA}"/>
              </a:ext>
            </a:extLst>
          </p:cNvPr>
          <p:cNvPicPr>
            <a:picLocks noChangeAspect="1"/>
          </p:cNvPicPr>
          <p:nvPr/>
        </p:nvPicPr>
        <p:blipFill>
          <a:blip r:embed="rId2"/>
          <a:stretch>
            <a:fillRect/>
          </a:stretch>
        </p:blipFill>
        <p:spPr>
          <a:xfrm>
            <a:off x="1926887" y="1342467"/>
            <a:ext cx="7797215" cy="5439526"/>
          </a:xfrm>
          <a:prstGeom prst="rect">
            <a:avLst/>
          </a:prstGeom>
        </p:spPr>
      </p:pic>
    </p:spTree>
    <p:extLst>
      <p:ext uri="{BB962C8B-B14F-4D97-AF65-F5344CB8AC3E}">
        <p14:creationId xmlns:p14="http://schemas.microsoft.com/office/powerpoint/2010/main" val="2683012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A162E9-A08B-AC38-5DDC-6F3F7B0F9BA9}"/>
              </a:ext>
            </a:extLst>
          </p:cNvPr>
          <p:cNvSpPr>
            <a:spLocks noGrp="1"/>
          </p:cNvSpPr>
          <p:nvPr>
            <p:ph type="title"/>
          </p:nvPr>
        </p:nvSpPr>
        <p:spPr/>
        <p:txBody>
          <a:bodyPr/>
          <a:lstStyle/>
          <a:p>
            <a:r>
              <a:rPr lang="fr-FR" dirty="0"/>
              <a:t>Summary of cross sections</a:t>
            </a:r>
          </a:p>
        </p:txBody>
      </p:sp>
      <p:pic>
        <p:nvPicPr>
          <p:cNvPr id="5" name="Image 4">
            <a:extLst>
              <a:ext uri="{FF2B5EF4-FFF2-40B4-BE49-F238E27FC236}">
                <a16:creationId xmlns:a16="http://schemas.microsoft.com/office/drawing/2014/main" id="{D4730B36-08D7-FB79-3618-48F35A3E614D}"/>
              </a:ext>
            </a:extLst>
          </p:cNvPr>
          <p:cNvPicPr>
            <a:picLocks noChangeAspect="1"/>
          </p:cNvPicPr>
          <p:nvPr/>
        </p:nvPicPr>
        <p:blipFill>
          <a:blip r:embed="rId2"/>
          <a:stretch>
            <a:fillRect/>
          </a:stretch>
        </p:blipFill>
        <p:spPr>
          <a:xfrm>
            <a:off x="2009532" y="1194128"/>
            <a:ext cx="7576919" cy="5663872"/>
          </a:xfrm>
          <a:prstGeom prst="rect">
            <a:avLst/>
          </a:prstGeom>
        </p:spPr>
      </p:pic>
    </p:spTree>
    <p:extLst>
      <p:ext uri="{BB962C8B-B14F-4D97-AF65-F5344CB8AC3E}">
        <p14:creationId xmlns:p14="http://schemas.microsoft.com/office/powerpoint/2010/main" val="1793495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E12B0-8904-4196-44EB-3404C9C6AF52}"/>
              </a:ext>
            </a:extLst>
          </p:cNvPr>
          <p:cNvSpPr>
            <a:spLocks noGrp="1"/>
          </p:cNvSpPr>
          <p:nvPr>
            <p:ph type="title"/>
          </p:nvPr>
        </p:nvSpPr>
        <p:spPr>
          <a:xfrm>
            <a:off x="838200" y="2862262"/>
            <a:ext cx="10515600" cy="1133475"/>
          </a:xfrm>
        </p:spPr>
        <p:txBody>
          <a:bodyPr/>
          <a:lstStyle/>
          <a:p>
            <a:r>
              <a:rPr lang="en-GB"/>
              <a:t>Top quark decay channels</a:t>
            </a:r>
          </a:p>
        </p:txBody>
      </p:sp>
      <p:pic>
        <p:nvPicPr>
          <p:cNvPr id="6" name="Image 5">
            <a:extLst>
              <a:ext uri="{FF2B5EF4-FFF2-40B4-BE49-F238E27FC236}">
                <a16:creationId xmlns:a16="http://schemas.microsoft.com/office/drawing/2014/main" id="{9E150B44-1001-263E-8ACE-9902427CB36D}"/>
              </a:ext>
            </a:extLst>
          </p:cNvPr>
          <p:cNvPicPr>
            <a:picLocks noChangeAspect="1"/>
          </p:cNvPicPr>
          <p:nvPr/>
        </p:nvPicPr>
        <p:blipFill>
          <a:blip r:embed="rId2"/>
          <a:stretch>
            <a:fillRect/>
          </a:stretch>
        </p:blipFill>
        <p:spPr>
          <a:xfrm>
            <a:off x="0" y="5415060"/>
            <a:ext cx="4401879" cy="1442940"/>
          </a:xfrm>
          <a:prstGeom prst="rect">
            <a:avLst/>
          </a:prstGeom>
        </p:spPr>
      </p:pic>
    </p:spTree>
    <p:extLst>
      <p:ext uri="{BB962C8B-B14F-4D97-AF65-F5344CB8AC3E}">
        <p14:creationId xmlns:p14="http://schemas.microsoft.com/office/powerpoint/2010/main" val="1453081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14882127-C854-0CC3-10D1-EA42AC9C8042}"/>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decay channels</a:t>
                </a:r>
              </a:p>
            </p:txBody>
          </p:sp>
        </mc:Choice>
        <mc:Fallback xmlns="">
          <p:sp>
            <p:nvSpPr>
              <p:cNvPr id="2" name="Titre 1">
                <a:extLst>
                  <a:ext uri="{FF2B5EF4-FFF2-40B4-BE49-F238E27FC236}">
                    <a16:creationId xmlns:a16="http://schemas.microsoft.com/office/drawing/2014/main" id="{14882127-C854-0CC3-10D1-EA42AC9C8042}"/>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pic>
        <p:nvPicPr>
          <p:cNvPr id="4" name="Image 3">
            <a:extLst>
              <a:ext uri="{FF2B5EF4-FFF2-40B4-BE49-F238E27FC236}">
                <a16:creationId xmlns:a16="http://schemas.microsoft.com/office/drawing/2014/main" id="{9BAB97FF-D180-2D8D-D384-B0E0626AB3B0}"/>
              </a:ext>
            </a:extLst>
          </p:cNvPr>
          <p:cNvPicPr>
            <a:picLocks noChangeAspect="1"/>
          </p:cNvPicPr>
          <p:nvPr/>
        </p:nvPicPr>
        <p:blipFill>
          <a:blip r:embed="rId3"/>
          <a:stretch>
            <a:fillRect/>
          </a:stretch>
        </p:blipFill>
        <p:spPr>
          <a:xfrm>
            <a:off x="327678" y="3818965"/>
            <a:ext cx="3638148" cy="2963028"/>
          </a:xfrm>
          <a:prstGeom prst="rect">
            <a:avLst/>
          </a:prstGeom>
        </p:spPr>
      </p:pic>
      <mc:AlternateContent xmlns:mc="http://schemas.openxmlformats.org/markup-compatibility/2006" xmlns:a14="http://schemas.microsoft.com/office/drawing/2010/main">
        <mc:Choice Requires="a14">
          <p:sp>
            <p:nvSpPr>
              <p:cNvPr id="5" name="Espace réservé du contenu 5">
                <a:extLst>
                  <a:ext uri="{FF2B5EF4-FFF2-40B4-BE49-F238E27FC236}">
                    <a16:creationId xmlns:a16="http://schemas.microsoft.com/office/drawing/2014/main" id="{ED08E373-5A7F-5468-85A4-B7F194395F15}"/>
                  </a:ext>
                </a:extLst>
              </p:cNvPr>
              <p:cNvSpPr txBox="1">
                <a:spLocks/>
              </p:cNvSpPr>
              <p:nvPr/>
            </p:nvSpPr>
            <p:spPr>
              <a:xfrm>
                <a:off x="3965826" y="1242278"/>
                <a:ext cx="7996491" cy="561572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70C0"/>
                    </a:solidFill>
                  </a:rPr>
                  <a:t>As </a:t>
                </a:r>
                <a14:m>
                  <m:oMath xmlns:m="http://schemas.openxmlformats.org/officeDocument/2006/math">
                    <m:sSub>
                      <m:sSubPr>
                        <m:ctrlPr>
                          <a:rPr lang="en-GB" i="1" smtClean="0">
                            <a:solidFill>
                              <a:srgbClr val="0070C0"/>
                            </a:solidFill>
                            <a:latin typeface="Cambria Math" panose="02040503050406030204" pitchFamily="18" charset="0"/>
                          </a:rPr>
                        </m:ctrlPr>
                      </m:sSubPr>
                      <m:e>
                        <m:r>
                          <a:rPr lang="fr-FR" b="0" i="1" smtClean="0">
                            <a:solidFill>
                              <a:srgbClr val="0070C0"/>
                            </a:solidFill>
                            <a:latin typeface="Cambria Math" panose="02040503050406030204" pitchFamily="18" charset="0"/>
                          </a:rPr>
                          <m:t>|</m:t>
                        </m:r>
                        <m:r>
                          <a:rPr lang="fr-FR" b="0" i="1" smtClean="0">
                            <a:solidFill>
                              <a:srgbClr val="0070C0"/>
                            </a:solidFill>
                            <a:latin typeface="Cambria Math" panose="02040503050406030204" pitchFamily="18" charset="0"/>
                          </a:rPr>
                          <m:t>𝑉</m:t>
                        </m:r>
                      </m:e>
                      <m:sub>
                        <m:r>
                          <a:rPr lang="fr-FR" b="0" i="1" smtClean="0">
                            <a:solidFill>
                              <a:srgbClr val="0070C0"/>
                            </a:solidFill>
                            <a:latin typeface="Cambria Math" panose="02040503050406030204" pitchFamily="18" charset="0"/>
                          </a:rPr>
                          <m:t>𝑡𝑏</m:t>
                        </m:r>
                      </m:sub>
                    </m:sSub>
                    <m:r>
                      <a:rPr lang="fr-FR" b="0" i="1" smtClean="0">
                        <a:solidFill>
                          <a:srgbClr val="0070C0"/>
                        </a:solidFill>
                        <a:latin typeface="Cambria Math" panose="02040503050406030204" pitchFamily="18" charset="0"/>
                      </a:rPr>
                      <m:t>|</m:t>
                    </m:r>
                    <m:r>
                      <a:rPr lang="fr-FR" b="0" i="1" smtClean="0">
                        <a:solidFill>
                          <a:srgbClr val="0070C0"/>
                        </a:solidFill>
                        <a:latin typeface="Cambria Math" panose="02040503050406030204" pitchFamily="18" charset="0"/>
                        <a:ea typeface="Cambria Math" panose="02040503050406030204" pitchFamily="18" charset="0"/>
                      </a:rPr>
                      <m:t>~1</m:t>
                    </m:r>
                  </m:oMath>
                </a14:m>
                <a:r>
                  <a:rPr lang="en-GB" dirty="0">
                    <a:solidFill>
                      <a:srgbClr val="0070C0"/>
                    </a:solidFill>
                  </a:rPr>
                  <a:t>, top quark almost always decay into a W boson and a b-quark. This leads to 3 different classes of decay channels :</a:t>
                </a:r>
              </a:p>
              <a:p>
                <a:pPr lvl="1"/>
                <a:r>
                  <a:rPr lang="en-GB" b="1" dirty="0"/>
                  <a:t>Dilepton</a:t>
                </a:r>
                <a:r>
                  <a:rPr lang="en-GB" dirty="0"/>
                  <a:t> : </a:t>
                </a:r>
                <a14:m>
                  <m:oMath xmlns:m="http://schemas.openxmlformats.org/officeDocument/2006/math">
                    <m:r>
                      <a:rPr lang="fr-FR" b="0" i="1" smtClean="0">
                        <a:latin typeface="Cambria Math" panose="02040503050406030204" pitchFamily="18" charset="0"/>
                      </a:rPr>
                      <m:t>𝑊</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𝑙</m:t>
                    </m:r>
                    <m:r>
                      <a:rPr lang="fr-FR" b="0" i="1" smtClean="0">
                        <a:latin typeface="Cambria Math" panose="02040503050406030204" pitchFamily="18" charset="0"/>
                        <a:ea typeface="Cambria Math" panose="02040503050406030204" pitchFamily="18" charset="0"/>
                      </a:rPr>
                      <m:t>𝜈</m:t>
                    </m:r>
                  </m:oMath>
                </a14:m>
                <a:r>
                  <a:rPr lang="en-GB" dirty="0"/>
                  <a:t>, </a:t>
                </a:r>
                <a14:m>
                  <m:oMath xmlns:m="http://schemas.openxmlformats.org/officeDocument/2006/math">
                    <m:r>
                      <a:rPr lang="fr-FR" i="1">
                        <a:latin typeface="Cambria Math" panose="02040503050406030204" pitchFamily="18" charset="0"/>
                      </a:rPr>
                      <m:t>𝑊</m:t>
                    </m:r>
                    <m:r>
                      <a:rPr lang="fr-FR" i="1">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𝑙</m:t>
                    </m:r>
                    <m:r>
                      <a:rPr lang="fr-FR" i="1">
                        <a:latin typeface="Cambria Math" panose="02040503050406030204" pitchFamily="18" charset="0"/>
                        <a:ea typeface="Cambria Math" panose="02040503050406030204" pitchFamily="18" charset="0"/>
                      </a:rPr>
                      <m:t>𝜈</m:t>
                    </m:r>
                  </m:oMath>
                </a14:m>
                <a:r>
                  <a:rPr lang="en-GB" dirty="0"/>
                  <a:t>,</a:t>
                </a:r>
              </a:p>
              <a:p>
                <a:pPr lvl="1"/>
                <a:r>
                  <a:rPr lang="en-GB" b="1" dirty="0" err="1"/>
                  <a:t>Lepton+jets</a:t>
                </a:r>
                <a:r>
                  <a:rPr lang="en-GB" b="1" dirty="0"/>
                  <a:t> (semi-leptonic) </a:t>
                </a:r>
                <a:r>
                  <a:rPr lang="en-GB" dirty="0"/>
                  <a:t>:</a:t>
                </a:r>
                <a14:m>
                  <m:oMath xmlns:m="http://schemas.openxmlformats.org/officeDocument/2006/math">
                    <m:r>
                      <a:rPr lang="fr-FR" b="0" i="0" smtClean="0">
                        <a:latin typeface="Cambria Math" panose="02040503050406030204" pitchFamily="18" charset="0"/>
                      </a:rPr>
                      <m:t> </m:t>
                    </m:r>
                    <m:r>
                      <a:rPr lang="fr-FR" i="1">
                        <a:latin typeface="Cambria Math" panose="02040503050406030204" pitchFamily="18" charset="0"/>
                      </a:rPr>
                      <m:t>𝑊</m:t>
                    </m:r>
                    <m:r>
                      <a:rPr lang="fr-FR" i="1">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𝑙</m:t>
                    </m:r>
                    <m:r>
                      <a:rPr lang="fr-FR" i="1">
                        <a:latin typeface="Cambria Math" panose="02040503050406030204" pitchFamily="18" charset="0"/>
                        <a:ea typeface="Cambria Math" panose="02040503050406030204" pitchFamily="18" charset="0"/>
                      </a:rPr>
                      <m:t>𝜈</m:t>
                    </m:r>
                  </m:oMath>
                </a14:m>
                <a:r>
                  <a:rPr lang="en-GB" dirty="0"/>
                  <a:t>, </a:t>
                </a:r>
                <a14:m>
                  <m:oMath xmlns:m="http://schemas.openxmlformats.org/officeDocument/2006/math">
                    <m:r>
                      <a:rPr lang="fr-FR" i="1">
                        <a:latin typeface="Cambria Math" panose="02040503050406030204" pitchFamily="18" charset="0"/>
                      </a:rPr>
                      <m:t>𝑊</m:t>
                    </m:r>
                    <m:r>
                      <a:rPr lang="fr-FR" i="1">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𝑞</m:t>
                    </m:r>
                    <m:acc>
                      <m:accPr>
                        <m:chr m:val="̅"/>
                        <m:ctrlPr>
                          <a:rPr lang="fr-FR" b="0" i="1" smtClean="0">
                            <a:latin typeface="Cambria Math" panose="02040503050406030204" pitchFamily="18" charset="0"/>
                            <a:ea typeface="Cambria Math" panose="02040503050406030204" pitchFamily="18" charset="0"/>
                          </a:rPr>
                        </m:ctrlPr>
                      </m:accPr>
                      <m:e>
                        <m:r>
                          <a:rPr lang="fr-FR" b="0" i="1" smtClean="0">
                            <a:latin typeface="Cambria Math" panose="02040503050406030204" pitchFamily="18" charset="0"/>
                            <a:ea typeface="Cambria Math" panose="02040503050406030204" pitchFamily="18" charset="0"/>
                          </a:rPr>
                          <m:t>𝑞</m:t>
                        </m:r>
                        <m:r>
                          <a:rPr lang="fr-FR" b="0" i="1" smtClean="0">
                            <a:latin typeface="Cambria Math" panose="02040503050406030204" pitchFamily="18" charset="0"/>
                            <a:ea typeface="Cambria Math" panose="02040503050406030204" pitchFamily="18" charset="0"/>
                          </a:rPr>
                          <m:t>′</m:t>
                        </m:r>
                      </m:e>
                    </m:acc>
                  </m:oMath>
                </a14:m>
                <a:r>
                  <a:rPr lang="en-GB" dirty="0"/>
                  <a:t>,</a:t>
                </a:r>
              </a:p>
              <a:p>
                <a:pPr lvl="1"/>
                <a:r>
                  <a:rPr lang="en-GB" b="1" dirty="0"/>
                  <a:t>Full hadronic </a:t>
                </a:r>
                <a:r>
                  <a:rPr lang="en-GB" dirty="0"/>
                  <a:t>: </a:t>
                </a:r>
                <a14:m>
                  <m:oMath xmlns:m="http://schemas.openxmlformats.org/officeDocument/2006/math">
                    <m:r>
                      <a:rPr lang="fr-FR" i="1" smtClean="0">
                        <a:latin typeface="Cambria Math" panose="02040503050406030204" pitchFamily="18" charset="0"/>
                      </a:rPr>
                      <m:t>𝑊</m:t>
                    </m:r>
                    <m:r>
                      <a:rPr lang="fr-FR" i="1">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𝑞</m:t>
                    </m:r>
                    <m:acc>
                      <m:accPr>
                        <m:chr m:val="̅"/>
                        <m:ctrlPr>
                          <a:rPr lang="fr-FR" b="0" i="1" smtClean="0">
                            <a:latin typeface="Cambria Math" panose="02040503050406030204" pitchFamily="18" charset="0"/>
                            <a:ea typeface="Cambria Math" panose="02040503050406030204" pitchFamily="18" charset="0"/>
                          </a:rPr>
                        </m:ctrlPr>
                      </m:accPr>
                      <m:e>
                        <m:r>
                          <a:rPr lang="fr-FR" b="0" i="1" smtClean="0">
                            <a:latin typeface="Cambria Math" panose="02040503050406030204" pitchFamily="18" charset="0"/>
                            <a:ea typeface="Cambria Math" panose="02040503050406030204" pitchFamily="18" charset="0"/>
                          </a:rPr>
                          <m:t>𝑞</m:t>
                        </m:r>
                        <m:r>
                          <a:rPr lang="fr-FR" b="0" i="1" smtClean="0">
                            <a:latin typeface="Cambria Math" panose="02040503050406030204" pitchFamily="18" charset="0"/>
                            <a:ea typeface="Cambria Math" panose="02040503050406030204" pitchFamily="18" charset="0"/>
                          </a:rPr>
                          <m:t>′</m:t>
                        </m:r>
                      </m:e>
                    </m:acc>
                  </m:oMath>
                </a14:m>
                <a:r>
                  <a:rPr lang="en-GB" dirty="0"/>
                  <a:t>, </a:t>
                </a:r>
                <a14:m>
                  <m:oMath xmlns:m="http://schemas.openxmlformats.org/officeDocument/2006/math">
                    <m:r>
                      <a:rPr lang="fr-FR" i="1">
                        <a:latin typeface="Cambria Math" panose="02040503050406030204" pitchFamily="18" charset="0"/>
                      </a:rPr>
                      <m:t>𝑊</m:t>
                    </m:r>
                    <m:r>
                      <a:rPr lang="fr-FR" i="1">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𝑞</m:t>
                    </m:r>
                    <m:acc>
                      <m:accPr>
                        <m:chr m:val="̅"/>
                        <m:ctrlPr>
                          <a:rPr lang="fr-FR" i="1">
                            <a:latin typeface="Cambria Math" panose="02040503050406030204" pitchFamily="18" charset="0"/>
                            <a:ea typeface="Cambria Math" panose="02040503050406030204" pitchFamily="18" charset="0"/>
                          </a:rPr>
                        </m:ctrlPr>
                      </m:accPr>
                      <m:e>
                        <m:r>
                          <a:rPr lang="fr-FR" i="1">
                            <a:latin typeface="Cambria Math" panose="02040503050406030204" pitchFamily="18" charset="0"/>
                            <a:ea typeface="Cambria Math" panose="02040503050406030204" pitchFamily="18" charset="0"/>
                          </a:rPr>
                          <m:t>𝑞</m:t>
                        </m:r>
                        <m:r>
                          <a:rPr lang="fr-FR" i="1">
                            <a:latin typeface="Cambria Math" panose="02040503050406030204" pitchFamily="18" charset="0"/>
                            <a:ea typeface="Cambria Math" panose="02040503050406030204" pitchFamily="18" charset="0"/>
                          </a:rPr>
                          <m:t>′</m:t>
                        </m:r>
                      </m:e>
                    </m:acc>
                  </m:oMath>
                </a14:m>
                <a:r>
                  <a:rPr lang="en-GB" dirty="0"/>
                  <a:t>.</a:t>
                </a:r>
              </a:p>
              <a:p>
                <a:endParaRPr lang="en-GB" dirty="0">
                  <a:solidFill>
                    <a:srgbClr val="0070C0"/>
                  </a:solidFill>
                </a:endParaRPr>
              </a:p>
              <a:p>
                <a:r>
                  <a:rPr lang="en-GB" dirty="0">
                    <a:solidFill>
                      <a:srgbClr val="0070C0"/>
                    </a:solidFill>
                  </a:rPr>
                  <a:t>At the LHC </a:t>
                </a:r>
                <a:r>
                  <a:rPr lang="en-GB" dirty="0">
                    <a:solidFill>
                      <a:schemeClr val="accent1"/>
                    </a:solidFill>
                  </a:rPr>
                  <a:t>:</a:t>
                </a:r>
              </a:p>
              <a:p>
                <a:pPr lvl="1"/>
                <a:r>
                  <a:rPr lang="en-GB" dirty="0">
                    <a:solidFill>
                      <a:schemeClr val="accent5"/>
                    </a:solidFill>
                  </a:rPr>
                  <a:t>Dileptonic channels are cleaner, precise inclusive </a:t>
                </a:r>
                <a:r>
                  <a:rPr lang="en-GB" dirty="0" err="1">
                    <a:solidFill>
                      <a:schemeClr val="accent5"/>
                    </a:solidFill>
                  </a:rPr>
                  <a:t>xs</a:t>
                </a:r>
                <a:r>
                  <a:rPr lang="en-GB" dirty="0">
                    <a:solidFill>
                      <a:schemeClr val="accent5"/>
                    </a:solidFill>
                  </a:rPr>
                  <a:t> </a:t>
                </a:r>
                <a:r>
                  <a:rPr lang="en-GB" dirty="0"/>
                  <a:t>=&gt; low backgrounds contamination and large luminosity compensate the lower Br, event reconstruction difficult,</a:t>
                </a:r>
              </a:p>
              <a:p>
                <a:pPr lvl="1"/>
                <a:r>
                  <a:rPr lang="en-GB" dirty="0">
                    <a:solidFill>
                      <a:schemeClr val="accent5"/>
                    </a:solidFill>
                  </a:rPr>
                  <a:t>Full hadronic challenging </a:t>
                </a:r>
                <a:r>
                  <a:rPr lang="en-GB" dirty="0"/>
                  <a:t>because of the large QCD- </a:t>
                </a:r>
                <a:r>
                  <a:rPr lang="en-GB" dirty="0" err="1"/>
                  <a:t>multijet</a:t>
                </a:r>
                <a:r>
                  <a:rPr lang="en-GB" dirty="0"/>
                  <a:t> background, </a:t>
                </a:r>
              </a:p>
              <a:p>
                <a:pPr lvl="1"/>
                <a:r>
                  <a:rPr lang="en-GB" dirty="0">
                    <a:solidFill>
                      <a:schemeClr val="accent5"/>
                    </a:solidFill>
                  </a:rPr>
                  <a:t>Semi-leptonic </a:t>
                </a:r>
                <a:r>
                  <a:rPr lang="en-GB" dirty="0"/>
                  <a:t>channel shows a </a:t>
                </a:r>
                <a:r>
                  <a:rPr lang="en-GB" dirty="0">
                    <a:solidFill>
                      <a:schemeClr val="accent5"/>
                    </a:solidFill>
                  </a:rPr>
                  <a:t>good compromise</a:t>
                </a:r>
                <a:r>
                  <a:rPr lang="en-GB" dirty="0"/>
                  <a:t>.</a:t>
                </a:r>
              </a:p>
              <a:p>
                <a:pPr marL="457200" lvl="1" indent="0">
                  <a:buNone/>
                </a:pPr>
                <a:endParaRPr lang="en-GB" dirty="0"/>
              </a:p>
              <a:p>
                <a:r>
                  <a:rPr lang="en-GB" dirty="0">
                    <a:solidFill>
                      <a:srgbClr val="0070C0"/>
                    </a:solidFill>
                  </a:rPr>
                  <a:t>At lepton colliders : </a:t>
                </a:r>
              </a:p>
              <a:p>
                <a:pPr lvl="1"/>
                <a:r>
                  <a:rPr lang="en-GB" dirty="0">
                    <a:solidFill>
                      <a:schemeClr val="accent5"/>
                    </a:solidFill>
                  </a:rPr>
                  <a:t>small backgrounds for all channels</a:t>
                </a:r>
                <a:r>
                  <a:rPr lang="en-GB" dirty="0"/>
                  <a:t>, mainly from WW,</a:t>
                </a:r>
              </a:p>
              <a:p>
                <a:pPr lvl="1"/>
                <a:r>
                  <a:rPr lang="en-GB" dirty="0">
                    <a:solidFill>
                      <a:schemeClr val="accent5"/>
                    </a:solidFill>
                    <a:sym typeface="Wingdings" pitchFamily="2" charset="2"/>
                  </a:rPr>
                  <a:t>higher selection efficiency,</a:t>
                </a:r>
              </a:p>
              <a:p>
                <a:pPr lvl="1"/>
                <a:r>
                  <a:rPr lang="en-GB" dirty="0">
                    <a:sym typeface="Wingdings" pitchFamily="2" charset="2"/>
                  </a:rPr>
                  <a:t>precise knowledge of the initial state = </a:t>
                </a:r>
                <a:r>
                  <a:rPr lang="en-GB" dirty="0">
                    <a:solidFill>
                      <a:schemeClr val="accent5"/>
                    </a:solidFill>
                    <a:sym typeface="Wingdings" pitchFamily="2" charset="2"/>
                  </a:rPr>
                  <a:t>more precise events reconstruction.</a:t>
                </a:r>
                <a:endParaRPr lang="en-GB" dirty="0"/>
              </a:p>
            </p:txBody>
          </p:sp>
        </mc:Choice>
        <mc:Fallback xmlns="">
          <p:sp>
            <p:nvSpPr>
              <p:cNvPr id="5" name="Espace réservé du contenu 5">
                <a:extLst>
                  <a:ext uri="{FF2B5EF4-FFF2-40B4-BE49-F238E27FC236}">
                    <a16:creationId xmlns:a16="http://schemas.microsoft.com/office/drawing/2014/main" id="{ED08E373-5A7F-5468-85A4-B7F194395F15}"/>
                  </a:ext>
                </a:extLst>
              </p:cNvPr>
              <p:cNvSpPr txBox="1">
                <a:spLocks noRot="1" noChangeAspect="1" noMove="1" noResize="1" noEditPoints="1" noAdjustHandles="1" noChangeArrowheads="1" noChangeShapeType="1" noTextEdit="1"/>
              </p:cNvSpPr>
              <p:nvPr/>
            </p:nvSpPr>
            <p:spPr>
              <a:xfrm>
                <a:off x="3965826" y="1242278"/>
                <a:ext cx="7996491" cy="5615721"/>
              </a:xfrm>
              <a:prstGeom prst="rect">
                <a:avLst/>
              </a:prstGeom>
              <a:blipFill>
                <a:blip r:embed="rId4"/>
                <a:stretch>
                  <a:fillRect l="-952" t="-2257" r="-159"/>
                </a:stretch>
              </a:blipFill>
            </p:spPr>
            <p:txBody>
              <a:bodyPr/>
              <a:lstStyle/>
              <a:p>
                <a:r>
                  <a:rPr lang="fr-FR">
                    <a:noFill/>
                  </a:rPr>
                  <a:t> </a:t>
                </a:r>
              </a:p>
            </p:txBody>
          </p:sp>
        </mc:Fallback>
      </mc:AlternateContent>
      <p:pic>
        <p:nvPicPr>
          <p:cNvPr id="4098" name="Picture 2" descr="Open data reinterpretation with ADL/CutLang: ttbar to vector-like T quark –  Reinterpretation with Open Data">
            <a:extLst>
              <a:ext uri="{FF2B5EF4-FFF2-40B4-BE49-F238E27FC236}">
                <a16:creationId xmlns:a16="http://schemas.microsoft.com/office/drawing/2014/main" id="{908E377B-7163-8A7A-716D-B2E964104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457" y="1242279"/>
            <a:ext cx="3082498" cy="279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7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05D60-3A60-6DD4-CF73-23D71DF8A5B6}"/>
              </a:ext>
            </a:extLst>
          </p:cNvPr>
          <p:cNvSpPr>
            <a:spLocks noGrp="1"/>
          </p:cNvSpPr>
          <p:nvPr>
            <p:ph type="title"/>
          </p:nvPr>
        </p:nvSpPr>
        <p:spPr/>
        <p:txBody>
          <a:bodyPr/>
          <a:lstStyle/>
          <a:p>
            <a:r>
              <a:rPr lang="en-GB"/>
              <a:t>A little bit of history</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CB971D30-FB99-E133-F955-6650EB693CBF}"/>
                  </a:ext>
                </a:extLst>
              </p:cNvPr>
              <p:cNvSpPr>
                <a:spLocks noGrp="1"/>
              </p:cNvSpPr>
              <p:nvPr>
                <p:ph idx="1"/>
              </p:nvPr>
            </p:nvSpPr>
            <p:spPr>
              <a:xfrm>
                <a:off x="101599" y="1280159"/>
                <a:ext cx="11899901" cy="5103056"/>
              </a:xfrm>
            </p:spPr>
            <p:txBody>
              <a:bodyPr>
                <a:normAutofit fontScale="77500" lnSpcReduction="20000"/>
              </a:bodyPr>
              <a:lstStyle/>
              <a:p>
                <a:r>
                  <a:rPr lang="en-GB" dirty="0">
                    <a:solidFill>
                      <a:schemeClr val="accent1"/>
                    </a:solidFill>
                  </a:rPr>
                  <a:t>In the sixties, the known quarks were the up, down and “strange” quarks.</a:t>
                </a:r>
              </a:p>
              <a:p>
                <a:endParaRPr lang="en-GB" dirty="0"/>
              </a:p>
              <a:p>
                <a:endParaRPr lang="en-GB" dirty="0"/>
              </a:p>
              <a:p>
                <a:r>
                  <a:rPr lang="en-GB" dirty="0">
                    <a:solidFill>
                      <a:schemeClr val="accent1"/>
                    </a:solidFill>
                  </a:rPr>
                  <a:t>Toward the prediction of the charm quark </a:t>
                </a:r>
              </a:p>
              <a:p>
                <a:pPr lvl="1"/>
                <a:r>
                  <a:rPr lang="en-GB" dirty="0"/>
                  <a:t>Flavour-Changing-Neutral-Current (FCNC) predicted in the model,</a:t>
                </a:r>
              </a:p>
              <a:p>
                <a:pPr lvl="1"/>
                <a:r>
                  <a:rPr lang="en-GB" dirty="0"/>
                  <a:t>Incompatible with experimental data,</a:t>
                </a:r>
              </a:p>
              <a:p>
                <a:pPr lvl="1"/>
                <a:r>
                  <a:rPr lang="en-GB" dirty="0"/>
                  <a:t>Glashow, Iliopoulos, </a:t>
                </a:r>
                <a:r>
                  <a:rPr lang="en-GB" dirty="0" err="1"/>
                  <a:t>Maiani</a:t>
                </a:r>
                <a:r>
                  <a:rPr lang="en-GB" dirty="0"/>
                  <a:t> realised that the addition of a new “charm” quark would naturally cancel FCNC =&gt; (</a:t>
                </a:r>
                <a:r>
                  <a:rPr lang="en-GB" dirty="0" err="1"/>
                  <a:t>u,d</a:t>
                </a:r>
                <a:r>
                  <a:rPr lang="en-GB" dirty="0"/>
                  <a:t>) and (</a:t>
                </a:r>
                <a:r>
                  <a:rPr lang="en-GB" dirty="0" err="1"/>
                  <a:t>c,s</a:t>
                </a:r>
                <a:r>
                  <a:rPr lang="en-GB" dirty="0"/>
                  <a:t>). Known at the GIM mechanism.</a:t>
                </a:r>
              </a:p>
              <a:p>
                <a:pPr lvl="1"/>
                <a:r>
                  <a:rPr lang="en-GB" dirty="0"/>
                  <a:t>Discovery of the “charm” quark in 1974, completing the second generation (J/</a:t>
                </a:r>
                <a14:m>
                  <m:oMath xmlns:m="http://schemas.openxmlformats.org/officeDocument/2006/math">
                    <m:r>
                      <a:rPr lang="en-GB" i="1" smtClean="0">
                        <a:latin typeface="Cambria Math" panose="02040503050406030204" pitchFamily="18" charset="0"/>
                        <a:ea typeface="Cambria Math" panose="02040503050406030204" pitchFamily="18" charset="0"/>
                      </a:rPr>
                      <m:t>𝜓</m:t>
                    </m:r>
                  </m:oMath>
                </a14:m>
                <a:r>
                  <a:rPr lang="en-GB" dirty="0"/>
                  <a:t>).</a:t>
                </a:r>
              </a:p>
              <a:p>
                <a:pPr lvl="1"/>
                <a:endParaRPr lang="en-GB" dirty="0"/>
              </a:p>
              <a:p>
                <a:pPr lvl="1"/>
                <a:endParaRPr lang="en-GB" dirty="0"/>
              </a:p>
              <a:p>
                <a:pPr lvl="1"/>
                <a:endParaRPr lang="en-GB" dirty="0"/>
              </a:p>
              <a:p>
                <a:r>
                  <a:rPr lang="en-GB" dirty="0">
                    <a:solidFill>
                      <a:schemeClr val="accent1"/>
                    </a:solidFill>
                  </a:rPr>
                  <a:t>The observation CP-violation in kaon decays was suggesting the existence of a third generation</a:t>
                </a:r>
                <a:r>
                  <a:rPr lang="en-GB" dirty="0"/>
                  <a:t>,</a:t>
                </a:r>
              </a:p>
              <a:p>
                <a:pPr lvl="1"/>
                <a:r>
                  <a:rPr lang="en-GB" dirty="0"/>
                  <a:t>The b-quark was discovered in 1977, leading to the expectation for a another quark to complete the left handed electroweak doublet,</a:t>
                </a:r>
              </a:p>
              <a:p>
                <a:pPr lvl="1"/>
                <a:r>
                  <a:rPr lang="en-GB" dirty="0">
                    <a:solidFill>
                      <a:schemeClr val="accent5"/>
                    </a:solidFill>
                  </a:rPr>
                  <a:t>Top quark was finally observed at the Tevatron in 1995 </a:t>
                </a:r>
                <a:r>
                  <a:rPr lang="en-GB" dirty="0"/>
                  <a:t>by the D0 and CDF experiments,</a:t>
                </a:r>
              </a:p>
              <a:p>
                <a:pPr lvl="1"/>
                <a:r>
                  <a:rPr lang="en-GB" dirty="0"/>
                  <a:t>Then rediscovered at the LHC 15 years later. </a:t>
                </a:r>
                <a:r>
                  <a:rPr lang="en-GB" b="1" dirty="0"/>
                  <a:t>LHC is a ”top quark factory”.</a:t>
                </a:r>
              </a:p>
              <a:p>
                <a:endParaRPr lang="en-GB" dirty="0"/>
              </a:p>
            </p:txBody>
          </p:sp>
        </mc:Choice>
        <mc:Fallback xmlns="">
          <p:sp>
            <p:nvSpPr>
              <p:cNvPr id="3" name="Espace réservé du contenu 2">
                <a:extLst>
                  <a:ext uri="{FF2B5EF4-FFF2-40B4-BE49-F238E27FC236}">
                    <a16:creationId xmlns:a16="http://schemas.microsoft.com/office/drawing/2014/main" id="{CB971D30-FB99-E133-F955-6650EB693CBF}"/>
                  </a:ext>
                </a:extLst>
              </p:cNvPr>
              <p:cNvSpPr>
                <a:spLocks noGrp="1" noRot="1" noChangeAspect="1" noMove="1" noResize="1" noEditPoints="1" noAdjustHandles="1" noChangeArrowheads="1" noChangeShapeType="1" noTextEdit="1"/>
              </p:cNvSpPr>
              <p:nvPr>
                <p:ph idx="1"/>
              </p:nvPr>
            </p:nvSpPr>
            <p:spPr>
              <a:xfrm>
                <a:off x="101599" y="1280159"/>
                <a:ext cx="11899901" cy="5103056"/>
              </a:xfrm>
              <a:blipFill>
                <a:blip r:embed="rId2"/>
                <a:stretch>
                  <a:fillRect l="-640" t="-2481" r="-853" b="-1489"/>
                </a:stretch>
              </a:blipFill>
            </p:spPr>
            <p:txBody>
              <a:bodyPr/>
              <a:lstStyle/>
              <a:p>
                <a:r>
                  <a:rPr lang="fr-FR">
                    <a:noFill/>
                  </a:rPr>
                  <a:t> </a:t>
                </a:r>
              </a:p>
            </p:txBody>
          </p:sp>
        </mc:Fallback>
      </mc:AlternateContent>
      <p:pic>
        <p:nvPicPr>
          <p:cNvPr id="11266" name="Picture 2" descr="sciphy4all #science #physics #duck #quark #particle">
            <a:extLst>
              <a:ext uri="{FF2B5EF4-FFF2-40B4-BE49-F238E27FC236}">
                <a16:creationId xmlns:a16="http://schemas.microsoft.com/office/drawing/2014/main" id="{A3EBEF37-E3F4-3BD1-D851-EDA28A65B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3783" y="1203157"/>
            <a:ext cx="1797717" cy="179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49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F8A807AB-2738-0F94-4E8E-27E3EBC1872A}"/>
              </a:ext>
            </a:extLst>
          </p:cNvPr>
          <p:cNvGrpSpPr/>
          <p:nvPr/>
        </p:nvGrpSpPr>
        <p:grpSpPr>
          <a:xfrm>
            <a:off x="2025237" y="1890445"/>
            <a:ext cx="8141525" cy="4021510"/>
            <a:chOff x="0" y="2701486"/>
            <a:chExt cx="6504825" cy="3261840"/>
          </a:xfrm>
        </p:grpSpPr>
        <p:pic>
          <p:nvPicPr>
            <p:cNvPr id="5122" name="Picture 2" descr="Leading-order Feynman diagram for t ¯ t decay. The dilepton modes (ee,... |  Download Scientific Diagram">
              <a:extLst>
                <a:ext uri="{FF2B5EF4-FFF2-40B4-BE49-F238E27FC236}">
                  <a16:creationId xmlns:a16="http://schemas.microsoft.com/office/drawing/2014/main" id="{5D7C65D6-17F0-E664-938D-17E0C5E75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1486"/>
              <a:ext cx="6504825" cy="326184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6D2C47E5-0B89-0D55-1B89-C3144F2BC1E9}"/>
                </a:ext>
              </a:extLst>
            </p:cNvPr>
            <p:cNvPicPr>
              <a:picLocks noChangeAspect="1"/>
            </p:cNvPicPr>
            <p:nvPr/>
          </p:nvPicPr>
          <p:blipFill>
            <a:blip r:embed="rId3"/>
            <a:stretch>
              <a:fillRect/>
            </a:stretch>
          </p:blipFill>
          <p:spPr>
            <a:xfrm>
              <a:off x="4270718" y="3441082"/>
              <a:ext cx="344591" cy="425671"/>
            </a:xfrm>
            <a:prstGeom prst="rect">
              <a:avLst/>
            </a:prstGeom>
          </p:spPr>
        </p:pic>
        <p:pic>
          <p:nvPicPr>
            <p:cNvPr id="12" name="Image 11">
              <a:extLst>
                <a:ext uri="{FF2B5EF4-FFF2-40B4-BE49-F238E27FC236}">
                  <a16:creationId xmlns:a16="http://schemas.microsoft.com/office/drawing/2014/main" id="{5108D87C-9DCF-E2B8-D697-83715B3EB38B}"/>
                </a:ext>
              </a:extLst>
            </p:cNvPr>
            <p:cNvPicPr>
              <a:picLocks noChangeAspect="1"/>
            </p:cNvPicPr>
            <p:nvPr/>
          </p:nvPicPr>
          <p:blipFill>
            <a:blip r:embed="rId4"/>
            <a:stretch>
              <a:fillRect/>
            </a:stretch>
          </p:blipFill>
          <p:spPr>
            <a:xfrm>
              <a:off x="4310172" y="2960336"/>
              <a:ext cx="291249" cy="425671"/>
            </a:xfrm>
            <a:prstGeom prst="rect">
              <a:avLst/>
            </a:prstGeom>
          </p:spPr>
        </p:pic>
        <p:sp>
          <p:nvSpPr>
            <p:cNvPr id="13" name="Rectangle 12">
              <a:extLst>
                <a:ext uri="{FF2B5EF4-FFF2-40B4-BE49-F238E27FC236}">
                  <a16:creationId xmlns:a16="http://schemas.microsoft.com/office/drawing/2014/main" id="{4D8958AD-8F4E-DBDD-C7D5-6CDD96335B39}"/>
                </a:ext>
              </a:extLst>
            </p:cNvPr>
            <p:cNvSpPr/>
            <p:nvPr/>
          </p:nvSpPr>
          <p:spPr>
            <a:xfrm>
              <a:off x="4601421" y="2960336"/>
              <a:ext cx="977446"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9C14B8D-BF7C-0EF7-8A5F-BFB877B9850D}"/>
                </a:ext>
              </a:extLst>
            </p:cNvPr>
            <p:cNvSpPr/>
            <p:nvPr/>
          </p:nvSpPr>
          <p:spPr>
            <a:xfrm>
              <a:off x="4601420" y="3432896"/>
              <a:ext cx="129594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927C361-1142-FDA1-DA9D-6DC14D4D6990}"/>
                </a:ext>
              </a:extLst>
            </p:cNvPr>
            <p:cNvSpPr/>
            <p:nvPr/>
          </p:nvSpPr>
          <p:spPr>
            <a:xfrm>
              <a:off x="5289789" y="4749534"/>
              <a:ext cx="46031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8B42C37-523C-F88C-7A50-89D80F832A92}"/>
                </a:ext>
              </a:extLst>
            </p:cNvPr>
            <p:cNvSpPr/>
            <p:nvPr/>
          </p:nvSpPr>
          <p:spPr>
            <a:xfrm>
              <a:off x="5344583" y="5231135"/>
              <a:ext cx="46031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431BB3D-AACC-A523-BF5B-90FBFCF1F7E2}"/>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in the single-lepton channels</a:t>
                </a:r>
                <a:endParaRPr lang="fr-FR" dirty="0"/>
              </a:p>
            </p:txBody>
          </p:sp>
        </mc:Choice>
        <mc:Fallback xmlns="">
          <p:sp>
            <p:nvSpPr>
              <p:cNvPr id="2" name="Titre 1">
                <a:extLst>
                  <a:ext uri="{FF2B5EF4-FFF2-40B4-BE49-F238E27FC236}">
                    <a16:creationId xmlns:a16="http://schemas.microsoft.com/office/drawing/2014/main" id="{2431BB3D-AACC-A523-BF5B-90FBFCF1F7E2}"/>
                  </a:ext>
                </a:extLst>
              </p:cNvPr>
              <p:cNvSpPr>
                <a:spLocks noGrp="1" noRot="1" noChangeAspect="1" noMove="1" noResize="1" noEditPoints="1" noAdjustHandles="1" noChangeArrowheads="1" noChangeShapeType="1" noTextEdit="1"/>
              </p:cNvSpPr>
              <p:nvPr>
                <p:ph type="title"/>
              </p:nvPr>
            </p:nvSpPr>
            <p:spPr>
              <a:blipFill>
                <a:blip r:embed="rId5"/>
                <a:stretch>
                  <a:fillRect t="-6757" b="-20270"/>
                </a:stretch>
              </a:blipFill>
            </p:spPr>
            <p:txBody>
              <a:bodyPr/>
              <a:lstStyle/>
              <a:p>
                <a:r>
                  <a:rPr lang="fr-FR">
                    <a:noFill/>
                  </a:rPr>
                  <a:t> </a:t>
                </a:r>
              </a:p>
            </p:txBody>
          </p:sp>
        </mc:Fallback>
      </mc:AlternateContent>
      <p:sp>
        <p:nvSpPr>
          <p:cNvPr id="3" name="Espace réservé du contenu 2">
            <a:extLst>
              <a:ext uri="{FF2B5EF4-FFF2-40B4-BE49-F238E27FC236}">
                <a16:creationId xmlns:a16="http://schemas.microsoft.com/office/drawing/2014/main" id="{1336580D-F773-66C1-06CE-40732FACED21}"/>
              </a:ext>
            </a:extLst>
          </p:cNvPr>
          <p:cNvSpPr>
            <a:spLocks noGrp="1"/>
          </p:cNvSpPr>
          <p:nvPr>
            <p:ph idx="1"/>
          </p:nvPr>
        </p:nvSpPr>
        <p:spPr>
          <a:xfrm>
            <a:off x="0" y="1157505"/>
            <a:ext cx="5352836" cy="917095"/>
          </a:xfrm>
        </p:spPr>
        <p:txBody>
          <a:bodyPr>
            <a:normAutofit lnSpcReduction="10000"/>
          </a:bodyPr>
          <a:lstStyle/>
          <a:p>
            <a:r>
              <a:rPr lang="en-GB" dirty="0">
                <a:solidFill>
                  <a:srgbClr val="D883FF"/>
                </a:solidFill>
              </a:rPr>
              <a:t>Experimental signatures ?</a:t>
            </a:r>
          </a:p>
          <a:p>
            <a:r>
              <a:rPr lang="en-GB" dirty="0">
                <a:solidFill>
                  <a:srgbClr val="D883FF"/>
                </a:solidFill>
              </a:rPr>
              <a:t>Dominant backgrounds ?</a:t>
            </a:r>
          </a:p>
        </p:txBody>
      </p:sp>
    </p:spTree>
    <p:extLst>
      <p:ext uri="{BB962C8B-B14F-4D97-AF65-F5344CB8AC3E}">
        <p14:creationId xmlns:p14="http://schemas.microsoft.com/office/powerpoint/2010/main" val="1497663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F8A807AB-2738-0F94-4E8E-27E3EBC1872A}"/>
              </a:ext>
            </a:extLst>
          </p:cNvPr>
          <p:cNvGrpSpPr/>
          <p:nvPr/>
        </p:nvGrpSpPr>
        <p:grpSpPr>
          <a:xfrm>
            <a:off x="4115771" y="1900537"/>
            <a:ext cx="8141525" cy="4021510"/>
            <a:chOff x="0" y="2701486"/>
            <a:chExt cx="6504825" cy="3261840"/>
          </a:xfrm>
        </p:grpSpPr>
        <p:pic>
          <p:nvPicPr>
            <p:cNvPr id="5122" name="Picture 2" descr="Leading-order Feynman diagram for t ¯ t decay. The dilepton modes (ee,... |  Download Scientific Diagram">
              <a:extLst>
                <a:ext uri="{FF2B5EF4-FFF2-40B4-BE49-F238E27FC236}">
                  <a16:creationId xmlns:a16="http://schemas.microsoft.com/office/drawing/2014/main" id="{5D7C65D6-17F0-E664-938D-17E0C5E75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1486"/>
              <a:ext cx="6504825" cy="326184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6D2C47E5-0B89-0D55-1B89-C3144F2BC1E9}"/>
                </a:ext>
              </a:extLst>
            </p:cNvPr>
            <p:cNvPicPr>
              <a:picLocks noChangeAspect="1"/>
            </p:cNvPicPr>
            <p:nvPr/>
          </p:nvPicPr>
          <p:blipFill>
            <a:blip r:embed="rId3"/>
            <a:stretch>
              <a:fillRect/>
            </a:stretch>
          </p:blipFill>
          <p:spPr>
            <a:xfrm>
              <a:off x="4270718" y="3441082"/>
              <a:ext cx="344591" cy="425671"/>
            </a:xfrm>
            <a:prstGeom prst="rect">
              <a:avLst/>
            </a:prstGeom>
          </p:spPr>
        </p:pic>
        <p:pic>
          <p:nvPicPr>
            <p:cNvPr id="12" name="Image 11">
              <a:extLst>
                <a:ext uri="{FF2B5EF4-FFF2-40B4-BE49-F238E27FC236}">
                  <a16:creationId xmlns:a16="http://schemas.microsoft.com/office/drawing/2014/main" id="{5108D87C-9DCF-E2B8-D697-83715B3EB38B}"/>
                </a:ext>
              </a:extLst>
            </p:cNvPr>
            <p:cNvPicPr>
              <a:picLocks noChangeAspect="1"/>
            </p:cNvPicPr>
            <p:nvPr/>
          </p:nvPicPr>
          <p:blipFill>
            <a:blip r:embed="rId4"/>
            <a:stretch>
              <a:fillRect/>
            </a:stretch>
          </p:blipFill>
          <p:spPr>
            <a:xfrm>
              <a:off x="4310172" y="2960336"/>
              <a:ext cx="291249" cy="425671"/>
            </a:xfrm>
            <a:prstGeom prst="rect">
              <a:avLst/>
            </a:prstGeom>
          </p:spPr>
        </p:pic>
        <p:sp>
          <p:nvSpPr>
            <p:cNvPr id="13" name="Rectangle 12">
              <a:extLst>
                <a:ext uri="{FF2B5EF4-FFF2-40B4-BE49-F238E27FC236}">
                  <a16:creationId xmlns:a16="http://schemas.microsoft.com/office/drawing/2014/main" id="{4D8958AD-8F4E-DBDD-C7D5-6CDD96335B39}"/>
                </a:ext>
              </a:extLst>
            </p:cNvPr>
            <p:cNvSpPr/>
            <p:nvPr/>
          </p:nvSpPr>
          <p:spPr>
            <a:xfrm>
              <a:off x="4601421" y="2960336"/>
              <a:ext cx="977446"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9C14B8D-BF7C-0EF7-8A5F-BFB877B9850D}"/>
                </a:ext>
              </a:extLst>
            </p:cNvPr>
            <p:cNvSpPr/>
            <p:nvPr/>
          </p:nvSpPr>
          <p:spPr>
            <a:xfrm>
              <a:off x="4601420" y="3432896"/>
              <a:ext cx="129594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927C361-1142-FDA1-DA9D-6DC14D4D6990}"/>
                </a:ext>
              </a:extLst>
            </p:cNvPr>
            <p:cNvSpPr/>
            <p:nvPr/>
          </p:nvSpPr>
          <p:spPr>
            <a:xfrm>
              <a:off x="5289789" y="4749534"/>
              <a:ext cx="46031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8B42C37-523C-F88C-7A50-89D80F832A92}"/>
                </a:ext>
              </a:extLst>
            </p:cNvPr>
            <p:cNvSpPr/>
            <p:nvPr/>
          </p:nvSpPr>
          <p:spPr>
            <a:xfrm>
              <a:off x="5344583" y="5231135"/>
              <a:ext cx="46031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431BB3D-AACC-A523-BF5B-90FBFCF1F7E2}"/>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in the single-lepton channels</a:t>
                </a:r>
                <a:endParaRPr lang="fr-FR" dirty="0"/>
              </a:p>
            </p:txBody>
          </p:sp>
        </mc:Choice>
        <mc:Fallback xmlns="">
          <p:sp>
            <p:nvSpPr>
              <p:cNvPr id="2" name="Titre 1">
                <a:extLst>
                  <a:ext uri="{FF2B5EF4-FFF2-40B4-BE49-F238E27FC236}">
                    <a16:creationId xmlns:a16="http://schemas.microsoft.com/office/drawing/2014/main" id="{2431BB3D-AACC-A523-BF5B-90FBFCF1F7E2}"/>
                  </a:ext>
                </a:extLst>
              </p:cNvPr>
              <p:cNvSpPr>
                <a:spLocks noGrp="1" noRot="1" noChangeAspect="1" noMove="1" noResize="1" noEditPoints="1" noAdjustHandles="1" noChangeArrowheads="1" noChangeShapeType="1" noTextEdit="1"/>
              </p:cNvSpPr>
              <p:nvPr>
                <p:ph type="title"/>
              </p:nvPr>
            </p:nvSpPr>
            <p:spPr>
              <a:blipFill>
                <a:blip r:embed="rId5"/>
                <a:stretch>
                  <a:fillRect t="-6757" b="-20270"/>
                </a:stretch>
              </a:blipFill>
            </p:spPr>
            <p:txBody>
              <a:bodyPr/>
              <a:lstStyle/>
              <a:p>
                <a:r>
                  <a:rPr lang="fr-FR">
                    <a:noFill/>
                  </a:rPr>
                  <a:t> </a:t>
                </a:r>
              </a:p>
            </p:txBody>
          </p:sp>
        </mc:Fallback>
      </mc:AlternateContent>
      <p:sp>
        <p:nvSpPr>
          <p:cNvPr id="3" name="Espace réservé du contenu 2">
            <a:extLst>
              <a:ext uri="{FF2B5EF4-FFF2-40B4-BE49-F238E27FC236}">
                <a16:creationId xmlns:a16="http://schemas.microsoft.com/office/drawing/2014/main" id="{1336580D-F773-66C1-06CE-40732FACED21}"/>
              </a:ext>
            </a:extLst>
          </p:cNvPr>
          <p:cNvSpPr>
            <a:spLocks noGrp="1"/>
          </p:cNvSpPr>
          <p:nvPr>
            <p:ph idx="1"/>
          </p:nvPr>
        </p:nvSpPr>
        <p:spPr>
          <a:xfrm>
            <a:off x="0" y="1157505"/>
            <a:ext cx="5430870" cy="1555589"/>
          </a:xfrm>
        </p:spPr>
        <p:txBody>
          <a:bodyPr>
            <a:normAutofit fontScale="70000" lnSpcReduction="20000"/>
          </a:bodyPr>
          <a:lstStyle/>
          <a:p>
            <a:r>
              <a:rPr lang="en-GB" dirty="0">
                <a:solidFill>
                  <a:schemeClr val="accent1"/>
                </a:solidFill>
              </a:rPr>
              <a:t>1 charged lepton, 2 light jets, 2 b-jets, missing E(ET).  </a:t>
            </a:r>
          </a:p>
          <a:p>
            <a:r>
              <a:rPr lang="en-GB" dirty="0">
                <a:solidFill>
                  <a:schemeClr val="accent1"/>
                </a:solidFill>
              </a:rPr>
              <a:t>Dominant backgrounds</a:t>
            </a:r>
            <a:r>
              <a:rPr lang="en-GB" dirty="0"/>
              <a:t> :</a:t>
            </a:r>
          </a:p>
          <a:p>
            <a:pPr lvl="1"/>
            <a:r>
              <a:rPr lang="en-GB" dirty="0"/>
              <a:t>At the LHC : </a:t>
            </a:r>
            <a:r>
              <a:rPr lang="en-GB" dirty="0" err="1"/>
              <a:t>W+jets</a:t>
            </a:r>
            <a:r>
              <a:rPr lang="en-GB" dirty="0"/>
              <a:t>, single top, WW, QCD,</a:t>
            </a:r>
          </a:p>
          <a:p>
            <a:pPr lvl="1"/>
            <a:r>
              <a:rPr lang="en-GB" dirty="0"/>
              <a:t>At the FCCee : </a:t>
            </a:r>
            <a:r>
              <a:rPr lang="en-GB" dirty="0" err="1"/>
              <a:t>WWbb</a:t>
            </a:r>
            <a:r>
              <a:rPr lang="en-GB" dirty="0"/>
              <a:t> (…) </a:t>
            </a:r>
            <a:r>
              <a:rPr lang="en-GB" dirty="0" err="1"/>
              <a:t>diboson</a:t>
            </a:r>
            <a:r>
              <a:rPr lang="en-GB" dirty="0"/>
              <a:t>.</a:t>
            </a:r>
          </a:p>
          <a:p>
            <a:pPr lvl="1"/>
            <a:endParaRPr lang="en-GB" dirty="0"/>
          </a:p>
        </p:txBody>
      </p:sp>
      <p:sp>
        <p:nvSpPr>
          <p:cNvPr id="4" name="Espace réservé du contenu 2">
            <a:extLst>
              <a:ext uri="{FF2B5EF4-FFF2-40B4-BE49-F238E27FC236}">
                <a16:creationId xmlns:a16="http://schemas.microsoft.com/office/drawing/2014/main" id="{36271AB0-080E-53D5-4E3D-983FDFB5567A}"/>
              </a:ext>
            </a:extLst>
          </p:cNvPr>
          <p:cNvSpPr txBox="1">
            <a:spLocks/>
          </p:cNvSpPr>
          <p:nvPr/>
        </p:nvSpPr>
        <p:spPr>
          <a:xfrm>
            <a:off x="-51381" y="3995873"/>
            <a:ext cx="6206836" cy="203747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Kinematics reconstruction</a:t>
            </a:r>
          </a:p>
          <a:p>
            <a:pPr lvl="1"/>
            <a:r>
              <a:rPr lang="en-GB" dirty="0"/>
              <a:t>Use b-tagging to identify the most probable b-jets,</a:t>
            </a:r>
          </a:p>
          <a:p>
            <a:pPr lvl="1"/>
            <a:r>
              <a:rPr lang="en-GB" dirty="0"/>
              <a:t>Use W mass constrain to identify the most probable jets from W-</a:t>
            </a:r>
            <a:r>
              <a:rPr lang="en-GB" dirty="0" err="1"/>
              <a:t>hadr</a:t>
            </a:r>
            <a:r>
              <a:rPr lang="en-GB" dirty="0"/>
              <a:t>,</a:t>
            </a:r>
          </a:p>
          <a:p>
            <a:pPr lvl="1"/>
            <a:r>
              <a:rPr lang="en-GB" dirty="0"/>
              <a:t>Use W mass constrain to calculate the neutrino 4-momentum, no need to have a constrains on the top mass,</a:t>
            </a:r>
          </a:p>
          <a:p>
            <a:pPr lvl="1"/>
            <a:r>
              <a:rPr lang="en-GB" dirty="0"/>
              <a:t>Kinematic fit if top mass known.</a:t>
            </a:r>
          </a:p>
          <a:p>
            <a:pPr lvl="1"/>
            <a:endParaRPr lang="en-GB" dirty="0"/>
          </a:p>
          <a:p>
            <a:pPr lvl="1"/>
            <a:endParaRPr lang="en-GB" dirty="0"/>
          </a:p>
        </p:txBody>
      </p:sp>
      <p:pic>
        <p:nvPicPr>
          <p:cNvPr id="6" name="Image 5">
            <a:extLst>
              <a:ext uri="{FF2B5EF4-FFF2-40B4-BE49-F238E27FC236}">
                <a16:creationId xmlns:a16="http://schemas.microsoft.com/office/drawing/2014/main" id="{1F1C7BCD-B4EA-18DB-C675-9D6FF4B0B36A}"/>
              </a:ext>
            </a:extLst>
          </p:cNvPr>
          <p:cNvPicPr>
            <a:picLocks noChangeAspect="1"/>
          </p:cNvPicPr>
          <p:nvPr/>
        </p:nvPicPr>
        <p:blipFill>
          <a:blip r:embed="rId6"/>
          <a:stretch>
            <a:fillRect/>
          </a:stretch>
        </p:blipFill>
        <p:spPr>
          <a:xfrm>
            <a:off x="6095999" y="5922047"/>
            <a:ext cx="5556944" cy="839013"/>
          </a:xfrm>
          <a:prstGeom prst="rect">
            <a:avLst/>
          </a:prstGeo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312A7E6E-D5BD-BBAE-FD44-9625E521A23F}"/>
                  </a:ext>
                </a:extLst>
              </p:cNvPr>
              <p:cNvSpPr txBox="1"/>
              <p:nvPr/>
            </p:nvSpPr>
            <p:spPr>
              <a:xfrm>
                <a:off x="8177726" y="1434031"/>
                <a:ext cx="3978071" cy="649345"/>
              </a:xfrm>
              <a:prstGeom prst="rect">
                <a:avLst/>
              </a:prstGeom>
              <a:noFill/>
            </p:spPr>
            <p:txBody>
              <a:bodyPr wrap="square" rtlCol="0">
                <a:spAutoFit/>
              </a:bodyPr>
              <a:lstStyle/>
              <a:p>
                <a:r>
                  <a:rPr lang="en-GB" dirty="0"/>
                  <a:t>At FCCee, there is an extra constrain from the precise knowledge of </a:t>
                </a:r>
                <a14:m>
                  <m:oMath xmlns:m="http://schemas.openxmlformats.org/officeDocument/2006/math">
                    <m:rad>
                      <m:radPr>
                        <m:degHide m:val="on"/>
                        <m:ctrlPr>
                          <a:rPr lang="en-GB" i="1" smtClean="0">
                            <a:latin typeface="Cambria Math" panose="02040503050406030204" pitchFamily="18" charset="0"/>
                          </a:rPr>
                        </m:ctrlPr>
                      </m:radPr>
                      <m:deg/>
                      <m:e>
                        <m:r>
                          <a:rPr lang="en-GB" b="0" i="1" smtClean="0">
                            <a:latin typeface="Cambria Math" panose="02040503050406030204" pitchFamily="18" charset="0"/>
                          </a:rPr>
                          <m:t>𝑠</m:t>
                        </m:r>
                      </m:e>
                    </m:rad>
                  </m:oMath>
                </a14:m>
                <a:r>
                  <a:rPr lang="en-GB" dirty="0"/>
                  <a:t>. </a:t>
                </a:r>
              </a:p>
            </p:txBody>
          </p:sp>
        </mc:Choice>
        <mc:Fallback xmlns="">
          <p:sp>
            <p:nvSpPr>
              <p:cNvPr id="7" name="ZoneTexte 6">
                <a:extLst>
                  <a:ext uri="{FF2B5EF4-FFF2-40B4-BE49-F238E27FC236}">
                    <a16:creationId xmlns:a16="http://schemas.microsoft.com/office/drawing/2014/main" id="{312A7E6E-D5BD-BBAE-FD44-9625E521A23F}"/>
                  </a:ext>
                </a:extLst>
              </p:cNvPr>
              <p:cNvSpPr txBox="1">
                <a:spLocks noRot="1" noChangeAspect="1" noMove="1" noResize="1" noEditPoints="1" noAdjustHandles="1" noChangeArrowheads="1" noChangeShapeType="1" noTextEdit="1"/>
              </p:cNvSpPr>
              <p:nvPr/>
            </p:nvSpPr>
            <p:spPr>
              <a:xfrm>
                <a:off x="8177726" y="1434031"/>
                <a:ext cx="3978071" cy="649345"/>
              </a:xfrm>
              <a:prstGeom prst="rect">
                <a:avLst/>
              </a:prstGeom>
              <a:blipFill>
                <a:blip r:embed="rId7"/>
                <a:stretch>
                  <a:fillRect l="-1270" t="-3774" b="-1320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8C9BFC4E-E06F-199B-E7E1-5353610AA32F}"/>
                  </a:ext>
                </a:extLst>
              </p:cNvPr>
              <p:cNvSpPr txBox="1"/>
              <p:nvPr/>
            </p:nvSpPr>
            <p:spPr>
              <a:xfrm>
                <a:off x="292466" y="2649381"/>
                <a:ext cx="4695732" cy="646331"/>
              </a:xfrm>
              <a:prstGeom prst="rect">
                <a:avLst/>
              </a:prstGeom>
              <a:noFill/>
            </p:spPr>
            <p:txBody>
              <a:bodyPr wrap="square" rtlCol="0">
                <a:spAutoFit/>
              </a:bodyPr>
              <a:lstStyle/>
              <a:p>
                <a:r>
                  <a:rPr lang="en-GB" dirty="0"/>
                  <a:t>@LHC : &gt;30% of </a:t>
                </a:r>
                <a14:m>
                  <m:oMath xmlns:m="http://schemas.openxmlformats.org/officeDocument/2006/math">
                    <m:r>
                      <a:rPr lang="en-GB" b="0" i="1" smtClean="0">
                        <a:latin typeface="Cambria Math" panose="02040503050406030204" pitchFamily="18" charset="0"/>
                      </a:rPr>
                      <m:t>𝑡</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𝑡</m:t>
                        </m:r>
                      </m:e>
                    </m:acc>
                  </m:oMath>
                </a14:m>
                <a:r>
                  <a:rPr lang="en-GB" dirty="0"/>
                  <a:t> events have at least one extra jet !</a:t>
                </a:r>
              </a:p>
            </p:txBody>
          </p:sp>
        </mc:Choice>
        <mc:Fallback xmlns="">
          <p:sp>
            <p:nvSpPr>
              <p:cNvPr id="8" name="ZoneTexte 7">
                <a:extLst>
                  <a:ext uri="{FF2B5EF4-FFF2-40B4-BE49-F238E27FC236}">
                    <a16:creationId xmlns:a16="http://schemas.microsoft.com/office/drawing/2014/main" id="{8C9BFC4E-E06F-199B-E7E1-5353610AA32F}"/>
                  </a:ext>
                </a:extLst>
              </p:cNvPr>
              <p:cNvSpPr txBox="1">
                <a:spLocks noRot="1" noChangeAspect="1" noMove="1" noResize="1" noEditPoints="1" noAdjustHandles="1" noChangeArrowheads="1" noChangeShapeType="1" noTextEdit="1"/>
              </p:cNvSpPr>
              <p:nvPr/>
            </p:nvSpPr>
            <p:spPr>
              <a:xfrm>
                <a:off x="292466" y="2649381"/>
                <a:ext cx="4695732" cy="646331"/>
              </a:xfrm>
              <a:prstGeom prst="rect">
                <a:avLst/>
              </a:prstGeom>
              <a:blipFill>
                <a:blip r:embed="rId8"/>
                <a:stretch>
                  <a:fillRect l="-1081" t="-3846" b="-13462"/>
                </a:stretch>
              </a:blipFill>
            </p:spPr>
            <p:txBody>
              <a:bodyPr/>
              <a:lstStyle/>
              <a:p>
                <a:r>
                  <a:rPr lang="fr-FR">
                    <a:noFill/>
                  </a:rPr>
                  <a:t> </a:t>
                </a:r>
              </a:p>
            </p:txBody>
          </p:sp>
        </mc:Fallback>
      </mc:AlternateContent>
      <p:pic>
        <p:nvPicPr>
          <p:cNvPr id="11" name="Image 10">
            <a:extLst>
              <a:ext uri="{FF2B5EF4-FFF2-40B4-BE49-F238E27FC236}">
                <a16:creationId xmlns:a16="http://schemas.microsoft.com/office/drawing/2014/main" id="{0BEF78E6-6682-2686-9223-3199140E6696}"/>
              </a:ext>
            </a:extLst>
          </p:cNvPr>
          <p:cNvPicPr>
            <a:picLocks noChangeAspect="1"/>
          </p:cNvPicPr>
          <p:nvPr/>
        </p:nvPicPr>
        <p:blipFill>
          <a:blip r:embed="rId9"/>
          <a:stretch>
            <a:fillRect/>
          </a:stretch>
        </p:blipFill>
        <p:spPr>
          <a:xfrm>
            <a:off x="190591" y="5922047"/>
            <a:ext cx="5722892" cy="886790"/>
          </a:xfrm>
          <a:prstGeom prst="rect">
            <a:avLst/>
          </a:prstGeom>
        </p:spPr>
      </p:pic>
    </p:spTree>
    <p:extLst>
      <p:ext uri="{BB962C8B-B14F-4D97-AF65-F5344CB8AC3E}">
        <p14:creationId xmlns:p14="http://schemas.microsoft.com/office/powerpoint/2010/main" val="3063359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431BB3D-AACC-A523-BF5B-90FBFCF1F7E2}"/>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in the full-hadronic channels</a:t>
                </a:r>
                <a:endParaRPr lang="fr-FR" dirty="0"/>
              </a:p>
            </p:txBody>
          </p:sp>
        </mc:Choice>
        <mc:Fallback xmlns="">
          <p:sp>
            <p:nvSpPr>
              <p:cNvPr id="2" name="Titre 1">
                <a:extLst>
                  <a:ext uri="{FF2B5EF4-FFF2-40B4-BE49-F238E27FC236}">
                    <a16:creationId xmlns:a16="http://schemas.microsoft.com/office/drawing/2014/main" id="{2431BB3D-AACC-A523-BF5B-90FBFCF1F7E2}"/>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grpSp>
        <p:nvGrpSpPr>
          <p:cNvPr id="9" name="Groupe 8">
            <a:extLst>
              <a:ext uri="{FF2B5EF4-FFF2-40B4-BE49-F238E27FC236}">
                <a16:creationId xmlns:a16="http://schemas.microsoft.com/office/drawing/2014/main" id="{1D0CF64B-176C-02A4-5041-40A3851A1356}"/>
              </a:ext>
            </a:extLst>
          </p:cNvPr>
          <p:cNvGrpSpPr/>
          <p:nvPr/>
        </p:nvGrpSpPr>
        <p:grpSpPr>
          <a:xfrm>
            <a:off x="2120225" y="2044558"/>
            <a:ext cx="8141525" cy="4031784"/>
            <a:chOff x="3041150" y="2526825"/>
            <a:chExt cx="6504825" cy="3261840"/>
          </a:xfrm>
        </p:grpSpPr>
        <p:pic>
          <p:nvPicPr>
            <p:cNvPr id="5122" name="Picture 2" descr="Leading-order Feynman diagram for t ¯ t decay. The dilepton modes (ee,... |  Download Scientific Diagram">
              <a:extLst>
                <a:ext uri="{FF2B5EF4-FFF2-40B4-BE49-F238E27FC236}">
                  <a16:creationId xmlns:a16="http://schemas.microsoft.com/office/drawing/2014/main" id="{5D7C65D6-17F0-E664-938D-17E0C5E7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50" y="2526825"/>
              <a:ext cx="6504825" cy="326184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6D2C47E5-0B89-0D55-1B89-C3144F2BC1E9}"/>
                </a:ext>
              </a:extLst>
            </p:cNvPr>
            <p:cNvPicPr>
              <a:picLocks noChangeAspect="1"/>
            </p:cNvPicPr>
            <p:nvPr/>
          </p:nvPicPr>
          <p:blipFill>
            <a:blip r:embed="rId4"/>
            <a:stretch>
              <a:fillRect/>
            </a:stretch>
          </p:blipFill>
          <p:spPr>
            <a:xfrm>
              <a:off x="7311868" y="3266421"/>
              <a:ext cx="344591" cy="425671"/>
            </a:xfrm>
            <a:prstGeom prst="rect">
              <a:avLst/>
            </a:prstGeom>
          </p:spPr>
        </p:pic>
        <p:pic>
          <p:nvPicPr>
            <p:cNvPr id="12" name="Image 11">
              <a:extLst>
                <a:ext uri="{FF2B5EF4-FFF2-40B4-BE49-F238E27FC236}">
                  <a16:creationId xmlns:a16="http://schemas.microsoft.com/office/drawing/2014/main" id="{5108D87C-9DCF-E2B8-D697-83715B3EB38B}"/>
                </a:ext>
              </a:extLst>
            </p:cNvPr>
            <p:cNvPicPr>
              <a:picLocks noChangeAspect="1"/>
            </p:cNvPicPr>
            <p:nvPr/>
          </p:nvPicPr>
          <p:blipFill>
            <a:blip r:embed="rId5"/>
            <a:stretch>
              <a:fillRect/>
            </a:stretch>
          </p:blipFill>
          <p:spPr>
            <a:xfrm>
              <a:off x="7351322" y="2785675"/>
              <a:ext cx="291249" cy="425671"/>
            </a:xfrm>
            <a:prstGeom prst="rect">
              <a:avLst/>
            </a:prstGeom>
          </p:spPr>
        </p:pic>
        <p:sp>
          <p:nvSpPr>
            <p:cNvPr id="13" name="Rectangle 12">
              <a:extLst>
                <a:ext uri="{FF2B5EF4-FFF2-40B4-BE49-F238E27FC236}">
                  <a16:creationId xmlns:a16="http://schemas.microsoft.com/office/drawing/2014/main" id="{4D8958AD-8F4E-DBDD-C7D5-6CDD96335B39}"/>
                </a:ext>
              </a:extLst>
            </p:cNvPr>
            <p:cNvSpPr/>
            <p:nvPr/>
          </p:nvSpPr>
          <p:spPr>
            <a:xfrm>
              <a:off x="7642571" y="2785675"/>
              <a:ext cx="977446"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9C14B8D-BF7C-0EF7-8A5F-BFB877B9850D}"/>
                </a:ext>
              </a:extLst>
            </p:cNvPr>
            <p:cNvSpPr/>
            <p:nvPr/>
          </p:nvSpPr>
          <p:spPr>
            <a:xfrm>
              <a:off x="7642570" y="3258235"/>
              <a:ext cx="129594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C6B4363-6E59-9947-FFED-213AB3BF0503}"/>
                </a:ext>
              </a:extLst>
            </p:cNvPr>
            <p:cNvPicPr>
              <a:picLocks noChangeAspect="1"/>
            </p:cNvPicPr>
            <p:nvPr/>
          </p:nvPicPr>
          <p:blipFill>
            <a:blip r:embed="rId6"/>
            <a:stretch>
              <a:fillRect/>
            </a:stretch>
          </p:blipFill>
          <p:spPr>
            <a:xfrm>
              <a:off x="7325567" y="5019944"/>
              <a:ext cx="361820" cy="425671"/>
            </a:xfrm>
            <a:prstGeom prst="rect">
              <a:avLst/>
            </a:prstGeom>
          </p:spPr>
        </p:pic>
        <p:pic>
          <p:nvPicPr>
            <p:cNvPr id="7" name="Image 6">
              <a:extLst>
                <a:ext uri="{FF2B5EF4-FFF2-40B4-BE49-F238E27FC236}">
                  <a16:creationId xmlns:a16="http://schemas.microsoft.com/office/drawing/2014/main" id="{2EAB8316-ED46-1F07-7A94-FD6D821D1CF2}"/>
                </a:ext>
              </a:extLst>
            </p:cNvPr>
            <p:cNvPicPr>
              <a:picLocks noChangeAspect="1"/>
            </p:cNvPicPr>
            <p:nvPr/>
          </p:nvPicPr>
          <p:blipFill>
            <a:blip r:embed="rId7"/>
            <a:stretch>
              <a:fillRect/>
            </a:stretch>
          </p:blipFill>
          <p:spPr>
            <a:xfrm>
              <a:off x="7392418" y="4550649"/>
              <a:ext cx="305610" cy="425671"/>
            </a:xfrm>
            <a:prstGeom prst="rect">
              <a:avLst/>
            </a:prstGeom>
          </p:spPr>
        </p:pic>
        <p:sp>
          <p:nvSpPr>
            <p:cNvPr id="8" name="Rectangle 7">
              <a:extLst>
                <a:ext uri="{FF2B5EF4-FFF2-40B4-BE49-F238E27FC236}">
                  <a16:creationId xmlns:a16="http://schemas.microsoft.com/office/drawing/2014/main" id="{5D4B9A7D-6842-F012-5272-1A681566410C}"/>
                </a:ext>
              </a:extLst>
            </p:cNvPr>
            <p:cNvSpPr/>
            <p:nvPr/>
          </p:nvSpPr>
          <p:spPr>
            <a:xfrm>
              <a:off x="7698028" y="4549409"/>
              <a:ext cx="1295945" cy="896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contenu 2">
            <a:extLst>
              <a:ext uri="{FF2B5EF4-FFF2-40B4-BE49-F238E27FC236}">
                <a16:creationId xmlns:a16="http://schemas.microsoft.com/office/drawing/2014/main" id="{35587E4B-188D-18E9-8302-903049D51A45}"/>
              </a:ext>
            </a:extLst>
          </p:cNvPr>
          <p:cNvSpPr>
            <a:spLocks noGrp="1"/>
          </p:cNvSpPr>
          <p:nvPr>
            <p:ph idx="1"/>
          </p:nvPr>
        </p:nvSpPr>
        <p:spPr>
          <a:xfrm>
            <a:off x="0" y="1157505"/>
            <a:ext cx="5352836" cy="917095"/>
          </a:xfrm>
        </p:spPr>
        <p:txBody>
          <a:bodyPr>
            <a:normAutofit lnSpcReduction="10000"/>
          </a:bodyPr>
          <a:lstStyle/>
          <a:p>
            <a:r>
              <a:rPr lang="en-GB" dirty="0">
                <a:solidFill>
                  <a:srgbClr val="D883FF"/>
                </a:solidFill>
              </a:rPr>
              <a:t>Experimental signatures ?</a:t>
            </a:r>
          </a:p>
          <a:p>
            <a:r>
              <a:rPr lang="en-GB" dirty="0">
                <a:solidFill>
                  <a:srgbClr val="D883FF"/>
                </a:solidFill>
              </a:rPr>
              <a:t>Dominant backgrounds ?</a:t>
            </a:r>
          </a:p>
        </p:txBody>
      </p:sp>
    </p:spTree>
    <p:extLst>
      <p:ext uri="{BB962C8B-B14F-4D97-AF65-F5344CB8AC3E}">
        <p14:creationId xmlns:p14="http://schemas.microsoft.com/office/powerpoint/2010/main" val="1728369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431BB3D-AACC-A523-BF5B-90FBFCF1F7E2}"/>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in the full-hadronic channels</a:t>
                </a:r>
                <a:endParaRPr lang="fr-FR" dirty="0"/>
              </a:p>
            </p:txBody>
          </p:sp>
        </mc:Choice>
        <mc:Fallback xmlns="">
          <p:sp>
            <p:nvSpPr>
              <p:cNvPr id="2" name="Titre 1">
                <a:extLst>
                  <a:ext uri="{FF2B5EF4-FFF2-40B4-BE49-F238E27FC236}">
                    <a16:creationId xmlns:a16="http://schemas.microsoft.com/office/drawing/2014/main" id="{2431BB3D-AACC-A523-BF5B-90FBFCF1F7E2}"/>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grpSp>
        <p:nvGrpSpPr>
          <p:cNvPr id="9" name="Groupe 8">
            <a:extLst>
              <a:ext uri="{FF2B5EF4-FFF2-40B4-BE49-F238E27FC236}">
                <a16:creationId xmlns:a16="http://schemas.microsoft.com/office/drawing/2014/main" id="{1D0CF64B-176C-02A4-5041-40A3851A1356}"/>
              </a:ext>
            </a:extLst>
          </p:cNvPr>
          <p:cNvGrpSpPr/>
          <p:nvPr/>
        </p:nvGrpSpPr>
        <p:grpSpPr>
          <a:xfrm>
            <a:off x="3514916" y="2013406"/>
            <a:ext cx="8141525" cy="4031784"/>
            <a:chOff x="3041150" y="2526825"/>
            <a:chExt cx="6504825" cy="3261840"/>
          </a:xfrm>
        </p:grpSpPr>
        <p:pic>
          <p:nvPicPr>
            <p:cNvPr id="5122" name="Picture 2" descr="Leading-order Feynman diagram for t ¯ t decay. The dilepton modes (ee,... |  Download Scientific Diagram">
              <a:extLst>
                <a:ext uri="{FF2B5EF4-FFF2-40B4-BE49-F238E27FC236}">
                  <a16:creationId xmlns:a16="http://schemas.microsoft.com/office/drawing/2014/main" id="{5D7C65D6-17F0-E664-938D-17E0C5E7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50" y="2526825"/>
              <a:ext cx="6504825" cy="326184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6D2C47E5-0B89-0D55-1B89-C3144F2BC1E9}"/>
                </a:ext>
              </a:extLst>
            </p:cNvPr>
            <p:cNvPicPr>
              <a:picLocks noChangeAspect="1"/>
            </p:cNvPicPr>
            <p:nvPr/>
          </p:nvPicPr>
          <p:blipFill>
            <a:blip r:embed="rId4"/>
            <a:stretch>
              <a:fillRect/>
            </a:stretch>
          </p:blipFill>
          <p:spPr>
            <a:xfrm>
              <a:off x="7311868" y="3266421"/>
              <a:ext cx="344591" cy="425671"/>
            </a:xfrm>
            <a:prstGeom prst="rect">
              <a:avLst/>
            </a:prstGeom>
          </p:spPr>
        </p:pic>
        <p:pic>
          <p:nvPicPr>
            <p:cNvPr id="12" name="Image 11">
              <a:extLst>
                <a:ext uri="{FF2B5EF4-FFF2-40B4-BE49-F238E27FC236}">
                  <a16:creationId xmlns:a16="http://schemas.microsoft.com/office/drawing/2014/main" id="{5108D87C-9DCF-E2B8-D697-83715B3EB38B}"/>
                </a:ext>
              </a:extLst>
            </p:cNvPr>
            <p:cNvPicPr>
              <a:picLocks noChangeAspect="1"/>
            </p:cNvPicPr>
            <p:nvPr/>
          </p:nvPicPr>
          <p:blipFill>
            <a:blip r:embed="rId5"/>
            <a:stretch>
              <a:fillRect/>
            </a:stretch>
          </p:blipFill>
          <p:spPr>
            <a:xfrm>
              <a:off x="7351322" y="2785675"/>
              <a:ext cx="291249" cy="425671"/>
            </a:xfrm>
            <a:prstGeom prst="rect">
              <a:avLst/>
            </a:prstGeom>
          </p:spPr>
        </p:pic>
        <p:sp>
          <p:nvSpPr>
            <p:cNvPr id="13" name="Rectangle 12">
              <a:extLst>
                <a:ext uri="{FF2B5EF4-FFF2-40B4-BE49-F238E27FC236}">
                  <a16:creationId xmlns:a16="http://schemas.microsoft.com/office/drawing/2014/main" id="{4D8958AD-8F4E-DBDD-C7D5-6CDD96335B39}"/>
                </a:ext>
              </a:extLst>
            </p:cNvPr>
            <p:cNvSpPr/>
            <p:nvPr/>
          </p:nvSpPr>
          <p:spPr>
            <a:xfrm>
              <a:off x="7642571" y="2785675"/>
              <a:ext cx="977446"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9C14B8D-BF7C-0EF7-8A5F-BFB877B9850D}"/>
                </a:ext>
              </a:extLst>
            </p:cNvPr>
            <p:cNvSpPr/>
            <p:nvPr/>
          </p:nvSpPr>
          <p:spPr>
            <a:xfrm>
              <a:off x="7642570" y="3258235"/>
              <a:ext cx="1295945" cy="40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C6B4363-6E59-9947-FFED-213AB3BF0503}"/>
                </a:ext>
              </a:extLst>
            </p:cNvPr>
            <p:cNvPicPr>
              <a:picLocks noChangeAspect="1"/>
            </p:cNvPicPr>
            <p:nvPr/>
          </p:nvPicPr>
          <p:blipFill>
            <a:blip r:embed="rId6"/>
            <a:stretch>
              <a:fillRect/>
            </a:stretch>
          </p:blipFill>
          <p:spPr>
            <a:xfrm>
              <a:off x="7325567" y="5019944"/>
              <a:ext cx="361820" cy="425671"/>
            </a:xfrm>
            <a:prstGeom prst="rect">
              <a:avLst/>
            </a:prstGeom>
          </p:spPr>
        </p:pic>
        <p:pic>
          <p:nvPicPr>
            <p:cNvPr id="7" name="Image 6">
              <a:extLst>
                <a:ext uri="{FF2B5EF4-FFF2-40B4-BE49-F238E27FC236}">
                  <a16:creationId xmlns:a16="http://schemas.microsoft.com/office/drawing/2014/main" id="{2EAB8316-ED46-1F07-7A94-FD6D821D1CF2}"/>
                </a:ext>
              </a:extLst>
            </p:cNvPr>
            <p:cNvPicPr>
              <a:picLocks noChangeAspect="1"/>
            </p:cNvPicPr>
            <p:nvPr/>
          </p:nvPicPr>
          <p:blipFill>
            <a:blip r:embed="rId7"/>
            <a:stretch>
              <a:fillRect/>
            </a:stretch>
          </p:blipFill>
          <p:spPr>
            <a:xfrm>
              <a:off x="7392418" y="4550649"/>
              <a:ext cx="305610" cy="425671"/>
            </a:xfrm>
            <a:prstGeom prst="rect">
              <a:avLst/>
            </a:prstGeom>
          </p:spPr>
        </p:pic>
        <p:sp>
          <p:nvSpPr>
            <p:cNvPr id="8" name="Rectangle 7">
              <a:extLst>
                <a:ext uri="{FF2B5EF4-FFF2-40B4-BE49-F238E27FC236}">
                  <a16:creationId xmlns:a16="http://schemas.microsoft.com/office/drawing/2014/main" id="{5D4B9A7D-6842-F012-5272-1A681566410C}"/>
                </a:ext>
              </a:extLst>
            </p:cNvPr>
            <p:cNvSpPr/>
            <p:nvPr/>
          </p:nvSpPr>
          <p:spPr>
            <a:xfrm>
              <a:off x="7698028" y="4549409"/>
              <a:ext cx="1295945" cy="896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contenu 2">
            <a:extLst>
              <a:ext uri="{FF2B5EF4-FFF2-40B4-BE49-F238E27FC236}">
                <a16:creationId xmlns:a16="http://schemas.microsoft.com/office/drawing/2014/main" id="{2B117601-E098-4547-BF15-4660656A1380}"/>
              </a:ext>
            </a:extLst>
          </p:cNvPr>
          <p:cNvSpPr txBox="1">
            <a:spLocks/>
          </p:cNvSpPr>
          <p:nvPr/>
        </p:nvSpPr>
        <p:spPr>
          <a:xfrm>
            <a:off x="0" y="1157506"/>
            <a:ext cx="5604546" cy="156722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4 lights jets, 2 b-jets</a:t>
            </a:r>
          </a:p>
          <a:p>
            <a:r>
              <a:rPr lang="en-GB" dirty="0">
                <a:solidFill>
                  <a:schemeClr val="accent1"/>
                </a:solidFill>
              </a:rPr>
              <a:t>Dominant backgrounds </a:t>
            </a:r>
            <a:r>
              <a:rPr lang="en-GB" dirty="0"/>
              <a:t>:</a:t>
            </a:r>
          </a:p>
          <a:p>
            <a:pPr lvl="1"/>
            <a:r>
              <a:rPr lang="en-GB" dirty="0"/>
              <a:t>At the LHC : QCD, QCD, QCD, QCD… Very difficult to extract signal from backgrounds, large cut on the phase space.</a:t>
            </a:r>
          </a:p>
          <a:p>
            <a:pPr lvl="1"/>
            <a:r>
              <a:rPr lang="en-GB" dirty="0"/>
              <a:t>At FCCee : </a:t>
            </a:r>
            <a:r>
              <a:rPr lang="en-GB" dirty="0" err="1"/>
              <a:t>WWbb</a:t>
            </a:r>
            <a:r>
              <a:rPr lang="en-GB" dirty="0"/>
              <a:t> (…) </a:t>
            </a:r>
            <a:r>
              <a:rPr lang="en-GB" dirty="0" err="1"/>
              <a:t>diboson</a:t>
            </a:r>
            <a:r>
              <a:rPr lang="en-GB" dirty="0"/>
              <a:t>, </a:t>
            </a:r>
            <a:r>
              <a:rPr lang="en-GB" dirty="0" err="1"/>
              <a:t>dijet</a:t>
            </a:r>
            <a:r>
              <a:rPr lang="en-GB" dirty="0"/>
              <a:t>.</a:t>
            </a:r>
          </a:p>
        </p:txBody>
      </p:sp>
      <p:sp>
        <p:nvSpPr>
          <p:cNvPr id="3" name="Espace réservé du contenu 2">
            <a:extLst>
              <a:ext uri="{FF2B5EF4-FFF2-40B4-BE49-F238E27FC236}">
                <a16:creationId xmlns:a16="http://schemas.microsoft.com/office/drawing/2014/main" id="{EE2B6A0D-9583-2766-5EE8-BE63B1314159}"/>
              </a:ext>
            </a:extLst>
          </p:cNvPr>
          <p:cNvSpPr txBox="1">
            <a:spLocks/>
          </p:cNvSpPr>
          <p:nvPr/>
        </p:nvSpPr>
        <p:spPr>
          <a:xfrm>
            <a:off x="125023" y="4381872"/>
            <a:ext cx="6238831" cy="15027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Events reconstruction</a:t>
            </a:r>
            <a:r>
              <a:rPr lang="en-GB" dirty="0"/>
              <a:t>,</a:t>
            </a:r>
          </a:p>
          <a:p>
            <a:pPr lvl="1"/>
            <a:r>
              <a:rPr lang="en-GB" dirty="0"/>
              <a:t>Difficulties from the combinatorics, particularly at the LHC,</a:t>
            </a:r>
          </a:p>
          <a:p>
            <a:pPr lvl="1"/>
            <a:r>
              <a:rPr lang="en-GB" dirty="0"/>
              <a:t>Kinematic system can be fully reconstructed without constrains,</a:t>
            </a:r>
          </a:p>
          <a:p>
            <a:pPr lvl="1"/>
            <a:r>
              <a:rPr lang="en-GB" dirty="0"/>
              <a:t>Kinematic fit knowing top quark mass and W constrains</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3D7E705-21E2-1289-53B8-43CCE5244D98}"/>
                  </a:ext>
                </a:extLst>
              </p:cNvPr>
              <p:cNvSpPr txBox="1"/>
              <p:nvPr/>
            </p:nvSpPr>
            <p:spPr>
              <a:xfrm>
                <a:off x="256808" y="3063697"/>
                <a:ext cx="4695732" cy="646331"/>
              </a:xfrm>
              <a:prstGeom prst="rect">
                <a:avLst/>
              </a:prstGeom>
              <a:noFill/>
            </p:spPr>
            <p:txBody>
              <a:bodyPr wrap="square" rtlCol="0">
                <a:spAutoFit/>
              </a:bodyPr>
              <a:lstStyle/>
              <a:p>
                <a:r>
                  <a:rPr lang="en-GB" dirty="0"/>
                  <a:t>@LHC : &gt;30% of </a:t>
                </a:r>
                <a14:m>
                  <m:oMath xmlns:m="http://schemas.openxmlformats.org/officeDocument/2006/math">
                    <m:r>
                      <a:rPr lang="en-GB" b="0" i="1" smtClean="0">
                        <a:latin typeface="Cambria Math" panose="02040503050406030204" pitchFamily="18" charset="0"/>
                      </a:rPr>
                      <m:t>𝑡</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𝑡</m:t>
                        </m:r>
                      </m:e>
                    </m:acc>
                  </m:oMath>
                </a14:m>
                <a:r>
                  <a:rPr lang="en-GB" dirty="0"/>
                  <a:t> events have at least one extra jet !</a:t>
                </a:r>
              </a:p>
            </p:txBody>
          </p:sp>
        </mc:Choice>
        <mc:Fallback xmlns="">
          <p:sp>
            <p:nvSpPr>
              <p:cNvPr id="4" name="ZoneTexte 3">
                <a:extLst>
                  <a:ext uri="{FF2B5EF4-FFF2-40B4-BE49-F238E27FC236}">
                    <a16:creationId xmlns:a16="http://schemas.microsoft.com/office/drawing/2014/main" id="{23D7E705-21E2-1289-53B8-43CCE5244D98}"/>
                  </a:ext>
                </a:extLst>
              </p:cNvPr>
              <p:cNvSpPr txBox="1">
                <a:spLocks noRot="1" noChangeAspect="1" noMove="1" noResize="1" noEditPoints="1" noAdjustHandles="1" noChangeArrowheads="1" noChangeShapeType="1" noTextEdit="1"/>
              </p:cNvSpPr>
              <p:nvPr/>
            </p:nvSpPr>
            <p:spPr>
              <a:xfrm>
                <a:off x="256808" y="3063697"/>
                <a:ext cx="4695732" cy="646331"/>
              </a:xfrm>
              <a:prstGeom prst="rect">
                <a:avLst/>
              </a:prstGeom>
              <a:blipFill>
                <a:blip r:embed="rId8"/>
                <a:stretch>
                  <a:fillRect l="-1081" t="-3846" b="-13462"/>
                </a:stretch>
              </a:blipFill>
            </p:spPr>
            <p:txBody>
              <a:bodyPr/>
              <a:lstStyle/>
              <a:p>
                <a:r>
                  <a:rPr lang="fr-FR">
                    <a:noFill/>
                  </a:rPr>
                  <a:t> </a:t>
                </a:r>
              </a:p>
            </p:txBody>
          </p:sp>
        </mc:Fallback>
      </mc:AlternateContent>
      <p:grpSp>
        <p:nvGrpSpPr>
          <p:cNvPr id="20" name="Groupe 19">
            <a:extLst>
              <a:ext uri="{FF2B5EF4-FFF2-40B4-BE49-F238E27FC236}">
                <a16:creationId xmlns:a16="http://schemas.microsoft.com/office/drawing/2014/main" id="{42C12A25-30B5-971D-2508-A9556D19D7EE}"/>
              </a:ext>
            </a:extLst>
          </p:cNvPr>
          <p:cNvGrpSpPr/>
          <p:nvPr/>
        </p:nvGrpSpPr>
        <p:grpSpPr>
          <a:xfrm>
            <a:off x="1488728" y="5884584"/>
            <a:ext cx="7371475" cy="830251"/>
            <a:chOff x="2521177" y="5845889"/>
            <a:chExt cx="7883579" cy="882470"/>
          </a:xfrm>
        </p:grpSpPr>
        <p:pic>
          <p:nvPicPr>
            <p:cNvPr id="11" name="Image 10">
              <a:extLst>
                <a:ext uri="{FF2B5EF4-FFF2-40B4-BE49-F238E27FC236}">
                  <a16:creationId xmlns:a16="http://schemas.microsoft.com/office/drawing/2014/main" id="{3BE5B328-EA0B-F34F-9B42-18E70A9B9195}"/>
                </a:ext>
              </a:extLst>
            </p:cNvPr>
            <p:cNvPicPr>
              <a:picLocks noChangeAspect="1"/>
            </p:cNvPicPr>
            <p:nvPr/>
          </p:nvPicPr>
          <p:blipFill>
            <a:blip r:embed="rId9"/>
            <a:stretch>
              <a:fillRect/>
            </a:stretch>
          </p:blipFill>
          <p:spPr>
            <a:xfrm>
              <a:off x="2521177" y="5845889"/>
              <a:ext cx="698500" cy="850900"/>
            </a:xfrm>
            <a:prstGeom prst="rect">
              <a:avLst/>
            </a:prstGeom>
          </p:spPr>
        </p:pic>
        <p:pic>
          <p:nvPicPr>
            <p:cNvPr id="18" name="Image 17">
              <a:extLst>
                <a:ext uri="{FF2B5EF4-FFF2-40B4-BE49-F238E27FC236}">
                  <a16:creationId xmlns:a16="http://schemas.microsoft.com/office/drawing/2014/main" id="{E42B88A8-CDCF-1E63-CF66-2A452E7E850F}"/>
                </a:ext>
              </a:extLst>
            </p:cNvPr>
            <p:cNvPicPr>
              <a:picLocks noChangeAspect="1"/>
            </p:cNvPicPr>
            <p:nvPr/>
          </p:nvPicPr>
          <p:blipFill>
            <a:blip r:embed="rId10"/>
            <a:stretch>
              <a:fillRect/>
            </a:stretch>
          </p:blipFill>
          <p:spPr>
            <a:xfrm>
              <a:off x="3165756" y="5864759"/>
              <a:ext cx="7239000" cy="863600"/>
            </a:xfrm>
            <a:prstGeom prst="rect">
              <a:avLst/>
            </a:prstGeom>
          </p:spPr>
        </p:pic>
      </p:grpSp>
    </p:spTree>
    <p:extLst>
      <p:ext uri="{BB962C8B-B14F-4D97-AF65-F5344CB8AC3E}">
        <p14:creationId xmlns:p14="http://schemas.microsoft.com/office/powerpoint/2010/main" val="2759068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431BB3D-AACC-A523-BF5B-90FBFCF1F7E2}"/>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in the dilepton channels</a:t>
                </a:r>
                <a:endParaRPr lang="fr-FR" dirty="0"/>
              </a:p>
            </p:txBody>
          </p:sp>
        </mc:Choice>
        <mc:Fallback xmlns="">
          <p:sp>
            <p:nvSpPr>
              <p:cNvPr id="2" name="Titre 1">
                <a:extLst>
                  <a:ext uri="{FF2B5EF4-FFF2-40B4-BE49-F238E27FC236}">
                    <a16:creationId xmlns:a16="http://schemas.microsoft.com/office/drawing/2014/main" id="{2431BB3D-AACC-A523-BF5B-90FBFCF1F7E2}"/>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grpSp>
        <p:nvGrpSpPr>
          <p:cNvPr id="8" name="Groupe 7">
            <a:extLst>
              <a:ext uri="{FF2B5EF4-FFF2-40B4-BE49-F238E27FC236}">
                <a16:creationId xmlns:a16="http://schemas.microsoft.com/office/drawing/2014/main" id="{C435F9F7-3CC9-CB75-9982-F69A06AB636C}"/>
              </a:ext>
            </a:extLst>
          </p:cNvPr>
          <p:cNvGrpSpPr/>
          <p:nvPr/>
        </p:nvGrpSpPr>
        <p:grpSpPr>
          <a:xfrm>
            <a:off x="2065913" y="2157573"/>
            <a:ext cx="8250149" cy="4212404"/>
            <a:chOff x="3204254" y="2474074"/>
            <a:chExt cx="6504825" cy="3261840"/>
          </a:xfrm>
        </p:grpSpPr>
        <p:pic>
          <p:nvPicPr>
            <p:cNvPr id="5122" name="Picture 2" descr="Leading-order Feynman diagram for t ¯ t decay. The dilepton modes (ee,... |  Download Scientific Diagram">
              <a:extLst>
                <a:ext uri="{FF2B5EF4-FFF2-40B4-BE49-F238E27FC236}">
                  <a16:creationId xmlns:a16="http://schemas.microsoft.com/office/drawing/2014/main" id="{5D7C65D6-17F0-E664-938D-17E0C5E7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254" y="2474074"/>
              <a:ext cx="6504825" cy="3261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B9ADF0A-2404-1ABB-C14D-9100B08C364E}"/>
                </a:ext>
              </a:extLst>
            </p:cNvPr>
            <p:cNvSpPr/>
            <p:nvPr/>
          </p:nvSpPr>
          <p:spPr>
            <a:xfrm>
              <a:off x="8527551" y="2804845"/>
              <a:ext cx="328773"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03D3B7C-65A5-5690-CD58-B2029F05EDEF}"/>
                </a:ext>
              </a:extLst>
            </p:cNvPr>
            <p:cNvSpPr/>
            <p:nvPr/>
          </p:nvSpPr>
          <p:spPr>
            <a:xfrm>
              <a:off x="8630293" y="3223517"/>
              <a:ext cx="462337"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60EE76F-4D8B-3554-CBB7-2BCD8775D4D0}"/>
                </a:ext>
              </a:extLst>
            </p:cNvPr>
            <p:cNvSpPr/>
            <p:nvPr/>
          </p:nvSpPr>
          <p:spPr>
            <a:xfrm>
              <a:off x="8527551" y="4507968"/>
              <a:ext cx="462337"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A6D30F9-625E-33A8-0851-D9F7EBCC39FE}"/>
                </a:ext>
              </a:extLst>
            </p:cNvPr>
            <p:cNvSpPr/>
            <p:nvPr/>
          </p:nvSpPr>
          <p:spPr>
            <a:xfrm>
              <a:off x="8542962" y="5022988"/>
              <a:ext cx="462337"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contenu 2">
            <a:extLst>
              <a:ext uri="{FF2B5EF4-FFF2-40B4-BE49-F238E27FC236}">
                <a16:creationId xmlns:a16="http://schemas.microsoft.com/office/drawing/2014/main" id="{49EFE601-6D30-2C71-7A45-DB6EAEF5C7FE}"/>
              </a:ext>
            </a:extLst>
          </p:cNvPr>
          <p:cNvSpPr>
            <a:spLocks noGrp="1"/>
          </p:cNvSpPr>
          <p:nvPr>
            <p:ph idx="1"/>
          </p:nvPr>
        </p:nvSpPr>
        <p:spPr>
          <a:xfrm>
            <a:off x="0" y="1157505"/>
            <a:ext cx="5352836" cy="917095"/>
          </a:xfrm>
        </p:spPr>
        <p:txBody>
          <a:bodyPr>
            <a:normAutofit lnSpcReduction="10000"/>
          </a:bodyPr>
          <a:lstStyle/>
          <a:p>
            <a:r>
              <a:rPr lang="en-GB" dirty="0">
                <a:solidFill>
                  <a:srgbClr val="D883FF"/>
                </a:solidFill>
              </a:rPr>
              <a:t>Experimental signatures ?</a:t>
            </a:r>
          </a:p>
          <a:p>
            <a:r>
              <a:rPr lang="en-GB" dirty="0">
                <a:solidFill>
                  <a:srgbClr val="D883FF"/>
                </a:solidFill>
              </a:rPr>
              <a:t>Dominant backgrounds ?</a:t>
            </a:r>
          </a:p>
        </p:txBody>
      </p:sp>
    </p:spTree>
    <p:extLst>
      <p:ext uri="{BB962C8B-B14F-4D97-AF65-F5344CB8AC3E}">
        <p14:creationId xmlns:p14="http://schemas.microsoft.com/office/powerpoint/2010/main" val="1861844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431BB3D-AACC-A523-BF5B-90FBFCF1F7E2}"/>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oMath>
                </a14:m>
                <a:r>
                  <a:rPr lang="en-GB" dirty="0"/>
                  <a:t> in the dilepton channels</a:t>
                </a:r>
                <a:endParaRPr lang="fr-FR" dirty="0"/>
              </a:p>
            </p:txBody>
          </p:sp>
        </mc:Choice>
        <mc:Fallback xmlns="">
          <p:sp>
            <p:nvSpPr>
              <p:cNvPr id="2" name="Titre 1">
                <a:extLst>
                  <a:ext uri="{FF2B5EF4-FFF2-40B4-BE49-F238E27FC236}">
                    <a16:creationId xmlns:a16="http://schemas.microsoft.com/office/drawing/2014/main" id="{2431BB3D-AACC-A523-BF5B-90FBFCF1F7E2}"/>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grpSp>
        <p:nvGrpSpPr>
          <p:cNvPr id="8" name="Groupe 7">
            <a:extLst>
              <a:ext uri="{FF2B5EF4-FFF2-40B4-BE49-F238E27FC236}">
                <a16:creationId xmlns:a16="http://schemas.microsoft.com/office/drawing/2014/main" id="{C435F9F7-3CC9-CB75-9982-F69A06AB636C}"/>
              </a:ext>
            </a:extLst>
          </p:cNvPr>
          <p:cNvGrpSpPr/>
          <p:nvPr/>
        </p:nvGrpSpPr>
        <p:grpSpPr>
          <a:xfrm>
            <a:off x="4145051" y="1538793"/>
            <a:ext cx="8250149" cy="4212404"/>
            <a:chOff x="3204254" y="2474074"/>
            <a:chExt cx="6504825" cy="3261840"/>
          </a:xfrm>
        </p:grpSpPr>
        <p:pic>
          <p:nvPicPr>
            <p:cNvPr id="5122" name="Picture 2" descr="Leading-order Feynman diagram for t ¯ t decay. The dilepton modes (ee,... |  Download Scientific Diagram">
              <a:extLst>
                <a:ext uri="{FF2B5EF4-FFF2-40B4-BE49-F238E27FC236}">
                  <a16:creationId xmlns:a16="http://schemas.microsoft.com/office/drawing/2014/main" id="{5D7C65D6-17F0-E664-938D-17E0C5E7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254" y="2474074"/>
              <a:ext cx="6504825" cy="3261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B9ADF0A-2404-1ABB-C14D-9100B08C364E}"/>
                </a:ext>
              </a:extLst>
            </p:cNvPr>
            <p:cNvSpPr/>
            <p:nvPr/>
          </p:nvSpPr>
          <p:spPr>
            <a:xfrm>
              <a:off x="8527551" y="2804845"/>
              <a:ext cx="328773"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03D3B7C-65A5-5690-CD58-B2029F05EDEF}"/>
                </a:ext>
              </a:extLst>
            </p:cNvPr>
            <p:cNvSpPr/>
            <p:nvPr/>
          </p:nvSpPr>
          <p:spPr>
            <a:xfrm>
              <a:off x="8630293" y="3223517"/>
              <a:ext cx="462337"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60EE76F-4D8B-3554-CBB7-2BCD8775D4D0}"/>
                </a:ext>
              </a:extLst>
            </p:cNvPr>
            <p:cNvSpPr/>
            <p:nvPr/>
          </p:nvSpPr>
          <p:spPr>
            <a:xfrm>
              <a:off x="8527551" y="4507968"/>
              <a:ext cx="462337"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A6D30F9-625E-33A8-0851-D9F7EBCC39FE}"/>
                </a:ext>
              </a:extLst>
            </p:cNvPr>
            <p:cNvSpPr/>
            <p:nvPr/>
          </p:nvSpPr>
          <p:spPr>
            <a:xfrm>
              <a:off x="8542962" y="5022988"/>
              <a:ext cx="462337"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11" name="Espace réservé du contenu 2">
                <a:extLst>
                  <a:ext uri="{FF2B5EF4-FFF2-40B4-BE49-F238E27FC236}">
                    <a16:creationId xmlns:a16="http://schemas.microsoft.com/office/drawing/2014/main" id="{F4FBA676-7922-4C85-45DA-2F8195F9A48F}"/>
                  </a:ext>
                </a:extLst>
              </p:cNvPr>
              <p:cNvSpPr txBox="1">
                <a:spLocks/>
              </p:cNvSpPr>
              <p:nvPr/>
            </p:nvSpPr>
            <p:spPr>
              <a:xfrm>
                <a:off x="0" y="1177169"/>
                <a:ext cx="5735782" cy="201831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Experimental signatures: 2 charged leptons with opposite charges, 2 neutrinos, 2 </a:t>
                </a:r>
                <a:r>
                  <a:rPr lang="en-GB" dirty="0" err="1">
                    <a:solidFill>
                      <a:schemeClr val="accent1"/>
                    </a:solidFill>
                  </a:rPr>
                  <a:t>bjets</a:t>
                </a:r>
                <a:r>
                  <a:rPr lang="en-GB" dirty="0">
                    <a:solidFill>
                      <a:schemeClr val="accent1"/>
                    </a:solidFill>
                  </a:rPr>
                  <a:t>.</a:t>
                </a:r>
              </a:p>
              <a:p>
                <a:endParaRPr lang="en-GB" dirty="0">
                  <a:solidFill>
                    <a:schemeClr val="accent1"/>
                  </a:solidFill>
                </a:endParaRPr>
              </a:p>
              <a:p>
                <a:r>
                  <a:rPr lang="en-GB" dirty="0">
                    <a:solidFill>
                      <a:schemeClr val="accent1"/>
                    </a:solidFill>
                  </a:rPr>
                  <a:t>Dominant backgrounds</a:t>
                </a:r>
                <a:r>
                  <a:rPr lang="en-GB" dirty="0"/>
                  <a:t>: </a:t>
                </a:r>
              </a:p>
              <a:p>
                <a:pPr lvl="1"/>
                <a:r>
                  <a:rPr lang="en-GB" dirty="0"/>
                  <a:t>At the LHC : </a:t>
                </a:r>
                <a:r>
                  <a:rPr lang="en-GB" dirty="0" err="1"/>
                  <a:t>Z+jets</a:t>
                </a:r>
                <a:r>
                  <a:rPr lang="en-GB" dirty="0"/>
                  <a:t>, single top </a:t>
                </a:r>
                <a:r>
                  <a:rPr lang="en-GB" dirty="0" err="1"/>
                  <a:t>tW</a:t>
                </a:r>
                <a:r>
                  <a:rPr lang="en-GB" dirty="0"/>
                  <a:t>, </a:t>
                </a:r>
                <a:r>
                  <a:rPr lang="en-GB" dirty="0" err="1"/>
                  <a:t>dibosons</a:t>
                </a:r>
                <a:r>
                  <a:rPr lang="en-GB" dirty="0"/>
                  <a:t>,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a:t>
                </a:r>
                <a:r>
                  <a:rPr lang="en-GB" dirty="0" err="1"/>
                  <a:t>lepton+jets</a:t>
                </a:r>
                <a:r>
                  <a:rPr lang="en-GB" dirty="0"/>
                  <a:t>.</a:t>
                </a:r>
              </a:p>
              <a:p>
                <a:pPr lvl="1"/>
                <a:r>
                  <a:rPr lang="en-GB" dirty="0"/>
                  <a:t>At the FCCee : </a:t>
                </a:r>
                <a:r>
                  <a:rPr lang="en-GB" dirty="0" err="1"/>
                  <a:t>WWbb</a:t>
                </a:r>
                <a:r>
                  <a:rPr lang="en-GB" dirty="0"/>
                  <a:t> (…), </a:t>
                </a:r>
                <a:r>
                  <a:rPr lang="en-GB" dirty="0" err="1"/>
                  <a:t>dibosons</a:t>
                </a:r>
                <a:endParaRPr lang="en-GB" dirty="0"/>
              </a:p>
            </p:txBody>
          </p:sp>
        </mc:Choice>
        <mc:Fallback xmlns="">
          <p:sp>
            <p:nvSpPr>
              <p:cNvPr id="11" name="Espace réservé du contenu 2">
                <a:extLst>
                  <a:ext uri="{FF2B5EF4-FFF2-40B4-BE49-F238E27FC236}">
                    <a16:creationId xmlns:a16="http://schemas.microsoft.com/office/drawing/2014/main" id="{F4FBA676-7922-4C85-45DA-2F8195F9A48F}"/>
                  </a:ext>
                </a:extLst>
              </p:cNvPr>
              <p:cNvSpPr txBox="1">
                <a:spLocks noRot="1" noChangeAspect="1" noMove="1" noResize="1" noEditPoints="1" noAdjustHandles="1" noChangeArrowheads="1" noChangeShapeType="1" noTextEdit="1"/>
              </p:cNvSpPr>
              <p:nvPr/>
            </p:nvSpPr>
            <p:spPr>
              <a:xfrm>
                <a:off x="0" y="1177169"/>
                <a:ext cx="5735782" cy="2018315"/>
              </a:xfrm>
              <a:prstGeom prst="rect">
                <a:avLst/>
              </a:prstGeom>
              <a:blipFill>
                <a:blip r:embed="rId4"/>
                <a:stretch>
                  <a:fillRect l="-885" t="-5000"/>
                </a:stretch>
              </a:blipFill>
            </p:spPr>
            <p:txBody>
              <a:bodyPr/>
              <a:lstStyle/>
              <a:p>
                <a:r>
                  <a:rPr lang="fr-FR">
                    <a:noFill/>
                  </a:rPr>
                  <a:t> </a:t>
                </a:r>
              </a:p>
            </p:txBody>
          </p:sp>
        </mc:Fallback>
      </mc:AlternateContent>
      <p:sp>
        <p:nvSpPr>
          <p:cNvPr id="3" name="Espace réservé du contenu 2">
            <a:extLst>
              <a:ext uri="{FF2B5EF4-FFF2-40B4-BE49-F238E27FC236}">
                <a16:creationId xmlns:a16="http://schemas.microsoft.com/office/drawing/2014/main" id="{3D2615C9-BF50-6E5D-31F3-40A226643F47}"/>
              </a:ext>
            </a:extLst>
          </p:cNvPr>
          <p:cNvSpPr txBox="1">
            <a:spLocks/>
          </p:cNvSpPr>
          <p:nvPr/>
        </p:nvSpPr>
        <p:spPr>
          <a:xfrm>
            <a:off x="147782" y="4547337"/>
            <a:ext cx="6761018" cy="174955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Events reconstruction</a:t>
            </a:r>
            <a:r>
              <a:rPr lang="en-GB" dirty="0"/>
              <a:t>.</a:t>
            </a:r>
          </a:p>
          <a:p>
            <a:pPr lvl="1"/>
            <a:r>
              <a:rPr lang="en-GB" dirty="0"/>
              <a:t>Kinematic fits much more challenging : 6 knowns (neutrinos momentum) requires 6 constrains </a:t>
            </a:r>
          </a:p>
          <a:p>
            <a:pPr lvl="2"/>
            <a:r>
              <a:rPr lang="en-GB" dirty="0"/>
              <a:t>At LHC : requires a top mass constrains ! </a:t>
            </a:r>
          </a:p>
          <a:p>
            <a:pPr lvl="2"/>
            <a:r>
              <a:rPr lang="en-GB" dirty="0"/>
              <a:t>At FCCee : no need for top mass constrains (initial state known!).</a:t>
            </a:r>
          </a:p>
          <a:p>
            <a:pPr lvl="1"/>
            <a:r>
              <a:rPr lang="en-GB" dirty="0"/>
              <a:t>Usually leads to lower resolutions.</a:t>
            </a:r>
          </a:p>
        </p:txBody>
      </p:sp>
    </p:spTree>
    <p:extLst>
      <p:ext uri="{BB962C8B-B14F-4D97-AF65-F5344CB8AC3E}">
        <p14:creationId xmlns:p14="http://schemas.microsoft.com/office/powerpoint/2010/main" val="3311546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B06EEADA-03E5-2136-E243-3025D7F32199}"/>
                  </a:ext>
                </a:extLst>
              </p:cNvPr>
              <p:cNvSpPr>
                <a:spLocks noGrp="1"/>
              </p:cNvSpPr>
              <p:nvPr>
                <p:ph type="title"/>
              </p:nvPr>
            </p:nvSpPr>
            <p:spPr/>
            <p:txBody>
              <a:bodyPr/>
              <a:lstStyle/>
              <a:p>
                <a:r>
                  <a:rPr lang="fr-FR" dirty="0"/>
                  <a:t>Summary of </a:t>
                </a:r>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fr-FR" dirty="0"/>
                  <a:t> channels</a:t>
                </a:r>
              </a:p>
            </p:txBody>
          </p:sp>
        </mc:Choice>
        <mc:Fallback xmlns="">
          <p:sp>
            <p:nvSpPr>
              <p:cNvPr id="2" name="Titre 1">
                <a:extLst>
                  <a:ext uri="{FF2B5EF4-FFF2-40B4-BE49-F238E27FC236}">
                    <a16:creationId xmlns:a16="http://schemas.microsoft.com/office/drawing/2014/main" id="{B06EEADA-03E5-2136-E243-3025D7F32199}"/>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graphicFrame>
        <p:nvGraphicFramePr>
          <p:cNvPr id="9" name="Tableau 8">
            <a:extLst>
              <a:ext uri="{FF2B5EF4-FFF2-40B4-BE49-F238E27FC236}">
                <a16:creationId xmlns:a16="http://schemas.microsoft.com/office/drawing/2014/main" id="{19FC3D16-1012-80BF-4C90-42DE0476B839}"/>
              </a:ext>
            </a:extLst>
          </p:cNvPr>
          <p:cNvGraphicFramePr>
            <a:graphicFrameLocks noGrp="1"/>
          </p:cNvGraphicFramePr>
          <p:nvPr>
            <p:extLst>
              <p:ext uri="{D42A27DB-BD31-4B8C-83A1-F6EECF244321}">
                <p14:modId xmlns:p14="http://schemas.microsoft.com/office/powerpoint/2010/main" val="3863492582"/>
              </p:ext>
            </p:extLst>
          </p:nvPr>
        </p:nvGraphicFramePr>
        <p:xfrm>
          <a:off x="0" y="1341359"/>
          <a:ext cx="12192003" cy="5149272"/>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089001332"/>
                    </a:ext>
                  </a:extLst>
                </a:gridCol>
                <a:gridCol w="788169">
                  <a:extLst>
                    <a:ext uri="{9D8B030D-6E8A-4147-A177-3AD203B41FA5}">
                      <a16:colId xmlns:a16="http://schemas.microsoft.com/office/drawing/2014/main" val="2479090497"/>
                    </a:ext>
                  </a:extLst>
                </a:gridCol>
                <a:gridCol w="914400">
                  <a:extLst>
                    <a:ext uri="{9D8B030D-6E8A-4147-A177-3AD203B41FA5}">
                      <a16:colId xmlns:a16="http://schemas.microsoft.com/office/drawing/2014/main" val="2115445657"/>
                    </a:ext>
                  </a:extLst>
                </a:gridCol>
                <a:gridCol w="1154549">
                  <a:extLst>
                    <a:ext uri="{9D8B030D-6E8A-4147-A177-3AD203B41FA5}">
                      <a16:colId xmlns:a16="http://schemas.microsoft.com/office/drawing/2014/main" val="317720581"/>
                    </a:ext>
                  </a:extLst>
                </a:gridCol>
                <a:gridCol w="2561550">
                  <a:extLst>
                    <a:ext uri="{9D8B030D-6E8A-4147-A177-3AD203B41FA5}">
                      <a16:colId xmlns:a16="http://schemas.microsoft.com/office/drawing/2014/main" val="3050490761"/>
                    </a:ext>
                  </a:extLst>
                </a:gridCol>
                <a:gridCol w="698886">
                  <a:extLst>
                    <a:ext uri="{9D8B030D-6E8A-4147-A177-3AD203B41FA5}">
                      <a16:colId xmlns:a16="http://schemas.microsoft.com/office/drawing/2014/main" val="3977796514"/>
                    </a:ext>
                  </a:extLst>
                </a:gridCol>
                <a:gridCol w="692727">
                  <a:extLst>
                    <a:ext uri="{9D8B030D-6E8A-4147-A177-3AD203B41FA5}">
                      <a16:colId xmlns:a16="http://schemas.microsoft.com/office/drawing/2014/main" val="421586872"/>
                    </a:ext>
                  </a:extLst>
                </a:gridCol>
                <a:gridCol w="1339273">
                  <a:extLst>
                    <a:ext uri="{9D8B030D-6E8A-4147-A177-3AD203B41FA5}">
                      <a16:colId xmlns:a16="http://schemas.microsoft.com/office/drawing/2014/main" val="1098120563"/>
                    </a:ext>
                  </a:extLst>
                </a:gridCol>
                <a:gridCol w="2687782">
                  <a:extLst>
                    <a:ext uri="{9D8B030D-6E8A-4147-A177-3AD203B41FA5}">
                      <a16:colId xmlns:a16="http://schemas.microsoft.com/office/drawing/2014/main" val="1029278400"/>
                    </a:ext>
                  </a:extLst>
                </a:gridCol>
              </a:tblGrid>
              <a:tr h="379146">
                <a:tc>
                  <a:txBody>
                    <a:bodyPr/>
                    <a:lstStyle/>
                    <a:p>
                      <a:endParaRPr lang="en-GB"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GB" sz="1600" noProof="0" dirty="0"/>
                        <a:t>LHC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dirty="0"/>
                    </a:p>
                  </a:txBody>
                  <a:tcPr/>
                </a:tc>
                <a:tc hMerge="1">
                  <a:txBody>
                    <a:bodyPr/>
                    <a:lstStyle/>
                    <a:p>
                      <a:endParaRPr lang="fr-FR"/>
                    </a:p>
                  </a:txBody>
                  <a:tcPr/>
                </a:tc>
                <a:tc hMerge="1">
                  <a:txBody>
                    <a:bodyPr/>
                    <a:lstStyle/>
                    <a:p>
                      <a:endParaRPr lang="fr-FR" dirty="0"/>
                    </a:p>
                  </a:txBody>
                  <a:tcPr/>
                </a:tc>
                <a:tc gridSpan="4">
                  <a:txBody>
                    <a:bodyPr/>
                    <a:lstStyle/>
                    <a:p>
                      <a:pPr algn="ctr"/>
                      <a:r>
                        <a:rPr lang="en-GB" sz="1600" noProof="0" dirty="0"/>
                        <a:t>FCC </a:t>
                      </a:r>
                      <a:r>
                        <a:rPr lang="en-GB" sz="1600" noProof="0" dirty="0" err="1"/>
                        <a:t>ee</a:t>
                      </a:r>
                      <a:endParaRPr lang="en-GB"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717290457"/>
                  </a:ext>
                </a:extLst>
              </a:tr>
              <a:tr h="350526">
                <a:tc>
                  <a:txBody>
                    <a:bodyPr/>
                    <a:lstStyle/>
                    <a:p>
                      <a:endParaRPr lang="en-GB" sz="1600"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Stat.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Bkg.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Event </a:t>
                      </a:r>
                      <a:r>
                        <a:rPr lang="en-GB" sz="1600" b="1" noProof="0" dirty="0" err="1"/>
                        <a:t>reco</a:t>
                      </a:r>
                      <a:endParaRPr lang="en-GB"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Stat.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Bkg.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Event </a:t>
                      </a:r>
                      <a:r>
                        <a:rPr lang="en-GB" sz="1600" b="1" noProof="0" dirty="0" err="1"/>
                        <a:t>reco</a:t>
                      </a:r>
                      <a:endParaRPr lang="en-GB"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600" b="1" noProof="0" dirty="0"/>
                        <a:t>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43152127"/>
                  </a:ext>
                </a:extLst>
              </a:tr>
              <a:tr h="379146">
                <a:tc>
                  <a:txBody>
                    <a:bodyPr/>
                    <a:lstStyle/>
                    <a:p>
                      <a:r>
                        <a:rPr lang="en-GB" sz="1600" b="1" noProof="0" dirty="0"/>
                        <a:t>dilepton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difficult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buFont typeface="Arial" panose="020B0604020202020204" pitchFamily="34" charset="0"/>
                        <a:buChar char="•"/>
                      </a:pPr>
                      <a:r>
                        <a:rPr lang="en-GB" sz="1600" noProof="0" dirty="0"/>
                        <a:t>Large luminosity, low background =&gt;golden channel for inclusive cross section.</a:t>
                      </a:r>
                    </a:p>
                    <a:p>
                      <a:pPr marL="285750" indent="-285750" algn="l">
                        <a:buFont typeface="Arial" panose="020B0604020202020204" pitchFamily="34" charset="0"/>
                        <a:buChar char="•"/>
                      </a:pPr>
                      <a:r>
                        <a:rPr lang="en-GB" sz="1600" noProof="0" dirty="0"/>
                        <a:t>more sensitive to spin correlation (spin analysis power of charged leptons)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Difficult </a:t>
                      </a:r>
                    </a:p>
                    <a:p>
                      <a:pPr algn="ctr"/>
                      <a:r>
                        <a:rPr lang="en-GB" sz="1600" noProof="0" dirty="0"/>
                        <a:t>At FCCee easier than at LHC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t>Limited by statistic. </a:t>
                      </a:r>
                    </a:p>
                    <a:p>
                      <a:pPr algn="ctr"/>
                      <a:endParaRPr lang="en-GB"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8546502"/>
                  </a:ext>
                </a:extLst>
              </a:tr>
              <a:tr h="379146">
                <a:tc>
                  <a:txBody>
                    <a:bodyPr/>
                    <a:lstStyle/>
                    <a:p>
                      <a:r>
                        <a:rPr lang="en-GB" sz="1600" b="1" noProof="0"/>
                        <a:t>Lepton+jets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good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buFont typeface="Arial" panose="020B0604020202020204" pitchFamily="34" charset="0"/>
                        <a:buChar char="•"/>
                      </a:pPr>
                      <a:r>
                        <a:rPr lang="en-GB" sz="1600" noProof="0" dirty="0"/>
                        <a:t>Optimal reconstruction, golden channel for mass and differential cross section measurements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good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buFont typeface="Arial" panose="020B0604020202020204" pitchFamily="34" charset="0"/>
                        <a:buChar char="•"/>
                      </a:pPr>
                      <a:r>
                        <a:rPr lang="en-GB" sz="1600" noProof="0" dirty="0"/>
                        <a:t>Golden channel in most analyses.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623686"/>
                  </a:ext>
                </a:extLst>
              </a:tr>
              <a:tr h="379146">
                <a:tc>
                  <a:txBody>
                    <a:bodyPr/>
                    <a:lstStyle/>
                    <a:p>
                      <a:r>
                        <a:rPr lang="en-GB" sz="1600" b="1" noProof="0" dirty="0"/>
                        <a:t>full-hadronic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difficult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ctr">
                        <a:buFont typeface="Arial" panose="020B0604020202020204" pitchFamily="34" charset="0"/>
                        <a:buChar char="•"/>
                      </a:pPr>
                      <a:r>
                        <a:rPr lang="en-GB" sz="1600" noProof="0" dirty="0"/>
                        <a:t>Poor sensitivity overall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noProof="0" dirty="0"/>
                        <a:t>No extra QCD jets, better jet resolution and b-tagging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t>Golden channel in most analyses.</a:t>
                      </a:r>
                    </a:p>
                    <a:p>
                      <a:pPr algn="ctr"/>
                      <a:endParaRPr lang="en-GB"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055698"/>
                  </a:ext>
                </a:extLst>
              </a:tr>
            </a:tbl>
          </a:graphicData>
        </a:graphic>
      </p:graphicFrame>
      <p:sp>
        <p:nvSpPr>
          <p:cNvPr id="3" name="Rectangle 2">
            <a:extLst>
              <a:ext uri="{FF2B5EF4-FFF2-40B4-BE49-F238E27FC236}">
                <a16:creationId xmlns:a16="http://schemas.microsoft.com/office/drawing/2014/main" id="{ECCF3392-01A6-5882-BB64-D6580AD3AF2F}"/>
              </a:ext>
            </a:extLst>
          </p:cNvPr>
          <p:cNvSpPr/>
          <p:nvPr/>
        </p:nvSpPr>
        <p:spPr>
          <a:xfrm>
            <a:off x="1363133" y="1341359"/>
            <a:ext cx="5410200" cy="514927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AF92C4A0-99DE-0D8B-32AA-96FFB84E7118}"/>
              </a:ext>
            </a:extLst>
          </p:cNvPr>
          <p:cNvSpPr/>
          <p:nvPr/>
        </p:nvSpPr>
        <p:spPr>
          <a:xfrm>
            <a:off x="6773333" y="1341359"/>
            <a:ext cx="5410200" cy="514927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5706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E12B0-8904-4196-44EB-3404C9C6AF52}"/>
              </a:ext>
            </a:extLst>
          </p:cNvPr>
          <p:cNvSpPr>
            <a:spLocks noGrp="1"/>
          </p:cNvSpPr>
          <p:nvPr>
            <p:ph type="title"/>
          </p:nvPr>
        </p:nvSpPr>
        <p:spPr>
          <a:xfrm>
            <a:off x="838200" y="2862262"/>
            <a:ext cx="10515600" cy="1133475"/>
          </a:xfrm>
        </p:spPr>
        <p:txBody>
          <a:bodyPr/>
          <a:lstStyle/>
          <a:p>
            <a:r>
              <a:rPr lang="en-GB" dirty="0"/>
              <a:t>Top quark MC generation</a:t>
            </a:r>
          </a:p>
        </p:txBody>
      </p:sp>
      <p:sp>
        <p:nvSpPr>
          <p:cNvPr id="3" name="ZoneTexte 2">
            <a:extLst>
              <a:ext uri="{FF2B5EF4-FFF2-40B4-BE49-F238E27FC236}">
                <a16:creationId xmlns:a16="http://schemas.microsoft.com/office/drawing/2014/main" id="{E205C3E9-BDE5-E2B8-A0BF-912542DB4221}"/>
              </a:ext>
            </a:extLst>
          </p:cNvPr>
          <p:cNvSpPr txBox="1"/>
          <p:nvPr/>
        </p:nvSpPr>
        <p:spPr>
          <a:xfrm>
            <a:off x="101600" y="6391205"/>
            <a:ext cx="5013488" cy="369332"/>
          </a:xfrm>
          <a:prstGeom prst="rect">
            <a:avLst/>
          </a:prstGeom>
          <a:noFill/>
        </p:spPr>
        <p:txBody>
          <a:bodyPr wrap="none" rtlCol="0">
            <a:spAutoFit/>
          </a:bodyPr>
          <a:lstStyle/>
          <a:p>
            <a:r>
              <a:rPr lang="en-GB" b="1" dirty="0">
                <a:solidFill>
                  <a:srgbClr val="D883FF"/>
                </a:solidFill>
              </a:rPr>
              <a:t>Q: what are the different steps for MC generation?</a:t>
            </a:r>
          </a:p>
        </p:txBody>
      </p:sp>
    </p:spTree>
    <p:extLst>
      <p:ext uri="{BB962C8B-B14F-4D97-AF65-F5344CB8AC3E}">
        <p14:creationId xmlns:p14="http://schemas.microsoft.com/office/powerpoint/2010/main" val="493784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1521D-8F71-A26E-F76F-77665DC3D27B}"/>
              </a:ext>
            </a:extLst>
          </p:cNvPr>
          <p:cNvSpPr>
            <a:spLocks noGrp="1"/>
          </p:cNvSpPr>
          <p:nvPr>
            <p:ph type="title"/>
          </p:nvPr>
        </p:nvSpPr>
        <p:spPr/>
        <p:txBody>
          <a:bodyPr/>
          <a:lstStyle/>
          <a:p>
            <a:r>
              <a:rPr lang="en-GB"/>
              <a:t>Events generation</a:t>
            </a:r>
          </a:p>
        </p:txBody>
      </p:sp>
      <p:pic>
        <p:nvPicPr>
          <p:cNvPr id="21506" name="Picture 2">
            <a:extLst>
              <a:ext uri="{FF2B5EF4-FFF2-40B4-BE49-F238E27FC236}">
                <a16:creationId xmlns:a16="http://schemas.microsoft.com/office/drawing/2014/main" id="{2EA3F163-15EE-D751-5657-F680D5157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51348"/>
            <a:ext cx="6310312" cy="5530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C0E173-BF04-1424-7612-FB004C76165D}"/>
              </a:ext>
            </a:extLst>
          </p:cNvPr>
          <p:cNvSpPr/>
          <p:nvPr/>
        </p:nvSpPr>
        <p:spPr>
          <a:xfrm>
            <a:off x="-9832" y="6567949"/>
            <a:ext cx="6626942" cy="27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3C26A528-FECF-550F-D9CE-BAF4222FC5C4}"/>
              </a:ext>
            </a:extLst>
          </p:cNvPr>
          <p:cNvSpPr/>
          <p:nvPr/>
        </p:nvSpPr>
        <p:spPr>
          <a:xfrm>
            <a:off x="1844681" y="4383516"/>
            <a:ext cx="2678692" cy="215493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0965F25-7945-8674-2391-2DEC88E6BC4A}"/>
              </a:ext>
            </a:extLst>
          </p:cNvPr>
          <p:cNvSpPr/>
          <p:nvPr/>
        </p:nvSpPr>
        <p:spPr>
          <a:xfrm rot="4349941">
            <a:off x="4341110" y="2096598"/>
            <a:ext cx="1988212" cy="198683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C1953C8-5435-D20B-9CF1-3450BBCAB32E}"/>
              </a:ext>
            </a:extLst>
          </p:cNvPr>
          <p:cNvSpPr/>
          <p:nvPr/>
        </p:nvSpPr>
        <p:spPr>
          <a:xfrm rot="5882395">
            <a:off x="200889" y="2543078"/>
            <a:ext cx="1978607" cy="1399772"/>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231266F-B1F0-FA86-46F1-BE2BF35717EE}"/>
              </a:ext>
            </a:extLst>
          </p:cNvPr>
          <p:cNvSpPr/>
          <p:nvPr/>
        </p:nvSpPr>
        <p:spPr>
          <a:xfrm rot="12013783">
            <a:off x="3082165" y="1491853"/>
            <a:ext cx="2013336" cy="95871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6FADDC9-B5B2-6945-F745-9319CE3DB683}"/>
              </a:ext>
            </a:extLst>
          </p:cNvPr>
          <p:cNvSpPr/>
          <p:nvPr/>
        </p:nvSpPr>
        <p:spPr>
          <a:xfrm rot="9747178">
            <a:off x="1459041" y="1582743"/>
            <a:ext cx="2013336" cy="114093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B5C0050-268A-DDE5-7A8C-8320C7F19159}"/>
              </a:ext>
            </a:extLst>
          </p:cNvPr>
          <p:cNvSpPr/>
          <p:nvPr/>
        </p:nvSpPr>
        <p:spPr>
          <a:xfrm rot="20761982">
            <a:off x="1885265" y="4246980"/>
            <a:ext cx="680634" cy="25833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238D6B8-41A0-9630-CE7D-64DFB2E4E891}"/>
              </a:ext>
            </a:extLst>
          </p:cNvPr>
          <p:cNvSpPr/>
          <p:nvPr/>
        </p:nvSpPr>
        <p:spPr>
          <a:xfrm rot="20942511">
            <a:off x="1685174" y="3766674"/>
            <a:ext cx="1178206" cy="319212"/>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B7587012-CDD0-C7B7-6525-5CCF5CABAF98}"/>
              </a:ext>
            </a:extLst>
          </p:cNvPr>
          <p:cNvSpPr/>
          <p:nvPr/>
        </p:nvSpPr>
        <p:spPr>
          <a:xfrm rot="20847253">
            <a:off x="3645431" y="3523761"/>
            <a:ext cx="1109665" cy="35600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55E1B15-786A-28B7-2962-AECAB1EC5425}"/>
              </a:ext>
            </a:extLst>
          </p:cNvPr>
          <p:cNvSpPr/>
          <p:nvPr/>
        </p:nvSpPr>
        <p:spPr>
          <a:xfrm rot="18783947">
            <a:off x="3845415" y="2965041"/>
            <a:ext cx="636704" cy="29396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64B4351-463E-72C6-B865-AFC22D8D469A}"/>
              </a:ext>
            </a:extLst>
          </p:cNvPr>
          <p:cNvSpPr/>
          <p:nvPr/>
        </p:nvSpPr>
        <p:spPr>
          <a:xfrm rot="18213221">
            <a:off x="3498386" y="2500231"/>
            <a:ext cx="714635" cy="494002"/>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81B44FD2-2954-D5CD-977D-4CE53544723E}"/>
              </a:ext>
            </a:extLst>
          </p:cNvPr>
          <p:cNvSpPr/>
          <p:nvPr/>
        </p:nvSpPr>
        <p:spPr>
          <a:xfrm rot="16829043">
            <a:off x="2788873" y="2104731"/>
            <a:ext cx="660283" cy="1039514"/>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4138610-1B13-70B1-AA9F-6E527F755473}"/>
              </a:ext>
            </a:extLst>
          </p:cNvPr>
          <p:cNvSpPr/>
          <p:nvPr/>
        </p:nvSpPr>
        <p:spPr>
          <a:xfrm rot="20396512">
            <a:off x="2781993" y="2784984"/>
            <a:ext cx="298885" cy="54601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BA0D809-64A7-B814-2924-2559607526EB}"/>
              </a:ext>
            </a:extLst>
          </p:cNvPr>
          <p:cNvSpPr/>
          <p:nvPr/>
        </p:nvSpPr>
        <p:spPr>
          <a:xfrm rot="20681551">
            <a:off x="3044355" y="3285300"/>
            <a:ext cx="138333" cy="53044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630FA459-B732-0DB5-D232-3D91268251CE}"/>
              </a:ext>
            </a:extLst>
          </p:cNvPr>
          <p:cNvSpPr/>
          <p:nvPr/>
        </p:nvSpPr>
        <p:spPr>
          <a:xfrm rot="273257">
            <a:off x="1908138" y="3569874"/>
            <a:ext cx="815368" cy="397424"/>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851CC7C-D1F3-804D-CD99-EF89E37E5CAA}"/>
              </a:ext>
            </a:extLst>
          </p:cNvPr>
          <p:cNvSpPr/>
          <p:nvPr/>
        </p:nvSpPr>
        <p:spPr>
          <a:xfrm>
            <a:off x="1755705" y="3221168"/>
            <a:ext cx="815368" cy="296482"/>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94EC20EC-7BF6-83C7-6A4A-2FDEDE3A346A}"/>
              </a:ext>
            </a:extLst>
          </p:cNvPr>
          <p:cNvSpPr/>
          <p:nvPr/>
        </p:nvSpPr>
        <p:spPr>
          <a:xfrm rot="6841985">
            <a:off x="2154904" y="2481689"/>
            <a:ext cx="451326" cy="75542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B0A979FC-7F05-A019-A703-F6D00DBF0E52}"/>
              </a:ext>
            </a:extLst>
          </p:cNvPr>
          <p:cNvSpPr/>
          <p:nvPr/>
        </p:nvSpPr>
        <p:spPr>
          <a:xfrm rot="6841985">
            <a:off x="1927493" y="2907037"/>
            <a:ext cx="376317" cy="669669"/>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16251A75-5685-E3B9-68DA-1CF11F506D4B}"/>
              </a:ext>
            </a:extLst>
          </p:cNvPr>
          <p:cNvCxnSpPr/>
          <p:nvPr/>
        </p:nvCxnSpPr>
        <p:spPr>
          <a:xfrm flipH="1" flipV="1">
            <a:off x="1943695" y="3517650"/>
            <a:ext cx="814453" cy="6399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AD4E207-97AE-F020-E8B4-A481FE328BB7}"/>
              </a:ext>
            </a:extLst>
          </p:cNvPr>
          <p:cNvCxnSpPr>
            <a:cxnSpLocks/>
          </p:cNvCxnSpPr>
          <p:nvPr/>
        </p:nvCxnSpPr>
        <p:spPr>
          <a:xfrm flipH="1" flipV="1">
            <a:off x="2023869" y="2969555"/>
            <a:ext cx="530605" cy="2372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5CD56B0-5F43-D9A1-0FAA-B8EFDF58665A}"/>
              </a:ext>
            </a:extLst>
          </p:cNvPr>
          <p:cNvCxnSpPr>
            <a:cxnSpLocks/>
          </p:cNvCxnSpPr>
          <p:nvPr/>
        </p:nvCxnSpPr>
        <p:spPr>
          <a:xfrm flipH="1" flipV="1">
            <a:off x="2391825" y="2777392"/>
            <a:ext cx="177739" cy="4294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CB6F6DD-BE9C-E461-3156-2AECD375CE5C}"/>
              </a:ext>
            </a:extLst>
          </p:cNvPr>
          <p:cNvCxnSpPr>
            <a:cxnSpLocks/>
          </p:cNvCxnSpPr>
          <p:nvPr/>
        </p:nvCxnSpPr>
        <p:spPr>
          <a:xfrm flipH="1" flipV="1">
            <a:off x="3330216" y="2989077"/>
            <a:ext cx="34565" cy="52436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2C929E0-BF0B-D97D-A765-29FC4ED4E362}"/>
              </a:ext>
            </a:extLst>
          </p:cNvPr>
          <p:cNvCxnSpPr>
            <a:cxnSpLocks/>
          </p:cNvCxnSpPr>
          <p:nvPr/>
        </p:nvCxnSpPr>
        <p:spPr>
          <a:xfrm flipV="1">
            <a:off x="3371754" y="3067969"/>
            <a:ext cx="293065" cy="43356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6B834B8-9212-7D18-2363-8B3480B095E2}"/>
              </a:ext>
            </a:extLst>
          </p:cNvPr>
          <p:cNvCxnSpPr>
            <a:cxnSpLocks/>
          </p:cNvCxnSpPr>
          <p:nvPr/>
        </p:nvCxnSpPr>
        <p:spPr>
          <a:xfrm flipV="1">
            <a:off x="3759643" y="3038632"/>
            <a:ext cx="530026" cy="47600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B2C8880-D7C9-F51C-751E-D41AD2F8DA04}"/>
              </a:ext>
            </a:extLst>
          </p:cNvPr>
          <p:cNvCxnSpPr>
            <a:cxnSpLocks/>
          </p:cNvCxnSpPr>
          <p:nvPr/>
        </p:nvCxnSpPr>
        <p:spPr>
          <a:xfrm flipV="1">
            <a:off x="4191094" y="2472742"/>
            <a:ext cx="2036340" cy="926742"/>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B0D62E45-769D-B83B-9C64-41764B3216D4}"/>
              </a:ext>
            </a:extLst>
          </p:cNvPr>
          <p:cNvCxnSpPr>
            <a:cxnSpLocks/>
          </p:cNvCxnSpPr>
          <p:nvPr/>
        </p:nvCxnSpPr>
        <p:spPr>
          <a:xfrm flipV="1">
            <a:off x="4214180" y="2747051"/>
            <a:ext cx="2258972" cy="651595"/>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A8D16023-77B5-DF3D-57D6-55273614AE51}"/>
              </a:ext>
            </a:extLst>
          </p:cNvPr>
          <p:cNvSpPr/>
          <p:nvPr/>
        </p:nvSpPr>
        <p:spPr>
          <a:xfrm>
            <a:off x="722893" y="4178491"/>
            <a:ext cx="831178" cy="19110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F8BBB3D1-AC96-05EE-B94E-7D94B854B3B7}"/>
              </a:ext>
            </a:extLst>
          </p:cNvPr>
          <p:cNvSpPr/>
          <p:nvPr/>
        </p:nvSpPr>
        <p:spPr>
          <a:xfrm rot="1693916">
            <a:off x="5093708" y="4035040"/>
            <a:ext cx="831178" cy="319212"/>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BC3E1A73-3A22-5781-AD54-969FE67FF5A3}"/>
              </a:ext>
            </a:extLst>
          </p:cNvPr>
          <p:cNvSpPr/>
          <p:nvPr/>
        </p:nvSpPr>
        <p:spPr>
          <a:xfrm rot="759381">
            <a:off x="3319143" y="4095433"/>
            <a:ext cx="766237" cy="25833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790F3D40-C991-0FB1-3D22-7C31B898864A}"/>
              </a:ext>
            </a:extLst>
          </p:cNvPr>
          <p:cNvSpPr/>
          <p:nvPr/>
        </p:nvSpPr>
        <p:spPr>
          <a:xfrm rot="9679258">
            <a:off x="2443633" y="4075367"/>
            <a:ext cx="749275" cy="33389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E68A512-47B5-A691-B1B7-CBDD4093C355}"/>
              </a:ext>
            </a:extLst>
          </p:cNvPr>
          <p:cNvSpPr/>
          <p:nvPr/>
        </p:nvSpPr>
        <p:spPr>
          <a:xfrm rot="9679258">
            <a:off x="2936552" y="4187895"/>
            <a:ext cx="387208" cy="36339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1A64C28B-A5DE-46C4-6092-64BC440FF354}"/>
              </a:ext>
            </a:extLst>
          </p:cNvPr>
          <p:cNvSpPr/>
          <p:nvPr/>
        </p:nvSpPr>
        <p:spPr>
          <a:xfrm rot="16200000">
            <a:off x="263780" y="4154153"/>
            <a:ext cx="685203" cy="51771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D003707A-ECD7-3B83-38B5-6459C7064497}"/>
              </a:ext>
            </a:extLst>
          </p:cNvPr>
          <p:cNvSpPr/>
          <p:nvPr/>
        </p:nvSpPr>
        <p:spPr>
          <a:xfrm rot="20847253">
            <a:off x="4238508" y="3679432"/>
            <a:ext cx="427014" cy="35600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61BDDA7C-B4BD-396B-F66C-1AE5C6BCA9D1}"/>
              </a:ext>
            </a:extLst>
          </p:cNvPr>
          <p:cNvSpPr/>
          <p:nvPr/>
        </p:nvSpPr>
        <p:spPr>
          <a:xfrm rot="20847253">
            <a:off x="3451343" y="3745588"/>
            <a:ext cx="427014" cy="128520"/>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9D0287AC-BE88-8419-EBB0-DABC3DA7BD5D}"/>
              </a:ext>
            </a:extLst>
          </p:cNvPr>
          <p:cNvSpPr/>
          <p:nvPr/>
        </p:nvSpPr>
        <p:spPr>
          <a:xfrm rot="16200000">
            <a:off x="626946" y="4586111"/>
            <a:ext cx="831178" cy="31353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2CD2ADAE-6163-E7D6-79C8-E4895D4D9209}"/>
              </a:ext>
            </a:extLst>
          </p:cNvPr>
          <p:cNvSpPr/>
          <p:nvPr/>
        </p:nvSpPr>
        <p:spPr>
          <a:xfrm rot="16200000">
            <a:off x="1367852" y="4869894"/>
            <a:ext cx="831178" cy="31353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1" name="Espace réservé du contenu 2">
                <a:extLst>
                  <a:ext uri="{FF2B5EF4-FFF2-40B4-BE49-F238E27FC236}">
                    <a16:creationId xmlns:a16="http://schemas.microsoft.com/office/drawing/2014/main" id="{421910B2-B5FB-3F4D-BBD9-1CADBEF00938}"/>
                  </a:ext>
                </a:extLst>
              </p:cNvPr>
              <p:cNvSpPr>
                <a:spLocks noGrp="1"/>
              </p:cNvSpPr>
              <p:nvPr>
                <p:ph idx="1"/>
              </p:nvPr>
            </p:nvSpPr>
            <p:spPr>
              <a:xfrm>
                <a:off x="6425166" y="1327354"/>
                <a:ext cx="5607018" cy="5287490"/>
              </a:xfrm>
            </p:spPr>
            <p:txBody>
              <a:bodyPr>
                <a:normAutofit fontScale="92500" lnSpcReduction="20000"/>
              </a:bodyPr>
              <a:lstStyle/>
              <a:p>
                <a:r>
                  <a:rPr lang="en-GB" dirty="0"/>
                  <a:t>Analyses relies on MC generators, made of several steps (here for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r>
                      <a:rPr lang="fr-FR" b="0" i="1" smtClean="0">
                        <a:latin typeface="Cambria Math" panose="02040503050406030204" pitchFamily="18" charset="0"/>
                      </a:rPr>
                      <m:t>𝐻</m:t>
                    </m:r>
                  </m:oMath>
                </a14:m>
                <a:r>
                  <a:rPr lang="en-GB" dirty="0"/>
                  <a:t>). </a:t>
                </a:r>
              </a:p>
              <a:p>
                <a:endParaRPr lang="en-GB" dirty="0"/>
              </a:p>
              <a:p>
                <a:pPr lvl="1"/>
                <a:r>
                  <a:rPr lang="en-GB" dirty="0">
                    <a:solidFill>
                      <a:srgbClr val="C00000"/>
                    </a:solidFill>
                  </a:rPr>
                  <a:t>Hard interaction</a:t>
                </a:r>
                <a:r>
                  <a:rPr lang="en-GB" dirty="0"/>
                  <a:t>.</a:t>
                </a:r>
              </a:p>
              <a:p>
                <a:pPr lvl="1"/>
                <a:r>
                  <a:rPr lang="en-GB" dirty="0">
                    <a:solidFill>
                      <a:srgbClr val="FF0000"/>
                    </a:solidFill>
                  </a:rPr>
                  <a:t>Top quark and Higgs decays</a:t>
                </a:r>
                <a:r>
                  <a:rPr lang="en-GB" dirty="0"/>
                  <a:t>,</a:t>
                </a:r>
              </a:p>
              <a:p>
                <a:pPr lvl="1"/>
                <a:r>
                  <a:rPr lang="en-GB" dirty="0">
                    <a:solidFill>
                      <a:srgbClr val="FF0000"/>
                    </a:solidFill>
                  </a:rPr>
                  <a:t>Hard QCD radiation</a:t>
                </a:r>
                <a:r>
                  <a:rPr lang="en-GB" dirty="0"/>
                  <a:t>,</a:t>
                </a:r>
              </a:p>
              <a:p>
                <a:pPr lvl="1"/>
                <a:endParaRPr lang="en-GB" dirty="0"/>
              </a:p>
              <a:p>
                <a:pPr lvl="1"/>
                <a:endParaRPr lang="en-GB" dirty="0"/>
              </a:p>
              <a:p>
                <a:pPr lvl="1"/>
                <a:r>
                  <a:rPr lang="en-GB" dirty="0">
                    <a:solidFill>
                      <a:srgbClr val="C00000"/>
                    </a:solidFill>
                  </a:rPr>
                  <a:t>soft QCD radiation</a:t>
                </a:r>
              </a:p>
              <a:p>
                <a:pPr lvl="1"/>
                <a:r>
                  <a:rPr lang="en-GB" dirty="0">
                    <a:solidFill>
                      <a:srgbClr val="7030A0"/>
                    </a:solidFill>
                  </a:rPr>
                  <a:t>Secondary interaction</a:t>
                </a:r>
                <a:r>
                  <a:rPr lang="en-GB" dirty="0"/>
                  <a:t>, underlying events,</a:t>
                </a:r>
              </a:p>
              <a:p>
                <a:pPr lvl="1"/>
                <a:endParaRPr lang="en-GB" dirty="0"/>
              </a:p>
              <a:p>
                <a:pPr lvl="1"/>
                <a:endParaRPr lang="en-GB" dirty="0"/>
              </a:p>
              <a:p>
                <a:pPr lvl="1"/>
                <a:r>
                  <a:rPr lang="en-GB" dirty="0">
                    <a:solidFill>
                      <a:srgbClr val="92D050"/>
                    </a:solidFill>
                  </a:rPr>
                  <a:t>Final state partons hadronise</a:t>
                </a:r>
                <a:r>
                  <a:rPr lang="en-GB" dirty="0"/>
                  <a:t>,</a:t>
                </a:r>
              </a:p>
              <a:p>
                <a:pPr lvl="1"/>
                <a:r>
                  <a:rPr lang="en-GB" dirty="0">
                    <a:solidFill>
                      <a:schemeClr val="accent6"/>
                    </a:solidFill>
                  </a:rPr>
                  <a:t>Hadrons decay</a:t>
                </a:r>
                <a:r>
                  <a:rPr lang="en-GB" dirty="0"/>
                  <a:t>.</a:t>
                </a:r>
              </a:p>
              <a:p>
                <a:endParaRPr lang="en-GB" dirty="0"/>
              </a:p>
            </p:txBody>
          </p:sp>
        </mc:Choice>
        <mc:Fallback xmlns="">
          <p:sp>
            <p:nvSpPr>
              <p:cNvPr id="31" name="Espace réservé du contenu 2">
                <a:extLst>
                  <a:ext uri="{FF2B5EF4-FFF2-40B4-BE49-F238E27FC236}">
                    <a16:creationId xmlns:a16="http://schemas.microsoft.com/office/drawing/2014/main" id="{421910B2-B5FB-3F4D-BBD9-1CADBEF00938}"/>
                  </a:ext>
                </a:extLst>
              </p:cNvPr>
              <p:cNvSpPr>
                <a:spLocks noGrp="1" noRot="1" noChangeAspect="1" noMove="1" noResize="1" noEditPoints="1" noAdjustHandles="1" noChangeArrowheads="1" noChangeShapeType="1" noTextEdit="1"/>
              </p:cNvSpPr>
              <p:nvPr>
                <p:ph idx="1"/>
              </p:nvPr>
            </p:nvSpPr>
            <p:spPr>
              <a:xfrm>
                <a:off x="6425166" y="1327354"/>
                <a:ext cx="5607018" cy="5287490"/>
              </a:xfrm>
              <a:blipFill>
                <a:blip r:embed="rId3"/>
                <a:stretch>
                  <a:fillRect l="-1580" t="-3118" r="-903"/>
                </a:stretch>
              </a:blipFill>
            </p:spPr>
            <p:txBody>
              <a:bodyPr/>
              <a:lstStyle/>
              <a:p>
                <a:r>
                  <a:rPr lang="fr-FR">
                    <a:noFill/>
                  </a:rPr>
                  <a:t> </a:t>
                </a:r>
              </a:p>
            </p:txBody>
          </p:sp>
        </mc:Fallback>
      </mc:AlternateContent>
      <p:sp>
        <p:nvSpPr>
          <p:cNvPr id="33" name="Rectangle 32">
            <a:extLst>
              <a:ext uri="{FF2B5EF4-FFF2-40B4-BE49-F238E27FC236}">
                <a16:creationId xmlns:a16="http://schemas.microsoft.com/office/drawing/2014/main" id="{B5C19B7C-17F5-D5BE-D036-5775A1B40641}"/>
              </a:ext>
            </a:extLst>
          </p:cNvPr>
          <p:cNvSpPr/>
          <p:nvPr/>
        </p:nvSpPr>
        <p:spPr>
          <a:xfrm>
            <a:off x="6833531" y="2537592"/>
            <a:ext cx="4630881" cy="1044049"/>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A6FF7128-9110-2E34-E65B-9677B76179BD}"/>
              </a:ext>
            </a:extLst>
          </p:cNvPr>
          <p:cNvSpPr txBox="1"/>
          <p:nvPr/>
        </p:nvSpPr>
        <p:spPr>
          <a:xfrm>
            <a:off x="6716000" y="2228882"/>
            <a:ext cx="5025350" cy="369332"/>
          </a:xfrm>
          <a:prstGeom prst="rect">
            <a:avLst/>
          </a:prstGeom>
          <a:noFill/>
        </p:spPr>
        <p:txBody>
          <a:bodyPr wrap="none" rtlCol="0">
            <a:spAutoFit/>
          </a:bodyPr>
          <a:lstStyle/>
          <a:p>
            <a:r>
              <a:rPr lang="en-GB" b="1" dirty="0">
                <a:solidFill>
                  <a:srgbClr val="C00000"/>
                </a:solidFill>
              </a:rPr>
              <a:t>Hard process generator : MG5, </a:t>
            </a:r>
            <a:r>
              <a:rPr lang="en-GB" b="1" dirty="0" err="1">
                <a:solidFill>
                  <a:srgbClr val="C00000"/>
                </a:solidFill>
              </a:rPr>
              <a:t>aMCNLO</a:t>
            </a:r>
            <a:r>
              <a:rPr lang="en-GB" b="1" dirty="0">
                <a:solidFill>
                  <a:srgbClr val="C00000"/>
                </a:solidFill>
              </a:rPr>
              <a:t>, </a:t>
            </a:r>
            <a:r>
              <a:rPr lang="en-GB" b="1" dirty="0" err="1">
                <a:solidFill>
                  <a:srgbClr val="C00000"/>
                </a:solidFill>
              </a:rPr>
              <a:t>Powheg</a:t>
            </a:r>
            <a:r>
              <a:rPr lang="en-GB" b="1" dirty="0">
                <a:solidFill>
                  <a:srgbClr val="C00000"/>
                </a:solidFill>
              </a:rPr>
              <a:t>…</a:t>
            </a:r>
          </a:p>
        </p:txBody>
      </p:sp>
      <p:sp>
        <p:nvSpPr>
          <p:cNvPr id="36" name="Rectangle 35">
            <a:extLst>
              <a:ext uri="{FF2B5EF4-FFF2-40B4-BE49-F238E27FC236}">
                <a16:creationId xmlns:a16="http://schemas.microsoft.com/office/drawing/2014/main" id="{9AF40842-AF49-54BA-6218-099CA7FFC042}"/>
              </a:ext>
            </a:extLst>
          </p:cNvPr>
          <p:cNvSpPr/>
          <p:nvPr/>
        </p:nvSpPr>
        <p:spPr>
          <a:xfrm>
            <a:off x="6808138" y="4081568"/>
            <a:ext cx="4630882" cy="871432"/>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ED740992-B109-FCFC-60A8-7372600C348D}"/>
              </a:ext>
            </a:extLst>
          </p:cNvPr>
          <p:cNvSpPr txBox="1"/>
          <p:nvPr/>
        </p:nvSpPr>
        <p:spPr>
          <a:xfrm>
            <a:off x="6735097" y="3731319"/>
            <a:ext cx="1586653" cy="369332"/>
          </a:xfrm>
          <a:prstGeom prst="rect">
            <a:avLst/>
          </a:prstGeom>
          <a:noFill/>
        </p:spPr>
        <p:txBody>
          <a:bodyPr wrap="none" rtlCol="0">
            <a:spAutoFit/>
          </a:bodyPr>
          <a:lstStyle/>
          <a:p>
            <a:r>
              <a:rPr lang="en-GB" b="1" dirty="0">
                <a:solidFill>
                  <a:srgbClr val="7030A0"/>
                </a:solidFill>
              </a:rPr>
              <a:t>Pythia, Herwig</a:t>
            </a:r>
          </a:p>
        </p:txBody>
      </p:sp>
      <p:sp>
        <p:nvSpPr>
          <p:cNvPr id="40" name="Rectangle 39">
            <a:extLst>
              <a:ext uri="{FF2B5EF4-FFF2-40B4-BE49-F238E27FC236}">
                <a16:creationId xmlns:a16="http://schemas.microsoft.com/office/drawing/2014/main" id="{C64E07D5-7DB8-9D0E-41DC-F9FDC899AC24}"/>
              </a:ext>
            </a:extLst>
          </p:cNvPr>
          <p:cNvSpPr/>
          <p:nvPr/>
        </p:nvSpPr>
        <p:spPr>
          <a:xfrm>
            <a:off x="6808140" y="5512729"/>
            <a:ext cx="4630880" cy="702981"/>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42" name="ZoneTexte 41">
            <a:extLst>
              <a:ext uri="{FF2B5EF4-FFF2-40B4-BE49-F238E27FC236}">
                <a16:creationId xmlns:a16="http://schemas.microsoft.com/office/drawing/2014/main" id="{14156DFA-46F9-749E-15D5-E260E1DD16FA}"/>
              </a:ext>
            </a:extLst>
          </p:cNvPr>
          <p:cNvSpPr txBox="1"/>
          <p:nvPr/>
        </p:nvSpPr>
        <p:spPr>
          <a:xfrm>
            <a:off x="6735097" y="5160636"/>
            <a:ext cx="1586653" cy="369332"/>
          </a:xfrm>
          <a:prstGeom prst="rect">
            <a:avLst/>
          </a:prstGeom>
          <a:noFill/>
        </p:spPr>
        <p:txBody>
          <a:bodyPr wrap="none" rtlCol="0">
            <a:spAutoFit/>
          </a:bodyPr>
          <a:lstStyle/>
          <a:p>
            <a:r>
              <a:rPr lang="en-GB" b="1" dirty="0">
                <a:solidFill>
                  <a:schemeClr val="accent6"/>
                </a:solidFill>
              </a:rPr>
              <a:t>Pythia, Herwig</a:t>
            </a:r>
          </a:p>
        </p:txBody>
      </p:sp>
      <p:sp>
        <p:nvSpPr>
          <p:cNvPr id="44" name="Rectangle 43">
            <a:extLst>
              <a:ext uri="{FF2B5EF4-FFF2-40B4-BE49-F238E27FC236}">
                <a16:creationId xmlns:a16="http://schemas.microsoft.com/office/drawing/2014/main" id="{7F566272-0FD1-423D-BF99-3F8B2DA9ADFC}"/>
              </a:ext>
            </a:extLst>
          </p:cNvPr>
          <p:cNvSpPr/>
          <p:nvPr/>
        </p:nvSpPr>
        <p:spPr>
          <a:xfrm rot="5400000">
            <a:off x="7544281" y="2356232"/>
            <a:ext cx="3185845" cy="494368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50098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1521D-8F71-A26E-F76F-77665DC3D27B}"/>
              </a:ext>
            </a:extLst>
          </p:cNvPr>
          <p:cNvSpPr>
            <a:spLocks noGrp="1"/>
          </p:cNvSpPr>
          <p:nvPr>
            <p:ph type="title"/>
          </p:nvPr>
        </p:nvSpPr>
        <p:spPr/>
        <p:txBody>
          <a:bodyPr/>
          <a:lstStyle/>
          <a:p>
            <a:r>
              <a:rPr lang="en-GB"/>
              <a:t>Events generation</a:t>
            </a:r>
          </a:p>
        </p:txBody>
      </p:sp>
      <p:pic>
        <p:nvPicPr>
          <p:cNvPr id="21506" name="Picture 2">
            <a:extLst>
              <a:ext uri="{FF2B5EF4-FFF2-40B4-BE49-F238E27FC236}">
                <a16:creationId xmlns:a16="http://schemas.microsoft.com/office/drawing/2014/main" id="{2EA3F163-15EE-D751-5657-F680D5157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51348"/>
            <a:ext cx="6310312" cy="5530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C0E173-BF04-1424-7612-FB004C76165D}"/>
              </a:ext>
            </a:extLst>
          </p:cNvPr>
          <p:cNvSpPr/>
          <p:nvPr/>
        </p:nvSpPr>
        <p:spPr>
          <a:xfrm>
            <a:off x="-9832" y="6567949"/>
            <a:ext cx="6626942" cy="27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0965F25-7945-8674-2391-2DEC88E6BC4A}"/>
              </a:ext>
            </a:extLst>
          </p:cNvPr>
          <p:cNvSpPr/>
          <p:nvPr/>
        </p:nvSpPr>
        <p:spPr>
          <a:xfrm rot="4349941">
            <a:off x="4325696" y="2091471"/>
            <a:ext cx="1996634" cy="201298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C1953C8-5435-D20B-9CF1-3450BBCAB32E}"/>
              </a:ext>
            </a:extLst>
          </p:cNvPr>
          <p:cNvSpPr/>
          <p:nvPr/>
        </p:nvSpPr>
        <p:spPr>
          <a:xfrm rot="5882395">
            <a:off x="195366" y="2324673"/>
            <a:ext cx="2129625" cy="1489882"/>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231266F-B1F0-FA86-46F1-BE2BF35717EE}"/>
              </a:ext>
            </a:extLst>
          </p:cNvPr>
          <p:cNvSpPr/>
          <p:nvPr/>
        </p:nvSpPr>
        <p:spPr>
          <a:xfrm rot="12013783">
            <a:off x="3082165" y="1491853"/>
            <a:ext cx="2013336" cy="95871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6FADDC9-B5B2-6945-F745-9319CE3DB683}"/>
              </a:ext>
            </a:extLst>
          </p:cNvPr>
          <p:cNvSpPr/>
          <p:nvPr/>
        </p:nvSpPr>
        <p:spPr>
          <a:xfrm rot="9747178">
            <a:off x="1470920" y="1763245"/>
            <a:ext cx="831912" cy="103739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BA0D809-64A7-B814-2924-2559607526EB}"/>
              </a:ext>
            </a:extLst>
          </p:cNvPr>
          <p:cNvSpPr/>
          <p:nvPr/>
        </p:nvSpPr>
        <p:spPr>
          <a:xfrm rot="20681551">
            <a:off x="3044355" y="3285300"/>
            <a:ext cx="138333" cy="53044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16251A75-5685-E3B9-68DA-1CF11F506D4B}"/>
              </a:ext>
            </a:extLst>
          </p:cNvPr>
          <p:cNvCxnSpPr/>
          <p:nvPr/>
        </p:nvCxnSpPr>
        <p:spPr>
          <a:xfrm flipH="1" flipV="1">
            <a:off x="1943695" y="3517650"/>
            <a:ext cx="814453" cy="6399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AD4E207-97AE-F020-E8B4-A481FE328BB7}"/>
              </a:ext>
            </a:extLst>
          </p:cNvPr>
          <p:cNvCxnSpPr>
            <a:cxnSpLocks/>
          </p:cNvCxnSpPr>
          <p:nvPr/>
        </p:nvCxnSpPr>
        <p:spPr>
          <a:xfrm flipH="1" flipV="1">
            <a:off x="2023869" y="2969555"/>
            <a:ext cx="530605" cy="2372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5CD56B0-5F43-D9A1-0FAA-B8EFDF58665A}"/>
              </a:ext>
            </a:extLst>
          </p:cNvPr>
          <p:cNvCxnSpPr>
            <a:cxnSpLocks/>
          </p:cNvCxnSpPr>
          <p:nvPr/>
        </p:nvCxnSpPr>
        <p:spPr>
          <a:xfrm flipH="1" flipV="1">
            <a:off x="2391825" y="2777392"/>
            <a:ext cx="177739" cy="4294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CB6F6DD-BE9C-E461-3156-2AECD375CE5C}"/>
              </a:ext>
            </a:extLst>
          </p:cNvPr>
          <p:cNvCxnSpPr>
            <a:cxnSpLocks/>
          </p:cNvCxnSpPr>
          <p:nvPr/>
        </p:nvCxnSpPr>
        <p:spPr>
          <a:xfrm flipH="1" flipV="1">
            <a:off x="3330216" y="2989077"/>
            <a:ext cx="34565" cy="52436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2C929E0-BF0B-D97D-A765-29FC4ED4E362}"/>
              </a:ext>
            </a:extLst>
          </p:cNvPr>
          <p:cNvCxnSpPr>
            <a:cxnSpLocks/>
          </p:cNvCxnSpPr>
          <p:nvPr/>
        </p:nvCxnSpPr>
        <p:spPr>
          <a:xfrm flipV="1">
            <a:off x="3371754" y="3067969"/>
            <a:ext cx="293065" cy="43356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6B834B8-9212-7D18-2363-8B3480B095E2}"/>
              </a:ext>
            </a:extLst>
          </p:cNvPr>
          <p:cNvCxnSpPr>
            <a:cxnSpLocks/>
          </p:cNvCxnSpPr>
          <p:nvPr/>
        </p:nvCxnSpPr>
        <p:spPr>
          <a:xfrm flipV="1">
            <a:off x="3759643" y="3038632"/>
            <a:ext cx="530026" cy="47600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B2C8880-D7C9-F51C-751E-D41AD2F8DA04}"/>
              </a:ext>
            </a:extLst>
          </p:cNvPr>
          <p:cNvCxnSpPr>
            <a:cxnSpLocks/>
          </p:cNvCxnSpPr>
          <p:nvPr/>
        </p:nvCxnSpPr>
        <p:spPr>
          <a:xfrm flipV="1">
            <a:off x="4191094" y="2472742"/>
            <a:ext cx="2036340" cy="926742"/>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B0D62E45-769D-B83B-9C64-41764B3216D4}"/>
              </a:ext>
            </a:extLst>
          </p:cNvPr>
          <p:cNvCxnSpPr>
            <a:cxnSpLocks/>
          </p:cNvCxnSpPr>
          <p:nvPr/>
        </p:nvCxnSpPr>
        <p:spPr>
          <a:xfrm flipV="1">
            <a:off x="4214180" y="2747051"/>
            <a:ext cx="2258972" cy="651595"/>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959C948-98A4-174B-86B4-B1D4F0D96E02}"/>
              </a:ext>
            </a:extLst>
          </p:cNvPr>
          <p:cNvSpPr/>
          <p:nvPr/>
        </p:nvSpPr>
        <p:spPr>
          <a:xfrm>
            <a:off x="5195882" y="4067208"/>
            <a:ext cx="762973" cy="27038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077C55D0-2721-C13E-003B-A4E583C08F3F}"/>
              </a:ext>
            </a:extLst>
          </p:cNvPr>
          <p:cNvSpPr/>
          <p:nvPr/>
        </p:nvSpPr>
        <p:spPr>
          <a:xfrm>
            <a:off x="722893" y="4168659"/>
            <a:ext cx="1019638" cy="20093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571006B6-66DF-71DF-0682-BB0342EF9E0B}"/>
              </a:ext>
            </a:extLst>
          </p:cNvPr>
          <p:cNvSpPr/>
          <p:nvPr/>
        </p:nvSpPr>
        <p:spPr>
          <a:xfrm rot="16200000">
            <a:off x="626946" y="4586111"/>
            <a:ext cx="831178" cy="31353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FE044B9D-116C-83EF-AA3E-EB6F69E82FEC}"/>
              </a:ext>
            </a:extLst>
          </p:cNvPr>
          <p:cNvSpPr/>
          <p:nvPr/>
        </p:nvSpPr>
        <p:spPr>
          <a:xfrm rot="9747178">
            <a:off x="2291286" y="1621178"/>
            <a:ext cx="831912" cy="103739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B5F0B614-D7A4-4EE9-3DCA-19DE45C913E8}"/>
              </a:ext>
            </a:extLst>
          </p:cNvPr>
          <p:cNvSpPr/>
          <p:nvPr/>
        </p:nvSpPr>
        <p:spPr>
          <a:xfrm rot="10553437">
            <a:off x="2791647" y="1354279"/>
            <a:ext cx="774029" cy="103739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0E409BCB-9305-BA61-0BE7-E94A3BAC5B7C}"/>
              </a:ext>
            </a:extLst>
          </p:cNvPr>
          <p:cNvSpPr/>
          <p:nvPr/>
        </p:nvSpPr>
        <p:spPr>
          <a:xfrm>
            <a:off x="1844681" y="4383516"/>
            <a:ext cx="2678692" cy="215493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F97F990D-13AA-7D15-4F01-BB5F94D1F7BB}"/>
              </a:ext>
            </a:extLst>
          </p:cNvPr>
          <p:cNvSpPr/>
          <p:nvPr/>
        </p:nvSpPr>
        <p:spPr>
          <a:xfrm rot="20761982">
            <a:off x="1885265" y="4246980"/>
            <a:ext cx="680634" cy="25833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23FCC9A3-48EA-BA39-FAF4-7299B947BD08}"/>
              </a:ext>
            </a:extLst>
          </p:cNvPr>
          <p:cNvSpPr/>
          <p:nvPr/>
        </p:nvSpPr>
        <p:spPr>
          <a:xfrm rot="759381">
            <a:off x="3319143" y="4095433"/>
            <a:ext cx="766237" cy="25833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BD5CAAEA-8D4E-090B-E8E0-331301A2E5D0}"/>
              </a:ext>
            </a:extLst>
          </p:cNvPr>
          <p:cNvSpPr/>
          <p:nvPr/>
        </p:nvSpPr>
        <p:spPr>
          <a:xfrm rot="9679258">
            <a:off x="2443633" y="4075367"/>
            <a:ext cx="749275" cy="33389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C7B0B38-BB7F-B55E-225B-8D67269841CF}"/>
              </a:ext>
            </a:extLst>
          </p:cNvPr>
          <p:cNvSpPr/>
          <p:nvPr/>
        </p:nvSpPr>
        <p:spPr>
          <a:xfrm rot="10952550">
            <a:off x="2901843" y="4239803"/>
            <a:ext cx="530413" cy="22588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72303FCA-3863-F325-E6F9-1528B42C2DFB}"/>
              </a:ext>
            </a:extLst>
          </p:cNvPr>
          <p:cNvSpPr/>
          <p:nvPr/>
        </p:nvSpPr>
        <p:spPr>
          <a:xfrm rot="16200000">
            <a:off x="795112" y="3469189"/>
            <a:ext cx="263973" cy="125394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15842BD-167F-2C7B-F3D1-0DBA76E56400}"/>
                  </a:ext>
                </a:extLst>
              </p:cNvPr>
              <p:cNvSpPr>
                <a:spLocks noGrp="1"/>
              </p:cNvSpPr>
              <p:nvPr>
                <p:ph idx="1"/>
              </p:nvPr>
            </p:nvSpPr>
            <p:spPr>
              <a:xfrm>
                <a:off x="6425166" y="1327354"/>
                <a:ext cx="5607018" cy="5287490"/>
              </a:xfrm>
            </p:spPr>
            <p:txBody>
              <a:bodyPr>
                <a:normAutofit fontScale="92500" lnSpcReduction="20000"/>
              </a:bodyPr>
              <a:lstStyle/>
              <a:p>
                <a:r>
                  <a:rPr lang="en-GB" dirty="0"/>
                  <a:t>Analyses relies on MC generators, made of several steps (here for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r>
                      <a:rPr lang="fr-FR" b="0" i="1" smtClean="0">
                        <a:latin typeface="Cambria Math" panose="02040503050406030204" pitchFamily="18" charset="0"/>
                      </a:rPr>
                      <m:t>𝐻</m:t>
                    </m:r>
                  </m:oMath>
                </a14:m>
                <a:r>
                  <a:rPr lang="en-GB" dirty="0"/>
                  <a:t>). </a:t>
                </a:r>
              </a:p>
              <a:p>
                <a:endParaRPr lang="en-GB" dirty="0"/>
              </a:p>
              <a:p>
                <a:pPr lvl="1"/>
                <a:r>
                  <a:rPr lang="en-GB" dirty="0">
                    <a:solidFill>
                      <a:srgbClr val="C00000"/>
                    </a:solidFill>
                  </a:rPr>
                  <a:t>Hard interaction</a:t>
                </a:r>
                <a:r>
                  <a:rPr lang="en-GB" dirty="0"/>
                  <a:t>.</a:t>
                </a:r>
              </a:p>
              <a:p>
                <a:pPr lvl="1"/>
                <a:r>
                  <a:rPr lang="en-GB" dirty="0">
                    <a:solidFill>
                      <a:srgbClr val="FF0000"/>
                    </a:solidFill>
                  </a:rPr>
                  <a:t>Top quark and Higgs decays</a:t>
                </a:r>
                <a:r>
                  <a:rPr lang="en-GB" dirty="0"/>
                  <a:t>,</a:t>
                </a:r>
              </a:p>
              <a:p>
                <a:pPr lvl="1"/>
                <a:r>
                  <a:rPr lang="en-GB" dirty="0">
                    <a:solidFill>
                      <a:srgbClr val="FF0000"/>
                    </a:solidFill>
                  </a:rPr>
                  <a:t>Hard QCD radiation</a:t>
                </a:r>
                <a:r>
                  <a:rPr lang="en-GB" dirty="0"/>
                  <a:t>,</a:t>
                </a:r>
              </a:p>
              <a:p>
                <a:pPr lvl="1"/>
                <a:endParaRPr lang="en-GB" dirty="0"/>
              </a:p>
              <a:p>
                <a:pPr lvl="1"/>
                <a:endParaRPr lang="en-GB" dirty="0"/>
              </a:p>
              <a:p>
                <a:pPr lvl="1"/>
                <a:r>
                  <a:rPr lang="en-GB" dirty="0">
                    <a:solidFill>
                      <a:srgbClr val="C00000"/>
                    </a:solidFill>
                  </a:rPr>
                  <a:t>soft QCD radiation</a:t>
                </a:r>
              </a:p>
              <a:p>
                <a:pPr lvl="1"/>
                <a:r>
                  <a:rPr lang="en-GB" dirty="0">
                    <a:solidFill>
                      <a:srgbClr val="7030A0"/>
                    </a:solidFill>
                  </a:rPr>
                  <a:t>Secondary interaction</a:t>
                </a:r>
                <a:r>
                  <a:rPr lang="en-GB" dirty="0"/>
                  <a:t>, underlying events,</a:t>
                </a:r>
              </a:p>
              <a:p>
                <a:pPr lvl="1"/>
                <a:endParaRPr lang="en-GB" dirty="0"/>
              </a:p>
              <a:p>
                <a:pPr lvl="1"/>
                <a:endParaRPr lang="en-GB" dirty="0"/>
              </a:p>
              <a:p>
                <a:pPr lvl="1"/>
                <a:r>
                  <a:rPr lang="en-GB" dirty="0">
                    <a:solidFill>
                      <a:srgbClr val="92D050"/>
                    </a:solidFill>
                  </a:rPr>
                  <a:t>Final state partons hadronise</a:t>
                </a:r>
                <a:r>
                  <a:rPr lang="en-GB" dirty="0"/>
                  <a:t>,</a:t>
                </a:r>
              </a:p>
              <a:p>
                <a:pPr lvl="1"/>
                <a:r>
                  <a:rPr lang="en-GB" dirty="0">
                    <a:solidFill>
                      <a:schemeClr val="accent6"/>
                    </a:solidFill>
                  </a:rPr>
                  <a:t>Hadrons decay</a:t>
                </a:r>
                <a:r>
                  <a:rPr lang="en-GB" dirty="0"/>
                  <a:t>.</a:t>
                </a:r>
              </a:p>
              <a:p>
                <a:endParaRPr lang="en-GB" dirty="0"/>
              </a:p>
            </p:txBody>
          </p:sp>
        </mc:Choice>
        <mc:Fallback xmlns="">
          <p:sp>
            <p:nvSpPr>
              <p:cNvPr id="3" name="Espace réservé du contenu 2">
                <a:extLst>
                  <a:ext uri="{FF2B5EF4-FFF2-40B4-BE49-F238E27FC236}">
                    <a16:creationId xmlns:a16="http://schemas.microsoft.com/office/drawing/2014/main" id="{715842BD-167F-2C7B-F3D1-0DBA76E56400}"/>
                  </a:ext>
                </a:extLst>
              </p:cNvPr>
              <p:cNvSpPr>
                <a:spLocks noGrp="1" noRot="1" noChangeAspect="1" noMove="1" noResize="1" noEditPoints="1" noAdjustHandles="1" noChangeArrowheads="1" noChangeShapeType="1" noTextEdit="1"/>
              </p:cNvSpPr>
              <p:nvPr>
                <p:ph idx="1"/>
              </p:nvPr>
            </p:nvSpPr>
            <p:spPr>
              <a:xfrm>
                <a:off x="6425166" y="1327354"/>
                <a:ext cx="5607018" cy="5287490"/>
              </a:xfrm>
              <a:blipFill>
                <a:blip r:embed="rId3"/>
                <a:stretch>
                  <a:fillRect l="-1580" t="-3118" r="-903"/>
                </a:stretch>
              </a:blipFill>
            </p:spPr>
            <p:txBody>
              <a:bodyPr/>
              <a:lstStyle/>
              <a:p>
                <a:r>
                  <a:rPr lang="fr-FR">
                    <a:noFill/>
                  </a:rPr>
                  <a:t> </a:t>
                </a:r>
              </a:p>
            </p:txBody>
          </p:sp>
        </mc:Fallback>
      </mc:AlternateContent>
      <p:sp>
        <p:nvSpPr>
          <p:cNvPr id="6" name="Rectangle 5">
            <a:extLst>
              <a:ext uri="{FF2B5EF4-FFF2-40B4-BE49-F238E27FC236}">
                <a16:creationId xmlns:a16="http://schemas.microsoft.com/office/drawing/2014/main" id="{1A3244BE-B9A8-B3B2-D3D3-967CE4CDBE2A}"/>
              </a:ext>
            </a:extLst>
          </p:cNvPr>
          <p:cNvSpPr/>
          <p:nvPr/>
        </p:nvSpPr>
        <p:spPr>
          <a:xfrm>
            <a:off x="6833531" y="2537592"/>
            <a:ext cx="4630881" cy="1044049"/>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65AA04F-FC6C-2A63-805C-61647FA4BCA0}"/>
              </a:ext>
            </a:extLst>
          </p:cNvPr>
          <p:cNvSpPr txBox="1"/>
          <p:nvPr/>
        </p:nvSpPr>
        <p:spPr>
          <a:xfrm>
            <a:off x="6716000" y="2228882"/>
            <a:ext cx="5025350" cy="369332"/>
          </a:xfrm>
          <a:prstGeom prst="rect">
            <a:avLst/>
          </a:prstGeom>
          <a:noFill/>
        </p:spPr>
        <p:txBody>
          <a:bodyPr wrap="none" rtlCol="0">
            <a:spAutoFit/>
          </a:bodyPr>
          <a:lstStyle/>
          <a:p>
            <a:r>
              <a:rPr lang="en-GB" b="1" dirty="0">
                <a:solidFill>
                  <a:srgbClr val="C00000"/>
                </a:solidFill>
              </a:rPr>
              <a:t>Hard process generator : MG5, </a:t>
            </a:r>
            <a:r>
              <a:rPr lang="en-GB" b="1" dirty="0" err="1">
                <a:solidFill>
                  <a:srgbClr val="C00000"/>
                </a:solidFill>
              </a:rPr>
              <a:t>aMCNLO</a:t>
            </a:r>
            <a:r>
              <a:rPr lang="en-GB" b="1" dirty="0">
                <a:solidFill>
                  <a:srgbClr val="C00000"/>
                </a:solidFill>
              </a:rPr>
              <a:t>, </a:t>
            </a:r>
            <a:r>
              <a:rPr lang="en-GB" b="1" dirty="0" err="1">
                <a:solidFill>
                  <a:srgbClr val="C00000"/>
                </a:solidFill>
              </a:rPr>
              <a:t>Powheg</a:t>
            </a:r>
            <a:r>
              <a:rPr lang="en-GB" b="1" dirty="0">
                <a:solidFill>
                  <a:srgbClr val="C00000"/>
                </a:solidFill>
              </a:rPr>
              <a:t>…</a:t>
            </a:r>
          </a:p>
        </p:txBody>
      </p:sp>
      <p:sp>
        <p:nvSpPr>
          <p:cNvPr id="11" name="Rectangle 10">
            <a:extLst>
              <a:ext uri="{FF2B5EF4-FFF2-40B4-BE49-F238E27FC236}">
                <a16:creationId xmlns:a16="http://schemas.microsoft.com/office/drawing/2014/main" id="{DFF89F43-ADB5-EE7B-A573-3F86C2798CAB}"/>
              </a:ext>
            </a:extLst>
          </p:cNvPr>
          <p:cNvSpPr/>
          <p:nvPr/>
        </p:nvSpPr>
        <p:spPr>
          <a:xfrm>
            <a:off x="6808138" y="4081568"/>
            <a:ext cx="4630882" cy="871432"/>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B60DCE6-2D13-E383-986C-286DE9BDFEE5}"/>
              </a:ext>
            </a:extLst>
          </p:cNvPr>
          <p:cNvSpPr txBox="1"/>
          <p:nvPr/>
        </p:nvSpPr>
        <p:spPr>
          <a:xfrm>
            <a:off x="6735097" y="3731319"/>
            <a:ext cx="1586653" cy="369332"/>
          </a:xfrm>
          <a:prstGeom prst="rect">
            <a:avLst/>
          </a:prstGeom>
          <a:noFill/>
        </p:spPr>
        <p:txBody>
          <a:bodyPr wrap="none" rtlCol="0">
            <a:spAutoFit/>
          </a:bodyPr>
          <a:lstStyle/>
          <a:p>
            <a:r>
              <a:rPr lang="en-GB" b="1" dirty="0">
                <a:solidFill>
                  <a:srgbClr val="7030A0"/>
                </a:solidFill>
              </a:rPr>
              <a:t>Pythia, Herwig</a:t>
            </a:r>
          </a:p>
        </p:txBody>
      </p:sp>
      <p:sp>
        <p:nvSpPr>
          <p:cNvPr id="13" name="Rectangle 12">
            <a:extLst>
              <a:ext uri="{FF2B5EF4-FFF2-40B4-BE49-F238E27FC236}">
                <a16:creationId xmlns:a16="http://schemas.microsoft.com/office/drawing/2014/main" id="{55097209-7743-E982-FA1D-6E7753E30CC1}"/>
              </a:ext>
            </a:extLst>
          </p:cNvPr>
          <p:cNvSpPr/>
          <p:nvPr/>
        </p:nvSpPr>
        <p:spPr>
          <a:xfrm>
            <a:off x="6808140" y="5512729"/>
            <a:ext cx="4630880" cy="702981"/>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14" name="ZoneTexte 13">
            <a:extLst>
              <a:ext uri="{FF2B5EF4-FFF2-40B4-BE49-F238E27FC236}">
                <a16:creationId xmlns:a16="http://schemas.microsoft.com/office/drawing/2014/main" id="{159C4A47-E0F2-31BC-F57D-16C33C33D86D}"/>
              </a:ext>
            </a:extLst>
          </p:cNvPr>
          <p:cNvSpPr txBox="1"/>
          <p:nvPr/>
        </p:nvSpPr>
        <p:spPr>
          <a:xfrm>
            <a:off x="6735097" y="5160636"/>
            <a:ext cx="1586653" cy="369332"/>
          </a:xfrm>
          <a:prstGeom prst="rect">
            <a:avLst/>
          </a:prstGeom>
          <a:noFill/>
        </p:spPr>
        <p:txBody>
          <a:bodyPr wrap="none" rtlCol="0">
            <a:spAutoFit/>
          </a:bodyPr>
          <a:lstStyle/>
          <a:p>
            <a:r>
              <a:rPr lang="en-GB" b="1" dirty="0">
                <a:solidFill>
                  <a:schemeClr val="accent6"/>
                </a:solidFill>
              </a:rPr>
              <a:t>Pythia, Herwig</a:t>
            </a:r>
          </a:p>
        </p:txBody>
      </p:sp>
      <p:sp>
        <p:nvSpPr>
          <p:cNvPr id="15" name="Rectangle 14">
            <a:extLst>
              <a:ext uri="{FF2B5EF4-FFF2-40B4-BE49-F238E27FC236}">
                <a16:creationId xmlns:a16="http://schemas.microsoft.com/office/drawing/2014/main" id="{A930A1E8-D8E1-690C-E838-B13C75E57FEC}"/>
              </a:ext>
            </a:extLst>
          </p:cNvPr>
          <p:cNvSpPr/>
          <p:nvPr/>
        </p:nvSpPr>
        <p:spPr>
          <a:xfrm rot="5400000">
            <a:off x="8118463" y="2930415"/>
            <a:ext cx="2037481" cy="494368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2692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FA1334-10D7-809A-D920-9BE38B4289EF}"/>
              </a:ext>
            </a:extLst>
          </p:cNvPr>
          <p:cNvSpPr>
            <a:spLocks noGrp="1"/>
          </p:cNvSpPr>
          <p:nvPr>
            <p:ph type="title"/>
          </p:nvPr>
        </p:nvSpPr>
        <p:spPr>
          <a:xfrm>
            <a:off x="1072481" y="2064704"/>
            <a:ext cx="10515600" cy="1819275"/>
          </a:xfrm>
        </p:spPr>
        <p:txBody>
          <a:bodyPr/>
          <a:lstStyle/>
          <a:p>
            <a:r>
              <a:rPr lang="en-GB" dirty="0"/>
              <a:t>ID card of the top quark</a:t>
            </a:r>
          </a:p>
        </p:txBody>
      </p:sp>
      <p:pic>
        <p:nvPicPr>
          <p:cNvPr id="5" name="Image 4">
            <a:extLst>
              <a:ext uri="{FF2B5EF4-FFF2-40B4-BE49-F238E27FC236}">
                <a16:creationId xmlns:a16="http://schemas.microsoft.com/office/drawing/2014/main" id="{09903274-5804-8095-5777-566843F3B71A}"/>
              </a:ext>
            </a:extLst>
          </p:cNvPr>
          <p:cNvPicPr>
            <a:picLocks noChangeAspect="1"/>
          </p:cNvPicPr>
          <p:nvPr/>
        </p:nvPicPr>
        <p:blipFill>
          <a:blip r:embed="rId2"/>
          <a:stretch>
            <a:fillRect/>
          </a:stretch>
        </p:blipFill>
        <p:spPr>
          <a:xfrm>
            <a:off x="8061558" y="4061077"/>
            <a:ext cx="3526523" cy="2624389"/>
          </a:xfrm>
          <a:prstGeom prst="rect">
            <a:avLst/>
          </a:prstGeom>
        </p:spPr>
      </p:pic>
      <p:pic>
        <p:nvPicPr>
          <p:cNvPr id="6" name="Picture 2" descr="Top quark | The Particle Zoo">
            <a:extLst>
              <a:ext uri="{FF2B5EF4-FFF2-40B4-BE49-F238E27FC236}">
                <a16:creationId xmlns:a16="http://schemas.microsoft.com/office/drawing/2014/main" id="{535AAFAD-83CD-CA52-5855-D2BE52E76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689" y="4899259"/>
            <a:ext cx="435253" cy="59676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76753ACB-2A79-61ED-A50B-0478CCD6AB7F}"/>
              </a:ext>
            </a:extLst>
          </p:cNvPr>
          <p:cNvSpPr txBox="1"/>
          <p:nvPr/>
        </p:nvSpPr>
        <p:spPr>
          <a:xfrm>
            <a:off x="8422259" y="5336350"/>
            <a:ext cx="435253" cy="153888"/>
          </a:xfrm>
          <a:prstGeom prst="rect">
            <a:avLst/>
          </a:prstGeom>
          <a:solidFill>
            <a:schemeClr val="bg1">
              <a:alpha val="85000"/>
            </a:schemeClr>
          </a:solidFill>
        </p:spPr>
        <p:txBody>
          <a:bodyPr wrap="square" rtlCol="0">
            <a:spAutoFit/>
          </a:bodyPr>
          <a:lstStyle/>
          <a:p>
            <a:r>
              <a:rPr lang="fr-FR" sz="400" dirty="0"/>
              <a:t>10/09/2008</a:t>
            </a:r>
          </a:p>
        </p:txBody>
      </p:sp>
      <p:sp>
        <p:nvSpPr>
          <p:cNvPr id="9" name="ZoneTexte 8">
            <a:extLst>
              <a:ext uri="{FF2B5EF4-FFF2-40B4-BE49-F238E27FC236}">
                <a16:creationId xmlns:a16="http://schemas.microsoft.com/office/drawing/2014/main" id="{CC1DC1AD-D849-B04E-DFB7-B3CBCC0672F5}"/>
              </a:ext>
            </a:extLst>
          </p:cNvPr>
          <p:cNvSpPr txBox="1"/>
          <p:nvPr/>
        </p:nvSpPr>
        <p:spPr>
          <a:xfrm>
            <a:off x="8422259" y="5662728"/>
            <a:ext cx="768040" cy="200055"/>
          </a:xfrm>
          <a:prstGeom prst="rect">
            <a:avLst/>
          </a:prstGeom>
          <a:solidFill>
            <a:schemeClr val="bg1">
              <a:alpha val="85000"/>
            </a:schemeClr>
          </a:solidFill>
        </p:spPr>
        <p:txBody>
          <a:bodyPr wrap="square" rtlCol="0">
            <a:spAutoFit/>
          </a:bodyPr>
          <a:lstStyle/>
          <a:p>
            <a:pPr algn="ctr"/>
            <a:r>
              <a:rPr lang="fr-FR" sz="700" dirty="0"/>
              <a:t>Top QUARK</a:t>
            </a:r>
          </a:p>
        </p:txBody>
      </p:sp>
      <p:sp>
        <p:nvSpPr>
          <p:cNvPr id="10" name="ZoneTexte 9">
            <a:extLst>
              <a:ext uri="{FF2B5EF4-FFF2-40B4-BE49-F238E27FC236}">
                <a16:creationId xmlns:a16="http://schemas.microsoft.com/office/drawing/2014/main" id="{51DFEF5F-F019-D4EC-92E5-E61C9511C58B}"/>
              </a:ext>
            </a:extLst>
          </p:cNvPr>
          <p:cNvSpPr txBox="1"/>
          <p:nvPr/>
        </p:nvSpPr>
        <p:spPr>
          <a:xfrm>
            <a:off x="8422259" y="6074069"/>
            <a:ext cx="435253" cy="200055"/>
          </a:xfrm>
          <a:prstGeom prst="rect">
            <a:avLst/>
          </a:prstGeom>
          <a:solidFill>
            <a:schemeClr val="bg1"/>
          </a:solidFill>
        </p:spPr>
        <p:txBody>
          <a:bodyPr wrap="square" rtlCol="0">
            <a:spAutoFit/>
          </a:bodyPr>
          <a:lstStyle/>
          <a:p>
            <a:pPr algn="ctr"/>
            <a:endParaRPr lang="fr-FR" sz="700" dirty="0"/>
          </a:p>
        </p:txBody>
      </p:sp>
    </p:spTree>
    <p:extLst>
      <p:ext uri="{BB962C8B-B14F-4D97-AF65-F5344CB8AC3E}">
        <p14:creationId xmlns:p14="http://schemas.microsoft.com/office/powerpoint/2010/main" val="3444320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1521D-8F71-A26E-F76F-77665DC3D27B}"/>
              </a:ext>
            </a:extLst>
          </p:cNvPr>
          <p:cNvSpPr>
            <a:spLocks noGrp="1"/>
          </p:cNvSpPr>
          <p:nvPr>
            <p:ph type="title"/>
          </p:nvPr>
        </p:nvSpPr>
        <p:spPr/>
        <p:txBody>
          <a:bodyPr/>
          <a:lstStyle/>
          <a:p>
            <a:r>
              <a:rPr lang="en-GB"/>
              <a:t>Events generation</a:t>
            </a:r>
          </a:p>
        </p:txBody>
      </p:sp>
      <p:pic>
        <p:nvPicPr>
          <p:cNvPr id="21506" name="Picture 2">
            <a:extLst>
              <a:ext uri="{FF2B5EF4-FFF2-40B4-BE49-F238E27FC236}">
                <a16:creationId xmlns:a16="http://schemas.microsoft.com/office/drawing/2014/main" id="{2EA3F163-15EE-D751-5657-F680D5157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51348"/>
            <a:ext cx="6310312" cy="5530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C0E173-BF04-1424-7612-FB004C76165D}"/>
              </a:ext>
            </a:extLst>
          </p:cNvPr>
          <p:cNvSpPr/>
          <p:nvPr/>
        </p:nvSpPr>
        <p:spPr>
          <a:xfrm>
            <a:off x="-9832" y="6567949"/>
            <a:ext cx="6626942" cy="27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0965F25-7945-8674-2391-2DEC88E6BC4A}"/>
              </a:ext>
            </a:extLst>
          </p:cNvPr>
          <p:cNvSpPr/>
          <p:nvPr/>
        </p:nvSpPr>
        <p:spPr>
          <a:xfrm rot="4349941">
            <a:off x="4360569" y="2050989"/>
            <a:ext cx="1906549" cy="200590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C1953C8-5435-D20B-9CF1-3450BBCAB32E}"/>
              </a:ext>
            </a:extLst>
          </p:cNvPr>
          <p:cNvSpPr/>
          <p:nvPr/>
        </p:nvSpPr>
        <p:spPr>
          <a:xfrm rot="5882395">
            <a:off x="154181" y="2281321"/>
            <a:ext cx="2252523" cy="155147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231266F-B1F0-FA86-46F1-BE2BF35717EE}"/>
              </a:ext>
            </a:extLst>
          </p:cNvPr>
          <p:cNvSpPr/>
          <p:nvPr/>
        </p:nvSpPr>
        <p:spPr>
          <a:xfrm rot="12013783">
            <a:off x="3082165" y="1491853"/>
            <a:ext cx="2013336" cy="95871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6FADDC9-B5B2-6945-F745-9319CE3DB683}"/>
              </a:ext>
            </a:extLst>
          </p:cNvPr>
          <p:cNvSpPr/>
          <p:nvPr/>
        </p:nvSpPr>
        <p:spPr>
          <a:xfrm rot="9747178">
            <a:off x="1426830" y="1368709"/>
            <a:ext cx="2013336" cy="1362914"/>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B5C0050-268A-DDE5-7A8C-8320C7F19159}"/>
              </a:ext>
            </a:extLst>
          </p:cNvPr>
          <p:cNvSpPr/>
          <p:nvPr/>
        </p:nvSpPr>
        <p:spPr>
          <a:xfrm>
            <a:off x="2963834" y="4059516"/>
            <a:ext cx="659648" cy="370470"/>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16251A75-5685-E3B9-68DA-1CF11F506D4B}"/>
              </a:ext>
            </a:extLst>
          </p:cNvPr>
          <p:cNvCxnSpPr/>
          <p:nvPr/>
        </p:nvCxnSpPr>
        <p:spPr>
          <a:xfrm flipH="1" flipV="1">
            <a:off x="1943695" y="3517650"/>
            <a:ext cx="814453" cy="6399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AD4E207-97AE-F020-E8B4-A481FE328BB7}"/>
              </a:ext>
            </a:extLst>
          </p:cNvPr>
          <p:cNvCxnSpPr>
            <a:cxnSpLocks/>
          </p:cNvCxnSpPr>
          <p:nvPr/>
        </p:nvCxnSpPr>
        <p:spPr>
          <a:xfrm flipH="1" flipV="1">
            <a:off x="2023869" y="2969555"/>
            <a:ext cx="530605" cy="2372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5CD56B0-5F43-D9A1-0FAA-B8EFDF58665A}"/>
              </a:ext>
            </a:extLst>
          </p:cNvPr>
          <p:cNvCxnSpPr>
            <a:cxnSpLocks/>
          </p:cNvCxnSpPr>
          <p:nvPr/>
        </p:nvCxnSpPr>
        <p:spPr>
          <a:xfrm flipH="1" flipV="1">
            <a:off x="2391825" y="2777392"/>
            <a:ext cx="177739" cy="4294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CB6F6DD-BE9C-E461-3156-2AECD375CE5C}"/>
              </a:ext>
            </a:extLst>
          </p:cNvPr>
          <p:cNvCxnSpPr>
            <a:cxnSpLocks/>
          </p:cNvCxnSpPr>
          <p:nvPr/>
        </p:nvCxnSpPr>
        <p:spPr>
          <a:xfrm flipH="1" flipV="1">
            <a:off x="3330216" y="2989077"/>
            <a:ext cx="34565" cy="52436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2C929E0-BF0B-D97D-A765-29FC4ED4E362}"/>
              </a:ext>
            </a:extLst>
          </p:cNvPr>
          <p:cNvCxnSpPr>
            <a:cxnSpLocks/>
          </p:cNvCxnSpPr>
          <p:nvPr/>
        </p:nvCxnSpPr>
        <p:spPr>
          <a:xfrm flipV="1">
            <a:off x="3371754" y="3067969"/>
            <a:ext cx="293065" cy="43356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6B834B8-9212-7D18-2363-8B3480B095E2}"/>
              </a:ext>
            </a:extLst>
          </p:cNvPr>
          <p:cNvCxnSpPr>
            <a:cxnSpLocks/>
          </p:cNvCxnSpPr>
          <p:nvPr/>
        </p:nvCxnSpPr>
        <p:spPr>
          <a:xfrm flipV="1">
            <a:off x="3759643" y="3038632"/>
            <a:ext cx="530026" cy="47600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B2C8880-D7C9-F51C-751E-D41AD2F8DA04}"/>
              </a:ext>
            </a:extLst>
          </p:cNvPr>
          <p:cNvCxnSpPr>
            <a:cxnSpLocks/>
          </p:cNvCxnSpPr>
          <p:nvPr/>
        </p:nvCxnSpPr>
        <p:spPr>
          <a:xfrm flipV="1">
            <a:off x="4191094" y="2472742"/>
            <a:ext cx="2036340" cy="926742"/>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87088B-7EEA-C6A6-D22E-3E9B6B6C4207}"/>
              </a:ext>
            </a:extLst>
          </p:cNvPr>
          <p:cNvSpPr/>
          <p:nvPr/>
        </p:nvSpPr>
        <p:spPr>
          <a:xfrm>
            <a:off x="2885388" y="3994312"/>
            <a:ext cx="246713" cy="27038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ED08D30-87F3-5A49-2AF1-DB0367DE2EA5}"/>
              </a:ext>
            </a:extLst>
          </p:cNvPr>
          <p:cNvSpPr/>
          <p:nvPr/>
        </p:nvSpPr>
        <p:spPr>
          <a:xfrm>
            <a:off x="3037788" y="4146712"/>
            <a:ext cx="246713" cy="27038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BF208A1-5B33-0B05-4DC0-AE6D9DC79D6D}"/>
              </a:ext>
            </a:extLst>
          </p:cNvPr>
          <p:cNvSpPr/>
          <p:nvPr/>
        </p:nvSpPr>
        <p:spPr>
          <a:xfrm rot="5400000">
            <a:off x="1004216" y="3644268"/>
            <a:ext cx="357583" cy="109493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B320686-BE28-79B5-1875-F30F6E06578E}"/>
              </a:ext>
            </a:extLst>
          </p:cNvPr>
          <p:cNvSpPr/>
          <p:nvPr/>
        </p:nvSpPr>
        <p:spPr>
          <a:xfrm rot="8074420">
            <a:off x="1953381" y="5090808"/>
            <a:ext cx="1054911" cy="150941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F0AF674-629F-7084-79CA-4D4A7394080E}"/>
              </a:ext>
            </a:extLst>
          </p:cNvPr>
          <p:cNvSpPr/>
          <p:nvPr/>
        </p:nvSpPr>
        <p:spPr>
          <a:xfrm rot="6934630">
            <a:off x="3090876" y="5367574"/>
            <a:ext cx="1759633" cy="794839"/>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5EC04CA-FBB1-10FC-4482-4A22B57B2B3A}"/>
              </a:ext>
            </a:extLst>
          </p:cNvPr>
          <p:cNvSpPr/>
          <p:nvPr/>
        </p:nvSpPr>
        <p:spPr>
          <a:xfrm rot="10997959">
            <a:off x="3057947" y="5591729"/>
            <a:ext cx="440451" cy="85700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4AB657CF-7E52-3654-9F97-E5B30EDC4468}"/>
              </a:ext>
            </a:extLst>
          </p:cNvPr>
          <p:cNvSpPr/>
          <p:nvPr/>
        </p:nvSpPr>
        <p:spPr>
          <a:xfrm rot="4349941">
            <a:off x="5886216" y="3062666"/>
            <a:ext cx="351564" cy="185088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4A263B4C-A696-87DE-3710-C6F7236E1D64}"/>
              </a:ext>
            </a:extLst>
          </p:cNvPr>
          <p:cNvSpPr/>
          <p:nvPr/>
        </p:nvSpPr>
        <p:spPr>
          <a:xfrm>
            <a:off x="722893" y="4178491"/>
            <a:ext cx="831178" cy="19110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C2CCC55-E1FC-B91E-7E0C-E8195A7BC608}"/>
              </a:ext>
            </a:extLst>
          </p:cNvPr>
          <p:cNvSpPr/>
          <p:nvPr/>
        </p:nvSpPr>
        <p:spPr>
          <a:xfrm rot="16200000">
            <a:off x="626946" y="4586111"/>
            <a:ext cx="831178" cy="31353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847B8054-1D9A-4609-5CBF-C227AF62BE6D}"/>
              </a:ext>
            </a:extLst>
          </p:cNvPr>
          <p:cNvSpPr/>
          <p:nvPr/>
        </p:nvSpPr>
        <p:spPr>
          <a:xfrm rot="16200000">
            <a:off x="263780" y="4154153"/>
            <a:ext cx="685203" cy="51771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90D49B5A-59EF-E654-5BCE-54E32CBF4CDC}"/>
              </a:ext>
            </a:extLst>
          </p:cNvPr>
          <p:cNvCxnSpPr>
            <a:cxnSpLocks/>
          </p:cNvCxnSpPr>
          <p:nvPr/>
        </p:nvCxnSpPr>
        <p:spPr>
          <a:xfrm flipV="1">
            <a:off x="4214180" y="2777392"/>
            <a:ext cx="2309164" cy="62125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447C8A13-86FC-1E0F-1C73-CF94E1D4618B}"/>
                  </a:ext>
                </a:extLst>
              </p:cNvPr>
              <p:cNvSpPr>
                <a:spLocks noGrp="1"/>
              </p:cNvSpPr>
              <p:nvPr>
                <p:ph idx="1"/>
              </p:nvPr>
            </p:nvSpPr>
            <p:spPr>
              <a:xfrm>
                <a:off x="6425166" y="1327354"/>
                <a:ext cx="5607018" cy="5287490"/>
              </a:xfrm>
            </p:spPr>
            <p:txBody>
              <a:bodyPr>
                <a:normAutofit fontScale="92500" lnSpcReduction="20000"/>
              </a:bodyPr>
              <a:lstStyle/>
              <a:p>
                <a:r>
                  <a:rPr lang="en-GB" dirty="0"/>
                  <a:t>Analyses relies on MC generators, made of several steps (here for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r>
                      <a:rPr lang="fr-FR" b="0" i="1" smtClean="0">
                        <a:latin typeface="Cambria Math" panose="02040503050406030204" pitchFamily="18" charset="0"/>
                      </a:rPr>
                      <m:t>𝐻</m:t>
                    </m:r>
                  </m:oMath>
                </a14:m>
                <a:r>
                  <a:rPr lang="en-GB" dirty="0"/>
                  <a:t>). </a:t>
                </a:r>
              </a:p>
              <a:p>
                <a:endParaRPr lang="en-GB" dirty="0"/>
              </a:p>
              <a:p>
                <a:pPr lvl="1"/>
                <a:r>
                  <a:rPr lang="en-GB" dirty="0">
                    <a:solidFill>
                      <a:srgbClr val="C00000"/>
                    </a:solidFill>
                  </a:rPr>
                  <a:t>Hard interaction</a:t>
                </a:r>
                <a:r>
                  <a:rPr lang="en-GB" dirty="0"/>
                  <a:t>.</a:t>
                </a:r>
              </a:p>
              <a:p>
                <a:pPr lvl="1"/>
                <a:r>
                  <a:rPr lang="en-GB" dirty="0">
                    <a:solidFill>
                      <a:srgbClr val="FF0000"/>
                    </a:solidFill>
                  </a:rPr>
                  <a:t>Top quark and Higgs decays</a:t>
                </a:r>
                <a:r>
                  <a:rPr lang="en-GB" dirty="0"/>
                  <a:t>,</a:t>
                </a:r>
              </a:p>
              <a:p>
                <a:pPr lvl="1"/>
                <a:r>
                  <a:rPr lang="en-GB" dirty="0">
                    <a:solidFill>
                      <a:srgbClr val="FF0000"/>
                    </a:solidFill>
                  </a:rPr>
                  <a:t>Hard QCD radiation</a:t>
                </a:r>
                <a:r>
                  <a:rPr lang="en-GB" dirty="0"/>
                  <a:t>,</a:t>
                </a:r>
              </a:p>
              <a:p>
                <a:pPr lvl="1"/>
                <a:endParaRPr lang="en-GB" dirty="0"/>
              </a:p>
              <a:p>
                <a:pPr lvl="1"/>
                <a:endParaRPr lang="en-GB" dirty="0"/>
              </a:p>
              <a:p>
                <a:pPr lvl="1"/>
                <a:r>
                  <a:rPr lang="en-GB" dirty="0">
                    <a:solidFill>
                      <a:srgbClr val="C00000"/>
                    </a:solidFill>
                  </a:rPr>
                  <a:t>soft QCD radiation</a:t>
                </a:r>
              </a:p>
              <a:p>
                <a:pPr lvl="1"/>
                <a:r>
                  <a:rPr lang="en-GB" dirty="0">
                    <a:solidFill>
                      <a:srgbClr val="7030A0"/>
                    </a:solidFill>
                  </a:rPr>
                  <a:t>Secondary interaction</a:t>
                </a:r>
                <a:r>
                  <a:rPr lang="en-GB" dirty="0"/>
                  <a:t>, underlying events,</a:t>
                </a:r>
              </a:p>
              <a:p>
                <a:pPr lvl="1"/>
                <a:endParaRPr lang="en-GB" dirty="0"/>
              </a:p>
              <a:p>
                <a:pPr lvl="1"/>
                <a:endParaRPr lang="en-GB" dirty="0"/>
              </a:p>
              <a:p>
                <a:pPr lvl="1"/>
                <a:r>
                  <a:rPr lang="en-GB" dirty="0">
                    <a:solidFill>
                      <a:srgbClr val="92D050"/>
                    </a:solidFill>
                  </a:rPr>
                  <a:t>Final state partons hadronise</a:t>
                </a:r>
                <a:r>
                  <a:rPr lang="en-GB" dirty="0"/>
                  <a:t>,</a:t>
                </a:r>
              </a:p>
              <a:p>
                <a:pPr lvl="1"/>
                <a:r>
                  <a:rPr lang="en-GB" dirty="0">
                    <a:solidFill>
                      <a:schemeClr val="accent6"/>
                    </a:solidFill>
                  </a:rPr>
                  <a:t>Hadrons decay</a:t>
                </a:r>
                <a:r>
                  <a:rPr lang="en-GB" dirty="0"/>
                  <a:t>.</a:t>
                </a:r>
              </a:p>
              <a:p>
                <a:endParaRPr lang="en-GB" dirty="0"/>
              </a:p>
            </p:txBody>
          </p:sp>
        </mc:Choice>
        <mc:Fallback xmlns="">
          <p:sp>
            <p:nvSpPr>
              <p:cNvPr id="3" name="Espace réservé du contenu 2">
                <a:extLst>
                  <a:ext uri="{FF2B5EF4-FFF2-40B4-BE49-F238E27FC236}">
                    <a16:creationId xmlns:a16="http://schemas.microsoft.com/office/drawing/2014/main" id="{447C8A13-86FC-1E0F-1C73-CF94E1D4618B}"/>
                  </a:ext>
                </a:extLst>
              </p:cNvPr>
              <p:cNvSpPr>
                <a:spLocks noGrp="1" noRot="1" noChangeAspect="1" noMove="1" noResize="1" noEditPoints="1" noAdjustHandles="1" noChangeArrowheads="1" noChangeShapeType="1" noTextEdit="1"/>
              </p:cNvSpPr>
              <p:nvPr>
                <p:ph idx="1"/>
              </p:nvPr>
            </p:nvSpPr>
            <p:spPr>
              <a:xfrm>
                <a:off x="6425166" y="1327354"/>
                <a:ext cx="5607018" cy="5287490"/>
              </a:xfrm>
              <a:blipFill>
                <a:blip r:embed="rId3"/>
                <a:stretch>
                  <a:fillRect l="-1580" t="-3118" r="-903"/>
                </a:stretch>
              </a:blipFill>
            </p:spPr>
            <p:txBody>
              <a:bodyPr/>
              <a:lstStyle/>
              <a:p>
                <a:r>
                  <a:rPr lang="fr-FR">
                    <a:noFill/>
                  </a:rPr>
                  <a:t> </a:t>
                </a:r>
              </a:p>
            </p:txBody>
          </p:sp>
        </mc:Fallback>
      </mc:AlternateContent>
      <p:sp>
        <p:nvSpPr>
          <p:cNvPr id="6" name="Rectangle 5">
            <a:extLst>
              <a:ext uri="{FF2B5EF4-FFF2-40B4-BE49-F238E27FC236}">
                <a16:creationId xmlns:a16="http://schemas.microsoft.com/office/drawing/2014/main" id="{44778B54-A0B7-ADB6-4D50-3BD57754F77B}"/>
              </a:ext>
            </a:extLst>
          </p:cNvPr>
          <p:cNvSpPr/>
          <p:nvPr/>
        </p:nvSpPr>
        <p:spPr>
          <a:xfrm>
            <a:off x="6833531" y="2537592"/>
            <a:ext cx="4630881" cy="1044049"/>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DC7847F9-9AA1-9840-170C-4F980B961ABC}"/>
              </a:ext>
            </a:extLst>
          </p:cNvPr>
          <p:cNvSpPr txBox="1"/>
          <p:nvPr/>
        </p:nvSpPr>
        <p:spPr>
          <a:xfrm>
            <a:off x="6716000" y="2228882"/>
            <a:ext cx="5025350" cy="369332"/>
          </a:xfrm>
          <a:prstGeom prst="rect">
            <a:avLst/>
          </a:prstGeom>
          <a:noFill/>
        </p:spPr>
        <p:txBody>
          <a:bodyPr wrap="none" rtlCol="0">
            <a:spAutoFit/>
          </a:bodyPr>
          <a:lstStyle/>
          <a:p>
            <a:r>
              <a:rPr lang="en-GB" b="1" dirty="0">
                <a:solidFill>
                  <a:srgbClr val="C00000"/>
                </a:solidFill>
              </a:rPr>
              <a:t>Hard process generator : MG5, </a:t>
            </a:r>
            <a:r>
              <a:rPr lang="en-GB" b="1" dirty="0" err="1">
                <a:solidFill>
                  <a:srgbClr val="C00000"/>
                </a:solidFill>
              </a:rPr>
              <a:t>aMCNLO</a:t>
            </a:r>
            <a:r>
              <a:rPr lang="en-GB" b="1" dirty="0">
                <a:solidFill>
                  <a:srgbClr val="C00000"/>
                </a:solidFill>
              </a:rPr>
              <a:t>, </a:t>
            </a:r>
            <a:r>
              <a:rPr lang="en-GB" b="1" dirty="0" err="1">
                <a:solidFill>
                  <a:srgbClr val="C00000"/>
                </a:solidFill>
              </a:rPr>
              <a:t>Powheg</a:t>
            </a:r>
            <a:r>
              <a:rPr lang="en-GB" b="1" dirty="0">
                <a:solidFill>
                  <a:srgbClr val="C00000"/>
                </a:solidFill>
              </a:rPr>
              <a:t>…</a:t>
            </a:r>
          </a:p>
        </p:txBody>
      </p:sp>
      <p:sp>
        <p:nvSpPr>
          <p:cNvPr id="12" name="Rectangle 11">
            <a:extLst>
              <a:ext uri="{FF2B5EF4-FFF2-40B4-BE49-F238E27FC236}">
                <a16:creationId xmlns:a16="http://schemas.microsoft.com/office/drawing/2014/main" id="{0D91DA89-898F-BE45-FCC0-E511731C4D38}"/>
              </a:ext>
            </a:extLst>
          </p:cNvPr>
          <p:cNvSpPr/>
          <p:nvPr/>
        </p:nvSpPr>
        <p:spPr>
          <a:xfrm>
            <a:off x="6808138" y="4081568"/>
            <a:ext cx="4630882" cy="871432"/>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08D744E-9CDD-7ED2-3D4F-E8CF6631617B}"/>
              </a:ext>
            </a:extLst>
          </p:cNvPr>
          <p:cNvSpPr txBox="1"/>
          <p:nvPr/>
        </p:nvSpPr>
        <p:spPr>
          <a:xfrm>
            <a:off x="6735097" y="3731319"/>
            <a:ext cx="1586653" cy="369332"/>
          </a:xfrm>
          <a:prstGeom prst="rect">
            <a:avLst/>
          </a:prstGeom>
          <a:noFill/>
        </p:spPr>
        <p:txBody>
          <a:bodyPr wrap="none" rtlCol="0">
            <a:spAutoFit/>
          </a:bodyPr>
          <a:lstStyle/>
          <a:p>
            <a:r>
              <a:rPr lang="en-GB" b="1" dirty="0">
                <a:solidFill>
                  <a:srgbClr val="7030A0"/>
                </a:solidFill>
              </a:rPr>
              <a:t>Pythia, Herwig</a:t>
            </a:r>
          </a:p>
        </p:txBody>
      </p:sp>
      <p:sp>
        <p:nvSpPr>
          <p:cNvPr id="25" name="Rectangle 24">
            <a:extLst>
              <a:ext uri="{FF2B5EF4-FFF2-40B4-BE49-F238E27FC236}">
                <a16:creationId xmlns:a16="http://schemas.microsoft.com/office/drawing/2014/main" id="{18228AE2-3905-CAE7-04D8-3A9AD388D36D}"/>
              </a:ext>
            </a:extLst>
          </p:cNvPr>
          <p:cNvSpPr/>
          <p:nvPr/>
        </p:nvSpPr>
        <p:spPr>
          <a:xfrm>
            <a:off x="6808140" y="5512729"/>
            <a:ext cx="4630880" cy="702981"/>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28" name="ZoneTexte 27">
            <a:extLst>
              <a:ext uri="{FF2B5EF4-FFF2-40B4-BE49-F238E27FC236}">
                <a16:creationId xmlns:a16="http://schemas.microsoft.com/office/drawing/2014/main" id="{7AADCA64-C301-8871-5858-9CE59F846027}"/>
              </a:ext>
            </a:extLst>
          </p:cNvPr>
          <p:cNvSpPr txBox="1"/>
          <p:nvPr/>
        </p:nvSpPr>
        <p:spPr>
          <a:xfrm>
            <a:off x="6735097" y="5160636"/>
            <a:ext cx="1586653" cy="369332"/>
          </a:xfrm>
          <a:prstGeom prst="rect">
            <a:avLst/>
          </a:prstGeom>
          <a:noFill/>
        </p:spPr>
        <p:txBody>
          <a:bodyPr wrap="none" rtlCol="0">
            <a:spAutoFit/>
          </a:bodyPr>
          <a:lstStyle/>
          <a:p>
            <a:r>
              <a:rPr lang="en-GB" b="1" dirty="0">
                <a:solidFill>
                  <a:schemeClr val="accent6"/>
                </a:solidFill>
              </a:rPr>
              <a:t>Pythia, Herwig</a:t>
            </a:r>
          </a:p>
        </p:txBody>
      </p:sp>
      <p:sp>
        <p:nvSpPr>
          <p:cNvPr id="41" name="Rectangle 40">
            <a:extLst>
              <a:ext uri="{FF2B5EF4-FFF2-40B4-BE49-F238E27FC236}">
                <a16:creationId xmlns:a16="http://schemas.microsoft.com/office/drawing/2014/main" id="{18B8A025-D666-A07F-E74E-C9D1E922ED47}"/>
              </a:ext>
            </a:extLst>
          </p:cNvPr>
          <p:cNvSpPr/>
          <p:nvPr/>
        </p:nvSpPr>
        <p:spPr>
          <a:xfrm rot="5400000">
            <a:off x="8466705" y="3278658"/>
            <a:ext cx="1340997" cy="494368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3195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2EA3F163-15EE-D751-5657-F680D5157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51348"/>
            <a:ext cx="6310312" cy="553064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BAAB891-161B-7453-06F5-99F6517D1D03}"/>
              </a:ext>
            </a:extLst>
          </p:cNvPr>
          <p:cNvSpPr/>
          <p:nvPr/>
        </p:nvSpPr>
        <p:spPr>
          <a:xfrm rot="4349941">
            <a:off x="5471058" y="1901433"/>
            <a:ext cx="354105" cy="200590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A61521D-8F71-A26E-F76F-77665DC3D27B}"/>
              </a:ext>
            </a:extLst>
          </p:cNvPr>
          <p:cNvSpPr>
            <a:spLocks noGrp="1"/>
          </p:cNvSpPr>
          <p:nvPr>
            <p:ph type="title"/>
          </p:nvPr>
        </p:nvSpPr>
        <p:spPr/>
        <p:txBody>
          <a:bodyPr/>
          <a:lstStyle/>
          <a:p>
            <a:r>
              <a:rPr lang="en-GB"/>
              <a:t>Events generation</a:t>
            </a:r>
          </a:p>
        </p:txBody>
      </p:sp>
      <p:sp>
        <p:nvSpPr>
          <p:cNvPr id="4" name="Rectangle 3">
            <a:extLst>
              <a:ext uri="{FF2B5EF4-FFF2-40B4-BE49-F238E27FC236}">
                <a16:creationId xmlns:a16="http://schemas.microsoft.com/office/drawing/2014/main" id="{79C0E173-BF04-1424-7612-FB004C76165D}"/>
              </a:ext>
            </a:extLst>
          </p:cNvPr>
          <p:cNvSpPr/>
          <p:nvPr/>
        </p:nvSpPr>
        <p:spPr>
          <a:xfrm>
            <a:off x="-9832" y="6567949"/>
            <a:ext cx="6626942" cy="27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0965F25-7945-8674-2391-2DEC88E6BC4A}"/>
              </a:ext>
            </a:extLst>
          </p:cNvPr>
          <p:cNvSpPr/>
          <p:nvPr/>
        </p:nvSpPr>
        <p:spPr>
          <a:xfrm rot="4349941">
            <a:off x="5005561" y="2710990"/>
            <a:ext cx="1089666" cy="1622869"/>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C1953C8-5435-D20B-9CF1-3450BBCAB32E}"/>
              </a:ext>
            </a:extLst>
          </p:cNvPr>
          <p:cNvSpPr/>
          <p:nvPr/>
        </p:nvSpPr>
        <p:spPr>
          <a:xfrm rot="5882395">
            <a:off x="117558" y="2587260"/>
            <a:ext cx="1936959" cy="1203373"/>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231266F-B1F0-FA86-46F1-BE2BF35717EE}"/>
              </a:ext>
            </a:extLst>
          </p:cNvPr>
          <p:cNvSpPr/>
          <p:nvPr/>
        </p:nvSpPr>
        <p:spPr>
          <a:xfrm rot="12013783">
            <a:off x="3127477" y="1291040"/>
            <a:ext cx="842358" cy="90552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6FADDC9-B5B2-6945-F745-9319CE3DB683}"/>
              </a:ext>
            </a:extLst>
          </p:cNvPr>
          <p:cNvSpPr/>
          <p:nvPr/>
        </p:nvSpPr>
        <p:spPr>
          <a:xfrm rot="8737723">
            <a:off x="1432728" y="1769120"/>
            <a:ext cx="865198" cy="878390"/>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B5C0050-268A-DDE5-7A8C-8320C7F19159}"/>
              </a:ext>
            </a:extLst>
          </p:cNvPr>
          <p:cNvSpPr/>
          <p:nvPr/>
        </p:nvSpPr>
        <p:spPr>
          <a:xfrm>
            <a:off x="2963834" y="4059516"/>
            <a:ext cx="659648" cy="370470"/>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16251A75-5685-E3B9-68DA-1CF11F506D4B}"/>
              </a:ext>
            </a:extLst>
          </p:cNvPr>
          <p:cNvCxnSpPr/>
          <p:nvPr/>
        </p:nvCxnSpPr>
        <p:spPr>
          <a:xfrm flipH="1" flipV="1">
            <a:off x="1943695" y="3517650"/>
            <a:ext cx="814453" cy="6399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AD4E207-97AE-F020-E8B4-A481FE328BB7}"/>
              </a:ext>
            </a:extLst>
          </p:cNvPr>
          <p:cNvCxnSpPr>
            <a:cxnSpLocks/>
          </p:cNvCxnSpPr>
          <p:nvPr/>
        </p:nvCxnSpPr>
        <p:spPr>
          <a:xfrm flipH="1" flipV="1">
            <a:off x="2023869" y="2969555"/>
            <a:ext cx="530605" cy="2372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5CD56B0-5F43-D9A1-0FAA-B8EFDF58665A}"/>
              </a:ext>
            </a:extLst>
          </p:cNvPr>
          <p:cNvCxnSpPr>
            <a:cxnSpLocks/>
          </p:cNvCxnSpPr>
          <p:nvPr/>
        </p:nvCxnSpPr>
        <p:spPr>
          <a:xfrm flipH="1" flipV="1">
            <a:off x="2391825" y="2777392"/>
            <a:ext cx="177739" cy="4294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CB6F6DD-BE9C-E461-3156-2AECD375CE5C}"/>
              </a:ext>
            </a:extLst>
          </p:cNvPr>
          <p:cNvCxnSpPr>
            <a:cxnSpLocks/>
          </p:cNvCxnSpPr>
          <p:nvPr/>
        </p:nvCxnSpPr>
        <p:spPr>
          <a:xfrm flipH="1" flipV="1">
            <a:off x="3330216" y="2989077"/>
            <a:ext cx="34565" cy="52436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2C929E0-BF0B-D97D-A765-29FC4ED4E362}"/>
              </a:ext>
            </a:extLst>
          </p:cNvPr>
          <p:cNvCxnSpPr>
            <a:cxnSpLocks/>
          </p:cNvCxnSpPr>
          <p:nvPr/>
        </p:nvCxnSpPr>
        <p:spPr>
          <a:xfrm flipV="1">
            <a:off x="3371754" y="3067969"/>
            <a:ext cx="293065" cy="43356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6B834B8-9212-7D18-2363-8B3480B095E2}"/>
              </a:ext>
            </a:extLst>
          </p:cNvPr>
          <p:cNvCxnSpPr>
            <a:cxnSpLocks/>
          </p:cNvCxnSpPr>
          <p:nvPr/>
        </p:nvCxnSpPr>
        <p:spPr>
          <a:xfrm flipV="1">
            <a:off x="3759643" y="3038632"/>
            <a:ext cx="530026" cy="47600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B2C8880-D7C9-F51C-751E-D41AD2F8DA04}"/>
              </a:ext>
            </a:extLst>
          </p:cNvPr>
          <p:cNvCxnSpPr>
            <a:cxnSpLocks/>
          </p:cNvCxnSpPr>
          <p:nvPr/>
        </p:nvCxnSpPr>
        <p:spPr>
          <a:xfrm flipV="1">
            <a:off x="4191094" y="2472742"/>
            <a:ext cx="2036340" cy="926742"/>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87088B-7EEA-C6A6-D22E-3E9B6B6C4207}"/>
              </a:ext>
            </a:extLst>
          </p:cNvPr>
          <p:cNvSpPr/>
          <p:nvPr/>
        </p:nvSpPr>
        <p:spPr>
          <a:xfrm>
            <a:off x="2885388" y="3994312"/>
            <a:ext cx="246713" cy="27038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ED08D30-87F3-5A49-2AF1-DB0367DE2EA5}"/>
              </a:ext>
            </a:extLst>
          </p:cNvPr>
          <p:cNvSpPr/>
          <p:nvPr/>
        </p:nvSpPr>
        <p:spPr>
          <a:xfrm>
            <a:off x="3037788" y="4146712"/>
            <a:ext cx="246713" cy="270387"/>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BF208A1-5B33-0B05-4DC0-AE6D9DC79D6D}"/>
              </a:ext>
            </a:extLst>
          </p:cNvPr>
          <p:cNvSpPr/>
          <p:nvPr/>
        </p:nvSpPr>
        <p:spPr>
          <a:xfrm rot="5400000">
            <a:off x="922650" y="3725834"/>
            <a:ext cx="357583" cy="931804"/>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B320686-BE28-79B5-1875-F30F6E06578E}"/>
              </a:ext>
            </a:extLst>
          </p:cNvPr>
          <p:cNvSpPr/>
          <p:nvPr/>
        </p:nvSpPr>
        <p:spPr>
          <a:xfrm rot="8074420">
            <a:off x="1868030" y="5114942"/>
            <a:ext cx="1054911" cy="170848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F0AF674-629F-7084-79CA-4D4A7394080E}"/>
              </a:ext>
            </a:extLst>
          </p:cNvPr>
          <p:cNvSpPr/>
          <p:nvPr/>
        </p:nvSpPr>
        <p:spPr>
          <a:xfrm rot="6934630">
            <a:off x="3204014" y="5399879"/>
            <a:ext cx="1759633" cy="794839"/>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5EC04CA-FBB1-10FC-4482-4A22B57B2B3A}"/>
              </a:ext>
            </a:extLst>
          </p:cNvPr>
          <p:cNvSpPr/>
          <p:nvPr/>
        </p:nvSpPr>
        <p:spPr>
          <a:xfrm rot="10289407">
            <a:off x="3143932" y="5654933"/>
            <a:ext cx="553514" cy="85700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4AB657CF-7E52-3654-9F97-E5B30EDC4468}"/>
              </a:ext>
            </a:extLst>
          </p:cNvPr>
          <p:cNvSpPr/>
          <p:nvPr/>
        </p:nvSpPr>
        <p:spPr>
          <a:xfrm rot="4349941">
            <a:off x="5886216" y="3062666"/>
            <a:ext cx="351564" cy="185088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4A263B4C-A696-87DE-3710-C6F7236E1D64}"/>
              </a:ext>
            </a:extLst>
          </p:cNvPr>
          <p:cNvSpPr/>
          <p:nvPr/>
        </p:nvSpPr>
        <p:spPr>
          <a:xfrm>
            <a:off x="722893" y="4178491"/>
            <a:ext cx="831178" cy="191101"/>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C2CCC55-E1FC-B91E-7E0C-E8195A7BC608}"/>
              </a:ext>
            </a:extLst>
          </p:cNvPr>
          <p:cNvSpPr/>
          <p:nvPr/>
        </p:nvSpPr>
        <p:spPr>
          <a:xfrm rot="16200000">
            <a:off x="626946" y="4586111"/>
            <a:ext cx="831178" cy="31353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847B8054-1D9A-4609-5CBF-C227AF62BE6D}"/>
              </a:ext>
            </a:extLst>
          </p:cNvPr>
          <p:cNvSpPr/>
          <p:nvPr/>
        </p:nvSpPr>
        <p:spPr>
          <a:xfrm rot="16200000">
            <a:off x="263780" y="4154153"/>
            <a:ext cx="685203" cy="51771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868D4C7-3A5B-A9B4-94D8-A7B3CD011B96}"/>
              </a:ext>
            </a:extLst>
          </p:cNvPr>
          <p:cNvSpPr/>
          <p:nvPr/>
        </p:nvSpPr>
        <p:spPr>
          <a:xfrm rot="8737723">
            <a:off x="2249356" y="1512554"/>
            <a:ext cx="550878" cy="99727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B865E23-540C-32E5-68C7-7DCCD99E059E}"/>
              </a:ext>
            </a:extLst>
          </p:cNvPr>
          <p:cNvSpPr/>
          <p:nvPr/>
        </p:nvSpPr>
        <p:spPr>
          <a:xfrm rot="8737723">
            <a:off x="2644413" y="1337760"/>
            <a:ext cx="688062" cy="565800"/>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9F9FFF0D-AA9E-2AF1-E2C4-93F77F607242}"/>
              </a:ext>
            </a:extLst>
          </p:cNvPr>
          <p:cNvSpPr/>
          <p:nvPr/>
        </p:nvSpPr>
        <p:spPr>
          <a:xfrm rot="8737723">
            <a:off x="2749591" y="2027860"/>
            <a:ext cx="457315" cy="32163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DF0EF1E0-A6D6-8570-145D-6C2C20C1DD61}"/>
              </a:ext>
            </a:extLst>
          </p:cNvPr>
          <p:cNvSpPr/>
          <p:nvPr/>
        </p:nvSpPr>
        <p:spPr>
          <a:xfrm rot="9307165">
            <a:off x="4422814" y="1947714"/>
            <a:ext cx="1093865" cy="1028420"/>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2BC5689-E51A-D657-EA95-6C3E005DC1CF}"/>
              </a:ext>
            </a:extLst>
          </p:cNvPr>
          <p:cNvSpPr/>
          <p:nvPr/>
        </p:nvSpPr>
        <p:spPr>
          <a:xfrm rot="7325357">
            <a:off x="3940189" y="1395892"/>
            <a:ext cx="808022" cy="1028420"/>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9E2E53C3-733E-46A9-56FA-3098104D838B}"/>
              </a:ext>
            </a:extLst>
          </p:cNvPr>
          <p:cNvCxnSpPr>
            <a:cxnSpLocks/>
          </p:cNvCxnSpPr>
          <p:nvPr/>
        </p:nvCxnSpPr>
        <p:spPr>
          <a:xfrm flipV="1">
            <a:off x="4214180" y="2777392"/>
            <a:ext cx="2309164" cy="62125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Espace réservé du contenu 2">
                <a:extLst>
                  <a:ext uri="{FF2B5EF4-FFF2-40B4-BE49-F238E27FC236}">
                    <a16:creationId xmlns:a16="http://schemas.microsoft.com/office/drawing/2014/main" id="{FDB08B51-30A0-5816-8E5B-045309982C49}"/>
                  </a:ext>
                </a:extLst>
              </p:cNvPr>
              <p:cNvSpPr txBox="1">
                <a:spLocks/>
              </p:cNvSpPr>
              <p:nvPr/>
            </p:nvSpPr>
            <p:spPr>
              <a:xfrm>
                <a:off x="6425166" y="1327354"/>
                <a:ext cx="5607018" cy="528749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Analyses relies on MC generators, made of several steps (here for </a:t>
                </a:r>
                <a14:m>
                  <m:oMath xmlns:m="http://schemas.openxmlformats.org/officeDocument/2006/math">
                    <m:r>
                      <a:rPr lang="fr-FR" i="1" smtClean="0">
                        <a:latin typeface="Cambria Math" panose="02040503050406030204" pitchFamily="18" charset="0"/>
                      </a:rPr>
                      <m:t>𝑡</m:t>
                    </m:r>
                    <m:acc>
                      <m:accPr>
                        <m:chr m:val="̅"/>
                        <m:ctrlPr>
                          <a:rPr lang="fr-FR" i="1" smtClean="0">
                            <a:latin typeface="Cambria Math" panose="02040503050406030204" pitchFamily="18" charset="0"/>
                          </a:rPr>
                        </m:ctrlPr>
                      </m:accPr>
                      <m:e>
                        <m:r>
                          <a:rPr lang="fr-FR" i="1" smtClean="0">
                            <a:latin typeface="Cambria Math" panose="02040503050406030204" pitchFamily="18" charset="0"/>
                          </a:rPr>
                          <m:t>𝑡</m:t>
                        </m:r>
                      </m:e>
                    </m:acc>
                    <m:r>
                      <a:rPr lang="fr-FR" i="1" smtClean="0">
                        <a:latin typeface="Cambria Math" panose="02040503050406030204" pitchFamily="18" charset="0"/>
                      </a:rPr>
                      <m:t>𝐻</m:t>
                    </m:r>
                  </m:oMath>
                </a14:m>
                <a:r>
                  <a:rPr lang="en-GB" dirty="0"/>
                  <a:t>). </a:t>
                </a:r>
              </a:p>
              <a:p>
                <a:endParaRPr lang="en-GB" dirty="0"/>
              </a:p>
              <a:p>
                <a:pPr lvl="1"/>
                <a:r>
                  <a:rPr lang="en-GB" dirty="0">
                    <a:solidFill>
                      <a:srgbClr val="C00000"/>
                    </a:solidFill>
                  </a:rPr>
                  <a:t>Hard interaction</a:t>
                </a:r>
                <a:r>
                  <a:rPr lang="en-GB" dirty="0"/>
                  <a:t>.</a:t>
                </a:r>
              </a:p>
              <a:p>
                <a:pPr lvl="1"/>
                <a:r>
                  <a:rPr lang="en-GB" dirty="0">
                    <a:solidFill>
                      <a:srgbClr val="FF0000"/>
                    </a:solidFill>
                  </a:rPr>
                  <a:t>Top quark and Higgs decays</a:t>
                </a:r>
                <a:r>
                  <a:rPr lang="en-GB" dirty="0"/>
                  <a:t>,</a:t>
                </a:r>
              </a:p>
              <a:p>
                <a:pPr lvl="1"/>
                <a:r>
                  <a:rPr lang="en-GB" dirty="0">
                    <a:solidFill>
                      <a:srgbClr val="FF0000"/>
                    </a:solidFill>
                  </a:rPr>
                  <a:t>Hard QCD radiation</a:t>
                </a:r>
                <a:r>
                  <a:rPr lang="en-GB" dirty="0"/>
                  <a:t>,</a:t>
                </a:r>
              </a:p>
              <a:p>
                <a:pPr lvl="1"/>
                <a:endParaRPr lang="en-GB" dirty="0"/>
              </a:p>
              <a:p>
                <a:pPr lvl="1"/>
                <a:endParaRPr lang="en-GB" dirty="0"/>
              </a:p>
              <a:p>
                <a:pPr lvl="1"/>
                <a:r>
                  <a:rPr lang="en-GB" dirty="0">
                    <a:solidFill>
                      <a:srgbClr val="C00000"/>
                    </a:solidFill>
                  </a:rPr>
                  <a:t>soft QCD radiation</a:t>
                </a:r>
              </a:p>
              <a:p>
                <a:pPr lvl="1"/>
                <a:r>
                  <a:rPr lang="en-GB" dirty="0">
                    <a:solidFill>
                      <a:srgbClr val="7030A0"/>
                    </a:solidFill>
                  </a:rPr>
                  <a:t>Secondary interaction</a:t>
                </a:r>
                <a:r>
                  <a:rPr lang="en-GB" dirty="0"/>
                  <a:t>, underlying events,</a:t>
                </a:r>
              </a:p>
              <a:p>
                <a:pPr lvl="1"/>
                <a:endParaRPr lang="en-GB" dirty="0"/>
              </a:p>
              <a:p>
                <a:pPr lvl="1"/>
                <a:endParaRPr lang="en-GB" dirty="0"/>
              </a:p>
              <a:p>
                <a:pPr lvl="1"/>
                <a:r>
                  <a:rPr lang="en-GB" dirty="0">
                    <a:solidFill>
                      <a:srgbClr val="92D050"/>
                    </a:solidFill>
                  </a:rPr>
                  <a:t>Final state partons hadronise</a:t>
                </a:r>
                <a:r>
                  <a:rPr lang="en-GB" dirty="0"/>
                  <a:t>,</a:t>
                </a:r>
              </a:p>
              <a:p>
                <a:pPr lvl="1"/>
                <a:r>
                  <a:rPr lang="en-GB" dirty="0">
                    <a:solidFill>
                      <a:schemeClr val="accent6"/>
                    </a:solidFill>
                  </a:rPr>
                  <a:t>Hadrons decay</a:t>
                </a:r>
                <a:r>
                  <a:rPr lang="en-GB" dirty="0"/>
                  <a:t>.</a:t>
                </a:r>
              </a:p>
              <a:p>
                <a:endParaRPr lang="en-GB" dirty="0"/>
              </a:p>
            </p:txBody>
          </p:sp>
        </mc:Choice>
        <mc:Fallback xmlns="">
          <p:sp>
            <p:nvSpPr>
              <p:cNvPr id="20" name="Espace réservé du contenu 2">
                <a:extLst>
                  <a:ext uri="{FF2B5EF4-FFF2-40B4-BE49-F238E27FC236}">
                    <a16:creationId xmlns:a16="http://schemas.microsoft.com/office/drawing/2014/main" id="{FDB08B51-30A0-5816-8E5B-045309982C49}"/>
                  </a:ext>
                </a:extLst>
              </p:cNvPr>
              <p:cNvSpPr txBox="1">
                <a:spLocks noRot="1" noChangeAspect="1" noMove="1" noResize="1" noEditPoints="1" noAdjustHandles="1" noChangeArrowheads="1" noChangeShapeType="1" noTextEdit="1"/>
              </p:cNvSpPr>
              <p:nvPr/>
            </p:nvSpPr>
            <p:spPr>
              <a:xfrm>
                <a:off x="6425166" y="1327354"/>
                <a:ext cx="5607018" cy="5287490"/>
              </a:xfrm>
              <a:prstGeom prst="rect">
                <a:avLst/>
              </a:prstGeom>
              <a:blipFill>
                <a:blip r:embed="rId3"/>
                <a:stretch>
                  <a:fillRect l="-1580" t="-3118" r="-903"/>
                </a:stretch>
              </a:blipFill>
            </p:spPr>
            <p:txBody>
              <a:bodyPr/>
              <a:lstStyle/>
              <a:p>
                <a:r>
                  <a:rPr lang="fr-FR">
                    <a:noFill/>
                  </a:rPr>
                  <a:t> </a:t>
                </a:r>
              </a:p>
            </p:txBody>
          </p:sp>
        </mc:Fallback>
      </mc:AlternateContent>
      <p:sp>
        <p:nvSpPr>
          <p:cNvPr id="33" name="Rectangle 32">
            <a:extLst>
              <a:ext uri="{FF2B5EF4-FFF2-40B4-BE49-F238E27FC236}">
                <a16:creationId xmlns:a16="http://schemas.microsoft.com/office/drawing/2014/main" id="{B14E04E9-A92D-F106-7CEB-92F339DA3EFF}"/>
              </a:ext>
            </a:extLst>
          </p:cNvPr>
          <p:cNvSpPr/>
          <p:nvPr/>
        </p:nvSpPr>
        <p:spPr>
          <a:xfrm>
            <a:off x="6833531" y="2537592"/>
            <a:ext cx="4630881" cy="1044049"/>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D182B6DC-DE52-AC5F-825E-9BB277C32DE9}"/>
              </a:ext>
            </a:extLst>
          </p:cNvPr>
          <p:cNvSpPr txBox="1"/>
          <p:nvPr/>
        </p:nvSpPr>
        <p:spPr>
          <a:xfrm>
            <a:off x="6716000" y="2228882"/>
            <a:ext cx="5025350" cy="369332"/>
          </a:xfrm>
          <a:prstGeom prst="rect">
            <a:avLst/>
          </a:prstGeom>
          <a:noFill/>
        </p:spPr>
        <p:txBody>
          <a:bodyPr wrap="none" rtlCol="0">
            <a:spAutoFit/>
          </a:bodyPr>
          <a:lstStyle/>
          <a:p>
            <a:r>
              <a:rPr lang="en-GB" b="1" dirty="0">
                <a:solidFill>
                  <a:srgbClr val="C00000"/>
                </a:solidFill>
              </a:rPr>
              <a:t>Hard process generator : MG5, </a:t>
            </a:r>
            <a:r>
              <a:rPr lang="en-GB" b="1" dirty="0" err="1">
                <a:solidFill>
                  <a:srgbClr val="C00000"/>
                </a:solidFill>
              </a:rPr>
              <a:t>aMCNLO</a:t>
            </a:r>
            <a:r>
              <a:rPr lang="en-GB" b="1" dirty="0">
                <a:solidFill>
                  <a:srgbClr val="C00000"/>
                </a:solidFill>
              </a:rPr>
              <a:t>, </a:t>
            </a:r>
            <a:r>
              <a:rPr lang="en-GB" b="1" dirty="0" err="1">
                <a:solidFill>
                  <a:srgbClr val="C00000"/>
                </a:solidFill>
              </a:rPr>
              <a:t>Powheg</a:t>
            </a:r>
            <a:r>
              <a:rPr lang="en-GB" b="1" dirty="0">
                <a:solidFill>
                  <a:srgbClr val="C00000"/>
                </a:solidFill>
              </a:rPr>
              <a:t>…</a:t>
            </a:r>
          </a:p>
        </p:txBody>
      </p:sp>
      <p:sp>
        <p:nvSpPr>
          <p:cNvPr id="41" name="Rectangle 40">
            <a:extLst>
              <a:ext uri="{FF2B5EF4-FFF2-40B4-BE49-F238E27FC236}">
                <a16:creationId xmlns:a16="http://schemas.microsoft.com/office/drawing/2014/main" id="{2D662CE4-CA3B-46D2-9B50-DC75F13C5A7C}"/>
              </a:ext>
            </a:extLst>
          </p:cNvPr>
          <p:cNvSpPr/>
          <p:nvPr/>
        </p:nvSpPr>
        <p:spPr>
          <a:xfrm>
            <a:off x="6808138" y="4081568"/>
            <a:ext cx="4630882" cy="871432"/>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A7A8488D-BB27-66B2-0FAB-C5C5C48E0F8F}"/>
              </a:ext>
            </a:extLst>
          </p:cNvPr>
          <p:cNvSpPr txBox="1"/>
          <p:nvPr/>
        </p:nvSpPr>
        <p:spPr>
          <a:xfrm>
            <a:off x="6735097" y="3731319"/>
            <a:ext cx="1586653" cy="369332"/>
          </a:xfrm>
          <a:prstGeom prst="rect">
            <a:avLst/>
          </a:prstGeom>
          <a:noFill/>
        </p:spPr>
        <p:txBody>
          <a:bodyPr wrap="none" rtlCol="0">
            <a:spAutoFit/>
          </a:bodyPr>
          <a:lstStyle/>
          <a:p>
            <a:r>
              <a:rPr lang="en-GB" b="1" dirty="0">
                <a:solidFill>
                  <a:srgbClr val="7030A0"/>
                </a:solidFill>
              </a:rPr>
              <a:t>Pythia, Herwig</a:t>
            </a:r>
          </a:p>
        </p:txBody>
      </p:sp>
      <p:sp>
        <p:nvSpPr>
          <p:cNvPr id="48" name="Rectangle 47">
            <a:extLst>
              <a:ext uri="{FF2B5EF4-FFF2-40B4-BE49-F238E27FC236}">
                <a16:creationId xmlns:a16="http://schemas.microsoft.com/office/drawing/2014/main" id="{F97290C7-28D8-D7C7-B3B8-2D7223820057}"/>
              </a:ext>
            </a:extLst>
          </p:cNvPr>
          <p:cNvSpPr/>
          <p:nvPr/>
        </p:nvSpPr>
        <p:spPr>
          <a:xfrm>
            <a:off x="6808140" y="5512729"/>
            <a:ext cx="4630880" cy="702981"/>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49" name="ZoneTexte 48">
            <a:extLst>
              <a:ext uri="{FF2B5EF4-FFF2-40B4-BE49-F238E27FC236}">
                <a16:creationId xmlns:a16="http://schemas.microsoft.com/office/drawing/2014/main" id="{ECA08483-DE8A-A8D1-CB04-DCE2BA41A672}"/>
              </a:ext>
            </a:extLst>
          </p:cNvPr>
          <p:cNvSpPr txBox="1"/>
          <p:nvPr/>
        </p:nvSpPr>
        <p:spPr>
          <a:xfrm>
            <a:off x="6735097" y="5160636"/>
            <a:ext cx="1586653" cy="369332"/>
          </a:xfrm>
          <a:prstGeom prst="rect">
            <a:avLst/>
          </a:prstGeom>
          <a:noFill/>
        </p:spPr>
        <p:txBody>
          <a:bodyPr wrap="none" rtlCol="0">
            <a:spAutoFit/>
          </a:bodyPr>
          <a:lstStyle/>
          <a:p>
            <a:r>
              <a:rPr lang="en-GB" b="1" dirty="0">
                <a:solidFill>
                  <a:schemeClr val="accent6"/>
                </a:solidFill>
              </a:rPr>
              <a:t>Pythia, Herwig</a:t>
            </a:r>
          </a:p>
        </p:txBody>
      </p:sp>
      <p:sp>
        <p:nvSpPr>
          <p:cNvPr id="50" name="Rectangle 49">
            <a:extLst>
              <a:ext uri="{FF2B5EF4-FFF2-40B4-BE49-F238E27FC236}">
                <a16:creationId xmlns:a16="http://schemas.microsoft.com/office/drawing/2014/main" id="{43E76734-A3ED-38D3-490D-5F1D983D747E}"/>
              </a:ext>
            </a:extLst>
          </p:cNvPr>
          <p:cNvSpPr/>
          <p:nvPr/>
        </p:nvSpPr>
        <p:spPr>
          <a:xfrm rot="5400000">
            <a:off x="8847705" y="3659658"/>
            <a:ext cx="578998" cy="494368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0463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9FD6D9F-B3B3-1310-4FB8-906E3F77C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51348"/>
            <a:ext cx="6310312" cy="553064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A61521D-8F71-A26E-F76F-77665DC3D27B}"/>
              </a:ext>
            </a:extLst>
          </p:cNvPr>
          <p:cNvSpPr>
            <a:spLocks noGrp="1"/>
          </p:cNvSpPr>
          <p:nvPr>
            <p:ph type="title"/>
          </p:nvPr>
        </p:nvSpPr>
        <p:spPr/>
        <p:txBody>
          <a:bodyPr/>
          <a:lstStyle/>
          <a:p>
            <a:r>
              <a:rPr lang="en-GB"/>
              <a:t>Events generation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0774538-ED67-CD5D-8153-E74ADFA1AC61}"/>
                  </a:ext>
                </a:extLst>
              </p:cNvPr>
              <p:cNvSpPr>
                <a:spLocks noGrp="1"/>
              </p:cNvSpPr>
              <p:nvPr>
                <p:ph idx="1"/>
              </p:nvPr>
            </p:nvSpPr>
            <p:spPr>
              <a:xfrm>
                <a:off x="6425166" y="1327354"/>
                <a:ext cx="5607018" cy="5287490"/>
              </a:xfrm>
            </p:spPr>
            <p:txBody>
              <a:bodyPr>
                <a:normAutofit fontScale="92500" lnSpcReduction="20000"/>
              </a:bodyPr>
              <a:lstStyle/>
              <a:p>
                <a:r>
                  <a:rPr lang="en-GB" dirty="0"/>
                  <a:t>Analyses relies on MC generators, made of several steps (here for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r>
                      <a:rPr lang="fr-FR" b="0" i="1" smtClean="0">
                        <a:latin typeface="Cambria Math" panose="02040503050406030204" pitchFamily="18" charset="0"/>
                      </a:rPr>
                      <m:t>𝐻</m:t>
                    </m:r>
                  </m:oMath>
                </a14:m>
                <a:r>
                  <a:rPr lang="en-GB" dirty="0"/>
                  <a:t>). </a:t>
                </a:r>
              </a:p>
              <a:p>
                <a:endParaRPr lang="en-GB" dirty="0"/>
              </a:p>
              <a:p>
                <a:pPr lvl="1"/>
                <a:r>
                  <a:rPr lang="en-GB" dirty="0">
                    <a:solidFill>
                      <a:srgbClr val="C00000"/>
                    </a:solidFill>
                  </a:rPr>
                  <a:t>Hard interaction</a:t>
                </a:r>
                <a:r>
                  <a:rPr lang="en-GB" dirty="0"/>
                  <a:t>.</a:t>
                </a:r>
              </a:p>
              <a:p>
                <a:pPr lvl="1"/>
                <a:r>
                  <a:rPr lang="en-GB" dirty="0">
                    <a:solidFill>
                      <a:srgbClr val="FF0000"/>
                    </a:solidFill>
                  </a:rPr>
                  <a:t>Top quark and Higgs decays</a:t>
                </a:r>
                <a:r>
                  <a:rPr lang="en-GB" dirty="0"/>
                  <a:t>,</a:t>
                </a:r>
              </a:p>
              <a:p>
                <a:pPr lvl="1"/>
                <a:r>
                  <a:rPr lang="en-GB" dirty="0">
                    <a:solidFill>
                      <a:srgbClr val="FF0000"/>
                    </a:solidFill>
                  </a:rPr>
                  <a:t>Hard QCD radiation</a:t>
                </a:r>
                <a:r>
                  <a:rPr lang="en-GB" dirty="0"/>
                  <a:t>,</a:t>
                </a:r>
              </a:p>
              <a:p>
                <a:pPr lvl="1"/>
                <a:endParaRPr lang="en-GB" dirty="0"/>
              </a:p>
              <a:p>
                <a:pPr lvl="1"/>
                <a:endParaRPr lang="en-GB" dirty="0"/>
              </a:p>
              <a:p>
                <a:pPr lvl="1"/>
                <a:r>
                  <a:rPr lang="en-GB" dirty="0">
                    <a:solidFill>
                      <a:srgbClr val="C00000"/>
                    </a:solidFill>
                  </a:rPr>
                  <a:t>soft QCD radiation</a:t>
                </a:r>
              </a:p>
              <a:p>
                <a:pPr lvl="1"/>
                <a:r>
                  <a:rPr lang="en-GB" dirty="0">
                    <a:solidFill>
                      <a:srgbClr val="7030A0"/>
                    </a:solidFill>
                  </a:rPr>
                  <a:t>Secondary interaction</a:t>
                </a:r>
                <a:r>
                  <a:rPr lang="en-GB" dirty="0"/>
                  <a:t>, underlying events,</a:t>
                </a:r>
              </a:p>
              <a:p>
                <a:pPr lvl="1"/>
                <a:endParaRPr lang="en-GB" dirty="0"/>
              </a:p>
              <a:p>
                <a:pPr lvl="1"/>
                <a:endParaRPr lang="en-GB" dirty="0"/>
              </a:p>
              <a:p>
                <a:pPr lvl="1"/>
                <a:r>
                  <a:rPr lang="en-GB" dirty="0">
                    <a:solidFill>
                      <a:srgbClr val="92D050"/>
                    </a:solidFill>
                  </a:rPr>
                  <a:t>Final state partons hadronise</a:t>
                </a:r>
                <a:r>
                  <a:rPr lang="en-GB" dirty="0"/>
                  <a:t>,</a:t>
                </a:r>
              </a:p>
              <a:p>
                <a:pPr lvl="1"/>
                <a:r>
                  <a:rPr lang="en-GB" dirty="0">
                    <a:solidFill>
                      <a:schemeClr val="accent6"/>
                    </a:solidFill>
                  </a:rPr>
                  <a:t>Hadrons decay</a:t>
                </a:r>
                <a:r>
                  <a:rPr lang="en-GB" dirty="0"/>
                  <a:t>.</a:t>
                </a:r>
              </a:p>
              <a:p>
                <a:endParaRPr lang="en-GB" dirty="0"/>
              </a:p>
            </p:txBody>
          </p:sp>
        </mc:Choice>
        <mc:Fallback xmlns="">
          <p:sp>
            <p:nvSpPr>
              <p:cNvPr id="3" name="Espace réservé du contenu 2">
                <a:extLst>
                  <a:ext uri="{FF2B5EF4-FFF2-40B4-BE49-F238E27FC236}">
                    <a16:creationId xmlns:a16="http://schemas.microsoft.com/office/drawing/2014/main" id="{70774538-ED67-CD5D-8153-E74ADFA1AC61}"/>
                  </a:ext>
                </a:extLst>
              </p:cNvPr>
              <p:cNvSpPr>
                <a:spLocks noGrp="1" noRot="1" noChangeAspect="1" noMove="1" noResize="1" noEditPoints="1" noAdjustHandles="1" noChangeArrowheads="1" noChangeShapeType="1" noTextEdit="1"/>
              </p:cNvSpPr>
              <p:nvPr>
                <p:ph idx="1"/>
              </p:nvPr>
            </p:nvSpPr>
            <p:spPr>
              <a:xfrm>
                <a:off x="6425166" y="1327354"/>
                <a:ext cx="5607018" cy="5287490"/>
              </a:xfrm>
              <a:blipFill>
                <a:blip r:embed="rId3"/>
                <a:stretch>
                  <a:fillRect l="-1580" t="-3118" r="-903"/>
                </a:stretch>
              </a:blipFill>
            </p:spPr>
            <p:txBody>
              <a:bodyPr/>
              <a:lstStyle/>
              <a:p>
                <a:r>
                  <a:rPr lang="fr-FR">
                    <a:noFill/>
                  </a:rPr>
                  <a:t> </a:t>
                </a:r>
              </a:p>
            </p:txBody>
          </p:sp>
        </mc:Fallback>
      </mc:AlternateContent>
      <p:sp>
        <p:nvSpPr>
          <p:cNvPr id="4" name="Rectangle 3">
            <a:extLst>
              <a:ext uri="{FF2B5EF4-FFF2-40B4-BE49-F238E27FC236}">
                <a16:creationId xmlns:a16="http://schemas.microsoft.com/office/drawing/2014/main" id="{79C0E173-BF04-1424-7612-FB004C76165D}"/>
              </a:ext>
            </a:extLst>
          </p:cNvPr>
          <p:cNvSpPr/>
          <p:nvPr/>
        </p:nvSpPr>
        <p:spPr>
          <a:xfrm>
            <a:off x="-9832" y="6567949"/>
            <a:ext cx="6626942" cy="27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16251A75-5685-E3B9-68DA-1CF11F506D4B}"/>
              </a:ext>
            </a:extLst>
          </p:cNvPr>
          <p:cNvCxnSpPr/>
          <p:nvPr/>
        </p:nvCxnSpPr>
        <p:spPr>
          <a:xfrm flipH="1" flipV="1">
            <a:off x="1943695" y="3517650"/>
            <a:ext cx="814453" cy="6399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AD4E207-97AE-F020-E8B4-A481FE328BB7}"/>
              </a:ext>
            </a:extLst>
          </p:cNvPr>
          <p:cNvCxnSpPr>
            <a:cxnSpLocks/>
          </p:cNvCxnSpPr>
          <p:nvPr/>
        </p:nvCxnSpPr>
        <p:spPr>
          <a:xfrm flipH="1" flipV="1">
            <a:off x="2023869" y="2969555"/>
            <a:ext cx="530605" cy="2372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5CD56B0-5F43-D9A1-0FAA-B8EFDF58665A}"/>
              </a:ext>
            </a:extLst>
          </p:cNvPr>
          <p:cNvCxnSpPr>
            <a:cxnSpLocks/>
          </p:cNvCxnSpPr>
          <p:nvPr/>
        </p:nvCxnSpPr>
        <p:spPr>
          <a:xfrm flipH="1" flipV="1">
            <a:off x="2391825" y="2777392"/>
            <a:ext cx="177739" cy="4294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CB6F6DD-BE9C-E461-3156-2AECD375CE5C}"/>
              </a:ext>
            </a:extLst>
          </p:cNvPr>
          <p:cNvCxnSpPr>
            <a:cxnSpLocks/>
          </p:cNvCxnSpPr>
          <p:nvPr/>
        </p:nvCxnSpPr>
        <p:spPr>
          <a:xfrm flipH="1" flipV="1">
            <a:off x="3330216" y="2989077"/>
            <a:ext cx="34565" cy="52436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2C929E0-BF0B-D97D-A765-29FC4ED4E362}"/>
              </a:ext>
            </a:extLst>
          </p:cNvPr>
          <p:cNvCxnSpPr>
            <a:cxnSpLocks/>
          </p:cNvCxnSpPr>
          <p:nvPr/>
        </p:nvCxnSpPr>
        <p:spPr>
          <a:xfrm flipV="1">
            <a:off x="3371754" y="3067969"/>
            <a:ext cx="293065" cy="43356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6B834B8-9212-7D18-2363-8B3480B095E2}"/>
              </a:ext>
            </a:extLst>
          </p:cNvPr>
          <p:cNvCxnSpPr>
            <a:cxnSpLocks/>
          </p:cNvCxnSpPr>
          <p:nvPr/>
        </p:nvCxnSpPr>
        <p:spPr>
          <a:xfrm flipV="1">
            <a:off x="3759643" y="3038632"/>
            <a:ext cx="530026" cy="47600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B2C8880-D7C9-F51C-751E-D41AD2F8DA04}"/>
              </a:ext>
            </a:extLst>
          </p:cNvPr>
          <p:cNvCxnSpPr>
            <a:cxnSpLocks/>
          </p:cNvCxnSpPr>
          <p:nvPr/>
        </p:nvCxnSpPr>
        <p:spPr>
          <a:xfrm flipV="1">
            <a:off x="4191094" y="2472742"/>
            <a:ext cx="2036340" cy="926742"/>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B0D62E45-769D-B83B-9C64-41764B3216D4}"/>
              </a:ext>
            </a:extLst>
          </p:cNvPr>
          <p:cNvCxnSpPr>
            <a:cxnSpLocks/>
          </p:cNvCxnSpPr>
          <p:nvPr/>
        </p:nvCxnSpPr>
        <p:spPr>
          <a:xfrm flipV="1">
            <a:off x="4214180" y="2777392"/>
            <a:ext cx="2309164" cy="62125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47B8054-1D9A-4609-5CBF-C227AF62BE6D}"/>
              </a:ext>
            </a:extLst>
          </p:cNvPr>
          <p:cNvSpPr/>
          <p:nvPr/>
        </p:nvSpPr>
        <p:spPr>
          <a:xfrm rot="16200000">
            <a:off x="263780" y="4154153"/>
            <a:ext cx="685203" cy="51771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E2924C9E-432F-C0AB-A204-B26E12E370F7}"/>
              </a:ext>
            </a:extLst>
          </p:cNvPr>
          <p:cNvSpPr/>
          <p:nvPr/>
        </p:nvSpPr>
        <p:spPr>
          <a:xfrm>
            <a:off x="6833531" y="2537592"/>
            <a:ext cx="4630881" cy="1044049"/>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22404778-B7CF-699E-14F0-B28DA0695C13}"/>
              </a:ext>
            </a:extLst>
          </p:cNvPr>
          <p:cNvSpPr txBox="1"/>
          <p:nvPr/>
        </p:nvSpPr>
        <p:spPr>
          <a:xfrm>
            <a:off x="6716000" y="2228882"/>
            <a:ext cx="5025350" cy="369332"/>
          </a:xfrm>
          <a:prstGeom prst="rect">
            <a:avLst/>
          </a:prstGeom>
          <a:noFill/>
        </p:spPr>
        <p:txBody>
          <a:bodyPr wrap="none" rtlCol="0">
            <a:spAutoFit/>
          </a:bodyPr>
          <a:lstStyle/>
          <a:p>
            <a:r>
              <a:rPr lang="en-GB" b="1" dirty="0">
                <a:solidFill>
                  <a:srgbClr val="C00000"/>
                </a:solidFill>
              </a:rPr>
              <a:t>Hard process generator : MG5, </a:t>
            </a:r>
            <a:r>
              <a:rPr lang="en-GB" b="1" dirty="0" err="1">
                <a:solidFill>
                  <a:srgbClr val="C00000"/>
                </a:solidFill>
              </a:rPr>
              <a:t>aMCNLO</a:t>
            </a:r>
            <a:r>
              <a:rPr lang="en-GB" b="1" dirty="0">
                <a:solidFill>
                  <a:srgbClr val="C00000"/>
                </a:solidFill>
              </a:rPr>
              <a:t>, </a:t>
            </a:r>
            <a:r>
              <a:rPr lang="en-GB" b="1" dirty="0" err="1">
                <a:solidFill>
                  <a:srgbClr val="C00000"/>
                </a:solidFill>
              </a:rPr>
              <a:t>Powheg</a:t>
            </a:r>
            <a:r>
              <a:rPr lang="en-GB" b="1" dirty="0">
                <a:solidFill>
                  <a:srgbClr val="C00000"/>
                </a:solidFill>
              </a:rPr>
              <a:t>…</a:t>
            </a:r>
          </a:p>
        </p:txBody>
      </p:sp>
      <p:sp>
        <p:nvSpPr>
          <p:cNvPr id="35" name="Rectangle 34">
            <a:extLst>
              <a:ext uri="{FF2B5EF4-FFF2-40B4-BE49-F238E27FC236}">
                <a16:creationId xmlns:a16="http://schemas.microsoft.com/office/drawing/2014/main" id="{BF33160F-DBFE-9C45-3FD5-D6487FA77A99}"/>
              </a:ext>
            </a:extLst>
          </p:cNvPr>
          <p:cNvSpPr/>
          <p:nvPr/>
        </p:nvSpPr>
        <p:spPr>
          <a:xfrm>
            <a:off x="6808138" y="4081568"/>
            <a:ext cx="4630882" cy="871432"/>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47B6B340-816C-AE08-E70B-42BD29E00B80}"/>
              </a:ext>
            </a:extLst>
          </p:cNvPr>
          <p:cNvSpPr txBox="1"/>
          <p:nvPr/>
        </p:nvSpPr>
        <p:spPr>
          <a:xfrm>
            <a:off x="6735097" y="3731319"/>
            <a:ext cx="1586653" cy="369332"/>
          </a:xfrm>
          <a:prstGeom prst="rect">
            <a:avLst/>
          </a:prstGeom>
          <a:noFill/>
        </p:spPr>
        <p:txBody>
          <a:bodyPr wrap="none" rtlCol="0">
            <a:spAutoFit/>
          </a:bodyPr>
          <a:lstStyle/>
          <a:p>
            <a:r>
              <a:rPr lang="en-GB" b="1" dirty="0">
                <a:solidFill>
                  <a:srgbClr val="7030A0"/>
                </a:solidFill>
              </a:rPr>
              <a:t>Pythia, Herwig</a:t>
            </a:r>
          </a:p>
        </p:txBody>
      </p:sp>
      <p:sp>
        <p:nvSpPr>
          <p:cNvPr id="38" name="Rectangle 37">
            <a:extLst>
              <a:ext uri="{FF2B5EF4-FFF2-40B4-BE49-F238E27FC236}">
                <a16:creationId xmlns:a16="http://schemas.microsoft.com/office/drawing/2014/main" id="{F802952E-943D-C797-53C7-FDD9CE1CB502}"/>
              </a:ext>
            </a:extLst>
          </p:cNvPr>
          <p:cNvSpPr/>
          <p:nvPr/>
        </p:nvSpPr>
        <p:spPr>
          <a:xfrm>
            <a:off x="6808140" y="5512729"/>
            <a:ext cx="4630880" cy="702981"/>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40" name="ZoneTexte 39">
            <a:extLst>
              <a:ext uri="{FF2B5EF4-FFF2-40B4-BE49-F238E27FC236}">
                <a16:creationId xmlns:a16="http://schemas.microsoft.com/office/drawing/2014/main" id="{2DBB8D3E-4237-3441-AA02-A25FAAFBEF6B}"/>
              </a:ext>
            </a:extLst>
          </p:cNvPr>
          <p:cNvSpPr txBox="1"/>
          <p:nvPr/>
        </p:nvSpPr>
        <p:spPr>
          <a:xfrm>
            <a:off x="6735097" y="5160636"/>
            <a:ext cx="1586653" cy="369332"/>
          </a:xfrm>
          <a:prstGeom prst="rect">
            <a:avLst/>
          </a:prstGeom>
          <a:noFill/>
        </p:spPr>
        <p:txBody>
          <a:bodyPr wrap="none" rtlCol="0">
            <a:spAutoFit/>
          </a:bodyPr>
          <a:lstStyle/>
          <a:p>
            <a:r>
              <a:rPr lang="en-GB" b="1" dirty="0">
                <a:solidFill>
                  <a:schemeClr val="accent6"/>
                </a:solidFill>
              </a:rPr>
              <a:t>Pythia, Herwig</a:t>
            </a:r>
          </a:p>
        </p:txBody>
      </p:sp>
    </p:spTree>
    <p:extLst>
      <p:ext uri="{BB962C8B-B14F-4D97-AF65-F5344CB8AC3E}">
        <p14:creationId xmlns:p14="http://schemas.microsoft.com/office/powerpoint/2010/main" val="995396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1521D-8F71-A26E-F76F-77665DC3D27B}"/>
              </a:ext>
            </a:extLst>
          </p:cNvPr>
          <p:cNvSpPr>
            <a:spLocks noGrp="1"/>
          </p:cNvSpPr>
          <p:nvPr>
            <p:ph type="title"/>
          </p:nvPr>
        </p:nvSpPr>
        <p:spPr/>
        <p:txBody>
          <a:bodyPr/>
          <a:lstStyle/>
          <a:p>
            <a:r>
              <a:rPr lang="en-GB"/>
              <a:t>Events generation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0774538-ED67-CD5D-8153-E74ADFA1AC61}"/>
                  </a:ext>
                </a:extLst>
              </p:cNvPr>
              <p:cNvSpPr>
                <a:spLocks noGrp="1"/>
              </p:cNvSpPr>
              <p:nvPr>
                <p:ph idx="1"/>
              </p:nvPr>
            </p:nvSpPr>
            <p:spPr>
              <a:xfrm>
                <a:off x="6425166" y="1327354"/>
                <a:ext cx="5607018" cy="5287490"/>
              </a:xfrm>
            </p:spPr>
            <p:txBody>
              <a:bodyPr>
                <a:normAutofit fontScale="92500" lnSpcReduction="10000"/>
              </a:bodyPr>
              <a:lstStyle/>
              <a:p>
                <a:r>
                  <a:rPr lang="en-GB" dirty="0"/>
                  <a:t>Analyses relies on MC generators, made of several steps (here for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r>
                      <a:rPr lang="fr-FR" b="0" i="1" smtClean="0">
                        <a:latin typeface="Cambria Math" panose="02040503050406030204" pitchFamily="18" charset="0"/>
                      </a:rPr>
                      <m:t>𝐻</m:t>
                    </m:r>
                  </m:oMath>
                </a14:m>
                <a:r>
                  <a:rPr lang="en-GB" dirty="0"/>
                  <a:t>). </a:t>
                </a:r>
              </a:p>
              <a:p>
                <a:endParaRPr lang="en-GB" dirty="0"/>
              </a:p>
              <a:p>
                <a:pPr lvl="1"/>
                <a:r>
                  <a:rPr lang="en-GB" dirty="0">
                    <a:solidFill>
                      <a:srgbClr val="C00000"/>
                    </a:solidFill>
                  </a:rPr>
                  <a:t>Hard interaction</a:t>
                </a:r>
                <a:r>
                  <a:rPr lang="en-GB" dirty="0"/>
                  <a:t>.</a:t>
                </a:r>
              </a:p>
              <a:p>
                <a:pPr lvl="1"/>
                <a:r>
                  <a:rPr lang="en-GB" dirty="0">
                    <a:solidFill>
                      <a:srgbClr val="FF0000"/>
                    </a:solidFill>
                  </a:rPr>
                  <a:t>Top quark and Higgs decays</a:t>
                </a:r>
                <a:r>
                  <a:rPr lang="en-GB" dirty="0"/>
                  <a:t>,</a:t>
                </a:r>
              </a:p>
              <a:p>
                <a:pPr lvl="1"/>
                <a:r>
                  <a:rPr lang="en-GB" dirty="0">
                    <a:solidFill>
                      <a:srgbClr val="FF0000"/>
                    </a:solidFill>
                  </a:rPr>
                  <a:t>Hard QCD radiation</a:t>
                </a:r>
                <a:r>
                  <a:rPr lang="en-GB" dirty="0"/>
                  <a:t>,</a:t>
                </a:r>
              </a:p>
              <a:p>
                <a:pPr lvl="1"/>
                <a:endParaRPr lang="en-GB" dirty="0"/>
              </a:p>
              <a:p>
                <a:pPr lvl="1"/>
                <a:endParaRPr lang="en-GB" dirty="0"/>
              </a:p>
              <a:p>
                <a:pPr lvl="1"/>
                <a:r>
                  <a:rPr lang="en-GB" dirty="0">
                    <a:solidFill>
                      <a:srgbClr val="7030A0"/>
                    </a:solidFill>
                  </a:rPr>
                  <a:t>Secondary interaction</a:t>
                </a:r>
                <a:r>
                  <a:rPr lang="en-GB" dirty="0"/>
                  <a:t>, underlying events,</a:t>
                </a:r>
              </a:p>
              <a:p>
                <a:pPr lvl="1"/>
                <a:endParaRPr lang="en-GB" dirty="0"/>
              </a:p>
              <a:p>
                <a:pPr lvl="1"/>
                <a:endParaRPr lang="en-GB" dirty="0"/>
              </a:p>
              <a:p>
                <a:pPr lvl="1"/>
                <a:r>
                  <a:rPr lang="en-GB" dirty="0">
                    <a:solidFill>
                      <a:srgbClr val="92D050"/>
                    </a:solidFill>
                  </a:rPr>
                  <a:t>Final state partons hadronise</a:t>
                </a:r>
                <a:r>
                  <a:rPr lang="en-GB" dirty="0"/>
                  <a:t>,</a:t>
                </a:r>
              </a:p>
              <a:p>
                <a:pPr lvl="1"/>
                <a:r>
                  <a:rPr lang="en-GB" dirty="0">
                    <a:solidFill>
                      <a:schemeClr val="accent6"/>
                    </a:solidFill>
                  </a:rPr>
                  <a:t>Hadrons decay</a:t>
                </a:r>
                <a:r>
                  <a:rPr lang="en-GB" dirty="0"/>
                  <a:t>.</a:t>
                </a:r>
              </a:p>
              <a:p>
                <a:endParaRPr lang="en-GB" dirty="0"/>
              </a:p>
            </p:txBody>
          </p:sp>
        </mc:Choice>
        <mc:Fallback xmlns="">
          <p:sp>
            <p:nvSpPr>
              <p:cNvPr id="3" name="Espace réservé du contenu 2">
                <a:extLst>
                  <a:ext uri="{FF2B5EF4-FFF2-40B4-BE49-F238E27FC236}">
                    <a16:creationId xmlns:a16="http://schemas.microsoft.com/office/drawing/2014/main" id="{70774538-ED67-CD5D-8153-E74ADFA1AC61}"/>
                  </a:ext>
                </a:extLst>
              </p:cNvPr>
              <p:cNvSpPr>
                <a:spLocks noGrp="1" noRot="1" noChangeAspect="1" noMove="1" noResize="1" noEditPoints="1" noAdjustHandles="1" noChangeArrowheads="1" noChangeShapeType="1" noTextEdit="1"/>
              </p:cNvSpPr>
              <p:nvPr>
                <p:ph idx="1"/>
              </p:nvPr>
            </p:nvSpPr>
            <p:spPr>
              <a:xfrm>
                <a:off x="6425166" y="1327354"/>
                <a:ext cx="5607018" cy="5287490"/>
              </a:xfrm>
              <a:blipFill>
                <a:blip r:embed="rId2"/>
                <a:stretch>
                  <a:fillRect l="-1580" t="-2398" r="-903"/>
                </a:stretch>
              </a:blipFill>
            </p:spPr>
            <p:txBody>
              <a:bodyPr/>
              <a:lstStyle/>
              <a:p>
                <a:r>
                  <a:rPr lang="fr-FR">
                    <a:noFill/>
                  </a:rPr>
                  <a:t> </a:t>
                </a:r>
              </a:p>
            </p:txBody>
          </p:sp>
        </mc:Fallback>
      </mc:AlternateContent>
      <p:pic>
        <p:nvPicPr>
          <p:cNvPr id="21506" name="Picture 2">
            <a:extLst>
              <a:ext uri="{FF2B5EF4-FFF2-40B4-BE49-F238E27FC236}">
                <a16:creationId xmlns:a16="http://schemas.microsoft.com/office/drawing/2014/main" id="{2EA3F163-15EE-D751-5657-F680D5157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51348"/>
            <a:ext cx="6310312" cy="5530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C0E173-BF04-1424-7612-FB004C76165D}"/>
              </a:ext>
            </a:extLst>
          </p:cNvPr>
          <p:cNvSpPr/>
          <p:nvPr/>
        </p:nvSpPr>
        <p:spPr>
          <a:xfrm>
            <a:off x="-9832" y="6567949"/>
            <a:ext cx="6626942" cy="27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16251A75-5685-E3B9-68DA-1CF11F506D4B}"/>
              </a:ext>
            </a:extLst>
          </p:cNvPr>
          <p:cNvCxnSpPr/>
          <p:nvPr/>
        </p:nvCxnSpPr>
        <p:spPr>
          <a:xfrm flipH="1" flipV="1">
            <a:off x="1943695" y="3517650"/>
            <a:ext cx="814453" cy="6399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AD4E207-97AE-F020-E8B4-A481FE328BB7}"/>
              </a:ext>
            </a:extLst>
          </p:cNvPr>
          <p:cNvCxnSpPr>
            <a:cxnSpLocks/>
          </p:cNvCxnSpPr>
          <p:nvPr/>
        </p:nvCxnSpPr>
        <p:spPr>
          <a:xfrm flipH="1" flipV="1">
            <a:off x="2023869" y="2969555"/>
            <a:ext cx="530605" cy="2372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5CD56B0-5F43-D9A1-0FAA-B8EFDF58665A}"/>
              </a:ext>
            </a:extLst>
          </p:cNvPr>
          <p:cNvCxnSpPr>
            <a:cxnSpLocks/>
          </p:cNvCxnSpPr>
          <p:nvPr/>
        </p:nvCxnSpPr>
        <p:spPr>
          <a:xfrm flipH="1" flipV="1">
            <a:off x="2391825" y="2777392"/>
            <a:ext cx="177739" cy="4294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CB6F6DD-BE9C-E461-3156-2AECD375CE5C}"/>
              </a:ext>
            </a:extLst>
          </p:cNvPr>
          <p:cNvCxnSpPr>
            <a:cxnSpLocks/>
          </p:cNvCxnSpPr>
          <p:nvPr/>
        </p:nvCxnSpPr>
        <p:spPr>
          <a:xfrm flipH="1" flipV="1">
            <a:off x="3330216" y="2989077"/>
            <a:ext cx="34565" cy="52436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2C929E0-BF0B-D97D-A765-29FC4ED4E362}"/>
              </a:ext>
            </a:extLst>
          </p:cNvPr>
          <p:cNvCxnSpPr>
            <a:cxnSpLocks/>
          </p:cNvCxnSpPr>
          <p:nvPr/>
        </p:nvCxnSpPr>
        <p:spPr>
          <a:xfrm flipV="1">
            <a:off x="3371754" y="3067969"/>
            <a:ext cx="293065" cy="43356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6B834B8-9212-7D18-2363-8B3480B095E2}"/>
              </a:ext>
            </a:extLst>
          </p:cNvPr>
          <p:cNvCxnSpPr>
            <a:cxnSpLocks/>
          </p:cNvCxnSpPr>
          <p:nvPr/>
        </p:nvCxnSpPr>
        <p:spPr>
          <a:xfrm flipV="1">
            <a:off x="3759643" y="3038632"/>
            <a:ext cx="530026" cy="47600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B2C8880-D7C9-F51C-751E-D41AD2F8DA04}"/>
              </a:ext>
            </a:extLst>
          </p:cNvPr>
          <p:cNvCxnSpPr>
            <a:cxnSpLocks/>
          </p:cNvCxnSpPr>
          <p:nvPr/>
        </p:nvCxnSpPr>
        <p:spPr>
          <a:xfrm flipV="1">
            <a:off x="4191094" y="2472742"/>
            <a:ext cx="2036340" cy="926742"/>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B0D62E45-769D-B83B-9C64-41764B3216D4}"/>
              </a:ext>
            </a:extLst>
          </p:cNvPr>
          <p:cNvCxnSpPr>
            <a:cxnSpLocks/>
          </p:cNvCxnSpPr>
          <p:nvPr/>
        </p:nvCxnSpPr>
        <p:spPr>
          <a:xfrm flipV="1">
            <a:off x="4214180" y="2777392"/>
            <a:ext cx="2309164" cy="62125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47B8054-1D9A-4609-5CBF-C227AF62BE6D}"/>
              </a:ext>
            </a:extLst>
          </p:cNvPr>
          <p:cNvSpPr/>
          <p:nvPr/>
        </p:nvSpPr>
        <p:spPr>
          <a:xfrm rot="16200000">
            <a:off x="263780" y="4154153"/>
            <a:ext cx="685203" cy="51771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E2924C9E-432F-C0AB-A204-B26E12E370F7}"/>
              </a:ext>
            </a:extLst>
          </p:cNvPr>
          <p:cNvSpPr/>
          <p:nvPr/>
        </p:nvSpPr>
        <p:spPr>
          <a:xfrm>
            <a:off x="6833531" y="2802407"/>
            <a:ext cx="4630881" cy="1100854"/>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22404778-B7CF-699E-14F0-B28DA0695C13}"/>
              </a:ext>
            </a:extLst>
          </p:cNvPr>
          <p:cNvSpPr txBox="1"/>
          <p:nvPr/>
        </p:nvSpPr>
        <p:spPr>
          <a:xfrm>
            <a:off x="6735097" y="2448359"/>
            <a:ext cx="5025350" cy="369332"/>
          </a:xfrm>
          <a:prstGeom prst="rect">
            <a:avLst/>
          </a:prstGeom>
          <a:noFill/>
        </p:spPr>
        <p:txBody>
          <a:bodyPr wrap="none" rtlCol="0">
            <a:spAutoFit/>
          </a:bodyPr>
          <a:lstStyle/>
          <a:p>
            <a:r>
              <a:rPr lang="en-GB" b="1">
                <a:solidFill>
                  <a:srgbClr val="C00000"/>
                </a:solidFill>
              </a:rPr>
              <a:t>Hard process generator : MG5, aMCNLO, Powheg…</a:t>
            </a:r>
          </a:p>
        </p:txBody>
      </p:sp>
      <p:sp>
        <p:nvSpPr>
          <p:cNvPr id="35" name="Rectangle 34">
            <a:extLst>
              <a:ext uri="{FF2B5EF4-FFF2-40B4-BE49-F238E27FC236}">
                <a16:creationId xmlns:a16="http://schemas.microsoft.com/office/drawing/2014/main" id="{BF33160F-DBFE-9C45-3FD5-D6487FA77A99}"/>
              </a:ext>
            </a:extLst>
          </p:cNvPr>
          <p:cNvSpPr/>
          <p:nvPr/>
        </p:nvSpPr>
        <p:spPr>
          <a:xfrm>
            <a:off x="6833531" y="4399960"/>
            <a:ext cx="4630882" cy="702981"/>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47B6B340-816C-AE08-E70B-42BD29E00B80}"/>
              </a:ext>
            </a:extLst>
          </p:cNvPr>
          <p:cNvSpPr txBox="1"/>
          <p:nvPr/>
        </p:nvSpPr>
        <p:spPr>
          <a:xfrm>
            <a:off x="6735097" y="4061195"/>
            <a:ext cx="1586653" cy="369332"/>
          </a:xfrm>
          <a:prstGeom prst="rect">
            <a:avLst/>
          </a:prstGeom>
          <a:noFill/>
        </p:spPr>
        <p:txBody>
          <a:bodyPr wrap="none" rtlCol="0">
            <a:spAutoFit/>
          </a:bodyPr>
          <a:lstStyle/>
          <a:p>
            <a:r>
              <a:rPr lang="en-GB" b="1" dirty="0">
                <a:solidFill>
                  <a:srgbClr val="7030A0"/>
                </a:solidFill>
              </a:rPr>
              <a:t>Pythia, Herwig</a:t>
            </a:r>
          </a:p>
        </p:txBody>
      </p:sp>
      <p:sp>
        <p:nvSpPr>
          <p:cNvPr id="38" name="Rectangle 37">
            <a:extLst>
              <a:ext uri="{FF2B5EF4-FFF2-40B4-BE49-F238E27FC236}">
                <a16:creationId xmlns:a16="http://schemas.microsoft.com/office/drawing/2014/main" id="{F802952E-943D-C797-53C7-FDD9CE1CB502}"/>
              </a:ext>
            </a:extLst>
          </p:cNvPr>
          <p:cNvSpPr/>
          <p:nvPr/>
        </p:nvSpPr>
        <p:spPr>
          <a:xfrm>
            <a:off x="6833532" y="5704963"/>
            <a:ext cx="4630880" cy="702981"/>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40" name="ZoneTexte 39">
            <a:extLst>
              <a:ext uri="{FF2B5EF4-FFF2-40B4-BE49-F238E27FC236}">
                <a16:creationId xmlns:a16="http://schemas.microsoft.com/office/drawing/2014/main" id="{2DBB8D3E-4237-3441-AA02-A25FAAFBEF6B}"/>
              </a:ext>
            </a:extLst>
          </p:cNvPr>
          <p:cNvSpPr txBox="1"/>
          <p:nvPr/>
        </p:nvSpPr>
        <p:spPr>
          <a:xfrm>
            <a:off x="6735097" y="5346955"/>
            <a:ext cx="1586653" cy="369332"/>
          </a:xfrm>
          <a:prstGeom prst="rect">
            <a:avLst/>
          </a:prstGeom>
          <a:noFill/>
        </p:spPr>
        <p:txBody>
          <a:bodyPr wrap="none" rtlCol="0">
            <a:spAutoFit/>
          </a:bodyPr>
          <a:lstStyle/>
          <a:p>
            <a:r>
              <a:rPr lang="en-GB" b="1" dirty="0">
                <a:solidFill>
                  <a:schemeClr val="accent6"/>
                </a:solidFill>
              </a:rPr>
              <a:t>Pythia, Herwig</a:t>
            </a:r>
          </a:p>
        </p:txBody>
      </p:sp>
      <p:sp>
        <p:nvSpPr>
          <p:cNvPr id="6" name="ZoneTexte 5">
            <a:extLst>
              <a:ext uri="{FF2B5EF4-FFF2-40B4-BE49-F238E27FC236}">
                <a16:creationId xmlns:a16="http://schemas.microsoft.com/office/drawing/2014/main" id="{1115DF5F-1C8E-8E58-863E-4CA521BDE8FD}"/>
              </a:ext>
            </a:extLst>
          </p:cNvPr>
          <p:cNvSpPr txBox="1"/>
          <p:nvPr/>
        </p:nvSpPr>
        <p:spPr>
          <a:xfrm>
            <a:off x="11632223" y="3206834"/>
            <a:ext cx="184731" cy="369332"/>
          </a:xfrm>
          <a:prstGeom prst="rect">
            <a:avLst/>
          </a:prstGeom>
          <a:noFill/>
        </p:spPr>
        <p:txBody>
          <a:bodyPr wrap="none" rtlCol="0">
            <a:spAutoFit/>
          </a:bodyPr>
          <a:lstStyle/>
          <a:p>
            <a:endParaRPr lang="fr-FR" dirty="0"/>
          </a:p>
        </p:txBody>
      </p:sp>
      <p:sp>
        <p:nvSpPr>
          <p:cNvPr id="7" name="Rectangle 6">
            <a:extLst>
              <a:ext uri="{FF2B5EF4-FFF2-40B4-BE49-F238E27FC236}">
                <a16:creationId xmlns:a16="http://schemas.microsoft.com/office/drawing/2014/main" id="{ACB5D8FC-9C47-94C6-A93C-A21F859E5EEB}"/>
              </a:ext>
            </a:extLst>
          </p:cNvPr>
          <p:cNvSpPr/>
          <p:nvPr/>
        </p:nvSpPr>
        <p:spPr>
          <a:xfrm>
            <a:off x="130708" y="1176861"/>
            <a:ext cx="11930584" cy="5612616"/>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C8FBF882-732D-A5BD-83EF-D72BA874ACAA}"/>
              </a:ext>
            </a:extLst>
          </p:cNvPr>
          <p:cNvPicPr>
            <a:picLocks noChangeAspect="1"/>
          </p:cNvPicPr>
          <p:nvPr/>
        </p:nvPicPr>
        <p:blipFill>
          <a:blip r:embed="rId4"/>
          <a:stretch>
            <a:fillRect/>
          </a:stretch>
        </p:blipFill>
        <p:spPr>
          <a:xfrm>
            <a:off x="2062821" y="1929831"/>
            <a:ext cx="3029619" cy="3716537"/>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E60DE5C-804C-5919-21E3-CD4D18920EF8}"/>
                  </a:ext>
                </a:extLst>
              </p:cNvPr>
              <p:cNvSpPr txBox="1"/>
              <p:nvPr/>
            </p:nvSpPr>
            <p:spPr>
              <a:xfrm>
                <a:off x="5928651" y="1797658"/>
                <a:ext cx="5607019" cy="4801314"/>
              </a:xfrm>
              <a:prstGeom prst="rect">
                <a:avLst/>
              </a:prstGeom>
              <a:solidFill>
                <a:schemeClr val="bg1"/>
              </a:solidFill>
            </p:spPr>
            <p:txBody>
              <a:bodyPr wrap="square" rtlCol="0">
                <a:spAutoFit/>
              </a:bodyPr>
              <a:lstStyle/>
              <a:p>
                <a:r>
                  <a:rPr lang="en-GB" b="1" dirty="0">
                    <a:solidFill>
                      <a:schemeClr val="accent1"/>
                    </a:solidFill>
                  </a:rPr>
                  <a:t>Highest possible precision in theoretical calculations and MC generators is a key to achieve high precision measurements</a:t>
                </a:r>
                <a:r>
                  <a:rPr lang="en-GB" dirty="0">
                    <a:solidFill>
                      <a:schemeClr val="accent1"/>
                    </a:solidFill>
                  </a:rPr>
                  <a:t>.</a:t>
                </a:r>
              </a:p>
              <a:p>
                <a:endParaRPr lang="en-GB" dirty="0"/>
              </a:p>
              <a:p>
                <a:r>
                  <a:rPr lang="en-GB" dirty="0"/>
                  <a:t>No deep bibliography on precision calculation is done for this lecture. But some ”grosso-modo” elements.</a:t>
                </a:r>
              </a:p>
              <a:p>
                <a:endParaRPr lang="en-GB" dirty="0"/>
              </a:p>
              <a:p>
                <a:r>
                  <a:rPr lang="en-GB" dirty="0">
                    <a:solidFill>
                      <a:schemeClr val="accent1"/>
                    </a:solidFill>
                  </a:rPr>
                  <a:t>For generation :</a:t>
                </a:r>
              </a:p>
              <a:p>
                <a:pPr marL="285750" indent="-285750">
                  <a:buFont typeface="Arial" panose="020B0604020202020204" pitchFamily="34" charset="0"/>
                  <a:buChar char="•"/>
                </a:pPr>
                <a:r>
                  <a:rPr lang="en-GB" dirty="0"/>
                  <a:t>NLO QCD is accessible from several generators (</a:t>
                </a:r>
                <a:r>
                  <a:rPr lang="en-GB" dirty="0" err="1"/>
                  <a:t>aMC@NLO</a:t>
                </a:r>
                <a:r>
                  <a:rPr lang="en-GB" dirty="0"/>
                  <a:t>, </a:t>
                </a:r>
                <a:r>
                  <a:rPr lang="en-GB" dirty="0" err="1"/>
                  <a:t>Powheg</a:t>
                </a:r>
                <a:r>
                  <a:rPr lang="en-GB" dirty="0"/>
                  <a:t>, </a:t>
                </a:r>
                <a:r>
                  <a:rPr lang="en-GB" dirty="0" err="1"/>
                  <a:t>Whizard</a:t>
                </a:r>
                <a:r>
                  <a:rPr lang="en-GB" dirty="0"/>
                  <a:t>),</a:t>
                </a:r>
              </a:p>
              <a:p>
                <a:pPr marL="285750" indent="-285750">
                  <a:buFont typeface="Arial" panose="020B0604020202020204" pitchFamily="34" charset="0"/>
                  <a:buChar char="•"/>
                </a:pPr>
                <a:r>
                  <a:rPr lang="en-GB" dirty="0"/>
                  <a:t>NLO EWK starts to arrives?</a:t>
                </a:r>
              </a:p>
              <a:p>
                <a:pPr marL="285750" indent="-285750">
                  <a:buFont typeface="Arial" panose="020B0604020202020204" pitchFamily="34" charset="0"/>
                  <a:buChar char="•"/>
                </a:pPr>
                <a:endParaRPr lang="en-GB" dirty="0"/>
              </a:p>
              <a:p>
                <a:r>
                  <a:rPr lang="en-GB" dirty="0"/>
                  <a:t>Theoretical calculations reached now </a:t>
                </a:r>
                <a14:m>
                  <m:oMath xmlns:m="http://schemas.openxmlformats.org/officeDocument/2006/math">
                    <m:sSup>
                      <m:sSupPr>
                        <m:ctrlPr>
                          <a:rPr lang="en-GB" i="1" smtClean="0">
                            <a:latin typeface="Cambria Math" panose="02040503050406030204" pitchFamily="18" charset="0"/>
                          </a:rPr>
                        </m:ctrlPr>
                      </m:sSupPr>
                      <m:e>
                        <m:r>
                          <a:rPr lang="fr-FR" b="0" i="1" smtClean="0">
                            <a:latin typeface="Cambria Math" panose="02040503050406030204" pitchFamily="18" charset="0"/>
                          </a:rPr>
                          <m:t>𝑁</m:t>
                        </m:r>
                      </m:e>
                      <m:sup>
                        <m:r>
                          <a:rPr lang="fr-FR" b="0" i="1" smtClean="0">
                            <a:latin typeface="Cambria Math" panose="02040503050406030204" pitchFamily="18" charset="0"/>
                          </a:rPr>
                          <m:t>3</m:t>
                        </m:r>
                      </m:sup>
                    </m:sSup>
                    <m:r>
                      <a:rPr lang="fr-FR" b="0" i="1" smtClean="0">
                        <a:latin typeface="Cambria Math" panose="02040503050406030204" pitchFamily="18" charset="0"/>
                      </a:rPr>
                      <m:t>𝐿𝑂</m:t>
                    </m:r>
                  </m:oMath>
                </a14:m>
                <a:r>
                  <a:rPr lang="en-GB" dirty="0"/>
                  <a:t> in QCD, and some EWK corrections. Case by case dependent.</a:t>
                </a:r>
              </a:p>
              <a:p>
                <a:endParaRPr lang="en-GB" dirty="0"/>
              </a:p>
              <a:p>
                <a:r>
                  <a:rPr lang="en-GB" dirty="0">
                    <a:solidFill>
                      <a:schemeClr val="accent1"/>
                    </a:solidFill>
                  </a:rPr>
                  <a:t>Collaborations between theorists and experimentalists absolutely critical.</a:t>
                </a:r>
              </a:p>
            </p:txBody>
          </p:sp>
        </mc:Choice>
        <mc:Fallback xmlns="">
          <p:sp>
            <p:nvSpPr>
              <p:cNvPr id="8" name="ZoneTexte 7">
                <a:extLst>
                  <a:ext uri="{FF2B5EF4-FFF2-40B4-BE49-F238E27FC236}">
                    <a16:creationId xmlns:a16="http://schemas.microsoft.com/office/drawing/2014/main" id="{6E60DE5C-804C-5919-21E3-CD4D18920EF8}"/>
                  </a:ext>
                </a:extLst>
              </p:cNvPr>
              <p:cNvSpPr txBox="1">
                <a:spLocks noRot="1" noChangeAspect="1" noMove="1" noResize="1" noEditPoints="1" noAdjustHandles="1" noChangeArrowheads="1" noChangeShapeType="1" noTextEdit="1"/>
              </p:cNvSpPr>
              <p:nvPr/>
            </p:nvSpPr>
            <p:spPr>
              <a:xfrm>
                <a:off x="5928651" y="1797658"/>
                <a:ext cx="5607019" cy="4801314"/>
              </a:xfrm>
              <a:prstGeom prst="rect">
                <a:avLst/>
              </a:prstGeom>
              <a:blipFill>
                <a:blip r:embed="rId5"/>
                <a:stretch>
                  <a:fillRect l="-1131" t="-528" r="-226" b="-1055"/>
                </a:stretch>
              </a:blipFill>
            </p:spPr>
            <p:txBody>
              <a:bodyPr/>
              <a:lstStyle/>
              <a:p>
                <a:r>
                  <a:rPr lang="fr-FR">
                    <a:noFill/>
                  </a:rPr>
                  <a:t> </a:t>
                </a:r>
              </a:p>
            </p:txBody>
          </p:sp>
        </mc:Fallback>
      </mc:AlternateContent>
    </p:spTree>
    <p:extLst>
      <p:ext uri="{BB962C8B-B14F-4D97-AF65-F5344CB8AC3E}">
        <p14:creationId xmlns:p14="http://schemas.microsoft.com/office/powerpoint/2010/main" val="4253807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264DF5-37BF-C032-14C2-51961508E29A}"/>
              </a:ext>
            </a:extLst>
          </p:cNvPr>
          <p:cNvSpPr>
            <a:spLocks noGrp="1"/>
          </p:cNvSpPr>
          <p:nvPr>
            <p:ph type="title"/>
          </p:nvPr>
        </p:nvSpPr>
        <p:spPr/>
        <p:txBody>
          <a:bodyPr>
            <a:normAutofit fontScale="90000"/>
          </a:bodyPr>
          <a:lstStyle/>
          <a:p>
            <a:r>
              <a:rPr lang="en-GB"/>
              <a:t>Specificities of the single top generation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FEB46AE-FBC8-A403-A96C-E56FC7A2BB7D}"/>
                  </a:ext>
                </a:extLst>
              </p:cNvPr>
              <p:cNvSpPr>
                <a:spLocks noGrp="1"/>
              </p:cNvSpPr>
              <p:nvPr>
                <p:ph idx="1"/>
              </p:nvPr>
            </p:nvSpPr>
            <p:spPr>
              <a:xfrm>
                <a:off x="101599" y="1280160"/>
                <a:ext cx="8196827" cy="5501832"/>
              </a:xfrm>
            </p:spPr>
            <p:txBody>
              <a:bodyPr>
                <a:normAutofit fontScale="70000" lnSpcReduction="20000"/>
              </a:bodyPr>
              <a:lstStyle/>
              <a:p>
                <a:r>
                  <a:rPr lang="en-GB" dirty="0">
                    <a:solidFill>
                      <a:schemeClr val="accent1"/>
                    </a:solidFill>
                  </a:rPr>
                  <a:t>Origin of the initial-state b quark ambiguous in generation, 2 different Flavour Schemes (FS) :</a:t>
                </a:r>
              </a:p>
              <a:p>
                <a:pPr lvl="1"/>
                <a:r>
                  <a:rPr lang="en-GB" dirty="0"/>
                  <a:t>5 FS : b-quark as part of the PDF of the protons,</a:t>
                </a:r>
              </a:p>
              <a:p>
                <a:pPr lvl="1"/>
                <a:r>
                  <a:rPr lang="en-GB" dirty="0"/>
                  <a:t>4 FS : protons contains only light-flavoured quarks in the sea, b-quark arises from virtual gluons. </a:t>
                </a:r>
              </a:p>
              <a:p>
                <a:endParaRPr lang="en-GB" dirty="0"/>
              </a:p>
              <a:p>
                <a:endParaRPr lang="en-GB" dirty="0"/>
              </a:p>
              <a:p>
                <a:r>
                  <a:rPr lang="en-GB" b="1" dirty="0">
                    <a:solidFill>
                      <a:schemeClr val="accent1"/>
                    </a:solidFill>
                  </a:rPr>
                  <a:t>In the 5FS</a:t>
                </a:r>
                <a:r>
                  <a:rPr lang="en-GB" dirty="0"/>
                  <a:t>, uncertainty associated to the PDF can be relatively large because b-quark PDFs are not necessarily well known. </a:t>
                </a:r>
              </a:p>
              <a:p>
                <a:endParaRPr lang="en-GB" dirty="0"/>
              </a:p>
              <a:p>
                <a:endParaRPr lang="en-GB" dirty="0"/>
              </a:p>
              <a:p>
                <a:r>
                  <a:rPr lang="en-GB" b="1" dirty="0">
                    <a:solidFill>
                      <a:schemeClr val="accent1"/>
                    </a:solidFill>
                  </a:rPr>
                  <a:t>In the 4FS </a:t>
                </a:r>
                <a:r>
                  <a:rPr lang="en-GB" dirty="0"/>
                  <a:t>: higher sensitivity to QCD renormalization and factorization scales. </a:t>
                </a:r>
              </a:p>
              <a:p>
                <a:endParaRPr lang="en-GB" dirty="0"/>
              </a:p>
              <a:p>
                <a:endParaRPr lang="en-GB" dirty="0"/>
              </a:p>
              <a:p>
                <a:r>
                  <a:rPr lang="en-GB" dirty="0">
                    <a:solidFill>
                      <a:schemeClr val="accent1"/>
                    </a:solidFill>
                  </a:rPr>
                  <a:t>Important for the t-channel signature, as the pseudo-rapidity of the “recoiling” jet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𝜂</m:t>
                        </m:r>
                      </m:e>
                      <m:sub>
                        <m:r>
                          <a:rPr lang="fr-FR" b="0" i="1" smtClean="0">
                            <a:solidFill>
                              <a:schemeClr val="accent1"/>
                            </a:solidFill>
                            <a:latin typeface="Cambria Math" panose="02040503050406030204" pitchFamily="18" charset="0"/>
                          </a:rPr>
                          <m:t>𝑗</m:t>
                        </m:r>
                        <m:r>
                          <a:rPr lang="fr-FR" b="0" i="1" smtClean="0">
                            <a:solidFill>
                              <a:schemeClr val="accent1"/>
                            </a:solidFill>
                            <a:latin typeface="Cambria Math" panose="02040503050406030204" pitchFamily="18" charset="0"/>
                          </a:rPr>
                          <m:t>′</m:t>
                        </m:r>
                      </m:sub>
                    </m:sSub>
                  </m:oMath>
                </a14:m>
                <a:r>
                  <a:rPr lang="en-GB" dirty="0">
                    <a:solidFill>
                      <a:schemeClr val="accent1"/>
                    </a:solidFill>
                  </a:rPr>
                  <a:t> is sensitive to the PDF</a:t>
                </a:r>
                <a:r>
                  <a:rPr lang="en-GB" dirty="0"/>
                  <a:t>. </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𝜂</m:t>
                        </m:r>
                      </m:e>
                      <m:sub>
                        <m:r>
                          <a:rPr lang="fr-FR" b="0" i="1" smtClean="0">
                            <a:latin typeface="Cambria Math" panose="02040503050406030204" pitchFamily="18" charset="0"/>
                          </a:rPr>
                          <m:t>𝑗</m:t>
                        </m:r>
                        <m:r>
                          <a:rPr lang="fr-FR" b="0" i="1" smtClean="0">
                            <a:latin typeface="Cambria Math" panose="02040503050406030204" pitchFamily="18" charset="0"/>
                          </a:rPr>
                          <m:t>′</m:t>
                        </m:r>
                      </m:sub>
                    </m:sSub>
                    <m:r>
                      <a:rPr lang="fr-FR" b="0" i="1" smtClean="0">
                        <a:latin typeface="Cambria Math" panose="02040503050406030204" pitchFamily="18" charset="0"/>
                      </a:rPr>
                      <m:t> </m:t>
                    </m:r>
                  </m:oMath>
                </a14:m>
                <a:r>
                  <a:rPr lang="en-GB" dirty="0"/>
                  <a:t>in the 4FS better described the data,</a:t>
                </a:r>
              </a:p>
              <a:p>
                <a:pPr lvl="1"/>
                <a:r>
                  <a:rPr lang="en-GB" dirty="0"/>
                  <a:t>inclusive cross-sections are more accurately described with the 5FS.</a:t>
                </a:r>
              </a:p>
            </p:txBody>
          </p:sp>
        </mc:Choice>
        <mc:Fallback xmlns="">
          <p:sp>
            <p:nvSpPr>
              <p:cNvPr id="3" name="Espace réservé du contenu 2">
                <a:extLst>
                  <a:ext uri="{FF2B5EF4-FFF2-40B4-BE49-F238E27FC236}">
                    <a16:creationId xmlns:a16="http://schemas.microsoft.com/office/drawing/2014/main" id="{0FEB46AE-FBC8-A403-A96C-E56FC7A2BB7D}"/>
                  </a:ext>
                </a:extLst>
              </p:cNvPr>
              <p:cNvSpPr>
                <a:spLocks noGrp="1" noRot="1" noChangeAspect="1" noMove="1" noResize="1" noEditPoints="1" noAdjustHandles="1" noChangeArrowheads="1" noChangeShapeType="1" noTextEdit="1"/>
              </p:cNvSpPr>
              <p:nvPr>
                <p:ph idx="1"/>
              </p:nvPr>
            </p:nvSpPr>
            <p:spPr>
              <a:xfrm>
                <a:off x="101599" y="1280160"/>
                <a:ext cx="8196827" cy="5501832"/>
              </a:xfrm>
              <a:blipFill>
                <a:blip r:embed="rId2"/>
                <a:stretch>
                  <a:fillRect l="-774" t="-1839" r="-929"/>
                </a:stretch>
              </a:blipFill>
            </p:spPr>
            <p:txBody>
              <a:bodyPr/>
              <a:lstStyle/>
              <a:p>
                <a:r>
                  <a:rPr lang="fr-FR">
                    <a:noFill/>
                  </a:rPr>
                  <a:t> </a:t>
                </a:r>
              </a:p>
            </p:txBody>
          </p:sp>
        </mc:Fallback>
      </mc:AlternateContent>
      <p:pic>
        <p:nvPicPr>
          <p:cNvPr id="8" name="Image 7">
            <a:extLst>
              <a:ext uri="{FF2B5EF4-FFF2-40B4-BE49-F238E27FC236}">
                <a16:creationId xmlns:a16="http://schemas.microsoft.com/office/drawing/2014/main" id="{56184069-D280-F43B-03D5-38C1F92EAF28}"/>
              </a:ext>
            </a:extLst>
          </p:cNvPr>
          <p:cNvPicPr>
            <a:picLocks noChangeAspect="1"/>
          </p:cNvPicPr>
          <p:nvPr/>
        </p:nvPicPr>
        <p:blipFill>
          <a:blip r:embed="rId3"/>
          <a:stretch>
            <a:fillRect/>
          </a:stretch>
        </p:blipFill>
        <p:spPr>
          <a:xfrm>
            <a:off x="8298426" y="1159539"/>
            <a:ext cx="3644900" cy="2705100"/>
          </a:xfrm>
          <a:prstGeom prst="rect">
            <a:avLst/>
          </a:prstGeom>
        </p:spPr>
      </p:pic>
      <p:pic>
        <p:nvPicPr>
          <p:cNvPr id="10" name="Image 9">
            <a:extLst>
              <a:ext uri="{FF2B5EF4-FFF2-40B4-BE49-F238E27FC236}">
                <a16:creationId xmlns:a16="http://schemas.microsoft.com/office/drawing/2014/main" id="{DD45246B-2C05-497B-D359-93D3DABADFC6}"/>
              </a:ext>
            </a:extLst>
          </p:cNvPr>
          <p:cNvPicPr>
            <a:picLocks noChangeAspect="1"/>
          </p:cNvPicPr>
          <p:nvPr/>
        </p:nvPicPr>
        <p:blipFill>
          <a:blip r:embed="rId4"/>
          <a:stretch>
            <a:fillRect/>
          </a:stretch>
        </p:blipFill>
        <p:spPr>
          <a:xfrm>
            <a:off x="8193752" y="4031076"/>
            <a:ext cx="3657600" cy="2730500"/>
          </a:xfrm>
          <a:prstGeom prst="rect">
            <a:avLst/>
          </a:prstGeom>
        </p:spPr>
      </p:pic>
      <p:sp>
        <p:nvSpPr>
          <p:cNvPr id="12" name="ZoneTexte 11">
            <a:extLst>
              <a:ext uri="{FF2B5EF4-FFF2-40B4-BE49-F238E27FC236}">
                <a16:creationId xmlns:a16="http://schemas.microsoft.com/office/drawing/2014/main" id="{7D593011-1788-5FA0-EEA2-384F24B0C5E2}"/>
              </a:ext>
            </a:extLst>
          </p:cNvPr>
          <p:cNvSpPr txBox="1"/>
          <p:nvPr/>
        </p:nvSpPr>
        <p:spPr>
          <a:xfrm>
            <a:off x="11005778" y="1141089"/>
            <a:ext cx="510011" cy="369332"/>
          </a:xfrm>
          <a:prstGeom prst="rect">
            <a:avLst/>
          </a:prstGeom>
          <a:noFill/>
        </p:spPr>
        <p:txBody>
          <a:bodyPr wrap="none" rtlCol="0">
            <a:spAutoFit/>
          </a:bodyPr>
          <a:lstStyle/>
          <a:p>
            <a:r>
              <a:rPr lang="fr-FR" b="1" dirty="0">
                <a:solidFill>
                  <a:srgbClr val="C00000"/>
                </a:solidFill>
              </a:rPr>
              <a:t>5FS</a:t>
            </a:r>
          </a:p>
        </p:txBody>
      </p:sp>
      <p:sp>
        <p:nvSpPr>
          <p:cNvPr id="13" name="ZoneTexte 12">
            <a:extLst>
              <a:ext uri="{FF2B5EF4-FFF2-40B4-BE49-F238E27FC236}">
                <a16:creationId xmlns:a16="http://schemas.microsoft.com/office/drawing/2014/main" id="{D5A0C012-0C1C-04E9-0B92-DD2FB98032D5}"/>
              </a:ext>
            </a:extLst>
          </p:cNvPr>
          <p:cNvSpPr txBox="1"/>
          <p:nvPr/>
        </p:nvSpPr>
        <p:spPr>
          <a:xfrm>
            <a:off x="11135729" y="3893971"/>
            <a:ext cx="513474" cy="369332"/>
          </a:xfrm>
          <a:prstGeom prst="rect">
            <a:avLst/>
          </a:prstGeom>
          <a:noFill/>
        </p:spPr>
        <p:txBody>
          <a:bodyPr wrap="none" rtlCol="0">
            <a:spAutoFit/>
          </a:bodyPr>
          <a:lstStyle/>
          <a:p>
            <a:r>
              <a:rPr lang="fr-FR" b="1" dirty="0">
                <a:solidFill>
                  <a:srgbClr val="C00000"/>
                </a:solidFill>
              </a:rPr>
              <a:t>4FS</a:t>
            </a:r>
          </a:p>
        </p:txBody>
      </p:sp>
    </p:spTree>
    <p:extLst>
      <p:ext uri="{BB962C8B-B14F-4D97-AF65-F5344CB8AC3E}">
        <p14:creationId xmlns:p14="http://schemas.microsoft.com/office/powerpoint/2010/main" val="3016880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EEFB7F2-A2D5-221F-2EE2-93EFC373D830}"/>
              </a:ext>
            </a:extLst>
          </p:cNvPr>
          <p:cNvPicPr>
            <a:picLocks noChangeAspect="1"/>
          </p:cNvPicPr>
          <p:nvPr/>
        </p:nvPicPr>
        <p:blipFill>
          <a:blip r:embed="rId2"/>
          <a:stretch>
            <a:fillRect/>
          </a:stretch>
        </p:blipFill>
        <p:spPr>
          <a:xfrm>
            <a:off x="10527187" y="5982102"/>
            <a:ext cx="1664813" cy="875898"/>
          </a:xfrm>
          <a:prstGeom prst="rect">
            <a:avLst/>
          </a:prstGeom>
        </p:spPr>
      </p:pic>
      <p:sp>
        <p:nvSpPr>
          <p:cNvPr id="2" name="Titre 1">
            <a:extLst>
              <a:ext uri="{FF2B5EF4-FFF2-40B4-BE49-F238E27FC236}">
                <a16:creationId xmlns:a16="http://schemas.microsoft.com/office/drawing/2014/main" id="{9A61521D-8F71-A26E-F76F-77665DC3D27B}"/>
              </a:ext>
            </a:extLst>
          </p:cNvPr>
          <p:cNvSpPr>
            <a:spLocks noGrp="1"/>
          </p:cNvSpPr>
          <p:nvPr>
            <p:ph type="title"/>
          </p:nvPr>
        </p:nvSpPr>
        <p:spPr>
          <a:xfrm>
            <a:off x="1218967" y="98284"/>
            <a:ext cx="9983373" cy="917095"/>
          </a:xfrm>
        </p:spPr>
        <p:txBody>
          <a:bodyPr>
            <a:normAutofit fontScale="90000"/>
          </a:bodyPr>
          <a:lstStyle/>
          <a:p>
            <a:r>
              <a:rPr lang="en-GB" dirty="0"/>
              <a:t>Systematic sources from MC generator</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0774538-ED67-CD5D-8153-E74ADFA1AC61}"/>
                  </a:ext>
                </a:extLst>
              </p:cNvPr>
              <p:cNvSpPr>
                <a:spLocks noGrp="1"/>
              </p:cNvSpPr>
              <p:nvPr>
                <p:ph idx="1"/>
              </p:nvPr>
            </p:nvSpPr>
            <p:spPr>
              <a:xfrm>
                <a:off x="0" y="1137683"/>
                <a:ext cx="12192000" cy="5622034"/>
              </a:xfrm>
            </p:spPr>
            <p:txBody>
              <a:bodyPr>
                <a:normAutofit fontScale="77500" lnSpcReduction="20000"/>
              </a:bodyPr>
              <a:lstStyle/>
              <a:p>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oMath>
                </a14:m>
                <a:r>
                  <a:rPr lang="en-GB" dirty="0">
                    <a:solidFill>
                      <a:schemeClr val="accent1"/>
                    </a:solidFill>
                  </a:rPr>
                  <a:t> modelling and related uncertainties, estimated by </a:t>
                </a:r>
              </a:p>
              <a:p>
                <a:pPr lvl="1"/>
                <a:r>
                  <a:rPr lang="en-GB" dirty="0"/>
                  <a:t>generating samples with the same MC program, and varying generation parameters. The observed change of acceptance/shape of these samples taken as a systematic,</a:t>
                </a:r>
              </a:p>
              <a:p>
                <a:pPr lvl="1"/>
                <a:r>
                  <a:rPr lang="en-GB" dirty="0"/>
                  <a:t>Comparisons of different MC generators, not supported by all experiments. Differences in MC predictions between different generators are very complicated to understand. Might not even be conservative.</a:t>
                </a:r>
              </a:p>
              <a:p>
                <a:endParaRPr lang="en-GB" dirty="0"/>
              </a:p>
              <a:p>
                <a:endParaRPr lang="en-GB" dirty="0"/>
              </a:p>
              <a:p>
                <a:r>
                  <a:rPr lang="en-GB" dirty="0">
                    <a:solidFill>
                      <a:schemeClr val="accent1"/>
                    </a:solidFill>
                  </a:rPr>
                  <a:t>Typical generator/modelling uncertainties in top quark physics </a:t>
                </a:r>
              </a:p>
              <a:p>
                <a:pPr lvl="1"/>
                <a:r>
                  <a:rPr lang="en-GB" dirty="0"/>
                  <a:t>Parton Density Function, following the LHAPDF prescriptions,</a:t>
                </a:r>
              </a:p>
              <a:p>
                <a:pPr lvl="1"/>
                <a:r>
                  <a:rPr lang="en-GB" dirty="0"/>
                  <a:t>Renormalisation and factorisation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𝜇</m:t>
                        </m:r>
                      </m:e>
                      <m:sub>
                        <m:r>
                          <a:rPr lang="fr-FR" b="0" i="1" smtClean="0">
                            <a:latin typeface="Cambria Math" panose="02040503050406030204" pitchFamily="18" charset="0"/>
                            <a:ea typeface="Cambria Math" panose="02040503050406030204" pitchFamily="18" charset="0"/>
                          </a:rPr>
                          <m:t>𝑅</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i="1">
                            <a:latin typeface="Cambria Math" panose="02040503050406030204" pitchFamily="18" charset="0"/>
                          </a:rPr>
                          <m:t>𝐹</m:t>
                        </m:r>
                      </m:sub>
                    </m:sSub>
                  </m:oMath>
                </a14:m>
                <a:r>
                  <a:rPr lang="en-GB" dirty="0"/>
                  <a:t>) scale variations up and down by a factor of 2 (divided by 2, multiplied by 2),</a:t>
                </a:r>
              </a:p>
              <a:p>
                <a:pPr lvl="1"/>
                <a:r>
                  <a:rPr lang="en-GB" dirty="0"/>
                  <a:t>MC generators : for example, compare predictions from </a:t>
                </a:r>
                <a:r>
                  <a:rPr lang="en-GB" dirty="0" err="1"/>
                  <a:t>Powheg+Pythia</a:t>
                </a:r>
                <a:r>
                  <a:rPr lang="en-GB" dirty="0"/>
                  <a:t> with </a:t>
                </a:r>
                <a:r>
                  <a:rPr lang="en-GB" dirty="0" err="1"/>
                  <a:t>aMC@NLO+Pythia</a:t>
                </a:r>
                <a:r>
                  <a:rPr lang="en-GB" dirty="0"/>
                  <a:t>,</a:t>
                </a:r>
              </a:p>
              <a:p>
                <a:pPr lvl="1"/>
                <a:r>
                  <a:rPr lang="en-GB" dirty="0"/>
                  <a:t>Parton shower : for example, compare predictions from </a:t>
                </a:r>
                <a:r>
                  <a:rPr lang="en-GB" dirty="0" err="1"/>
                  <a:t>Powheg+Pythia</a:t>
                </a:r>
                <a:r>
                  <a:rPr lang="en-GB" dirty="0"/>
                  <a:t> with </a:t>
                </a:r>
                <a:r>
                  <a:rPr lang="en-GB" dirty="0" err="1"/>
                  <a:t>Powheg+Herwig</a:t>
                </a:r>
                <a:r>
                  <a:rPr lang="en-GB" dirty="0"/>
                  <a:t>,</a:t>
                </a:r>
              </a:p>
              <a:p>
                <a:pPr lvl="1"/>
                <a:r>
                  <a:rPr lang="en-GB" dirty="0"/>
                  <a:t>Mis-modelling of the top quark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𝑝</m:t>
                        </m:r>
                      </m:e>
                      <m:sub>
                        <m:r>
                          <a:rPr lang="fr-FR" b="0" i="1" smtClean="0">
                            <a:latin typeface="Cambria Math" panose="02040503050406030204" pitchFamily="18" charset="0"/>
                          </a:rPr>
                          <m:t>𝑇</m:t>
                        </m:r>
                      </m:sub>
                    </m:sSub>
                  </m:oMath>
                </a14:m>
                <a:r>
                  <a:rPr lang="en-GB" dirty="0"/>
                  <a:t>,</a:t>
                </a:r>
              </a:p>
              <a:p>
                <a:pPr lvl="1"/>
                <a:r>
                  <a:rPr lang="en-GB" dirty="0"/>
                  <a:t>Top quark mass (sometimes).</a:t>
                </a:r>
              </a:p>
              <a:p>
                <a:pPr lvl="1"/>
                <a:endParaRPr lang="en-GB" dirty="0"/>
              </a:p>
              <a:p>
                <a:pPr lvl="1"/>
                <a:endParaRPr lang="en-GB" dirty="0"/>
              </a:p>
              <a:p>
                <a:r>
                  <a:rPr lang="en-GB" dirty="0">
                    <a:solidFill>
                      <a:schemeClr val="accent1"/>
                    </a:solidFill>
                  </a:rPr>
                  <a:t>The predominance of one systematic over another is analysis-dependant</a:t>
                </a:r>
                <a:r>
                  <a:rPr lang="en-GB" dirty="0"/>
                  <a:t>, usually Renormalisation and factorisation and top quark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𝑝</m:t>
                        </m:r>
                      </m:e>
                      <m:sub>
                        <m:r>
                          <a:rPr lang="fr-FR" b="0" i="1" smtClean="0">
                            <a:latin typeface="Cambria Math" panose="02040503050406030204" pitchFamily="18" charset="0"/>
                          </a:rPr>
                          <m:t>𝑇</m:t>
                        </m:r>
                      </m:sub>
                    </m:sSub>
                  </m:oMath>
                </a14:m>
                <a:r>
                  <a:rPr lang="en-GB" dirty="0"/>
                  <a:t> dominated.</a:t>
                </a:r>
              </a:p>
            </p:txBody>
          </p:sp>
        </mc:Choice>
        <mc:Fallback xmlns="">
          <p:sp>
            <p:nvSpPr>
              <p:cNvPr id="3" name="Espace réservé du contenu 2">
                <a:extLst>
                  <a:ext uri="{FF2B5EF4-FFF2-40B4-BE49-F238E27FC236}">
                    <a16:creationId xmlns:a16="http://schemas.microsoft.com/office/drawing/2014/main" id="{70774538-ED67-CD5D-8153-E74ADFA1AC61}"/>
                  </a:ext>
                </a:extLst>
              </p:cNvPr>
              <p:cNvSpPr>
                <a:spLocks noGrp="1" noRot="1" noChangeAspect="1" noMove="1" noResize="1" noEditPoints="1" noAdjustHandles="1" noChangeArrowheads="1" noChangeShapeType="1" noTextEdit="1"/>
              </p:cNvSpPr>
              <p:nvPr>
                <p:ph idx="1"/>
              </p:nvPr>
            </p:nvSpPr>
            <p:spPr>
              <a:xfrm>
                <a:off x="0" y="1137683"/>
                <a:ext cx="12192000" cy="5622034"/>
              </a:xfrm>
              <a:blipFill>
                <a:blip r:embed="rId3"/>
                <a:stretch>
                  <a:fillRect l="-624" t="-2252" r="-104"/>
                </a:stretch>
              </a:blipFill>
            </p:spPr>
            <p:txBody>
              <a:bodyPr/>
              <a:lstStyle/>
              <a:p>
                <a:r>
                  <a:rPr lang="fr-FR">
                    <a:noFill/>
                  </a:rPr>
                  <a:t> </a:t>
                </a:r>
              </a:p>
            </p:txBody>
          </p:sp>
        </mc:Fallback>
      </mc:AlternateContent>
    </p:spTree>
    <p:extLst>
      <p:ext uri="{BB962C8B-B14F-4D97-AF65-F5344CB8AC3E}">
        <p14:creationId xmlns:p14="http://schemas.microsoft.com/office/powerpoint/2010/main" val="3916178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7E2E12B0-8904-4196-44EB-3404C9C6AF52}"/>
                  </a:ext>
                </a:extLst>
              </p:cNvPr>
              <p:cNvSpPr>
                <a:spLocks noGrp="1"/>
              </p:cNvSpPr>
              <p:nvPr>
                <p:ph type="title"/>
              </p:nvPr>
            </p:nvSpPr>
            <p:spPr>
              <a:xfrm>
                <a:off x="838200" y="2862262"/>
                <a:ext cx="10515600" cy="1133475"/>
              </a:xfrm>
            </p:spPr>
            <p:txBody>
              <a:bodyPr>
                <a:normAutofit/>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en-GB" dirty="0"/>
                  <a:t> cross section</a:t>
                </a:r>
              </a:p>
            </p:txBody>
          </p:sp>
        </mc:Choice>
        <mc:Fallback xmlns="">
          <p:sp>
            <p:nvSpPr>
              <p:cNvPr id="2" name="Titre 1">
                <a:extLst>
                  <a:ext uri="{FF2B5EF4-FFF2-40B4-BE49-F238E27FC236}">
                    <a16:creationId xmlns:a16="http://schemas.microsoft.com/office/drawing/2014/main" id="{7E2E12B0-8904-4196-44EB-3404C9C6AF52}"/>
                  </a:ext>
                </a:extLst>
              </p:cNvPr>
              <p:cNvSpPr>
                <a:spLocks noGrp="1" noRot="1" noChangeAspect="1" noMove="1" noResize="1" noEditPoints="1" noAdjustHandles="1" noChangeArrowheads="1" noChangeShapeType="1" noTextEdit="1"/>
              </p:cNvSpPr>
              <p:nvPr>
                <p:ph type="title"/>
              </p:nvPr>
            </p:nvSpPr>
            <p:spPr>
              <a:xfrm>
                <a:off x="838200" y="2862262"/>
                <a:ext cx="10515600" cy="1133475"/>
              </a:xfrm>
              <a:blipFill>
                <a:blip r:embed="rId2"/>
                <a:stretch>
                  <a:fillRect t="-5556" b="-36667"/>
                </a:stretch>
              </a:blipFill>
            </p:spPr>
            <p:txBody>
              <a:bodyPr/>
              <a:lstStyle/>
              <a:p>
                <a:r>
                  <a:rPr lang="fr-FR">
                    <a:noFill/>
                  </a:rPr>
                  <a:t> </a:t>
                </a:r>
              </a:p>
            </p:txBody>
          </p:sp>
        </mc:Fallback>
      </mc:AlternateContent>
    </p:spTree>
    <p:extLst>
      <p:ext uri="{BB962C8B-B14F-4D97-AF65-F5344CB8AC3E}">
        <p14:creationId xmlns:p14="http://schemas.microsoft.com/office/powerpoint/2010/main" val="4241287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337FF86-0638-6451-423C-3FB8F7E1CF79}"/>
                  </a:ext>
                </a:extLst>
              </p:cNvPr>
              <p:cNvSpPr>
                <a:spLocks noGrp="1"/>
              </p:cNvSpPr>
              <p:nvPr>
                <p:ph idx="1"/>
              </p:nvPr>
            </p:nvSpPr>
            <p:spPr/>
            <p:txBody>
              <a:bodyPr/>
              <a:lstStyle/>
              <a:p>
                <a:pPr marL="0" indent="0" algn="ctr">
                  <a:buNone/>
                </a:pPr>
                <a:r>
                  <a:rPr lang="en-GB" sz="3200" dirty="0"/>
                  <a:t>Number of </a:t>
                </a:r>
                <a14:m>
                  <m:oMath xmlns:m="http://schemas.openxmlformats.org/officeDocument/2006/math">
                    <m:r>
                      <a:rPr lang="en-GB" sz="3200" i="1">
                        <a:latin typeface="Cambria Math" panose="02040503050406030204" pitchFamily="18" charset="0"/>
                      </a:rPr>
                      <m:t>𝑡</m:t>
                    </m:r>
                    <m:acc>
                      <m:accPr>
                        <m:chr m:val="̅"/>
                        <m:ctrlPr>
                          <a:rPr lang="en-GB" sz="3200" i="1">
                            <a:latin typeface="Cambria Math" panose="02040503050406030204" pitchFamily="18" charset="0"/>
                          </a:rPr>
                        </m:ctrlPr>
                      </m:accPr>
                      <m:e>
                        <m:r>
                          <a:rPr lang="en-GB" sz="3200" i="1">
                            <a:latin typeface="Cambria Math" panose="02040503050406030204" pitchFamily="18" charset="0"/>
                          </a:rPr>
                          <m:t>𝑡</m:t>
                        </m:r>
                      </m:e>
                    </m:acc>
                  </m:oMath>
                </a14:m>
                <a:r>
                  <a:rPr lang="en-GB" sz="3200" dirty="0"/>
                  <a:t> produced at a collider </a:t>
                </a:r>
                <a:endParaRPr lang="en-GB" sz="3200" i="1" dirty="0">
                  <a:latin typeface="Cambria Math" panose="02040503050406030204" pitchFamily="18" charset="0"/>
                </a:endParaRPr>
              </a:p>
              <a:p>
                <a:pPr marL="0" indent="0" algn="ctr">
                  <a:buNone/>
                </a:pPr>
                <a:endParaRPr lang="en-GB" sz="3600" i="1" dirty="0">
                  <a:latin typeface="Cambria Math" panose="02040503050406030204" pitchFamily="18" charset="0"/>
                </a:endParaRPr>
              </a:p>
              <a:p>
                <a:pPr marL="0" indent="0" algn="ctr">
                  <a:buNone/>
                </a:pPr>
                <a14:m>
                  <m:oMathPara xmlns:m="http://schemas.openxmlformats.org/officeDocument/2006/math">
                    <m:oMathParaPr>
                      <m:jc m:val="center"/>
                    </m:oMathParaPr>
                    <m:oMath xmlns:m="http://schemas.openxmlformats.org/officeDocument/2006/math">
                      <m:sSub>
                        <m:sSubPr>
                          <m:ctrlPr>
                            <a:rPr lang="en-GB" sz="3600" i="1" smtClean="0">
                              <a:latin typeface="Cambria Math" panose="02040503050406030204" pitchFamily="18" charset="0"/>
                            </a:rPr>
                          </m:ctrlPr>
                        </m:sSubPr>
                        <m:e>
                          <m:r>
                            <a:rPr lang="en-GB" sz="3600" b="0" i="1" smtClean="0">
                              <a:latin typeface="Cambria Math" panose="02040503050406030204" pitchFamily="18" charset="0"/>
                            </a:rPr>
                            <m:t>𝑁</m:t>
                          </m:r>
                        </m:e>
                        <m:sub>
                          <m:r>
                            <a:rPr lang="en-GB" sz="3600" b="0" i="1" smtClean="0">
                              <a:latin typeface="Cambria Math" panose="02040503050406030204" pitchFamily="18" charset="0"/>
                            </a:rPr>
                            <m:t>𝑡</m:t>
                          </m:r>
                          <m:acc>
                            <m:accPr>
                              <m:chr m:val="̅"/>
                              <m:ctrlPr>
                                <a:rPr lang="en-GB" sz="3600" b="0" i="1" smtClean="0">
                                  <a:latin typeface="Cambria Math" panose="02040503050406030204" pitchFamily="18" charset="0"/>
                                </a:rPr>
                              </m:ctrlPr>
                            </m:accPr>
                            <m:e>
                              <m:r>
                                <a:rPr lang="en-GB" sz="3600" b="0" i="1" smtClean="0">
                                  <a:latin typeface="Cambria Math" panose="02040503050406030204" pitchFamily="18" charset="0"/>
                                </a:rPr>
                                <m:t>𝑡</m:t>
                              </m:r>
                            </m:e>
                          </m:acc>
                        </m:sub>
                      </m:sSub>
                      <m:r>
                        <a:rPr lang="en-GB" sz="3600" b="0" i="1" smtClean="0">
                          <a:latin typeface="Cambria Math" panose="02040503050406030204" pitchFamily="18" charset="0"/>
                        </a:rPr>
                        <m:t>=</m:t>
                      </m:r>
                      <m:sSub>
                        <m:sSubPr>
                          <m:ctrlPr>
                            <a:rPr lang="en-GB" sz="3600" b="0" i="1" smtClean="0">
                              <a:latin typeface="Cambria Math" panose="02040503050406030204" pitchFamily="18" charset="0"/>
                            </a:rPr>
                          </m:ctrlPr>
                        </m:sSubPr>
                        <m:e>
                          <m:r>
                            <a:rPr lang="en-GB" sz="3600" b="0" i="1" smtClean="0">
                              <a:latin typeface="Cambria Math" panose="02040503050406030204" pitchFamily="18" charset="0"/>
                              <a:ea typeface="Cambria Math" panose="02040503050406030204" pitchFamily="18" charset="0"/>
                            </a:rPr>
                            <m:t>𝜎</m:t>
                          </m:r>
                        </m:e>
                        <m:sub>
                          <m:r>
                            <a:rPr lang="en-GB" sz="3600" i="1">
                              <a:latin typeface="Cambria Math" panose="02040503050406030204" pitchFamily="18" charset="0"/>
                            </a:rPr>
                            <m:t>𝑡</m:t>
                          </m:r>
                          <m:acc>
                            <m:accPr>
                              <m:chr m:val="̅"/>
                              <m:ctrlPr>
                                <a:rPr lang="en-GB" sz="3600" i="1">
                                  <a:latin typeface="Cambria Math" panose="02040503050406030204" pitchFamily="18" charset="0"/>
                                </a:rPr>
                              </m:ctrlPr>
                            </m:accPr>
                            <m:e>
                              <m:r>
                                <a:rPr lang="en-GB" sz="3600" i="1">
                                  <a:latin typeface="Cambria Math" panose="02040503050406030204" pitchFamily="18" charset="0"/>
                                </a:rPr>
                                <m:t>𝑡</m:t>
                              </m:r>
                            </m:e>
                          </m:acc>
                        </m:sub>
                      </m:sSub>
                      <m:r>
                        <a:rPr lang="en-GB" sz="3600" b="0" i="1" smtClean="0">
                          <a:latin typeface="Cambria Math" panose="02040503050406030204" pitchFamily="18" charset="0"/>
                          <a:ea typeface="Cambria Math" panose="02040503050406030204" pitchFamily="18" charset="0"/>
                        </a:rPr>
                        <m:t>∙</m:t>
                      </m:r>
                      <m:r>
                        <a:rPr lang="en-GB" sz="3600" b="0" i="1" smtClean="0">
                          <a:latin typeface="Cambria Math" panose="02040503050406030204" pitchFamily="18" charset="0"/>
                          <a:ea typeface="Cambria Math" panose="02040503050406030204" pitchFamily="18" charset="0"/>
                        </a:rPr>
                        <m:t>𝐿</m:t>
                      </m:r>
                    </m:oMath>
                  </m:oMathPara>
                </a14:m>
                <a:endParaRPr lang="en-GB" sz="3600" dirty="0"/>
              </a:p>
              <a:p>
                <a:pPr marL="0" indent="0" algn="ctr">
                  <a:buNone/>
                </a:pPr>
                <a:endParaRPr lang="en-GB" sz="3600" dirty="0"/>
              </a:p>
              <a:p>
                <a:pPr marL="0" indent="0" algn="ctr">
                  <a:buNone/>
                </a:pPr>
                <a:r>
                  <a:rPr lang="en-GB" sz="3600" dirty="0"/>
                  <a:t>In data, we do not have access to </a:t>
                </a:r>
                <a14:m>
                  <m:oMath xmlns:m="http://schemas.openxmlformats.org/officeDocument/2006/math">
                    <m:sSub>
                      <m:sSubPr>
                        <m:ctrlPr>
                          <a:rPr lang="en-GB" sz="3600" i="1" smtClean="0">
                            <a:latin typeface="Cambria Math" panose="02040503050406030204" pitchFamily="18" charset="0"/>
                          </a:rPr>
                        </m:ctrlPr>
                      </m:sSubPr>
                      <m:e>
                        <m:r>
                          <a:rPr lang="en-GB" sz="3600" b="0" i="1" smtClean="0">
                            <a:latin typeface="Cambria Math" panose="02040503050406030204" pitchFamily="18" charset="0"/>
                          </a:rPr>
                          <m:t>𝑁</m:t>
                        </m:r>
                      </m:e>
                      <m:sub>
                        <m:r>
                          <a:rPr lang="en-GB" sz="3600" b="0" i="1" smtClean="0">
                            <a:latin typeface="Cambria Math" panose="02040503050406030204" pitchFamily="18" charset="0"/>
                          </a:rPr>
                          <m:t>𝑡</m:t>
                        </m:r>
                        <m:acc>
                          <m:accPr>
                            <m:chr m:val="̅"/>
                            <m:ctrlPr>
                              <a:rPr lang="en-GB" sz="3600" b="0" i="1" smtClean="0">
                                <a:latin typeface="Cambria Math" panose="02040503050406030204" pitchFamily="18" charset="0"/>
                              </a:rPr>
                            </m:ctrlPr>
                          </m:accPr>
                          <m:e>
                            <m:r>
                              <a:rPr lang="en-GB" sz="3600" b="0" i="1" smtClean="0">
                                <a:latin typeface="Cambria Math" panose="02040503050406030204" pitchFamily="18" charset="0"/>
                              </a:rPr>
                              <m:t>𝑡</m:t>
                            </m:r>
                          </m:e>
                        </m:acc>
                      </m:sub>
                    </m:sSub>
                  </m:oMath>
                </a14:m>
                <a:r>
                  <a:rPr lang="en-GB" sz="3600" dirty="0"/>
                  <a:t>, but to </a:t>
                </a:r>
                <a14:m>
                  <m:oMath xmlns:m="http://schemas.openxmlformats.org/officeDocument/2006/math">
                    <m:sSubSup>
                      <m:sSubSupPr>
                        <m:ctrlPr>
                          <a:rPr lang="en-GB" sz="3600" i="1" smtClean="0">
                            <a:latin typeface="Cambria Math" panose="02040503050406030204" pitchFamily="18" charset="0"/>
                          </a:rPr>
                        </m:ctrlPr>
                      </m:sSubSupPr>
                      <m:e>
                        <m:r>
                          <a:rPr lang="en-GB" sz="3600" b="0" i="1" smtClean="0">
                            <a:latin typeface="Cambria Math" panose="02040503050406030204" pitchFamily="18" charset="0"/>
                          </a:rPr>
                          <m:t>𝑁</m:t>
                        </m:r>
                      </m:e>
                      <m:sub>
                        <m:r>
                          <a:rPr lang="en-GB" sz="3600" i="1">
                            <a:latin typeface="Cambria Math" panose="02040503050406030204" pitchFamily="18" charset="0"/>
                          </a:rPr>
                          <m:t>𝑡</m:t>
                        </m:r>
                        <m:acc>
                          <m:accPr>
                            <m:chr m:val="̅"/>
                            <m:ctrlPr>
                              <a:rPr lang="en-GB" sz="3600" i="1">
                                <a:latin typeface="Cambria Math" panose="02040503050406030204" pitchFamily="18" charset="0"/>
                              </a:rPr>
                            </m:ctrlPr>
                          </m:accPr>
                          <m:e>
                            <m:r>
                              <a:rPr lang="en-GB" sz="3600" i="1">
                                <a:latin typeface="Cambria Math" panose="02040503050406030204" pitchFamily="18" charset="0"/>
                              </a:rPr>
                              <m:t>𝑡</m:t>
                            </m:r>
                          </m:e>
                        </m:acc>
                      </m:sub>
                      <m:sup>
                        <m:r>
                          <a:rPr lang="en-GB" sz="3600" b="0" i="1" smtClean="0">
                            <a:latin typeface="Cambria Math" panose="02040503050406030204" pitchFamily="18" charset="0"/>
                          </a:rPr>
                          <m:t>𝑣𝑖𝑠</m:t>
                        </m:r>
                      </m:sup>
                    </m:sSubSup>
                  </m:oMath>
                </a14:m>
                <a:endParaRPr lang="en-GB" sz="3600" dirty="0"/>
              </a:p>
              <a:p>
                <a:pPr marL="0" indent="0" algn="ctr">
                  <a:buNone/>
                </a:pPr>
                <a:endParaRPr lang="en-GB" sz="3600" dirty="0"/>
              </a:p>
              <a:p>
                <a:pPr marL="0" indent="0" algn="ctr">
                  <a:buNone/>
                </a:pPr>
                <a14:m>
                  <m:oMathPara xmlns:m="http://schemas.openxmlformats.org/officeDocument/2006/math">
                    <m:oMathParaPr>
                      <m:jc m:val="centerGroup"/>
                    </m:oMathParaPr>
                    <m:oMath xmlns:m="http://schemas.openxmlformats.org/officeDocument/2006/math">
                      <m:sSubSup>
                        <m:sSubSupPr>
                          <m:ctrlPr>
                            <a:rPr lang="en-GB" sz="3600" b="0" i="1" smtClean="0">
                              <a:latin typeface="Cambria Math" panose="02040503050406030204" pitchFamily="18" charset="0"/>
                            </a:rPr>
                          </m:ctrlPr>
                        </m:sSubSupPr>
                        <m:e>
                          <m:r>
                            <a:rPr lang="fr-FR" sz="3600" b="0" i="1" smtClean="0">
                              <a:latin typeface="Cambria Math" panose="02040503050406030204" pitchFamily="18" charset="0"/>
                            </a:rPr>
                            <m:t>𝑁</m:t>
                          </m:r>
                        </m:e>
                        <m:sub>
                          <m:r>
                            <a:rPr lang="fr-FR" sz="3600" b="0" i="1" smtClean="0">
                              <a:latin typeface="Cambria Math" panose="02040503050406030204" pitchFamily="18" charset="0"/>
                            </a:rPr>
                            <m:t>𝑡</m:t>
                          </m:r>
                          <m:acc>
                            <m:accPr>
                              <m:chr m:val="̅"/>
                              <m:ctrlPr>
                                <a:rPr lang="fr-FR" sz="3600" b="0" i="1" smtClean="0">
                                  <a:latin typeface="Cambria Math" panose="02040503050406030204" pitchFamily="18" charset="0"/>
                                </a:rPr>
                              </m:ctrlPr>
                            </m:accPr>
                            <m:e>
                              <m:r>
                                <a:rPr lang="fr-FR" sz="3600" b="0" i="1" smtClean="0">
                                  <a:latin typeface="Cambria Math" panose="02040503050406030204" pitchFamily="18" charset="0"/>
                                </a:rPr>
                                <m:t>𝑡</m:t>
                              </m:r>
                            </m:e>
                          </m:acc>
                        </m:sub>
                        <m:sup>
                          <m:r>
                            <a:rPr lang="fr-FR" sz="3600" b="0" i="1" smtClean="0">
                              <a:latin typeface="Cambria Math" panose="02040503050406030204" pitchFamily="18" charset="0"/>
                            </a:rPr>
                            <m:t>𝑣𝑖𝑠</m:t>
                          </m:r>
                        </m:sup>
                      </m:sSubSup>
                      <m:r>
                        <a:rPr lang="en-GB" sz="3600" b="0" i="1" smtClean="0">
                          <a:latin typeface="Cambria Math" panose="02040503050406030204" pitchFamily="18" charset="0"/>
                        </a:rPr>
                        <m:t>=</m:t>
                      </m:r>
                      <m:sSub>
                        <m:sSubPr>
                          <m:ctrlPr>
                            <a:rPr lang="en-GB" sz="3600" b="0" i="1" smtClean="0">
                              <a:latin typeface="Cambria Math" panose="02040503050406030204" pitchFamily="18" charset="0"/>
                            </a:rPr>
                          </m:ctrlPr>
                        </m:sSubPr>
                        <m:e>
                          <m:r>
                            <a:rPr lang="en-GB" sz="3600" b="0" i="1" smtClean="0">
                              <a:latin typeface="Cambria Math" panose="02040503050406030204" pitchFamily="18" charset="0"/>
                              <a:ea typeface="Cambria Math" panose="02040503050406030204" pitchFamily="18" charset="0"/>
                            </a:rPr>
                            <m:t>𝜎</m:t>
                          </m:r>
                        </m:e>
                        <m:sub>
                          <m:r>
                            <a:rPr lang="en-GB" sz="3600" i="1">
                              <a:latin typeface="Cambria Math" panose="02040503050406030204" pitchFamily="18" charset="0"/>
                            </a:rPr>
                            <m:t>𝑡</m:t>
                          </m:r>
                          <m:acc>
                            <m:accPr>
                              <m:chr m:val="̅"/>
                              <m:ctrlPr>
                                <a:rPr lang="en-GB" sz="3600" i="1">
                                  <a:latin typeface="Cambria Math" panose="02040503050406030204" pitchFamily="18" charset="0"/>
                                </a:rPr>
                              </m:ctrlPr>
                            </m:accPr>
                            <m:e>
                              <m:r>
                                <a:rPr lang="en-GB" sz="3600" i="1">
                                  <a:latin typeface="Cambria Math" panose="02040503050406030204" pitchFamily="18" charset="0"/>
                                </a:rPr>
                                <m:t>𝑡</m:t>
                              </m:r>
                            </m:e>
                          </m:acc>
                        </m:sub>
                      </m:sSub>
                      <m:r>
                        <a:rPr lang="en-GB" sz="3600" b="0" i="1" smtClean="0">
                          <a:latin typeface="Cambria Math" panose="02040503050406030204" pitchFamily="18" charset="0"/>
                          <a:ea typeface="Cambria Math" panose="02040503050406030204" pitchFamily="18" charset="0"/>
                        </a:rPr>
                        <m:t>∙</m:t>
                      </m:r>
                      <m:r>
                        <a:rPr lang="en-GB" sz="3600" b="0" i="1" smtClean="0">
                          <a:latin typeface="Cambria Math" panose="02040503050406030204" pitchFamily="18" charset="0"/>
                          <a:ea typeface="Cambria Math" panose="02040503050406030204" pitchFamily="18" charset="0"/>
                        </a:rPr>
                        <m:t>𝒜</m:t>
                      </m:r>
                      <m:r>
                        <a:rPr lang="en-GB" sz="3600" b="0" i="1" smtClean="0">
                          <a:latin typeface="Cambria Math" panose="02040503050406030204" pitchFamily="18" charset="0"/>
                          <a:ea typeface="Cambria Math" panose="02040503050406030204" pitchFamily="18" charset="0"/>
                        </a:rPr>
                        <m:t>∙</m:t>
                      </m:r>
                      <m:sSub>
                        <m:sSubPr>
                          <m:ctrlPr>
                            <a:rPr lang="en-GB" sz="3600" b="0" i="1" smtClean="0">
                              <a:latin typeface="Cambria Math" panose="02040503050406030204" pitchFamily="18" charset="0"/>
                              <a:ea typeface="Cambria Math" panose="02040503050406030204" pitchFamily="18" charset="0"/>
                            </a:rPr>
                          </m:ctrlPr>
                        </m:sSubPr>
                        <m:e>
                          <m:r>
                            <a:rPr lang="en-GB" sz="3600" b="0" i="1" smtClean="0">
                              <a:latin typeface="Cambria Math" panose="02040503050406030204" pitchFamily="18" charset="0"/>
                              <a:ea typeface="Cambria Math" panose="02040503050406030204" pitchFamily="18" charset="0"/>
                            </a:rPr>
                            <m:t>𝜀</m:t>
                          </m:r>
                        </m:e>
                        <m:sub>
                          <m:r>
                            <a:rPr lang="fr-FR" sz="3600" b="0" i="1" smtClean="0">
                              <a:latin typeface="Cambria Math" panose="02040503050406030204" pitchFamily="18" charset="0"/>
                              <a:ea typeface="Cambria Math" panose="02040503050406030204" pitchFamily="18" charset="0"/>
                            </a:rPr>
                            <m:t>𝑠𝑒𝑙</m:t>
                          </m:r>
                        </m:sub>
                      </m:sSub>
                      <m:r>
                        <a:rPr lang="en-GB" sz="3600" b="0" i="1" smtClean="0">
                          <a:latin typeface="Cambria Math" panose="02040503050406030204" pitchFamily="18" charset="0"/>
                          <a:ea typeface="Cambria Math" panose="02040503050406030204" pitchFamily="18" charset="0"/>
                        </a:rPr>
                        <m:t>∙</m:t>
                      </m:r>
                      <m:r>
                        <a:rPr lang="en-GB" sz="3600" b="0" i="1" smtClean="0">
                          <a:latin typeface="Cambria Math" panose="02040503050406030204" pitchFamily="18" charset="0"/>
                          <a:ea typeface="Cambria Math" panose="02040503050406030204" pitchFamily="18" charset="0"/>
                        </a:rPr>
                        <m:t>𝐿</m:t>
                      </m:r>
                    </m:oMath>
                  </m:oMathPara>
                </a14:m>
                <a:endParaRPr lang="en-GB" sz="3600" dirty="0"/>
              </a:p>
              <a:p>
                <a:pPr marL="0" indent="0" algn="ctr">
                  <a:buNone/>
                </a:pPr>
                <a:endParaRPr lang="en-GB" dirty="0"/>
              </a:p>
            </p:txBody>
          </p:sp>
        </mc:Choice>
        <mc:Fallback xmlns="">
          <p:sp>
            <p:nvSpPr>
              <p:cNvPr id="3" name="Espace réservé du contenu 2">
                <a:extLst>
                  <a:ext uri="{FF2B5EF4-FFF2-40B4-BE49-F238E27FC236}">
                    <a16:creationId xmlns:a16="http://schemas.microsoft.com/office/drawing/2014/main" id="{7337FF86-0638-6451-423C-3FB8F7E1CF79}"/>
                  </a:ext>
                </a:extLst>
              </p:cNvPr>
              <p:cNvSpPr>
                <a:spLocks noGrp="1" noRot="1" noChangeAspect="1" noMove="1" noResize="1" noEditPoints="1" noAdjustHandles="1" noChangeArrowheads="1" noChangeShapeType="1" noTextEdit="1"/>
              </p:cNvSpPr>
              <p:nvPr>
                <p:ph idx="1"/>
              </p:nvPr>
            </p:nvSpPr>
            <p:spPr>
              <a:blipFill>
                <a:blip r:embed="rId2"/>
                <a:stretch>
                  <a:fillRect t="-2771"/>
                </a:stretch>
              </a:blipFill>
            </p:spPr>
            <p:txBody>
              <a:bodyPr/>
              <a:lstStyle/>
              <a:p>
                <a:r>
                  <a:rPr lang="fr-FR">
                    <a:noFill/>
                  </a:rPr>
                  <a:t> </a:t>
                </a:r>
              </a:p>
            </p:txBody>
          </p:sp>
        </mc:Fallback>
      </mc:AlternateContent>
      <p:sp>
        <p:nvSpPr>
          <p:cNvPr id="2" name="Titre 1">
            <a:extLst>
              <a:ext uri="{FF2B5EF4-FFF2-40B4-BE49-F238E27FC236}">
                <a16:creationId xmlns:a16="http://schemas.microsoft.com/office/drawing/2014/main" id="{E461E8D0-2CC0-9A24-2567-8FC59022957E}"/>
              </a:ext>
            </a:extLst>
          </p:cNvPr>
          <p:cNvSpPr>
            <a:spLocks noGrp="1"/>
          </p:cNvSpPr>
          <p:nvPr>
            <p:ph type="title"/>
          </p:nvPr>
        </p:nvSpPr>
        <p:spPr/>
        <p:txBody>
          <a:bodyPr/>
          <a:lstStyle/>
          <a:p>
            <a:r>
              <a:rPr lang="en-GB"/>
              <a:t>From data to inclusive cross section</a:t>
            </a:r>
          </a:p>
        </p:txBody>
      </p:sp>
      <p:sp>
        <p:nvSpPr>
          <p:cNvPr id="4" name="Rectangle 3">
            <a:extLst>
              <a:ext uri="{FF2B5EF4-FFF2-40B4-BE49-F238E27FC236}">
                <a16:creationId xmlns:a16="http://schemas.microsoft.com/office/drawing/2014/main" id="{2230AF18-F383-50CA-B9D0-A21E9D6DCCA1}"/>
              </a:ext>
            </a:extLst>
          </p:cNvPr>
          <p:cNvSpPr/>
          <p:nvPr/>
        </p:nvSpPr>
        <p:spPr>
          <a:xfrm>
            <a:off x="6019800" y="4886632"/>
            <a:ext cx="626806" cy="49161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75314DF-6C5B-E9C3-A1DE-E8A72661894E}"/>
              </a:ext>
            </a:extLst>
          </p:cNvPr>
          <p:cNvSpPr/>
          <p:nvPr/>
        </p:nvSpPr>
        <p:spPr>
          <a:xfrm>
            <a:off x="6919451" y="2389239"/>
            <a:ext cx="454743" cy="599767"/>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avec flèche 6">
            <a:extLst>
              <a:ext uri="{FF2B5EF4-FFF2-40B4-BE49-F238E27FC236}">
                <a16:creationId xmlns:a16="http://schemas.microsoft.com/office/drawing/2014/main" id="{CEBF5C6E-CB9B-D29B-5AA9-C8A9CB1F4F13}"/>
              </a:ext>
            </a:extLst>
          </p:cNvPr>
          <p:cNvCxnSpPr>
            <a:cxnSpLocks/>
            <a:endCxn id="8" idx="3"/>
          </p:cNvCxnSpPr>
          <p:nvPr/>
        </p:nvCxnSpPr>
        <p:spPr>
          <a:xfrm flipH="1">
            <a:off x="5235679" y="2989006"/>
            <a:ext cx="784121" cy="28636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A6987F4-9A55-4F42-919B-00E45E691722}"/>
              </a:ext>
            </a:extLst>
          </p:cNvPr>
          <p:cNvSpPr/>
          <p:nvPr/>
        </p:nvSpPr>
        <p:spPr>
          <a:xfrm>
            <a:off x="3490453" y="3121741"/>
            <a:ext cx="1745226" cy="30725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Cross section</a:t>
            </a:r>
          </a:p>
        </p:txBody>
      </p:sp>
      <p:sp>
        <p:nvSpPr>
          <p:cNvPr id="10" name="Rectangle 9">
            <a:extLst>
              <a:ext uri="{FF2B5EF4-FFF2-40B4-BE49-F238E27FC236}">
                <a16:creationId xmlns:a16="http://schemas.microsoft.com/office/drawing/2014/main" id="{8FFF6190-D851-E494-E449-A6925913EC05}"/>
              </a:ext>
            </a:extLst>
          </p:cNvPr>
          <p:cNvSpPr/>
          <p:nvPr/>
        </p:nvSpPr>
        <p:spPr>
          <a:xfrm>
            <a:off x="8460248" y="2081980"/>
            <a:ext cx="1480166" cy="59976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Integrated luminosity</a:t>
            </a:r>
          </a:p>
        </p:txBody>
      </p:sp>
      <p:cxnSp>
        <p:nvCxnSpPr>
          <p:cNvPr id="11" name="Connecteur droit avec flèche 10">
            <a:extLst>
              <a:ext uri="{FF2B5EF4-FFF2-40B4-BE49-F238E27FC236}">
                <a16:creationId xmlns:a16="http://schemas.microsoft.com/office/drawing/2014/main" id="{774745D0-AA71-BA58-1D5D-CEDBE37A51EF}"/>
              </a:ext>
            </a:extLst>
          </p:cNvPr>
          <p:cNvCxnSpPr>
            <a:cxnSpLocks/>
            <a:stCxn id="5" idx="3"/>
          </p:cNvCxnSpPr>
          <p:nvPr/>
        </p:nvCxnSpPr>
        <p:spPr>
          <a:xfrm flipV="1">
            <a:off x="7374194" y="2389239"/>
            <a:ext cx="1086053" cy="299884"/>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201BEC0-347B-0809-98BC-D8D748D953ED}"/>
              </a:ext>
            </a:extLst>
          </p:cNvPr>
          <p:cNvSpPr/>
          <p:nvPr/>
        </p:nvSpPr>
        <p:spPr>
          <a:xfrm>
            <a:off x="6833419" y="4886632"/>
            <a:ext cx="747252" cy="491614"/>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126BFE08-3787-A24E-1270-0ABEF98E8099}"/>
              </a:ext>
            </a:extLst>
          </p:cNvPr>
          <p:cNvSpPr/>
          <p:nvPr/>
        </p:nvSpPr>
        <p:spPr>
          <a:xfrm>
            <a:off x="6033524" y="2497392"/>
            <a:ext cx="626806" cy="49161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ACCA3DAC-69D5-6B40-1D97-E4B0D5C5C4E6}"/>
              </a:ext>
            </a:extLst>
          </p:cNvPr>
          <p:cNvSpPr/>
          <p:nvPr/>
        </p:nvSpPr>
        <p:spPr>
          <a:xfrm>
            <a:off x="3947655" y="4300300"/>
            <a:ext cx="1288024" cy="30725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Acceptance</a:t>
            </a:r>
          </a:p>
        </p:txBody>
      </p:sp>
      <p:cxnSp>
        <p:nvCxnSpPr>
          <p:cNvPr id="17" name="Connecteur droit avec flèche 16">
            <a:extLst>
              <a:ext uri="{FF2B5EF4-FFF2-40B4-BE49-F238E27FC236}">
                <a16:creationId xmlns:a16="http://schemas.microsoft.com/office/drawing/2014/main" id="{5ED3E546-DF79-7D15-2CDC-109533809E29}"/>
              </a:ext>
            </a:extLst>
          </p:cNvPr>
          <p:cNvCxnSpPr>
            <a:cxnSpLocks/>
            <a:endCxn id="16" idx="3"/>
          </p:cNvCxnSpPr>
          <p:nvPr/>
        </p:nvCxnSpPr>
        <p:spPr>
          <a:xfrm flipH="1" flipV="1">
            <a:off x="5235679" y="4453930"/>
            <a:ext cx="797845" cy="440687"/>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E62D557-9544-4EBD-8047-9E144DA898C3}"/>
              </a:ext>
            </a:extLst>
          </p:cNvPr>
          <p:cNvSpPr/>
          <p:nvPr/>
        </p:nvSpPr>
        <p:spPr>
          <a:xfrm>
            <a:off x="8341651" y="4286865"/>
            <a:ext cx="1480166" cy="599767"/>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Selection efficiency</a:t>
            </a:r>
          </a:p>
        </p:txBody>
      </p:sp>
      <p:cxnSp>
        <p:nvCxnSpPr>
          <p:cNvPr id="21" name="Connecteur droit avec flèche 20">
            <a:extLst>
              <a:ext uri="{FF2B5EF4-FFF2-40B4-BE49-F238E27FC236}">
                <a16:creationId xmlns:a16="http://schemas.microsoft.com/office/drawing/2014/main" id="{CBE90B60-A1F5-1485-00DB-1A407E94E9DF}"/>
              </a:ext>
            </a:extLst>
          </p:cNvPr>
          <p:cNvCxnSpPr>
            <a:cxnSpLocks/>
          </p:cNvCxnSpPr>
          <p:nvPr/>
        </p:nvCxnSpPr>
        <p:spPr>
          <a:xfrm flipV="1">
            <a:off x="7580671" y="4579373"/>
            <a:ext cx="760980" cy="298923"/>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B2B76705-3F05-DF8B-AC5A-9EEAED3C7087}"/>
                  </a:ext>
                </a:extLst>
              </p:cNvPr>
              <p:cNvSpPr txBox="1"/>
              <p:nvPr/>
            </p:nvSpPr>
            <p:spPr>
              <a:xfrm>
                <a:off x="335936" y="5897959"/>
                <a:ext cx="11602064" cy="646331"/>
              </a:xfrm>
              <a:prstGeom prst="rect">
                <a:avLst/>
              </a:prstGeom>
              <a:noFill/>
            </p:spPr>
            <p:txBody>
              <a:bodyPr wrap="square" rtlCol="0">
                <a:spAutoFit/>
              </a:bodyPr>
              <a:lstStyle/>
              <a:p>
                <a:pPr algn="ctr"/>
                <a:r>
                  <a:rPr lang="en-GB" dirty="0"/>
                  <a:t>Either with a counting experiment, or a likelihood fit (signal strength </a:t>
                </a: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solidFill>
                      <a:schemeClr val="accent1"/>
                    </a:solidFill>
                  </a:rPr>
                  <a:t>), the acceptance is taken from MC generators</a:t>
                </a:r>
                <a:r>
                  <a:rPr lang="en-GB" dirty="0">
                    <a:solidFill>
                      <a:schemeClr val="accent5"/>
                    </a:solidFill>
                  </a:rPr>
                  <a:t> </a:t>
                </a:r>
                <a:r>
                  <a:rPr lang="en-GB" dirty="0"/>
                  <a:t>and </a:t>
                </a:r>
              </a:p>
              <a:p>
                <a:pPr algn="ctr"/>
                <a:r>
                  <a:rPr lang="en-GB" dirty="0">
                    <a:solidFill>
                      <a:schemeClr val="accent1"/>
                    </a:solidFill>
                  </a:rPr>
                  <a:t>the selection efficiency is taken from simulation </a:t>
                </a:r>
                <a:r>
                  <a:rPr lang="en-GB" dirty="0"/>
                  <a:t>(after applying corrections, usually called scale factors). </a:t>
                </a:r>
              </a:p>
            </p:txBody>
          </p:sp>
        </mc:Choice>
        <mc:Fallback xmlns="">
          <p:sp>
            <p:nvSpPr>
              <p:cNvPr id="23" name="ZoneTexte 22">
                <a:extLst>
                  <a:ext uri="{FF2B5EF4-FFF2-40B4-BE49-F238E27FC236}">
                    <a16:creationId xmlns:a16="http://schemas.microsoft.com/office/drawing/2014/main" id="{B2B76705-3F05-DF8B-AC5A-9EEAED3C7087}"/>
                  </a:ext>
                </a:extLst>
              </p:cNvPr>
              <p:cNvSpPr txBox="1">
                <a:spLocks noRot="1" noChangeAspect="1" noMove="1" noResize="1" noEditPoints="1" noAdjustHandles="1" noChangeArrowheads="1" noChangeShapeType="1" noTextEdit="1"/>
              </p:cNvSpPr>
              <p:nvPr/>
            </p:nvSpPr>
            <p:spPr>
              <a:xfrm>
                <a:off x="335936" y="5897959"/>
                <a:ext cx="11602064" cy="646331"/>
              </a:xfrm>
              <a:prstGeom prst="rect">
                <a:avLst/>
              </a:prstGeom>
              <a:blipFill>
                <a:blip r:embed="rId3"/>
                <a:stretch>
                  <a:fillRect t="-3846" b="-13462"/>
                </a:stretch>
              </a:blipFill>
            </p:spPr>
            <p:txBody>
              <a:bodyPr/>
              <a:lstStyle/>
              <a:p>
                <a:r>
                  <a:rPr lang="fr-FR">
                    <a:noFill/>
                  </a:rPr>
                  <a:t> </a:t>
                </a:r>
              </a:p>
            </p:txBody>
          </p:sp>
        </mc:Fallback>
      </mc:AlternateContent>
    </p:spTree>
    <p:extLst>
      <p:ext uri="{BB962C8B-B14F-4D97-AF65-F5344CB8AC3E}">
        <p14:creationId xmlns:p14="http://schemas.microsoft.com/office/powerpoint/2010/main" val="3055762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7C7CA-01A1-5524-F9CD-D6FDF5B7D3DA}"/>
              </a:ext>
            </a:extLst>
          </p:cNvPr>
          <p:cNvSpPr>
            <a:spLocks noGrp="1"/>
          </p:cNvSpPr>
          <p:nvPr>
            <p:ph type="title"/>
          </p:nvPr>
        </p:nvSpPr>
        <p:spPr/>
        <p:txBody>
          <a:bodyPr/>
          <a:lstStyle/>
          <a:p>
            <a:r>
              <a:rPr lang="fr-FR" dirty="0"/>
              <a:t>Inclusive cross sections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781203C-DCAE-A3BD-12B0-91A4F2C8C8DE}"/>
                  </a:ext>
                </a:extLst>
              </p:cNvPr>
              <p:cNvSpPr>
                <a:spLocks noGrp="1"/>
              </p:cNvSpPr>
              <p:nvPr>
                <p:ph idx="1"/>
              </p:nvPr>
            </p:nvSpPr>
            <p:spPr>
              <a:xfrm>
                <a:off x="4157133" y="1386049"/>
                <a:ext cx="7683015" cy="5172067"/>
              </a:xfrm>
            </p:spPr>
            <p:txBody>
              <a:bodyPr>
                <a:normAutofit fontScale="70000" lnSpcReduction="20000"/>
              </a:bodyPr>
              <a:lstStyle/>
              <a:p>
                <a:r>
                  <a:rPr lang="en-GB" dirty="0">
                    <a:solidFill>
                      <a:schemeClr val="accent1"/>
                    </a:solidFill>
                  </a:rPr>
                  <a:t>Inclusive cross section </a:t>
                </a:r>
                <a:r>
                  <a:rPr lang="en-GB" dirty="0"/>
                  <a:t>(opposed to differential), </a:t>
                </a:r>
                <a14:m>
                  <m:oMath xmlns:m="http://schemas.openxmlformats.org/officeDocument/2006/math">
                    <m:r>
                      <a:rPr lang="en-GB" i="1" smtClean="0">
                        <a:latin typeface="Cambria Math" panose="02040503050406030204" pitchFamily="18" charset="0"/>
                        <a:ea typeface="Cambria Math" panose="02040503050406030204" pitchFamily="18" charset="0"/>
                      </a:rPr>
                      <m:t>𝜎</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𝑝𝑝</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𝑒𝑒</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𝑡</m:t>
                    </m:r>
                    <m:acc>
                      <m:accPr>
                        <m:chr m:val="̅"/>
                        <m:ctrlPr>
                          <a:rPr lang="fr-FR" b="0" i="1" smtClean="0">
                            <a:latin typeface="Cambria Math" panose="02040503050406030204" pitchFamily="18" charset="0"/>
                            <a:ea typeface="Cambria Math" panose="02040503050406030204" pitchFamily="18" charset="0"/>
                          </a:rPr>
                        </m:ctrlPr>
                      </m:accPr>
                      <m:e>
                        <m:r>
                          <a:rPr lang="fr-FR" b="0" i="1" smtClean="0">
                            <a:latin typeface="Cambria Math" panose="02040503050406030204" pitchFamily="18" charset="0"/>
                            <a:ea typeface="Cambria Math" panose="02040503050406030204" pitchFamily="18" charset="0"/>
                          </a:rPr>
                          <m:t>𝑡</m:t>
                        </m:r>
                      </m:e>
                    </m:acc>
                    <m:r>
                      <a:rPr lang="fr-FR" b="0" i="1" smtClean="0">
                        <a:latin typeface="Cambria Math" panose="02040503050406030204" pitchFamily="18" charset="0"/>
                        <a:ea typeface="Cambria Math" panose="02040503050406030204" pitchFamily="18" charset="0"/>
                      </a:rPr>
                      <m:t>)</m:t>
                    </m:r>
                  </m:oMath>
                </a14:m>
                <a:r>
                  <a:rPr lang="en-GB" dirty="0"/>
                  <a:t>.</a:t>
                </a:r>
              </a:p>
              <a:p>
                <a:endParaRPr lang="en-GB" dirty="0"/>
              </a:p>
              <a:p>
                <a:endParaRPr lang="en-GB" dirty="0"/>
              </a:p>
              <a:p>
                <a:r>
                  <a:rPr lang="en-GB" dirty="0">
                    <a:solidFill>
                      <a:schemeClr val="accent1"/>
                    </a:solidFill>
                  </a:rPr>
                  <a:t>Motivations</a:t>
                </a:r>
                <a:r>
                  <a:rPr lang="en-GB" dirty="0"/>
                  <a:t> :</a:t>
                </a:r>
              </a:p>
              <a:p>
                <a:pPr lvl="1"/>
                <a:r>
                  <a:rPr lang="en-GB" dirty="0"/>
                  <a:t>Understand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processes in terms of signal selection, background estimation and data driven techniques, </a:t>
                </a:r>
              </a:p>
              <a:p>
                <a:pPr lvl="1"/>
                <a:r>
                  <a:rPr lang="en-GB" dirty="0"/>
                  <a:t>Playground to estimate dominant systematics, and try to reduce them,</a:t>
                </a:r>
              </a:p>
              <a:p>
                <a:pPr lvl="1"/>
                <a:r>
                  <a:rPr lang="en-GB" dirty="0"/>
                  <a:t>Comparisons with SM predictions.</a:t>
                </a:r>
              </a:p>
              <a:p>
                <a:endParaRPr lang="en-GB" dirty="0"/>
              </a:p>
              <a:p>
                <a:endParaRPr lang="en-GB" dirty="0"/>
              </a:p>
              <a:p>
                <a:r>
                  <a:rPr lang="en-GB" dirty="0">
                    <a:solidFill>
                      <a:schemeClr val="accent1"/>
                    </a:solidFill>
                  </a:rPr>
                  <a:t>Comparisons with the theoretical cross section calculation </a:t>
                </a:r>
                <a:r>
                  <a:rPr lang="en-GB" dirty="0"/>
                  <a:t>=&gt; needs to correct for acceptance and selection cut efficiencies</a:t>
                </a:r>
              </a:p>
              <a:p>
                <a:pPr lvl="1"/>
                <a:r>
                  <a:rPr lang="en-GB" dirty="0"/>
                  <a:t>From visible/fiducial phase space to full phase space, relies on MC generator,</a:t>
                </a:r>
              </a:p>
              <a:p>
                <a:pPr lvl="1"/>
                <a:r>
                  <a:rPr lang="en-GB" dirty="0"/>
                  <a:t>The looser are the selection cuts, the lower are systematic uncertainties.</a:t>
                </a:r>
              </a:p>
              <a:p>
                <a:endParaRPr lang="en-GB" dirty="0"/>
              </a:p>
              <a:p>
                <a:endParaRPr lang="en-GB" dirty="0"/>
              </a:p>
            </p:txBody>
          </p:sp>
        </mc:Choice>
        <mc:Fallback xmlns="">
          <p:sp>
            <p:nvSpPr>
              <p:cNvPr id="3" name="Espace réservé du contenu 2">
                <a:extLst>
                  <a:ext uri="{FF2B5EF4-FFF2-40B4-BE49-F238E27FC236}">
                    <a16:creationId xmlns:a16="http://schemas.microsoft.com/office/drawing/2014/main" id="{9781203C-DCAE-A3BD-12B0-91A4F2C8C8DE}"/>
                  </a:ext>
                </a:extLst>
              </p:cNvPr>
              <p:cNvSpPr>
                <a:spLocks noGrp="1" noRot="1" noChangeAspect="1" noMove="1" noResize="1" noEditPoints="1" noAdjustHandles="1" noChangeArrowheads="1" noChangeShapeType="1" noTextEdit="1"/>
              </p:cNvSpPr>
              <p:nvPr>
                <p:ph idx="1"/>
              </p:nvPr>
            </p:nvSpPr>
            <p:spPr>
              <a:xfrm>
                <a:off x="4157133" y="1386049"/>
                <a:ext cx="7683015" cy="5172067"/>
              </a:xfrm>
              <a:blipFill>
                <a:blip r:embed="rId2"/>
                <a:stretch>
                  <a:fillRect l="-660" t="-1956"/>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F9A03B11-DC8E-CFF9-03F3-43AA000F926A}"/>
              </a:ext>
            </a:extLst>
          </p:cNvPr>
          <p:cNvPicPr>
            <a:picLocks noChangeAspect="1"/>
          </p:cNvPicPr>
          <p:nvPr/>
        </p:nvPicPr>
        <p:blipFill>
          <a:blip r:embed="rId3"/>
          <a:stretch>
            <a:fillRect/>
          </a:stretch>
        </p:blipFill>
        <p:spPr>
          <a:xfrm>
            <a:off x="80483" y="3991193"/>
            <a:ext cx="4176886" cy="2790800"/>
          </a:xfrm>
          <a:prstGeom prst="rect">
            <a:avLst/>
          </a:prstGeom>
        </p:spPr>
      </p:pic>
      <p:sp>
        <p:nvSpPr>
          <p:cNvPr id="17" name="ZoneTexte 16">
            <a:extLst>
              <a:ext uri="{FF2B5EF4-FFF2-40B4-BE49-F238E27FC236}">
                <a16:creationId xmlns:a16="http://schemas.microsoft.com/office/drawing/2014/main" id="{21A1FDF3-AC51-341E-88D7-702337819EF0}"/>
              </a:ext>
            </a:extLst>
          </p:cNvPr>
          <p:cNvSpPr txBox="1"/>
          <p:nvPr/>
        </p:nvSpPr>
        <p:spPr>
          <a:xfrm>
            <a:off x="2564540" y="4124241"/>
            <a:ext cx="1381758" cy="369332"/>
          </a:xfrm>
          <a:prstGeom prst="rect">
            <a:avLst/>
          </a:prstGeom>
          <a:noFill/>
        </p:spPr>
        <p:txBody>
          <a:bodyPr wrap="square" rtlCol="0">
            <a:spAutoFit/>
          </a:bodyPr>
          <a:lstStyle/>
          <a:p>
            <a:r>
              <a:rPr lang="fr-FR" b="1" dirty="0">
                <a:solidFill>
                  <a:srgbClr val="C00000"/>
                </a:solidFill>
              </a:rPr>
              <a:t>CDR FCCee</a:t>
            </a:r>
          </a:p>
        </p:txBody>
      </p:sp>
      <p:pic>
        <p:nvPicPr>
          <p:cNvPr id="16386" name="Picture 2">
            <a:extLst>
              <a:ext uri="{FF2B5EF4-FFF2-40B4-BE49-F238E27FC236}">
                <a16:creationId xmlns:a16="http://schemas.microsoft.com/office/drawing/2014/main" id="{28070AD7-1E39-7299-CB1C-29BCE2DAC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852" y="1147338"/>
            <a:ext cx="3594446" cy="29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712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9132D6-6A66-993D-05EA-F48960744757}"/>
              </a:ext>
            </a:extLst>
          </p:cNvPr>
          <p:cNvSpPr>
            <a:spLocks noGrp="1"/>
          </p:cNvSpPr>
          <p:nvPr>
            <p:ph type="title"/>
          </p:nvPr>
        </p:nvSpPr>
        <p:spPr/>
        <p:txBody>
          <a:bodyPr/>
          <a:lstStyle/>
          <a:p>
            <a:r>
              <a:rPr lang="fr-FR" dirty="0"/>
              <a:t>Inclusive cross section at the LHC</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67DFC76-B5B7-FB1A-EE78-A7EDFE591097}"/>
                  </a:ext>
                </a:extLst>
              </p:cNvPr>
              <p:cNvSpPr>
                <a:spLocks noGrp="1"/>
              </p:cNvSpPr>
              <p:nvPr>
                <p:ph idx="1"/>
              </p:nvPr>
            </p:nvSpPr>
            <p:spPr>
              <a:xfrm>
                <a:off x="101601" y="1280159"/>
                <a:ext cx="6324600" cy="5239173"/>
              </a:xfrm>
            </p:spPr>
            <p:txBody>
              <a:bodyPr>
                <a:normAutofit fontScale="77500" lnSpcReduction="20000"/>
              </a:bodyPr>
              <a:lstStyle/>
              <a:p>
                <a:r>
                  <a:rPr lang="en-GB" dirty="0">
                    <a:solidFill>
                      <a:schemeClr val="accent1"/>
                    </a:solidFill>
                  </a:rPr>
                  <a:t>Select events in the </a:t>
                </a:r>
                <a14:m>
                  <m:oMath xmlns:m="http://schemas.openxmlformats.org/officeDocument/2006/math">
                    <m:r>
                      <a:rPr lang="en-GB" b="0" i="1" smtClean="0">
                        <a:solidFill>
                          <a:schemeClr val="accent1"/>
                        </a:solidFill>
                        <a:latin typeface="Cambria Math" panose="02040503050406030204" pitchFamily="18" charset="0"/>
                      </a:rPr>
                      <m:t>𝑒</m:t>
                    </m:r>
                    <m:r>
                      <a:rPr lang="en-GB" b="0" i="1" smtClean="0">
                        <a:solidFill>
                          <a:schemeClr val="accent1"/>
                        </a:solidFill>
                        <a:latin typeface="Cambria Math" panose="02040503050406030204" pitchFamily="18" charset="0"/>
                        <a:ea typeface="Cambria Math" panose="02040503050406030204" pitchFamily="18" charset="0"/>
                      </a:rPr>
                      <m:t>𝜇</m:t>
                    </m:r>
                  </m:oMath>
                </a14:m>
                <a:r>
                  <a:rPr lang="en-GB" dirty="0">
                    <a:solidFill>
                      <a:schemeClr val="accent1"/>
                    </a:solidFill>
                  </a:rPr>
                  <a:t> channels (smaller Z+jets background, highest statistics).</a:t>
                </a:r>
              </a:p>
              <a:p>
                <a:pPr lvl="1"/>
                <a:r>
                  <a:rPr lang="en-GB" dirty="0"/>
                  <a:t>Select 2 isolated leptons, </a:t>
                </a:r>
              </a:p>
              <a:p>
                <a:pPr lvl="1"/>
                <a:r>
                  <a:rPr lang="en-GB" dirty="0"/>
                  <a:t>Require at lest 2 jets,</a:t>
                </a:r>
              </a:p>
              <a:p>
                <a:pPr lvl="1"/>
                <a:r>
                  <a:rPr lang="en-GB" dirty="0"/>
                  <a:t>Fit various distributions to constrains systematics with nuisance parameters,</a:t>
                </a:r>
              </a:p>
              <a:p>
                <a:pPr lvl="2"/>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𝑏𝑗𝑒𝑡</m:t>
                        </m:r>
                      </m:sub>
                    </m:sSub>
                  </m:oMath>
                </a14:m>
                <a:r>
                  <a:rPr lang="en-GB" dirty="0"/>
                  <a:t> to constrain b-tagging systematics, and backgrounds,</a:t>
                </a:r>
              </a:p>
              <a:p>
                <a:pPr lvl="2"/>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𝑎𝑑𝑑</m:t>
                        </m:r>
                        <m:r>
                          <a:rPr lang="fr-FR" b="0" i="1" smtClean="0">
                            <a:latin typeface="Cambria Math" panose="02040503050406030204" pitchFamily="18" charset="0"/>
                          </a:rPr>
                          <m:t>−</m:t>
                        </m:r>
                        <m:r>
                          <a:rPr lang="fr-FR" b="0" i="1" smtClean="0">
                            <a:latin typeface="Cambria Math" panose="02040503050406030204" pitchFamily="18" charset="0"/>
                          </a:rPr>
                          <m:t>𝑗𝑒𝑡</m:t>
                        </m:r>
                      </m:sub>
                    </m:sSub>
                  </m:oMath>
                </a14:m>
                <a:r>
                  <a:rPr lang="en-GB" dirty="0"/>
                  <a:t> and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𝑝</m:t>
                        </m:r>
                      </m:e>
                      <m:sub>
                        <m:r>
                          <a:rPr lang="fr-FR" b="0" i="1" smtClean="0">
                            <a:latin typeface="Cambria Math" panose="02040503050406030204" pitchFamily="18" charset="0"/>
                          </a:rPr>
                          <m:t>𝑇</m:t>
                        </m:r>
                      </m:sub>
                    </m:sSub>
                  </m:oMath>
                </a14:m>
                <a:r>
                  <a:rPr lang="en-GB" dirty="0"/>
                  <a:t>of extra jets to constrain modelling uncertainties.</a:t>
                </a:r>
              </a:p>
              <a:p>
                <a:pPr lvl="2"/>
                <a:endParaRPr lang="en-GB" dirty="0"/>
              </a:p>
              <a:p>
                <a:pPr lvl="2"/>
                <a:endParaRPr lang="en-GB" dirty="0"/>
              </a:p>
              <a:p>
                <a:r>
                  <a:rPr lang="en-GB" dirty="0">
                    <a:solidFill>
                      <a:schemeClr val="accent1"/>
                    </a:solidFill>
                  </a:rPr>
                  <a:t>Cross section measure in the visible (fiducial) phase space.</a:t>
                </a:r>
              </a:p>
              <a:p>
                <a:endParaRPr lang="en-GB" dirty="0"/>
              </a:p>
              <a:p>
                <a:endParaRPr lang="en-GB" dirty="0"/>
              </a:p>
              <a:p>
                <a:r>
                  <a:rPr lang="en-GB" dirty="0">
                    <a:solidFill>
                      <a:schemeClr val="accent1"/>
                    </a:solidFill>
                  </a:rPr>
                  <a:t>Extrapolated to the full phase space based on MC predictions</a:t>
                </a:r>
                <a:r>
                  <a:rPr lang="en-GB" dirty="0">
                    <a:solidFill>
                      <a:schemeClr val="accent5"/>
                    </a:solidFill>
                  </a:rPr>
                  <a:t>.</a:t>
                </a:r>
                <a:r>
                  <a:rPr lang="en-GB" dirty="0"/>
                  <a:t> Leads to higher systematic uncertainties.</a:t>
                </a:r>
              </a:p>
            </p:txBody>
          </p:sp>
        </mc:Choice>
        <mc:Fallback xmlns="">
          <p:sp>
            <p:nvSpPr>
              <p:cNvPr id="3" name="Espace réservé du contenu 2">
                <a:extLst>
                  <a:ext uri="{FF2B5EF4-FFF2-40B4-BE49-F238E27FC236}">
                    <a16:creationId xmlns:a16="http://schemas.microsoft.com/office/drawing/2014/main" id="{967DFC76-B5B7-FB1A-EE78-A7EDFE591097}"/>
                  </a:ext>
                </a:extLst>
              </p:cNvPr>
              <p:cNvSpPr>
                <a:spLocks noGrp="1" noRot="1" noChangeAspect="1" noMove="1" noResize="1" noEditPoints="1" noAdjustHandles="1" noChangeArrowheads="1" noChangeShapeType="1" noTextEdit="1"/>
              </p:cNvSpPr>
              <p:nvPr>
                <p:ph idx="1"/>
              </p:nvPr>
            </p:nvSpPr>
            <p:spPr>
              <a:xfrm>
                <a:off x="101601" y="1280159"/>
                <a:ext cx="6324600" cy="5239173"/>
              </a:xfrm>
              <a:blipFill>
                <a:blip r:embed="rId2"/>
                <a:stretch>
                  <a:fillRect l="-1205" t="-2415"/>
                </a:stretch>
              </a:blipFill>
            </p:spPr>
            <p:txBody>
              <a:bodyPr/>
              <a:lstStyle/>
              <a:p>
                <a:r>
                  <a:rPr lang="fr-FR">
                    <a:noFill/>
                  </a:rPr>
                  <a:t> </a:t>
                </a:r>
              </a:p>
            </p:txBody>
          </p:sp>
        </mc:Fallback>
      </mc:AlternateContent>
      <p:sp>
        <p:nvSpPr>
          <p:cNvPr id="17" name="ZoneTexte 16">
            <a:extLst>
              <a:ext uri="{FF2B5EF4-FFF2-40B4-BE49-F238E27FC236}">
                <a16:creationId xmlns:a16="http://schemas.microsoft.com/office/drawing/2014/main" id="{A914546B-7516-0DFC-1258-C6E17F678133}"/>
              </a:ext>
            </a:extLst>
          </p:cNvPr>
          <p:cNvSpPr txBox="1"/>
          <p:nvPr/>
        </p:nvSpPr>
        <p:spPr>
          <a:xfrm>
            <a:off x="9330267" y="715534"/>
            <a:ext cx="1930400" cy="369332"/>
          </a:xfrm>
          <a:prstGeom prst="rect">
            <a:avLst/>
          </a:prstGeom>
          <a:noFill/>
        </p:spPr>
        <p:txBody>
          <a:bodyPr wrap="square">
            <a:spAutoFit/>
          </a:bodyPr>
          <a:lstStyle/>
          <a:p>
            <a:r>
              <a:rPr lang="fr-FR" b="1" dirty="0">
                <a:solidFill>
                  <a:srgbClr val="C00000"/>
                </a:solidFill>
              </a:rPr>
              <a:t>JHEP08(2016)029</a:t>
            </a:r>
          </a:p>
        </p:txBody>
      </p:sp>
      <p:pic>
        <p:nvPicPr>
          <p:cNvPr id="4" name="Image 3">
            <a:extLst>
              <a:ext uri="{FF2B5EF4-FFF2-40B4-BE49-F238E27FC236}">
                <a16:creationId xmlns:a16="http://schemas.microsoft.com/office/drawing/2014/main" id="{D864D346-AFD3-3C2D-9659-C2B43DEDD9BB}"/>
              </a:ext>
            </a:extLst>
          </p:cNvPr>
          <p:cNvPicPr>
            <a:picLocks noChangeAspect="1"/>
          </p:cNvPicPr>
          <p:nvPr/>
        </p:nvPicPr>
        <p:blipFill>
          <a:blip r:embed="rId3"/>
          <a:stretch>
            <a:fillRect/>
          </a:stretch>
        </p:blipFill>
        <p:spPr>
          <a:xfrm>
            <a:off x="6240527" y="1701473"/>
            <a:ext cx="5951473" cy="4817859"/>
          </a:xfrm>
          <a:prstGeom prst="rect">
            <a:avLst/>
          </a:prstGeom>
        </p:spPr>
      </p:pic>
    </p:spTree>
    <p:extLst>
      <p:ext uri="{BB962C8B-B14F-4D97-AF65-F5344CB8AC3E}">
        <p14:creationId xmlns:p14="http://schemas.microsoft.com/office/powerpoint/2010/main" val="344837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3EB54-A7C5-E619-868B-2F037F84CFB1}"/>
              </a:ext>
            </a:extLst>
          </p:cNvPr>
          <p:cNvSpPr>
            <a:spLocks noGrp="1"/>
          </p:cNvSpPr>
          <p:nvPr>
            <p:ph type="title"/>
          </p:nvPr>
        </p:nvSpPr>
        <p:spPr/>
        <p:txBody>
          <a:bodyPr/>
          <a:lstStyle/>
          <a:p>
            <a:r>
              <a:rPr lang="en-GB"/>
              <a:t>Top quark within the Standard Model</a:t>
            </a:r>
          </a:p>
        </p:txBody>
      </p:sp>
      <p:sp>
        <p:nvSpPr>
          <p:cNvPr id="5" name="Espace réservé du contenu 4">
            <a:extLst>
              <a:ext uri="{FF2B5EF4-FFF2-40B4-BE49-F238E27FC236}">
                <a16:creationId xmlns:a16="http://schemas.microsoft.com/office/drawing/2014/main" id="{559DA13A-5B41-72BC-E79D-605E92340347}"/>
              </a:ext>
            </a:extLst>
          </p:cNvPr>
          <p:cNvSpPr>
            <a:spLocks noGrp="1"/>
          </p:cNvSpPr>
          <p:nvPr>
            <p:ph idx="1"/>
          </p:nvPr>
        </p:nvSpPr>
        <p:spPr>
          <a:xfrm>
            <a:off x="120073" y="1233378"/>
            <a:ext cx="6483927" cy="5443870"/>
          </a:xfrm>
        </p:spPr>
        <p:txBody>
          <a:bodyPr>
            <a:normAutofit lnSpcReduction="10000"/>
          </a:bodyPr>
          <a:lstStyle/>
          <a:p>
            <a:r>
              <a:rPr lang="en-GB" sz="2400" dirty="0">
                <a:solidFill>
                  <a:schemeClr val="accent1"/>
                </a:solidFill>
              </a:rPr>
              <a:t>Its a quark :</a:t>
            </a:r>
          </a:p>
          <a:p>
            <a:pPr lvl="1"/>
            <a:r>
              <a:rPr lang="en-GB" sz="1800" dirty="0"/>
              <a:t>Sensitive to QCD, couplings to gluons.</a:t>
            </a:r>
          </a:p>
          <a:p>
            <a:pPr lvl="1"/>
            <a:endParaRPr lang="en-GB" sz="1800" dirty="0"/>
          </a:p>
          <a:p>
            <a:pPr lvl="1"/>
            <a:endParaRPr lang="en-GB" sz="1800" dirty="0"/>
          </a:p>
          <a:p>
            <a:r>
              <a:rPr lang="en-GB" sz="2400" dirty="0">
                <a:solidFill>
                  <a:schemeClr val="accent1"/>
                </a:solidFill>
              </a:rPr>
              <a:t>Electric charge of +2/3 e</a:t>
            </a:r>
          </a:p>
          <a:p>
            <a:pPr lvl="1"/>
            <a:r>
              <a:rPr lang="en-GB" sz="1800" dirty="0"/>
              <a:t>Couples with the photons.</a:t>
            </a:r>
          </a:p>
          <a:p>
            <a:pPr lvl="1"/>
            <a:endParaRPr lang="en-GB" sz="1800" dirty="0"/>
          </a:p>
          <a:p>
            <a:pPr lvl="1"/>
            <a:endParaRPr lang="en-GB" sz="1800" dirty="0"/>
          </a:p>
          <a:p>
            <a:r>
              <a:rPr lang="en-GB" sz="2400" dirty="0">
                <a:solidFill>
                  <a:schemeClr val="accent1"/>
                </a:solidFill>
              </a:rPr>
              <a:t>EWK interaction </a:t>
            </a:r>
            <a:r>
              <a:rPr lang="en-GB" sz="2400" dirty="0"/>
              <a:t>:</a:t>
            </a:r>
          </a:p>
          <a:p>
            <a:pPr lvl="1"/>
            <a:r>
              <a:rPr lang="en-GB" sz="1800" dirty="0"/>
              <a:t>Couples to W bosons, flavour changing charged current,</a:t>
            </a:r>
          </a:p>
          <a:p>
            <a:pPr lvl="1"/>
            <a:r>
              <a:rPr lang="en-GB" sz="1800" dirty="0"/>
              <a:t>Couples to the Z boson.</a:t>
            </a:r>
          </a:p>
          <a:p>
            <a:pPr lvl="1"/>
            <a:endParaRPr lang="en-GB" sz="1800" dirty="0"/>
          </a:p>
          <a:p>
            <a:pPr lvl="1"/>
            <a:endParaRPr lang="en-GB" sz="1800" dirty="0"/>
          </a:p>
          <a:p>
            <a:r>
              <a:rPr lang="en-GB" sz="2400" dirty="0">
                <a:solidFill>
                  <a:schemeClr val="accent1"/>
                </a:solidFill>
              </a:rPr>
              <a:t>It has a masse of ~172.5 GeV, heaviest particle known.</a:t>
            </a:r>
          </a:p>
          <a:p>
            <a:pPr lvl="1"/>
            <a:r>
              <a:rPr lang="en-GB" sz="1800" dirty="0"/>
              <a:t>Couples to the Higgs boson.</a:t>
            </a:r>
          </a:p>
        </p:txBody>
      </p:sp>
      <p:pic>
        <p:nvPicPr>
          <p:cNvPr id="2052" name="Picture 4" descr="Measuring the pole mass of the top quark with high precision | Instituto de  Física Corpuscular">
            <a:extLst>
              <a:ext uri="{FF2B5EF4-FFF2-40B4-BE49-F238E27FC236}">
                <a16:creationId xmlns:a16="http://schemas.microsoft.com/office/drawing/2014/main" id="{3F526A19-1A7B-FD70-D195-1755534BF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2540000"/>
            <a:ext cx="55880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76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9132D6-6A66-993D-05EA-F48960744757}"/>
              </a:ext>
            </a:extLst>
          </p:cNvPr>
          <p:cNvSpPr>
            <a:spLocks noGrp="1"/>
          </p:cNvSpPr>
          <p:nvPr>
            <p:ph type="title"/>
          </p:nvPr>
        </p:nvSpPr>
        <p:spPr/>
        <p:txBody>
          <a:bodyPr/>
          <a:lstStyle/>
          <a:p>
            <a:r>
              <a:rPr lang="fr-FR" dirty="0"/>
              <a:t>Inclusive cross section at the LHC</a:t>
            </a:r>
          </a:p>
        </p:txBody>
      </p:sp>
      <p:pic>
        <p:nvPicPr>
          <p:cNvPr id="5" name="Image 4">
            <a:extLst>
              <a:ext uri="{FF2B5EF4-FFF2-40B4-BE49-F238E27FC236}">
                <a16:creationId xmlns:a16="http://schemas.microsoft.com/office/drawing/2014/main" id="{15F75C9C-79FB-5AF8-4BCD-D1F8C2364C43}"/>
              </a:ext>
            </a:extLst>
          </p:cNvPr>
          <p:cNvPicPr>
            <a:picLocks noChangeAspect="1"/>
          </p:cNvPicPr>
          <p:nvPr/>
        </p:nvPicPr>
        <p:blipFill>
          <a:blip r:embed="rId2"/>
          <a:stretch>
            <a:fillRect/>
          </a:stretch>
        </p:blipFill>
        <p:spPr>
          <a:xfrm>
            <a:off x="1979295" y="1094018"/>
            <a:ext cx="2890950" cy="5569441"/>
          </a:xfrm>
          <a:prstGeom prst="rect">
            <a:avLst/>
          </a:prstGeom>
        </p:spPr>
      </p:pic>
      <p:pic>
        <p:nvPicPr>
          <p:cNvPr id="7" name="Image 6">
            <a:extLst>
              <a:ext uri="{FF2B5EF4-FFF2-40B4-BE49-F238E27FC236}">
                <a16:creationId xmlns:a16="http://schemas.microsoft.com/office/drawing/2014/main" id="{CB6667CF-648B-D82E-E739-190CEC4DEB7D}"/>
              </a:ext>
            </a:extLst>
          </p:cNvPr>
          <p:cNvPicPr>
            <a:picLocks noChangeAspect="1"/>
          </p:cNvPicPr>
          <p:nvPr/>
        </p:nvPicPr>
        <p:blipFill>
          <a:blip r:embed="rId3"/>
          <a:stretch>
            <a:fillRect/>
          </a:stretch>
        </p:blipFill>
        <p:spPr>
          <a:xfrm>
            <a:off x="6246641" y="3946109"/>
            <a:ext cx="4334901" cy="2627522"/>
          </a:xfrm>
          <a:prstGeom prst="rect">
            <a:avLst/>
          </a:prstGeom>
        </p:spPr>
      </p:pic>
      <p:pic>
        <p:nvPicPr>
          <p:cNvPr id="3" name="Image 2">
            <a:extLst>
              <a:ext uri="{FF2B5EF4-FFF2-40B4-BE49-F238E27FC236}">
                <a16:creationId xmlns:a16="http://schemas.microsoft.com/office/drawing/2014/main" id="{25F68358-4512-A925-CDAE-A556BBF3B9D3}"/>
              </a:ext>
            </a:extLst>
          </p:cNvPr>
          <p:cNvPicPr>
            <a:picLocks noChangeAspect="1"/>
          </p:cNvPicPr>
          <p:nvPr/>
        </p:nvPicPr>
        <p:blipFill>
          <a:blip r:embed="rId4"/>
          <a:stretch>
            <a:fillRect/>
          </a:stretch>
        </p:blipFill>
        <p:spPr>
          <a:xfrm>
            <a:off x="5497033" y="1569108"/>
            <a:ext cx="6321047" cy="769060"/>
          </a:xfrm>
          <a:prstGeom prst="rect">
            <a:avLst/>
          </a:prstGeom>
          <a:ln w="28575">
            <a:solidFill>
              <a:srgbClr val="C00000"/>
            </a:solidFill>
          </a:ln>
        </p:spPr>
      </p:pic>
      <p:pic>
        <p:nvPicPr>
          <p:cNvPr id="4" name="Image 3">
            <a:extLst>
              <a:ext uri="{FF2B5EF4-FFF2-40B4-BE49-F238E27FC236}">
                <a16:creationId xmlns:a16="http://schemas.microsoft.com/office/drawing/2014/main" id="{EE1E0E98-C02E-8260-6045-8E6165446D2F}"/>
              </a:ext>
            </a:extLst>
          </p:cNvPr>
          <p:cNvPicPr>
            <a:picLocks noChangeAspect="1"/>
          </p:cNvPicPr>
          <p:nvPr/>
        </p:nvPicPr>
        <p:blipFill>
          <a:blip r:embed="rId5"/>
          <a:stretch>
            <a:fillRect/>
          </a:stretch>
        </p:blipFill>
        <p:spPr>
          <a:xfrm>
            <a:off x="5497033" y="2699205"/>
            <a:ext cx="6501800" cy="729795"/>
          </a:xfrm>
          <a:prstGeom prst="rect">
            <a:avLst/>
          </a:prstGeom>
          <a:ln w="31750">
            <a:solidFill>
              <a:schemeClr val="accent6"/>
            </a:solidFill>
          </a:ln>
        </p:spPr>
      </p:pic>
      <p:sp>
        <p:nvSpPr>
          <p:cNvPr id="6" name="ZoneTexte 5">
            <a:extLst>
              <a:ext uri="{FF2B5EF4-FFF2-40B4-BE49-F238E27FC236}">
                <a16:creationId xmlns:a16="http://schemas.microsoft.com/office/drawing/2014/main" id="{DC97504A-71AC-4E69-ADB2-C17F9E25AF12}"/>
              </a:ext>
            </a:extLst>
          </p:cNvPr>
          <p:cNvSpPr txBox="1"/>
          <p:nvPr/>
        </p:nvSpPr>
        <p:spPr>
          <a:xfrm>
            <a:off x="6823426" y="1166715"/>
            <a:ext cx="5033109" cy="369332"/>
          </a:xfrm>
          <a:prstGeom prst="rect">
            <a:avLst/>
          </a:prstGeom>
          <a:noFill/>
        </p:spPr>
        <p:txBody>
          <a:bodyPr wrap="none" rtlCol="0">
            <a:spAutoFit/>
          </a:bodyPr>
          <a:lstStyle/>
          <a:p>
            <a:r>
              <a:rPr lang="en-GB"/>
              <a:t>Only 2% of the full phase space : Br and Acceptance</a:t>
            </a:r>
          </a:p>
        </p:txBody>
      </p:sp>
    </p:spTree>
    <p:extLst>
      <p:ext uri="{BB962C8B-B14F-4D97-AF65-F5344CB8AC3E}">
        <p14:creationId xmlns:p14="http://schemas.microsoft.com/office/powerpoint/2010/main" val="209306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E7BEE-B3C7-A471-1C22-1F9EFA441A74}"/>
              </a:ext>
            </a:extLst>
          </p:cNvPr>
          <p:cNvSpPr>
            <a:spLocks noGrp="1"/>
          </p:cNvSpPr>
          <p:nvPr>
            <p:ph type="title"/>
          </p:nvPr>
        </p:nvSpPr>
        <p:spPr/>
        <p:txBody>
          <a:bodyPr/>
          <a:lstStyle/>
          <a:p>
            <a:r>
              <a:rPr lang="fr-FR" dirty="0"/>
              <a:t>Non-prompt lepton backgrounds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FFCED17-57AB-901B-5720-393A7364E7E6}"/>
                  </a:ext>
                </a:extLst>
              </p:cNvPr>
              <p:cNvSpPr>
                <a:spLocks noGrp="1"/>
              </p:cNvSpPr>
              <p:nvPr>
                <p:ph idx="1"/>
              </p:nvPr>
            </p:nvSpPr>
            <p:spPr>
              <a:xfrm>
                <a:off x="101600" y="1280159"/>
                <a:ext cx="3939458" cy="5277957"/>
              </a:xfrm>
            </p:spPr>
            <p:txBody>
              <a:bodyPr>
                <a:normAutofit fontScale="77500" lnSpcReduction="20000"/>
              </a:bodyPr>
              <a:lstStyle/>
              <a:p>
                <a:r>
                  <a:rPr lang="en-GB" dirty="0">
                    <a:solidFill>
                      <a:schemeClr val="accent1"/>
                    </a:solidFill>
                  </a:rPr>
                  <a:t>Heavy flavour jets can contain charged leptons </a:t>
                </a:r>
                <a:r>
                  <a:rPr lang="en-GB" dirty="0"/>
                  <a:t>(semi-leptonic decays of b/c hadrons).</a:t>
                </a:r>
              </a:p>
              <a:p>
                <a:endParaRPr lang="en-GB" dirty="0"/>
              </a:p>
              <a:p>
                <a:r>
                  <a:rPr lang="en-GB" dirty="0">
                    <a:solidFill>
                      <a:schemeClr val="accent1"/>
                    </a:solidFill>
                  </a:rPr>
                  <a:t>The charged leptons usually are displaced </a:t>
                </a:r>
                <a:r>
                  <a:rPr lang="en-GB" dirty="0"/>
                  <a:t>(~large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𝑑</m:t>
                        </m:r>
                      </m:e>
                      <m:sub>
                        <m:r>
                          <a:rPr lang="fr-FR" b="0" i="1" smtClean="0">
                            <a:latin typeface="Cambria Math" panose="02040503050406030204" pitchFamily="18" charset="0"/>
                          </a:rPr>
                          <m:t>0</m:t>
                        </m:r>
                      </m:sub>
                    </m:sSub>
                  </m:oMath>
                </a14:m>
                <a:r>
                  <a:rPr lang="en-GB" dirty="0"/>
                  <a:t>), have </a:t>
                </a:r>
                <a:r>
                  <a:rPr lang="en-GB" dirty="0">
                    <a:solidFill>
                      <a:schemeClr val="accent1"/>
                    </a:solidFill>
                  </a:rPr>
                  <a:t>low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𝑝</m:t>
                        </m:r>
                      </m:e>
                      <m:sub>
                        <m:r>
                          <a:rPr lang="fr-FR" b="0" i="1" smtClean="0">
                            <a:solidFill>
                              <a:schemeClr val="accent1"/>
                            </a:solidFill>
                            <a:latin typeface="Cambria Math" panose="02040503050406030204" pitchFamily="18" charset="0"/>
                          </a:rPr>
                          <m:t>𝑇</m:t>
                        </m:r>
                      </m:sub>
                    </m:sSub>
                  </m:oMath>
                </a14:m>
                <a:r>
                  <a:rPr lang="en-GB" dirty="0"/>
                  <a:t> and are </a:t>
                </a:r>
                <a:r>
                  <a:rPr lang="en-GB" dirty="0">
                    <a:solidFill>
                      <a:schemeClr val="accent1"/>
                    </a:solidFill>
                  </a:rPr>
                  <a:t>not isolated </a:t>
                </a:r>
                <a:r>
                  <a:rPr lang="en-GB" dirty="0"/>
                  <a:t>(close to hadronic) activities.</a:t>
                </a:r>
              </a:p>
              <a:p>
                <a:endParaRPr lang="en-GB" dirty="0"/>
              </a:p>
              <a:p>
                <a:r>
                  <a:rPr lang="en-GB" dirty="0">
                    <a:solidFill>
                      <a:schemeClr val="accent1"/>
                    </a:solidFill>
                  </a:rPr>
                  <a:t>“prompt” lepton refers to charged leptons from W or Z decays.</a:t>
                </a:r>
              </a:p>
              <a:p>
                <a:endParaRPr lang="en-GB" dirty="0"/>
              </a:p>
              <a:p>
                <a:r>
                  <a:rPr lang="en-GB" dirty="0">
                    <a:solidFill>
                      <a:schemeClr val="accent1"/>
                    </a:solidFill>
                  </a:rPr>
                  <a:t>”non-prompt” leptons refers to charged leptons from heavy flavour hadrons.</a:t>
                </a:r>
              </a:p>
              <a:p>
                <a:endParaRPr lang="en-GB" dirty="0"/>
              </a:p>
              <a:p>
                <a:endParaRPr lang="en-GB" dirty="0"/>
              </a:p>
            </p:txBody>
          </p:sp>
        </mc:Choice>
        <mc:Fallback xmlns="">
          <p:sp>
            <p:nvSpPr>
              <p:cNvPr id="3" name="Espace réservé du contenu 2">
                <a:extLst>
                  <a:ext uri="{FF2B5EF4-FFF2-40B4-BE49-F238E27FC236}">
                    <a16:creationId xmlns:a16="http://schemas.microsoft.com/office/drawing/2014/main" id="{2FFCED17-57AB-901B-5720-393A7364E7E6}"/>
                  </a:ext>
                </a:extLst>
              </p:cNvPr>
              <p:cNvSpPr>
                <a:spLocks noGrp="1" noRot="1" noChangeAspect="1" noMove="1" noResize="1" noEditPoints="1" noAdjustHandles="1" noChangeArrowheads="1" noChangeShapeType="1" noTextEdit="1"/>
              </p:cNvSpPr>
              <p:nvPr>
                <p:ph idx="1"/>
              </p:nvPr>
            </p:nvSpPr>
            <p:spPr>
              <a:xfrm>
                <a:off x="101600" y="1280159"/>
                <a:ext cx="3939458" cy="5277957"/>
              </a:xfrm>
              <a:blipFill>
                <a:blip r:embed="rId2"/>
                <a:stretch>
                  <a:fillRect l="-1929" t="-2398" r="-2894"/>
                </a:stretch>
              </a:blipFill>
            </p:spPr>
            <p:txBody>
              <a:bodyPr/>
              <a:lstStyle/>
              <a:p>
                <a:r>
                  <a:rPr lang="fr-FR">
                    <a:noFill/>
                  </a:rPr>
                  <a:t> </a:t>
                </a:r>
              </a:p>
            </p:txBody>
          </p:sp>
        </mc:Fallback>
      </mc:AlternateContent>
      <p:sp>
        <p:nvSpPr>
          <p:cNvPr id="4" name="Ellipse 3">
            <a:extLst>
              <a:ext uri="{FF2B5EF4-FFF2-40B4-BE49-F238E27FC236}">
                <a16:creationId xmlns:a16="http://schemas.microsoft.com/office/drawing/2014/main" id="{93C32728-9DC8-97DC-81E3-63F5E971FEE7}"/>
              </a:ext>
            </a:extLst>
          </p:cNvPr>
          <p:cNvSpPr/>
          <p:nvPr/>
        </p:nvSpPr>
        <p:spPr>
          <a:xfrm rot="2879140">
            <a:off x="8514040" y="2587863"/>
            <a:ext cx="2311602" cy="6465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17EDCA69-ACCB-73E6-E4EB-FFA88BC54C40}"/>
              </a:ext>
            </a:extLst>
          </p:cNvPr>
          <p:cNvCxnSpPr>
            <a:cxnSpLocks/>
            <a:stCxn id="4" idx="2"/>
          </p:cNvCxnSpPr>
          <p:nvPr/>
        </p:nvCxnSpPr>
        <p:spPr>
          <a:xfrm flipH="1">
            <a:off x="6893381" y="2052402"/>
            <a:ext cx="2002863" cy="2852998"/>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7" name="Ellipse 6">
            <a:extLst>
              <a:ext uri="{FF2B5EF4-FFF2-40B4-BE49-F238E27FC236}">
                <a16:creationId xmlns:a16="http://schemas.microsoft.com/office/drawing/2014/main" id="{0CDE6E7E-CDD0-3D2F-353E-CED7B056DD67}"/>
              </a:ext>
            </a:extLst>
          </p:cNvPr>
          <p:cNvSpPr/>
          <p:nvPr/>
        </p:nvSpPr>
        <p:spPr>
          <a:xfrm>
            <a:off x="6862559" y="4833482"/>
            <a:ext cx="123290" cy="1232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B46BA4A0-59F5-56CC-75EB-726C2A89D501}"/>
              </a:ext>
            </a:extLst>
          </p:cNvPr>
          <p:cNvCxnSpPr>
            <a:cxnSpLocks/>
            <a:stCxn id="4" idx="6"/>
            <a:endCxn id="7" idx="5"/>
          </p:cNvCxnSpPr>
          <p:nvPr/>
        </p:nvCxnSpPr>
        <p:spPr>
          <a:xfrm flipH="1">
            <a:off x="6967794" y="3769870"/>
            <a:ext cx="3475643" cy="1168847"/>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1C568736-96B1-C87D-F0B0-A3339A5C3575}"/>
              </a:ext>
            </a:extLst>
          </p:cNvPr>
          <p:cNvCxnSpPr>
            <a:cxnSpLocks/>
          </p:cNvCxnSpPr>
          <p:nvPr/>
        </p:nvCxnSpPr>
        <p:spPr>
          <a:xfrm flipV="1">
            <a:off x="6936972" y="4495222"/>
            <a:ext cx="612733" cy="38185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3C468F4D-0A2B-D132-8E8C-2E2E51E18F94}"/>
              </a:ext>
            </a:extLst>
          </p:cNvPr>
          <p:cNvCxnSpPr>
            <a:cxnSpLocks/>
          </p:cNvCxnSpPr>
          <p:nvPr/>
        </p:nvCxnSpPr>
        <p:spPr>
          <a:xfrm flipV="1">
            <a:off x="7564148" y="1586813"/>
            <a:ext cx="2570118" cy="2859008"/>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32FD7063-0776-DFDB-2F80-7A01ECE5DF23}"/>
              </a:ext>
            </a:extLst>
          </p:cNvPr>
          <p:cNvCxnSpPr>
            <a:cxnSpLocks/>
          </p:cNvCxnSpPr>
          <p:nvPr/>
        </p:nvCxnSpPr>
        <p:spPr>
          <a:xfrm flipV="1">
            <a:off x="7618803" y="2954034"/>
            <a:ext cx="4573197" cy="1483636"/>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cxnSp>
        <p:nvCxnSpPr>
          <p:cNvPr id="26" name="Connecteur droit avec flèche 25">
            <a:extLst>
              <a:ext uri="{FF2B5EF4-FFF2-40B4-BE49-F238E27FC236}">
                <a16:creationId xmlns:a16="http://schemas.microsoft.com/office/drawing/2014/main" id="{375D9003-14B0-B978-5400-D9E0470A7C4B}"/>
              </a:ext>
            </a:extLst>
          </p:cNvPr>
          <p:cNvCxnSpPr>
            <a:cxnSpLocks/>
          </p:cNvCxnSpPr>
          <p:nvPr/>
        </p:nvCxnSpPr>
        <p:spPr>
          <a:xfrm flipV="1">
            <a:off x="6957520" y="2975166"/>
            <a:ext cx="3936580" cy="1912181"/>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E8809F6-227A-5679-D7EA-84D17016FA63}"/>
              </a:ext>
            </a:extLst>
          </p:cNvPr>
          <p:cNvCxnSpPr>
            <a:cxnSpLocks/>
          </p:cNvCxnSpPr>
          <p:nvPr/>
        </p:nvCxnSpPr>
        <p:spPr>
          <a:xfrm flipV="1">
            <a:off x="7598721" y="1668253"/>
            <a:ext cx="3096908" cy="2786595"/>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7A2D39C8-21AB-B851-BEBA-633A5AD70B59}"/>
              </a:ext>
            </a:extLst>
          </p:cNvPr>
          <p:cNvCxnSpPr>
            <a:cxnSpLocks/>
          </p:cNvCxnSpPr>
          <p:nvPr/>
        </p:nvCxnSpPr>
        <p:spPr>
          <a:xfrm flipV="1">
            <a:off x="6945326" y="1523603"/>
            <a:ext cx="2950602" cy="3355489"/>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F6BAB393-F842-C9D4-ADD6-3960CC28C637}"/>
              </a:ext>
            </a:extLst>
          </p:cNvPr>
          <p:cNvCxnSpPr>
            <a:cxnSpLocks/>
          </p:cNvCxnSpPr>
          <p:nvPr/>
        </p:nvCxnSpPr>
        <p:spPr>
          <a:xfrm flipV="1">
            <a:off x="7592426" y="1962922"/>
            <a:ext cx="4269791" cy="2535835"/>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557E993F-414C-65AF-11CB-868D9FFC02FC}"/>
              </a:ext>
            </a:extLst>
          </p:cNvPr>
          <p:cNvSpPr/>
          <p:nvPr/>
        </p:nvSpPr>
        <p:spPr>
          <a:xfrm>
            <a:off x="7521376" y="4400261"/>
            <a:ext cx="123290" cy="1232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7FD16F7C-5D8B-B826-3512-3E2551D3EA07}"/>
              </a:ext>
            </a:extLst>
          </p:cNvPr>
          <p:cNvSpPr txBox="1"/>
          <p:nvPr/>
        </p:nvSpPr>
        <p:spPr>
          <a:xfrm rot="18247935">
            <a:off x="7350958" y="3242885"/>
            <a:ext cx="625877" cy="369332"/>
          </a:xfrm>
          <a:prstGeom prst="rect">
            <a:avLst/>
          </a:prstGeom>
          <a:noFill/>
        </p:spPr>
        <p:txBody>
          <a:bodyPr wrap="none" rtlCol="0">
            <a:spAutoFit/>
          </a:bodyPr>
          <a:lstStyle/>
          <a:p>
            <a:r>
              <a:rPr lang="fr-FR" dirty="0"/>
              <a:t>B-jet</a:t>
            </a:r>
          </a:p>
        </p:txBody>
      </p:sp>
      <p:sp>
        <p:nvSpPr>
          <p:cNvPr id="44" name="ZoneTexte 43">
            <a:extLst>
              <a:ext uri="{FF2B5EF4-FFF2-40B4-BE49-F238E27FC236}">
                <a16:creationId xmlns:a16="http://schemas.microsoft.com/office/drawing/2014/main" id="{47FD6681-85B4-663C-F8E5-844963ED0720}"/>
              </a:ext>
            </a:extLst>
          </p:cNvPr>
          <p:cNvSpPr txBox="1"/>
          <p:nvPr/>
        </p:nvSpPr>
        <p:spPr>
          <a:xfrm rot="19038685">
            <a:off x="9820198" y="1773279"/>
            <a:ext cx="784189" cy="276999"/>
          </a:xfrm>
          <a:prstGeom prst="rect">
            <a:avLst/>
          </a:prstGeom>
          <a:noFill/>
        </p:spPr>
        <p:txBody>
          <a:bodyPr wrap="none" rtlCol="0">
            <a:spAutoFit/>
          </a:bodyPr>
          <a:lstStyle/>
          <a:p>
            <a:r>
              <a:rPr lang="fr-FR" sz="1200" dirty="0"/>
              <a:t>neutrinos</a:t>
            </a:r>
          </a:p>
        </p:txBody>
      </p:sp>
      <p:sp>
        <p:nvSpPr>
          <p:cNvPr id="45" name="ZoneTexte 44">
            <a:extLst>
              <a:ext uri="{FF2B5EF4-FFF2-40B4-BE49-F238E27FC236}">
                <a16:creationId xmlns:a16="http://schemas.microsoft.com/office/drawing/2014/main" id="{149AC165-6C3C-E65D-2589-C9E1D8D2E9F3}"/>
              </a:ext>
            </a:extLst>
          </p:cNvPr>
          <p:cNvSpPr txBox="1"/>
          <p:nvPr/>
        </p:nvSpPr>
        <p:spPr>
          <a:xfrm rot="20441257">
            <a:off x="11040520" y="2877817"/>
            <a:ext cx="1137684" cy="276999"/>
          </a:xfrm>
          <a:prstGeom prst="rect">
            <a:avLst/>
          </a:prstGeom>
          <a:noFill/>
        </p:spPr>
        <p:txBody>
          <a:bodyPr wrap="none" rtlCol="0">
            <a:spAutoFit/>
          </a:bodyPr>
          <a:lstStyle/>
          <a:p>
            <a:r>
              <a:rPr lang="en-GB" sz="1200" dirty="0"/>
              <a:t>Charged lepton</a:t>
            </a:r>
          </a:p>
        </p:txBody>
      </p:sp>
      <p:sp>
        <p:nvSpPr>
          <p:cNvPr id="46" name="Ellipse 45">
            <a:extLst>
              <a:ext uri="{FF2B5EF4-FFF2-40B4-BE49-F238E27FC236}">
                <a16:creationId xmlns:a16="http://schemas.microsoft.com/office/drawing/2014/main" id="{2350E766-5F22-2A5E-C950-D386D3FFD1EB}"/>
              </a:ext>
            </a:extLst>
          </p:cNvPr>
          <p:cNvSpPr/>
          <p:nvPr/>
        </p:nvSpPr>
        <p:spPr>
          <a:xfrm rot="18490966">
            <a:off x="4266028" y="3479961"/>
            <a:ext cx="1488934" cy="6465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642AC64F-3EAA-98A6-4034-55C2C1F476CA}"/>
              </a:ext>
            </a:extLst>
          </p:cNvPr>
          <p:cNvSpPr/>
          <p:nvPr/>
        </p:nvSpPr>
        <p:spPr>
          <a:xfrm rot="13582966">
            <a:off x="4886140" y="5544325"/>
            <a:ext cx="1841495" cy="76585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8" name="Connecteur droit 47">
            <a:extLst>
              <a:ext uri="{FF2B5EF4-FFF2-40B4-BE49-F238E27FC236}">
                <a16:creationId xmlns:a16="http://schemas.microsoft.com/office/drawing/2014/main" id="{4E8A02C8-9A66-CC19-6CA4-8DE27EAF044C}"/>
              </a:ext>
            </a:extLst>
          </p:cNvPr>
          <p:cNvCxnSpPr>
            <a:cxnSpLocks/>
            <a:stCxn id="46" idx="6"/>
            <a:endCxn id="7" idx="1"/>
          </p:cNvCxnSpPr>
          <p:nvPr/>
        </p:nvCxnSpPr>
        <p:spPr>
          <a:xfrm>
            <a:off x="5470704" y="3218051"/>
            <a:ext cx="1409910" cy="1633486"/>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F02DEB68-1A08-0D02-0897-8D9A1E06DF8D}"/>
              </a:ext>
            </a:extLst>
          </p:cNvPr>
          <p:cNvCxnSpPr>
            <a:cxnSpLocks/>
            <a:stCxn id="46" idx="2"/>
            <a:endCxn id="7" idx="4"/>
          </p:cNvCxnSpPr>
          <p:nvPr/>
        </p:nvCxnSpPr>
        <p:spPr>
          <a:xfrm>
            <a:off x="4550287" y="4388417"/>
            <a:ext cx="2373917" cy="56835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40CCEAEA-FA66-5B82-94B3-3941475035A4}"/>
              </a:ext>
            </a:extLst>
          </p:cNvPr>
          <p:cNvCxnSpPr>
            <a:cxnSpLocks/>
            <a:stCxn id="47" idx="6"/>
            <a:endCxn id="7" idx="4"/>
          </p:cNvCxnSpPr>
          <p:nvPr/>
        </p:nvCxnSpPr>
        <p:spPr>
          <a:xfrm flipV="1">
            <a:off x="5171722" y="4956772"/>
            <a:ext cx="1752482" cy="303894"/>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D7D15F25-8F2F-F1F4-366A-7A2CD74E8633}"/>
              </a:ext>
            </a:extLst>
          </p:cNvPr>
          <p:cNvCxnSpPr>
            <a:cxnSpLocks/>
            <a:stCxn id="47" idx="2"/>
            <a:endCxn id="7" idx="4"/>
          </p:cNvCxnSpPr>
          <p:nvPr/>
        </p:nvCxnSpPr>
        <p:spPr>
          <a:xfrm flipV="1">
            <a:off x="6442053" y="4956772"/>
            <a:ext cx="482151" cy="163707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3" name="ZoneTexte 62">
                <a:extLst>
                  <a:ext uri="{FF2B5EF4-FFF2-40B4-BE49-F238E27FC236}">
                    <a16:creationId xmlns:a16="http://schemas.microsoft.com/office/drawing/2014/main" id="{5614D7B9-1FFE-5A41-5ADA-179D8593237B}"/>
                  </a:ext>
                </a:extLst>
              </p:cNvPr>
              <p:cNvSpPr txBox="1"/>
              <p:nvPr/>
            </p:nvSpPr>
            <p:spPr>
              <a:xfrm>
                <a:off x="8042446" y="5289549"/>
                <a:ext cx="3458511" cy="646331"/>
              </a:xfrm>
              <a:prstGeom prst="rect">
                <a:avLst/>
              </a:prstGeom>
              <a:noFill/>
            </p:spPr>
            <p:txBody>
              <a:bodyPr wrap="none" rtlCol="0">
                <a:spAutoFit/>
              </a:bodyPr>
              <a:lstStyle/>
              <a:p>
                <a:r>
                  <a:rPr lang="en-GB" dirty="0"/>
                  <a:t>Combination of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0</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𝑇</m:t>
                        </m:r>
                      </m:sub>
                    </m:sSub>
                  </m:oMath>
                </a14:m>
                <a:r>
                  <a:rPr lang="en-GB" dirty="0"/>
                  <a:t> and Iso cuts</a:t>
                </a:r>
              </a:p>
              <a:p>
                <a:r>
                  <a:rPr lang="en-GB" dirty="0"/>
                  <a:t>to reject non-prompt leptons.</a:t>
                </a:r>
              </a:p>
            </p:txBody>
          </p:sp>
        </mc:Choice>
        <mc:Fallback xmlns="">
          <p:sp>
            <p:nvSpPr>
              <p:cNvPr id="63" name="ZoneTexte 62">
                <a:extLst>
                  <a:ext uri="{FF2B5EF4-FFF2-40B4-BE49-F238E27FC236}">
                    <a16:creationId xmlns:a16="http://schemas.microsoft.com/office/drawing/2014/main" id="{5614D7B9-1FFE-5A41-5ADA-179D8593237B}"/>
                  </a:ext>
                </a:extLst>
              </p:cNvPr>
              <p:cNvSpPr txBox="1">
                <a:spLocks noRot="1" noChangeAspect="1" noMove="1" noResize="1" noEditPoints="1" noAdjustHandles="1" noChangeArrowheads="1" noChangeShapeType="1" noTextEdit="1"/>
              </p:cNvSpPr>
              <p:nvPr/>
            </p:nvSpPr>
            <p:spPr>
              <a:xfrm>
                <a:off x="8042446" y="5289549"/>
                <a:ext cx="3458511" cy="646331"/>
              </a:xfrm>
              <a:prstGeom prst="rect">
                <a:avLst/>
              </a:prstGeom>
              <a:blipFill>
                <a:blip r:embed="rId3"/>
                <a:stretch>
                  <a:fillRect l="-1465" t="-3846" r="-733" b="-13462"/>
                </a:stretch>
              </a:blipFill>
            </p:spPr>
            <p:txBody>
              <a:bodyPr/>
              <a:lstStyle/>
              <a:p>
                <a:r>
                  <a:rPr lang="fr-FR">
                    <a:noFill/>
                  </a:rPr>
                  <a:t> </a:t>
                </a:r>
              </a:p>
            </p:txBody>
          </p:sp>
        </mc:Fallback>
      </mc:AlternateContent>
    </p:spTree>
    <p:extLst>
      <p:ext uri="{BB962C8B-B14F-4D97-AF65-F5344CB8AC3E}">
        <p14:creationId xmlns:p14="http://schemas.microsoft.com/office/powerpoint/2010/main" val="2010837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E7BEE-B3C7-A471-1C22-1F9EFA441A74}"/>
              </a:ext>
            </a:extLst>
          </p:cNvPr>
          <p:cNvSpPr>
            <a:spLocks noGrp="1"/>
          </p:cNvSpPr>
          <p:nvPr>
            <p:ph type="title"/>
          </p:nvPr>
        </p:nvSpPr>
        <p:spPr/>
        <p:txBody>
          <a:bodyPr/>
          <a:lstStyle/>
          <a:p>
            <a:r>
              <a:rPr lang="fr-FR" dirty="0"/>
              <a:t>Non-prompt lepton backgrounds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FFCED17-57AB-901B-5720-393A7364E7E6}"/>
                  </a:ext>
                </a:extLst>
              </p:cNvPr>
              <p:cNvSpPr>
                <a:spLocks noGrp="1"/>
              </p:cNvSpPr>
              <p:nvPr>
                <p:ph idx="1"/>
              </p:nvPr>
            </p:nvSpPr>
            <p:spPr>
              <a:xfrm>
                <a:off x="101600" y="1280159"/>
                <a:ext cx="3939458" cy="5277957"/>
              </a:xfrm>
            </p:spPr>
            <p:txBody>
              <a:bodyPr>
                <a:normAutofit fontScale="70000" lnSpcReduction="20000"/>
              </a:bodyPr>
              <a:lstStyle/>
              <a:p>
                <a:r>
                  <a:rPr lang="en-GB" dirty="0">
                    <a:solidFill>
                      <a:schemeClr val="accent1"/>
                    </a:solidFill>
                  </a:rPr>
                  <a:t>”non-prompt” leptons might still pass the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𝑑</m:t>
                        </m:r>
                      </m:e>
                      <m:sub>
                        <m:r>
                          <a:rPr lang="en-GB" b="0" i="1" smtClean="0">
                            <a:solidFill>
                              <a:schemeClr val="accent1"/>
                            </a:solidFill>
                            <a:latin typeface="Cambria Math" panose="02040503050406030204" pitchFamily="18" charset="0"/>
                          </a:rPr>
                          <m:t>0</m:t>
                        </m:r>
                      </m:sub>
                    </m:sSub>
                  </m:oMath>
                </a14:m>
                <a:r>
                  <a:rPr lang="en-GB" dirty="0">
                    <a:solidFill>
                      <a:schemeClr val="accent1"/>
                    </a:solidFill>
                  </a:rPr>
                  <a:t>, </a:t>
                </a:r>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𝑇</m:t>
                        </m:r>
                      </m:sub>
                    </m:sSub>
                  </m:oMath>
                </a14:m>
                <a:r>
                  <a:rPr lang="en-GB" dirty="0">
                    <a:solidFill>
                      <a:schemeClr val="accent1"/>
                    </a:solidFill>
                  </a:rPr>
                  <a:t> and Iso cuts.</a:t>
                </a:r>
              </a:p>
              <a:p>
                <a:pPr lvl="1"/>
                <a:r>
                  <a:rPr lang="en-GB" dirty="0"/>
                  <a:t>Short flight distance of the b-hadron,</a:t>
                </a:r>
              </a:p>
              <a:p>
                <a:pPr lvl="1"/>
                <a:r>
                  <a:rPr lang="en-GB" dirty="0"/>
                  <a:t>Low hadronic activity</a:t>
                </a:r>
              </a:p>
              <a:p>
                <a:pPr lvl="1"/>
                <a:r>
                  <a:rPr lang="en-GB" dirty="0"/>
                  <a:t>Hadron reconstruction efficiency and resolution,</a:t>
                </a:r>
              </a:p>
              <a:p>
                <a:pPr lvl="1"/>
                <a:r>
                  <a:rPr lang="en-GB" dirty="0"/>
                  <a:t>Lepton and jets resolution</a:t>
                </a:r>
              </a:p>
              <a:p>
                <a:pPr lvl="1"/>
                <a:r>
                  <a:rPr lang="en-GB" dirty="0"/>
                  <a:t>Etc… etc…</a:t>
                </a:r>
              </a:p>
              <a:p>
                <a:pPr lvl="1"/>
                <a:endParaRPr lang="en-GB" dirty="0"/>
              </a:p>
              <a:p>
                <a:r>
                  <a:rPr lang="en-GB" dirty="0">
                    <a:solidFill>
                      <a:schemeClr val="accent1"/>
                    </a:solidFill>
                  </a:rPr>
                  <a:t>The probability of “non-prompt” leptons passing prompt selection is tiny, but the QCD </a:t>
                </a:r>
                <a:r>
                  <a:rPr lang="en-GB" dirty="0" err="1">
                    <a:solidFill>
                      <a:schemeClr val="accent1"/>
                    </a:solidFill>
                  </a:rPr>
                  <a:t>multijet</a:t>
                </a:r>
                <a:r>
                  <a:rPr lang="en-GB" dirty="0">
                    <a:solidFill>
                      <a:schemeClr val="accent1"/>
                    </a:solidFill>
                  </a:rPr>
                  <a:t> cross section is huge at the LHC.</a:t>
                </a:r>
              </a:p>
              <a:p>
                <a:endParaRPr lang="en-GB" dirty="0"/>
              </a:p>
              <a:p>
                <a:r>
                  <a:rPr lang="en-GB" dirty="0">
                    <a:solidFill>
                      <a:schemeClr val="accent1"/>
                    </a:solidFill>
                  </a:rPr>
                  <a:t>Usually, “non-prompt” backgrounds are not well simulated</a:t>
                </a:r>
                <a:r>
                  <a:rPr lang="en-GB" dirty="0"/>
                  <a:t>, these backgrounds needs to be estimated with data-driven techniques.</a:t>
                </a:r>
              </a:p>
              <a:p>
                <a:endParaRPr lang="en-GB" dirty="0"/>
              </a:p>
              <a:p>
                <a:endParaRPr lang="en-GB" dirty="0"/>
              </a:p>
              <a:p>
                <a:endParaRPr lang="en-GB" dirty="0"/>
              </a:p>
              <a:p>
                <a:endParaRPr lang="en-GB" dirty="0"/>
              </a:p>
            </p:txBody>
          </p:sp>
        </mc:Choice>
        <mc:Fallback xmlns="">
          <p:sp>
            <p:nvSpPr>
              <p:cNvPr id="3" name="Espace réservé du contenu 2">
                <a:extLst>
                  <a:ext uri="{FF2B5EF4-FFF2-40B4-BE49-F238E27FC236}">
                    <a16:creationId xmlns:a16="http://schemas.microsoft.com/office/drawing/2014/main" id="{2FFCED17-57AB-901B-5720-393A7364E7E6}"/>
                  </a:ext>
                </a:extLst>
              </p:cNvPr>
              <p:cNvSpPr>
                <a:spLocks noGrp="1" noRot="1" noChangeAspect="1" noMove="1" noResize="1" noEditPoints="1" noAdjustHandles="1" noChangeArrowheads="1" noChangeShapeType="1" noTextEdit="1"/>
              </p:cNvSpPr>
              <p:nvPr>
                <p:ph idx="1"/>
              </p:nvPr>
            </p:nvSpPr>
            <p:spPr>
              <a:xfrm>
                <a:off x="101600" y="1280159"/>
                <a:ext cx="3939458" cy="5277957"/>
              </a:xfrm>
              <a:blipFill>
                <a:blip r:embed="rId2"/>
                <a:stretch>
                  <a:fillRect l="-1608" t="-1918" r="-3215"/>
                </a:stretch>
              </a:blipFill>
            </p:spPr>
            <p:txBody>
              <a:bodyPr/>
              <a:lstStyle/>
              <a:p>
                <a:r>
                  <a:rPr lang="fr-FR">
                    <a:noFill/>
                  </a:rPr>
                  <a:t> </a:t>
                </a:r>
              </a:p>
            </p:txBody>
          </p:sp>
        </mc:Fallback>
      </mc:AlternateContent>
      <p:sp>
        <p:nvSpPr>
          <p:cNvPr id="4" name="Ellipse 3">
            <a:extLst>
              <a:ext uri="{FF2B5EF4-FFF2-40B4-BE49-F238E27FC236}">
                <a16:creationId xmlns:a16="http://schemas.microsoft.com/office/drawing/2014/main" id="{93C32728-9DC8-97DC-81E3-63F5E971FEE7}"/>
              </a:ext>
            </a:extLst>
          </p:cNvPr>
          <p:cNvSpPr/>
          <p:nvPr/>
        </p:nvSpPr>
        <p:spPr>
          <a:xfrm rot="2879140">
            <a:off x="8514040" y="2587863"/>
            <a:ext cx="2311602" cy="6465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17EDCA69-ACCB-73E6-E4EB-FFA88BC54C40}"/>
              </a:ext>
            </a:extLst>
          </p:cNvPr>
          <p:cNvCxnSpPr>
            <a:cxnSpLocks/>
            <a:stCxn id="4" idx="2"/>
          </p:cNvCxnSpPr>
          <p:nvPr/>
        </p:nvCxnSpPr>
        <p:spPr>
          <a:xfrm flipH="1">
            <a:off x="6893381" y="2052402"/>
            <a:ext cx="2002863" cy="2852998"/>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7" name="Ellipse 6">
            <a:extLst>
              <a:ext uri="{FF2B5EF4-FFF2-40B4-BE49-F238E27FC236}">
                <a16:creationId xmlns:a16="http://schemas.microsoft.com/office/drawing/2014/main" id="{0CDE6E7E-CDD0-3D2F-353E-CED7B056DD67}"/>
              </a:ext>
            </a:extLst>
          </p:cNvPr>
          <p:cNvSpPr/>
          <p:nvPr/>
        </p:nvSpPr>
        <p:spPr>
          <a:xfrm>
            <a:off x="6862559" y="4833482"/>
            <a:ext cx="123290" cy="1232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B46BA4A0-59F5-56CC-75EB-726C2A89D501}"/>
              </a:ext>
            </a:extLst>
          </p:cNvPr>
          <p:cNvCxnSpPr>
            <a:cxnSpLocks/>
            <a:stCxn id="4" idx="6"/>
            <a:endCxn id="7" idx="5"/>
          </p:cNvCxnSpPr>
          <p:nvPr/>
        </p:nvCxnSpPr>
        <p:spPr>
          <a:xfrm flipH="1">
            <a:off x="6967794" y="3769870"/>
            <a:ext cx="3475643" cy="1168847"/>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1C568736-96B1-C87D-F0B0-A3339A5C3575}"/>
              </a:ext>
            </a:extLst>
          </p:cNvPr>
          <p:cNvCxnSpPr>
            <a:cxnSpLocks/>
          </p:cNvCxnSpPr>
          <p:nvPr/>
        </p:nvCxnSpPr>
        <p:spPr>
          <a:xfrm flipV="1">
            <a:off x="6936972" y="4495222"/>
            <a:ext cx="612733" cy="38185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3C468F4D-0A2B-D132-8E8C-2E2E51E18F94}"/>
              </a:ext>
            </a:extLst>
          </p:cNvPr>
          <p:cNvCxnSpPr>
            <a:cxnSpLocks/>
          </p:cNvCxnSpPr>
          <p:nvPr/>
        </p:nvCxnSpPr>
        <p:spPr>
          <a:xfrm flipV="1">
            <a:off x="7564148" y="1586813"/>
            <a:ext cx="2570118" cy="2859008"/>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32FD7063-0776-DFDB-2F80-7A01ECE5DF23}"/>
              </a:ext>
            </a:extLst>
          </p:cNvPr>
          <p:cNvCxnSpPr>
            <a:cxnSpLocks/>
          </p:cNvCxnSpPr>
          <p:nvPr/>
        </p:nvCxnSpPr>
        <p:spPr>
          <a:xfrm flipV="1">
            <a:off x="7016671" y="4129120"/>
            <a:ext cx="4960366" cy="757171"/>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cxnSp>
        <p:nvCxnSpPr>
          <p:cNvPr id="26" name="Connecteur droit avec flèche 25">
            <a:extLst>
              <a:ext uri="{FF2B5EF4-FFF2-40B4-BE49-F238E27FC236}">
                <a16:creationId xmlns:a16="http://schemas.microsoft.com/office/drawing/2014/main" id="{375D9003-14B0-B978-5400-D9E0470A7C4B}"/>
              </a:ext>
            </a:extLst>
          </p:cNvPr>
          <p:cNvCxnSpPr>
            <a:cxnSpLocks/>
          </p:cNvCxnSpPr>
          <p:nvPr/>
        </p:nvCxnSpPr>
        <p:spPr>
          <a:xfrm flipV="1">
            <a:off x="6957520" y="1955046"/>
            <a:ext cx="4551768" cy="2932301"/>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E8809F6-227A-5679-D7EA-84D17016FA63}"/>
              </a:ext>
            </a:extLst>
          </p:cNvPr>
          <p:cNvCxnSpPr>
            <a:cxnSpLocks/>
          </p:cNvCxnSpPr>
          <p:nvPr/>
        </p:nvCxnSpPr>
        <p:spPr>
          <a:xfrm flipV="1">
            <a:off x="7598721" y="1668253"/>
            <a:ext cx="3096908" cy="2786595"/>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7A2D39C8-21AB-B851-BEBA-633A5AD70B59}"/>
              </a:ext>
            </a:extLst>
          </p:cNvPr>
          <p:cNvCxnSpPr>
            <a:cxnSpLocks/>
          </p:cNvCxnSpPr>
          <p:nvPr/>
        </p:nvCxnSpPr>
        <p:spPr>
          <a:xfrm flipV="1">
            <a:off x="6945326" y="1523603"/>
            <a:ext cx="2950602" cy="3355489"/>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F6BAB393-F842-C9D4-ADD6-3960CC28C637}"/>
              </a:ext>
            </a:extLst>
          </p:cNvPr>
          <p:cNvCxnSpPr>
            <a:cxnSpLocks/>
          </p:cNvCxnSpPr>
          <p:nvPr/>
        </p:nvCxnSpPr>
        <p:spPr>
          <a:xfrm flipV="1">
            <a:off x="7592426" y="1490286"/>
            <a:ext cx="3754000" cy="3008471"/>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557E993F-414C-65AF-11CB-868D9FFC02FC}"/>
              </a:ext>
            </a:extLst>
          </p:cNvPr>
          <p:cNvSpPr/>
          <p:nvPr/>
        </p:nvSpPr>
        <p:spPr>
          <a:xfrm>
            <a:off x="7521376" y="4400261"/>
            <a:ext cx="123290" cy="1232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7FD16F7C-5D8B-B826-3512-3E2551D3EA07}"/>
              </a:ext>
            </a:extLst>
          </p:cNvPr>
          <p:cNvSpPr txBox="1"/>
          <p:nvPr/>
        </p:nvSpPr>
        <p:spPr>
          <a:xfrm rot="18247935">
            <a:off x="7350958" y="3242885"/>
            <a:ext cx="625877" cy="369332"/>
          </a:xfrm>
          <a:prstGeom prst="rect">
            <a:avLst/>
          </a:prstGeom>
          <a:noFill/>
        </p:spPr>
        <p:txBody>
          <a:bodyPr wrap="none" rtlCol="0">
            <a:spAutoFit/>
          </a:bodyPr>
          <a:lstStyle/>
          <a:p>
            <a:r>
              <a:rPr lang="fr-FR" dirty="0"/>
              <a:t>B-jet</a:t>
            </a:r>
          </a:p>
        </p:txBody>
      </p:sp>
      <p:sp>
        <p:nvSpPr>
          <p:cNvPr id="44" name="ZoneTexte 43">
            <a:extLst>
              <a:ext uri="{FF2B5EF4-FFF2-40B4-BE49-F238E27FC236}">
                <a16:creationId xmlns:a16="http://schemas.microsoft.com/office/drawing/2014/main" id="{47FD6681-85B4-663C-F8E5-844963ED0720}"/>
              </a:ext>
            </a:extLst>
          </p:cNvPr>
          <p:cNvSpPr txBox="1"/>
          <p:nvPr/>
        </p:nvSpPr>
        <p:spPr>
          <a:xfrm rot="19038685">
            <a:off x="9820198" y="1773279"/>
            <a:ext cx="784189" cy="276999"/>
          </a:xfrm>
          <a:prstGeom prst="rect">
            <a:avLst/>
          </a:prstGeom>
          <a:noFill/>
        </p:spPr>
        <p:txBody>
          <a:bodyPr wrap="none" rtlCol="0">
            <a:spAutoFit/>
          </a:bodyPr>
          <a:lstStyle/>
          <a:p>
            <a:r>
              <a:rPr lang="fr-FR" sz="1200" dirty="0"/>
              <a:t>neutrinos</a:t>
            </a:r>
          </a:p>
        </p:txBody>
      </p:sp>
      <p:sp>
        <p:nvSpPr>
          <p:cNvPr id="45" name="ZoneTexte 44">
            <a:extLst>
              <a:ext uri="{FF2B5EF4-FFF2-40B4-BE49-F238E27FC236}">
                <a16:creationId xmlns:a16="http://schemas.microsoft.com/office/drawing/2014/main" id="{149AC165-6C3C-E65D-2589-C9E1D8D2E9F3}"/>
              </a:ext>
            </a:extLst>
          </p:cNvPr>
          <p:cNvSpPr txBox="1"/>
          <p:nvPr/>
        </p:nvSpPr>
        <p:spPr>
          <a:xfrm rot="21011519">
            <a:off x="10647549" y="3931113"/>
            <a:ext cx="1137684" cy="276999"/>
          </a:xfrm>
          <a:prstGeom prst="rect">
            <a:avLst/>
          </a:prstGeom>
          <a:noFill/>
        </p:spPr>
        <p:txBody>
          <a:bodyPr wrap="none" rtlCol="0">
            <a:spAutoFit/>
          </a:bodyPr>
          <a:lstStyle/>
          <a:p>
            <a:r>
              <a:rPr lang="en-GB" sz="1200" dirty="0"/>
              <a:t>Charged lepton</a:t>
            </a:r>
          </a:p>
        </p:txBody>
      </p:sp>
      <p:sp>
        <p:nvSpPr>
          <p:cNvPr id="46" name="Ellipse 45">
            <a:extLst>
              <a:ext uri="{FF2B5EF4-FFF2-40B4-BE49-F238E27FC236}">
                <a16:creationId xmlns:a16="http://schemas.microsoft.com/office/drawing/2014/main" id="{2350E766-5F22-2A5E-C950-D386D3FFD1EB}"/>
              </a:ext>
            </a:extLst>
          </p:cNvPr>
          <p:cNvSpPr/>
          <p:nvPr/>
        </p:nvSpPr>
        <p:spPr>
          <a:xfrm rot="18490966">
            <a:off x="4266028" y="3479961"/>
            <a:ext cx="1488934" cy="6465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642AC64F-3EAA-98A6-4034-55C2C1F476CA}"/>
              </a:ext>
            </a:extLst>
          </p:cNvPr>
          <p:cNvSpPr/>
          <p:nvPr/>
        </p:nvSpPr>
        <p:spPr>
          <a:xfrm rot="13582966">
            <a:off x="4886140" y="5544325"/>
            <a:ext cx="1841495" cy="76585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8" name="Connecteur droit 47">
            <a:extLst>
              <a:ext uri="{FF2B5EF4-FFF2-40B4-BE49-F238E27FC236}">
                <a16:creationId xmlns:a16="http://schemas.microsoft.com/office/drawing/2014/main" id="{4E8A02C8-9A66-CC19-6CA4-8DE27EAF044C}"/>
              </a:ext>
            </a:extLst>
          </p:cNvPr>
          <p:cNvCxnSpPr>
            <a:cxnSpLocks/>
            <a:stCxn id="46" idx="6"/>
            <a:endCxn id="7" idx="1"/>
          </p:cNvCxnSpPr>
          <p:nvPr/>
        </p:nvCxnSpPr>
        <p:spPr>
          <a:xfrm>
            <a:off x="5470704" y="3218051"/>
            <a:ext cx="1409910" cy="1633486"/>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F02DEB68-1A08-0D02-0897-8D9A1E06DF8D}"/>
              </a:ext>
            </a:extLst>
          </p:cNvPr>
          <p:cNvCxnSpPr>
            <a:cxnSpLocks/>
            <a:stCxn id="46" idx="2"/>
            <a:endCxn id="7" idx="4"/>
          </p:cNvCxnSpPr>
          <p:nvPr/>
        </p:nvCxnSpPr>
        <p:spPr>
          <a:xfrm>
            <a:off x="4550287" y="4388417"/>
            <a:ext cx="2373917" cy="56835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40CCEAEA-FA66-5B82-94B3-3941475035A4}"/>
              </a:ext>
            </a:extLst>
          </p:cNvPr>
          <p:cNvCxnSpPr>
            <a:cxnSpLocks/>
            <a:stCxn id="47" idx="6"/>
            <a:endCxn id="7" idx="4"/>
          </p:cNvCxnSpPr>
          <p:nvPr/>
        </p:nvCxnSpPr>
        <p:spPr>
          <a:xfrm flipV="1">
            <a:off x="5171722" y="4956772"/>
            <a:ext cx="1752482" cy="303894"/>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D7D15F25-8F2F-F1F4-366A-7A2CD74E8633}"/>
              </a:ext>
            </a:extLst>
          </p:cNvPr>
          <p:cNvCxnSpPr>
            <a:cxnSpLocks/>
            <a:stCxn id="47" idx="2"/>
            <a:endCxn id="7" idx="4"/>
          </p:cNvCxnSpPr>
          <p:nvPr/>
        </p:nvCxnSpPr>
        <p:spPr>
          <a:xfrm flipV="1">
            <a:off x="6442053" y="4956772"/>
            <a:ext cx="482151" cy="163707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pic>
        <p:nvPicPr>
          <p:cNvPr id="8" name="Image 7">
            <a:extLst>
              <a:ext uri="{FF2B5EF4-FFF2-40B4-BE49-F238E27FC236}">
                <a16:creationId xmlns:a16="http://schemas.microsoft.com/office/drawing/2014/main" id="{0AB2EBC7-FFA6-F11A-913E-EC0079F1CA72}"/>
              </a:ext>
            </a:extLst>
          </p:cNvPr>
          <p:cNvPicPr>
            <a:picLocks noChangeAspect="1"/>
          </p:cNvPicPr>
          <p:nvPr/>
        </p:nvPicPr>
        <p:blipFill>
          <a:blip r:embed="rId3"/>
          <a:stretch>
            <a:fillRect/>
          </a:stretch>
        </p:blipFill>
        <p:spPr>
          <a:xfrm>
            <a:off x="10628043" y="4864446"/>
            <a:ext cx="1304677" cy="1879815"/>
          </a:xfrm>
          <a:prstGeom prst="rect">
            <a:avLst/>
          </a:prstGeom>
        </p:spPr>
      </p:pic>
    </p:spTree>
    <p:extLst>
      <p:ext uri="{BB962C8B-B14F-4D97-AF65-F5344CB8AC3E}">
        <p14:creationId xmlns:p14="http://schemas.microsoft.com/office/powerpoint/2010/main" val="3859001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F27760D-338B-BC89-2B7B-79B67C50333A}"/>
              </a:ext>
            </a:extLst>
          </p:cNvPr>
          <p:cNvSpPr>
            <a:spLocks noGrp="1"/>
          </p:cNvSpPr>
          <p:nvPr>
            <p:ph idx="1"/>
          </p:nvPr>
        </p:nvSpPr>
        <p:spPr>
          <a:xfrm>
            <a:off x="216311" y="1170039"/>
            <a:ext cx="11721690" cy="5611954"/>
          </a:xfrm>
        </p:spPr>
        <p:txBody>
          <a:bodyPr>
            <a:normAutofit fontScale="77500" lnSpcReduction="20000"/>
          </a:bodyPr>
          <a:lstStyle/>
          <a:p>
            <a:r>
              <a:rPr lang="en-GB" dirty="0">
                <a:solidFill>
                  <a:schemeClr val="accent1"/>
                </a:solidFill>
              </a:rPr>
              <a:t>Most methods uses the extrapolation of a fake rate measured in a background enriched region into the signal region. </a:t>
            </a:r>
            <a:r>
              <a:rPr lang="en-GB" dirty="0"/>
              <a:t>Fake-rate, tight-to-loose ratio, matrix method, ABCD method etc…</a:t>
            </a:r>
          </a:p>
          <a:p>
            <a:endParaRPr lang="en-GB" dirty="0"/>
          </a:p>
          <a:p>
            <a:r>
              <a:rPr lang="en-GB" dirty="0">
                <a:solidFill>
                  <a:schemeClr val="accent1"/>
                </a:solidFill>
              </a:rPr>
              <a:t>Matrix method </a:t>
            </a:r>
            <a:r>
              <a:rPr lang="en-GB" dirty="0"/>
              <a:t>: </a:t>
            </a:r>
          </a:p>
          <a:p>
            <a:pPr lvl="1"/>
            <a:r>
              <a:rPr lang="en-GB" dirty="0"/>
              <a:t>Define a ”loose” lepton selection (loose ID or isolation),</a:t>
            </a:r>
          </a:p>
          <a:p>
            <a:pPr lvl="1"/>
            <a:r>
              <a:rPr lang="en-GB" dirty="0"/>
              <a:t>Number of background events estimated by solving the equation system :</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r>
              <a:rPr lang="en-GB" dirty="0">
                <a:solidFill>
                  <a:schemeClr val="accent1"/>
                </a:solidFill>
              </a:rPr>
              <a:t>Systematics of 30-50%, estimated usually from closure test on a background enriched sample.</a:t>
            </a:r>
          </a:p>
          <a:p>
            <a:pPr lvl="1"/>
            <a:r>
              <a:rPr lang="en-GB" dirty="0"/>
              <a:t>Overall moderate impact, as the contamination of non-prompt lepton backgrounds can be reduced significantly with tight cuts.</a:t>
            </a:r>
          </a:p>
        </p:txBody>
      </p:sp>
      <p:sp>
        <p:nvSpPr>
          <p:cNvPr id="2" name="Titre 1">
            <a:extLst>
              <a:ext uri="{FF2B5EF4-FFF2-40B4-BE49-F238E27FC236}">
                <a16:creationId xmlns:a16="http://schemas.microsoft.com/office/drawing/2014/main" id="{6399BD3D-FE2A-B6EA-B0C3-445A110B4127}"/>
              </a:ext>
            </a:extLst>
          </p:cNvPr>
          <p:cNvSpPr>
            <a:spLocks noGrp="1"/>
          </p:cNvSpPr>
          <p:nvPr>
            <p:ph type="title"/>
          </p:nvPr>
        </p:nvSpPr>
        <p:spPr/>
        <p:txBody>
          <a:bodyPr>
            <a:noAutofit/>
          </a:bodyPr>
          <a:lstStyle/>
          <a:p>
            <a:r>
              <a:rPr lang="en-GB" sz="3600"/>
              <a:t>Non-prompt lepton background estimate</a:t>
            </a:r>
          </a:p>
        </p:txBody>
      </p:sp>
      <p:sp>
        <p:nvSpPr>
          <p:cNvPr id="7" name="ZoneTexte 6">
            <a:extLst>
              <a:ext uri="{FF2B5EF4-FFF2-40B4-BE49-F238E27FC236}">
                <a16:creationId xmlns:a16="http://schemas.microsoft.com/office/drawing/2014/main" id="{08952456-C301-BF24-DD18-A19BADEA3C37}"/>
              </a:ext>
            </a:extLst>
          </p:cNvPr>
          <p:cNvSpPr txBox="1"/>
          <p:nvPr/>
        </p:nvSpPr>
        <p:spPr>
          <a:xfrm>
            <a:off x="8238632" y="722436"/>
            <a:ext cx="3206510" cy="338554"/>
          </a:xfrm>
          <a:prstGeom prst="rect">
            <a:avLst/>
          </a:prstGeom>
          <a:noFill/>
        </p:spPr>
        <p:txBody>
          <a:bodyPr wrap="square">
            <a:spAutoFit/>
          </a:bodyPr>
          <a:lstStyle/>
          <a:p>
            <a:r>
              <a:rPr lang="fr-FR" sz="1600" b="1" dirty="0">
                <a:solidFill>
                  <a:srgbClr val="C00000"/>
                </a:solidFill>
              </a:rPr>
              <a:t>Phys. </a:t>
            </a:r>
            <a:r>
              <a:rPr lang="fr-FR" sz="1600" b="1" dirty="0" err="1">
                <a:solidFill>
                  <a:srgbClr val="C00000"/>
                </a:solidFill>
              </a:rPr>
              <a:t>Lett</a:t>
            </a:r>
            <a:r>
              <a:rPr lang="fr-FR" sz="1600" b="1" dirty="0">
                <a:solidFill>
                  <a:srgbClr val="C00000"/>
                </a:solidFill>
              </a:rPr>
              <a:t>. B711 (2012) 244-263</a:t>
            </a:r>
          </a:p>
        </p:txBody>
      </p:sp>
      <p:pic>
        <p:nvPicPr>
          <p:cNvPr id="9" name="Image 8">
            <a:extLst>
              <a:ext uri="{FF2B5EF4-FFF2-40B4-BE49-F238E27FC236}">
                <a16:creationId xmlns:a16="http://schemas.microsoft.com/office/drawing/2014/main" id="{701213CA-2177-3C32-00EF-761E0CD878C4}"/>
              </a:ext>
            </a:extLst>
          </p:cNvPr>
          <p:cNvPicPr>
            <a:picLocks noChangeAspect="1"/>
          </p:cNvPicPr>
          <p:nvPr/>
        </p:nvPicPr>
        <p:blipFill>
          <a:blip r:embed="rId2"/>
          <a:stretch>
            <a:fillRect/>
          </a:stretch>
        </p:blipFill>
        <p:spPr>
          <a:xfrm>
            <a:off x="2963994" y="3273596"/>
            <a:ext cx="6226324" cy="1125793"/>
          </a:xfrm>
          <a:prstGeom prst="rect">
            <a:avLst/>
          </a:prstGeom>
        </p:spPr>
      </p:pic>
      <p:sp>
        <p:nvSpPr>
          <p:cNvPr id="10" name="Rectangle 9">
            <a:extLst>
              <a:ext uri="{FF2B5EF4-FFF2-40B4-BE49-F238E27FC236}">
                <a16:creationId xmlns:a16="http://schemas.microsoft.com/office/drawing/2014/main" id="{E09C4D85-CFDC-0468-9F3C-66B6B78131B1}"/>
              </a:ext>
            </a:extLst>
          </p:cNvPr>
          <p:cNvSpPr/>
          <p:nvPr/>
        </p:nvSpPr>
        <p:spPr>
          <a:xfrm>
            <a:off x="4523659" y="3836492"/>
            <a:ext cx="835742" cy="48423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61A4971C-7AF3-D91D-4A39-71101CC4C7C4}"/>
              </a:ext>
            </a:extLst>
          </p:cNvPr>
          <p:cNvSpPr/>
          <p:nvPr/>
        </p:nvSpPr>
        <p:spPr>
          <a:xfrm>
            <a:off x="6501194" y="3915150"/>
            <a:ext cx="1237613" cy="40558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D33C8CF3-0874-D475-7ED4-54825EE19C3B}"/>
              </a:ext>
            </a:extLst>
          </p:cNvPr>
          <p:cNvSpPr txBox="1"/>
          <p:nvPr/>
        </p:nvSpPr>
        <p:spPr>
          <a:xfrm>
            <a:off x="2047438" y="4873720"/>
            <a:ext cx="2455737" cy="369332"/>
          </a:xfrm>
          <a:prstGeom prst="rect">
            <a:avLst/>
          </a:prstGeom>
          <a:noFill/>
          <a:ln w="25400">
            <a:solidFill>
              <a:schemeClr val="accent1"/>
            </a:solidFill>
          </a:ln>
        </p:spPr>
        <p:txBody>
          <a:bodyPr wrap="none" rtlCol="0">
            <a:spAutoFit/>
          </a:bodyPr>
          <a:lstStyle/>
          <a:p>
            <a:r>
              <a:rPr lang="en-GB"/>
              <a:t>Estimated from Z events</a:t>
            </a: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93EFB23B-366D-163A-24A2-25486EF5FE71}"/>
                  </a:ext>
                </a:extLst>
              </p:cNvPr>
              <p:cNvSpPr txBox="1"/>
              <p:nvPr/>
            </p:nvSpPr>
            <p:spPr>
              <a:xfrm>
                <a:off x="7243787" y="4704440"/>
                <a:ext cx="4373313" cy="673005"/>
              </a:xfrm>
              <a:prstGeom prst="rect">
                <a:avLst/>
              </a:prstGeom>
              <a:noFill/>
              <a:ln w="25400">
                <a:solidFill>
                  <a:srgbClr val="C00000"/>
                </a:solidFill>
              </a:ln>
            </p:spPr>
            <p:txBody>
              <a:bodyPr wrap="none" rtlCol="0">
                <a:spAutoFit/>
              </a:bodyPr>
              <a:lstStyle/>
              <a:p>
                <a:pPr algn="ctr"/>
                <a:r>
                  <a:rPr lang="en-GB" dirty="0"/>
                  <a:t>Estimated from background enriched region,</a:t>
                </a:r>
              </a:p>
              <a:p>
                <a:pPr algn="ctr"/>
                <a:r>
                  <a:rPr lang="en-GB" dirty="0"/>
                  <a:t>Low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𝑁</m:t>
                        </m:r>
                      </m:e>
                      <m:sub>
                        <m:d>
                          <m:dPr>
                            <m:ctrlPr>
                              <a:rPr lang="fr-FR" b="0" i="1" smtClean="0">
                                <a:latin typeface="Cambria Math" panose="02040503050406030204" pitchFamily="18" charset="0"/>
                              </a:rPr>
                            </m:ctrlPr>
                          </m:dPr>
                          <m:e>
                            <m:r>
                              <a:rPr lang="fr-FR" b="0" i="1" smtClean="0">
                                <a:latin typeface="Cambria Math" panose="02040503050406030204" pitchFamily="18" charset="0"/>
                              </a:rPr>
                              <m:t>𝑏</m:t>
                            </m:r>
                          </m:e>
                        </m:d>
                        <m:r>
                          <a:rPr lang="fr-FR" b="0" i="1" smtClean="0">
                            <a:latin typeface="Cambria Math" panose="02040503050406030204" pitchFamily="18" charset="0"/>
                          </a:rPr>
                          <m:t>𝑗𝑒𝑡𝑠</m:t>
                        </m:r>
                      </m:sub>
                    </m:sSub>
                  </m:oMath>
                </a14:m>
                <a:r>
                  <a:rPr lang="en-GB" dirty="0"/>
                  <a:t> or low miss-</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𝑇</m:t>
                        </m:r>
                      </m:sub>
                    </m:sSub>
                  </m:oMath>
                </a14:m>
                <a:endParaRPr lang="en-GB" dirty="0"/>
              </a:p>
            </p:txBody>
          </p:sp>
        </mc:Choice>
        <mc:Fallback xmlns="">
          <p:sp>
            <p:nvSpPr>
              <p:cNvPr id="13" name="ZoneTexte 12">
                <a:extLst>
                  <a:ext uri="{FF2B5EF4-FFF2-40B4-BE49-F238E27FC236}">
                    <a16:creationId xmlns:a16="http://schemas.microsoft.com/office/drawing/2014/main" id="{93EFB23B-366D-163A-24A2-25486EF5FE71}"/>
                  </a:ext>
                </a:extLst>
              </p:cNvPr>
              <p:cNvSpPr txBox="1">
                <a:spLocks noRot="1" noChangeAspect="1" noMove="1" noResize="1" noEditPoints="1" noAdjustHandles="1" noChangeArrowheads="1" noChangeShapeType="1" noTextEdit="1"/>
              </p:cNvSpPr>
              <p:nvPr/>
            </p:nvSpPr>
            <p:spPr>
              <a:xfrm>
                <a:off x="7243787" y="4704440"/>
                <a:ext cx="4373313" cy="673005"/>
              </a:xfrm>
              <a:prstGeom prst="rect">
                <a:avLst/>
              </a:prstGeom>
              <a:blipFill>
                <a:blip r:embed="rId3"/>
                <a:stretch>
                  <a:fillRect l="-576" t="-1786" r="-576" b="-8929"/>
                </a:stretch>
              </a:blipFill>
              <a:ln w="25400">
                <a:solidFill>
                  <a:srgbClr val="C00000"/>
                </a:solidFill>
              </a:ln>
            </p:spPr>
            <p:txBody>
              <a:bodyPr/>
              <a:lstStyle/>
              <a:p>
                <a:r>
                  <a:rPr lang="fr-FR">
                    <a:noFill/>
                  </a:rPr>
                  <a:t> </a:t>
                </a:r>
              </a:p>
            </p:txBody>
          </p:sp>
        </mc:Fallback>
      </mc:AlternateContent>
      <p:cxnSp>
        <p:nvCxnSpPr>
          <p:cNvPr id="15" name="Connecteur droit avec flèche 14">
            <a:extLst>
              <a:ext uri="{FF2B5EF4-FFF2-40B4-BE49-F238E27FC236}">
                <a16:creationId xmlns:a16="http://schemas.microsoft.com/office/drawing/2014/main" id="{D77CAC55-95EF-9B92-FC21-E9617B7D6906}"/>
              </a:ext>
            </a:extLst>
          </p:cNvPr>
          <p:cNvCxnSpPr>
            <a:cxnSpLocks/>
            <a:stCxn id="10" idx="2"/>
          </p:cNvCxnSpPr>
          <p:nvPr/>
        </p:nvCxnSpPr>
        <p:spPr>
          <a:xfrm flipH="1">
            <a:off x="4240960" y="4320731"/>
            <a:ext cx="700570" cy="5529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A1275D0-5F79-E2F3-30E4-236F8A6DB602}"/>
              </a:ext>
            </a:extLst>
          </p:cNvPr>
          <p:cNvCxnSpPr>
            <a:cxnSpLocks/>
            <a:stCxn id="11" idx="2"/>
          </p:cNvCxnSpPr>
          <p:nvPr/>
        </p:nvCxnSpPr>
        <p:spPr>
          <a:xfrm>
            <a:off x="7120001" y="4320731"/>
            <a:ext cx="384621" cy="4167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473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D1517C-CBF5-7C21-E00E-4F85A3D62944}"/>
              </a:ext>
            </a:extLst>
          </p:cNvPr>
          <p:cNvSpPr>
            <a:spLocks noGrp="1"/>
          </p:cNvSpPr>
          <p:nvPr>
            <p:ph type="title"/>
          </p:nvPr>
        </p:nvSpPr>
        <p:spPr/>
        <p:txBody>
          <a:bodyPr/>
          <a:lstStyle/>
          <a:p>
            <a:r>
              <a:rPr lang="fr-FR" dirty="0"/>
              <a:t>Inclusive cross section at the FCCee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A23F4E5-C903-8965-A46A-0C6AE640B931}"/>
                  </a:ext>
                </a:extLst>
              </p:cNvPr>
              <p:cNvSpPr>
                <a:spLocks noGrp="1"/>
              </p:cNvSpPr>
              <p:nvPr>
                <p:ph idx="1"/>
              </p:nvPr>
            </p:nvSpPr>
            <p:spPr>
              <a:xfrm>
                <a:off x="101600" y="1280160"/>
                <a:ext cx="5513096" cy="5188373"/>
              </a:xfrm>
            </p:spPr>
            <p:txBody>
              <a:bodyPr>
                <a:normAutofit fontScale="62500" lnSpcReduction="20000"/>
              </a:bodyPr>
              <a:lstStyle/>
              <a:p>
                <a:r>
                  <a:rPr lang="en-GB" dirty="0">
                    <a:solidFill>
                      <a:schemeClr val="accent1"/>
                    </a:solidFill>
                  </a:rPr>
                  <a:t>Measurement of the </a:t>
                </a:r>
                <a14:m>
                  <m:oMath xmlns:m="http://schemas.openxmlformats.org/officeDocument/2006/math">
                    <m:r>
                      <a:rPr lang="en-GB" b="0" i="1" smtClean="0">
                        <a:solidFill>
                          <a:schemeClr val="accent1"/>
                        </a:solidFill>
                        <a:latin typeface="Cambria Math" panose="02040503050406030204" pitchFamily="18" charset="0"/>
                      </a:rPr>
                      <m:t>𝑊𝑊𝑏</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𝑏</m:t>
                        </m:r>
                      </m:e>
                    </m:acc>
                  </m:oMath>
                </a14:m>
                <a:r>
                  <a:rPr lang="en-GB" dirty="0">
                    <a:solidFill>
                      <a:schemeClr val="accent1"/>
                    </a:solidFill>
                  </a:rPr>
                  <a:t> cross section at the FCCee.</a:t>
                </a:r>
              </a:p>
              <a:p>
                <a:endParaRPr lang="en-GB" dirty="0"/>
              </a:p>
              <a:p>
                <a:endParaRPr lang="en-GB" dirty="0"/>
              </a:p>
              <a:p>
                <a:r>
                  <a:rPr lang="en-GB" dirty="0">
                    <a:solidFill>
                      <a:schemeClr val="accent1"/>
                    </a:solidFill>
                  </a:rPr>
                  <a:t>Performed from runs taken at threshold, and above threshold </a:t>
                </a:r>
                <a:r>
                  <a:rPr lang="en-GB" dirty="0"/>
                  <a:t>=&gt; include resonant and non resonant top quarks and interferences.</a:t>
                </a:r>
              </a:p>
              <a:p>
                <a:endParaRPr lang="en-GB" dirty="0"/>
              </a:p>
              <a:p>
                <a:endParaRPr lang="en-GB" dirty="0"/>
              </a:p>
              <a:p>
                <a:r>
                  <a:rPr lang="en-GB" dirty="0">
                    <a:solidFill>
                      <a:schemeClr val="accent1"/>
                    </a:solidFill>
                  </a:rPr>
                  <a:t>One cross section measurement per points in </a:t>
                </a:r>
                <a14:m>
                  <m:oMath xmlns:m="http://schemas.openxmlformats.org/officeDocument/2006/math">
                    <m:rad>
                      <m:radPr>
                        <m:degHide m:val="on"/>
                        <m:ctrlPr>
                          <a:rPr lang="en-GB" i="1" smtClean="0">
                            <a:solidFill>
                              <a:schemeClr val="accent1"/>
                            </a:solidFill>
                            <a:latin typeface="Cambria Math" panose="02040503050406030204" pitchFamily="18" charset="0"/>
                          </a:rPr>
                        </m:ctrlPr>
                      </m:radPr>
                      <m:deg/>
                      <m:e>
                        <m:r>
                          <a:rPr lang="en-GB" b="0" i="1" smtClean="0">
                            <a:solidFill>
                              <a:schemeClr val="accent1"/>
                            </a:solidFill>
                            <a:latin typeface="Cambria Math" panose="02040503050406030204" pitchFamily="18" charset="0"/>
                          </a:rPr>
                          <m:t>𝑠</m:t>
                        </m:r>
                      </m:e>
                    </m:rad>
                  </m:oMath>
                </a14:m>
                <a:r>
                  <a:rPr lang="en-GB" dirty="0">
                    <a:solidFill>
                      <a:schemeClr val="accent5"/>
                    </a:solidFill>
                  </a:rPr>
                  <a:t>.</a:t>
                </a:r>
              </a:p>
              <a:p>
                <a:endParaRPr lang="en-GB" dirty="0"/>
              </a:p>
              <a:p>
                <a:endParaRPr lang="en-GB" dirty="0"/>
              </a:p>
              <a:p>
                <a:r>
                  <a:rPr lang="en-GB" dirty="0">
                    <a:solidFill>
                      <a:schemeClr val="accent1"/>
                    </a:solidFill>
                  </a:rPr>
                  <a:t>Uses semi-lepton and full hadronic channels.</a:t>
                </a:r>
              </a:p>
              <a:p>
                <a:endParaRPr lang="en-GB" dirty="0"/>
              </a:p>
              <a:p>
                <a:endParaRPr lang="en-GB" dirty="0"/>
              </a:p>
              <a:p>
                <a:r>
                  <a:rPr lang="en-GB" dirty="0"/>
                  <a:t>Cross section extracted </a:t>
                </a:r>
                <a:r>
                  <a:rPr lang="en-GB" dirty="0">
                    <a:solidFill>
                      <a:schemeClr val="accent1"/>
                    </a:solidFill>
                  </a:rPr>
                  <a:t>from likelihood fit of the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𝑁</m:t>
                        </m:r>
                      </m:e>
                      <m:sub>
                        <m:r>
                          <a:rPr lang="fr-FR" b="0" i="1" smtClean="0">
                            <a:solidFill>
                              <a:schemeClr val="accent1"/>
                            </a:solidFill>
                            <a:latin typeface="Cambria Math" panose="02040503050406030204" pitchFamily="18" charset="0"/>
                          </a:rPr>
                          <m:t>𝑗𝑒𝑡𝑠</m:t>
                        </m:r>
                      </m:sub>
                    </m:sSub>
                  </m:oMath>
                </a14:m>
                <a:r>
                  <a:rPr lang="en-GB" dirty="0">
                    <a:solidFill>
                      <a:schemeClr val="accent1"/>
                    </a:solidFill>
                  </a:rPr>
                  <a:t> distributions in different </a:t>
                </a:r>
                <a14:m>
                  <m:oMath xmlns:m="http://schemas.openxmlformats.org/officeDocument/2006/math">
                    <m:sSub>
                      <m:sSubPr>
                        <m:ctrlPr>
                          <a:rPr lang="en-GB" i="1">
                            <a:solidFill>
                              <a:schemeClr val="accent1"/>
                            </a:solidFill>
                            <a:latin typeface="Cambria Math" panose="02040503050406030204" pitchFamily="18" charset="0"/>
                          </a:rPr>
                        </m:ctrlPr>
                      </m:sSubPr>
                      <m:e>
                        <m:r>
                          <a:rPr lang="fr-FR" i="1">
                            <a:solidFill>
                              <a:schemeClr val="accent1"/>
                            </a:solidFill>
                            <a:latin typeface="Cambria Math" panose="02040503050406030204" pitchFamily="18" charset="0"/>
                          </a:rPr>
                          <m:t>𝑁</m:t>
                        </m:r>
                      </m:e>
                      <m:sub>
                        <m:r>
                          <a:rPr lang="fr-FR" i="1">
                            <a:solidFill>
                              <a:schemeClr val="accent1"/>
                            </a:solidFill>
                            <a:latin typeface="Cambria Math" panose="02040503050406030204" pitchFamily="18" charset="0"/>
                          </a:rPr>
                          <m:t>𝑏𝑗𝑒𝑡𝑠</m:t>
                        </m:r>
                      </m:sub>
                    </m:sSub>
                  </m:oMath>
                </a14:m>
                <a:r>
                  <a:rPr lang="en-GB" dirty="0">
                    <a:solidFill>
                      <a:schemeClr val="accent1"/>
                    </a:solidFill>
                  </a:rPr>
                  <a:t> categories (0, 1,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m:t>
                    </m:r>
                  </m:oMath>
                </a14:m>
                <a:r>
                  <a:rPr lang="en-GB" dirty="0">
                    <a:solidFill>
                      <a:schemeClr val="accent1"/>
                    </a:solidFill>
                  </a:rPr>
                  <a:t>2).</a:t>
                </a:r>
                <a:endParaRPr lang="en-GB" dirty="0"/>
              </a:p>
            </p:txBody>
          </p:sp>
        </mc:Choice>
        <mc:Fallback xmlns="">
          <p:sp>
            <p:nvSpPr>
              <p:cNvPr id="3" name="Espace réservé du contenu 2">
                <a:extLst>
                  <a:ext uri="{FF2B5EF4-FFF2-40B4-BE49-F238E27FC236}">
                    <a16:creationId xmlns:a16="http://schemas.microsoft.com/office/drawing/2014/main" id="{1A23F4E5-C903-8965-A46A-0C6AE640B931}"/>
                  </a:ext>
                </a:extLst>
              </p:cNvPr>
              <p:cNvSpPr>
                <a:spLocks noGrp="1" noRot="1" noChangeAspect="1" noMove="1" noResize="1" noEditPoints="1" noAdjustHandles="1" noChangeArrowheads="1" noChangeShapeType="1" noTextEdit="1"/>
              </p:cNvSpPr>
              <p:nvPr>
                <p:ph idx="1"/>
              </p:nvPr>
            </p:nvSpPr>
            <p:spPr>
              <a:xfrm>
                <a:off x="101600" y="1280160"/>
                <a:ext cx="5513096" cy="5188373"/>
              </a:xfrm>
              <a:blipFill>
                <a:blip r:embed="rId2"/>
                <a:stretch>
                  <a:fillRect l="-920" t="-1951"/>
                </a:stretch>
              </a:blipFill>
            </p:spPr>
            <p:txBody>
              <a:bodyPr/>
              <a:lstStyle/>
              <a:p>
                <a:r>
                  <a:rPr lang="fr-FR">
                    <a:noFill/>
                  </a:rPr>
                  <a:t> </a:t>
                </a:r>
              </a:p>
            </p:txBody>
          </p:sp>
        </mc:Fallback>
      </mc:AlternateContent>
      <p:pic>
        <p:nvPicPr>
          <p:cNvPr id="4" name="Image 3">
            <a:extLst>
              <a:ext uri="{FF2B5EF4-FFF2-40B4-BE49-F238E27FC236}">
                <a16:creationId xmlns:a16="http://schemas.microsoft.com/office/drawing/2014/main" id="{AF4ABFC2-722D-4B68-6C1A-1E3822CDC855}"/>
              </a:ext>
            </a:extLst>
          </p:cNvPr>
          <p:cNvPicPr>
            <a:picLocks noChangeAspect="1"/>
          </p:cNvPicPr>
          <p:nvPr/>
        </p:nvPicPr>
        <p:blipFill>
          <a:blip r:embed="rId3"/>
          <a:stretch>
            <a:fillRect/>
          </a:stretch>
        </p:blipFill>
        <p:spPr>
          <a:xfrm>
            <a:off x="6096000" y="1493080"/>
            <a:ext cx="5480870" cy="1261288"/>
          </a:xfrm>
          <a:prstGeom prst="rect">
            <a:avLst/>
          </a:prstGeom>
        </p:spPr>
      </p:pic>
      <p:pic>
        <p:nvPicPr>
          <p:cNvPr id="6" name="Image 5">
            <a:extLst>
              <a:ext uri="{FF2B5EF4-FFF2-40B4-BE49-F238E27FC236}">
                <a16:creationId xmlns:a16="http://schemas.microsoft.com/office/drawing/2014/main" id="{FE7D84AF-8F43-0532-5E6B-7F43841F3C00}"/>
              </a:ext>
            </a:extLst>
          </p:cNvPr>
          <p:cNvPicPr>
            <a:picLocks noChangeAspect="1"/>
          </p:cNvPicPr>
          <p:nvPr/>
        </p:nvPicPr>
        <p:blipFill>
          <a:blip r:embed="rId4"/>
          <a:stretch>
            <a:fillRect/>
          </a:stretch>
        </p:blipFill>
        <p:spPr>
          <a:xfrm>
            <a:off x="5614696" y="3254346"/>
            <a:ext cx="6327196" cy="3008933"/>
          </a:xfrm>
          <a:prstGeom prst="rect">
            <a:avLst/>
          </a:prstGeom>
        </p:spPr>
      </p:pic>
      <p:sp>
        <p:nvSpPr>
          <p:cNvPr id="8" name="ZoneTexte 7">
            <a:extLst>
              <a:ext uri="{FF2B5EF4-FFF2-40B4-BE49-F238E27FC236}">
                <a16:creationId xmlns:a16="http://schemas.microsoft.com/office/drawing/2014/main" id="{E17581B8-19AA-CCF4-7A06-414E7690A4CF}"/>
              </a:ext>
            </a:extLst>
          </p:cNvPr>
          <p:cNvSpPr txBox="1"/>
          <p:nvPr/>
        </p:nvSpPr>
        <p:spPr>
          <a:xfrm>
            <a:off x="9452511" y="735260"/>
            <a:ext cx="1730164" cy="338554"/>
          </a:xfrm>
          <a:prstGeom prst="rect">
            <a:avLst/>
          </a:prstGeom>
          <a:noFill/>
        </p:spPr>
        <p:txBody>
          <a:bodyPr wrap="square">
            <a:spAutoFit/>
          </a:bodyPr>
          <a:lstStyle/>
          <a:p>
            <a:r>
              <a:rPr lang="fr-FR" sz="1600" b="1" dirty="0" err="1">
                <a:solidFill>
                  <a:srgbClr val="C00000"/>
                </a:solidFill>
              </a:rPr>
              <a:t>Arxiv</a:t>
            </a:r>
            <a:r>
              <a:rPr lang="fr-FR" sz="1600" b="1" dirty="0">
                <a:solidFill>
                  <a:srgbClr val="C00000"/>
                </a:solidFill>
              </a:rPr>
              <a:t> 2503.18713</a:t>
            </a:r>
          </a:p>
        </p:txBody>
      </p:sp>
    </p:spTree>
    <p:extLst>
      <p:ext uri="{BB962C8B-B14F-4D97-AF65-F5344CB8AC3E}">
        <p14:creationId xmlns:p14="http://schemas.microsoft.com/office/powerpoint/2010/main" val="302966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CB52F-DC0C-A480-E52E-8E0EB00C1531}"/>
              </a:ext>
            </a:extLst>
          </p:cNvPr>
          <p:cNvSpPr>
            <a:spLocks noGrp="1"/>
          </p:cNvSpPr>
          <p:nvPr>
            <p:ph type="title"/>
          </p:nvPr>
        </p:nvSpPr>
        <p:spPr/>
        <p:txBody>
          <a:bodyPr>
            <a:normAutofit/>
          </a:bodyPr>
          <a:lstStyle/>
          <a:p>
            <a:r>
              <a:rPr lang="fr-FR" dirty="0"/>
              <a:t>Inclusive cross section at the FCCee</a:t>
            </a:r>
          </a:p>
        </p:txBody>
      </p:sp>
      <p:pic>
        <p:nvPicPr>
          <p:cNvPr id="7" name="Image 6">
            <a:extLst>
              <a:ext uri="{FF2B5EF4-FFF2-40B4-BE49-F238E27FC236}">
                <a16:creationId xmlns:a16="http://schemas.microsoft.com/office/drawing/2014/main" id="{FD6A880D-5D94-D969-A8EA-D5BFA39F79DF}"/>
              </a:ext>
            </a:extLst>
          </p:cNvPr>
          <p:cNvPicPr>
            <a:picLocks noChangeAspect="1"/>
          </p:cNvPicPr>
          <p:nvPr/>
        </p:nvPicPr>
        <p:blipFill>
          <a:blip r:embed="rId2"/>
          <a:stretch>
            <a:fillRect/>
          </a:stretch>
        </p:blipFill>
        <p:spPr>
          <a:xfrm>
            <a:off x="422566" y="1157098"/>
            <a:ext cx="5673434" cy="3814686"/>
          </a:xfrm>
          <a:prstGeom prst="rect">
            <a:avLst/>
          </a:prstGeom>
        </p:spPr>
      </p:pic>
      <p:grpSp>
        <p:nvGrpSpPr>
          <p:cNvPr id="24" name="Groupe 23">
            <a:extLst>
              <a:ext uri="{FF2B5EF4-FFF2-40B4-BE49-F238E27FC236}">
                <a16:creationId xmlns:a16="http://schemas.microsoft.com/office/drawing/2014/main" id="{51D38A26-D532-490D-DD5D-B0C301BA5931}"/>
              </a:ext>
            </a:extLst>
          </p:cNvPr>
          <p:cNvGrpSpPr/>
          <p:nvPr/>
        </p:nvGrpSpPr>
        <p:grpSpPr>
          <a:xfrm>
            <a:off x="8013955" y="2364936"/>
            <a:ext cx="3824306" cy="4218104"/>
            <a:chOff x="7276313" y="1185213"/>
            <a:chExt cx="4699000" cy="5280753"/>
          </a:xfrm>
        </p:grpSpPr>
        <p:grpSp>
          <p:nvGrpSpPr>
            <p:cNvPr id="22" name="Groupe 21">
              <a:extLst>
                <a:ext uri="{FF2B5EF4-FFF2-40B4-BE49-F238E27FC236}">
                  <a16:creationId xmlns:a16="http://schemas.microsoft.com/office/drawing/2014/main" id="{C08CDA60-2A69-F0A0-46AD-283B6315D13C}"/>
                </a:ext>
              </a:extLst>
            </p:cNvPr>
            <p:cNvGrpSpPr/>
            <p:nvPr/>
          </p:nvGrpSpPr>
          <p:grpSpPr>
            <a:xfrm>
              <a:off x="7276313" y="1185213"/>
              <a:ext cx="4699000" cy="5280753"/>
              <a:chOff x="7276313" y="1185213"/>
              <a:chExt cx="4699000" cy="5280753"/>
            </a:xfrm>
          </p:grpSpPr>
          <p:pic>
            <p:nvPicPr>
              <p:cNvPr id="14" name="Image 13">
                <a:extLst>
                  <a:ext uri="{FF2B5EF4-FFF2-40B4-BE49-F238E27FC236}">
                    <a16:creationId xmlns:a16="http://schemas.microsoft.com/office/drawing/2014/main" id="{24C14920-1FA5-2D38-4D1C-BE5316B19244}"/>
                  </a:ext>
                </a:extLst>
              </p:cNvPr>
              <p:cNvPicPr>
                <a:picLocks noChangeAspect="1"/>
              </p:cNvPicPr>
              <p:nvPr/>
            </p:nvPicPr>
            <p:blipFill>
              <a:blip r:embed="rId3"/>
              <a:stretch>
                <a:fillRect/>
              </a:stretch>
            </p:blipFill>
            <p:spPr>
              <a:xfrm>
                <a:off x="7276313" y="1185213"/>
                <a:ext cx="4699000" cy="762000"/>
              </a:xfrm>
              <a:prstGeom prst="rect">
                <a:avLst/>
              </a:prstGeom>
            </p:spPr>
          </p:pic>
          <p:grpSp>
            <p:nvGrpSpPr>
              <p:cNvPr id="21" name="Groupe 20">
                <a:extLst>
                  <a:ext uri="{FF2B5EF4-FFF2-40B4-BE49-F238E27FC236}">
                    <a16:creationId xmlns:a16="http://schemas.microsoft.com/office/drawing/2014/main" id="{B03977B4-7E01-15D0-7F0C-0D0B18DFF634}"/>
                  </a:ext>
                </a:extLst>
              </p:cNvPr>
              <p:cNvGrpSpPr/>
              <p:nvPr/>
            </p:nvGrpSpPr>
            <p:grpSpPr>
              <a:xfrm>
                <a:off x="7301713" y="1947213"/>
                <a:ext cx="4648200" cy="4518753"/>
                <a:chOff x="7272216" y="1346145"/>
                <a:chExt cx="4648200" cy="4518753"/>
              </a:xfrm>
            </p:grpSpPr>
            <p:pic>
              <p:nvPicPr>
                <p:cNvPr id="16" name="Image 15">
                  <a:extLst>
                    <a:ext uri="{FF2B5EF4-FFF2-40B4-BE49-F238E27FC236}">
                      <a16:creationId xmlns:a16="http://schemas.microsoft.com/office/drawing/2014/main" id="{91886967-53FE-CF09-D43B-FE305273A62A}"/>
                    </a:ext>
                  </a:extLst>
                </p:cNvPr>
                <p:cNvPicPr>
                  <a:picLocks noChangeAspect="1"/>
                </p:cNvPicPr>
                <p:nvPr/>
              </p:nvPicPr>
              <p:blipFill>
                <a:blip r:embed="rId4"/>
                <a:stretch>
                  <a:fillRect/>
                </a:stretch>
              </p:blipFill>
              <p:spPr>
                <a:xfrm>
                  <a:off x="7297616" y="4467898"/>
                  <a:ext cx="4622800" cy="1397000"/>
                </a:xfrm>
                <a:prstGeom prst="rect">
                  <a:avLst/>
                </a:prstGeom>
              </p:spPr>
            </p:pic>
            <p:pic>
              <p:nvPicPr>
                <p:cNvPr id="18" name="Image 17">
                  <a:extLst>
                    <a:ext uri="{FF2B5EF4-FFF2-40B4-BE49-F238E27FC236}">
                      <a16:creationId xmlns:a16="http://schemas.microsoft.com/office/drawing/2014/main" id="{4BD87ED7-D4B6-4043-9D22-F49A3D019031}"/>
                    </a:ext>
                  </a:extLst>
                </p:cNvPr>
                <p:cNvPicPr>
                  <a:picLocks noChangeAspect="1"/>
                </p:cNvPicPr>
                <p:nvPr/>
              </p:nvPicPr>
              <p:blipFill>
                <a:blip r:embed="rId5"/>
                <a:stretch>
                  <a:fillRect/>
                </a:stretch>
              </p:blipFill>
              <p:spPr>
                <a:xfrm>
                  <a:off x="7272216" y="1346145"/>
                  <a:ext cx="4635500" cy="1041400"/>
                </a:xfrm>
                <a:prstGeom prst="rect">
                  <a:avLst/>
                </a:prstGeom>
              </p:spPr>
            </p:pic>
            <p:pic>
              <p:nvPicPr>
                <p:cNvPr id="20" name="Image 19">
                  <a:extLst>
                    <a:ext uri="{FF2B5EF4-FFF2-40B4-BE49-F238E27FC236}">
                      <a16:creationId xmlns:a16="http://schemas.microsoft.com/office/drawing/2014/main" id="{3ACC1A2C-FD46-AC91-AC7B-D2A626F6AC71}"/>
                    </a:ext>
                  </a:extLst>
                </p:cNvPr>
                <p:cNvPicPr>
                  <a:picLocks noChangeAspect="1"/>
                </p:cNvPicPr>
                <p:nvPr/>
              </p:nvPicPr>
              <p:blipFill>
                <a:blip r:embed="rId6"/>
                <a:stretch>
                  <a:fillRect/>
                </a:stretch>
              </p:blipFill>
              <p:spPr>
                <a:xfrm>
                  <a:off x="7284916" y="2359698"/>
                  <a:ext cx="4622800" cy="2108200"/>
                </a:xfrm>
                <a:prstGeom prst="rect">
                  <a:avLst/>
                </a:prstGeom>
              </p:spPr>
            </p:pic>
          </p:grpSp>
        </p:grpSp>
        <p:sp>
          <p:nvSpPr>
            <p:cNvPr id="23" name="Rectangle 22">
              <a:extLst>
                <a:ext uri="{FF2B5EF4-FFF2-40B4-BE49-F238E27FC236}">
                  <a16:creationId xmlns:a16="http://schemas.microsoft.com/office/drawing/2014/main" id="{F8F16A1A-73AA-172D-10DF-44E5E6BD3FA0}"/>
                </a:ext>
              </a:extLst>
            </p:cNvPr>
            <p:cNvSpPr/>
            <p:nvPr/>
          </p:nvSpPr>
          <p:spPr>
            <a:xfrm>
              <a:off x="7327113" y="1229032"/>
              <a:ext cx="4610100" cy="52369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Rectangle 24">
            <a:extLst>
              <a:ext uri="{FF2B5EF4-FFF2-40B4-BE49-F238E27FC236}">
                <a16:creationId xmlns:a16="http://schemas.microsoft.com/office/drawing/2014/main" id="{45EA3EDA-5445-EC92-B551-B58C1EC41C0C}"/>
              </a:ext>
            </a:extLst>
          </p:cNvPr>
          <p:cNvSpPr/>
          <p:nvPr/>
        </p:nvSpPr>
        <p:spPr>
          <a:xfrm>
            <a:off x="8055299" y="5467159"/>
            <a:ext cx="3762290" cy="1115881"/>
          </a:xfrm>
          <a:prstGeom prst="rect">
            <a:avLst/>
          </a:prstGeom>
          <a:solidFill>
            <a:schemeClr val="bg1">
              <a:alpha val="67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solidFill>
                <a:effectLst>
                  <a:outerShdw blurRad="38100" dist="19050" dir="2700000" algn="tl" rotWithShape="0">
                    <a:schemeClr val="dk1">
                      <a:alpha val="40000"/>
                    </a:schemeClr>
                  </a:outerShdw>
                </a:effectLst>
              </a:rPr>
              <a:t>Not existing at FCCee</a:t>
            </a:r>
          </a:p>
        </p:txBody>
      </p:sp>
      <p:sp>
        <p:nvSpPr>
          <p:cNvPr id="26" name="Rectangle 25">
            <a:extLst>
              <a:ext uri="{FF2B5EF4-FFF2-40B4-BE49-F238E27FC236}">
                <a16:creationId xmlns:a16="http://schemas.microsoft.com/office/drawing/2014/main" id="{ADF252D8-0812-BF9C-1865-2B13124E6D60}"/>
              </a:ext>
            </a:extLst>
          </p:cNvPr>
          <p:cNvSpPr/>
          <p:nvPr/>
        </p:nvSpPr>
        <p:spPr>
          <a:xfrm>
            <a:off x="8055299" y="3285067"/>
            <a:ext cx="3751954" cy="520370"/>
          </a:xfrm>
          <a:prstGeom prst="rect">
            <a:avLst/>
          </a:prstGeom>
          <a:solidFill>
            <a:schemeClr val="bg1">
              <a:alpha val="67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solidFill>
                <a:effectLst>
                  <a:outerShdw blurRad="38100" dist="19050" dir="2700000" algn="tl" rotWithShape="0">
                    <a:schemeClr val="dk1">
                      <a:alpha val="40000"/>
                    </a:schemeClr>
                  </a:outerShdw>
                </a:effectLst>
              </a:rPr>
              <a:t>Not existing at FCCee</a:t>
            </a:r>
          </a:p>
        </p:txBody>
      </p:sp>
      <p:sp>
        <p:nvSpPr>
          <p:cNvPr id="27" name="ZoneTexte 26">
            <a:extLst>
              <a:ext uri="{FF2B5EF4-FFF2-40B4-BE49-F238E27FC236}">
                <a16:creationId xmlns:a16="http://schemas.microsoft.com/office/drawing/2014/main" id="{7F6077A1-D0CA-C81F-5B41-ECF22F992BF9}"/>
              </a:ext>
            </a:extLst>
          </p:cNvPr>
          <p:cNvSpPr txBox="1"/>
          <p:nvPr/>
        </p:nvSpPr>
        <p:spPr>
          <a:xfrm>
            <a:off x="9080661" y="3978827"/>
            <a:ext cx="1509644" cy="369332"/>
          </a:xfrm>
          <a:prstGeom prst="rect">
            <a:avLst/>
          </a:prstGeom>
          <a:noFill/>
        </p:spPr>
        <p:txBody>
          <a:bodyPr wrap="none" rtlCol="0">
            <a:spAutoFit/>
          </a:bodyPr>
          <a:lstStyle/>
          <a:p>
            <a:r>
              <a:rPr lang="fr-FR" b="1" dirty="0" err="1">
                <a:solidFill>
                  <a:srgbClr val="C00000"/>
                </a:solidFill>
              </a:rPr>
              <a:t>Tot</a:t>
            </a:r>
            <a:r>
              <a:rPr lang="fr-FR" b="1" dirty="0">
                <a:solidFill>
                  <a:srgbClr val="C00000"/>
                </a:solidFill>
              </a:rPr>
              <a:t> </a:t>
            </a:r>
            <a:r>
              <a:rPr lang="fr-FR" b="1" dirty="0" err="1">
                <a:solidFill>
                  <a:srgbClr val="C00000"/>
                </a:solidFill>
              </a:rPr>
              <a:t>bkg</a:t>
            </a:r>
            <a:r>
              <a:rPr lang="fr-FR" b="1" dirty="0">
                <a:solidFill>
                  <a:srgbClr val="C00000"/>
                </a:solidFill>
              </a:rPr>
              <a:t> ~1.7%</a:t>
            </a:r>
          </a:p>
        </p:txBody>
      </p:sp>
      <p:cxnSp>
        <p:nvCxnSpPr>
          <p:cNvPr id="6" name="Connecteur droit 5">
            <a:extLst>
              <a:ext uri="{FF2B5EF4-FFF2-40B4-BE49-F238E27FC236}">
                <a16:creationId xmlns:a16="http://schemas.microsoft.com/office/drawing/2014/main" id="{888C0B67-3329-82A6-F08D-BF1F5CA95A35}"/>
              </a:ext>
            </a:extLst>
          </p:cNvPr>
          <p:cNvCxnSpPr>
            <a:cxnSpLocks/>
          </p:cNvCxnSpPr>
          <p:nvPr/>
        </p:nvCxnSpPr>
        <p:spPr>
          <a:xfrm>
            <a:off x="8852598" y="5303520"/>
            <a:ext cx="4421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317FB18F-4D89-A90D-7E3B-38E58F864DDB}"/>
              </a:ext>
            </a:extLst>
          </p:cNvPr>
          <p:cNvCxnSpPr/>
          <p:nvPr/>
        </p:nvCxnSpPr>
        <p:spPr>
          <a:xfrm>
            <a:off x="8475133" y="3141133"/>
            <a:ext cx="220134" cy="0"/>
          </a:xfrm>
          <a:prstGeom prst="line">
            <a:avLst/>
          </a:prstGeom>
          <a:ln w="1905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A05B7B3E-0D46-D4E2-11A2-6E6CA12C897B}"/>
              </a:ext>
            </a:extLst>
          </p:cNvPr>
          <p:cNvSpPr/>
          <p:nvPr/>
        </p:nvSpPr>
        <p:spPr>
          <a:xfrm>
            <a:off x="579190" y="4572000"/>
            <a:ext cx="5516810" cy="28910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6364BB5E-95EF-D79E-F48D-F220E9182183}"/>
                  </a:ext>
                </a:extLst>
              </p:cNvPr>
              <p:cNvSpPr txBox="1"/>
              <p:nvPr/>
            </p:nvSpPr>
            <p:spPr>
              <a:xfrm>
                <a:off x="274050" y="5284279"/>
                <a:ext cx="6127090" cy="1477328"/>
              </a:xfrm>
              <a:prstGeom prst="rect">
                <a:avLst/>
              </a:prstGeom>
              <a:noFill/>
            </p:spPr>
            <p:txBody>
              <a:bodyPr wrap="square" rtlCol="0">
                <a:spAutoFit/>
              </a:bodyPr>
              <a:lstStyle/>
              <a:p>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oMath>
                </a14:m>
                <a:r>
                  <a:rPr lang="en-GB" dirty="0">
                    <a:solidFill>
                      <a:schemeClr val="accent1"/>
                    </a:solidFill>
                  </a:rPr>
                  <a:t> cross section uncertainties from ~3.5% at LHC reduces to 2.31% to 0.12%  FCCee !</a:t>
                </a:r>
              </a:p>
              <a:p>
                <a:r>
                  <a:rPr lang="en-GB" b="1" dirty="0"/>
                  <a:t>CAVEAT</a:t>
                </a:r>
                <a:r>
                  <a:rPr lang="en-GB" dirty="0"/>
                  <a:t> : FCCee study does not contains some experimental systematics (JES, </a:t>
                </a:r>
                <a:r>
                  <a:rPr lang="en-GB" dirty="0" err="1"/>
                  <a:t>lept</a:t>
                </a:r>
                <a:r>
                  <a:rPr lang="en-GB" dirty="0"/>
                  <a:t> eff.) and modelling; but should be small contributions.</a:t>
                </a:r>
              </a:p>
            </p:txBody>
          </p:sp>
        </mc:Choice>
        <mc:Fallback xmlns="">
          <p:sp>
            <p:nvSpPr>
              <p:cNvPr id="17" name="ZoneTexte 16">
                <a:extLst>
                  <a:ext uri="{FF2B5EF4-FFF2-40B4-BE49-F238E27FC236}">
                    <a16:creationId xmlns:a16="http://schemas.microsoft.com/office/drawing/2014/main" id="{6364BB5E-95EF-D79E-F48D-F220E9182183}"/>
                  </a:ext>
                </a:extLst>
              </p:cNvPr>
              <p:cNvSpPr txBox="1">
                <a:spLocks noRot="1" noChangeAspect="1" noMove="1" noResize="1" noEditPoints="1" noAdjustHandles="1" noChangeArrowheads="1" noChangeShapeType="1" noTextEdit="1"/>
              </p:cNvSpPr>
              <p:nvPr/>
            </p:nvSpPr>
            <p:spPr>
              <a:xfrm>
                <a:off x="274050" y="5284279"/>
                <a:ext cx="6127090" cy="1477328"/>
              </a:xfrm>
              <a:prstGeom prst="rect">
                <a:avLst/>
              </a:prstGeom>
              <a:blipFill>
                <a:blip r:embed="rId7"/>
                <a:stretch>
                  <a:fillRect l="-826" t="-2564" b="-5983"/>
                </a:stretch>
              </a:blipFill>
            </p:spPr>
            <p:txBody>
              <a:bodyPr/>
              <a:lstStyle/>
              <a:p>
                <a:r>
                  <a:rPr lang="fr-FR">
                    <a:noFill/>
                  </a:rPr>
                  <a:t> </a:t>
                </a:r>
              </a:p>
            </p:txBody>
          </p:sp>
        </mc:Fallback>
      </mc:AlternateContent>
    </p:spTree>
    <p:extLst>
      <p:ext uri="{BB962C8B-B14F-4D97-AF65-F5344CB8AC3E}">
        <p14:creationId xmlns:p14="http://schemas.microsoft.com/office/powerpoint/2010/main" val="2331396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7C7CA-01A1-5524-F9CD-D6FDF5B7D3DA}"/>
              </a:ext>
            </a:extLst>
          </p:cNvPr>
          <p:cNvSpPr>
            <a:spLocks noGrp="1"/>
          </p:cNvSpPr>
          <p:nvPr>
            <p:ph type="title"/>
          </p:nvPr>
        </p:nvSpPr>
        <p:spPr/>
        <p:txBody>
          <a:bodyPr/>
          <a:lstStyle/>
          <a:p>
            <a:r>
              <a:rPr lang="en-GB" dirty="0"/>
              <a:t>Differential cross sections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781203C-DCAE-A3BD-12B0-91A4F2C8C8DE}"/>
                  </a:ext>
                </a:extLst>
              </p:cNvPr>
              <p:cNvSpPr>
                <a:spLocks noGrp="1"/>
              </p:cNvSpPr>
              <p:nvPr>
                <p:ph idx="1"/>
              </p:nvPr>
            </p:nvSpPr>
            <p:spPr>
              <a:xfrm>
                <a:off x="101596" y="1280160"/>
                <a:ext cx="8709978" cy="5365189"/>
              </a:xfrm>
            </p:spPr>
            <p:txBody>
              <a:bodyPr>
                <a:normAutofit fontScale="62500" lnSpcReduction="20000"/>
              </a:bodyPr>
              <a:lstStyle/>
              <a:p>
                <a:r>
                  <a:rPr lang="en-GB" dirty="0">
                    <a:solidFill>
                      <a:schemeClr val="accent1"/>
                    </a:solidFill>
                  </a:rPr>
                  <a:t>Differential cross section measurements </a:t>
                </a:r>
                <a14:m>
                  <m:oMath xmlns:m="http://schemas.openxmlformats.org/officeDocument/2006/math">
                    <m:r>
                      <a:rPr lang="fr-FR" b="0" i="1" smtClean="0">
                        <a:solidFill>
                          <a:schemeClr val="accent1"/>
                        </a:solidFill>
                        <a:latin typeface="Cambria Math" panose="02040503050406030204" pitchFamily="18" charset="0"/>
                      </a:rPr>
                      <m:t>𝑑</m:t>
                    </m:r>
                    <m:r>
                      <a:rPr lang="fr-FR" b="0" i="1" smtClean="0">
                        <a:solidFill>
                          <a:schemeClr val="accent1"/>
                        </a:solidFill>
                        <a:latin typeface="Cambria Math" panose="02040503050406030204" pitchFamily="18" charset="0"/>
                        <a:ea typeface="Cambria Math" panose="02040503050406030204" pitchFamily="18" charset="0"/>
                      </a:rPr>
                      <m:t>𝜎</m:t>
                    </m:r>
                    <m:r>
                      <a:rPr lang="fr-FR" b="0" i="1" smtClean="0">
                        <a:solidFill>
                          <a:schemeClr val="accent1"/>
                        </a:solidFill>
                        <a:latin typeface="Cambria Math" panose="02040503050406030204" pitchFamily="18" charset="0"/>
                        <a:ea typeface="Cambria Math" panose="02040503050406030204" pitchFamily="18" charset="0"/>
                      </a:rPr>
                      <m:t>/</m:t>
                    </m:r>
                    <m:r>
                      <a:rPr lang="fr-FR" b="0" i="1" smtClean="0">
                        <a:solidFill>
                          <a:schemeClr val="accent1"/>
                        </a:solidFill>
                        <a:latin typeface="Cambria Math" panose="02040503050406030204" pitchFamily="18" charset="0"/>
                        <a:ea typeface="Cambria Math" panose="02040503050406030204" pitchFamily="18" charset="0"/>
                      </a:rPr>
                      <m:t>𝑑𝑋</m:t>
                    </m:r>
                  </m:oMath>
                </a14:m>
                <a:r>
                  <a:rPr lang="en-GB" dirty="0">
                    <a:solidFill>
                      <a:schemeClr val="accent1"/>
                    </a:solidFill>
                  </a:rPr>
                  <a:t> </a:t>
                </a:r>
                <a:r>
                  <a:rPr lang="en-GB" dirty="0"/>
                  <a:t>( </a:t>
                </a:r>
                <a14:m>
                  <m:oMath xmlns:m="http://schemas.openxmlformats.org/officeDocument/2006/math">
                    <m:r>
                      <a:rPr lang="fr-FR" b="0" i="1" smtClean="0">
                        <a:latin typeface="Cambria Math" panose="02040503050406030204" pitchFamily="18" charset="0"/>
                      </a:rPr>
                      <m:t>𝑋</m:t>
                    </m:r>
                  </m:oMath>
                </a14:m>
                <a:r>
                  <a:rPr lang="en-GB" dirty="0"/>
                  <a:t> being the observable) are powerful tools for deep probing of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events and validation of the MC generators.</a:t>
                </a:r>
              </a:p>
              <a:p>
                <a:r>
                  <a:rPr lang="en-GB" dirty="0">
                    <a:solidFill>
                      <a:schemeClr val="accent1"/>
                    </a:solidFill>
                  </a:rPr>
                  <a:t>Requires large statistics and full event reconstruction </a:t>
                </a:r>
                <a:r>
                  <a:rPr lang="en-GB" dirty="0"/>
                  <a:t>=&gt; </a:t>
                </a:r>
                <a:r>
                  <a:rPr lang="en-GB" b="1" dirty="0"/>
                  <a:t>semi-leptonic channels</a:t>
                </a:r>
                <a:r>
                  <a:rPr lang="en-GB" dirty="0"/>
                  <a:t>.</a:t>
                </a:r>
              </a:p>
              <a:p>
                <a:endParaRPr lang="en-GB" dirty="0"/>
              </a:p>
              <a:p>
                <a:endParaRPr lang="en-GB" dirty="0"/>
              </a:p>
              <a:p>
                <a:endParaRPr lang="en-GB" dirty="0"/>
              </a:p>
              <a:p>
                <a:endParaRPr lang="en-GB" dirty="0"/>
              </a:p>
              <a:p>
                <a:pPr marL="0" indent="0">
                  <a:buNone/>
                </a:pPr>
                <a:endParaRPr lang="en-GB" dirty="0"/>
              </a:p>
              <a:p>
                <a:endParaRPr lang="en-GB" dirty="0"/>
              </a:p>
              <a:p>
                <a:r>
                  <a:rPr lang="en-GB" dirty="0"/>
                  <a:t>Event reconstruction performed, leading to the top quark 4-momenta.</a:t>
                </a:r>
              </a:p>
              <a:p>
                <a:r>
                  <a:rPr lang="en-GB" dirty="0"/>
                  <a:t>The </a:t>
                </a:r>
                <a:r>
                  <a:rPr lang="en-GB" dirty="0" err="1"/>
                  <a:t>W+jets</a:t>
                </a:r>
                <a:r>
                  <a:rPr lang="en-GB" dirty="0"/>
                  <a:t> background is estimated using the charge asymmetry method : </a:t>
                </a:r>
              </a:p>
              <a:p>
                <a:endParaRPr lang="en-GB" dirty="0"/>
              </a:p>
              <a:p>
                <a:endParaRPr lang="en-GB" dirty="0"/>
              </a:p>
              <a:p>
                <a:endParaRPr lang="en-GB" dirty="0"/>
              </a:p>
              <a:p>
                <a:endParaRPr lang="en-GB" dirty="0"/>
              </a:p>
              <a:p>
                <a:r>
                  <a:rPr lang="en-GB" dirty="0"/>
                  <a:t>The QCD multi-jet background is estimated using the matrix method.</a:t>
                </a:r>
              </a:p>
            </p:txBody>
          </p:sp>
        </mc:Choice>
        <mc:Fallback xmlns="">
          <p:sp>
            <p:nvSpPr>
              <p:cNvPr id="3" name="Espace réservé du contenu 2">
                <a:extLst>
                  <a:ext uri="{FF2B5EF4-FFF2-40B4-BE49-F238E27FC236}">
                    <a16:creationId xmlns:a16="http://schemas.microsoft.com/office/drawing/2014/main" id="{9781203C-DCAE-A3BD-12B0-91A4F2C8C8DE}"/>
                  </a:ext>
                </a:extLst>
              </p:cNvPr>
              <p:cNvSpPr>
                <a:spLocks noGrp="1" noRot="1" noChangeAspect="1" noMove="1" noResize="1" noEditPoints="1" noAdjustHandles="1" noChangeArrowheads="1" noChangeShapeType="1" noTextEdit="1"/>
              </p:cNvSpPr>
              <p:nvPr>
                <p:ph idx="1"/>
              </p:nvPr>
            </p:nvSpPr>
            <p:spPr>
              <a:xfrm>
                <a:off x="101596" y="1280160"/>
                <a:ext cx="8709978" cy="5365189"/>
              </a:xfrm>
              <a:blipFill>
                <a:blip r:embed="rId3"/>
                <a:stretch>
                  <a:fillRect l="-583" t="-2123"/>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DAD5BB6C-830B-205C-813A-4D55A8F2332D}"/>
              </a:ext>
            </a:extLst>
          </p:cNvPr>
          <p:cNvSpPr txBox="1"/>
          <p:nvPr/>
        </p:nvSpPr>
        <p:spPr>
          <a:xfrm>
            <a:off x="8969910" y="753242"/>
            <a:ext cx="2212765" cy="307777"/>
          </a:xfrm>
          <a:prstGeom prst="rect">
            <a:avLst/>
          </a:prstGeom>
          <a:noFill/>
        </p:spPr>
        <p:txBody>
          <a:bodyPr wrap="square">
            <a:spAutoFit/>
          </a:bodyPr>
          <a:lstStyle/>
          <a:p>
            <a:r>
              <a:rPr lang="fr-FR" sz="1400" b="1" dirty="0" err="1">
                <a:solidFill>
                  <a:srgbClr val="C00000"/>
                </a:solidFill>
              </a:rPr>
              <a:t>Eur</a:t>
            </a:r>
            <a:r>
              <a:rPr lang="fr-FR" sz="1400" b="1" dirty="0">
                <a:solidFill>
                  <a:srgbClr val="C00000"/>
                </a:solidFill>
              </a:rPr>
              <a:t>. Phys. J. C76 (2016) 538</a:t>
            </a:r>
          </a:p>
        </p:txBody>
      </p:sp>
      <p:pic>
        <p:nvPicPr>
          <p:cNvPr id="7" name="Image 6">
            <a:extLst>
              <a:ext uri="{FF2B5EF4-FFF2-40B4-BE49-F238E27FC236}">
                <a16:creationId xmlns:a16="http://schemas.microsoft.com/office/drawing/2014/main" id="{D423D5E3-C2A1-A311-82A1-12BD756DEB82}"/>
              </a:ext>
            </a:extLst>
          </p:cNvPr>
          <p:cNvPicPr>
            <a:picLocks noChangeAspect="1"/>
          </p:cNvPicPr>
          <p:nvPr/>
        </p:nvPicPr>
        <p:blipFill>
          <a:blip r:embed="rId4"/>
          <a:stretch>
            <a:fillRect/>
          </a:stretch>
        </p:blipFill>
        <p:spPr>
          <a:xfrm>
            <a:off x="8811576" y="1128936"/>
            <a:ext cx="2960816" cy="2960816"/>
          </a:xfrm>
          <a:prstGeom prst="rect">
            <a:avLst/>
          </a:prstGeom>
        </p:spPr>
      </p:pic>
      <p:pic>
        <p:nvPicPr>
          <p:cNvPr id="9" name="Image 8">
            <a:extLst>
              <a:ext uri="{FF2B5EF4-FFF2-40B4-BE49-F238E27FC236}">
                <a16:creationId xmlns:a16="http://schemas.microsoft.com/office/drawing/2014/main" id="{B9E6B3AF-0488-B2CA-E36A-B0726DA377A7}"/>
              </a:ext>
            </a:extLst>
          </p:cNvPr>
          <p:cNvPicPr>
            <a:picLocks noChangeAspect="1"/>
          </p:cNvPicPr>
          <p:nvPr/>
        </p:nvPicPr>
        <p:blipFill>
          <a:blip r:embed="rId5"/>
          <a:stretch>
            <a:fillRect/>
          </a:stretch>
        </p:blipFill>
        <p:spPr>
          <a:xfrm>
            <a:off x="8811575" y="4050812"/>
            <a:ext cx="2960815" cy="2807188"/>
          </a:xfrm>
          <a:prstGeom prst="rect">
            <a:avLst/>
          </a:prstGeom>
        </p:spPr>
      </p:pic>
      <p:pic>
        <p:nvPicPr>
          <p:cNvPr id="11" name="Image 10">
            <a:extLst>
              <a:ext uri="{FF2B5EF4-FFF2-40B4-BE49-F238E27FC236}">
                <a16:creationId xmlns:a16="http://schemas.microsoft.com/office/drawing/2014/main" id="{50FABB4F-BBD2-4923-DDC7-BDE2A615102A}"/>
              </a:ext>
            </a:extLst>
          </p:cNvPr>
          <p:cNvPicPr>
            <a:picLocks noChangeAspect="1"/>
          </p:cNvPicPr>
          <p:nvPr/>
        </p:nvPicPr>
        <p:blipFill>
          <a:blip r:embed="rId6"/>
          <a:stretch>
            <a:fillRect/>
          </a:stretch>
        </p:blipFill>
        <p:spPr>
          <a:xfrm>
            <a:off x="2612685" y="2122612"/>
            <a:ext cx="3687801" cy="1890756"/>
          </a:xfrm>
          <a:prstGeom prst="rect">
            <a:avLst/>
          </a:prstGeom>
        </p:spPr>
      </p:pic>
      <p:pic>
        <p:nvPicPr>
          <p:cNvPr id="13" name="Image 12">
            <a:extLst>
              <a:ext uri="{FF2B5EF4-FFF2-40B4-BE49-F238E27FC236}">
                <a16:creationId xmlns:a16="http://schemas.microsoft.com/office/drawing/2014/main" id="{A37BDCE0-06F2-B254-A277-8CCF76E1044A}"/>
              </a:ext>
            </a:extLst>
          </p:cNvPr>
          <p:cNvPicPr>
            <a:picLocks noChangeAspect="1"/>
          </p:cNvPicPr>
          <p:nvPr/>
        </p:nvPicPr>
        <p:blipFill>
          <a:blip r:embed="rId7"/>
          <a:stretch>
            <a:fillRect/>
          </a:stretch>
        </p:blipFill>
        <p:spPr>
          <a:xfrm>
            <a:off x="2473885" y="5009312"/>
            <a:ext cx="3965403" cy="789085"/>
          </a:xfrm>
          <a:prstGeom prst="rect">
            <a:avLst/>
          </a:prstGeom>
          <a:ln w="19050">
            <a:solidFill>
              <a:schemeClr val="accent1"/>
            </a:solidFill>
          </a:ln>
        </p:spPr>
      </p:pic>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1719BCCC-0714-04FF-7580-962CBA36E1F4}"/>
                  </a:ext>
                </a:extLst>
              </p:cNvPr>
              <p:cNvSpPr txBox="1"/>
              <p:nvPr/>
            </p:nvSpPr>
            <p:spPr>
              <a:xfrm>
                <a:off x="7058720" y="5058636"/>
                <a:ext cx="1791341" cy="743537"/>
              </a:xfrm>
              <a:prstGeom prst="rect">
                <a:avLst/>
              </a:prstGeom>
              <a:noFill/>
              <a:ln w="25400">
                <a:solidFill>
                  <a:srgbClr val="C00000"/>
                </a:solidFill>
              </a:ln>
            </p:spPr>
            <p:txBody>
              <a:bodyPr wrap="square" rtlCol="0">
                <a:spAutoFit/>
              </a:bodyPr>
              <a:lstStyle/>
              <a:p>
                <a14:m>
                  <m:oMath xmlns:m="http://schemas.openxmlformats.org/officeDocument/2006/math">
                    <m:sSub>
                      <m:sSubPr>
                        <m:ctrlPr>
                          <a:rPr lang="en-GB" sz="1400" i="1" smtClean="0">
                            <a:latin typeface="Cambria Math" panose="02040503050406030204" pitchFamily="18" charset="0"/>
                          </a:rPr>
                        </m:ctrlPr>
                      </m:sSubPr>
                      <m:e>
                        <m:r>
                          <a:rPr lang="en-GB" sz="1400" b="0" i="1" smtClean="0">
                            <a:latin typeface="Cambria Math" panose="02040503050406030204" pitchFamily="18" charset="0"/>
                          </a:rPr>
                          <m:t>𝐷</m:t>
                        </m:r>
                      </m:e>
                      <m:sub>
                        <m:r>
                          <a:rPr lang="en-GB" sz="1400" i="1" smtClean="0">
                            <a:latin typeface="Cambria Math" panose="02040503050406030204" pitchFamily="18" charset="0"/>
                            <a:ea typeface="Cambria Math" panose="02040503050406030204" pitchFamily="18" charset="0"/>
                          </a:rPr>
                          <m:t>±</m:t>
                        </m:r>
                      </m:sub>
                    </m:sSub>
                  </m:oMath>
                </a14:m>
                <a:r>
                  <a:rPr lang="en-GB" sz="1400" dirty="0"/>
                  <a:t> number of events with positive and negative leptons</a:t>
                </a:r>
              </a:p>
            </p:txBody>
          </p:sp>
        </mc:Choice>
        <mc:Fallback xmlns="">
          <p:sp>
            <p:nvSpPr>
              <p:cNvPr id="15" name="ZoneTexte 14">
                <a:extLst>
                  <a:ext uri="{FF2B5EF4-FFF2-40B4-BE49-F238E27FC236}">
                    <a16:creationId xmlns:a16="http://schemas.microsoft.com/office/drawing/2014/main" id="{1719BCCC-0714-04FF-7580-962CBA36E1F4}"/>
                  </a:ext>
                </a:extLst>
              </p:cNvPr>
              <p:cNvSpPr txBox="1">
                <a:spLocks noRot="1" noChangeAspect="1" noMove="1" noResize="1" noEditPoints="1" noAdjustHandles="1" noChangeArrowheads="1" noChangeShapeType="1" noTextEdit="1"/>
              </p:cNvSpPr>
              <p:nvPr/>
            </p:nvSpPr>
            <p:spPr>
              <a:xfrm>
                <a:off x="7058720" y="5058636"/>
                <a:ext cx="1791341" cy="743537"/>
              </a:xfrm>
              <a:prstGeom prst="rect">
                <a:avLst/>
              </a:prstGeom>
              <a:blipFill>
                <a:blip r:embed="rId8"/>
                <a:stretch>
                  <a:fillRect b="-6557"/>
                </a:stretch>
              </a:blipFill>
              <a:ln w="25400">
                <a:solidFill>
                  <a:srgbClr val="C0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96D4C15B-E0B0-4D2C-78F1-3B9DA9134902}"/>
                  </a:ext>
                </a:extLst>
              </p:cNvPr>
              <p:cNvSpPr txBox="1"/>
              <p:nvPr/>
            </p:nvSpPr>
            <p:spPr>
              <a:xfrm>
                <a:off x="174875" y="5063177"/>
                <a:ext cx="1989294" cy="584775"/>
              </a:xfrm>
              <a:prstGeom prst="rect">
                <a:avLst/>
              </a:prstGeom>
              <a:noFill/>
              <a:ln w="25400">
                <a:solidFill>
                  <a:schemeClr val="accent1"/>
                </a:solidFill>
              </a:ln>
            </p:spPr>
            <p:txBody>
              <a:bodyPr wrap="square" rtlCol="0">
                <a:spAutoFit/>
              </a:bodyPr>
              <a:lstStyle/>
              <a:p>
                <a14:m>
                  <m:oMath xmlns:m="http://schemas.openxmlformats.org/officeDocument/2006/math">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𝑟</m:t>
                        </m:r>
                      </m:e>
                      <m:sub>
                        <m:r>
                          <a:rPr lang="en-GB" sz="1600" b="0" i="1" smtClean="0">
                            <a:latin typeface="Cambria Math" panose="02040503050406030204" pitchFamily="18" charset="0"/>
                          </a:rPr>
                          <m:t>𝑀𝐶</m:t>
                        </m:r>
                      </m:sub>
                    </m:sSub>
                  </m:oMath>
                </a14:m>
                <a:r>
                  <a:rPr lang="en-GB" sz="1600" dirty="0"/>
                  <a:t> charge asymmetry from MC</a:t>
                </a:r>
              </a:p>
            </p:txBody>
          </p:sp>
        </mc:Choice>
        <mc:Fallback xmlns="">
          <p:sp>
            <p:nvSpPr>
              <p:cNvPr id="17" name="ZoneTexte 16">
                <a:extLst>
                  <a:ext uri="{FF2B5EF4-FFF2-40B4-BE49-F238E27FC236}">
                    <a16:creationId xmlns:a16="http://schemas.microsoft.com/office/drawing/2014/main" id="{96D4C15B-E0B0-4D2C-78F1-3B9DA9134902}"/>
                  </a:ext>
                </a:extLst>
              </p:cNvPr>
              <p:cNvSpPr txBox="1">
                <a:spLocks noRot="1" noChangeAspect="1" noMove="1" noResize="1" noEditPoints="1" noAdjustHandles="1" noChangeArrowheads="1" noChangeShapeType="1" noTextEdit="1"/>
              </p:cNvSpPr>
              <p:nvPr/>
            </p:nvSpPr>
            <p:spPr>
              <a:xfrm>
                <a:off x="174875" y="5063177"/>
                <a:ext cx="1989294" cy="584775"/>
              </a:xfrm>
              <a:prstGeom prst="rect">
                <a:avLst/>
              </a:prstGeom>
              <a:blipFill>
                <a:blip r:embed="rId9"/>
                <a:stretch>
                  <a:fillRect l="-625" b="-10204"/>
                </a:stretch>
              </a:blipFill>
              <a:ln w="25400">
                <a:solidFill>
                  <a:schemeClr val="accent1"/>
                </a:solidFill>
              </a:ln>
            </p:spPr>
            <p:txBody>
              <a:bodyPr/>
              <a:lstStyle/>
              <a:p>
                <a:r>
                  <a:rPr lang="fr-FR">
                    <a:noFill/>
                  </a:rPr>
                  <a:t> </a:t>
                </a:r>
              </a:p>
            </p:txBody>
          </p:sp>
        </mc:Fallback>
      </mc:AlternateContent>
    </p:spTree>
    <p:extLst>
      <p:ext uri="{BB962C8B-B14F-4D97-AF65-F5344CB8AC3E}">
        <p14:creationId xmlns:p14="http://schemas.microsoft.com/office/powerpoint/2010/main" val="3966204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20DEAC-6E1C-97BE-2F34-A9EB0E76DFB0}"/>
              </a:ext>
            </a:extLst>
          </p:cNvPr>
          <p:cNvSpPr>
            <a:spLocks noGrp="1"/>
          </p:cNvSpPr>
          <p:nvPr>
            <p:ph type="title"/>
          </p:nvPr>
        </p:nvSpPr>
        <p:spPr/>
        <p:txBody>
          <a:bodyPr/>
          <a:lstStyle/>
          <a:p>
            <a:r>
              <a:rPr lang="en-GB" dirty="0"/>
              <a:t>Differential cross sections (2)</a:t>
            </a:r>
            <a:endParaRPr lang="fr-FR" dirty="0"/>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A3AA6ED7-5265-FF5C-970B-26166DE6005B}"/>
                  </a:ext>
                </a:extLst>
              </p:cNvPr>
              <p:cNvSpPr>
                <a:spLocks noGrp="1"/>
              </p:cNvSpPr>
              <p:nvPr>
                <p:ph idx="1"/>
              </p:nvPr>
            </p:nvSpPr>
            <p:spPr>
              <a:xfrm>
                <a:off x="3667432" y="1199535"/>
                <a:ext cx="8411498" cy="5658465"/>
              </a:xfrm>
            </p:spPr>
            <p:txBody>
              <a:bodyPr>
                <a:normAutofit fontScale="77500" lnSpcReduction="20000"/>
              </a:bodyPr>
              <a:lstStyle/>
              <a:p>
                <a:r>
                  <a:rPr lang="en-GB" dirty="0">
                    <a:solidFill>
                      <a:schemeClr val="accent1"/>
                    </a:solidFill>
                  </a:rPr>
                  <a:t>Large variety of variables can be explored (sensitive to PDF, signal modelling, higher-order corrections, new physics).</a:t>
                </a:r>
              </a:p>
              <a:p>
                <a:pPr lvl="1"/>
                <a:r>
                  <a:rPr lang="en-GB" dirty="0"/>
                  <a:t>Related to reconstructed top: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𝑝</m:t>
                        </m:r>
                      </m:e>
                      <m:sub>
                        <m:r>
                          <a:rPr lang="en-GB" b="0" i="1" smtClean="0">
                            <a:latin typeface="Cambria Math" panose="02040503050406030204" pitchFamily="18" charset="0"/>
                          </a:rPr>
                          <m:t>𝑇</m:t>
                        </m:r>
                      </m:sub>
                      <m:sup>
                        <m:r>
                          <a:rPr lang="en-GB" b="0" i="1" smtClean="0">
                            <a:latin typeface="Cambria Math" panose="02040503050406030204" pitchFamily="18" charset="0"/>
                          </a:rPr>
                          <m:t>𝑡</m:t>
                        </m:r>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𝜂</m:t>
                        </m:r>
                      </m:e>
                      <m:sub>
                        <m:r>
                          <a:rPr lang="en-GB" i="1" smtClean="0">
                            <a:latin typeface="Cambria Math" panose="02040503050406030204" pitchFamily="18" charset="0"/>
                          </a:rPr>
                          <m:t>𝑇</m:t>
                        </m:r>
                      </m:sub>
                      <m:sup>
                        <m:r>
                          <a:rPr lang="en-GB" i="1" smtClean="0">
                            <a:latin typeface="Cambria Math" panose="02040503050406030204" pitchFamily="18" charset="0"/>
                          </a:rPr>
                          <m:t>𝑡</m:t>
                        </m:r>
                      </m:sup>
                    </m:sSubSup>
                  </m:oMath>
                </a14:m>
                <a:r>
                  <a:rPr lang="en-GB" dirty="0"/>
                  <a:t>, </a:t>
                </a:r>
              </a:p>
              <a:p>
                <a:pPr lvl="1"/>
                <a:r>
                  <a:rPr lang="en-GB" dirty="0"/>
                  <a:t>Related to the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system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𝑡</m:t>
                        </m:r>
                        <m:acc>
                          <m:accPr>
                            <m:chr m:val="̅"/>
                            <m:ctrlPr>
                              <a:rPr lang="en-GB" i="1">
                                <a:latin typeface="Cambria Math" panose="02040503050406030204" pitchFamily="18" charset="0"/>
                              </a:rPr>
                            </m:ctrlPr>
                          </m:accPr>
                          <m:e>
                            <m:r>
                              <a:rPr lang="en-GB" i="1">
                                <a:latin typeface="Cambria Math" panose="02040503050406030204" pitchFamily="18" charset="0"/>
                              </a:rPr>
                              <m:t>𝑡</m:t>
                            </m:r>
                          </m:e>
                        </m:acc>
                      </m:sub>
                    </m:sSub>
                  </m:oMath>
                </a14:m>
                <a:r>
                  <a:rPr lang="en-GB" dirty="0"/>
                  <a:t>,</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𝑝</m:t>
                        </m:r>
                      </m:e>
                      <m:sub>
                        <m:r>
                          <a:rPr lang="en-GB" i="1">
                            <a:latin typeface="Cambria Math" panose="02040503050406030204" pitchFamily="18" charset="0"/>
                          </a:rPr>
                          <m:t>𝑇</m:t>
                        </m:r>
                      </m:sub>
                      <m:sup>
                        <m:r>
                          <a:rPr lang="en-GB" i="1">
                            <a:latin typeface="Cambria Math" panose="02040503050406030204" pitchFamily="18" charset="0"/>
                          </a:rPr>
                          <m:t>𝑡</m:t>
                        </m:r>
                        <m:acc>
                          <m:accPr>
                            <m:chr m:val="̅"/>
                            <m:ctrlPr>
                              <a:rPr lang="en-GB" i="1" smtClean="0">
                                <a:latin typeface="Cambria Math" panose="02040503050406030204" pitchFamily="18" charset="0"/>
                              </a:rPr>
                            </m:ctrlPr>
                          </m:accPr>
                          <m:e>
                            <m:r>
                              <a:rPr lang="fr-FR" b="0" i="1" smtClean="0">
                                <a:latin typeface="Cambria Math" panose="02040503050406030204" pitchFamily="18" charset="0"/>
                              </a:rPr>
                              <m:t>𝑡</m:t>
                            </m:r>
                          </m:e>
                        </m:acc>
                      </m:sup>
                    </m:sSubSup>
                    <m:sSub>
                      <m:sSubPr>
                        <m:ctrlPr>
                          <a:rPr lang="en-GB" i="1">
                            <a:latin typeface="Cambria Math" panose="02040503050406030204" pitchFamily="18" charset="0"/>
                          </a:rPr>
                        </m:ctrlPr>
                      </m:sSubPr>
                      <m:e>
                        <m:r>
                          <a:rPr lang="fr-FR" b="0" i="1" smtClean="0">
                            <a:latin typeface="Cambria Math" panose="02040503050406030204" pitchFamily="18" charset="0"/>
                          </a:rPr>
                          <m:t>, </m:t>
                        </m:r>
                        <m:r>
                          <a:rPr lang="fr-FR" b="0" i="1" smtClean="0">
                            <a:latin typeface="Cambria Math" panose="02040503050406030204" pitchFamily="18" charset="0"/>
                          </a:rPr>
                          <m:t>𝑦</m:t>
                        </m:r>
                      </m:e>
                      <m:sub>
                        <m:r>
                          <a:rPr lang="en-GB" i="1">
                            <a:latin typeface="Cambria Math" panose="02040503050406030204" pitchFamily="18" charset="0"/>
                          </a:rPr>
                          <m:t>𝑡</m:t>
                        </m:r>
                        <m:acc>
                          <m:accPr>
                            <m:chr m:val="̅"/>
                            <m:ctrlPr>
                              <a:rPr lang="en-GB" i="1">
                                <a:latin typeface="Cambria Math" panose="02040503050406030204" pitchFamily="18" charset="0"/>
                              </a:rPr>
                            </m:ctrlPr>
                          </m:accPr>
                          <m:e>
                            <m:r>
                              <a:rPr lang="en-GB" i="1">
                                <a:latin typeface="Cambria Math" panose="02040503050406030204" pitchFamily="18" charset="0"/>
                              </a:rPr>
                              <m:t>𝑡</m:t>
                            </m:r>
                          </m:e>
                        </m:acc>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𝑡</m:t>
                        </m:r>
                        <m:acc>
                          <m:accPr>
                            <m:chr m:val="̅"/>
                            <m:ctrlPr>
                              <a:rPr lang="en-GB" i="1">
                                <a:latin typeface="Cambria Math" panose="02040503050406030204" pitchFamily="18" charset="0"/>
                              </a:rPr>
                            </m:ctrlPr>
                          </m:accPr>
                          <m:e>
                            <m:r>
                              <a:rPr lang="en-GB" i="1">
                                <a:latin typeface="Cambria Math" panose="02040503050406030204" pitchFamily="18" charset="0"/>
                              </a:rPr>
                              <m:t>𝑡</m:t>
                            </m:r>
                          </m:e>
                        </m:acc>
                      </m:sub>
                    </m:sSub>
                  </m:oMath>
                </a14:m>
                <a:r>
                  <a:rPr lang="en-GB" dirty="0"/>
                  <a:t>  etc…</a:t>
                </a:r>
              </a:p>
              <a:p>
                <a:pPr lvl="1"/>
                <a:endParaRPr lang="en-GB" dirty="0"/>
              </a:p>
              <a:p>
                <a:r>
                  <a:rPr lang="en-GB" dirty="0">
                    <a:solidFill>
                      <a:schemeClr val="accent1"/>
                    </a:solidFill>
                  </a:rPr>
                  <a:t>Variables accessible only in the visible phase space, and at reconstruction level.</a:t>
                </a:r>
              </a:p>
              <a:p>
                <a:pPr lvl="1"/>
                <a:r>
                  <a:rPr lang="en-GB" dirty="0"/>
                  <a:t>Not usable by theorists to confront their calculations to data,</a:t>
                </a:r>
              </a:p>
              <a:p>
                <a:pPr lvl="1"/>
                <a:r>
                  <a:rPr lang="en-GB" dirty="0"/>
                  <a:t>Needed to infer the variables parton-level or particle-level.</a:t>
                </a:r>
              </a:p>
              <a:p>
                <a:pPr lvl="1"/>
                <a:endParaRPr lang="en-GB" dirty="0"/>
              </a:p>
              <a:p>
                <a:pPr lvl="1"/>
                <a:endParaRPr lang="en-GB" dirty="0"/>
              </a:p>
              <a:p>
                <a:r>
                  <a:rPr lang="en-GB" dirty="0">
                    <a:solidFill>
                      <a:schemeClr val="accent1"/>
                    </a:solidFill>
                  </a:rPr>
                  <a:t>Unfolding</a:t>
                </a:r>
                <a:r>
                  <a:rPr lang="en-GB" dirty="0"/>
                  <a:t> : </a:t>
                </a:r>
              </a:p>
              <a:p>
                <a:pPr lvl="1"/>
                <a:r>
                  <a:rPr lang="en-GB" dirty="0"/>
                  <a:t>Uses the detector-level event distribution, from which the backgrounds are subtracted first, </a:t>
                </a:r>
              </a:p>
              <a:p>
                <a:pPr lvl="1"/>
                <a:r>
                  <a:rPr lang="en-GB" dirty="0"/>
                  <a:t>Uses correction matrix (estimated from the MC) to invert the effects of acceptance and efficiencies,</a:t>
                </a:r>
              </a:p>
              <a:p>
                <a:pPr lvl="1"/>
                <a:r>
                  <a:rPr lang="en-GB" b="1" dirty="0"/>
                  <a:t>parton level </a:t>
                </a:r>
                <a:r>
                  <a:rPr lang="en-GB" dirty="0"/>
                  <a:t>: unfold the reconstructed top quarks to the parton top quark,</a:t>
                </a:r>
              </a:p>
              <a:p>
                <a:pPr lvl="1"/>
                <a:r>
                  <a:rPr lang="en-GB" b="1" dirty="0"/>
                  <a:t>particle level </a:t>
                </a:r>
                <a:r>
                  <a:rPr lang="en-GB" dirty="0"/>
                  <a:t>: unfolded top quarks decay products (</a:t>
                </a:r>
                <a:r>
                  <a:rPr lang="en-GB" dirty="0" err="1"/>
                  <a:t>reco</a:t>
                </a:r>
                <a:r>
                  <a:rPr lang="en-GB" dirty="0"/>
                  <a:t> jets to gen jets, </a:t>
                </a:r>
                <a:r>
                  <a:rPr lang="en-GB" dirty="0" err="1"/>
                  <a:t>reco</a:t>
                </a:r>
                <a:r>
                  <a:rPr lang="en-GB" dirty="0"/>
                  <a:t> lepton to gen lepton etc…) and do the top reconstruction with gen objects. Allows for exploring the fiducial phase space.</a:t>
                </a:r>
              </a:p>
            </p:txBody>
          </p:sp>
        </mc:Choice>
        <mc:Fallback xmlns="">
          <p:sp>
            <p:nvSpPr>
              <p:cNvPr id="3" name="Espace réservé du contenu 2">
                <a:extLst>
                  <a:ext uri="{FF2B5EF4-FFF2-40B4-BE49-F238E27FC236}">
                    <a16:creationId xmlns:a16="http://schemas.microsoft.com/office/drawing/2014/main" id="{A3AA6ED7-5265-FF5C-970B-26166DE6005B}"/>
                  </a:ext>
                </a:extLst>
              </p:cNvPr>
              <p:cNvSpPr>
                <a:spLocks noGrp="1" noRot="1" noChangeAspect="1" noMove="1" noResize="1" noEditPoints="1" noAdjustHandles="1" noChangeArrowheads="1" noChangeShapeType="1" noTextEdit="1"/>
              </p:cNvSpPr>
              <p:nvPr>
                <p:ph idx="1"/>
              </p:nvPr>
            </p:nvSpPr>
            <p:spPr>
              <a:xfrm>
                <a:off x="3667432" y="1199535"/>
                <a:ext cx="8411498" cy="5658465"/>
              </a:xfrm>
              <a:blipFill>
                <a:blip r:embed="rId2"/>
                <a:stretch>
                  <a:fillRect l="-754" t="-2242" r="-1508"/>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09F70B4C-68DF-963D-DE48-56FB506268EC}"/>
              </a:ext>
            </a:extLst>
          </p:cNvPr>
          <p:cNvPicPr>
            <a:picLocks noChangeAspect="1"/>
          </p:cNvPicPr>
          <p:nvPr/>
        </p:nvPicPr>
        <p:blipFill>
          <a:blip r:embed="rId3"/>
          <a:stretch>
            <a:fillRect/>
          </a:stretch>
        </p:blipFill>
        <p:spPr>
          <a:xfrm>
            <a:off x="113070" y="1093346"/>
            <a:ext cx="3165077" cy="2959933"/>
          </a:xfrm>
          <a:prstGeom prst="rect">
            <a:avLst/>
          </a:prstGeom>
        </p:spPr>
      </p:pic>
      <p:pic>
        <p:nvPicPr>
          <p:cNvPr id="11" name="Image 10">
            <a:extLst>
              <a:ext uri="{FF2B5EF4-FFF2-40B4-BE49-F238E27FC236}">
                <a16:creationId xmlns:a16="http://schemas.microsoft.com/office/drawing/2014/main" id="{4E5C01A2-2622-135B-5DAE-4A14524CFA1B}"/>
              </a:ext>
            </a:extLst>
          </p:cNvPr>
          <p:cNvPicPr>
            <a:picLocks noChangeAspect="1"/>
          </p:cNvPicPr>
          <p:nvPr/>
        </p:nvPicPr>
        <p:blipFill>
          <a:blip r:embed="rId4"/>
          <a:stretch>
            <a:fillRect/>
          </a:stretch>
        </p:blipFill>
        <p:spPr>
          <a:xfrm>
            <a:off x="171683" y="3971333"/>
            <a:ext cx="3106464" cy="2886667"/>
          </a:xfrm>
          <a:prstGeom prst="rect">
            <a:avLst/>
          </a:prstGeom>
        </p:spPr>
      </p:pic>
      <p:sp>
        <p:nvSpPr>
          <p:cNvPr id="4" name="ZoneTexte 3">
            <a:extLst>
              <a:ext uri="{FF2B5EF4-FFF2-40B4-BE49-F238E27FC236}">
                <a16:creationId xmlns:a16="http://schemas.microsoft.com/office/drawing/2014/main" id="{5D105780-7527-CA81-90F8-7A324EBB2510}"/>
              </a:ext>
            </a:extLst>
          </p:cNvPr>
          <p:cNvSpPr txBox="1"/>
          <p:nvPr/>
        </p:nvSpPr>
        <p:spPr>
          <a:xfrm>
            <a:off x="8969910" y="753242"/>
            <a:ext cx="2212765" cy="307777"/>
          </a:xfrm>
          <a:prstGeom prst="rect">
            <a:avLst/>
          </a:prstGeom>
          <a:noFill/>
        </p:spPr>
        <p:txBody>
          <a:bodyPr wrap="square">
            <a:spAutoFit/>
          </a:bodyPr>
          <a:lstStyle/>
          <a:p>
            <a:r>
              <a:rPr lang="fr-FR" sz="1400" b="1" dirty="0" err="1">
                <a:solidFill>
                  <a:srgbClr val="C00000"/>
                </a:solidFill>
              </a:rPr>
              <a:t>Eur</a:t>
            </a:r>
            <a:r>
              <a:rPr lang="fr-FR" sz="1400" b="1" dirty="0">
                <a:solidFill>
                  <a:srgbClr val="C00000"/>
                </a:solidFill>
              </a:rPr>
              <a:t>. Phys. J. C76 (2016) 538</a:t>
            </a:r>
          </a:p>
        </p:txBody>
      </p:sp>
    </p:spTree>
    <p:extLst>
      <p:ext uri="{BB962C8B-B14F-4D97-AF65-F5344CB8AC3E}">
        <p14:creationId xmlns:p14="http://schemas.microsoft.com/office/powerpoint/2010/main" val="1999669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5F9CB-ADF3-B79F-CFA8-88FBD1AA9A9B}"/>
              </a:ext>
            </a:extLst>
          </p:cNvPr>
          <p:cNvSpPr>
            <a:spLocks noGrp="1"/>
          </p:cNvSpPr>
          <p:nvPr>
            <p:ph type="title"/>
          </p:nvPr>
        </p:nvSpPr>
        <p:spPr/>
        <p:txBody>
          <a:bodyPr/>
          <a:lstStyle/>
          <a:p>
            <a:r>
              <a:rPr lang="en-GB" dirty="0"/>
              <a:t>Differential cross sections (3)</a:t>
            </a:r>
            <a:endParaRPr lang="fr-FR" dirty="0"/>
          </a:p>
        </p:txBody>
      </p:sp>
      <p:pic>
        <p:nvPicPr>
          <p:cNvPr id="5" name="Image 4">
            <a:extLst>
              <a:ext uri="{FF2B5EF4-FFF2-40B4-BE49-F238E27FC236}">
                <a16:creationId xmlns:a16="http://schemas.microsoft.com/office/drawing/2014/main" id="{D2B1D61B-4153-2215-0EEB-83F7164A3E00}"/>
              </a:ext>
            </a:extLst>
          </p:cNvPr>
          <p:cNvPicPr>
            <a:picLocks noChangeAspect="1"/>
          </p:cNvPicPr>
          <p:nvPr/>
        </p:nvPicPr>
        <p:blipFill>
          <a:blip r:embed="rId2"/>
          <a:stretch>
            <a:fillRect/>
          </a:stretch>
        </p:blipFill>
        <p:spPr>
          <a:xfrm>
            <a:off x="6096000" y="1205355"/>
            <a:ext cx="2910348" cy="2794397"/>
          </a:xfrm>
          <a:prstGeom prst="rect">
            <a:avLst/>
          </a:prstGeom>
        </p:spPr>
      </p:pic>
      <p:pic>
        <p:nvPicPr>
          <p:cNvPr id="7" name="Image 6">
            <a:extLst>
              <a:ext uri="{FF2B5EF4-FFF2-40B4-BE49-F238E27FC236}">
                <a16:creationId xmlns:a16="http://schemas.microsoft.com/office/drawing/2014/main" id="{872B7C9C-029B-5C07-6430-D06D14F9BA49}"/>
              </a:ext>
            </a:extLst>
          </p:cNvPr>
          <p:cNvPicPr>
            <a:picLocks noChangeAspect="1"/>
          </p:cNvPicPr>
          <p:nvPr/>
        </p:nvPicPr>
        <p:blipFill>
          <a:blip r:embed="rId3"/>
          <a:stretch>
            <a:fillRect/>
          </a:stretch>
        </p:blipFill>
        <p:spPr>
          <a:xfrm>
            <a:off x="8928100" y="3992876"/>
            <a:ext cx="2882760" cy="2703289"/>
          </a:xfrm>
          <a:prstGeom prst="rect">
            <a:avLst/>
          </a:prstGeom>
        </p:spPr>
      </p:pic>
      <p:pic>
        <p:nvPicPr>
          <p:cNvPr id="9" name="Image 8">
            <a:extLst>
              <a:ext uri="{FF2B5EF4-FFF2-40B4-BE49-F238E27FC236}">
                <a16:creationId xmlns:a16="http://schemas.microsoft.com/office/drawing/2014/main" id="{4DA7AAD6-DE1C-2D5C-41EA-DE31EF5C1483}"/>
              </a:ext>
            </a:extLst>
          </p:cNvPr>
          <p:cNvPicPr>
            <a:picLocks noChangeAspect="1"/>
          </p:cNvPicPr>
          <p:nvPr/>
        </p:nvPicPr>
        <p:blipFill>
          <a:blip r:embed="rId4"/>
          <a:stretch>
            <a:fillRect/>
          </a:stretch>
        </p:blipFill>
        <p:spPr>
          <a:xfrm>
            <a:off x="6139994" y="3999753"/>
            <a:ext cx="2866353" cy="2696412"/>
          </a:xfrm>
          <a:prstGeom prst="rect">
            <a:avLst/>
          </a:prstGeom>
        </p:spPr>
      </p:pic>
      <p:pic>
        <p:nvPicPr>
          <p:cNvPr id="11" name="Image 10">
            <a:extLst>
              <a:ext uri="{FF2B5EF4-FFF2-40B4-BE49-F238E27FC236}">
                <a16:creationId xmlns:a16="http://schemas.microsoft.com/office/drawing/2014/main" id="{54AFB5BA-8D9C-412A-132D-5D811F056919}"/>
              </a:ext>
            </a:extLst>
          </p:cNvPr>
          <p:cNvPicPr>
            <a:picLocks noChangeAspect="1"/>
          </p:cNvPicPr>
          <p:nvPr/>
        </p:nvPicPr>
        <p:blipFill>
          <a:blip r:embed="rId5"/>
          <a:stretch>
            <a:fillRect/>
          </a:stretch>
        </p:blipFill>
        <p:spPr>
          <a:xfrm>
            <a:off x="9006347" y="1212229"/>
            <a:ext cx="2932531" cy="2780647"/>
          </a:xfrm>
          <a:prstGeom prst="rect">
            <a:avLst/>
          </a:prstGeom>
        </p:spPr>
      </p:pic>
      <mc:AlternateContent xmlns:mc="http://schemas.openxmlformats.org/markup-compatibility/2006" xmlns:a14="http://schemas.microsoft.com/office/drawing/2010/main">
        <mc:Choice Requires="a14">
          <p:sp>
            <p:nvSpPr>
              <p:cNvPr id="12" name="Espace réservé du contenu 2">
                <a:extLst>
                  <a:ext uri="{FF2B5EF4-FFF2-40B4-BE49-F238E27FC236}">
                    <a16:creationId xmlns:a16="http://schemas.microsoft.com/office/drawing/2014/main" id="{1424B2FA-02AF-B368-B34F-2978E944EC74}"/>
                  </a:ext>
                </a:extLst>
              </p:cNvPr>
              <p:cNvSpPr>
                <a:spLocks noGrp="1"/>
              </p:cNvSpPr>
              <p:nvPr>
                <p:ph idx="1"/>
              </p:nvPr>
            </p:nvSpPr>
            <p:spPr>
              <a:xfrm>
                <a:off x="167148" y="1309657"/>
                <a:ext cx="5684684" cy="5110808"/>
              </a:xfrm>
            </p:spPr>
            <p:txBody>
              <a:bodyPr/>
              <a:lstStyle/>
              <a:p>
                <a:r>
                  <a:rPr lang="en-GB" dirty="0">
                    <a:solidFill>
                      <a:schemeClr val="accent1"/>
                    </a:solidFill>
                  </a:rPr>
                  <a:t>Examples of differential cross sections in the fiducial </a:t>
                </a:r>
                <a:r>
                  <a:rPr lang="en-GB" dirty="0"/>
                  <a:t>(visible) and full phase spaces.</a:t>
                </a:r>
              </a:p>
              <a:p>
                <a:endParaRPr lang="en-GB" dirty="0"/>
              </a:p>
              <a:p>
                <a:r>
                  <a:rPr lang="en-GB" dirty="0">
                    <a:solidFill>
                      <a:schemeClr val="accent1"/>
                    </a:solidFill>
                  </a:rPr>
                  <a:t>Tensions observed in some variables, in particular the top quark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𝑝</m:t>
                        </m:r>
                      </m:e>
                      <m:sub>
                        <m:r>
                          <a:rPr lang="fr-FR" b="0" i="1" smtClean="0">
                            <a:solidFill>
                              <a:schemeClr val="accent1"/>
                            </a:solidFill>
                            <a:latin typeface="Cambria Math" panose="02040503050406030204" pitchFamily="18" charset="0"/>
                          </a:rPr>
                          <m:t>𝑇</m:t>
                        </m:r>
                      </m:sub>
                    </m:sSub>
                  </m:oMath>
                </a14:m>
                <a:r>
                  <a:rPr lang="en-GB" dirty="0"/>
                  <a:t>.</a:t>
                </a:r>
              </a:p>
              <a:p>
                <a:endParaRPr lang="en-GB" dirty="0"/>
              </a:p>
              <a:p>
                <a:r>
                  <a:rPr lang="en-GB" dirty="0">
                    <a:solidFill>
                      <a:schemeClr val="accent1"/>
                    </a:solidFill>
                  </a:rPr>
                  <a:t>Lead to an extra systematic uncertainty in the CMS papers.</a:t>
                </a:r>
              </a:p>
            </p:txBody>
          </p:sp>
        </mc:Choice>
        <mc:Fallback xmlns="">
          <p:sp>
            <p:nvSpPr>
              <p:cNvPr id="12" name="Espace réservé du contenu 2">
                <a:extLst>
                  <a:ext uri="{FF2B5EF4-FFF2-40B4-BE49-F238E27FC236}">
                    <a16:creationId xmlns:a16="http://schemas.microsoft.com/office/drawing/2014/main" id="{1424B2FA-02AF-B368-B34F-2978E944EC74}"/>
                  </a:ext>
                </a:extLst>
              </p:cNvPr>
              <p:cNvSpPr>
                <a:spLocks noGrp="1" noRot="1" noChangeAspect="1" noMove="1" noResize="1" noEditPoints="1" noAdjustHandles="1" noChangeArrowheads="1" noChangeShapeType="1" noTextEdit="1"/>
              </p:cNvSpPr>
              <p:nvPr>
                <p:ph idx="1"/>
              </p:nvPr>
            </p:nvSpPr>
            <p:spPr>
              <a:xfrm>
                <a:off x="167148" y="1309657"/>
                <a:ext cx="5684684" cy="5110808"/>
              </a:xfrm>
              <a:blipFill>
                <a:blip r:embed="rId6"/>
                <a:stretch>
                  <a:fillRect l="-1782" t="-1985"/>
                </a:stretch>
              </a:blipFill>
            </p:spPr>
            <p:txBody>
              <a:bodyPr/>
              <a:lstStyle/>
              <a:p>
                <a:r>
                  <a:rPr lang="fr-FR">
                    <a:noFill/>
                  </a:rPr>
                  <a:t> </a:t>
                </a:r>
              </a:p>
            </p:txBody>
          </p:sp>
        </mc:Fallback>
      </mc:AlternateContent>
    </p:spTree>
    <p:extLst>
      <p:ext uri="{BB962C8B-B14F-4D97-AF65-F5344CB8AC3E}">
        <p14:creationId xmlns:p14="http://schemas.microsoft.com/office/powerpoint/2010/main" val="45813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2DE86-FB26-6AFF-0FDF-8EC73E370F12}"/>
              </a:ext>
            </a:extLst>
          </p:cNvPr>
          <p:cNvSpPr>
            <a:spLocks noGrp="1"/>
          </p:cNvSpPr>
          <p:nvPr>
            <p:ph type="title"/>
          </p:nvPr>
        </p:nvSpPr>
        <p:spPr/>
        <p:txBody>
          <a:bodyPr/>
          <a:lstStyle/>
          <a:p>
            <a:r>
              <a:rPr lang="fr-FR" dirty="0"/>
              <a:t>Discovery of the toponium</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4000AB0-5351-49C0-2670-BF55B2DB77AE}"/>
                  </a:ext>
                </a:extLst>
              </p:cNvPr>
              <p:cNvSpPr>
                <a:spLocks noGrp="1"/>
              </p:cNvSpPr>
              <p:nvPr>
                <p:ph idx="1"/>
              </p:nvPr>
            </p:nvSpPr>
            <p:spPr>
              <a:xfrm>
                <a:off x="114709" y="1217488"/>
                <a:ext cx="11962581" cy="1295295"/>
              </a:xfrm>
            </p:spPr>
            <p:txBody>
              <a:bodyPr>
                <a:normAutofit fontScale="70000" lnSpcReduction="20000"/>
              </a:bodyPr>
              <a:lstStyle/>
              <a:p>
                <a:r>
                  <a:rPr lang="en-GB" dirty="0">
                    <a:solidFill>
                      <a:schemeClr val="accent1"/>
                    </a:solidFill>
                  </a:rPr>
                  <a:t>Top quark decays before they hadronise, but non-relativistic QCD (NRQCD) predicts bound states enhancement at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oMath>
                </a14:m>
                <a:r>
                  <a:rPr lang="en-GB" dirty="0">
                    <a:solidFill>
                      <a:schemeClr val="accent1"/>
                    </a:solidFill>
                  </a:rPr>
                  <a:t> mass threshold (</a:t>
                </a:r>
                <a14:m>
                  <m:oMath xmlns:m="http://schemas.openxmlformats.org/officeDocument/2006/math">
                    <m:rad>
                      <m:radPr>
                        <m:degHide m:val="on"/>
                        <m:ctrlPr>
                          <a:rPr lang="en-GB" i="1" smtClean="0">
                            <a:solidFill>
                              <a:schemeClr val="accent1"/>
                            </a:solidFill>
                            <a:latin typeface="Cambria Math" panose="02040503050406030204" pitchFamily="18" charset="0"/>
                          </a:rPr>
                        </m:ctrlPr>
                      </m:radPr>
                      <m:deg/>
                      <m:e>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𝑥</m:t>
                            </m:r>
                          </m:e>
                          <m:sub>
                            <m:r>
                              <a:rPr lang="fr-FR" b="0" i="1" smtClean="0">
                                <a:solidFill>
                                  <a:schemeClr val="accent1"/>
                                </a:solidFill>
                                <a:latin typeface="Cambria Math" panose="02040503050406030204" pitchFamily="18" charset="0"/>
                              </a:rPr>
                              <m:t>1</m:t>
                            </m:r>
                          </m:sub>
                        </m:sSub>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𝑥</m:t>
                            </m:r>
                          </m:e>
                          <m:sub>
                            <m:r>
                              <a:rPr lang="fr-FR" b="0" i="1" smtClean="0">
                                <a:solidFill>
                                  <a:schemeClr val="accent1"/>
                                </a:solidFill>
                                <a:latin typeface="Cambria Math" panose="02040503050406030204" pitchFamily="18" charset="0"/>
                              </a:rPr>
                              <m:t>2</m:t>
                            </m:r>
                          </m:sub>
                        </m:sSub>
                        <m:r>
                          <a:rPr lang="fr-FR" b="0" i="1" smtClean="0">
                            <a:solidFill>
                              <a:schemeClr val="accent1"/>
                            </a:solidFill>
                            <a:latin typeface="Cambria Math" panose="02040503050406030204" pitchFamily="18" charset="0"/>
                          </a:rPr>
                          <m:t>𝑠</m:t>
                        </m:r>
                      </m:e>
                    </m:rad>
                    <m:r>
                      <a:rPr lang="en-GB" i="1" smtClean="0">
                        <a:solidFill>
                          <a:schemeClr val="accent1"/>
                        </a:solidFill>
                        <a:latin typeface="Cambria Math" panose="02040503050406030204" pitchFamily="18" charset="0"/>
                        <a:ea typeface="Cambria Math" panose="02040503050406030204" pitchFamily="18" charset="0"/>
                      </a:rPr>
                      <m:t>≈</m:t>
                    </m:r>
                    <m:r>
                      <a:rPr lang="fr-FR" b="0" i="1" smtClean="0">
                        <a:solidFill>
                          <a:schemeClr val="accent1"/>
                        </a:solidFill>
                        <a:latin typeface="Cambria Math" panose="02040503050406030204" pitchFamily="18" charset="0"/>
                      </a:rPr>
                      <m:t>2</m:t>
                    </m:r>
                    <m:sSub>
                      <m:sSubPr>
                        <m:ctrlPr>
                          <a:rPr lang="fr-FR" b="0"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𝑚</m:t>
                        </m:r>
                      </m:e>
                      <m:sub>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sub>
                    </m:sSub>
                  </m:oMath>
                </a14:m>
                <a:r>
                  <a:rPr lang="en-GB" dirty="0">
                    <a:solidFill>
                      <a:schemeClr val="accent1"/>
                    </a:solidFill>
                  </a:rPr>
                  <a:t>).</a:t>
                </a:r>
              </a:p>
              <a:p>
                <a:pPr lvl="1"/>
                <a:r>
                  <a:rPr lang="en-GB" dirty="0"/>
                  <a:t>Top and anti-top interact via QCD between each other before decaying,</a:t>
                </a:r>
              </a:p>
              <a:p>
                <a:pPr lvl="1"/>
                <a:r>
                  <a:rPr lang="en-GB" dirty="0"/>
                  <a:t>Leads to the existence of “remanent” pseudo-scalar state similar to a bound state toponium,</a:t>
                </a:r>
              </a:p>
              <a:p>
                <a:pPr lvl="1"/>
                <a:r>
                  <a:rPr lang="en-GB" dirty="0"/>
                  <a:t>Lead to an excess of events with anti-correlated top quark spins.</a:t>
                </a:r>
              </a:p>
              <a:p>
                <a:endParaRPr lang="en-GB" dirty="0"/>
              </a:p>
            </p:txBody>
          </p:sp>
        </mc:Choice>
        <mc:Fallback xmlns="">
          <p:sp>
            <p:nvSpPr>
              <p:cNvPr id="3" name="Espace réservé du contenu 2">
                <a:extLst>
                  <a:ext uri="{FF2B5EF4-FFF2-40B4-BE49-F238E27FC236}">
                    <a16:creationId xmlns:a16="http://schemas.microsoft.com/office/drawing/2014/main" id="{24000AB0-5351-49C0-2670-BF55B2DB77AE}"/>
                  </a:ext>
                </a:extLst>
              </p:cNvPr>
              <p:cNvSpPr>
                <a:spLocks noGrp="1" noRot="1" noChangeAspect="1" noMove="1" noResize="1" noEditPoints="1" noAdjustHandles="1" noChangeArrowheads="1" noChangeShapeType="1" noTextEdit="1"/>
              </p:cNvSpPr>
              <p:nvPr>
                <p:ph idx="1"/>
              </p:nvPr>
            </p:nvSpPr>
            <p:spPr>
              <a:xfrm>
                <a:off x="114709" y="1217488"/>
                <a:ext cx="11962581" cy="1295295"/>
              </a:xfrm>
              <a:blipFill>
                <a:blip r:embed="rId2"/>
                <a:stretch>
                  <a:fillRect l="-531" t="-8824" b="-3922"/>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C87E63F2-1542-598A-D4DB-F4B22995FBBB}"/>
              </a:ext>
            </a:extLst>
          </p:cNvPr>
          <p:cNvSpPr txBox="1"/>
          <p:nvPr/>
        </p:nvSpPr>
        <p:spPr>
          <a:xfrm>
            <a:off x="9680798" y="623770"/>
            <a:ext cx="1501877" cy="369332"/>
          </a:xfrm>
          <a:prstGeom prst="rect">
            <a:avLst/>
          </a:prstGeom>
          <a:noFill/>
        </p:spPr>
        <p:txBody>
          <a:bodyPr wrap="square">
            <a:spAutoFit/>
          </a:bodyPr>
          <a:lstStyle/>
          <a:p>
            <a:r>
              <a:rPr lang="fr-FR" dirty="0"/>
              <a:t>2503.22382</a:t>
            </a:r>
          </a:p>
        </p:txBody>
      </p:sp>
      <p:pic>
        <p:nvPicPr>
          <p:cNvPr id="12" name="Image 11">
            <a:extLst>
              <a:ext uri="{FF2B5EF4-FFF2-40B4-BE49-F238E27FC236}">
                <a16:creationId xmlns:a16="http://schemas.microsoft.com/office/drawing/2014/main" id="{EB5C226B-B1D5-D546-B81E-CB34A654AC46}"/>
              </a:ext>
            </a:extLst>
          </p:cNvPr>
          <p:cNvPicPr>
            <a:picLocks noChangeAspect="1"/>
          </p:cNvPicPr>
          <p:nvPr/>
        </p:nvPicPr>
        <p:blipFill>
          <a:blip r:embed="rId3"/>
          <a:stretch>
            <a:fillRect/>
          </a:stretch>
        </p:blipFill>
        <p:spPr>
          <a:xfrm>
            <a:off x="1090339" y="4188542"/>
            <a:ext cx="8466616" cy="2599728"/>
          </a:xfrm>
          <a:prstGeom prst="rect">
            <a:avLst/>
          </a:prstGeom>
        </p:spPr>
      </p:pic>
      <p:sp>
        <p:nvSpPr>
          <p:cNvPr id="13" name="ZoneTexte 12">
            <a:extLst>
              <a:ext uri="{FF2B5EF4-FFF2-40B4-BE49-F238E27FC236}">
                <a16:creationId xmlns:a16="http://schemas.microsoft.com/office/drawing/2014/main" id="{E9BC941E-796F-0444-6B6C-DDEE998913C1}"/>
              </a:ext>
            </a:extLst>
          </p:cNvPr>
          <p:cNvSpPr txBox="1"/>
          <p:nvPr/>
        </p:nvSpPr>
        <p:spPr>
          <a:xfrm>
            <a:off x="6934102" y="4370832"/>
            <a:ext cx="2522870" cy="369332"/>
          </a:xfrm>
          <a:prstGeom prst="rect">
            <a:avLst/>
          </a:prstGeom>
          <a:noFill/>
        </p:spPr>
        <p:txBody>
          <a:bodyPr wrap="none" rtlCol="0">
            <a:spAutoFit/>
          </a:bodyPr>
          <a:lstStyle/>
          <a:p>
            <a:r>
              <a:rPr lang="en-GB" b="1">
                <a:solidFill>
                  <a:srgbClr val="C00000"/>
                </a:solidFill>
              </a:rPr>
              <a:t>Stolen from B.Fuks (</a:t>
            </a:r>
            <a:r>
              <a:rPr lang="en-GB" b="1">
                <a:solidFill>
                  <a:srgbClr val="C00000"/>
                </a:solidFill>
                <a:hlinkClick r:id="rId4">
                  <a:extLst>
                    <a:ext uri="{A12FA001-AC4F-418D-AE19-62706E023703}">
                      <ahyp:hlinkClr xmlns:ahyp="http://schemas.microsoft.com/office/drawing/2018/hyperlinkcolor" val="tx"/>
                    </a:ext>
                  </a:extLst>
                </a:hlinkClick>
              </a:rPr>
              <a:t>link</a:t>
            </a:r>
            <a:r>
              <a:rPr lang="en-GB" b="1">
                <a:solidFill>
                  <a:srgbClr val="C00000"/>
                </a:solidFill>
              </a:rPr>
              <a:t>)</a:t>
            </a:r>
          </a:p>
        </p:txBody>
      </p:sp>
      <p:pic>
        <p:nvPicPr>
          <p:cNvPr id="15" name="Image 14">
            <a:extLst>
              <a:ext uri="{FF2B5EF4-FFF2-40B4-BE49-F238E27FC236}">
                <a16:creationId xmlns:a16="http://schemas.microsoft.com/office/drawing/2014/main" id="{69EE2978-1547-5539-369B-C6228A0C261C}"/>
              </a:ext>
            </a:extLst>
          </p:cNvPr>
          <p:cNvPicPr>
            <a:picLocks noChangeAspect="1"/>
          </p:cNvPicPr>
          <p:nvPr/>
        </p:nvPicPr>
        <p:blipFill>
          <a:blip r:embed="rId5"/>
          <a:stretch>
            <a:fillRect/>
          </a:stretch>
        </p:blipFill>
        <p:spPr>
          <a:xfrm>
            <a:off x="2735729" y="2629362"/>
            <a:ext cx="4999702" cy="1442602"/>
          </a:xfrm>
          <a:prstGeom prst="rect">
            <a:avLst/>
          </a:prstGeom>
        </p:spPr>
      </p:pic>
      <p:sp>
        <p:nvSpPr>
          <p:cNvPr id="16" name="ZoneTexte 15">
            <a:extLst>
              <a:ext uri="{FF2B5EF4-FFF2-40B4-BE49-F238E27FC236}">
                <a16:creationId xmlns:a16="http://schemas.microsoft.com/office/drawing/2014/main" id="{394C6833-C25A-7CBC-A2FC-3F50DB7FEE32}"/>
              </a:ext>
            </a:extLst>
          </p:cNvPr>
          <p:cNvSpPr txBox="1"/>
          <p:nvPr/>
        </p:nvSpPr>
        <p:spPr>
          <a:xfrm>
            <a:off x="5088096" y="2484195"/>
            <a:ext cx="2935612" cy="369332"/>
          </a:xfrm>
          <a:prstGeom prst="rect">
            <a:avLst/>
          </a:prstGeom>
          <a:noFill/>
        </p:spPr>
        <p:txBody>
          <a:bodyPr wrap="none" rtlCol="0">
            <a:spAutoFit/>
          </a:bodyPr>
          <a:lstStyle/>
          <a:p>
            <a:r>
              <a:rPr lang="en-GB" b="1" dirty="0">
                <a:solidFill>
                  <a:srgbClr val="C00000"/>
                </a:solidFill>
              </a:rPr>
              <a:t>Stolen from </a:t>
            </a:r>
            <a:r>
              <a:rPr lang="en-GB" b="1" dirty="0" err="1">
                <a:solidFill>
                  <a:srgbClr val="C00000"/>
                </a:solidFill>
              </a:rPr>
              <a:t>K.Hagiwara</a:t>
            </a:r>
            <a:r>
              <a:rPr lang="en-GB" b="1" dirty="0">
                <a:solidFill>
                  <a:srgbClr val="C00000"/>
                </a:solidFill>
              </a:rPr>
              <a:t>(</a:t>
            </a:r>
            <a:r>
              <a:rPr lang="en-GB" b="1" dirty="0">
                <a:solidFill>
                  <a:srgbClr val="C00000"/>
                </a:solidFill>
                <a:hlinkClick r:id="rId6">
                  <a:extLst>
                    <a:ext uri="{A12FA001-AC4F-418D-AE19-62706E023703}">
                      <ahyp:hlinkClr xmlns:ahyp="http://schemas.microsoft.com/office/drawing/2018/hyperlinkcolor" val="tx"/>
                    </a:ext>
                  </a:extLst>
                </a:hlinkClick>
              </a:rPr>
              <a:t>link</a:t>
            </a:r>
            <a:r>
              <a:rPr lang="en-GB" b="1" dirty="0">
                <a:solidFill>
                  <a:srgbClr val="C00000"/>
                </a:solidFill>
              </a:rPr>
              <a:t>)</a:t>
            </a:r>
          </a:p>
        </p:txBody>
      </p:sp>
    </p:spTree>
    <p:extLst>
      <p:ext uri="{BB962C8B-B14F-4D97-AF65-F5344CB8AC3E}">
        <p14:creationId xmlns:p14="http://schemas.microsoft.com/office/powerpoint/2010/main" val="1952511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EDB12B-14B3-9FB2-73A5-5EFCB35E4B88}"/>
              </a:ext>
            </a:extLst>
          </p:cNvPr>
          <p:cNvSpPr>
            <a:spLocks noGrp="1"/>
          </p:cNvSpPr>
          <p:nvPr>
            <p:ph type="title"/>
          </p:nvPr>
        </p:nvSpPr>
        <p:spPr/>
        <p:txBody>
          <a:bodyPr>
            <a:noAutofit/>
          </a:bodyPr>
          <a:lstStyle/>
          <a:p>
            <a:r>
              <a:rPr lang="en-GB" sz="3600" dirty="0"/>
              <a:t>What’s makes the top quark special : </a:t>
            </a:r>
            <a:br>
              <a:rPr lang="en-GB" sz="3600" dirty="0"/>
            </a:br>
            <a:r>
              <a:rPr lang="en-GB" sz="3600" dirty="0"/>
              <a:t>mass and decay</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AA3D235D-3609-9CD1-62B3-9CEC593CB71F}"/>
                  </a:ext>
                </a:extLst>
              </p:cNvPr>
              <p:cNvSpPr>
                <a:spLocks noGrp="1"/>
              </p:cNvSpPr>
              <p:nvPr>
                <p:ph idx="1"/>
              </p:nvPr>
            </p:nvSpPr>
            <p:spPr>
              <a:xfrm>
                <a:off x="0" y="1151791"/>
                <a:ext cx="12192000" cy="4844971"/>
              </a:xfrm>
            </p:spPr>
            <p:txBody>
              <a:bodyPr>
                <a:normAutofit fontScale="77500" lnSpcReduction="20000"/>
              </a:bodyPr>
              <a:lstStyle/>
              <a:p>
                <a:r>
                  <a:rPr lang="en-GB" dirty="0">
                    <a:solidFill>
                      <a:schemeClr val="accent1"/>
                    </a:solidFill>
                  </a:rPr>
                  <a:t>The top quark is the heaviest particle known </a:t>
                </a:r>
                <a:r>
                  <a:rPr lang="en-GB" dirty="0"/>
                  <a:t>: ~125 GeV.</a:t>
                </a:r>
              </a:p>
              <a:p>
                <a:pPr marL="0" indent="0">
                  <a:buNone/>
                </a:pPr>
                <a:endParaRPr lang="en-GB" dirty="0"/>
              </a:p>
              <a:p>
                <a:r>
                  <a:rPr lang="en-GB" dirty="0">
                    <a:solidFill>
                      <a:schemeClr val="accent1"/>
                    </a:solidFill>
                  </a:rPr>
                  <a:t>What are the consequences ?</a:t>
                </a:r>
              </a:p>
              <a:p>
                <a:endParaRPr lang="en-GB" dirty="0">
                  <a:solidFill>
                    <a:schemeClr val="accent1"/>
                  </a:solidFill>
                </a:endParaRPr>
              </a:p>
              <a:p>
                <a:pPr lvl="1"/>
                <a:r>
                  <a:rPr lang="en-GB" dirty="0">
                    <a:solidFill>
                      <a:schemeClr val="accent5"/>
                    </a:solidFill>
                  </a:rPr>
                  <a:t>Can decay into an on-shell W boson and a b quark</a:t>
                </a:r>
                <a:r>
                  <a:rPr lang="en-GB" dirty="0"/>
                  <a:t>,</a:t>
                </a:r>
              </a:p>
              <a:p>
                <a:pPr lvl="1"/>
                <a:endParaRPr lang="en-GB" dirty="0"/>
              </a:p>
              <a:p>
                <a:pPr lvl="1"/>
                <a:r>
                  <a:rPr lang="en-GB" dirty="0">
                    <a:solidFill>
                      <a:schemeClr val="accent5"/>
                    </a:solidFill>
                  </a:rPr>
                  <a:t>Decay width </a:t>
                </a:r>
                <a14:m>
                  <m:oMath xmlns:m="http://schemas.openxmlformats.org/officeDocument/2006/math">
                    <m:sSub>
                      <m:sSubPr>
                        <m:ctrlPr>
                          <a:rPr lang="en-GB" i="1" smtClean="0">
                            <a:solidFill>
                              <a:schemeClr val="accent5"/>
                            </a:solidFill>
                            <a:latin typeface="Cambria Math" panose="02040503050406030204" pitchFamily="18" charset="0"/>
                          </a:rPr>
                        </m:ctrlPr>
                      </m:sSubPr>
                      <m:e>
                        <m:r>
                          <m:rPr>
                            <m:sty m:val="p"/>
                          </m:rPr>
                          <a:rPr lang="el-GR" i="1" smtClean="0">
                            <a:solidFill>
                              <a:schemeClr val="accent5"/>
                            </a:solidFill>
                            <a:latin typeface="Cambria Math" panose="02040503050406030204" pitchFamily="18" charset="0"/>
                            <a:ea typeface="Cambria Math" panose="02040503050406030204" pitchFamily="18" charset="0"/>
                          </a:rPr>
                          <m:t>Γ</m:t>
                        </m:r>
                      </m:e>
                      <m:sub>
                        <m:r>
                          <a:rPr lang="fr-FR" b="0" i="1" smtClean="0">
                            <a:solidFill>
                              <a:schemeClr val="accent5"/>
                            </a:solidFill>
                            <a:latin typeface="Cambria Math" panose="02040503050406030204" pitchFamily="18" charset="0"/>
                          </a:rPr>
                          <m:t>𝑡</m:t>
                        </m:r>
                      </m:sub>
                    </m:sSub>
                    <m:r>
                      <a:rPr lang="fr-FR" b="0" i="1" smtClean="0">
                        <a:solidFill>
                          <a:schemeClr val="accent5"/>
                        </a:solidFill>
                        <a:latin typeface="Cambria Math" panose="02040503050406030204" pitchFamily="18" charset="0"/>
                      </a:rPr>
                      <m:t>=1.326</m:t>
                    </m:r>
                  </m:oMath>
                </a14:m>
                <a:r>
                  <a:rPr lang="en-GB" dirty="0">
                    <a:solidFill>
                      <a:schemeClr val="accent5"/>
                    </a:solidFill>
                  </a:rPr>
                  <a:t> GeV depends on top mass</a:t>
                </a:r>
                <a:r>
                  <a:rPr lang="en-GB" dirty="0"/>
                  <a:t>.</a:t>
                </a:r>
              </a:p>
              <a:p>
                <a:pPr lvl="1"/>
                <a:endParaRPr lang="en-GB" dirty="0"/>
              </a:p>
              <a:p>
                <a:pPr lvl="1"/>
                <a:r>
                  <a:rPr lang="en-GB" dirty="0">
                    <a:solidFill>
                      <a:schemeClr val="accent5"/>
                    </a:solidFill>
                  </a:rPr>
                  <a:t>Very short life time </a:t>
                </a:r>
                <a:r>
                  <a:rPr lang="en-GB" dirty="0"/>
                  <a:t>(</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𝜏</m:t>
                        </m:r>
                      </m:e>
                      <m:sub>
                        <m:r>
                          <a:rPr lang="fr-FR" b="0" i="1" smtClean="0">
                            <a:latin typeface="Cambria Math" panose="02040503050406030204" pitchFamily="18" charset="0"/>
                          </a:rPr>
                          <m:t>𝑡</m:t>
                        </m:r>
                      </m:sub>
                    </m:sSub>
                    <m:r>
                      <a:rPr lang="fr-FR" b="0" i="1" smtClean="0">
                        <a:latin typeface="Cambria Math" panose="02040503050406030204" pitchFamily="18" charset="0"/>
                      </a:rPr>
                      <m:t>=</m:t>
                    </m:r>
                    <m:r>
                      <a:rPr lang="fr-FR" i="1">
                        <a:latin typeface="Cambria Math" panose="02040503050406030204" pitchFamily="18" charset="0"/>
                        <a:ea typeface="Cambria Math" panose="02040503050406030204" pitchFamily="18" charset="0"/>
                      </a:rPr>
                      <m:t>ℏ</m:t>
                    </m:r>
                    <m:r>
                      <a:rPr lang="fr-FR" b="0" i="1" smtClean="0">
                        <a:latin typeface="Cambria Math" panose="02040503050406030204" pitchFamily="18" charset="0"/>
                      </a:rPr>
                      <m:t>/</m:t>
                    </m:r>
                    <m:sSub>
                      <m:sSubPr>
                        <m:ctrlPr>
                          <a:rPr lang="en-GB"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fr-FR" i="1">
                            <a:latin typeface="Cambria Math" panose="02040503050406030204" pitchFamily="18" charset="0"/>
                          </a:rPr>
                          <m:t>𝑡</m:t>
                        </m:r>
                      </m:sub>
                    </m:sSub>
                    <m:r>
                      <a:rPr lang="fr-FR"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0.5∙</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−24</m:t>
                        </m:r>
                      </m:sup>
                    </m:sSup>
                    <m:r>
                      <a:rPr lang="fr-FR" b="0" i="1" smtClean="0">
                        <a:latin typeface="Cambria Math" panose="02040503050406030204" pitchFamily="18" charset="0"/>
                        <a:ea typeface="Cambria Math" panose="02040503050406030204" pitchFamily="18" charset="0"/>
                      </a:rPr>
                      <m:t>𝑠</m:t>
                    </m:r>
                  </m:oMath>
                </a14:m>
                <a:r>
                  <a:rPr lang="en-GB" dirty="0"/>
                  <a:t>) &lt; hadronization time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3.0∙</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−24</m:t>
                        </m:r>
                      </m:sup>
                    </m:sSup>
                    <m:r>
                      <a:rPr lang="fr-FR" b="0" i="1" smtClean="0">
                        <a:latin typeface="Cambria Math" panose="02040503050406030204" pitchFamily="18" charset="0"/>
                        <a:ea typeface="Cambria Math" panose="02040503050406030204" pitchFamily="18" charset="0"/>
                      </a:rPr>
                      <m:t>𝑠</m:t>
                    </m:r>
                  </m:oMath>
                </a14:m>
                <a:r>
                  <a:rPr lang="en-GB" dirty="0"/>
                  <a:t>).  </a:t>
                </a:r>
                <a:r>
                  <a:rPr lang="en-GB" i="1" dirty="0"/>
                  <a:t>Top quark decays before they can hadronise or form bound states (toponium).</a:t>
                </a:r>
              </a:p>
              <a:p>
                <a:pPr lvl="1"/>
                <a:endParaRPr lang="en-GB" dirty="0"/>
              </a:p>
              <a:p>
                <a:pPr lvl="1"/>
                <a:r>
                  <a:rPr lang="en-GB" dirty="0">
                    <a:solidFill>
                      <a:schemeClr val="accent5"/>
                    </a:solidFill>
                  </a:rPr>
                  <a:t>Top quark (4-vector, mass) can be reconstructed from decay products</a:t>
                </a:r>
                <a:r>
                  <a:rPr lang="en-GB" dirty="0"/>
                  <a:t>,</a:t>
                </a:r>
              </a:p>
              <a:p>
                <a:pPr lvl="2"/>
                <a:r>
                  <a:rPr lang="en-GB" dirty="0"/>
                  <a:t>Precise measurements of properties,</a:t>
                </a:r>
              </a:p>
              <a:p>
                <a:pPr lvl="2"/>
                <a:r>
                  <a:rPr lang="en-GB" dirty="0"/>
                  <a:t>No top quark hadrons (?)</a:t>
                </a:r>
              </a:p>
              <a:p>
                <a:pPr marL="457200" lvl="1" indent="0">
                  <a:buNone/>
                </a:pPr>
                <a:endParaRPr lang="en-GB" dirty="0"/>
              </a:p>
              <a:p>
                <a:r>
                  <a:rPr lang="en-GB" dirty="0">
                    <a:solidFill>
                      <a:schemeClr val="accent1"/>
                    </a:solidFill>
                  </a:rPr>
                  <a:t>CKM matrix elements gives a value of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𝑉</m:t>
                        </m:r>
                      </m:e>
                      <m:sub>
                        <m:r>
                          <a:rPr lang="fr-FR" b="0" i="1" smtClean="0">
                            <a:solidFill>
                              <a:schemeClr val="accent1"/>
                            </a:solidFill>
                            <a:latin typeface="Cambria Math" panose="02040503050406030204" pitchFamily="18" charset="0"/>
                          </a:rPr>
                          <m:t>𝑡𝑏</m:t>
                        </m:r>
                      </m:sub>
                    </m:sSub>
                    <m:r>
                      <a:rPr lang="fr-FR" b="0" i="1" smtClean="0">
                        <a:solidFill>
                          <a:schemeClr val="accent1"/>
                        </a:solidFill>
                        <a:latin typeface="Cambria Math" panose="02040503050406030204" pitchFamily="18" charset="0"/>
                      </a:rPr>
                      <m:t>|</m:t>
                    </m:r>
                  </m:oMath>
                </a14:m>
                <a:r>
                  <a:rPr lang="en-GB" dirty="0">
                    <a:solidFill>
                      <a:schemeClr val="accent1"/>
                    </a:solidFill>
                  </a:rPr>
                  <a:t> very close to unity </a:t>
                </a:r>
                <a:r>
                  <a:rPr lang="en-GB" dirty="0"/>
                  <a:t>=&gt;  decay almost exclusively into a W-boson and a b quark</a:t>
                </a:r>
              </a:p>
              <a:p>
                <a:pPr marL="0" indent="0">
                  <a:buNone/>
                </a:pPr>
                <a:endParaRPr lang="en-GB" dirty="0"/>
              </a:p>
              <a:p>
                <a:endParaRPr lang="en-GB" dirty="0"/>
              </a:p>
            </p:txBody>
          </p:sp>
        </mc:Choice>
        <mc:Fallback xmlns="">
          <p:sp>
            <p:nvSpPr>
              <p:cNvPr id="3" name="Espace réservé du contenu 2">
                <a:extLst>
                  <a:ext uri="{FF2B5EF4-FFF2-40B4-BE49-F238E27FC236}">
                    <a16:creationId xmlns:a16="http://schemas.microsoft.com/office/drawing/2014/main" id="{AA3D235D-3609-9CD1-62B3-9CEC593CB71F}"/>
                  </a:ext>
                </a:extLst>
              </p:cNvPr>
              <p:cNvSpPr>
                <a:spLocks noGrp="1" noRot="1" noChangeAspect="1" noMove="1" noResize="1" noEditPoints="1" noAdjustHandles="1" noChangeArrowheads="1" noChangeShapeType="1" noTextEdit="1"/>
              </p:cNvSpPr>
              <p:nvPr>
                <p:ph idx="1"/>
              </p:nvPr>
            </p:nvSpPr>
            <p:spPr>
              <a:xfrm>
                <a:off x="0" y="1151791"/>
                <a:ext cx="12192000" cy="4844971"/>
              </a:xfrm>
              <a:blipFill>
                <a:blip r:embed="rId2"/>
                <a:stretch>
                  <a:fillRect l="-624" t="-2611" b="-1828"/>
                </a:stretch>
              </a:blipFill>
            </p:spPr>
            <p:txBody>
              <a:bodyPr/>
              <a:lstStyle/>
              <a:p>
                <a:r>
                  <a:rPr lang="fr-FR">
                    <a:noFill/>
                  </a:rPr>
                  <a:t> </a:t>
                </a:r>
              </a:p>
            </p:txBody>
          </p:sp>
        </mc:Fallback>
      </mc:AlternateContent>
      <p:pic>
        <p:nvPicPr>
          <p:cNvPr id="1026" name="Picture 2" descr="6: The Feynman diagram of the top quark decay [153]. | Download Scientific  Diagram">
            <a:extLst>
              <a:ext uri="{FF2B5EF4-FFF2-40B4-BE49-F238E27FC236}">
                <a16:creationId xmlns:a16="http://schemas.microsoft.com/office/drawing/2014/main" id="{8B639F3E-F23C-7AE9-BA7E-E0343C8EE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3009" y="1181734"/>
            <a:ext cx="1815636" cy="107939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9BAEBB2-2BEE-8F45-A949-B5860656CF4C}"/>
              </a:ext>
            </a:extLst>
          </p:cNvPr>
          <p:cNvPicPr>
            <a:picLocks noChangeAspect="1"/>
          </p:cNvPicPr>
          <p:nvPr/>
        </p:nvPicPr>
        <p:blipFill>
          <a:blip r:embed="rId4"/>
          <a:stretch>
            <a:fillRect/>
          </a:stretch>
        </p:blipFill>
        <p:spPr>
          <a:xfrm>
            <a:off x="6794204" y="2419822"/>
            <a:ext cx="5153246" cy="711908"/>
          </a:xfrm>
          <a:prstGeom prst="rect">
            <a:avLst/>
          </a:prstGeom>
        </p:spPr>
      </p:pic>
      <p:pic>
        <p:nvPicPr>
          <p:cNvPr id="2050" name="Picture 2" descr="enter image description here">
            <a:extLst>
              <a:ext uri="{FF2B5EF4-FFF2-40B4-BE49-F238E27FC236}">
                <a16:creationId xmlns:a16="http://schemas.microsoft.com/office/drawing/2014/main" id="{FF296E20-58BB-6FB5-B18C-8E2D4D6331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389" y="5792332"/>
            <a:ext cx="3927231" cy="88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154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2DE86-FB26-6AFF-0FDF-8EC73E370F12}"/>
              </a:ext>
            </a:extLst>
          </p:cNvPr>
          <p:cNvSpPr>
            <a:spLocks noGrp="1"/>
          </p:cNvSpPr>
          <p:nvPr>
            <p:ph type="title"/>
          </p:nvPr>
        </p:nvSpPr>
        <p:spPr/>
        <p:txBody>
          <a:bodyPr/>
          <a:lstStyle/>
          <a:p>
            <a:r>
              <a:rPr lang="fr-FR" dirty="0"/>
              <a:t>Discovery of the toponium</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4000AB0-5351-49C0-2670-BF55B2DB77AE}"/>
                  </a:ext>
                </a:extLst>
              </p:cNvPr>
              <p:cNvSpPr>
                <a:spLocks noGrp="1"/>
              </p:cNvSpPr>
              <p:nvPr>
                <p:ph idx="1"/>
              </p:nvPr>
            </p:nvSpPr>
            <p:spPr>
              <a:xfrm>
                <a:off x="101600" y="1280160"/>
                <a:ext cx="11962581" cy="664381"/>
              </a:xfrm>
            </p:spPr>
            <p:txBody>
              <a:bodyPr>
                <a:normAutofit fontScale="62500" lnSpcReduction="20000"/>
              </a:bodyPr>
              <a:lstStyle/>
              <a:p>
                <a:r>
                  <a:rPr lang="en-GB" dirty="0">
                    <a:solidFill>
                      <a:schemeClr val="accent1"/>
                    </a:solidFill>
                  </a:rPr>
                  <a:t>A bit of context </a:t>
                </a:r>
                <a:r>
                  <a:rPr lang="en-GB" dirty="0"/>
                  <a:t>: BSM analysis (dilepton) searching for non-SM </a:t>
                </a:r>
                <a14:m>
                  <m:oMath xmlns:m="http://schemas.openxmlformats.org/officeDocument/2006/math">
                    <m:sSub>
                      <m:sSubPr>
                        <m:ctrlPr>
                          <a:rPr lang="en-GB" i="1">
                            <a:latin typeface="Cambria Math" panose="02040503050406030204" pitchFamily="18" charset="0"/>
                          </a:rPr>
                        </m:ctrlPr>
                      </m:sSubPr>
                      <m:e>
                        <m:r>
                          <a:rPr lang="fr-FR" i="1">
                            <a:latin typeface="Cambria Math" panose="02040503050406030204" pitchFamily="18" charset="0"/>
                          </a:rPr>
                          <m:t>𝑚</m:t>
                        </m:r>
                      </m:e>
                      <m:sub>
                        <m:r>
                          <a:rPr lang="fr-FR" i="1">
                            <a:latin typeface="Cambria Math" panose="02040503050406030204" pitchFamily="18" charset="0"/>
                          </a:rPr>
                          <m:t>𝑡</m:t>
                        </m:r>
                        <m:acc>
                          <m:accPr>
                            <m:chr m:val="̅"/>
                            <m:ctrlPr>
                              <a:rPr lang="fr-FR" i="1">
                                <a:latin typeface="Cambria Math" panose="02040503050406030204" pitchFamily="18" charset="0"/>
                              </a:rPr>
                            </m:ctrlPr>
                          </m:accPr>
                          <m:e>
                            <m:r>
                              <a:rPr lang="fr-FR" i="1">
                                <a:latin typeface="Cambria Math" panose="02040503050406030204" pitchFamily="18" charset="0"/>
                              </a:rPr>
                              <m:t>𝑡</m:t>
                            </m:r>
                          </m:e>
                        </m:acc>
                      </m:sub>
                    </m:sSub>
                  </m:oMath>
                </a14:m>
                <a:r>
                  <a:rPr lang="en-GB" dirty="0"/>
                  <a:t> resonances found an excess at low </a:t>
                </a:r>
                <a14:m>
                  <m:oMath xmlns:m="http://schemas.openxmlformats.org/officeDocument/2006/math">
                    <m:sSub>
                      <m:sSubPr>
                        <m:ctrlPr>
                          <a:rPr lang="en-GB" i="1">
                            <a:latin typeface="Cambria Math" panose="02040503050406030204" pitchFamily="18" charset="0"/>
                          </a:rPr>
                        </m:ctrlPr>
                      </m:sSubPr>
                      <m:e>
                        <m:r>
                          <a:rPr lang="fr-FR" i="1">
                            <a:latin typeface="Cambria Math" panose="02040503050406030204" pitchFamily="18" charset="0"/>
                          </a:rPr>
                          <m:t>𝑚</m:t>
                        </m:r>
                      </m:e>
                      <m:sub>
                        <m:r>
                          <a:rPr lang="fr-FR" i="1">
                            <a:latin typeface="Cambria Math" panose="02040503050406030204" pitchFamily="18" charset="0"/>
                          </a:rPr>
                          <m:t>𝑡</m:t>
                        </m:r>
                        <m:acc>
                          <m:accPr>
                            <m:chr m:val="̅"/>
                            <m:ctrlPr>
                              <a:rPr lang="fr-FR" i="1">
                                <a:latin typeface="Cambria Math" panose="02040503050406030204" pitchFamily="18" charset="0"/>
                              </a:rPr>
                            </m:ctrlPr>
                          </m:accPr>
                          <m:e>
                            <m:r>
                              <a:rPr lang="fr-FR" i="1">
                                <a:latin typeface="Cambria Math" panose="02040503050406030204" pitchFamily="18" charset="0"/>
                              </a:rPr>
                              <m:t>𝑡</m:t>
                            </m:r>
                          </m:e>
                        </m:acc>
                      </m:sub>
                    </m:sSub>
                    <m:r>
                      <a:rPr lang="fr-FR">
                        <a:latin typeface="Cambria Math" panose="02040503050406030204" pitchFamily="18" charset="0"/>
                      </a:rPr>
                      <m:t>.</m:t>
                    </m:r>
                  </m:oMath>
                </a14:m>
                <a:endParaRPr lang="en-GB" dirty="0"/>
              </a:p>
              <a:p>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𝐶</m:t>
                        </m:r>
                      </m:e>
                      <m:sub>
                        <m:r>
                          <a:rPr lang="fr-FR" b="0" i="1" smtClean="0">
                            <a:solidFill>
                              <a:schemeClr val="accent1"/>
                            </a:solidFill>
                            <a:latin typeface="Cambria Math" panose="02040503050406030204" pitchFamily="18" charset="0"/>
                          </a:rPr>
                          <m:t>h𝑒𝑙</m:t>
                        </m:r>
                      </m:sub>
                    </m:sSub>
                  </m:oMath>
                </a14:m>
                <a:r>
                  <a:rPr lang="en-GB" dirty="0">
                    <a:solidFill>
                      <a:schemeClr val="accent1"/>
                    </a:solidFill>
                  </a:rPr>
                  <a:t> and </a:t>
                </a:r>
                <a14:m>
                  <m:oMath xmlns:m="http://schemas.openxmlformats.org/officeDocument/2006/math">
                    <m:sSub>
                      <m:sSubPr>
                        <m:ctrlPr>
                          <a:rPr lang="en-GB" i="1">
                            <a:solidFill>
                              <a:schemeClr val="accent1"/>
                            </a:solidFill>
                            <a:latin typeface="Cambria Math" panose="02040503050406030204" pitchFamily="18" charset="0"/>
                          </a:rPr>
                        </m:ctrlPr>
                      </m:sSubPr>
                      <m:e>
                        <m:r>
                          <a:rPr lang="fr-FR" i="1">
                            <a:solidFill>
                              <a:schemeClr val="accent1"/>
                            </a:solidFill>
                            <a:latin typeface="Cambria Math" panose="02040503050406030204" pitchFamily="18" charset="0"/>
                          </a:rPr>
                          <m:t>𝐶</m:t>
                        </m:r>
                      </m:e>
                      <m:sub>
                        <m:r>
                          <a:rPr lang="fr-FR" b="0" i="1" smtClean="0">
                            <a:solidFill>
                              <a:schemeClr val="accent1"/>
                            </a:solidFill>
                            <a:latin typeface="Cambria Math" panose="02040503050406030204" pitchFamily="18" charset="0"/>
                          </a:rPr>
                          <m:t>h𝑎𝑛</m:t>
                        </m:r>
                      </m:sub>
                    </m:sSub>
                  </m:oMath>
                </a14:m>
                <a:r>
                  <a:rPr lang="en-GB" dirty="0">
                    <a:solidFill>
                      <a:schemeClr val="accent1"/>
                    </a:solidFill>
                  </a:rPr>
                  <a:t> are variables related to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oMath>
                </a14:m>
                <a:r>
                  <a:rPr lang="en-GB" dirty="0">
                    <a:solidFill>
                      <a:schemeClr val="accent1"/>
                    </a:solidFill>
                  </a:rPr>
                  <a:t> spin correlation (see later). </a:t>
                </a:r>
                <a:endParaRPr lang="en-GB" dirty="0"/>
              </a:p>
            </p:txBody>
          </p:sp>
        </mc:Choice>
        <mc:Fallback xmlns="">
          <p:sp>
            <p:nvSpPr>
              <p:cNvPr id="3" name="Espace réservé du contenu 2">
                <a:extLst>
                  <a:ext uri="{FF2B5EF4-FFF2-40B4-BE49-F238E27FC236}">
                    <a16:creationId xmlns:a16="http://schemas.microsoft.com/office/drawing/2014/main" id="{24000AB0-5351-49C0-2670-BF55B2DB77AE}"/>
                  </a:ext>
                </a:extLst>
              </p:cNvPr>
              <p:cNvSpPr>
                <a:spLocks noGrp="1" noRot="1" noChangeAspect="1" noMove="1" noResize="1" noEditPoints="1" noAdjustHandles="1" noChangeArrowheads="1" noChangeShapeType="1" noTextEdit="1"/>
              </p:cNvSpPr>
              <p:nvPr>
                <p:ph idx="1"/>
              </p:nvPr>
            </p:nvSpPr>
            <p:spPr>
              <a:xfrm>
                <a:off x="101600" y="1280160"/>
                <a:ext cx="11962581" cy="664381"/>
              </a:xfrm>
              <a:blipFill>
                <a:blip r:embed="rId2"/>
                <a:stretch>
                  <a:fillRect l="-425" t="-16667" b="-3704"/>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C87E63F2-1542-598A-D4DB-F4B22995FBBB}"/>
              </a:ext>
            </a:extLst>
          </p:cNvPr>
          <p:cNvSpPr txBox="1"/>
          <p:nvPr/>
        </p:nvSpPr>
        <p:spPr>
          <a:xfrm>
            <a:off x="9680798" y="623770"/>
            <a:ext cx="1501877" cy="369332"/>
          </a:xfrm>
          <a:prstGeom prst="rect">
            <a:avLst/>
          </a:prstGeom>
          <a:noFill/>
        </p:spPr>
        <p:txBody>
          <a:bodyPr wrap="square">
            <a:spAutoFit/>
          </a:bodyPr>
          <a:lstStyle/>
          <a:p>
            <a:r>
              <a:rPr lang="fr-FR" dirty="0"/>
              <a:t>2503.22382</a:t>
            </a:r>
          </a:p>
        </p:txBody>
      </p:sp>
      <p:pic>
        <p:nvPicPr>
          <p:cNvPr id="7" name="Image 6">
            <a:extLst>
              <a:ext uri="{FF2B5EF4-FFF2-40B4-BE49-F238E27FC236}">
                <a16:creationId xmlns:a16="http://schemas.microsoft.com/office/drawing/2014/main" id="{67EFF9B9-1772-95EB-C7A6-0F3AA574F5E4}"/>
              </a:ext>
            </a:extLst>
          </p:cNvPr>
          <p:cNvPicPr>
            <a:picLocks noChangeAspect="1"/>
          </p:cNvPicPr>
          <p:nvPr/>
        </p:nvPicPr>
        <p:blipFill>
          <a:blip r:embed="rId3"/>
          <a:stretch>
            <a:fillRect/>
          </a:stretch>
        </p:blipFill>
        <p:spPr>
          <a:xfrm>
            <a:off x="659020" y="2595716"/>
            <a:ext cx="9584831" cy="4186277"/>
          </a:xfrm>
          <a:prstGeom prst="rect">
            <a:avLst/>
          </a:prstGeom>
        </p:spPr>
      </p:pic>
      <p:sp>
        <p:nvSpPr>
          <p:cNvPr id="8" name="ZoneTexte 7">
            <a:extLst>
              <a:ext uri="{FF2B5EF4-FFF2-40B4-BE49-F238E27FC236}">
                <a16:creationId xmlns:a16="http://schemas.microsoft.com/office/drawing/2014/main" id="{0C49A1A5-2AAF-9B9C-3278-4DD6D47933D3}"/>
              </a:ext>
            </a:extLst>
          </p:cNvPr>
          <p:cNvSpPr txBox="1"/>
          <p:nvPr/>
        </p:nvSpPr>
        <p:spPr>
          <a:xfrm>
            <a:off x="8737614" y="3502350"/>
            <a:ext cx="2127570" cy="369332"/>
          </a:xfrm>
          <a:prstGeom prst="rect">
            <a:avLst/>
          </a:prstGeom>
          <a:noFill/>
        </p:spPr>
        <p:txBody>
          <a:bodyPr wrap="none" rtlCol="0">
            <a:spAutoFit/>
          </a:bodyPr>
          <a:lstStyle/>
          <a:p>
            <a:r>
              <a:rPr lang="en-GB" b="1" dirty="0">
                <a:solidFill>
                  <a:srgbClr val="C00000"/>
                </a:solidFill>
              </a:rPr>
              <a:t>Anti spin correlation</a:t>
            </a:r>
          </a:p>
        </p:txBody>
      </p:sp>
    </p:spTree>
    <p:extLst>
      <p:ext uri="{BB962C8B-B14F-4D97-AF65-F5344CB8AC3E}">
        <p14:creationId xmlns:p14="http://schemas.microsoft.com/office/powerpoint/2010/main" val="145985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E12B0-8904-4196-44EB-3404C9C6AF52}"/>
              </a:ext>
            </a:extLst>
          </p:cNvPr>
          <p:cNvSpPr>
            <a:spLocks noGrp="1"/>
          </p:cNvSpPr>
          <p:nvPr>
            <p:ph type="title"/>
          </p:nvPr>
        </p:nvSpPr>
        <p:spPr>
          <a:xfrm>
            <a:off x="838200" y="2862262"/>
            <a:ext cx="10515600" cy="1133475"/>
          </a:xfrm>
        </p:spPr>
        <p:txBody>
          <a:bodyPr>
            <a:normAutofit/>
          </a:bodyPr>
          <a:lstStyle/>
          <a:p>
            <a:r>
              <a:rPr lang="en-GB" dirty="0"/>
              <a:t>Single top cross section</a:t>
            </a:r>
          </a:p>
        </p:txBody>
      </p:sp>
    </p:spTree>
    <p:extLst>
      <p:ext uri="{BB962C8B-B14F-4D97-AF65-F5344CB8AC3E}">
        <p14:creationId xmlns:p14="http://schemas.microsoft.com/office/powerpoint/2010/main" val="25338970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AA767081-839B-52FF-CDA9-7016BDCFF4E4}"/>
                  </a:ext>
                </a:extLst>
              </p:cNvPr>
              <p:cNvSpPr>
                <a:spLocks noGrp="1"/>
              </p:cNvSpPr>
              <p:nvPr>
                <p:ph type="title"/>
              </p:nvPr>
            </p:nvSpPr>
            <p:spPr/>
            <p:txBody>
              <a:bodyPr>
                <a:normAutofit/>
              </a:bodyPr>
              <a:lstStyle/>
              <a:p>
                <a14:m>
                  <m:oMath xmlns:m="http://schemas.openxmlformats.org/officeDocument/2006/math">
                    <m:r>
                      <a:rPr lang="en-GB" b="1" i="1" smtClean="0">
                        <a:latin typeface="Cambria Math" panose="02040503050406030204" pitchFamily="18" charset="0"/>
                      </a:rPr>
                      <m:t>𝒕</m:t>
                    </m:r>
                  </m:oMath>
                </a14:m>
                <a:r>
                  <a:rPr lang="en-GB" dirty="0"/>
                  <a:t>-channel cross section</a:t>
                </a:r>
              </a:p>
            </p:txBody>
          </p:sp>
        </mc:Choice>
        <mc:Fallback xmlns="">
          <p:sp>
            <p:nvSpPr>
              <p:cNvPr id="2" name="Titre 1">
                <a:extLst>
                  <a:ext uri="{FF2B5EF4-FFF2-40B4-BE49-F238E27FC236}">
                    <a16:creationId xmlns:a16="http://schemas.microsoft.com/office/drawing/2014/main" id="{AA767081-839B-52FF-CDA9-7016BDCFF4E4}"/>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105695FD-B6E8-F270-F45B-30D99A44DAB2}"/>
              </a:ext>
            </a:extLst>
          </p:cNvPr>
          <p:cNvSpPr txBox="1"/>
          <p:nvPr/>
        </p:nvSpPr>
        <p:spPr>
          <a:xfrm>
            <a:off x="9002009" y="706293"/>
            <a:ext cx="2180666" cy="307777"/>
          </a:xfrm>
          <a:prstGeom prst="rect">
            <a:avLst/>
          </a:prstGeom>
          <a:noFill/>
        </p:spPr>
        <p:txBody>
          <a:bodyPr wrap="square">
            <a:spAutoFit/>
          </a:bodyPr>
          <a:lstStyle/>
          <a:p>
            <a:r>
              <a:rPr lang="fr-FR" sz="1400" b="1" dirty="0" err="1">
                <a:solidFill>
                  <a:srgbClr val="C00000"/>
                </a:solidFill>
              </a:rPr>
              <a:t>Eur</a:t>
            </a:r>
            <a:r>
              <a:rPr lang="fr-FR" sz="1400" b="1" dirty="0">
                <a:solidFill>
                  <a:srgbClr val="C00000"/>
                </a:solidFill>
              </a:rPr>
              <a:t>. Phys. J. C 2020, 80 370</a:t>
            </a:r>
          </a:p>
        </p:txBody>
      </p:sp>
      <p:pic>
        <p:nvPicPr>
          <p:cNvPr id="7" name="Image 6">
            <a:extLst>
              <a:ext uri="{FF2B5EF4-FFF2-40B4-BE49-F238E27FC236}">
                <a16:creationId xmlns:a16="http://schemas.microsoft.com/office/drawing/2014/main" id="{703AF084-C34A-96C4-22CB-92C356DB21F2}"/>
              </a:ext>
            </a:extLst>
          </p:cNvPr>
          <p:cNvPicPr>
            <a:picLocks noChangeAspect="1"/>
          </p:cNvPicPr>
          <p:nvPr/>
        </p:nvPicPr>
        <p:blipFill>
          <a:blip r:embed="rId3"/>
          <a:stretch>
            <a:fillRect/>
          </a:stretch>
        </p:blipFill>
        <p:spPr>
          <a:xfrm>
            <a:off x="8739738" y="1206316"/>
            <a:ext cx="3452261" cy="2796331"/>
          </a:xfrm>
          <a:prstGeom prst="rect">
            <a:avLst/>
          </a:prstGeom>
        </p:spPr>
      </p:pic>
      <p:pic>
        <p:nvPicPr>
          <p:cNvPr id="9" name="Image 8">
            <a:extLst>
              <a:ext uri="{FF2B5EF4-FFF2-40B4-BE49-F238E27FC236}">
                <a16:creationId xmlns:a16="http://schemas.microsoft.com/office/drawing/2014/main" id="{9E2AA220-0512-F778-B5EF-FC7BA9B67FE1}"/>
              </a:ext>
            </a:extLst>
          </p:cNvPr>
          <p:cNvPicPr>
            <a:picLocks noChangeAspect="1"/>
          </p:cNvPicPr>
          <p:nvPr/>
        </p:nvPicPr>
        <p:blipFill>
          <a:blip r:embed="rId4"/>
          <a:stretch>
            <a:fillRect/>
          </a:stretch>
        </p:blipFill>
        <p:spPr>
          <a:xfrm>
            <a:off x="538958" y="4169805"/>
            <a:ext cx="7340333" cy="2686519"/>
          </a:xfrm>
          <a:prstGeom prst="rect">
            <a:avLst/>
          </a:prstGeom>
        </p:spPr>
      </p:pic>
      <p:pic>
        <p:nvPicPr>
          <p:cNvPr id="11" name="Image 10">
            <a:extLst>
              <a:ext uri="{FF2B5EF4-FFF2-40B4-BE49-F238E27FC236}">
                <a16:creationId xmlns:a16="http://schemas.microsoft.com/office/drawing/2014/main" id="{CB01DB4E-8866-972E-B07E-512997F8891A}"/>
              </a:ext>
            </a:extLst>
          </p:cNvPr>
          <p:cNvPicPr>
            <a:picLocks noChangeAspect="1"/>
          </p:cNvPicPr>
          <p:nvPr/>
        </p:nvPicPr>
        <p:blipFill>
          <a:blip r:embed="rId5"/>
          <a:stretch>
            <a:fillRect/>
          </a:stretch>
        </p:blipFill>
        <p:spPr>
          <a:xfrm>
            <a:off x="8846417" y="4002647"/>
            <a:ext cx="3345582" cy="2713899"/>
          </a:xfrm>
          <a:prstGeom prst="rect">
            <a:avLst/>
          </a:prstGeom>
        </p:spPr>
      </p:pic>
      <p:sp>
        <p:nvSpPr>
          <p:cNvPr id="16" name="ZoneTexte 15">
            <a:extLst>
              <a:ext uri="{FF2B5EF4-FFF2-40B4-BE49-F238E27FC236}">
                <a16:creationId xmlns:a16="http://schemas.microsoft.com/office/drawing/2014/main" id="{B120D166-4FC1-3B60-73F5-F3C9320B7A53}"/>
              </a:ext>
            </a:extLst>
          </p:cNvPr>
          <p:cNvSpPr txBox="1"/>
          <p:nvPr/>
        </p:nvSpPr>
        <p:spPr>
          <a:xfrm>
            <a:off x="1025569" y="4271831"/>
            <a:ext cx="1592503" cy="430887"/>
          </a:xfrm>
          <a:prstGeom prst="rect">
            <a:avLst/>
          </a:prstGeom>
          <a:noFill/>
        </p:spPr>
        <p:txBody>
          <a:bodyPr wrap="square">
            <a:spAutoFit/>
          </a:bodyPr>
          <a:lstStyle/>
          <a:p>
            <a:r>
              <a:rPr lang="fr-FR" sz="1100" b="1" dirty="0" err="1">
                <a:solidFill>
                  <a:srgbClr val="C00000"/>
                </a:solidFill>
              </a:rPr>
              <a:t>Universe</a:t>
            </a:r>
            <a:r>
              <a:rPr lang="fr-FR" sz="1100" b="1" dirty="0">
                <a:solidFill>
                  <a:srgbClr val="C00000"/>
                </a:solidFill>
              </a:rPr>
              <a:t> 2023, 9(10), 439</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58B18BDB-8D1C-B282-0CFB-843D8A648067}"/>
                  </a:ext>
                </a:extLst>
              </p:cNvPr>
              <p:cNvSpPr>
                <a:spLocks noGrp="1"/>
              </p:cNvSpPr>
              <p:nvPr>
                <p:ph idx="1"/>
              </p:nvPr>
            </p:nvSpPr>
            <p:spPr>
              <a:xfrm>
                <a:off x="-67378" y="1129600"/>
                <a:ext cx="8807116" cy="3113838"/>
              </a:xfrm>
            </p:spPr>
            <p:txBody>
              <a:bodyPr>
                <a:normAutofit fontScale="62500" lnSpcReduction="20000"/>
              </a:bodyPr>
              <a:lstStyle/>
              <a:p>
                <a:r>
                  <a:rPr lang="en-GB" dirty="0">
                    <a:solidFill>
                      <a:schemeClr val="accent1"/>
                    </a:solidFill>
                  </a:rPr>
                  <a:t>The largest cross section (1/3 of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oMath>
                </a14:m>
                <a:r>
                  <a:rPr lang="en-GB" dirty="0">
                    <a:solidFill>
                      <a:schemeClr val="accent1"/>
                    </a:solidFill>
                  </a:rPr>
                  <a:t> at 7 TeV). Single leptonic channel (full hadronic, mission impossible).</a:t>
                </a:r>
              </a:p>
              <a:p>
                <a:endParaRPr lang="en-GB" dirty="0">
                  <a:solidFill>
                    <a:schemeClr val="accent1"/>
                  </a:solidFill>
                </a:endParaRPr>
              </a:p>
              <a:p>
                <a:r>
                  <a:rPr lang="en-GB" dirty="0">
                    <a:solidFill>
                      <a:schemeClr val="accent1"/>
                    </a:solidFill>
                  </a:rPr>
                  <a:t>Signal extraction </a:t>
                </a:r>
                <a:r>
                  <a:rPr lang="en-GB" dirty="0"/>
                  <a:t>:</a:t>
                </a:r>
              </a:p>
              <a:p>
                <a:pPr lvl="1"/>
                <a:r>
                  <a:rPr lang="en-GB" dirty="0"/>
                  <a:t>Multi-region fit of signal enriched (2j1b) and background enriched (2j0b) regions. Dominant background: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a:t>
                </a:r>
                <a:r>
                  <a:rPr lang="en-GB" dirty="0" err="1"/>
                  <a:t>W+jets</a:t>
                </a:r>
                <a:r>
                  <a:rPr lang="en-GB" dirty="0"/>
                  <a:t>.</a:t>
                </a:r>
              </a:p>
              <a:p>
                <a:pPr lvl="1"/>
                <a:r>
                  <a:rPr lang="en-GB" dirty="0"/>
                  <a:t>BDT discriminant in the signal region (</a:t>
                </a:r>
                <a14:m>
                  <m:oMath xmlns:m="http://schemas.openxmlformats.org/officeDocument/2006/math">
                    <m:r>
                      <a:rPr lang="en-GB" i="1" smtClean="0">
                        <a:latin typeface="Cambria Math" panose="02040503050406030204" pitchFamily="18" charset="0"/>
                        <a:ea typeface="Cambria Math" panose="02040503050406030204" pitchFamily="18" charset="0"/>
                      </a:rPr>
                      <m:t>𝜂</m:t>
                    </m:r>
                    <m:d>
                      <m:dPr>
                        <m:ctrlPr>
                          <a:rPr lang="fr-FR" b="0" i="1" smtClean="0">
                            <a:latin typeface="Cambria Math" panose="02040503050406030204" pitchFamily="18" charset="0"/>
                            <a:ea typeface="Cambria Math" panose="02040503050406030204" pitchFamily="18" charset="0"/>
                          </a:rPr>
                        </m:ctrlPr>
                      </m:dPr>
                      <m:e>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𝑗</m:t>
                            </m:r>
                          </m:e>
                          <m:sup>
                            <m:r>
                              <a:rPr lang="fr-FR" b="0" i="1" smtClean="0">
                                <a:latin typeface="Cambria Math" panose="02040503050406030204" pitchFamily="18" charset="0"/>
                                <a:ea typeface="Cambria Math" panose="02040503050406030204" pitchFamily="18" charset="0"/>
                              </a:rPr>
                              <m:t>′</m:t>
                            </m:r>
                          </m:sup>
                        </m:sSup>
                      </m:e>
                    </m:d>
                  </m:oMath>
                </a14:m>
                <a:r>
                  <a:rPr lang="en-GB" dirty="0"/>
                  <a:t> used in first analysis).</a:t>
                </a:r>
              </a:p>
              <a:p>
                <a:pPr lvl="1"/>
                <a:endParaRPr lang="en-GB" dirty="0"/>
              </a:p>
              <a:p>
                <a:r>
                  <a:rPr lang="en-GB" dirty="0">
                    <a:solidFill>
                      <a:schemeClr val="accent1"/>
                    </a:solidFill>
                  </a:rPr>
                  <a:t>Dominant systematics </a:t>
                </a:r>
                <a:r>
                  <a:rPr lang="en-GB" dirty="0"/>
                  <a:t>: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and </a:t>
                </a:r>
                <a:r>
                  <a:rPr lang="en-GB" dirty="0" err="1"/>
                  <a:t>W+jets</a:t>
                </a:r>
                <a:r>
                  <a:rPr lang="en-GB" dirty="0"/>
                  <a:t> background modelling, signal modelling. Cross section relative to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diminish with </a:t>
                </a:r>
                <a14:m>
                  <m:oMath xmlns:m="http://schemas.openxmlformats.org/officeDocument/2006/math">
                    <m:rad>
                      <m:radPr>
                        <m:degHide m:val="on"/>
                        <m:ctrlPr>
                          <a:rPr lang="en-GB" i="1" smtClean="0">
                            <a:latin typeface="Cambria Math" panose="02040503050406030204" pitchFamily="18" charset="0"/>
                          </a:rPr>
                        </m:ctrlPr>
                      </m:radPr>
                      <m:deg/>
                      <m:e>
                        <m:r>
                          <a:rPr lang="fr-FR" b="0" i="1" smtClean="0">
                            <a:latin typeface="Cambria Math" panose="02040503050406030204" pitchFamily="18" charset="0"/>
                          </a:rPr>
                          <m:t>𝑠</m:t>
                        </m:r>
                      </m:e>
                    </m:rad>
                  </m:oMath>
                </a14:m>
                <a:r>
                  <a:rPr lang="en-GB" dirty="0"/>
                  <a:t>.</a:t>
                </a:r>
              </a:p>
              <a:p>
                <a:endParaRPr lang="en-GB" dirty="0"/>
              </a:p>
              <a:p>
                <a:r>
                  <a:rPr lang="en-GB" dirty="0"/>
                  <a:t>Cross section can be used to determine </a:t>
                </a:r>
                <a14:m>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a:rPr lang="fr-FR" b="0" i="1" smtClean="0">
                            <a:latin typeface="Cambria Math" panose="02040503050406030204" pitchFamily="18" charset="0"/>
                          </a:rPr>
                          <m:t>𝑡𝑏</m:t>
                        </m:r>
                      </m:sub>
                    </m:sSub>
                    <m:r>
                      <a:rPr lang="fr-FR" b="0" i="1" smtClean="0">
                        <a:latin typeface="Cambria Math" panose="02040503050406030204" pitchFamily="18" charset="0"/>
                      </a:rPr>
                      <m:t>|</m:t>
                    </m:r>
                  </m:oMath>
                </a14:m>
                <a:endParaRPr lang="en-GB" dirty="0"/>
              </a:p>
            </p:txBody>
          </p:sp>
        </mc:Choice>
        <mc:Fallback xmlns="">
          <p:sp>
            <p:nvSpPr>
              <p:cNvPr id="3" name="Espace réservé du contenu 2">
                <a:extLst>
                  <a:ext uri="{FF2B5EF4-FFF2-40B4-BE49-F238E27FC236}">
                    <a16:creationId xmlns:a16="http://schemas.microsoft.com/office/drawing/2014/main" id="{58B18BDB-8D1C-B282-0CFB-843D8A648067}"/>
                  </a:ext>
                </a:extLst>
              </p:cNvPr>
              <p:cNvSpPr>
                <a:spLocks noGrp="1" noRot="1" noChangeAspect="1" noMove="1" noResize="1" noEditPoints="1" noAdjustHandles="1" noChangeArrowheads="1" noChangeShapeType="1" noTextEdit="1"/>
              </p:cNvSpPr>
              <p:nvPr>
                <p:ph idx="1"/>
              </p:nvPr>
            </p:nvSpPr>
            <p:spPr>
              <a:xfrm>
                <a:off x="-67378" y="1129600"/>
                <a:ext cx="8807116" cy="3113838"/>
              </a:xfrm>
              <a:blipFill>
                <a:blip r:embed="rId6"/>
                <a:stretch>
                  <a:fillRect l="-432" t="-3644" r="-1151" b="-2429"/>
                </a:stretch>
              </a:blipFill>
            </p:spPr>
            <p:txBody>
              <a:bodyPr/>
              <a:lstStyle/>
              <a:p>
                <a:r>
                  <a:rPr lang="fr-FR">
                    <a:noFill/>
                  </a:rPr>
                  <a:t> </a:t>
                </a:r>
              </a:p>
            </p:txBody>
          </p:sp>
        </mc:Fallback>
      </mc:AlternateContent>
      <p:pic>
        <p:nvPicPr>
          <p:cNvPr id="19" name="Image 18">
            <a:extLst>
              <a:ext uri="{FF2B5EF4-FFF2-40B4-BE49-F238E27FC236}">
                <a16:creationId xmlns:a16="http://schemas.microsoft.com/office/drawing/2014/main" id="{5A04AB25-1D38-E3B3-427B-1198E84EE37E}"/>
              </a:ext>
            </a:extLst>
          </p:cNvPr>
          <p:cNvPicPr>
            <a:picLocks noChangeAspect="1"/>
          </p:cNvPicPr>
          <p:nvPr/>
        </p:nvPicPr>
        <p:blipFill>
          <a:blip r:embed="rId7"/>
          <a:stretch>
            <a:fillRect/>
          </a:stretch>
        </p:blipFill>
        <p:spPr>
          <a:xfrm>
            <a:off x="4913163" y="3693194"/>
            <a:ext cx="3251200" cy="533400"/>
          </a:xfrm>
          <a:prstGeom prst="rect">
            <a:avLst/>
          </a:prstGeom>
        </p:spPr>
      </p:pic>
      <p:pic>
        <p:nvPicPr>
          <p:cNvPr id="20" name="Image 19">
            <a:extLst>
              <a:ext uri="{FF2B5EF4-FFF2-40B4-BE49-F238E27FC236}">
                <a16:creationId xmlns:a16="http://schemas.microsoft.com/office/drawing/2014/main" id="{0867E8D5-B17B-5F3C-05BE-FD4197D2994E}"/>
              </a:ext>
            </a:extLst>
          </p:cNvPr>
          <p:cNvPicPr>
            <a:picLocks noChangeAspect="1"/>
          </p:cNvPicPr>
          <p:nvPr/>
        </p:nvPicPr>
        <p:blipFill>
          <a:blip r:embed="rId8"/>
          <a:stretch>
            <a:fillRect/>
          </a:stretch>
        </p:blipFill>
        <p:spPr>
          <a:xfrm>
            <a:off x="1556332" y="15328"/>
            <a:ext cx="804096" cy="1097534"/>
          </a:xfrm>
          <a:prstGeom prst="rect">
            <a:avLst/>
          </a:prstGeom>
        </p:spPr>
      </p:pic>
    </p:spTree>
    <p:extLst>
      <p:ext uri="{BB962C8B-B14F-4D97-AF65-F5344CB8AC3E}">
        <p14:creationId xmlns:p14="http://schemas.microsoft.com/office/powerpoint/2010/main" val="1892127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FC1757-07D2-0C38-C48B-7F0EE29C4A23}"/>
              </a:ext>
            </a:extLst>
          </p:cNvPr>
          <p:cNvSpPr>
            <a:spLocks noGrp="1"/>
          </p:cNvSpPr>
          <p:nvPr>
            <p:ph type="title"/>
          </p:nvPr>
        </p:nvSpPr>
        <p:spPr/>
        <p:txBody>
          <a:bodyPr/>
          <a:lstStyle/>
          <a:p>
            <a:r>
              <a:rPr lang="en-GB"/>
              <a:t>Single top differential cross section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5311F76E-A8CC-3188-3BA0-7DDD13A88EAB}"/>
                  </a:ext>
                </a:extLst>
              </p:cNvPr>
              <p:cNvSpPr>
                <a:spLocks noGrp="1"/>
              </p:cNvSpPr>
              <p:nvPr>
                <p:ph idx="1"/>
              </p:nvPr>
            </p:nvSpPr>
            <p:spPr>
              <a:xfrm>
                <a:off x="3917482" y="1386038"/>
                <a:ext cx="7885763" cy="5188015"/>
              </a:xfrm>
            </p:spPr>
            <p:txBody>
              <a:bodyPr>
                <a:normAutofit fontScale="85000" lnSpcReduction="20000"/>
              </a:bodyPr>
              <a:lstStyle/>
              <a:p>
                <a:r>
                  <a:rPr lang="en-GB" dirty="0">
                    <a:solidFill>
                      <a:schemeClr val="accent1"/>
                    </a:solidFill>
                  </a:rPr>
                  <a:t>Single top with high statistics allows for differential cross section measurement.</a:t>
                </a:r>
              </a:p>
              <a:p>
                <a:endParaRPr lang="en-GB" dirty="0"/>
              </a:p>
              <a:p>
                <a:r>
                  <a:rPr lang="en-GB" dirty="0">
                    <a:solidFill>
                      <a:schemeClr val="accent1"/>
                    </a:solidFill>
                  </a:rPr>
                  <a:t>Difficulties : signal is extracted from multivariate analysis (BDT). </a:t>
                </a:r>
              </a:p>
              <a:p>
                <a:pPr lvl="1"/>
                <a:r>
                  <a:rPr lang="en-GB" dirty="0"/>
                  <a:t>Signal should be extracted in bins of top quark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𝑇</m:t>
                        </m:r>
                      </m:sub>
                    </m:sSub>
                  </m:oMath>
                </a14:m>
                <a:r>
                  <a:rPr lang="en-GB" dirty="0"/>
                  <a:t>,</a:t>
                </a:r>
              </a:p>
              <a:p>
                <a:pPr lvl="1"/>
                <a:r>
                  <a:rPr lang="en-GB" dirty="0"/>
                  <a:t>Avoid correlations between the BDT training variables and top quark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𝑇</m:t>
                        </m:r>
                      </m:sub>
                    </m:sSub>
                    <m:r>
                      <a:rPr lang="en-GB" b="0" i="0" smtClean="0">
                        <a:latin typeface="Cambria Math" panose="02040503050406030204" pitchFamily="18" charset="0"/>
                      </a:rPr>
                      <m:t>.</m:t>
                    </m:r>
                  </m:oMath>
                </a14:m>
                <a:endParaRPr lang="en-GB" b="0" dirty="0"/>
              </a:p>
              <a:p>
                <a:pPr lvl="1"/>
                <a:endParaRPr lang="en-GB" dirty="0"/>
              </a:p>
              <a:p>
                <a:r>
                  <a:rPr lang="en-GB" dirty="0">
                    <a:solidFill>
                      <a:schemeClr val="accent1"/>
                    </a:solidFill>
                  </a:rPr>
                  <a:t>Analysis strategy </a:t>
                </a:r>
                <a:r>
                  <a:rPr lang="en-GB" dirty="0"/>
                  <a:t>:</a:t>
                </a:r>
              </a:p>
              <a:p>
                <a:pPr lvl="1"/>
                <a:r>
                  <a:rPr lang="en-GB" dirty="0"/>
                  <a:t>Define a BDT with variables loosely correlated to top quark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𝑇</m:t>
                        </m:r>
                      </m:sub>
                    </m:sSub>
                  </m:oMath>
                </a14:m>
                <a:r>
                  <a:rPr lang="en-GB" dirty="0"/>
                  <a:t>,</a:t>
                </a:r>
              </a:p>
              <a:p>
                <a:pPr lvl="1"/>
                <a:r>
                  <a:rPr lang="en-GB" dirty="0"/>
                  <a:t>Train BDTs in different bins of top quark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𝑇</m:t>
                        </m:r>
                      </m:sub>
                    </m:sSub>
                  </m:oMath>
                </a14:m>
                <a:r>
                  <a:rPr lang="en-GB" dirty="0"/>
                  <a:t>,</a:t>
                </a:r>
              </a:p>
              <a:p>
                <a:pPr lvl="1"/>
                <a:r>
                  <a:rPr lang="en-GB" dirty="0"/>
                  <a:t>Performed the signal extraction in each bin,</a:t>
                </a:r>
              </a:p>
              <a:p>
                <a:pPr lvl="1"/>
                <a:r>
                  <a:rPr lang="en-GB" dirty="0" err="1"/>
                  <a:t>Unoflding</a:t>
                </a:r>
                <a:r>
                  <a:rPr lang="en-GB" dirty="0"/>
                  <a:t> at particle level,</a:t>
                </a:r>
              </a:p>
              <a:p>
                <a:pPr lvl="1"/>
                <a:r>
                  <a:rPr lang="en-GB" dirty="0"/>
                  <a:t>Similar approach for other variables.</a:t>
                </a:r>
              </a:p>
              <a:p>
                <a:pPr lvl="1"/>
                <a:endParaRPr lang="en-GB" dirty="0"/>
              </a:p>
              <a:p>
                <a:r>
                  <a:rPr lang="en-GB" dirty="0"/>
                  <a:t>Some tensions in the first bin ?</a:t>
                </a:r>
              </a:p>
              <a:p>
                <a:pPr lvl="1"/>
                <a:endParaRPr lang="en-GB" dirty="0"/>
              </a:p>
            </p:txBody>
          </p:sp>
        </mc:Choice>
        <mc:Fallback xmlns="">
          <p:sp>
            <p:nvSpPr>
              <p:cNvPr id="3" name="Espace réservé du contenu 2">
                <a:extLst>
                  <a:ext uri="{FF2B5EF4-FFF2-40B4-BE49-F238E27FC236}">
                    <a16:creationId xmlns:a16="http://schemas.microsoft.com/office/drawing/2014/main" id="{5311F76E-A8CC-3188-3BA0-7DDD13A88EAB}"/>
                  </a:ext>
                </a:extLst>
              </p:cNvPr>
              <p:cNvSpPr>
                <a:spLocks noGrp="1" noRot="1" noChangeAspect="1" noMove="1" noResize="1" noEditPoints="1" noAdjustHandles="1" noChangeArrowheads="1" noChangeShapeType="1" noTextEdit="1"/>
              </p:cNvSpPr>
              <p:nvPr>
                <p:ph idx="1"/>
              </p:nvPr>
            </p:nvSpPr>
            <p:spPr>
              <a:xfrm>
                <a:off x="3917482" y="1386038"/>
                <a:ext cx="7885763" cy="5188015"/>
              </a:xfrm>
              <a:blipFill>
                <a:blip r:embed="rId2"/>
                <a:stretch>
                  <a:fillRect l="-1125" t="-2683" r="-804" b="-976"/>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E2F15A92-75C0-FFBF-607B-05CEF2276AA7}"/>
              </a:ext>
            </a:extLst>
          </p:cNvPr>
          <p:cNvPicPr>
            <a:picLocks noChangeAspect="1"/>
          </p:cNvPicPr>
          <p:nvPr/>
        </p:nvPicPr>
        <p:blipFill>
          <a:blip r:embed="rId3"/>
          <a:stretch>
            <a:fillRect/>
          </a:stretch>
        </p:blipFill>
        <p:spPr>
          <a:xfrm>
            <a:off x="254001" y="1133799"/>
            <a:ext cx="3458792" cy="2762391"/>
          </a:xfrm>
          <a:prstGeom prst="rect">
            <a:avLst/>
          </a:prstGeom>
        </p:spPr>
      </p:pic>
      <p:pic>
        <p:nvPicPr>
          <p:cNvPr id="7" name="Image 6">
            <a:extLst>
              <a:ext uri="{FF2B5EF4-FFF2-40B4-BE49-F238E27FC236}">
                <a16:creationId xmlns:a16="http://schemas.microsoft.com/office/drawing/2014/main" id="{36881763-E90E-9F23-2FE8-386471F9510A}"/>
              </a:ext>
            </a:extLst>
          </p:cNvPr>
          <p:cNvPicPr>
            <a:picLocks noChangeAspect="1"/>
          </p:cNvPicPr>
          <p:nvPr/>
        </p:nvPicPr>
        <p:blipFill>
          <a:blip r:embed="rId4"/>
          <a:stretch>
            <a:fillRect/>
          </a:stretch>
        </p:blipFill>
        <p:spPr>
          <a:xfrm>
            <a:off x="254001" y="3896190"/>
            <a:ext cx="3458792" cy="2774116"/>
          </a:xfrm>
          <a:prstGeom prst="rect">
            <a:avLst/>
          </a:prstGeom>
        </p:spPr>
      </p:pic>
      <p:sp>
        <p:nvSpPr>
          <p:cNvPr id="8" name="ZoneTexte 7">
            <a:extLst>
              <a:ext uri="{FF2B5EF4-FFF2-40B4-BE49-F238E27FC236}">
                <a16:creationId xmlns:a16="http://schemas.microsoft.com/office/drawing/2014/main" id="{58D99E15-44A8-CC64-7E94-CEA81AF998EF}"/>
              </a:ext>
            </a:extLst>
          </p:cNvPr>
          <p:cNvSpPr txBox="1"/>
          <p:nvPr/>
        </p:nvSpPr>
        <p:spPr>
          <a:xfrm>
            <a:off x="9002009" y="706293"/>
            <a:ext cx="2180666" cy="307777"/>
          </a:xfrm>
          <a:prstGeom prst="rect">
            <a:avLst/>
          </a:prstGeom>
          <a:noFill/>
        </p:spPr>
        <p:txBody>
          <a:bodyPr wrap="square">
            <a:spAutoFit/>
          </a:bodyPr>
          <a:lstStyle/>
          <a:p>
            <a:r>
              <a:rPr lang="fr-FR" sz="1400" b="1" dirty="0" err="1">
                <a:solidFill>
                  <a:srgbClr val="C00000"/>
                </a:solidFill>
              </a:rPr>
              <a:t>Eur</a:t>
            </a:r>
            <a:r>
              <a:rPr lang="fr-FR" sz="1400" b="1" dirty="0">
                <a:solidFill>
                  <a:srgbClr val="C00000"/>
                </a:solidFill>
              </a:rPr>
              <a:t>. Phys. J. C 2020, 80 370</a:t>
            </a:r>
          </a:p>
        </p:txBody>
      </p:sp>
    </p:spTree>
    <p:extLst>
      <p:ext uri="{BB962C8B-B14F-4D97-AF65-F5344CB8AC3E}">
        <p14:creationId xmlns:p14="http://schemas.microsoft.com/office/powerpoint/2010/main" val="373332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5C740127-9B75-D961-99C8-300DADB8B8F5}"/>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𝒕𝑾</m:t>
                    </m:r>
                  </m:oMath>
                </a14:m>
                <a:r>
                  <a:rPr lang="fr-FR" dirty="0"/>
                  <a:t>-</a:t>
                </a:r>
                <a:r>
                  <a:rPr lang="fr-FR" dirty="0" err="1"/>
                  <a:t>channel</a:t>
                </a:r>
                <a:endParaRPr lang="fr-FR" dirty="0"/>
              </a:p>
            </p:txBody>
          </p:sp>
        </mc:Choice>
        <mc:Fallback xmlns="">
          <p:sp>
            <p:nvSpPr>
              <p:cNvPr id="2" name="Titre 1">
                <a:extLst>
                  <a:ext uri="{FF2B5EF4-FFF2-40B4-BE49-F238E27FC236}">
                    <a16:creationId xmlns:a16="http://schemas.microsoft.com/office/drawing/2014/main" id="{5C740127-9B75-D961-99C8-300DADB8B8F5}"/>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C41C91DA-145B-FA56-7467-F229A3A39A86}"/>
                  </a:ext>
                </a:extLst>
              </p:cNvPr>
              <p:cNvSpPr>
                <a:spLocks noGrp="1"/>
              </p:cNvSpPr>
              <p:nvPr>
                <p:ph idx="1"/>
              </p:nvPr>
            </p:nvSpPr>
            <p:spPr>
              <a:xfrm>
                <a:off x="101600" y="1280160"/>
                <a:ext cx="6851286" cy="5226518"/>
              </a:xfrm>
            </p:spPr>
            <p:txBody>
              <a:bodyPr>
                <a:normAutofit fontScale="77500" lnSpcReduction="20000"/>
              </a:bodyPr>
              <a:lstStyle/>
              <a:p>
                <a:r>
                  <a:rPr lang="en-GB" dirty="0">
                    <a:solidFill>
                      <a:schemeClr val="accent1"/>
                    </a:solidFill>
                  </a:rPr>
                  <a:t>Golden channel </a:t>
                </a:r>
                <a:r>
                  <a:rPr lang="en-GB" dirty="0"/>
                  <a:t>: dilepton (single-lepton more challenging).</a:t>
                </a:r>
              </a:p>
              <a:p>
                <a:endParaRPr lang="en-GB" dirty="0"/>
              </a:p>
              <a:p>
                <a:r>
                  <a:rPr lang="en-GB" dirty="0">
                    <a:solidFill>
                      <a:schemeClr val="accent1"/>
                    </a:solidFill>
                  </a:rPr>
                  <a:t>Dominant background :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oMath>
                </a14:m>
                <a:r>
                  <a:rPr lang="en-GB" dirty="0">
                    <a:solidFill>
                      <a:schemeClr val="accent1"/>
                    </a:solidFill>
                  </a:rPr>
                  <a:t> !</a:t>
                </a:r>
              </a:p>
              <a:p>
                <a:endParaRPr lang="en-GB" dirty="0"/>
              </a:p>
              <a:p>
                <a:r>
                  <a:rPr lang="en-GB" dirty="0">
                    <a:solidFill>
                      <a:schemeClr val="accent1"/>
                    </a:solidFill>
                  </a:rPr>
                  <a:t>After dilepton selection (</a:t>
                </a:r>
                <a14:m>
                  <m:oMath xmlns:m="http://schemas.openxmlformats.org/officeDocument/2006/math">
                    <m:r>
                      <a:rPr lang="en-GB" b="0" i="1" smtClean="0">
                        <a:solidFill>
                          <a:schemeClr val="accent1"/>
                        </a:solidFill>
                        <a:latin typeface="Cambria Math" panose="02040503050406030204" pitchFamily="18" charset="0"/>
                      </a:rPr>
                      <m:t>𝑒</m:t>
                    </m:r>
                    <m:r>
                      <a:rPr lang="en-GB" b="0" i="1" smtClean="0">
                        <a:solidFill>
                          <a:schemeClr val="accent1"/>
                        </a:solidFill>
                        <a:latin typeface="Cambria Math" panose="02040503050406030204" pitchFamily="18" charset="0"/>
                        <a:ea typeface="Cambria Math" panose="02040503050406030204" pitchFamily="18" charset="0"/>
                      </a:rPr>
                      <m:t>𝜇</m:t>
                    </m:r>
                  </m:oMath>
                </a14:m>
                <a:r>
                  <a:rPr lang="en-GB" dirty="0">
                    <a:solidFill>
                      <a:schemeClr val="accent1"/>
                    </a:solidFill>
                  </a:rPr>
                  <a:t>) similar approach that   t-channel is used </a:t>
                </a:r>
                <a:r>
                  <a:rPr lang="en-GB" dirty="0"/>
                  <a:t>:</a:t>
                </a:r>
              </a:p>
              <a:p>
                <a:pPr lvl="1"/>
                <a:r>
                  <a:rPr lang="en-GB" dirty="0"/>
                  <a:t>Fit of discriminant distributions in various signal and background regions, defined in bins of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𝑗𝑒𝑡</m:t>
                        </m:r>
                      </m:sub>
                    </m:sSub>
                  </m:oMath>
                </a14:m>
                <a:r>
                  <a:rPr lang="en-GB" i="1" dirty="0"/>
                  <a:t> </a:t>
                </a:r>
                <a:r>
                  <a:rPr lang="en-GB" dirty="0"/>
                  <a:t>and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𝑏𝑗𝑒𝑡</m:t>
                        </m:r>
                      </m:sub>
                    </m:sSub>
                  </m:oMath>
                </a14:m>
                <a:endParaRPr lang="en-GB" dirty="0"/>
              </a:p>
              <a:p>
                <a:pPr lvl="1"/>
                <a:r>
                  <a:rPr lang="en-GB" dirty="0"/>
                  <a:t>Repeat by bins of m</a:t>
                </a:r>
                <a14:m>
                  <m:oMath xmlns:m="http://schemas.openxmlformats.org/officeDocument/2006/math">
                    <m:r>
                      <a:rPr lang="fr-FR" b="0" i="1" smtClean="0">
                        <a:latin typeface="Cambria Math" panose="02040503050406030204" pitchFamily="18" charset="0"/>
                      </a:rPr>
                      <m:t>(</m:t>
                    </m:r>
                    <m:r>
                      <a:rPr lang="fr-FR" b="0" i="1" smtClean="0">
                        <a:latin typeface="Cambria Math" panose="02040503050406030204" pitchFamily="18" charset="0"/>
                      </a:rPr>
                      <m:t>𝑙</m:t>
                    </m:r>
                    <m:r>
                      <a:rPr lang="fr-FR" b="0" i="1" smtClean="0">
                        <a:latin typeface="Cambria Math" panose="02040503050406030204" pitchFamily="18" charset="0"/>
                      </a:rPr>
                      <m:t>−</m:t>
                    </m:r>
                    <m:r>
                      <a:rPr lang="fr-FR" b="0" i="1" smtClean="0">
                        <a:latin typeface="Cambria Math" panose="02040503050406030204" pitchFamily="18" charset="0"/>
                      </a:rPr>
                      <m:t>𝑗</m:t>
                    </m:r>
                    <m:r>
                      <a:rPr lang="fr-FR" b="0" i="1" smtClean="0">
                        <a:latin typeface="Cambria Math" panose="02040503050406030204" pitchFamily="18" charset="0"/>
                      </a:rPr>
                      <m:t>)</m:t>
                    </m:r>
                  </m:oMath>
                </a14:m>
                <a:r>
                  <a:rPr lang="en-GB" dirty="0"/>
                  <a:t>, sensitive to interference.</a:t>
                </a:r>
              </a:p>
              <a:p>
                <a:pPr lvl="1"/>
                <a:r>
                  <a:rPr lang="en-GB" dirty="0"/>
                  <a:t>Unfolded to particle level.</a:t>
                </a:r>
              </a:p>
              <a:p>
                <a:pPr lvl="1"/>
                <a:endParaRPr lang="en-GB" dirty="0"/>
              </a:p>
              <a:p>
                <a:r>
                  <a:rPr lang="en-GB" dirty="0">
                    <a:solidFill>
                      <a:schemeClr val="accent1"/>
                    </a:solidFill>
                  </a:rPr>
                  <a:t>Main systematics </a:t>
                </a:r>
                <a:r>
                  <a:rPr lang="en-GB" dirty="0"/>
                  <a:t>: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and signal modelling, JES.</a:t>
                </a:r>
              </a:p>
              <a:p>
                <a:pPr lvl="1"/>
                <a:endParaRPr lang="en-GB" dirty="0"/>
              </a:p>
              <a:p>
                <a:r>
                  <a:rPr lang="en-GB" dirty="0">
                    <a:solidFill>
                      <a:schemeClr val="accent1"/>
                    </a:solidFill>
                  </a:rPr>
                  <a:t>Good agreement with SM predictions</a:t>
                </a:r>
                <a:r>
                  <a:rPr lang="en-GB" dirty="0"/>
                  <a:t>. Even if some tensions observed for CMS at 150 GeV.</a:t>
                </a:r>
              </a:p>
            </p:txBody>
          </p:sp>
        </mc:Choice>
        <mc:Fallback xmlns="">
          <p:sp>
            <p:nvSpPr>
              <p:cNvPr id="3" name="Espace réservé du contenu 2">
                <a:extLst>
                  <a:ext uri="{FF2B5EF4-FFF2-40B4-BE49-F238E27FC236}">
                    <a16:creationId xmlns:a16="http://schemas.microsoft.com/office/drawing/2014/main" id="{C41C91DA-145B-FA56-7467-F229A3A39A86}"/>
                  </a:ext>
                </a:extLst>
              </p:cNvPr>
              <p:cNvSpPr>
                <a:spLocks noGrp="1" noRot="1" noChangeAspect="1" noMove="1" noResize="1" noEditPoints="1" noAdjustHandles="1" noChangeArrowheads="1" noChangeShapeType="1" noTextEdit="1"/>
              </p:cNvSpPr>
              <p:nvPr>
                <p:ph idx="1"/>
              </p:nvPr>
            </p:nvSpPr>
            <p:spPr>
              <a:xfrm>
                <a:off x="101600" y="1280160"/>
                <a:ext cx="6851286" cy="5226518"/>
              </a:xfrm>
              <a:blipFill>
                <a:blip r:embed="rId3"/>
                <a:stretch>
                  <a:fillRect l="-1111" t="-2421" r="-1296"/>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8361E63A-AFB1-B819-8A41-C03BD51AC359}"/>
              </a:ext>
            </a:extLst>
          </p:cNvPr>
          <p:cNvPicPr>
            <a:picLocks noChangeAspect="1"/>
          </p:cNvPicPr>
          <p:nvPr/>
        </p:nvPicPr>
        <p:blipFill>
          <a:blip r:embed="rId4"/>
          <a:stretch>
            <a:fillRect/>
          </a:stretch>
        </p:blipFill>
        <p:spPr>
          <a:xfrm>
            <a:off x="7660640" y="1170724"/>
            <a:ext cx="2737152" cy="2706963"/>
          </a:xfrm>
          <a:prstGeom prst="rect">
            <a:avLst/>
          </a:prstGeom>
        </p:spPr>
      </p:pic>
      <p:pic>
        <p:nvPicPr>
          <p:cNvPr id="7" name="Image 6">
            <a:extLst>
              <a:ext uri="{FF2B5EF4-FFF2-40B4-BE49-F238E27FC236}">
                <a16:creationId xmlns:a16="http://schemas.microsoft.com/office/drawing/2014/main" id="{D8CD47FE-6C59-E61F-5354-60FB0D2F2802}"/>
              </a:ext>
            </a:extLst>
          </p:cNvPr>
          <p:cNvPicPr>
            <a:picLocks noChangeAspect="1"/>
          </p:cNvPicPr>
          <p:nvPr/>
        </p:nvPicPr>
        <p:blipFill>
          <a:blip r:embed="rId5"/>
          <a:stretch>
            <a:fillRect/>
          </a:stretch>
        </p:blipFill>
        <p:spPr>
          <a:xfrm>
            <a:off x="7064748" y="3962029"/>
            <a:ext cx="2781896" cy="2706963"/>
          </a:xfrm>
          <a:prstGeom prst="rect">
            <a:avLst/>
          </a:prstGeom>
        </p:spPr>
      </p:pic>
      <p:pic>
        <p:nvPicPr>
          <p:cNvPr id="9" name="Image 8">
            <a:extLst>
              <a:ext uri="{FF2B5EF4-FFF2-40B4-BE49-F238E27FC236}">
                <a16:creationId xmlns:a16="http://schemas.microsoft.com/office/drawing/2014/main" id="{AADE59DA-5B74-B7C5-C803-6D95D5990458}"/>
              </a:ext>
            </a:extLst>
          </p:cNvPr>
          <p:cNvPicPr>
            <a:picLocks noChangeAspect="1"/>
          </p:cNvPicPr>
          <p:nvPr/>
        </p:nvPicPr>
        <p:blipFill>
          <a:blip r:embed="rId6"/>
          <a:stretch>
            <a:fillRect/>
          </a:stretch>
        </p:blipFill>
        <p:spPr>
          <a:xfrm>
            <a:off x="9975618" y="3962028"/>
            <a:ext cx="2238140" cy="2895971"/>
          </a:xfrm>
          <a:prstGeom prst="rect">
            <a:avLst/>
          </a:prstGeom>
        </p:spPr>
      </p:pic>
      <p:sp>
        <p:nvSpPr>
          <p:cNvPr id="11" name="ZoneTexte 10">
            <a:extLst>
              <a:ext uri="{FF2B5EF4-FFF2-40B4-BE49-F238E27FC236}">
                <a16:creationId xmlns:a16="http://schemas.microsoft.com/office/drawing/2014/main" id="{3DD834FA-6C5D-8F24-8D06-AFB39788D0DA}"/>
              </a:ext>
            </a:extLst>
          </p:cNvPr>
          <p:cNvSpPr txBox="1"/>
          <p:nvPr/>
        </p:nvSpPr>
        <p:spPr>
          <a:xfrm>
            <a:off x="9958506" y="3654252"/>
            <a:ext cx="2131894" cy="307777"/>
          </a:xfrm>
          <a:prstGeom prst="rect">
            <a:avLst/>
          </a:prstGeom>
          <a:noFill/>
        </p:spPr>
        <p:txBody>
          <a:bodyPr wrap="square">
            <a:spAutoFit/>
          </a:bodyPr>
          <a:lstStyle/>
          <a:p>
            <a:r>
              <a:rPr lang="fr-FR" sz="1400" b="1" dirty="0" err="1">
                <a:solidFill>
                  <a:srgbClr val="C00000"/>
                </a:solidFill>
              </a:rPr>
              <a:t>Eur</a:t>
            </a:r>
            <a:r>
              <a:rPr lang="fr-FR" sz="1400" b="1" dirty="0">
                <a:solidFill>
                  <a:srgbClr val="C00000"/>
                </a:solidFill>
              </a:rPr>
              <a:t>. Phys. J. C 2018, 78, 18</a:t>
            </a:r>
          </a:p>
        </p:txBody>
      </p:sp>
      <p:sp>
        <p:nvSpPr>
          <p:cNvPr id="13" name="ZoneTexte 12">
            <a:extLst>
              <a:ext uri="{FF2B5EF4-FFF2-40B4-BE49-F238E27FC236}">
                <a16:creationId xmlns:a16="http://schemas.microsoft.com/office/drawing/2014/main" id="{A188D02C-359B-8362-4AE4-D5234B6159A9}"/>
              </a:ext>
            </a:extLst>
          </p:cNvPr>
          <p:cNvSpPr txBox="1"/>
          <p:nvPr/>
        </p:nvSpPr>
        <p:spPr>
          <a:xfrm>
            <a:off x="7272755" y="1086381"/>
            <a:ext cx="2573889" cy="307777"/>
          </a:xfrm>
          <a:prstGeom prst="rect">
            <a:avLst/>
          </a:prstGeom>
          <a:noFill/>
        </p:spPr>
        <p:txBody>
          <a:bodyPr wrap="square">
            <a:spAutoFit/>
          </a:bodyPr>
          <a:lstStyle/>
          <a:p>
            <a:r>
              <a:rPr lang="fr-FR" sz="1400" b="1" dirty="0">
                <a:solidFill>
                  <a:srgbClr val="C00000"/>
                </a:solidFill>
              </a:rPr>
              <a:t>J. High Energy Phys. 2023, 7, 046</a:t>
            </a:r>
          </a:p>
        </p:txBody>
      </p:sp>
    </p:spTree>
    <p:extLst>
      <p:ext uri="{BB962C8B-B14F-4D97-AF65-F5344CB8AC3E}">
        <p14:creationId xmlns:p14="http://schemas.microsoft.com/office/powerpoint/2010/main" val="3520837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812E58DC-633A-0E73-2BA6-057180337E95}"/>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m:t>
                    </m:r>
                    <m:r>
                      <a:rPr lang="fr-FR" b="1" i="1" smtClean="0">
                        <a:latin typeface="Cambria Math" panose="02040503050406030204" pitchFamily="18" charset="0"/>
                      </a:rPr>
                      <m:t>𝒕𝑾</m:t>
                    </m:r>
                  </m:oMath>
                </a14:m>
                <a:r>
                  <a:rPr lang="fr-FR" dirty="0"/>
                  <a:t> interference</a:t>
                </a:r>
              </a:p>
            </p:txBody>
          </p:sp>
        </mc:Choice>
        <mc:Fallback xmlns="">
          <p:sp>
            <p:nvSpPr>
              <p:cNvPr id="2" name="Titre 1">
                <a:extLst>
                  <a:ext uri="{FF2B5EF4-FFF2-40B4-BE49-F238E27FC236}">
                    <a16:creationId xmlns:a16="http://schemas.microsoft.com/office/drawing/2014/main" id="{812E58DC-633A-0E73-2BA6-057180337E95}"/>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392E3C8-9803-25CA-B3CA-16CB73CA1553}"/>
                  </a:ext>
                </a:extLst>
              </p:cNvPr>
              <p:cNvSpPr>
                <a:spLocks noGrp="1"/>
              </p:cNvSpPr>
              <p:nvPr>
                <p:ph idx="1"/>
              </p:nvPr>
            </p:nvSpPr>
            <p:spPr>
              <a:xfrm>
                <a:off x="0" y="1155032"/>
                <a:ext cx="7209322" cy="5626961"/>
              </a:xfrm>
            </p:spPr>
            <p:txBody>
              <a:bodyPr>
                <a:normAutofit fontScale="70000" lnSpcReduction="20000"/>
              </a:bodyPr>
              <a:lstStyle/>
              <a:p>
                <a:r>
                  <a:rPr lang="en-GB" dirty="0">
                    <a:solidFill>
                      <a:schemeClr val="accent1"/>
                    </a:solidFill>
                  </a:rPr>
                  <a:t>Analysis dedicated to highlight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r>
                      <a:rPr lang="fr-FR" b="0" i="1" smtClean="0">
                        <a:solidFill>
                          <a:schemeClr val="accent1"/>
                        </a:solidFill>
                        <a:latin typeface="Cambria Math" panose="02040503050406030204" pitchFamily="18" charset="0"/>
                      </a:rPr>
                      <m:t>−</m:t>
                    </m:r>
                    <m:r>
                      <a:rPr lang="fr-FR" b="0" i="1" smtClean="0">
                        <a:solidFill>
                          <a:schemeClr val="accent1"/>
                        </a:solidFill>
                        <a:latin typeface="Cambria Math" panose="02040503050406030204" pitchFamily="18" charset="0"/>
                      </a:rPr>
                      <m:t>𝑡𝑊</m:t>
                    </m:r>
                  </m:oMath>
                </a14:m>
                <a:r>
                  <a:rPr lang="en-GB" dirty="0">
                    <a:solidFill>
                      <a:schemeClr val="accent1"/>
                    </a:solidFill>
                  </a:rPr>
                  <a:t> interferences</a:t>
                </a:r>
                <a:r>
                  <a:rPr lang="en-GB" dirty="0"/>
                  <a:t>.</a:t>
                </a:r>
              </a:p>
              <a:p>
                <a:endParaRPr lang="en-GB" dirty="0"/>
              </a:p>
              <a:p>
                <a:r>
                  <a:rPr lang="en-GB" dirty="0">
                    <a:solidFill>
                      <a:schemeClr val="accent1"/>
                    </a:solidFill>
                  </a:rPr>
                  <a:t>Determine if observed leptons and jets are compatible with an on-shell top</a:t>
                </a:r>
              </a:p>
              <a:p>
                <a:pPr lvl="1"/>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in dilepton can not be reconstructed without a top quark mass constrain,</a:t>
                </a:r>
              </a:p>
              <a:p>
                <a:pPr lvl="1"/>
                <a:r>
                  <a:rPr lang="en-GB" dirty="0"/>
                  <a:t>Define the mass of a lepton and a b-jet as a proxy for the top quark mass. </a:t>
                </a:r>
              </a:p>
              <a:p>
                <a:pPr lvl="1"/>
                <a:endParaRPr lang="en-GB" dirty="0"/>
              </a:p>
              <a:p>
                <a:r>
                  <a:rPr lang="en-GB" dirty="0">
                    <a:solidFill>
                      <a:schemeClr val="accent1"/>
                    </a:solidFill>
                  </a:rPr>
                  <a:t>Ambiguity (combinatorics) in determining lepton-</a:t>
                </a:r>
                <a:r>
                  <a:rPr lang="en-GB" dirty="0" err="1">
                    <a:solidFill>
                      <a:schemeClr val="accent1"/>
                    </a:solidFill>
                  </a:rPr>
                  <a:t>bjet</a:t>
                </a:r>
                <a:r>
                  <a:rPr lang="en-GB" dirty="0">
                    <a:solidFill>
                      <a:schemeClr val="accent1"/>
                    </a:solidFill>
                  </a:rPr>
                  <a:t> pairs from the same top quark:</a:t>
                </a:r>
              </a:p>
              <a:p>
                <a:endParaRPr lang="en-GB" dirty="0"/>
              </a:p>
              <a:p>
                <a:pPr marL="0" indent="0">
                  <a:buNone/>
                </a:pPr>
                <a:endParaRPr lang="en-GB" dirty="0"/>
              </a:p>
              <a:p>
                <a:r>
                  <a:rPr lang="en-GB" dirty="0">
                    <a:solidFill>
                      <a:schemeClr val="accent1"/>
                    </a:solidFill>
                  </a:rPr>
                  <a:t>At LO for double resonant top quarks : </a:t>
                </a:r>
              </a:p>
              <a:p>
                <a:pPr lvl="1"/>
                <a14:m>
                  <m:oMath xmlns:m="http://schemas.openxmlformats.org/officeDocument/2006/math">
                    <m:sSubSup>
                      <m:sSubSupPr>
                        <m:ctrlPr>
                          <a:rPr lang="en-GB"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𝑏𝑙</m:t>
                        </m:r>
                      </m:sub>
                      <m:sup>
                        <m:r>
                          <a:rPr lang="fr-FR" b="0" i="1" smtClean="0">
                            <a:latin typeface="Cambria Math" panose="02040503050406030204" pitchFamily="18" charset="0"/>
                          </a:rPr>
                          <m:t>𝑚𝑖𝑛𝑖𝑚𝑎𝑥</m:t>
                        </m:r>
                      </m:sup>
                    </m:sSubSup>
                    <m:r>
                      <a:rPr lang="fr-FR" b="0" i="1" smtClean="0">
                        <a:latin typeface="Cambria Math" panose="02040503050406030204" pitchFamily="18" charset="0"/>
                      </a:rPr>
                      <m:t>&lt;</m:t>
                    </m:r>
                    <m:rad>
                      <m:radPr>
                        <m:degHide m:val="on"/>
                        <m:ctrlPr>
                          <a:rPr lang="fr-FR" b="0" i="1" smtClean="0">
                            <a:latin typeface="Cambria Math" panose="02040503050406030204" pitchFamily="18" charset="0"/>
                          </a:rPr>
                        </m:ctrlPr>
                      </m:radPr>
                      <m:deg/>
                      <m:e>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𝑡</m:t>
                            </m:r>
                          </m:sub>
                          <m:sup>
                            <m:r>
                              <a:rPr lang="fr-FR" b="0" i="1" smtClean="0">
                                <a:latin typeface="Cambria Math" panose="02040503050406030204" pitchFamily="18" charset="0"/>
                              </a:rPr>
                              <m:t>2</m:t>
                            </m:r>
                          </m:sup>
                        </m:sSubSup>
                        <m:r>
                          <a:rPr lang="fr-FR" b="0" i="1" smtClean="0">
                            <a:latin typeface="Cambria Math" panose="02040503050406030204" pitchFamily="18" charset="0"/>
                          </a:rPr>
                          <m:t>−</m:t>
                        </m:r>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𝑊</m:t>
                            </m:r>
                          </m:sub>
                          <m:sup>
                            <m:r>
                              <a:rPr lang="fr-FR" b="0" i="1" smtClean="0">
                                <a:latin typeface="Cambria Math" panose="02040503050406030204" pitchFamily="18" charset="0"/>
                              </a:rPr>
                              <m:t>2</m:t>
                            </m:r>
                          </m:sup>
                        </m:sSubSup>
                      </m:e>
                    </m:rad>
                  </m:oMath>
                </a14:m>
                <a:endParaRPr lang="en-GB" dirty="0"/>
              </a:p>
              <a:p>
                <a:endParaRPr lang="en-GB" dirty="0"/>
              </a:p>
              <a:p>
                <a:r>
                  <a:rPr lang="en-GB" dirty="0">
                    <a:solidFill>
                      <a:schemeClr val="accent1"/>
                    </a:solidFill>
                  </a:rPr>
                  <a:t>The differential cross section above this kinematic endpoint has increased sensitivity to interference effects</a:t>
                </a:r>
                <a:r>
                  <a:rPr lang="en-GB" dirty="0">
                    <a:solidFill>
                      <a:schemeClr val="accent5"/>
                    </a:solidFill>
                  </a:rPr>
                  <a:t>.</a:t>
                </a:r>
              </a:p>
              <a:p>
                <a:pPr lvl="1"/>
                <a:r>
                  <a:rPr lang="en-GB" b="1" dirty="0"/>
                  <a:t>Best description in the </a:t>
                </a:r>
                <a:r>
                  <a:rPr lang="en-GB" b="1" dirty="0" err="1"/>
                  <a:t>Powheg</a:t>
                </a:r>
                <a:r>
                  <a:rPr lang="en-GB" b="1" dirty="0"/>
                  <a:t> </a:t>
                </a:r>
                <a14:m>
                  <m:oMath xmlns:m="http://schemas.openxmlformats.org/officeDocument/2006/math">
                    <m:r>
                      <a:rPr lang="fr-FR" b="1" i="1" smtClean="0">
                        <a:latin typeface="Cambria Math" panose="02040503050406030204" pitchFamily="18" charset="0"/>
                      </a:rPr>
                      <m:t>𝒍𝒍</m:t>
                    </m:r>
                    <m:r>
                      <a:rPr lang="fr-FR" b="1" i="1" smtClean="0">
                        <a:latin typeface="Cambria Math" panose="02040503050406030204" pitchFamily="18" charset="0"/>
                        <a:ea typeface="Cambria Math" panose="02040503050406030204" pitchFamily="18" charset="0"/>
                      </a:rPr>
                      <m:t>𝝂𝝂</m:t>
                    </m:r>
                    <m:r>
                      <a:rPr lang="fr-FR" b="1" i="1" smtClean="0">
                        <a:latin typeface="Cambria Math" panose="02040503050406030204" pitchFamily="18" charset="0"/>
                        <a:ea typeface="Cambria Math" panose="02040503050406030204" pitchFamily="18" charset="0"/>
                      </a:rPr>
                      <m:t>𝒃𝒃</m:t>
                    </m:r>
                  </m:oMath>
                </a14:m>
                <a:r>
                  <a:rPr lang="en-GB" b="1" dirty="0"/>
                  <a:t> process</a:t>
                </a:r>
              </a:p>
            </p:txBody>
          </p:sp>
        </mc:Choice>
        <mc:Fallback xmlns="">
          <p:sp>
            <p:nvSpPr>
              <p:cNvPr id="3" name="Espace réservé du contenu 2">
                <a:extLst>
                  <a:ext uri="{FF2B5EF4-FFF2-40B4-BE49-F238E27FC236}">
                    <a16:creationId xmlns:a16="http://schemas.microsoft.com/office/drawing/2014/main" id="{1392E3C8-9803-25CA-B3CA-16CB73CA1553}"/>
                  </a:ext>
                </a:extLst>
              </p:cNvPr>
              <p:cNvSpPr>
                <a:spLocks noGrp="1" noRot="1" noChangeAspect="1" noMove="1" noResize="1" noEditPoints="1" noAdjustHandles="1" noChangeArrowheads="1" noChangeShapeType="1" noTextEdit="1"/>
              </p:cNvSpPr>
              <p:nvPr>
                <p:ph idx="1"/>
              </p:nvPr>
            </p:nvSpPr>
            <p:spPr>
              <a:xfrm>
                <a:off x="0" y="1155032"/>
                <a:ext cx="7209322" cy="5626961"/>
              </a:xfrm>
              <a:blipFill>
                <a:blip r:embed="rId3"/>
                <a:stretch>
                  <a:fillRect l="-704" t="-1798"/>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2EC0DDDC-619B-4D31-C145-E5C8AC80C8A0}"/>
              </a:ext>
            </a:extLst>
          </p:cNvPr>
          <p:cNvSpPr txBox="1"/>
          <p:nvPr/>
        </p:nvSpPr>
        <p:spPr>
          <a:xfrm>
            <a:off x="8499107" y="723375"/>
            <a:ext cx="2791328" cy="307777"/>
          </a:xfrm>
          <a:prstGeom prst="rect">
            <a:avLst/>
          </a:prstGeom>
          <a:noFill/>
        </p:spPr>
        <p:txBody>
          <a:bodyPr wrap="square">
            <a:spAutoFit/>
          </a:bodyPr>
          <a:lstStyle/>
          <a:p>
            <a:r>
              <a:rPr lang="fr-FR" sz="1400" b="1" dirty="0">
                <a:solidFill>
                  <a:srgbClr val="C00000"/>
                </a:solidFill>
              </a:rPr>
              <a:t>Phys. </a:t>
            </a:r>
            <a:r>
              <a:rPr lang="fr-FR" sz="1400" b="1" dirty="0" err="1">
                <a:solidFill>
                  <a:srgbClr val="C00000"/>
                </a:solidFill>
              </a:rPr>
              <a:t>Rev</a:t>
            </a:r>
            <a:r>
              <a:rPr lang="fr-FR" sz="1400" b="1" dirty="0">
                <a:solidFill>
                  <a:srgbClr val="C00000"/>
                </a:solidFill>
              </a:rPr>
              <a:t>. </a:t>
            </a:r>
            <a:r>
              <a:rPr lang="fr-FR" sz="1400" b="1" dirty="0" err="1">
                <a:solidFill>
                  <a:srgbClr val="C00000"/>
                </a:solidFill>
              </a:rPr>
              <a:t>Lett</a:t>
            </a:r>
            <a:r>
              <a:rPr lang="fr-FR" sz="1400" b="1" dirty="0">
                <a:solidFill>
                  <a:srgbClr val="C00000"/>
                </a:solidFill>
              </a:rPr>
              <a:t>. 2018, 121, 152002</a:t>
            </a:r>
          </a:p>
        </p:txBody>
      </p:sp>
      <p:pic>
        <p:nvPicPr>
          <p:cNvPr id="7" name="Image 6">
            <a:extLst>
              <a:ext uri="{FF2B5EF4-FFF2-40B4-BE49-F238E27FC236}">
                <a16:creationId xmlns:a16="http://schemas.microsoft.com/office/drawing/2014/main" id="{4550B638-8D84-1EB7-3B8A-9F3C313F34AB}"/>
              </a:ext>
            </a:extLst>
          </p:cNvPr>
          <p:cNvPicPr>
            <a:picLocks noChangeAspect="1"/>
          </p:cNvPicPr>
          <p:nvPr/>
        </p:nvPicPr>
        <p:blipFill>
          <a:blip r:embed="rId4"/>
          <a:stretch>
            <a:fillRect/>
          </a:stretch>
        </p:blipFill>
        <p:spPr>
          <a:xfrm>
            <a:off x="1461378" y="3968512"/>
            <a:ext cx="5141552" cy="623604"/>
          </a:xfrm>
          <a:prstGeom prst="rect">
            <a:avLst/>
          </a:prstGeom>
        </p:spPr>
      </p:pic>
      <p:pic>
        <p:nvPicPr>
          <p:cNvPr id="15" name="Image 14">
            <a:extLst>
              <a:ext uri="{FF2B5EF4-FFF2-40B4-BE49-F238E27FC236}">
                <a16:creationId xmlns:a16="http://schemas.microsoft.com/office/drawing/2014/main" id="{C5EDBF38-6D1C-D5AA-E8CC-FDC46CB760DB}"/>
              </a:ext>
            </a:extLst>
          </p:cNvPr>
          <p:cNvPicPr>
            <a:picLocks noChangeAspect="1"/>
          </p:cNvPicPr>
          <p:nvPr/>
        </p:nvPicPr>
        <p:blipFill>
          <a:blip r:embed="rId5"/>
          <a:stretch>
            <a:fillRect/>
          </a:stretch>
        </p:blipFill>
        <p:spPr>
          <a:xfrm>
            <a:off x="6993034" y="1332692"/>
            <a:ext cx="5198966" cy="4992087"/>
          </a:xfrm>
          <a:prstGeom prst="rect">
            <a:avLst/>
          </a:prstGeom>
        </p:spPr>
      </p:pic>
      <p:cxnSp>
        <p:nvCxnSpPr>
          <p:cNvPr id="17" name="Connecteur droit 16">
            <a:extLst>
              <a:ext uri="{FF2B5EF4-FFF2-40B4-BE49-F238E27FC236}">
                <a16:creationId xmlns:a16="http://schemas.microsoft.com/office/drawing/2014/main" id="{4533E2F5-6AA9-2E00-499A-412CA4B34DB1}"/>
              </a:ext>
            </a:extLst>
          </p:cNvPr>
          <p:cNvCxnSpPr>
            <a:cxnSpLocks/>
          </p:cNvCxnSpPr>
          <p:nvPr/>
        </p:nvCxnSpPr>
        <p:spPr>
          <a:xfrm flipV="1">
            <a:off x="9432758" y="1578543"/>
            <a:ext cx="0" cy="421586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2C6633C-990B-9674-4E18-F5E2BED43C3C}"/>
              </a:ext>
            </a:extLst>
          </p:cNvPr>
          <p:cNvCxnSpPr/>
          <p:nvPr/>
        </p:nvCxnSpPr>
        <p:spPr>
          <a:xfrm>
            <a:off x="9432758" y="2662813"/>
            <a:ext cx="24380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4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1690A-75E2-57AA-25F1-F45068E00424}"/>
              </a:ext>
            </a:extLst>
          </p:cNvPr>
          <p:cNvSpPr>
            <a:spLocks noGrp="1"/>
          </p:cNvSpPr>
          <p:nvPr>
            <p:ph type="title"/>
          </p:nvPr>
        </p:nvSpPr>
        <p:spPr>
          <a:xfrm>
            <a:off x="838200" y="2937233"/>
            <a:ext cx="10515600" cy="983533"/>
          </a:xfrm>
        </p:spPr>
        <p:txBody>
          <a:bodyPr/>
          <a:lstStyle/>
          <a:p>
            <a:r>
              <a:rPr lang="fr-FR" dirty="0"/>
              <a:t>Top quark mass</a:t>
            </a:r>
          </a:p>
        </p:txBody>
      </p:sp>
    </p:spTree>
    <p:extLst>
      <p:ext uri="{BB962C8B-B14F-4D97-AF65-F5344CB8AC3E}">
        <p14:creationId xmlns:p14="http://schemas.microsoft.com/office/powerpoint/2010/main" val="2018848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AEFB65-7318-B390-1A81-C5D3A8C65CF8}"/>
              </a:ext>
            </a:extLst>
          </p:cNvPr>
          <p:cNvSpPr>
            <a:spLocks noGrp="1"/>
          </p:cNvSpPr>
          <p:nvPr>
            <p:ph type="title"/>
          </p:nvPr>
        </p:nvSpPr>
        <p:spPr/>
        <p:txBody>
          <a:bodyPr>
            <a:normAutofit/>
          </a:bodyPr>
          <a:lstStyle/>
          <a:p>
            <a:r>
              <a:rPr lang="en-GB" dirty="0"/>
              <a:t>Top quark mass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5262B813-B730-5060-7EE3-FC2C529D223A}"/>
                  </a:ext>
                </a:extLst>
              </p:cNvPr>
              <p:cNvSpPr>
                <a:spLocks noGrp="1"/>
              </p:cNvSpPr>
              <p:nvPr>
                <p:ph idx="1"/>
              </p:nvPr>
            </p:nvSpPr>
            <p:spPr>
              <a:xfrm>
                <a:off x="4556855" y="1260909"/>
                <a:ext cx="7555028" cy="5579495"/>
              </a:xfrm>
            </p:spPr>
            <p:txBody>
              <a:bodyPr>
                <a:normAutofit fontScale="70000" lnSpcReduction="20000"/>
              </a:bodyPr>
              <a:lstStyle/>
              <a:p>
                <a:r>
                  <a:rPr lang="en-GB" dirty="0">
                    <a:solidFill>
                      <a:schemeClr val="accent1"/>
                    </a:solidFill>
                  </a:rPr>
                  <a:t>Top quark mass reconstructed from decay products.</a:t>
                </a:r>
              </a:p>
              <a:p>
                <a:endParaRPr lang="en-GB" dirty="0"/>
              </a:p>
              <a:p>
                <a:r>
                  <a:rPr lang="en-GB" dirty="0">
                    <a:solidFill>
                      <a:schemeClr val="accent1"/>
                    </a:solidFill>
                  </a:rPr>
                  <a:t>Shape of the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𝑚</m:t>
                        </m:r>
                      </m:e>
                      <m:sub>
                        <m:r>
                          <a:rPr lang="en-GB" b="0" i="1" smtClean="0">
                            <a:solidFill>
                              <a:schemeClr val="accent1"/>
                            </a:solidFill>
                            <a:latin typeface="Cambria Math" panose="02040503050406030204" pitchFamily="18" charset="0"/>
                          </a:rPr>
                          <m:t>𝑡</m:t>
                        </m:r>
                      </m:sub>
                    </m:sSub>
                  </m:oMath>
                </a14:m>
                <a:r>
                  <a:rPr lang="en-GB" dirty="0">
                    <a:solidFill>
                      <a:schemeClr val="accent1"/>
                    </a:solidFill>
                  </a:rPr>
                  <a:t> distribution difficult to model from a theoretical predictions </a:t>
                </a:r>
                <a:r>
                  <a:rPr lang="en-GB" dirty="0"/>
                  <a:t>: how to extract the top quark mass ? Two methods :</a:t>
                </a:r>
              </a:p>
              <a:p>
                <a:endParaRPr lang="en-GB" dirty="0"/>
              </a:p>
              <a:p>
                <a:r>
                  <a:rPr lang="en-GB" dirty="0">
                    <a:solidFill>
                      <a:schemeClr val="accent1"/>
                    </a:solidFill>
                  </a:rPr>
                  <a:t>1) Have the best possible model (function) to fit. </a:t>
                </a:r>
              </a:p>
              <a:p>
                <a:pPr lvl="1"/>
                <a:r>
                  <a:rPr lang="en-GB" dirty="0"/>
                  <a:t>Calibrate the response of the fit based on MC simulation,</a:t>
                </a:r>
              </a:p>
              <a:p>
                <a:pPr lvl="1"/>
                <a:r>
                  <a:rPr lang="en-GB" dirty="0"/>
                  <a:t>Calibration based on MC samples generated with different </a:t>
                </a:r>
                <a14:m>
                  <m:oMath xmlns:m="http://schemas.openxmlformats.org/officeDocument/2006/math">
                    <m:sSubSup>
                      <m:sSubSupPr>
                        <m:ctrlPr>
                          <a:rPr lang="en-GB"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𝑡</m:t>
                        </m:r>
                      </m:sub>
                      <m:sup>
                        <m:r>
                          <a:rPr lang="fr-FR" b="0" i="1" smtClean="0">
                            <a:latin typeface="Cambria Math" panose="02040503050406030204" pitchFamily="18" charset="0"/>
                          </a:rPr>
                          <m:t>𝑀𝐶</m:t>
                        </m:r>
                      </m:sup>
                    </m:sSubSup>
                  </m:oMath>
                </a14:m>
                <a:r>
                  <a:rPr lang="en-GB" dirty="0"/>
                  <a:t>,</a:t>
                </a:r>
              </a:p>
              <a:p>
                <a:pPr lvl="1"/>
                <a:r>
                  <a:rPr lang="en-GB" dirty="0"/>
                  <a:t>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𝑡</m:t>
                        </m:r>
                      </m:sub>
                    </m:sSub>
                  </m:oMath>
                </a14:m>
                <a:r>
                  <a:rPr lang="en-GB" dirty="0"/>
                  <a:t> is measured with respect to </a:t>
                </a:r>
                <a14:m>
                  <m:oMath xmlns:m="http://schemas.openxmlformats.org/officeDocument/2006/math">
                    <m:sSubSup>
                      <m:sSubSupPr>
                        <m:ctrlPr>
                          <a:rPr lang="en-GB"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𝑡</m:t>
                        </m:r>
                      </m:sub>
                      <m:sup>
                        <m:r>
                          <a:rPr lang="fr-FR" b="0" i="1" smtClean="0">
                            <a:latin typeface="Cambria Math" panose="02040503050406030204" pitchFamily="18" charset="0"/>
                          </a:rPr>
                          <m:t>𝑀𝐶</m:t>
                        </m:r>
                      </m:sup>
                    </m:sSubSup>
                  </m:oMath>
                </a14:m>
                <a:r>
                  <a:rPr lang="en-GB" dirty="0"/>
                  <a:t>,</a:t>
                </a:r>
              </a:p>
              <a:p>
                <a:pPr lvl="1"/>
                <a:endParaRPr lang="en-GB" dirty="0"/>
              </a:p>
              <a:p>
                <a:r>
                  <a:rPr lang="en-GB" dirty="0">
                    <a:solidFill>
                      <a:schemeClr val="accent1"/>
                    </a:solidFill>
                  </a:rPr>
                  <a:t>2) Comparisons (likelihood) of top mass distribution reconstructed in data with the ones in MC, generated with different </a:t>
                </a: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fr-FR" b="0" i="1" smtClean="0">
                            <a:solidFill>
                              <a:schemeClr val="accent1"/>
                            </a:solidFill>
                            <a:latin typeface="Cambria Math" panose="02040503050406030204" pitchFamily="18" charset="0"/>
                          </a:rPr>
                          <m:t>𝑚</m:t>
                        </m:r>
                      </m:e>
                      <m:sub>
                        <m:r>
                          <a:rPr lang="fr-FR" b="0" i="1" smtClean="0">
                            <a:solidFill>
                              <a:schemeClr val="accent1"/>
                            </a:solidFill>
                            <a:latin typeface="Cambria Math" panose="02040503050406030204" pitchFamily="18" charset="0"/>
                          </a:rPr>
                          <m:t>𝑡</m:t>
                        </m:r>
                      </m:sub>
                      <m:sup>
                        <m:r>
                          <a:rPr lang="fr-FR" b="0" i="1" smtClean="0">
                            <a:solidFill>
                              <a:schemeClr val="accent1"/>
                            </a:solidFill>
                            <a:latin typeface="Cambria Math" panose="02040503050406030204" pitchFamily="18" charset="0"/>
                          </a:rPr>
                          <m:t>𝑀𝐶</m:t>
                        </m:r>
                      </m:sup>
                    </m:sSubSup>
                  </m:oMath>
                </a14:m>
                <a:r>
                  <a:rPr lang="en-GB" dirty="0">
                    <a:solidFill>
                      <a:schemeClr val="accent1"/>
                    </a:solidFill>
                  </a:rPr>
                  <a:t>.</a:t>
                </a:r>
              </a:p>
              <a:p>
                <a:pPr lvl="1"/>
                <a:r>
                  <a:rPr lang="en-GB" dirty="0"/>
                  <a:t>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𝑡</m:t>
                        </m:r>
                      </m:sub>
                    </m:sSub>
                  </m:oMath>
                </a14:m>
                <a:r>
                  <a:rPr lang="en-GB" dirty="0"/>
                  <a:t> is measured with respect to </a:t>
                </a:r>
                <a14:m>
                  <m:oMath xmlns:m="http://schemas.openxmlformats.org/officeDocument/2006/math">
                    <m:sSubSup>
                      <m:sSubSupPr>
                        <m:ctrlPr>
                          <a:rPr lang="en-GB"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𝑡</m:t>
                        </m:r>
                      </m:sub>
                      <m:sup>
                        <m:r>
                          <a:rPr lang="fr-FR" b="0" i="1" smtClean="0">
                            <a:latin typeface="Cambria Math" panose="02040503050406030204" pitchFamily="18" charset="0"/>
                          </a:rPr>
                          <m:t>𝑀𝐶</m:t>
                        </m:r>
                      </m:sup>
                    </m:sSubSup>
                  </m:oMath>
                </a14:m>
                <a:r>
                  <a:rPr lang="en-GB" dirty="0"/>
                  <a:t>,</a:t>
                </a:r>
              </a:p>
              <a:p>
                <a:pPr lvl="1"/>
                <a:endParaRPr lang="en-GB" dirty="0"/>
              </a:p>
              <a:p>
                <a:r>
                  <a:rPr lang="en-GB" dirty="0">
                    <a:solidFill>
                      <a:schemeClr val="accent1"/>
                    </a:solidFill>
                  </a:rPr>
                  <a:t>Dominant systematics </a:t>
                </a:r>
                <a:r>
                  <a:rPr lang="en-GB" dirty="0"/>
                  <a:t>: Jet Energy Corrections, Colour reconnection, generator, ISR/FSR. Total systematics &lt;1 GeV.</a:t>
                </a:r>
              </a:p>
              <a:p>
                <a:pPr lvl="1"/>
                <a:endParaRPr lang="en-GB" dirty="0"/>
              </a:p>
              <a:p>
                <a:r>
                  <a:rPr lang="en-GB" dirty="0"/>
                  <a:t>In such analysis, the measured mass is the MC mass </a:t>
                </a:r>
                <a14:m>
                  <m:oMath xmlns:m="http://schemas.openxmlformats.org/officeDocument/2006/math">
                    <m:sSubSup>
                      <m:sSubSupPr>
                        <m:ctrlPr>
                          <a:rPr lang="en-GB"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𝑡</m:t>
                        </m:r>
                      </m:sub>
                      <m:sup>
                        <m:r>
                          <a:rPr lang="fr-FR" b="0" i="1" smtClean="0">
                            <a:latin typeface="Cambria Math" panose="02040503050406030204" pitchFamily="18" charset="0"/>
                          </a:rPr>
                          <m:t>𝑀𝐶</m:t>
                        </m:r>
                      </m:sup>
                    </m:sSubSup>
                  </m:oMath>
                </a14:m>
                <a:r>
                  <a:rPr lang="en-GB" dirty="0"/>
                  <a:t>.</a:t>
                </a:r>
              </a:p>
            </p:txBody>
          </p:sp>
        </mc:Choice>
        <mc:Fallback xmlns="">
          <p:sp>
            <p:nvSpPr>
              <p:cNvPr id="3" name="Espace réservé du contenu 2">
                <a:extLst>
                  <a:ext uri="{FF2B5EF4-FFF2-40B4-BE49-F238E27FC236}">
                    <a16:creationId xmlns:a16="http://schemas.microsoft.com/office/drawing/2014/main" id="{5262B813-B730-5060-7EE3-FC2C529D223A}"/>
                  </a:ext>
                </a:extLst>
              </p:cNvPr>
              <p:cNvSpPr>
                <a:spLocks noGrp="1" noRot="1" noChangeAspect="1" noMove="1" noResize="1" noEditPoints="1" noAdjustHandles="1" noChangeArrowheads="1" noChangeShapeType="1" noTextEdit="1"/>
              </p:cNvSpPr>
              <p:nvPr>
                <p:ph idx="1"/>
              </p:nvPr>
            </p:nvSpPr>
            <p:spPr>
              <a:xfrm>
                <a:off x="4556855" y="1260909"/>
                <a:ext cx="7555028" cy="5579495"/>
              </a:xfrm>
              <a:blipFill>
                <a:blip r:embed="rId2"/>
                <a:stretch>
                  <a:fillRect l="-840" t="-2045" r="-504" b="-455"/>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663C4A2E-1136-C2F7-26A8-3D2031B26C44}"/>
              </a:ext>
            </a:extLst>
          </p:cNvPr>
          <p:cNvPicPr>
            <a:picLocks noChangeAspect="1"/>
          </p:cNvPicPr>
          <p:nvPr/>
        </p:nvPicPr>
        <p:blipFill>
          <a:blip r:embed="rId3"/>
          <a:stretch>
            <a:fillRect/>
          </a:stretch>
        </p:blipFill>
        <p:spPr>
          <a:xfrm>
            <a:off x="375986" y="1126156"/>
            <a:ext cx="3846482" cy="3484345"/>
          </a:xfrm>
          <a:prstGeom prst="rect">
            <a:avLst/>
          </a:prstGeom>
        </p:spPr>
      </p:pic>
      <p:pic>
        <p:nvPicPr>
          <p:cNvPr id="9" name="Image 8">
            <a:extLst>
              <a:ext uri="{FF2B5EF4-FFF2-40B4-BE49-F238E27FC236}">
                <a16:creationId xmlns:a16="http://schemas.microsoft.com/office/drawing/2014/main" id="{517F1665-C746-27E7-08E7-FF78F3FA41A9}"/>
              </a:ext>
            </a:extLst>
          </p:cNvPr>
          <p:cNvPicPr>
            <a:picLocks noChangeAspect="1"/>
          </p:cNvPicPr>
          <p:nvPr/>
        </p:nvPicPr>
        <p:blipFill>
          <a:blip r:embed="rId4"/>
          <a:stretch>
            <a:fillRect/>
          </a:stretch>
        </p:blipFill>
        <p:spPr>
          <a:xfrm>
            <a:off x="80118" y="4933177"/>
            <a:ext cx="2238368" cy="1597333"/>
          </a:xfrm>
          <a:prstGeom prst="rect">
            <a:avLst/>
          </a:prstGeom>
        </p:spPr>
      </p:pic>
      <p:pic>
        <p:nvPicPr>
          <p:cNvPr id="11" name="Image 10">
            <a:extLst>
              <a:ext uri="{FF2B5EF4-FFF2-40B4-BE49-F238E27FC236}">
                <a16:creationId xmlns:a16="http://schemas.microsoft.com/office/drawing/2014/main" id="{401FB3D9-384C-9B66-6E69-861ADDDABA06}"/>
              </a:ext>
            </a:extLst>
          </p:cNvPr>
          <p:cNvPicPr>
            <a:picLocks noChangeAspect="1"/>
          </p:cNvPicPr>
          <p:nvPr/>
        </p:nvPicPr>
        <p:blipFill>
          <a:blip r:embed="rId5"/>
          <a:stretch>
            <a:fillRect/>
          </a:stretch>
        </p:blipFill>
        <p:spPr>
          <a:xfrm>
            <a:off x="2318486" y="4743555"/>
            <a:ext cx="2010440" cy="2096849"/>
          </a:xfrm>
          <a:prstGeom prst="rect">
            <a:avLst/>
          </a:prstGeom>
        </p:spPr>
      </p:pic>
      <p:sp>
        <p:nvSpPr>
          <p:cNvPr id="13" name="ZoneTexte 12">
            <a:extLst>
              <a:ext uri="{FF2B5EF4-FFF2-40B4-BE49-F238E27FC236}">
                <a16:creationId xmlns:a16="http://schemas.microsoft.com/office/drawing/2014/main" id="{0ACFCAB2-B83F-0D02-E846-EF48D9987630}"/>
              </a:ext>
            </a:extLst>
          </p:cNvPr>
          <p:cNvSpPr txBox="1"/>
          <p:nvPr/>
        </p:nvSpPr>
        <p:spPr>
          <a:xfrm>
            <a:off x="8529204" y="721075"/>
            <a:ext cx="2653471" cy="338554"/>
          </a:xfrm>
          <a:prstGeom prst="rect">
            <a:avLst/>
          </a:prstGeom>
          <a:noFill/>
        </p:spPr>
        <p:txBody>
          <a:bodyPr wrap="square">
            <a:spAutoFit/>
          </a:bodyPr>
          <a:lstStyle/>
          <a:p>
            <a:r>
              <a:rPr lang="fr-FR" sz="1600" b="1" i="1" dirty="0" err="1">
                <a:solidFill>
                  <a:srgbClr val="C00000"/>
                </a:solidFill>
              </a:rPr>
              <a:t>Eur</a:t>
            </a:r>
            <a:r>
              <a:rPr lang="fr-FR" sz="1600" b="1" i="1" dirty="0">
                <a:solidFill>
                  <a:srgbClr val="C00000"/>
                </a:solidFill>
              </a:rPr>
              <a:t>. Phys. J. C</a:t>
            </a:r>
            <a:r>
              <a:rPr lang="fr-FR" sz="1600" b="1" dirty="0">
                <a:solidFill>
                  <a:srgbClr val="C00000"/>
                </a:solidFill>
              </a:rPr>
              <a:t> 78, 891 (2018)</a:t>
            </a:r>
            <a:endParaRPr lang="en-GB" sz="1600" b="1" dirty="0">
              <a:solidFill>
                <a:srgbClr val="C00000"/>
              </a:solidFill>
            </a:endParaRPr>
          </a:p>
        </p:txBody>
      </p:sp>
    </p:spTree>
    <p:extLst>
      <p:ext uri="{BB962C8B-B14F-4D97-AF65-F5344CB8AC3E}">
        <p14:creationId xmlns:p14="http://schemas.microsoft.com/office/powerpoint/2010/main" val="1386857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4E82DEDD-2DDA-4144-89B5-E8CE0A3B2F4D}"/>
              </a:ext>
            </a:extLst>
          </p:cNvPr>
          <p:cNvPicPr>
            <a:picLocks noChangeAspect="1"/>
          </p:cNvPicPr>
          <p:nvPr/>
        </p:nvPicPr>
        <p:blipFill>
          <a:blip r:embed="rId2"/>
          <a:stretch>
            <a:fillRect/>
          </a:stretch>
        </p:blipFill>
        <p:spPr>
          <a:xfrm>
            <a:off x="110296" y="1320722"/>
            <a:ext cx="3152671" cy="2884991"/>
          </a:xfrm>
          <a:prstGeom prst="rect">
            <a:avLst/>
          </a:prstGeom>
        </p:spPr>
      </p:pic>
      <p:sp>
        <p:nvSpPr>
          <p:cNvPr id="2" name="Titre 1">
            <a:extLst>
              <a:ext uri="{FF2B5EF4-FFF2-40B4-BE49-F238E27FC236}">
                <a16:creationId xmlns:a16="http://schemas.microsoft.com/office/drawing/2014/main" id="{C38C484A-A1F6-3344-B408-D5CB6E86A7DA}"/>
              </a:ext>
            </a:extLst>
          </p:cNvPr>
          <p:cNvSpPr>
            <a:spLocks noGrp="1"/>
          </p:cNvSpPr>
          <p:nvPr>
            <p:ph type="title"/>
          </p:nvPr>
        </p:nvSpPr>
        <p:spPr/>
        <p:txBody>
          <a:bodyPr>
            <a:noAutofit/>
          </a:bodyPr>
          <a:lstStyle/>
          <a:p>
            <a:r>
              <a:rPr lang="en-GB" sz="2800" dirty="0"/>
              <a:t>Direct measurement of top mass </a:t>
            </a:r>
            <a:br>
              <a:rPr lang="en-GB" sz="2800" dirty="0"/>
            </a:br>
            <a:r>
              <a:rPr lang="en-GB" sz="2800" dirty="0"/>
              <a:t>from decay products (above threshold)</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9077FD6-4F1A-C843-9FFE-8D3C48264CA6}"/>
                  </a:ext>
                </a:extLst>
              </p:cNvPr>
              <p:cNvSpPr>
                <a:spLocks noGrp="1"/>
              </p:cNvSpPr>
              <p:nvPr>
                <p:ph idx="1"/>
              </p:nvPr>
            </p:nvSpPr>
            <p:spPr>
              <a:xfrm>
                <a:off x="3337217" y="1166833"/>
                <a:ext cx="8652473" cy="5537119"/>
              </a:xfrm>
            </p:spPr>
            <p:txBody>
              <a:bodyPr>
                <a:normAutofit fontScale="92500" lnSpcReduction="20000"/>
              </a:bodyPr>
              <a:lstStyle/>
              <a:p>
                <a:r>
                  <a:rPr lang="en-GB" dirty="0">
                    <a:solidFill>
                      <a:schemeClr val="accent1"/>
                    </a:solidFill>
                  </a:rPr>
                  <a:t>Direct mass measurement from top quark decay products can also be performed at FCCee.</a:t>
                </a:r>
                <a:endParaRPr lang="en-GB" dirty="0"/>
              </a:p>
              <a:p>
                <a:endParaRPr lang="en-GB" dirty="0"/>
              </a:p>
              <a:p>
                <a:r>
                  <a:rPr lang="en-GB" dirty="0"/>
                  <a:t>Comparisons with CMS top reconstruction at 13 TeV, 35.9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𝑓𝑏</m:t>
                        </m:r>
                      </m:e>
                      <m:sup>
                        <m:r>
                          <a:rPr lang="en-GB" b="0" i="1" smtClean="0">
                            <a:latin typeface="Cambria Math" panose="02040503050406030204" pitchFamily="18" charset="0"/>
                          </a:rPr>
                          <m:t>−1</m:t>
                        </m:r>
                      </m:sup>
                    </m:sSup>
                  </m:oMath>
                </a14:m>
                <a:r>
                  <a:rPr lang="en-GB" dirty="0"/>
                  <a:t>.</a:t>
                </a:r>
              </a:p>
              <a:p>
                <a:endParaRPr lang="en-GB" dirty="0"/>
              </a:p>
              <a:p>
                <a:r>
                  <a:rPr lang="en-GB" dirty="0">
                    <a:solidFill>
                      <a:schemeClr val="accent1"/>
                    </a:solidFill>
                  </a:rPr>
                  <a:t>Estimations of the uncertainties (CLIC@380 GeV) </a:t>
                </a:r>
                <a:r>
                  <a:rPr lang="en-GB" dirty="0"/>
                  <a:t>:</a:t>
                </a:r>
              </a:p>
              <a:p>
                <a:pPr lvl="1"/>
                <a:r>
                  <a:rPr lang="en-GB" dirty="0"/>
                  <a:t>stat: 30-40 MeV for 1</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𝑎𝑏</m:t>
                        </m:r>
                      </m:e>
                      <m:sup>
                        <m:r>
                          <a:rPr lang="en-GB" b="0" i="1" smtClean="0">
                            <a:latin typeface="Cambria Math" panose="02040503050406030204" pitchFamily="18" charset="0"/>
                          </a:rPr>
                          <m:t>−1</m:t>
                        </m:r>
                      </m:sup>
                    </m:sSup>
                  </m:oMath>
                </a14:m>
                <a:r>
                  <a:rPr lang="en-GB" dirty="0"/>
                  <a:t>,</a:t>
                </a:r>
              </a:p>
              <a:p>
                <a:pPr lvl="1"/>
                <a:r>
                  <a:rPr lang="en-GB" dirty="0"/>
                  <a:t>moderate impact of JES : 2% variation of light and b jets = 200 and 350 MeV,</a:t>
                </a:r>
              </a:p>
              <a:p>
                <a:pPr lvl="1"/>
                <a:r>
                  <a:rPr lang="en-GB" dirty="0">
                    <a:solidFill>
                      <a:schemeClr val="accent5"/>
                    </a:solidFill>
                  </a:rPr>
                  <a:t>JES related uncertainties can be greatly reduced </a:t>
                </a:r>
                <a:r>
                  <a:rPr lang="en-GB" dirty="0"/>
                  <a:t>by including the perfect knowledge of the initial state into the events reconstruction.</a:t>
                </a:r>
              </a:p>
              <a:p>
                <a:pPr lvl="1"/>
                <a:endParaRPr lang="en-GB" dirty="0"/>
              </a:p>
              <a:p>
                <a:pPr lvl="1"/>
                <a:endParaRPr lang="en-GB" dirty="0"/>
              </a:p>
              <a:p>
                <a:r>
                  <a:rPr lang="en-GB" b="0" dirty="0">
                    <a:solidFill>
                      <a:schemeClr val="accent1"/>
                    </a:solidFill>
                  </a:rPr>
                  <a:t>Direct top mass measurement can be competitive with the threshold scan measurement ?</a:t>
                </a:r>
                <a:endParaRPr lang="en-GB" dirty="0"/>
              </a:p>
              <a:p>
                <a:endParaRPr lang="en-GB" dirty="0"/>
              </a:p>
              <a:p>
                <a:endParaRPr lang="en-GB" dirty="0"/>
              </a:p>
              <a:p>
                <a:endParaRPr lang="en-GB" dirty="0"/>
              </a:p>
            </p:txBody>
          </p:sp>
        </mc:Choice>
        <mc:Fallback xmlns="">
          <p:sp>
            <p:nvSpPr>
              <p:cNvPr id="3" name="Espace réservé du contenu 2">
                <a:extLst>
                  <a:ext uri="{FF2B5EF4-FFF2-40B4-BE49-F238E27FC236}">
                    <a16:creationId xmlns:a16="http://schemas.microsoft.com/office/drawing/2014/main" id="{09077FD6-4F1A-C843-9FFE-8D3C48264CA6}"/>
                  </a:ext>
                </a:extLst>
              </p:cNvPr>
              <p:cNvSpPr>
                <a:spLocks noGrp="1" noRot="1" noChangeAspect="1" noMove="1" noResize="1" noEditPoints="1" noAdjustHandles="1" noChangeArrowheads="1" noChangeShapeType="1" noTextEdit="1"/>
              </p:cNvSpPr>
              <p:nvPr>
                <p:ph idx="1"/>
              </p:nvPr>
            </p:nvSpPr>
            <p:spPr>
              <a:xfrm>
                <a:off x="3337217" y="1166833"/>
                <a:ext cx="8652473" cy="5537119"/>
              </a:xfrm>
              <a:blipFill>
                <a:blip r:embed="rId3"/>
                <a:stretch>
                  <a:fillRect l="-1025" t="-2975" r="-1171" b="-915"/>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0871D56E-AC60-274F-A231-A8A173FD3942}"/>
              </a:ext>
            </a:extLst>
          </p:cNvPr>
          <p:cNvSpPr>
            <a:spLocks noGrp="1"/>
          </p:cNvSpPr>
          <p:nvPr>
            <p:ph type="sldNum" sz="quarter" idx="12"/>
          </p:nvPr>
        </p:nvSpPr>
        <p:spPr>
          <a:xfrm>
            <a:off x="9448800" y="6492875"/>
            <a:ext cx="2743200" cy="365125"/>
          </a:xfrm>
        </p:spPr>
        <p:txBody>
          <a:bodyPr/>
          <a:lstStyle/>
          <a:p>
            <a:fld id="{D1F3EB87-43B8-C349-9524-A5B52D9957BC}" type="slidenum">
              <a:rPr lang="fr-FR" smtClean="0"/>
              <a:t>68</a:t>
            </a:fld>
            <a:endParaRPr lang="fr-FR" dirty="0"/>
          </a:p>
        </p:txBody>
      </p:sp>
      <p:sp>
        <p:nvSpPr>
          <p:cNvPr id="9" name="Rectangle 8">
            <a:extLst>
              <a:ext uri="{FF2B5EF4-FFF2-40B4-BE49-F238E27FC236}">
                <a16:creationId xmlns:a16="http://schemas.microsoft.com/office/drawing/2014/main" id="{6CDE9DB9-2A3A-6544-87B6-48FE52906F23}"/>
              </a:ext>
            </a:extLst>
          </p:cNvPr>
          <p:cNvSpPr/>
          <p:nvPr/>
        </p:nvSpPr>
        <p:spPr>
          <a:xfrm>
            <a:off x="1078125" y="1127786"/>
            <a:ext cx="2056782" cy="307777"/>
          </a:xfrm>
          <a:prstGeom prst="rect">
            <a:avLst/>
          </a:prstGeom>
        </p:spPr>
        <p:txBody>
          <a:bodyPr wrap="none">
            <a:spAutoFit/>
          </a:bodyPr>
          <a:lstStyle/>
          <a:p>
            <a:r>
              <a:rPr lang="en-GB" sz="1400" b="1" dirty="0">
                <a:solidFill>
                  <a:srgbClr val="C00000"/>
                </a:solidFill>
              </a:rPr>
              <a:t>CLIC, </a:t>
            </a:r>
            <a:r>
              <a:rPr lang="fr-FR" sz="1400" b="1" dirty="0">
                <a:solidFill>
                  <a:srgbClr val="C00000"/>
                </a:solidFill>
              </a:rPr>
              <a:t>EPJC 73 (2013) 2530</a:t>
            </a:r>
          </a:p>
        </p:txBody>
      </p:sp>
      <p:pic>
        <p:nvPicPr>
          <p:cNvPr id="6" name="Image 5">
            <a:extLst>
              <a:ext uri="{FF2B5EF4-FFF2-40B4-BE49-F238E27FC236}">
                <a16:creationId xmlns:a16="http://schemas.microsoft.com/office/drawing/2014/main" id="{FB1BB54D-8410-B84F-A571-1F69BCC517C2}"/>
              </a:ext>
            </a:extLst>
          </p:cNvPr>
          <p:cNvPicPr>
            <a:picLocks noChangeAspect="1"/>
          </p:cNvPicPr>
          <p:nvPr/>
        </p:nvPicPr>
        <p:blipFill>
          <a:blip r:embed="rId4"/>
          <a:stretch>
            <a:fillRect/>
          </a:stretch>
        </p:blipFill>
        <p:spPr>
          <a:xfrm>
            <a:off x="124778" y="3914083"/>
            <a:ext cx="3087757" cy="2799340"/>
          </a:xfrm>
          <a:prstGeom prst="rect">
            <a:avLst/>
          </a:prstGeom>
        </p:spPr>
      </p:pic>
      <p:pic>
        <p:nvPicPr>
          <p:cNvPr id="27" name="Image 26">
            <a:extLst>
              <a:ext uri="{FF2B5EF4-FFF2-40B4-BE49-F238E27FC236}">
                <a16:creationId xmlns:a16="http://schemas.microsoft.com/office/drawing/2014/main" id="{DA126385-5470-264E-A0B0-834A8C547793}"/>
              </a:ext>
            </a:extLst>
          </p:cNvPr>
          <p:cNvPicPr>
            <a:picLocks noChangeAspect="1"/>
          </p:cNvPicPr>
          <p:nvPr/>
        </p:nvPicPr>
        <p:blipFill>
          <a:blip r:embed="rId5">
            <a:alphaModFix amt="25000"/>
          </a:blip>
          <a:stretch>
            <a:fillRect/>
          </a:stretch>
        </p:blipFill>
        <p:spPr>
          <a:xfrm>
            <a:off x="818330" y="4062935"/>
            <a:ext cx="2260833" cy="1695207"/>
          </a:xfrm>
          <a:prstGeom prst="rect">
            <a:avLst/>
          </a:prstGeom>
        </p:spPr>
      </p:pic>
      <p:sp>
        <p:nvSpPr>
          <p:cNvPr id="28" name="ZoneTexte 27">
            <a:extLst>
              <a:ext uri="{FF2B5EF4-FFF2-40B4-BE49-F238E27FC236}">
                <a16:creationId xmlns:a16="http://schemas.microsoft.com/office/drawing/2014/main" id="{853BAC6C-96BD-6A41-AAF1-A464BC9DEE43}"/>
              </a:ext>
            </a:extLst>
          </p:cNvPr>
          <p:cNvSpPr txBox="1"/>
          <p:nvPr/>
        </p:nvSpPr>
        <p:spPr>
          <a:xfrm>
            <a:off x="1588888" y="5496532"/>
            <a:ext cx="898003" cy="261610"/>
          </a:xfrm>
          <a:prstGeom prst="rect">
            <a:avLst/>
          </a:prstGeom>
          <a:noFill/>
        </p:spPr>
        <p:txBody>
          <a:bodyPr wrap="none" rtlCol="0">
            <a:spAutoFit/>
          </a:bodyPr>
          <a:lstStyle/>
          <a:p>
            <a:r>
              <a:rPr lang="fr-FR" sz="1050" b="1" dirty="0">
                <a:solidFill>
                  <a:srgbClr val="C00000"/>
                </a:solidFill>
              </a:rPr>
              <a:t>CMS-17-008</a:t>
            </a:r>
          </a:p>
        </p:txBody>
      </p:sp>
      <p:pic>
        <p:nvPicPr>
          <p:cNvPr id="21" name="Image 20">
            <a:extLst>
              <a:ext uri="{FF2B5EF4-FFF2-40B4-BE49-F238E27FC236}">
                <a16:creationId xmlns:a16="http://schemas.microsoft.com/office/drawing/2014/main" id="{98F4CD4B-6AE1-5D40-AB96-1A4342CD0F07}"/>
              </a:ext>
            </a:extLst>
          </p:cNvPr>
          <p:cNvPicPr>
            <a:picLocks noChangeAspect="1"/>
          </p:cNvPicPr>
          <p:nvPr/>
        </p:nvPicPr>
        <p:blipFill>
          <a:blip r:embed="rId6">
            <a:alphaModFix amt="25000"/>
          </a:blip>
          <a:stretch>
            <a:fillRect/>
          </a:stretch>
        </p:blipFill>
        <p:spPr>
          <a:xfrm>
            <a:off x="803848" y="1455406"/>
            <a:ext cx="2275315" cy="1723494"/>
          </a:xfrm>
          <a:prstGeom prst="rect">
            <a:avLst/>
          </a:prstGeom>
        </p:spPr>
      </p:pic>
      <p:sp>
        <p:nvSpPr>
          <p:cNvPr id="17" name="ZoneTexte 16">
            <a:extLst>
              <a:ext uri="{FF2B5EF4-FFF2-40B4-BE49-F238E27FC236}">
                <a16:creationId xmlns:a16="http://schemas.microsoft.com/office/drawing/2014/main" id="{FB81BC95-93D5-BB45-9AF3-8FC95048E407}"/>
              </a:ext>
            </a:extLst>
          </p:cNvPr>
          <p:cNvSpPr txBox="1"/>
          <p:nvPr/>
        </p:nvSpPr>
        <p:spPr>
          <a:xfrm>
            <a:off x="1654174" y="2924984"/>
            <a:ext cx="864339" cy="253916"/>
          </a:xfrm>
          <a:prstGeom prst="rect">
            <a:avLst/>
          </a:prstGeom>
          <a:noFill/>
        </p:spPr>
        <p:txBody>
          <a:bodyPr wrap="none" rtlCol="0">
            <a:spAutoFit/>
          </a:bodyPr>
          <a:lstStyle/>
          <a:p>
            <a:r>
              <a:rPr lang="fr-FR" sz="1050" b="1" dirty="0">
                <a:solidFill>
                  <a:srgbClr val="C00000"/>
                </a:solidFill>
              </a:rPr>
              <a:t>CMS-17-007</a:t>
            </a:r>
          </a:p>
        </p:txBody>
      </p:sp>
    </p:spTree>
    <p:extLst>
      <p:ext uri="{BB962C8B-B14F-4D97-AF65-F5344CB8AC3E}">
        <p14:creationId xmlns:p14="http://schemas.microsoft.com/office/powerpoint/2010/main" val="2012168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A1B246-1334-57B6-E907-6535FCD356EE}"/>
              </a:ext>
            </a:extLst>
          </p:cNvPr>
          <p:cNvSpPr>
            <a:spLocks noGrp="1"/>
          </p:cNvSpPr>
          <p:nvPr>
            <p:ph type="title"/>
          </p:nvPr>
        </p:nvSpPr>
        <p:spPr/>
        <p:txBody>
          <a:bodyPr>
            <a:normAutofit/>
          </a:bodyPr>
          <a:lstStyle/>
          <a:p>
            <a:r>
              <a:rPr lang="en-GB"/>
              <a:t>Top quark mass from cross section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B985CE3-02BE-B649-B654-95DAEA6A90A6}"/>
                  </a:ext>
                </a:extLst>
              </p:cNvPr>
              <p:cNvSpPr>
                <a:spLocks noGrp="1"/>
              </p:cNvSpPr>
              <p:nvPr>
                <p:ph idx="1"/>
              </p:nvPr>
            </p:nvSpPr>
            <p:spPr>
              <a:xfrm>
                <a:off x="101599" y="1280159"/>
                <a:ext cx="6077819" cy="5399773"/>
              </a:xfrm>
            </p:spPr>
            <p:txBody>
              <a:bodyPr>
                <a:normAutofit fontScale="62500" lnSpcReduction="20000"/>
              </a:bodyPr>
              <a:lstStyle/>
              <a:p>
                <a:r>
                  <a:rPr lang="en-GB" dirty="0">
                    <a:solidFill>
                      <a:schemeClr val="accent1"/>
                    </a:solidFill>
                  </a:rPr>
                  <a:t>Top quark (pole) mass can also be determined from cross section measurements.</a:t>
                </a:r>
              </a:p>
              <a:p>
                <a:endParaRPr lang="en-GB" dirty="0"/>
              </a:p>
              <a:p>
                <a:r>
                  <a:rPr lang="en-GB" dirty="0">
                    <a:solidFill>
                      <a:schemeClr val="accent1"/>
                    </a:solidFill>
                  </a:rPr>
                  <a:t>Requires theoretical predictions of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𝜎</m:t>
                        </m:r>
                      </m:e>
                      <m:sub>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sub>
                    </m:sSub>
                  </m:oMath>
                </a14:m>
                <a:r>
                  <a:rPr lang="en-GB" dirty="0">
                    <a:solidFill>
                      <a:schemeClr val="accent1"/>
                    </a:solidFill>
                  </a:rPr>
                  <a:t> as a function of the top quark mass.</a:t>
                </a:r>
              </a:p>
              <a:p>
                <a:endParaRPr lang="en-GB" dirty="0"/>
              </a:p>
              <a:p>
                <a:endParaRPr lang="en-GB" dirty="0"/>
              </a:p>
              <a:p>
                <a:endParaRPr lang="en-GB" dirty="0"/>
              </a:p>
              <a:p>
                <a:endParaRPr lang="en-GB" dirty="0"/>
              </a:p>
              <a:p>
                <a:r>
                  <a:rPr lang="en-GB" dirty="0"/>
                  <a:t>Here shown at different energies and combined. </a:t>
                </a:r>
              </a:p>
              <a:p>
                <a:endParaRPr lang="en-GB" dirty="0"/>
              </a:p>
              <a:p>
                <a:r>
                  <a:rPr lang="en-GB" dirty="0">
                    <a:solidFill>
                      <a:schemeClr val="accent1"/>
                    </a:solidFill>
                  </a:rPr>
                  <a:t>Leads to uncertainties </a:t>
                </a:r>
                <a14:m>
                  <m:oMath xmlns:m="http://schemas.openxmlformats.org/officeDocument/2006/math">
                    <m:r>
                      <a:rPr lang="fr-FR" b="0" i="1" smtClean="0">
                        <a:solidFill>
                          <a:schemeClr val="accent1"/>
                        </a:solidFill>
                        <a:latin typeface="Cambria Math" panose="02040503050406030204" pitchFamily="18" charset="0"/>
                      </a:rPr>
                      <m:t>&gt;</m:t>
                    </m:r>
                  </m:oMath>
                </a14:m>
                <a:r>
                  <a:rPr lang="en-GB" dirty="0">
                    <a:solidFill>
                      <a:schemeClr val="accent1"/>
                    </a:solidFill>
                  </a:rPr>
                  <a:t>2 GeV level, not competitive with other methods. But </a:t>
                </a:r>
              </a:p>
              <a:p>
                <a:pPr lvl="1"/>
                <a:r>
                  <a:rPr lang="en-GB" dirty="0"/>
                  <a:t>Measurement of the top quark pole mass (not MC mass),</a:t>
                </a:r>
              </a:p>
              <a:p>
                <a:pPr lvl="1"/>
                <a:r>
                  <a:rPr lang="en-GB" dirty="0"/>
                  <a:t>Has different sensitivities to systematics (combinations). </a:t>
                </a:r>
              </a:p>
              <a:p>
                <a:pPr lvl="1"/>
                <a:endParaRPr lang="en-GB" dirty="0"/>
              </a:p>
              <a:p>
                <a:r>
                  <a:rPr lang="en-GB" dirty="0">
                    <a:solidFill>
                      <a:schemeClr val="accent1"/>
                    </a:solidFill>
                  </a:rPr>
                  <a:t>Many other alternative methods exists, leading to different sensitivity to systematics =&gt; combinations.</a:t>
                </a:r>
              </a:p>
            </p:txBody>
          </p:sp>
        </mc:Choice>
        <mc:Fallback xmlns="">
          <p:sp>
            <p:nvSpPr>
              <p:cNvPr id="3" name="Espace réservé du contenu 2">
                <a:extLst>
                  <a:ext uri="{FF2B5EF4-FFF2-40B4-BE49-F238E27FC236}">
                    <a16:creationId xmlns:a16="http://schemas.microsoft.com/office/drawing/2014/main" id="{2B985CE3-02BE-B649-B654-95DAEA6A90A6}"/>
                  </a:ext>
                </a:extLst>
              </p:cNvPr>
              <p:cNvSpPr>
                <a:spLocks noGrp="1" noRot="1" noChangeAspect="1" noMove="1" noResize="1" noEditPoints="1" noAdjustHandles="1" noChangeArrowheads="1" noChangeShapeType="1" noTextEdit="1"/>
              </p:cNvSpPr>
              <p:nvPr>
                <p:ph idx="1"/>
              </p:nvPr>
            </p:nvSpPr>
            <p:spPr>
              <a:xfrm>
                <a:off x="101599" y="1280159"/>
                <a:ext cx="6077819" cy="5399773"/>
              </a:xfrm>
              <a:blipFill>
                <a:blip r:embed="rId2"/>
                <a:stretch>
                  <a:fillRect l="-835" t="-2108"/>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82490121-426E-7ADC-942A-EA0B5FFEB556}"/>
              </a:ext>
            </a:extLst>
          </p:cNvPr>
          <p:cNvPicPr>
            <a:picLocks noChangeAspect="1"/>
          </p:cNvPicPr>
          <p:nvPr/>
        </p:nvPicPr>
        <p:blipFill>
          <a:blip r:embed="rId3"/>
          <a:stretch>
            <a:fillRect/>
          </a:stretch>
        </p:blipFill>
        <p:spPr>
          <a:xfrm>
            <a:off x="101599" y="2827811"/>
            <a:ext cx="6336097" cy="887053"/>
          </a:xfrm>
          <a:prstGeom prst="rect">
            <a:avLst/>
          </a:prstGeom>
        </p:spPr>
      </p:pic>
      <p:pic>
        <p:nvPicPr>
          <p:cNvPr id="7" name="Image 6">
            <a:extLst>
              <a:ext uri="{FF2B5EF4-FFF2-40B4-BE49-F238E27FC236}">
                <a16:creationId xmlns:a16="http://schemas.microsoft.com/office/drawing/2014/main" id="{3B8E599D-E22D-FFFC-A90C-0D3A97749A2A}"/>
              </a:ext>
            </a:extLst>
          </p:cNvPr>
          <p:cNvPicPr>
            <a:picLocks noChangeAspect="1"/>
          </p:cNvPicPr>
          <p:nvPr/>
        </p:nvPicPr>
        <p:blipFill>
          <a:blip r:embed="rId4"/>
          <a:stretch>
            <a:fillRect/>
          </a:stretch>
        </p:blipFill>
        <p:spPr>
          <a:xfrm>
            <a:off x="6336098" y="1361296"/>
            <a:ext cx="5754303" cy="3820084"/>
          </a:xfrm>
          <a:prstGeom prst="rect">
            <a:avLst/>
          </a:prstGeom>
        </p:spPr>
      </p:pic>
      <p:sp>
        <p:nvSpPr>
          <p:cNvPr id="8" name="ZoneTexte 7">
            <a:extLst>
              <a:ext uri="{FF2B5EF4-FFF2-40B4-BE49-F238E27FC236}">
                <a16:creationId xmlns:a16="http://schemas.microsoft.com/office/drawing/2014/main" id="{BA4E7D98-50A8-ABE2-308E-DF9CD0666015}"/>
              </a:ext>
            </a:extLst>
          </p:cNvPr>
          <p:cNvSpPr txBox="1"/>
          <p:nvPr/>
        </p:nvSpPr>
        <p:spPr>
          <a:xfrm>
            <a:off x="9518092" y="755545"/>
            <a:ext cx="1664583" cy="338554"/>
          </a:xfrm>
          <a:prstGeom prst="rect">
            <a:avLst/>
          </a:prstGeom>
          <a:noFill/>
        </p:spPr>
        <p:txBody>
          <a:bodyPr wrap="square">
            <a:spAutoFit/>
          </a:bodyPr>
          <a:lstStyle/>
          <a:p>
            <a:r>
              <a:rPr lang="fr-FR" sz="1600" b="1" dirty="0">
                <a:solidFill>
                  <a:srgbClr val="C00000"/>
                </a:solidFill>
              </a:rPr>
              <a:t>JHEP08(2016)029</a:t>
            </a:r>
          </a:p>
        </p:txBody>
      </p:sp>
      <p:pic>
        <p:nvPicPr>
          <p:cNvPr id="6" name="Image 5">
            <a:extLst>
              <a:ext uri="{FF2B5EF4-FFF2-40B4-BE49-F238E27FC236}">
                <a16:creationId xmlns:a16="http://schemas.microsoft.com/office/drawing/2014/main" id="{4F2367A9-0BF3-A3FF-3B92-1C5B9B0276B0}"/>
              </a:ext>
            </a:extLst>
          </p:cNvPr>
          <p:cNvPicPr>
            <a:picLocks noChangeAspect="1"/>
          </p:cNvPicPr>
          <p:nvPr/>
        </p:nvPicPr>
        <p:blipFill>
          <a:blip r:embed="rId5"/>
          <a:stretch>
            <a:fillRect/>
          </a:stretch>
        </p:blipFill>
        <p:spPr>
          <a:xfrm>
            <a:off x="7562984" y="5085301"/>
            <a:ext cx="2957429" cy="1696692"/>
          </a:xfrm>
          <a:prstGeom prst="rect">
            <a:avLst/>
          </a:prstGeom>
        </p:spPr>
      </p:pic>
    </p:spTree>
    <p:extLst>
      <p:ext uri="{BB962C8B-B14F-4D97-AF65-F5344CB8AC3E}">
        <p14:creationId xmlns:p14="http://schemas.microsoft.com/office/powerpoint/2010/main" val="2311993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8A599A-0DD6-0786-2606-62A602C56922}"/>
              </a:ext>
            </a:extLst>
          </p:cNvPr>
          <p:cNvSpPr>
            <a:spLocks noGrp="1"/>
          </p:cNvSpPr>
          <p:nvPr>
            <p:ph type="title"/>
          </p:nvPr>
        </p:nvSpPr>
        <p:spPr/>
        <p:txBody>
          <a:bodyPr/>
          <a:lstStyle/>
          <a:p>
            <a:r>
              <a:rPr lang="en-GB"/>
              <a:t>Top quark yukawa and naturalness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1F1ECBC-FA93-3750-ECAB-97D78F2DD749}"/>
                  </a:ext>
                </a:extLst>
              </p:cNvPr>
              <p:cNvSpPr>
                <a:spLocks noGrp="1"/>
              </p:cNvSpPr>
              <p:nvPr>
                <p:ph idx="1"/>
              </p:nvPr>
            </p:nvSpPr>
            <p:spPr>
              <a:xfrm>
                <a:off x="0" y="1127052"/>
                <a:ext cx="12206886" cy="5816010"/>
              </a:xfrm>
            </p:spPr>
            <p:txBody>
              <a:bodyPr>
                <a:normAutofit fontScale="70000" lnSpcReduction="20000"/>
              </a:bodyPr>
              <a:lstStyle/>
              <a:p>
                <a:r>
                  <a:rPr lang="en-GB" dirty="0">
                    <a:solidFill>
                      <a:schemeClr val="accent1"/>
                    </a:solidFill>
                  </a:rPr>
                  <a:t>Fermions acquire mass through their interactions with the Higgs potential via Yukawa couplings. Top quark Yukawa appears to be very close to unity.</a:t>
                </a:r>
              </a:p>
              <a:p>
                <a:pPr marL="0" indent="0">
                  <a:buNone/>
                </a:pPr>
                <a:endParaRPr lang="en-GB" dirty="0"/>
              </a:p>
              <a:p>
                <a:pPr marL="0" indent="0">
                  <a:buNone/>
                </a:pPr>
                <a:endParaRPr lang="en-GB" dirty="0"/>
              </a:p>
              <a:p>
                <a:r>
                  <a:rPr lang="en-GB" dirty="0">
                    <a:solidFill>
                      <a:schemeClr val="accent1"/>
                    </a:solidFill>
                  </a:rPr>
                  <a:t>Naturalness issue </a:t>
                </a:r>
                <a:r>
                  <a:rPr lang="en-GB" dirty="0"/>
                  <a:t>: quantum corrections to the Higgs mass very large at large cut-off scale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Λ</m:t>
                    </m:r>
                  </m:oMath>
                </a14:m>
                <a:r>
                  <a:rPr lang="en-GB" dirty="0"/>
                  <a:t>), larger than the measured mass of 125 GeV.</a:t>
                </a:r>
              </a:p>
              <a:p>
                <a:pPr lvl="1"/>
                <a:r>
                  <a:rPr lang="en-GB" b="1" dirty="0"/>
                  <a:t>Corrections dominated by the top quark term</a:t>
                </a:r>
                <a:r>
                  <a:rPr lang="en-GB" dirty="0"/>
                  <a:t>, which as negative contribution, quadratic in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Λ</m:t>
                    </m:r>
                  </m:oMath>
                </a14:m>
                <a:r>
                  <a:rPr lang="en-GB" dirty="0"/>
                  <a:t>…</a:t>
                </a:r>
              </a:p>
              <a:p>
                <a:pPr lvl="1"/>
                <a:endParaRPr lang="en-GB" dirty="0"/>
              </a:p>
              <a:p>
                <a:endParaRPr lang="en-GB" dirty="0"/>
              </a:p>
              <a:p>
                <a:endParaRPr lang="en-GB" dirty="0"/>
              </a:p>
              <a:p>
                <a:endParaRPr lang="en-GB" dirty="0"/>
              </a:p>
              <a:p>
                <a:pPr lvl="1"/>
                <a:r>
                  <a:rPr lang="en-GB" b="1" dirty="0"/>
                  <a:t>At large scale, </a:t>
                </a:r>
                <a14:m>
                  <m:oMath xmlns:m="http://schemas.openxmlformats.org/officeDocument/2006/math">
                    <m:sSubSup>
                      <m:sSubSupPr>
                        <m:ctrlPr>
                          <a:rPr lang="en-GB" b="1" i="1" smtClean="0">
                            <a:latin typeface="Cambria Math" panose="02040503050406030204" pitchFamily="18" charset="0"/>
                          </a:rPr>
                        </m:ctrlPr>
                      </m:sSubSupPr>
                      <m:e>
                        <m:r>
                          <a:rPr lang="fr-FR" b="1" i="1" smtClean="0">
                            <a:latin typeface="Cambria Math" panose="02040503050406030204" pitchFamily="18" charset="0"/>
                          </a:rPr>
                          <m:t>𝒎</m:t>
                        </m:r>
                      </m:e>
                      <m:sub>
                        <m:r>
                          <a:rPr lang="fr-FR" b="1" i="1" smtClean="0">
                            <a:latin typeface="Cambria Math" panose="02040503050406030204" pitchFamily="18" charset="0"/>
                          </a:rPr>
                          <m:t>𝑯</m:t>
                        </m:r>
                        <m:r>
                          <a:rPr lang="fr-FR" b="1" i="1" smtClean="0">
                            <a:latin typeface="Cambria Math" panose="02040503050406030204" pitchFamily="18" charset="0"/>
                          </a:rPr>
                          <m:t>,</m:t>
                        </m:r>
                        <m:r>
                          <a:rPr lang="fr-FR" b="1" i="1" smtClean="0">
                            <a:latin typeface="Cambria Math" panose="02040503050406030204" pitchFamily="18" charset="0"/>
                          </a:rPr>
                          <m:t>𝒑𝒉𝒚𝒔</m:t>
                        </m:r>
                      </m:sub>
                      <m:sup>
                        <m:r>
                          <a:rPr lang="fr-FR" b="1" i="1" smtClean="0">
                            <a:latin typeface="Cambria Math" panose="02040503050406030204" pitchFamily="18" charset="0"/>
                          </a:rPr>
                          <m:t>𝟐</m:t>
                        </m:r>
                      </m:sup>
                    </m:sSubSup>
                  </m:oMath>
                </a14:m>
                <a:r>
                  <a:rPr lang="en-GB" b="1" dirty="0"/>
                  <a:t> should remains physical</a:t>
                </a:r>
                <a:r>
                  <a:rPr lang="en-GB" dirty="0"/>
                  <a:t>, while </a:t>
                </a:r>
                <a14:m>
                  <m:oMath xmlns:m="http://schemas.openxmlformats.org/officeDocument/2006/math">
                    <m:sSubSup>
                      <m:sSubSupPr>
                        <m:ctrlPr>
                          <a:rPr lang="en-GB" i="1">
                            <a:latin typeface="Cambria Math" panose="02040503050406030204" pitchFamily="18" charset="0"/>
                          </a:rPr>
                        </m:ctrlPr>
                      </m:sSubSupPr>
                      <m:e>
                        <m:r>
                          <a:rPr lang="fr-FR" i="1">
                            <a:latin typeface="Cambria Math" panose="02040503050406030204" pitchFamily="18" charset="0"/>
                          </a:rPr>
                          <m:t>𝑚</m:t>
                        </m:r>
                      </m:e>
                      <m:sub>
                        <m:r>
                          <a:rPr lang="fr-FR" i="1">
                            <a:latin typeface="Cambria Math" panose="02040503050406030204" pitchFamily="18" charset="0"/>
                          </a:rPr>
                          <m:t>𝐻</m:t>
                        </m:r>
                        <m:r>
                          <a:rPr lang="fr-FR" b="0" i="1" smtClean="0">
                            <a:latin typeface="Cambria Math" panose="02040503050406030204" pitchFamily="18" charset="0"/>
                          </a:rPr>
                          <m:t>, </m:t>
                        </m:r>
                        <m:r>
                          <a:rPr lang="fr-FR" b="0" i="1" smtClean="0">
                            <a:latin typeface="Cambria Math" panose="02040503050406030204" pitchFamily="18" charset="0"/>
                          </a:rPr>
                          <m:t>𝑏𝑎𝑟𝑒</m:t>
                        </m:r>
                      </m:sub>
                      <m:sup>
                        <m:r>
                          <a:rPr lang="fr-FR" i="1">
                            <a:latin typeface="Cambria Math" panose="02040503050406030204" pitchFamily="18" charset="0"/>
                          </a:rPr>
                          <m:t>2</m:t>
                        </m:r>
                      </m:sup>
                    </m:sSubSup>
                  </m:oMath>
                </a14:m>
                <a:r>
                  <a:rPr lang="en-GB" dirty="0"/>
                  <a:t> and </a:t>
                </a:r>
                <a14:m>
                  <m:oMath xmlns:m="http://schemas.openxmlformats.org/officeDocument/2006/math">
                    <m:r>
                      <a:rPr lang="fr-FR" i="1">
                        <a:latin typeface="Cambria Math" panose="02040503050406030204" pitchFamily="18" charset="0"/>
                        <a:ea typeface="Cambria Math" panose="02040503050406030204" pitchFamily="18" charset="0"/>
                      </a:rPr>
                      <m:t>∆</m:t>
                    </m:r>
                    <m:sSubSup>
                      <m:sSubSupPr>
                        <m:ctrlPr>
                          <a:rPr lang="fr-FR" i="1">
                            <a:latin typeface="Cambria Math" panose="02040503050406030204" pitchFamily="18" charset="0"/>
                            <a:ea typeface="Cambria Math" panose="02040503050406030204" pitchFamily="18" charset="0"/>
                          </a:rPr>
                        </m:ctrlPr>
                      </m:sSubSupPr>
                      <m:e>
                        <m:r>
                          <a:rPr lang="fr-FR" i="1">
                            <a:latin typeface="Cambria Math" panose="02040503050406030204" pitchFamily="18" charset="0"/>
                            <a:ea typeface="Cambria Math" panose="02040503050406030204" pitchFamily="18" charset="0"/>
                          </a:rPr>
                          <m:t>𝑚</m:t>
                        </m:r>
                      </m:e>
                      <m:sub>
                        <m:r>
                          <a:rPr lang="fr-FR" i="1">
                            <a:latin typeface="Cambria Math" panose="02040503050406030204" pitchFamily="18" charset="0"/>
                            <a:ea typeface="Cambria Math" panose="02040503050406030204" pitchFamily="18" charset="0"/>
                          </a:rPr>
                          <m:t>𝐻</m:t>
                        </m:r>
                      </m:sub>
                      <m:sup>
                        <m:r>
                          <a:rPr lang="fr-FR" i="1">
                            <a:latin typeface="Cambria Math" panose="02040503050406030204" pitchFamily="18" charset="0"/>
                            <a:ea typeface="Cambria Math" panose="02040503050406030204" pitchFamily="18" charset="0"/>
                          </a:rPr>
                          <m:t>2</m:t>
                        </m:r>
                      </m:sup>
                    </m:sSubSup>
                  </m:oMath>
                </a14:m>
                <a:r>
                  <a:rPr lang="en-GB" dirty="0"/>
                  <a:t> are larger than </a:t>
                </a:r>
                <a14:m>
                  <m:oMath xmlns:m="http://schemas.openxmlformats.org/officeDocument/2006/math">
                    <m:sSubSup>
                      <m:sSubSupPr>
                        <m:ctrlPr>
                          <a:rPr lang="en-GB" i="1">
                            <a:latin typeface="Cambria Math" panose="02040503050406030204" pitchFamily="18" charset="0"/>
                          </a:rPr>
                        </m:ctrlPr>
                      </m:sSubSupPr>
                      <m:e>
                        <m:r>
                          <a:rPr lang="fr-FR" i="1">
                            <a:latin typeface="Cambria Math" panose="02040503050406030204" pitchFamily="18" charset="0"/>
                          </a:rPr>
                          <m:t>𝑚</m:t>
                        </m:r>
                      </m:e>
                      <m:sub>
                        <m:r>
                          <a:rPr lang="fr-FR" i="1">
                            <a:latin typeface="Cambria Math" panose="02040503050406030204" pitchFamily="18" charset="0"/>
                          </a:rPr>
                          <m:t>𝐻</m:t>
                        </m:r>
                        <m:r>
                          <a:rPr lang="fr-FR" i="1">
                            <a:latin typeface="Cambria Math" panose="02040503050406030204" pitchFamily="18" charset="0"/>
                          </a:rPr>
                          <m:t>,</m:t>
                        </m:r>
                        <m:r>
                          <a:rPr lang="fr-FR" i="1">
                            <a:latin typeface="Cambria Math" panose="02040503050406030204" pitchFamily="18" charset="0"/>
                          </a:rPr>
                          <m:t>𝑝h𝑦𝑠</m:t>
                        </m:r>
                      </m:sub>
                      <m:sup>
                        <m:r>
                          <a:rPr lang="fr-FR" i="1">
                            <a:latin typeface="Cambria Math" panose="02040503050406030204" pitchFamily="18" charset="0"/>
                          </a:rPr>
                          <m:t>2</m:t>
                        </m:r>
                      </m:sup>
                    </m:sSubSup>
                    <m:r>
                      <a:rPr lang="fr-FR" i="1">
                        <a:latin typeface="Cambria Math" panose="02040503050406030204" pitchFamily="18" charset="0"/>
                      </a:rPr>
                      <m:t> </m:t>
                    </m:r>
                  </m:oMath>
                </a14:m>
                <a:r>
                  <a:rPr lang="en-GB" dirty="0"/>
                  <a:t>by several orders of magnitude. </a:t>
                </a:r>
                <a14:m>
                  <m:oMath xmlns:m="http://schemas.openxmlformats.org/officeDocument/2006/math">
                    <m:sSubSup>
                      <m:sSubSupPr>
                        <m:ctrlPr>
                          <a:rPr lang="en-GB" i="1">
                            <a:latin typeface="Cambria Math" panose="02040503050406030204" pitchFamily="18" charset="0"/>
                          </a:rPr>
                        </m:ctrlPr>
                      </m:sSubSupPr>
                      <m:e>
                        <m:r>
                          <a:rPr lang="fr-FR" i="1">
                            <a:latin typeface="Cambria Math" panose="02040503050406030204" pitchFamily="18" charset="0"/>
                          </a:rPr>
                          <m:t>𝑚</m:t>
                        </m:r>
                      </m:e>
                      <m:sub>
                        <m:r>
                          <a:rPr lang="fr-FR" i="1">
                            <a:latin typeface="Cambria Math" panose="02040503050406030204" pitchFamily="18" charset="0"/>
                          </a:rPr>
                          <m:t>𝐻</m:t>
                        </m:r>
                        <m:r>
                          <a:rPr lang="fr-FR" i="1">
                            <a:latin typeface="Cambria Math" panose="02040503050406030204" pitchFamily="18" charset="0"/>
                          </a:rPr>
                          <m:t>, </m:t>
                        </m:r>
                        <m:r>
                          <a:rPr lang="fr-FR" i="1">
                            <a:latin typeface="Cambria Math" panose="02040503050406030204" pitchFamily="18" charset="0"/>
                          </a:rPr>
                          <m:t>𝑏𝑎𝑟𝑒</m:t>
                        </m:r>
                      </m:sub>
                      <m:sup>
                        <m:r>
                          <a:rPr lang="fr-FR" i="1">
                            <a:latin typeface="Cambria Math" panose="02040503050406030204" pitchFamily="18" charset="0"/>
                          </a:rPr>
                          <m:t>2</m:t>
                        </m:r>
                      </m:sup>
                    </m:sSubSup>
                  </m:oMath>
                </a14:m>
                <a:r>
                  <a:rPr lang="en-GB" dirty="0"/>
                  <a:t> and </a:t>
                </a:r>
                <a14:m>
                  <m:oMath xmlns:m="http://schemas.openxmlformats.org/officeDocument/2006/math">
                    <m:r>
                      <a:rPr lang="fr-FR" i="1">
                        <a:latin typeface="Cambria Math" panose="02040503050406030204" pitchFamily="18" charset="0"/>
                        <a:ea typeface="Cambria Math" panose="02040503050406030204" pitchFamily="18" charset="0"/>
                      </a:rPr>
                      <m:t>∆</m:t>
                    </m:r>
                    <m:sSubSup>
                      <m:sSubSupPr>
                        <m:ctrlPr>
                          <a:rPr lang="fr-FR" i="1">
                            <a:latin typeface="Cambria Math" panose="02040503050406030204" pitchFamily="18" charset="0"/>
                            <a:ea typeface="Cambria Math" panose="02040503050406030204" pitchFamily="18" charset="0"/>
                          </a:rPr>
                        </m:ctrlPr>
                      </m:sSubSupPr>
                      <m:e>
                        <m:r>
                          <a:rPr lang="fr-FR" i="1">
                            <a:latin typeface="Cambria Math" panose="02040503050406030204" pitchFamily="18" charset="0"/>
                            <a:ea typeface="Cambria Math" panose="02040503050406030204" pitchFamily="18" charset="0"/>
                          </a:rPr>
                          <m:t>𝑚</m:t>
                        </m:r>
                      </m:e>
                      <m:sub>
                        <m:r>
                          <a:rPr lang="fr-FR" i="1">
                            <a:latin typeface="Cambria Math" panose="02040503050406030204" pitchFamily="18" charset="0"/>
                            <a:ea typeface="Cambria Math" panose="02040503050406030204" pitchFamily="18" charset="0"/>
                          </a:rPr>
                          <m:t>𝐻</m:t>
                        </m:r>
                      </m:sub>
                      <m:sup>
                        <m:r>
                          <a:rPr lang="fr-FR" i="1">
                            <a:latin typeface="Cambria Math" panose="02040503050406030204" pitchFamily="18" charset="0"/>
                            <a:ea typeface="Cambria Math" panose="02040503050406030204" pitchFamily="18" charset="0"/>
                          </a:rPr>
                          <m:t>2</m:t>
                        </m:r>
                      </m:sup>
                    </m:sSubSup>
                  </m:oMath>
                </a14:m>
                <a:r>
                  <a:rPr lang="en-GB" dirty="0"/>
                  <a:t> should be ”fine tunned” to lead to 125 GeV Higgs mass. </a:t>
                </a:r>
              </a:p>
              <a:p>
                <a:endParaRPr lang="en-GB" dirty="0"/>
              </a:p>
              <a:p>
                <a:r>
                  <a:rPr lang="en-GB" dirty="0">
                    <a:solidFill>
                      <a:schemeClr val="accent1"/>
                    </a:solidFill>
                  </a:rPr>
                  <a:t>New physics partners to top quark can cancel large corrections. </a:t>
                </a:r>
                <a:r>
                  <a:rPr lang="en-GB" dirty="0"/>
                  <a:t>In case of SUSY, corrections from stop is the exact opposite of the top ones. Cancelling quadratic terms!</a:t>
                </a:r>
              </a:p>
              <a:p>
                <a:endParaRPr lang="en-GB" dirty="0"/>
              </a:p>
              <a:p>
                <a:pPr marL="0" indent="0">
                  <a:buNone/>
                </a:pPr>
                <a:endParaRPr lang="en-GB" dirty="0"/>
              </a:p>
              <a:p>
                <a:r>
                  <a:rPr lang="en-GB" dirty="0">
                    <a:solidFill>
                      <a:schemeClr val="accent1"/>
                    </a:solidFill>
                  </a:rPr>
                  <a:t>Next (logarithmic) corrections suggest a </a:t>
                </a:r>
                <a:r>
                  <a:rPr lang="en-GB" b="1" dirty="0">
                    <a:solidFill>
                      <a:schemeClr val="accent1"/>
                    </a:solidFill>
                  </a:rPr>
                  <a:t>stop mass at the TeV scale to preserve naturalness</a:t>
                </a:r>
                <a:r>
                  <a:rPr lang="en-GB" dirty="0">
                    <a:solidFill>
                      <a:schemeClr val="accent1"/>
                    </a:solidFill>
                  </a:rPr>
                  <a:t>.</a:t>
                </a:r>
              </a:p>
            </p:txBody>
          </p:sp>
        </mc:Choice>
        <mc:Fallback xmlns="">
          <p:sp>
            <p:nvSpPr>
              <p:cNvPr id="3" name="Espace réservé du contenu 2">
                <a:extLst>
                  <a:ext uri="{FF2B5EF4-FFF2-40B4-BE49-F238E27FC236}">
                    <a16:creationId xmlns:a16="http://schemas.microsoft.com/office/drawing/2014/main" id="{61F1ECBC-FA93-3750-ECAB-97D78F2DD749}"/>
                  </a:ext>
                </a:extLst>
              </p:cNvPr>
              <p:cNvSpPr>
                <a:spLocks noGrp="1" noRot="1" noChangeAspect="1" noMove="1" noResize="1" noEditPoints="1" noAdjustHandles="1" noChangeArrowheads="1" noChangeShapeType="1" noTextEdit="1"/>
              </p:cNvSpPr>
              <p:nvPr>
                <p:ph idx="1"/>
              </p:nvPr>
            </p:nvSpPr>
            <p:spPr>
              <a:xfrm>
                <a:off x="0" y="1127052"/>
                <a:ext cx="12206886" cy="5816010"/>
              </a:xfrm>
              <a:blipFill>
                <a:blip r:embed="rId2"/>
                <a:stretch>
                  <a:fillRect l="-416" t="-1743"/>
                </a:stretch>
              </a:blipFill>
            </p:spPr>
            <p:txBody>
              <a:bodyPr/>
              <a:lstStyle/>
              <a:p>
                <a:r>
                  <a:rPr lang="fr-FR">
                    <a:noFill/>
                  </a:rPr>
                  <a:t> </a:t>
                </a:r>
              </a:p>
            </p:txBody>
          </p:sp>
        </mc:Fallback>
      </mc:AlternateContent>
      <p:grpSp>
        <p:nvGrpSpPr>
          <p:cNvPr id="10" name="Groupe 9">
            <a:extLst>
              <a:ext uri="{FF2B5EF4-FFF2-40B4-BE49-F238E27FC236}">
                <a16:creationId xmlns:a16="http://schemas.microsoft.com/office/drawing/2014/main" id="{1DFCB9B1-BE79-EED1-C57F-81BFD3FB531A}"/>
              </a:ext>
            </a:extLst>
          </p:cNvPr>
          <p:cNvGrpSpPr/>
          <p:nvPr/>
        </p:nvGrpSpPr>
        <p:grpSpPr>
          <a:xfrm>
            <a:off x="7176976" y="1511143"/>
            <a:ext cx="1951450" cy="782076"/>
            <a:chOff x="5955324" y="2615329"/>
            <a:chExt cx="2757853" cy="1010697"/>
          </a:xfrm>
        </p:grpSpPr>
        <p:pic>
          <p:nvPicPr>
            <p:cNvPr id="5" name="Image 4">
              <a:extLst>
                <a:ext uri="{FF2B5EF4-FFF2-40B4-BE49-F238E27FC236}">
                  <a16:creationId xmlns:a16="http://schemas.microsoft.com/office/drawing/2014/main" id="{C8B4162C-5DF7-8A67-F0DB-096E4B5F2156}"/>
                </a:ext>
              </a:extLst>
            </p:cNvPr>
            <p:cNvPicPr>
              <a:picLocks noChangeAspect="1"/>
            </p:cNvPicPr>
            <p:nvPr/>
          </p:nvPicPr>
          <p:blipFill>
            <a:blip r:embed="rId3"/>
            <a:stretch>
              <a:fillRect/>
            </a:stretch>
          </p:blipFill>
          <p:spPr>
            <a:xfrm>
              <a:off x="8027379" y="2776345"/>
              <a:ext cx="685798" cy="675859"/>
            </a:xfrm>
            <a:prstGeom prst="rect">
              <a:avLst/>
            </a:prstGeom>
          </p:spPr>
        </p:pic>
        <p:pic>
          <p:nvPicPr>
            <p:cNvPr id="8" name="Image 7">
              <a:extLst>
                <a:ext uri="{FF2B5EF4-FFF2-40B4-BE49-F238E27FC236}">
                  <a16:creationId xmlns:a16="http://schemas.microsoft.com/office/drawing/2014/main" id="{B96B9DFC-5627-44A0-12F6-37E08592FF4F}"/>
                </a:ext>
              </a:extLst>
            </p:cNvPr>
            <p:cNvPicPr>
              <a:picLocks noChangeAspect="1"/>
            </p:cNvPicPr>
            <p:nvPr/>
          </p:nvPicPr>
          <p:blipFill>
            <a:blip r:embed="rId4"/>
            <a:stretch>
              <a:fillRect/>
            </a:stretch>
          </p:blipFill>
          <p:spPr>
            <a:xfrm>
              <a:off x="5955324" y="2615329"/>
              <a:ext cx="2080847" cy="1010697"/>
            </a:xfrm>
            <a:prstGeom prst="rect">
              <a:avLst/>
            </a:prstGeom>
          </p:spPr>
        </p:pic>
      </p:gr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8F619A07-BD15-6AB9-F4E8-77909644E134}"/>
                  </a:ext>
                </a:extLst>
              </p:cNvPr>
              <p:cNvSpPr txBox="1"/>
              <p:nvPr/>
            </p:nvSpPr>
            <p:spPr>
              <a:xfrm>
                <a:off x="8696320" y="3387904"/>
                <a:ext cx="2544607" cy="618374"/>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m:t>
                      </m:r>
                      <m:sSubSup>
                        <m:sSubSupPr>
                          <m:ctrlPr>
                            <a:rPr lang="fr-FR" i="1" smtClean="0">
                              <a:latin typeface="Cambria Math" panose="02040503050406030204" pitchFamily="18" charset="0"/>
                              <a:ea typeface="Cambria Math" panose="02040503050406030204" pitchFamily="18" charset="0"/>
                            </a:rPr>
                          </m:ctrlPr>
                        </m:sSubSupPr>
                        <m:e>
                          <m:r>
                            <a:rPr lang="fr-FR" b="0" i="1" smtClean="0">
                              <a:latin typeface="Cambria Math" panose="02040503050406030204" pitchFamily="18" charset="0"/>
                              <a:ea typeface="Cambria Math" panose="02040503050406030204" pitchFamily="18" charset="0"/>
                            </a:rPr>
                            <m:t>𝑚</m:t>
                          </m:r>
                        </m:e>
                        <m:sub>
                          <m:r>
                            <a:rPr lang="fr-FR" b="0" i="1" smtClean="0">
                              <a:latin typeface="Cambria Math" panose="02040503050406030204" pitchFamily="18" charset="0"/>
                              <a:ea typeface="Cambria Math" panose="02040503050406030204" pitchFamily="18" charset="0"/>
                            </a:rPr>
                            <m:t>𝐻</m:t>
                          </m:r>
                        </m:sub>
                        <m:sup>
                          <m:r>
                            <a:rPr lang="fr-FR" b="0" i="1" smtClean="0">
                              <a:latin typeface="Cambria Math" panose="02040503050406030204" pitchFamily="18" charset="0"/>
                              <a:ea typeface="Cambria Math" panose="02040503050406030204" pitchFamily="18" charset="0"/>
                            </a:rPr>
                            <m:t>2</m:t>
                          </m:r>
                        </m:sup>
                      </m:sSubSup>
                      <m:r>
                        <a:rPr lang="fr-FR" b="0" i="1" smtClean="0">
                          <a:latin typeface="Cambria Math" panose="02040503050406030204" pitchFamily="18" charset="0"/>
                          <a:ea typeface="Cambria Math" panose="02040503050406030204" pitchFamily="18" charset="0"/>
                        </a:rPr>
                        <m:t>=</m:t>
                      </m:r>
                      <m:r>
                        <a:rPr lang="fr-FR" b="1" i="1" smtClean="0">
                          <a:solidFill>
                            <a:srgbClr val="C00000"/>
                          </a:solidFill>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3</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𝑦</m:t>
                              </m:r>
                            </m:e>
                            <m:sub>
                              <m:r>
                                <a:rPr lang="fr-FR" b="0" i="1" smtClean="0">
                                  <a:latin typeface="Cambria Math" panose="02040503050406030204" pitchFamily="18" charset="0"/>
                                  <a:ea typeface="Cambria Math" panose="02040503050406030204" pitchFamily="18" charset="0"/>
                                </a:rPr>
                                <m:t>𝑡</m:t>
                              </m:r>
                            </m:sub>
                          </m:sSub>
                          <m:r>
                            <a:rPr lang="fr-FR" b="0" i="1" smtClean="0">
                              <a:latin typeface="Cambria Math" panose="02040503050406030204" pitchFamily="18" charset="0"/>
                              <a:ea typeface="Cambria Math" panose="02040503050406030204" pitchFamily="18" charset="0"/>
                            </a:rPr>
                            <m:t>|</m:t>
                          </m:r>
                          <m:r>
                            <a:rPr lang="fr-FR" b="0" i="1" baseline="30000" smtClean="0">
                              <a:latin typeface="Cambria Math" panose="02040503050406030204" pitchFamily="18" charset="0"/>
                              <a:ea typeface="Cambria Math" panose="02040503050406030204" pitchFamily="18" charset="0"/>
                            </a:rPr>
                            <m:t>2</m:t>
                          </m:r>
                        </m:num>
                        <m:den>
                          <m:r>
                            <a:rPr lang="fr-FR" b="0" i="1" smtClean="0">
                              <a:latin typeface="Cambria Math" panose="02040503050406030204" pitchFamily="18" charset="0"/>
                              <a:ea typeface="Cambria Math" panose="02040503050406030204" pitchFamily="18" charset="0"/>
                            </a:rPr>
                            <m:t>8</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𝜋</m:t>
                              </m:r>
                            </m:e>
                            <m:sup>
                              <m:r>
                                <a:rPr lang="fr-FR" b="0" i="1" smtClean="0">
                                  <a:latin typeface="Cambria Math" panose="02040503050406030204" pitchFamily="18" charset="0"/>
                                  <a:ea typeface="Cambria Math" panose="02040503050406030204" pitchFamily="18" charset="0"/>
                                </a:rPr>
                                <m:t>2</m:t>
                              </m:r>
                            </m:sup>
                          </m:sSup>
                        </m:den>
                      </m:f>
                      <m:sSup>
                        <m:sSupPr>
                          <m:ctrlPr>
                            <a:rPr lang="fr-FR" b="0" i="1" smtClean="0">
                              <a:latin typeface="Cambria Math" panose="02040503050406030204" pitchFamily="18" charset="0"/>
                              <a:ea typeface="Cambria Math" panose="02040503050406030204" pitchFamily="18" charset="0"/>
                            </a:rPr>
                          </m:ctrlPr>
                        </m:sSupPr>
                        <m:e>
                          <m:r>
                            <m:rPr>
                              <m:sty m:val="p"/>
                            </m:rPr>
                            <a:rPr lang="el-GR" b="0" i="1" smtClean="0">
                              <a:latin typeface="Cambria Math" panose="02040503050406030204" pitchFamily="18" charset="0"/>
                              <a:ea typeface="Cambria Math" panose="02040503050406030204" pitchFamily="18" charset="0"/>
                            </a:rPr>
                            <m:t>Λ</m:t>
                          </m:r>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oMath>
                  </m:oMathPara>
                </a14:m>
                <a:endParaRPr lang="fr-FR" dirty="0"/>
              </a:p>
            </p:txBody>
          </p:sp>
        </mc:Choice>
        <mc:Fallback xmlns="">
          <p:sp>
            <p:nvSpPr>
              <p:cNvPr id="13" name="ZoneTexte 12">
                <a:extLst>
                  <a:ext uri="{FF2B5EF4-FFF2-40B4-BE49-F238E27FC236}">
                    <a16:creationId xmlns:a16="http://schemas.microsoft.com/office/drawing/2014/main" id="{8F619A07-BD15-6AB9-F4E8-77909644E134}"/>
                  </a:ext>
                </a:extLst>
              </p:cNvPr>
              <p:cNvSpPr txBox="1">
                <a:spLocks noRot="1" noChangeAspect="1" noMove="1" noResize="1" noEditPoints="1" noAdjustHandles="1" noChangeArrowheads="1" noChangeShapeType="1" noTextEdit="1"/>
              </p:cNvSpPr>
              <p:nvPr/>
            </p:nvSpPr>
            <p:spPr>
              <a:xfrm>
                <a:off x="8696320" y="3387904"/>
                <a:ext cx="2544607" cy="618374"/>
              </a:xfrm>
              <a:prstGeom prst="rect">
                <a:avLst/>
              </a:prstGeom>
              <a:blipFill>
                <a:blip r:embed="rId5"/>
                <a:stretch>
                  <a:fillRect b="-4000"/>
                </a:stretch>
              </a:blipFill>
              <a:ln w="19050">
                <a:noFill/>
              </a:ln>
            </p:spPr>
            <p:txBody>
              <a:bodyPr/>
              <a:lstStyle/>
              <a:p>
                <a:r>
                  <a:rPr lang="fr-FR">
                    <a:noFill/>
                  </a:rPr>
                  <a:t> </a:t>
                </a:r>
              </a:p>
            </p:txBody>
          </p:sp>
        </mc:Fallback>
      </mc:AlternateContent>
      <p:pic>
        <p:nvPicPr>
          <p:cNvPr id="17" name="Image 16">
            <a:extLst>
              <a:ext uri="{FF2B5EF4-FFF2-40B4-BE49-F238E27FC236}">
                <a16:creationId xmlns:a16="http://schemas.microsoft.com/office/drawing/2014/main" id="{85B364B9-C66B-F8D6-83D7-C00C4A69C025}"/>
              </a:ext>
            </a:extLst>
          </p:cNvPr>
          <p:cNvPicPr>
            <a:picLocks noChangeAspect="1"/>
          </p:cNvPicPr>
          <p:nvPr/>
        </p:nvPicPr>
        <p:blipFill>
          <a:blip r:embed="rId6"/>
          <a:stretch>
            <a:fillRect/>
          </a:stretch>
        </p:blipFill>
        <p:spPr>
          <a:xfrm>
            <a:off x="4189085" y="3408452"/>
            <a:ext cx="3420372" cy="577278"/>
          </a:xfrm>
          <a:prstGeom prst="rect">
            <a:avLst/>
          </a:prstGeom>
          <a:ln w="19050">
            <a:noFill/>
          </a:ln>
        </p:spPr>
      </p:pic>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3DAB4D92-E5CE-CA9E-941E-E63A16D08657}"/>
                  </a:ext>
                </a:extLst>
              </p:cNvPr>
              <p:cNvSpPr txBox="1"/>
              <p:nvPr/>
            </p:nvSpPr>
            <p:spPr>
              <a:xfrm>
                <a:off x="4762452" y="5803889"/>
                <a:ext cx="2071721" cy="618374"/>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m:t>
                      </m:r>
                      <m:sSubSup>
                        <m:sSubSupPr>
                          <m:ctrlPr>
                            <a:rPr lang="fr-FR" i="1" smtClean="0">
                              <a:latin typeface="Cambria Math" panose="02040503050406030204" pitchFamily="18" charset="0"/>
                              <a:ea typeface="Cambria Math" panose="02040503050406030204" pitchFamily="18" charset="0"/>
                            </a:rPr>
                          </m:ctrlPr>
                        </m:sSubSupPr>
                        <m:e>
                          <m:r>
                            <a:rPr lang="fr-FR" b="0" i="1" smtClean="0">
                              <a:latin typeface="Cambria Math" panose="02040503050406030204" pitchFamily="18" charset="0"/>
                              <a:ea typeface="Cambria Math" panose="02040503050406030204" pitchFamily="18" charset="0"/>
                            </a:rPr>
                            <m:t>𝑚</m:t>
                          </m:r>
                        </m:e>
                        <m:sub>
                          <m:r>
                            <a:rPr lang="fr-FR" b="0" i="1" smtClean="0">
                              <a:latin typeface="Cambria Math" panose="02040503050406030204" pitchFamily="18" charset="0"/>
                              <a:ea typeface="Cambria Math" panose="02040503050406030204" pitchFamily="18" charset="0"/>
                            </a:rPr>
                            <m:t>𝐻</m:t>
                          </m:r>
                        </m:sub>
                        <m:sup>
                          <m:r>
                            <a:rPr lang="fr-FR" b="0" i="1" smtClean="0">
                              <a:latin typeface="Cambria Math" panose="02040503050406030204" pitchFamily="18" charset="0"/>
                              <a:ea typeface="Cambria Math" panose="02040503050406030204" pitchFamily="18" charset="0"/>
                            </a:rPr>
                            <m:t>2</m:t>
                          </m:r>
                        </m:sup>
                      </m:sSubSup>
                      <m:r>
                        <a:rPr lang="fr-FR" b="0" i="1" smtClean="0">
                          <a:latin typeface="Cambria Math" panose="02040503050406030204" pitchFamily="18" charset="0"/>
                          <a:ea typeface="Cambria Math" panose="02040503050406030204" pitchFamily="18" charset="0"/>
                        </a:rPr>
                        <m:t>=</m:t>
                      </m:r>
                      <m:r>
                        <a:rPr lang="fr-FR" b="1" i="1" smtClean="0">
                          <a:solidFill>
                            <a:srgbClr val="C00000"/>
                          </a:solidFill>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3</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𝑦</m:t>
                              </m:r>
                            </m:e>
                            <m:sub>
                              <m:r>
                                <a:rPr lang="fr-FR" b="0" i="1" smtClean="0">
                                  <a:latin typeface="Cambria Math" panose="02040503050406030204" pitchFamily="18" charset="0"/>
                                  <a:ea typeface="Cambria Math" panose="02040503050406030204" pitchFamily="18" charset="0"/>
                                </a:rPr>
                                <m:t>𝑡</m:t>
                              </m:r>
                            </m:sub>
                          </m:sSub>
                          <m:r>
                            <a:rPr lang="fr-FR" b="0" i="1" smtClean="0">
                              <a:latin typeface="Cambria Math" panose="02040503050406030204" pitchFamily="18" charset="0"/>
                              <a:ea typeface="Cambria Math" panose="02040503050406030204" pitchFamily="18" charset="0"/>
                            </a:rPr>
                            <m:t>|</m:t>
                          </m:r>
                          <m:r>
                            <a:rPr lang="fr-FR" b="0" i="1" baseline="30000" smtClean="0">
                              <a:latin typeface="Cambria Math" panose="02040503050406030204" pitchFamily="18" charset="0"/>
                              <a:ea typeface="Cambria Math" panose="02040503050406030204" pitchFamily="18" charset="0"/>
                            </a:rPr>
                            <m:t>2</m:t>
                          </m:r>
                        </m:num>
                        <m:den>
                          <m:r>
                            <a:rPr lang="fr-FR" b="0" i="1" smtClean="0">
                              <a:latin typeface="Cambria Math" panose="02040503050406030204" pitchFamily="18" charset="0"/>
                              <a:ea typeface="Cambria Math" panose="02040503050406030204" pitchFamily="18" charset="0"/>
                            </a:rPr>
                            <m:t>8</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𝜋</m:t>
                              </m:r>
                            </m:e>
                            <m:sup>
                              <m:r>
                                <a:rPr lang="fr-FR" b="0" i="1" smtClean="0">
                                  <a:latin typeface="Cambria Math" panose="02040503050406030204" pitchFamily="18" charset="0"/>
                                  <a:ea typeface="Cambria Math" panose="02040503050406030204" pitchFamily="18" charset="0"/>
                                </a:rPr>
                                <m:t>2</m:t>
                              </m:r>
                            </m:sup>
                          </m:sSup>
                        </m:den>
                      </m:f>
                      <m:sSup>
                        <m:sSupPr>
                          <m:ctrlPr>
                            <a:rPr lang="fr-FR" b="0" i="1" smtClean="0">
                              <a:latin typeface="Cambria Math" panose="02040503050406030204" pitchFamily="18" charset="0"/>
                              <a:ea typeface="Cambria Math" panose="02040503050406030204" pitchFamily="18" charset="0"/>
                            </a:rPr>
                          </m:ctrlPr>
                        </m:sSupPr>
                        <m:e>
                          <m:r>
                            <m:rPr>
                              <m:sty m:val="p"/>
                            </m:rPr>
                            <a:rPr lang="el-GR" b="0" i="1" smtClean="0">
                              <a:latin typeface="Cambria Math" panose="02040503050406030204" pitchFamily="18" charset="0"/>
                              <a:ea typeface="Cambria Math" panose="02040503050406030204" pitchFamily="18" charset="0"/>
                            </a:rPr>
                            <m:t>Λ</m:t>
                          </m:r>
                        </m:e>
                        <m:sup>
                          <m:r>
                            <a:rPr lang="fr-FR" b="0" i="1" smtClean="0">
                              <a:latin typeface="Cambria Math" panose="02040503050406030204" pitchFamily="18" charset="0"/>
                              <a:ea typeface="Cambria Math" panose="02040503050406030204" pitchFamily="18" charset="0"/>
                            </a:rPr>
                            <m:t>2</m:t>
                          </m:r>
                        </m:sup>
                      </m:sSup>
                    </m:oMath>
                  </m:oMathPara>
                </a14:m>
                <a:endParaRPr lang="fr-FR" dirty="0"/>
              </a:p>
            </p:txBody>
          </p:sp>
        </mc:Choice>
        <mc:Fallback xmlns="">
          <p:sp>
            <p:nvSpPr>
              <p:cNvPr id="18" name="ZoneTexte 17">
                <a:extLst>
                  <a:ext uri="{FF2B5EF4-FFF2-40B4-BE49-F238E27FC236}">
                    <a16:creationId xmlns:a16="http://schemas.microsoft.com/office/drawing/2014/main" id="{3DAB4D92-E5CE-CA9E-941E-E63A16D08657}"/>
                  </a:ext>
                </a:extLst>
              </p:cNvPr>
              <p:cNvSpPr txBox="1">
                <a:spLocks noRot="1" noChangeAspect="1" noMove="1" noResize="1" noEditPoints="1" noAdjustHandles="1" noChangeArrowheads="1" noChangeShapeType="1" noTextEdit="1"/>
              </p:cNvSpPr>
              <p:nvPr/>
            </p:nvSpPr>
            <p:spPr>
              <a:xfrm>
                <a:off x="4762452" y="5803889"/>
                <a:ext cx="2071721" cy="618374"/>
              </a:xfrm>
              <a:prstGeom prst="rect">
                <a:avLst/>
              </a:prstGeom>
              <a:blipFill>
                <a:blip r:embed="rId7"/>
                <a:stretch>
                  <a:fillRect b="-4000"/>
                </a:stretch>
              </a:blipFill>
              <a:ln w="19050">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68F9F73E-CD34-9FE1-2D82-24F887CC8418}"/>
                  </a:ext>
                </a:extLst>
              </p:cNvPr>
              <p:cNvSpPr txBox="1"/>
              <p:nvPr/>
            </p:nvSpPr>
            <p:spPr>
              <a:xfrm>
                <a:off x="2611370" y="1711383"/>
                <a:ext cx="3186943" cy="560538"/>
              </a:xfrm>
              <a:prstGeom prst="rect">
                <a:avLst/>
              </a:prstGeom>
              <a:noFill/>
              <a:ln w="2222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i="1" smtClean="0">
                              <a:latin typeface="Cambria Math" panose="02040503050406030204" pitchFamily="18" charset="0"/>
                              <a:ea typeface="Cambria Math" panose="02040503050406030204" pitchFamily="18" charset="0"/>
                            </a:rPr>
                            <m:t>ℒ</m:t>
                          </m:r>
                        </m:e>
                        <m:sub>
                          <m:r>
                            <a:rPr lang="fr-FR" sz="1600" b="0" i="1" smtClean="0">
                              <a:latin typeface="Cambria Math" panose="02040503050406030204" pitchFamily="18" charset="0"/>
                            </a:rPr>
                            <m:t>𝑦𝑢𝑘𝑎𝑤𝑎</m:t>
                          </m:r>
                        </m:sub>
                      </m:sSub>
                      <m:r>
                        <a:rPr lang="fr-FR" sz="1600" b="0" i="1" smtClean="0">
                          <a:latin typeface="Cambria Math" panose="02040503050406030204" pitchFamily="18" charset="0"/>
                        </a:rPr>
                        <m:t>=</m:t>
                      </m:r>
                      <m:f>
                        <m:fPr>
                          <m:ctrlPr>
                            <a:rPr lang="fr-FR" sz="1600" b="0" i="1" smtClean="0">
                              <a:latin typeface="Cambria Math" panose="02040503050406030204" pitchFamily="18" charset="0"/>
                            </a:rPr>
                          </m:ctrlPr>
                        </m:fPr>
                        <m:num>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𝑦</m:t>
                              </m:r>
                            </m:e>
                            <m:sub>
                              <m:r>
                                <a:rPr lang="fr-FR" sz="1600" b="0" i="1" smtClean="0">
                                  <a:latin typeface="Cambria Math" panose="02040503050406030204" pitchFamily="18" charset="0"/>
                                </a:rPr>
                                <m:t>𝑡</m:t>
                              </m:r>
                            </m:sub>
                          </m:sSub>
                          <m:r>
                            <a:rPr lang="fr-FR" sz="1600" b="0" i="1" smtClean="0">
                              <a:latin typeface="Cambria Math" panose="02040503050406030204" pitchFamily="18" charset="0"/>
                            </a:rPr>
                            <m:t>𝑣</m:t>
                          </m:r>
                        </m:num>
                        <m:den>
                          <m:rad>
                            <m:radPr>
                              <m:degHide m:val="on"/>
                              <m:ctrlPr>
                                <a:rPr lang="fr-FR" sz="1600" b="0" i="1" smtClean="0">
                                  <a:latin typeface="Cambria Math" panose="02040503050406030204" pitchFamily="18" charset="0"/>
                                </a:rPr>
                              </m:ctrlPr>
                            </m:radPr>
                            <m:deg/>
                            <m:e>
                              <m:r>
                                <a:rPr lang="fr-FR" sz="1600" b="0" i="1" smtClean="0">
                                  <a:latin typeface="Cambria Math" panose="02040503050406030204" pitchFamily="18" charset="0"/>
                                </a:rPr>
                                <m:t>2</m:t>
                              </m:r>
                            </m:e>
                          </m:rad>
                        </m:den>
                      </m:f>
                      <m:acc>
                        <m:accPr>
                          <m:chr m:val="̅"/>
                          <m:ctrlPr>
                            <a:rPr lang="fr-FR" sz="1600" b="0" i="1" smtClean="0">
                              <a:latin typeface="Cambria Math" panose="02040503050406030204" pitchFamily="18" charset="0"/>
                            </a:rPr>
                          </m:ctrlPr>
                        </m:accPr>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𝜓</m:t>
                              </m:r>
                            </m:e>
                            <m:sub>
                              <m:r>
                                <a:rPr lang="fr-FR" sz="1600" b="0" i="1" smtClean="0">
                                  <a:latin typeface="Cambria Math" panose="02040503050406030204" pitchFamily="18" charset="0"/>
                                </a:rPr>
                                <m:t>𝑡</m:t>
                              </m:r>
                            </m:sub>
                          </m:sSub>
                        </m:e>
                      </m:acc>
                      <m:sSub>
                        <m:sSubPr>
                          <m:ctrlPr>
                            <a:rPr lang="fr-FR" sz="1600" i="1">
                              <a:latin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𝜓</m:t>
                          </m:r>
                        </m:e>
                        <m:sub>
                          <m:r>
                            <a:rPr lang="fr-FR" sz="1600" i="1">
                              <a:latin typeface="Cambria Math" panose="02040503050406030204" pitchFamily="18" charset="0"/>
                            </a:rPr>
                            <m:t>𝑡</m:t>
                          </m:r>
                        </m:sub>
                      </m:sSub>
                      <m:r>
                        <a:rPr lang="fr-FR" sz="1600" b="0" i="1" smtClean="0">
                          <a:latin typeface="Cambria Math" panose="02040503050406030204" pitchFamily="18" charset="0"/>
                        </a:rPr>
                        <m:t>+</m:t>
                      </m:r>
                      <m:f>
                        <m:fPr>
                          <m:ctrlPr>
                            <a:rPr lang="fr-FR" sz="1600" i="1">
                              <a:latin typeface="Cambria Math" panose="02040503050406030204" pitchFamily="18" charset="0"/>
                            </a:rPr>
                          </m:ctrlPr>
                        </m:fPr>
                        <m:num>
                          <m:sSub>
                            <m:sSubPr>
                              <m:ctrlPr>
                                <a:rPr lang="fr-FR" sz="1600" i="1">
                                  <a:latin typeface="Cambria Math" panose="02040503050406030204" pitchFamily="18" charset="0"/>
                                </a:rPr>
                              </m:ctrlPr>
                            </m:sSubPr>
                            <m:e>
                              <m:r>
                                <a:rPr lang="fr-FR" sz="1600" i="1">
                                  <a:latin typeface="Cambria Math" panose="02040503050406030204" pitchFamily="18" charset="0"/>
                                </a:rPr>
                                <m:t>𝑦</m:t>
                              </m:r>
                            </m:e>
                            <m:sub>
                              <m:r>
                                <a:rPr lang="fr-FR" sz="1600" i="1">
                                  <a:latin typeface="Cambria Math" panose="02040503050406030204" pitchFamily="18" charset="0"/>
                                </a:rPr>
                                <m:t>𝑡</m:t>
                              </m:r>
                            </m:sub>
                          </m:sSub>
                        </m:num>
                        <m:den>
                          <m:rad>
                            <m:radPr>
                              <m:degHide m:val="on"/>
                              <m:ctrlPr>
                                <a:rPr lang="fr-FR" sz="1600" i="1">
                                  <a:latin typeface="Cambria Math" panose="02040503050406030204" pitchFamily="18" charset="0"/>
                                </a:rPr>
                              </m:ctrlPr>
                            </m:radPr>
                            <m:deg/>
                            <m:e>
                              <m:r>
                                <a:rPr lang="fr-FR" sz="1600" i="1">
                                  <a:latin typeface="Cambria Math" panose="02040503050406030204" pitchFamily="18" charset="0"/>
                                </a:rPr>
                                <m:t>2</m:t>
                              </m:r>
                            </m:e>
                          </m:rad>
                        </m:den>
                      </m:f>
                      <m:r>
                        <a:rPr lang="fr-FR" sz="1600" i="1" smtClean="0">
                          <a:latin typeface="Cambria Math" panose="02040503050406030204" pitchFamily="18" charset="0"/>
                          <a:ea typeface="Cambria Math" panose="02040503050406030204" pitchFamily="18" charset="0"/>
                        </a:rPr>
                        <m:t>h</m:t>
                      </m:r>
                      <m:acc>
                        <m:accPr>
                          <m:chr m:val="̅"/>
                          <m:ctrlPr>
                            <a:rPr lang="fr-FR" sz="1600" i="1">
                              <a:latin typeface="Cambria Math" panose="02040503050406030204" pitchFamily="18" charset="0"/>
                            </a:rPr>
                          </m:ctrlPr>
                        </m:accPr>
                        <m:e>
                          <m:sSub>
                            <m:sSubPr>
                              <m:ctrlPr>
                                <a:rPr lang="fr-FR" sz="1600" i="1">
                                  <a:latin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𝜓</m:t>
                              </m:r>
                            </m:e>
                            <m:sub>
                              <m:r>
                                <a:rPr lang="fr-FR" sz="1600" i="1">
                                  <a:latin typeface="Cambria Math" panose="02040503050406030204" pitchFamily="18" charset="0"/>
                                </a:rPr>
                                <m:t>𝑡</m:t>
                              </m:r>
                            </m:sub>
                          </m:sSub>
                        </m:e>
                      </m:acc>
                      <m:sSub>
                        <m:sSubPr>
                          <m:ctrlPr>
                            <a:rPr lang="fr-FR" sz="1600" i="1">
                              <a:latin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𝜓</m:t>
                          </m:r>
                        </m:e>
                        <m:sub>
                          <m:r>
                            <a:rPr lang="fr-FR" sz="1600" i="1">
                              <a:latin typeface="Cambria Math" panose="02040503050406030204" pitchFamily="18" charset="0"/>
                            </a:rPr>
                            <m:t>𝑡</m:t>
                          </m:r>
                        </m:sub>
                      </m:sSub>
                    </m:oMath>
                  </m:oMathPara>
                </a14:m>
                <a:endParaRPr lang="fr-FR" sz="1600" dirty="0"/>
              </a:p>
            </p:txBody>
          </p:sp>
        </mc:Choice>
        <mc:Fallback xmlns="">
          <p:sp>
            <p:nvSpPr>
              <p:cNvPr id="20" name="ZoneTexte 19">
                <a:extLst>
                  <a:ext uri="{FF2B5EF4-FFF2-40B4-BE49-F238E27FC236}">
                    <a16:creationId xmlns:a16="http://schemas.microsoft.com/office/drawing/2014/main" id="{68F9F73E-CD34-9FE1-2D82-24F887CC8418}"/>
                  </a:ext>
                </a:extLst>
              </p:cNvPr>
              <p:cNvSpPr txBox="1">
                <a:spLocks noRot="1" noChangeAspect="1" noMove="1" noResize="1" noEditPoints="1" noAdjustHandles="1" noChangeArrowheads="1" noChangeShapeType="1" noTextEdit="1"/>
              </p:cNvSpPr>
              <p:nvPr/>
            </p:nvSpPr>
            <p:spPr>
              <a:xfrm>
                <a:off x="2611370" y="1711383"/>
                <a:ext cx="3186943" cy="560538"/>
              </a:xfrm>
              <a:prstGeom prst="rect">
                <a:avLst/>
              </a:prstGeom>
              <a:blipFill>
                <a:blip r:embed="rId8"/>
                <a:stretch>
                  <a:fillRect/>
                </a:stretch>
              </a:blipFill>
              <a:ln w="22225">
                <a:noFill/>
              </a:ln>
            </p:spPr>
            <p:txBody>
              <a:bodyPr/>
              <a:lstStyle/>
              <a:p>
                <a:r>
                  <a:rPr lang="fr-FR">
                    <a:noFill/>
                  </a:rPr>
                  <a:t> </a:t>
                </a:r>
              </a:p>
            </p:txBody>
          </p:sp>
        </mc:Fallback>
      </mc:AlternateContent>
      <p:pic>
        <p:nvPicPr>
          <p:cNvPr id="22" name="Image 21">
            <a:extLst>
              <a:ext uri="{FF2B5EF4-FFF2-40B4-BE49-F238E27FC236}">
                <a16:creationId xmlns:a16="http://schemas.microsoft.com/office/drawing/2014/main" id="{33A998C1-3A1F-1D6C-66D6-CBC18ECFA3F2}"/>
              </a:ext>
            </a:extLst>
          </p:cNvPr>
          <p:cNvPicPr>
            <a:picLocks noChangeAspect="1"/>
          </p:cNvPicPr>
          <p:nvPr/>
        </p:nvPicPr>
        <p:blipFill>
          <a:blip r:embed="rId9"/>
          <a:stretch>
            <a:fillRect/>
          </a:stretch>
        </p:blipFill>
        <p:spPr>
          <a:xfrm>
            <a:off x="11182675" y="5688564"/>
            <a:ext cx="826491" cy="1082942"/>
          </a:xfrm>
          <a:prstGeom prst="rect">
            <a:avLst/>
          </a:prstGeom>
        </p:spPr>
      </p:pic>
      <p:pic>
        <p:nvPicPr>
          <p:cNvPr id="14338" name="Picture 2" descr="Home: Jung Research Group: Purdue University">
            <a:extLst>
              <a:ext uri="{FF2B5EF4-FFF2-40B4-BE49-F238E27FC236}">
                <a16:creationId xmlns:a16="http://schemas.microsoft.com/office/drawing/2014/main" id="{A8CC252B-63DA-C0D8-D213-1ED6E7182E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5651" y="3133086"/>
            <a:ext cx="2176663" cy="1169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525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E21AD-A867-8231-32AB-FCC67272B5FE}"/>
              </a:ext>
            </a:extLst>
          </p:cNvPr>
          <p:cNvSpPr>
            <a:spLocks noGrp="1"/>
          </p:cNvSpPr>
          <p:nvPr>
            <p:ph type="title"/>
          </p:nvPr>
        </p:nvSpPr>
        <p:spPr/>
        <p:txBody>
          <a:bodyPr/>
          <a:lstStyle/>
          <a:p>
            <a:r>
              <a:rPr lang="fr-FR" dirty="0"/>
              <a:t>combinations</a:t>
            </a:r>
          </a:p>
        </p:txBody>
      </p:sp>
      <p:sp>
        <p:nvSpPr>
          <p:cNvPr id="4" name="ZoneTexte 3">
            <a:extLst>
              <a:ext uri="{FF2B5EF4-FFF2-40B4-BE49-F238E27FC236}">
                <a16:creationId xmlns:a16="http://schemas.microsoft.com/office/drawing/2014/main" id="{713D2577-9676-83BD-6642-0E8AE9DDDC4F}"/>
              </a:ext>
            </a:extLst>
          </p:cNvPr>
          <p:cNvSpPr txBox="1"/>
          <p:nvPr/>
        </p:nvSpPr>
        <p:spPr>
          <a:xfrm>
            <a:off x="1618865" y="6135219"/>
            <a:ext cx="8871335" cy="369332"/>
          </a:xfrm>
          <a:prstGeom prst="rect">
            <a:avLst/>
          </a:prstGeom>
          <a:noFill/>
        </p:spPr>
        <p:txBody>
          <a:bodyPr wrap="square" rtlCol="0">
            <a:spAutoFit/>
          </a:bodyPr>
          <a:lstStyle/>
          <a:p>
            <a:r>
              <a:rPr lang="en-GB" dirty="0"/>
              <a:t>Projections for HL : reach a precision of 200 MeV</a:t>
            </a:r>
            <a:r>
              <a:rPr lang="fr-FR" dirty="0"/>
              <a:t> (ATL-PHYS-PUB-2025-018 CMS-HIG-25-002)</a:t>
            </a:r>
            <a:endParaRPr lang="en-GB" dirty="0"/>
          </a:p>
        </p:txBody>
      </p:sp>
      <p:pic>
        <p:nvPicPr>
          <p:cNvPr id="8" name="Image 7">
            <a:extLst>
              <a:ext uri="{FF2B5EF4-FFF2-40B4-BE49-F238E27FC236}">
                <a16:creationId xmlns:a16="http://schemas.microsoft.com/office/drawing/2014/main" id="{74B26E6F-41D7-B7D5-D07E-B8F934667B54}"/>
              </a:ext>
            </a:extLst>
          </p:cNvPr>
          <p:cNvPicPr>
            <a:picLocks noChangeAspect="1"/>
          </p:cNvPicPr>
          <p:nvPr/>
        </p:nvPicPr>
        <p:blipFill>
          <a:blip r:embed="rId2"/>
          <a:stretch>
            <a:fillRect/>
          </a:stretch>
        </p:blipFill>
        <p:spPr>
          <a:xfrm>
            <a:off x="512884" y="1112532"/>
            <a:ext cx="5010587" cy="4903257"/>
          </a:xfrm>
          <a:prstGeom prst="rect">
            <a:avLst/>
          </a:prstGeom>
        </p:spPr>
      </p:pic>
      <p:pic>
        <p:nvPicPr>
          <p:cNvPr id="10" name="Image 9">
            <a:extLst>
              <a:ext uri="{FF2B5EF4-FFF2-40B4-BE49-F238E27FC236}">
                <a16:creationId xmlns:a16="http://schemas.microsoft.com/office/drawing/2014/main" id="{8FD867D1-D16D-04D9-7693-331964D3D21D}"/>
              </a:ext>
            </a:extLst>
          </p:cNvPr>
          <p:cNvPicPr>
            <a:picLocks noChangeAspect="1"/>
          </p:cNvPicPr>
          <p:nvPr/>
        </p:nvPicPr>
        <p:blipFill>
          <a:blip r:embed="rId3"/>
          <a:stretch>
            <a:fillRect/>
          </a:stretch>
        </p:blipFill>
        <p:spPr>
          <a:xfrm>
            <a:off x="6190988" y="1414914"/>
            <a:ext cx="5602950" cy="4298494"/>
          </a:xfrm>
          <a:prstGeom prst="rect">
            <a:avLst/>
          </a:prstGeom>
        </p:spPr>
      </p:pic>
    </p:spTree>
    <p:extLst>
      <p:ext uri="{BB962C8B-B14F-4D97-AF65-F5344CB8AC3E}">
        <p14:creationId xmlns:p14="http://schemas.microsoft.com/office/powerpoint/2010/main" val="2989240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C41860A7-8DE2-F44D-9B2F-A7781FE820F9}"/>
                  </a:ext>
                </a:extLst>
              </p:cNvPr>
              <p:cNvSpPr>
                <a:spLocks noGrp="1"/>
              </p:cNvSpPr>
              <p:nvPr>
                <p:ph type="title"/>
              </p:nvPr>
            </p:nvSpPr>
            <p:spPr/>
            <p:txBody>
              <a:bodyPr>
                <a:normAutofit/>
              </a:bodyPr>
              <a:lstStyle/>
              <a:p>
                <a:r>
                  <a:rPr lang="en-GB" dirty="0"/>
                  <a:t>Top quark physic at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r>
                          <a:rPr lang="en-GB" b="1" i="1" smtClean="0">
                            <a:latin typeface="Cambria Math" panose="02040503050406030204" pitchFamily="18" charset="0"/>
                          </a:rPr>
                          <m:t>+</m:t>
                        </m:r>
                      </m:sup>
                    </m:sSup>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r>
                          <a:rPr lang="en-GB" b="1" i="1" smtClean="0">
                            <a:latin typeface="Cambria Math" panose="02040503050406030204" pitchFamily="18" charset="0"/>
                          </a:rPr>
                          <m:t>−</m:t>
                        </m:r>
                      </m:sup>
                    </m:sSup>
                  </m:oMath>
                </a14:m>
                <a:r>
                  <a:rPr lang="en-GB" dirty="0"/>
                  <a:t> colliers</a:t>
                </a:r>
              </a:p>
            </p:txBody>
          </p:sp>
        </mc:Choice>
        <mc:Fallback xmlns="">
          <p:sp>
            <p:nvSpPr>
              <p:cNvPr id="2" name="Titre 1">
                <a:extLst>
                  <a:ext uri="{FF2B5EF4-FFF2-40B4-BE49-F238E27FC236}">
                    <a16:creationId xmlns:a16="http://schemas.microsoft.com/office/drawing/2014/main" id="{C41860A7-8DE2-F44D-9B2F-A7781FE820F9}"/>
                  </a:ext>
                </a:extLst>
              </p:cNvPr>
              <p:cNvSpPr>
                <a:spLocks noGrp="1" noRot="1" noChangeAspect="1" noMove="1" noResize="1" noEditPoints="1" noAdjustHandles="1" noChangeArrowheads="1" noChangeShapeType="1" noTextEdit="1"/>
              </p:cNvSpPr>
              <p:nvPr>
                <p:ph type="title"/>
              </p:nvPr>
            </p:nvSpPr>
            <p:spPr>
              <a:blipFill>
                <a:blip r:embed="rId3"/>
                <a:stretch>
                  <a:fillRect t="-14063" b="-2968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A067D986-0606-8044-8572-2AFE999B2E01}"/>
                  </a:ext>
                </a:extLst>
              </p:cNvPr>
              <p:cNvSpPr>
                <a:spLocks noGrp="1"/>
              </p:cNvSpPr>
              <p:nvPr>
                <p:ph idx="1"/>
              </p:nvPr>
            </p:nvSpPr>
            <p:spPr>
              <a:xfrm>
                <a:off x="81917" y="1183516"/>
                <a:ext cx="6014083" cy="5209066"/>
              </a:xfrm>
            </p:spPr>
            <p:txBody>
              <a:bodyPr>
                <a:normAutofit fontScale="62500" lnSpcReduction="20000"/>
              </a:bodyPr>
              <a:lstStyle/>
              <a:p>
                <a:r>
                  <a:rPr lang="en-GB" dirty="0">
                    <a:solidFill>
                      <a:schemeClr val="accent1"/>
                    </a:solidFill>
                  </a:rPr>
                  <a:t>Physics program at lepton colliders  &lt;=&gt; precision !</a:t>
                </a:r>
              </a:p>
              <a:p>
                <a:pPr lvl="1"/>
                <a:r>
                  <a:rPr lang="en-GB" dirty="0"/>
                  <a:t>Low backgrounds,</a:t>
                </a:r>
              </a:p>
              <a:p>
                <a:pPr lvl="1"/>
                <a:r>
                  <a:rPr lang="en-GB" dirty="0"/>
                  <a:t>Knowledge of the initial state,</a:t>
                </a:r>
              </a:p>
              <a:p>
                <a:pPr lvl="1"/>
                <a:r>
                  <a:rPr lang="en-GB" dirty="0"/>
                  <a:t>Detectors with very high resolutions.</a:t>
                </a:r>
              </a:p>
              <a:p>
                <a:pPr lvl="1"/>
                <a:endParaRPr lang="en-GB" dirty="0"/>
              </a:p>
              <a:p>
                <a:pPr lvl="1"/>
                <a:endParaRPr lang="en-GB" dirty="0"/>
              </a:p>
              <a:p>
                <a:pPr lvl="1"/>
                <a:endParaRPr lang="en-GB" dirty="0"/>
              </a:p>
              <a:p>
                <a:r>
                  <a:rPr lang="en-US" b="1" dirty="0"/>
                  <a:t>Above </a:t>
                </a:r>
                <a14:m>
                  <m:oMath xmlns:m="http://schemas.openxmlformats.org/officeDocument/2006/math">
                    <m:r>
                      <a:rPr lang="en-US" b="1" i="1" smtClean="0">
                        <a:latin typeface="Cambria Math" panose="02040503050406030204" pitchFamily="18" charset="0"/>
                      </a:rPr>
                      <m:t>𝒕</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𝒕</m:t>
                        </m:r>
                      </m:e>
                    </m:acc>
                  </m:oMath>
                </a14:m>
                <a:r>
                  <a:rPr lang="en-US" b="1" dirty="0"/>
                  <a:t> threshold </a:t>
                </a:r>
                <a:r>
                  <a:rPr lang="en-US" dirty="0"/>
                  <a:t>(differential) cross sections sensitive to :</a:t>
                </a:r>
              </a:p>
              <a:p>
                <a:pPr lvl="1"/>
                <a:r>
                  <a:rPr lang="en-US" dirty="0"/>
                  <a:t>top quark width </a:t>
                </a:r>
                <a14:m>
                  <m:oMath xmlns:m="http://schemas.openxmlformats.org/officeDocument/2006/math">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ea typeface="Cambria Math" panose="02040503050406030204" pitchFamily="18" charset="0"/>
                          </a:rPr>
                          <m:t>𝜞</m:t>
                        </m:r>
                      </m:e>
                      <m:sub>
                        <m:r>
                          <a:rPr lang="en-US" b="1" i="1">
                            <a:solidFill>
                              <a:schemeClr val="accent1"/>
                            </a:solidFill>
                            <a:latin typeface="Cambria Math" panose="02040503050406030204" pitchFamily="18" charset="0"/>
                          </a:rPr>
                          <m:t>𝒕</m:t>
                        </m:r>
                      </m:sub>
                    </m:sSub>
                  </m:oMath>
                </a14:m>
                <a:endParaRPr lang="en-US" dirty="0"/>
              </a:p>
              <a:p>
                <a:pPr lvl="1"/>
                <a:r>
                  <a:rPr lang="en-US" dirty="0"/>
                  <a:t>C</a:t>
                </a:r>
                <a:r>
                  <a:rPr lang="en-GB" dirty="0"/>
                  <a:t>ouplings  </a:t>
                </a:r>
                <a14:m>
                  <m:oMath xmlns:m="http://schemas.openxmlformats.org/officeDocument/2006/math">
                    <m:r>
                      <a:rPr lang="en-GB" b="1" i="1">
                        <a:solidFill>
                          <a:srgbClr val="FFC000"/>
                        </a:solidFill>
                        <a:latin typeface="Cambria Math" panose="02040503050406030204" pitchFamily="18" charset="0"/>
                      </a:rPr>
                      <m:t>𝒕</m:t>
                    </m:r>
                    <m:acc>
                      <m:accPr>
                        <m:chr m:val="̅"/>
                        <m:ctrlPr>
                          <a:rPr lang="en-GB" b="1" i="1">
                            <a:solidFill>
                              <a:srgbClr val="FFC000"/>
                            </a:solidFill>
                            <a:latin typeface="Cambria Math" panose="02040503050406030204" pitchFamily="18" charset="0"/>
                          </a:rPr>
                        </m:ctrlPr>
                      </m:accPr>
                      <m:e>
                        <m:r>
                          <a:rPr lang="en-GB" b="1" i="1">
                            <a:solidFill>
                              <a:srgbClr val="FFC000"/>
                            </a:solidFill>
                            <a:latin typeface="Cambria Math" panose="02040503050406030204" pitchFamily="18" charset="0"/>
                          </a:rPr>
                          <m:t>𝒕</m:t>
                        </m:r>
                      </m:e>
                    </m:acc>
                    <m:r>
                      <a:rPr lang="en-GB" b="1" i="1">
                        <a:solidFill>
                          <a:srgbClr val="FFC000"/>
                        </a:solidFill>
                        <a:latin typeface="Cambria Math" panose="02040503050406030204" pitchFamily="18" charset="0"/>
                      </a:rPr>
                      <m:t>𝒁</m:t>
                    </m:r>
                  </m:oMath>
                </a14:m>
                <a:r>
                  <a:rPr lang="en-GB" dirty="0"/>
                  <a:t> and </a:t>
                </a:r>
                <a14:m>
                  <m:oMath xmlns:m="http://schemas.openxmlformats.org/officeDocument/2006/math">
                    <m:r>
                      <a:rPr lang="en-GB" b="1" i="1">
                        <a:solidFill>
                          <a:srgbClr val="FFC000"/>
                        </a:solidFill>
                        <a:latin typeface="Cambria Math" panose="02040503050406030204" pitchFamily="18" charset="0"/>
                      </a:rPr>
                      <m:t>𝒕</m:t>
                    </m:r>
                    <m:acc>
                      <m:accPr>
                        <m:chr m:val="̅"/>
                        <m:ctrlPr>
                          <a:rPr lang="en-GB" b="1" i="1">
                            <a:solidFill>
                              <a:srgbClr val="FFC000"/>
                            </a:solidFill>
                            <a:latin typeface="Cambria Math" panose="02040503050406030204" pitchFamily="18" charset="0"/>
                          </a:rPr>
                        </m:ctrlPr>
                      </m:accPr>
                      <m:e>
                        <m:r>
                          <a:rPr lang="en-GB" b="1" i="1">
                            <a:solidFill>
                              <a:srgbClr val="FFC000"/>
                            </a:solidFill>
                            <a:latin typeface="Cambria Math" panose="02040503050406030204" pitchFamily="18" charset="0"/>
                          </a:rPr>
                          <m:t>𝒕</m:t>
                        </m:r>
                      </m:e>
                    </m:acc>
                    <m:r>
                      <a:rPr lang="en-GB" b="1" i="1">
                        <a:solidFill>
                          <a:srgbClr val="FFC000"/>
                        </a:solidFill>
                        <a:latin typeface="Cambria Math" panose="02040503050406030204" pitchFamily="18" charset="0"/>
                        <a:ea typeface="Cambria Math" panose="02040503050406030204" pitchFamily="18" charset="0"/>
                      </a:rPr>
                      <m:t>𝜸</m:t>
                    </m:r>
                  </m:oMath>
                </a14:m>
                <a:r>
                  <a:rPr lang="en-GB" dirty="0"/>
                  <a:t> , but also couplings to Higgs (</a:t>
                </a:r>
                <a14:m>
                  <m:oMath xmlns:m="http://schemas.openxmlformats.org/officeDocument/2006/math">
                    <m:r>
                      <a:rPr lang="en-GB" b="1" i="1" smtClean="0">
                        <a:solidFill>
                          <a:srgbClr val="C00000"/>
                        </a:solidFill>
                        <a:latin typeface="Cambria Math" panose="02040503050406030204" pitchFamily="18" charset="0"/>
                      </a:rPr>
                      <m:t>𝒕</m:t>
                    </m:r>
                    <m:acc>
                      <m:accPr>
                        <m:chr m:val="̅"/>
                        <m:ctrlPr>
                          <a:rPr lang="en-GB" b="1" i="1">
                            <a:solidFill>
                              <a:srgbClr val="C00000"/>
                            </a:solidFill>
                            <a:latin typeface="Cambria Math" panose="02040503050406030204" pitchFamily="18" charset="0"/>
                          </a:rPr>
                        </m:ctrlPr>
                      </m:accPr>
                      <m:e>
                        <m:r>
                          <a:rPr lang="en-GB" b="1" i="1">
                            <a:solidFill>
                              <a:srgbClr val="C00000"/>
                            </a:solidFill>
                            <a:latin typeface="Cambria Math" panose="02040503050406030204" pitchFamily="18" charset="0"/>
                          </a:rPr>
                          <m:t>𝒕</m:t>
                        </m:r>
                      </m:e>
                    </m:acc>
                    <m:r>
                      <a:rPr lang="fr-FR" b="1" i="1" smtClean="0">
                        <a:solidFill>
                          <a:srgbClr val="C00000"/>
                        </a:solidFill>
                        <a:latin typeface="Cambria Math" panose="02040503050406030204" pitchFamily="18" charset="0"/>
                      </a:rPr>
                      <m:t>𝑯</m:t>
                    </m:r>
                  </m:oMath>
                </a14:m>
                <a:r>
                  <a:rPr lang="en-GB" dirty="0"/>
                  <a:t>), </a:t>
                </a:r>
                <a14:m>
                  <m:oMath xmlns:m="http://schemas.openxmlformats.org/officeDocument/2006/math">
                    <m:sSub>
                      <m:sSubPr>
                        <m:ctrlPr>
                          <a:rPr lang="en-GB"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𝑦</m:t>
                        </m:r>
                      </m:e>
                      <m:sub>
                        <m:r>
                          <a:rPr lang="fr-FR" b="0" i="1" smtClean="0">
                            <a:solidFill>
                              <a:srgbClr val="C00000"/>
                            </a:solidFill>
                            <a:latin typeface="Cambria Math" panose="02040503050406030204" pitchFamily="18" charset="0"/>
                          </a:rPr>
                          <m:t>𝑡</m:t>
                        </m:r>
                      </m:sub>
                    </m:sSub>
                  </m:oMath>
                </a14:m>
                <a:endParaRPr lang="en-GB" dirty="0"/>
              </a:p>
              <a:p>
                <a:pPr lvl="1"/>
                <a14:m>
                  <m:oMath xmlns:m="http://schemas.openxmlformats.org/officeDocument/2006/math">
                    <m:r>
                      <a:rPr lang="en-GB" b="1" i="1" smtClean="0">
                        <a:solidFill>
                          <a:srgbClr val="FFC000"/>
                        </a:solidFill>
                        <a:latin typeface="Cambria Math" panose="02040503050406030204" pitchFamily="18" charset="0"/>
                        <a:ea typeface="Cambria Math" panose="02040503050406030204" pitchFamily="18" charset="0"/>
                      </a:rPr>
                      <m:t>𝜶</m:t>
                    </m:r>
                  </m:oMath>
                </a14:m>
                <a:r>
                  <a:rPr lang="en-GB" dirty="0"/>
                  <a:t> and</a:t>
                </a:r>
                <a:r>
                  <a:rPr lang="en-GB" b="0" dirty="0"/>
                  <a:t> </a:t>
                </a:r>
                <a14:m>
                  <m:oMath xmlns:m="http://schemas.openxmlformats.org/officeDocument/2006/math">
                    <m:sSub>
                      <m:sSubPr>
                        <m:ctrlPr>
                          <a:rPr lang="en-GB" b="1" i="1" smtClean="0">
                            <a:solidFill>
                              <a:srgbClr val="009193"/>
                            </a:solidFill>
                            <a:latin typeface="Cambria Math" panose="02040503050406030204" pitchFamily="18" charset="0"/>
                          </a:rPr>
                        </m:ctrlPr>
                      </m:sSubPr>
                      <m:e>
                        <m:r>
                          <a:rPr lang="en-GB" b="1" i="1" smtClean="0">
                            <a:solidFill>
                              <a:srgbClr val="009193"/>
                            </a:solidFill>
                            <a:latin typeface="Cambria Math" panose="02040503050406030204" pitchFamily="18" charset="0"/>
                            <a:ea typeface="Cambria Math" panose="02040503050406030204" pitchFamily="18" charset="0"/>
                          </a:rPr>
                          <m:t>𝜶</m:t>
                        </m:r>
                      </m:e>
                      <m:sub>
                        <m:r>
                          <a:rPr lang="fr-FR" b="1" i="1" smtClean="0">
                            <a:solidFill>
                              <a:srgbClr val="009193"/>
                            </a:solidFill>
                            <a:latin typeface="Cambria Math" panose="02040503050406030204" pitchFamily="18" charset="0"/>
                          </a:rPr>
                          <m:t>𝒔</m:t>
                        </m:r>
                      </m:sub>
                    </m:sSub>
                    <m:r>
                      <a:rPr lang="fr-FR" b="0" i="0" smtClean="0">
                        <a:solidFill>
                          <a:srgbClr val="009193"/>
                        </a:solidFill>
                        <a:latin typeface="Cambria Math" panose="02040503050406030204" pitchFamily="18" charset="0"/>
                      </a:rPr>
                      <m:t>.</m:t>
                    </m:r>
                  </m:oMath>
                </a14:m>
                <a:endParaRPr lang="en-GB" dirty="0"/>
              </a:p>
              <a:p>
                <a:pPr lvl="1"/>
                <a:endParaRPr lang="en-GB" dirty="0"/>
              </a:p>
              <a:p>
                <a:pPr lvl="1"/>
                <a:endParaRPr lang="en-GB" dirty="0"/>
              </a:p>
              <a:p>
                <a:pPr lvl="1"/>
                <a:endParaRPr lang="en-GB" dirty="0"/>
              </a:p>
              <a:p>
                <a:r>
                  <a:rPr lang="en-GB" b="1" dirty="0"/>
                  <a:t>At </a:t>
                </a:r>
                <a14:m>
                  <m:oMath xmlns:m="http://schemas.openxmlformats.org/officeDocument/2006/math">
                    <m:r>
                      <a:rPr lang="fr-FR" b="1" i="1">
                        <a:latin typeface="Cambria Math" panose="02040503050406030204" pitchFamily="18" charset="0"/>
                      </a:rPr>
                      <m:t>𝒕</m:t>
                    </m:r>
                    <m:acc>
                      <m:accPr>
                        <m:chr m:val="̅"/>
                        <m:ctrlPr>
                          <a:rPr lang="fr-FR" b="1" i="1">
                            <a:latin typeface="Cambria Math" panose="02040503050406030204" pitchFamily="18" charset="0"/>
                          </a:rPr>
                        </m:ctrlPr>
                      </m:accPr>
                      <m:e>
                        <m:r>
                          <a:rPr lang="fr-FR" b="1" i="1">
                            <a:latin typeface="Cambria Math" panose="02040503050406030204" pitchFamily="18" charset="0"/>
                          </a:rPr>
                          <m:t>𝒕</m:t>
                        </m:r>
                      </m:e>
                    </m:acc>
                  </m:oMath>
                </a14:m>
                <a:r>
                  <a:rPr lang="en-GB" b="1" dirty="0"/>
                  <a:t> threshold </a:t>
                </a:r>
                <a:r>
                  <a:rPr lang="en-GB" dirty="0"/>
                  <a:t>: non relativist effects and cross section enhancement.</a:t>
                </a:r>
                <a:r>
                  <a:rPr lang="en-US" b="1" dirty="0">
                    <a:solidFill>
                      <a:schemeClr val="accent1"/>
                    </a:solidFill>
                  </a:rPr>
                  <a:t> </a:t>
                </a:r>
              </a:p>
              <a:p>
                <a:pPr lvl="1"/>
                <a:r>
                  <a:rPr lang="en-US" b="1" dirty="0">
                    <a:solidFill>
                      <a:schemeClr val="accent1"/>
                    </a:solidFill>
                  </a:rPr>
                  <a:t>top quark mass </a:t>
                </a:r>
                <a14:m>
                  <m:oMath xmlns:m="http://schemas.openxmlformats.org/officeDocument/2006/math">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𝒎</m:t>
                        </m:r>
                      </m:e>
                      <m:sub>
                        <m:r>
                          <a:rPr lang="en-US" b="1" i="1">
                            <a:solidFill>
                              <a:schemeClr val="accent1"/>
                            </a:solidFill>
                            <a:latin typeface="Cambria Math" panose="02040503050406030204" pitchFamily="18" charset="0"/>
                          </a:rPr>
                          <m:t>𝒕</m:t>
                        </m:r>
                      </m:sub>
                    </m:sSub>
                  </m:oMath>
                </a14:m>
                <a:r>
                  <a:rPr lang="en-US" dirty="0"/>
                  <a:t>, </a:t>
                </a:r>
                <a:endParaRPr lang="en-GB" dirty="0"/>
              </a:p>
              <a:p>
                <a:endParaRPr lang="en-GB" dirty="0"/>
              </a:p>
              <a:p>
                <a:r>
                  <a:rPr lang="en-GB" dirty="0"/>
                  <a:t>A lot of physics measurements possible with the deep analysis of the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cross section vs </a:t>
                </a:r>
                <a14:m>
                  <m:oMath xmlns:m="http://schemas.openxmlformats.org/officeDocument/2006/math">
                    <m:rad>
                      <m:radPr>
                        <m:degHide m:val="on"/>
                        <m:ctrlPr>
                          <a:rPr lang="en-GB" i="1" smtClean="0">
                            <a:latin typeface="Cambria Math" panose="02040503050406030204" pitchFamily="18" charset="0"/>
                          </a:rPr>
                        </m:ctrlPr>
                      </m:radPr>
                      <m:deg/>
                      <m:e>
                        <m:r>
                          <a:rPr lang="fr-FR" b="0" i="1" smtClean="0">
                            <a:latin typeface="Cambria Math" panose="02040503050406030204" pitchFamily="18" charset="0"/>
                          </a:rPr>
                          <m:t>𝑠</m:t>
                        </m:r>
                      </m:e>
                    </m:rad>
                  </m:oMath>
                </a14:m>
                <a:endParaRPr lang="en-GB" dirty="0"/>
              </a:p>
            </p:txBody>
          </p:sp>
        </mc:Choice>
        <mc:Fallback xmlns="">
          <p:sp>
            <p:nvSpPr>
              <p:cNvPr id="3" name="Espace réservé du contenu 2">
                <a:extLst>
                  <a:ext uri="{FF2B5EF4-FFF2-40B4-BE49-F238E27FC236}">
                    <a16:creationId xmlns:a16="http://schemas.microsoft.com/office/drawing/2014/main" id="{A067D986-0606-8044-8572-2AFE999B2E01}"/>
                  </a:ext>
                </a:extLst>
              </p:cNvPr>
              <p:cNvSpPr>
                <a:spLocks noGrp="1" noRot="1" noChangeAspect="1" noMove="1" noResize="1" noEditPoints="1" noAdjustHandles="1" noChangeArrowheads="1" noChangeShapeType="1" noTextEdit="1"/>
              </p:cNvSpPr>
              <p:nvPr>
                <p:ph idx="1"/>
              </p:nvPr>
            </p:nvSpPr>
            <p:spPr>
              <a:xfrm>
                <a:off x="81917" y="1183516"/>
                <a:ext cx="6014083" cy="5209066"/>
              </a:xfrm>
              <a:blipFill>
                <a:blip r:embed="rId4"/>
                <a:stretch>
                  <a:fillRect l="-632" t="-2190"/>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84FD808A-3F92-B14F-AF27-6E7771A2D348}"/>
              </a:ext>
            </a:extLst>
          </p:cNvPr>
          <p:cNvSpPr>
            <a:spLocks noGrp="1"/>
          </p:cNvSpPr>
          <p:nvPr>
            <p:ph type="sldNum" sz="quarter" idx="12"/>
          </p:nvPr>
        </p:nvSpPr>
        <p:spPr/>
        <p:txBody>
          <a:bodyPr/>
          <a:lstStyle/>
          <a:p>
            <a:fld id="{D1F3EB87-43B8-C349-9524-A5B52D9957BC}" type="slidenum">
              <a:rPr lang="fr-FR" smtClean="0"/>
              <a:t>71</a:t>
            </a:fld>
            <a:endParaRPr lang="fr-FR"/>
          </a:p>
        </p:txBody>
      </p:sp>
      <p:grpSp>
        <p:nvGrpSpPr>
          <p:cNvPr id="15" name="Groupe 14">
            <a:extLst>
              <a:ext uri="{FF2B5EF4-FFF2-40B4-BE49-F238E27FC236}">
                <a16:creationId xmlns:a16="http://schemas.microsoft.com/office/drawing/2014/main" id="{094D187E-5C59-4340-87A3-2482A835122E}"/>
              </a:ext>
            </a:extLst>
          </p:cNvPr>
          <p:cNvGrpSpPr/>
          <p:nvPr/>
        </p:nvGrpSpPr>
        <p:grpSpPr>
          <a:xfrm>
            <a:off x="7114966" y="1183516"/>
            <a:ext cx="4415148" cy="2258412"/>
            <a:chOff x="2639433" y="1618093"/>
            <a:chExt cx="6170752" cy="4575828"/>
          </a:xfrm>
        </p:grpSpPr>
        <p:pic>
          <p:nvPicPr>
            <p:cNvPr id="14" name="Image 13">
              <a:extLst>
                <a:ext uri="{FF2B5EF4-FFF2-40B4-BE49-F238E27FC236}">
                  <a16:creationId xmlns:a16="http://schemas.microsoft.com/office/drawing/2014/main" id="{6BE0CB9A-5813-FC4F-BC56-9D80B8921FE5}"/>
                </a:ext>
              </a:extLst>
            </p:cNvPr>
            <p:cNvPicPr>
              <a:picLocks noChangeAspect="1"/>
            </p:cNvPicPr>
            <p:nvPr/>
          </p:nvPicPr>
          <p:blipFill>
            <a:blip r:embed="rId5"/>
            <a:stretch>
              <a:fillRect/>
            </a:stretch>
          </p:blipFill>
          <p:spPr>
            <a:xfrm>
              <a:off x="3358661" y="2002423"/>
              <a:ext cx="5147975" cy="3816366"/>
            </a:xfrm>
            <a:prstGeom prst="rect">
              <a:avLst/>
            </a:prstGeom>
          </p:spPr>
        </p:pic>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0A3695A-BF2A-AB4A-A768-58C680CA69C1}"/>
                    </a:ext>
                  </a:extLst>
                </p:cNvPr>
                <p:cNvSpPr txBox="1"/>
                <p:nvPr/>
              </p:nvSpPr>
              <p:spPr>
                <a:xfrm>
                  <a:off x="2639433" y="1618093"/>
                  <a:ext cx="876330" cy="707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FR" sz="4000" i="1" smtClean="0">
                                <a:latin typeface="Cambria Math" panose="02040503050406030204" pitchFamily="18" charset="0"/>
                              </a:rPr>
                            </m:ctrlPr>
                          </m:sSupPr>
                          <m:e>
                            <m:r>
                              <a:rPr lang="fr-FR" sz="4000" b="0" i="1" smtClean="0">
                                <a:latin typeface="Cambria Math" panose="02040503050406030204" pitchFamily="18" charset="0"/>
                              </a:rPr>
                              <m:t>𝑒</m:t>
                            </m:r>
                          </m:e>
                          <m:sup>
                            <m:r>
                              <a:rPr lang="fr-FR" sz="4000" b="0" i="1" smtClean="0">
                                <a:latin typeface="Cambria Math" panose="02040503050406030204" pitchFamily="18" charset="0"/>
                              </a:rPr>
                              <m:t>−</m:t>
                            </m:r>
                          </m:sup>
                        </m:sSup>
                      </m:oMath>
                    </m:oMathPara>
                  </a14:m>
                  <a:endParaRPr lang="fr-FR" sz="4000" dirty="0"/>
                </a:p>
              </p:txBody>
            </p:sp>
          </mc:Choice>
          <mc:Fallback xmlns="">
            <p:sp>
              <p:nvSpPr>
                <p:cNvPr id="5" name="ZoneTexte 4">
                  <a:extLst>
                    <a:ext uri="{FF2B5EF4-FFF2-40B4-BE49-F238E27FC236}">
                      <a16:creationId xmlns:a16="http://schemas.microsoft.com/office/drawing/2014/main" id="{40A3695A-BF2A-AB4A-A768-58C680CA69C1}"/>
                    </a:ext>
                  </a:extLst>
                </p:cNvPr>
                <p:cNvSpPr txBox="1">
                  <a:spLocks noRot="1" noChangeAspect="1" noMove="1" noResize="1" noEditPoints="1" noAdjustHandles="1" noChangeArrowheads="1" noChangeShapeType="1" noTextEdit="1"/>
                </p:cNvSpPr>
                <p:nvPr/>
              </p:nvSpPr>
              <p:spPr>
                <a:xfrm>
                  <a:off x="2639433" y="1618093"/>
                  <a:ext cx="876330" cy="707885"/>
                </a:xfrm>
                <a:prstGeom prst="rect">
                  <a:avLst/>
                </a:prstGeom>
                <a:blipFill>
                  <a:blip r:embed="rId6"/>
                  <a:stretch>
                    <a:fillRect l="-3704" r="-3704" b="-7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351B02D8-BE76-F347-9662-7B06D77087CE}"/>
                    </a:ext>
                  </a:extLst>
                </p:cNvPr>
                <p:cNvSpPr txBox="1"/>
                <p:nvPr/>
              </p:nvSpPr>
              <p:spPr>
                <a:xfrm>
                  <a:off x="2657896" y="5298471"/>
                  <a:ext cx="876330" cy="707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FR" sz="4000" i="1" smtClean="0">
                                <a:latin typeface="Cambria Math" panose="02040503050406030204" pitchFamily="18" charset="0"/>
                              </a:rPr>
                            </m:ctrlPr>
                          </m:sSupPr>
                          <m:e>
                            <m:r>
                              <a:rPr lang="fr-FR" sz="4000" b="0" i="1" smtClean="0">
                                <a:latin typeface="Cambria Math" panose="02040503050406030204" pitchFamily="18" charset="0"/>
                              </a:rPr>
                              <m:t>𝑒</m:t>
                            </m:r>
                          </m:e>
                          <m:sup>
                            <m:r>
                              <a:rPr lang="fr-FR" sz="4000" b="0" i="1" smtClean="0">
                                <a:latin typeface="Cambria Math" panose="02040503050406030204" pitchFamily="18" charset="0"/>
                              </a:rPr>
                              <m:t>+</m:t>
                            </m:r>
                          </m:sup>
                        </m:sSup>
                      </m:oMath>
                    </m:oMathPara>
                  </a14:m>
                  <a:endParaRPr lang="fr-FR" sz="4000" dirty="0"/>
                </a:p>
              </p:txBody>
            </p:sp>
          </mc:Choice>
          <mc:Fallback xmlns="">
            <p:sp>
              <p:nvSpPr>
                <p:cNvPr id="7" name="ZoneTexte 6">
                  <a:extLst>
                    <a:ext uri="{FF2B5EF4-FFF2-40B4-BE49-F238E27FC236}">
                      <a16:creationId xmlns:a16="http://schemas.microsoft.com/office/drawing/2014/main" id="{351B02D8-BE76-F347-9662-7B06D77087CE}"/>
                    </a:ext>
                  </a:extLst>
                </p:cNvPr>
                <p:cNvSpPr txBox="1">
                  <a:spLocks noRot="1" noChangeAspect="1" noMove="1" noResize="1" noEditPoints="1" noAdjustHandles="1" noChangeArrowheads="1" noChangeShapeType="1" noTextEdit="1"/>
                </p:cNvSpPr>
                <p:nvPr/>
              </p:nvSpPr>
              <p:spPr>
                <a:xfrm>
                  <a:off x="2657896" y="5298471"/>
                  <a:ext cx="876330" cy="707885"/>
                </a:xfrm>
                <a:prstGeom prst="rect">
                  <a:avLst/>
                </a:prstGeom>
                <a:blipFill>
                  <a:blip r:embed="rId7"/>
                  <a:stretch>
                    <a:fillRect l="-3704" r="-9259" b="-7931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4AD40E31-6D50-3345-94A3-7E56EC45B4D9}"/>
                    </a:ext>
                  </a:extLst>
                </p:cNvPr>
                <p:cNvSpPr txBox="1"/>
                <p:nvPr/>
              </p:nvSpPr>
              <p:spPr>
                <a:xfrm>
                  <a:off x="8295621" y="1657122"/>
                  <a:ext cx="514564"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sz="4000" i="1" smtClean="0">
                                <a:latin typeface="Cambria Math" panose="02040503050406030204" pitchFamily="18" charset="0"/>
                              </a:rPr>
                            </m:ctrlPr>
                          </m:accPr>
                          <m:e>
                            <m:r>
                              <a:rPr lang="fr-FR" sz="4000" b="0" i="1" smtClean="0">
                                <a:latin typeface="Cambria Math" panose="02040503050406030204" pitchFamily="18" charset="0"/>
                              </a:rPr>
                              <m:t>𝑡</m:t>
                            </m:r>
                          </m:e>
                        </m:acc>
                      </m:oMath>
                    </m:oMathPara>
                  </a14:m>
                  <a:endParaRPr lang="fr-FR" sz="4000" dirty="0"/>
                </a:p>
              </p:txBody>
            </p:sp>
          </mc:Choice>
          <mc:Fallback xmlns="">
            <p:sp>
              <p:nvSpPr>
                <p:cNvPr id="9" name="ZoneTexte 8">
                  <a:extLst>
                    <a:ext uri="{FF2B5EF4-FFF2-40B4-BE49-F238E27FC236}">
                      <a16:creationId xmlns:a16="http://schemas.microsoft.com/office/drawing/2014/main" id="{4AD40E31-6D50-3345-94A3-7E56EC45B4D9}"/>
                    </a:ext>
                  </a:extLst>
                </p:cNvPr>
                <p:cNvSpPr txBox="1">
                  <a:spLocks noRot="1" noChangeAspect="1" noMove="1" noResize="1" noEditPoints="1" noAdjustHandles="1" noChangeArrowheads="1" noChangeShapeType="1" noTextEdit="1"/>
                </p:cNvSpPr>
                <p:nvPr/>
              </p:nvSpPr>
              <p:spPr>
                <a:xfrm>
                  <a:off x="8295621" y="1657122"/>
                  <a:ext cx="514564" cy="707886"/>
                </a:xfrm>
                <a:prstGeom prst="rect">
                  <a:avLst/>
                </a:prstGeom>
                <a:blipFill>
                  <a:blip r:embed="rId8"/>
                  <a:stretch>
                    <a:fillRect l="-12500" r="-9375" b="-8620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1F1D29E2-C867-A546-B6EC-B54547259970}"/>
                    </a:ext>
                  </a:extLst>
                </p:cNvPr>
                <p:cNvSpPr txBox="1"/>
                <p:nvPr/>
              </p:nvSpPr>
              <p:spPr>
                <a:xfrm>
                  <a:off x="8295622" y="5486035"/>
                  <a:ext cx="514563"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4000" b="0" i="1" smtClean="0">
                            <a:latin typeface="Cambria Math" panose="02040503050406030204" pitchFamily="18" charset="0"/>
                          </a:rPr>
                          <m:t>𝑡</m:t>
                        </m:r>
                      </m:oMath>
                    </m:oMathPara>
                  </a14:m>
                  <a:endParaRPr lang="fr-FR" sz="4000" dirty="0"/>
                </a:p>
              </p:txBody>
            </p:sp>
          </mc:Choice>
          <mc:Fallback xmlns="">
            <p:sp>
              <p:nvSpPr>
                <p:cNvPr id="10" name="ZoneTexte 9">
                  <a:extLst>
                    <a:ext uri="{FF2B5EF4-FFF2-40B4-BE49-F238E27FC236}">
                      <a16:creationId xmlns:a16="http://schemas.microsoft.com/office/drawing/2014/main" id="{1F1D29E2-C867-A546-B6EC-B54547259970}"/>
                    </a:ext>
                  </a:extLst>
                </p:cNvPr>
                <p:cNvSpPr txBox="1">
                  <a:spLocks noRot="1" noChangeAspect="1" noMove="1" noResize="1" noEditPoints="1" noAdjustHandles="1" noChangeArrowheads="1" noChangeShapeType="1" noTextEdit="1"/>
                </p:cNvSpPr>
                <p:nvPr/>
              </p:nvSpPr>
              <p:spPr>
                <a:xfrm>
                  <a:off x="8295622" y="5486035"/>
                  <a:ext cx="514563" cy="707886"/>
                </a:xfrm>
                <a:prstGeom prst="rect">
                  <a:avLst/>
                </a:prstGeom>
                <a:blipFill>
                  <a:blip r:embed="rId9"/>
                  <a:stretch>
                    <a:fillRect l="-12500" r="-9375" b="-8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AE2F8B66-C814-A84E-8D10-20580FF05AA1}"/>
                    </a:ext>
                  </a:extLst>
                </p:cNvPr>
                <p:cNvSpPr txBox="1"/>
                <p:nvPr/>
              </p:nvSpPr>
              <p:spPr>
                <a:xfrm>
                  <a:off x="4940515" y="4096863"/>
                  <a:ext cx="1773020" cy="13891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4000" b="0" i="1" smtClean="0">
                            <a:latin typeface="Cambria Math" panose="02040503050406030204" pitchFamily="18" charset="0"/>
                          </a:rPr>
                          <m:t>𝑍</m:t>
                        </m:r>
                        <m:r>
                          <a:rPr lang="fr-FR" sz="4000" b="0" i="1" smtClean="0">
                            <a:latin typeface="Cambria Math" panose="02040503050406030204" pitchFamily="18" charset="0"/>
                          </a:rPr>
                          <m:t>/</m:t>
                        </m:r>
                        <m:sSup>
                          <m:sSupPr>
                            <m:ctrlPr>
                              <a:rPr lang="fr-FR" sz="4000" b="0" i="1" smtClean="0">
                                <a:latin typeface="Cambria Math" panose="02040503050406030204" pitchFamily="18" charset="0"/>
                              </a:rPr>
                            </m:ctrlPr>
                          </m:sSupPr>
                          <m:e>
                            <m:r>
                              <a:rPr lang="fr-FR" sz="4000" b="0" i="1" smtClean="0">
                                <a:latin typeface="Cambria Math" panose="02040503050406030204" pitchFamily="18" charset="0"/>
                                <a:ea typeface="Cambria Math" panose="02040503050406030204" pitchFamily="18" charset="0"/>
                              </a:rPr>
                              <m:t>𝛾</m:t>
                            </m:r>
                          </m:e>
                          <m:sup>
                            <m:r>
                              <a:rPr lang="fr-FR" sz="4000" b="0" i="1" smtClean="0">
                                <a:latin typeface="Cambria Math" panose="02040503050406030204" pitchFamily="18" charset="0"/>
                              </a:rPr>
                              <m:t>∗</m:t>
                            </m:r>
                          </m:sup>
                        </m:sSup>
                      </m:oMath>
                    </m:oMathPara>
                  </a14:m>
                  <a:endParaRPr lang="fr-FR" sz="4000" dirty="0"/>
                </a:p>
              </p:txBody>
            </p:sp>
          </mc:Choice>
          <mc:Fallback xmlns="">
            <p:sp>
              <p:nvSpPr>
                <p:cNvPr id="12" name="ZoneTexte 11">
                  <a:extLst>
                    <a:ext uri="{FF2B5EF4-FFF2-40B4-BE49-F238E27FC236}">
                      <a16:creationId xmlns:a16="http://schemas.microsoft.com/office/drawing/2014/main" id="{AE2F8B66-C814-A84E-8D10-20580FF05AA1}"/>
                    </a:ext>
                  </a:extLst>
                </p:cNvPr>
                <p:cNvSpPr txBox="1">
                  <a:spLocks noRot="1" noChangeAspect="1" noMove="1" noResize="1" noEditPoints="1" noAdjustHandles="1" noChangeArrowheads="1" noChangeShapeType="1" noTextEdit="1"/>
                </p:cNvSpPr>
                <p:nvPr/>
              </p:nvSpPr>
              <p:spPr>
                <a:xfrm>
                  <a:off x="4940515" y="4096863"/>
                  <a:ext cx="1773020" cy="1389172"/>
                </a:xfrm>
                <a:prstGeom prst="rect">
                  <a:avLst/>
                </a:prstGeom>
                <a:blipFill>
                  <a:blip r:embed="rId10"/>
                  <a:stretch>
                    <a:fillRect l="-4950" b="-25455"/>
                  </a:stretch>
                </a:blipFill>
              </p:spPr>
              <p:txBody>
                <a:bodyPr/>
                <a:lstStyle/>
                <a:p>
                  <a:r>
                    <a:rPr lang="fr-FR">
                      <a:noFill/>
                    </a:rPr>
                    <a:t> </a:t>
                  </a:r>
                </a:p>
              </p:txBody>
            </p:sp>
          </mc:Fallback>
        </mc:AlternateContent>
      </p:grpSp>
      <p:sp>
        <p:nvSpPr>
          <p:cNvPr id="34" name="Rectangle 33">
            <a:extLst>
              <a:ext uri="{FF2B5EF4-FFF2-40B4-BE49-F238E27FC236}">
                <a16:creationId xmlns:a16="http://schemas.microsoft.com/office/drawing/2014/main" id="{B22B291A-16E2-4346-A003-4BDAF06EFA51}"/>
              </a:ext>
            </a:extLst>
          </p:cNvPr>
          <p:cNvSpPr/>
          <p:nvPr/>
        </p:nvSpPr>
        <p:spPr>
          <a:xfrm>
            <a:off x="4352" y="3967385"/>
            <a:ext cx="111095" cy="255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6" name="Groupe 5">
            <a:extLst>
              <a:ext uri="{FF2B5EF4-FFF2-40B4-BE49-F238E27FC236}">
                <a16:creationId xmlns:a16="http://schemas.microsoft.com/office/drawing/2014/main" id="{3E2C0E6C-DFA6-EE89-FB76-FBF95BDE120C}"/>
              </a:ext>
            </a:extLst>
          </p:cNvPr>
          <p:cNvGrpSpPr/>
          <p:nvPr/>
        </p:nvGrpSpPr>
        <p:grpSpPr>
          <a:xfrm>
            <a:off x="6998299" y="3636882"/>
            <a:ext cx="4314627" cy="3051374"/>
            <a:chOff x="7569200" y="866686"/>
            <a:chExt cx="4622800" cy="3157559"/>
          </a:xfrm>
        </p:grpSpPr>
        <p:pic>
          <p:nvPicPr>
            <p:cNvPr id="8" name="Image 7">
              <a:extLst>
                <a:ext uri="{FF2B5EF4-FFF2-40B4-BE49-F238E27FC236}">
                  <a16:creationId xmlns:a16="http://schemas.microsoft.com/office/drawing/2014/main" id="{58C642A4-88C5-FAB3-C2C2-7558E172F351}"/>
                </a:ext>
              </a:extLst>
            </p:cNvPr>
            <p:cNvPicPr>
              <a:picLocks noChangeAspect="1"/>
            </p:cNvPicPr>
            <p:nvPr/>
          </p:nvPicPr>
          <p:blipFill>
            <a:blip r:embed="rId11"/>
            <a:stretch>
              <a:fillRect/>
            </a:stretch>
          </p:blipFill>
          <p:spPr>
            <a:xfrm>
              <a:off x="7569200" y="1044312"/>
              <a:ext cx="4622800" cy="2979933"/>
            </a:xfrm>
            <a:prstGeom prst="rect">
              <a:avLst/>
            </a:prstGeom>
          </p:spPr>
        </p:pic>
        <p:sp>
          <p:nvSpPr>
            <p:cNvPr id="11" name="Ellipse 10">
              <a:extLst>
                <a:ext uri="{FF2B5EF4-FFF2-40B4-BE49-F238E27FC236}">
                  <a16:creationId xmlns:a16="http://schemas.microsoft.com/office/drawing/2014/main" id="{3198FB08-F669-12FB-2250-D08565D35BC5}"/>
                </a:ext>
              </a:extLst>
            </p:cNvPr>
            <p:cNvSpPr/>
            <p:nvPr/>
          </p:nvSpPr>
          <p:spPr>
            <a:xfrm>
              <a:off x="9403722" y="2119010"/>
              <a:ext cx="671523" cy="415268"/>
            </a:xfrm>
            <a:prstGeom prst="ellipse">
              <a:avLst/>
            </a:prstGeom>
            <a:no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4DA61A77-139D-BB91-AEE8-3A1FA79C2730}"/>
                </a:ext>
              </a:extLst>
            </p:cNvPr>
            <p:cNvCxnSpPr>
              <a:cxnSpLocks/>
            </p:cNvCxnSpPr>
            <p:nvPr/>
          </p:nvCxnSpPr>
          <p:spPr>
            <a:xfrm>
              <a:off x="8761396" y="2426750"/>
              <a:ext cx="318573" cy="40390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B18CBA3D-0057-BE1A-08D0-1BC1A2D30560}"/>
                </a:ext>
              </a:extLst>
            </p:cNvPr>
            <p:cNvCxnSpPr>
              <a:cxnSpLocks/>
              <a:stCxn id="18" idx="1"/>
            </p:cNvCxnSpPr>
            <p:nvPr/>
          </p:nvCxnSpPr>
          <p:spPr>
            <a:xfrm flipH="1">
              <a:off x="10717571" y="1805377"/>
              <a:ext cx="403412" cy="52126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F09D58D2-2D05-DFE4-C264-846D85DF616B}"/>
                    </a:ext>
                  </a:extLst>
                </p:cNvPr>
                <p:cNvSpPr txBox="1"/>
                <p:nvPr/>
              </p:nvSpPr>
              <p:spPr>
                <a:xfrm>
                  <a:off x="8223930" y="2066010"/>
                  <a:ext cx="619056" cy="3494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2400" b="1" i="1" smtClean="0">
                                <a:solidFill>
                                  <a:schemeClr val="accent1"/>
                                </a:solidFill>
                                <a:latin typeface="Cambria Math" panose="02040503050406030204" pitchFamily="18" charset="0"/>
                              </a:rPr>
                            </m:ctrlPr>
                          </m:sSubPr>
                          <m:e>
                            <m:r>
                              <a:rPr lang="fr-FR" sz="2400" b="1" i="1" smtClean="0">
                                <a:solidFill>
                                  <a:schemeClr val="accent1"/>
                                </a:solidFill>
                                <a:latin typeface="Cambria Math" panose="02040503050406030204" pitchFamily="18" charset="0"/>
                              </a:rPr>
                              <m:t>𝒎</m:t>
                            </m:r>
                          </m:e>
                          <m:sub>
                            <m:r>
                              <a:rPr lang="fr-FR" sz="2400" b="1" i="1" smtClean="0">
                                <a:solidFill>
                                  <a:schemeClr val="accent1"/>
                                </a:solidFill>
                                <a:latin typeface="Cambria Math" panose="02040503050406030204" pitchFamily="18" charset="0"/>
                              </a:rPr>
                              <m:t>𝒕</m:t>
                            </m:r>
                          </m:sub>
                        </m:sSub>
                      </m:oMath>
                    </m:oMathPara>
                  </a14:m>
                  <a:endParaRPr lang="fr-FR" sz="2400" b="1" dirty="0">
                    <a:solidFill>
                      <a:schemeClr val="accent1"/>
                    </a:solidFill>
                  </a:endParaRPr>
                </a:p>
              </p:txBody>
            </p:sp>
          </mc:Choice>
          <mc:Fallback xmlns="">
            <p:sp>
              <p:nvSpPr>
                <p:cNvPr id="20" name="ZoneTexte 19">
                  <a:extLst>
                    <a:ext uri="{FF2B5EF4-FFF2-40B4-BE49-F238E27FC236}">
                      <a16:creationId xmlns:a16="http://schemas.microsoft.com/office/drawing/2014/main" id="{6145E869-3D41-C54E-B591-C2939C2978F1}"/>
                    </a:ext>
                  </a:extLst>
                </p:cNvPr>
                <p:cNvSpPr txBox="1">
                  <a:spLocks noRot="1" noChangeAspect="1" noMove="1" noResize="1" noEditPoints="1" noAdjustHandles="1" noChangeArrowheads="1" noChangeShapeType="1" noTextEdit="1"/>
                </p:cNvSpPr>
                <p:nvPr/>
              </p:nvSpPr>
              <p:spPr>
                <a:xfrm>
                  <a:off x="8223930" y="2066010"/>
                  <a:ext cx="619056" cy="349436"/>
                </a:xfrm>
                <a:prstGeom prst="rect">
                  <a:avLst/>
                </a:prstGeom>
                <a:blipFill>
                  <a:blip r:embed="rId12"/>
                  <a:stretch>
                    <a:fillRect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732555F2-82BA-5948-E12A-C5CFC9C4CCC9}"/>
                    </a:ext>
                  </a:extLst>
                </p:cNvPr>
                <p:cNvSpPr txBox="1"/>
                <p:nvPr/>
              </p:nvSpPr>
              <p:spPr>
                <a:xfrm>
                  <a:off x="11120983" y="1482211"/>
                  <a:ext cx="560706"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chemeClr val="accent1"/>
                                </a:solidFill>
                                <a:latin typeface="Cambria Math" panose="02040503050406030204" pitchFamily="18" charset="0"/>
                              </a:rPr>
                            </m:ctrlPr>
                          </m:sSubPr>
                          <m:e>
                            <m:r>
                              <a:rPr lang="fr-FR" b="1" i="1" smtClean="0">
                                <a:solidFill>
                                  <a:schemeClr val="accent1"/>
                                </a:solidFill>
                                <a:latin typeface="Cambria Math" panose="02040503050406030204" pitchFamily="18" charset="0"/>
                                <a:ea typeface="Cambria Math" panose="02040503050406030204" pitchFamily="18" charset="0"/>
                              </a:rPr>
                              <m:t>𝜶</m:t>
                            </m:r>
                          </m:e>
                          <m:sub>
                            <m:r>
                              <a:rPr lang="fr-FR" b="1" i="1" smtClean="0">
                                <a:solidFill>
                                  <a:schemeClr val="accent1"/>
                                </a:solidFill>
                                <a:latin typeface="Cambria Math" panose="02040503050406030204" pitchFamily="18" charset="0"/>
                              </a:rPr>
                              <m:t>𝒔</m:t>
                            </m:r>
                          </m:sub>
                        </m:sSub>
                      </m:oMath>
                    </m:oMathPara>
                  </a14:m>
                  <a:endParaRPr lang="fr-FR" b="1" dirty="0">
                    <a:solidFill>
                      <a:schemeClr val="accent1"/>
                    </a:solidFill>
                  </a:endParaRPr>
                </a:p>
                <a:p>
                  <a:pPr/>
                  <a14:m>
                    <m:oMathPara xmlns:m="http://schemas.openxmlformats.org/officeDocument/2006/math">
                      <m:oMathParaPr>
                        <m:jc m:val="centerGroup"/>
                      </m:oMathParaPr>
                      <m:oMath xmlns:m="http://schemas.openxmlformats.org/officeDocument/2006/math">
                        <m:sSub>
                          <m:sSubPr>
                            <m:ctrlPr>
                              <a:rPr lang="fr-FR" b="1" i="1" smtClean="0">
                                <a:solidFill>
                                  <a:schemeClr val="accent1"/>
                                </a:solidFill>
                                <a:latin typeface="Cambria Math" panose="02040503050406030204" pitchFamily="18" charset="0"/>
                              </a:rPr>
                            </m:ctrlPr>
                          </m:sSubPr>
                          <m:e>
                            <m:r>
                              <a:rPr lang="fr-FR" b="1" i="1" smtClean="0">
                                <a:solidFill>
                                  <a:schemeClr val="accent1"/>
                                </a:solidFill>
                                <a:latin typeface="Cambria Math" panose="02040503050406030204" pitchFamily="18" charset="0"/>
                              </a:rPr>
                              <m:t>𝒚</m:t>
                            </m:r>
                          </m:e>
                          <m:sub>
                            <m:r>
                              <a:rPr lang="fr-FR" b="1" i="1" smtClean="0">
                                <a:solidFill>
                                  <a:schemeClr val="accent1"/>
                                </a:solidFill>
                                <a:latin typeface="Cambria Math" panose="02040503050406030204" pitchFamily="18" charset="0"/>
                              </a:rPr>
                              <m:t>𝒕</m:t>
                            </m:r>
                          </m:sub>
                        </m:sSub>
                      </m:oMath>
                    </m:oMathPara>
                  </a14:m>
                  <a:endParaRPr lang="fr-FR" b="1" dirty="0">
                    <a:solidFill>
                      <a:schemeClr val="accent1"/>
                    </a:solidFill>
                  </a:endParaRPr>
                </a:p>
              </p:txBody>
            </p:sp>
          </mc:Choice>
          <mc:Fallback xmlns="">
            <p:sp>
              <p:nvSpPr>
                <p:cNvPr id="21" name="ZoneTexte 20">
                  <a:extLst>
                    <a:ext uri="{FF2B5EF4-FFF2-40B4-BE49-F238E27FC236}">
                      <a16:creationId xmlns:a16="http://schemas.microsoft.com/office/drawing/2014/main" id="{F170BE8F-130C-8542-8288-078AA697586E}"/>
                    </a:ext>
                  </a:extLst>
                </p:cNvPr>
                <p:cNvSpPr txBox="1">
                  <a:spLocks noRot="1" noChangeAspect="1" noMove="1" noResize="1" noEditPoints="1" noAdjustHandles="1" noChangeArrowheads="1" noChangeShapeType="1" noTextEdit="1"/>
                </p:cNvSpPr>
                <p:nvPr/>
              </p:nvSpPr>
              <p:spPr>
                <a:xfrm>
                  <a:off x="11120983" y="1482211"/>
                  <a:ext cx="560706" cy="646331"/>
                </a:xfrm>
                <a:prstGeom prst="rect">
                  <a:avLst/>
                </a:prstGeom>
                <a:blipFill>
                  <a:blip r:embed="rId13"/>
                  <a:stretch>
                    <a:fillRect/>
                  </a:stretch>
                </a:blipFill>
              </p:spPr>
              <p:txBody>
                <a:bodyPr/>
                <a:lstStyle/>
                <a:p>
                  <a:r>
                    <a:rPr lang="fr-FR">
                      <a:noFill/>
                    </a:rPr>
                    <a:t> </a:t>
                  </a:r>
                </a:p>
              </p:txBody>
            </p:sp>
          </mc:Fallback>
        </mc:AlternateContent>
        <p:cxnSp>
          <p:nvCxnSpPr>
            <p:cNvPr id="19" name="Connecteur droit avec flèche 18">
              <a:extLst>
                <a:ext uri="{FF2B5EF4-FFF2-40B4-BE49-F238E27FC236}">
                  <a16:creationId xmlns:a16="http://schemas.microsoft.com/office/drawing/2014/main" id="{F4DC8FE1-AEBD-B137-8D33-8FA532202432}"/>
                </a:ext>
              </a:extLst>
            </p:cNvPr>
            <p:cNvCxnSpPr>
              <a:cxnSpLocks/>
            </p:cNvCxnSpPr>
            <p:nvPr/>
          </p:nvCxnSpPr>
          <p:spPr>
            <a:xfrm flipH="1" flipV="1">
              <a:off x="9965220" y="2426750"/>
              <a:ext cx="670763" cy="29713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8CDA6345-899A-A184-E735-447121382A33}"/>
                    </a:ext>
                  </a:extLst>
                </p:cNvPr>
                <p:cNvSpPr txBox="1"/>
                <p:nvPr/>
              </p:nvSpPr>
              <p:spPr>
                <a:xfrm>
                  <a:off x="10640123" y="2550360"/>
                  <a:ext cx="480860" cy="3494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2400" b="1" i="1" smtClean="0">
                                <a:solidFill>
                                  <a:schemeClr val="accent1"/>
                                </a:solidFill>
                                <a:latin typeface="Cambria Math" panose="02040503050406030204" pitchFamily="18" charset="0"/>
                              </a:rPr>
                            </m:ctrlPr>
                          </m:sSubPr>
                          <m:e>
                            <m:r>
                              <a:rPr lang="fr-FR" sz="2400" b="1" i="1" smtClean="0">
                                <a:solidFill>
                                  <a:schemeClr val="accent1"/>
                                </a:solidFill>
                                <a:latin typeface="Cambria Math" panose="02040503050406030204" pitchFamily="18" charset="0"/>
                                <a:ea typeface="Cambria Math" panose="02040503050406030204" pitchFamily="18" charset="0"/>
                              </a:rPr>
                              <m:t>𝚪</m:t>
                            </m:r>
                          </m:e>
                          <m:sub>
                            <m:r>
                              <a:rPr lang="fr-FR" sz="2400" b="1" i="1" smtClean="0">
                                <a:solidFill>
                                  <a:schemeClr val="accent1"/>
                                </a:solidFill>
                                <a:latin typeface="Cambria Math" panose="02040503050406030204" pitchFamily="18" charset="0"/>
                              </a:rPr>
                              <m:t>𝒕</m:t>
                            </m:r>
                          </m:sub>
                        </m:sSub>
                      </m:oMath>
                    </m:oMathPara>
                  </a14:m>
                  <a:endParaRPr lang="fr-FR" sz="2400" b="1" dirty="0">
                    <a:solidFill>
                      <a:schemeClr val="accent1"/>
                    </a:solidFill>
                  </a:endParaRPr>
                </a:p>
              </p:txBody>
            </p:sp>
          </mc:Choice>
          <mc:Fallback xmlns="">
            <p:sp>
              <p:nvSpPr>
                <p:cNvPr id="25" name="ZoneTexte 24">
                  <a:extLst>
                    <a:ext uri="{FF2B5EF4-FFF2-40B4-BE49-F238E27FC236}">
                      <a16:creationId xmlns:a16="http://schemas.microsoft.com/office/drawing/2014/main" id="{C6FC85DD-D86E-F843-8F75-311238FB43ED}"/>
                    </a:ext>
                  </a:extLst>
                </p:cNvPr>
                <p:cNvSpPr txBox="1">
                  <a:spLocks noRot="1" noChangeAspect="1" noMove="1" noResize="1" noEditPoints="1" noAdjustHandles="1" noChangeArrowheads="1" noChangeShapeType="1" noTextEdit="1"/>
                </p:cNvSpPr>
                <p:nvPr/>
              </p:nvSpPr>
              <p:spPr>
                <a:xfrm>
                  <a:off x="10640123" y="2550360"/>
                  <a:ext cx="480860" cy="349436"/>
                </a:xfrm>
                <a:prstGeom prst="rect">
                  <a:avLst/>
                </a:prstGeom>
                <a:blipFill>
                  <a:blip r:embed="rId14"/>
                  <a:stretch>
                    <a:fillRect b="-23333"/>
                  </a:stretch>
                </a:blipFill>
              </p:spPr>
              <p:txBody>
                <a:bodyPr/>
                <a:lstStyle/>
                <a:p>
                  <a:r>
                    <a:rPr lang="fr-FR">
                      <a:noFill/>
                    </a:rPr>
                    <a:t> </a:t>
                  </a:r>
                </a:p>
              </p:txBody>
            </p:sp>
          </mc:Fallback>
        </mc:AlternateContent>
        <p:sp>
          <p:nvSpPr>
            <p:cNvPr id="21" name="ZoneTexte 20">
              <a:extLst>
                <a:ext uri="{FF2B5EF4-FFF2-40B4-BE49-F238E27FC236}">
                  <a16:creationId xmlns:a16="http://schemas.microsoft.com/office/drawing/2014/main" id="{9C05B0A3-E84B-48C1-842B-9FE08AE007D4}"/>
                </a:ext>
              </a:extLst>
            </p:cNvPr>
            <p:cNvSpPr txBox="1"/>
            <p:nvPr/>
          </p:nvSpPr>
          <p:spPr>
            <a:xfrm>
              <a:off x="10635983" y="866686"/>
              <a:ext cx="1159186" cy="279549"/>
            </a:xfrm>
            <a:prstGeom prst="rect">
              <a:avLst/>
            </a:prstGeom>
            <a:noFill/>
          </p:spPr>
          <p:txBody>
            <a:bodyPr wrap="square" rtlCol="0">
              <a:spAutoFit/>
            </a:bodyPr>
            <a:lstStyle/>
            <a:p>
              <a:r>
                <a:rPr lang="fr-FR" b="1" dirty="0">
                  <a:solidFill>
                    <a:srgbClr val="C00000"/>
                  </a:solidFill>
                </a:rPr>
                <a:t>CDR FCCee</a:t>
              </a:r>
            </a:p>
          </p:txBody>
        </p:sp>
      </p:grpSp>
    </p:spTree>
    <p:extLst>
      <p:ext uri="{BB962C8B-B14F-4D97-AF65-F5344CB8AC3E}">
        <p14:creationId xmlns:p14="http://schemas.microsoft.com/office/powerpoint/2010/main" val="3123435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0E79AD67-33DD-7047-8B49-48CC2A1D6C53}"/>
              </a:ext>
            </a:extLst>
          </p:cNvPr>
          <p:cNvPicPr>
            <a:picLocks noChangeAspect="1"/>
          </p:cNvPicPr>
          <p:nvPr/>
        </p:nvPicPr>
        <p:blipFill>
          <a:blip r:embed="rId2"/>
          <a:stretch>
            <a:fillRect/>
          </a:stretch>
        </p:blipFill>
        <p:spPr>
          <a:xfrm>
            <a:off x="-357" y="4029315"/>
            <a:ext cx="4013208" cy="2856466"/>
          </a:xfrm>
          <a:prstGeom prst="rect">
            <a:avLst/>
          </a:prstGeom>
        </p:spPr>
      </p:pic>
      <p:sp>
        <p:nvSpPr>
          <p:cNvPr id="2" name="Titre 1">
            <a:extLst>
              <a:ext uri="{FF2B5EF4-FFF2-40B4-BE49-F238E27FC236}">
                <a16:creationId xmlns:a16="http://schemas.microsoft.com/office/drawing/2014/main" id="{C1DFEA06-BE4B-0D47-90D6-DF85B6297B0B}"/>
              </a:ext>
            </a:extLst>
          </p:cNvPr>
          <p:cNvSpPr>
            <a:spLocks noGrp="1"/>
          </p:cNvSpPr>
          <p:nvPr>
            <p:ph type="title"/>
          </p:nvPr>
        </p:nvSpPr>
        <p:spPr>
          <a:xfrm>
            <a:off x="1047136" y="65343"/>
            <a:ext cx="9984658" cy="801343"/>
          </a:xfrm>
        </p:spPr>
        <p:txBody>
          <a:bodyPr>
            <a:noAutofit/>
          </a:bodyPr>
          <a:lstStyle/>
          <a:p>
            <a:r>
              <a:rPr lang="en-GB" sz="3200" dirty="0"/>
              <a:t>Beam effects/ISR</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4C38B8C-25B0-A048-9300-4875B1FA29C7}"/>
                  </a:ext>
                </a:extLst>
              </p:cNvPr>
              <p:cNvSpPr>
                <a:spLocks noGrp="1"/>
              </p:cNvSpPr>
              <p:nvPr>
                <p:ph idx="1"/>
              </p:nvPr>
            </p:nvSpPr>
            <p:spPr>
              <a:xfrm>
                <a:off x="3883231" y="1444279"/>
                <a:ext cx="8308769" cy="2187922"/>
              </a:xfrm>
            </p:spPr>
            <p:txBody>
              <a:bodyPr>
                <a:normAutofit fontScale="70000" lnSpcReduction="20000"/>
              </a:bodyPr>
              <a:lstStyle/>
              <a:p>
                <a:r>
                  <a:rPr lang="en-GB" dirty="0">
                    <a:solidFill>
                      <a:srgbClr val="0070C0"/>
                    </a:solidFill>
                  </a:rPr>
                  <a:t>ISR and beam effects on the threshold measurement :</a:t>
                </a:r>
              </a:p>
              <a:p>
                <a:pPr lvl="1"/>
                <a:r>
                  <a:rPr lang="en-GB" b="1" dirty="0"/>
                  <a:t>ISR and Beam Backgrounds </a:t>
                </a:r>
                <a:r>
                  <a:rPr lang="en-GB" dirty="0"/>
                  <a:t>: reduce the energy in the </a:t>
                </a:r>
                <a14:m>
                  <m:oMath xmlns:m="http://schemas.openxmlformats.org/officeDocument/2006/math">
                    <m:sSup>
                      <m:sSupPr>
                        <m:ctrlPr>
                          <a:rPr lang="en-GB"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sSup>
                      <m:sSupPr>
                        <m:ctrlPr>
                          <a:rPr lang="en-GB"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oMath>
                </a14:m>
                <a:r>
                  <a:rPr lang="en-GB" dirty="0"/>
                  <a:t>centre of mass =&gt; tails toward lower energies.</a:t>
                </a:r>
              </a:p>
              <a:p>
                <a:pPr lvl="1"/>
                <a:r>
                  <a:rPr lang="en-GB" b="1" dirty="0"/>
                  <a:t>Beam Energy Spread (BES) </a:t>
                </a:r>
                <a:r>
                  <a:rPr lang="en-GB" dirty="0"/>
                  <a:t>: enlarges the </a:t>
                </a:r>
                <a14:m>
                  <m:oMath xmlns:m="http://schemas.openxmlformats.org/officeDocument/2006/math">
                    <m:rad>
                      <m:radPr>
                        <m:degHide m:val="on"/>
                        <m:ctrlPr>
                          <a:rPr lang="en-GB" i="1" smtClean="0">
                            <a:latin typeface="Cambria Math" panose="02040503050406030204" pitchFamily="18" charset="0"/>
                          </a:rPr>
                        </m:ctrlPr>
                      </m:radPr>
                      <m:deg/>
                      <m:e>
                        <m:r>
                          <a:rPr lang="fr-FR" b="0" i="1" smtClean="0">
                            <a:latin typeface="Cambria Math" panose="02040503050406030204" pitchFamily="18" charset="0"/>
                          </a:rPr>
                          <m:t>𝑠</m:t>
                        </m:r>
                      </m:e>
                    </m:rad>
                  </m:oMath>
                </a14:m>
                <a:r>
                  <a:rPr lang="en-GB" dirty="0"/>
                  <a:t>  distribution. BES  ~0.19% per beam.</a:t>
                </a:r>
              </a:p>
              <a:p>
                <a:endParaRPr lang="en-GB" dirty="0"/>
              </a:p>
              <a:p>
                <a:r>
                  <a:rPr lang="en-GB" dirty="0">
                    <a:solidFill>
                      <a:schemeClr val="accent1"/>
                    </a:solidFill>
                  </a:rPr>
                  <a:t>At FCCee BES </a:t>
                </a:r>
                <a:r>
                  <a:rPr lang="en-GB" dirty="0"/>
                  <a:t>: </a:t>
                </a:r>
                <a14:m>
                  <m:oMath xmlns:m="http://schemas.openxmlformats.org/officeDocument/2006/math">
                    <m:rad>
                      <m:radPr>
                        <m:degHide m:val="on"/>
                        <m:ctrlPr>
                          <a:rPr lang="en-GB" i="1" smtClean="0">
                            <a:latin typeface="Cambria Math" panose="02040503050406030204" pitchFamily="18" charset="0"/>
                          </a:rPr>
                        </m:ctrlPr>
                      </m:radPr>
                      <m:deg/>
                      <m:e>
                        <m:r>
                          <a:rPr lang="fr-FR" b="0" i="1" smtClean="0">
                            <a:latin typeface="Cambria Math" panose="02040503050406030204" pitchFamily="18" charset="0"/>
                          </a:rPr>
                          <m:t>𝑠</m:t>
                        </m:r>
                      </m:e>
                    </m:rad>
                  </m:oMath>
                </a14:m>
                <a:r>
                  <a:rPr lang="en-GB" dirty="0"/>
                  <a:t> distribution symmetric and gaussian with very good approximation.</a:t>
                </a:r>
              </a:p>
            </p:txBody>
          </p:sp>
        </mc:Choice>
        <mc:Fallback xmlns="">
          <p:sp>
            <p:nvSpPr>
              <p:cNvPr id="3" name="Espace réservé du contenu 2">
                <a:extLst>
                  <a:ext uri="{FF2B5EF4-FFF2-40B4-BE49-F238E27FC236}">
                    <a16:creationId xmlns:a16="http://schemas.microsoft.com/office/drawing/2014/main" id="{24C38B8C-25B0-A048-9300-4875B1FA29C7}"/>
                  </a:ext>
                </a:extLst>
              </p:cNvPr>
              <p:cNvSpPr>
                <a:spLocks noGrp="1" noRot="1" noChangeAspect="1" noMove="1" noResize="1" noEditPoints="1" noAdjustHandles="1" noChangeArrowheads="1" noChangeShapeType="1" noTextEdit="1"/>
              </p:cNvSpPr>
              <p:nvPr>
                <p:ph idx="1"/>
              </p:nvPr>
            </p:nvSpPr>
            <p:spPr>
              <a:xfrm>
                <a:off x="3883231" y="1444279"/>
                <a:ext cx="8308769" cy="2187922"/>
              </a:xfrm>
              <a:blipFill>
                <a:blip r:embed="rId3"/>
                <a:stretch>
                  <a:fillRect l="-610" t="-4598" r="-305"/>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65670F19-CE41-644E-BF93-D51F5281D5EB}"/>
              </a:ext>
            </a:extLst>
          </p:cNvPr>
          <p:cNvSpPr>
            <a:spLocks noGrp="1"/>
          </p:cNvSpPr>
          <p:nvPr>
            <p:ph type="sldNum" sz="quarter" idx="12"/>
          </p:nvPr>
        </p:nvSpPr>
        <p:spPr/>
        <p:txBody>
          <a:bodyPr/>
          <a:lstStyle/>
          <a:p>
            <a:fld id="{D1F3EB87-43B8-C349-9524-A5B52D9957BC}" type="slidenum">
              <a:rPr lang="fr-FR" smtClean="0"/>
              <a:t>72</a:t>
            </a:fld>
            <a:endParaRPr lang="fr-FR"/>
          </a:p>
        </p:txBody>
      </p:sp>
      <p:grpSp>
        <p:nvGrpSpPr>
          <p:cNvPr id="5" name="Groupe 4">
            <a:extLst>
              <a:ext uri="{FF2B5EF4-FFF2-40B4-BE49-F238E27FC236}">
                <a16:creationId xmlns:a16="http://schemas.microsoft.com/office/drawing/2014/main" id="{2A78D0E4-636E-7B48-8007-8A9EDAB3EBD3}"/>
              </a:ext>
            </a:extLst>
          </p:cNvPr>
          <p:cNvGrpSpPr/>
          <p:nvPr/>
        </p:nvGrpSpPr>
        <p:grpSpPr>
          <a:xfrm>
            <a:off x="41923" y="1143315"/>
            <a:ext cx="3928648" cy="2958786"/>
            <a:chOff x="84560" y="3899389"/>
            <a:chExt cx="3928648" cy="2958786"/>
          </a:xfrm>
        </p:grpSpPr>
        <p:pic>
          <p:nvPicPr>
            <p:cNvPr id="28" name="Image 27">
              <a:extLst>
                <a:ext uri="{FF2B5EF4-FFF2-40B4-BE49-F238E27FC236}">
                  <a16:creationId xmlns:a16="http://schemas.microsoft.com/office/drawing/2014/main" id="{075335F9-B407-064F-9AD6-C3D2149A40C4}"/>
                </a:ext>
              </a:extLst>
            </p:cNvPr>
            <p:cNvPicPr>
              <a:picLocks noChangeAspect="1"/>
            </p:cNvPicPr>
            <p:nvPr/>
          </p:nvPicPr>
          <p:blipFill>
            <a:blip r:embed="rId4"/>
            <a:stretch>
              <a:fillRect/>
            </a:stretch>
          </p:blipFill>
          <p:spPr>
            <a:xfrm>
              <a:off x="84560" y="3899389"/>
              <a:ext cx="3928648" cy="2958786"/>
            </a:xfrm>
            <a:prstGeom prst="rect">
              <a:avLst/>
            </a:prstGeom>
          </p:spPr>
        </p:pic>
        <p:cxnSp>
          <p:nvCxnSpPr>
            <p:cNvPr id="14" name="Connecteur droit avec flèche 13">
              <a:extLst>
                <a:ext uri="{FF2B5EF4-FFF2-40B4-BE49-F238E27FC236}">
                  <a16:creationId xmlns:a16="http://schemas.microsoft.com/office/drawing/2014/main" id="{DBACBB0A-787F-C049-83DB-BB52A6F55EFD}"/>
                </a:ext>
              </a:extLst>
            </p:cNvPr>
            <p:cNvCxnSpPr/>
            <p:nvPr/>
          </p:nvCxnSpPr>
          <p:spPr>
            <a:xfrm flipV="1">
              <a:off x="2704236" y="5185268"/>
              <a:ext cx="0" cy="342900"/>
            </a:xfrm>
            <a:prstGeom prst="straightConnector1">
              <a:avLst/>
            </a:prstGeom>
            <a:ln w="28575">
              <a:headEnd type="stealth"/>
              <a:tailEnd type="stealth"/>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78BE4DDD-B334-9946-8F29-855C9E25B046}"/>
                </a:ext>
              </a:extLst>
            </p:cNvPr>
            <p:cNvSpPr txBox="1"/>
            <p:nvPr/>
          </p:nvSpPr>
          <p:spPr>
            <a:xfrm>
              <a:off x="2712750" y="5172052"/>
              <a:ext cx="473206" cy="369332"/>
            </a:xfrm>
            <a:prstGeom prst="rect">
              <a:avLst/>
            </a:prstGeom>
            <a:noFill/>
          </p:spPr>
          <p:txBody>
            <a:bodyPr wrap="none" rtlCol="0">
              <a:spAutoFit/>
            </a:bodyPr>
            <a:lstStyle/>
            <a:p>
              <a:r>
                <a:rPr lang="fr-FR" dirty="0">
                  <a:solidFill>
                    <a:schemeClr val="accent1"/>
                  </a:solidFill>
                </a:rPr>
                <a:t>ISR</a:t>
              </a:r>
            </a:p>
          </p:txBody>
        </p:sp>
        <p:cxnSp>
          <p:nvCxnSpPr>
            <p:cNvPr id="16" name="Connecteur droit avec flèche 15">
              <a:extLst>
                <a:ext uri="{FF2B5EF4-FFF2-40B4-BE49-F238E27FC236}">
                  <a16:creationId xmlns:a16="http://schemas.microsoft.com/office/drawing/2014/main" id="{9ADC3F3D-D7BA-9741-B2A5-EE038FF047DD}"/>
                </a:ext>
              </a:extLst>
            </p:cNvPr>
            <p:cNvCxnSpPr>
              <a:cxnSpLocks/>
            </p:cNvCxnSpPr>
            <p:nvPr/>
          </p:nvCxnSpPr>
          <p:spPr>
            <a:xfrm flipV="1">
              <a:off x="2430229" y="5504117"/>
              <a:ext cx="0" cy="237609"/>
            </a:xfrm>
            <a:prstGeom prst="straightConnector1">
              <a:avLst/>
            </a:prstGeom>
            <a:ln w="28575">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13FA64DE-E824-154C-8040-61074E691394}"/>
                </a:ext>
              </a:extLst>
            </p:cNvPr>
            <p:cNvSpPr txBox="1"/>
            <p:nvPr/>
          </p:nvSpPr>
          <p:spPr>
            <a:xfrm>
              <a:off x="2416973" y="5514033"/>
              <a:ext cx="415498" cy="369332"/>
            </a:xfrm>
            <a:prstGeom prst="rect">
              <a:avLst/>
            </a:prstGeom>
            <a:noFill/>
          </p:spPr>
          <p:txBody>
            <a:bodyPr wrap="none" rtlCol="0">
              <a:spAutoFit/>
            </a:bodyPr>
            <a:lstStyle/>
            <a:p>
              <a:r>
                <a:rPr lang="fr-FR" dirty="0">
                  <a:solidFill>
                    <a:schemeClr val="accent6">
                      <a:lumMod val="75000"/>
                    </a:schemeClr>
                  </a:solidFill>
                </a:rPr>
                <a:t>BS</a:t>
              </a:r>
            </a:p>
          </p:txBody>
        </p:sp>
        <p:cxnSp>
          <p:nvCxnSpPr>
            <p:cNvPr id="22" name="Connecteur droit avec flèche 21">
              <a:extLst>
                <a:ext uri="{FF2B5EF4-FFF2-40B4-BE49-F238E27FC236}">
                  <a16:creationId xmlns:a16="http://schemas.microsoft.com/office/drawing/2014/main" id="{395F09F3-2CA0-E540-A0F7-CF9692AA72BD}"/>
                </a:ext>
              </a:extLst>
            </p:cNvPr>
            <p:cNvCxnSpPr>
              <a:cxnSpLocks/>
            </p:cNvCxnSpPr>
            <p:nvPr/>
          </p:nvCxnSpPr>
          <p:spPr>
            <a:xfrm>
              <a:off x="1783053" y="5600923"/>
              <a:ext cx="347370" cy="0"/>
            </a:xfrm>
            <a:prstGeom prst="straightConnector1">
              <a:avLst/>
            </a:prstGeom>
            <a:ln w="28575">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BAA90A72-D522-1549-B379-9EE228002F3B}"/>
                </a:ext>
              </a:extLst>
            </p:cNvPr>
            <p:cNvSpPr txBox="1"/>
            <p:nvPr/>
          </p:nvSpPr>
          <p:spPr>
            <a:xfrm>
              <a:off x="1694005" y="5600923"/>
              <a:ext cx="525465" cy="369332"/>
            </a:xfrm>
            <a:prstGeom prst="rect">
              <a:avLst/>
            </a:prstGeom>
            <a:noFill/>
          </p:spPr>
          <p:txBody>
            <a:bodyPr wrap="none" rtlCol="0">
              <a:spAutoFit/>
            </a:bodyPr>
            <a:lstStyle/>
            <a:p>
              <a:r>
                <a:rPr lang="fr-FR" dirty="0">
                  <a:solidFill>
                    <a:srgbClr val="C00000"/>
                  </a:solidFill>
                </a:rPr>
                <a:t>BES</a:t>
              </a:r>
            </a:p>
          </p:txBody>
        </p:sp>
      </p:grpSp>
      <p:sp>
        <p:nvSpPr>
          <p:cNvPr id="29" name="ZoneTexte 28">
            <a:extLst>
              <a:ext uri="{FF2B5EF4-FFF2-40B4-BE49-F238E27FC236}">
                <a16:creationId xmlns:a16="http://schemas.microsoft.com/office/drawing/2014/main" id="{11EEA428-63A8-B146-85A4-46E67B55251E}"/>
              </a:ext>
            </a:extLst>
          </p:cNvPr>
          <p:cNvSpPr txBox="1"/>
          <p:nvPr/>
        </p:nvSpPr>
        <p:spPr>
          <a:xfrm>
            <a:off x="430521" y="1018084"/>
            <a:ext cx="2441694" cy="307777"/>
          </a:xfrm>
          <a:prstGeom prst="rect">
            <a:avLst/>
          </a:prstGeom>
          <a:noFill/>
        </p:spPr>
        <p:txBody>
          <a:bodyPr wrap="none" rtlCol="0">
            <a:spAutoFit/>
          </a:bodyPr>
          <a:lstStyle/>
          <a:p>
            <a:r>
              <a:rPr lang="fr-FR" sz="1400" b="1" dirty="0" err="1">
                <a:solidFill>
                  <a:srgbClr val="C00000"/>
                </a:solidFill>
              </a:rPr>
              <a:t>F.Simon</a:t>
            </a:r>
            <a:r>
              <a:rPr lang="fr-FR" sz="1400" b="1" dirty="0">
                <a:solidFill>
                  <a:srgbClr val="C00000"/>
                </a:solidFill>
              </a:rPr>
              <a:t>, </a:t>
            </a:r>
            <a:r>
              <a:rPr lang="fr-FR" sz="1400" b="1" dirty="0" err="1">
                <a:solidFill>
                  <a:srgbClr val="C00000"/>
                </a:solidFill>
              </a:rPr>
              <a:t>PoS</a:t>
            </a:r>
            <a:r>
              <a:rPr lang="fr-FR" sz="1400" b="1" dirty="0">
                <a:solidFill>
                  <a:srgbClr val="C00000"/>
                </a:solidFill>
              </a:rPr>
              <a:t> (ICHEP 2016) 872</a:t>
            </a:r>
          </a:p>
        </p:txBody>
      </p:sp>
      <p:pic>
        <p:nvPicPr>
          <p:cNvPr id="17" name="Image 16">
            <a:extLst>
              <a:ext uri="{FF2B5EF4-FFF2-40B4-BE49-F238E27FC236}">
                <a16:creationId xmlns:a16="http://schemas.microsoft.com/office/drawing/2014/main" id="{672A0BFB-58BC-584E-BA89-EC1095766F30}"/>
              </a:ext>
            </a:extLst>
          </p:cNvPr>
          <p:cNvPicPr>
            <a:picLocks noChangeAspect="1"/>
          </p:cNvPicPr>
          <p:nvPr/>
        </p:nvPicPr>
        <p:blipFill>
          <a:blip r:embed="rId5"/>
          <a:stretch>
            <a:fillRect/>
          </a:stretch>
        </p:blipFill>
        <p:spPr>
          <a:xfrm>
            <a:off x="7857683" y="3981991"/>
            <a:ext cx="4035571" cy="2695332"/>
          </a:xfrm>
          <a:prstGeom prst="rect">
            <a:avLst/>
          </a:prstGeom>
        </p:spPr>
      </p:pic>
      <p:pic>
        <p:nvPicPr>
          <p:cNvPr id="20" name="Image 19">
            <a:extLst>
              <a:ext uri="{FF2B5EF4-FFF2-40B4-BE49-F238E27FC236}">
                <a16:creationId xmlns:a16="http://schemas.microsoft.com/office/drawing/2014/main" id="{EB24EE07-3440-C14B-810C-3F6727F7F8A9}"/>
              </a:ext>
            </a:extLst>
          </p:cNvPr>
          <p:cNvPicPr>
            <a:picLocks noChangeAspect="1"/>
          </p:cNvPicPr>
          <p:nvPr/>
        </p:nvPicPr>
        <p:blipFill>
          <a:blip r:embed="rId6"/>
          <a:stretch>
            <a:fillRect/>
          </a:stretch>
        </p:blipFill>
        <p:spPr>
          <a:xfrm>
            <a:off x="3822112" y="3986388"/>
            <a:ext cx="4035571" cy="2653425"/>
          </a:xfrm>
          <a:prstGeom prst="rect">
            <a:avLst/>
          </a:prstGeom>
        </p:spPr>
      </p:pic>
      <p:sp>
        <p:nvSpPr>
          <p:cNvPr id="21" name="ZoneTexte 20">
            <a:extLst>
              <a:ext uri="{FF2B5EF4-FFF2-40B4-BE49-F238E27FC236}">
                <a16:creationId xmlns:a16="http://schemas.microsoft.com/office/drawing/2014/main" id="{E6AF5591-B8DF-2444-A177-D8A0EE0CFC48}"/>
              </a:ext>
            </a:extLst>
          </p:cNvPr>
          <p:cNvSpPr txBox="1"/>
          <p:nvPr/>
        </p:nvSpPr>
        <p:spPr>
          <a:xfrm>
            <a:off x="918337" y="5456693"/>
            <a:ext cx="981359" cy="369332"/>
          </a:xfrm>
          <a:prstGeom prst="rect">
            <a:avLst/>
          </a:prstGeom>
          <a:noFill/>
        </p:spPr>
        <p:txBody>
          <a:bodyPr wrap="none" rtlCol="0">
            <a:spAutoFit/>
          </a:bodyPr>
          <a:lstStyle/>
          <a:p>
            <a:r>
              <a:rPr lang="fr-FR" b="1" dirty="0">
                <a:solidFill>
                  <a:srgbClr val="C00000"/>
                </a:solidFill>
              </a:rPr>
              <a:t>350 GeV</a:t>
            </a:r>
          </a:p>
        </p:txBody>
      </p:sp>
      <p:sp>
        <p:nvSpPr>
          <p:cNvPr id="27" name="ZoneTexte 26">
            <a:extLst>
              <a:ext uri="{FF2B5EF4-FFF2-40B4-BE49-F238E27FC236}">
                <a16:creationId xmlns:a16="http://schemas.microsoft.com/office/drawing/2014/main" id="{5A7A273A-DFD4-0540-AF1F-20E034D515B5}"/>
              </a:ext>
            </a:extLst>
          </p:cNvPr>
          <p:cNvSpPr txBox="1"/>
          <p:nvPr/>
        </p:nvSpPr>
        <p:spPr>
          <a:xfrm>
            <a:off x="4560155" y="5378118"/>
            <a:ext cx="987771" cy="369332"/>
          </a:xfrm>
          <a:prstGeom prst="rect">
            <a:avLst/>
          </a:prstGeom>
          <a:noFill/>
        </p:spPr>
        <p:txBody>
          <a:bodyPr wrap="none" rtlCol="0">
            <a:spAutoFit/>
          </a:bodyPr>
          <a:lstStyle/>
          <a:p>
            <a:r>
              <a:rPr lang="fr-FR" b="1" dirty="0">
                <a:solidFill>
                  <a:srgbClr val="C00000"/>
                </a:solidFill>
              </a:rPr>
              <a:t>365 GeV</a:t>
            </a:r>
          </a:p>
        </p:txBody>
      </p:sp>
      <p:sp>
        <p:nvSpPr>
          <p:cNvPr id="30" name="ZoneTexte 29">
            <a:extLst>
              <a:ext uri="{FF2B5EF4-FFF2-40B4-BE49-F238E27FC236}">
                <a16:creationId xmlns:a16="http://schemas.microsoft.com/office/drawing/2014/main" id="{353E4BB3-AADC-0447-9114-6854D236F0F6}"/>
              </a:ext>
            </a:extLst>
          </p:cNvPr>
          <p:cNvSpPr txBox="1"/>
          <p:nvPr/>
        </p:nvSpPr>
        <p:spPr>
          <a:xfrm>
            <a:off x="8447267" y="5216271"/>
            <a:ext cx="987771" cy="369332"/>
          </a:xfrm>
          <a:prstGeom prst="rect">
            <a:avLst/>
          </a:prstGeom>
          <a:noFill/>
        </p:spPr>
        <p:txBody>
          <a:bodyPr wrap="none" rtlCol="0">
            <a:spAutoFit/>
          </a:bodyPr>
          <a:lstStyle/>
          <a:p>
            <a:r>
              <a:rPr lang="fr-FR" b="1" dirty="0">
                <a:solidFill>
                  <a:srgbClr val="C00000"/>
                </a:solidFill>
              </a:rPr>
              <a:t>365 GeV</a:t>
            </a:r>
          </a:p>
        </p:txBody>
      </p:sp>
      <p:sp>
        <p:nvSpPr>
          <p:cNvPr id="6" name="ZoneTexte 5">
            <a:extLst>
              <a:ext uri="{FF2B5EF4-FFF2-40B4-BE49-F238E27FC236}">
                <a16:creationId xmlns:a16="http://schemas.microsoft.com/office/drawing/2014/main" id="{3205629D-2738-4F44-BE65-07D91CD7A7E8}"/>
              </a:ext>
            </a:extLst>
          </p:cNvPr>
          <p:cNvSpPr txBox="1"/>
          <p:nvPr/>
        </p:nvSpPr>
        <p:spPr>
          <a:xfrm>
            <a:off x="4419856" y="6525724"/>
            <a:ext cx="2882328" cy="307777"/>
          </a:xfrm>
          <a:prstGeom prst="rect">
            <a:avLst/>
          </a:prstGeom>
          <a:noFill/>
        </p:spPr>
        <p:txBody>
          <a:bodyPr wrap="none" rtlCol="0">
            <a:spAutoFit/>
          </a:bodyPr>
          <a:lstStyle/>
          <a:p>
            <a:r>
              <a:rPr lang="en-GB" sz="1400" b="1">
                <a:solidFill>
                  <a:srgbClr val="C00000"/>
                </a:solidFill>
              </a:rPr>
              <a:t>Comparisons with pythia to be done</a:t>
            </a:r>
          </a:p>
        </p:txBody>
      </p:sp>
      <p:sp>
        <p:nvSpPr>
          <p:cNvPr id="7" name="ZoneTexte 6">
            <a:extLst>
              <a:ext uri="{FF2B5EF4-FFF2-40B4-BE49-F238E27FC236}">
                <a16:creationId xmlns:a16="http://schemas.microsoft.com/office/drawing/2014/main" id="{FBCF760C-10C6-A8BF-19F3-ED885ADE6BD5}"/>
              </a:ext>
            </a:extLst>
          </p:cNvPr>
          <p:cNvSpPr txBox="1"/>
          <p:nvPr/>
        </p:nvSpPr>
        <p:spPr>
          <a:xfrm>
            <a:off x="7326178" y="4102101"/>
            <a:ext cx="413447" cy="276999"/>
          </a:xfrm>
          <a:prstGeom prst="rect">
            <a:avLst/>
          </a:prstGeom>
          <a:noFill/>
        </p:spPr>
        <p:txBody>
          <a:bodyPr wrap="none" rtlCol="0">
            <a:spAutoFit/>
          </a:bodyPr>
          <a:lstStyle/>
          <a:p>
            <a:r>
              <a:rPr lang="fr-FR" sz="1200" b="1" dirty="0">
                <a:solidFill>
                  <a:srgbClr val="C00000"/>
                </a:solidFill>
              </a:rPr>
              <a:t>J.A.</a:t>
            </a:r>
          </a:p>
        </p:txBody>
      </p:sp>
      <p:sp>
        <p:nvSpPr>
          <p:cNvPr id="8" name="ZoneTexte 7">
            <a:extLst>
              <a:ext uri="{FF2B5EF4-FFF2-40B4-BE49-F238E27FC236}">
                <a16:creationId xmlns:a16="http://schemas.microsoft.com/office/drawing/2014/main" id="{495DA3C6-2A1B-8377-32DD-60C9A1B6161B}"/>
              </a:ext>
            </a:extLst>
          </p:cNvPr>
          <p:cNvSpPr txBox="1"/>
          <p:nvPr/>
        </p:nvSpPr>
        <p:spPr>
          <a:xfrm>
            <a:off x="11425512" y="4118983"/>
            <a:ext cx="413447" cy="276999"/>
          </a:xfrm>
          <a:prstGeom prst="rect">
            <a:avLst/>
          </a:prstGeom>
          <a:noFill/>
        </p:spPr>
        <p:txBody>
          <a:bodyPr wrap="none" rtlCol="0">
            <a:spAutoFit/>
          </a:bodyPr>
          <a:lstStyle/>
          <a:p>
            <a:r>
              <a:rPr lang="fr-FR" sz="1200" b="1" dirty="0">
                <a:solidFill>
                  <a:srgbClr val="C00000"/>
                </a:solidFill>
              </a:rPr>
              <a:t>J.A.</a:t>
            </a:r>
          </a:p>
        </p:txBody>
      </p:sp>
    </p:spTree>
    <p:extLst>
      <p:ext uri="{BB962C8B-B14F-4D97-AF65-F5344CB8AC3E}">
        <p14:creationId xmlns:p14="http://schemas.microsoft.com/office/powerpoint/2010/main" val="2616092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3C9497D7-81FC-A940-AEB8-3BA46D4ECF05}"/>
                  </a:ext>
                </a:extLst>
              </p:cNvPr>
              <p:cNvSpPr>
                <a:spLocks noGrp="1"/>
              </p:cNvSpPr>
              <p:nvPr>
                <p:ph type="title"/>
              </p:nvPr>
            </p:nvSpPr>
            <p:spPr/>
            <p:txBody>
              <a:bodyPr>
                <a:noAutofit/>
              </a:bodyPr>
              <a:lstStyle/>
              <a:p>
                <a:r>
                  <a:rPr lang="en-GB" sz="3600" dirty="0"/>
                  <a:t>Top mass measurement from </a:t>
                </a:r>
                <a14:m>
                  <m:oMath xmlns:m="http://schemas.openxmlformats.org/officeDocument/2006/math">
                    <m:r>
                      <a:rPr lang="fr-FR" sz="3600" b="1" i="1" smtClean="0">
                        <a:latin typeface="Cambria Math" panose="02040503050406030204" pitchFamily="18" charset="0"/>
                      </a:rPr>
                      <m:t>𝒕</m:t>
                    </m:r>
                    <m:acc>
                      <m:accPr>
                        <m:chr m:val="̅"/>
                        <m:ctrlPr>
                          <a:rPr lang="fr-FR" sz="3600" b="1" i="1" smtClean="0">
                            <a:latin typeface="Cambria Math" panose="02040503050406030204" pitchFamily="18" charset="0"/>
                          </a:rPr>
                        </m:ctrlPr>
                      </m:accPr>
                      <m:e>
                        <m:r>
                          <a:rPr lang="fr-FR" sz="3600" b="1" i="1" smtClean="0">
                            <a:latin typeface="Cambria Math" panose="02040503050406030204" pitchFamily="18" charset="0"/>
                          </a:rPr>
                          <m:t>𝒕</m:t>
                        </m:r>
                      </m:e>
                    </m:acc>
                  </m:oMath>
                </a14:m>
                <a:r>
                  <a:rPr lang="en-GB" sz="3600" dirty="0"/>
                  <a:t> threshold</a:t>
                </a:r>
              </a:p>
            </p:txBody>
          </p:sp>
        </mc:Choice>
        <mc:Fallback xmlns="">
          <p:sp>
            <p:nvSpPr>
              <p:cNvPr id="2" name="Titre 1">
                <a:extLst>
                  <a:ext uri="{FF2B5EF4-FFF2-40B4-BE49-F238E27FC236}">
                    <a16:creationId xmlns:a16="http://schemas.microsoft.com/office/drawing/2014/main" id="{3C9497D7-81FC-A940-AEB8-3BA46D4ECF05}"/>
                  </a:ext>
                </a:extLst>
              </p:cNvPr>
              <p:cNvSpPr>
                <a:spLocks noGrp="1" noRot="1" noChangeAspect="1" noMove="1" noResize="1" noEditPoints="1" noAdjustHandles="1" noChangeArrowheads="1" noChangeShapeType="1" noTextEdit="1"/>
              </p:cNvSpPr>
              <p:nvPr>
                <p:ph type="title"/>
              </p:nvPr>
            </p:nvSpPr>
            <p:spPr>
              <a:blipFill>
                <a:blip r:embed="rId2"/>
                <a:stretch>
                  <a:fillRect b="-67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60E4C9D-1274-964A-8CD1-59C79453CF8F}"/>
                  </a:ext>
                </a:extLst>
              </p:cNvPr>
              <p:cNvSpPr>
                <a:spLocks noGrp="1"/>
              </p:cNvSpPr>
              <p:nvPr>
                <p:ph idx="1"/>
              </p:nvPr>
            </p:nvSpPr>
            <p:spPr>
              <a:xfrm>
                <a:off x="418983" y="1360375"/>
                <a:ext cx="8076086" cy="5095420"/>
              </a:xfrm>
            </p:spPr>
            <p:txBody>
              <a:bodyPr>
                <a:normAutofit fontScale="85000" lnSpcReduction="20000"/>
              </a:bodyPr>
              <a:lstStyle/>
              <a:p>
                <a:r>
                  <a:rPr lang="en-GB" dirty="0">
                    <a:solidFill>
                      <a:schemeClr val="accent1"/>
                    </a:solidFill>
                  </a:rPr>
                  <a:t>Extraction of the top mass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𝑚</m:t>
                        </m:r>
                      </m:e>
                      <m:sub>
                        <m:r>
                          <a:rPr lang="en-GB" b="0" i="1" smtClean="0">
                            <a:solidFill>
                              <a:schemeClr val="accent1"/>
                            </a:solidFill>
                            <a:latin typeface="Cambria Math" panose="02040503050406030204" pitchFamily="18" charset="0"/>
                          </a:rPr>
                          <m:t>𝑡</m:t>
                        </m:r>
                      </m:sub>
                    </m:sSub>
                  </m:oMath>
                </a14:m>
                <a:r>
                  <a:rPr lang="en-GB" dirty="0">
                    <a:solidFill>
                      <a:schemeClr val="accent1"/>
                    </a:solidFill>
                  </a:rPr>
                  <a:t> (in the PS mass scheme), the top quark width </a:t>
                </a:r>
                <a14:m>
                  <m:oMath xmlns:m="http://schemas.openxmlformats.org/officeDocument/2006/math">
                    <m:sSub>
                      <m:sSubPr>
                        <m:ctrlPr>
                          <a:rPr lang="en-GB" i="1" smtClean="0">
                            <a:solidFill>
                              <a:schemeClr val="accent1"/>
                            </a:solidFill>
                            <a:latin typeface="Cambria Math" panose="02040503050406030204" pitchFamily="18" charset="0"/>
                          </a:rPr>
                        </m:ctrlPr>
                      </m:sSubPr>
                      <m:e>
                        <m:r>
                          <m:rPr>
                            <m:sty m:val="p"/>
                          </m:rPr>
                          <a:rPr lang="el-GR" i="1" smtClean="0">
                            <a:solidFill>
                              <a:schemeClr val="accent1"/>
                            </a:solidFill>
                            <a:latin typeface="Cambria Math" panose="02040503050406030204" pitchFamily="18" charset="0"/>
                            <a:ea typeface="Cambria Math" panose="02040503050406030204" pitchFamily="18" charset="0"/>
                          </a:rPr>
                          <m:t>Γ</m:t>
                        </m:r>
                      </m:e>
                      <m:sub>
                        <m:r>
                          <a:rPr lang="fr-FR" b="0" i="1" smtClean="0">
                            <a:solidFill>
                              <a:schemeClr val="accent1"/>
                            </a:solidFill>
                            <a:latin typeface="Cambria Math" panose="02040503050406030204" pitchFamily="18" charset="0"/>
                          </a:rPr>
                          <m:t>𝑡</m:t>
                        </m:r>
                      </m:sub>
                    </m:sSub>
                  </m:oMath>
                </a14:m>
                <a:r>
                  <a:rPr lang="en-GB" dirty="0">
                    <a:solidFill>
                      <a:schemeClr val="accent1"/>
                    </a:solidFill>
                  </a:rPr>
                  <a:t> and top quark Yukawa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𝑦</m:t>
                        </m:r>
                      </m:e>
                      <m:sub>
                        <m:r>
                          <a:rPr lang="fr-FR" b="0" i="1" smtClean="0">
                            <a:solidFill>
                              <a:schemeClr val="accent1"/>
                            </a:solidFill>
                            <a:latin typeface="Cambria Math" panose="02040503050406030204" pitchFamily="18" charset="0"/>
                          </a:rPr>
                          <m:t>𝑡</m:t>
                        </m:r>
                      </m:sub>
                    </m:sSub>
                  </m:oMath>
                </a14:m>
                <a:r>
                  <a:rPr lang="en-GB" dirty="0">
                    <a:solidFill>
                      <a:schemeClr val="accent1"/>
                    </a:solidFill>
                  </a:rPr>
                  <a:t>.</a:t>
                </a:r>
              </a:p>
              <a:p>
                <a:endParaRPr lang="en-GB" dirty="0"/>
              </a:p>
              <a:p>
                <a:r>
                  <a:rPr lang="en-GB" dirty="0">
                    <a:solidFill>
                      <a:schemeClr val="accent1"/>
                    </a:solidFill>
                  </a:rPr>
                  <a:t>Measurements on fast simulation of </a:t>
                </a:r>
                <a14:m>
                  <m:oMath xmlns:m="http://schemas.openxmlformats.org/officeDocument/2006/math">
                    <m:r>
                      <a:rPr lang="fr-FR" b="0" i="1" smtClean="0">
                        <a:solidFill>
                          <a:schemeClr val="accent1"/>
                        </a:solidFill>
                        <a:latin typeface="Cambria Math" panose="02040503050406030204" pitchFamily="18" charset="0"/>
                      </a:rPr>
                      <m:t>𝑊𝑊𝑏</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𝑏</m:t>
                        </m:r>
                      </m:e>
                    </m:acc>
                  </m:oMath>
                </a14:m>
                <a:r>
                  <a:rPr lang="en-GB" dirty="0">
                    <a:solidFill>
                      <a:schemeClr val="accent1"/>
                    </a:solidFill>
                  </a:rPr>
                  <a:t> cross section vs </a:t>
                </a:r>
                <a14:m>
                  <m:oMath xmlns:m="http://schemas.openxmlformats.org/officeDocument/2006/math">
                    <m:rad>
                      <m:radPr>
                        <m:degHide m:val="on"/>
                        <m:ctrlPr>
                          <a:rPr lang="en-GB" i="1" smtClean="0">
                            <a:solidFill>
                              <a:schemeClr val="accent1"/>
                            </a:solidFill>
                            <a:latin typeface="Cambria Math" panose="02040503050406030204" pitchFamily="18" charset="0"/>
                          </a:rPr>
                        </m:ctrlPr>
                      </m:radPr>
                      <m:deg/>
                      <m:e>
                        <m:r>
                          <a:rPr lang="fr-FR" b="0" i="1" smtClean="0">
                            <a:solidFill>
                              <a:schemeClr val="accent1"/>
                            </a:solidFill>
                            <a:latin typeface="Cambria Math" panose="02040503050406030204" pitchFamily="18" charset="0"/>
                          </a:rPr>
                          <m:t>𝑠</m:t>
                        </m:r>
                      </m:e>
                    </m:rad>
                  </m:oMath>
                </a14:m>
                <a:r>
                  <a:rPr lang="en-GB" dirty="0">
                    <a:solidFill>
                      <a:schemeClr val="accent1"/>
                    </a:solidFill>
                  </a:rPr>
                  <a:t>.</a:t>
                </a:r>
                <a:r>
                  <a:rPr lang="en-GB" dirty="0">
                    <a:solidFill>
                      <a:schemeClr val="accent5"/>
                    </a:solidFill>
                  </a:rPr>
                  <a:t> </a:t>
                </a:r>
                <a:r>
                  <a:rPr lang="en-GB" dirty="0"/>
                  <a:t>Rescaled to expected luminosity and using method presented in previous slides.</a:t>
                </a:r>
              </a:p>
              <a:p>
                <a:endParaRPr lang="en-GB" dirty="0"/>
              </a:p>
              <a:p>
                <a:r>
                  <a:rPr lang="en-GB" dirty="0">
                    <a:solidFill>
                      <a:schemeClr val="accent1"/>
                    </a:solidFill>
                  </a:rPr>
                  <a:t>”line shape” interpretation </a:t>
                </a:r>
                <a:r>
                  <a:rPr lang="en-GB" dirty="0"/>
                  <a:t>:</a:t>
                </a:r>
              </a:p>
              <a:p>
                <a:pPr lvl="1"/>
                <a:r>
                  <a:rPr lang="en-GB" dirty="0"/>
                  <a:t>Based on predictions from theoretical calculation (</a:t>
                </a:r>
                <a14:m>
                  <m:oMath xmlns:m="http://schemas.openxmlformats.org/officeDocument/2006/math">
                    <m:sSup>
                      <m:sSupPr>
                        <m:ctrlPr>
                          <a:rPr lang="en-GB" i="1" smtClean="0">
                            <a:latin typeface="Cambria Math" panose="02040503050406030204" pitchFamily="18" charset="0"/>
                          </a:rPr>
                        </m:ctrlPr>
                      </m:sSupPr>
                      <m:e>
                        <m:r>
                          <a:rPr lang="fr-FR" b="0" i="1" smtClean="0">
                            <a:latin typeface="Cambria Math" panose="02040503050406030204" pitchFamily="18" charset="0"/>
                          </a:rPr>
                          <m:t>𝑁</m:t>
                        </m:r>
                      </m:e>
                      <m:sup>
                        <m:r>
                          <a:rPr lang="fr-FR" b="0" i="1" smtClean="0">
                            <a:latin typeface="Cambria Math" panose="02040503050406030204" pitchFamily="18" charset="0"/>
                          </a:rPr>
                          <m:t>3</m:t>
                        </m:r>
                      </m:sup>
                    </m:sSup>
                    <m:r>
                      <a:rPr lang="fr-FR" b="0" i="1" smtClean="0">
                        <a:latin typeface="Cambria Math" panose="02040503050406030204" pitchFamily="18" charset="0"/>
                      </a:rPr>
                      <m:t>𝐿𝑂</m:t>
                    </m:r>
                  </m:oMath>
                </a14:m>
                <a:r>
                  <a:rPr lang="en-GB" dirty="0"/>
                  <a:t> +ISR, including BES smearing),</a:t>
                </a:r>
              </a:p>
              <a:p>
                <a:pPr lvl="1"/>
                <a:r>
                  <a:rPr lang="en-GB" dirty="0"/>
                  <a:t>Predictions made for different parameters </a:t>
                </a:r>
                <a14:m>
                  <m:oMath xmlns:m="http://schemas.openxmlformats.org/officeDocument/2006/math">
                    <m:sSubSup>
                      <m:sSubSupPr>
                        <m:ctrlPr>
                          <a:rPr lang="en-GB"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𝑡</m:t>
                        </m:r>
                      </m:sub>
                      <m:sup>
                        <m:r>
                          <a:rPr lang="fr-FR" b="0" i="1" smtClean="0">
                            <a:latin typeface="Cambria Math" panose="02040503050406030204" pitchFamily="18" charset="0"/>
                          </a:rPr>
                          <m:t>𝑃𝑆</m:t>
                        </m:r>
                      </m:sup>
                    </m:sSubSup>
                  </m:oMath>
                </a14:m>
                <a:r>
                  <a:rPr lang="en-GB" dirty="0"/>
                  <a:t>, </a:t>
                </a:r>
                <a14:m>
                  <m:oMath xmlns:m="http://schemas.openxmlformats.org/officeDocument/2006/math">
                    <m:sSub>
                      <m:sSubPr>
                        <m:ctrlPr>
                          <a:rPr lang="en-GB"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fr-FR" i="1">
                            <a:latin typeface="Cambria Math" panose="02040503050406030204" pitchFamily="18" charset="0"/>
                          </a:rPr>
                          <m:t>𝑡</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𝑡</m:t>
                        </m:r>
                      </m:sub>
                    </m:sSub>
                  </m:oMath>
                </a14:m>
                <a:r>
                  <a:rPr lang="en-GB" dirty="0"/>
                  <a:t>,</a:t>
                </a:r>
              </a:p>
              <a:p>
                <a:pPr lvl="1"/>
                <a:r>
                  <a:rPr lang="en-GB" dirty="0"/>
                  <a:t>Comparisons of predictions (fit) with ”measured” cross sections.</a:t>
                </a:r>
              </a:p>
              <a:p>
                <a:pPr lvl="1"/>
                <a:endParaRPr lang="en-GB" dirty="0"/>
              </a:p>
              <a:p>
                <a:pPr lvl="1"/>
                <a:endParaRPr lang="en-GB" dirty="0"/>
              </a:p>
              <a:p>
                <a:r>
                  <a:rPr lang="en-GB" dirty="0">
                    <a:solidFill>
                      <a:schemeClr val="accent1"/>
                    </a:solidFill>
                  </a:rPr>
                  <a:t>“High” sensitivity on </a:t>
                </a: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fr-FR" b="0" i="1" smtClean="0">
                            <a:solidFill>
                              <a:schemeClr val="accent1"/>
                            </a:solidFill>
                            <a:latin typeface="Cambria Math" panose="02040503050406030204" pitchFamily="18" charset="0"/>
                          </a:rPr>
                          <m:t>𝑚</m:t>
                        </m:r>
                      </m:e>
                      <m:sub>
                        <m:r>
                          <a:rPr lang="fr-FR" b="0" i="1" smtClean="0">
                            <a:solidFill>
                              <a:schemeClr val="accent1"/>
                            </a:solidFill>
                            <a:latin typeface="Cambria Math" panose="02040503050406030204" pitchFamily="18" charset="0"/>
                          </a:rPr>
                          <m:t>𝑡</m:t>
                        </m:r>
                      </m:sub>
                      <m:sup>
                        <m:r>
                          <a:rPr lang="fr-FR" b="0" i="1" smtClean="0">
                            <a:solidFill>
                              <a:schemeClr val="accent1"/>
                            </a:solidFill>
                            <a:latin typeface="Cambria Math" panose="02040503050406030204" pitchFamily="18" charset="0"/>
                          </a:rPr>
                          <m:t>𝑃𝑆</m:t>
                        </m:r>
                      </m:sup>
                    </m:sSubSup>
                  </m:oMath>
                </a14:m>
                <a:r>
                  <a:rPr lang="en-GB" dirty="0">
                    <a:solidFill>
                      <a:schemeClr val="accent1"/>
                    </a:solidFill>
                  </a:rPr>
                  <a:t>, </a:t>
                </a:r>
                <a14:m>
                  <m:oMath xmlns:m="http://schemas.openxmlformats.org/officeDocument/2006/math">
                    <m:sSub>
                      <m:sSubPr>
                        <m:ctrlPr>
                          <a:rPr lang="en-GB" i="1">
                            <a:solidFill>
                              <a:schemeClr val="accent1"/>
                            </a:solidFill>
                            <a:latin typeface="Cambria Math" panose="02040503050406030204" pitchFamily="18" charset="0"/>
                          </a:rPr>
                        </m:ctrlPr>
                      </m:sSubPr>
                      <m:e>
                        <m:r>
                          <m:rPr>
                            <m:sty m:val="p"/>
                          </m:rPr>
                          <a:rPr lang="el-GR" i="1">
                            <a:solidFill>
                              <a:schemeClr val="accent1"/>
                            </a:solidFill>
                            <a:latin typeface="Cambria Math" panose="02040503050406030204" pitchFamily="18" charset="0"/>
                            <a:ea typeface="Cambria Math" panose="02040503050406030204" pitchFamily="18" charset="0"/>
                          </a:rPr>
                          <m:t>Γ</m:t>
                        </m:r>
                      </m:e>
                      <m:sub>
                        <m:r>
                          <a:rPr lang="fr-FR" i="1">
                            <a:solidFill>
                              <a:schemeClr val="accent1"/>
                            </a:solidFill>
                            <a:latin typeface="Cambria Math" panose="02040503050406030204" pitchFamily="18" charset="0"/>
                          </a:rPr>
                          <m:t>𝑡</m:t>
                        </m:r>
                      </m:sub>
                    </m:sSub>
                  </m:oMath>
                </a14:m>
                <a:r>
                  <a:rPr lang="en-GB" dirty="0">
                    <a:solidFill>
                      <a:schemeClr val="accent1"/>
                    </a:solidFill>
                  </a:rPr>
                  <a:t> at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oMath>
                </a14:m>
                <a:r>
                  <a:rPr lang="en-GB" dirty="0">
                    <a:solidFill>
                      <a:schemeClr val="accent1"/>
                    </a:solidFill>
                  </a:rPr>
                  <a:t> threshold</a:t>
                </a:r>
                <a:r>
                  <a:rPr lang="en-GB" dirty="0"/>
                  <a:t>, larger relative sensitivity on </a:t>
                </a:r>
                <a14:m>
                  <m:oMath xmlns:m="http://schemas.openxmlformats.org/officeDocument/2006/math">
                    <m:sSub>
                      <m:sSubPr>
                        <m:ctrlPr>
                          <a:rPr lang="en-GB" i="1">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𝑡</m:t>
                        </m:r>
                      </m:sub>
                    </m:sSub>
                  </m:oMath>
                </a14:m>
                <a:r>
                  <a:rPr lang="en-GB" dirty="0"/>
                  <a:t> above threshold.</a:t>
                </a:r>
              </a:p>
              <a:p>
                <a:pPr marL="0" indent="0">
                  <a:buNone/>
                </a:pPr>
                <a:endParaRPr lang="en-GB" dirty="0"/>
              </a:p>
            </p:txBody>
          </p:sp>
        </mc:Choice>
        <mc:Fallback xmlns="">
          <p:sp>
            <p:nvSpPr>
              <p:cNvPr id="3" name="Espace réservé du contenu 2">
                <a:extLst>
                  <a:ext uri="{FF2B5EF4-FFF2-40B4-BE49-F238E27FC236}">
                    <a16:creationId xmlns:a16="http://schemas.microsoft.com/office/drawing/2014/main" id="{760E4C9D-1274-964A-8CD1-59C79453CF8F}"/>
                  </a:ext>
                </a:extLst>
              </p:cNvPr>
              <p:cNvSpPr>
                <a:spLocks noGrp="1" noRot="1" noChangeAspect="1" noMove="1" noResize="1" noEditPoints="1" noAdjustHandles="1" noChangeArrowheads="1" noChangeShapeType="1" noTextEdit="1"/>
              </p:cNvSpPr>
              <p:nvPr>
                <p:ph idx="1"/>
              </p:nvPr>
            </p:nvSpPr>
            <p:spPr>
              <a:xfrm>
                <a:off x="418983" y="1360375"/>
                <a:ext cx="8076086" cy="5095420"/>
              </a:xfrm>
              <a:blipFill>
                <a:blip r:embed="rId3"/>
                <a:stretch>
                  <a:fillRect l="-1099" t="-2985" r="-785"/>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2C45C7B8-DDBB-A74C-A094-2B5CD9E8FA17}"/>
              </a:ext>
            </a:extLst>
          </p:cNvPr>
          <p:cNvSpPr>
            <a:spLocks noGrp="1"/>
          </p:cNvSpPr>
          <p:nvPr>
            <p:ph type="sldNum" sz="quarter" idx="12"/>
          </p:nvPr>
        </p:nvSpPr>
        <p:spPr/>
        <p:txBody>
          <a:bodyPr/>
          <a:lstStyle/>
          <a:p>
            <a:fld id="{D1F3EB87-43B8-C349-9524-A5B52D9957BC}" type="slidenum">
              <a:rPr lang="fr-FR" smtClean="0"/>
              <a:t>73</a:t>
            </a:fld>
            <a:endParaRPr lang="fr-FR" dirty="0"/>
          </a:p>
        </p:txBody>
      </p:sp>
      <p:sp>
        <p:nvSpPr>
          <p:cNvPr id="8" name="ZoneTexte 7">
            <a:extLst>
              <a:ext uri="{FF2B5EF4-FFF2-40B4-BE49-F238E27FC236}">
                <a16:creationId xmlns:a16="http://schemas.microsoft.com/office/drawing/2014/main" id="{F0A7D726-E0B8-4D26-D267-997B034EF205}"/>
              </a:ext>
            </a:extLst>
          </p:cNvPr>
          <p:cNvSpPr txBox="1"/>
          <p:nvPr/>
        </p:nvSpPr>
        <p:spPr>
          <a:xfrm>
            <a:off x="9181927" y="656189"/>
            <a:ext cx="1828526" cy="338554"/>
          </a:xfrm>
          <a:prstGeom prst="rect">
            <a:avLst/>
          </a:prstGeom>
          <a:noFill/>
        </p:spPr>
        <p:txBody>
          <a:bodyPr wrap="square">
            <a:spAutoFit/>
          </a:bodyPr>
          <a:lstStyle/>
          <a:p>
            <a:r>
              <a:rPr lang="fr-FR" sz="1600" b="1" dirty="0">
                <a:solidFill>
                  <a:srgbClr val="C00000"/>
                </a:solidFill>
              </a:rPr>
              <a:t>arXiv:2503.18713</a:t>
            </a:r>
          </a:p>
        </p:txBody>
      </p:sp>
      <p:pic>
        <p:nvPicPr>
          <p:cNvPr id="10" name="Image 9">
            <a:extLst>
              <a:ext uri="{FF2B5EF4-FFF2-40B4-BE49-F238E27FC236}">
                <a16:creationId xmlns:a16="http://schemas.microsoft.com/office/drawing/2014/main" id="{BDFFC6D7-30D4-AD35-F005-6611D7D59B5B}"/>
              </a:ext>
            </a:extLst>
          </p:cNvPr>
          <p:cNvPicPr>
            <a:picLocks noChangeAspect="1"/>
          </p:cNvPicPr>
          <p:nvPr/>
        </p:nvPicPr>
        <p:blipFill>
          <a:blip r:embed="rId4"/>
          <a:stretch>
            <a:fillRect/>
          </a:stretch>
        </p:blipFill>
        <p:spPr>
          <a:xfrm>
            <a:off x="8495070" y="3854851"/>
            <a:ext cx="3049229" cy="2966068"/>
          </a:xfrm>
          <a:prstGeom prst="rect">
            <a:avLst/>
          </a:prstGeom>
        </p:spPr>
      </p:pic>
      <p:pic>
        <p:nvPicPr>
          <p:cNvPr id="13" name="Image 12">
            <a:extLst>
              <a:ext uri="{FF2B5EF4-FFF2-40B4-BE49-F238E27FC236}">
                <a16:creationId xmlns:a16="http://schemas.microsoft.com/office/drawing/2014/main" id="{8C82801A-F610-F874-4832-967DF38A8868}"/>
              </a:ext>
            </a:extLst>
          </p:cNvPr>
          <p:cNvPicPr>
            <a:picLocks noChangeAspect="1"/>
          </p:cNvPicPr>
          <p:nvPr/>
        </p:nvPicPr>
        <p:blipFill>
          <a:blip r:embed="rId5"/>
          <a:stretch>
            <a:fillRect/>
          </a:stretch>
        </p:blipFill>
        <p:spPr>
          <a:xfrm>
            <a:off x="8648083" y="1007075"/>
            <a:ext cx="2896215" cy="2984514"/>
          </a:xfrm>
          <a:prstGeom prst="rect">
            <a:avLst/>
          </a:prstGeom>
        </p:spPr>
      </p:pic>
    </p:spTree>
    <p:extLst>
      <p:ext uri="{BB962C8B-B14F-4D97-AF65-F5344CB8AC3E}">
        <p14:creationId xmlns:p14="http://schemas.microsoft.com/office/powerpoint/2010/main" val="2594042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72213E8C-2D2E-F603-FCAC-7963CF77ED01}"/>
                  </a:ext>
                </a:extLst>
              </p:cNvPr>
              <p:cNvSpPr>
                <a:spLocks noGrp="1"/>
              </p:cNvSpPr>
              <p:nvPr>
                <p:ph type="title"/>
              </p:nvPr>
            </p:nvSpPr>
            <p:spPr/>
            <p:txBody>
              <a:bodyPr>
                <a:normAutofit fontScale="90000"/>
              </a:bodyPr>
              <a:lstStyle/>
              <a:p>
                <a:r>
                  <a:rPr lang="en-GB" sz="4400" dirty="0"/>
                  <a:t>Top mass measurement from </a:t>
                </a:r>
                <a14:m>
                  <m:oMath xmlns:m="http://schemas.openxmlformats.org/officeDocument/2006/math">
                    <m:r>
                      <a:rPr lang="fr-FR" sz="4400" b="1" i="1" smtClean="0">
                        <a:latin typeface="Cambria Math" panose="02040503050406030204" pitchFamily="18" charset="0"/>
                      </a:rPr>
                      <m:t>𝒕</m:t>
                    </m:r>
                    <m:acc>
                      <m:accPr>
                        <m:chr m:val="̅"/>
                        <m:ctrlPr>
                          <a:rPr lang="fr-FR" sz="4400" b="1" i="1" smtClean="0">
                            <a:latin typeface="Cambria Math" panose="02040503050406030204" pitchFamily="18" charset="0"/>
                          </a:rPr>
                        </m:ctrlPr>
                      </m:accPr>
                      <m:e>
                        <m:r>
                          <a:rPr lang="fr-FR" sz="4400" b="1" i="1" smtClean="0">
                            <a:latin typeface="Cambria Math" panose="02040503050406030204" pitchFamily="18" charset="0"/>
                          </a:rPr>
                          <m:t>𝒕</m:t>
                        </m:r>
                      </m:e>
                    </m:acc>
                  </m:oMath>
                </a14:m>
                <a:r>
                  <a:rPr lang="en-GB" sz="4400" dirty="0"/>
                  <a:t> threshold</a:t>
                </a:r>
                <a:endParaRPr lang="fr-FR" dirty="0"/>
              </a:p>
            </p:txBody>
          </p:sp>
        </mc:Choice>
        <mc:Fallback xmlns="">
          <p:sp>
            <p:nvSpPr>
              <p:cNvPr id="2" name="Titre 1">
                <a:extLst>
                  <a:ext uri="{FF2B5EF4-FFF2-40B4-BE49-F238E27FC236}">
                    <a16:creationId xmlns:a16="http://schemas.microsoft.com/office/drawing/2014/main" id="{72213E8C-2D2E-F603-FCAC-7963CF77ED01}"/>
                  </a:ext>
                </a:extLst>
              </p:cNvPr>
              <p:cNvSpPr>
                <a:spLocks noGrp="1" noRot="1" noChangeAspect="1" noMove="1" noResize="1" noEditPoints="1" noAdjustHandles="1" noChangeArrowheads="1" noChangeShapeType="1" noTextEdit="1"/>
              </p:cNvSpPr>
              <p:nvPr>
                <p:ph type="title"/>
              </p:nvPr>
            </p:nvSpPr>
            <p:spPr>
              <a:blipFill>
                <a:blip r:embed="rId2"/>
                <a:stretch>
                  <a:fillRect t="-32432" b="-40541"/>
                </a:stretch>
              </a:blipFill>
            </p:spPr>
            <p:txBody>
              <a:bodyPr/>
              <a:lstStyle/>
              <a:p>
                <a:r>
                  <a:rPr lang="fr-FR">
                    <a:noFill/>
                  </a:rPr>
                  <a:t> </a:t>
                </a:r>
              </a:p>
            </p:txBody>
          </p:sp>
        </mc:Fallback>
      </mc:AlternateContent>
      <p:pic>
        <p:nvPicPr>
          <p:cNvPr id="7" name="Image 6">
            <a:extLst>
              <a:ext uri="{FF2B5EF4-FFF2-40B4-BE49-F238E27FC236}">
                <a16:creationId xmlns:a16="http://schemas.microsoft.com/office/drawing/2014/main" id="{B3D8C9F7-01B9-7773-62E3-83AA342BAD6C}"/>
              </a:ext>
            </a:extLst>
          </p:cNvPr>
          <p:cNvPicPr>
            <a:picLocks noChangeAspect="1"/>
          </p:cNvPicPr>
          <p:nvPr/>
        </p:nvPicPr>
        <p:blipFill>
          <a:blip r:embed="rId3"/>
          <a:stretch>
            <a:fillRect/>
          </a:stretch>
        </p:blipFill>
        <p:spPr>
          <a:xfrm>
            <a:off x="7610625" y="1786466"/>
            <a:ext cx="4470400" cy="4216400"/>
          </a:xfrm>
          <a:prstGeom prst="rect">
            <a:avLst/>
          </a:prstGeom>
        </p:spPr>
      </p:pic>
      <p:pic>
        <p:nvPicPr>
          <p:cNvPr id="10" name="Image 9">
            <a:extLst>
              <a:ext uri="{FF2B5EF4-FFF2-40B4-BE49-F238E27FC236}">
                <a16:creationId xmlns:a16="http://schemas.microsoft.com/office/drawing/2014/main" id="{749666D6-B230-DE73-1B5D-E446AFF5986F}"/>
              </a:ext>
            </a:extLst>
          </p:cNvPr>
          <p:cNvPicPr>
            <a:picLocks noChangeAspect="1"/>
          </p:cNvPicPr>
          <p:nvPr/>
        </p:nvPicPr>
        <p:blipFill>
          <a:blip r:embed="rId4"/>
          <a:stretch>
            <a:fillRect/>
          </a:stretch>
        </p:blipFill>
        <p:spPr>
          <a:xfrm>
            <a:off x="143160" y="1605577"/>
            <a:ext cx="6544959" cy="2849196"/>
          </a:xfrm>
          <a:prstGeom prst="rect">
            <a:avLst/>
          </a:prstGeom>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6BE6E69-87F2-1655-43AB-09CB3CE8C65B}"/>
                  </a:ext>
                </a:extLst>
              </p:cNvPr>
              <p:cNvSpPr txBox="1"/>
              <p:nvPr/>
            </p:nvSpPr>
            <p:spPr>
              <a:xfrm>
                <a:off x="280342" y="1205961"/>
                <a:ext cx="2829172" cy="374654"/>
              </a:xfrm>
              <a:prstGeom prst="rect">
                <a:avLst/>
              </a:prstGeom>
              <a:noFill/>
            </p:spPr>
            <p:txBody>
              <a:bodyPr wrap="none" rtlCol="0">
                <a:spAutoFit/>
              </a:bodyPr>
              <a:lstStyle/>
              <a:p>
                <a:r>
                  <a:rPr lang="en-GB" dirty="0"/>
                  <a:t>Simultaneous fit of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𝑡</m:t>
                        </m:r>
                      </m:sub>
                      <m:sup>
                        <m:r>
                          <a:rPr lang="en-GB" b="0" i="1" smtClean="0">
                            <a:latin typeface="Cambria Math" panose="02040503050406030204" pitchFamily="18" charset="0"/>
                          </a:rPr>
                          <m:t>𝑃𝑆</m:t>
                        </m:r>
                      </m:sup>
                    </m:sSubSup>
                  </m:oMath>
                </a14:m>
                <a:r>
                  <a:rPr lang="en-GB" dirty="0"/>
                  <a:t>, </a:t>
                </a:r>
                <a14:m>
                  <m:oMath xmlns:m="http://schemas.openxmlformats.org/officeDocument/2006/math">
                    <m:sSub>
                      <m:sSubPr>
                        <m:ctrlPr>
                          <a:rPr lang="en-GB" i="1">
                            <a:latin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Γ</m:t>
                        </m:r>
                      </m:e>
                      <m:sub>
                        <m:r>
                          <a:rPr lang="en-GB" i="1">
                            <a:latin typeface="Cambria Math" panose="02040503050406030204" pitchFamily="18" charset="0"/>
                          </a:rPr>
                          <m:t>𝑡</m:t>
                        </m:r>
                      </m:sub>
                    </m:sSub>
                  </m:oMath>
                </a14:m>
                <a:r>
                  <a:rPr lang="en-GB" dirty="0"/>
                  <a:t>. </a:t>
                </a:r>
              </a:p>
            </p:txBody>
          </p:sp>
        </mc:Choice>
        <mc:Fallback xmlns="">
          <p:sp>
            <p:nvSpPr>
              <p:cNvPr id="11" name="ZoneTexte 10">
                <a:extLst>
                  <a:ext uri="{FF2B5EF4-FFF2-40B4-BE49-F238E27FC236}">
                    <a16:creationId xmlns:a16="http://schemas.microsoft.com/office/drawing/2014/main" id="{86BE6E69-87F2-1655-43AB-09CB3CE8C65B}"/>
                  </a:ext>
                </a:extLst>
              </p:cNvPr>
              <p:cNvSpPr txBox="1">
                <a:spLocks noRot="1" noChangeAspect="1" noMove="1" noResize="1" noEditPoints="1" noAdjustHandles="1" noChangeArrowheads="1" noChangeShapeType="1" noTextEdit="1"/>
              </p:cNvSpPr>
              <p:nvPr/>
            </p:nvSpPr>
            <p:spPr>
              <a:xfrm>
                <a:off x="280342" y="1205961"/>
                <a:ext cx="2829172" cy="374654"/>
              </a:xfrm>
              <a:prstGeom prst="rect">
                <a:avLst/>
              </a:prstGeom>
              <a:blipFill>
                <a:blip r:embed="rId5"/>
                <a:stretch>
                  <a:fillRect l="-1794" t="-10000" r="-897" b="-23333"/>
                </a:stretch>
              </a:blipFill>
            </p:spPr>
            <p:txBody>
              <a:bodyPr/>
              <a:lstStyle/>
              <a:p>
                <a:r>
                  <a:rPr lang="fr-FR">
                    <a:noFill/>
                  </a:rPr>
                  <a:t> </a:t>
                </a:r>
              </a:p>
            </p:txBody>
          </p:sp>
        </mc:Fallback>
      </mc:AlternateContent>
      <p:sp>
        <p:nvSpPr>
          <p:cNvPr id="12" name="Rectangle 11">
            <a:extLst>
              <a:ext uri="{FF2B5EF4-FFF2-40B4-BE49-F238E27FC236}">
                <a16:creationId xmlns:a16="http://schemas.microsoft.com/office/drawing/2014/main" id="{148A2C8E-7F94-161E-83C4-C49D2F960B29}"/>
              </a:ext>
            </a:extLst>
          </p:cNvPr>
          <p:cNvSpPr/>
          <p:nvPr/>
        </p:nvSpPr>
        <p:spPr>
          <a:xfrm>
            <a:off x="205194" y="2089642"/>
            <a:ext cx="6996761" cy="222520"/>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BEB055B1-504B-8DA1-896C-29E8F606FB7A}"/>
              </a:ext>
            </a:extLst>
          </p:cNvPr>
          <p:cNvSpPr txBox="1"/>
          <p:nvPr/>
        </p:nvSpPr>
        <p:spPr>
          <a:xfrm>
            <a:off x="5478651" y="2063512"/>
            <a:ext cx="1743660" cy="261610"/>
          </a:xfrm>
          <a:prstGeom prst="rect">
            <a:avLst/>
          </a:prstGeom>
          <a:noFill/>
        </p:spPr>
        <p:txBody>
          <a:bodyPr wrap="square" rtlCol="0">
            <a:spAutoFit/>
          </a:bodyPr>
          <a:lstStyle/>
          <a:p>
            <a:r>
              <a:rPr lang="fr-FR" sz="1100" b="1" dirty="0">
                <a:solidFill>
                  <a:srgbClr val="C00000"/>
                </a:solidFill>
              </a:rPr>
              <a:t>HL-LHC projections</a:t>
            </a:r>
          </a:p>
        </p:txBody>
      </p:sp>
      <p:sp>
        <p:nvSpPr>
          <p:cNvPr id="14" name="Rectangle 13">
            <a:extLst>
              <a:ext uri="{FF2B5EF4-FFF2-40B4-BE49-F238E27FC236}">
                <a16:creationId xmlns:a16="http://schemas.microsoft.com/office/drawing/2014/main" id="{5A46670C-DA06-92E7-946E-CF63AE75FD14}"/>
              </a:ext>
            </a:extLst>
          </p:cNvPr>
          <p:cNvSpPr/>
          <p:nvPr/>
        </p:nvSpPr>
        <p:spPr>
          <a:xfrm>
            <a:off x="203590" y="2328666"/>
            <a:ext cx="7018721" cy="245105"/>
          </a:xfrm>
          <a:prstGeom prst="rect">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F663E7D3-0E77-ED9C-78D2-3CB4A3E87D6A}"/>
              </a:ext>
            </a:extLst>
          </p:cNvPr>
          <p:cNvSpPr txBox="1"/>
          <p:nvPr/>
        </p:nvSpPr>
        <p:spPr>
          <a:xfrm>
            <a:off x="5992487" y="2312162"/>
            <a:ext cx="1229824" cy="261610"/>
          </a:xfrm>
          <a:prstGeom prst="rect">
            <a:avLst/>
          </a:prstGeom>
          <a:noFill/>
        </p:spPr>
        <p:txBody>
          <a:bodyPr wrap="none" rtlCol="0">
            <a:spAutoFit/>
          </a:bodyPr>
          <a:lstStyle/>
          <a:p>
            <a:r>
              <a:rPr lang="fr-FR" sz="1100" b="1" dirty="0">
                <a:solidFill>
                  <a:schemeClr val="accent1"/>
                </a:solidFill>
              </a:rPr>
              <a:t>FCCee projections</a:t>
            </a: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8475B174-C9B6-29A0-DD89-E6B90B0ACCDA}"/>
                  </a:ext>
                </a:extLst>
              </p:cNvPr>
              <p:cNvSpPr txBox="1"/>
              <p:nvPr/>
            </p:nvSpPr>
            <p:spPr>
              <a:xfrm>
                <a:off x="203590" y="4444528"/>
                <a:ext cx="7346605" cy="237321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1"/>
                    </a:solidFill>
                  </a:rPr>
                  <a:t>Conversion from </a:t>
                </a:r>
                <a:r>
                  <a:rPr lang="en-GB" i="1" dirty="0">
                    <a:solidFill>
                      <a:schemeClr val="accent1"/>
                    </a:solidFill>
                  </a:rPr>
                  <a:t>potential subtracted mass </a:t>
                </a: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𝑚</m:t>
                        </m:r>
                      </m:e>
                      <m:sub>
                        <m:r>
                          <a:rPr lang="en-GB" b="0" i="1" smtClean="0">
                            <a:solidFill>
                              <a:schemeClr val="accent1"/>
                            </a:solidFill>
                            <a:latin typeface="Cambria Math" panose="02040503050406030204" pitchFamily="18" charset="0"/>
                          </a:rPr>
                          <m:t>𝑡</m:t>
                        </m:r>
                      </m:sub>
                      <m:sup>
                        <m:r>
                          <a:rPr lang="en-GB" b="0" i="1" smtClean="0">
                            <a:solidFill>
                              <a:schemeClr val="accent1"/>
                            </a:solidFill>
                            <a:latin typeface="Cambria Math" panose="02040503050406030204" pitchFamily="18" charset="0"/>
                          </a:rPr>
                          <m:t>𝑃𝑆</m:t>
                        </m:r>
                      </m:sup>
                    </m:sSubSup>
                  </m:oMath>
                </a14:m>
                <a:r>
                  <a:rPr lang="en-GB" dirty="0">
                    <a:solidFill>
                      <a:schemeClr val="accent1"/>
                    </a:solidFill>
                  </a:rPr>
                  <a:t> to </a:t>
                </a:r>
                <a14:m>
                  <m:oMath xmlns:m="http://schemas.openxmlformats.org/officeDocument/2006/math">
                    <m:acc>
                      <m:accPr>
                        <m:chr m:val="̅"/>
                        <m:ctrlPr>
                          <a:rPr lang="en-GB"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𝑀𝑆</m:t>
                        </m:r>
                      </m:e>
                    </m:acc>
                  </m:oMath>
                </a14:m>
                <a:r>
                  <a:rPr lang="en-GB" dirty="0">
                    <a:solidFill>
                      <a:schemeClr val="accent1"/>
                    </a:solidFill>
                  </a:rPr>
                  <a:t> mass </a:t>
                </a: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fr-FR" b="0" i="1" smtClean="0">
                            <a:solidFill>
                              <a:schemeClr val="accent1"/>
                            </a:solidFill>
                            <a:latin typeface="Cambria Math" panose="02040503050406030204" pitchFamily="18" charset="0"/>
                          </a:rPr>
                          <m:t>𝑚</m:t>
                        </m:r>
                      </m:e>
                      <m:sub>
                        <m:r>
                          <a:rPr lang="fr-FR" b="0" i="1" smtClean="0">
                            <a:solidFill>
                              <a:schemeClr val="accent1"/>
                            </a:solidFill>
                            <a:latin typeface="Cambria Math" panose="02040503050406030204" pitchFamily="18" charset="0"/>
                          </a:rPr>
                          <m:t>𝑡</m:t>
                        </m:r>
                      </m:sub>
                      <m:sup>
                        <m:acc>
                          <m:accPr>
                            <m:chr m:val="̅"/>
                            <m:ctrlPr>
                              <a:rPr lang="en-GB"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𝑀𝑆</m:t>
                            </m:r>
                          </m:e>
                        </m:acc>
                      </m:sup>
                    </m:sSubSup>
                  </m:oMath>
                </a14:m>
                <a:r>
                  <a:rPr lang="en-GB" dirty="0">
                    <a:solidFill>
                      <a:schemeClr val="accent1"/>
                    </a:solidFill>
                  </a:rPr>
                  <a:t>can add uncertainties up to 7-23 MeV.</a:t>
                </a:r>
              </a:p>
              <a:p>
                <a:pPr marL="285750" indent="-285750">
                  <a:buFont typeface="Arial" panose="020B0604020202020204" pitchFamily="34" charset="0"/>
                  <a:buChar char="•"/>
                </a:pPr>
                <a:endParaRPr lang="en-GB" dirty="0">
                  <a:solidFill>
                    <a:schemeClr val="accent1"/>
                  </a:solidFill>
                </a:endParaRPr>
              </a:p>
              <a:p>
                <a:pPr marL="285750" indent="-285750">
                  <a:buFont typeface="Arial" panose="020B0604020202020204" pitchFamily="34" charset="0"/>
                  <a:buChar char="•"/>
                </a:pPr>
                <a:r>
                  <a:rPr lang="en-GB" b="1" dirty="0">
                    <a:solidFill>
                      <a:schemeClr val="accent1"/>
                    </a:solidFill>
                  </a:rPr>
                  <a:t>Uncertainties well below 100 MeV </a:t>
                </a:r>
                <a:r>
                  <a:rPr lang="en-GB" dirty="0"/>
                  <a:t>can be achieved for both </a:t>
                </a:r>
                <a14:m>
                  <m:oMath xmlns:m="http://schemas.openxmlformats.org/officeDocument/2006/math">
                    <m:sSubSup>
                      <m:sSubSupPr>
                        <m:ctrlPr>
                          <a:rPr lang="en-GB" i="1">
                            <a:latin typeface="Cambria Math" panose="02040503050406030204" pitchFamily="18" charset="0"/>
                          </a:rPr>
                        </m:ctrlPr>
                      </m:sSubSupPr>
                      <m:e>
                        <m:r>
                          <a:rPr lang="fr-FR" i="1">
                            <a:latin typeface="Cambria Math" panose="02040503050406030204" pitchFamily="18" charset="0"/>
                          </a:rPr>
                          <m:t>𝑚</m:t>
                        </m:r>
                      </m:e>
                      <m:sub>
                        <m:r>
                          <a:rPr lang="fr-FR" i="1">
                            <a:latin typeface="Cambria Math" panose="02040503050406030204" pitchFamily="18" charset="0"/>
                          </a:rPr>
                          <m:t>𝑡</m:t>
                        </m:r>
                      </m:sub>
                      <m:sup>
                        <m:acc>
                          <m:accPr>
                            <m:chr m:val="̅"/>
                            <m:ctrlPr>
                              <a:rPr lang="en-GB" i="1">
                                <a:latin typeface="Cambria Math" panose="02040503050406030204" pitchFamily="18" charset="0"/>
                              </a:rPr>
                            </m:ctrlPr>
                          </m:accPr>
                          <m:e>
                            <m:r>
                              <a:rPr lang="fr-FR" i="1">
                                <a:latin typeface="Cambria Math" panose="02040503050406030204" pitchFamily="18" charset="0"/>
                              </a:rPr>
                              <m:t>𝑀𝑆</m:t>
                            </m:r>
                          </m:e>
                        </m:acc>
                      </m:sup>
                    </m:sSubSup>
                  </m:oMath>
                </a14:m>
                <a:r>
                  <a:rPr lang="en-GB" dirty="0"/>
                  <a:t>and  </a:t>
                </a:r>
                <a14:m>
                  <m:oMath xmlns:m="http://schemas.openxmlformats.org/officeDocument/2006/math">
                    <m:sSub>
                      <m:sSubPr>
                        <m:ctrlPr>
                          <a:rPr lang="en-GB" i="1" smtClean="0">
                            <a:latin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Γ</m:t>
                        </m:r>
                      </m:e>
                      <m:sub>
                        <m:r>
                          <a:rPr lang="en-GB" i="1">
                            <a:latin typeface="Cambria Math" panose="02040503050406030204" pitchFamily="18" charset="0"/>
                          </a:rPr>
                          <m:t>𝑡</m:t>
                        </m:r>
                      </m:sub>
                    </m:sSub>
                  </m:oMath>
                </a14:m>
                <a:r>
                  <a:rPr lang="en-GB" dirty="0"/>
                  <a: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chemeClr val="accent1"/>
                    </a:solidFill>
                  </a:rPr>
                  <a:t>3D fit including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𝑦</m:t>
                        </m:r>
                      </m:e>
                      <m:sub>
                        <m:r>
                          <a:rPr lang="fr-FR" b="0" i="1" smtClean="0">
                            <a:solidFill>
                              <a:schemeClr val="accent1"/>
                            </a:solidFill>
                            <a:latin typeface="Cambria Math" panose="02040503050406030204" pitchFamily="18" charset="0"/>
                          </a:rPr>
                          <m:t>𝑡</m:t>
                        </m:r>
                      </m:sub>
                    </m:sSub>
                  </m:oMath>
                </a14:m>
                <a:r>
                  <a:rPr lang="en-GB" dirty="0">
                    <a:solidFill>
                      <a:schemeClr val="accent1"/>
                    </a:solidFill>
                  </a:rPr>
                  <a:t> also tested, leads to % level of experimental uncertainties, but large uncertainty from renormalisation. </a:t>
                </a:r>
                <a:r>
                  <a:rPr lang="en-GB" dirty="0"/>
                  <a:t>Requires improvements of predictions. ~3% achievable ? (competitive with HL-LHC)</a:t>
                </a:r>
              </a:p>
            </p:txBody>
          </p:sp>
        </mc:Choice>
        <mc:Fallback xmlns="">
          <p:sp>
            <p:nvSpPr>
              <p:cNvPr id="16" name="ZoneTexte 15">
                <a:extLst>
                  <a:ext uri="{FF2B5EF4-FFF2-40B4-BE49-F238E27FC236}">
                    <a16:creationId xmlns:a16="http://schemas.microsoft.com/office/drawing/2014/main" id="{8475B174-C9B6-29A0-DD89-E6B90B0ACCDA}"/>
                  </a:ext>
                </a:extLst>
              </p:cNvPr>
              <p:cNvSpPr txBox="1">
                <a:spLocks noRot="1" noChangeAspect="1" noMove="1" noResize="1" noEditPoints="1" noAdjustHandles="1" noChangeArrowheads="1" noChangeShapeType="1" noTextEdit="1"/>
              </p:cNvSpPr>
              <p:nvPr/>
            </p:nvSpPr>
            <p:spPr>
              <a:xfrm>
                <a:off x="203590" y="4444528"/>
                <a:ext cx="7346605" cy="2373214"/>
              </a:xfrm>
              <a:prstGeom prst="rect">
                <a:avLst/>
              </a:prstGeom>
              <a:blipFill>
                <a:blip r:embed="rId6"/>
                <a:stretch>
                  <a:fillRect l="-517" r="-690" b="-3191"/>
                </a:stretch>
              </a:blipFill>
            </p:spPr>
            <p:txBody>
              <a:bodyPr/>
              <a:lstStyle/>
              <a:p>
                <a:r>
                  <a:rPr lang="fr-FR">
                    <a:noFill/>
                  </a:rPr>
                  <a:t> </a:t>
                </a:r>
              </a:p>
            </p:txBody>
          </p:sp>
        </mc:Fallback>
      </mc:AlternateContent>
      <p:sp>
        <p:nvSpPr>
          <p:cNvPr id="17" name="ZoneTexte 16">
            <a:extLst>
              <a:ext uri="{FF2B5EF4-FFF2-40B4-BE49-F238E27FC236}">
                <a16:creationId xmlns:a16="http://schemas.microsoft.com/office/drawing/2014/main" id="{2F306063-02CB-236E-0E25-B360609CE82E}"/>
              </a:ext>
            </a:extLst>
          </p:cNvPr>
          <p:cNvSpPr txBox="1"/>
          <p:nvPr/>
        </p:nvSpPr>
        <p:spPr>
          <a:xfrm>
            <a:off x="9181927" y="656189"/>
            <a:ext cx="1828526" cy="338554"/>
          </a:xfrm>
          <a:prstGeom prst="rect">
            <a:avLst/>
          </a:prstGeom>
          <a:noFill/>
        </p:spPr>
        <p:txBody>
          <a:bodyPr wrap="square">
            <a:spAutoFit/>
          </a:bodyPr>
          <a:lstStyle/>
          <a:p>
            <a:r>
              <a:rPr lang="fr-FR" sz="1600" b="1" dirty="0">
                <a:solidFill>
                  <a:srgbClr val="C00000"/>
                </a:solidFill>
              </a:rPr>
              <a:t>arXiv:2503.18713</a:t>
            </a:r>
          </a:p>
        </p:txBody>
      </p:sp>
    </p:spTree>
    <p:extLst>
      <p:ext uri="{BB962C8B-B14F-4D97-AF65-F5344CB8AC3E}">
        <p14:creationId xmlns:p14="http://schemas.microsoft.com/office/powerpoint/2010/main" val="2067623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429A4B5D-43E9-6927-7B63-3DE0FC3E8D6F}"/>
                  </a:ext>
                </a:extLst>
              </p:cNvPr>
              <p:cNvSpPr>
                <a:spLocks noGrp="1"/>
              </p:cNvSpPr>
              <p:nvPr>
                <p:ph type="title"/>
              </p:nvPr>
            </p:nvSpPr>
            <p:spPr>
              <a:xfrm>
                <a:off x="838200" y="2962124"/>
                <a:ext cx="10515600" cy="933751"/>
              </a:xfrm>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r>
                      <a:rPr lang="en-GB" b="1" i="0" smtClean="0">
                        <a:latin typeface="Cambria Math" panose="02040503050406030204" pitchFamily="18" charset="0"/>
                      </a:rPr>
                      <m:t>𝐇</m:t>
                    </m:r>
                  </m:oMath>
                </a14:m>
                <a:r>
                  <a:rPr lang="en-GB" dirty="0"/>
                  <a:t> and Yukawa couplings</a:t>
                </a:r>
              </a:p>
            </p:txBody>
          </p:sp>
        </mc:Choice>
        <mc:Fallback xmlns="">
          <p:sp>
            <p:nvSpPr>
              <p:cNvPr id="2" name="Titre 1">
                <a:extLst>
                  <a:ext uri="{FF2B5EF4-FFF2-40B4-BE49-F238E27FC236}">
                    <a16:creationId xmlns:a16="http://schemas.microsoft.com/office/drawing/2014/main" id="{429A4B5D-43E9-6927-7B63-3DE0FC3E8D6F}"/>
                  </a:ext>
                </a:extLst>
              </p:cNvPr>
              <p:cNvSpPr>
                <a:spLocks noGrp="1" noRot="1" noChangeAspect="1" noMove="1" noResize="1" noEditPoints="1" noAdjustHandles="1" noChangeArrowheads="1" noChangeShapeType="1" noTextEdit="1"/>
              </p:cNvSpPr>
              <p:nvPr>
                <p:ph type="title"/>
              </p:nvPr>
            </p:nvSpPr>
            <p:spPr>
              <a:xfrm>
                <a:off x="838200" y="2962124"/>
                <a:ext cx="10515600" cy="933751"/>
              </a:xfrm>
              <a:blipFill>
                <a:blip r:embed="rId2"/>
                <a:stretch>
                  <a:fillRect t="-27027" b="-44595"/>
                </a:stretch>
              </a:blipFill>
            </p:spPr>
            <p:txBody>
              <a:bodyPr/>
              <a:lstStyle/>
              <a:p>
                <a:r>
                  <a:rPr lang="fr-FR">
                    <a:noFill/>
                  </a:rPr>
                  <a:t> </a:t>
                </a:r>
              </a:p>
            </p:txBody>
          </p:sp>
        </mc:Fallback>
      </mc:AlternateContent>
    </p:spTree>
    <p:extLst>
      <p:ext uri="{BB962C8B-B14F-4D97-AF65-F5344CB8AC3E}">
        <p14:creationId xmlns:p14="http://schemas.microsoft.com/office/powerpoint/2010/main" val="481174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2360187-25D9-F73B-6D44-A07263A1B555}"/>
              </a:ext>
            </a:extLst>
          </p:cNvPr>
          <p:cNvPicPr>
            <a:picLocks noChangeAspect="1"/>
          </p:cNvPicPr>
          <p:nvPr/>
        </p:nvPicPr>
        <p:blipFill>
          <a:blip r:embed="rId2"/>
          <a:stretch>
            <a:fillRect/>
          </a:stretch>
        </p:blipFill>
        <p:spPr>
          <a:xfrm>
            <a:off x="6190988" y="3720039"/>
            <a:ext cx="4718255" cy="3102414"/>
          </a:xfrm>
          <a:prstGeom prst="rect">
            <a:avLst/>
          </a:prstGeom>
        </p:spPr>
      </p:pic>
      <p:pic>
        <p:nvPicPr>
          <p:cNvPr id="7" name="Image 6">
            <a:extLst>
              <a:ext uri="{FF2B5EF4-FFF2-40B4-BE49-F238E27FC236}">
                <a16:creationId xmlns:a16="http://schemas.microsoft.com/office/drawing/2014/main" id="{93D70AD2-47A6-7FC5-8EC3-F99F83102106}"/>
              </a:ext>
            </a:extLst>
          </p:cNvPr>
          <p:cNvPicPr>
            <a:picLocks noChangeAspect="1"/>
          </p:cNvPicPr>
          <p:nvPr/>
        </p:nvPicPr>
        <p:blipFill>
          <a:blip r:embed="rId3"/>
          <a:stretch>
            <a:fillRect/>
          </a:stretch>
        </p:blipFill>
        <p:spPr>
          <a:xfrm>
            <a:off x="5300259" y="1545287"/>
            <a:ext cx="2694039" cy="1900870"/>
          </a:xfrm>
          <a:prstGeom prst="rect">
            <a:avLst/>
          </a:prstGeom>
        </p:spPr>
      </p:pic>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78B18DF5-26EE-1E06-203A-8E11A03BFE35}"/>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𝑯</m:t>
                    </m:r>
                  </m:oMath>
                </a14:m>
                <a:r>
                  <a:rPr lang="fr-FR" dirty="0"/>
                  <a:t> and </a:t>
                </a:r>
                <a14:m>
                  <m:oMath xmlns:m="http://schemas.openxmlformats.org/officeDocument/2006/math">
                    <m:r>
                      <a:rPr lang="fr-FR" b="1" i="1" smtClean="0">
                        <a:latin typeface="Cambria Math" panose="02040503050406030204" pitchFamily="18" charset="0"/>
                      </a:rPr>
                      <m:t>𝒕𝑯𝒒</m:t>
                    </m:r>
                  </m:oMath>
                </a14:m>
                <a:endParaRPr lang="fr-FR" dirty="0"/>
              </a:p>
            </p:txBody>
          </p:sp>
        </mc:Choice>
        <mc:Fallback xmlns="">
          <p:sp>
            <p:nvSpPr>
              <p:cNvPr id="2" name="Titre 1">
                <a:extLst>
                  <a:ext uri="{FF2B5EF4-FFF2-40B4-BE49-F238E27FC236}">
                    <a16:creationId xmlns:a16="http://schemas.microsoft.com/office/drawing/2014/main" id="{78B18DF5-26EE-1E06-203A-8E11A03BFE35}"/>
                  </a:ext>
                </a:extLst>
              </p:cNvPr>
              <p:cNvSpPr>
                <a:spLocks noGrp="1" noRot="1" noChangeAspect="1" noMove="1" noResize="1" noEditPoints="1" noAdjustHandles="1" noChangeArrowheads="1" noChangeShapeType="1" noTextEdit="1"/>
              </p:cNvSpPr>
              <p:nvPr>
                <p:ph type="title"/>
              </p:nvPr>
            </p:nvSpPr>
            <p:spPr>
              <a:blipFill>
                <a:blip r:embed="rId4"/>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93F2946-C94F-DABD-252A-B32F32576D35}"/>
                  </a:ext>
                </a:extLst>
              </p:cNvPr>
              <p:cNvSpPr>
                <a:spLocks noGrp="1"/>
              </p:cNvSpPr>
              <p:nvPr>
                <p:ph idx="1"/>
              </p:nvPr>
            </p:nvSpPr>
            <p:spPr>
              <a:xfrm>
                <a:off x="0" y="1193201"/>
                <a:ext cx="5624052" cy="5629252"/>
              </a:xfrm>
            </p:spPr>
            <p:txBody>
              <a:bodyPr>
                <a:normAutofit fontScale="62500" lnSpcReduction="20000"/>
              </a:bodyPr>
              <a:lstStyle/>
              <a:p>
                <a:r>
                  <a:rPr lang="en-GB" dirty="0">
                    <a:solidFill>
                      <a:schemeClr val="accent1"/>
                    </a:solidFill>
                  </a:rPr>
                  <a:t>Measurements of associated production of top and Higgs give direct access to top-H couplings.</a:t>
                </a:r>
              </a:p>
              <a:p>
                <a:endParaRPr lang="en-GB" dirty="0"/>
              </a:p>
              <a:p>
                <a:endParaRPr lang="en-GB" dirty="0"/>
              </a:p>
              <a:p>
                <a:r>
                  <a:rPr lang="en-GB" dirty="0">
                    <a:solidFill>
                      <a:schemeClr val="accent1"/>
                    </a:solidFill>
                  </a:rPr>
                  <a:t>Usually interpretated in the “kappa” framework</a:t>
                </a:r>
                <a:r>
                  <a:rPr lang="en-GB" dirty="0">
                    <a:solidFill>
                      <a:schemeClr val="accent5"/>
                    </a:solidFill>
                  </a:rPr>
                  <a:t>.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rPr>
                          <m:t>𝑡</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ea typeface="Cambria Math" panose="02040503050406030204" pitchFamily="18" charset="0"/>
                          </a:rPr>
                          <m:t>𝑣</m:t>
                        </m:r>
                      </m:sub>
                    </m:sSub>
                  </m:oMath>
                </a14:m>
                <a:r>
                  <a:rPr lang="en-GB" dirty="0"/>
                  <a:t> as modifiers of the </a:t>
                </a:r>
                <a:r>
                  <a:rPr lang="en-GB" dirty="0" err="1"/>
                  <a:t>ttH</a:t>
                </a:r>
                <a:r>
                  <a:rPr lang="en-GB" dirty="0"/>
                  <a:t> and VVH SM couplings.</a:t>
                </a:r>
              </a:p>
              <a:p>
                <a:endParaRPr lang="en-GB" dirty="0"/>
              </a:p>
              <a:p>
                <a:endParaRPr lang="en-GB" dirty="0"/>
              </a:p>
              <a:p>
                <a:r>
                  <a:rPr lang="en-GB" dirty="0">
                    <a:solidFill>
                      <a:schemeClr val="accent1"/>
                    </a:solidFill>
                  </a:rPr>
                  <a:t>In the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r>
                      <a:rPr lang="fr-FR" b="0" i="1" smtClean="0">
                        <a:solidFill>
                          <a:schemeClr val="accent1"/>
                        </a:solidFill>
                        <a:latin typeface="Cambria Math" panose="02040503050406030204" pitchFamily="18" charset="0"/>
                      </a:rPr>
                      <m:t>𝐻</m:t>
                    </m:r>
                  </m:oMath>
                </a14:m>
                <a:r>
                  <a:rPr lang="en-GB" dirty="0">
                    <a:solidFill>
                      <a:schemeClr val="accent1"/>
                    </a:solidFill>
                  </a:rPr>
                  <a:t> channel, cross section proportional to </a:t>
                </a: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ea typeface="Cambria Math" panose="02040503050406030204" pitchFamily="18" charset="0"/>
                          </a:rPr>
                          <m:t>𝜅</m:t>
                        </m:r>
                      </m:e>
                      <m:sub>
                        <m:r>
                          <a:rPr lang="fr-FR" b="0" i="1" smtClean="0">
                            <a:solidFill>
                              <a:schemeClr val="accent1"/>
                            </a:solidFill>
                            <a:latin typeface="Cambria Math" panose="02040503050406030204" pitchFamily="18" charset="0"/>
                          </a:rPr>
                          <m:t>𝑡</m:t>
                        </m:r>
                      </m:sub>
                      <m:sup>
                        <m:r>
                          <a:rPr lang="fr-FR" b="0" i="1" smtClean="0">
                            <a:solidFill>
                              <a:schemeClr val="accent1"/>
                            </a:solidFill>
                            <a:latin typeface="Cambria Math" panose="02040503050406030204" pitchFamily="18" charset="0"/>
                          </a:rPr>
                          <m:t>2</m:t>
                        </m:r>
                      </m:sup>
                    </m:sSubSup>
                  </m:oMath>
                </a14:m>
                <a:endParaRPr lang="en-GB" baseline="30000" dirty="0"/>
              </a:p>
              <a:p>
                <a:endParaRPr lang="en-GB" baseline="30000" dirty="0"/>
              </a:p>
              <a:p>
                <a:endParaRPr lang="en-GB" baseline="30000" dirty="0"/>
              </a:p>
              <a:p>
                <a:r>
                  <a:rPr lang="en-GB" dirty="0">
                    <a:solidFill>
                      <a:schemeClr val="accent1"/>
                    </a:solidFill>
                  </a:rPr>
                  <a:t>Single top associated production has 2 diagrams contributions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rPr>
                      <m:t>𝐻</m:t>
                    </m:r>
                  </m:oMath>
                </a14:m>
                <a:r>
                  <a:rPr lang="en-GB" dirty="0">
                    <a:solidFill>
                      <a:schemeClr val="accent1"/>
                    </a:solidFill>
                  </a:rPr>
                  <a:t> and </a:t>
                </a:r>
                <a14:m>
                  <m:oMath xmlns:m="http://schemas.openxmlformats.org/officeDocument/2006/math">
                    <m:r>
                      <a:rPr lang="en-GB" b="0" i="1" smtClean="0">
                        <a:solidFill>
                          <a:schemeClr val="accent1"/>
                        </a:solidFill>
                        <a:latin typeface="Cambria Math" panose="02040503050406030204" pitchFamily="18" charset="0"/>
                      </a:rPr>
                      <m:t>𝑊𝑊𝐻</m:t>
                    </m:r>
                  </m:oMath>
                </a14:m>
                <a:r>
                  <a:rPr lang="en-GB" dirty="0">
                    <a:solidFill>
                      <a:schemeClr val="accent1"/>
                    </a:solidFill>
                  </a:rPr>
                  <a:t> couplings). </a:t>
                </a:r>
                <a:r>
                  <a:rPr lang="en-GB" dirty="0"/>
                  <a:t>The cross section is of the form :</a:t>
                </a:r>
              </a:p>
              <a:p>
                <a:pPr lvl="1"/>
                <a14:m>
                  <m:oMath xmlns:m="http://schemas.openxmlformats.org/officeDocument/2006/math">
                    <m:sSubSup>
                      <m:sSubSupPr>
                        <m:ctrlPr>
                          <a:rPr lang="fr-FR" b="0" i="1" smtClean="0">
                            <a:latin typeface="Cambria Math" panose="02040503050406030204" pitchFamily="18" charset="0"/>
                          </a:rPr>
                        </m:ctrlPr>
                      </m:sSubSupPr>
                      <m:e>
                        <m:r>
                          <a:rPr lang="fr-FR" b="0"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rPr>
                          <m:t>𝑡</m:t>
                        </m:r>
                      </m:sub>
                      <m:sup>
                        <m:r>
                          <a:rPr lang="fr-FR" b="0" i="1" smtClean="0">
                            <a:latin typeface="Cambria Math" panose="02040503050406030204" pitchFamily="18" charset="0"/>
                          </a:rPr>
                          <m:t>2</m:t>
                        </m:r>
                      </m:sup>
                    </m:sSubSup>
                    <m:d>
                      <m:dPr>
                        <m:begChr m:val="|"/>
                        <m:endChr m:val="|"/>
                        <m:ctrlPr>
                          <a:rPr lang="fr-FR" b="0" i="1" smtClean="0">
                            <a:latin typeface="Cambria Math" panose="02040503050406030204" pitchFamily="18" charset="0"/>
                          </a:rPr>
                        </m:ctrlPr>
                      </m:dPr>
                      <m:e>
                        <m:r>
                          <a:rPr lang="fr-FR" b="0" i="1" smtClean="0">
                            <a:latin typeface="Cambria Math" panose="02040503050406030204" pitchFamily="18" charset="0"/>
                          </a:rPr>
                          <m:t>𝐴</m:t>
                        </m:r>
                      </m:e>
                    </m:d>
                    <m:r>
                      <a:rPr lang="fr-FR" b="0" i="1" smtClean="0">
                        <a:latin typeface="Cambria Math" panose="02040503050406030204" pitchFamily="18" charset="0"/>
                      </a:rPr>
                      <m:t>+</m:t>
                    </m:r>
                    <m:sSubSup>
                      <m:sSubSupPr>
                        <m:ctrlPr>
                          <a:rPr lang="fr-FR" b="0" i="1" smtClean="0">
                            <a:latin typeface="Cambria Math" panose="02040503050406030204" pitchFamily="18" charset="0"/>
                          </a:rPr>
                        </m:ctrlPr>
                      </m:sSubSupPr>
                      <m:e>
                        <m:r>
                          <a:rPr lang="fr-FR" b="0"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rPr>
                          <m:t>𝑉</m:t>
                        </m:r>
                      </m:sub>
                      <m:sup>
                        <m:r>
                          <a:rPr lang="fr-FR" b="0" i="1" smtClean="0">
                            <a:latin typeface="Cambria Math" panose="02040503050406030204" pitchFamily="18" charset="0"/>
                          </a:rPr>
                          <m:t>2</m:t>
                        </m:r>
                      </m:sup>
                    </m:sSubSup>
                    <m:d>
                      <m:dPr>
                        <m:begChr m:val="|"/>
                        <m:endChr m:val="|"/>
                        <m:ctrlPr>
                          <a:rPr lang="fr-FR" b="0" i="1" smtClean="0">
                            <a:latin typeface="Cambria Math" panose="02040503050406030204" pitchFamily="18" charset="0"/>
                          </a:rPr>
                        </m:ctrlPr>
                      </m:dPr>
                      <m:e>
                        <m:r>
                          <a:rPr lang="fr-FR" b="0" i="1" smtClean="0">
                            <a:latin typeface="Cambria Math" panose="02040503050406030204" pitchFamily="18" charset="0"/>
                          </a:rPr>
                          <m:t>𝐵</m:t>
                        </m:r>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rPr>
                          <m:t>𝑡</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rPr>
                          <m:t>𝑉</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𝐵</m:t>
                    </m:r>
                    <m:r>
                      <a:rPr lang="fr-FR" b="0" i="1" smtClean="0">
                        <a:latin typeface="Cambria Math" panose="02040503050406030204" pitchFamily="18" charset="0"/>
                        <a:ea typeface="Cambria Math" panose="02040503050406030204" pitchFamily="18" charset="0"/>
                      </a:rPr>
                      <m:t>|</m:t>
                    </m:r>
                  </m:oMath>
                </a14:m>
                <a:r>
                  <a:rPr lang="en-GB" dirty="0"/>
                  <a:t>.</a:t>
                </a:r>
              </a:p>
              <a:p>
                <a:endParaRPr lang="en-GB" dirty="0"/>
              </a:p>
              <a:p>
                <a:endParaRPr lang="en-GB" dirty="0"/>
              </a:p>
              <a:p>
                <a:r>
                  <a:rPr lang="en-GB" b="1" dirty="0"/>
                  <a:t>Single </a:t>
                </a:r>
                <a:r>
                  <a:rPr lang="en-GB" b="1" dirty="0" err="1"/>
                  <a:t>top+H</a:t>
                </a:r>
                <a:r>
                  <a:rPr lang="en-GB" b="1" dirty="0"/>
                  <a:t> give access to the sign of </a:t>
                </a: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ea typeface="Cambria Math" panose="02040503050406030204" pitchFamily="18" charset="0"/>
                          </a:rPr>
                          <m:t>𝜿</m:t>
                        </m:r>
                      </m:e>
                      <m:sub>
                        <m:r>
                          <a:rPr lang="fr-FR" b="1" i="1" smtClean="0">
                            <a:latin typeface="Cambria Math" panose="02040503050406030204" pitchFamily="18" charset="0"/>
                          </a:rPr>
                          <m:t>𝒕</m:t>
                        </m:r>
                      </m:sub>
                    </m:sSub>
                  </m:oMath>
                </a14:m>
                <a:r>
                  <a:rPr lang="en-GB" b="1" dirty="0"/>
                  <a:t>(relative to </a:t>
                </a:r>
                <a14:m>
                  <m:oMath xmlns:m="http://schemas.openxmlformats.org/officeDocument/2006/math">
                    <m:sSub>
                      <m:sSubPr>
                        <m:ctrlPr>
                          <a:rPr lang="fr-FR" b="1" i="1">
                            <a:latin typeface="Cambria Math" panose="02040503050406030204" pitchFamily="18" charset="0"/>
                          </a:rPr>
                        </m:ctrlPr>
                      </m:sSubPr>
                      <m:e>
                        <m:r>
                          <a:rPr lang="fr-FR" b="1" i="1">
                            <a:latin typeface="Cambria Math" panose="02040503050406030204" pitchFamily="18" charset="0"/>
                            <a:ea typeface="Cambria Math" panose="02040503050406030204" pitchFamily="18" charset="0"/>
                          </a:rPr>
                          <m:t>𝜿</m:t>
                        </m:r>
                      </m:e>
                      <m:sub>
                        <m:r>
                          <a:rPr lang="fr-FR" b="1" i="1" smtClean="0">
                            <a:latin typeface="Cambria Math" panose="02040503050406030204" pitchFamily="18" charset="0"/>
                            <a:ea typeface="Cambria Math" panose="02040503050406030204" pitchFamily="18" charset="0"/>
                          </a:rPr>
                          <m:t>𝑽</m:t>
                        </m:r>
                      </m:sub>
                    </m:sSub>
                  </m:oMath>
                </a14:m>
                <a:r>
                  <a:rPr lang="en-GB" b="1" dirty="0"/>
                  <a:t>) through interference terms.</a:t>
                </a:r>
              </a:p>
              <a:p>
                <a:endParaRPr lang="en-GB" baseline="30000" dirty="0"/>
              </a:p>
            </p:txBody>
          </p:sp>
        </mc:Choice>
        <mc:Fallback xmlns="">
          <p:sp>
            <p:nvSpPr>
              <p:cNvPr id="3" name="Espace réservé du contenu 2">
                <a:extLst>
                  <a:ext uri="{FF2B5EF4-FFF2-40B4-BE49-F238E27FC236}">
                    <a16:creationId xmlns:a16="http://schemas.microsoft.com/office/drawing/2014/main" id="{793F2946-C94F-DABD-252A-B32F32576D35}"/>
                  </a:ext>
                </a:extLst>
              </p:cNvPr>
              <p:cNvSpPr>
                <a:spLocks noGrp="1" noRot="1" noChangeAspect="1" noMove="1" noResize="1" noEditPoints="1" noAdjustHandles="1" noChangeArrowheads="1" noChangeShapeType="1" noTextEdit="1"/>
              </p:cNvSpPr>
              <p:nvPr>
                <p:ph idx="1"/>
              </p:nvPr>
            </p:nvSpPr>
            <p:spPr>
              <a:xfrm>
                <a:off x="0" y="1193201"/>
                <a:ext cx="5624052" cy="5629252"/>
              </a:xfrm>
              <a:blipFill>
                <a:blip r:embed="rId5"/>
                <a:stretch>
                  <a:fillRect l="-676" t="-2252" r="-676"/>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F0E9CA99-41FF-26BF-5E79-C9EAD3693AD5}"/>
              </a:ext>
            </a:extLst>
          </p:cNvPr>
          <p:cNvSpPr txBox="1"/>
          <p:nvPr/>
        </p:nvSpPr>
        <p:spPr>
          <a:xfrm>
            <a:off x="9404675" y="728059"/>
            <a:ext cx="1778000" cy="307777"/>
          </a:xfrm>
          <a:prstGeom prst="rect">
            <a:avLst/>
          </a:prstGeom>
          <a:noFill/>
        </p:spPr>
        <p:txBody>
          <a:bodyPr wrap="square">
            <a:spAutoFit/>
          </a:bodyPr>
          <a:lstStyle/>
          <a:p>
            <a:r>
              <a:rPr lang="fr-FR" sz="1400" b="1" i="1" dirty="0">
                <a:solidFill>
                  <a:srgbClr val="C00000"/>
                </a:solidFill>
              </a:rPr>
              <a:t>JHEP.</a:t>
            </a:r>
            <a:r>
              <a:rPr lang="fr-FR" sz="1400" b="1" dirty="0">
                <a:solidFill>
                  <a:srgbClr val="C00000"/>
                </a:solidFill>
              </a:rPr>
              <a:t> 2013, 22 (2013)</a:t>
            </a:r>
          </a:p>
        </p:txBody>
      </p:sp>
      <p:pic>
        <p:nvPicPr>
          <p:cNvPr id="5" name="Image 4">
            <a:extLst>
              <a:ext uri="{FF2B5EF4-FFF2-40B4-BE49-F238E27FC236}">
                <a16:creationId xmlns:a16="http://schemas.microsoft.com/office/drawing/2014/main" id="{D62ACE42-877A-5C6C-1373-64A7B48945FF}"/>
              </a:ext>
            </a:extLst>
          </p:cNvPr>
          <p:cNvPicPr>
            <a:picLocks noChangeAspect="1"/>
          </p:cNvPicPr>
          <p:nvPr/>
        </p:nvPicPr>
        <p:blipFill>
          <a:blip r:embed="rId6"/>
          <a:stretch>
            <a:fillRect/>
          </a:stretch>
        </p:blipFill>
        <p:spPr>
          <a:xfrm>
            <a:off x="7670504" y="1386348"/>
            <a:ext cx="4521496" cy="2059809"/>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C9130FDE-06CF-C1C2-CF3D-09C490609633}"/>
                  </a:ext>
                </a:extLst>
              </p:cNvPr>
              <p:cNvSpPr txBox="1"/>
              <p:nvPr/>
            </p:nvSpPr>
            <p:spPr>
              <a:xfrm>
                <a:off x="8737602" y="6508839"/>
                <a:ext cx="4503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rPr>
                            <m:t>𝑡</m:t>
                          </m:r>
                        </m:sub>
                      </m:sSub>
                    </m:oMath>
                  </m:oMathPara>
                </a14:m>
                <a:endParaRPr lang="fr-FR" dirty="0"/>
              </a:p>
            </p:txBody>
          </p:sp>
        </mc:Choice>
        <mc:Fallback xmlns="">
          <p:sp>
            <p:nvSpPr>
              <p:cNvPr id="13" name="ZoneTexte 12">
                <a:extLst>
                  <a:ext uri="{FF2B5EF4-FFF2-40B4-BE49-F238E27FC236}">
                    <a16:creationId xmlns:a16="http://schemas.microsoft.com/office/drawing/2014/main" id="{C9130FDE-06CF-C1C2-CF3D-09C490609633}"/>
                  </a:ext>
                </a:extLst>
              </p:cNvPr>
              <p:cNvSpPr txBox="1">
                <a:spLocks noRot="1" noChangeAspect="1" noMove="1" noResize="1" noEditPoints="1" noAdjustHandles="1" noChangeArrowheads="1" noChangeShapeType="1" noTextEdit="1"/>
              </p:cNvSpPr>
              <p:nvPr/>
            </p:nvSpPr>
            <p:spPr>
              <a:xfrm>
                <a:off x="8737602" y="6508839"/>
                <a:ext cx="450380" cy="369332"/>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23F41EFA-096C-6FA8-096B-851FE9169530}"/>
                  </a:ext>
                </a:extLst>
              </p:cNvPr>
              <p:cNvSpPr txBox="1"/>
              <p:nvPr/>
            </p:nvSpPr>
            <p:spPr>
              <a:xfrm>
                <a:off x="7182678" y="5271246"/>
                <a:ext cx="4878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rPr>
                            <m:t>𝑉</m:t>
                          </m:r>
                        </m:sub>
                      </m:sSub>
                    </m:oMath>
                  </m:oMathPara>
                </a14:m>
                <a:endParaRPr lang="fr-FR" dirty="0"/>
              </a:p>
            </p:txBody>
          </p:sp>
        </mc:Choice>
        <mc:Fallback xmlns="">
          <p:sp>
            <p:nvSpPr>
              <p:cNvPr id="14" name="ZoneTexte 13">
                <a:extLst>
                  <a:ext uri="{FF2B5EF4-FFF2-40B4-BE49-F238E27FC236}">
                    <a16:creationId xmlns:a16="http://schemas.microsoft.com/office/drawing/2014/main" id="{23F41EFA-096C-6FA8-096B-851FE9169530}"/>
                  </a:ext>
                </a:extLst>
              </p:cNvPr>
              <p:cNvSpPr txBox="1">
                <a:spLocks noRot="1" noChangeAspect="1" noMove="1" noResize="1" noEditPoints="1" noAdjustHandles="1" noChangeArrowheads="1" noChangeShapeType="1" noTextEdit="1"/>
              </p:cNvSpPr>
              <p:nvPr/>
            </p:nvSpPr>
            <p:spPr>
              <a:xfrm>
                <a:off x="7182678" y="5271246"/>
                <a:ext cx="487826" cy="369332"/>
              </a:xfrm>
              <a:prstGeom prst="rect">
                <a:avLst/>
              </a:prstGeom>
              <a:blipFill>
                <a:blip r:embed="rId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674065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AFF7F40B-666B-5225-24B0-1A0A9CC8E7DC}"/>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𝑯</m:t>
                    </m:r>
                  </m:oMath>
                </a14:m>
                <a:r>
                  <a:rPr lang="fr-FR" dirty="0"/>
                  <a:t> and </a:t>
                </a:r>
                <a14:m>
                  <m:oMath xmlns:m="http://schemas.openxmlformats.org/officeDocument/2006/math">
                    <m:r>
                      <a:rPr lang="fr-FR" b="1" i="1" smtClean="0">
                        <a:latin typeface="Cambria Math" panose="02040503050406030204" pitchFamily="18" charset="0"/>
                      </a:rPr>
                      <m:t>𝒕𝑯𝒒</m:t>
                    </m:r>
                  </m:oMath>
                </a14:m>
                <a:endParaRPr lang="fr-FR" dirty="0"/>
              </a:p>
            </p:txBody>
          </p:sp>
        </mc:Choice>
        <mc:Fallback xmlns="">
          <p:sp>
            <p:nvSpPr>
              <p:cNvPr id="2" name="Titre 1">
                <a:extLst>
                  <a:ext uri="{FF2B5EF4-FFF2-40B4-BE49-F238E27FC236}">
                    <a16:creationId xmlns:a16="http://schemas.microsoft.com/office/drawing/2014/main" id="{AFF7F40B-666B-5225-24B0-1A0A9CC8E7DC}"/>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DF1CD126-0305-2795-19AC-06F2F5342DEE}"/>
                  </a:ext>
                </a:extLst>
              </p:cNvPr>
              <p:cNvSpPr>
                <a:spLocks noGrp="1"/>
              </p:cNvSpPr>
              <p:nvPr>
                <p:ph idx="1"/>
              </p:nvPr>
            </p:nvSpPr>
            <p:spPr>
              <a:xfrm>
                <a:off x="5800540" y="1659467"/>
                <a:ext cx="6137460" cy="4766733"/>
              </a:xfrm>
            </p:spPr>
            <p:txBody>
              <a:bodyPr>
                <a:normAutofit fontScale="92500" lnSpcReduction="20000"/>
              </a:bodyPr>
              <a:lstStyle/>
              <a:p>
                <a:r>
                  <a:rPr lang="en-GB" dirty="0">
                    <a:solidFill>
                      <a:schemeClr val="accent1"/>
                    </a:solidFill>
                  </a:rPr>
                  <a:t>Several analysis existing in different final state</a:t>
                </a:r>
                <a:r>
                  <a:rPr lang="en-GB" dirty="0"/>
                  <a:t>, usually by decay modes of the Higgs boson : </a:t>
                </a:r>
                <a14:m>
                  <m:oMath xmlns:m="http://schemas.openxmlformats.org/officeDocument/2006/math">
                    <m:r>
                      <a:rPr lang="en-GB" i="1" smtClean="0">
                        <a:latin typeface="Cambria Math" panose="02040503050406030204" pitchFamily="18" charset="0"/>
                        <a:ea typeface="Cambria Math" panose="02040503050406030204" pitchFamily="18" charset="0"/>
                      </a:rPr>
                      <m:t>𝛾𝛾</m:t>
                    </m:r>
                  </m:oMath>
                </a14:m>
                <a:r>
                  <a:rPr lang="en-GB" dirty="0"/>
                  <a:t>, </a:t>
                </a:r>
                <a14:m>
                  <m:oMath xmlns:m="http://schemas.openxmlformats.org/officeDocument/2006/math">
                    <m:r>
                      <a:rPr lang="en-GB" b="0" i="1" smtClean="0">
                        <a:latin typeface="Cambria Math" panose="02040503050406030204" pitchFamily="18" charset="0"/>
                      </a:rPr>
                      <m:t>𝑏</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𝑏</m:t>
                        </m:r>
                      </m:e>
                    </m:acc>
                  </m:oMath>
                </a14:m>
                <a:r>
                  <a:rPr lang="en-GB" dirty="0"/>
                  <a:t>, multi-lepton, etc…</a:t>
                </a:r>
              </a:p>
              <a:p>
                <a:endParaRPr lang="en-GB" dirty="0"/>
              </a:p>
              <a:p>
                <a:endParaRPr lang="en-GB" dirty="0"/>
              </a:p>
              <a:p>
                <a:r>
                  <a:rPr lang="en-GB" dirty="0">
                    <a:solidFill>
                      <a:schemeClr val="accent1"/>
                    </a:solidFill>
                  </a:rPr>
                  <a:t>Here simultaneous measurements of </a:t>
                </a:r>
                <a:r>
                  <a:rPr lang="en-GB" dirty="0" err="1">
                    <a:solidFill>
                      <a:schemeClr val="accent1"/>
                    </a:solidFill>
                  </a:rPr>
                  <a:t>ttH</a:t>
                </a:r>
                <a:r>
                  <a:rPr lang="en-GB" dirty="0">
                    <a:solidFill>
                      <a:schemeClr val="accent1"/>
                    </a:solidFill>
                  </a:rPr>
                  <a:t> and </a:t>
                </a:r>
                <a:r>
                  <a:rPr lang="en-GB" dirty="0" err="1">
                    <a:solidFill>
                      <a:schemeClr val="accent1"/>
                    </a:solidFill>
                  </a:rPr>
                  <a:t>tHq</a:t>
                </a:r>
                <a:r>
                  <a:rPr lang="en-GB" dirty="0">
                    <a:solidFill>
                      <a:schemeClr val="accent1"/>
                    </a:solidFill>
                  </a:rPr>
                  <a:t> </a:t>
                </a:r>
                <a:r>
                  <a:rPr lang="en-GB" dirty="0"/>
                  <a:t>in the multi-lepton channels, same sign.</a:t>
                </a:r>
              </a:p>
              <a:p>
                <a:endParaRPr lang="en-GB" dirty="0"/>
              </a:p>
              <a:p>
                <a:endParaRPr lang="en-GB" dirty="0"/>
              </a:p>
              <a:p>
                <a:r>
                  <a:rPr lang="en-GB" dirty="0">
                    <a:solidFill>
                      <a:schemeClr val="accent1"/>
                    </a:solidFill>
                  </a:rPr>
                  <a:t>Multilepton signal extracted from a fit machine learning discriminants.</a:t>
                </a:r>
              </a:p>
              <a:p>
                <a:endParaRPr lang="en-GB" dirty="0"/>
              </a:p>
            </p:txBody>
          </p:sp>
        </mc:Choice>
        <mc:Fallback xmlns="">
          <p:sp>
            <p:nvSpPr>
              <p:cNvPr id="3" name="Espace réservé du contenu 2">
                <a:extLst>
                  <a:ext uri="{FF2B5EF4-FFF2-40B4-BE49-F238E27FC236}">
                    <a16:creationId xmlns:a16="http://schemas.microsoft.com/office/drawing/2014/main" id="{DF1CD126-0305-2795-19AC-06F2F5342DEE}"/>
                  </a:ext>
                </a:extLst>
              </p:cNvPr>
              <p:cNvSpPr>
                <a:spLocks noGrp="1" noRot="1" noChangeAspect="1" noMove="1" noResize="1" noEditPoints="1" noAdjustHandles="1" noChangeArrowheads="1" noChangeShapeType="1" noTextEdit="1"/>
              </p:cNvSpPr>
              <p:nvPr>
                <p:ph idx="1"/>
              </p:nvPr>
            </p:nvSpPr>
            <p:spPr>
              <a:xfrm>
                <a:off x="5800540" y="1659467"/>
                <a:ext cx="6137460" cy="4766733"/>
              </a:xfrm>
              <a:blipFill>
                <a:blip r:embed="rId3"/>
                <a:stretch>
                  <a:fillRect l="-1446" t="-3457" r="-620"/>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4819466B-CFA0-E526-B92A-2F037362BAF8}"/>
              </a:ext>
            </a:extLst>
          </p:cNvPr>
          <p:cNvSpPr txBox="1"/>
          <p:nvPr/>
        </p:nvSpPr>
        <p:spPr>
          <a:xfrm>
            <a:off x="8939909" y="715259"/>
            <a:ext cx="2242766" cy="307777"/>
          </a:xfrm>
          <a:prstGeom prst="rect">
            <a:avLst/>
          </a:prstGeom>
          <a:noFill/>
        </p:spPr>
        <p:txBody>
          <a:bodyPr wrap="square">
            <a:spAutoFit/>
          </a:bodyPr>
          <a:lstStyle/>
          <a:p>
            <a:r>
              <a:rPr lang="fr-FR" sz="1400" b="1" dirty="0" err="1">
                <a:solidFill>
                  <a:srgbClr val="C00000"/>
                </a:solidFill>
              </a:rPr>
              <a:t>Eur</a:t>
            </a:r>
            <a:r>
              <a:rPr lang="fr-FR" sz="1400" b="1" dirty="0">
                <a:solidFill>
                  <a:srgbClr val="C00000"/>
                </a:solidFill>
              </a:rPr>
              <a:t>. Phys. J. C 81 (2021) 378</a:t>
            </a:r>
          </a:p>
        </p:txBody>
      </p:sp>
      <p:pic>
        <p:nvPicPr>
          <p:cNvPr id="9" name="Image 8">
            <a:extLst>
              <a:ext uri="{FF2B5EF4-FFF2-40B4-BE49-F238E27FC236}">
                <a16:creationId xmlns:a16="http://schemas.microsoft.com/office/drawing/2014/main" id="{09E9E891-3AA5-DDDB-9BBD-EB0A865D88FA}"/>
              </a:ext>
            </a:extLst>
          </p:cNvPr>
          <p:cNvPicPr>
            <a:picLocks noChangeAspect="1"/>
          </p:cNvPicPr>
          <p:nvPr/>
        </p:nvPicPr>
        <p:blipFill>
          <a:blip r:embed="rId4"/>
          <a:stretch>
            <a:fillRect/>
          </a:stretch>
        </p:blipFill>
        <p:spPr>
          <a:xfrm>
            <a:off x="172742" y="1052970"/>
            <a:ext cx="2629451" cy="2133901"/>
          </a:xfrm>
          <a:prstGeom prst="rect">
            <a:avLst/>
          </a:prstGeom>
        </p:spPr>
      </p:pic>
      <p:pic>
        <p:nvPicPr>
          <p:cNvPr id="11" name="Image 10">
            <a:extLst>
              <a:ext uri="{FF2B5EF4-FFF2-40B4-BE49-F238E27FC236}">
                <a16:creationId xmlns:a16="http://schemas.microsoft.com/office/drawing/2014/main" id="{E0122AFA-CC4B-3039-8E94-607F93B297E4}"/>
              </a:ext>
            </a:extLst>
          </p:cNvPr>
          <p:cNvPicPr>
            <a:picLocks noChangeAspect="1"/>
          </p:cNvPicPr>
          <p:nvPr/>
        </p:nvPicPr>
        <p:blipFill>
          <a:blip r:embed="rId5"/>
          <a:stretch>
            <a:fillRect/>
          </a:stretch>
        </p:blipFill>
        <p:spPr>
          <a:xfrm>
            <a:off x="3032150" y="993102"/>
            <a:ext cx="2538432" cy="2295713"/>
          </a:xfrm>
          <a:prstGeom prst="rect">
            <a:avLst/>
          </a:prstGeom>
        </p:spPr>
      </p:pic>
      <p:pic>
        <p:nvPicPr>
          <p:cNvPr id="13" name="Image 12">
            <a:extLst>
              <a:ext uri="{FF2B5EF4-FFF2-40B4-BE49-F238E27FC236}">
                <a16:creationId xmlns:a16="http://schemas.microsoft.com/office/drawing/2014/main" id="{87A1A60A-BADF-F84D-C6F0-0B01B65E2E3C}"/>
              </a:ext>
            </a:extLst>
          </p:cNvPr>
          <p:cNvPicPr>
            <a:picLocks noChangeAspect="1"/>
          </p:cNvPicPr>
          <p:nvPr/>
        </p:nvPicPr>
        <p:blipFill>
          <a:blip r:embed="rId6"/>
          <a:stretch>
            <a:fillRect/>
          </a:stretch>
        </p:blipFill>
        <p:spPr>
          <a:xfrm>
            <a:off x="-33805" y="3262878"/>
            <a:ext cx="5604387" cy="3595122"/>
          </a:xfrm>
          <a:prstGeom prst="rect">
            <a:avLst/>
          </a:prstGeom>
        </p:spPr>
      </p:pic>
    </p:spTree>
    <p:extLst>
      <p:ext uri="{BB962C8B-B14F-4D97-AF65-F5344CB8AC3E}">
        <p14:creationId xmlns:p14="http://schemas.microsoft.com/office/powerpoint/2010/main" val="1744489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85748D30-0739-1855-C215-31FC6561AC58}"/>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𝑯</m:t>
                    </m:r>
                  </m:oMath>
                </a14:m>
                <a:r>
                  <a:rPr lang="fr-FR" dirty="0"/>
                  <a:t> and </a:t>
                </a:r>
                <a14:m>
                  <m:oMath xmlns:m="http://schemas.openxmlformats.org/officeDocument/2006/math">
                    <m:r>
                      <a:rPr lang="fr-FR" b="1" i="1" smtClean="0">
                        <a:latin typeface="Cambria Math" panose="02040503050406030204" pitchFamily="18" charset="0"/>
                      </a:rPr>
                      <m:t>𝒕𝑯𝒒</m:t>
                    </m:r>
                  </m:oMath>
                </a14:m>
                <a:endParaRPr lang="fr-FR" dirty="0"/>
              </a:p>
            </p:txBody>
          </p:sp>
        </mc:Choice>
        <mc:Fallback xmlns="">
          <p:sp>
            <p:nvSpPr>
              <p:cNvPr id="2" name="Titre 1">
                <a:extLst>
                  <a:ext uri="{FF2B5EF4-FFF2-40B4-BE49-F238E27FC236}">
                    <a16:creationId xmlns:a16="http://schemas.microsoft.com/office/drawing/2014/main" id="{85748D30-0739-1855-C215-31FC6561AC58}"/>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64FC922D-5DF8-D729-D3F5-9F753176C0A7}"/>
              </a:ext>
            </a:extLst>
          </p:cNvPr>
          <p:cNvPicPr>
            <a:picLocks noChangeAspect="1"/>
          </p:cNvPicPr>
          <p:nvPr/>
        </p:nvPicPr>
        <p:blipFill>
          <a:blip r:embed="rId3"/>
          <a:stretch>
            <a:fillRect/>
          </a:stretch>
        </p:blipFill>
        <p:spPr>
          <a:xfrm>
            <a:off x="1199302" y="1807768"/>
            <a:ext cx="4432300" cy="4749800"/>
          </a:xfrm>
          <a:prstGeom prst="rect">
            <a:avLst/>
          </a:prstGeom>
        </p:spPr>
      </p:pic>
      <p:pic>
        <p:nvPicPr>
          <p:cNvPr id="7" name="Image 6">
            <a:extLst>
              <a:ext uri="{FF2B5EF4-FFF2-40B4-BE49-F238E27FC236}">
                <a16:creationId xmlns:a16="http://schemas.microsoft.com/office/drawing/2014/main" id="{09480323-627C-56D0-6D90-FB0F892D7696}"/>
              </a:ext>
            </a:extLst>
          </p:cNvPr>
          <p:cNvPicPr>
            <a:picLocks noChangeAspect="1"/>
          </p:cNvPicPr>
          <p:nvPr/>
        </p:nvPicPr>
        <p:blipFill>
          <a:blip r:embed="rId4"/>
          <a:stretch>
            <a:fillRect/>
          </a:stretch>
        </p:blipFill>
        <p:spPr>
          <a:xfrm>
            <a:off x="6560400" y="1807768"/>
            <a:ext cx="4254500" cy="4546600"/>
          </a:xfrm>
          <a:prstGeom prst="rect">
            <a:avLst/>
          </a:prstGeom>
        </p:spPr>
      </p:pic>
    </p:spTree>
    <p:extLst>
      <p:ext uri="{BB962C8B-B14F-4D97-AF65-F5344CB8AC3E}">
        <p14:creationId xmlns:p14="http://schemas.microsoft.com/office/powerpoint/2010/main" val="3524088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B2E78026-74B1-4B4E-2E1D-469C679CCAE5}"/>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𝑯</m:t>
                    </m:r>
                  </m:oMath>
                </a14:m>
                <a:r>
                  <a:rPr lang="fr-FR" dirty="0"/>
                  <a:t> and </a:t>
                </a:r>
                <a14:m>
                  <m:oMath xmlns:m="http://schemas.openxmlformats.org/officeDocument/2006/math">
                    <m:r>
                      <a:rPr lang="fr-FR" b="1" i="1" smtClean="0">
                        <a:latin typeface="Cambria Math" panose="02040503050406030204" pitchFamily="18" charset="0"/>
                      </a:rPr>
                      <m:t>𝒕𝑯𝒒</m:t>
                    </m:r>
                  </m:oMath>
                </a14:m>
                <a:endParaRPr lang="fr-FR" dirty="0"/>
              </a:p>
            </p:txBody>
          </p:sp>
        </mc:Choice>
        <mc:Fallback xmlns="">
          <p:sp>
            <p:nvSpPr>
              <p:cNvPr id="2" name="Titre 1">
                <a:extLst>
                  <a:ext uri="{FF2B5EF4-FFF2-40B4-BE49-F238E27FC236}">
                    <a16:creationId xmlns:a16="http://schemas.microsoft.com/office/drawing/2014/main" id="{B2E78026-74B1-4B4E-2E1D-469C679CCAE5}"/>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p:pic>
        <p:nvPicPr>
          <p:cNvPr id="28674" name="Picture 2">
            <a:extLst>
              <a:ext uri="{FF2B5EF4-FFF2-40B4-BE49-F238E27FC236}">
                <a16:creationId xmlns:a16="http://schemas.microsoft.com/office/drawing/2014/main" id="{5027AC2B-B301-6E1D-7109-1239B744EC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6385" y="1495834"/>
            <a:ext cx="4420894" cy="5021263"/>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2EC49164-F4B9-AE9D-CFB8-88B501F64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150" y="2035276"/>
            <a:ext cx="5511465" cy="416396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9DB7398-FA83-E1B9-7E24-4C88B795D8CA}"/>
              </a:ext>
            </a:extLst>
          </p:cNvPr>
          <p:cNvSpPr txBox="1"/>
          <p:nvPr/>
        </p:nvSpPr>
        <p:spPr>
          <a:xfrm>
            <a:off x="6849622" y="1742172"/>
            <a:ext cx="2120260" cy="369332"/>
          </a:xfrm>
          <a:prstGeom prst="rect">
            <a:avLst/>
          </a:prstGeom>
          <a:noFill/>
        </p:spPr>
        <p:txBody>
          <a:bodyPr wrap="none" rtlCol="0">
            <a:spAutoFit/>
          </a:bodyPr>
          <a:lstStyle/>
          <a:p>
            <a:r>
              <a:rPr lang="fr-FR" dirty="0"/>
              <a:t>Summary plot ATLAS</a:t>
            </a:r>
          </a:p>
        </p:txBody>
      </p:sp>
      <p:sp>
        <p:nvSpPr>
          <p:cNvPr id="4" name="ZoneTexte 3">
            <a:extLst>
              <a:ext uri="{FF2B5EF4-FFF2-40B4-BE49-F238E27FC236}">
                <a16:creationId xmlns:a16="http://schemas.microsoft.com/office/drawing/2014/main" id="{68422CE6-A8BD-3ED0-59AA-759B11BD27C3}"/>
              </a:ext>
            </a:extLst>
          </p:cNvPr>
          <p:cNvSpPr txBox="1"/>
          <p:nvPr/>
        </p:nvSpPr>
        <p:spPr>
          <a:xfrm>
            <a:off x="1685438" y="1329523"/>
            <a:ext cx="1982787" cy="369332"/>
          </a:xfrm>
          <a:prstGeom prst="rect">
            <a:avLst/>
          </a:prstGeom>
          <a:noFill/>
        </p:spPr>
        <p:txBody>
          <a:bodyPr wrap="none" rtlCol="0">
            <a:spAutoFit/>
          </a:bodyPr>
          <a:lstStyle/>
          <a:p>
            <a:r>
              <a:rPr lang="fr-FR" dirty="0"/>
              <a:t>Summary plot CMS</a:t>
            </a:r>
          </a:p>
        </p:txBody>
      </p:sp>
    </p:spTree>
    <p:extLst>
      <p:ext uri="{BB962C8B-B14F-4D97-AF65-F5344CB8AC3E}">
        <p14:creationId xmlns:p14="http://schemas.microsoft.com/office/powerpoint/2010/main" val="124660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98148F-CC4F-19E0-B9F6-E8DEF3178807}"/>
              </a:ext>
            </a:extLst>
          </p:cNvPr>
          <p:cNvSpPr>
            <a:spLocks noGrp="1"/>
          </p:cNvSpPr>
          <p:nvPr>
            <p:ph type="title"/>
          </p:nvPr>
        </p:nvSpPr>
        <p:spPr/>
        <p:txBody>
          <a:bodyPr>
            <a:normAutofit/>
          </a:bodyPr>
          <a:lstStyle/>
          <a:p>
            <a:r>
              <a:rPr lang="en-GB" dirty="0"/>
              <a:t>Top quark mass puzzle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3FFE1CB-BA34-0F68-E415-879648281E15}"/>
                  </a:ext>
                </a:extLst>
              </p:cNvPr>
              <p:cNvSpPr>
                <a:spLocks noGrp="1"/>
              </p:cNvSpPr>
              <p:nvPr>
                <p:ph idx="1"/>
              </p:nvPr>
            </p:nvSpPr>
            <p:spPr>
              <a:xfrm>
                <a:off x="53146" y="1280160"/>
                <a:ext cx="10175359" cy="5501833"/>
              </a:xfrm>
            </p:spPr>
            <p:txBody>
              <a:bodyPr>
                <a:normAutofit fontScale="85000" lnSpcReduction="20000"/>
              </a:bodyPr>
              <a:lstStyle/>
              <a:p>
                <a:r>
                  <a:rPr lang="en-GB" dirty="0">
                    <a:solidFill>
                      <a:schemeClr val="accent1"/>
                    </a:solidFill>
                  </a:rPr>
                  <a:t>Top quark mass is not a well define “quantity”. There are a few different ones </a:t>
                </a:r>
                <a:r>
                  <a:rPr lang="en-GB" dirty="0"/>
                  <a:t>:</a:t>
                </a:r>
              </a:p>
              <a:p>
                <a:pPr lvl="1"/>
                <a:r>
                  <a:rPr lang="en-GB" b="1" dirty="0">
                    <a:solidFill>
                      <a:schemeClr val="accent5"/>
                    </a:solidFill>
                  </a:rPr>
                  <a:t>The "pole ” mass </a:t>
                </a:r>
                <a14:m>
                  <m:oMath xmlns:m="http://schemas.openxmlformats.org/officeDocument/2006/math">
                    <m:sSubSup>
                      <m:sSubSupPr>
                        <m:ctrlPr>
                          <a:rPr lang="en-GB" b="1" i="1" smtClean="0">
                            <a:solidFill>
                              <a:schemeClr val="accent5"/>
                            </a:solidFill>
                            <a:latin typeface="Cambria Math" panose="02040503050406030204" pitchFamily="18" charset="0"/>
                          </a:rPr>
                        </m:ctrlPr>
                      </m:sSubSupPr>
                      <m:e>
                        <m:r>
                          <a:rPr lang="en-GB" b="1" i="1" smtClean="0">
                            <a:solidFill>
                              <a:schemeClr val="accent5"/>
                            </a:solidFill>
                            <a:latin typeface="Cambria Math" panose="02040503050406030204" pitchFamily="18" charset="0"/>
                          </a:rPr>
                          <m:t>𝒎</m:t>
                        </m:r>
                      </m:e>
                      <m:sub>
                        <m:r>
                          <a:rPr lang="en-GB" b="1" i="1" smtClean="0">
                            <a:solidFill>
                              <a:schemeClr val="accent5"/>
                            </a:solidFill>
                            <a:latin typeface="Cambria Math" panose="02040503050406030204" pitchFamily="18" charset="0"/>
                          </a:rPr>
                          <m:t>𝒕</m:t>
                        </m:r>
                      </m:sub>
                      <m:sup>
                        <m:r>
                          <a:rPr lang="en-GB" b="1" i="1" smtClean="0">
                            <a:solidFill>
                              <a:schemeClr val="accent5"/>
                            </a:solidFill>
                            <a:latin typeface="Cambria Math" panose="02040503050406030204" pitchFamily="18" charset="0"/>
                          </a:rPr>
                          <m:t>𝒑𝒐𝒍𝒆</m:t>
                        </m:r>
                      </m:sup>
                    </m:sSubSup>
                  </m:oMath>
                </a14:m>
                <a:r>
                  <a:rPr lang="en-GB" dirty="0"/>
                  <a:t>, as appearing in the renormalized propagator : mass at which the resonance occurs, the closest to the concept of “physical” mass, not easily accessible experimentally,</a:t>
                </a:r>
              </a:p>
              <a:p>
                <a:pPr lvl="1"/>
                <a:r>
                  <a:rPr lang="en-GB" b="1" dirty="0">
                    <a:solidFill>
                      <a:schemeClr val="accent5"/>
                    </a:solidFill>
                  </a:rPr>
                  <a:t>The renormalized mass </a:t>
                </a:r>
                <a14:m>
                  <m:oMath xmlns:m="http://schemas.openxmlformats.org/officeDocument/2006/math">
                    <m:sSubSup>
                      <m:sSubSupPr>
                        <m:ctrlPr>
                          <a:rPr lang="en-GB" b="1" i="1">
                            <a:solidFill>
                              <a:schemeClr val="accent5"/>
                            </a:solidFill>
                            <a:latin typeface="Cambria Math" panose="02040503050406030204" pitchFamily="18" charset="0"/>
                          </a:rPr>
                        </m:ctrlPr>
                      </m:sSubSupPr>
                      <m:e>
                        <m:r>
                          <a:rPr lang="en-GB" b="1" i="1" smtClean="0">
                            <a:solidFill>
                              <a:schemeClr val="accent5"/>
                            </a:solidFill>
                            <a:latin typeface="Cambria Math" panose="02040503050406030204" pitchFamily="18" charset="0"/>
                          </a:rPr>
                          <m:t>𝒎</m:t>
                        </m:r>
                      </m:e>
                      <m:sub>
                        <m:r>
                          <a:rPr lang="en-GB" b="1" i="1" smtClean="0">
                            <a:solidFill>
                              <a:schemeClr val="accent5"/>
                            </a:solidFill>
                            <a:latin typeface="Cambria Math" panose="02040503050406030204" pitchFamily="18" charset="0"/>
                          </a:rPr>
                          <m:t>𝒕</m:t>
                        </m:r>
                      </m:sub>
                      <m:sup>
                        <m:acc>
                          <m:accPr>
                            <m:chr m:val="̅"/>
                            <m:ctrlPr>
                              <a:rPr lang="en-GB" b="1" i="1" smtClean="0">
                                <a:solidFill>
                                  <a:schemeClr val="accent5"/>
                                </a:solidFill>
                                <a:latin typeface="Cambria Math" panose="02040503050406030204" pitchFamily="18" charset="0"/>
                              </a:rPr>
                            </m:ctrlPr>
                          </m:accPr>
                          <m:e>
                            <m:r>
                              <a:rPr lang="en-GB" b="1" i="1" smtClean="0">
                                <a:solidFill>
                                  <a:schemeClr val="accent5"/>
                                </a:solidFill>
                                <a:latin typeface="Cambria Math" panose="02040503050406030204" pitchFamily="18" charset="0"/>
                              </a:rPr>
                              <m:t>𝑴𝑺</m:t>
                            </m:r>
                          </m:e>
                        </m:acc>
                      </m:sup>
                    </m:sSubSup>
                  </m:oMath>
                </a14:m>
                <a:r>
                  <a:rPr lang="en-GB" dirty="0"/>
                  <a:t>, depends on a renormalisation scheme (for example </a:t>
                </a:r>
                <a14:m>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𝑀𝑆</m:t>
                        </m:r>
                      </m:e>
                    </m:acc>
                  </m:oMath>
                </a14:m>
                <a:r>
                  <a:rPr lang="en-GB" dirty="0"/>
                  <a:t>), run with the energy. Used in high-precision theoretical calculations, like decay rates, cross sections, or running of couplings.</a:t>
                </a:r>
              </a:p>
              <a:p>
                <a:pPr lvl="1"/>
                <a:endParaRPr lang="en-GB" dirty="0"/>
              </a:p>
              <a:p>
                <a:pPr lvl="1"/>
                <a:endParaRPr lang="en-GB" dirty="0"/>
              </a:p>
              <a:p>
                <a:pPr lvl="1"/>
                <a:endParaRPr lang="en-GB" dirty="0"/>
              </a:p>
              <a:p>
                <a:pPr lvl="1"/>
                <a:endParaRPr lang="en-GB" dirty="0"/>
              </a:p>
              <a:p>
                <a:pPr lvl="1"/>
                <a:endParaRPr lang="en-GB" dirty="0"/>
              </a:p>
              <a:p>
                <a:pPr lvl="1"/>
                <a:r>
                  <a:rPr lang="en-GB" b="1" dirty="0">
                    <a:solidFill>
                      <a:schemeClr val="accent5"/>
                    </a:solidFill>
                  </a:rPr>
                  <a:t>The Monte Carlo mass </a:t>
                </a:r>
                <a14:m>
                  <m:oMath xmlns:m="http://schemas.openxmlformats.org/officeDocument/2006/math">
                    <m:sSubSup>
                      <m:sSubSupPr>
                        <m:ctrlPr>
                          <a:rPr lang="en-GB" b="1" i="1" smtClean="0">
                            <a:solidFill>
                              <a:schemeClr val="accent5"/>
                            </a:solidFill>
                            <a:latin typeface="Cambria Math" panose="02040503050406030204" pitchFamily="18" charset="0"/>
                          </a:rPr>
                        </m:ctrlPr>
                      </m:sSubSupPr>
                      <m:e>
                        <m:r>
                          <a:rPr lang="en-GB" b="1" i="1" smtClean="0">
                            <a:solidFill>
                              <a:schemeClr val="accent5"/>
                            </a:solidFill>
                            <a:latin typeface="Cambria Math" panose="02040503050406030204" pitchFamily="18" charset="0"/>
                          </a:rPr>
                          <m:t>𝒎</m:t>
                        </m:r>
                      </m:e>
                      <m:sub>
                        <m:r>
                          <a:rPr lang="en-GB" b="1" i="1" smtClean="0">
                            <a:solidFill>
                              <a:schemeClr val="accent5"/>
                            </a:solidFill>
                            <a:latin typeface="Cambria Math" panose="02040503050406030204" pitchFamily="18" charset="0"/>
                          </a:rPr>
                          <m:t>𝒕</m:t>
                        </m:r>
                      </m:sub>
                      <m:sup>
                        <m:r>
                          <a:rPr lang="en-GB" b="1" i="1" smtClean="0">
                            <a:solidFill>
                              <a:schemeClr val="accent5"/>
                            </a:solidFill>
                            <a:latin typeface="Cambria Math" panose="02040503050406030204" pitchFamily="18" charset="0"/>
                          </a:rPr>
                          <m:t>𝑴𝑪</m:t>
                        </m:r>
                      </m:sup>
                    </m:sSubSup>
                    <m:r>
                      <a:rPr lang="en-GB" b="1" i="1" smtClean="0">
                        <a:latin typeface="Cambria Math" panose="02040503050406030204" pitchFamily="18" charset="0"/>
                      </a:rPr>
                      <m:t> </m:t>
                    </m:r>
                  </m:oMath>
                </a14:m>
                <a:r>
                  <a:rPr lang="en-GB" b="1" dirty="0"/>
                  <a:t>:</a:t>
                </a:r>
                <a:r>
                  <a:rPr lang="en-GB" dirty="0"/>
                  <a:t> “practical experimental mass,” depends on how the Monte Carlo handles showering and hadronization. Different for every MC generators. </a:t>
                </a:r>
              </a:p>
              <a:p>
                <a:pPr lvl="1"/>
                <a:endParaRPr lang="en-GB" dirty="0"/>
              </a:p>
              <a:p>
                <a:pPr lvl="1"/>
                <a:endParaRPr lang="en-GB" dirty="0"/>
              </a:p>
              <a:p>
                <a:r>
                  <a:rPr lang="en-GB" dirty="0">
                    <a:solidFill>
                      <a:schemeClr val="accent1"/>
                    </a:solidFill>
                  </a:rPr>
                  <a:t>At the LHC, we practically measure the MC mass, most of the time. </a:t>
                </a:r>
                <a:r>
                  <a:rPr lang="en-GB" dirty="0"/>
                  <a:t>But high precision measurements require better understanding.</a:t>
                </a:r>
              </a:p>
            </p:txBody>
          </p:sp>
        </mc:Choice>
        <mc:Fallback xmlns="">
          <p:sp>
            <p:nvSpPr>
              <p:cNvPr id="3" name="Espace réservé du contenu 2">
                <a:extLst>
                  <a:ext uri="{FF2B5EF4-FFF2-40B4-BE49-F238E27FC236}">
                    <a16:creationId xmlns:a16="http://schemas.microsoft.com/office/drawing/2014/main" id="{B3FFE1CB-BA34-0F68-E415-879648281E15}"/>
                  </a:ext>
                </a:extLst>
              </p:cNvPr>
              <p:cNvSpPr>
                <a:spLocks noGrp="1" noRot="1" noChangeAspect="1" noMove="1" noResize="1" noEditPoints="1" noAdjustHandles="1" noChangeArrowheads="1" noChangeShapeType="1" noTextEdit="1"/>
              </p:cNvSpPr>
              <p:nvPr>
                <p:ph idx="1"/>
              </p:nvPr>
            </p:nvSpPr>
            <p:spPr>
              <a:xfrm>
                <a:off x="53146" y="1280160"/>
                <a:ext cx="10175359" cy="5501833"/>
              </a:xfrm>
              <a:blipFill>
                <a:blip r:embed="rId2"/>
                <a:stretch>
                  <a:fillRect l="-873" t="-2759" r="-873" b="-230"/>
                </a:stretch>
              </a:blipFill>
            </p:spPr>
            <p:txBody>
              <a:bodyPr/>
              <a:lstStyle/>
              <a:p>
                <a:r>
                  <a:rPr lang="fr-FR">
                    <a:noFill/>
                  </a:rPr>
                  <a:t> </a:t>
                </a:r>
              </a:p>
            </p:txBody>
          </p:sp>
        </mc:Fallback>
      </mc:AlternateContent>
      <p:pic>
        <p:nvPicPr>
          <p:cNvPr id="7" name="Image 6">
            <a:extLst>
              <a:ext uri="{FF2B5EF4-FFF2-40B4-BE49-F238E27FC236}">
                <a16:creationId xmlns:a16="http://schemas.microsoft.com/office/drawing/2014/main" id="{633F1567-F687-359B-12CF-80E0F7380908}"/>
              </a:ext>
            </a:extLst>
          </p:cNvPr>
          <p:cNvPicPr>
            <a:picLocks noChangeAspect="1"/>
          </p:cNvPicPr>
          <p:nvPr/>
        </p:nvPicPr>
        <p:blipFill>
          <a:blip r:embed="rId3"/>
          <a:stretch>
            <a:fillRect/>
          </a:stretch>
        </p:blipFill>
        <p:spPr>
          <a:xfrm>
            <a:off x="2250598" y="3535776"/>
            <a:ext cx="4165600" cy="990600"/>
          </a:xfrm>
          <a:prstGeom prst="rect">
            <a:avLst/>
          </a:prstGeom>
        </p:spPr>
      </p:pic>
      <p:sp>
        <p:nvSpPr>
          <p:cNvPr id="8" name="ZoneTexte 7">
            <a:extLst>
              <a:ext uri="{FF2B5EF4-FFF2-40B4-BE49-F238E27FC236}">
                <a16:creationId xmlns:a16="http://schemas.microsoft.com/office/drawing/2014/main" id="{5EF42D26-7097-5A88-8F3E-CCC3C7BA00CD}"/>
              </a:ext>
            </a:extLst>
          </p:cNvPr>
          <p:cNvSpPr txBox="1"/>
          <p:nvPr/>
        </p:nvSpPr>
        <p:spPr>
          <a:xfrm>
            <a:off x="6902831" y="3846410"/>
            <a:ext cx="2602636" cy="369332"/>
          </a:xfrm>
          <a:prstGeom prst="rect">
            <a:avLst/>
          </a:prstGeom>
          <a:noFill/>
        </p:spPr>
        <p:txBody>
          <a:bodyPr wrap="none" rtlCol="0">
            <a:spAutoFit/>
          </a:bodyPr>
          <a:lstStyle/>
          <a:p>
            <a:r>
              <a:rPr lang="en-GB" b="1" dirty="0">
                <a:solidFill>
                  <a:srgbClr val="C00000"/>
                </a:solidFill>
              </a:rPr>
              <a:t>About 200 MeV precision</a:t>
            </a:r>
          </a:p>
        </p:txBody>
      </p:sp>
      <p:pic>
        <p:nvPicPr>
          <p:cNvPr id="10" name="Image 9">
            <a:extLst>
              <a:ext uri="{FF2B5EF4-FFF2-40B4-BE49-F238E27FC236}">
                <a16:creationId xmlns:a16="http://schemas.microsoft.com/office/drawing/2014/main" id="{EFCC5071-F9C2-54BE-6A92-DBC3AEC8BF45}"/>
              </a:ext>
            </a:extLst>
          </p:cNvPr>
          <p:cNvPicPr>
            <a:picLocks noChangeAspect="1"/>
          </p:cNvPicPr>
          <p:nvPr/>
        </p:nvPicPr>
        <p:blipFill>
          <a:blip r:embed="rId4"/>
          <a:stretch>
            <a:fillRect/>
          </a:stretch>
        </p:blipFill>
        <p:spPr>
          <a:xfrm>
            <a:off x="10228505" y="3048248"/>
            <a:ext cx="1843422" cy="1754583"/>
          </a:xfrm>
          <a:prstGeom prst="rect">
            <a:avLst/>
          </a:prstGeom>
        </p:spPr>
      </p:pic>
    </p:spTree>
    <p:extLst>
      <p:ext uri="{BB962C8B-B14F-4D97-AF65-F5344CB8AC3E}">
        <p14:creationId xmlns:p14="http://schemas.microsoft.com/office/powerpoint/2010/main" val="1572859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3D286AD-78AC-ECA5-0E32-CD414778765A}"/>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𝑯</m:t>
                    </m:r>
                  </m:oMath>
                </a14:m>
                <a:r>
                  <a:rPr lang="fr-FR" dirty="0"/>
                  <a:t> prospectives at HL-LHC</a:t>
                </a:r>
              </a:p>
            </p:txBody>
          </p:sp>
        </mc:Choice>
        <mc:Fallback xmlns="">
          <p:sp>
            <p:nvSpPr>
              <p:cNvPr id="2" name="Titre 1">
                <a:extLst>
                  <a:ext uri="{FF2B5EF4-FFF2-40B4-BE49-F238E27FC236}">
                    <a16:creationId xmlns:a16="http://schemas.microsoft.com/office/drawing/2014/main" id="{23D286AD-78AC-ECA5-0E32-CD414778765A}"/>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005AAD8-0FAE-8F40-B79D-E61766AD6D4A}"/>
                  </a:ext>
                </a:extLst>
              </p:cNvPr>
              <p:cNvSpPr>
                <a:spLocks noGrp="1"/>
              </p:cNvSpPr>
              <p:nvPr>
                <p:ph idx="1"/>
              </p:nvPr>
            </p:nvSpPr>
            <p:spPr>
              <a:xfrm>
                <a:off x="101600" y="1280159"/>
                <a:ext cx="6898184" cy="3898233"/>
              </a:xfrm>
            </p:spPr>
            <p:txBody>
              <a:bodyPr>
                <a:normAutofit fontScale="77500" lnSpcReduction="20000"/>
              </a:bodyPr>
              <a:lstStyle/>
              <a:p>
                <a:r>
                  <a:rPr lang="en-GB" dirty="0">
                    <a:solidFill>
                      <a:schemeClr val="accent1"/>
                    </a:solidFill>
                  </a:rPr>
                  <a:t>Projections made extrapolating results from the run2.</a:t>
                </a:r>
              </a:p>
              <a:p>
                <a:pPr lvl="1"/>
                <a:r>
                  <a:rPr lang="en-GB" dirty="0"/>
                  <a:t>Overall precision of the order 3.4%.</a:t>
                </a:r>
              </a:p>
              <a:p>
                <a:pPr lvl="1"/>
                <a:endParaRPr lang="en-GB" dirty="0"/>
              </a:p>
              <a:p>
                <a:r>
                  <a:rPr lang="en-GB" dirty="0">
                    <a:solidFill>
                      <a:schemeClr val="accent1"/>
                    </a:solidFill>
                  </a:rPr>
                  <a:t>Sensitivity on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𝜅</m:t>
                        </m:r>
                      </m:e>
                      <m:sub>
                        <m:r>
                          <a:rPr lang="fr-FR" b="0" i="1" smtClean="0">
                            <a:solidFill>
                              <a:schemeClr val="accent1"/>
                            </a:solidFill>
                            <a:latin typeface="Cambria Math" panose="02040503050406030204" pitchFamily="18" charset="0"/>
                          </a:rPr>
                          <m:t>𝑡</m:t>
                        </m:r>
                      </m:sub>
                    </m:sSub>
                  </m:oMath>
                </a14:m>
                <a:r>
                  <a:rPr lang="en-GB" dirty="0">
                    <a:solidFill>
                      <a:schemeClr val="accent1"/>
                    </a:solidFill>
                  </a:rPr>
                  <a:t> also present in Higgs production and decays. </a:t>
                </a:r>
              </a:p>
              <a:p>
                <a:endParaRPr lang="en-GB" dirty="0"/>
              </a:p>
              <a:p>
                <a:endParaRPr lang="en-GB" dirty="0"/>
              </a:p>
              <a:p>
                <a:endParaRPr lang="en-GB" dirty="0"/>
              </a:p>
              <a:p>
                <a:endParaRPr lang="en-GB" dirty="0"/>
              </a:p>
              <a:p>
                <a:r>
                  <a:rPr lang="en-GB" dirty="0">
                    <a:solidFill>
                      <a:schemeClr val="accent1"/>
                    </a:solidFill>
                  </a:rPr>
                  <a:t>Probe of new physics in the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oMath>
                </a14:m>
                <a:r>
                  <a:rPr lang="en-GB" dirty="0">
                    <a:solidFill>
                      <a:schemeClr val="accent1"/>
                    </a:solidFill>
                  </a:rPr>
                  <a:t> process, rare but benefit large luminosity</a:t>
                </a:r>
                <a:r>
                  <a:rPr lang="en-GB" dirty="0">
                    <a:solidFill>
                      <a:schemeClr val="accent5"/>
                    </a:solidFill>
                  </a:rPr>
                  <a:t>. </a:t>
                </a:r>
              </a:p>
            </p:txBody>
          </p:sp>
        </mc:Choice>
        <mc:Fallback xmlns="">
          <p:sp>
            <p:nvSpPr>
              <p:cNvPr id="3" name="Espace réservé du contenu 2">
                <a:extLst>
                  <a:ext uri="{FF2B5EF4-FFF2-40B4-BE49-F238E27FC236}">
                    <a16:creationId xmlns:a16="http://schemas.microsoft.com/office/drawing/2014/main" id="{1005AAD8-0FAE-8F40-B79D-E61766AD6D4A}"/>
                  </a:ext>
                </a:extLst>
              </p:cNvPr>
              <p:cNvSpPr>
                <a:spLocks noGrp="1" noRot="1" noChangeAspect="1" noMove="1" noResize="1" noEditPoints="1" noAdjustHandles="1" noChangeArrowheads="1" noChangeShapeType="1" noTextEdit="1"/>
              </p:cNvSpPr>
              <p:nvPr>
                <p:ph idx="1"/>
              </p:nvPr>
            </p:nvSpPr>
            <p:spPr>
              <a:xfrm>
                <a:off x="101600" y="1280159"/>
                <a:ext cx="6898184" cy="3898233"/>
              </a:xfrm>
              <a:blipFill>
                <a:blip r:embed="rId3"/>
                <a:stretch>
                  <a:fillRect l="-1103" t="-3247"/>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340BA121-5CFD-7ACA-7771-D4FC7363E5E8}"/>
              </a:ext>
            </a:extLst>
          </p:cNvPr>
          <p:cNvSpPr txBox="1"/>
          <p:nvPr/>
        </p:nvSpPr>
        <p:spPr>
          <a:xfrm>
            <a:off x="7805268" y="772610"/>
            <a:ext cx="3377407" cy="307777"/>
          </a:xfrm>
          <a:prstGeom prst="rect">
            <a:avLst/>
          </a:prstGeom>
          <a:noFill/>
        </p:spPr>
        <p:txBody>
          <a:bodyPr wrap="square">
            <a:spAutoFit/>
          </a:bodyPr>
          <a:lstStyle/>
          <a:p>
            <a:r>
              <a:rPr lang="fr-FR" sz="1400" b="1" dirty="0">
                <a:solidFill>
                  <a:srgbClr val="C00000"/>
                </a:solidFill>
              </a:rPr>
              <a:t>ATL-PHYS-PUB-2025-018, CMS-HIG-25-002</a:t>
            </a:r>
          </a:p>
        </p:txBody>
      </p:sp>
      <p:pic>
        <p:nvPicPr>
          <p:cNvPr id="7" name="Image 6">
            <a:extLst>
              <a:ext uri="{FF2B5EF4-FFF2-40B4-BE49-F238E27FC236}">
                <a16:creationId xmlns:a16="http://schemas.microsoft.com/office/drawing/2014/main" id="{84AC6D3F-3572-2725-CA48-A20D67058560}"/>
              </a:ext>
            </a:extLst>
          </p:cNvPr>
          <p:cNvPicPr>
            <a:picLocks noChangeAspect="1"/>
          </p:cNvPicPr>
          <p:nvPr/>
        </p:nvPicPr>
        <p:blipFill>
          <a:blip r:embed="rId4"/>
          <a:stretch>
            <a:fillRect/>
          </a:stretch>
        </p:blipFill>
        <p:spPr>
          <a:xfrm>
            <a:off x="6814686" y="1367444"/>
            <a:ext cx="4963151" cy="5142376"/>
          </a:xfrm>
          <a:prstGeom prst="rect">
            <a:avLst/>
          </a:prstGeom>
        </p:spPr>
      </p:pic>
      <p:pic>
        <p:nvPicPr>
          <p:cNvPr id="8" name="Image 7">
            <a:extLst>
              <a:ext uri="{FF2B5EF4-FFF2-40B4-BE49-F238E27FC236}">
                <a16:creationId xmlns:a16="http://schemas.microsoft.com/office/drawing/2014/main" id="{74801595-E9C4-CD49-CD53-332DD64097E6}"/>
              </a:ext>
            </a:extLst>
          </p:cNvPr>
          <p:cNvPicPr>
            <a:picLocks noChangeAspect="1"/>
          </p:cNvPicPr>
          <p:nvPr/>
        </p:nvPicPr>
        <p:blipFill>
          <a:blip r:embed="rId5"/>
          <a:stretch>
            <a:fillRect/>
          </a:stretch>
        </p:blipFill>
        <p:spPr>
          <a:xfrm>
            <a:off x="1566912" y="2977843"/>
            <a:ext cx="3582603" cy="1363152"/>
          </a:xfrm>
          <a:prstGeom prst="rect">
            <a:avLst/>
          </a:prstGeom>
        </p:spPr>
      </p:pic>
      <p:pic>
        <p:nvPicPr>
          <p:cNvPr id="10" name="Image 9">
            <a:extLst>
              <a:ext uri="{FF2B5EF4-FFF2-40B4-BE49-F238E27FC236}">
                <a16:creationId xmlns:a16="http://schemas.microsoft.com/office/drawing/2014/main" id="{6970F046-605D-EE56-9073-BFAF014FAA07}"/>
              </a:ext>
            </a:extLst>
          </p:cNvPr>
          <p:cNvPicPr>
            <a:picLocks noChangeAspect="1"/>
          </p:cNvPicPr>
          <p:nvPr/>
        </p:nvPicPr>
        <p:blipFill>
          <a:blip r:embed="rId6"/>
          <a:stretch>
            <a:fillRect/>
          </a:stretch>
        </p:blipFill>
        <p:spPr>
          <a:xfrm>
            <a:off x="1282024" y="5192831"/>
            <a:ext cx="4352237" cy="1397104"/>
          </a:xfrm>
          <a:prstGeom prst="rect">
            <a:avLst/>
          </a:prstGeom>
        </p:spPr>
      </p:pic>
    </p:spTree>
    <p:extLst>
      <p:ext uri="{BB962C8B-B14F-4D97-AF65-F5344CB8AC3E}">
        <p14:creationId xmlns:p14="http://schemas.microsoft.com/office/powerpoint/2010/main" val="4121898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93CA1F85-E410-A9D1-AE02-CC6DF9E6FC59}"/>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𝑯</m:t>
                    </m:r>
                  </m:oMath>
                </a14:m>
                <a:r>
                  <a:rPr lang="fr-FR" dirty="0"/>
                  <a:t> at </a:t>
                </a:r>
                <a:r>
                  <a:rPr lang="fr-FR" dirty="0" err="1"/>
                  <a:t>FCChh</a:t>
                </a:r>
                <a:endParaRPr lang="fr-FR" dirty="0"/>
              </a:p>
            </p:txBody>
          </p:sp>
        </mc:Choice>
        <mc:Fallback xmlns="">
          <p:sp>
            <p:nvSpPr>
              <p:cNvPr id="2" name="Titre 1">
                <a:extLst>
                  <a:ext uri="{FF2B5EF4-FFF2-40B4-BE49-F238E27FC236}">
                    <a16:creationId xmlns:a16="http://schemas.microsoft.com/office/drawing/2014/main" id="{93CA1F85-E410-A9D1-AE02-CC6DF9E6FC59}"/>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DB4A58F-739C-4734-4DD9-4ABFD79E5876}"/>
                  </a:ext>
                </a:extLst>
              </p:cNvPr>
              <p:cNvSpPr>
                <a:spLocks noGrp="1"/>
              </p:cNvSpPr>
              <p:nvPr>
                <p:ph idx="1"/>
              </p:nvPr>
            </p:nvSpPr>
            <p:spPr>
              <a:xfrm>
                <a:off x="101600" y="1280160"/>
                <a:ext cx="7609742" cy="5419578"/>
              </a:xfrm>
            </p:spPr>
            <p:txBody>
              <a:bodyPr>
                <a:normAutofit fontScale="70000" lnSpcReduction="20000"/>
              </a:bodyPr>
              <a:lstStyle/>
              <a:p>
                <a:r>
                  <a:rPr lang="en-GB" dirty="0">
                    <a:solidFill>
                      <a:schemeClr val="accent1"/>
                    </a:solidFill>
                  </a:rPr>
                  <a:t>Large statistics, golden channel </a:t>
                </a:r>
                <a14:m>
                  <m:oMath xmlns:m="http://schemas.openxmlformats.org/officeDocument/2006/math">
                    <m:r>
                      <a:rPr lang="en-GB" b="0" i="1" smtClean="0">
                        <a:solidFill>
                          <a:schemeClr val="accent1"/>
                        </a:solidFill>
                        <a:latin typeface="Cambria Math" panose="02040503050406030204" pitchFamily="18" charset="0"/>
                      </a:rPr>
                      <m:t>𝑏</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𝑏</m:t>
                        </m:r>
                      </m:e>
                    </m:acc>
                  </m:oMath>
                </a14:m>
                <a:r>
                  <a:rPr lang="en-GB" dirty="0">
                    <a:solidFill>
                      <a:schemeClr val="accent1"/>
                    </a:solidFill>
                  </a:rPr>
                  <a:t>, To reduce systematics, measure ratio to the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r>
                      <a:rPr lang="fr-FR" b="0" i="1" smtClean="0">
                        <a:solidFill>
                          <a:schemeClr val="accent1"/>
                        </a:solidFill>
                        <a:latin typeface="Cambria Math" panose="02040503050406030204" pitchFamily="18" charset="0"/>
                      </a:rPr>
                      <m:t>𝑍</m:t>
                    </m:r>
                  </m:oMath>
                </a14:m>
                <a:r>
                  <a:rPr lang="en-GB" dirty="0">
                    <a:solidFill>
                      <a:schemeClr val="accent1"/>
                    </a:solidFill>
                  </a:rPr>
                  <a:t> process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𝜎</m:t>
                    </m:r>
                    <m:r>
                      <a:rPr lang="fr-FR" b="0" i="1" smtClean="0">
                        <a:solidFill>
                          <a:schemeClr val="accent1"/>
                        </a:solidFill>
                        <a:latin typeface="Cambria Math" panose="02040503050406030204" pitchFamily="18" charset="0"/>
                        <a:ea typeface="Cambria Math" panose="02040503050406030204" pitchFamily="18" charset="0"/>
                      </a:rPr>
                      <m:t>(</m:t>
                    </m:r>
                    <m:r>
                      <a:rPr lang="fr-FR" b="0" i="1" smtClean="0">
                        <a:solidFill>
                          <a:schemeClr val="accent1"/>
                        </a:solidFill>
                        <a:latin typeface="Cambria Math" panose="02040503050406030204" pitchFamily="18" charset="0"/>
                        <a:ea typeface="Cambria Math" panose="02040503050406030204" pitchFamily="18" charset="0"/>
                      </a:rPr>
                      <m:t>𝑡</m:t>
                    </m:r>
                    <m:acc>
                      <m:accPr>
                        <m:chr m:val="̅"/>
                        <m:ctrlPr>
                          <a:rPr lang="fr-FR" b="0" i="1" smtClean="0">
                            <a:solidFill>
                              <a:schemeClr val="accent1"/>
                            </a:solidFill>
                            <a:latin typeface="Cambria Math" panose="02040503050406030204" pitchFamily="18" charset="0"/>
                            <a:ea typeface="Cambria Math" panose="02040503050406030204" pitchFamily="18" charset="0"/>
                          </a:rPr>
                        </m:ctrlPr>
                      </m:accPr>
                      <m:e>
                        <m:r>
                          <a:rPr lang="fr-FR" b="0" i="1" smtClean="0">
                            <a:solidFill>
                              <a:schemeClr val="accent1"/>
                            </a:solidFill>
                            <a:latin typeface="Cambria Math" panose="02040503050406030204" pitchFamily="18" charset="0"/>
                            <a:ea typeface="Cambria Math" panose="02040503050406030204" pitchFamily="18" charset="0"/>
                          </a:rPr>
                          <m:t>𝑡</m:t>
                        </m:r>
                      </m:e>
                    </m:acc>
                    <m:r>
                      <a:rPr lang="fr-FR" b="0" i="1" smtClean="0">
                        <a:solidFill>
                          <a:schemeClr val="accent1"/>
                        </a:solidFill>
                        <a:latin typeface="Cambria Math" panose="02040503050406030204" pitchFamily="18" charset="0"/>
                        <a:ea typeface="Cambria Math" panose="02040503050406030204" pitchFamily="18" charset="0"/>
                      </a:rPr>
                      <m:t>𝐻</m:t>
                    </m:r>
                    <m:r>
                      <a:rPr lang="fr-FR" b="0" i="1" smtClean="0">
                        <a:solidFill>
                          <a:schemeClr val="accent1"/>
                        </a:solidFill>
                        <a:latin typeface="Cambria Math" panose="02040503050406030204" pitchFamily="18" charset="0"/>
                        <a:ea typeface="Cambria Math" panose="02040503050406030204" pitchFamily="18" charset="0"/>
                      </a:rPr>
                      <m:t>, </m:t>
                    </m:r>
                    <m:r>
                      <a:rPr lang="fr-FR" b="0" i="1" smtClean="0">
                        <a:solidFill>
                          <a:schemeClr val="accent1"/>
                        </a:solidFill>
                        <a:latin typeface="Cambria Math" panose="02040503050406030204" pitchFamily="18" charset="0"/>
                        <a:ea typeface="Cambria Math" panose="02040503050406030204" pitchFamily="18" charset="0"/>
                      </a:rPr>
                      <m:t>𝐻</m:t>
                    </m:r>
                    <m:r>
                      <a:rPr lang="fr-FR" b="0" i="1" smtClean="0">
                        <a:solidFill>
                          <a:schemeClr val="accent1"/>
                        </a:solidFill>
                        <a:latin typeface="Cambria Math" panose="02040503050406030204" pitchFamily="18" charset="0"/>
                        <a:ea typeface="Cambria Math" panose="02040503050406030204" pitchFamily="18" charset="0"/>
                      </a:rPr>
                      <m:t>→</m:t>
                    </m:r>
                    <m:r>
                      <a:rPr lang="fr-FR" b="0" i="1" smtClean="0">
                        <a:solidFill>
                          <a:schemeClr val="accent1"/>
                        </a:solidFill>
                        <a:latin typeface="Cambria Math" panose="02040503050406030204" pitchFamily="18" charset="0"/>
                        <a:ea typeface="Cambria Math" panose="02040503050406030204" pitchFamily="18" charset="0"/>
                      </a:rPr>
                      <m:t>𝑏</m:t>
                    </m:r>
                    <m:acc>
                      <m:accPr>
                        <m:chr m:val="̅"/>
                        <m:ctrlPr>
                          <a:rPr lang="fr-FR" b="0" i="1" smtClean="0">
                            <a:solidFill>
                              <a:schemeClr val="accent1"/>
                            </a:solidFill>
                            <a:latin typeface="Cambria Math" panose="02040503050406030204" pitchFamily="18" charset="0"/>
                            <a:ea typeface="Cambria Math" panose="02040503050406030204" pitchFamily="18" charset="0"/>
                          </a:rPr>
                        </m:ctrlPr>
                      </m:accPr>
                      <m:e>
                        <m:r>
                          <a:rPr lang="fr-FR" b="0" i="1" smtClean="0">
                            <a:solidFill>
                              <a:schemeClr val="accent1"/>
                            </a:solidFill>
                            <a:latin typeface="Cambria Math" panose="02040503050406030204" pitchFamily="18" charset="0"/>
                            <a:ea typeface="Cambria Math" panose="02040503050406030204" pitchFamily="18" charset="0"/>
                          </a:rPr>
                          <m:t>𝑏</m:t>
                        </m:r>
                      </m:e>
                    </m:acc>
                    <m:r>
                      <a:rPr lang="fr-FR" b="0" i="1" smtClean="0">
                        <a:solidFill>
                          <a:schemeClr val="accent1"/>
                        </a:solidFill>
                        <a:latin typeface="Cambria Math" panose="02040503050406030204" pitchFamily="18" charset="0"/>
                        <a:ea typeface="Cambria Math" panose="02040503050406030204" pitchFamily="18" charset="0"/>
                      </a:rPr>
                      <m:t>)/</m:t>
                    </m:r>
                    <m:r>
                      <a:rPr lang="fr-FR" b="0" i="1" smtClean="0">
                        <a:solidFill>
                          <a:schemeClr val="accent1"/>
                        </a:solidFill>
                        <a:latin typeface="Cambria Math" panose="02040503050406030204" pitchFamily="18" charset="0"/>
                        <a:ea typeface="Cambria Math" panose="02040503050406030204" pitchFamily="18" charset="0"/>
                      </a:rPr>
                      <m:t>𝜎</m:t>
                    </m:r>
                    <m:r>
                      <a:rPr lang="fr-FR" b="0" i="1" smtClean="0">
                        <a:solidFill>
                          <a:schemeClr val="accent1"/>
                        </a:solidFill>
                        <a:latin typeface="Cambria Math" panose="02040503050406030204" pitchFamily="18" charset="0"/>
                        <a:ea typeface="Cambria Math" panose="02040503050406030204" pitchFamily="18" charset="0"/>
                      </a:rPr>
                      <m:t>(</m:t>
                    </m:r>
                    <m:acc>
                      <m:accPr>
                        <m:chr m:val="̅"/>
                        <m:ctrlPr>
                          <a:rPr lang="fr-FR" i="1">
                            <a:solidFill>
                              <a:schemeClr val="accent1"/>
                            </a:solidFill>
                            <a:latin typeface="Cambria Math" panose="02040503050406030204" pitchFamily="18" charset="0"/>
                            <a:ea typeface="Cambria Math" panose="02040503050406030204" pitchFamily="18" charset="0"/>
                          </a:rPr>
                        </m:ctrlPr>
                      </m:accPr>
                      <m:e>
                        <m:r>
                          <a:rPr lang="fr-FR" b="0" i="1" smtClean="0">
                            <a:solidFill>
                              <a:schemeClr val="accent1"/>
                            </a:solidFill>
                            <a:latin typeface="Cambria Math" panose="02040503050406030204" pitchFamily="18" charset="0"/>
                            <a:ea typeface="Cambria Math" panose="02040503050406030204" pitchFamily="18" charset="0"/>
                          </a:rPr>
                          <m:t>𝑡</m:t>
                        </m:r>
                        <m:r>
                          <a:rPr lang="fr-FR" i="1">
                            <a:solidFill>
                              <a:schemeClr val="accent1"/>
                            </a:solidFill>
                            <a:latin typeface="Cambria Math" panose="02040503050406030204" pitchFamily="18" charset="0"/>
                            <a:ea typeface="Cambria Math" panose="02040503050406030204" pitchFamily="18" charset="0"/>
                          </a:rPr>
                          <m:t>𝑡</m:t>
                        </m:r>
                      </m:e>
                    </m:acc>
                    <m:r>
                      <a:rPr lang="fr-FR" b="0" i="1" smtClean="0">
                        <a:solidFill>
                          <a:schemeClr val="accent1"/>
                        </a:solidFill>
                        <a:latin typeface="Cambria Math" panose="02040503050406030204" pitchFamily="18" charset="0"/>
                        <a:ea typeface="Cambria Math" panose="02040503050406030204" pitchFamily="18" charset="0"/>
                      </a:rPr>
                      <m:t>𝑍</m:t>
                    </m:r>
                    <m:r>
                      <a:rPr lang="fr-FR" i="1">
                        <a:solidFill>
                          <a:schemeClr val="accent1"/>
                        </a:solidFill>
                        <a:latin typeface="Cambria Math" panose="02040503050406030204" pitchFamily="18" charset="0"/>
                        <a:ea typeface="Cambria Math" panose="02040503050406030204" pitchFamily="18" charset="0"/>
                      </a:rPr>
                      <m:t>, </m:t>
                    </m:r>
                    <m:r>
                      <a:rPr lang="fr-FR" b="0" i="1" smtClean="0">
                        <a:solidFill>
                          <a:schemeClr val="accent1"/>
                        </a:solidFill>
                        <a:latin typeface="Cambria Math" panose="02040503050406030204" pitchFamily="18" charset="0"/>
                        <a:ea typeface="Cambria Math" panose="02040503050406030204" pitchFamily="18" charset="0"/>
                      </a:rPr>
                      <m:t>𝑍</m:t>
                    </m:r>
                    <m:r>
                      <a:rPr lang="fr-FR" i="1">
                        <a:solidFill>
                          <a:schemeClr val="accent1"/>
                        </a:solidFill>
                        <a:latin typeface="Cambria Math" panose="02040503050406030204" pitchFamily="18" charset="0"/>
                        <a:ea typeface="Cambria Math" panose="02040503050406030204" pitchFamily="18" charset="0"/>
                      </a:rPr>
                      <m:t>→</m:t>
                    </m:r>
                    <m:r>
                      <a:rPr lang="fr-FR" i="1">
                        <a:solidFill>
                          <a:schemeClr val="accent1"/>
                        </a:solidFill>
                        <a:latin typeface="Cambria Math" panose="02040503050406030204" pitchFamily="18" charset="0"/>
                        <a:ea typeface="Cambria Math" panose="02040503050406030204" pitchFamily="18" charset="0"/>
                      </a:rPr>
                      <m:t>𝑏</m:t>
                    </m:r>
                    <m:acc>
                      <m:accPr>
                        <m:chr m:val="̅"/>
                        <m:ctrlPr>
                          <a:rPr lang="fr-FR" i="1">
                            <a:solidFill>
                              <a:schemeClr val="accent1"/>
                            </a:solidFill>
                            <a:latin typeface="Cambria Math" panose="02040503050406030204" pitchFamily="18" charset="0"/>
                            <a:ea typeface="Cambria Math" panose="02040503050406030204" pitchFamily="18" charset="0"/>
                          </a:rPr>
                        </m:ctrlPr>
                      </m:accPr>
                      <m:e>
                        <m:r>
                          <a:rPr lang="fr-FR" i="1">
                            <a:solidFill>
                              <a:schemeClr val="accent1"/>
                            </a:solidFill>
                            <a:latin typeface="Cambria Math" panose="02040503050406030204" pitchFamily="18" charset="0"/>
                            <a:ea typeface="Cambria Math" panose="02040503050406030204" pitchFamily="18" charset="0"/>
                          </a:rPr>
                          <m:t>𝑏</m:t>
                        </m:r>
                      </m:e>
                    </m:acc>
                  </m:oMath>
                </a14:m>
                <a:r>
                  <a:rPr lang="en-GB" dirty="0">
                    <a:solidFill>
                      <a:schemeClr val="accent1"/>
                    </a:solidFill>
                  </a:rPr>
                  <a:t>):  </a:t>
                </a:r>
              </a:p>
              <a:p>
                <a:pPr lvl="1"/>
                <a:r>
                  <a:rPr lang="en-GB" dirty="0"/>
                  <a:t>Close processes, especially in terms of initial stat and energy scale,</a:t>
                </a:r>
              </a:p>
              <a:p>
                <a:pPr lvl="1"/>
                <a:r>
                  <a:rPr lang="en-GB" dirty="0"/>
                  <a:t>Large cancelation of systematics uncertainties (PDF, modelling, luminosity etc…).</a:t>
                </a:r>
              </a:p>
              <a:p>
                <a:endParaRPr lang="en-GB" dirty="0"/>
              </a:p>
              <a:p>
                <a:endParaRPr lang="en-GB" dirty="0"/>
              </a:p>
              <a:p>
                <a:endParaRPr lang="en-GB" dirty="0"/>
              </a:p>
              <a:p>
                <a:endParaRPr lang="en-GB" dirty="0"/>
              </a:p>
              <a:p>
                <a:endParaRPr lang="en-GB" dirty="0"/>
              </a:p>
              <a:p>
                <a:endParaRPr lang="en-GB" dirty="0"/>
              </a:p>
              <a:p>
                <a:r>
                  <a:rPr lang="en-GB" dirty="0">
                    <a:solidFill>
                      <a:schemeClr val="accent1"/>
                    </a:solidFill>
                  </a:rPr>
                  <a:t>At </a:t>
                </a:r>
                <a:r>
                  <a:rPr lang="en-GB" dirty="0" err="1">
                    <a:solidFill>
                      <a:schemeClr val="accent1"/>
                    </a:solidFill>
                  </a:rPr>
                  <a:t>FCChh</a:t>
                </a:r>
                <a:r>
                  <a:rPr lang="en-GB" dirty="0">
                    <a:solidFill>
                      <a:schemeClr val="accent1"/>
                    </a:solidFill>
                  </a:rPr>
                  <a:t>, top quarks and Higgs have a larger probability to be boosted </a:t>
                </a:r>
                <a:r>
                  <a:rPr lang="en-GB" dirty="0"/>
                  <a:t>=&gt; possibility to use dedicated top tagging and Higgs tagging algorithms. Powerful handle to extract the signal.</a:t>
                </a:r>
              </a:p>
              <a:p>
                <a:endParaRPr lang="en-GB" dirty="0"/>
              </a:p>
              <a:p>
                <a:r>
                  <a:rPr lang="en-GB" dirty="0">
                    <a:solidFill>
                      <a:schemeClr val="accent1"/>
                    </a:solidFill>
                  </a:rPr>
                  <a:t>It is believed that </a:t>
                </a:r>
                <a:r>
                  <a:rPr lang="en-GB" b="1" dirty="0">
                    <a:solidFill>
                      <a:schemeClr val="accent1"/>
                    </a:solidFill>
                  </a:rPr>
                  <a:t>a 1% uncertainty on </a:t>
                </a:r>
                <a14:m>
                  <m:oMath xmlns:m="http://schemas.openxmlformats.org/officeDocument/2006/math">
                    <m:sSub>
                      <m:sSubPr>
                        <m:ctrlPr>
                          <a:rPr lang="en-GB" b="1" i="1" smtClean="0">
                            <a:solidFill>
                              <a:schemeClr val="accent1"/>
                            </a:solidFill>
                            <a:latin typeface="Cambria Math" panose="02040503050406030204" pitchFamily="18" charset="0"/>
                          </a:rPr>
                        </m:ctrlPr>
                      </m:sSubPr>
                      <m:e>
                        <m:r>
                          <a:rPr lang="fr-FR" b="1" i="1" smtClean="0">
                            <a:solidFill>
                              <a:schemeClr val="accent1"/>
                            </a:solidFill>
                            <a:latin typeface="Cambria Math" panose="02040503050406030204" pitchFamily="18" charset="0"/>
                          </a:rPr>
                          <m:t>𝒚</m:t>
                        </m:r>
                      </m:e>
                      <m:sub>
                        <m:r>
                          <a:rPr lang="fr-FR" b="1" i="1" smtClean="0">
                            <a:solidFill>
                              <a:schemeClr val="accent1"/>
                            </a:solidFill>
                            <a:latin typeface="Cambria Math" panose="02040503050406030204" pitchFamily="18" charset="0"/>
                          </a:rPr>
                          <m:t>𝒕</m:t>
                        </m:r>
                      </m:sub>
                    </m:sSub>
                  </m:oMath>
                </a14:m>
                <a:r>
                  <a:rPr lang="en-GB" dirty="0">
                    <a:solidFill>
                      <a:schemeClr val="accent1"/>
                    </a:solidFill>
                  </a:rPr>
                  <a:t> can be reached at </a:t>
                </a:r>
                <a:r>
                  <a:rPr lang="en-GB" dirty="0" err="1">
                    <a:solidFill>
                      <a:schemeClr val="accent1"/>
                    </a:solidFill>
                  </a:rPr>
                  <a:t>FCChh</a:t>
                </a:r>
                <a:r>
                  <a:rPr lang="en-GB" dirty="0">
                    <a:solidFill>
                      <a:schemeClr val="accent1"/>
                    </a:solidFill>
                  </a:rPr>
                  <a:t>.</a:t>
                </a:r>
              </a:p>
            </p:txBody>
          </p:sp>
        </mc:Choice>
        <mc:Fallback xmlns="">
          <p:sp>
            <p:nvSpPr>
              <p:cNvPr id="3" name="Espace réservé du contenu 2">
                <a:extLst>
                  <a:ext uri="{FF2B5EF4-FFF2-40B4-BE49-F238E27FC236}">
                    <a16:creationId xmlns:a16="http://schemas.microsoft.com/office/drawing/2014/main" id="{BDB4A58F-739C-4734-4DD9-4ABFD79E5876}"/>
                  </a:ext>
                </a:extLst>
              </p:cNvPr>
              <p:cNvSpPr>
                <a:spLocks noGrp="1" noRot="1" noChangeAspect="1" noMove="1" noResize="1" noEditPoints="1" noAdjustHandles="1" noChangeArrowheads="1" noChangeShapeType="1" noTextEdit="1"/>
              </p:cNvSpPr>
              <p:nvPr>
                <p:ph idx="1"/>
              </p:nvPr>
            </p:nvSpPr>
            <p:spPr>
              <a:xfrm>
                <a:off x="101600" y="1280160"/>
                <a:ext cx="7609742" cy="5419578"/>
              </a:xfrm>
              <a:blipFill>
                <a:blip r:embed="rId3"/>
                <a:stretch>
                  <a:fillRect l="-833" t="-1869"/>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C4F0132A-F3B9-240A-173D-38B1EFEC2429}"/>
              </a:ext>
            </a:extLst>
          </p:cNvPr>
          <p:cNvSpPr txBox="1"/>
          <p:nvPr/>
        </p:nvSpPr>
        <p:spPr>
          <a:xfrm>
            <a:off x="8121155" y="748374"/>
            <a:ext cx="2992905" cy="307777"/>
          </a:xfrm>
          <a:prstGeom prst="rect">
            <a:avLst/>
          </a:prstGeom>
          <a:noFill/>
        </p:spPr>
        <p:txBody>
          <a:bodyPr wrap="square">
            <a:spAutoFit/>
          </a:bodyPr>
          <a:lstStyle/>
          <a:p>
            <a:r>
              <a:rPr lang="fr-FR" sz="1400" b="1" i="1" dirty="0">
                <a:solidFill>
                  <a:srgbClr val="C00000"/>
                </a:solidFill>
                <a:effectLst/>
              </a:rPr>
              <a:t>J. Phys. G: </a:t>
            </a:r>
            <a:r>
              <a:rPr lang="fr-FR" sz="1400" b="1" i="1" dirty="0" err="1">
                <a:solidFill>
                  <a:srgbClr val="C00000"/>
                </a:solidFill>
                <a:effectLst/>
              </a:rPr>
              <a:t>Nucl</a:t>
            </a:r>
            <a:r>
              <a:rPr lang="fr-FR" sz="1400" b="1" i="1" dirty="0">
                <a:solidFill>
                  <a:srgbClr val="C00000"/>
                </a:solidFill>
                <a:effectLst/>
              </a:rPr>
              <a:t>. Part. Phys.</a:t>
            </a:r>
            <a:r>
              <a:rPr lang="fr-FR" sz="1400" b="1" dirty="0">
                <a:solidFill>
                  <a:srgbClr val="C00000"/>
                </a:solidFill>
                <a:effectLst/>
              </a:rPr>
              <a:t> 43 035001</a:t>
            </a:r>
            <a:endParaRPr lang="fr-FR" sz="1400" b="1" dirty="0">
              <a:solidFill>
                <a:srgbClr val="C00000"/>
              </a:solidFill>
            </a:endParaRPr>
          </a:p>
        </p:txBody>
      </p:sp>
      <p:pic>
        <p:nvPicPr>
          <p:cNvPr id="7" name="Image 6">
            <a:extLst>
              <a:ext uri="{FF2B5EF4-FFF2-40B4-BE49-F238E27FC236}">
                <a16:creationId xmlns:a16="http://schemas.microsoft.com/office/drawing/2014/main" id="{31DE42B2-9181-9CF4-DAFE-5015E488027D}"/>
              </a:ext>
            </a:extLst>
          </p:cNvPr>
          <p:cNvPicPr>
            <a:picLocks noChangeAspect="1"/>
          </p:cNvPicPr>
          <p:nvPr/>
        </p:nvPicPr>
        <p:blipFill>
          <a:blip r:embed="rId4"/>
          <a:stretch>
            <a:fillRect/>
          </a:stretch>
        </p:blipFill>
        <p:spPr>
          <a:xfrm>
            <a:off x="656499" y="2826395"/>
            <a:ext cx="6459903" cy="1407217"/>
          </a:xfrm>
          <a:prstGeom prst="rect">
            <a:avLst/>
          </a:prstGeom>
        </p:spPr>
      </p:pic>
      <p:pic>
        <p:nvPicPr>
          <p:cNvPr id="8" name="Picture 2" descr="Quantum Diaries">
            <a:extLst>
              <a:ext uri="{FF2B5EF4-FFF2-40B4-BE49-F238E27FC236}">
                <a16:creationId xmlns:a16="http://schemas.microsoft.com/office/drawing/2014/main" id="{C84D315B-1826-3437-9E2E-B5C21F154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1155" y="1426978"/>
            <a:ext cx="3501787" cy="151975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A9A88162-F80E-42C1-705A-8A7AE63E23CA}"/>
              </a:ext>
            </a:extLst>
          </p:cNvPr>
          <p:cNvPicPr>
            <a:picLocks noChangeAspect="1"/>
          </p:cNvPicPr>
          <p:nvPr/>
        </p:nvPicPr>
        <p:blipFill>
          <a:blip r:embed="rId6"/>
          <a:stretch>
            <a:fillRect/>
          </a:stretch>
        </p:blipFill>
        <p:spPr>
          <a:xfrm>
            <a:off x="7935057" y="2946730"/>
            <a:ext cx="3911600" cy="3873500"/>
          </a:xfrm>
          <a:prstGeom prst="rect">
            <a:avLst/>
          </a:prstGeom>
        </p:spPr>
      </p:pic>
      <p:pic>
        <p:nvPicPr>
          <p:cNvPr id="12" name="Image 11">
            <a:extLst>
              <a:ext uri="{FF2B5EF4-FFF2-40B4-BE49-F238E27FC236}">
                <a16:creationId xmlns:a16="http://schemas.microsoft.com/office/drawing/2014/main" id="{CF29CB37-BE35-91B2-F372-2B11C241755D}"/>
              </a:ext>
            </a:extLst>
          </p:cNvPr>
          <p:cNvPicPr>
            <a:picLocks noChangeAspect="1"/>
          </p:cNvPicPr>
          <p:nvPr/>
        </p:nvPicPr>
        <p:blipFill>
          <a:blip r:embed="rId7"/>
          <a:stretch>
            <a:fillRect/>
          </a:stretch>
        </p:blipFill>
        <p:spPr>
          <a:xfrm>
            <a:off x="7526215" y="3775065"/>
            <a:ext cx="2486487" cy="917094"/>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BA0600C0-A4A7-5AEF-B6AF-A7A306ED2C27}"/>
                  </a:ext>
                </a:extLst>
              </p:cNvPr>
              <p:cNvSpPr txBox="1"/>
              <p:nvPr/>
            </p:nvSpPr>
            <p:spPr>
              <a:xfrm>
                <a:off x="2647506" y="6412661"/>
                <a:ext cx="4567725" cy="369332"/>
              </a:xfrm>
              <a:prstGeom prst="rect">
                <a:avLst/>
              </a:prstGeom>
              <a:noFill/>
            </p:spPr>
            <p:txBody>
              <a:bodyPr wrap="none" rtlCol="0">
                <a:spAutoFit/>
              </a:bodyPr>
              <a:lstStyle/>
              <a:p>
                <a:r>
                  <a:rPr lang="en-GB" b="1" dirty="0">
                    <a:solidFill>
                      <a:srgbClr val="C00000"/>
                    </a:solidFill>
                  </a:rPr>
                  <a:t>Precision on </a:t>
                </a:r>
                <a14:m>
                  <m:oMath xmlns:m="http://schemas.openxmlformats.org/officeDocument/2006/math">
                    <m:sSub>
                      <m:sSubPr>
                        <m:ctrlPr>
                          <a:rPr lang="en-GB" b="1" i="1" smtClean="0">
                            <a:solidFill>
                              <a:srgbClr val="C00000"/>
                            </a:solidFill>
                            <a:latin typeface="Cambria Math" panose="02040503050406030204" pitchFamily="18" charset="0"/>
                          </a:rPr>
                        </m:ctrlPr>
                      </m:sSubPr>
                      <m:e>
                        <m:r>
                          <a:rPr lang="en-GB" b="1" i="1" smtClean="0">
                            <a:solidFill>
                              <a:srgbClr val="C00000"/>
                            </a:solidFill>
                            <a:latin typeface="Cambria Math" panose="02040503050406030204" pitchFamily="18" charset="0"/>
                          </a:rPr>
                          <m:t>𝒚</m:t>
                        </m:r>
                      </m:e>
                      <m:sub>
                        <m:r>
                          <a:rPr lang="en-GB" b="1" i="1" smtClean="0">
                            <a:solidFill>
                              <a:srgbClr val="C00000"/>
                            </a:solidFill>
                            <a:latin typeface="Cambria Math" panose="02040503050406030204" pitchFamily="18" charset="0"/>
                          </a:rPr>
                          <m:t>𝒕</m:t>
                        </m:r>
                      </m:sub>
                    </m:sSub>
                  </m:oMath>
                </a14:m>
                <a:r>
                  <a:rPr lang="en-GB" b="1" dirty="0">
                    <a:solidFill>
                      <a:srgbClr val="C00000"/>
                    </a:solidFill>
                  </a:rPr>
                  <a:t> at LC of same order of a few %</a:t>
                </a:r>
              </a:p>
            </p:txBody>
          </p:sp>
        </mc:Choice>
        <mc:Fallback xmlns="">
          <p:sp>
            <p:nvSpPr>
              <p:cNvPr id="13" name="ZoneTexte 12">
                <a:extLst>
                  <a:ext uri="{FF2B5EF4-FFF2-40B4-BE49-F238E27FC236}">
                    <a16:creationId xmlns:a16="http://schemas.microsoft.com/office/drawing/2014/main" id="{BA0600C0-A4A7-5AEF-B6AF-A7A306ED2C27}"/>
                  </a:ext>
                </a:extLst>
              </p:cNvPr>
              <p:cNvSpPr txBox="1">
                <a:spLocks noRot="1" noChangeAspect="1" noMove="1" noResize="1" noEditPoints="1" noAdjustHandles="1" noChangeArrowheads="1" noChangeShapeType="1" noTextEdit="1"/>
              </p:cNvSpPr>
              <p:nvPr/>
            </p:nvSpPr>
            <p:spPr>
              <a:xfrm>
                <a:off x="2647506" y="6412661"/>
                <a:ext cx="4567725" cy="369332"/>
              </a:xfrm>
              <a:prstGeom prst="rect">
                <a:avLst/>
              </a:prstGeom>
              <a:blipFill>
                <a:blip r:embed="rId8"/>
                <a:stretch>
                  <a:fillRect l="-1108" t="-6452" b="-22581"/>
                </a:stretch>
              </a:blipFill>
            </p:spPr>
            <p:txBody>
              <a:bodyPr/>
              <a:lstStyle/>
              <a:p>
                <a:r>
                  <a:rPr lang="fr-FR">
                    <a:noFill/>
                  </a:rPr>
                  <a:t> </a:t>
                </a:r>
              </a:p>
            </p:txBody>
          </p:sp>
        </mc:Fallback>
      </mc:AlternateContent>
    </p:spTree>
    <p:extLst>
      <p:ext uri="{BB962C8B-B14F-4D97-AF65-F5344CB8AC3E}">
        <p14:creationId xmlns:p14="http://schemas.microsoft.com/office/powerpoint/2010/main" val="16245516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1690A-75E2-57AA-25F1-F45068E00424}"/>
              </a:ext>
            </a:extLst>
          </p:cNvPr>
          <p:cNvSpPr>
            <a:spLocks noGrp="1"/>
          </p:cNvSpPr>
          <p:nvPr>
            <p:ph type="title"/>
          </p:nvPr>
        </p:nvSpPr>
        <p:spPr>
          <a:xfrm>
            <a:off x="838200" y="2937233"/>
            <a:ext cx="10515600" cy="983533"/>
          </a:xfrm>
        </p:spPr>
        <p:txBody>
          <a:bodyPr/>
          <a:lstStyle/>
          <a:p>
            <a:r>
              <a:rPr lang="en-GB" dirty="0"/>
              <a:t>Top quark properties</a:t>
            </a:r>
          </a:p>
        </p:txBody>
      </p:sp>
    </p:spTree>
    <p:extLst>
      <p:ext uri="{BB962C8B-B14F-4D97-AF65-F5344CB8AC3E}">
        <p14:creationId xmlns:p14="http://schemas.microsoft.com/office/powerpoint/2010/main" val="18243810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6F6E0958-22CA-7445-2840-87F4C0C5434B}"/>
                  </a:ext>
                </a:extLst>
              </p:cNvPr>
              <p:cNvSpPr>
                <a:spLocks noGrp="1"/>
              </p:cNvSpPr>
              <p:nvPr>
                <p:ph type="title"/>
              </p:nvPr>
            </p:nvSpPr>
            <p:spPr/>
            <p:txBody>
              <a:bodyPr>
                <a:normAutofit/>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en-GB" dirty="0"/>
                  <a:t> Spin correlation</a:t>
                </a:r>
              </a:p>
            </p:txBody>
          </p:sp>
        </mc:Choice>
        <mc:Fallback xmlns="">
          <p:sp>
            <p:nvSpPr>
              <p:cNvPr id="2" name="Titre 1">
                <a:extLst>
                  <a:ext uri="{FF2B5EF4-FFF2-40B4-BE49-F238E27FC236}">
                    <a16:creationId xmlns:a16="http://schemas.microsoft.com/office/drawing/2014/main" id="{6F6E0958-22CA-7445-2840-87F4C0C5434B}"/>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ADAC2301-BADD-53C9-B060-8EA188427346}"/>
                  </a:ext>
                </a:extLst>
              </p:cNvPr>
              <p:cNvSpPr>
                <a:spLocks noGrp="1"/>
              </p:cNvSpPr>
              <p:nvPr>
                <p:ph idx="1"/>
              </p:nvPr>
            </p:nvSpPr>
            <p:spPr>
              <a:xfrm>
                <a:off x="0" y="1200360"/>
                <a:ext cx="8816489" cy="5657639"/>
              </a:xfrm>
            </p:spPr>
            <p:txBody>
              <a:bodyPr>
                <a:normAutofit/>
              </a:bodyPr>
              <a:lstStyle/>
              <a:p>
                <a:r>
                  <a:rPr lang="en-GB" sz="1800" dirty="0">
                    <a:solidFill>
                      <a:schemeClr val="accent1"/>
                    </a:solidFill>
                  </a:rPr>
                  <a:t>Top quark lifetime &lt;&lt; hadronization timescale &lt;&lt; the spin decorrelation time</a:t>
                </a:r>
                <a:r>
                  <a:rPr lang="en-GB" sz="1800" dirty="0">
                    <a:solidFill>
                      <a:schemeClr val="accent5"/>
                    </a:solidFill>
                  </a:rPr>
                  <a:t>. </a:t>
                </a:r>
              </a:p>
              <a:p>
                <a:r>
                  <a:rPr lang="en-GB" sz="1800" dirty="0"/>
                  <a:t>While top quarks are not polarised, the SM predicts spin correlations in the </a:t>
                </a:r>
                <a14:m>
                  <m:oMath xmlns:m="http://schemas.openxmlformats.org/officeDocument/2006/math">
                    <m:r>
                      <a:rPr lang="en-GB" sz="1800" b="0" i="1" smtClean="0">
                        <a:latin typeface="Cambria Math" panose="02040503050406030204" pitchFamily="18" charset="0"/>
                      </a:rPr>
                      <m:t>𝑡</m:t>
                    </m:r>
                    <m:acc>
                      <m:accPr>
                        <m:chr m:val="̅"/>
                        <m:ctrlPr>
                          <a:rPr lang="en-GB" sz="1800" b="0" i="1" smtClean="0">
                            <a:latin typeface="Cambria Math" panose="02040503050406030204" pitchFamily="18" charset="0"/>
                          </a:rPr>
                        </m:ctrlPr>
                      </m:accPr>
                      <m:e>
                        <m:r>
                          <a:rPr lang="en-GB" sz="1800" b="0" i="1" smtClean="0">
                            <a:latin typeface="Cambria Math" panose="02040503050406030204" pitchFamily="18" charset="0"/>
                          </a:rPr>
                          <m:t>𝑡</m:t>
                        </m:r>
                      </m:e>
                    </m:acc>
                  </m:oMath>
                </a14:m>
                <a:r>
                  <a:rPr lang="en-GB" sz="1800" dirty="0"/>
                  <a:t> system, </a:t>
                </a:r>
              </a:p>
              <a:p>
                <a:pPr marL="0" indent="0">
                  <a:buNone/>
                </a:pPr>
                <a:endParaRPr lang="en-GB" sz="1800" dirty="0"/>
              </a:p>
              <a:p>
                <a:r>
                  <a:rPr lang="en-GB" sz="1800" dirty="0">
                    <a:solidFill>
                      <a:schemeClr val="accent1"/>
                    </a:solidFill>
                  </a:rPr>
                  <a:t>The spin information of the top quark is transferred directly to its decay products</a:t>
                </a:r>
                <a:r>
                  <a:rPr lang="en-GB" sz="1800" dirty="0"/>
                  <a:t>,</a:t>
                </a:r>
              </a:p>
              <a:p>
                <a:pPr lvl="1"/>
                <a:r>
                  <a:rPr lang="en-GB" sz="1600" dirty="0"/>
                  <a:t>Charge lepton from W decays carry almost the full spin information =&gt;dileptonic channel Golden channel,</a:t>
                </a:r>
              </a:p>
              <a:p>
                <a:r>
                  <a:rPr lang="en-GB" sz="1800" dirty="0">
                    <a:solidFill>
                      <a:schemeClr val="accent1"/>
                    </a:solidFill>
                  </a:rPr>
                  <a:t>Expressed in term of “helicity basis” </a:t>
                </a:r>
                <a:r>
                  <a:rPr lang="en-GB" sz="1800" dirty="0"/>
                  <a:t>: </a:t>
                </a:r>
                <a:r>
                  <a:rPr lang="en-GB" sz="1800" dirty="0">
                    <a:effectLst/>
                    <a:latin typeface="Helvetica" pitchFamily="2" charset="0"/>
                  </a:rPr>
                  <a:t> </a:t>
                </a:r>
                <a:endParaRPr lang="fr-FR" sz="1800" i="1" dirty="0">
                  <a:effectLst/>
                  <a:latin typeface="Cambria Math" panose="02040503050406030204" pitchFamily="18" charset="0"/>
                  <a:ea typeface="Cambria Math" panose="02040503050406030204" pitchFamily="18" charset="0"/>
                </a:endParaRPr>
              </a:p>
              <a:p>
                <a:endParaRPr lang="fr-FR" sz="1800" i="1" dirty="0">
                  <a:effectLst/>
                  <a:latin typeface="Cambria Math" panose="02040503050406030204" pitchFamily="18" charset="0"/>
                  <a:ea typeface="Cambria Math" panose="02040503050406030204" pitchFamily="18" charset="0"/>
                </a:endParaRPr>
              </a:p>
              <a:p>
                <a:pPr marL="0" indent="0">
                  <a:buNone/>
                </a:pPr>
                <a:endParaRPr lang="fr-FR" sz="1800" i="1" dirty="0">
                  <a:effectLst/>
                  <a:latin typeface="Cambria Math" panose="02040503050406030204" pitchFamily="18" charset="0"/>
                  <a:ea typeface="Cambria Math" panose="02040503050406030204" pitchFamily="18" charset="0"/>
                </a:endParaRPr>
              </a:p>
              <a:p>
                <a:pPr marL="0" indent="0">
                  <a:buNone/>
                </a:pPr>
                <a:endParaRPr lang="en-GB" sz="1800" i="1" dirty="0">
                  <a:effectLst/>
                  <a:latin typeface="Cambria Math" panose="02040503050406030204" pitchFamily="18" charset="0"/>
                  <a:ea typeface="Cambria Math" panose="02040503050406030204" pitchFamily="18" charset="0"/>
                </a:endParaRPr>
              </a:p>
              <a:p>
                <a14:m>
                  <m:oMath xmlns:m="http://schemas.openxmlformats.org/officeDocument/2006/math">
                    <m:r>
                      <a:rPr lang="en-GB" sz="1800" i="1" smtClean="0">
                        <a:solidFill>
                          <a:schemeClr val="accent1"/>
                        </a:solidFill>
                        <a:effectLst/>
                        <a:latin typeface="Cambria Math" panose="02040503050406030204" pitchFamily="18" charset="0"/>
                        <a:ea typeface="Cambria Math" panose="02040503050406030204" pitchFamily="18" charset="0"/>
                      </a:rPr>
                      <m:t>𝜃</m:t>
                    </m:r>
                  </m:oMath>
                </a14:m>
                <a:r>
                  <a:rPr lang="en-GB" sz="1800" dirty="0">
                    <a:solidFill>
                      <a:schemeClr val="accent5"/>
                    </a:solidFill>
                    <a:effectLst/>
                    <a:latin typeface="Helvetica" pitchFamily="2" charset="0"/>
                  </a:rPr>
                  <a:t> </a:t>
                </a:r>
                <a:r>
                  <a:rPr lang="en-GB" sz="1800" dirty="0">
                    <a:effectLst/>
                    <a:latin typeface="Helvetica" pitchFamily="2" charset="0"/>
                  </a:rPr>
                  <a:t>: angles between the direction of a lepton in the rest frame of its top quark parent the top-quark direction in the centre-of-mass rest frame. </a:t>
                </a:r>
                <a14:m>
                  <m:oMath xmlns:m="http://schemas.openxmlformats.org/officeDocument/2006/math">
                    <m:r>
                      <a:rPr lang="fr-FR" sz="1800" b="0" i="1" smtClean="0">
                        <a:effectLst/>
                        <a:latin typeface="Cambria Math" panose="02040503050406030204" pitchFamily="18" charset="0"/>
                      </a:rPr>
                      <m:t>𝐶</m:t>
                    </m:r>
                    <m:r>
                      <a:rPr lang="fr-FR" sz="1800" b="0" i="1" smtClean="0">
                        <a:effectLst/>
                        <a:latin typeface="Cambria Math" panose="02040503050406030204" pitchFamily="18" charset="0"/>
                      </a:rPr>
                      <m:t>=−</m:t>
                    </m:r>
                    <m:sSub>
                      <m:sSubPr>
                        <m:ctrlPr>
                          <a:rPr lang="fr-FR" sz="1800" b="0" i="1" smtClean="0">
                            <a:effectLst/>
                            <a:latin typeface="Cambria Math" panose="02040503050406030204" pitchFamily="18" charset="0"/>
                          </a:rPr>
                        </m:ctrlPr>
                      </m:sSubPr>
                      <m:e>
                        <m:r>
                          <a:rPr lang="fr-FR" sz="1800" b="0" i="1" smtClean="0">
                            <a:effectLst/>
                            <a:latin typeface="Cambria Math" panose="02040503050406030204" pitchFamily="18" charset="0"/>
                          </a:rPr>
                          <m:t>𝑐</m:t>
                        </m:r>
                      </m:e>
                      <m:sub>
                        <m:sSup>
                          <m:sSupPr>
                            <m:ctrlPr>
                              <a:rPr lang="fr-FR" sz="1800" b="0" i="1" smtClean="0">
                                <a:effectLst/>
                                <a:latin typeface="Cambria Math" panose="02040503050406030204" pitchFamily="18" charset="0"/>
                              </a:rPr>
                            </m:ctrlPr>
                          </m:sSupPr>
                          <m:e>
                            <m:r>
                              <a:rPr lang="fr-FR" sz="1800" b="0" i="1" smtClean="0">
                                <a:effectLst/>
                                <a:latin typeface="Cambria Math" panose="02040503050406030204" pitchFamily="18" charset="0"/>
                              </a:rPr>
                              <m:t>𝑙</m:t>
                            </m:r>
                          </m:e>
                          <m:sup>
                            <m:r>
                              <a:rPr lang="fr-FR" sz="1800" b="0" i="1" smtClean="0">
                                <a:effectLst/>
                                <a:latin typeface="Cambria Math" panose="02040503050406030204" pitchFamily="18" charset="0"/>
                                <a:ea typeface="Cambria Math" panose="02040503050406030204" pitchFamily="18" charset="0"/>
                              </a:rPr>
                              <m:t>±</m:t>
                            </m:r>
                          </m:sup>
                        </m:sSup>
                      </m:sub>
                    </m:sSub>
                    <m:sSub>
                      <m:sSubPr>
                        <m:ctrlPr>
                          <a:rPr lang="fr-FR" sz="1800" i="1">
                            <a:latin typeface="Cambria Math" panose="02040503050406030204" pitchFamily="18" charset="0"/>
                          </a:rPr>
                        </m:ctrlPr>
                      </m:sSubPr>
                      <m:e>
                        <m:r>
                          <a:rPr lang="fr-FR" sz="1800" i="1">
                            <a:latin typeface="Cambria Math" panose="02040503050406030204" pitchFamily="18" charset="0"/>
                          </a:rPr>
                          <m:t>𝑐</m:t>
                        </m:r>
                      </m:e>
                      <m:sub>
                        <m:sSup>
                          <m:sSupPr>
                            <m:ctrlPr>
                              <a:rPr lang="fr-FR" sz="1800" i="1">
                                <a:latin typeface="Cambria Math" panose="02040503050406030204" pitchFamily="18" charset="0"/>
                              </a:rPr>
                            </m:ctrlPr>
                          </m:sSupPr>
                          <m:e>
                            <m:r>
                              <a:rPr lang="fr-FR" sz="1800" i="1">
                                <a:latin typeface="Cambria Math" panose="02040503050406030204" pitchFamily="18" charset="0"/>
                              </a:rPr>
                              <m:t>𝑙</m:t>
                            </m:r>
                          </m:e>
                          <m:sup>
                            <m:r>
                              <a:rPr lang="fr-FR" sz="1800" i="1">
                                <a:latin typeface="Cambria Math" panose="02040503050406030204" pitchFamily="18" charset="0"/>
                                <a:ea typeface="Cambria Math" panose="02040503050406030204" pitchFamily="18" charset="0"/>
                              </a:rPr>
                              <m:t>±</m:t>
                            </m:r>
                          </m:sup>
                        </m:sSup>
                      </m:sub>
                    </m:sSub>
                    <m:sSub>
                      <m:sSubPr>
                        <m:ctrlPr>
                          <a:rPr lang="fr-FR" sz="1800" i="1" smtClean="0">
                            <a:latin typeface="Cambria Math" panose="02040503050406030204" pitchFamily="18" charset="0"/>
                            <a:ea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𝐴</m:t>
                        </m:r>
                      </m:e>
                      <m:sub>
                        <m:r>
                          <a:rPr lang="fr-FR" sz="1800" b="0" i="1" smtClean="0">
                            <a:latin typeface="Cambria Math" panose="02040503050406030204" pitchFamily="18" charset="0"/>
                            <a:ea typeface="Cambria Math" panose="02040503050406030204" pitchFamily="18" charset="0"/>
                          </a:rPr>
                          <m:t>𝑏𝑎𝑠𝑖𝑠</m:t>
                        </m:r>
                      </m:sub>
                    </m:sSub>
                  </m:oMath>
                </a14:m>
                <a:r>
                  <a:rPr lang="en-GB" sz="1800" dirty="0">
                    <a:effectLst/>
                    <a:latin typeface="Helvetica" pitchFamily="2" charset="0"/>
                  </a:rPr>
                  <a:t>, and </a:t>
                </a:r>
                <a14:m>
                  <m:oMath xmlns:m="http://schemas.openxmlformats.org/officeDocument/2006/math">
                    <m:sSub>
                      <m:sSubPr>
                        <m:ctrlPr>
                          <a:rPr lang="fr-FR" sz="1800" i="1">
                            <a:latin typeface="Cambria Math" panose="02040503050406030204" pitchFamily="18" charset="0"/>
                          </a:rPr>
                        </m:ctrlPr>
                      </m:sSubPr>
                      <m:e>
                        <m:r>
                          <a:rPr lang="fr-FR" sz="1800" i="1">
                            <a:latin typeface="Cambria Math" panose="02040503050406030204" pitchFamily="18" charset="0"/>
                          </a:rPr>
                          <m:t>𝑐</m:t>
                        </m:r>
                      </m:e>
                      <m:sub>
                        <m:sSup>
                          <m:sSupPr>
                            <m:ctrlPr>
                              <a:rPr lang="fr-FR" sz="1800" i="1">
                                <a:latin typeface="Cambria Math" panose="02040503050406030204" pitchFamily="18" charset="0"/>
                              </a:rPr>
                            </m:ctrlPr>
                          </m:sSupPr>
                          <m:e>
                            <m:r>
                              <a:rPr lang="fr-FR" sz="1800" i="1">
                                <a:latin typeface="Cambria Math" panose="02040503050406030204" pitchFamily="18" charset="0"/>
                              </a:rPr>
                              <m:t>𝑙</m:t>
                            </m:r>
                          </m:e>
                          <m:sup>
                            <m:r>
                              <a:rPr lang="fr-FR" sz="1800" i="1">
                                <a:latin typeface="Cambria Math" panose="02040503050406030204" pitchFamily="18" charset="0"/>
                                <a:ea typeface="Cambria Math" panose="02040503050406030204" pitchFamily="18" charset="0"/>
                              </a:rPr>
                              <m:t>±</m:t>
                            </m:r>
                          </m:sup>
                        </m:sSup>
                      </m:sub>
                    </m:sSub>
                  </m:oMath>
                </a14:m>
                <a:r>
                  <a:rPr lang="en-GB" sz="1800" dirty="0">
                    <a:effectLst/>
                    <a:latin typeface="Helvetica" pitchFamily="2" charset="0"/>
                  </a:rPr>
                  <a:t>=0.999 for charged leptons.</a:t>
                </a:r>
              </a:p>
              <a:p>
                <a:pPr marL="0" indent="0">
                  <a:buNone/>
                </a:pPr>
                <a:endParaRPr lang="en-GB" sz="1800" dirty="0">
                  <a:latin typeface="Helvetica" pitchFamily="2" charset="0"/>
                </a:endParaRPr>
              </a:p>
              <a:p>
                <a:r>
                  <a:rPr lang="en-GB" sz="1800" dirty="0">
                    <a:solidFill>
                      <a:schemeClr val="accent1"/>
                    </a:solidFill>
                    <a:effectLst/>
                    <a:latin typeface="Helvetica" pitchFamily="2" charset="0"/>
                  </a:rPr>
                  <a:t>Another simple variable sensitive to spin correlation </a:t>
                </a:r>
                <a14:m>
                  <m:oMath xmlns:m="http://schemas.openxmlformats.org/officeDocument/2006/math">
                    <m:r>
                      <a:rPr lang="en-GB" sz="1800" i="1" smtClean="0">
                        <a:solidFill>
                          <a:schemeClr val="accent1"/>
                        </a:solidFill>
                        <a:effectLst/>
                        <a:latin typeface="Cambria Math" panose="02040503050406030204" pitchFamily="18" charset="0"/>
                        <a:ea typeface="Cambria Math" panose="02040503050406030204" pitchFamily="18" charset="0"/>
                      </a:rPr>
                      <m:t>∆</m:t>
                    </m:r>
                    <m:r>
                      <a:rPr lang="en-GB" sz="1800" i="1" smtClean="0">
                        <a:solidFill>
                          <a:schemeClr val="accent1"/>
                        </a:solidFill>
                        <a:effectLst/>
                        <a:latin typeface="Cambria Math" panose="02040503050406030204" pitchFamily="18" charset="0"/>
                        <a:ea typeface="Cambria Math" panose="02040503050406030204" pitchFamily="18" charset="0"/>
                      </a:rPr>
                      <m:t>𝜑</m:t>
                    </m:r>
                    <m:r>
                      <a:rPr lang="fr-FR" sz="1800" b="0" i="1" smtClean="0">
                        <a:solidFill>
                          <a:schemeClr val="accent1"/>
                        </a:solidFill>
                        <a:effectLst/>
                        <a:latin typeface="Cambria Math" panose="02040503050406030204" pitchFamily="18" charset="0"/>
                        <a:ea typeface="Cambria Math" panose="02040503050406030204" pitchFamily="18" charset="0"/>
                      </a:rPr>
                      <m:t>(</m:t>
                    </m:r>
                    <m:sSup>
                      <m:sSupPr>
                        <m:ctrlPr>
                          <a:rPr lang="fr-FR" sz="1800" b="0" i="1" smtClean="0">
                            <a:solidFill>
                              <a:schemeClr val="accent1"/>
                            </a:solidFill>
                            <a:effectLst/>
                            <a:latin typeface="Cambria Math" panose="02040503050406030204" pitchFamily="18" charset="0"/>
                            <a:ea typeface="Cambria Math" panose="02040503050406030204" pitchFamily="18" charset="0"/>
                          </a:rPr>
                        </m:ctrlPr>
                      </m:sSupPr>
                      <m:e>
                        <m:r>
                          <a:rPr lang="fr-FR" sz="1800" b="0" i="1" smtClean="0">
                            <a:solidFill>
                              <a:schemeClr val="accent1"/>
                            </a:solidFill>
                            <a:effectLst/>
                            <a:latin typeface="Cambria Math" panose="02040503050406030204" pitchFamily="18" charset="0"/>
                            <a:ea typeface="Cambria Math" panose="02040503050406030204" pitchFamily="18" charset="0"/>
                          </a:rPr>
                          <m:t>𝑙</m:t>
                        </m:r>
                      </m:e>
                      <m:sup>
                        <m:r>
                          <a:rPr lang="fr-FR" sz="1800" b="0" i="1" smtClean="0">
                            <a:solidFill>
                              <a:schemeClr val="accent1"/>
                            </a:solidFill>
                            <a:effectLst/>
                            <a:latin typeface="Cambria Math" panose="02040503050406030204" pitchFamily="18" charset="0"/>
                            <a:ea typeface="Cambria Math" panose="02040503050406030204" pitchFamily="18" charset="0"/>
                          </a:rPr>
                          <m:t>+</m:t>
                        </m:r>
                      </m:sup>
                    </m:sSup>
                    <m:sSup>
                      <m:sSupPr>
                        <m:ctrlPr>
                          <a:rPr lang="fr-FR" sz="1800" b="0" i="1" smtClean="0">
                            <a:solidFill>
                              <a:schemeClr val="accent1"/>
                            </a:solidFill>
                            <a:effectLst/>
                            <a:latin typeface="Cambria Math" panose="02040503050406030204" pitchFamily="18" charset="0"/>
                            <a:ea typeface="Cambria Math" panose="02040503050406030204" pitchFamily="18" charset="0"/>
                          </a:rPr>
                        </m:ctrlPr>
                      </m:sSupPr>
                      <m:e>
                        <m:r>
                          <a:rPr lang="fr-FR" sz="1800" b="0" i="1" smtClean="0">
                            <a:solidFill>
                              <a:schemeClr val="accent1"/>
                            </a:solidFill>
                            <a:effectLst/>
                            <a:latin typeface="Cambria Math" panose="02040503050406030204" pitchFamily="18" charset="0"/>
                            <a:ea typeface="Cambria Math" panose="02040503050406030204" pitchFamily="18" charset="0"/>
                          </a:rPr>
                          <m:t>𝑙</m:t>
                        </m:r>
                      </m:e>
                      <m:sup>
                        <m:r>
                          <a:rPr lang="fr-FR" sz="1800" b="0" i="1" smtClean="0">
                            <a:solidFill>
                              <a:schemeClr val="accent1"/>
                            </a:solidFill>
                            <a:effectLst/>
                            <a:latin typeface="Cambria Math" panose="02040503050406030204" pitchFamily="18" charset="0"/>
                            <a:ea typeface="Cambria Math" panose="02040503050406030204" pitchFamily="18" charset="0"/>
                          </a:rPr>
                          <m:t>−</m:t>
                        </m:r>
                      </m:sup>
                    </m:sSup>
                    <m:r>
                      <a:rPr lang="fr-FR" sz="1800" b="0" i="1" smtClean="0">
                        <a:solidFill>
                          <a:schemeClr val="accent1"/>
                        </a:solidFill>
                        <a:effectLst/>
                        <a:latin typeface="Cambria Math" panose="02040503050406030204" pitchFamily="18" charset="0"/>
                        <a:ea typeface="Cambria Math" panose="02040503050406030204" pitchFamily="18" charset="0"/>
                      </a:rPr>
                      <m:t>)</m:t>
                    </m:r>
                  </m:oMath>
                </a14:m>
                <a:r>
                  <a:rPr lang="en-GB" sz="1800" dirty="0">
                    <a:solidFill>
                      <a:schemeClr val="accent1"/>
                    </a:solidFill>
                    <a:effectLst/>
                    <a:latin typeface="Helvetica" pitchFamily="2" charset="0"/>
                  </a:rPr>
                  <a:t>.</a:t>
                </a:r>
              </a:p>
            </p:txBody>
          </p:sp>
        </mc:Choice>
        <mc:Fallback xmlns="">
          <p:sp>
            <p:nvSpPr>
              <p:cNvPr id="3" name="Espace réservé du contenu 2">
                <a:extLst>
                  <a:ext uri="{FF2B5EF4-FFF2-40B4-BE49-F238E27FC236}">
                    <a16:creationId xmlns:a16="http://schemas.microsoft.com/office/drawing/2014/main" id="{ADAC2301-BADD-53C9-B060-8EA188427346}"/>
                  </a:ext>
                </a:extLst>
              </p:cNvPr>
              <p:cNvSpPr>
                <a:spLocks noGrp="1" noRot="1" noChangeAspect="1" noMove="1" noResize="1" noEditPoints="1" noAdjustHandles="1" noChangeArrowheads="1" noChangeShapeType="1" noTextEdit="1"/>
              </p:cNvSpPr>
              <p:nvPr>
                <p:ph idx="1"/>
              </p:nvPr>
            </p:nvSpPr>
            <p:spPr>
              <a:xfrm>
                <a:off x="0" y="1200360"/>
                <a:ext cx="8816489" cy="5657639"/>
              </a:xfrm>
              <a:blipFill>
                <a:blip r:embed="rId3"/>
                <a:stretch>
                  <a:fillRect l="-432" t="-1121" r="-576"/>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56CD1021-03EC-0980-0D6D-8D5E909359AC}"/>
              </a:ext>
            </a:extLst>
          </p:cNvPr>
          <p:cNvPicPr>
            <a:picLocks noChangeAspect="1"/>
          </p:cNvPicPr>
          <p:nvPr/>
        </p:nvPicPr>
        <p:blipFill>
          <a:blip r:embed="rId4"/>
          <a:stretch>
            <a:fillRect/>
          </a:stretch>
        </p:blipFill>
        <p:spPr>
          <a:xfrm>
            <a:off x="2948854" y="1934001"/>
            <a:ext cx="3357012" cy="596802"/>
          </a:xfrm>
          <a:prstGeom prst="rect">
            <a:avLst/>
          </a:prstGeom>
        </p:spPr>
      </p:pic>
      <p:pic>
        <p:nvPicPr>
          <p:cNvPr id="9" name="Image 8">
            <a:extLst>
              <a:ext uri="{FF2B5EF4-FFF2-40B4-BE49-F238E27FC236}">
                <a16:creationId xmlns:a16="http://schemas.microsoft.com/office/drawing/2014/main" id="{25DD22CD-D1CB-5B47-0CAC-C2008B0B23C3}"/>
              </a:ext>
            </a:extLst>
          </p:cNvPr>
          <p:cNvPicPr>
            <a:picLocks noChangeAspect="1"/>
          </p:cNvPicPr>
          <p:nvPr/>
        </p:nvPicPr>
        <p:blipFill>
          <a:blip r:embed="rId5"/>
          <a:stretch>
            <a:fillRect/>
          </a:stretch>
        </p:blipFill>
        <p:spPr>
          <a:xfrm>
            <a:off x="8517833" y="1478908"/>
            <a:ext cx="3674167" cy="2382336"/>
          </a:xfrm>
          <a:prstGeom prst="rect">
            <a:avLst/>
          </a:prstGeom>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BD0E57C-57D1-10DD-5AE6-2733D963823F}"/>
                  </a:ext>
                </a:extLst>
              </p:cNvPr>
              <p:cNvSpPr txBox="1"/>
              <p:nvPr/>
            </p:nvSpPr>
            <p:spPr>
              <a:xfrm>
                <a:off x="8437621" y="1200360"/>
                <a:ext cx="3754379" cy="276999"/>
              </a:xfrm>
              <a:prstGeom prst="rect">
                <a:avLst/>
              </a:prstGeom>
              <a:noFill/>
            </p:spPr>
            <p:txBody>
              <a:bodyPr wrap="square">
                <a:spAutoFit/>
              </a:bodyPr>
              <a:lstStyle/>
              <a:p>
                <a:r>
                  <a:rPr lang="fr-FR" sz="1200" dirty="0">
                    <a:effectLst/>
                    <a:latin typeface="Helvetica" pitchFamily="2" charset="0"/>
                  </a:rPr>
                  <a:t>Double cos </a:t>
                </a:r>
                <a14:m>
                  <m:oMath xmlns:m="http://schemas.openxmlformats.org/officeDocument/2006/math">
                    <m:r>
                      <a:rPr lang="fr-FR" sz="1200" i="1" smtClean="0">
                        <a:effectLst/>
                        <a:latin typeface="Cambria Math" panose="02040503050406030204" pitchFamily="18" charset="0"/>
                        <a:ea typeface="Cambria Math" panose="02040503050406030204" pitchFamily="18" charset="0"/>
                      </a:rPr>
                      <m:t>𝜃</m:t>
                    </m:r>
                  </m:oMath>
                </a14:m>
                <a:r>
                  <a:rPr lang="fr-FR" sz="1200" dirty="0">
                    <a:effectLst/>
                    <a:latin typeface="Helvetica" pitchFamily="2" charset="0"/>
                  </a:rPr>
                  <a:t> distribution </a:t>
                </a:r>
                <a:r>
                  <a:rPr lang="fr-FR" sz="1200" dirty="0" err="1">
                    <a:effectLst/>
                    <a:latin typeface="Helvetica" pitchFamily="2" charset="0"/>
                  </a:rPr>
                  <a:t>from</a:t>
                </a:r>
                <a:r>
                  <a:rPr lang="fr-FR" sz="1200" dirty="0">
                    <a:effectLst/>
                    <a:latin typeface="Helvetica" pitchFamily="2" charset="0"/>
                  </a:rPr>
                  <a:t> POWHEG at 7 TeV.</a:t>
                </a:r>
              </a:p>
            </p:txBody>
          </p:sp>
        </mc:Choice>
        <mc:Fallback xmlns="">
          <p:sp>
            <p:nvSpPr>
              <p:cNvPr id="11" name="ZoneTexte 10">
                <a:extLst>
                  <a:ext uri="{FF2B5EF4-FFF2-40B4-BE49-F238E27FC236}">
                    <a16:creationId xmlns:a16="http://schemas.microsoft.com/office/drawing/2014/main" id="{6BD0E57C-57D1-10DD-5AE6-2733D963823F}"/>
                  </a:ext>
                </a:extLst>
              </p:cNvPr>
              <p:cNvSpPr txBox="1">
                <a:spLocks noRot="1" noChangeAspect="1" noMove="1" noResize="1" noEditPoints="1" noAdjustHandles="1" noChangeArrowheads="1" noChangeShapeType="1" noTextEdit="1"/>
              </p:cNvSpPr>
              <p:nvPr/>
            </p:nvSpPr>
            <p:spPr>
              <a:xfrm>
                <a:off x="8437621" y="1200360"/>
                <a:ext cx="3754379" cy="276999"/>
              </a:xfrm>
              <a:prstGeom prst="rect">
                <a:avLst/>
              </a:prstGeom>
              <a:blipFill>
                <a:blip r:embed="rId6"/>
                <a:stretch>
                  <a:fillRect b="-13043"/>
                </a:stretch>
              </a:blipFill>
            </p:spPr>
            <p:txBody>
              <a:bodyPr/>
              <a:lstStyle/>
              <a:p>
                <a:r>
                  <a:rPr lang="fr-FR">
                    <a:noFill/>
                  </a:rPr>
                  <a:t> </a:t>
                </a:r>
              </a:p>
            </p:txBody>
          </p:sp>
        </mc:Fallback>
      </mc:AlternateContent>
      <p:pic>
        <p:nvPicPr>
          <p:cNvPr id="13" name="Image 12">
            <a:extLst>
              <a:ext uri="{FF2B5EF4-FFF2-40B4-BE49-F238E27FC236}">
                <a16:creationId xmlns:a16="http://schemas.microsoft.com/office/drawing/2014/main" id="{13CFC204-7A0B-914F-D585-2F1D58893C62}"/>
              </a:ext>
            </a:extLst>
          </p:cNvPr>
          <p:cNvPicPr>
            <a:picLocks noChangeAspect="1"/>
          </p:cNvPicPr>
          <p:nvPr/>
        </p:nvPicPr>
        <p:blipFill>
          <a:blip r:embed="rId7"/>
          <a:stretch>
            <a:fillRect/>
          </a:stretch>
        </p:blipFill>
        <p:spPr>
          <a:xfrm>
            <a:off x="8816489" y="4215845"/>
            <a:ext cx="3220102" cy="2566148"/>
          </a:xfrm>
          <a:prstGeom prst="rect">
            <a:avLst/>
          </a:prstGeom>
        </p:spPr>
      </p:pic>
      <p:sp>
        <p:nvSpPr>
          <p:cNvPr id="14" name="ZoneTexte 13">
            <a:extLst>
              <a:ext uri="{FF2B5EF4-FFF2-40B4-BE49-F238E27FC236}">
                <a16:creationId xmlns:a16="http://schemas.microsoft.com/office/drawing/2014/main" id="{D6A4AF2C-756D-9F4D-EDC4-6607773F8A1E}"/>
              </a:ext>
            </a:extLst>
          </p:cNvPr>
          <p:cNvSpPr txBox="1"/>
          <p:nvPr/>
        </p:nvSpPr>
        <p:spPr>
          <a:xfrm>
            <a:off x="11122485" y="1464177"/>
            <a:ext cx="325730" cy="276999"/>
          </a:xfrm>
          <a:prstGeom prst="rect">
            <a:avLst/>
          </a:prstGeom>
          <a:noFill/>
        </p:spPr>
        <p:txBody>
          <a:bodyPr wrap="none" rtlCol="0">
            <a:spAutoFit/>
          </a:bodyPr>
          <a:lstStyle/>
          <a:p>
            <a:r>
              <a:rPr lang="fr-FR" sz="1200" b="1" dirty="0">
                <a:solidFill>
                  <a:srgbClr val="C00000"/>
                </a:solidFill>
              </a:rPr>
              <a:t>JA</a:t>
            </a:r>
          </a:p>
        </p:txBody>
      </p:sp>
      <p:sp>
        <p:nvSpPr>
          <p:cNvPr id="15" name="ZoneTexte 14">
            <a:extLst>
              <a:ext uri="{FF2B5EF4-FFF2-40B4-BE49-F238E27FC236}">
                <a16:creationId xmlns:a16="http://schemas.microsoft.com/office/drawing/2014/main" id="{327B1D53-E750-AA7C-20BC-334860C95FDD}"/>
              </a:ext>
            </a:extLst>
          </p:cNvPr>
          <p:cNvSpPr txBox="1"/>
          <p:nvPr/>
        </p:nvSpPr>
        <p:spPr>
          <a:xfrm>
            <a:off x="11019810" y="6150393"/>
            <a:ext cx="325730" cy="276999"/>
          </a:xfrm>
          <a:prstGeom prst="rect">
            <a:avLst/>
          </a:prstGeom>
          <a:noFill/>
        </p:spPr>
        <p:txBody>
          <a:bodyPr wrap="none" rtlCol="0">
            <a:spAutoFit/>
          </a:bodyPr>
          <a:lstStyle/>
          <a:p>
            <a:r>
              <a:rPr lang="fr-FR" sz="1200" b="1" dirty="0">
                <a:solidFill>
                  <a:srgbClr val="C00000"/>
                </a:solidFill>
              </a:rPr>
              <a:t>JA</a:t>
            </a:r>
          </a:p>
        </p:txBody>
      </p:sp>
      <p:grpSp>
        <p:nvGrpSpPr>
          <p:cNvPr id="21" name="Groupe 20">
            <a:extLst>
              <a:ext uri="{FF2B5EF4-FFF2-40B4-BE49-F238E27FC236}">
                <a16:creationId xmlns:a16="http://schemas.microsoft.com/office/drawing/2014/main" id="{800B6BAE-F826-75B0-3DE7-D85AD8F4AABD}"/>
              </a:ext>
            </a:extLst>
          </p:cNvPr>
          <p:cNvGrpSpPr/>
          <p:nvPr/>
        </p:nvGrpSpPr>
        <p:grpSpPr>
          <a:xfrm>
            <a:off x="1934677" y="3964873"/>
            <a:ext cx="6323189" cy="620596"/>
            <a:chOff x="592059" y="3949409"/>
            <a:chExt cx="6882236" cy="777491"/>
          </a:xfrm>
        </p:grpSpPr>
        <p:pic>
          <p:nvPicPr>
            <p:cNvPr id="7" name="Image 6">
              <a:extLst>
                <a:ext uri="{FF2B5EF4-FFF2-40B4-BE49-F238E27FC236}">
                  <a16:creationId xmlns:a16="http://schemas.microsoft.com/office/drawing/2014/main" id="{EE8D9FE7-E2AD-89ED-938B-DD54D4269389}"/>
                </a:ext>
              </a:extLst>
            </p:cNvPr>
            <p:cNvPicPr>
              <a:picLocks noChangeAspect="1"/>
            </p:cNvPicPr>
            <p:nvPr/>
          </p:nvPicPr>
          <p:blipFill>
            <a:blip r:embed="rId8"/>
            <a:stretch>
              <a:fillRect/>
            </a:stretch>
          </p:blipFill>
          <p:spPr>
            <a:xfrm>
              <a:off x="592059" y="3949409"/>
              <a:ext cx="6882236" cy="777491"/>
            </a:xfrm>
            <a:prstGeom prst="rect">
              <a:avLst/>
            </a:prstGeom>
          </p:spPr>
        </p:pic>
        <p:sp>
          <p:nvSpPr>
            <p:cNvPr id="16" name="Rectangle 15">
              <a:extLst>
                <a:ext uri="{FF2B5EF4-FFF2-40B4-BE49-F238E27FC236}">
                  <a16:creationId xmlns:a16="http://schemas.microsoft.com/office/drawing/2014/main" id="{10396500-CC55-EC17-1EA6-0B52EF2D8749}"/>
                </a:ext>
              </a:extLst>
            </p:cNvPr>
            <p:cNvSpPr/>
            <p:nvPr/>
          </p:nvSpPr>
          <p:spPr>
            <a:xfrm>
              <a:off x="3491379" y="4256342"/>
              <a:ext cx="360484" cy="351692"/>
            </a:xfrm>
            <a:prstGeom prst="rect">
              <a:avLst/>
            </a:prstGeom>
            <a:noFill/>
            <a:ln w="349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4BC92AB6-4C8B-E6F6-E39D-B1A68AC0668F}"/>
                </a:ext>
              </a:extLst>
            </p:cNvPr>
            <p:cNvSpPr/>
            <p:nvPr/>
          </p:nvSpPr>
          <p:spPr>
            <a:xfrm>
              <a:off x="4718518" y="4256450"/>
              <a:ext cx="360484" cy="351692"/>
            </a:xfrm>
            <a:prstGeom prst="rect">
              <a:avLst/>
            </a:prstGeom>
            <a:noFill/>
            <a:ln w="349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377A86E8-D23B-026A-E878-82CB1C54B050}"/>
                </a:ext>
              </a:extLst>
            </p:cNvPr>
            <p:cNvSpPr/>
            <p:nvPr/>
          </p:nvSpPr>
          <p:spPr>
            <a:xfrm>
              <a:off x="5842779" y="4256342"/>
              <a:ext cx="360484" cy="351692"/>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Rectangle 18">
            <a:extLst>
              <a:ext uri="{FF2B5EF4-FFF2-40B4-BE49-F238E27FC236}">
                <a16:creationId xmlns:a16="http://schemas.microsoft.com/office/drawing/2014/main" id="{C7B30263-753C-42B6-0282-6C9C0806234E}"/>
              </a:ext>
            </a:extLst>
          </p:cNvPr>
          <p:cNvSpPr/>
          <p:nvPr/>
        </p:nvSpPr>
        <p:spPr>
          <a:xfrm>
            <a:off x="4399481" y="3757615"/>
            <a:ext cx="1812356" cy="280722"/>
          </a:xfrm>
          <a:prstGeom prst="rect">
            <a:avLst/>
          </a:prstGeom>
          <a:noFill/>
          <a:ln w="349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Top quark polarisation</a:t>
            </a:r>
          </a:p>
        </p:txBody>
      </p:sp>
      <p:sp>
        <p:nvSpPr>
          <p:cNvPr id="20" name="Rectangle 19">
            <a:extLst>
              <a:ext uri="{FF2B5EF4-FFF2-40B4-BE49-F238E27FC236}">
                <a16:creationId xmlns:a16="http://schemas.microsoft.com/office/drawing/2014/main" id="{AF86BB66-648B-D7DC-895A-E5F904646206}"/>
              </a:ext>
            </a:extLst>
          </p:cNvPr>
          <p:cNvSpPr/>
          <p:nvPr/>
        </p:nvSpPr>
        <p:spPr>
          <a:xfrm>
            <a:off x="6884490" y="4583786"/>
            <a:ext cx="1373376" cy="246678"/>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Spin correlation</a:t>
            </a:r>
          </a:p>
        </p:txBody>
      </p:sp>
      <p:pic>
        <p:nvPicPr>
          <p:cNvPr id="23" name="Image 22">
            <a:extLst>
              <a:ext uri="{FF2B5EF4-FFF2-40B4-BE49-F238E27FC236}">
                <a16:creationId xmlns:a16="http://schemas.microsoft.com/office/drawing/2014/main" id="{A96F0530-1585-2F34-B79D-79AE2F7B740C}"/>
              </a:ext>
            </a:extLst>
          </p:cNvPr>
          <p:cNvPicPr>
            <a:picLocks noChangeAspect="1"/>
          </p:cNvPicPr>
          <p:nvPr/>
        </p:nvPicPr>
        <p:blipFill>
          <a:blip r:embed="rId9"/>
          <a:stretch>
            <a:fillRect/>
          </a:stretch>
        </p:blipFill>
        <p:spPr>
          <a:xfrm>
            <a:off x="4974357" y="5667829"/>
            <a:ext cx="3230359" cy="352804"/>
          </a:xfrm>
          <a:prstGeom prst="rect">
            <a:avLst/>
          </a:prstGeom>
          <a:ln w="25400">
            <a:solidFill>
              <a:srgbClr val="C00000"/>
            </a:solidFill>
          </a:ln>
        </p:spPr>
      </p:pic>
    </p:spTree>
    <p:extLst>
      <p:ext uri="{BB962C8B-B14F-4D97-AF65-F5344CB8AC3E}">
        <p14:creationId xmlns:p14="http://schemas.microsoft.com/office/powerpoint/2010/main" val="3957244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893E4DDC-81C4-8240-74CF-03A7923A513C}"/>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en-GB" dirty="0"/>
                  <a:t> spin correlation</a:t>
                </a:r>
                <a:endParaRPr lang="fr-FR" dirty="0"/>
              </a:p>
            </p:txBody>
          </p:sp>
        </mc:Choice>
        <mc:Fallback xmlns="">
          <p:sp>
            <p:nvSpPr>
              <p:cNvPr id="2" name="Titre 1">
                <a:extLst>
                  <a:ext uri="{FF2B5EF4-FFF2-40B4-BE49-F238E27FC236}">
                    <a16:creationId xmlns:a16="http://schemas.microsoft.com/office/drawing/2014/main" id="{893E4DDC-81C4-8240-74CF-03A7923A513C}"/>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A74A0C6-6D39-6F44-90C3-E8EC261E0D6C}"/>
                  </a:ext>
                </a:extLst>
              </p:cNvPr>
              <p:cNvSpPr>
                <a:spLocks noGrp="1"/>
              </p:cNvSpPr>
              <p:nvPr>
                <p:ph idx="1"/>
              </p:nvPr>
            </p:nvSpPr>
            <p:spPr>
              <a:xfrm>
                <a:off x="3465095" y="1161895"/>
                <a:ext cx="8585735" cy="2963512"/>
              </a:xfrm>
            </p:spPr>
            <p:txBody>
              <a:bodyPr>
                <a:normAutofit fontScale="70000" lnSpcReduction="20000"/>
              </a:bodyPr>
              <a:lstStyle/>
              <a:p>
                <a:r>
                  <a:rPr lang="en-GB" dirty="0">
                    <a:solidFill>
                      <a:schemeClr val="accent1"/>
                    </a:solidFill>
                  </a:rPr>
                  <a:t>Probing of spin correlation with </a:t>
                </a:r>
                <a14:m>
                  <m:oMath xmlns:m="http://schemas.openxmlformats.org/officeDocument/2006/math">
                    <m:r>
                      <a:rPr lang="en-GB" i="1" smtClean="0">
                        <a:solidFill>
                          <a:schemeClr val="accent1"/>
                        </a:solidFill>
                        <a:effectLst/>
                        <a:latin typeface="Cambria Math" panose="02040503050406030204" pitchFamily="18" charset="0"/>
                        <a:ea typeface="Cambria Math" panose="02040503050406030204" pitchFamily="18" charset="0"/>
                      </a:rPr>
                      <m:t>∆</m:t>
                    </m:r>
                    <m:r>
                      <a:rPr lang="en-GB" i="1" smtClean="0">
                        <a:solidFill>
                          <a:schemeClr val="accent1"/>
                        </a:solidFill>
                        <a:effectLst/>
                        <a:latin typeface="Cambria Math" panose="02040503050406030204" pitchFamily="18" charset="0"/>
                        <a:ea typeface="Cambria Math" panose="02040503050406030204" pitchFamily="18" charset="0"/>
                      </a:rPr>
                      <m:t>𝜑</m:t>
                    </m:r>
                    <m:r>
                      <a:rPr lang="en-GB" b="0" i="1" smtClean="0">
                        <a:solidFill>
                          <a:schemeClr val="accent1"/>
                        </a:solidFill>
                        <a:effectLst/>
                        <a:latin typeface="Cambria Math" panose="02040503050406030204" pitchFamily="18" charset="0"/>
                        <a:ea typeface="Cambria Math" panose="02040503050406030204" pitchFamily="18" charset="0"/>
                      </a:rPr>
                      <m:t>(</m:t>
                    </m:r>
                    <m:sSup>
                      <m:sSupPr>
                        <m:ctrlPr>
                          <a:rPr lang="en-GB" b="0" i="1" smtClean="0">
                            <a:solidFill>
                              <a:schemeClr val="accent1"/>
                            </a:solidFill>
                            <a:effectLst/>
                            <a:latin typeface="Cambria Math" panose="02040503050406030204" pitchFamily="18" charset="0"/>
                            <a:ea typeface="Cambria Math" panose="02040503050406030204" pitchFamily="18" charset="0"/>
                          </a:rPr>
                        </m:ctrlPr>
                      </m:sSupPr>
                      <m:e>
                        <m:r>
                          <a:rPr lang="en-GB" b="0" i="1" smtClean="0">
                            <a:solidFill>
                              <a:schemeClr val="accent1"/>
                            </a:solidFill>
                            <a:effectLst/>
                            <a:latin typeface="Cambria Math" panose="02040503050406030204" pitchFamily="18" charset="0"/>
                            <a:ea typeface="Cambria Math" panose="02040503050406030204" pitchFamily="18" charset="0"/>
                          </a:rPr>
                          <m:t>𝑙</m:t>
                        </m:r>
                      </m:e>
                      <m:sup>
                        <m:r>
                          <a:rPr lang="en-GB" b="0" i="1" smtClean="0">
                            <a:solidFill>
                              <a:schemeClr val="accent1"/>
                            </a:solidFill>
                            <a:effectLst/>
                            <a:latin typeface="Cambria Math" panose="02040503050406030204" pitchFamily="18" charset="0"/>
                            <a:ea typeface="Cambria Math" panose="02040503050406030204" pitchFamily="18" charset="0"/>
                          </a:rPr>
                          <m:t>+</m:t>
                        </m:r>
                      </m:sup>
                    </m:sSup>
                    <m:sSup>
                      <m:sSupPr>
                        <m:ctrlPr>
                          <a:rPr lang="en-GB" b="0" i="1" smtClean="0">
                            <a:solidFill>
                              <a:schemeClr val="accent1"/>
                            </a:solidFill>
                            <a:effectLst/>
                            <a:latin typeface="Cambria Math" panose="02040503050406030204" pitchFamily="18" charset="0"/>
                            <a:ea typeface="Cambria Math" panose="02040503050406030204" pitchFamily="18" charset="0"/>
                          </a:rPr>
                        </m:ctrlPr>
                      </m:sSupPr>
                      <m:e>
                        <m:r>
                          <a:rPr lang="en-GB" b="0" i="1" smtClean="0">
                            <a:solidFill>
                              <a:schemeClr val="accent1"/>
                            </a:solidFill>
                            <a:effectLst/>
                            <a:latin typeface="Cambria Math" panose="02040503050406030204" pitchFamily="18" charset="0"/>
                            <a:ea typeface="Cambria Math" panose="02040503050406030204" pitchFamily="18" charset="0"/>
                          </a:rPr>
                          <m:t>𝑙</m:t>
                        </m:r>
                      </m:e>
                      <m:sup>
                        <m:r>
                          <a:rPr lang="en-GB" b="0" i="1" smtClean="0">
                            <a:solidFill>
                              <a:schemeClr val="accent1"/>
                            </a:solidFill>
                            <a:effectLst/>
                            <a:latin typeface="Cambria Math" panose="02040503050406030204" pitchFamily="18" charset="0"/>
                            <a:ea typeface="Cambria Math" panose="02040503050406030204" pitchFamily="18" charset="0"/>
                          </a:rPr>
                          <m:t>−</m:t>
                        </m:r>
                      </m:sup>
                    </m:sSup>
                    <m:r>
                      <a:rPr lang="en-GB" b="0" i="1" smtClean="0">
                        <a:solidFill>
                          <a:schemeClr val="accent1"/>
                        </a:solidFill>
                        <a:effectLst/>
                        <a:latin typeface="Cambria Math" panose="02040503050406030204" pitchFamily="18" charset="0"/>
                        <a:ea typeface="Cambria Math" panose="02040503050406030204" pitchFamily="18" charset="0"/>
                      </a:rPr>
                      <m:t>)</m:t>
                    </m:r>
                  </m:oMath>
                </a14:m>
                <a:r>
                  <a:rPr lang="en-GB" dirty="0">
                    <a:solidFill>
                      <a:schemeClr val="accent1"/>
                    </a:solidFill>
                  </a:rPr>
                  <a:t> unfolded to the parton level.</a:t>
                </a:r>
              </a:p>
              <a:p>
                <a:endParaRPr lang="en-GB" dirty="0"/>
              </a:p>
              <a:p>
                <a:r>
                  <a:rPr lang="en-GB" dirty="0">
                    <a:solidFill>
                      <a:schemeClr val="accent1"/>
                    </a:solidFill>
                  </a:rPr>
                  <a:t>Spin correlation varies with the events kinematics </a:t>
                </a:r>
                <a:r>
                  <a:rPr lang="en-GB" dirty="0"/>
                  <a:t>: measurements as a function of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𝑡</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𝑡</m:t>
                            </m:r>
                          </m:e>
                        </m:acc>
                      </m:sub>
                    </m:sSub>
                  </m:oMath>
                </a14:m>
                <a:r>
                  <a:rPr lang="en-GB" dirty="0"/>
                  <a:t>. Could highlight New physics.</a:t>
                </a:r>
              </a:p>
              <a:p>
                <a:endParaRPr lang="en-GB" dirty="0"/>
              </a:p>
              <a:p>
                <a:r>
                  <a:rPr lang="en-GB" dirty="0">
                    <a:solidFill>
                      <a:schemeClr val="accent1"/>
                    </a:solidFill>
                  </a:rPr>
                  <a:t>Search for </a:t>
                </a:r>
                <a14:m>
                  <m:oMath xmlns:m="http://schemas.openxmlformats.org/officeDocument/2006/math">
                    <m:acc>
                      <m:accPr>
                        <m:chr m:val="̃"/>
                        <m:ctrlPr>
                          <a:rPr lang="en-GB"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acc>
                      <m:accPr>
                        <m:chr m:val="̅"/>
                        <m:ctrlPr>
                          <a:rPr lang="en-GB" i="1" smtClean="0">
                            <a:solidFill>
                              <a:schemeClr val="accent1"/>
                            </a:solidFill>
                            <a:latin typeface="Cambria Math" panose="02040503050406030204" pitchFamily="18" charset="0"/>
                          </a:rPr>
                        </m:ctrlPr>
                      </m:accPr>
                      <m:e>
                        <m:acc>
                          <m:accPr>
                            <m:chr m:val="̃"/>
                            <m:ctrlPr>
                              <a:rPr lang="en-GB"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e>
                    </m:acc>
                  </m:oMath>
                </a14:m>
                <a:r>
                  <a:rPr lang="en-GB" dirty="0">
                    <a:solidFill>
                      <a:schemeClr val="accent1"/>
                    </a:solidFill>
                  </a:rPr>
                  <a:t>, with </a:t>
                </a:r>
                <a14:m>
                  <m:oMath xmlns:m="http://schemas.openxmlformats.org/officeDocument/2006/math">
                    <m:acc>
                      <m:accPr>
                        <m:chr m:val="̃"/>
                        <m:ctrlPr>
                          <a:rPr lang="en-GB"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r>
                      <a:rPr lang="en-GB" i="1" smtClean="0">
                        <a:solidFill>
                          <a:schemeClr val="accent1"/>
                        </a:solidFill>
                        <a:latin typeface="Cambria Math" panose="02040503050406030204" pitchFamily="18" charset="0"/>
                        <a:ea typeface="Cambria Math" panose="02040503050406030204" pitchFamily="18" charset="0"/>
                      </a:rPr>
                      <m:t>→</m:t>
                    </m:r>
                    <m:r>
                      <a:rPr lang="fr-FR" b="0" i="1" smtClean="0">
                        <a:solidFill>
                          <a:schemeClr val="accent1"/>
                        </a:solidFill>
                        <a:latin typeface="Cambria Math" panose="02040503050406030204" pitchFamily="18" charset="0"/>
                        <a:ea typeface="Cambria Math" panose="02040503050406030204" pitchFamily="18" charset="0"/>
                      </a:rPr>
                      <m:t>𝑡</m:t>
                    </m:r>
                    <m:sSubSup>
                      <m:sSubSupPr>
                        <m:ctrlPr>
                          <a:rPr lang="fr-FR" b="0" i="1" smtClean="0">
                            <a:solidFill>
                              <a:schemeClr val="accent1"/>
                            </a:solidFill>
                            <a:latin typeface="Cambria Math" panose="02040503050406030204" pitchFamily="18" charset="0"/>
                            <a:ea typeface="Cambria Math" panose="02040503050406030204" pitchFamily="18" charset="0"/>
                          </a:rPr>
                        </m:ctrlPr>
                      </m:sSubSupPr>
                      <m:e>
                        <m:acc>
                          <m:accPr>
                            <m:chr m:val="̃"/>
                            <m:ctrlPr>
                              <a:rPr lang="fr-FR" b="0" i="1" smtClean="0">
                                <a:solidFill>
                                  <a:schemeClr val="accent1"/>
                                </a:solidFill>
                                <a:latin typeface="Cambria Math" panose="02040503050406030204" pitchFamily="18" charset="0"/>
                                <a:ea typeface="Cambria Math" panose="02040503050406030204" pitchFamily="18" charset="0"/>
                              </a:rPr>
                            </m:ctrlPr>
                          </m:accPr>
                          <m:e>
                            <m:r>
                              <a:rPr lang="fr-FR" b="0" i="1" smtClean="0">
                                <a:solidFill>
                                  <a:schemeClr val="accent1"/>
                                </a:solidFill>
                                <a:latin typeface="Cambria Math" panose="02040503050406030204" pitchFamily="18" charset="0"/>
                                <a:ea typeface="Cambria Math" panose="02040503050406030204" pitchFamily="18" charset="0"/>
                              </a:rPr>
                              <m:t>𝜒</m:t>
                            </m:r>
                          </m:e>
                        </m:acc>
                      </m:e>
                      <m:sub>
                        <m:r>
                          <a:rPr lang="fr-FR" b="0" i="1" smtClean="0">
                            <a:solidFill>
                              <a:schemeClr val="accent1"/>
                            </a:solidFill>
                            <a:latin typeface="Cambria Math" panose="02040503050406030204" pitchFamily="18" charset="0"/>
                            <a:ea typeface="Cambria Math" panose="02040503050406030204" pitchFamily="18" charset="0"/>
                          </a:rPr>
                          <m:t>1</m:t>
                        </m:r>
                      </m:sub>
                      <m:sup>
                        <m:r>
                          <a:rPr lang="fr-FR" b="0" i="1" smtClean="0">
                            <a:solidFill>
                              <a:schemeClr val="accent1"/>
                            </a:solidFill>
                            <a:latin typeface="Cambria Math" panose="02040503050406030204" pitchFamily="18" charset="0"/>
                            <a:ea typeface="Cambria Math" panose="02040503050406030204" pitchFamily="18" charset="0"/>
                          </a:rPr>
                          <m:t>0</m:t>
                        </m:r>
                      </m:sup>
                    </m:sSubSup>
                  </m:oMath>
                </a14:m>
                <a:r>
                  <a:rPr lang="en-GB" dirty="0">
                    <a:solidFill>
                      <a:schemeClr val="accent1"/>
                    </a:solidFill>
                  </a:rPr>
                  <a:t> and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𝑚</m:t>
                        </m:r>
                      </m:e>
                      <m:sub>
                        <m:acc>
                          <m:accPr>
                            <m:chr m:val="̃"/>
                            <m:ctrlPr>
                              <a:rPr lang="en-GB"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sub>
                    </m:sSub>
                    <m:r>
                      <a:rPr lang="en-GB" i="1">
                        <a:solidFill>
                          <a:schemeClr val="accent1"/>
                        </a:solidFill>
                        <a:latin typeface="Cambria Math" panose="02040503050406030204" pitchFamily="18" charset="0"/>
                      </a:rPr>
                      <m:t>~</m:t>
                    </m:r>
                  </m:oMath>
                </a14:m>
                <a:r>
                  <a:rPr lang="en-GB" dirty="0">
                    <a:solidFill>
                      <a:schemeClr val="accent1"/>
                    </a:solidFill>
                  </a:rPr>
                  <a:t> </a:t>
                </a:r>
                <a14:m>
                  <m:oMath xmlns:m="http://schemas.openxmlformats.org/officeDocument/2006/math">
                    <m:sSub>
                      <m:sSubPr>
                        <m:ctrlPr>
                          <a:rPr lang="en-GB" i="1">
                            <a:solidFill>
                              <a:schemeClr val="accent1"/>
                            </a:solidFill>
                            <a:latin typeface="Cambria Math" panose="02040503050406030204" pitchFamily="18" charset="0"/>
                          </a:rPr>
                        </m:ctrlPr>
                      </m:sSubPr>
                      <m:e>
                        <m:r>
                          <a:rPr lang="fr-FR" i="1">
                            <a:solidFill>
                              <a:schemeClr val="accent1"/>
                            </a:solidFill>
                            <a:latin typeface="Cambria Math" panose="02040503050406030204" pitchFamily="18" charset="0"/>
                          </a:rPr>
                          <m:t>𝑚</m:t>
                        </m:r>
                      </m:e>
                      <m:sub>
                        <m:r>
                          <a:rPr lang="fr-FR" b="0" i="1" smtClean="0">
                            <a:solidFill>
                              <a:schemeClr val="accent1"/>
                            </a:solidFill>
                            <a:latin typeface="Cambria Math" panose="02040503050406030204" pitchFamily="18" charset="0"/>
                          </a:rPr>
                          <m:t>𝑡</m:t>
                        </m:r>
                      </m:sub>
                    </m:sSub>
                  </m:oMath>
                </a14:m>
                <a:r>
                  <a:rPr lang="en-GB" dirty="0"/>
                  <a:t>, </a:t>
                </a:r>
              </a:p>
              <a:p>
                <a:pPr lvl="1"/>
                <a:r>
                  <a:rPr lang="en-GB" dirty="0"/>
                  <a:t>favoured by naturalness, </a:t>
                </a:r>
              </a:p>
              <a:p>
                <a:pPr lvl="1"/>
                <a:r>
                  <a:rPr lang="en-GB" dirty="0"/>
                  <a:t>signature very close to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r>
                      <a:rPr lang="fr-FR" b="0" i="0" smtClean="0">
                        <a:latin typeface="Cambria Math" panose="02040503050406030204" pitchFamily="18" charset="0"/>
                      </a:rPr>
                      <m:t>,</m:t>
                    </m:r>
                  </m:oMath>
                </a14:m>
                <a:endParaRPr lang="fr-FR" b="0" dirty="0"/>
              </a:p>
              <a:p>
                <a:pPr lvl="1"/>
                <a:r>
                  <a:rPr lang="en-GB" dirty="0"/>
                  <a:t>Can be searched for in deviations from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spin correlation predictions</a:t>
                </a:r>
              </a:p>
            </p:txBody>
          </p:sp>
        </mc:Choice>
        <mc:Fallback xmlns="">
          <p:sp>
            <p:nvSpPr>
              <p:cNvPr id="3" name="Espace réservé du contenu 2">
                <a:extLst>
                  <a:ext uri="{FF2B5EF4-FFF2-40B4-BE49-F238E27FC236}">
                    <a16:creationId xmlns:a16="http://schemas.microsoft.com/office/drawing/2014/main" id="{2A74A0C6-6D39-6F44-90C3-E8EC261E0D6C}"/>
                  </a:ext>
                </a:extLst>
              </p:cNvPr>
              <p:cNvSpPr>
                <a:spLocks noGrp="1" noRot="1" noChangeAspect="1" noMove="1" noResize="1" noEditPoints="1" noAdjustHandles="1" noChangeArrowheads="1" noChangeShapeType="1" noTextEdit="1"/>
              </p:cNvSpPr>
              <p:nvPr>
                <p:ph idx="1"/>
              </p:nvPr>
            </p:nvSpPr>
            <p:spPr>
              <a:xfrm>
                <a:off x="3465095" y="1161895"/>
                <a:ext cx="8585735" cy="2963512"/>
              </a:xfrm>
              <a:blipFill>
                <a:blip r:embed="rId3"/>
                <a:stretch>
                  <a:fillRect l="-591" t="-3419"/>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CA44ED91-DFB0-4CA8-DC39-1E1789CEF39C}"/>
              </a:ext>
            </a:extLst>
          </p:cNvPr>
          <p:cNvSpPr txBox="1"/>
          <p:nvPr/>
        </p:nvSpPr>
        <p:spPr>
          <a:xfrm>
            <a:off x="8641605" y="738944"/>
            <a:ext cx="2541070" cy="338554"/>
          </a:xfrm>
          <a:prstGeom prst="rect">
            <a:avLst/>
          </a:prstGeom>
          <a:noFill/>
        </p:spPr>
        <p:txBody>
          <a:bodyPr wrap="square">
            <a:spAutoFit/>
          </a:bodyPr>
          <a:lstStyle/>
          <a:p>
            <a:r>
              <a:rPr lang="fr-FR" sz="1600" dirty="0" err="1">
                <a:solidFill>
                  <a:srgbClr val="C00000"/>
                </a:solidFill>
              </a:rPr>
              <a:t>Eur</a:t>
            </a:r>
            <a:r>
              <a:rPr lang="fr-FR" sz="1600" dirty="0">
                <a:solidFill>
                  <a:srgbClr val="C00000"/>
                </a:solidFill>
              </a:rPr>
              <a:t>. Phys. J. C 80 (2020) 754</a:t>
            </a:r>
          </a:p>
        </p:txBody>
      </p:sp>
      <p:pic>
        <p:nvPicPr>
          <p:cNvPr id="7" name="Image 6">
            <a:extLst>
              <a:ext uri="{FF2B5EF4-FFF2-40B4-BE49-F238E27FC236}">
                <a16:creationId xmlns:a16="http://schemas.microsoft.com/office/drawing/2014/main" id="{08C260AF-E260-19E3-C0BB-91544124C835}"/>
              </a:ext>
            </a:extLst>
          </p:cNvPr>
          <p:cNvPicPr>
            <a:picLocks noChangeAspect="1"/>
          </p:cNvPicPr>
          <p:nvPr/>
        </p:nvPicPr>
        <p:blipFill>
          <a:blip r:embed="rId4"/>
          <a:stretch>
            <a:fillRect/>
          </a:stretch>
        </p:blipFill>
        <p:spPr>
          <a:xfrm>
            <a:off x="324051" y="1161894"/>
            <a:ext cx="3025541" cy="2794719"/>
          </a:xfrm>
          <a:prstGeom prst="rect">
            <a:avLst/>
          </a:prstGeom>
        </p:spPr>
      </p:pic>
      <p:pic>
        <p:nvPicPr>
          <p:cNvPr id="9" name="Image 8">
            <a:extLst>
              <a:ext uri="{FF2B5EF4-FFF2-40B4-BE49-F238E27FC236}">
                <a16:creationId xmlns:a16="http://schemas.microsoft.com/office/drawing/2014/main" id="{6D7555C2-450C-964F-D293-9840C2DDB5CF}"/>
              </a:ext>
            </a:extLst>
          </p:cNvPr>
          <p:cNvPicPr>
            <a:picLocks noChangeAspect="1"/>
          </p:cNvPicPr>
          <p:nvPr/>
        </p:nvPicPr>
        <p:blipFill>
          <a:blip r:embed="rId5"/>
          <a:stretch>
            <a:fillRect/>
          </a:stretch>
        </p:blipFill>
        <p:spPr>
          <a:xfrm>
            <a:off x="-80210" y="4125406"/>
            <a:ext cx="6047873" cy="2732594"/>
          </a:xfrm>
          <a:prstGeom prst="rect">
            <a:avLst/>
          </a:prstGeom>
        </p:spPr>
      </p:pic>
      <p:pic>
        <p:nvPicPr>
          <p:cNvPr id="11" name="Image 10">
            <a:extLst>
              <a:ext uri="{FF2B5EF4-FFF2-40B4-BE49-F238E27FC236}">
                <a16:creationId xmlns:a16="http://schemas.microsoft.com/office/drawing/2014/main" id="{AE856BBB-1D4C-B31D-EDF7-1B75CD470F07}"/>
              </a:ext>
            </a:extLst>
          </p:cNvPr>
          <p:cNvPicPr>
            <a:picLocks noChangeAspect="1"/>
          </p:cNvPicPr>
          <p:nvPr/>
        </p:nvPicPr>
        <p:blipFill>
          <a:blip r:embed="rId6"/>
          <a:stretch>
            <a:fillRect/>
          </a:stretch>
        </p:blipFill>
        <p:spPr>
          <a:xfrm>
            <a:off x="6660681" y="3861844"/>
            <a:ext cx="4366661" cy="2996156"/>
          </a:xfrm>
          <a:prstGeom prst="rect">
            <a:avLst/>
          </a:prstGeom>
        </p:spPr>
      </p:pic>
    </p:spTree>
    <p:extLst>
      <p:ext uri="{BB962C8B-B14F-4D97-AF65-F5344CB8AC3E}">
        <p14:creationId xmlns:p14="http://schemas.microsoft.com/office/powerpoint/2010/main" val="3760302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893E4DDC-81C4-8240-74CF-03A7923A513C}"/>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en-GB" dirty="0"/>
                  <a:t> spin correlation</a:t>
                </a:r>
                <a:endParaRPr lang="fr-FR" dirty="0"/>
              </a:p>
            </p:txBody>
          </p:sp>
        </mc:Choice>
        <mc:Fallback xmlns="">
          <p:sp>
            <p:nvSpPr>
              <p:cNvPr id="2" name="Titre 1">
                <a:extLst>
                  <a:ext uri="{FF2B5EF4-FFF2-40B4-BE49-F238E27FC236}">
                    <a16:creationId xmlns:a16="http://schemas.microsoft.com/office/drawing/2014/main" id="{893E4DDC-81C4-8240-74CF-03A7923A513C}"/>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A74A0C6-6D39-6F44-90C3-E8EC261E0D6C}"/>
                  </a:ext>
                </a:extLst>
              </p:cNvPr>
              <p:cNvSpPr>
                <a:spLocks noGrp="1"/>
              </p:cNvSpPr>
              <p:nvPr>
                <p:ph idx="1"/>
              </p:nvPr>
            </p:nvSpPr>
            <p:spPr>
              <a:xfrm>
                <a:off x="3465095" y="1161895"/>
                <a:ext cx="8585735" cy="2963512"/>
              </a:xfrm>
            </p:spPr>
            <p:txBody>
              <a:bodyPr>
                <a:normAutofit fontScale="70000" lnSpcReduction="20000"/>
              </a:bodyPr>
              <a:lstStyle/>
              <a:p>
                <a:r>
                  <a:rPr lang="en-GB" dirty="0">
                    <a:solidFill>
                      <a:schemeClr val="accent5"/>
                    </a:solidFill>
                  </a:rPr>
                  <a:t>Probing of spin correlation with </a:t>
                </a:r>
                <a14:m>
                  <m:oMath xmlns:m="http://schemas.openxmlformats.org/officeDocument/2006/math">
                    <m:r>
                      <a:rPr lang="en-GB" i="1" smtClean="0">
                        <a:solidFill>
                          <a:schemeClr val="accent5"/>
                        </a:solidFill>
                        <a:effectLst/>
                        <a:latin typeface="Cambria Math" panose="02040503050406030204" pitchFamily="18" charset="0"/>
                        <a:ea typeface="Cambria Math" panose="02040503050406030204" pitchFamily="18" charset="0"/>
                      </a:rPr>
                      <m:t>∆</m:t>
                    </m:r>
                    <m:r>
                      <a:rPr lang="en-GB" i="1" smtClean="0">
                        <a:solidFill>
                          <a:schemeClr val="accent5"/>
                        </a:solidFill>
                        <a:effectLst/>
                        <a:latin typeface="Cambria Math" panose="02040503050406030204" pitchFamily="18" charset="0"/>
                        <a:ea typeface="Cambria Math" panose="02040503050406030204" pitchFamily="18" charset="0"/>
                      </a:rPr>
                      <m:t>𝜑</m:t>
                    </m:r>
                    <m:r>
                      <a:rPr lang="en-GB" b="0" i="1" smtClean="0">
                        <a:solidFill>
                          <a:schemeClr val="accent5"/>
                        </a:solidFill>
                        <a:effectLst/>
                        <a:latin typeface="Cambria Math" panose="02040503050406030204" pitchFamily="18" charset="0"/>
                        <a:ea typeface="Cambria Math" panose="02040503050406030204" pitchFamily="18" charset="0"/>
                      </a:rPr>
                      <m:t>(</m:t>
                    </m:r>
                    <m:sSup>
                      <m:sSupPr>
                        <m:ctrlPr>
                          <a:rPr lang="en-GB" b="0" i="1" smtClean="0">
                            <a:solidFill>
                              <a:schemeClr val="accent5"/>
                            </a:solidFill>
                            <a:effectLst/>
                            <a:latin typeface="Cambria Math" panose="02040503050406030204" pitchFamily="18" charset="0"/>
                            <a:ea typeface="Cambria Math" panose="02040503050406030204" pitchFamily="18" charset="0"/>
                          </a:rPr>
                        </m:ctrlPr>
                      </m:sSupPr>
                      <m:e>
                        <m:r>
                          <a:rPr lang="en-GB" b="0" i="1" smtClean="0">
                            <a:solidFill>
                              <a:schemeClr val="accent5"/>
                            </a:solidFill>
                            <a:effectLst/>
                            <a:latin typeface="Cambria Math" panose="02040503050406030204" pitchFamily="18" charset="0"/>
                            <a:ea typeface="Cambria Math" panose="02040503050406030204" pitchFamily="18" charset="0"/>
                          </a:rPr>
                          <m:t>𝑙</m:t>
                        </m:r>
                      </m:e>
                      <m:sup>
                        <m:r>
                          <a:rPr lang="en-GB" b="0" i="1" smtClean="0">
                            <a:solidFill>
                              <a:schemeClr val="accent5"/>
                            </a:solidFill>
                            <a:effectLst/>
                            <a:latin typeface="Cambria Math" panose="02040503050406030204" pitchFamily="18" charset="0"/>
                            <a:ea typeface="Cambria Math" panose="02040503050406030204" pitchFamily="18" charset="0"/>
                          </a:rPr>
                          <m:t>+</m:t>
                        </m:r>
                      </m:sup>
                    </m:sSup>
                    <m:sSup>
                      <m:sSupPr>
                        <m:ctrlPr>
                          <a:rPr lang="en-GB" b="0" i="1" smtClean="0">
                            <a:solidFill>
                              <a:schemeClr val="accent5"/>
                            </a:solidFill>
                            <a:effectLst/>
                            <a:latin typeface="Cambria Math" panose="02040503050406030204" pitchFamily="18" charset="0"/>
                            <a:ea typeface="Cambria Math" panose="02040503050406030204" pitchFamily="18" charset="0"/>
                          </a:rPr>
                        </m:ctrlPr>
                      </m:sSupPr>
                      <m:e>
                        <m:r>
                          <a:rPr lang="en-GB" b="0" i="1" smtClean="0">
                            <a:solidFill>
                              <a:schemeClr val="accent5"/>
                            </a:solidFill>
                            <a:effectLst/>
                            <a:latin typeface="Cambria Math" panose="02040503050406030204" pitchFamily="18" charset="0"/>
                            <a:ea typeface="Cambria Math" panose="02040503050406030204" pitchFamily="18" charset="0"/>
                          </a:rPr>
                          <m:t>𝑙</m:t>
                        </m:r>
                      </m:e>
                      <m:sup>
                        <m:r>
                          <a:rPr lang="en-GB" b="0" i="1" smtClean="0">
                            <a:solidFill>
                              <a:schemeClr val="accent5"/>
                            </a:solidFill>
                            <a:effectLst/>
                            <a:latin typeface="Cambria Math" panose="02040503050406030204" pitchFamily="18" charset="0"/>
                            <a:ea typeface="Cambria Math" panose="02040503050406030204" pitchFamily="18" charset="0"/>
                          </a:rPr>
                          <m:t>−</m:t>
                        </m:r>
                      </m:sup>
                    </m:sSup>
                    <m:r>
                      <a:rPr lang="en-GB" b="0" i="1" smtClean="0">
                        <a:solidFill>
                          <a:schemeClr val="accent5"/>
                        </a:solidFill>
                        <a:effectLst/>
                        <a:latin typeface="Cambria Math" panose="02040503050406030204" pitchFamily="18" charset="0"/>
                        <a:ea typeface="Cambria Math" panose="02040503050406030204" pitchFamily="18" charset="0"/>
                      </a:rPr>
                      <m:t>)</m:t>
                    </m:r>
                  </m:oMath>
                </a14:m>
                <a:r>
                  <a:rPr lang="en-GB" dirty="0">
                    <a:solidFill>
                      <a:schemeClr val="accent5"/>
                    </a:solidFill>
                  </a:rPr>
                  <a:t> unfolded to the parton level.</a:t>
                </a:r>
              </a:p>
              <a:p>
                <a:endParaRPr lang="en-GB" dirty="0"/>
              </a:p>
              <a:p>
                <a:r>
                  <a:rPr lang="en-GB" dirty="0">
                    <a:solidFill>
                      <a:schemeClr val="accent5"/>
                    </a:solidFill>
                  </a:rPr>
                  <a:t>Spin correlation varies with the events kinematics </a:t>
                </a:r>
                <a:r>
                  <a:rPr lang="en-GB" dirty="0"/>
                  <a:t>: measurements as a function of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𝑡</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𝑡</m:t>
                            </m:r>
                          </m:e>
                        </m:acc>
                      </m:sub>
                    </m:sSub>
                  </m:oMath>
                </a14:m>
                <a:r>
                  <a:rPr lang="en-GB" dirty="0"/>
                  <a:t>. Could highlight New physics.</a:t>
                </a:r>
              </a:p>
              <a:p>
                <a:endParaRPr lang="en-GB" dirty="0"/>
              </a:p>
              <a:p>
                <a:r>
                  <a:rPr lang="en-GB" dirty="0">
                    <a:solidFill>
                      <a:schemeClr val="accent5"/>
                    </a:solidFill>
                  </a:rPr>
                  <a:t>Search for </a:t>
                </a:r>
                <a14:m>
                  <m:oMath xmlns:m="http://schemas.openxmlformats.org/officeDocument/2006/math">
                    <m:acc>
                      <m:accPr>
                        <m:chr m:val="̃"/>
                        <m:ctrlPr>
                          <a:rPr lang="en-GB" i="1" smtClean="0">
                            <a:solidFill>
                              <a:schemeClr val="accent5"/>
                            </a:solidFill>
                            <a:latin typeface="Cambria Math" panose="02040503050406030204" pitchFamily="18" charset="0"/>
                          </a:rPr>
                        </m:ctrlPr>
                      </m:accPr>
                      <m:e>
                        <m:r>
                          <a:rPr lang="fr-FR" b="0" i="1" smtClean="0">
                            <a:solidFill>
                              <a:schemeClr val="accent5"/>
                            </a:solidFill>
                            <a:latin typeface="Cambria Math" panose="02040503050406030204" pitchFamily="18" charset="0"/>
                          </a:rPr>
                          <m:t>𝑡</m:t>
                        </m:r>
                      </m:e>
                    </m:acc>
                    <m:acc>
                      <m:accPr>
                        <m:chr m:val="̅"/>
                        <m:ctrlPr>
                          <a:rPr lang="en-GB" i="1" smtClean="0">
                            <a:solidFill>
                              <a:schemeClr val="accent5"/>
                            </a:solidFill>
                            <a:latin typeface="Cambria Math" panose="02040503050406030204" pitchFamily="18" charset="0"/>
                          </a:rPr>
                        </m:ctrlPr>
                      </m:accPr>
                      <m:e>
                        <m:acc>
                          <m:accPr>
                            <m:chr m:val="̃"/>
                            <m:ctrlPr>
                              <a:rPr lang="en-GB" i="1" smtClean="0">
                                <a:solidFill>
                                  <a:schemeClr val="accent5"/>
                                </a:solidFill>
                                <a:latin typeface="Cambria Math" panose="02040503050406030204" pitchFamily="18" charset="0"/>
                              </a:rPr>
                            </m:ctrlPr>
                          </m:accPr>
                          <m:e>
                            <m:r>
                              <a:rPr lang="fr-FR" b="0" i="1" smtClean="0">
                                <a:solidFill>
                                  <a:schemeClr val="accent5"/>
                                </a:solidFill>
                                <a:latin typeface="Cambria Math" panose="02040503050406030204" pitchFamily="18" charset="0"/>
                              </a:rPr>
                              <m:t>𝑡</m:t>
                            </m:r>
                          </m:e>
                        </m:acc>
                      </m:e>
                    </m:acc>
                  </m:oMath>
                </a14:m>
                <a:r>
                  <a:rPr lang="en-GB" dirty="0">
                    <a:solidFill>
                      <a:schemeClr val="accent5"/>
                    </a:solidFill>
                  </a:rPr>
                  <a:t>, with </a:t>
                </a:r>
                <a14:m>
                  <m:oMath xmlns:m="http://schemas.openxmlformats.org/officeDocument/2006/math">
                    <m:acc>
                      <m:accPr>
                        <m:chr m:val="̃"/>
                        <m:ctrlPr>
                          <a:rPr lang="en-GB" i="1" smtClean="0">
                            <a:solidFill>
                              <a:schemeClr val="accent5"/>
                            </a:solidFill>
                            <a:latin typeface="Cambria Math" panose="02040503050406030204" pitchFamily="18" charset="0"/>
                          </a:rPr>
                        </m:ctrlPr>
                      </m:accPr>
                      <m:e>
                        <m:r>
                          <a:rPr lang="fr-FR" b="0" i="1" smtClean="0">
                            <a:solidFill>
                              <a:schemeClr val="accent5"/>
                            </a:solidFill>
                            <a:latin typeface="Cambria Math" panose="02040503050406030204" pitchFamily="18" charset="0"/>
                          </a:rPr>
                          <m:t>𝑡</m:t>
                        </m:r>
                      </m:e>
                    </m:acc>
                    <m:r>
                      <a:rPr lang="en-GB" i="1" smtClean="0">
                        <a:solidFill>
                          <a:schemeClr val="accent5"/>
                        </a:solidFill>
                        <a:latin typeface="Cambria Math" panose="02040503050406030204" pitchFamily="18" charset="0"/>
                        <a:ea typeface="Cambria Math" panose="02040503050406030204" pitchFamily="18" charset="0"/>
                      </a:rPr>
                      <m:t>→</m:t>
                    </m:r>
                    <m:r>
                      <a:rPr lang="fr-FR" b="0" i="1" smtClean="0">
                        <a:solidFill>
                          <a:schemeClr val="accent5"/>
                        </a:solidFill>
                        <a:latin typeface="Cambria Math" panose="02040503050406030204" pitchFamily="18" charset="0"/>
                        <a:ea typeface="Cambria Math" panose="02040503050406030204" pitchFamily="18" charset="0"/>
                      </a:rPr>
                      <m:t>𝑡</m:t>
                    </m:r>
                    <m:sSubSup>
                      <m:sSubSupPr>
                        <m:ctrlPr>
                          <a:rPr lang="fr-FR" b="0" i="1" smtClean="0">
                            <a:solidFill>
                              <a:schemeClr val="accent5"/>
                            </a:solidFill>
                            <a:latin typeface="Cambria Math" panose="02040503050406030204" pitchFamily="18" charset="0"/>
                            <a:ea typeface="Cambria Math" panose="02040503050406030204" pitchFamily="18" charset="0"/>
                          </a:rPr>
                        </m:ctrlPr>
                      </m:sSubSupPr>
                      <m:e>
                        <m:acc>
                          <m:accPr>
                            <m:chr m:val="̃"/>
                            <m:ctrlPr>
                              <a:rPr lang="fr-FR" b="0" i="1" smtClean="0">
                                <a:solidFill>
                                  <a:schemeClr val="accent5"/>
                                </a:solidFill>
                                <a:latin typeface="Cambria Math" panose="02040503050406030204" pitchFamily="18" charset="0"/>
                                <a:ea typeface="Cambria Math" panose="02040503050406030204" pitchFamily="18" charset="0"/>
                              </a:rPr>
                            </m:ctrlPr>
                          </m:accPr>
                          <m:e>
                            <m:r>
                              <a:rPr lang="fr-FR" b="0" i="1" smtClean="0">
                                <a:solidFill>
                                  <a:schemeClr val="accent5"/>
                                </a:solidFill>
                                <a:latin typeface="Cambria Math" panose="02040503050406030204" pitchFamily="18" charset="0"/>
                                <a:ea typeface="Cambria Math" panose="02040503050406030204" pitchFamily="18" charset="0"/>
                              </a:rPr>
                              <m:t>𝜒</m:t>
                            </m:r>
                          </m:e>
                        </m:acc>
                      </m:e>
                      <m:sub>
                        <m:r>
                          <a:rPr lang="fr-FR" b="0" i="1" smtClean="0">
                            <a:solidFill>
                              <a:schemeClr val="accent5"/>
                            </a:solidFill>
                            <a:latin typeface="Cambria Math" panose="02040503050406030204" pitchFamily="18" charset="0"/>
                            <a:ea typeface="Cambria Math" panose="02040503050406030204" pitchFamily="18" charset="0"/>
                          </a:rPr>
                          <m:t>1</m:t>
                        </m:r>
                      </m:sub>
                      <m:sup>
                        <m:r>
                          <a:rPr lang="fr-FR" b="0" i="1" smtClean="0">
                            <a:solidFill>
                              <a:schemeClr val="accent5"/>
                            </a:solidFill>
                            <a:latin typeface="Cambria Math" panose="02040503050406030204" pitchFamily="18" charset="0"/>
                            <a:ea typeface="Cambria Math" panose="02040503050406030204" pitchFamily="18" charset="0"/>
                          </a:rPr>
                          <m:t>0</m:t>
                        </m:r>
                      </m:sup>
                    </m:sSubSup>
                  </m:oMath>
                </a14:m>
                <a:r>
                  <a:rPr lang="en-GB" dirty="0">
                    <a:solidFill>
                      <a:schemeClr val="accent5"/>
                    </a:solidFill>
                  </a:rPr>
                  <a:t> and </a:t>
                </a:r>
                <a14:m>
                  <m:oMath xmlns:m="http://schemas.openxmlformats.org/officeDocument/2006/math">
                    <m:sSub>
                      <m:sSubPr>
                        <m:ctrlPr>
                          <a:rPr lang="en-GB" i="1" smtClean="0">
                            <a:solidFill>
                              <a:schemeClr val="accent5"/>
                            </a:solidFill>
                            <a:latin typeface="Cambria Math" panose="02040503050406030204" pitchFamily="18" charset="0"/>
                          </a:rPr>
                        </m:ctrlPr>
                      </m:sSubPr>
                      <m:e>
                        <m:r>
                          <a:rPr lang="fr-FR" b="0" i="1" smtClean="0">
                            <a:solidFill>
                              <a:schemeClr val="accent5"/>
                            </a:solidFill>
                            <a:latin typeface="Cambria Math" panose="02040503050406030204" pitchFamily="18" charset="0"/>
                          </a:rPr>
                          <m:t>𝑚</m:t>
                        </m:r>
                      </m:e>
                      <m:sub>
                        <m:acc>
                          <m:accPr>
                            <m:chr m:val="̃"/>
                            <m:ctrlPr>
                              <a:rPr lang="en-GB" i="1" smtClean="0">
                                <a:solidFill>
                                  <a:schemeClr val="accent5"/>
                                </a:solidFill>
                                <a:latin typeface="Cambria Math" panose="02040503050406030204" pitchFamily="18" charset="0"/>
                              </a:rPr>
                            </m:ctrlPr>
                          </m:accPr>
                          <m:e>
                            <m:r>
                              <a:rPr lang="fr-FR" b="0" i="1" smtClean="0">
                                <a:solidFill>
                                  <a:schemeClr val="accent5"/>
                                </a:solidFill>
                                <a:latin typeface="Cambria Math" panose="02040503050406030204" pitchFamily="18" charset="0"/>
                              </a:rPr>
                              <m:t>𝑡</m:t>
                            </m:r>
                          </m:e>
                        </m:acc>
                      </m:sub>
                    </m:sSub>
                    <m:r>
                      <a:rPr lang="en-GB" i="1">
                        <a:solidFill>
                          <a:schemeClr val="accent5"/>
                        </a:solidFill>
                        <a:latin typeface="Cambria Math" panose="02040503050406030204" pitchFamily="18" charset="0"/>
                      </a:rPr>
                      <m:t>~</m:t>
                    </m:r>
                  </m:oMath>
                </a14:m>
                <a:r>
                  <a:rPr lang="en-GB" dirty="0">
                    <a:solidFill>
                      <a:schemeClr val="accent5"/>
                    </a:solidFill>
                  </a:rPr>
                  <a:t> </a:t>
                </a:r>
                <a14:m>
                  <m:oMath xmlns:m="http://schemas.openxmlformats.org/officeDocument/2006/math">
                    <m:sSub>
                      <m:sSubPr>
                        <m:ctrlPr>
                          <a:rPr lang="en-GB" i="1">
                            <a:solidFill>
                              <a:schemeClr val="accent5"/>
                            </a:solidFill>
                            <a:latin typeface="Cambria Math" panose="02040503050406030204" pitchFamily="18" charset="0"/>
                          </a:rPr>
                        </m:ctrlPr>
                      </m:sSubPr>
                      <m:e>
                        <m:r>
                          <a:rPr lang="fr-FR" i="1">
                            <a:solidFill>
                              <a:schemeClr val="accent5"/>
                            </a:solidFill>
                            <a:latin typeface="Cambria Math" panose="02040503050406030204" pitchFamily="18" charset="0"/>
                          </a:rPr>
                          <m:t>𝑚</m:t>
                        </m:r>
                      </m:e>
                      <m:sub>
                        <m:r>
                          <a:rPr lang="fr-FR" b="0" i="1" smtClean="0">
                            <a:solidFill>
                              <a:schemeClr val="accent5"/>
                            </a:solidFill>
                            <a:latin typeface="Cambria Math" panose="02040503050406030204" pitchFamily="18" charset="0"/>
                          </a:rPr>
                          <m:t>𝑡</m:t>
                        </m:r>
                      </m:sub>
                    </m:sSub>
                  </m:oMath>
                </a14:m>
                <a:r>
                  <a:rPr lang="en-GB" dirty="0"/>
                  <a:t>, </a:t>
                </a:r>
              </a:p>
              <a:p>
                <a:pPr lvl="1"/>
                <a:r>
                  <a:rPr lang="en-GB" dirty="0"/>
                  <a:t>favoured by naturalness, </a:t>
                </a:r>
              </a:p>
              <a:p>
                <a:pPr lvl="1"/>
                <a:r>
                  <a:rPr lang="en-GB" dirty="0"/>
                  <a:t>signature very close to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r>
                      <a:rPr lang="fr-FR" b="0" i="0" smtClean="0">
                        <a:latin typeface="Cambria Math" panose="02040503050406030204" pitchFamily="18" charset="0"/>
                      </a:rPr>
                      <m:t>,</m:t>
                    </m:r>
                  </m:oMath>
                </a14:m>
                <a:endParaRPr lang="fr-FR" b="0" dirty="0"/>
              </a:p>
              <a:p>
                <a:pPr lvl="1"/>
                <a:r>
                  <a:rPr lang="en-GB" dirty="0"/>
                  <a:t>Can be searched for in deviations from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spin correlation predictions</a:t>
                </a:r>
              </a:p>
            </p:txBody>
          </p:sp>
        </mc:Choice>
        <mc:Fallback xmlns="">
          <p:sp>
            <p:nvSpPr>
              <p:cNvPr id="3" name="Espace réservé du contenu 2">
                <a:extLst>
                  <a:ext uri="{FF2B5EF4-FFF2-40B4-BE49-F238E27FC236}">
                    <a16:creationId xmlns:a16="http://schemas.microsoft.com/office/drawing/2014/main" id="{2A74A0C6-6D39-6F44-90C3-E8EC261E0D6C}"/>
                  </a:ext>
                </a:extLst>
              </p:cNvPr>
              <p:cNvSpPr>
                <a:spLocks noGrp="1" noRot="1" noChangeAspect="1" noMove="1" noResize="1" noEditPoints="1" noAdjustHandles="1" noChangeArrowheads="1" noChangeShapeType="1" noTextEdit="1"/>
              </p:cNvSpPr>
              <p:nvPr>
                <p:ph idx="1"/>
              </p:nvPr>
            </p:nvSpPr>
            <p:spPr>
              <a:xfrm>
                <a:off x="3465095" y="1161895"/>
                <a:ext cx="8585735" cy="2963512"/>
              </a:xfrm>
              <a:blipFill>
                <a:blip r:embed="rId3"/>
                <a:stretch>
                  <a:fillRect l="-591" t="-3419"/>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CA44ED91-DFB0-4CA8-DC39-1E1789CEF39C}"/>
              </a:ext>
            </a:extLst>
          </p:cNvPr>
          <p:cNvSpPr txBox="1"/>
          <p:nvPr/>
        </p:nvSpPr>
        <p:spPr>
          <a:xfrm>
            <a:off x="8641605" y="738944"/>
            <a:ext cx="2541070" cy="338554"/>
          </a:xfrm>
          <a:prstGeom prst="rect">
            <a:avLst/>
          </a:prstGeom>
          <a:noFill/>
        </p:spPr>
        <p:txBody>
          <a:bodyPr wrap="square">
            <a:spAutoFit/>
          </a:bodyPr>
          <a:lstStyle/>
          <a:p>
            <a:r>
              <a:rPr lang="fr-FR" sz="1600" dirty="0" err="1">
                <a:solidFill>
                  <a:srgbClr val="C00000"/>
                </a:solidFill>
              </a:rPr>
              <a:t>Eur</a:t>
            </a:r>
            <a:r>
              <a:rPr lang="fr-FR" sz="1600" dirty="0">
                <a:solidFill>
                  <a:srgbClr val="C00000"/>
                </a:solidFill>
              </a:rPr>
              <a:t>. Phys. J. C 80 (2020) 754</a:t>
            </a:r>
          </a:p>
        </p:txBody>
      </p:sp>
      <p:pic>
        <p:nvPicPr>
          <p:cNvPr id="7" name="Image 6">
            <a:extLst>
              <a:ext uri="{FF2B5EF4-FFF2-40B4-BE49-F238E27FC236}">
                <a16:creationId xmlns:a16="http://schemas.microsoft.com/office/drawing/2014/main" id="{08C260AF-E260-19E3-C0BB-91544124C835}"/>
              </a:ext>
            </a:extLst>
          </p:cNvPr>
          <p:cNvPicPr>
            <a:picLocks noChangeAspect="1"/>
          </p:cNvPicPr>
          <p:nvPr/>
        </p:nvPicPr>
        <p:blipFill>
          <a:blip r:embed="rId4"/>
          <a:stretch>
            <a:fillRect/>
          </a:stretch>
        </p:blipFill>
        <p:spPr>
          <a:xfrm>
            <a:off x="324051" y="1161894"/>
            <a:ext cx="3025541" cy="2794719"/>
          </a:xfrm>
          <a:prstGeom prst="rect">
            <a:avLst/>
          </a:prstGeom>
        </p:spPr>
      </p:pic>
      <p:pic>
        <p:nvPicPr>
          <p:cNvPr id="9" name="Image 8">
            <a:extLst>
              <a:ext uri="{FF2B5EF4-FFF2-40B4-BE49-F238E27FC236}">
                <a16:creationId xmlns:a16="http://schemas.microsoft.com/office/drawing/2014/main" id="{6D7555C2-450C-964F-D293-9840C2DDB5CF}"/>
              </a:ext>
            </a:extLst>
          </p:cNvPr>
          <p:cNvPicPr>
            <a:picLocks noChangeAspect="1"/>
          </p:cNvPicPr>
          <p:nvPr/>
        </p:nvPicPr>
        <p:blipFill>
          <a:blip r:embed="rId5"/>
          <a:stretch>
            <a:fillRect/>
          </a:stretch>
        </p:blipFill>
        <p:spPr>
          <a:xfrm>
            <a:off x="-80210" y="4125406"/>
            <a:ext cx="6047873" cy="2732594"/>
          </a:xfrm>
          <a:prstGeom prst="rect">
            <a:avLst/>
          </a:prstGeom>
        </p:spPr>
      </p:pic>
      <p:pic>
        <p:nvPicPr>
          <p:cNvPr id="11" name="Image 10">
            <a:extLst>
              <a:ext uri="{FF2B5EF4-FFF2-40B4-BE49-F238E27FC236}">
                <a16:creationId xmlns:a16="http://schemas.microsoft.com/office/drawing/2014/main" id="{AE856BBB-1D4C-B31D-EDF7-1B75CD470F07}"/>
              </a:ext>
            </a:extLst>
          </p:cNvPr>
          <p:cNvPicPr>
            <a:picLocks noChangeAspect="1"/>
          </p:cNvPicPr>
          <p:nvPr/>
        </p:nvPicPr>
        <p:blipFill>
          <a:blip r:embed="rId6"/>
          <a:stretch>
            <a:fillRect/>
          </a:stretch>
        </p:blipFill>
        <p:spPr>
          <a:xfrm>
            <a:off x="6660681" y="3861844"/>
            <a:ext cx="4366661" cy="2996156"/>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FB3CB1C-3BBC-4264-C29C-80E6D7B86B03}"/>
                  </a:ext>
                </a:extLst>
              </p:cNvPr>
              <p:cNvSpPr/>
              <p:nvPr/>
            </p:nvSpPr>
            <p:spPr>
              <a:xfrm rot="19493160">
                <a:off x="1793848" y="2958757"/>
                <a:ext cx="8794281" cy="1154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3600" b="0" i="1" smtClean="0">
                        <a:solidFill>
                          <a:srgbClr val="C00000"/>
                        </a:solidFill>
                        <a:latin typeface="Cambria Math" panose="02040503050406030204" pitchFamily="18" charset="0"/>
                      </a:rPr>
                      <m:t>𝑡</m:t>
                    </m:r>
                    <m:acc>
                      <m:accPr>
                        <m:chr m:val="̅"/>
                        <m:ctrlPr>
                          <a:rPr lang="en-GB" sz="3600" b="0" i="1" smtClean="0">
                            <a:solidFill>
                              <a:srgbClr val="C00000"/>
                            </a:solidFill>
                            <a:latin typeface="Cambria Math" panose="02040503050406030204" pitchFamily="18" charset="0"/>
                          </a:rPr>
                        </m:ctrlPr>
                      </m:accPr>
                      <m:e>
                        <m:r>
                          <a:rPr lang="en-GB" sz="3600" b="0" i="1" smtClean="0">
                            <a:solidFill>
                              <a:srgbClr val="C00000"/>
                            </a:solidFill>
                            <a:latin typeface="Cambria Math" panose="02040503050406030204" pitchFamily="18" charset="0"/>
                          </a:rPr>
                          <m:t>𝑡</m:t>
                        </m:r>
                      </m:e>
                    </m:acc>
                  </m:oMath>
                </a14:m>
                <a:r>
                  <a:rPr lang="en-GB" sz="3600" dirty="0">
                    <a:solidFill>
                      <a:srgbClr val="C00000"/>
                    </a:solidFill>
                  </a:rPr>
                  <a:t> spin correlations also present at FCCee</a:t>
                </a:r>
              </a:p>
            </p:txBody>
          </p:sp>
        </mc:Choice>
        <mc:Fallback xmlns="">
          <p:sp>
            <p:nvSpPr>
              <p:cNvPr id="4" name="Rectangle 3">
                <a:extLst>
                  <a:ext uri="{FF2B5EF4-FFF2-40B4-BE49-F238E27FC236}">
                    <a16:creationId xmlns:a16="http://schemas.microsoft.com/office/drawing/2014/main" id="{8FB3CB1C-3BBC-4264-C29C-80E6D7B86B03}"/>
                  </a:ext>
                </a:extLst>
              </p:cNvPr>
              <p:cNvSpPr>
                <a:spLocks noRot="1" noChangeAspect="1" noMove="1" noResize="1" noEditPoints="1" noAdjustHandles="1" noChangeArrowheads="1" noChangeShapeType="1" noTextEdit="1"/>
              </p:cNvSpPr>
              <p:nvPr/>
            </p:nvSpPr>
            <p:spPr>
              <a:xfrm rot="19493160">
                <a:off x="1793848" y="2958757"/>
                <a:ext cx="8794281" cy="1154515"/>
              </a:xfrm>
              <a:prstGeom prst="rect">
                <a:avLst/>
              </a:prstGeom>
              <a:blipFill>
                <a:blip r:embed="rId7"/>
                <a:stretch>
                  <a:fillRect/>
                </a:stretch>
              </a:blipFill>
              <a:ln>
                <a:noFill/>
              </a:ln>
            </p:spPr>
            <p:txBody>
              <a:bodyPr/>
              <a:lstStyle/>
              <a:p>
                <a:r>
                  <a:rPr lang="fr-FR">
                    <a:noFill/>
                  </a:rPr>
                  <a:t> </a:t>
                </a:r>
              </a:p>
            </p:txBody>
          </p:sp>
        </mc:Fallback>
      </mc:AlternateContent>
    </p:spTree>
    <p:extLst>
      <p:ext uri="{BB962C8B-B14F-4D97-AF65-F5344CB8AC3E}">
        <p14:creationId xmlns:p14="http://schemas.microsoft.com/office/powerpoint/2010/main" val="3200393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1690A-75E2-57AA-25F1-F45068E00424}"/>
              </a:ext>
            </a:extLst>
          </p:cNvPr>
          <p:cNvSpPr>
            <a:spLocks noGrp="1"/>
          </p:cNvSpPr>
          <p:nvPr>
            <p:ph type="title"/>
          </p:nvPr>
        </p:nvSpPr>
        <p:spPr>
          <a:xfrm>
            <a:off x="838200" y="2605548"/>
            <a:ext cx="10515600" cy="1728173"/>
          </a:xfrm>
        </p:spPr>
        <p:txBody>
          <a:bodyPr>
            <a:normAutofit fontScale="90000"/>
          </a:bodyPr>
          <a:lstStyle/>
          <a:p>
            <a:r>
              <a:rPr lang="en-GB" dirty="0"/>
              <a:t>Top quark EFT </a:t>
            </a:r>
            <a:br>
              <a:rPr lang="en-GB" dirty="0"/>
            </a:br>
            <a:r>
              <a:rPr lang="en-GB" dirty="0"/>
              <a:t>and indirect searches</a:t>
            </a:r>
          </a:p>
        </p:txBody>
      </p:sp>
    </p:spTree>
    <p:extLst>
      <p:ext uri="{BB962C8B-B14F-4D97-AF65-F5344CB8AC3E}">
        <p14:creationId xmlns:p14="http://schemas.microsoft.com/office/powerpoint/2010/main" val="4247191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3D4EEF-139F-EDE0-CE1D-969FAE0F5BD7}"/>
              </a:ext>
            </a:extLst>
          </p:cNvPr>
          <p:cNvSpPr>
            <a:spLocks noGrp="1"/>
          </p:cNvSpPr>
          <p:nvPr>
            <p:ph type="title"/>
          </p:nvPr>
        </p:nvSpPr>
        <p:spPr/>
        <p:txBody>
          <a:bodyPr/>
          <a:lstStyle/>
          <a:p>
            <a:r>
              <a:rPr lang="en-GB"/>
              <a:t>Fermi’s model neutron decay</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4A2069EA-7AC8-2AA0-501E-1A14305AD710}"/>
                  </a:ext>
                </a:extLst>
              </p:cNvPr>
              <p:cNvSpPr>
                <a:spLocks noGrp="1"/>
              </p:cNvSpPr>
              <p:nvPr>
                <p:ph idx="1"/>
              </p:nvPr>
            </p:nvSpPr>
            <p:spPr>
              <a:xfrm>
                <a:off x="50799" y="1135756"/>
                <a:ext cx="12090401" cy="3789304"/>
              </a:xfrm>
            </p:spPr>
            <p:txBody>
              <a:bodyPr>
                <a:normAutofit fontScale="70000" lnSpcReduction="20000"/>
              </a:bodyPr>
              <a:lstStyle/>
              <a:p>
                <a:r>
                  <a:rPr lang="en-GB" dirty="0">
                    <a:solidFill>
                      <a:schemeClr val="accent1"/>
                    </a:solidFill>
                  </a:rPr>
                  <a:t>A little bit of history</a:t>
                </a:r>
                <a:r>
                  <a:rPr lang="en-GB" dirty="0"/>
                  <a:t>:</a:t>
                </a:r>
              </a:p>
              <a:p>
                <a:pPr lvl="1"/>
                <a:r>
                  <a:rPr lang="en-GB" i="1" dirty="0"/>
                  <a:t>In 1911</a:t>
                </a:r>
                <a:r>
                  <a:rPr lang="en-GB" dirty="0"/>
                  <a:t>, Hahn and Meitner shown that the energy of the electron in </a:t>
                </a:r>
                <a14:m>
                  <m:oMath xmlns:m="http://schemas.openxmlformats.org/officeDocument/2006/math">
                    <m:r>
                      <a:rPr lang="en-GB" i="1" smtClean="0">
                        <a:latin typeface="Cambria Math" panose="02040503050406030204" pitchFamily="18" charset="0"/>
                        <a:ea typeface="Cambria Math" panose="02040503050406030204" pitchFamily="18" charset="0"/>
                      </a:rPr>
                      <m:t>𝛽</m:t>
                    </m:r>
                  </m:oMath>
                </a14:m>
                <a:r>
                  <a:rPr lang="en-GB" dirty="0"/>
                  <a:t> decays ware varying. That is inconsistent with energy conservation in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sup>
                    </m:sSup>
                  </m:oMath>
                </a14:m>
                <a:r>
                  <a:rPr lang="en-GB" dirty="0"/>
                  <a:t>.</a:t>
                </a:r>
              </a:p>
              <a:p>
                <a:pPr lvl="1"/>
                <a:r>
                  <a:rPr lang="en-GB" i="1" dirty="0"/>
                  <a:t>In 1930</a:t>
                </a:r>
                <a:r>
                  <a:rPr lang="en-GB" dirty="0"/>
                  <a:t>, Pauli propose that energy is shared in the reaction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acc>
                      <m:accPr>
                        <m:chr m:val="̅"/>
                        <m:ctrlPr>
                          <a:rPr lang="en-GB" b="0" i="1" smtClean="0">
                            <a:latin typeface="Cambria Math" panose="02040503050406030204" pitchFamily="18" charset="0"/>
                            <a:ea typeface="Cambria Math" panose="02040503050406030204" pitchFamily="18" charset="0"/>
                          </a:rPr>
                        </m:ctrlPr>
                      </m:acc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ea typeface="Cambria Math" panose="02040503050406030204" pitchFamily="18" charset="0"/>
                              </a:rPr>
                              <m:t>𝑒</m:t>
                            </m:r>
                          </m:sub>
                        </m:sSub>
                      </m:e>
                    </m:acc>
                  </m:oMath>
                </a14:m>
                <a:r>
                  <a:rPr lang="en-GB" dirty="0"/>
                  <a:t>.</a:t>
                </a:r>
              </a:p>
              <a:p>
                <a:pPr lvl="1"/>
                <a:r>
                  <a:rPr lang="en-GB" i="1" dirty="0"/>
                  <a:t>In 1932</a:t>
                </a:r>
                <a:r>
                  <a:rPr lang="en-GB" dirty="0"/>
                  <a:t>, Fermi proposed a model describing such process, based on the </a:t>
                </a:r>
                <a:r>
                  <a:rPr lang="en-GB" dirty="0" err="1"/>
                  <a:t>Lagragian</a:t>
                </a:r>
                <a:r>
                  <a:rPr lang="en-GB" dirty="0"/>
                  <a:t>, which in terms of quark field reads  :</a:t>
                </a:r>
              </a:p>
              <a:p>
                <a:pPr lvl="1"/>
                <a:endParaRPr lang="en-GB" dirty="0"/>
              </a:p>
              <a:p>
                <a:pPr lvl="1"/>
                <a:endParaRPr lang="en-GB" dirty="0"/>
              </a:p>
              <a:p>
                <a:pPr lvl="1"/>
                <a:endParaRPr lang="en-GB" dirty="0"/>
              </a:p>
              <a:p>
                <a:pPr lvl="1"/>
                <a:r>
                  <a:rPr lang="en-GB" dirty="0"/>
                  <a:t>Contact interactions.</a:t>
                </a:r>
              </a:p>
              <a:p>
                <a:pPr lvl="1"/>
                <a:r>
                  <a:rPr lang="en-GB" dirty="0"/>
                  <a:t>Fermi’s model not renormalizable, not described by gauge theory.</a:t>
                </a:r>
              </a:p>
              <a:p>
                <a:endParaRPr lang="en-GB" dirty="0"/>
              </a:p>
              <a:p>
                <a:r>
                  <a:rPr lang="en-GB" dirty="0">
                    <a:solidFill>
                      <a:schemeClr val="accent5"/>
                    </a:solidFill>
                  </a:rPr>
                  <a:t>Glashow, Salam and Weinberg : replace 4-fermions interactions by the exchanges of a vector boson </a:t>
                </a:r>
              </a:p>
              <a:p>
                <a:pPr lvl="2"/>
                <a:endParaRPr lang="en-GB" dirty="0"/>
              </a:p>
              <a:p>
                <a:pPr lvl="1"/>
                <a:endParaRPr lang="en-GB" dirty="0"/>
              </a:p>
            </p:txBody>
          </p:sp>
        </mc:Choice>
        <mc:Fallback xmlns="">
          <p:sp>
            <p:nvSpPr>
              <p:cNvPr id="3" name="Espace réservé du contenu 2">
                <a:extLst>
                  <a:ext uri="{FF2B5EF4-FFF2-40B4-BE49-F238E27FC236}">
                    <a16:creationId xmlns:a16="http://schemas.microsoft.com/office/drawing/2014/main" id="{4A2069EA-7AC8-2AA0-501E-1A14305AD710}"/>
                  </a:ext>
                </a:extLst>
              </p:cNvPr>
              <p:cNvSpPr>
                <a:spLocks noGrp="1" noRot="1" noChangeAspect="1" noMove="1" noResize="1" noEditPoints="1" noAdjustHandles="1" noChangeArrowheads="1" noChangeShapeType="1" noTextEdit="1"/>
              </p:cNvSpPr>
              <p:nvPr>
                <p:ph idx="1"/>
              </p:nvPr>
            </p:nvSpPr>
            <p:spPr>
              <a:xfrm>
                <a:off x="50799" y="1135756"/>
                <a:ext cx="12090401" cy="3789304"/>
              </a:xfrm>
              <a:blipFill>
                <a:blip r:embed="rId2"/>
                <a:stretch>
                  <a:fillRect l="-314" t="-3010"/>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866BFA7A-2B8D-781C-4337-7FFF5E1601BD}"/>
              </a:ext>
            </a:extLst>
          </p:cNvPr>
          <p:cNvPicPr>
            <a:picLocks noChangeAspect="1"/>
          </p:cNvPicPr>
          <p:nvPr/>
        </p:nvPicPr>
        <p:blipFill>
          <a:blip r:embed="rId3"/>
          <a:stretch>
            <a:fillRect/>
          </a:stretch>
        </p:blipFill>
        <p:spPr>
          <a:xfrm>
            <a:off x="2730579" y="2534447"/>
            <a:ext cx="6153539" cy="608335"/>
          </a:xfrm>
          <a:prstGeom prst="rect">
            <a:avLst/>
          </a:prstGeom>
        </p:spPr>
      </p:pic>
      <p:sp>
        <p:nvSpPr>
          <p:cNvPr id="12" name="Flèche vers la droite 11">
            <a:extLst>
              <a:ext uri="{FF2B5EF4-FFF2-40B4-BE49-F238E27FC236}">
                <a16:creationId xmlns:a16="http://schemas.microsoft.com/office/drawing/2014/main" id="{C05901BD-EA69-1DF3-27F7-FA4850B53B07}"/>
              </a:ext>
            </a:extLst>
          </p:cNvPr>
          <p:cNvSpPr/>
          <p:nvPr/>
        </p:nvSpPr>
        <p:spPr>
          <a:xfrm>
            <a:off x="2280058" y="5361843"/>
            <a:ext cx="1087655" cy="290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a:extLst>
              <a:ext uri="{FF2B5EF4-FFF2-40B4-BE49-F238E27FC236}">
                <a16:creationId xmlns:a16="http://schemas.microsoft.com/office/drawing/2014/main" id="{725D8B84-B55C-0823-FD54-809E3CF258B5}"/>
              </a:ext>
            </a:extLst>
          </p:cNvPr>
          <p:cNvGrpSpPr/>
          <p:nvPr/>
        </p:nvGrpSpPr>
        <p:grpSpPr>
          <a:xfrm>
            <a:off x="597618" y="5025801"/>
            <a:ext cx="1505127" cy="1121810"/>
            <a:chOff x="3540878" y="5347306"/>
            <a:chExt cx="1505127" cy="1121810"/>
          </a:xfrm>
        </p:grpSpPr>
        <p:grpSp>
          <p:nvGrpSpPr>
            <p:cNvPr id="22" name="Groupe 21">
              <a:extLst>
                <a:ext uri="{FF2B5EF4-FFF2-40B4-BE49-F238E27FC236}">
                  <a16:creationId xmlns:a16="http://schemas.microsoft.com/office/drawing/2014/main" id="{550647ED-AB7C-5466-DD07-EDE253073A75}"/>
                </a:ext>
              </a:extLst>
            </p:cNvPr>
            <p:cNvGrpSpPr/>
            <p:nvPr/>
          </p:nvGrpSpPr>
          <p:grpSpPr>
            <a:xfrm>
              <a:off x="3540878" y="5347306"/>
              <a:ext cx="1505127" cy="1121810"/>
              <a:chOff x="3540878" y="5347306"/>
              <a:chExt cx="1505127" cy="1121810"/>
            </a:xfrm>
          </p:grpSpPr>
          <p:pic>
            <p:nvPicPr>
              <p:cNvPr id="9" name="Image 8">
                <a:extLst>
                  <a:ext uri="{FF2B5EF4-FFF2-40B4-BE49-F238E27FC236}">
                    <a16:creationId xmlns:a16="http://schemas.microsoft.com/office/drawing/2014/main" id="{74EB0D0C-25A0-EDD1-CEEF-6E55613F1E1A}"/>
                  </a:ext>
                </a:extLst>
              </p:cNvPr>
              <p:cNvPicPr>
                <a:picLocks noChangeAspect="1"/>
              </p:cNvPicPr>
              <p:nvPr/>
            </p:nvPicPr>
            <p:blipFill>
              <a:blip r:embed="rId4"/>
              <a:stretch>
                <a:fillRect/>
              </a:stretch>
            </p:blipFill>
            <p:spPr>
              <a:xfrm>
                <a:off x="3540878" y="5347306"/>
                <a:ext cx="1460612" cy="1121810"/>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93C613DE-34A5-B37F-A4EC-AD0D0ED8F89F}"/>
                      </a:ext>
                    </a:extLst>
                  </p:cNvPr>
                  <p:cNvSpPr txBox="1"/>
                  <p:nvPr/>
                </p:nvSpPr>
                <p:spPr>
                  <a:xfrm>
                    <a:off x="3763478" y="5507403"/>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𝑑</m:t>
                          </m:r>
                        </m:oMath>
                      </m:oMathPara>
                    </a14:m>
                    <a:endParaRPr lang="fr-FR" dirty="0"/>
                  </a:p>
                </p:txBody>
              </p:sp>
            </mc:Choice>
            <mc:Fallback xmlns="">
              <p:sp>
                <p:nvSpPr>
                  <p:cNvPr id="13" name="ZoneTexte 12">
                    <a:extLst>
                      <a:ext uri="{FF2B5EF4-FFF2-40B4-BE49-F238E27FC236}">
                        <a16:creationId xmlns:a16="http://schemas.microsoft.com/office/drawing/2014/main" id="{93C613DE-34A5-B37F-A4EC-AD0D0ED8F89F}"/>
                      </a:ext>
                    </a:extLst>
                  </p:cNvPr>
                  <p:cNvSpPr txBox="1">
                    <a:spLocks noRot="1" noChangeAspect="1" noMove="1" noResize="1" noEditPoints="1" noAdjustHandles="1" noChangeArrowheads="1" noChangeShapeType="1" noTextEdit="1"/>
                  </p:cNvSpPr>
                  <p:nvPr/>
                </p:nvSpPr>
                <p:spPr>
                  <a:xfrm>
                    <a:off x="3763478" y="5507403"/>
                    <a:ext cx="377924" cy="369332"/>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D2648591-840A-ED7D-961D-021E7C32C17D}"/>
                      </a:ext>
                    </a:extLst>
                  </p:cNvPr>
                  <p:cNvSpPr txBox="1"/>
                  <p:nvPr/>
                </p:nvSpPr>
                <p:spPr>
                  <a:xfrm>
                    <a:off x="4271184" y="5347306"/>
                    <a:ext cx="3764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𝑢</m:t>
                          </m:r>
                        </m:oMath>
                      </m:oMathPara>
                    </a14:m>
                    <a:endParaRPr lang="fr-FR" dirty="0"/>
                  </a:p>
                </p:txBody>
              </p:sp>
            </mc:Choice>
            <mc:Fallback xmlns="">
              <p:sp>
                <p:nvSpPr>
                  <p:cNvPr id="14" name="ZoneTexte 13">
                    <a:extLst>
                      <a:ext uri="{FF2B5EF4-FFF2-40B4-BE49-F238E27FC236}">
                        <a16:creationId xmlns:a16="http://schemas.microsoft.com/office/drawing/2014/main" id="{D2648591-840A-ED7D-961D-021E7C32C17D}"/>
                      </a:ext>
                    </a:extLst>
                  </p:cNvPr>
                  <p:cNvSpPr txBox="1">
                    <a:spLocks noRot="1" noChangeAspect="1" noMove="1" noResize="1" noEditPoints="1" noAdjustHandles="1" noChangeArrowheads="1" noChangeShapeType="1" noTextEdit="1"/>
                  </p:cNvSpPr>
                  <p:nvPr/>
                </p:nvSpPr>
                <p:spPr>
                  <a:xfrm>
                    <a:off x="4271184" y="5347306"/>
                    <a:ext cx="376450" cy="36933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531E8879-C125-3FFE-59C3-EFA8F00CF4F9}"/>
                      </a:ext>
                    </a:extLst>
                  </p:cNvPr>
                  <p:cNvSpPr txBox="1"/>
                  <p:nvPr/>
                </p:nvSpPr>
                <p:spPr>
                  <a:xfrm>
                    <a:off x="4594919" y="6099784"/>
                    <a:ext cx="451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𝜈</m:t>
                                  </m:r>
                                </m:e>
                                <m:sub>
                                  <m:r>
                                    <a:rPr lang="fr-FR" b="0" i="1" smtClean="0">
                                      <a:latin typeface="Cambria Math" panose="02040503050406030204" pitchFamily="18" charset="0"/>
                                    </a:rPr>
                                    <m:t>𝑒</m:t>
                                  </m:r>
                                </m:sub>
                              </m:sSub>
                            </m:e>
                          </m:acc>
                        </m:oMath>
                      </m:oMathPara>
                    </a14:m>
                    <a:endParaRPr lang="fr-FR" dirty="0"/>
                  </a:p>
                </p:txBody>
              </p:sp>
            </mc:Choice>
            <mc:Fallback xmlns="">
              <p:sp>
                <p:nvSpPr>
                  <p:cNvPr id="16" name="ZoneTexte 15">
                    <a:extLst>
                      <a:ext uri="{FF2B5EF4-FFF2-40B4-BE49-F238E27FC236}">
                        <a16:creationId xmlns:a16="http://schemas.microsoft.com/office/drawing/2014/main" id="{531E8879-C125-3FFE-59C3-EFA8F00CF4F9}"/>
                      </a:ext>
                    </a:extLst>
                  </p:cNvPr>
                  <p:cNvSpPr txBox="1">
                    <a:spLocks noRot="1" noChangeAspect="1" noMove="1" noResize="1" noEditPoints="1" noAdjustHandles="1" noChangeArrowheads="1" noChangeShapeType="1" noTextEdit="1"/>
                  </p:cNvSpPr>
                  <p:nvPr/>
                </p:nvSpPr>
                <p:spPr>
                  <a:xfrm>
                    <a:off x="4594919" y="6099784"/>
                    <a:ext cx="451086" cy="369332"/>
                  </a:xfrm>
                  <a:prstGeom prst="rect">
                    <a:avLst/>
                  </a:prstGeom>
                  <a:blipFill>
                    <a:blip r:embed="rId7"/>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57186EC9-810D-BF1E-77F7-2473D5B745CA}"/>
                    </a:ext>
                  </a:extLst>
                </p:cNvPr>
                <p:cNvSpPr txBox="1"/>
                <p:nvPr/>
              </p:nvSpPr>
              <p:spPr>
                <a:xfrm>
                  <a:off x="4061453" y="5908211"/>
                  <a:ext cx="43576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C00000"/>
                                </a:solidFill>
                                <a:latin typeface="Cambria Math" panose="02040503050406030204" pitchFamily="18" charset="0"/>
                              </a:rPr>
                            </m:ctrlPr>
                          </m:sSubPr>
                          <m:e>
                            <m:r>
                              <a:rPr lang="fr-FR" sz="1400" b="1" i="1" smtClean="0">
                                <a:solidFill>
                                  <a:srgbClr val="C00000"/>
                                </a:solidFill>
                                <a:latin typeface="Cambria Math" panose="02040503050406030204" pitchFamily="18" charset="0"/>
                              </a:rPr>
                              <m:t>𝑮</m:t>
                            </m:r>
                          </m:e>
                          <m:sub>
                            <m:r>
                              <a:rPr lang="fr-FR" sz="1400" b="1" i="1" smtClean="0">
                                <a:solidFill>
                                  <a:srgbClr val="C00000"/>
                                </a:solidFill>
                                <a:latin typeface="Cambria Math" panose="02040503050406030204" pitchFamily="18" charset="0"/>
                              </a:rPr>
                              <m:t>𝑭</m:t>
                            </m:r>
                          </m:sub>
                        </m:sSub>
                      </m:oMath>
                    </m:oMathPara>
                  </a14:m>
                  <a:endParaRPr lang="fr-FR" b="1" dirty="0"/>
                </a:p>
              </p:txBody>
            </p:sp>
          </mc:Choice>
          <mc:Fallback xmlns="">
            <p:sp>
              <p:nvSpPr>
                <p:cNvPr id="24" name="ZoneTexte 23">
                  <a:extLst>
                    <a:ext uri="{FF2B5EF4-FFF2-40B4-BE49-F238E27FC236}">
                      <a16:creationId xmlns:a16="http://schemas.microsoft.com/office/drawing/2014/main" id="{57186EC9-810D-BF1E-77F7-2473D5B745CA}"/>
                    </a:ext>
                  </a:extLst>
                </p:cNvPr>
                <p:cNvSpPr txBox="1">
                  <a:spLocks noRot="1" noChangeAspect="1" noMove="1" noResize="1" noEditPoints="1" noAdjustHandles="1" noChangeArrowheads="1" noChangeShapeType="1" noTextEdit="1"/>
                </p:cNvSpPr>
                <p:nvPr/>
              </p:nvSpPr>
              <p:spPr>
                <a:xfrm>
                  <a:off x="4061453" y="5908211"/>
                  <a:ext cx="435760" cy="307777"/>
                </a:xfrm>
                <a:prstGeom prst="rect">
                  <a:avLst/>
                </a:prstGeom>
                <a:blipFill>
                  <a:blip r:embed="rId8"/>
                  <a:stretch>
                    <a:fillRect/>
                  </a:stretch>
                </a:blipFill>
              </p:spPr>
              <p:txBody>
                <a:bodyPr/>
                <a:lstStyle/>
                <a:p>
                  <a:r>
                    <a:rPr lang="fr-FR">
                      <a:noFill/>
                    </a:rPr>
                    <a:t> </a:t>
                  </a:r>
                </a:p>
              </p:txBody>
            </p:sp>
          </mc:Fallback>
        </mc:AlternateContent>
      </p:grpSp>
      <p:grpSp>
        <p:nvGrpSpPr>
          <p:cNvPr id="27" name="Groupe 26">
            <a:extLst>
              <a:ext uri="{FF2B5EF4-FFF2-40B4-BE49-F238E27FC236}">
                <a16:creationId xmlns:a16="http://schemas.microsoft.com/office/drawing/2014/main" id="{504760E3-63F7-1D4F-A304-8000B3E61E8F}"/>
              </a:ext>
            </a:extLst>
          </p:cNvPr>
          <p:cNvGrpSpPr/>
          <p:nvPr/>
        </p:nvGrpSpPr>
        <p:grpSpPr>
          <a:xfrm>
            <a:off x="3437185" y="4925060"/>
            <a:ext cx="2179425" cy="1454480"/>
            <a:chOff x="6575021" y="5295960"/>
            <a:chExt cx="2179425" cy="1454480"/>
          </a:xfrm>
        </p:grpSpPr>
        <p:grpSp>
          <p:nvGrpSpPr>
            <p:cNvPr id="23" name="Groupe 22">
              <a:extLst>
                <a:ext uri="{FF2B5EF4-FFF2-40B4-BE49-F238E27FC236}">
                  <a16:creationId xmlns:a16="http://schemas.microsoft.com/office/drawing/2014/main" id="{56839B27-BB4E-6045-7F63-3747D93F7ECC}"/>
                </a:ext>
              </a:extLst>
            </p:cNvPr>
            <p:cNvGrpSpPr/>
            <p:nvPr/>
          </p:nvGrpSpPr>
          <p:grpSpPr>
            <a:xfrm>
              <a:off x="6575021" y="5295960"/>
              <a:ext cx="2179425" cy="1454480"/>
              <a:chOff x="6558449" y="5215007"/>
              <a:chExt cx="2179425" cy="1454480"/>
            </a:xfrm>
          </p:grpSpPr>
          <p:pic>
            <p:nvPicPr>
              <p:cNvPr id="11" name="Image 10">
                <a:extLst>
                  <a:ext uri="{FF2B5EF4-FFF2-40B4-BE49-F238E27FC236}">
                    <a16:creationId xmlns:a16="http://schemas.microsoft.com/office/drawing/2014/main" id="{610CDCF7-53E7-6AA2-9795-523248F0FF15}"/>
                  </a:ext>
                </a:extLst>
              </p:cNvPr>
              <p:cNvPicPr>
                <a:picLocks noChangeAspect="1"/>
              </p:cNvPicPr>
              <p:nvPr/>
            </p:nvPicPr>
            <p:blipFill>
              <a:blip r:embed="rId9"/>
              <a:stretch>
                <a:fillRect/>
              </a:stretch>
            </p:blipFill>
            <p:spPr>
              <a:xfrm>
                <a:off x="6558449" y="5227286"/>
                <a:ext cx="2055282" cy="1442201"/>
              </a:xfrm>
              <a:prstGeom prst="rect">
                <a:avLst/>
              </a:prstGeom>
            </p:spPr>
          </p:pic>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974E0237-8CFA-B7D2-0DAD-38AC9B3BC6CC}"/>
                      </a:ext>
                    </a:extLst>
                  </p:cNvPr>
                  <p:cNvSpPr txBox="1"/>
                  <p:nvPr/>
                </p:nvSpPr>
                <p:spPr>
                  <a:xfrm>
                    <a:off x="6986337" y="543648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𝑑</m:t>
                          </m:r>
                        </m:oMath>
                      </m:oMathPara>
                    </a14:m>
                    <a:endParaRPr lang="fr-FR" dirty="0"/>
                  </a:p>
                </p:txBody>
              </p:sp>
            </mc:Choice>
            <mc:Fallback xmlns="">
              <p:sp>
                <p:nvSpPr>
                  <p:cNvPr id="17" name="ZoneTexte 16">
                    <a:extLst>
                      <a:ext uri="{FF2B5EF4-FFF2-40B4-BE49-F238E27FC236}">
                        <a16:creationId xmlns:a16="http://schemas.microsoft.com/office/drawing/2014/main" id="{974E0237-8CFA-B7D2-0DAD-38AC9B3BC6CC}"/>
                      </a:ext>
                    </a:extLst>
                  </p:cNvPr>
                  <p:cNvSpPr txBox="1">
                    <a:spLocks noRot="1" noChangeAspect="1" noMove="1" noResize="1" noEditPoints="1" noAdjustHandles="1" noChangeArrowheads="1" noChangeShapeType="1" noTextEdit="1"/>
                  </p:cNvSpPr>
                  <p:nvPr/>
                </p:nvSpPr>
                <p:spPr>
                  <a:xfrm>
                    <a:off x="6986337" y="5436488"/>
                    <a:ext cx="377924" cy="369332"/>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6E6CE343-B91C-674B-C08E-6BA1402B9B79}"/>
                      </a:ext>
                    </a:extLst>
                  </p:cNvPr>
                  <p:cNvSpPr txBox="1"/>
                  <p:nvPr/>
                </p:nvSpPr>
                <p:spPr>
                  <a:xfrm>
                    <a:off x="7612546" y="5215007"/>
                    <a:ext cx="3764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𝑢</m:t>
                          </m:r>
                        </m:oMath>
                      </m:oMathPara>
                    </a14:m>
                    <a:endParaRPr lang="fr-FR" dirty="0"/>
                  </a:p>
                </p:txBody>
              </p:sp>
            </mc:Choice>
            <mc:Fallback xmlns="">
              <p:sp>
                <p:nvSpPr>
                  <p:cNvPr id="18" name="ZoneTexte 17">
                    <a:extLst>
                      <a:ext uri="{FF2B5EF4-FFF2-40B4-BE49-F238E27FC236}">
                        <a16:creationId xmlns:a16="http://schemas.microsoft.com/office/drawing/2014/main" id="{6E6CE343-B91C-674B-C08E-6BA1402B9B79}"/>
                      </a:ext>
                    </a:extLst>
                  </p:cNvPr>
                  <p:cNvSpPr txBox="1">
                    <a:spLocks noRot="1" noChangeAspect="1" noMove="1" noResize="1" noEditPoints="1" noAdjustHandles="1" noChangeArrowheads="1" noChangeShapeType="1" noTextEdit="1"/>
                  </p:cNvSpPr>
                  <p:nvPr/>
                </p:nvSpPr>
                <p:spPr>
                  <a:xfrm>
                    <a:off x="7612546" y="5215007"/>
                    <a:ext cx="376450" cy="369332"/>
                  </a:xfrm>
                  <a:prstGeom prst="rect">
                    <a:avLst/>
                  </a:prstGeom>
                  <a:blipFill>
                    <a:blip r:embed="rId1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94516D0A-2565-560A-7E82-2AA74A99E746}"/>
                      </a:ext>
                    </a:extLst>
                  </p:cNvPr>
                  <p:cNvSpPr txBox="1"/>
                  <p:nvPr/>
                </p:nvSpPr>
                <p:spPr>
                  <a:xfrm>
                    <a:off x="8242738" y="5551167"/>
                    <a:ext cx="495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oMath>
                      </m:oMathPara>
                    </a14:m>
                    <a:endParaRPr lang="fr-FR" dirty="0"/>
                  </a:p>
                </p:txBody>
              </p:sp>
            </mc:Choice>
            <mc:Fallback xmlns="">
              <p:sp>
                <p:nvSpPr>
                  <p:cNvPr id="19" name="ZoneTexte 18">
                    <a:extLst>
                      <a:ext uri="{FF2B5EF4-FFF2-40B4-BE49-F238E27FC236}">
                        <a16:creationId xmlns:a16="http://schemas.microsoft.com/office/drawing/2014/main" id="{94516D0A-2565-560A-7E82-2AA74A99E746}"/>
                      </a:ext>
                    </a:extLst>
                  </p:cNvPr>
                  <p:cNvSpPr txBox="1">
                    <a:spLocks noRot="1" noChangeAspect="1" noMove="1" noResize="1" noEditPoints="1" noAdjustHandles="1" noChangeArrowheads="1" noChangeShapeType="1" noTextEdit="1"/>
                  </p:cNvSpPr>
                  <p:nvPr/>
                </p:nvSpPr>
                <p:spPr>
                  <a:xfrm>
                    <a:off x="8242738" y="5551167"/>
                    <a:ext cx="495136" cy="369332"/>
                  </a:xfrm>
                  <a:prstGeom prst="rect">
                    <a:avLst/>
                  </a:prstGeom>
                  <a:blipFill>
                    <a:blip r:embed="rId1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771FAA19-BAFF-6665-29DD-8D130179D6C4}"/>
                      </a:ext>
                    </a:extLst>
                  </p:cNvPr>
                  <p:cNvSpPr txBox="1"/>
                  <p:nvPr/>
                </p:nvSpPr>
                <p:spPr>
                  <a:xfrm>
                    <a:off x="8286788" y="6252892"/>
                    <a:ext cx="451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𝜈</m:t>
                                  </m:r>
                                </m:e>
                                <m:sub>
                                  <m:r>
                                    <a:rPr lang="fr-FR" b="0" i="1" smtClean="0">
                                      <a:latin typeface="Cambria Math" panose="02040503050406030204" pitchFamily="18" charset="0"/>
                                    </a:rPr>
                                    <m:t>𝑒</m:t>
                                  </m:r>
                                </m:sub>
                              </m:sSub>
                            </m:e>
                          </m:acc>
                        </m:oMath>
                      </m:oMathPara>
                    </a14:m>
                    <a:endParaRPr lang="fr-FR" dirty="0"/>
                  </a:p>
                </p:txBody>
              </p:sp>
            </mc:Choice>
            <mc:Fallback xmlns="">
              <p:sp>
                <p:nvSpPr>
                  <p:cNvPr id="20" name="ZoneTexte 19">
                    <a:extLst>
                      <a:ext uri="{FF2B5EF4-FFF2-40B4-BE49-F238E27FC236}">
                        <a16:creationId xmlns:a16="http://schemas.microsoft.com/office/drawing/2014/main" id="{771FAA19-BAFF-6665-29DD-8D130179D6C4}"/>
                      </a:ext>
                    </a:extLst>
                  </p:cNvPr>
                  <p:cNvSpPr txBox="1">
                    <a:spLocks noRot="1" noChangeAspect="1" noMove="1" noResize="1" noEditPoints="1" noAdjustHandles="1" noChangeArrowheads="1" noChangeShapeType="1" noTextEdit="1"/>
                  </p:cNvSpPr>
                  <p:nvPr/>
                </p:nvSpPr>
                <p:spPr>
                  <a:xfrm>
                    <a:off x="8286788" y="6252892"/>
                    <a:ext cx="451086" cy="369332"/>
                  </a:xfrm>
                  <a:prstGeom prst="rect">
                    <a:avLst/>
                  </a:prstGeom>
                  <a:blipFill>
                    <a:blip r:embed="rId1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2E9AEED8-989D-7644-C69C-55291AA8CA57}"/>
                      </a:ext>
                    </a:extLst>
                  </p:cNvPr>
                  <p:cNvSpPr txBox="1"/>
                  <p:nvPr/>
                </p:nvSpPr>
                <p:spPr>
                  <a:xfrm>
                    <a:off x="7329176" y="6022451"/>
                    <a:ext cx="602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a:rPr lang="fr-FR" b="0" i="1" smtClean="0">
                                  <a:latin typeface="Cambria Math" panose="02040503050406030204" pitchFamily="18" charset="0"/>
                                </a:rPr>
                                <m:t>𝑊</m:t>
                              </m:r>
                            </m:e>
                            <m:sup>
                              <m:r>
                                <a:rPr lang="fr-FR" b="0" i="1" smtClean="0">
                                  <a:latin typeface="Cambria Math" panose="02040503050406030204" pitchFamily="18" charset="0"/>
                                </a:rPr>
                                <m:t>−</m:t>
                              </m:r>
                            </m:sup>
                          </m:sSup>
                        </m:oMath>
                      </m:oMathPara>
                    </a14:m>
                    <a:endParaRPr lang="fr-FR" dirty="0"/>
                  </a:p>
                </p:txBody>
              </p:sp>
            </mc:Choice>
            <mc:Fallback xmlns="">
              <p:sp>
                <p:nvSpPr>
                  <p:cNvPr id="21" name="ZoneTexte 20">
                    <a:extLst>
                      <a:ext uri="{FF2B5EF4-FFF2-40B4-BE49-F238E27FC236}">
                        <a16:creationId xmlns:a16="http://schemas.microsoft.com/office/drawing/2014/main" id="{2E9AEED8-989D-7644-C69C-55291AA8CA57}"/>
                      </a:ext>
                    </a:extLst>
                  </p:cNvPr>
                  <p:cNvSpPr txBox="1">
                    <a:spLocks noRot="1" noChangeAspect="1" noMove="1" noResize="1" noEditPoints="1" noAdjustHandles="1" noChangeArrowheads="1" noChangeShapeType="1" noTextEdit="1"/>
                  </p:cNvSpPr>
                  <p:nvPr/>
                </p:nvSpPr>
                <p:spPr>
                  <a:xfrm>
                    <a:off x="7329176" y="6022451"/>
                    <a:ext cx="602986" cy="369332"/>
                  </a:xfrm>
                  <a:prstGeom prst="rect">
                    <a:avLst/>
                  </a:prstGeom>
                  <a:blipFill>
                    <a:blip r:embed="rId14"/>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9FAB1DDE-26E7-ADB0-B14F-53816B2ACE2C}"/>
                    </a:ext>
                  </a:extLst>
                </p:cNvPr>
                <p:cNvSpPr txBox="1"/>
                <p:nvPr/>
              </p:nvSpPr>
              <p:spPr>
                <a:xfrm>
                  <a:off x="7331576" y="5597302"/>
                  <a:ext cx="48224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C00000"/>
                                </a:solidFill>
                                <a:latin typeface="Cambria Math" panose="02040503050406030204" pitchFamily="18" charset="0"/>
                              </a:rPr>
                            </m:ctrlPr>
                          </m:sSubPr>
                          <m:e>
                            <m:r>
                              <a:rPr lang="fr-FR" sz="1400" b="1" i="1" smtClean="0">
                                <a:solidFill>
                                  <a:srgbClr val="C00000"/>
                                </a:solidFill>
                                <a:latin typeface="Cambria Math" panose="02040503050406030204" pitchFamily="18" charset="0"/>
                              </a:rPr>
                              <m:t>𝒈</m:t>
                            </m:r>
                          </m:e>
                          <m:sub>
                            <m:r>
                              <a:rPr lang="fr-FR" sz="1400" b="1" i="1" smtClean="0">
                                <a:solidFill>
                                  <a:srgbClr val="C00000"/>
                                </a:solidFill>
                                <a:latin typeface="Cambria Math" panose="02040503050406030204" pitchFamily="18" charset="0"/>
                              </a:rPr>
                              <m:t>𝑾</m:t>
                            </m:r>
                          </m:sub>
                        </m:sSub>
                      </m:oMath>
                    </m:oMathPara>
                  </a14:m>
                  <a:endParaRPr lang="fr-FR" b="1" dirty="0"/>
                </a:p>
              </p:txBody>
            </p:sp>
          </mc:Choice>
          <mc:Fallback xmlns="">
            <p:sp>
              <p:nvSpPr>
                <p:cNvPr id="25" name="ZoneTexte 24">
                  <a:extLst>
                    <a:ext uri="{FF2B5EF4-FFF2-40B4-BE49-F238E27FC236}">
                      <a16:creationId xmlns:a16="http://schemas.microsoft.com/office/drawing/2014/main" id="{9FAB1DDE-26E7-ADB0-B14F-53816B2ACE2C}"/>
                    </a:ext>
                  </a:extLst>
                </p:cNvPr>
                <p:cNvSpPr txBox="1">
                  <a:spLocks noRot="1" noChangeAspect="1" noMove="1" noResize="1" noEditPoints="1" noAdjustHandles="1" noChangeArrowheads="1" noChangeShapeType="1" noTextEdit="1"/>
                </p:cNvSpPr>
                <p:nvPr/>
              </p:nvSpPr>
              <p:spPr>
                <a:xfrm>
                  <a:off x="7331576" y="5597302"/>
                  <a:ext cx="482247" cy="307777"/>
                </a:xfrm>
                <a:prstGeom prst="rect">
                  <a:avLst/>
                </a:prstGeom>
                <a:blipFill>
                  <a:blip r:embed="rId15"/>
                  <a:stretch>
                    <a:fillRect b="-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B57C4D06-A575-B3B2-18B1-99C4D1D211BB}"/>
                    </a:ext>
                  </a:extLst>
                </p:cNvPr>
                <p:cNvSpPr txBox="1"/>
                <p:nvPr/>
              </p:nvSpPr>
              <p:spPr>
                <a:xfrm>
                  <a:off x="8085227" y="6095982"/>
                  <a:ext cx="48224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C00000"/>
                                </a:solidFill>
                                <a:latin typeface="Cambria Math" panose="02040503050406030204" pitchFamily="18" charset="0"/>
                              </a:rPr>
                            </m:ctrlPr>
                          </m:sSubPr>
                          <m:e>
                            <m:r>
                              <a:rPr lang="fr-FR" sz="1400" b="1" i="1" smtClean="0">
                                <a:solidFill>
                                  <a:srgbClr val="C00000"/>
                                </a:solidFill>
                                <a:latin typeface="Cambria Math" panose="02040503050406030204" pitchFamily="18" charset="0"/>
                              </a:rPr>
                              <m:t>𝒈</m:t>
                            </m:r>
                          </m:e>
                          <m:sub>
                            <m:r>
                              <a:rPr lang="fr-FR" sz="1400" b="1" i="1" smtClean="0">
                                <a:solidFill>
                                  <a:srgbClr val="C00000"/>
                                </a:solidFill>
                                <a:latin typeface="Cambria Math" panose="02040503050406030204" pitchFamily="18" charset="0"/>
                              </a:rPr>
                              <m:t>𝑾</m:t>
                            </m:r>
                          </m:sub>
                        </m:sSub>
                      </m:oMath>
                    </m:oMathPara>
                  </a14:m>
                  <a:endParaRPr lang="fr-FR" b="1" dirty="0"/>
                </a:p>
              </p:txBody>
            </p:sp>
          </mc:Choice>
          <mc:Fallback xmlns="">
            <p:sp>
              <p:nvSpPr>
                <p:cNvPr id="26" name="ZoneTexte 25">
                  <a:extLst>
                    <a:ext uri="{FF2B5EF4-FFF2-40B4-BE49-F238E27FC236}">
                      <a16:creationId xmlns:a16="http://schemas.microsoft.com/office/drawing/2014/main" id="{B57C4D06-A575-B3B2-18B1-99C4D1D211BB}"/>
                    </a:ext>
                  </a:extLst>
                </p:cNvPr>
                <p:cNvSpPr txBox="1">
                  <a:spLocks noRot="1" noChangeAspect="1" noMove="1" noResize="1" noEditPoints="1" noAdjustHandles="1" noChangeArrowheads="1" noChangeShapeType="1" noTextEdit="1"/>
                </p:cNvSpPr>
                <p:nvPr/>
              </p:nvSpPr>
              <p:spPr>
                <a:xfrm>
                  <a:off x="8085227" y="6095982"/>
                  <a:ext cx="482247" cy="307777"/>
                </a:xfrm>
                <a:prstGeom prst="rect">
                  <a:avLst/>
                </a:prstGeom>
                <a:blipFill>
                  <a:blip r:embed="rId16"/>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8AA327DC-3CA8-FC80-834F-03F8466DF5B9}"/>
                  </a:ext>
                </a:extLst>
              </p:cNvPr>
              <p:cNvSpPr txBox="1"/>
              <p:nvPr/>
            </p:nvSpPr>
            <p:spPr>
              <a:xfrm>
                <a:off x="6186193" y="4733266"/>
                <a:ext cx="5601903" cy="178683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5"/>
                    </a:solidFill>
                  </a:rPr>
                  <a:t>W propagator of the form </a:t>
                </a:r>
                <a14:m>
                  <m:oMath xmlns:m="http://schemas.openxmlformats.org/officeDocument/2006/math">
                    <m:r>
                      <a:rPr lang="en-GB" b="1" i="1" smtClean="0">
                        <a:latin typeface="Cambria Math" panose="02040503050406030204" pitchFamily="18" charset="0"/>
                      </a:rPr>
                      <m:t>𝟏</m:t>
                    </m:r>
                    <m:r>
                      <a:rPr lang="en-GB" b="1" i="1" smtClean="0">
                        <a:latin typeface="Cambria Math" panose="02040503050406030204" pitchFamily="18" charset="0"/>
                      </a:rPr>
                      <m:t>/(</m:t>
                    </m:r>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𝒒</m:t>
                        </m:r>
                      </m:e>
                      <m:sub>
                        <m:r>
                          <a:rPr lang="en-GB" b="1" i="1" smtClean="0">
                            <a:latin typeface="Cambria Math" panose="02040503050406030204" pitchFamily="18" charset="0"/>
                          </a:rPr>
                          <m:t>𝑾</m:t>
                        </m:r>
                      </m:sub>
                      <m:sup>
                        <m:r>
                          <a:rPr lang="en-GB" b="1" i="1" smtClean="0">
                            <a:latin typeface="Cambria Math" panose="02040503050406030204" pitchFamily="18" charset="0"/>
                          </a:rPr>
                          <m:t>𝟐</m:t>
                        </m:r>
                      </m:sup>
                    </m:sSubSup>
                    <m:r>
                      <a:rPr lang="en-GB" b="1" i="1" smtClean="0">
                        <a:latin typeface="Cambria Math" panose="02040503050406030204" pitchFamily="18" charset="0"/>
                      </a:rPr>
                      <m:t>−</m:t>
                    </m:r>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𝒎</m:t>
                        </m:r>
                      </m:e>
                      <m:sub>
                        <m:r>
                          <a:rPr lang="en-GB" b="1" i="1" smtClean="0">
                            <a:latin typeface="Cambria Math" panose="02040503050406030204" pitchFamily="18" charset="0"/>
                          </a:rPr>
                          <m:t>𝑾</m:t>
                        </m:r>
                      </m:sub>
                      <m:sup>
                        <m:r>
                          <a:rPr lang="en-GB" b="1" i="1" smtClean="0">
                            <a:latin typeface="Cambria Math" panose="02040503050406030204" pitchFamily="18" charset="0"/>
                          </a:rPr>
                          <m:t>𝟐</m:t>
                        </m:r>
                      </m:sup>
                    </m:sSubSup>
                  </m:oMath>
                </a14:m>
                <a:r>
                  <a:rPr lang="en-GB" b="1" dirty="0"/>
                  <a:t>)</a:t>
                </a:r>
              </a:p>
              <a:p>
                <a:pPr marL="285750" indent="-285750">
                  <a:buFont typeface="Arial" panose="020B0604020202020204" pitchFamily="34" charset="0"/>
                  <a:buChar char="•"/>
                </a:pPr>
                <a:r>
                  <a:rPr lang="en-GB" dirty="0">
                    <a:solidFill>
                      <a:schemeClr val="accent5"/>
                    </a:solidFill>
                  </a:rPr>
                  <a:t>In the limit of</a:t>
                </a:r>
                <a:r>
                  <a:rPr lang="en-GB" b="0" dirty="0">
                    <a:solidFill>
                      <a:schemeClr val="accent5"/>
                    </a:solidFill>
                  </a:rPr>
                  <a:t> </a:t>
                </a:r>
                <a14:m>
                  <m:oMath xmlns:m="http://schemas.openxmlformats.org/officeDocument/2006/math">
                    <m:sSubSup>
                      <m:sSubSupPr>
                        <m:ctrlPr>
                          <a:rPr lang="en-GB" b="0" i="1" smtClean="0">
                            <a:solidFill>
                              <a:schemeClr val="accent5"/>
                            </a:solidFill>
                            <a:latin typeface="Cambria Math" panose="02040503050406030204" pitchFamily="18" charset="0"/>
                          </a:rPr>
                        </m:ctrlPr>
                      </m:sSubSupPr>
                      <m:e>
                        <m:r>
                          <a:rPr lang="en-GB" b="0" i="1" smtClean="0">
                            <a:solidFill>
                              <a:schemeClr val="accent5"/>
                            </a:solidFill>
                            <a:latin typeface="Cambria Math" panose="02040503050406030204" pitchFamily="18" charset="0"/>
                          </a:rPr>
                          <m:t>𝑞</m:t>
                        </m:r>
                      </m:e>
                      <m:sub>
                        <m:r>
                          <a:rPr lang="en-GB" b="0" i="1" smtClean="0">
                            <a:solidFill>
                              <a:schemeClr val="accent5"/>
                            </a:solidFill>
                            <a:latin typeface="Cambria Math" panose="02040503050406030204" pitchFamily="18" charset="0"/>
                          </a:rPr>
                          <m:t>𝑊</m:t>
                        </m:r>
                      </m:sub>
                      <m:sup>
                        <m:r>
                          <a:rPr lang="en-GB" b="0" i="1" smtClean="0">
                            <a:solidFill>
                              <a:schemeClr val="accent5"/>
                            </a:solidFill>
                            <a:latin typeface="Cambria Math" panose="02040503050406030204" pitchFamily="18" charset="0"/>
                          </a:rPr>
                          <m:t>2</m:t>
                        </m:r>
                      </m:sup>
                    </m:sSubSup>
                    <m:r>
                      <a:rPr lang="fr-FR" b="0" i="1" smtClean="0">
                        <a:solidFill>
                          <a:schemeClr val="accent5"/>
                        </a:solidFill>
                        <a:latin typeface="Cambria Math" panose="02040503050406030204" pitchFamily="18" charset="0"/>
                      </a:rPr>
                      <m:t>≪</m:t>
                    </m:r>
                    <m:sSubSup>
                      <m:sSubSupPr>
                        <m:ctrlPr>
                          <a:rPr lang="en-GB" b="0" i="1" smtClean="0">
                            <a:solidFill>
                              <a:schemeClr val="accent5"/>
                            </a:solidFill>
                            <a:latin typeface="Cambria Math" panose="02040503050406030204" pitchFamily="18" charset="0"/>
                          </a:rPr>
                        </m:ctrlPr>
                      </m:sSubSupPr>
                      <m:e>
                        <m:r>
                          <a:rPr lang="en-GB" b="0" i="1" smtClean="0">
                            <a:solidFill>
                              <a:schemeClr val="accent5"/>
                            </a:solidFill>
                            <a:latin typeface="Cambria Math" panose="02040503050406030204" pitchFamily="18" charset="0"/>
                          </a:rPr>
                          <m:t>𝑚</m:t>
                        </m:r>
                      </m:e>
                      <m:sub>
                        <m:r>
                          <a:rPr lang="en-GB" b="0" i="1" smtClean="0">
                            <a:solidFill>
                              <a:schemeClr val="accent5"/>
                            </a:solidFill>
                            <a:latin typeface="Cambria Math" panose="02040503050406030204" pitchFamily="18" charset="0"/>
                          </a:rPr>
                          <m:t>𝑊</m:t>
                        </m:r>
                      </m:sub>
                      <m:sup>
                        <m:r>
                          <a:rPr lang="en-GB" b="0" i="1" smtClean="0">
                            <a:solidFill>
                              <a:schemeClr val="accent5"/>
                            </a:solidFill>
                            <a:latin typeface="Cambria Math" panose="02040503050406030204" pitchFamily="18" charset="0"/>
                          </a:rPr>
                          <m:t>2</m:t>
                        </m:r>
                      </m:sup>
                    </m:sSubSup>
                  </m:oMath>
                </a14:m>
                <a:r>
                  <a:rPr lang="en-GB" dirty="0"/>
                  <a:t>, as in nuclear physics :</a:t>
                </a:r>
              </a:p>
              <a:p>
                <a:pPr marL="742950" lvl="1" indent="-285750">
                  <a:buFont typeface="Arial" panose="020B0604020202020204" pitchFamily="34" charset="0"/>
                  <a:buChar char="•"/>
                </a:pPr>
                <a:r>
                  <a:rPr lang="en-GB" dirty="0"/>
                  <a:t>Propagator </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1/(</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𝑊</m:t>
                        </m:r>
                      </m:sub>
                      <m:sup>
                        <m:r>
                          <a:rPr lang="en-GB" b="0" i="1" smtClean="0">
                            <a:latin typeface="Cambria Math" panose="02040503050406030204" pitchFamily="18" charset="0"/>
                          </a:rPr>
                          <m:t>2</m:t>
                        </m:r>
                      </m:sup>
                    </m:sSubSup>
                  </m:oMath>
                </a14:m>
                <a:r>
                  <a:rPr lang="en-GB" dirty="0"/>
                  <a:t>),</a:t>
                </a:r>
              </a:p>
              <a:p>
                <a:pPr marL="742950" lvl="1" indent="-285750">
                  <a:buFont typeface="Arial" panose="020B0604020202020204" pitchFamily="34" charset="0"/>
                  <a:buChar char="•"/>
                </a:pPr>
                <a:r>
                  <a:rPr lang="en-GB" dirty="0"/>
                  <a:t>Interaction effectively of contact interactions of the form </a:t>
                </a:r>
                <a14:m>
                  <m:oMath xmlns:m="http://schemas.openxmlformats.org/officeDocument/2006/math">
                    <m:sSubSup>
                      <m:sSubSupPr>
                        <m:ctrlPr>
                          <a:rPr lang="en-GB" b="0" i="1" smtClean="0">
                            <a:latin typeface="Cambria Math" panose="02040503050406030204" pitchFamily="18" charset="0"/>
                          </a:rPr>
                        </m:ctrlPr>
                      </m:sSubSupPr>
                      <m:e>
                        <m:r>
                          <a:rPr lang="fr-FR" b="0" i="1" smtClean="0">
                            <a:latin typeface="Cambria Math" panose="02040503050406030204" pitchFamily="18" charset="0"/>
                          </a:rPr>
                          <m:t>𝑔</m:t>
                        </m:r>
                      </m:e>
                      <m:sub>
                        <m:r>
                          <a:rPr lang="fr-FR" b="0" i="1" smtClean="0">
                            <a:latin typeface="Cambria Math" panose="02040503050406030204" pitchFamily="18" charset="0"/>
                          </a:rPr>
                          <m:t>𝑊</m:t>
                        </m:r>
                      </m:sub>
                      <m:sup>
                        <m:r>
                          <a:rPr lang="fr-FR"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𝑊</m:t>
                        </m:r>
                      </m:sub>
                      <m:sup>
                        <m:r>
                          <a:rPr lang="en-GB" b="0" i="1" smtClean="0">
                            <a:latin typeface="Cambria Math" panose="02040503050406030204" pitchFamily="18" charset="0"/>
                          </a:rPr>
                          <m:t>2</m:t>
                        </m:r>
                      </m:sup>
                    </m:sSubSup>
                  </m:oMath>
                </a14:m>
                <a:r>
                  <a:rPr lang="en-GB" dirty="0"/>
                  <a:t>) =&gt; Fermi constant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𝐹</m:t>
                        </m:r>
                      </m:sub>
                    </m:sSub>
                  </m:oMath>
                </a14:m>
                <a:r>
                  <a:rPr lang="en-GB" dirty="0"/>
                  <a:t>.</a:t>
                </a:r>
              </a:p>
              <a:p>
                <a:pPr marL="742950" lvl="1" indent="-285750">
                  <a:buFont typeface="Arial" panose="020B0604020202020204" pitchFamily="34" charset="0"/>
                  <a:buChar char="•"/>
                </a:pPr>
                <a:endParaRPr lang="en-GB" dirty="0"/>
              </a:p>
            </p:txBody>
          </p:sp>
        </mc:Choice>
        <mc:Fallback xmlns="">
          <p:sp>
            <p:nvSpPr>
              <p:cNvPr id="29" name="ZoneTexte 28">
                <a:extLst>
                  <a:ext uri="{FF2B5EF4-FFF2-40B4-BE49-F238E27FC236}">
                    <a16:creationId xmlns:a16="http://schemas.microsoft.com/office/drawing/2014/main" id="{8AA327DC-3CA8-FC80-834F-03F8466DF5B9}"/>
                  </a:ext>
                </a:extLst>
              </p:cNvPr>
              <p:cNvSpPr txBox="1">
                <a:spLocks noRot="1" noChangeAspect="1" noMove="1" noResize="1" noEditPoints="1" noAdjustHandles="1" noChangeArrowheads="1" noChangeShapeType="1" noTextEdit="1"/>
              </p:cNvSpPr>
              <p:nvPr/>
            </p:nvSpPr>
            <p:spPr>
              <a:xfrm>
                <a:off x="6186193" y="4733266"/>
                <a:ext cx="5601903" cy="1786836"/>
              </a:xfrm>
              <a:prstGeom prst="rect">
                <a:avLst/>
              </a:prstGeom>
              <a:blipFill>
                <a:blip r:embed="rId17"/>
                <a:stretch>
                  <a:fillRect l="-905" t="-704"/>
                </a:stretch>
              </a:blipFill>
            </p:spPr>
            <p:txBody>
              <a:bodyPr/>
              <a:lstStyle/>
              <a:p>
                <a:r>
                  <a:rPr lang="fr-FR">
                    <a:noFill/>
                  </a:rPr>
                  <a:t> </a:t>
                </a:r>
              </a:p>
            </p:txBody>
          </p:sp>
        </mc:Fallback>
      </mc:AlternateContent>
      <p:sp>
        <p:nvSpPr>
          <p:cNvPr id="32" name="Rectangle 31">
            <a:extLst>
              <a:ext uri="{FF2B5EF4-FFF2-40B4-BE49-F238E27FC236}">
                <a16:creationId xmlns:a16="http://schemas.microsoft.com/office/drawing/2014/main" id="{AFED5C2E-61E7-9602-553D-AD34F53E15A2}"/>
              </a:ext>
            </a:extLst>
          </p:cNvPr>
          <p:cNvSpPr/>
          <p:nvPr/>
        </p:nvSpPr>
        <p:spPr>
          <a:xfrm>
            <a:off x="163629" y="3142782"/>
            <a:ext cx="11771697" cy="36392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A4799029-C3C9-3667-2901-5C0F68F8D86E}"/>
              </a:ext>
            </a:extLst>
          </p:cNvPr>
          <p:cNvSpPr txBox="1"/>
          <p:nvPr/>
        </p:nvSpPr>
        <p:spPr>
          <a:xfrm>
            <a:off x="999069" y="4243436"/>
            <a:ext cx="9962500" cy="646331"/>
          </a:xfrm>
          <a:prstGeom prst="rect">
            <a:avLst/>
          </a:prstGeom>
          <a:noFill/>
        </p:spPr>
        <p:txBody>
          <a:bodyPr wrap="square" rtlCol="0">
            <a:spAutoFit/>
          </a:bodyPr>
          <a:lstStyle/>
          <a:p>
            <a:r>
              <a:rPr lang="en-GB" b="1" dirty="0">
                <a:solidFill>
                  <a:srgbClr val="D883FF"/>
                </a:solidFill>
              </a:rPr>
              <a:t>Q: </a:t>
            </a:r>
            <a:r>
              <a:rPr lang="en-GB" b="1" dirty="0" err="1">
                <a:solidFill>
                  <a:srgbClr val="D883FF"/>
                </a:solidFill>
              </a:rPr>
              <a:t>Feyman</a:t>
            </a:r>
            <a:r>
              <a:rPr lang="en-GB" b="1" dirty="0">
                <a:solidFill>
                  <a:srgbClr val="D883FF"/>
                </a:solidFill>
              </a:rPr>
              <a:t> diagram of Fermi’s interaction ? Is it a fundamental interaction of nature ? What’s it connection to the Standard Model</a:t>
            </a:r>
          </a:p>
        </p:txBody>
      </p:sp>
    </p:spTree>
    <p:extLst>
      <p:ext uri="{BB962C8B-B14F-4D97-AF65-F5344CB8AC3E}">
        <p14:creationId xmlns:p14="http://schemas.microsoft.com/office/powerpoint/2010/main" val="2985201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3D4EEF-139F-EDE0-CE1D-969FAE0F5BD7}"/>
              </a:ext>
            </a:extLst>
          </p:cNvPr>
          <p:cNvSpPr>
            <a:spLocks noGrp="1"/>
          </p:cNvSpPr>
          <p:nvPr>
            <p:ph type="title"/>
          </p:nvPr>
        </p:nvSpPr>
        <p:spPr/>
        <p:txBody>
          <a:bodyPr/>
          <a:lstStyle/>
          <a:p>
            <a:r>
              <a:rPr lang="fr-FR" dirty="0" err="1"/>
              <a:t>Fermi’s</a:t>
            </a:r>
            <a:r>
              <a:rPr lang="fr-FR" dirty="0"/>
              <a:t> model neutron </a:t>
            </a:r>
            <a:r>
              <a:rPr lang="fr-FR" dirty="0" err="1"/>
              <a:t>decay</a:t>
            </a:r>
            <a:endParaRPr lang="fr-FR" dirty="0"/>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4A2069EA-7AC8-2AA0-501E-1A14305AD710}"/>
                  </a:ext>
                </a:extLst>
              </p:cNvPr>
              <p:cNvSpPr>
                <a:spLocks noGrp="1"/>
              </p:cNvSpPr>
              <p:nvPr>
                <p:ph idx="1"/>
              </p:nvPr>
            </p:nvSpPr>
            <p:spPr>
              <a:xfrm>
                <a:off x="50799" y="1135756"/>
                <a:ext cx="12090401" cy="3789304"/>
              </a:xfrm>
            </p:spPr>
            <p:txBody>
              <a:bodyPr>
                <a:normAutofit fontScale="70000" lnSpcReduction="20000"/>
              </a:bodyPr>
              <a:lstStyle/>
              <a:p>
                <a:r>
                  <a:rPr lang="en-GB" dirty="0">
                    <a:solidFill>
                      <a:schemeClr val="accent1"/>
                    </a:solidFill>
                  </a:rPr>
                  <a:t>A little bit of history</a:t>
                </a:r>
                <a:r>
                  <a:rPr lang="en-GB" dirty="0"/>
                  <a:t>:</a:t>
                </a:r>
              </a:p>
              <a:p>
                <a:pPr lvl="1"/>
                <a:r>
                  <a:rPr lang="en-GB" i="1" dirty="0"/>
                  <a:t>In 1911</a:t>
                </a:r>
                <a:r>
                  <a:rPr lang="en-GB" dirty="0"/>
                  <a:t>, Hahn and Meitner shown that the energy of the electron in </a:t>
                </a:r>
                <a14:m>
                  <m:oMath xmlns:m="http://schemas.openxmlformats.org/officeDocument/2006/math">
                    <m:r>
                      <a:rPr lang="en-GB" i="1" smtClean="0">
                        <a:latin typeface="Cambria Math" panose="02040503050406030204" pitchFamily="18" charset="0"/>
                        <a:ea typeface="Cambria Math" panose="02040503050406030204" pitchFamily="18" charset="0"/>
                      </a:rPr>
                      <m:t>𝛽</m:t>
                    </m:r>
                  </m:oMath>
                </a14:m>
                <a:r>
                  <a:rPr lang="en-GB" dirty="0"/>
                  <a:t> decays ware varying. That is inconsistent with energy conservation in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sup>
                    </m:sSup>
                  </m:oMath>
                </a14:m>
                <a:r>
                  <a:rPr lang="en-GB" dirty="0"/>
                  <a:t>.</a:t>
                </a:r>
              </a:p>
              <a:p>
                <a:pPr lvl="1"/>
                <a:r>
                  <a:rPr lang="en-GB" i="1" dirty="0"/>
                  <a:t>In 1930</a:t>
                </a:r>
                <a:r>
                  <a:rPr lang="en-GB" dirty="0"/>
                  <a:t>, Pauli propose that energy is shared in the reaction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acc>
                      <m:accPr>
                        <m:chr m:val="̅"/>
                        <m:ctrlPr>
                          <a:rPr lang="en-GB" b="0" i="1" smtClean="0">
                            <a:latin typeface="Cambria Math" panose="02040503050406030204" pitchFamily="18" charset="0"/>
                            <a:ea typeface="Cambria Math" panose="02040503050406030204" pitchFamily="18" charset="0"/>
                          </a:rPr>
                        </m:ctrlPr>
                      </m:acc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ea typeface="Cambria Math" panose="02040503050406030204" pitchFamily="18" charset="0"/>
                              </a:rPr>
                              <m:t>𝑒</m:t>
                            </m:r>
                          </m:sub>
                        </m:sSub>
                      </m:e>
                    </m:acc>
                  </m:oMath>
                </a14:m>
                <a:r>
                  <a:rPr lang="en-GB" dirty="0"/>
                  <a:t>.</a:t>
                </a:r>
              </a:p>
              <a:p>
                <a:pPr lvl="1"/>
                <a:r>
                  <a:rPr lang="en-GB" i="1" dirty="0"/>
                  <a:t>In 1932</a:t>
                </a:r>
                <a:r>
                  <a:rPr lang="en-GB" dirty="0"/>
                  <a:t>, Fermi proposed a model describing such process, based on the </a:t>
                </a:r>
                <a:r>
                  <a:rPr lang="en-GB" dirty="0" err="1"/>
                  <a:t>Lagragian</a:t>
                </a:r>
                <a:r>
                  <a:rPr lang="en-GB" dirty="0"/>
                  <a:t>, which in terms of quark field reads  :</a:t>
                </a:r>
              </a:p>
              <a:p>
                <a:pPr lvl="1"/>
                <a:endParaRPr lang="en-GB" dirty="0"/>
              </a:p>
              <a:p>
                <a:pPr lvl="1"/>
                <a:endParaRPr lang="en-GB" dirty="0"/>
              </a:p>
              <a:p>
                <a:pPr lvl="1"/>
                <a:endParaRPr lang="en-GB" dirty="0"/>
              </a:p>
              <a:p>
                <a:pPr lvl="1"/>
                <a:r>
                  <a:rPr lang="en-GB" dirty="0"/>
                  <a:t>Contact interactions.</a:t>
                </a:r>
              </a:p>
              <a:p>
                <a:pPr lvl="1"/>
                <a:r>
                  <a:rPr lang="en-GB" dirty="0"/>
                  <a:t>Fermi’s model not renormalizable, not described by gauge theory.</a:t>
                </a:r>
              </a:p>
              <a:p>
                <a:endParaRPr lang="en-GB" dirty="0"/>
              </a:p>
              <a:p>
                <a:r>
                  <a:rPr lang="en-GB" dirty="0">
                    <a:solidFill>
                      <a:schemeClr val="accent1"/>
                    </a:solidFill>
                  </a:rPr>
                  <a:t>Glashow, Salam and Weinberg : replace 4-fermions interactions by the exchanges of a vector boson </a:t>
                </a:r>
              </a:p>
              <a:p>
                <a:pPr lvl="2"/>
                <a:endParaRPr lang="en-GB" dirty="0"/>
              </a:p>
              <a:p>
                <a:pPr lvl="1"/>
                <a:endParaRPr lang="en-GB" dirty="0"/>
              </a:p>
            </p:txBody>
          </p:sp>
        </mc:Choice>
        <mc:Fallback xmlns="">
          <p:sp>
            <p:nvSpPr>
              <p:cNvPr id="3" name="Espace réservé du contenu 2">
                <a:extLst>
                  <a:ext uri="{FF2B5EF4-FFF2-40B4-BE49-F238E27FC236}">
                    <a16:creationId xmlns:a16="http://schemas.microsoft.com/office/drawing/2014/main" id="{4A2069EA-7AC8-2AA0-501E-1A14305AD710}"/>
                  </a:ext>
                </a:extLst>
              </p:cNvPr>
              <p:cNvSpPr>
                <a:spLocks noGrp="1" noRot="1" noChangeAspect="1" noMove="1" noResize="1" noEditPoints="1" noAdjustHandles="1" noChangeArrowheads="1" noChangeShapeType="1" noTextEdit="1"/>
              </p:cNvSpPr>
              <p:nvPr>
                <p:ph idx="1"/>
              </p:nvPr>
            </p:nvSpPr>
            <p:spPr>
              <a:xfrm>
                <a:off x="50799" y="1135756"/>
                <a:ext cx="12090401" cy="3789304"/>
              </a:xfrm>
              <a:blipFill>
                <a:blip r:embed="rId2"/>
                <a:stretch>
                  <a:fillRect l="-314" t="-3010"/>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866BFA7A-2B8D-781C-4337-7FFF5E1601BD}"/>
              </a:ext>
            </a:extLst>
          </p:cNvPr>
          <p:cNvPicPr>
            <a:picLocks noChangeAspect="1"/>
          </p:cNvPicPr>
          <p:nvPr/>
        </p:nvPicPr>
        <p:blipFill>
          <a:blip r:embed="rId3"/>
          <a:stretch>
            <a:fillRect/>
          </a:stretch>
        </p:blipFill>
        <p:spPr>
          <a:xfrm>
            <a:off x="2730579" y="2534447"/>
            <a:ext cx="6153539" cy="608335"/>
          </a:xfrm>
          <a:prstGeom prst="rect">
            <a:avLst/>
          </a:prstGeom>
        </p:spPr>
      </p:pic>
      <p:sp>
        <p:nvSpPr>
          <p:cNvPr id="12" name="Flèche vers la droite 11">
            <a:extLst>
              <a:ext uri="{FF2B5EF4-FFF2-40B4-BE49-F238E27FC236}">
                <a16:creationId xmlns:a16="http://schemas.microsoft.com/office/drawing/2014/main" id="{C05901BD-EA69-1DF3-27F7-FA4850B53B07}"/>
              </a:ext>
            </a:extLst>
          </p:cNvPr>
          <p:cNvSpPr/>
          <p:nvPr/>
        </p:nvSpPr>
        <p:spPr>
          <a:xfrm>
            <a:off x="2280058" y="5361843"/>
            <a:ext cx="1087655" cy="290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a:extLst>
              <a:ext uri="{FF2B5EF4-FFF2-40B4-BE49-F238E27FC236}">
                <a16:creationId xmlns:a16="http://schemas.microsoft.com/office/drawing/2014/main" id="{725D8B84-B55C-0823-FD54-809E3CF258B5}"/>
              </a:ext>
            </a:extLst>
          </p:cNvPr>
          <p:cNvGrpSpPr/>
          <p:nvPr/>
        </p:nvGrpSpPr>
        <p:grpSpPr>
          <a:xfrm>
            <a:off x="597618" y="5025801"/>
            <a:ext cx="1505127" cy="1121810"/>
            <a:chOff x="3540878" y="5347306"/>
            <a:chExt cx="1505127" cy="1121810"/>
          </a:xfrm>
        </p:grpSpPr>
        <p:grpSp>
          <p:nvGrpSpPr>
            <p:cNvPr id="22" name="Groupe 21">
              <a:extLst>
                <a:ext uri="{FF2B5EF4-FFF2-40B4-BE49-F238E27FC236}">
                  <a16:creationId xmlns:a16="http://schemas.microsoft.com/office/drawing/2014/main" id="{550647ED-AB7C-5466-DD07-EDE253073A75}"/>
                </a:ext>
              </a:extLst>
            </p:cNvPr>
            <p:cNvGrpSpPr/>
            <p:nvPr/>
          </p:nvGrpSpPr>
          <p:grpSpPr>
            <a:xfrm>
              <a:off x="3540878" y="5347306"/>
              <a:ext cx="1505127" cy="1121810"/>
              <a:chOff x="3540878" y="5347306"/>
              <a:chExt cx="1505127" cy="1121810"/>
            </a:xfrm>
          </p:grpSpPr>
          <p:pic>
            <p:nvPicPr>
              <p:cNvPr id="9" name="Image 8">
                <a:extLst>
                  <a:ext uri="{FF2B5EF4-FFF2-40B4-BE49-F238E27FC236}">
                    <a16:creationId xmlns:a16="http://schemas.microsoft.com/office/drawing/2014/main" id="{74EB0D0C-25A0-EDD1-CEEF-6E55613F1E1A}"/>
                  </a:ext>
                </a:extLst>
              </p:cNvPr>
              <p:cNvPicPr>
                <a:picLocks noChangeAspect="1"/>
              </p:cNvPicPr>
              <p:nvPr/>
            </p:nvPicPr>
            <p:blipFill>
              <a:blip r:embed="rId4"/>
              <a:stretch>
                <a:fillRect/>
              </a:stretch>
            </p:blipFill>
            <p:spPr>
              <a:xfrm>
                <a:off x="3540878" y="5347306"/>
                <a:ext cx="1460612" cy="1121810"/>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93C613DE-34A5-B37F-A4EC-AD0D0ED8F89F}"/>
                      </a:ext>
                    </a:extLst>
                  </p:cNvPr>
                  <p:cNvSpPr txBox="1"/>
                  <p:nvPr/>
                </p:nvSpPr>
                <p:spPr>
                  <a:xfrm>
                    <a:off x="3763478" y="5507403"/>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𝑑</m:t>
                          </m:r>
                        </m:oMath>
                      </m:oMathPara>
                    </a14:m>
                    <a:endParaRPr lang="fr-FR" dirty="0"/>
                  </a:p>
                </p:txBody>
              </p:sp>
            </mc:Choice>
            <mc:Fallback xmlns="">
              <p:sp>
                <p:nvSpPr>
                  <p:cNvPr id="13" name="ZoneTexte 12">
                    <a:extLst>
                      <a:ext uri="{FF2B5EF4-FFF2-40B4-BE49-F238E27FC236}">
                        <a16:creationId xmlns:a16="http://schemas.microsoft.com/office/drawing/2014/main" id="{93C613DE-34A5-B37F-A4EC-AD0D0ED8F89F}"/>
                      </a:ext>
                    </a:extLst>
                  </p:cNvPr>
                  <p:cNvSpPr txBox="1">
                    <a:spLocks noRot="1" noChangeAspect="1" noMove="1" noResize="1" noEditPoints="1" noAdjustHandles="1" noChangeArrowheads="1" noChangeShapeType="1" noTextEdit="1"/>
                  </p:cNvSpPr>
                  <p:nvPr/>
                </p:nvSpPr>
                <p:spPr>
                  <a:xfrm>
                    <a:off x="3763478" y="5507403"/>
                    <a:ext cx="377924" cy="369332"/>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D2648591-840A-ED7D-961D-021E7C32C17D}"/>
                      </a:ext>
                    </a:extLst>
                  </p:cNvPr>
                  <p:cNvSpPr txBox="1"/>
                  <p:nvPr/>
                </p:nvSpPr>
                <p:spPr>
                  <a:xfrm>
                    <a:off x="4271184" y="5347306"/>
                    <a:ext cx="3764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𝑢</m:t>
                          </m:r>
                        </m:oMath>
                      </m:oMathPara>
                    </a14:m>
                    <a:endParaRPr lang="fr-FR" dirty="0"/>
                  </a:p>
                </p:txBody>
              </p:sp>
            </mc:Choice>
            <mc:Fallback xmlns="">
              <p:sp>
                <p:nvSpPr>
                  <p:cNvPr id="14" name="ZoneTexte 13">
                    <a:extLst>
                      <a:ext uri="{FF2B5EF4-FFF2-40B4-BE49-F238E27FC236}">
                        <a16:creationId xmlns:a16="http://schemas.microsoft.com/office/drawing/2014/main" id="{D2648591-840A-ED7D-961D-021E7C32C17D}"/>
                      </a:ext>
                    </a:extLst>
                  </p:cNvPr>
                  <p:cNvSpPr txBox="1">
                    <a:spLocks noRot="1" noChangeAspect="1" noMove="1" noResize="1" noEditPoints="1" noAdjustHandles="1" noChangeArrowheads="1" noChangeShapeType="1" noTextEdit="1"/>
                  </p:cNvSpPr>
                  <p:nvPr/>
                </p:nvSpPr>
                <p:spPr>
                  <a:xfrm>
                    <a:off x="4271184" y="5347306"/>
                    <a:ext cx="376450" cy="36933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531E8879-C125-3FFE-59C3-EFA8F00CF4F9}"/>
                      </a:ext>
                    </a:extLst>
                  </p:cNvPr>
                  <p:cNvSpPr txBox="1"/>
                  <p:nvPr/>
                </p:nvSpPr>
                <p:spPr>
                  <a:xfrm>
                    <a:off x="4594919" y="6099784"/>
                    <a:ext cx="451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𝜈</m:t>
                                  </m:r>
                                </m:e>
                                <m:sub>
                                  <m:r>
                                    <a:rPr lang="fr-FR" b="0" i="1" smtClean="0">
                                      <a:latin typeface="Cambria Math" panose="02040503050406030204" pitchFamily="18" charset="0"/>
                                    </a:rPr>
                                    <m:t>𝑒</m:t>
                                  </m:r>
                                </m:sub>
                              </m:sSub>
                            </m:e>
                          </m:acc>
                        </m:oMath>
                      </m:oMathPara>
                    </a14:m>
                    <a:endParaRPr lang="fr-FR" dirty="0"/>
                  </a:p>
                </p:txBody>
              </p:sp>
            </mc:Choice>
            <mc:Fallback xmlns="">
              <p:sp>
                <p:nvSpPr>
                  <p:cNvPr id="16" name="ZoneTexte 15">
                    <a:extLst>
                      <a:ext uri="{FF2B5EF4-FFF2-40B4-BE49-F238E27FC236}">
                        <a16:creationId xmlns:a16="http://schemas.microsoft.com/office/drawing/2014/main" id="{531E8879-C125-3FFE-59C3-EFA8F00CF4F9}"/>
                      </a:ext>
                    </a:extLst>
                  </p:cNvPr>
                  <p:cNvSpPr txBox="1">
                    <a:spLocks noRot="1" noChangeAspect="1" noMove="1" noResize="1" noEditPoints="1" noAdjustHandles="1" noChangeArrowheads="1" noChangeShapeType="1" noTextEdit="1"/>
                  </p:cNvSpPr>
                  <p:nvPr/>
                </p:nvSpPr>
                <p:spPr>
                  <a:xfrm>
                    <a:off x="4594919" y="6099784"/>
                    <a:ext cx="451086" cy="369332"/>
                  </a:xfrm>
                  <a:prstGeom prst="rect">
                    <a:avLst/>
                  </a:prstGeom>
                  <a:blipFill>
                    <a:blip r:embed="rId7"/>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57186EC9-810D-BF1E-77F7-2473D5B745CA}"/>
                    </a:ext>
                  </a:extLst>
                </p:cNvPr>
                <p:cNvSpPr txBox="1"/>
                <p:nvPr/>
              </p:nvSpPr>
              <p:spPr>
                <a:xfrm>
                  <a:off x="4061453" y="5908211"/>
                  <a:ext cx="43576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C00000"/>
                                </a:solidFill>
                                <a:latin typeface="Cambria Math" panose="02040503050406030204" pitchFamily="18" charset="0"/>
                              </a:rPr>
                            </m:ctrlPr>
                          </m:sSubPr>
                          <m:e>
                            <m:r>
                              <a:rPr lang="fr-FR" sz="1400" b="1" i="1" smtClean="0">
                                <a:solidFill>
                                  <a:srgbClr val="C00000"/>
                                </a:solidFill>
                                <a:latin typeface="Cambria Math" panose="02040503050406030204" pitchFamily="18" charset="0"/>
                              </a:rPr>
                              <m:t>𝑮</m:t>
                            </m:r>
                          </m:e>
                          <m:sub>
                            <m:r>
                              <a:rPr lang="fr-FR" sz="1400" b="1" i="1" smtClean="0">
                                <a:solidFill>
                                  <a:srgbClr val="C00000"/>
                                </a:solidFill>
                                <a:latin typeface="Cambria Math" panose="02040503050406030204" pitchFamily="18" charset="0"/>
                              </a:rPr>
                              <m:t>𝑭</m:t>
                            </m:r>
                          </m:sub>
                        </m:sSub>
                      </m:oMath>
                    </m:oMathPara>
                  </a14:m>
                  <a:endParaRPr lang="fr-FR" b="1" dirty="0"/>
                </a:p>
              </p:txBody>
            </p:sp>
          </mc:Choice>
          <mc:Fallback xmlns="">
            <p:sp>
              <p:nvSpPr>
                <p:cNvPr id="24" name="ZoneTexte 23">
                  <a:extLst>
                    <a:ext uri="{FF2B5EF4-FFF2-40B4-BE49-F238E27FC236}">
                      <a16:creationId xmlns:a16="http://schemas.microsoft.com/office/drawing/2014/main" id="{57186EC9-810D-BF1E-77F7-2473D5B745CA}"/>
                    </a:ext>
                  </a:extLst>
                </p:cNvPr>
                <p:cNvSpPr txBox="1">
                  <a:spLocks noRot="1" noChangeAspect="1" noMove="1" noResize="1" noEditPoints="1" noAdjustHandles="1" noChangeArrowheads="1" noChangeShapeType="1" noTextEdit="1"/>
                </p:cNvSpPr>
                <p:nvPr/>
              </p:nvSpPr>
              <p:spPr>
                <a:xfrm>
                  <a:off x="4061453" y="5908211"/>
                  <a:ext cx="435760" cy="307777"/>
                </a:xfrm>
                <a:prstGeom prst="rect">
                  <a:avLst/>
                </a:prstGeom>
                <a:blipFill>
                  <a:blip r:embed="rId8"/>
                  <a:stretch>
                    <a:fillRect/>
                  </a:stretch>
                </a:blipFill>
              </p:spPr>
              <p:txBody>
                <a:bodyPr/>
                <a:lstStyle/>
                <a:p>
                  <a:r>
                    <a:rPr lang="fr-FR">
                      <a:noFill/>
                    </a:rPr>
                    <a:t> </a:t>
                  </a:r>
                </a:p>
              </p:txBody>
            </p:sp>
          </mc:Fallback>
        </mc:AlternateContent>
      </p:grpSp>
      <p:grpSp>
        <p:nvGrpSpPr>
          <p:cNvPr id="27" name="Groupe 26">
            <a:extLst>
              <a:ext uri="{FF2B5EF4-FFF2-40B4-BE49-F238E27FC236}">
                <a16:creationId xmlns:a16="http://schemas.microsoft.com/office/drawing/2014/main" id="{504760E3-63F7-1D4F-A304-8000B3E61E8F}"/>
              </a:ext>
            </a:extLst>
          </p:cNvPr>
          <p:cNvGrpSpPr/>
          <p:nvPr/>
        </p:nvGrpSpPr>
        <p:grpSpPr>
          <a:xfrm>
            <a:off x="3437185" y="4925060"/>
            <a:ext cx="2179425" cy="1454480"/>
            <a:chOff x="6575021" y="5295960"/>
            <a:chExt cx="2179425" cy="1454480"/>
          </a:xfrm>
        </p:grpSpPr>
        <p:grpSp>
          <p:nvGrpSpPr>
            <p:cNvPr id="23" name="Groupe 22">
              <a:extLst>
                <a:ext uri="{FF2B5EF4-FFF2-40B4-BE49-F238E27FC236}">
                  <a16:creationId xmlns:a16="http://schemas.microsoft.com/office/drawing/2014/main" id="{56839B27-BB4E-6045-7F63-3747D93F7ECC}"/>
                </a:ext>
              </a:extLst>
            </p:cNvPr>
            <p:cNvGrpSpPr/>
            <p:nvPr/>
          </p:nvGrpSpPr>
          <p:grpSpPr>
            <a:xfrm>
              <a:off x="6575021" y="5295960"/>
              <a:ext cx="2179425" cy="1454480"/>
              <a:chOff x="6558449" y="5215007"/>
              <a:chExt cx="2179425" cy="1454480"/>
            </a:xfrm>
          </p:grpSpPr>
          <p:pic>
            <p:nvPicPr>
              <p:cNvPr id="11" name="Image 10">
                <a:extLst>
                  <a:ext uri="{FF2B5EF4-FFF2-40B4-BE49-F238E27FC236}">
                    <a16:creationId xmlns:a16="http://schemas.microsoft.com/office/drawing/2014/main" id="{610CDCF7-53E7-6AA2-9795-523248F0FF15}"/>
                  </a:ext>
                </a:extLst>
              </p:cNvPr>
              <p:cNvPicPr>
                <a:picLocks noChangeAspect="1"/>
              </p:cNvPicPr>
              <p:nvPr/>
            </p:nvPicPr>
            <p:blipFill>
              <a:blip r:embed="rId9"/>
              <a:stretch>
                <a:fillRect/>
              </a:stretch>
            </p:blipFill>
            <p:spPr>
              <a:xfrm>
                <a:off x="6558449" y="5227286"/>
                <a:ext cx="2055282" cy="1442201"/>
              </a:xfrm>
              <a:prstGeom prst="rect">
                <a:avLst/>
              </a:prstGeom>
            </p:spPr>
          </p:pic>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974E0237-8CFA-B7D2-0DAD-38AC9B3BC6CC}"/>
                      </a:ext>
                    </a:extLst>
                  </p:cNvPr>
                  <p:cNvSpPr txBox="1"/>
                  <p:nvPr/>
                </p:nvSpPr>
                <p:spPr>
                  <a:xfrm>
                    <a:off x="6986337" y="543648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𝑑</m:t>
                          </m:r>
                        </m:oMath>
                      </m:oMathPara>
                    </a14:m>
                    <a:endParaRPr lang="fr-FR" dirty="0"/>
                  </a:p>
                </p:txBody>
              </p:sp>
            </mc:Choice>
            <mc:Fallback xmlns="">
              <p:sp>
                <p:nvSpPr>
                  <p:cNvPr id="17" name="ZoneTexte 16">
                    <a:extLst>
                      <a:ext uri="{FF2B5EF4-FFF2-40B4-BE49-F238E27FC236}">
                        <a16:creationId xmlns:a16="http://schemas.microsoft.com/office/drawing/2014/main" id="{974E0237-8CFA-B7D2-0DAD-38AC9B3BC6CC}"/>
                      </a:ext>
                    </a:extLst>
                  </p:cNvPr>
                  <p:cNvSpPr txBox="1">
                    <a:spLocks noRot="1" noChangeAspect="1" noMove="1" noResize="1" noEditPoints="1" noAdjustHandles="1" noChangeArrowheads="1" noChangeShapeType="1" noTextEdit="1"/>
                  </p:cNvSpPr>
                  <p:nvPr/>
                </p:nvSpPr>
                <p:spPr>
                  <a:xfrm>
                    <a:off x="6986337" y="5436488"/>
                    <a:ext cx="377924" cy="369332"/>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6E6CE343-B91C-674B-C08E-6BA1402B9B79}"/>
                      </a:ext>
                    </a:extLst>
                  </p:cNvPr>
                  <p:cNvSpPr txBox="1"/>
                  <p:nvPr/>
                </p:nvSpPr>
                <p:spPr>
                  <a:xfrm>
                    <a:off x="7612546" y="5215007"/>
                    <a:ext cx="3764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𝑢</m:t>
                          </m:r>
                        </m:oMath>
                      </m:oMathPara>
                    </a14:m>
                    <a:endParaRPr lang="fr-FR" dirty="0"/>
                  </a:p>
                </p:txBody>
              </p:sp>
            </mc:Choice>
            <mc:Fallback xmlns="">
              <p:sp>
                <p:nvSpPr>
                  <p:cNvPr id="18" name="ZoneTexte 17">
                    <a:extLst>
                      <a:ext uri="{FF2B5EF4-FFF2-40B4-BE49-F238E27FC236}">
                        <a16:creationId xmlns:a16="http://schemas.microsoft.com/office/drawing/2014/main" id="{6E6CE343-B91C-674B-C08E-6BA1402B9B79}"/>
                      </a:ext>
                    </a:extLst>
                  </p:cNvPr>
                  <p:cNvSpPr txBox="1">
                    <a:spLocks noRot="1" noChangeAspect="1" noMove="1" noResize="1" noEditPoints="1" noAdjustHandles="1" noChangeArrowheads="1" noChangeShapeType="1" noTextEdit="1"/>
                  </p:cNvSpPr>
                  <p:nvPr/>
                </p:nvSpPr>
                <p:spPr>
                  <a:xfrm>
                    <a:off x="7612546" y="5215007"/>
                    <a:ext cx="376450" cy="369332"/>
                  </a:xfrm>
                  <a:prstGeom prst="rect">
                    <a:avLst/>
                  </a:prstGeom>
                  <a:blipFill>
                    <a:blip r:embed="rId1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94516D0A-2565-560A-7E82-2AA74A99E746}"/>
                      </a:ext>
                    </a:extLst>
                  </p:cNvPr>
                  <p:cNvSpPr txBox="1"/>
                  <p:nvPr/>
                </p:nvSpPr>
                <p:spPr>
                  <a:xfrm>
                    <a:off x="8242738" y="5551167"/>
                    <a:ext cx="495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oMath>
                      </m:oMathPara>
                    </a14:m>
                    <a:endParaRPr lang="fr-FR" dirty="0"/>
                  </a:p>
                </p:txBody>
              </p:sp>
            </mc:Choice>
            <mc:Fallback xmlns="">
              <p:sp>
                <p:nvSpPr>
                  <p:cNvPr id="19" name="ZoneTexte 18">
                    <a:extLst>
                      <a:ext uri="{FF2B5EF4-FFF2-40B4-BE49-F238E27FC236}">
                        <a16:creationId xmlns:a16="http://schemas.microsoft.com/office/drawing/2014/main" id="{94516D0A-2565-560A-7E82-2AA74A99E746}"/>
                      </a:ext>
                    </a:extLst>
                  </p:cNvPr>
                  <p:cNvSpPr txBox="1">
                    <a:spLocks noRot="1" noChangeAspect="1" noMove="1" noResize="1" noEditPoints="1" noAdjustHandles="1" noChangeArrowheads="1" noChangeShapeType="1" noTextEdit="1"/>
                  </p:cNvSpPr>
                  <p:nvPr/>
                </p:nvSpPr>
                <p:spPr>
                  <a:xfrm>
                    <a:off x="8242738" y="5551167"/>
                    <a:ext cx="495136" cy="369332"/>
                  </a:xfrm>
                  <a:prstGeom prst="rect">
                    <a:avLst/>
                  </a:prstGeom>
                  <a:blipFill>
                    <a:blip r:embed="rId1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771FAA19-BAFF-6665-29DD-8D130179D6C4}"/>
                      </a:ext>
                    </a:extLst>
                  </p:cNvPr>
                  <p:cNvSpPr txBox="1"/>
                  <p:nvPr/>
                </p:nvSpPr>
                <p:spPr>
                  <a:xfrm>
                    <a:off x="8286788" y="6252892"/>
                    <a:ext cx="451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𝜈</m:t>
                                  </m:r>
                                </m:e>
                                <m:sub>
                                  <m:r>
                                    <a:rPr lang="fr-FR" b="0" i="1" smtClean="0">
                                      <a:latin typeface="Cambria Math" panose="02040503050406030204" pitchFamily="18" charset="0"/>
                                    </a:rPr>
                                    <m:t>𝑒</m:t>
                                  </m:r>
                                </m:sub>
                              </m:sSub>
                            </m:e>
                          </m:acc>
                        </m:oMath>
                      </m:oMathPara>
                    </a14:m>
                    <a:endParaRPr lang="fr-FR" dirty="0"/>
                  </a:p>
                </p:txBody>
              </p:sp>
            </mc:Choice>
            <mc:Fallback xmlns="">
              <p:sp>
                <p:nvSpPr>
                  <p:cNvPr id="20" name="ZoneTexte 19">
                    <a:extLst>
                      <a:ext uri="{FF2B5EF4-FFF2-40B4-BE49-F238E27FC236}">
                        <a16:creationId xmlns:a16="http://schemas.microsoft.com/office/drawing/2014/main" id="{771FAA19-BAFF-6665-29DD-8D130179D6C4}"/>
                      </a:ext>
                    </a:extLst>
                  </p:cNvPr>
                  <p:cNvSpPr txBox="1">
                    <a:spLocks noRot="1" noChangeAspect="1" noMove="1" noResize="1" noEditPoints="1" noAdjustHandles="1" noChangeArrowheads="1" noChangeShapeType="1" noTextEdit="1"/>
                  </p:cNvSpPr>
                  <p:nvPr/>
                </p:nvSpPr>
                <p:spPr>
                  <a:xfrm>
                    <a:off x="8286788" y="6252892"/>
                    <a:ext cx="451086" cy="369332"/>
                  </a:xfrm>
                  <a:prstGeom prst="rect">
                    <a:avLst/>
                  </a:prstGeom>
                  <a:blipFill>
                    <a:blip r:embed="rId1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2E9AEED8-989D-7644-C69C-55291AA8CA57}"/>
                      </a:ext>
                    </a:extLst>
                  </p:cNvPr>
                  <p:cNvSpPr txBox="1"/>
                  <p:nvPr/>
                </p:nvSpPr>
                <p:spPr>
                  <a:xfrm>
                    <a:off x="7329176" y="6022451"/>
                    <a:ext cx="602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a:rPr lang="fr-FR" b="0" i="1" smtClean="0">
                                  <a:latin typeface="Cambria Math" panose="02040503050406030204" pitchFamily="18" charset="0"/>
                                </a:rPr>
                                <m:t>𝑊</m:t>
                              </m:r>
                            </m:e>
                            <m:sup>
                              <m:r>
                                <a:rPr lang="fr-FR" b="0" i="1" smtClean="0">
                                  <a:latin typeface="Cambria Math" panose="02040503050406030204" pitchFamily="18" charset="0"/>
                                </a:rPr>
                                <m:t>−</m:t>
                              </m:r>
                            </m:sup>
                          </m:sSup>
                        </m:oMath>
                      </m:oMathPara>
                    </a14:m>
                    <a:endParaRPr lang="fr-FR" dirty="0"/>
                  </a:p>
                </p:txBody>
              </p:sp>
            </mc:Choice>
            <mc:Fallback xmlns="">
              <p:sp>
                <p:nvSpPr>
                  <p:cNvPr id="21" name="ZoneTexte 20">
                    <a:extLst>
                      <a:ext uri="{FF2B5EF4-FFF2-40B4-BE49-F238E27FC236}">
                        <a16:creationId xmlns:a16="http://schemas.microsoft.com/office/drawing/2014/main" id="{2E9AEED8-989D-7644-C69C-55291AA8CA57}"/>
                      </a:ext>
                    </a:extLst>
                  </p:cNvPr>
                  <p:cNvSpPr txBox="1">
                    <a:spLocks noRot="1" noChangeAspect="1" noMove="1" noResize="1" noEditPoints="1" noAdjustHandles="1" noChangeArrowheads="1" noChangeShapeType="1" noTextEdit="1"/>
                  </p:cNvSpPr>
                  <p:nvPr/>
                </p:nvSpPr>
                <p:spPr>
                  <a:xfrm>
                    <a:off x="7329176" y="6022451"/>
                    <a:ext cx="602986" cy="369332"/>
                  </a:xfrm>
                  <a:prstGeom prst="rect">
                    <a:avLst/>
                  </a:prstGeom>
                  <a:blipFill>
                    <a:blip r:embed="rId14"/>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9FAB1DDE-26E7-ADB0-B14F-53816B2ACE2C}"/>
                    </a:ext>
                  </a:extLst>
                </p:cNvPr>
                <p:cNvSpPr txBox="1"/>
                <p:nvPr/>
              </p:nvSpPr>
              <p:spPr>
                <a:xfrm>
                  <a:off x="7331576" y="5597302"/>
                  <a:ext cx="48224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C00000"/>
                                </a:solidFill>
                                <a:latin typeface="Cambria Math" panose="02040503050406030204" pitchFamily="18" charset="0"/>
                              </a:rPr>
                            </m:ctrlPr>
                          </m:sSubPr>
                          <m:e>
                            <m:r>
                              <a:rPr lang="fr-FR" sz="1400" b="1" i="1" smtClean="0">
                                <a:solidFill>
                                  <a:srgbClr val="C00000"/>
                                </a:solidFill>
                                <a:latin typeface="Cambria Math" panose="02040503050406030204" pitchFamily="18" charset="0"/>
                              </a:rPr>
                              <m:t>𝒈</m:t>
                            </m:r>
                          </m:e>
                          <m:sub>
                            <m:r>
                              <a:rPr lang="fr-FR" sz="1400" b="1" i="1" smtClean="0">
                                <a:solidFill>
                                  <a:srgbClr val="C00000"/>
                                </a:solidFill>
                                <a:latin typeface="Cambria Math" panose="02040503050406030204" pitchFamily="18" charset="0"/>
                              </a:rPr>
                              <m:t>𝑾</m:t>
                            </m:r>
                          </m:sub>
                        </m:sSub>
                      </m:oMath>
                    </m:oMathPara>
                  </a14:m>
                  <a:endParaRPr lang="fr-FR" b="1" dirty="0"/>
                </a:p>
              </p:txBody>
            </p:sp>
          </mc:Choice>
          <mc:Fallback xmlns="">
            <p:sp>
              <p:nvSpPr>
                <p:cNvPr id="25" name="ZoneTexte 24">
                  <a:extLst>
                    <a:ext uri="{FF2B5EF4-FFF2-40B4-BE49-F238E27FC236}">
                      <a16:creationId xmlns:a16="http://schemas.microsoft.com/office/drawing/2014/main" id="{9FAB1DDE-26E7-ADB0-B14F-53816B2ACE2C}"/>
                    </a:ext>
                  </a:extLst>
                </p:cNvPr>
                <p:cNvSpPr txBox="1">
                  <a:spLocks noRot="1" noChangeAspect="1" noMove="1" noResize="1" noEditPoints="1" noAdjustHandles="1" noChangeArrowheads="1" noChangeShapeType="1" noTextEdit="1"/>
                </p:cNvSpPr>
                <p:nvPr/>
              </p:nvSpPr>
              <p:spPr>
                <a:xfrm>
                  <a:off x="7331576" y="5597302"/>
                  <a:ext cx="482247" cy="307777"/>
                </a:xfrm>
                <a:prstGeom prst="rect">
                  <a:avLst/>
                </a:prstGeom>
                <a:blipFill>
                  <a:blip r:embed="rId15"/>
                  <a:stretch>
                    <a:fillRect b="-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B57C4D06-A575-B3B2-18B1-99C4D1D211BB}"/>
                    </a:ext>
                  </a:extLst>
                </p:cNvPr>
                <p:cNvSpPr txBox="1"/>
                <p:nvPr/>
              </p:nvSpPr>
              <p:spPr>
                <a:xfrm>
                  <a:off x="8085227" y="6095982"/>
                  <a:ext cx="48224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C00000"/>
                                </a:solidFill>
                                <a:latin typeface="Cambria Math" panose="02040503050406030204" pitchFamily="18" charset="0"/>
                              </a:rPr>
                            </m:ctrlPr>
                          </m:sSubPr>
                          <m:e>
                            <m:r>
                              <a:rPr lang="fr-FR" sz="1400" b="1" i="1" smtClean="0">
                                <a:solidFill>
                                  <a:srgbClr val="C00000"/>
                                </a:solidFill>
                                <a:latin typeface="Cambria Math" panose="02040503050406030204" pitchFamily="18" charset="0"/>
                              </a:rPr>
                              <m:t>𝒈</m:t>
                            </m:r>
                          </m:e>
                          <m:sub>
                            <m:r>
                              <a:rPr lang="fr-FR" sz="1400" b="1" i="1" smtClean="0">
                                <a:solidFill>
                                  <a:srgbClr val="C00000"/>
                                </a:solidFill>
                                <a:latin typeface="Cambria Math" panose="02040503050406030204" pitchFamily="18" charset="0"/>
                              </a:rPr>
                              <m:t>𝑾</m:t>
                            </m:r>
                          </m:sub>
                        </m:sSub>
                      </m:oMath>
                    </m:oMathPara>
                  </a14:m>
                  <a:endParaRPr lang="fr-FR" b="1" dirty="0"/>
                </a:p>
              </p:txBody>
            </p:sp>
          </mc:Choice>
          <mc:Fallback xmlns="">
            <p:sp>
              <p:nvSpPr>
                <p:cNvPr id="26" name="ZoneTexte 25">
                  <a:extLst>
                    <a:ext uri="{FF2B5EF4-FFF2-40B4-BE49-F238E27FC236}">
                      <a16:creationId xmlns:a16="http://schemas.microsoft.com/office/drawing/2014/main" id="{B57C4D06-A575-B3B2-18B1-99C4D1D211BB}"/>
                    </a:ext>
                  </a:extLst>
                </p:cNvPr>
                <p:cNvSpPr txBox="1">
                  <a:spLocks noRot="1" noChangeAspect="1" noMove="1" noResize="1" noEditPoints="1" noAdjustHandles="1" noChangeArrowheads="1" noChangeShapeType="1" noTextEdit="1"/>
                </p:cNvSpPr>
                <p:nvPr/>
              </p:nvSpPr>
              <p:spPr>
                <a:xfrm>
                  <a:off x="8085227" y="6095982"/>
                  <a:ext cx="482247" cy="307777"/>
                </a:xfrm>
                <a:prstGeom prst="rect">
                  <a:avLst/>
                </a:prstGeom>
                <a:blipFill>
                  <a:blip r:embed="rId16"/>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8AA327DC-3CA8-FC80-834F-03F8466DF5B9}"/>
                  </a:ext>
                </a:extLst>
              </p:cNvPr>
              <p:cNvSpPr txBox="1"/>
              <p:nvPr/>
            </p:nvSpPr>
            <p:spPr>
              <a:xfrm>
                <a:off x="6186193" y="4733266"/>
                <a:ext cx="5601903" cy="178683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1"/>
                    </a:solidFill>
                  </a:rPr>
                  <a:t>W propagator of the form </a:t>
                </a:r>
                <a14:m>
                  <m:oMath xmlns:m="http://schemas.openxmlformats.org/officeDocument/2006/math">
                    <m:r>
                      <a:rPr lang="en-GB" b="1" i="1" smtClean="0">
                        <a:latin typeface="Cambria Math" panose="02040503050406030204" pitchFamily="18" charset="0"/>
                      </a:rPr>
                      <m:t>𝟏</m:t>
                    </m:r>
                    <m:r>
                      <a:rPr lang="en-GB" b="1" i="1" smtClean="0">
                        <a:latin typeface="Cambria Math" panose="02040503050406030204" pitchFamily="18" charset="0"/>
                      </a:rPr>
                      <m:t>/(</m:t>
                    </m:r>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𝒒</m:t>
                        </m:r>
                      </m:e>
                      <m:sub>
                        <m:r>
                          <a:rPr lang="en-GB" b="1" i="1" smtClean="0">
                            <a:latin typeface="Cambria Math" panose="02040503050406030204" pitchFamily="18" charset="0"/>
                          </a:rPr>
                          <m:t>𝑾</m:t>
                        </m:r>
                      </m:sub>
                      <m:sup>
                        <m:r>
                          <a:rPr lang="en-GB" b="1" i="1" smtClean="0">
                            <a:latin typeface="Cambria Math" panose="02040503050406030204" pitchFamily="18" charset="0"/>
                          </a:rPr>
                          <m:t>𝟐</m:t>
                        </m:r>
                      </m:sup>
                    </m:sSubSup>
                    <m:r>
                      <a:rPr lang="en-GB" b="1" i="1" smtClean="0">
                        <a:latin typeface="Cambria Math" panose="02040503050406030204" pitchFamily="18" charset="0"/>
                      </a:rPr>
                      <m:t>−</m:t>
                    </m:r>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𝒎</m:t>
                        </m:r>
                      </m:e>
                      <m:sub>
                        <m:r>
                          <a:rPr lang="en-GB" b="1" i="1" smtClean="0">
                            <a:latin typeface="Cambria Math" panose="02040503050406030204" pitchFamily="18" charset="0"/>
                          </a:rPr>
                          <m:t>𝑾</m:t>
                        </m:r>
                      </m:sub>
                      <m:sup>
                        <m:r>
                          <a:rPr lang="en-GB" b="1" i="1" smtClean="0">
                            <a:latin typeface="Cambria Math" panose="02040503050406030204" pitchFamily="18" charset="0"/>
                          </a:rPr>
                          <m:t>𝟐</m:t>
                        </m:r>
                      </m:sup>
                    </m:sSubSup>
                  </m:oMath>
                </a14:m>
                <a:r>
                  <a:rPr lang="en-GB" b="1" dirty="0"/>
                  <a:t>)</a:t>
                </a:r>
              </a:p>
              <a:p>
                <a:pPr marL="285750" indent="-285750">
                  <a:buFont typeface="Arial" panose="020B0604020202020204" pitchFamily="34" charset="0"/>
                  <a:buChar char="•"/>
                </a:pPr>
                <a:r>
                  <a:rPr lang="en-GB" dirty="0">
                    <a:solidFill>
                      <a:schemeClr val="accent1"/>
                    </a:solidFill>
                  </a:rPr>
                  <a:t>In the limit of</a:t>
                </a:r>
                <a:r>
                  <a:rPr lang="en-GB" b="0" dirty="0">
                    <a:solidFill>
                      <a:schemeClr val="accent1"/>
                    </a:solidFill>
                  </a:rPr>
                  <a:t> </a:t>
                </a:r>
                <a14:m>
                  <m:oMath xmlns:m="http://schemas.openxmlformats.org/officeDocument/2006/math">
                    <m:sSubSup>
                      <m:sSubSupPr>
                        <m:ctrlPr>
                          <a:rPr lang="en-GB" b="0" i="1" smtClean="0">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𝑞</m:t>
                        </m:r>
                      </m:e>
                      <m:sub>
                        <m:r>
                          <a:rPr lang="en-GB" b="0" i="1" smtClean="0">
                            <a:solidFill>
                              <a:schemeClr val="accent1"/>
                            </a:solidFill>
                            <a:latin typeface="Cambria Math" panose="02040503050406030204" pitchFamily="18" charset="0"/>
                          </a:rPr>
                          <m:t>𝑊</m:t>
                        </m:r>
                      </m:sub>
                      <m:sup>
                        <m:r>
                          <a:rPr lang="en-GB" b="0" i="1" smtClean="0">
                            <a:solidFill>
                              <a:schemeClr val="accent1"/>
                            </a:solidFill>
                            <a:latin typeface="Cambria Math" panose="02040503050406030204" pitchFamily="18" charset="0"/>
                          </a:rPr>
                          <m:t>2</m:t>
                        </m:r>
                      </m:sup>
                    </m:sSubSup>
                    <m:r>
                      <a:rPr lang="fr-FR" b="0" i="1" smtClean="0">
                        <a:solidFill>
                          <a:schemeClr val="accent1"/>
                        </a:solidFill>
                        <a:latin typeface="Cambria Math" panose="02040503050406030204" pitchFamily="18" charset="0"/>
                      </a:rPr>
                      <m:t>≪</m:t>
                    </m:r>
                    <m:sSubSup>
                      <m:sSubSupPr>
                        <m:ctrlPr>
                          <a:rPr lang="en-GB" b="0" i="1" smtClean="0">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𝑚</m:t>
                        </m:r>
                      </m:e>
                      <m:sub>
                        <m:r>
                          <a:rPr lang="en-GB" b="0" i="1" smtClean="0">
                            <a:solidFill>
                              <a:schemeClr val="accent1"/>
                            </a:solidFill>
                            <a:latin typeface="Cambria Math" panose="02040503050406030204" pitchFamily="18" charset="0"/>
                          </a:rPr>
                          <m:t>𝑊</m:t>
                        </m:r>
                      </m:sub>
                      <m:sup>
                        <m:r>
                          <a:rPr lang="en-GB" b="0" i="1" smtClean="0">
                            <a:solidFill>
                              <a:schemeClr val="accent1"/>
                            </a:solidFill>
                            <a:latin typeface="Cambria Math" panose="02040503050406030204" pitchFamily="18" charset="0"/>
                          </a:rPr>
                          <m:t>2</m:t>
                        </m:r>
                      </m:sup>
                    </m:sSubSup>
                  </m:oMath>
                </a14:m>
                <a:r>
                  <a:rPr lang="en-GB" dirty="0"/>
                  <a:t>, as in nuclear physics :</a:t>
                </a:r>
              </a:p>
              <a:p>
                <a:pPr marL="742950" lvl="1" indent="-285750">
                  <a:buFont typeface="Arial" panose="020B0604020202020204" pitchFamily="34" charset="0"/>
                  <a:buChar char="•"/>
                </a:pPr>
                <a:r>
                  <a:rPr lang="en-GB" dirty="0"/>
                  <a:t>Propagator </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1/(</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𝑊</m:t>
                        </m:r>
                      </m:sub>
                      <m:sup>
                        <m:r>
                          <a:rPr lang="en-GB" b="0" i="1" smtClean="0">
                            <a:latin typeface="Cambria Math" panose="02040503050406030204" pitchFamily="18" charset="0"/>
                          </a:rPr>
                          <m:t>2</m:t>
                        </m:r>
                      </m:sup>
                    </m:sSubSup>
                  </m:oMath>
                </a14:m>
                <a:r>
                  <a:rPr lang="en-GB" dirty="0"/>
                  <a:t>),</a:t>
                </a:r>
              </a:p>
              <a:p>
                <a:pPr marL="742950" lvl="1" indent="-285750">
                  <a:buFont typeface="Arial" panose="020B0604020202020204" pitchFamily="34" charset="0"/>
                  <a:buChar char="•"/>
                </a:pPr>
                <a:r>
                  <a:rPr lang="en-GB" dirty="0"/>
                  <a:t>Interaction effectively of contact interactions of the form </a:t>
                </a:r>
                <a14:m>
                  <m:oMath xmlns:m="http://schemas.openxmlformats.org/officeDocument/2006/math">
                    <m:sSubSup>
                      <m:sSubSupPr>
                        <m:ctrlPr>
                          <a:rPr lang="en-GB" b="0" i="1" smtClean="0">
                            <a:latin typeface="Cambria Math" panose="02040503050406030204" pitchFamily="18" charset="0"/>
                          </a:rPr>
                        </m:ctrlPr>
                      </m:sSubSupPr>
                      <m:e>
                        <m:r>
                          <a:rPr lang="fr-FR" b="0" i="1" smtClean="0">
                            <a:latin typeface="Cambria Math" panose="02040503050406030204" pitchFamily="18" charset="0"/>
                          </a:rPr>
                          <m:t>𝑔</m:t>
                        </m:r>
                      </m:e>
                      <m:sub>
                        <m:r>
                          <a:rPr lang="fr-FR" b="0" i="1" smtClean="0">
                            <a:latin typeface="Cambria Math" panose="02040503050406030204" pitchFamily="18" charset="0"/>
                          </a:rPr>
                          <m:t>𝑊</m:t>
                        </m:r>
                      </m:sub>
                      <m:sup>
                        <m:r>
                          <a:rPr lang="fr-FR"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𝑊</m:t>
                        </m:r>
                      </m:sub>
                      <m:sup>
                        <m:r>
                          <a:rPr lang="en-GB" b="0" i="1" smtClean="0">
                            <a:latin typeface="Cambria Math" panose="02040503050406030204" pitchFamily="18" charset="0"/>
                          </a:rPr>
                          <m:t>2</m:t>
                        </m:r>
                      </m:sup>
                    </m:sSubSup>
                  </m:oMath>
                </a14:m>
                <a:r>
                  <a:rPr lang="en-GB" dirty="0"/>
                  <a:t>) =&gt; Fermi constant </a:t>
                </a:r>
                <a14:m>
                  <m:oMath xmlns:m="http://schemas.openxmlformats.org/officeDocument/2006/math">
                    <m:sSub>
                      <m:sSubPr>
                        <m:ctrlPr>
                          <a:rPr lang="en-GB"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𝐹</m:t>
                        </m:r>
                      </m:sub>
                    </m:sSub>
                  </m:oMath>
                </a14:m>
                <a:r>
                  <a:rPr lang="en-GB" dirty="0"/>
                  <a:t>.</a:t>
                </a:r>
              </a:p>
              <a:p>
                <a:pPr marL="742950" lvl="1" indent="-285750">
                  <a:buFont typeface="Arial" panose="020B0604020202020204" pitchFamily="34" charset="0"/>
                  <a:buChar char="•"/>
                </a:pPr>
                <a:endParaRPr lang="en-GB" dirty="0"/>
              </a:p>
            </p:txBody>
          </p:sp>
        </mc:Choice>
        <mc:Fallback xmlns="">
          <p:sp>
            <p:nvSpPr>
              <p:cNvPr id="29" name="ZoneTexte 28">
                <a:extLst>
                  <a:ext uri="{FF2B5EF4-FFF2-40B4-BE49-F238E27FC236}">
                    <a16:creationId xmlns:a16="http://schemas.microsoft.com/office/drawing/2014/main" id="{8AA327DC-3CA8-FC80-834F-03F8466DF5B9}"/>
                  </a:ext>
                </a:extLst>
              </p:cNvPr>
              <p:cNvSpPr txBox="1">
                <a:spLocks noRot="1" noChangeAspect="1" noMove="1" noResize="1" noEditPoints="1" noAdjustHandles="1" noChangeArrowheads="1" noChangeShapeType="1" noTextEdit="1"/>
              </p:cNvSpPr>
              <p:nvPr/>
            </p:nvSpPr>
            <p:spPr>
              <a:xfrm>
                <a:off x="6186193" y="4733266"/>
                <a:ext cx="5601903" cy="1786836"/>
              </a:xfrm>
              <a:prstGeom prst="rect">
                <a:avLst/>
              </a:prstGeom>
              <a:blipFill>
                <a:blip r:embed="rId17"/>
                <a:stretch>
                  <a:fillRect l="-905" t="-704"/>
                </a:stretch>
              </a:blipFill>
            </p:spPr>
            <p:txBody>
              <a:bodyPr/>
              <a:lstStyle/>
              <a:p>
                <a:r>
                  <a:rPr lang="fr-FR">
                    <a:noFill/>
                  </a:rPr>
                  <a:t> </a:t>
                </a:r>
              </a:p>
            </p:txBody>
          </p:sp>
        </mc:Fallback>
      </mc:AlternateContent>
    </p:spTree>
    <p:extLst>
      <p:ext uri="{BB962C8B-B14F-4D97-AF65-F5344CB8AC3E}">
        <p14:creationId xmlns:p14="http://schemas.microsoft.com/office/powerpoint/2010/main" val="3486150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72D6C8A-807D-8445-BD97-2BBADD16A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36" y="3896578"/>
            <a:ext cx="6077706" cy="2731392"/>
          </a:xfrm>
          <a:prstGeom prst="rect">
            <a:avLst/>
          </a:prstGeom>
          <a:ln w="34925">
            <a:solidFill>
              <a:srgbClr val="C00000"/>
            </a:solidFill>
          </a:ln>
        </p:spPr>
      </p:pic>
      <p:pic>
        <p:nvPicPr>
          <p:cNvPr id="7" name="Image 6">
            <a:extLst>
              <a:ext uri="{FF2B5EF4-FFF2-40B4-BE49-F238E27FC236}">
                <a16:creationId xmlns:a16="http://schemas.microsoft.com/office/drawing/2014/main" id="{9DE7C943-FFF3-5A49-89AA-E6111E4F4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181" y="1678974"/>
            <a:ext cx="5332280" cy="1500509"/>
          </a:xfrm>
          <a:prstGeom prst="rect">
            <a:avLst/>
          </a:prstGeom>
        </p:spPr>
      </p:pic>
      <p:sp>
        <p:nvSpPr>
          <p:cNvPr id="2" name="Titre 1">
            <a:extLst>
              <a:ext uri="{FF2B5EF4-FFF2-40B4-BE49-F238E27FC236}">
                <a16:creationId xmlns:a16="http://schemas.microsoft.com/office/drawing/2014/main" id="{333A74E7-1FA6-CC44-B6BD-61D933D6F6F1}"/>
              </a:ext>
            </a:extLst>
          </p:cNvPr>
          <p:cNvSpPr>
            <a:spLocks noGrp="1"/>
          </p:cNvSpPr>
          <p:nvPr>
            <p:ph type="title"/>
          </p:nvPr>
        </p:nvSpPr>
        <p:spPr/>
        <p:txBody>
          <a:bodyPr>
            <a:normAutofit/>
          </a:bodyPr>
          <a:lstStyle/>
          <a:p>
            <a:r>
              <a:rPr lang="en-GB"/>
              <a:t>Search of new physics through EFT</a:t>
            </a:r>
          </a:p>
        </p:txBody>
      </p:sp>
      <p:sp>
        <p:nvSpPr>
          <p:cNvPr id="4" name="Espace réservé du numéro de diapositive 3">
            <a:extLst>
              <a:ext uri="{FF2B5EF4-FFF2-40B4-BE49-F238E27FC236}">
                <a16:creationId xmlns:a16="http://schemas.microsoft.com/office/drawing/2014/main" id="{B8C82849-A274-5643-8019-8E4FA3AA8400}"/>
              </a:ext>
            </a:extLst>
          </p:cNvPr>
          <p:cNvSpPr>
            <a:spLocks noGrp="1"/>
          </p:cNvSpPr>
          <p:nvPr>
            <p:ph type="sldNum" sz="quarter" idx="12"/>
          </p:nvPr>
        </p:nvSpPr>
        <p:spPr/>
        <p:txBody>
          <a:bodyPr/>
          <a:lstStyle/>
          <a:p>
            <a:fld id="{D1F3EB87-43B8-C349-9524-A5B52D9957BC}" type="slidenum">
              <a:rPr lang="fr-FR" smtClean="0"/>
              <a:t>89</a:t>
            </a:fld>
            <a:endParaRPr lang="fr-FR"/>
          </a:p>
        </p:txBody>
      </p:sp>
      <mc:AlternateContent xmlns:mc="http://schemas.openxmlformats.org/markup-compatibility/2006" xmlns:a14="http://schemas.microsoft.com/office/drawing/2010/main">
        <mc:Choice Requires="a14">
          <p:sp>
            <p:nvSpPr>
              <p:cNvPr id="5" name="Sous-titre 2">
                <a:extLst>
                  <a:ext uri="{FF2B5EF4-FFF2-40B4-BE49-F238E27FC236}">
                    <a16:creationId xmlns:a16="http://schemas.microsoft.com/office/drawing/2014/main" id="{E4ACDE83-F80D-8943-9571-B45B703BE192}"/>
                  </a:ext>
                </a:extLst>
              </p:cNvPr>
              <p:cNvSpPr txBox="1">
                <a:spLocks/>
              </p:cNvSpPr>
              <p:nvPr/>
            </p:nvSpPr>
            <p:spPr>
              <a:xfrm>
                <a:off x="0" y="1060340"/>
                <a:ext cx="11973827" cy="27313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Arial" panose="020B0604020202020204" pitchFamily="34" charset="0"/>
                    <a:ea typeface="+mj-ea"/>
                    <a:cs typeface="Arial" panose="020B0604020202020204" pitchFamily="34" charset="0"/>
                  </a:defRPr>
                </a:lvl1pPr>
              </a:lstStyle>
              <a:p>
                <a:r>
                  <a:rPr lang="en-GB" sz="1600" dirty="0"/>
                  <a:t>Same applies for heavy new physics particle : new vertices arise from the contributions of new particles (new physics) living at the loop level.</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r>
                  <a:rPr lang="en-GB" sz="1600" dirty="0"/>
                  <a:t>If the new particles are heavy enough =&gt; modelling of the loop by a new interaction vertex. </a:t>
                </a:r>
              </a:p>
              <a:p>
                <a:r>
                  <a:rPr lang="en-GB" sz="1600" dirty="0">
                    <a:solidFill>
                      <a:srgbClr val="C00000"/>
                    </a:solidFill>
                  </a:rPr>
                  <a:t>Can probe new physics at mass scale well above </a:t>
                </a:r>
                <a14:m>
                  <m:oMath xmlns:m="http://schemas.openxmlformats.org/officeDocument/2006/math">
                    <m:rad>
                      <m:radPr>
                        <m:degHide m:val="on"/>
                        <m:ctrlPr>
                          <a:rPr lang="en-GB" sz="1600" i="1" smtClean="0">
                            <a:solidFill>
                              <a:srgbClr val="C00000"/>
                            </a:solidFill>
                            <a:latin typeface="Cambria Math" panose="02040503050406030204" pitchFamily="18" charset="0"/>
                          </a:rPr>
                        </m:ctrlPr>
                      </m:radPr>
                      <m:deg/>
                      <m:e>
                        <m:r>
                          <a:rPr lang="fr-FR" sz="1600" b="1" i="1" smtClean="0">
                            <a:solidFill>
                              <a:srgbClr val="C00000"/>
                            </a:solidFill>
                            <a:latin typeface="Cambria Math" panose="02040503050406030204" pitchFamily="18" charset="0"/>
                          </a:rPr>
                          <m:t>𝒔</m:t>
                        </m:r>
                      </m:e>
                    </m:rad>
                  </m:oMath>
                </a14:m>
                <a:r>
                  <a:rPr lang="en-GB" sz="1600" dirty="0">
                    <a:solidFill>
                      <a:srgbClr val="C00000"/>
                    </a:solidFill>
                  </a:rPr>
                  <a:t>, complementary approach to direct searches</a:t>
                </a:r>
              </a:p>
            </p:txBody>
          </p:sp>
        </mc:Choice>
        <mc:Fallback xmlns="">
          <p:sp>
            <p:nvSpPr>
              <p:cNvPr id="5" name="Sous-titre 2">
                <a:extLst>
                  <a:ext uri="{FF2B5EF4-FFF2-40B4-BE49-F238E27FC236}">
                    <a16:creationId xmlns:a16="http://schemas.microsoft.com/office/drawing/2014/main" id="{E4ACDE83-F80D-8943-9571-B45B703BE192}"/>
                  </a:ext>
                </a:extLst>
              </p:cNvPr>
              <p:cNvSpPr txBox="1">
                <a:spLocks noRot="1" noChangeAspect="1" noMove="1" noResize="1" noEditPoints="1" noAdjustHandles="1" noChangeArrowheads="1" noChangeShapeType="1" noTextEdit="1"/>
              </p:cNvSpPr>
              <p:nvPr/>
            </p:nvSpPr>
            <p:spPr>
              <a:xfrm>
                <a:off x="0" y="1060340"/>
                <a:ext cx="11973827" cy="2731392"/>
              </a:xfrm>
              <a:prstGeom prst="rect">
                <a:avLst/>
              </a:prstGeom>
              <a:blipFill>
                <a:blip r:embed="rId4"/>
                <a:stretch>
                  <a:fillRect t="-1389" b="-2778"/>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EBB83EC5-7671-7276-A23A-A2A1BB445D48}"/>
              </a:ext>
            </a:extLst>
          </p:cNvPr>
          <p:cNvSpPr txBox="1"/>
          <p:nvPr/>
        </p:nvSpPr>
        <p:spPr>
          <a:xfrm>
            <a:off x="6769768" y="4108112"/>
            <a:ext cx="5358063" cy="230832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1"/>
                </a:solidFill>
              </a:rPr>
              <a:t>EFT contributions added to the SM via new operators and couplings (Wilson coefficient).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chemeClr val="accent1"/>
                </a:solidFill>
              </a:rPr>
              <a:t>EFT global approach</a:t>
            </a:r>
          </a:p>
          <a:p>
            <a:pPr marL="742950" lvl="1" indent="-285750">
              <a:buFont typeface="Arial" panose="020B0604020202020204" pitchFamily="34" charset="0"/>
              <a:buChar char="•"/>
            </a:pPr>
            <a:r>
              <a:rPr lang="en-GB" dirty="0"/>
              <a:t>Identify all possible coefficient of dimension 6</a:t>
            </a:r>
          </a:p>
          <a:p>
            <a:pPr marL="742950" lvl="1" indent="-285750">
              <a:buFont typeface="Arial" panose="020B0604020202020204" pitchFamily="34" charset="0"/>
              <a:buChar char="•"/>
            </a:pPr>
            <a:r>
              <a:rPr lang="en-GB" dirty="0"/>
              <a:t>Evaluate their impact on physics observables  (cross section, distributions etc…),</a:t>
            </a:r>
          </a:p>
          <a:p>
            <a:pPr marL="742950" lvl="1" indent="-285750">
              <a:buFont typeface="Arial" panose="020B0604020202020204" pitchFamily="34" charset="0"/>
              <a:buChar char="•"/>
            </a:pPr>
            <a:r>
              <a:rPr lang="en-GB" dirty="0"/>
              <a:t>Combine…</a:t>
            </a:r>
          </a:p>
        </p:txBody>
      </p:sp>
    </p:spTree>
    <p:extLst>
      <p:ext uri="{BB962C8B-B14F-4D97-AF65-F5344CB8AC3E}">
        <p14:creationId xmlns:p14="http://schemas.microsoft.com/office/powerpoint/2010/main" val="8581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5CCCE43E-4284-F97A-B917-94BF8B322BC6}"/>
                  </a:ext>
                </a:extLst>
              </p:cNvPr>
              <p:cNvSpPr>
                <a:spLocks noGrp="1"/>
              </p:cNvSpPr>
              <p:nvPr>
                <p:ph idx="1"/>
              </p:nvPr>
            </p:nvSpPr>
            <p:spPr>
              <a:xfrm>
                <a:off x="0" y="1140946"/>
                <a:ext cx="12099636" cy="2157866"/>
              </a:xfrm>
            </p:spPr>
            <p:txBody>
              <a:bodyPr>
                <a:normAutofit fontScale="62500" lnSpcReduction="20000"/>
              </a:bodyPr>
              <a:lstStyle/>
              <a:p>
                <a:r>
                  <a:rPr lang="en-GB" dirty="0">
                    <a:solidFill>
                      <a:schemeClr val="accent1"/>
                    </a:solidFill>
                  </a:rPr>
                  <a:t>The Higgs potential of the form </a:t>
                </a:r>
              </a:p>
              <a:p>
                <a:pPr marL="0" indent="0">
                  <a:buNone/>
                </a:pPr>
                <a:endParaRPr lang="en-GB" dirty="0">
                  <a:solidFill>
                    <a:schemeClr val="accent5"/>
                  </a:solidFill>
                </a:endParaRPr>
              </a:p>
              <a:p>
                <a:pPr marL="0" indent="0">
                  <a:buNone/>
                </a:pPr>
                <a:endParaRPr lang="en-GB" dirty="0">
                  <a:solidFill>
                    <a:schemeClr val="accent5"/>
                  </a:solidFill>
                </a:endParaRPr>
              </a:p>
              <a:p>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𝜆</m:t>
                    </m:r>
                    <m:r>
                      <a:rPr lang="en-GB" i="1" smtClean="0">
                        <a:solidFill>
                          <a:schemeClr val="accent1"/>
                        </a:solidFill>
                        <a:latin typeface="Cambria Math" panose="02040503050406030204" pitchFamily="18" charset="0"/>
                        <a:ea typeface="Cambria Math" panose="02040503050406030204" pitchFamily="18" charset="0"/>
                      </a:rPr>
                      <m:t> </m:t>
                    </m:r>
                  </m:oMath>
                </a14:m>
                <a:r>
                  <a:rPr lang="en-GB" dirty="0">
                    <a:solidFill>
                      <a:schemeClr val="accent1"/>
                    </a:solidFill>
                  </a:rPr>
                  <a:t>is a running quantity, the top quark quantum corrections </a:t>
                </a:r>
                <a:r>
                  <a:rPr lang="en-GB" dirty="0"/>
                  <a:t>to the quartic Higgs coupling </a:t>
                </a:r>
                <a14:m>
                  <m:oMath xmlns:m="http://schemas.openxmlformats.org/officeDocument/2006/math">
                    <m:r>
                      <a:rPr lang="en-GB" i="1" smtClean="0">
                        <a:latin typeface="Cambria Math" panose="02040503050406030204" pitchFamily="18" charset="0"/>
                        <a:ea typeface="Cambria Math" panose="02040503050406030204" pitchFamily="18" charset="0"/>
                      </a:rPr>
                      <m:t>𝜆</m:t>
                    </m:r>
                  </m:oMath>
                </a14:m>
                <a:r>
                  <a:rPr lang="en-GB" dirty="0"/>
                  <a:t> dominates.</a:t>
                </a:r>
              </a:p>
              <a:p>
                <a:endParaRPr lang="en-GB" dirty="0"/>
              </a:p>
              <a:p>
                <a:r>
                  <a:rPr lang="en-GB" dirty="0"/>
                  <a:t>When the SM is extrapolated to the Plank scale, there are conditions to keep vacuum stability, which depends </a:t>
                </a:r>
                <a:r>
                  <a:rPr lang="en-GB" dirty="0">
                    <a:solidFill>
                      <a:schemeClr val="accent1"/>
                    </a:solidFill>
                  </a:rPr>
                  <a:t>on top quark pole mass and Higgs mass.</a:t>
                </a:r>
              </a:p>
            </p:txBody>
          </p:sp>
        </mc:Choice>
        <mc:Fallback xmlns="">
          <p:sp>
            <p:nvSpPr>
              <p:cNvPr id="3" name="Espace réservé du contenu 2">
                <a:extLst>
                  <a:ext uri="{FF2B5EF4-FFF2-40B4-BE49-F238E27FC236}">
                    <a16:creationId xmlns:a16="http://schemas.microsoft.com/office/drawing/2014/main" id="{5CCCE43E-4284-F97A-B917-94BF8B322BC6}"/>
                  </a:ext>
                </a:extLst>
              </p:cNvPr>
              <p:cNvSpPr>
                <a:spLocks noGrp="1" noRot="1" noChangeAspect="1" noMove="1" noResize="1" noEditPoints="1" noAdjustHandles="1" noChangeArrowheads="1" noChangeShapeType="1" noTextEdit="1"/>
              </p:cNvSpPr>
              <p:nvPr>
                <p:ph idx="1"/>
              </p:nvPr>
            </p:nvSpPr>
            <p:spPr>
              <a:xfrm>
                <a:off x="0" y="1140946"/>
                <a:ext cx="12099636" cy="2157866"/>
              </a:xfrm>
              <a:blipFill>
                <a:blip r:embed="rId2"/>
                <a:stretch>
                  <a:fillRect l="-315" t="-5263" b="-585"/>
                </a:stretch>
              </a:blipFill>
            </p:spPr>
            <p:txBody>
              <a:bodyPr/>
              <a:lstStyle/>
              <a:p>
                <a:r>
                  <a:rPr lang="fr-FR">
                    <a:noFill/>
                  </a:rPr>
                  <a:t> </a:t>
                </a:r>
              </a:p>
            </p:txBody>
          </p:sp>
        </mc:Fallback>
      </mc:AlternateContent>
      <p:sp>
        <p:nvSpPr>
          <p:cNvPr id="2" name="Titre 1">
            <a:extLst>
              <a:ext uri="{FF2B5EF4-FFF2-40B4-BE49-F238E27FC236}">
                <a16:creationId xmlns:a16="http://schemas.microsoft.com/office/drawing/2014/main" id="{DFFF07E9-D4B3-238C-78C3-99AF98ED1086}"/>
              </a:ext>
            </a:extLst>
          </p:cNvPr>
          <p:cNvSpPr>
            <a:spLocks noGrp="1"/>
          </p:cNvSpPr>
          <p:nvPr>
            <p:ph type="title"/>
          </p:nvPr>
        </p:nvSpPr>
        <p:spPr/>
        <p:txBody>
          <a:bodyPr/>
          <a:lstStyle/>
          <a:p>
            <a:r>
              <a:rPr lang="en-GB"/>
              <a:t>Top quark and vacuum stability</a:t>
            </a:r>
          </a:p>
        </p:txBody>
      </p:sp>
      <p:sp>
        <p:nvSpPr>
          <p:cNvPr id="13" name="ZoneTexte 12">
            <a:extLst>
              <a:ext uri="{FF2B5EF4-FFF2-40B4-BE49-F238E27FC236}">
                <a16:creationId xmlns:a16="http://schemas.microsoft.com/office/drawing/2014/main" id="{65495D7E-5F7E-64D0-4258-6D0A391B459C}"/>
              </a:ext>
            </a:extLst>
          </p:cNvPr>
          <p:cNvSpPr txBox="1"/>
          <p:nvPr/>
        </p:nvSpPr>
        <p:spPr>
          <a:xfrm>
            <a:off x="8947117" y="759247"/>
            <a:ext cx="2210950" cy="307777"/>
          </a:xfrm>
          <a:prstGeom prst="rect">
            <a:avLst/>
          </a:prstGeom>
          <a:noFill/>
        </p:spPr>
        <p:txBody>
          <a:bodyPr wrap="square">
            <a:spAutoFit/>
          </a:bodyPr>
          <a:lstStyle/>
          <a:p>
            <a:r>
              <a:rPr lang="fr-FR" sz="1400" b="1" dirty="0">
                <a:solidFill>
                  <a:srgbClr val="C00000"/>
                </a:solidFill>
              </a:rPr>
              <a:t>Phys. </a:t>
            </a:r>
            <a:r>
              <a:rPr lang="fr-FR" sz="1400" b="1" dirty="0" err="1">
                <a:solidFill>
                  <a:srgbClr val="C00000"/>
                </a:solidFill>
              </a:rPr>
              <a:t>Lett</a:t>
            </a:r>
            <a:r>
              <a:rPr lang="fr-FR" sz="1400" b="1" dirty="0">
                <a:solidFill>
                  <a:srgbClr val="C00000"/>
                </a:solidFill>
              </a:rPr>
              <a:t>. B716 (2012) 214</a:t>
            </a:r>
          </a:p>
        </p:txBody>
      </p:sp>
      <p:pic>
        <p:nvPicPr>
          <p:cNvPr id="15" name="Image 14">
            <a:extLst>
              <a:ext uri="{FF2B5EF4-FFF2-40B4-BE49-F238E27FC236}">
                <a16:creationId xmlns:a16="http://schemas.microsoft.com/office/drawing/2014/main" id="{9FCE7060-629A-651D-14BF-F2638ABBD3F0}"/>
              </a:ext>
            </a:extLst>
          </p:cNvPr>
          <p:cNvPicPr>
            <a:picLocks noChangeAspect="1"/>
          </p:cNvPicPr>
          <p:nvPr/>
        </p:nvPicPr>
        <p:blipFill>
          <a:blip r:embed="rId3"/>
          <a:stretch>
            <a:fillRect/>
          </a:stretch>
        </p:blipFill>
        <p:spPr>
          <a:xfrm>
            <a:off x="4235808" y="1214868"/>
            <a:ext cx="3125530" cy="815856"/>
          </a:xfrm>
          <a:prstGeom prst="rect">
            <a:avLst/>
          </a:prstGeom>
        </p:spPr>
      </p:pic>
      <p:pic>
        <p:nvPicPr>
          <p:cNvPr id="11266" name="Picture 2">
            <a:extLst>
              <a:ext uri="{FF2B5EF4-FFF2-40B4-BE49-F238E27FC236}">
                <a16:creationId xmlns:a16="http://schemas.microsoft.com/office/drawing/2014/main" id="{C9679D24-31BA-BA73-A5CE-09B6FC05A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957" y="3328214"/>
            <a:ext cx="3591884" cy="352978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534F6932-733E-8BD1-1F84-229A6A9E6B37}"/>
              </a:ext>
            </a:extLst>
          </p:cNvPr>
          <p:cNvGrpSpPr/>
          <p:nvPr/>
        </p:nvGrpSpPr>
        <p:grpSpPr>
          <a:xfrm>
            <a:off x="6049818" y="3298812"/>
            <a:ext cx="5413576" cy="3212371"/>
            <a:chOff x="236367" y="3495007"/>
            <a:chExt cx="5413576" cy="3212371"/>
          </a:xfrm>
        </p:grpSpPr>
        <p:pic>
          <p:nvPicPr>
            <p:cNvPr id="11268" name="Picture 4" descr="Fig. 4: A very qualitative sketch of what the Standard Model's equations predict for the energy of empty space as a function of the Higgs field's average value.  There are apparently two stable values for the Higgs field, as indicated in Figure 1.  The details of the second, &quot;exotic&quot; vacuum are still quite uncertain.  ">
              <a:extLst>
                <a:ext uri="{FF2B5EF4-FFF2-40B4-BE49-F238E27FC236}">
                  <a16:creationId xmlns:a16="http://schemas.microsoft.com/office/drawing/2014/main" id="{98AC2141-D16F-AF36-4D4C-461D07B94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90" y="3794367"/>
              <a:ext cx="5032553" cy="291301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1F4EC591-2902-2D7E-B8AC-6110DF0F277A}"/>
                </a:ext>
              </a:extLst>
            </p:cNvPr>
            <p:cNvSpPr txBox="1"/>
            <p:nvPr/>
          </p:nvSpPr>
          <p:spPr>
            <a:xfrm>
              <a:off x="236367" y="3495007"/>
              <a:ext cx="1923668" cy="369332"/>
            </a:xfrm>
            <a:prstGeom prst="rect">
              <a:avLst/>
            </a:prstGeom>
            <a:noFill/>
          </p:spPr>
          <p:txBody>
            <a:bodyPr wrap="none" rtlCol="0">
              <a:spAutoFit/>
            </a:bodyPr>
            <a:lstStyle/>
            <a:p>
              <a:r>
                <a:rPr lang="fr-FR" b="1" dirty="0">
                  <a:solidFill>
                    <a:srgbClr val="C00000"/>
                  </a:solidFill>
                </a:rPr>
                <a:t>Matt </a:t>
              </a:r>
              <a:r>
                <a:rPr lang="fr-FR" b="1" dirty="0" err="1">
                  <a:solidFill>
                    <a:srgbClr val="C00000"/>
                  </a:solidFill>
                </a:rPr>
                <a:t>Strassler</a:t>
              </a:r>
              <a:r>
                <a:rPr lang="fr-FR" b="1" dirty="0">
                  <a:solidFill>
                    <a:srgbClr val="C00000"/>
                  </a:solidFill>
                </a:rPr>
                <a:t> </a:t>
              </a:r>
              <a:r>
                <a:rPr lang="fr-FR" b="1" dirty="0">
                  <a:solidFill>
                    <a:srgbClr val="C00000"/>
                  </a:solidFill>
                  <a:hlinkClick r:id="rId6">
                    <a:extLst>
                      <a:ext uri="{A12FA001-AC4F-418D-AE19-62706E023703}">
                        <ahyp:hlinkClr xmlns:ahyp="http://schemas.microsoft.com/office/drawing/2018/hyperlinkcolor" val="tx"/>
                      </a:ext>
                    </a:extLst>
                  </a:hlinkClick>
                </a:rPr>
                <a:t>link</a:t>
              </a:r>
              <a:endParaRPr lang="fr-FR" b="1" dirty="0">
                <a:solidFill>
                  <a:srgbClr val="C00000"/>
                </a:solidFill>
              </a:endParaRPr>
            </a:p>
          </p:txBody>
        </p:sp>
      </p:grpSp>
    </p:spTree>
    <p:extLst>
      <p:ext uri="{BB962C8B-B14F-4D97-AF65-F5344CB8AC3E}">
        <p14:creationId xmlns:p14="http://schemas.microsoft.com/office/powerpoint/2010/main" val="30607868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23ACE30-E2EC-71E3-FACF-DD065629F7AA}"/>
                  </a:ext>
                </a:extLst>
              </p:cNvPr>
              <p:cNvSpPr>
                <a:spLocks noGrp="1"/>
              </p:cNvSpPr>
              <p:nvPr>
                <p:ph type="title"/>
              </p:nvPr>
            </p:nvSpPr>
            <p:spPr/>
            <p:txBody>
              <a:bodyPr/>
              <a:lstStyle/>
              <a:p>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r>
                      <a:rPr lang="en-GB" b="1" i="1" smtClean="0">
                        <a:latin typeface="Cambria Math" panose="02040503050406030204" pitchFamily="18" charset="0"/>
                      </a:rPr>
                      <m:t>𝒁</m:t>
                    </m:r>
                  </m:oMath>
                </a14:m>
                <a:r>
                  <a:rPr lang="en-GB" dirty="0"/>
                  <a:t> cross section measurement</a:t>
                </a:r>
              </a:p>
            </p:txBody>
          </p:sp>
        </mc:Choice>
        <mc:Fallback xmlns="">
          <p:sp>
            <p:nvSpPr>
              <p:cNvPr id="2" name="Titre 1">
                <a:extLst>
                  <a:ext uri="{FF2B5EF4-FFF2-40B4-BE49-F238E27FC236}">
                    <a16:creationId xmlns:a16="http://schemas.microsoft.com/office/drawing/2014/main" id="{223ACE30-E2EC-71E3-FACF-DD065629F7AA}"/>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2B8F2A9-0C89-38EB-DA39-A36CE065E31D}"/>
                  </a:ext>
                </a:extLst>
              </p:cNvPr>
              <p:cNvSpPr>
                <a:spLocks noGrp="1"/>
              </p:cNvSpPr>
              <p:nvPr>
                <p:ph idx="1"/>
              </p:nvPr>
            </p:nvSpPr>
            <p:spPr>
              <a:xfrm>
                <a:off x="84017" y="1209820"/>
                <a:ext cx="6228860" cy="5393203"/>
              </a:xfrm>
            </p:spPr>
            <p:txBody>
              <a:bodyPr>
                <a:normAutofit fontScale="70000" lnSpcReduction="20000"/>
              </a:bodyPr>
              <a:lstStyle/>
              <a:p>
                <a:r>
                  <a:rPr lang="en-GB" dirty="0">
                    <a:solidFill>
                      <a:schemeClr val="accent1"/>
                    </a:solidFill>
                  </a:rPr>
                  <a:t>Measurement of the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rPr>
                      <m:t>𝑍</m:t>
                    </m:r>
                  </m:oMath>
                </a14:m>
                <a:r>
                  <a:rPr lang="en-GB" dirty="0">
                    <a:solidFill>
                      <a:schemeClr val="accent1"/>
                    </a:solidFill>
                  </a:rPr>
                  <a:t> cross section in dilepton, trilepton and tetra lepton channels.</a:t>
                </a:r>
              </a:p>
              <a:p>
                <a:pPr marL="0" indent="0">
                  <a:buNone/>
                </a:pPr>
                <a:endParaRPr lang="en-GB" dirty="0">
                  <a:solidFill>
                    <a:schemeClr val="accent1"/>
                  </a:solidFill>
                </a:endParaRPr>
              </a:p>
              <a:p>
                <a:pPr marL="0" indent="0">
                  <a:buNone/>
                </a:pPr>
                <a:endParaRPr lang="en-GB" dirty="0"/>
              </a:p>
              <a:p>
                <a:r>
                  <a:rPr lang="en-GB" dirty="0">
                    <a:solidFill>
                      <a:schemeClr val="accent1"/>
                    </a:solidFill>
                  </a:rPr>
                  <a:t>Machine learning technique (NN) used to discriminate signal from backgrounds.  </a:t>
                </a:r>
              </a:p>
              <a:p>
                <a:endParaRPr lang="en-GB" dirty="0"/>
              </a:p>
              <a:p>
                <a:endParaRPr lang="en-GB" dirty="0"/>
              </a:p>
              <a:p>
                <a:endParaRPr lang="en-GB" dirty="0"/>
              </a:p>
              <a:p>
                <a:endParaRPr lang="en-GB" dirty="0"/>
              </a:p>
              <a:p>
                <a:endParaRPr lang="en-GB" dirty="0"/>
              </a:p>
              <a:p>
                <a:endParaRPr lang="en-GB" dirty="0"/>
              </a:p>
              <a:p>
                <a:r>
                  <a:rPr lang="en-GB" dirty="0">
                    <a:solidFill>
                      <a:schemeClr val="accent1"/>
                    </a:solidFill>
                  </a:rPr>
                  <a:t>Dominant systematics </a:t>
                </a:r>
                <a:r>
                  <a:rPr lang="en-GB" dirty="0"/>
                  <a:t>: background, JES, b-tagging, modelling.</a:t>
                </a:r>
              </a:p>
              <a:p>
                <a:endParaRPr lang="en-GB" dirty="0"/>
              </a:p>
              <a:p>
                <a:r>
                  <a:rPr lang="en-GB" dirty="0">
                    <a:solidFill>
                      <a:schemeClr val="accent1"/>
                    </a:solidFill>
                  </a:rPr>
                  <a:t>Events reconstructed and unfolded the parton and particle levels.</a:t>
                </a:r>
              </a:p>
            </p:txBody>
          </p:sp>
        </mc:Choice>
        <mc:Fallback xmlns="">
          <p:sp>
            <p:nvSpPr>
              <p:cNvPr id="3" name="Espace réservé du contenu 2">
                <a:extLst>
                  <a:ext uri="{FF2B5EF4-FFF2-40B4-BE49-F238E27FC236}">
                    <a16:creationId xmlns:a16="http://schemas.microsoft.com/office/drawing/2014/main" id="{72B8F2A9-0C89-38EB-DA39-A36CE065E31D}"/>
                  </a:ext>
                </a:extLst>
              </p:cNvPr>
              <p:cNvSpPr>
                <a:spLocks noGrp="1" noRot="1" noChangeAspect="1" noMove="1" noResize="1" noEditPoints="1" noAdjustHandles="1" noChangeArrowheads="1" noChangeShapeType="1" noTextEdit="1"/>
              </p:cNvSpPr>
              <p:nvPr>
                <p:ph idx="1"/>
              </p:nvPr>
            </p:nvSpPr>
            <p:spPr>
              <a:xfrm>
                <a:off x="84017" y="1209820"/>
                <a:ext cx="6228860" cy="5393203"/>
              </a:xfrm>
              <a:blipFill>
                <a:blip r:embed="rId3"/>
                <a:stretch>
                  <a:fillRect l="-813" t="-2118"/>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25A42ECC-59EE-19DC-6A90-0C90BF4AA8DC}"/>
              </a:ext>
            </a:extLst>
          </p:cNvPr>
          <p:cNvSpPr txBox="1"/>
          <p:nvPr/>
        </p:nvSpPr>
        <p:spPr>
          <a:xfrm>
            <a:off x="6866793" y="767299"/>
            <a:ext cx="6101860" cy="369332"/>
          </a:xfrm>
          <a:prstGeom prst="rect">
            <a:avLst/>
          </a:prstGeom>
          <a:noFill/>
        </p:spPr>
        <p:txBody>
          <a:bodyPr wrap="square">
            <a:spAutoFit/>
          </a:bodyPr>
          <a:lstStyle/>
          <a:p>
            <a:r>
              <a:rPr lang="fr-FR" dirty="0"/>
              <a:t>https://</a:t>
            </a:r>
            <a:r>
              <a:rPr lang="fr-FR" dirty="0" err="1"/>
              <a:t>arxiv.org</a:t>
            </a:r>
            <a:r>
              <a:rPr lang="fr-FR" dirty="0"/>
              <a:t>/</a:t>
            </a:r>
            <a:r>
              <a:rPr lang="fr-FR" dirty="0" err="1"/>
              <a:t>pdf</a:t>
            </a:r>
            <a:r>
              <a:rPr lang="fr-FR" dirty="0"/>
              <a:t>/2312.04450</a:t>
            </a:r>
          </a:p>
        </p:txBody>
      </p:sp>
      <p:pic>
        <p:nvPicPr>
          <p:cNvPr id="7" name="Image 6">
            <a:extLst>
              <a:ext uri="{FF2B5EF4-FFF2-40B4-BE49-F238E27FC236}">
                <a16:creationId xmlns:a16="http://schemas.microsoft.com/office/drawing/2014/main" id="{EEB10724-E052-423D-85A9-718D37FE53AB}"/>
              </a:ext>
            </a:extLst>
          </p:cNvPr>
          <p:cNvPicPr>
            <a:picLocks noChangeAspect="1"/>
          </p:cNvPicPr>
          <p:nvPr/>
        </p:nvPicPr>
        <p:blipFill>
          <a:blip r:embed="rId4"/>
          <a:stretch>
            <a:fillRect/>
          </a:stretch>
        </p:blipFill>
        <p:spPr>
          <a:xfrm>
            <a:off x="326900" y="3058368"/>
            <a:ext cx="5162062" cy="1696106"/>
          </a:xfrm>
          <a:prstGeom prst="rect">
            <a:avLst/>
          </a:prstGeom>
        </p:spPr>
      </p:pic>
      <p:pic>
        <p:nvPicPr>
          <p:cNvPr id="9" name="Image 8">
            <a:extLst>
              <a:ext uri="{FF2B5EF4-FFF2-40B4-BE49-F238E27FC236}">
                <a16:creationId xmlns:a16="http://schemas.microsoft.com/office/drawing/2014/main" id="{61D7E909-6EF9-5C62-F01C-199E8988249E}"/>
              </a:ext>
            </a:extLst>
          </p:cNvPr>
          <p:cNvPicPr>
            <a:picLocks noChangeAspect="1"/>
          </p:cNvPicPr>
          <p:nvPr/>
        </p:nvPicPr>
        <p:blipFill>
          <a:blip r:embed="rId5"/>
          <a:stretch>
            <a:fillRect/>
          </a:stretch>
        </p:blipFill>
        <p:spPr>
          <a:xfrm>
            <a:off x="6414296" y="1174492"/>
            <a:ext cx="4560431" cy="2551289"/>
          </a:xfrm>
          <a:prstGeom prst="rect">
            <a:avLst/>
          </a:prstGeom>
        </p:spPr>
      </p:pic>
      <p:pic>
        <p:nvPicPr>
          <p:cNvPr id="11" name="Image 10">
            <a:extLst>
              <a:ext uri="{FF2B5EF4-FFF2-40B4-BE49-F238E27FC236}">
                <a16:creationId xmlns:a16="http://schemas.microsoft.com/office/drawing/2014/main" id="{B8891F41-197C-2258-1E44-C5F5B3679D24}"/>
              </a:ext>
            </a:extLst>
          </p:cNvPr>
          <p:cNvPicPr>
            <a:picLocks noChangeAspect="1"/>
          </p:cNvPicPr>
          <p:nvPr/>
        </p:nvPicPr>
        <p:blipFill>
          <a:blip r:embed="rId6"/>
          <a:stretch>
            <a:fillRect/>
          </a:stretch>
        </p:blipFill>
        <p:spPr>
          <a:xfrm>
            <a:off x="7014903" y="3763643"/>
            <a:ext cx="3359219" cy="3094357"/>
          </a:xfrm>
          <a:prstGeom prst="rect">
            <a:avLst/>
          </a:prstGeom>
        </p:spPr>
      </p:pic>
    </p:spTree>
    <p:extLst>
      <p:ext uri="{BB962C8B-B14F-4D97-AF65-F5344CB8AC3E}">
        <p14:creationId xmlns:p14="http://schemas.microsoft.com/office/powerpoint/2010/main" val="2225373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064DA7C-B1AE-F56C-9694-8EC4DEF4B937}"/>
              </a:ext>
            </a:extLst>
          </p:cNvPr>
          <p:cNvPicPr>
            <a:picLocks noChangeAspect="1"/>
          </p:cNvPicPr>
          <p:nvPr/>
        </p:nvPicPr>
        <p:blipFill>
          <a:blip r:embed="rId2"/>
          <a:stretch>
            <a:fillRect/>
          </a:stretch>
        </p:blipFill>
        <p:spPr>
          <a:xfrm>
            <a:off x="173254" y="1217926"/>
            <a:ext cx="5922746" cy="1958657"/>
          </a:xfrm>
          <a:prstGeom prst="rect">
            <a:avLst/>
          </a:prstGeom>
        </p:spPr>
      </p:pic>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0B629000-068E-EB55-6031-787BAB5F167F}"/>
                  </a:ext>
                </a:extLst>
              </p:cNvPr>
              <p:cNvSpPr>
                <a:spLocks noGrp="1"/>
              </p:cNvSpPr>
              <p:nvPr>
                <p:ph type="title"/>
              </p:nvPr>
            </p:nvSpPr>
            <p:spPr/>
            <p:txBody>
              <a:bodyPr/>
              <a:lstStyle/>
              <a:p>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ea typeface="Cambria Math" panose="02040503050406030204" pitchFamily="18" charset="0"/>
                      </a:rPr>
                      <m:t>𝜸</m:t>
                    </m:r>
                  </m:oMath>
                </a14:m>
                <a:r>
                  <a:rPr lang="fr-FR" dirty="0"/>
                  <a:t> cross section </a:t>
                </a:r>
                <a:r>
                  <a:rPr lang="fr-FR" dirty="0" err="1"/>
                  <a:t>measurement</a:t>
                </a:r>
                <a:endParaRPr lang="fr-FR" dirty="0"/>
              </a:p>
            </p:txBody>
          </p:sp>
        </mc:Choice>
        <mc:Fallback xmlns="">
          <p:sp>
            <p:nvSpPr>
              <p:cNvPr id="2" name="Titre 1">
                <a:extLst>
                  <a:ext uri="{FF2B5EF4-FFF2-40B4-BE49-F238E27FC236}">
                    <a16:creationId xmlns:a16="http://schemas.microsoft.com/office/drawing/2014/main" id="{0B629000-068E-EB55-6031-787BAB5F167F}"/>
                  </a:ext>
                </a:extLst>
              </p:cNvPr>
              <p:cNvSpPr>
                <a:spLocks noGrp="1" noRot="1" noChangeAspect="1" noMove="1" noResize="1" noEditPoints="1" noAdjustHandles="1" noChangeArrowheads="1" noChangeShapeType="1" noTextEdit="1"/>
              </p:cNvSpPr>
              <p:nvPr>
                <p:ph type="title"/>
              </p:nvPr>
            </p:nvSpPr>
            <p:spPr>
              <a:blipFill>
                <a:blip r:embed="rId3"/>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191A9E9-C86F-CED2-0133-A87CAC36C7D0}"/>
                  </a:ext>
                </a:extLst>
              </p:cNvPr>
              <p:cNvSpPr>
                <a:spLocks noGrp="1"/>
              </p:cNvSpPr>
              <p:nvPr>
                <p:ph idx="1"/>
              </p:nvPr>
            </p:nvSpPr>
            <p:spPr>
              <a:xfrm>
                <a:off x="173254" y="3487505"/>
                <a:ext cx="7671336" cy="3294488"/>
              </a:xfrm>
            </p:spPr>
            <p:txBody>
              <a:bodyPr>
                <a:normAutofit fontScale="62500" lnSpcReduction="20000"/>
              </a:bodyPr>
              <a:lstStyle/>
              <a:p>
                <a:r>
                  <a:rPr lang="en-GB" dirty="0">
                    <a:solidFill>
                      <a:schemeClr val="accent1"/>
                    </a:solidFill>
                  </a:rPr>
                  <a:t>Measurement for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ea typeface="Cambria Math" panose="02040503050406030204" pitchFamily="18" charset="0"/>
                      </a:rPr>
                      <m:t>𝛾</m:t>
                    </m:r>
                  </m:oMath>
                </a14:m>
                <a:r>
                  <a:rPr lang="en-GB" dirty="0">
                    <a:solidFill>
                      <a:schemeClr val="accent1"/>
                    </a:solidFill>
                  </a:rPr>
                  <a:t> cross section</a:t>
                </a:r>
                <a:r>
                  <a:rPr lang="en-GB" dirty="0"/>
                  <a:t>, in the dilepton and </a:t>
                </a:r>
                <a:r>
                  <a:rPr lang="en-GB" dirty="0" err="1"/>
                  <a:t>lepton+jets</a:t>
                </a:r>
                <a:r>
                  <a:rPr lang="en-GB" dirty="0"/>
                  <a:t> channel.</a:t>
                </a:r>
              </a:p>
              <a:p>
                <a:r>
                  <a:rPr lang="en-GB" dirty="0">
                    <a:solidFill>
                      <a:schemeClr val="accent1"/>
                    </a:solidFill>
                  </a:rPr>
                  <a:t>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𝛾</m:t>
                    </m:r>
                  </m:oMath>
                </a14:m>
                <a:r>
                  <a:rPr lang="en-GB" dirty="0">
                    <a:solidFill>
                      <a:schemeClr val="accent1"/>
                    </a:solidFill>
                  </a:rPr>
                  <a:t> can come from the charged lepton (</a:t>
                </a:r>
                <a:r>
                  <a:rPr lang="en-GB" i="1" dirty="0">
                    <a:solidFill>
                      <a:schemeClr val="accent1"/>
                    </a:solidFill>
                  </a:rPr>
                  <a:t>decay</a:t>
                </a:r>
                <a:r>
                  <a:rPr lang="en-GB" dirty="0">
                    <a:solidFill>
                      <a:schemeClr val="accent1"/>
                    </a:solidFill>
                  </a:rPr>
                  <a:t>) or from the top quarks (</a:t>
                </a:r>
                <a:r>
                  <a:rPr lang="en-GB" i="1" dirty="0">
                    <a:solidFill>
                      <a:schemeClr val="accent1"/>
                    </a:solidFill>
                  </a:rPr>
                  <a:t>production</a:t>
                </a:r>
                <a:r>
                  <a:rPr lang="en-GB" dirty="0">
                    <a:solidFill>
                      <a:schemeClr val="accent1"/>
                    </a:solidFill>
                  </a:rPr>
                  <a:t>).</a:t>
                </a:r>
              </a:p>
              <a:p>
                <a:endParaRPr lang="en-GB" dirty="0"/>
              </a:p>
              <a:p>
                <a:r>
                  <a:rPr lang="en-GB" b="0" dirty="0">
                    <a:solidFill>
                      <a:schemeClr val="accent1"/>
                    </a:solidFill>
                  </a:rPr>
                  <a:t>Sensitivity on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𝛾</m:t>
                    </m:r>
                  </m:oMath>
                </a14:m>
                <a:r>
                  <a:rPr lang="en-GB" dirty="0">
                    <a:solidFill>
                      <a:schemeClr val="accent1"/>
                    </a:solidFill>
                  </a:rPr>
                  <a:t> coupling comes from </a:t>
                </a:r>
                <a:r>
                  <a:rPr lang="en-GB" i="1" dirty="0">
                    <a:solidFill>
                      <a:schemeClr val="accent1"/>
                    </a:solidFill>
                  </a:rPr>
                  <a:t>production</a:t>
                </a:r>
                <a:r>
                  <a:rPr lang="en-GB" dirty="0"/>
                  <a:t>, discrimination between </a:t>
                </a:r>
                <a:r>
                  <a:rPr lang="en-GB" i="1" dirty="0"/>
                  <a:t>production</a:t>
                </a:r>
                <a:r>
                  <a:rPr lang="en-GB" dirty="0"/>
                  <a:t> and </a:t>
                </a:r>
                <a:r>
                  <a:rPr lang="en-GB" i="1" dirty="0"/>
                  <a:t>decay</a:t>
                </a:r>
                <a:r>
                  <a:rPr lang="en-GB" dirty="0"/>
                  <a:t> done by means of a NN.</a:t>
                </a:r>
              </a:p>
              <a:p>
                <a:endParaRPr lang="en-GB" dirty="0"/>
              </a:p>
              <a:p>
                <a:endParaRPr lang="en-GB" dirty="0"/>
              </a:p>
              <a:p>
                <a:r>
                  <a:rPr lang="en-GB" dirty="0">
                    <a:solidFill>
                      <a:schemeClr val="accent1"/>
                    </a:solidFill>
                  </a:rPr>
                  <a:t>Measurement uncertainty dominated by systematics</a:t>
                </a:r>
                <a:r>
                  <a:rPr lang="en-GB" dirty="0"/>
                  <a:t>, in particular modelling.</a:t>
                </a:r>
              </a:p>
              <a:p>
                <a:r>
                  <a:rPr lang="en-GB" dirty="0">
                    <a:solidFill>
                      <a:schemeClr val="accent1"/>
                    </a:solidFill>
                  </a:rPr>
                  <a:t>Differential cross section at particle level. </a:t>
                </a:r>
              </a:p>
            </p:txBody>
          </p:sp>
        </mc:Choice>
        <mc:Fallback xmlns="">
          <p:sp>
            <p:nvSpPr>
              <p:cNvPr id="3" name="Espace réservé du contenu 2">
                <a:extLst>
                  <a:ext uri="{FF2B5EF4-FFF2-40B4-BE49-F238E27FC236}">
                    <a16:creationId xmlns:a16="http://schemas.microsoft.com/office/drawing/2014/main" id="{B191A9E9-C86F-CED2-0133-A87CAC36C7D0}"/>
                  </a:ext>
                </a:extLst>
              </p:cNvPr>
              <p:cNvSpPr>
                <a:spLocks noGrp="1" noRot="1" noChangeAspect="1" noMove="1" noResize="1" noEditPoints="1" noAdjustHandles="1" noChangeArrowheads="1" noChangeShapeType="1" noTextEdit="1"/>
              </p:cNvSpPr>
              <p:nvPr>
                <p:ph idx="1"/>
              </p:nvPr>
            </p:nvSpPr>
            <p:spPr>
              <a:xfrm>
                <a:off x="173254" y="3487505"/>
                <a:ext cx="7671336" cy="3294488"/>
              </a:xfrm>
              <a:blipFill>
                <a:blip r:embed="rId4"/>
                <a:stretch>
                  <a:fillRect l="-496" t="-3448" b="-2682"/>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600E4F86-2302-330E-002D-D3FBB42DFC78}"/>
              </a:ext>
            </a:extLst>
          </p:cNvPr>
          <p:cNvSpPr txBox="1"/>
          <p:nvPr/>
        </p:nvSpPr>
        <p:spPr>
          <a:xfrm>
            <a:off x="8037094" y="623770"/>
            <a:ext cx="6102416" cy="369332"/>
          </a:xfrm>
          <a:prstGeom prst="rect">
            <a:avLst/>
          </a:prstGeom>
          <a:noFill/>
        </p:spPr>
        <p:txBody>
          <a:bodyPr wrap="square">
            <a:spAutoFit/>
          </a:bodyPr>
          <a:lstStyle/>
          <a:p>
            <a:r>
              <a:rPr lang="fr-FR" dirty="0"/>
              <a:t>https://</a:t>
            </a:r>
            <a:r>
              <a:rPr lang="fr-FR" dirty="0" err="1"/>
              <a:t>arxiv.org</a:t>
            </a:r>
            <a:r>
              <a:rPr lang="fr-FR" dirty="0"/>
              <a:t>/</a:t>
            </a:r>
            <a:r>
              <a:rPr lang="fr-FR" dirty="0" err="1"/>
              <a:t>pdf</a:t>
            </a:r>
            <a:r>
              <a:rPr lang="fr-FR" dirty="0"/>
              <a:t>/2403.09452</a:t>
            </a:r>
          </a:p>
        </p:txBody>
      </p:sp>
      <p:pic>
        <p:nvPicPr>
          <p:cNvPr id="11" name="Image 10">
            <a:extLst>
              <a:ext uri="{FF2B5EF4-FFF2-40B4-BE49-F238E27FC236}">
                <a16:creationId xmlns:a16="http://schemas.microsoft.com/office/drawing/2014/main" id="{9355F460-8BF8-E076-7CE9-F0C23D8F9B57}"/>
              </a:ext>
            </a:extLst>
          </p:cNvPr>
          <p:cNvPicPr>
            <a:picLocks noChangeAspect="1"/>
          </p:cNvPicPr>
          <p:nvPr/>
        </p:nvPicPr>
        <p:blipFill>
          <a:blip r:embed="rId5"/>
          <a:stretch>
            <a:fillRect/>
          </a:stretch>
        </p:blipFill>
        <p:spPr>
          <a:xfrm>
            <a:off x="7317051" y="1051929"/>
            <a:ext cx="4783015" cy="2685701"/>
          </a:xfrm>
          <a:prstGeom prst="rect">
            <a:avLst/>
          </a:prstGeom>
        </p:spPr>
      </p:pic>
      <p:pic>
        <p:nvPicPr>
          <p:cNvPr id="13" name="Image 12">
            <a:extLst>
              <a:ext uri="{FF2B5EF4-FFF2-40B4-BE49-F238E27FC236}">
                <a16:creationId xmlns:a16="http://schemas.microsoft.com/office/drawing/2014/main" id="{9D2E74B6-2C85-9BA2-F2F1-5E4FB983F150}"/>
              </a:ext>
            </a:extLst>
          </p:cNvPr>
          <p:cNvPicPr>
            <a:picLocks noChangeAspect="1"/>
          </p:cNvPicPr>
          <p:nvPr/>
        </p:nvPicPr>
        <p:blipFill>
          <a:blip r:embed="rId6"/>
          <a:stretch>
            <a:fillRect/>
          </a:stretch>
        </p:blipFill>
        <p:spPr>
          <a:xfrm>
            <a:off x="651648" y="5445658"/>
            <a:ext cx="5770347" cy="450655"/>
          </a:xfrm>
          <a:prstGeom prst="rect">
            <a:avLst/>
          </a:prstGeom>
        </p:spPr>
      </p:pic>
      <p:pic>
        <p:nvPicPr>
          <p:cNvPr id="15" name="Image 14">
            <a:extLst>
              <a:ext uri="{FF2B5EF4-FFF2-40B4-BE49-F238E27FC236}">
                <a16:creationId xmlns:a16="http://schemas.microsoft.com/office/drawing/2014/main" id="{7F43FF66-CD6B-B3B9-1AC6-835548C1A0B6}"/>
              </a:ext>
            </a:extLst>
          </p:cNvPr>
          <p:cNvPicPr>
            <a:picLocks noChangeAspect="1"/>
          </p:cNvPicPr>
          <p:nvPr/>
        </p:nvPicPr>
        <p:blipFill>
          <a:blip r:embed="rId7"/>
          <a:stretch>
            <a:fillRect/>
          </a:stretch>
        </p:blipFill>
        <p:spPr>
          <a:xfrm>
            <a:off x="7870317" y="3781211"/>
            <a:ext cx="3217985" cy="2985535"/>
          </a:xfrm>
          <a:prstGeom prst="rect">
            <a:avLst/>
          </a:prstGeom>
        </p:spPr>
      </p:pic>
    </p:spTree>
    <p:extLst>
      <p:ext uri="{BB962C8B-B14F-4D97-AF65-F5344CB8AC3E}">
        <p14:creationId xmlns:p14="http://schemas.microsoft.com/office/powerpoint/2010/main" val="1191077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C6A25A5B-E3A1-1A52-51EF-2342B02EC662}"/>
                  </a:ext>
                </a:extLst>
              </p:cNvPr>
              <p:cNvSpPr>
                <a:spLocks noGrp="1"/>
              </p:cNvSpPr>
              <p:nvPr>
                <p:ph type="title"/>
              </p:nvPr>
            </p:nvSpPr>
            <p:spPr/>
            <p:txBody>
              <a:bodyPr>
                <a:normAutofit/>
              </a:bodyPr>
              <a:lstStyle/>
              <a:p>
                <a:r>
                  <a:rPr lang="en-GB" dirty="0"/>
                  <a:t>EFT interpretation of </a:t>
                </a:r>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r>
                      <a:rPr lang="en-GB" b="1" i="1" smtClean="0">
                        <a:latin typeface="Cambria Math" panose="02040503050406030204" pitchFamily="18" charset="0"/>
                      </a:rPr>
                      <m:t>𝒁</m:t>
                    </m:r>
                  </m:oMath>
                </a14:m>
                <a:r>
                  <a:rPr lang="en-GB" dirty="0"/>
                  <a:t> and </a:t>
                </a:r>
                <a14:m>
                  <m:oMath xmlns:m="http://schemas.openxmlformats.org/officeDocument/2006/math">
                    <m:r>
                      <a:rPr lang="en-GB" i="1">
                        <a:latin typeface="Cambria Math" panose="02040503050406030204" pitchFamily="18" charset="0"/>
                      </a:rPr>
                      <m:t>𝒕</m:t>
                    </m:r>
                    <m:acc>
                      <m:accPr>
                        <m:chr m:val="̅"/>
                        <m:ctrlPr>
                          <a:rPr lang="en-GB" i="1">
                            <a:latin typeface="Cambria Math" panose="02040503050406030204" pitchFamily="18" charset="0"/>
                          </a:rPr>
                        </m:ctrlPr>
                      </m:accPr>
                      <m:e>
                        <m:r>
                          <a:rPr lang="en-GB" i="1">
                            <a:latin typeface="Cambria Math" panose="02040503050406030204" pitchFamily="18" charset="0"/>
                          </a:rPr>
                          <m:t>𝒕</m:t>
                        </m:r>
                      </m:e>
                    </m:acc>
                    <m:r>
                      <a:rPr lang="en-GB" i="1" smtClean="0">
                        <a:latin typeface="Cambria Math" panose="02040503050406030204" pitchFamily="18" charset="0"/>
                        <a:ea typeface="Cambria Math" panose="02040503050406030204" pitchFamily="18" charset="0"/>
                      </a:rPr>
                      <m:t>𝜸</m:t>
                    </m:r>
                  </m:oMath>
                </a14:m>
                <a:endParaRPr lang="en-GB" dirty="0"/>
              </a:p>
            </p:txBody>
          </p:sp>
        </mc:Choice>
        <mc:Fallback xmlns="">
          <p:sp>
            <p:nvSpPr>
              <p:cNvPr id="2" name="Titre 1">
                <a:extLst>
                  <a:ext uri="{FF2B5EF4-FFF2-40B4-BE49-F238E27FC236}">
                    <a16:creationId xmlns:a16="http://schemas.microsoft.com/office/drawing/2014/main" id="{C6A25A5B-E3A1-1A52-51EF-2342B02EC662}"/>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525F17A-C3C3-8ED2-B0C2-38D1D02E6B1F}"/>
                  </a:ext>
                </a:extLst>
              </p:cNvPr>
              <p:cNvSpPr>
                <a:spLocks noGrp="1"/>
              </p:cNvSpPr>
              <p:nvPr>
                <p:ph idx="1"/>
              </p:nvPr>
            </p:nvSpPr>
            <p:spPr>
              <a:xfrm>
                <a:off x="59020" y="1141150"/>
                <a:ext cx="12132980" cy="5716849"/>
              </a:xfrm>
            </p:spPr>
            <p:txBody>
              <a:bodyPr>
                <a:normAutofit fontScale="62500" lnSpcReduction="20000"/>
              </a:bodyPr>
              <a:lstStyle/>
              <a:p>
                <a:r>
                  <a:rPr lang="en-GB" dirty="0">
                    <a:solidFill>
                      <a:schemeClr val="accent1"/>
                    </a:solidFill>
                  </a:rPr>
                  <a:t>Lagrangian terms for EFT couplings of top quark to </a:t>
                </a:r>
                <a14:m>
                  <m:oMath xmlns:m="http://schemas.openxmlformats.org/officeDocument/2006/math">
                    <m:r>
                      <a:rPr lang="en-GB" b="0" i="1" smtClean="0">
                        <a:solidFill>
                          <a:schemeClr val="accent1"/>
                        </a:solidFill>
                        <a:latin typeface="Cambria Math" panose="02040503050406030204" pitchFamily="18" charset="0"/>
                      </a:rPr>
                      <m:t>𝑍</m:t>
                    </m:r>
                  </m:oMath>
                </a14:m>
                <a:r>
                  <a:rPr lang="en-GB" dirty="0">
                    <a:solidFill>
                      <a:schemeClr val="accent1"/>
                    </a:solidFill>
                  </a:rPr>
                  <a:t> or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𝛾</m:t>
                    </m:r>
                  </m:oMath>
                </a14:m>
                <a:r>
                  <a:rPr lang="en-GB" dirty="0">
                    <a:solidFill>
                      <a:schemeClr val="accent1"/>
                    </a:solidFill>
                  </a:rPr>
                  <a:t>(denoted </a:t>
                </a:r>
                <a14:m>
                  <m:oMath xmlns:m="http://schemas.openxmlformats.org/officeDocument/2006/math">
                    <m:r>
                      <a:rPr lang="en-GB" b="0" i="1" smtClean="0">
                        <a:solidFill>
                          <a:schemeClr val="accent1"/>
                        </a:solidFill>
                        <a:latin typeface="Cambria Math" panose="02040503050406030204" pitchFamily="18" charset="0"/>
                      </a:rPr>
                      <m:t>𝑋</m:t>
                    </m:r>
                  </m:oMath>
                </a14:m>
                <a:r>
                  <a:rPr lang="en-GB" dirty="0">
                    <a:solidFill>
                      <a:schemeClr val="accent1"/>
                    </a:solidFill>
                  </a:rPr>
                  <a:t>).</a:t>
                </a:r>
              </a:p>
              <a:p>
                <a:endParaRPr lang="en-GB" dirty="0"/>
              </a:p>
              <a:p>
                <a:endParaRPr lang="en-GB" dirty="0"/>
              </a:p>
              <a:p>
                <a:endParaRPr lang="en-GB" dirty="0"/>
              </a:p>
              <a:p>
                <a:endParaRPr lang="en-GB" dirty="0"/>
              </a:p>
              <a:p>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fr-FR" b="0" i="1" smtClean="0">
                            <a:solidFill>
                              <a:schemeClr val="accent1"/>
                            </a:solidFill>
                            <a:latin typeface="Cambria Math" panose="02040503050406030204" pitchFamily="18" charset="0"/>
                          </a:rPr>
                          <m:t>𝐶</m:t>
                        </m:r>
                      </m:e>
                      <m:sub>
                        <m:r>
                          <a:rPr lang="fr-FR" b="0" i="1" smtClean="0">
                            <a:solidFill>
                              <a:schemeClr val="accent1"/>
                            </a:solidFill>
                            <a:latin typeface="Cambria Math" panose="02040503050406030204" pitchFamily="18" charset="0"/>
                          </a:rPr>
                          <m:t>2,</m:t>
                        </m:r>
                        <m:r>
                          <a:rPr lang="fr-FR" b="0" i="1" smtClean="0">
                            <a:solidFill>
                              <a:schemeClr val="accent1"/>
                            </a:solidFill>
                            <a:latin typeface="Cambria Math" panose="02040503050406030204" pitchFamily="18" charset="0"/>
                          </a:rPr>
                          <m:t>𝑉</m:t>
                        </m:r>
                        <m:r>
                          <a:rPr lang="fr-FR" b="0" i="1" smtClean="0">
                            <a:solidFill>
                              <a:schemeClr val="accent1"/>
                            </a:solidFill>
                            <a:latin typeface="Cambria Math" panose="02040503050406030204" pitchFamily="18" charset="0"/>
                          </a:rPr>
                          <m:t>/</m:t>
                        </m:r>
                        <m:r>
                          <a:rPr lang="fr-FR" b="0" i="1" smtClean="0">
                            <a:solidFill>
                              <a:schemeClr val="accent1"/>
                            </a:solidFill>
                            <a:latin typeface="Cambria Math" panose="02040503050406030204" pitchFamily="18" charset="0"/>
                          </a:rPr>
                          <m:t>𝐴</m:t>
                        </m:r>
                      </m:sub>
                      <m:sup>
                        <m:r>
                          <a:rPr lang="fr-FR" b="0" i="1" smtClean="0">
                            <a:solidFill>
                              <a:schemeClr val="accent1"/>
                            </a:solidFill>
                            <a:latin typeface="Cambria Math" panose="02040503050406030204" pitchFamily="18" charset="0"/>
                          </a:rPr>
                          <m:t>𝑍</m:t>
                        </m:r>
                      </m:sup>
                    </m:sSubSup>
                  </m:oMath>
                </a14:m>
                <a:r>
                  <a:rPr lang="en-GB" dirty="0">
                    <a:solidFill>
                      <a:schemeClr val="accent1"/>
                    </a:solidFill>
                  </a:rPr>
                  <a:t> and </a:t>
                </a: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fr-FR" i="1">
                            <a:solidFill>
                              <a:schemeClr val="accent1"/>
                            </a:solidFill>
                            <a:latin typeface="Cambria Math" panose="02040503050406030204" pitchFamily="18" charset="0"/>
                          </a:rPr>
                          <m:t>𝐶</m:t>
                        </m:r>
                      </m:e>
                      <m:sub>
                        <m:r>
                          <a:rPr lang="fr-FR" i="1">
                            <a:solidFill>
                              <a:schemeClr val="accent1"/>
                            </a:solidFill>
                            <a:latin typeface="Cambria Math" panose="02040503050406030204" pitchFamily="18" charset="0"/>
                          </a:rPr>
                          <m:t>2,</m:t>
                        </m:r>
                        <m:r>
                          <a:rPr lang="fr-FR" i="1">
                            <a:solidFill>
                              <a:schemeClr val="accent1"/>
                            </a:solidFill>
                            <a:latin typeface="Cambria Math" panose="02040503050406030204" pitchFamily="18" charset="0"/>
                          </a:rPr>
                          <m:t>𝑉</m:t>
                        </m:r>
                        <m:r>
                          <a:rPr lang="fr-FR" i="1">
                            <a:solidFill>
                              <a:schemeClr val="accent1"/>
                            </a:solidFill>
                            <a:latin typeface="Cambria Math" panose="02040503050406030204" pitchFamily="18" charset="0"/>
                          </a:rPr>
                          <m:t>/</m:t>
                        </m:r>
                        <m:r>
                          <a:rPr lang="fr-FR" i="1">
                            <a:solidFill>
                              <a:schemeClr val="accent1"/>
                            </a:solidFill>
                            <a:latin typeface="Cambria Math" panose="02040503050406030204" pitchFamily="18" charset="0"/>
                          </a:rPr>
                          <m:t>𝐴</m:t>
                        </m:r>
                      </m:sub>
                      <m:sup>
                        <m:r>
                          <a:rPr lang="fr-FR" i="1" smtClean="0">
                            <a:solidFill>
                              <a:schemeClr val="accent1"/>
                            </a:solidFill>
                            <a:latin typeface="Cambria Math" panose="02040503050406030204" pitchFamily="18" charset="0"/>
                            <a:ea typeface="Cambria Math" panose="02040503050406030204" pitchFamily="18" charset="0"/>
                          </a:rPr>
                          <m:t>𝛾</m:t>
                        </m:r>
                      </m:sup>
                    </m:sSubSup>
                  </m:oMath>
                </a14:m>
                <a:r>
                  <a:rPr lang="en-GB" dirty="0">
                    <a:solidFill>
                      <a:schemeClr val="accent1"/>
                    </a:solidFill>
                  </a:rPr>
                  <a:t> are expressions of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𝐶</m:t>
                        </m:r>
                      </m:e>
                      <m:sub>
                        <m:r>
                          <a:rPr lang="fr-FR" b="0" i="1" smtClean="0">
                            <a:solidFill>
                              <a:schemeClr val="accent1"/>
                            </a:solidFill>
                            <a:latin typeface="Cambria Math" panose="02040503050406030204" pitchFamily="18" charset="0"/>
                          </a:rPr>
                          <m:t>𝑡𝑍</m:t>
                        </m:r>
                      </m:sub>
                    </m:sSub>
                  </m:oMath>
                </a14:m>
                <a:r>
                  <a:rPr lang="en-GB" dirty="0">
                    <a:solidFill>
                      <a:schemeClr val="accent1"/>
                    </a:solidFill>
                  </a:rPr>
                  <a:t> and </a:t>
                </a:r>
                <a14:m>
                  <m:oMath xmlns:m="http://schemas.openxmlformats.org/officeDocument/2006/math">
                    <m:sSub>
                      <m:sSubPr>
                        <m:ctrlPr>
                          <a:rPr lang="en-GB" i="1">
                            <a:solidFill>
                              <a:schemeClr val="accent1"/>
                            </a:solidFill>
                            <a:latin typeface="Cambria Math" panose="02040503050406030204" pitchFamily="18" charset="0"/>
                          </a:rPr>
                        </m:ctrlPr>
                      </m:sSubPr>
                      <m:e>
                        <m:r>
                          <a:rPr lang="fr-FR" i="1">
                            <a:solidFill>
                              <a:schemeClr val="accent1"/>
                            </a:solidFill>
                            <a:latin typeface="Cambria Math" panose="02040503050406030204" pitchFamily="18" charset="0"/>
                          </a:rPr>
                          <m:t>𝐶</m:t>
                        </m:r>
                      </m:e>
                      <m:sub>
                        <m:r>
                          <a:rPr lang="fr-FR" i="1">
                            <a:solidFill>
                              <a:schemeClr val="accent1"/>
                            </a:solidFill>
                            <a:latin typeface="Cambria Math" panose="02040503050406030204" pitchFamily="18" charset="0"/>
                          </a:rPr>
                          <m:t>𝑡</m:t>
                        </m:r>
                        <m:r>
                          <a:rPr lang="fr-FR" i="1" smtClean="0">
                            <a:solidFill>
                              <a:schemeClr val="accent1"/>
                            </a:solidFill>
                            <a:latin typeface="Cambria Math" panose="02040503050406030204" pitchFamily="18" charset="0"/>
                            <a:ea typeface="Cambria Math" panose="02040503050406030204" pitchFamily="18" charset="0"/>
                          </a:rPr>
                          <m:t>𝛾</m:t>
                        </m:r>
                      </m:sub>
                    </m:sSub>
                  </m:oMath>
                </a14:m>
                <a:r>
                  <a:rPr lang="en-GB" dirty="0">
                    <a:solidFill>
                      <a:schemeClr val="accent1"/>
                    </a:solidFill>
                  </a:rPr>
                  <a:t>, themselves linear combinations of same Wilson coefficient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fr-FR" b="0" i="1" smtClean="0">
                            <a:solidFill>
                              <a:schemeClr val="accent1"/>
                            </a:solidFill>
                            <a:latin typeface="Cambria Math" panose="02040503050406030204" pitchFamily="18" charset="0"/>
                          </a:rPr>
                          <m:t>𝐶</m:t>
                        </m:r>
                      </m:e>
                      <m:sub>
                        <m:r>
                          <a:rPr lang="fr-FR" b="0" i="1" smtClean="0">
                            <a:solidFill>
                              <a:schemeClr val="accent1"/>
                            </a:solidFill>
                            <a:latin typeface="Cambria Math" panose="02040503050406030204" pitchFamily="18" charset="0"/>
                          </a:rPr>
                          <m:t>𝑡𝑊</m:t>
                        </m:r>
                      </m:sub>
                    </m:sSub>
                  </m:oMath>
                </a14:m>
                <a:r>
                  <a:rPr lang="en-GB" dirty="0">
                    <a:solidFill>
                      <a:schemeClr val="accent1"/>
                    </a:solidFill>
                  </a:rPr>
                  <a:t> and </a:t>
                </a:r>
                <a14:m>
                  <m:oMath xmlns:m="http://schemas.openxmlformats.org/officeDocument/2006/math">
                    <m:sSub>
                      <m:sSubPr>
                        <m:ctrlPr>
                          <a:rPr lang="en-GB" i="1">
                            <a:solidFill>
                              <a:schemeClr val="accent1"/>
                            </a:solidFill>
                            <a:latin typeface="Cambria Math" panose="02040503050406030204" pitchFamily="18" charset="0"/>
                          </a:rPr>
                        </m:ctrlPr>
                      </m:sSubPr>
                      <m:e>
                        <m:r>
                          <a:rPr lang="fr-FR" i="1">
                            <a:solidFill>
                              <a:schemeClr val="accent1"/>
                            </a:solidFill>
                            <a:latin typeface="Cambria Math" panose="02040503050406030204" pitchFamily="18" charset="0"/>
                          </a:rPr>
                          <m:t>𝐶</m:t>
                        </m:r>
                      </m:e>
                      <m:sub>
                        <m:r>
                          <a:rPr lang="fr-FR" i="1">
                            <a:solidFill>
                              <a:schemeClr val="accent1"/>
                            </a:solidFill>
                            <a:latin typeface="Cambria Math" panose="02040503050406030204" pitchFamily="18" charset="0"/>
                          </a:rPr>
                          <m:t>𝑡</m:t>
                        </m:r>
                        <m:r>
                          <a:rPr lang="fr-FR" b="0" i="1" smtClean="0">
                            <a:solidFill>
                              <a:schemeClr val="accent1"/>
                            </a:solidFill>
                            <a:latin typeface="Cambria Math" panose="02040503050406030204" pitchFamily="18" charset="0"/>
                          </a:rPr>
                          <m:t>𝐵</m:t>
                        </m:r>
                      </m:sub>
                    </m:sSub>
                  </m:oMath>
                </a14:m>
                <a:r>
                  <a:rPr lang="en-GB" dirty="0">
                    <a:solidFill>
                      <a:schemeClr val="accent1"/>
                    </a:solidFill>
                  </a:rPr>
                  <a:t>(dipole operators). </a:t>
                </a:r>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r>
                      <a:rPr lang="fr-FR" b="1" i="1" smtClean="0">
                        <a:latin typeface="Cambria Math" panose="02040503050406030204" pitchFamily="18" charset="0"/>
                      </a:rPr>
                      <m:t>𝒁</m:t>
                    </m:r>
                  </m:oMath>
                </a14:m>
                <a:r>
                  <a:rPr lang="en-GB" b="1" dirty="0"/>
                  <a:t> and </a:t>
                </a:r>
                <a14:m>
                  <m:oMath xmlns:m="http://schemas.openxmlformats.org/officeDocument/2006/math">
                    <m:r>
                      <a:rPr lang="fr-FR" b="1" i="1">
                        <a:latin typeface="Cambria Math" panose="02040503050406030204" pitchFamily="18" charset="0"/>
                      </a:rPr>
                      <m:t>𝒕</m:t>
                    </m:r>
                    <m:acc>
                      <m:accPr>
                        <m:chr m:val="̅"/>
                        <m:ctrlPr>
                          <a:rPr lang="fr-FR" b="1" i="1">
                            <a:latin typeface="Cambria Math" panose="02040503050406030204" pitchFamily="18" charset="0"/>
                          </a:rPr>
                        </m:ctrlPr>
                      </m:accPr>
                      <m:e>
                        <m:r>
                          <a:rPr lang="fr-FR" b="1" i="1">
                            <a:latin typeface="Cambria Math" panose="02040503050406030204" pitchFamily="18" charset="0"/>
                          </a:rPr>
                          <m:t>𝒕</m:t>
                        </m:r>
                      </m:e>
                    </m:acc>
                    <m:r>
                      <a:rPr lang="fr-FR" b="1" i="1" smtClean="0">
                        <a:latin typeface="Cambria Math" panose="02040503050406030204" pitchFamily="18" charset="0"/>
                        <a:ea typeface="Cambria Math" panose="02040503050406030204" pitchFamily="18" charset="0"/>
                      </a:rPr>
                      <m:t>𝜸</m:t>
                    </m:r>
                  </m:oMath>
                </a14:m>
                <a:r>
                  <a:rPr lang="en-GB" b="1" dirty="0"/>
                  <a:t> observables are modified by the same Wilson coefficients : joined fit ! </a:t>
                </a:r>
              </a:p>
              <a:p>
                <a:endParaRPr lang="en-GB" dirty="0"/>
              </a:p>
              <a:p>
                <a:endParaRPr lang="en-GB" dirty="0"/>
              </a:p>
              <a:p>
                <a:endParaRPr lang="en-GB" dirty="0"/>
              </a:p>
              <a:p>
                <a:endParaRPr lang="en-GB" dirty="0"/>
              </a:p>
              <a:p>
                <a:endParaRPr lang="en-GB" dirty="0"/>
              </a:p>
              <a:p>
                <a:r>
                  <a:rPr lang="en-GB" dirty="0">
                    <a:solidFill>
                      <a:schemeClr val="accent1"/>
                    </a:solidFill>
                  </a:rPr>
                  <a:t>Cross sections becomes the sum SM + EFT components </a:t>
                </a:r>
                <a:r>
                  <a:rPr lang="en-GB" dirty="0"/>
                  <a:t>: </a:t>
                </a:r>
              </a:p>
              <a:p>
                <a:endParaRPr lang="en-GB" i="1" dirty="0">
                  <a:latin typeface="Cambria Math" panose="02040503050406030204" pitchFamily="18" charset="0"/>
                </a:endParaRPr>
              </a:p>
              <a:p>
                <a:pPr marL="0" indent="0">
                  <a:buNone/>
                </a:pPr>
                <a:endParaRPr lang="en-GB" i="1" dirty="0">
                  <a:latin typeface="Cambria Math" panose="02040503050406030204" pitchFamily="18" charset="0"/>
                </a:endParaRPr>
              </a:p>
              <a:p>
                <a:endParaRPr lang="en-GB" i="1" dirty="0">
                  <a:latin typeface="Cambria Math" panose="02040503050406030204" pitchFamily="18" charset="0"/>
                </a:endParaRPr>
              </a:p>
              <a:p>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e>
                      <m:sub>
                        <m:r>
                          <a:rPr lang="fr-FR" b="0" i="1" smtClean="0">
                            <a:latin typeface="Cambria Math" panose="02040503050406030204" pitchFamily="18" charset="0"/>
                          </a:rPr>
                          <m:t>𝑖</m:t>
                        </m:r>
                      </m:sub>
                    </m:sSub>
                  </m:oMath>
                </a14:m>
                <a:r>
                  <a:rPr lang="en-GB" dirty="0"/>
                  <a:t> interference between one EFT vertex with SM (dominant)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𝜎</m:t>
                        </m:r>
                      </m:e>
                      <m:sub>
                        <m:r>
                          <a:rPr lang="fr-FR" i="1">
                            <a:latin typeface="Cambria Math" panose="02040503050406030204" pitchFamily="18" charset="0"/>
                          </a:rPr>
                          <m:t>𝑖</m:t>
                        </m:r>
                        <m:r>
                          <a:rPr lang="fr-FR" b="0" i="1" smtClean="0">
                            <a:latin typeface="Cambria Math" panose="02040503050406030204" pitchFamily="18" charset="0"/>
                          </a:rPr>
                          <m:t>𝑗</m:t>
                        </m:r>
                      </m:sub>
                    </m:sSub>
                  </m:oMath>
                </a14:m>
                <a:r>
                  <a:rPr lang="en-GB" dirty="0"/>
                  <a:t> interference of 2 EFT diagrams (</a:t>
                </a:r>
                <a14:m>
                  <m:oMath xmlns:m="http://schemas.openxmlformats.org/officeDocument/2006/math">
                    <m:r>
                      <a:rPr lang="fr-FR" b="0" i="1" smtClean="0">
                        <a:latin typeface="Cambria Math" panose="02040503050406030204" pitchFamily="18" charset="0"/>
                      </a:rPr>
                      <m:t>𝑖</m:t>
                    </m:r>
                    <m:r>
                      <a:rPr lang="fr-FR" b="0" i="1" smtClean="0">
                        <a:latin typeface="Cambria Math" panose="02040503050406030204" pitchFamily="18" charset="0"/>
                      </a:rPr>
                      <m:t>=</m:t>
                    </m:r>
                    <m:r>
                      <a:rPr lang="fr-FR" b="0" i="1" smtClean="0">
                        <a:latin typeface="Cambria Math" panose="02040503050406030204" pitchFamily="18" charset="0"/>
                      </a:rPr>
                      <m:t>𝑗</m:t>
                    </m:r>
                  </m:oMath>
                </a14:m>
                <a:r>
                  <a:rPr lang="en-GB" dirty="0"/>
                  <a:t> quadratic term, </a:t>
                </a:r>
                <a14:m>
                  <m:oMath xmlns:m="http://schemas.openxmlformats.org/officeDocument/2006/math">
                    <m:r>
                      <a:rPr lang="fr-FR" b="0" i="1" smtClean="0">
                        <a:latin typeface="Cambria Math" panose="02040503050406030204" pitchFamily="18" charset="0"/>
                      </a:rPr>
                      <m:t>𝑖</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𝑗</m:t>
                    </m:r>
                  </m:oMath>
                </a14:m>
                <a:r>
                  <a:rPr lang="en-GB" dirty="0"/>
                  <a:t> cross term) </a:t>
                </a:r>
              </a:p>
            </p:txBody>
          </p:sp>
        </mc:Choice>
        <mc:Fallback xmlns="">
          <p:sp>
            <p:nvSpPr>
              <p:cNvPr id="3" name="Espace réservé du contenu 2">
                <a:extLst>
                  <a:ext uri="{FF2B5EF4-FFF2-40B4-BE49-F238E27FC236}">
                    <a16:creationId xmlns:a16="http://schemas.microsoft.com/office/drawing/2014/main" id="{9525F17A-C3C3-8ED2-B0C2-38D1D02E6B1F}"/>
                  </a:ext>
                </a:extLst>
              </p:cNvPr>
              <p:cNvSpPr>
                <a:spLocks noGrp="1" noRot="1" noChangeAspect="1" noMove="1" noResize="1" noEditPoints="1" noAdjustHandles="1" noChangeArrowheads="1" noChangeShapeType="1" noTextEdit="1"/>
              </p:cNvSpPr>
              <p:nvPr>
                <p:ph idx="1"/>
              </p:nvPr>
            </p:nvSpPr>
            <p:spPr>
              <a:xfrm>
                <a:off x="59020" y="1141150"/>
                <a:ext cx="12132980" cy="5716849"/>
              </a:xfrm>
              <a:blipFill>
                <a:blip r:embed="rId3"/>
                <a:stretch>
                  <a:fillRect l="-313" t="-1996" r="-627"/>
                </a:stretch>
              </a:blipFill>
            </p:spPr>
            <p:txBody>
              <a:bodyPr/>
              <a:lstStyle/>
              <a:p>
                <a:r>
                  <a:rPr lang="fr-FR">
                    <a:noFill/>
                  </a:rPr>
                  <a:t> </a:t>
                </a:r>
              </a:p>
            </p:txBody>
          </p:sp>
        </mc:Fallback>
      </mc:AlternateContent>
      <p:sp>
        <p:nvSpPr>
          <p:cNvPr id="4" name="ZoneTexte 3">
            <a:extLst>
              <a:ext uri="{FF2B5EF4-FFF2-40B4-BE49-F238E27FC236}">
                <a16:creationId xmlns:a16="http://schemas.microsoft.com/office/drawing/2014/main" id="{BADC779E-4781-3BD2-1609-11CCF8FA0E7A}"/>
              </a:ext>
            </a:extLst>
          </p:cNvPr>
          <p:cNvSpPr txBox="1"/>
          <p:nvPr/>
        </p:nvSpPr>
        <p:spPr>
          <a:xfrm>
            <a:off x="8037094" y="623770"/>
            <a:ext cx="3900906" cy="369332"/>
          </a:xfrm>
          <a:prstGeom prst="rect">
            <a:avLst/>
          </a:prstGeom>
          <a:noFill/>
        </p:spPr>
        <p:txBody>
          <a:bodyPr wrap="square">
            <a:spAutoFit/>
          </a:bodyPr>
          <a:lstStyle/>
          <a:p>
            <a:r>
              <a:rPr lang="fr-FR" dirty="0"/>
              <a:t>https://</a:t>
            </a:r>
            <a:r>
              <a:rPr lang="fr-FR" dirty="0" err="1"/>
              <a:t>arxiv.org</a:t>
            </a:r>
            <a:r>
              <a:rPr lang="fr-FR" dirty="0"/>
              <a:t>/</a:t>
            </a:r>
            <a:r>
              <a:rPr lang="fr-FR" dirty="0" err="1"/>
              <a:t>pdf</a:t>
            </a:r>
            <a:r>
              <a:rPr lang="fr-FR" dirty="0"/>
              <a:t>/2403.09452</a:t>
            </a:r>
          </a:p>
        </p:txBody>
      </p:sp>
      <p:pic>
        <p:nvPicPr>
          <p:cNvPr id="10" name="Image 9">
            <a:extLst>
              <a:ext uri="{FF2B5EF4-FFF2-40B4-BE49-F238E27FC236}">
                <a16:creationId xmlns:a16="http://schemas.microsoft.com/office/drawing/2014/main" id="{71B62ED3-99E3-BC51-081E-C38C7ED907F3}"/>
              </a:ext>
            </a:extLst>
          </p:cNvPr>
          <p:cNvPicPr>
            <a:picLocks noChangeAspect="1"/>
          </p:cNvPicPr>
          <p:nvPr/>
        </p:nvPicPr>
        <p:blipFill>
          <a:blip r:embed="rId4"/>
          <a:stretch>
            <a:fillRect/>
          </a:stretch>
        </p:blipFill>
        <p:spPr>
          <a:xfrm>
            <a:off x="3977774" y="5343746"/>
            <a:ext cx="3349181" cy="681471"/>
          </a:xfrm>
          <a:prstGeom prst="rect">
            <a:avLst/>
          </a:prstGeom>
        </p:spPr>
      </p:pic>
      <p:pic>
        <p:nvPicPr>
          <p:cNvPr id="14" name="Image 13">
            <a:extLst>
              <a:ext uri="{FF2B5EF4-FFF2-40B4-BE49-F238E27FC236}">
                <a16:creationId xmlns:a16="http://schemas.microsoft.com/office/drawing/2014/main" id="{BC9B6AEF-B494-797A-99CF-94E243F632D2}"/>
              </a:ext>
            </a:extLst>
          </p:cNvPr>
          <p:cNvPicPr>
            <a:picLocks noChangeAspect="1"/>
          </p:cNvPicPr>
          <p:nvPr/>
        </p:nvPicPr>
        <p:blipFill>
          <a:blip r:embed="rId5"/>
          <a:stretch>
            <a:fillRect/>
          </a:stretch>
        </p:blipFill>
        <p:spPr>
          <a:xfrm>
            <a:off x="7348335" y="3560698"/>
            <a:ext cx="2964581" cy="757108"/>
          </a:xfrm>
          <a:prstGeom prst="rect">
            <a:avLst/>
          </a:prstGeom>
        </p:spPr>
      </p:pic>
      <p:pic>
        <p:nvPicPr>
          <p:cNvPr id="16" name="Image 15">
            <a:extLst>
              <a:ext uri="{FF2B5EF4-FFF2-40B4-BE49-F238E27FC236}">
                <a16:creationId xmlns:a16="http://schemas.microsoft.com/office/drawing/2014/main" id="{45B655E2-29D9-33A6-C140-3CD7A45D2EFE}"/>
              </a:ext>
            </a:extLst>
          </p:cNvPr>
          <p:cNvPicPr>
            <a:picLocks noChangeAspect="1"/>
          </p:cNvPicPr>
          <p:nvPr/>
        </p:nvPicPr>
        <p:blipFill>
          <a:blip r:embed="rId6"/>
          <a:stretch>
            <a:fillRect/>
          </a:stretch>
        </p:blipFill>
        <p:spPr>
          <a:xfrm>
            <a:off x="2938146" y="1600893"/>
            <a:ext cx="5994099" cy="863933"/>
          </a:xfrm>
          <a:prstGeom prst="rect">
            <a:avLst/>
          </a:prstGeom>
        </p:spPr>
      </p:pic>
      <p:pic>
        <p:nvPicPr>
          <p:cNvPr id="18" name="Image 17">
            <a:extLst>
              <a:ext uri="{FF2B5EF4-FFF2-40B4-BE49-F238E27FC236}">
                <a16:creationId xmlns:a16="http://schemas.microsoft.com/office/drawing/2014/main" id="{011AA857-0C79-8D2B-43A9-6373B5C12EF7}"/>
              </a:ext>
            </a:extLst>
          </p:cNvPr>
          <p:cNvPicPr>
            <a:picLocks noChangeAspect="1"/>
          </p:cNvPicPr>
          <p:nvPr/>
        </p:nvPicPr>
        <p:blipFill>
          <a:blip r:embed="rId7"/>
          <a:stretch>
            <a:fillRect/>
          </a:stretch>
        </p:blipFill>
        <p:spPr>
          <a:xfrm>
            <a:off x="1508618" y="3297608"/>
            <a:ext cx="4938312" cy="1283289"/>
          </a:xfrm>
          <a:prstGeom prst="rect">
            <a:avLst/>
          </a:prstGeom>
        </p:spPr>
      </p:pic>
    </p:spTree>
    <p:extLst>
      <p:ext uri="{BB962C8B-B14F-4D97-AF65-F5344CB8AC3E}">
        <p14:creationId xmlns:p14="http://schemas.microsoft.com/office/powerpoint/2010/main" val="1195792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6FE2C6BF-1317-4F8D-1A54-8606EC4EAF2A}"/>
                  </a:ext>
                </a:extLst>
              </p:cNvPr>
              <p:cNvSpPr>
                <a:spLocks noGrp="1"/>
              </p:cNvSpPr>
              <p:nvPr>
                <p:ph type="title"/>
              </p:nvPr>
            </p:nvSpPr>
            <p:spPr/>
            <p:txBody>
              <a:bodyPr/>
              <a:lstStyle/>
              <a:p>
                <a:r>
                  <a:rPr lang="en-GB" dirty="0"/>
                  <a:t>EFT interpretation of </a:t>
                </a:r>
                <a14:m>
                  <m:oMath xmlns:m="http://schemas.openxmlformats.org/officeDocument/2006/math">
                    <m:r>
                      <a:rPr lang="en-GB" b="1" i="1" smtClean="0">
                        <a:latin typeface="Cambria Math" panose="02040503050406030204" pitchFamily="18" charset="0"/>
                      </a:rPr>
                      <m:t>𝒕</m:t>
                    </m:r>
                    <m:acc>
                      <m:accPr>
                        <m:chr m:val="̅"/>
                        <m:ctrlPr>
                          <a:rPr lang="en-GB" b="1" i="1" smtClean="0">
                            <a:latin typeface="Cambria Math" panose="02040503050406030204" pitchFamily="18" charset="0"/>
                          </a:rPr>
                        </m:ctrlPr>
                      </m:accPr>
                      <m:e>
                        <m:r>
                          <a:rPr lang="en-GB" b="1" i="1" smtClean="0">
                            <a:latin typeface="Cambria Math" panose="02040503050406030204" pitchFamily="18" charset="0"/>
                          </a:rPr>
                          <m:t>𝒕</m:t>
                        </m:r>
                      </m:e>
                    </m:acc>
                    <m:r>
                      <a:rPr lang="en-GB" b="1" i="1" smtClean="0">
                        <a:latin typeface="Cambria Math" panose="02040503050406030204" pitchFamily="18" charset="0"/>
                      </a:rPr>
                      <m:t>𝒁</m:t>
                    </m:r>
                  </m:oMath>
                </a14:m>
                <a:r>
                  <a:rPr lang="en-GB" dirty="0"/>
                  <a:t> and </a:t>
                </a:r>
                <a14:m>
                  <m:oMath xmlns:m="http://schemas.openxmlformats.org/officeDocument/2006/math">
                    <m:r>
                      <a:rPr lang="en-GB" i="1">
                        <a:latin typeface="Cambria Math" panose="02040503050406030204" pitchFamily="18" charset="0"/>
                      </a:rPr>
                      <m:t>𝒕</m:t>
                    </m:r>
                    <m:acc>
                      <m:accPr>
                        <m:chr m:val="̅"/>
                        <m:ctrlPr>
                          <a:rPr lang="en-GB" i="1">
                            <a:latin typeface="Cambria Math" panose="02040503050406030204" pitchFamily="18" charset="0"/>
                          </a:rPr>
                        </m:ctrlPr>
                      </m:accPr>
                      <m:e>
                        <m:r>
                          <a:rPr lang="en-GB" i="1">
                            <a:latin typeface="Cambria Math" panose="02040503050406030204" pitchFamily="18" charset="0"/>
                          </a:rPr>
                          <m:t>𝒕</m:t>
                        </m:r>
                      </m:e>
                    </m:acc>
                    <m:r>
                      <a:rPr lang="en-GB" i="1" smtClean="0">
                        <a:latin typeface="Cambria Math" panose="02040503050406030204" pitchFamily="18" charset="0"/>
                        <a:ea typeface="Cambria Math" panose="02040503050406030204" pitchFamily="18" charset="0"/>
                      </a:rPr>
                      <m:t>𝜸</m:t>
                    </m:r>
                  </m:oMath>
                </a14:m>
                <a:endParaRPr lang="fr-FR" dirty="0"/>
              </a:p>
            </p:txBody>
          </p:sp>
        </mc:Choice>
        <mc:Fallback xmlns="">
          <p:sp>
            <p:nvSpPr>
              <p:cNvPr id="2" name="Titre 1">
                <a:extLst>
                  <a:ext uri="{FF2B5EF4-FFF2-40B4-BE49-F238E27FC236}">
                    <a16:creationId xmlns:a16="http://schemas.microsoft.com/office/drawing/2014/main" id="{6FE2C6BF-1317-4F8D-1A54-8606EC4EAF2A}"/>
                  </a:ext>
                </a:extLst>
              </p:cNvPr>
              <p:cNvSpPr>
                <a:spLocks noGrp="1" noRot="1" noChangeAspect="1" noMove="1" noResize="1" noEditPoints="1" noAdjustHandles="1" noChangeArrowheads="1" noChangeShapeType="1" noTextEdit="1"/>
              </p:cNvSpPr>
              <p:nvPr>
                <p:ph type="title"/>
              </p:nvPr>
            </p:nvSpPr>
            <p:spPr>
              <a:blipFill>
                <a:blip r:embed="rId2"/>
                <a:stretch>
                  <a:fillRect t="-6757" b="-202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3952423-4735-B67D-C267-5C6F5838D9B3}"/>
                  </a:ext>
                </a:extLst>
              </p:cNvPr>
              <p:cNvSpPr>
                <a:spLocks noGrp="1"/>
              </p:cNvSpPr>
              <p:nvPr>
                <p:ph idx="1"/>
              </p:nvPr>
            </p:nvSpPr>
            <p:spPr>
              <a:xfrm>
                <a:off x="2007401" y="4894731"/>
                <a:ext cx="8503386" cy="1255811"/>
              </a:xfrm>
            </p:spPr>
            <p:txBody>
              <a:bodyPr>
                <a:normAutofit fontScale="70000" lnSpcReduction="20000"/>
              </a:bodyPr>
              <a:lstStyle/>
              <a:p>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ea typeface="Cambria Math" panose="02040503050406030204" pitchFamily="18" charset="0"/>
                      </a:rPr>
                      <m:t>𝛾</m:t>
                    </m:r>
                  </m:oMath>
                </a14:m>
                <a:r>
                  <a:rPr lang="en-GB" dirty="0">
                    <a:solidFill>
                      <a:schemeClr val="accent1"/>
                    </a:solidFill>
                  </a:rPr>
                  <a:t> helps to constrain degeneracies in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rPr>
                      <m:t>𝑍</m:t>
                    </m:r>
                  </m:oMath>
                </a14:m>
                <a:r>
                  <a:rPr lang="en-GB" dirty="0">
                    <a:solidFill>
                      <a:schemeClr val="accent1"/>
                    </a:solidFill>
                  </a:rPr>
                  <a:t>.</a:t>
                </a:r>
              </a:p>
              <a:p>
                <a:r>
                  <a:rPr lang="en-GB" dirty="0">
                    <a:solidFill>
                      <a:schemeClr val="accent1"/>
                    </a:solidFill>
                  </a:rPr>
                  <a:t>Combinations of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ea typeface="Cambria Math" panose="02040503050406030204" pitchFamily="18" charset="0"/>
                      </a:rPr>
                      <m:t>𝛾</m:t>
                    </m:r>
                  </m:oMath>
                </a14:m>
                <a:r>
                  <a:rPr lang="en-GB" dirty="0">
                    <a:solidFill>
                      <a:schemeClr val="accent1"/>
                    </a:solidFill>
                  </a:rPr>
                  <a:t> and </a:t>
                </a:r>
                <a14:m>
                  <m:oMath xmlns:m="http://schemas.openxmlformats.org/officeDocument/2006/math">
                    <m:r>
                      <a:rPr lang="en-GB" i="1">
                        <a:solidFill>
                          <a:schemeClr val="accent1"/>
                        </a:solidFill>
                        <a:latin typeface="Cambria Math" panose="02040503050406030204" pitchFamily="18" charset="0"/>
                      </a:rPr>
                      <m:t>𝑡</m:t>
                    </m:r>
                    <m:acc>
                      <m:accPr>
                        <m:chr m:val="̅"/>
                        <m:ctrlPr>
                          <a:rPr lang="en-GB" i="1">
                            <a:solidFill>
                              <a:schemeClr val="accent1"/>
                            </a:solidFill>
                            <a:latin typeface="Cambria Math" panose="02040503050406030204" pitchFamily="18" charset="0"/>
                          </a:rPr>
                        </m:ctrlPr>
                      </m:accPr>
                      <m:e>
                        <m:r>
                          <a:rPr lang="en-GB" i="1">
                            <a:solidFill>
                              <a:schemeClr val="accent1"/>
                            </a:solidFill>
                            <a:latin typeface="Cambria Math" panose="02040503050406030204" pitchFamily="18" charset="0"/>
                          </a:rPr>
                          <m:t>𝑡</m:t>
                        </m:r>
                      </m:e>
                    </m:acc>
                    <m:r>
                      <a:rPr lang="en-GB" i="1">
                        <a:solidFill>
                          <a:schemeClr val="accent1"/>
                        </a:solidFill>
                        <a:latin typeface="Cambria Math" panose="02040503050406030204" pitchFamily="18" charset="0"/>
                      </a:rPr>
                      <m:t>𝑍</m:t>
                    </m:r>
                  </m:oMath>
                </a14:m>
                <a:r>
                  <a:rPr lang="en-GB" dirty="0">
                    <a:solidFill>
                      <a:schemeClr val="accent1"/>
                    </a:solidFill>
                  </a:rPr>
                  <a:t> is the only correct approach and gives the best constrains.</a:t>
                </a:r>
              </a:p>
              <a:p>
                <a:r>
                  <a:rPr lang="en-GB" dirty="0">
                    <a:solidFill>
                      <a:schemeClr val="accent1"/>
                    </a:solidFill>
                  </a:rPr>
                  <a:t>Data found to be consistent with the SM.</a:t>
                </a:r>
                <a:endParaRPr lang="en-GB" dirty="0"/>
              </a:p>
            </p:txBody>
          </p:sp>
        </mc:Choice>
        <mc:Fallback xmlns="">
          <p:sp>
            <p:nvSpPr>
              <p:cNvPr id="3" name="Espace réservé du contenu 2">
                <a:extLst>
                  <a:ext uri="{FF2B5EF4-FFF2-40B4-BE49-F238E27FC236}">
                    <a16:creationId xmlns:a16="http://schemas.microsoft.com/office/drawing/2014/main" id="{B3952423-4735-B67D-C267-5C6F5838D9B3}"/>
                  </a:ext>
                </a:extLst>
              </p:cNvPr>
              <p:cNvSpPr>
                <a:spLocks noGrp="1" noRot="1" noChangeAspect="1" noMove="1" noResize="1" noEditPoints="1" noAdjustHandles="1" noChangeArrowheads="1" noChangeShapeType="1" noTextEdit="1"/>
              </p:cNvSpPr>
              <p:nvPr>
                <p:ph idx="1"/>
              </p:nvPr>
            </p:nvSpPr>
            <p:spPr>
              <a:xfrm>
                <a:off x="2007401" y="4894731"/>
                <a:ext cx="8503386" cy="1255811"/>
              </a:xfrm>
              <a:blipFill>
                <a:blip r:embed="rId3"/>
                <a:stretch>
                  <a:fillRect l="-447" t="-9000" b="-5000"/>
                </a:stretch>
              </a:blipFill>
            </p:spPr>
            <p:txBody>
              <a:bodyPr/>
              <a:lstStyle/>
              <a:p>
                <a:r>
                  <a:rPr lang="fr-FR">
                    <a:noFill/>
                  </a:rPr>
                  <a:t> </a:t>
                </a:r>
              </a:p>
            </p:txBody>
          </p:sp>
        </mc:Fallback>
      </mc:AlternateContent>
      <p:pic>
        <p:nvPicPr>
          <p:cNvPr id="5" name="Image 4">
            <a:extLst>
              <a:ext uri="{FF2B5EF4-FFF2-40B4-BE49-F238E27FC236}">
                <a16:creationId xmlns:a16="http://schemas.microsoft.com/office/drawing/2014/main" id="{421EC19A-5748-7FF6-0A09-AB92ED5F0CC1}"/>
              </a:ext>
            </a:extLst>
          </p:cNvPr>
          <p:cNvPicPr>
            <a:picLocks noChangeAspect="1"/>
          </p:cNvPicPr>
          <p:nvPr/>
        </p:nvPicPr>
        <p:blipFill>
          <a:blip r:embed="rId4"/>
          <a:stretch>
            <a:fillRect/>
          </a:stretch>
        </p:blipFill>
        <p:spPr>
          <a:xfrm>
            <a:off x="1749659" y="1551898"/>
            <a:ext cx="4211971" cy="3342834"/>
          </a:xfrm>
          <a:prstGeom prst="rect">
            <a:avLst/>
          </a:prstGeom>
        </p:spPr>
      </p:pic>
      <p:pic>
        <p:nvPicPr>
          <p:cNvPr id="7" name="Image 6">
            <a:extLst>
              <a:ext uri="{FF2B5EF4-FFF2-40B4-BE49-F238E27FC236}">
                <a16:creationId xmlns:a16="http://schemas.microsoft.com/office/drawing/2014/main" id="{8143097D-911C-D63E-DC9F-D08092B8EBBE}"/>
              </a:ext>
            </a:extLst>
          </p:cNvPr>
          <p:cNvPicPr>
            <a:picLocks noChangeAspect="1"/>
          </p:cNvPicPr>
          <p:nvPr/>
        </p:nvPicPr>
        <p:blipFill>
          <a:blip r:embed="rId5"/>
          <a:stretch>
            <a:fillRect/>
          </a:stretch>
        </p:blipFill>
        <p:spPr>
          <a:xfrm>
            <a:off x="5998535" y="1626208"/>
            <a:ext cx="4117616" cy="3194215"/>
          </a:xfrm>
          <a:prstGeom prst="rect">
            <a:avLst/>
          </a:prstGeom>
        </p:spPr>
      </p:pic>
    </p:spTree>
    <p:extLst>
      <p:ext uri="{BB962C8B-B14F-4D97-AF65-F5344CB8AC3E}">
        <p14:creationId xmlns:p14="http://schemas.microsoft.com/office/powerpoint/2010/main" val="13091892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BA859970-2E9A-3A86-CD11-9FEF0FC797B5}"/>
              </a:ext>
            </a:extLst>
          </p:cNvPr>
          <p:cNvPicPr>
            <a:picLocks noChangeAspect="1"/>
          </p:cNvPicPr>
          <p:nvPr/>
        </p:nvPicPr>
        <p:blipFill>
          <a:blip r:embed="rId2"/>
          <a:stretch>
            <a:fillRect/>
          </a:stretch>
        </p:blipFill>
        <p:spPr>
          <a:xfrm>
            <a:off x="1347537" y="2125958"/>
            <a:ext cx="4410098" cy="4641423"/>
          </a:xfrm>
          <a:prstGeom prst="rect">
            <a:avLst/>
          </a:prstGeom>
        </p:spPr>
      </p:pic>
      <p:sp>
        <p:nvSpPr>
          <p:cNvPr id="2" name="Titre 1">
            <a:extLst>
              <a:ext uri="{FF2B5EF4-FFF2-40B4-BE49-F238E27FC236}">
                <a16:creationId xmlns:a16="http://schemas.microsoft.com/office/drawing/2014/main" id="{9BED6992-99B1-6665-C4DE-52FBF56C613C}"/>
              </a:ext>
            </a:extLst>
          </p:cNvPr>
          <p:cNvSpPr>
            <a:spLocks noGrp="1"/>
          </p:cNvSpPr>
          <p:nvPr>
            <p:ph type="title"/>
          </p:nvPr>
        </p:nvSpPr>
        <p:spPr>
          <a:xfrm>
            <a:off x="1199302" y="76007"/>
            <a:ext cx="9783123" cy="917095"/>
          </a:xfrm>
        </p:spPr>
        <p:txBody>
          <a:bodyPr>
            <a:noAutofit/>
          </a:bodyPr>
          <a:lstStyle/>
          <a:p>
            <a:r>
              <a:rPr lang="en-GB" sz="3600" dirty="0"/>
              <a:t>Toward a global fit, and importance of FCCee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B6E9FD0-91CB-0D55-C701-E365651AC1F8}"/>
                  </a:ext>
                </a:extLst>
              </p:cNvPr>
              <p:cNvSpPr>
                <a:spLocks noGrp="1"/>
              </p:cNvSpPr>
              <p:nvPr>
                <p:ph idx="1"/>
              </p:nvPr>
            </p:nvSpPr>
            <p:spPr>
              <a:xfrm>
                <a:off x="7288206" y="1160765"/>
                <a:ext cx="4912209" cy="5597121"/>
              </a:xfrm>
            </p:spPr>
            <p:txBody>
              <a:bodyPr>
                <a:normAutofit fontScale="62500" lnSpcReduction="20000"/>
              </a:bodyPr>
              <a:lstStyle/>
              <a:p>
                <a:r>
                  <a:rPr lang="en-GB" dirty="0">
                    <a:solidFill>
                      <a:schemeClr val="accent1"/>
                    </a:solidFill>
                  </a:rPr>
                  <a:t>Operators combination is not only true for </a:t>
                </a:r>
                <a14:m>
                  <m:oMath xmlns:m="http://schemas.openxmlformats.org/officeDocument/2006/math">
                    <m:r>
                      <a:rPr lang="en-GB" b="0" i="1" smtClean="0">
                        <a:solidFill>
                          <a:schemeClr val="accent1"/>
                        </a:solidFill>
                        <a:latin typeface="Cambria Math" panose="02040503050406030204" pitchFamily="18" charset="0"/>
                      </a:rPr>
                      <m:t>𝑡</m:t>
                    </m:r>
                    <m:acc>
                      <m:accPr>
                        <m:chr m:val="̅"/>
                        <m:ctrlPr>
                          <a:rPr lang="en-GB" b="0"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ea typeface="Cambria Math" panose="02040503050406030204" pitchFamily="18" charset="0"/>
                      </a:rPr>
                      <m:t>𝛾</m:t>
                    </m:r>
                    <m:r>
                      <a:rPr lang="en-GB" b="0" i="0" smtClean="0">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rPr>
                      <m:t>𝑡</m:t>
                    </m:r>
                    <m:acc>
                      <m:accPr>
                        <m:chr m:val="̅"/>
                        <m:ctrlPr>
                          <a:rPr lang="en-GB" i="1">
                            <a:solidFill>
                              <a:schemeClr val="accent1"/>
                            </a:solidFill>
                            <a:latin typeface="Cambria Math" panose="02040503050406030204" pitchFamily="18" charset="0"/>
                          </a:rPr>
                        </m:ctrlPr>
                      </m:accPr>
                      <m:e>
                        <m:r>
                          <a:rPr lang="en-GB" i="1">
                            <a:solidFill>
                              <a:schemeClr val="accent1"/>
                            </a:solidFill>
                            <a:latin typeface="Cambria Math" panose="02040503050406030204" pitchFamily="18" charset="0"/>
                          </a:rPr>
                          <m:t>𝑡</m:t>
                        </m:r>
                      </m:e>
                    </m:acc>
                    <m:r>
                      <a:rPr lang="en-GB" b="0" i="1" smtClean="0">
                        <a:solidFill>
                          <a:schemeClr val="accent1"/>
                        </a:solidFill>
                        <a:latin typeface="Cambria Math" panose="02040503050406030204" pitchFamily="18" charset="0"/>
                      </a:rPr>
                      <m:t>𝑍</m:t>
                    </m:r>
                  </m:oMath>
                </a14:m>
                <a:r>
                  <a:rPr lang="en-GB" dirty="0">
                    <a:solidFill>
                      <a:schemeClr val="accent1"/>
                    </a:solidFill>
                  </a:rPr>
                  <a:t>. It exists for many signatures and operators.</a:t>
                </a:r>
              </a:p>
              <a:p>
                <a:endParaRPr lang="en-GB" dirty="0"/>
              </a:p>
              <a:p>
                <a:endParaRPr lang="en-GB" dirty="0"/>
              </a:p>
              <a:p>
                <a:r>
                  <a:rPr lang="en-GB" dirty="0">
                    <a:solidFill>
                      <a:schemeClr val="accent1"/>
                    </a:solidFill>
                  </a:rPr>
                  <a:t>A global fit approach is required, combining many analyses and determining sensitivity in a generalized approach =&gt; SMEFIT</a:t>
                </a:r>
              </a:p>
              <a:p>
                <a:pPr lvl="1"/>
                <a:r>
                  <a:rPr lang="en-GB" dirty="0"/>
                  <a:t>Take measurements from many sources,</a:t>
                </a:r>
              </a:p>
              <a:p>
                <a:pPr lvl="1"/>
                <a:r>
                  <a:rPr lang="en-GB" dirty="0"/>
                  <a:t>Re-interpret in terms of EFT,</a:t>
                </a:r>
              </a:p>
              <a:p>
                <a:pPr lvl="1"/>
                <a:r>
                  <a:rPr lang="en-GB" dirty="0"/>
                  <a:t>Perform a global fit (for linear and quadratic terms).</a:t>
                </a:r>
              </a:p>
              <a:p>
                <a:pPr lvl="1"/>
                <a:endParaRPr lang="en-GB" dirty="0"/>
              </a:p>
              <a:p>
                <a:r>
                  <a:rPr lang="en-GB" dirty="0">
                    <a:solidFill>
                      <a:schemeClr val="accent1"/>
                    </a:solidFill>
                  </a:rPr>
                  <a:t>Inclusion of HL-LHC projections improves significantly sensitivity overall.</a:t>
                </a:r>
              </a:p>
              <a:p>
                <a:endParaRPr lang="en-GB" dirty="0"/>
              </a:p>
              <a:p>
                <a:endParaRPr lang="en-GB" dirty="0"/>
              </a:p>
              <a:p>
                <a:r>
                  <a:rPr lang="en-GB" dirty="0">
                    <a:solidFill>
                      <a:schemeClr val="accent1"/>
                    </a:solidFill>
                  </a:rPr>
                  <a:t>Inclusion of FCCee projections very significantly improves on fermions couplings to vector and Higgs bosons, vector bosons couplings to Higgs.</a:t>
                </a:r>
              </a:p>
              <a:p>
                <a:pPr lvl="1"/>
                <a:r>
                  <a:rPr lang="en-GB" dirty="0"/>
                  <a:t>Direction production from </a:t>
                </a:r>
                <a14:m>
                  <m:oMath xmlns:m="http://schemas.openxmlformats.org/officeDocument/2006/math">
                    <m:r>
                      <a:rPr lang="en-GB" b="0" i="1" smtClean="0">
                        <a:latin typeface="Cambria Math" panose="02040503050406030204" pitchFamily="18" charset="0"/>
                      </a:rPr>
                      <m:t>𝑡</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𝑡</m:t>
                        </m:r>
                      </m:e>
                    </m:acc>
                    <m:r>
                      <a:rPr lang="en-GB" b="0" i="1" smtClean="0">
                        <a:latin typeface="Cambria Math" panose="02040503050406030204" pitchFamily="18" charset="0"/>
                      </a:rPr>
                      <m:t>𝑍</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𝛾</m:t>
                        </m:r>
                      </m:e>
                      <m:sup>
                        <m:r>
                          <a:rPr lang="en-GB" b="0" i="1" smtClean="0">
                            <a:latin typeface="Cambria Math" panose="02040503050406030204" pitchFamily="18" charset="0"/>
                          </a:rPr>
                          <m:t>∗</m:t>
                        </m:r>
                      </m:sup>
                    </m:sSup>
                  </m:oMath>
                </a14:m>
                <a:endParaRPr lang="en-GB" dirty="0"/>
              </a:p>
              <a:p>
                <a:endParaRPr lang="en-GB" dirty="0"/>
              </a:p>
            </p:txBody>
          </p:sp>
        </mc:Choice>
        <mc:Fallback xmlns="">
          <p:sp>
            <p:nvSpPr>
              <p:cNvPr id="3" name="Espace réservé du contenu 2">
                <a:extLst>
                  <a:ext uri="{FF2B5EF4-FFF2-40B4-BE49-F238E27FC236}">
                    <a16:creationId xmlns:a16="http://schemas.microsoft.com/office/drawing/2014/main" id="{6B6E9FD0-91CB-0D55-C701-E365651AC1F8}"/>
                  </a:ext>
                </a:extLst>
              </p:cNvPr>
              <p:cNvSpPr>
                <a:spLocks noGrp="1" noRot="1" noChangeAspect="1" noMove="1" noResize="1" noEditPoints="1" noAdjustHandles="1" noChangeArrowheads="1" noChangeShapeType="1" noTextEdit="1"/>
              </p:cNvSpPr>
              <p:nvPr>
                <p:ph idx="1"/>
              </p:nvPr>
            </p:nvSpPr>
            <p:spPr>
              <a:xfrm>
                <a:off x="7288206" y="1160765"/>
                <a:ext cx="4912209" cy="5597121"/>
              </a:xfrm>
              <a:blipFill>
                <a:blip r:embed="rId3"/>
                <a:stretch>
                  <a:fillRect l="-1034" t="-2036" r="-1550"/>
                </a:stretch>
              </a:blipFill>
            </p:spPr>
            <p:txBody>
              <a:bodyPr/>
              <a:lstStyle/>
              <a:p>
                <a:r>
                  <a:rPr lang="fr-FR">
                    <a:noFill/>
                  </a:rPr>
                  <a:t> </a:t>
                </a:r>
              </a:p>
            </p:txBody>
          </p:sp>
        </mc:Fallback>
      </mc:AlternateContent>
      <p:sp>
        <p:nvSpPr>
          <p:cNvPr id="4" name="ZoneTexte 3">
            <a:extLst>
              <a:ext uri="{FF2B5EF4-FFF2-40B4-BE49-F238E27FC236}">
                <a16:creationId xmlns:a16="http://schemas.microsoft.com/office/drawing/2014/main" id="{8981502B-6217-877C-0FA9-637A59C0F594}"/>
              </a:ext>
            </a:extLst>
          </p:cNvPr>
          <p:cNvSpPr txBox="1"/>
          <p:nvPr/>
        </p:nvSpPr>
        <p:spPr>
          <a:xfrm>
            <a:off x="9336505" y="654548"/>
            <a:ext cx="1795684" cy="338554"/>
          </a:xfrm>
          <a:prstGeom prst="rect">
            <a:avLst/>
          </a:prstGeom>
          <a:noFill/>
        </p:spPr>
        <p:txBody>
          <a:bodyPr wrap="none" rtlCol="0">
            <a:spAutoFit/>
          </a:bodyPr>
          <a:lstStyle/>
          <a:p>
            <a:r>
              <a:rPr lang="fr-FR" sz="1600" b="1" dirty="0">
                <a:solidFill>
                  <a:srgbClr val="C00000"/>
                </a:solidFill>
              </a:rPr>
              <a:t>JHEP 09 (2024) 091</a:t>
            </a:r>
          </a:p>
        </p:txBody>
      </p:sp>
      <p:sp>
        <p:nvSpPr>
          <p:cNvPr id="7" name="ZoneTexte 6">
            <a:extLst>
              <a:ext uri="{FF2B5EF4-FFF2-40B4-BE49-F238E27FC236}">
                <a16:creationId xmlns:a16="http://schemas.microsoft.com/office/drawing/2014/main" id="{DE4E59B5-1D14-A2CE-0CD4-D718F71CED89}"/>
              </a:ext>
            </a:extLst>
          </p:cNvPr>
          <p:cNvSpPr txBox="1"/>
          <p:nvPr/>
        </p:nvSpPr>
        <p:spPr>
          <a:xfrm>
            <a:off x="546741" y="1078720"/>
            <a:ext cx="6516303" cy="369332"/>
          </a:xfrm>
          <a:prstGeom prst="rect">
            <a:avLst/>
          </a:prstGeom>
          <a:noFill/>
        </p:spPr>
        <p:txBody>
          <a:bodyPr wrap="square">
            <a:spAutoFit/>
          </a:bodyPr>
          <a:lstStyle/>
          <a:p>
            <a:r>
              <a:rPr lang="en-GB" dirty="0"/>
              <a:t>Ratio of uncertainties compared to current fit (LEP, SLD, LHC run2).</a:t>
            </a:r>
          </a:p>
        </p:txBody>
      </p:sp>
      <p:pic>
        <p:nvPicPr>
          <p:cNvPr id="11" name="Image 10">
            <a:extLst>
              <a:ext uri="{FF2B5EF4-FFF2-40B4-BE49-F238E27FC236}">
                <a16:creationId xmlns:a16="http://schemas.microsoft.com/office/drawing/2014/main" id="{F88A072D-84D1-26A5-AA2E-302A8B71F6C2}"/>
              </a:ext>
            </a:extLst>
          </p:cNvPr>
          <p:cNvPicPr>
            <a:picLocks noChangeAspect="1"/>
          </p:cNvPicPr>
          <p:nvPr/>
        </p:nvPicPr>
        <p:blipFill>
          <a:blip r:embed="rId4"/>
          <a:stretch>
            <a:fillRect/>
          </a:stretch>
        </p:blipFill>
        <p:spPr>
          <a:xfrm>
            <a:off x="170728" y="2514605"/>
            <a:ext cx="1358949" cy="1019212"/>
          </a:xfrm>
          <a:prstGeom prst="rect">
            <a:avLst/>
          </a:prstGeom>
          <a:ln w="25400">
            <a:solidFill>
              <a:schemeClr val="accent2">
                <a:lumMod val="60000"/>
                <a:lumOff val="40000"/>
              </a:schemeClr>
            </a:solidFill>
          </a:ln>
        </p:spPr>
      </p:pic>
      <p:pic>
        <p:nvPicPr>
          <p:cNvPr id="13" name="Image 12">
            <a:extLst>
              <a:ext uri="{FF2B5EF4-FFF2-40B4-BE49-F238E27FC236}">
                <a16:creationId xmlns:a16="http://schemas.microsoft.com/office/drawing/2014/main" id="{DC235406-4883-3CEB-253E-73B8463D9B5E}"/>
              </a:ext>
            </a:extLst>
          </p:cNvPr>
          <p:cNvPicPr>
            <a:picLocks noChangeAspect="1"/>
          </p:cNvPicPr>
          <p:nvPr/>
        </p:nvPicPr>
        <p:blipFill>
          <a:blip r:embed="rId5"/>
          <a:stretch>
            <a:fillRect/>
          </a:stretch>
        </p:blipFill>
        <p:spPr>
          <a:xfrm>
            <a:off x="919746" y="1502067"/>
            <a:ext cx="1246551" cy="987269"/>
          </a:xfrm>
          <a:prstGeom prst="rect">
            <a:avLst/>
          </a:prstGeom>
          <a:ln w="25400">
            <a:solidFill>
              <a:schemeClr val="accent2">
                <a:lumMod val="60000"/>
                <a:lumOff val="40000"/>
              </a:schemeClr>
            </a:solidFill>
          </a:ln>
        </p:spPr>
      </p:pic>
      <p:pic>
        <p:nvPicPr>
          <p:cNvPr id="19" name="Image 18">
            <a:extLst>
              <a:ext uri="{FF2B5EF4-FFF2-40B4-BE49-F238E27FC236}">
                <a16:creationId xmlns:a16="http://schemas.microsoft.com/office/drawing/2014/main" id="{C70EBD4F-47B1-5197-4850-69AF00BF7E11}"/>
              </a:ext>
            </a:extLst>
          </p:cNvPr>
          <p:cNvPicPr>
            <a:picLocks noChangeAspect="1"/>
          </p:cNvPicPr>
          <p:nvPr/>
        </p:nvPicPr>
        <p:blipFill>
          <a:blip r:embed="rId6"/>
          <a:stretch>
            <a:fillRect/>
          </a:stretch>
        </p:blipFill>
        <p:spPr>
          <a:xfrm>
            <a:off x="5497603" y="5268594"/>
            <a:ext cx="1317085" cy="887813"/>
          </a:xfrm>
          <a:prstGeom prst="rect">
            <a:avLst/>
          </a:prstGeom>
          <a:ln w="28575">
            <a:solidFill>
              <a:schemeClr val="accent6"/>
            </a:solidFill>
          </a:ln>
        </p:spPr>
      </p:pic>
      <p:pic>
        <p:nvPicPr>
          <p:cNvPr id="21" name="Image 20">
            <a:extLst>
              <a:ext uri="{FF2B5EF4-FFF2-40B4-BE49-F238E27FC236}">
                <a16:creationId xmlns:a16="http://schemas.microsoft.com/office/drawing/2014/main" id="{7008EAF3-B0BE-43B4-CF10-80E44D0F951D}"/>
              </a:ext>
            </a:extLst>
          </p:cNvPr>
          <p:cNvPicPr>
            <a:picLocks noChangeAspect="1"/>
          </p:cNvPicPr>
          <p:nvPr/>
        </p:nvPicPr>
        <p:blipFill>
          <a:blip r:embed="rId7"/>
          <a:stretch>
            <a:fillRect/>
          </a:stretch>
        </p:blipFill>
        <p:spPr>
          <a:xfrm>
            <a:off x="5937189" y="3159225"/>
            <a:ext cx="1224524" cy="894097"/>
          </a:xfrm>
          <a:prstGeom prst="rect">
            <a:avLst/>
          </a:prstGeom>
          <a:ln w="28575">
            <a:solidFill>
              <a:schemeClr val="accent6"/>
            </a:solidFill>
          </a:ln>
        </p:spPr>
      </p:pic>
      <p:pic>
        <p:nvPicPr>
          <p:cNvPr id="23" name="Image 22">
            <a:extLst>
              <a:ext uri="{FF2B5EF4-FFF2-40B4-BE49-F238E27FC236}">
                <a16:creationId xmlns:a16="http://schemas.microsoft.com/office/drawing/2014/main" id="{C54F6361-067A-223E-2518-03D8FFFBD799}"/>
              </a:ext>
            </a:extLst>
          </p:cNvPr>
          <p:cNvPicPr>
            <a:picLocks noChangeAspect="1"/>
          </p:cNvPicPr>
          <p:nvPr/>
        </p:nvPicPr>
        <p:blipFill>
          <a:blip r:embed="rId8"/>
          <a:stretch>
            <a:fillRect/>
          </a:stretch>
        </p:blipFill>
        <p:spPr>
          <a:xfrm>
            <a:off x="5853347" y="4295163"/>
            <a:ext cx="1150121" cy="887813"/>
          </a:xfrm>
          <a:prstGeom prst="rect">
            <a:avLst/>
          </a:prstGeom>
          <a:ln w="28575">
            <a:solidFill>
              <a:schemeClr val="accent6"/>
            </a:solidFill>
          </a:ln>
        </p:spPr>
      </p:pic>
      <p:pic>
        <p:nvPicPr>
          <p:cNvPr id="27" name="Image 26">
            <a:extLst>
              <a:ext uri="{FF2B5EF4-FFF2-40B4-BE49-F238E27FC236}">
                <a16:creationId xmlns:a16="http://schemas.microsoft.com/office/drawing/2014/main" id="{142712CE-6443-B4B6-E829-7D9280196CB4}"/>
              </a:ext>
            </a:extLst>
          </p:cNvPr>
          <p:cNvPicPr>
            <a:picLocks noChangeAspect="1"/>
          </p:cNvPicPr>
          <p:nvPr/>
        </p:nvPicPr>
        <p:blipFill>
          <a:blip r:embed="rId9"/>
          <a:stretch>
            <a:fillRect/>
          </a:stretch>
        </p:blipFill>
        <p:spPr>
          <a:xfrm>
            <a:off x="3804893" y="1433364"/>
            <a:ext cx="1242971" cy="806251"/>
          </a:xfrm>
          <a:prstGeom prst="rect">
            <a:avLst/>
          </a:prstGeom>
          <a:ln w="25400">
            <a:solidFill>
              <a:srgbClr val="D883FF"/>
            </a:solidFill>
          </a:ln>
        </p:spPr>
      </p:pic>
      <p:pic>
        <p:nvPicPr>
          <p:cNvPr id="29" name="Image 28">
            <a:extLst>
              <a:ext uri="{FF2B5EF4-FFF2-40B4-BE49-F238E27FC236}">
                <a16:creationId xmlns:a16="http://schemas.microsoft.com/office/drawing/2014/main" id="{97E31549-1305-253A-7C1D-FC897DC6C607}"/>
              </a:ext>
            </a:extLst>
          </p:cNvPr>
          <p:cNvPicPr>
            <a:picLocks noChangeAspect="1"/>
          </p:cNvPicPr>
          <p:nvPr/>
        </p:nvPicPr>
        <p:blipFill>
          <a:blip r:embed="rId10"/>
          <a:stretch>
            <a:fillRect/>
          </a:stretch>
        </p:blipFill>
        <p:spPr>
          <a:xfrm>
            <a:off x="5114654" y="2120314"/>
            <a:ext cx="1224524" cy="725355"/>
          </a:xfrm>
          <a:prstGeom prst="rect">
            <a:avLst/>
          </a:prstGeom>
          <a:ln w="25400">
            <a:solidFill>
              <a:srgbClr val="D883FF"/>
            </a:solidFill>
          </a:ln>
        </p:spPr>
      </p:pic>
    </p:spTree>
    <p:extLst>
      <p:ext uri="{BB962C8B-B14F-4D97-AF65-F5344CB8AC3E}">
        <p14:creationId xmlns:p14="http://schemas.microsoft.com/office/powerpoint/2010/main" val="1185720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8FEFB38-B817-6842-9541-AA2CA0835F75}"/>
              </a:ext>
            </a:extLst>
          </p:cNvPr>
          <p:cNvPicPr>
            <a:picLocks noChangeAspect="1"/>
          </p:cNvPicPr>
          <p:nvPr/>
        </p:nvPicPr>
        <p:blipFill>
          <a:blip r:embed="rId2"/>
          <a:stretch>
            <a:fillRect/>
          </a:stretch>
        </p:blipFill>
        <p:spPr>
          <a:xfrm>
            <a:off x="1015186" y="2126530"/>
            <a:ext cx="4677703" cy="4731470"/>
          </a:xfrm>
          <a:prstGeom prst="rect">
            <a:avLst/>
          </a:prstGeom>
        </p:spPr>
      </p:pic>
      <p:sp>
        <p:nvSpPr>
          <p:cNvPr id="2" name="Titre 1">
            <a:extLst>
              <a:ext uri="{FF2B5EF4-FFF2-40B4-BE49-F238E27FC236}">
                <a16:creationId xmlns:a16="http://schemas.microsoft.com/office/drawing/2014/main" id="{9BED6992-99B1-6665-C4DE-52FBF56C613C}"/>
              </a:ext>
            </a:extLst>
          </p:cNvPr>
          <p:cNvSpPr>
            <a:spLocks noGrp="1"/>
          </p:cNvSpPr>
          <p:nvPr>
            <p:ph type="title"/>
          </p:nvPr>
        </p:nvSpPr>
        <p:spPr>
          <a:xfrm>
            <a:off x="1199302" y="76007"/>
            <a:ext cx="9783123" cy="917095"/>
          </a:xfrm>
        </p:spPr>
        <p:txBody>
          <a:bodyPr>
            <a:noAutofit/>
          </a:bodyPr>
          <a:lstStyle/>
          <a:p>
            <a:r>
              <a:rPr lang="en-GB" sz="3600" dirty="0"/>
              <a:t>Toward a global fit, and importance of FCCee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B6E9FD0-91CB-0D55-C701-E365651AC1F8}"/>
                  </a:ext>
                </a:extLst>
              </p:cNvPr>
              <p:cNvSpPr>
                <a:spLocks noGrp="1"/>
              </p:cNvSpPr>
              <p:nvPr>
                <p:ph idx="1"/>
              </p:nvPr>
            </p:nvSpPr>
            <p:spPr>
              <a:xfrm>
                <a:off x="7825339" y="2120313"/>
                <a:ext cx="4038192" cy="3809799"/>
              </a:xfrm>
            </p:spPr>
            <p:txBody>
              <a:bodyPr>
                <a:normAutofit fontScale="70000" lnSpcReduction="20000"/>
              </a:bodyPr>
              <a:lstStyle/>
              <a:p>
                <a:r>
                  <a:rPr lang="en-GB" dirty="0">
                    <a:solidFill>
                      <a:schemeClr val="accent1"/>
                    </a:solidFill>
                  </a:rPr>
                  <a:t>Comparisons with inclusion of prospective for different FCCee energy runs.</a:t>
                </a:r>
              </a:p>
              <a:p>
                <a:endParaRPr lang="en-GB" dirty="0">
                  <a:solidFill>
                    <a:schemeClr val="accent1"/>
                  </a:solidFill>
                </a:endParaRPr>
              </a:p>
              <a:p>
                <a:endParaRPr lang="en-GB" dirty="0">
                  <a:solidFill>
                    <a:schemeClr val="accent1"/>
                  </a:solidFill>
                </a:endParaRPr>
              </a:p>
              <a:p>
                <a:r>
                  <a:rPr lang="en-GB" dirty="0">
                    <a:solidFill>
                      <a:schemeClr val="accent1"/>
                    </a:solidFill>
                  </a:rPr>
                  <a:t>Impact of the </a:t>
                </a:r>
                <a14:m>
                  <m:oMath xmlns:m="http://schemas.openxmlformats.org/officeDocument/2006/math">
                    <m:r>
                      <a:rPr lang="fr-FR" b="0" i="1" smtClean="0">
                        <a:solidFill>
                          <a:schemeClr val="accent1"/>
                        </a:solidFill>
                        <a:latin typeface="Cambria Math" panose="02040503050406030204" pitchFamily="18" charset="0"/>
                      </a:rPr>
                      <m:t>𝑡</m:t>
                    </m:r>
                    <m:acc>
                      <m:accPr>
                        <m:chr m:val="̅"/>
                        <m:ctrlPr>
                          <a:rPr lang="fr-FR" b="0" i="1" smtClean="0">
                            <a:solidFill>
                              <a:schemeClr val="accent1"/>
                            </a:solidFill>
                            <a:latin typeface="Cambria Math" panose="02040503050406030204" pitchFamily="18" charset="0"/>
                          </a:rPr>
                        </m:ctrlPr>
                      </m:accPr>
                      <m:e>
                        <m:r>
                          <a:rPr lang="fr-FR" b="0" i="1" smtClean="0">
                            <a:solidFill>
                              <a:schemeClr val="accent1"/>
                            </a:solidFill>
                            <a:latin typeface="Cambria Math" panose="02040503050406030204" pitchFamily="18" charset="0"/>
                          </a:rPr>
                          <m:t>𝑡</m:t>
                        </m:r>
                      </m:e>
                    </m:acc>
                  </m:oMath>
                </a14:m>
                <a:r>
                  <a:rPr lang="en-GB" dirty="0">
                    <a:solidFill>
                      <a:schemeClr val="accent1"/>
                    </a:solidFill>
                  </a:rPr>
                  <a:t> runs logically improved top quark related coefficient.</a:t>
                </a:r>
              </a:p>
              <a:p>
                <a:endParaRPr lang="en-GB" dirty="0"/>
              </a:p>
              <a:p>
                <a:endParaRPr lang="en-GB" dirty="0"/>
              </a:p>
              <a:p>
                <a:r>
                  <a:rPr lang="en-GB" b="1" dirty="0"/>
                  <a:t>Impact of </a:t>
                </a:r>
                <a14:m>
                  <m:oMath xmlns:m="http://schemas.openxmlformats.org/officeDocument/2006/math">
                    <m:r>
                      <a:rPr lang="fr-FR" b="1" i="1" smtClean="0">
                        <a:latin typeface="Cambria Math" panose="02040503050406030204" pitchFamily="18" charset="0"/>
                      </a:rPr>
                      <m:t>𝒕</m:t>
                    </m:r>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𝒕</m:t>
                        </m:r>
                      </m:e>
                    </m:acc>
                  </m:oMath>
                </a14:m>
                <a:r>
                  <a:rPr lang="en-GB" b="1" dirty="0"/>
                  <a:t> physics program at FCCee is significant !</a:t>
                </a:r>
              </a:p>
              <a:p>
                <a:endParaRPr lang="en-GB" dirty="0"/>
              </a:p>
            </p:txBody>
          </p:sp>
        </mc:Choice>
        <mc:Fallback xmlns="">
          <p:sp>
            <p:nvSpPr>
              <p:cNvPr id="3" name="Espace réservé du contenu 2">
                <a:extLst>
                  <a:ext uri="{FF2B5EF4-FFF2-40B4-BE49-F238E27FC236}">
                    <a16:creationId xmlns:a16="http://schemas.microsoft.com/office/drawing/2014/main" id="{6B6E9FD0-91CB-0D55-C701-E365651AC1F8}"/>
                  </a:ext>
                </a:extLst>
              </p:cNvPr>
              <p:cNvSpPr>
                <a:spLocks noGrp="1" noRot="1" noChangeAspect="1" noMove="1" noResize="1" noEditPoints="1" noAdjustHandles="1" noChangeArrowheads="1" noChangeShapeType="1" noTextEdit="1"/>
              </p:cNvSpPr>
              <p:nvPr>
                <p:ph idx="1"/>
              </p:nvPr>
            </p:nvSpPr>
            <p:spPr>
              <a:xfrm>
                <a:off x="7825339" y="2120313"/>
                <a:ext cx="4038192" cy="3809799"/>
              </a:xfrm>
              <a:blipFill>
                <a:blip r:embed="rId3"/>
                <a:stretch>
                  <a:fillRect l="-1254" t="-2990" r="-627"/>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DE4E59B5-1D14-A2CE-0CD4-D718F71CED89}"/>
              </a:ext>
            </a:extLst>
          </p:cNvPr>
          <p:cNvSpPr txBox="1"/>
          <p:nvPr/>
        </p:nvSpPr>
        <p:spPr>
          <a:xfrm>
            <a:off x="487165" y="1078720"/>
            <a:ext cx="6516303" cy="369332"/>
          </a:xfrm>
          <a:prstGeom prst="rect">
            <a:avLst/>
          </a:prstGeom>
          <a:noFill/>
        </p:spPr>
        <p:txBody>
          <a:bodyPr wrap="square">
            <a:spAutoFit/>
          </a:bodyPr>
          <a:lstStyle/>
          <a:p>
            <a:r>
              <a:rPr lang="en-GB" dirty="0"/>
              <a:t>Ratio of uncertainties compared to current fit (LEP, SLD, LHC run2).</a:t>
            </a:r>
          </a:p>
        </p:txBody>
      </p:sp>
      <p:pic>
        <p:nvPicPr>
          <p:cNvPr id="11" name="Image 10">
            <a:extLst>
              <a:ext uri="{FF2B5EF4-FFF2-40B4-BE49-F238E27FC236}">
                <a16:creationId xmlns:a16="http://schemas.microsoft.com/office/drawing/2014/main" id="{F88A072D-84D1-26A5-AA2E-302A8B71F6C2}"/>
              </a:ext>
            </a:extLst>
          </p:cNvPr>
          <p:cNvPicPr>
            <a:picLocks noChangeAspect="1"/>
          </p:cNvPicPr>
          <p:nvPr/>
        </p:nvPicPr>
        <p:blipFill>
          <a:blip r:embed="rId4"/>
          <a:stretch>
            <a:fillRect/>
          </a:stretch>
        </p:blipFill>
        <p:spPr>
          <a:xfrm>
            <a:off x="170728" y="2514605"/>
            <a:ext cx="1358949" cy="1019212"/>
          </a:xfrm>
          <a:prstGeom prst="rect">
            <a:avLst/>
          </a:prstGeom>
          <a:ln w="25400">
            <a:solidFill>
              <a:schemeClr val="accent2">
                <a:lumMod val="60000"/>
                <a:lumOff val="40000"/>
              </a:schemeClr>
            </a:solidFill>
          </a:ln>
        </p:spPr>
      </p:pic>
      <p:pic>
        <p:nvPicPr>
          <p:cNvPr id="13" name="Image 12">
            <a:extLst>
              <a:ext uri="{FF2B5EF4-FFF2-40B4-BE49-F238E27FC236}">
                <a16:creationId xmlns:a16="http://schemas.microsoft.com/office/drawing/2014/main" id="{DC235406-4883-3CEB-253E-73B8463D9B5E}"/>
              </a:ext>
            </a:extLst>
          </p:cNvPr>
          <p:cNvPicPr>
            <a:picLocks noChangeAspect="1"/>
          </p:cNvPicPr>
          <p:nvPr/>
        </p:nvPicPr>
        <p:blipFill>
          <a:blip r:embed="rId5"/>
          <a:stretch>
            <a:fillRect/>
          </a:stretch>
        </p:blipFill>
        <p:spPr>
          <a:xfrm>
            <a:off x="919746" y="1502067"/>
            <a:ext cx="1246551" cy="987269"/>
          </a:xfrm>
          <a:prstGeom prst="rect">
            <a:avLst/>
          </a:prstGeom>
          <a:ln w="25400">
            <a:solidFill>
              <a:schemeClr val="accent2">
                <a:lumMod val="60000"/>
                <a:lumOff val="40000"/>
              </a:schemeClr>
            </a:solidFill>
          </a:ln>
        </p:spPr>
      </p:pic>
      <p:pic>
        <p:nvPicPr>
          <p:cNvPr id="19" name="Image 18">
            <a:extLst>
              <a:ext uri="{FF2B5EF4-FFF2-40B4-BE49-F238E27FC236}">
                <a16:creationId xmlns:a16="http://schemas.microsoft.com/office/drawing/2014/main" id="{C70EBD4F-47B1-5197-4850-69AF00BF7E11}"/>
              </a:ext>
            </a:extLst>
          </p:cNvPr>
          <p:cNvPicPr>
            <a:picLocks noChangeAspect="1"/>
          </p:cNvPicPr>
          <p:nvPr/>
        </p:nvPicPr>
        <p:blipFill>
          <a:blip r:embed="rId6"/>
          <a:stretch>
            <a:fillRect/>
          </a:stretch>
        </p:blipFill>
        <p:spPr>
          <a:xfrm>
            <a:off x="5497603" y="5268594"/>
            <a:ext cx="1317085" cy="887813"/>
          </a:xfrm>
          <a:prstGeom prst="rect">
            <a:avLst/>
          </a:prstGeom>
          <a:ln w="28575">
            <a:solidFill>
              <a:schemeClr val="accent6"/>
            </a:solidFill>
          </a:ln>
        </p:spPr>
      </p:pic>
      <p:pic>
        <p:nvPicPr>
          <p:cNvPr id="21" name="Image 20">
            <a:extLst>
              <a:ext uri="{FF2B5EF4-FFF2-40B4-BE49-F238E27FC236}">
                <a16:creationId xmlns:a16="http://schemas.microsoft.com/office/drawing/2014/main" id="{7008EAF3-B0BE-43B4-CF10-80E44D0F951D}"/>
              </a:ext>
            </a:extLst>
          </p:cNvPr>
          <p:cNvPicPr>
            <a:picLocks noChangeAspect="1"/>
          </p:cNvPicPr>
          <p:nvPr/>
        </p:nvPicPr>
        <p:blipFill>
          <a:blip r:embed="rId7"/>
          <a:stretch>
            <a:fillRect/>
          </a:stretch>
        </p:blipFill>
        <p:spPr>
          <a:xfrm>
            <a:off x="5937189" y="3159225"/>
            <a:ext cx="1224524" cy="894097"/>
          </a:xfrm>
          <a:prstGeom prst="rect">
            <a:avLst/>
          </a:prstGeom>
          <a:ln w="28575">
            <a:solidFill>
              <a:schemeClr val="accent6"/>
            </a:solidFill>
          </a:ln>
        </p:spPr>
      </p:pic>
      <p:pic>
        <p:nvPicPr>
          <p:cNvPr id="23" name="Image 22">
            <a:extLst>
              <a:ext uri="{FF2B5EF4-FFF2-40B4-BE49-F238E27FC236}">
                <a16:creationId xmlns:a16="http://schemas.microsoft.com/office/drawing/2014/main" id="{C54F6361-067A-223E-2518-03D8FFFBD799}"/>
              </a:ext>
            </a:extLst>
          </p:cNvPr>
          <p:cNvPicPr>
            <a:picLocks noChangeAspect="1"/>
          </p:cNvPicPr>
          <p:nvPr/>
        </p:nvPicPr>
        <p:blipFill>
          <a:blip r:embed="rId8"/>
          <a:stretch>
            <a:fillRect/>
          </a:stretch>
        </p:blipFill>
        <p:spPr>
          <a:xfrm>
            <a:off x="5853347" y="4295163"/>
            <a:ext cx="1150121" cy="887813"/>
          </a:xfrm>
          <a:prstGeom prst="rect">
            <a:avLst/>
          </a:prstGeom>
          <a:ln w="28575">
            <a:solidFill>
              <a:schemeClr val="accent6"/>
            </a:solidFill>
          </a:ln>
        </p:spPr>
      </p:pic>
      <p:pic>
        <p:nvPicPr>
          <p:cNvPr id="27" name="Image 26">
            <a:extLst>
              <a:ext uri="{FF2B5EF4-FFF2-40B4-BE49-F238E27FC236}">
                <a16:creationId xmlns:a16="http://schemas.microsoft.com/office/drawing/2014/main" id="{142712CE-6443-B4B6-E829-7D9280196CB4}"/>
              </a:ext>
            </a:extLst>
          </p:cNvPr>
          <p:cNvPicPr>
            <a:picLocks noChangeAspect="1"/>
          </p:cNvPicPr>
          <p:nvPr/>
        </p:nvPicPr>
        <p:blipFill>
          <a:blip r:embed="rId9"/>
          <a:stretch>
            <a:fillRect/>
          </a:stretch>
        </p:blipFill>
        <p:spPr>
          <a:xfrm>
            <a:off x="3804893" y="1433364"/>
            <a:ext cx="1242971" cy="806251"/>
          </a:xfrm>
          <a:prstGeom prst="rect">
            <a:avLst/>
          </a:prstGeom>
          <a:ln w="25400">
            <a:solidFill>
              <a:srgbClr val="D883FF"/>
            </a:solidFill>
          </a:ln>
        </p:spPr>
      </p:pic>
      <p:pic>
        <p:nvPicPr>
          <p:cNvPr id="29" name="Image 28">
            <a:extLst>
              <a:ext uri="{FF2B5EF4-FFF2-40B4-BE49-F238E27FC236}">
                <a16:creationId xmlns:a16="http://schemas.microsoft.com/office/drawing/2014/main" id="{97E31549-1305-253A-7C1D-FC897DC6C607}"/>
              </a:ext>
            </a:extLst>
          </p:cNvPr>
          <p:cNvPicPr>
            <a:picLocks noChangeAspect="1"/>
          </p:cNvPicPr>
          <p:nvPr/>
        </p:nvPicPr>
        <p:blipFill>
          <a:blip r:embed="rId10"/>
          <a:stretch>
            <a:fillRect/>
          </a:stretch>
        </p:blipFill>
        <p:spPr>
          <a:xfrm>
            <a:off x="5114654" y="2120314"/>
            <a:ext cx="1224524" cy="725355"/>
          </a:xfrm>
          <a:prstGeom prst="rect">
            <a:avLst/>
          </a:prstGeom>
          <a:ln w="25400">
            <a:solidFill>
              <a:srgbClr val="D883FF"/>
            </a:solidFill>
          </a:ln>
        </p:spPr>
      </p:pic>
      <p:sp>
        <p:nvSpPr>
          <p:cNvPr id="6" name="ZoneTexte 5">
            <a:extLst>
              <a:ext uri="{FF2B5EF4-FFF2-40B4-BE49-F238E27FC236}">
                <a16:creationId xmlns:a16="http://schemas.microsoft.com/office/drawing/2014/main" id="{E3B8BC07-CBB2-4AB7-9BAE-C139A72AFBCF}"/>
              </a:ext>
            </a:extLst>
          </p:cNvPr>
          <p:cNvSpPr txBox="1"/>
          <p:nvPr/>
        </p:nvSpPr>
        <p:spPr>
          <a:xfrm>
            <a:off x="9336505" y="654548"/>
            <a:ext cx="1795684" cy="338554"/>
          </a:xfrm>
          <a:prstGeom prst="rect">
            <a:avLst/>
          </a:prstGeom>
          <a:noFill/>
        </p:spPr>
        <p:txBody>
          <a:bodyPr wrap="none" rtlCol="0">
            <a:spAutoFit/>
          </a:bodyPr>
          <a:lstStyle/>
          <a:p>
            <a:r>
              <a:rPr lang="fr-FR" sz="1600" b="1" dirty="0">
                <a:solidFill>
                  <a:srgbClr val="C00000"/>
                </a:solidFill>
              </a:rPr>
              <a:t>JHEP 09 (2024) 091</a:t>
            </a:r>
          </a:p>
        </p:txBody>
      </p:sp>
    </p:spTree>
    <p:extLst>
      <p:ext uri="{BB962C8B-B14F-4D97-AF65-F5344CB8AC3E}">
        <p14:creationId xmlns:p14="http://schemas.microsoft.com/office/powerpoint/2010/main" val="39621498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82F864-FF05-82C6-037D-AF05CE7C70D8}"/>
              </a:ext>
            </a:extLst>
          </p:cNvPr>
          <p:cNvSpPr>
            <a:spLocks noGrp="1"/>
          </p:cNvSpPr>
          <p:nvPr>
            <p:ph type="title"/>
          </p:nvPr>
        </p:nvSpPr>
        <p:spPr/>
        <p:txBody>
          <a:bodyPr/>
          <a:lstStyle/>
          <a:p>
            <a:r>
              <a:rPr lang="fr-FR" dirty="0"/>
              <a:t>EFT and top FCNC</a:t>
            </a:r>
          </a:p>
        </p:txBody>
      </p:sp>
      <p:pic>
        <p:nvPicPr>
          <p:cNvPr id="4" name="Image 3">
            <a:extLst>
              <a:ext uri="{FF2B5EF4-FFF2-40B4-BE49-F238E27FC236}">
                <a16:creationId xmlns:a16="http://schemas.microsoft.com/office/drawing/2014/main" id="{0DBC3BF1-3F2D-6793-3FD5-45486277F7AB}"/>
              </a:ext>
            </a:extLst>
          </p:cNvPr>
          <p:cNvPicPr>
            <a:picLocks noChangeAspect="1"/>
          </p:cNvPicPr>
          <p:nvPr/>
        </p:nvPicPr>
        <p:blipFill>
          <a:blip r:embed="rId2"/>
          <a:stretch>
            <a:fillRect/>
          </a:stretch>
        </p:blipFill>
        <p:spPr>
          <a:xfrm>
            <a:off x="7005027" y="1398842"/>
            <a:ext cx="4733317" cy="3195935"/>
          </a:xfrm>
          <a:prstGeom prst="rect">
            <a:avLst/>
          </a:prstGeom>
        </p:spPr>
      </p:pic>
      <mc:AlternateContent xmlns:mc="http://schemas.openxmlformats.org/markup-compatibility/2006" xmlns:a14="http://schemas.microsoft.com/office/drawing/2010/main">
        <mc:Choice Requires="a14">
          <p:sp>
            <p:nvSpPr>
              <p:cNvPr id="7" name="Espace réservé du contenu 2">
                <a:extLst>
                  <a:ext uri="{FF2B5EF4-FFF2-40B4-BE49-F238E27FC236}">
                    <a16:creationId xmlns:a16="http://schemas.microsoft.com/office/drawing/2014/main" id="{BD276E71-65C4-F662-41A4-E803D8CBA56D}"/>
                  </a:ext>
                </a:extLst>
              </p:cNvPr>
              <p:cNvSpPr txBox="1">
                <a:spLocks/>
              </p:cNvSpPr>
              <p:nvPr/>
            </p:nvSpPr>
            <p:spPr>
              <a:xfrm>
                <a:off x="-1" y="1307805"/>
                <a:ext cx="6917337" cy="54226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Flavour Changing Neutral Currents (FCNC)</a:t>
                </a:r>
                <a:r>
                  <a:rPr lang="en-GB" dirty="0"/>
                  <a:t> :</a:t>
                </a:r>
              </a:p>
              <a:p>
                <a:pPr lvl="1">
                  <a:lnSpc>
                    <a:spcPct val="100000"/>
                  </a:lnSpc>
                </a:pPr>
                <a:r>
                  <a:rPr lang="en-GB" dirty="0"/>
                  <a:t>Forbidden at tree level,</a:t>
                </a:r>
              </a:p>
              <a:p>
                <a:pPr lvl="1">
                  <a:lnSpc>
                    <a:spcPct val="100000"/>
                  </a:lnSpc>
                </a:pPr>
                <a:r>
                  <a:rPr lang="en-GB" dirty="0"/>
                  <a:t>Exist in the SM via loops, but heavily  suppressed =&gt; GIM mechanism, (</a:t>
                </a:r>
                <a14:m>
                  <m:oMath xmlns:m="http://schemas.openxmlformats.org/officeDocument/2006/math">
                    <m:r>
                      <a:rPr lang="fr-FR" i="1" smtClean="0">
                        <a:latin typeface="Cambria Math" panose="02040503050406030204" pitchFamily="18" charset="0"/>
                      </a:rPr>
                      <m:t>𝐵𝑟</m:t>
                    </m:r>
                    <m:d>
                      <m:dPr>
                        <m:ctrlPr>
                          <a:rPr lang="fr-FR" i="1" smtClean="0">
                            <a:latin typeface="Cambria Math" panose="02040503050406030204" pitchFamily="18" charset="0"/>
                          </a:rPr>
                        </m:ctrlPr>
                      </m:dPr>
                      <m:e>
                        <m:r>
                          <a:rPr lang="fr-FR" i="1" smtClean="0">
                            <a:latin typeface="Cambria Math" panose="02040503050406030204" pitchFamily="18" charset="0"/>
                          </a:rPr>
                          <m:t>𝑡</m:t>
                        </m:r>
                        <m:r>
                          <a:rPr lang="fr-FR" i="1" smtClean="0">
                            <a:latin typeface="Cambria Math" panose="02040503050406030204" pitchFamily="18" charset="0"/>
                            <a:ea typeface="Cambria Math" panose="02040503050406030204" pitchFamily="18" charset="0"/>
                          </a:rPr>
                          <m:t>→</m:t>
                        </m:r>
                        <m:r>
                          <a:rPr lang="fr-FR" i="1" smtClean="0">
                            <a:latin typeface="Cambria Math" panose="02040503050406030204" pitchFamily="18" charset="0"/>
                            <a:ea typeface="Cambria Math" panose="02040503050406030204" pitchFamily="18" charset="0"/>
                          </a:rPr>
                          <m:t>𝑞𝑋</m:t>
                        </m:r>
                      </m:e>
                    </m:d>
                    <m:r>
                      <a:rPr lang="fr-FR" i="1" smtClean="0">
                        <a:latin typeface="Cambria Math" panose="02040503050406030204" pitchFamily="18" charset="0"/>
                        <a:ea typeface="Cambria Math" panose="02040503050406030204" pitchFamily="18" charset="0"/>
                      </a:rPr>
                      <m:t>&lt;</m:t>
                    </m:r>
                    <m:sSup>
                      <m:sSupPr>
                        <m:ctrlPr>
                          <a:rPr lang="fr-FR" i="1" smtClean="0">
                            <a:latin typeface="Cambria Math" panose="02040503050406030204" pitchFamily="18" charset="0"/>
                            <a:ea typeface="Cambria Math" panose="02040503050406030204" pitchFamily="18" charset="0"/>
                          </a:rPr>
                        </m:ctrlPr>
                      </m:sSupPr>
                      <m:e>
                        <m:r>
                          <a:rPr lang="fr-FR" i="1" smtClean="0">
                            <a:latin typeface="Cambria Math" panose="02040503050406030204" pitchFamily="18" charset="0"/>
                            <a:ea typeface="Cambria Math" panose="02040503050406030204" pitchFamily="18" charset="0"/>
                          </a:rPr>
                          <m:t>10</m:t>
                        </m:r>
                      </m:e>
                      <m:sup>
                        <m:r>
                          <a:rPr lang="fr-FR" i="1" smtClean="0">
                            <a:latin typeface="Cambria Math" panose="02040503050406030204" pitchFamily="18" charset="0"/>
                            <a:ea typeface="Cambria Math" panose="02040503050406030204" pitchFamily="18" charset="0"/>
                          </a:rPr>
                          <m:t>−11</m:t>
                        </m:r>
                      </m:sup>
                    </m:sSup>
                    <m:r>
                      <a:rPr lang="fr-FR" i="1" smtClean="0">
                        <a:latin typeface="Cambria Math" panose="02040503050406030204" pitchFamily="18" charset="0"/>
                        <a:ea typeface="Cambria Math" panose="02040503050406030204" pitchFamily="18" charset="0"/>
                      </a:rPr>
                      <m:t>)</m:t>
                    </m:r>
                  </m:oMath>
                </a14:m>
                <a:r>
                  <a:rPr lang="en-GB" dirty="0"/>
                  <a:t>,</a:t>
                </a:r>
              </a:p>
              <a:p>
                <a:pPr lvl="1">
                  <a:lnSpc>
                    <a:spcPct val="100000"/>
                  </a:lnSpc>
                </a:pPr>
                <a:r>
                  <a:rPr lang="en-GB" dirty="0"/>
                  <a:t>Can be largely enhanced in the presence of new physics </a:t>
                </a:r>
                <a14:m>
                  <m:oMath xmlns:m="http://schemas.openxmlformats.org/officeDocument/2006/math">
                    <m:r>
                      <a:rPr lang="fr-FR" i="1" smtClean="0">
                        <a:latin typeface="Cambria Math" panose="02040503050406030204" pitchFamily="18" charset="0"/>
                      </a:rPr>
                      <m:t>𝐵𝑟</m:t>
                    </m:r>
                    <m:d>
                      <m:dPr>
                        <m:ctrlPr>
                          <a:rPr lang="fr-FR" i="1" smtClean="0">
                            <a:latin typeface="Cambria Math" panose="02040503050406030204" pitchFamily="18" charset="0"/>
                          </a:rPr>
                        </m:ctrlPr>
                      </m:dPr>
                      <m:e>
                        <m:r>
                          <a:rPr lang="fr-FR" i="1" smtClean="0">
                            <a:latin typeface="Cambria Math" panose="02040503050406030204" pitchFamily="18" charset="0"/>
                          </a:rPr>
                          <m:t>𝑡</m:t>
                        </m:r>
                        <m:r>
                          <a:rPr lang="fr-FR" i="1" smtClean="0">
                            <a:latin typeface="Cambria Math" panose="02040503050406030204" pitchFamily="18" charset="0"/>
                            <a:ea typeface="Cambria Math" panose="02040503050406030204" pitchFamily="18" charset="0"/>
                          </a:rPr>
                          <m:t>→</m:t>
                        </m:r>
                        <m:r>
                          <a:rPr lang="fr-FR" i="1" smtClean="0">
                            <a:latin typeface="Cambria Math" panose="02040503050406030204" pitchFamily="18" charset="0"/>
                            <a:ea typeface="Cambria Math" panose="02040503050406030204" pitchFamily="18" charset="0"/>
                          </a:rPr>
                          <m:t>𝑞𝑋</m:t>
                        </m:r>
                      </m:e>
                    </m:d>
                    <m:r>
                      <a:rPr lang="fr-FR" i="1" smtClean="0">
                        <a:latin typeface="Cambria Math" panose="02040503050406030204" pitchFamily="18" charset="0"/>
                        <a:ea typeface="Cambria Math" panose="02040503050406030204" pitchFamily="18" charset="0"/>
                      </a:rPr>
                      <m:t>≈</m:t>
                    </m:r>
                  </m:oMath>
                </a14:m>
                <a:r>
                  <a:rPr lang="fr-FR" dirty="0">
                    <a:ea typeface="Cambria Math" panose="02040503050406030204" pitchFamily="18" charset="0"/>
                  </a:rPr>
                  <a:t> </a:t>
                </a:r>
                <a14:m>
                  <m:oMath xmlns:m="http://schemas.openxmlformats.org/officeDocument/2006/math">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10</m:t>
                        </m:r>
                      </m:e>
                      <m:sup>
                        <m:r>
                          <a:rPr lang="fr-FR" i="1">
                            <a:latin typeface="Cambria Math" panose="02040503050406030204" pitchFamily="18" charset="0"/>
                            <a:ea typeface="Cambria Math" panose="02040503050406030204" pitchFamily="18" charset="0"/>
                          </a:rPr>
                          <m:t>−1</m:t>
                        </m:r>
                        <m:r>
                          <a:rPr lang="fr-FR" i="1" smtClean="0">
                            <a:latin typeface="Cambria Math" panose="02040503050406030204" pitchFamily="18" charset="0"/>
                            <a:ea typeface="Cambria Math" panose="02040503050406030204" pitchFamily="18" charset="0"/>
                          </a:rPr>
                          <m:t>0</m:t>
                        </m:r>
                      </m:sup>
                    </m:sSup>
                    <m:r>
                      <a:rPr lang="fr-FR" i="1" smtClean="0">
                        <a:latin typeface="Cambria Math" panose="02040503050406030204" pitchFamily="18" charset="0"/>
                        <a:ea typeface="Cambria Math" panose="02040503050406030204" pitchFamily="18" charset="0"/>
                      </a:rPr>
                      <m:t>−</m:t>
                    </m:r>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10</m:t>
                        </m:r>
                      </m:e>
                      <m:sup>
                        <m:r>
                          <a:rPr lang="fr-FR" i="1">
                            <a:latin typeface="Cambria Math" panose="02040503050406030204" pitchFamily="18" charset="0"/>
                            <a:ea typeface="Cambria Math" panose="02040503050406030204" pitchFamily="18" charset="0"/>
                          </a:rPr>
                          <m:t>−</m:t>
                        </m:r>
                        <m:r>
                          <a:rPr lang="fr-FR" i="1" smtClean="0">
                            <a:latin typeface="Cambria Math" panose="02040503050406030204" pitchFamily="18" charset="0"/>
                            <a:ea typeface="Cambria Math" panose="02040503050406030204" pitchFamily="18" charset="0"/>
                          </a:rPr>
                          <m:t>3</m:t>
                        </m:r>
                      </m:sup>
                    </m:sSup>
                    <m:r>
                      <a:rPr lang="fr-FR" i="1">
                        <a:latin typeface="Cambria Math" panose="02040503050406030204" pitchFamily="18" charset="0"/>
                        <a:ea typeface="Cambria Math" panose="02040503050406030204" pitchFamily="18" charset="0"/>
                      </a:rPr>
                      <m:t>.</m:t>
                    </m:r>
                  </m:oMath>
                </a14:m>
                <a:endParaRPr lang="en-GB" dirty="0"/>
              </a:p>
              <a:p>
                <a:pPr lvl="1"/>
                <a:endParaRPr lang="en-GB" dirty="0"/>
              </a:p>
              <a:p>
                <a:pPr lvl="1"/>
                <a:endParaRPr lang="en-GB" dirty="0"/>
              </a:p>
              <a:p>
                <a:r>
                  <a:rPr lang="en-GB" dirty="0">
                    <a:solidFill>
                      <a:schemeClr val="accent1"/>
                    </a:solidFill>
                  </a:rPr>
                  <a:t>Interests in top-FCNC searches</a:t>
                </a:r>
                <a:r>
                  <a:rPr lang="en-GB" dirty="0"/>
                  <a:t>, both on the experimental and theory sides, </a:t>
                </a:r>
                <a:r>
                  <a:rPr lang="en-GB" dirty="0">
                    <a:solidFill>
                      <a:schemeClr val="accent1"/>
                    </a:solidFill>
                  </a:rPr>
                  <a:t>since decades </a:t>
                </a:r>
                <a:r>
                  <a:rPr lang="en-GB" dirty="0"/>
                  <a:t>(HERA, LEP2, Tevatron, LHC).</a:t>
                </a:r>
              </a:p>
              <a:p>
                <a:pPr lvl="1"/>
                <a:endParaRPr lang="en-GB" dirty="0"/>
              </a:p>
              <a:p>
                <a:pPr lvl="1"/>
                <a:endParaRPr lang="en-GB" dirty="0"/>
              </a:p>
              <a:p>
                <a:r>
                  <a:rPr lang="en-GB" dirty="0">
                    <a:solidFill>
                      <a:schemeClr val="accent1"/>
                    </a:solidFill>
                  </a:rPr>
                  <a:t>A lot of progresses at the LHC </a:t>
                </a:r>
                <a:r>
                  <a:rPr lang="en-GB" dirty="0"/>
                  <a:t>:</a:t>
                </a:r>
              </a:p>
              <a:p>
                <a:pPr lvl="1">
                  <a:lnSpc>
                    <a:spcPct val="100000"/>
                  </a:lnSpc>
                </a:pPr>
                <a:r>
                  <a:rPr lang="en-GB" dirty="0"/>
                  <a:t>High luminosity and </a:t>
                </a:r>
                <a14:m>
                  <m:oMath xmlns:m="http://schemas.openxmlformats.org/officeDocument/2006/math">
                    <m:r>
                      <a:rPr lang="fr-FR" smtClean="0">
                        <a:latin typeface="Cambria Math" panose="02040503050406030204" pitchFamily="18" charset="0"/>
                      </a:rPr>
                      <m:t>(</m:t>
                    </m:r>
                    <m:r>
                      <a:rPr lang="fr-FR" i="1" smtClean="0">
                        <a:latin typeface="Cambria Math" panose="02040503050406030204" pitchFamily="18" charset="0"/>
                      </a:rPr>
                      <m:t>𝑡</m:t>
                    </m:r>
                    <m:acc>
                      <m:accPr>
                        <m:chr m:val="̅"/>
                        <m:ctrlPr>
                          <a:rPr lang="fr-FR" i="1" smtClean="0">
                            <a:latin typeface="Cambria Math" panose="02040503050406030204" pitchFamily="18" charset="0"/>
                          </a:rPr>
                        </m:ctrlPr>
                      </m:accPr>
                      <m:e>
                        <m:r>
                          <a:rPr lang="fr-FR" i="1" smtClean="0">
                            <a:latin typeface="Cambria Math" panose="02040503050406030204" pitchFamily="18" charset="0"/>
                          </a:rPr>
                          <m:t>𝑡</m:t>
                        </m:r>
                      </m:e>
                    </m:acc>
                    <m:r>
                      <a:rPr lang="fr-FR" i="1" smtClean="0">
                        <a:latin typeface="Cambria Math" panose="02040503050406030204" pitchFamily="18" charset="0"/>
                      </a:rPr>
                      <m:t>) </m:t>
                    </m:r>
                  </m:oMath>
                </a14:m>
                <a:r>
                  <a:rPr lang="en-GB" dirty="0"/>
                  <a:t> cross section =&gt; large boost of sensitivity,</a:t>
                </a:r>
              </a:p>
              <a:p>
                <a:pPr lvl="1">
                  <a:lnSpc>
                    <a:spcPct val="100000"/>
                  </a:lnSpc>
                </a:pPr>
                <a:r>
                  <a:rPr lang="en-GB" dirty="0"/>
                  <a:t>More elaborate data-analysis techniques,</a:t>
                </a:r>
              </a:p>
              <a:p>
                <a:pPr lvl="1">
                  <a:lnSpc>
                    <a:spcPct val="100000"/>
                  </a:lnSpc>
                </a:pPr>
                <a:r>
                  <a:rPr lang="en-GB" dirty="0"/>
                  <a:t>Higgs discovery =&gt; top-FCNC involving a Higgs boson, large variety of decay channels.</a:t>
                </a:r>
              </a:p>
            </p:txBody>
          </p:sp>
        </mc:Choice>
        <mc:Fallback xmlns="">
          <p:sp>
            <p:nvSpPr>
              <p:cNvPr id="7" name="Espace réservé du contenu 2">
                <a:extLst>
                  <a:ext uri="{FF2B5EF4-FFF2-40B4-BE49-F238E27FC236}">
                    <a16:creationId xmlns:a16="http://schemas.microsoft.com/office/drawing/2014/main" id="{BD276E71-65C4-F662-41A4-E803D8CBA56D}"/>
                  </a:ext>
                </a:extLst>
              </p:cNvPr>
              <p:cNvSpPr txBox="1">
                <a:spLocks noRot="1" noChangeAspect="1" noMove="1" noResize="1" noEditPoints="1" noAdjustHandles="1" noChangeArrowheads="1" noChangeShapeType="1" noTextEdit="1"/>
              </p:cNvSpPr>
              <p:nvPr/>
            </p:nvSpPr>
            <p:spPr>
              <a:xfrm>
                <a:off x="-1" y="1307805"/>
                <a:ext cx="6917337" cy="5422603"/>
              </a:xfrm>
              <a:prstGeom prst="rect">
                <a:avLst/>
              </a:prstGeom>
              <a:blipFill>
                <a:blip r:embed="rId3"/>
                <a:stretch>
                  <a:fillRect l="-1101" t="-2576" r="-1101"/>
                </a:stretch>
              </a:blipFill>
            </p:spPr>
            <p:txBody>
              <a:bodyPr/>
              <a:lstStyle/>
              <a:p>
                <a:r>
                  <a:rPr lang="fr-FR">
                    <a:noFill/>
                  </a:rPr>
                  <a:t> </a:t>
                </a:r>
              </a:p>
            </p:txBody>
          </p:sp>
        </mc:Fallback>
      </mc:AlternateContent>
    </p:spTree>
    <p:extLst>
      <p:ext uri="{BB962C8B-B14F-4D97-AF65-F5344CB8AC3E}">
        <p14:creationId xmlns:p14="http://schemas.microsoft.com/office/powerpoint/2010/main" val="18174122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CE39E868-42E1-AE15-4163-0EE282F33F05}"/>
              </a:ext>
            </a:extLst>
          </p:cNvPr>
          <p:cNvPicPr>
            <a:picLocks noChangeAspect="1"/>
          </p:cNvPicPr>
          <p:nvPr/>
        </p:nvPicPr>
        <p:blipFill>
          <a:blip r:embed="rId2"/>
          <a:stretch>
            <a:fillRect/>
          </a:stretch>
        </p:blipFill>
        <p:spPr>
          <a:xfrm>
            <a:off x="378084" y="4485831"/>
            <a:ext cx="5346700" cy="1917700"/>
          </a:xfrm>
          <a:prstGeom prst="rect">
            <a:avLst/>
          </a:prstGeom>
        </p:spPr>
      </p:pic>
      <p:sp>
        <p:nvSpPr>
          <p:cNvPr id="2" name="Titre 1">
            <a:extLst>
              <a:ext uri="{FF2B5EF4-FFF2-40B4-BE49-F238E27FC236}">
                <a16:creationId xmlns:a16="http://schemas.microsoft.com/office/drawing/2014/main" id="{E4285733-E2FB-1BBC-5F85-D6D6059EFDA5}"/>
              </a:ext>
            </a:extLst>
          </p:cNvPr>
          <p:cNvSpPr>
            <a:spLocks noGrp="1"/>
          </p:cNvSpPr>
          <p:nvPr>
            <p:ph type="title"/>
          </p:nvPr>
        </p:nvSpPr>
        <p:spPr/>
        <p:txBody>
          <a:bodyPr/>
          <a:lstStyle/>
          <a:p>
            <a:r>
              <a:rPr lang="fr-FR" dirty="0"/>
              <a:t>Top-FCNC at LHC</a:t>
            </a:r>
          </a:p>
        </p:txBody>
      </p:sp>
      <p:sp>
        <p:nvSpPr>
          <p:cNvPr id="4" name="Espace réservé du numéro de diapositive 3">
            <a:extLst>
              <a:ext uri="{FF2B5EF4-FFF2-40B4-BE49-F238E27FC236}">
                <a16:creationId xmlns:a16="http://schemas.microsoft.com/office/drawing/2014/main" id="{EC786DA5-AF01-0635-878D-E9AC725076C6}"/>
              </a:ext>
            </a:extLst>
          </p:cNvPr>
          <p:cNvSpPr>
            <a:spLocks noGrp="1"/>
          </p:cNvSpPr>
          <p:nvPr>
            <p:ph type="sldNum" sz="quarter" idx="12"/>
          </p:nvPr>
        </p:nvSpPr>
        <p:spPr>
          <a:xfrm>
            <a:off x="9448800" y="6474971"/>
            <a:ext cx="2743200" cy="365125"/>
          </a:xfrm>
        </p:spPr>
        <p:txBody>
          <a:bodyPr/>
          <a:lstStyle/>
          <a:p>
            <a:fld id="{D1F3EB87-43B8-C349-9524-A5B52D9957BC}" type="slidenum">
              <a:rPr lang="fr-FR" smtClean="0"/>
              <a:t>97</a:t>
            </a:fld>
            <a:endParaRPr lang="fr-FR"/>
          </a:p>
        </p:txBody>
      </p:sp>
      <p:pic>
        <p:nvPicPr>
          <p:cNvPr id="10" name="Image 9">
            <a:extLst>
              <a:ext uri="{FF2B5EF4-FFF2-40B4-BE49-F238E27FC236}">
                <a16:creationId xmlns:a16="http://schemas.microsoft.com/office/drawing/2014/main" id="{39A83E31-B7B0-BE9B-62AD-DFEB646E17F6}"/>
              </a:ext>
            </a:extLst>
          </p:cNvPr>
          <p:cNvPicPr>
            <a:picLocks noChangeAspect="1"/>
          </p:cNvPicPr>
          <p:nvPr/>
        </p:nvPicPr>
        <p:blipFill>
          <a:blip r:embed="rId3"/>
          <a:stretch>
            <a:fillRect/>
          </a:stretch>
        </p:blipFill>
        <p:spPr>
          <a:xfrm>
            <a:off x="5361198" y="4299618"/>
            <a:ext cx="3377830" cy="2299008"/>
          </a:xfrm>
          <a:prstGeom prst="rect">
            <a:avLst/>
          </a:prstGeom>
        </p:spPr>
      </p:pic>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1375FA26-5E70-BBBD-9606-D917E3D3B65E}"/>
                  </a:ext>
                </a:extLst>
              </p:cNvPr>
              <p:cNvSpPr txBox="1"/>
              <p:nvPr/>
            </p:nvSpPr>
            <p:spPr>
              <a:xfrm>
                <a:off x="512583" y="4291112"/>
                <a:ext cx="1139992" cy="369332"/>
              </a:xfrm>
              <a:prstGeom prst="rect">
                <a:avLst/>
              </a:prstGeom>
              <a:noFill/>
            </p:spPr>
            <p:txBody>
              <a:bodyPr wrap="none" rtlCol="0">
                <a:spAutoFit/>
              </a:bodyPr>
              <a:lstStyle/>
              <a:p>
                <a:r>
                  <a:rPr lang="fr-FR" b="1" dirty="0">
                    <a:solidFill>
                      <a:schemeClr val="accent1"/>
                    </a:solidFill>
                  </a:rPr>
                  <a:t>t</a:t>
                </a:r>
                <a14:m>
                  <m:oMath xmlns:m="http://schemas.openxmlformats.org/officeDocument/2006/math">
                    <m:r>
                      <a:rPr lang="fr-FR" b="1" i="1" smtClean="0">
                        <a:solidFill>
                          <a:schemeClr val="accent1"/>
                        </a:solidFill>
                        <a:latin typeface="Cambria Math" panose="02040503050406030204" pitchFamily="18" charset="0"/>
                      </a:rPr>
                      <m:t>𝑯</m:t>
                    </m:r>
                  </m:oMath>
                </a14:m>
                <a:r>
                  <a:rPr lang="fr-FR" b="1" dirty="0">
                    <a:solidFill>
                      <a:schemeClr val="accent1"/>
                    </a:solidFill>
                  </a:rPr>
                  <a:t>q-FCNC</a:t>
                </a:r>
              </a:p>
            </p:txBody>
          </p:sp>
        </mc:Choice>
        <mc:Fallback xmlns="">
          <p:sp>
            <p:nvSpPr>
              <p:cNvPr id="22" name="ZoneTexte 21">
                <a:extLst>
                  <a:ext uri="{FF2B5EF4-FFF2-40B4-BE49-F238E27FC236}">
                    <a16:creationId xmlns:a16="http://schemas.microsoft.com/office/drawing/2014/main" id="{1375FA26-5E70-BBBD-9606-D917E3D3B65E}"/>
                  </a:ext>
                </a:extLst>
              </p:cNvPr>
              <p:cNvSpPr txBox="1">
                <a:spLocks noRot="1" noChangeAspect="1" noMove="1" noResize="1" noEditPoints="1" noAdjustHandles="1" noChangeArrowheads="1" noChangeShapeType="1" noTextEdit="1"/>
              </p:cNvSpPr>
              <p:nvPr/>
            </p:nvSpPr>
            <p:spPr>
              <a:xfrm>
                <a:off x="512583" y="4291112"/>
                <a:ext cx="1139992" cy="369332"/>
              </a:xfrm>
              <a:prstGeom prst="rect">
                <a:avLst/>
              </a:prstGeom>
              <a:blipFill>
                <a:blip r:embed="rId4"/>
                <a:stretch>
                  <a:fillRect l="-4396" t="-6452" r="-3297" b="-2258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A2877031-E746-A8C4-1FDB-2ADE1D514054}"/>
                  </a:ext>
                </a:extLst>
              </p:cNvPr>
              <p:cNvSpPr txBox="1"/>
              <p:nvPr/>
            </p:nvSpPr>
            <p:spPr>
              <a:xfrm>
                <a:off x="6035013" y="4230972"/>
                <a:ext cx="1114344" cy="369332"/>
              </a:xfrm>
              <a:prstGeom prst="rect">
                <a:avLst/>
              </a:prstGeom>
              <a:noFill/>
            </p:spPr>
            <p:txBody>
              <a:bodyPr wrap="none" rtlCol="0">
                <a:spAutoFit/>
              </a:bodyPr>
              <a:lstStyle/>
              <a:p>
                <a:r>
                  <a:rPr lang="fr-FR" b="1" dirty="0">
                    <a:solidFill>
                      <a:srgbClr val="C00000"/>
                    </a:solidFill>
                  </a:rPr>
                  <a:t>t</a:t>
                </a:r>
                <a14:m>
                  <m:oMath xmlns:m="http://schemas.openxmlformats.org/officeDocument/2006/math">
                    <m:r>
                      <a:rPr lang="fr-FR" b="1" i="1" smtClean="0">
                        <a:solidFill>
                          <a:srgbClr val="C00000"/>
                        </a:solidFill>
                        <a:latin typeface="Cambria Math" panose="02040503050406030204" pitchFamily="18" charset="0"/>
                      </a:rPr>
                      <m:t>𝒈</m:t>
                    </m:r>
                  </m:oMath>
                </a14:m>
                <a:r>
                  <a:rPr lang="fr-FR" b="1" dirty="0">
                    <a:solidFill>
                      <a:srgbClr val="C00000"/>
                    </a:solidFill>
                  </a:rPr>
                  <a:t>q-FCNC</a:t>
                </a:r>
              </a:p>
            </p:txBody>
          </p:sp>
        </mc:Choice>
        <mc:Fallback xmlns="">
          <p:sp>
            <p:nvSpPr>
              <p:cNvPr id="23" name="ZoneTexte 22">
                <a:extLst>
                  <a:ext uri="{FF2B5EF4-FFF2-40B4-BE49-F238E27FC236}">
                    <a16:creationId xmlns:a16="http://schemas.microsoft.com/office/drawing/2014/main" id="{A2877031-E746-A8C4-1FDB-2ADE1D514054}"/>
                  </a:ext>
                </a:extLst>
              </p:cNvPr>
              <p:cNvSpPr txBox="1">
                <a:spLocks noRot="1" noChangeAspect="1" noMove="1" noResize="1" noEditPoints="1" noAdjustHandles="1" noChangeArrowheads="1" noChangeShapeType="1" noTextEdit="1"/>
              </p:cNvSpPr>
              <p:nvPr/>
            </p:nvSpPr>
            <p:spPr>
              <a:xfrm>
                <a:off x="6035013" y="4230972"/>
                <a:ext cx="1114344" cy="369332"/>
              </a:xfrm>
              <a:prstGeom prst="rect">
                <a:avLst/>
              </a:prstGeom>
              <a:blipFill>
                <a:blip r:embed="rId5"/>
                <a:stretch>
                  <a:fillRect l="-4494" t="-6667" r="-2247" b="-26667"/>
                </a:stretch>
              </a:blipFill>
            </p:spPr>
            <p:txBody>
              <a:bodyPr/>
              <a:lstStyle/>
              <a:p>
                <a:r>
                  <a:rPr lang="fr-FR">
                    <a:noFill/>
                  </a:rPr>
                  <a:t> </a:t>
                </a:r>
              </a:p>
            </p:txBody>
          </p:sp>
        </mc:Fallback>
      </mc:AlternateContent>
      <p:pic>
        <p:nvPicPr>
          <p:cNvPr id="25" name="Image 24">
            <a:extLst>
              <a:ext uri="{FF2B5EF4-FFF2-40B4-BE49-F238E27FC236}">
                <a16:creationId xmlns:a16="http://schemas.microsoft.com/office/drawing/2014/main" id="{83AA169E-29AC-643A-2190-64715455DB54}"/>
              </a:ext>
            </a:extLst>
          </p:cNvPr>
          <p:cNvPicPr>
            <a:picLocks noChangeAspect="1"/>
          </p:cNvPicPr>
          <p:nvPr/>
        </p:nvPicPr>
        <p:blipFill>
          <a:blip r:embed="rId6"/>
          <a:stretch>
            <a:fillRect/>
          </a:stretch>
        </p:blipFill>
        <p:spPr>
          <a:xfrm>
            <a:off x="8977390" y="4599449"/>
            <a:ext cx="2768636" cy="1690465"/>
          </a:xfrm>
          <a:prstGeom prst="rect">
            <a:avLst/>
          </a:prstGeom>
        </p:spPr>
      </p:pic>
      <p:sp>
        <p:nvSpPr>
          <p:cNvPr id="26" name="Ellipse 25">
            <a:extLst>
              <a:ext uri="{FF2B5EF4-FFF2-40B4-BE49-F238E27FC236}">
                <a16:creationId xmlns:a16="http://schemas.microsoft.com/office/drawing/2014/main" id="{F8FC8634-FCB4-FDA8-17DE-13F27182D0AA}"/>
              </a:ext>
            </a:extLst>
          </p:cNvPr>
          <p:cNvSpPr/>
          <p:nvPr/>
        </p:nvSpPr>
        <p:spPr>
          <a:xfrm>
            <a:off x="6393711" y="5324851"/>
            <a:ext cx="198474" cy="264247"/>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C3174DB4-C649-8188-CF0D-CD4ACD06A8D6}"/>
              </a:ext>
            </a:extLst>
          </p:cNvPr>
          <p:cNvSpPr/>
          <p:nvPr/>
        </p:nvSpPr>
        <p:spPr>
          <a:xfrm>
            <a:off x="10878625" y="5344128"/>
            <a:ext cx="198474" cy="264247"/>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C6869A87-C3EA-5989-575D-4773DF8C64AE}"/>
              </a:ext>
            </a:extLst>
          </p:cNvPr>
          <p:cNvSpPr/>
          <p:nvPr/>
        </p:nvSpPr>
        <p:spPr>
          <a:xfrm>
            <a:off x="2396046" y="5444681"/>
            <a:ext cx="198474" cy="264247"/>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15A5664E-EC2D-BA92-C4E0-27A7DA90DD54}"/>
              </a:ext>
            </a:extLst>
          </p:cNvPr>
          <p:cNvSpPr/>
          <p:nvPr/>
        </p:nvSpPr>
        <p:spPr>
          <a:xfrm>
            <a:off x="4991679" y="5709739"/>
            <a:ext cx="198474" cy="264247"/>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C437E22A-A6C6-7C5D-18C2-CF590A6FF227}"/>
              </a:ext>
            </a:extLst>
          </p:cNvPr>
          <p:cNvSpPr/>
          <p:nvPr/>
        </p:nvSpPr>
        <p:spPr>
          <a:xfrm>
            <a:off x="1190340" y="5138297"/>
            <a:ext cx="327976" cy="175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1" name="Espace réservé du contenu 2">
                <a:extLst>
                  <a:ext uri="{FF2B5EF4-FFF2-40B4-BE49-F238E27FC236}">
                    <a16:creationId xmlns:a16="http://schemas.microsoft.com/office/drawing/2014/main" id="{BA08C6EF-BAB5-379F-F2BB-8AD816786B3C}"/>
                  </a:ext>
                </a:extLst>
              </p:cNvPr>
              <p:cNvSpPr>
                <a:spLocks noGrp="1"/>
              </p:cNvSpPr>
              <p:nvPr>
                <p:ph idx="1"/>
              </p:nvPr>
            </p:nvSpPr>
            <p:spPr>
              <a:xfrm>
                <a:off x="214872" y="1147429"/>
                <a:ext cx="11721762" cy="3126742"/>
              </a:xfrm>
            </p:spPr>
            <p:txBody>
              <a:bodyPr>
                <a:normAutofit fontScale="70000" lnSpcReduction="20000"/>
              </a:bodyPr>
              <a:lstStyle/>
              <a:p>
                <a:r>
                  <a:rPr lang="en-GB" dirty="0">
                    <a:solidFill>
                      <a:schemeClr val="accent1"/>
                    </a:solidFill>
                  </a:rPr>
                  <a:t>Top-FCNC implying a SM neutral boson. Signatures with possible BSM boson not considered here.</a:t>
                </a:r>
              </a:p>
              <a:p>
                <a:endParaRPr lang="en-GB" dirty="0"/>
              </a:p>
              <a:p>
                <a:r>
                  <a:rPr lang="en-GB" dirty="0">
                    <a:solidFill>
                      <a:schemeClr val="accent1"/>
                    </a:solidFill>
                  </a:rPr>
                  <a:t>Two diagram “classes” considered</a:t>
                </a:r>
                <a:r>
                  <a:rPr lang="en-GB" dirty="0"/>
                  <a:t>.</a:t>
                </a:r>
              </a:p>
              <a:p>
                <a:pPr lvl="1">
                  <a:lnSpc>
                    <a:spcPct val="100000"/>
                  </a:lnSpc>
                </a:pPr>
                <a:r>
                  <a:rPr lang="en-GB" b="1" dirty="0">
                    <a:solidFill>
                      <a:schemeClr val="accent5"/>
                    </a:solidFill>
                  </a:rPr>
                  <a:t>At decay </a:t>
                </a:r>
                <a:r>
                  <a:rPr lang="en-GB" dirty="0"/>
                  <a:t>: in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 events, SM produced, one top quark decays with FCNC, the other one decays as in the SM.</a:t>
                </a:r>
              </a:p>
              <a:p>
                <a:pPr lvl="1">
                  <a:lnSpc>
                    <a:spcPct val="100000"/>
                  </a:lnSpc>
                </a:pPr>
                <a:r>
                  <a:rPr lang="en-GB" b="1" dirty="0">
                    <a:solidFill>
                      <a:schemeClr val="accent5"/>
                    </a:solidFill>
                  </a:rPr>
                  <a:t>At production (single top)</a:t>
                </a:r>
                <a:r>
                  <a:rPr lang="en-GB" dirty="0"/>
                  <a:t>: sensitive to quark content of the proton, charge asymmetries in </a:t>
                </a:r>
                <a14:m>
                  <m:oMath xmlns:m="http://schemas.openxmlformats.org/officeDocument/2006/math">
                    <m:r>
                      <a:rPr lang="fr-FR" b="0" i="1" smtClean="0">
                        <a:latin typeface="Cambria Math" panose="02040503050406030204" pitchFamily="18" charset="0"/>
                      </a:rPr>
                      <m:t>𝑡𝑋𝑢</m:t>
                    </m:r>
                    <m:r>
                      <a:rPr lang="fr-FR" b="0" i="1" smtClean="0">
                        <a:latin typeface="Cambria Math" panose="02040503050406030204" pitchFamily="18" charset="0"/>
                      </a:rPr>
                      <m:t>/</m:t>
                    </m:r>
                    <m:r>
                      <a:rPr lang="fr-FR" b="0" i="1" smtClean="0">
                        <a:latin typeface="Cambria Math" panose="02040503050406030204" pitchFamily="18" charset="0"/>
                      </a:rPr>
                      <m:t>𝑡𝑋</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𝑢</m:t>
                        </m:r>
                      </m:e>
                    </m:acc>
                  </m:oMath>
                </a14:m>
                <a:r>
                  <a:rPr lang="en-GB" dirty="0"/>
                  <a:t>, lower cross sections for </a:t>
                </a:r>
                <a14:m>
                  <m:oMath xmlns:m="http://schemas.openxmlformats.org/officeDocument/2006/math">
                    <m:r>
                      <a:rPr lang="fr-FR" b="0" i="1" smtClean="0">
                        <a:latin typeface="Cambria Math" panose="02040503050406030204" pitchFamily="18" charset="0"/>
                      </a:rPr>
                      <m:t>𝑡𝑋𝑐</m:t>
                    </m:r>
                    <m:r>
                      <a:rPr lang="fr-FR" b="0" i="1" smtClean="0">
                        <a:latin typeface="Cambria Math" panose="02040503050406030204" pitchFamily="18" charset="0"/>
                      </a:rPr>
                      <m:t>−</m:t>
                    </m:r>
                    <m:r>
                      <a:rPr lang="fr-FR" b="0" i="1" smtClean="0">
                        <a:latin typeface="Cambria Math" panose="02040503050406030204" pitchFamily="18" charset="0"/>
                      </a:rPr>
                      <m:t>𝑡𝑋</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𝑐</m:t>
                        </m:r>
                      </m:e>
                    </m:acc>
                  </m:oMath>
                </a14:m>
                <a:r>
                  <a:rPr lang="en-GB" dirty="0"/>
                  <a:t>, lower ”relative to </a:t>
                </a:r>
                <a14:m>
                  <m:oMath xmlns:m="http://schemas.openxmlformats.org/officeDocument/2006/math">
                    <m:r>
                      <a:rPr lang="fr-FR" b="0" i="1" smtClean="0">
                        <a:latin typeface="Cambria Math" panose="02040503050406030204" pitchFamily="18" charset="0"/>
                      </a:rPr>
                      <m:t>𝑡</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𝑡</m:t>
                        </m:r>
                      </m:e>
                    </m:acc>
                  </m:oMath>
                </a14:m>
                <a:r>
                  <a:rPr lang="en-GB" dirty="0"/>
                  <a:t>-FCNC” cross sections at 13 TeV compared to 7/8 TeV.</a:t>
                </a:r>
              </a:p>
              <a:p>
                <a:pPr lvl="1">
                  <a:lnSpc>
                    <a:spcPct val="100000"/>
                  </a:lnSpc>
                </a:pPr>
                <a14:m>
                  <m:oMath xmlns:m="http://schemas.openxmlformats.org/officeDocument/2006/math">
                    <m:r>
                      <a:rPr lang="fr-FR" b="0" i="1" smtClean="0">
                        <a:solidFill>
                          <a:schemeClr val="accent5"/>
                        </a:solidFill>
                        <a:latin typeface="Cambria Math" panose="02040503050406030204" pitchFamily="18" charset="0"/>
                      </a:rPr>
                      <m:t>𝑡𝑔𝑞</m:t>
                    </m:r>
                  </m:oMath>
                </a14:m>
                <a:r>
                  <a:rPr lang="en-GB" dirty="0">
                    <a:solidFill>
                      <a:schemeClr val="accent5"/>
                    </a:solidFill>
                  </a:rPr>
                  <a:t> not searched for in the </a:t>
                </a:r>
                <a14:m>
                  <m:oMath xmlns:m="http://schemas.openxmlformats.org/officeDocument/2006/math">
                    <m:r>
                      <a:rPr lang="fr-FR" i="1">
                        <a:solidFill>
                          <a:schemeClr val="accent5"/>
                        </a:solidFill>
                        <a:latin typeface="Cambria Math" panose="02040503050406030204" pitchFamily="18" charset="0"/>
                      </a:rPr>
                      <m:t>𝑡</m:t>
                    </m:r>
                    <m:acc>
                      <m:accPr>
                        <m:chr m:val="̅"/>
                        <m:ctrlPr>
                          <a:rPr lang="fr-FR" i="1">
                            <a:solidFill>
                              <a:schemeClr val="accent5"/>
                            </a:solidFill>
                            <a:latin typeface="Cambria Math" panose="02040503050406030204" pitchFamily="18" charset="0"/>
                          </a:rPr>
                        </m:ctrlPr>
                      </m:accPr>
                      <m:e>
                        <m:r>
                          <a:rPr lang="fr-FR" i="1">
                            <a:solidFill>
                              <a:schemeClr val="accent5"/>
                            </a:solidFill>
                            <a:latin typeface="Cambria Math" panose="02040503050406030204" pitchFamily="18" charset="0"/>
                          </a:rPr>
                          <m:t>𝑡</m:t>
                        </m:r>
                      </m:e>
                    </m:acc>
                  </m:oMath>
                </a14:m>
                <a:r>
                  <a:rPr lang="en-GB" dirty="0">
                    <a:solidFill>
                      <a:schemeClr val="accent5"/>
                    </a:solidFill>
                  </a:rPr>
                  <a:t> events</a:t>
                </a:r>
                <a:r>
                  <a:rPr lang="en-GB" dirty="0"/>
                  <a:t>, highly unfavourable S/B.</a:t>
                </a:r>
              </a:p>
              <a:p>
                <a:pPr lvl="1"/>
                <a:endParaRPr lang="en-GB" dirty="0"/>
              </a:p>
              <a:p>
                <a:r>
                  <a:rPr lang="en-GB" dirty="0">
                    <a:solidFill>
                      <a:schemeClr val="accent1"/>
                    </a:solidFill>
                  </a:rPr>
                  <a:t>Large variety of signatures </a:t>
                </a:r>
                <a:r>
                  <a:rPr lang="en-GB" dirty="0"/>
                  <a:t>: Single lepton, multi-leptons, multi (b) jets, tau leptons, photons etc…</a:t>
                </a:r>
              </a:p>
            </p:txBody>
          </p:sp>
        </mc:Choice>
        <mc:Fallback xmlns="">
          <p:sp>
            <p:nvSpPr>
              <p:cNvPr id="31" name="Espace réservé du contenu 2">
                <a:extLst>
                  <a:ext uri="{FF2B5EF4-FFF2-40B4-BE49-F238E27FC236}">
                    <a16:creationId xmlns:a16="http://schemas.microsoft.com/office/drawing/2014/main" id="{BA08C6EF-BAB5-379F-F2BB-8AD816786B3C}"/>
                  </a:ext>
                </a:extLst>
              </p:cNvPr>
              <p:cNvSpPr>
                <a:spLocks noGrp="1" noRot="1" noChangeAspect="1" noMove="1" noResize="1" noEditPoints="1" noAdjustHandles="1" noChangeArrowheads="1" noChangeShapeType="1" noTextEdit="1"/>
              </p:cNvSpPr>
              <p:nvPr>
                <p:ph idx="1"/>
              </p:nvPr>
            </p:nvSpPr>
            <p:spPr>
              <a:xfrm>
                <a:off x="214872" y="1147429"/>
                <a:ext cx="11721762" cy="3126742"/>
              </a:xfrm>
              <a:blipFill>
                <a:blip r:embed="rId7"/>
                <a:stretch>
                  <a:fillRect l="-433" t="-3644"/>
                </a:stretch>
              </a:blipFill>
            </p:spPr>
            <p:txBody>
              <a:bodyPr/>
              <a:lstStyle/>
              <a:p>
                <a:r>
                  <a:rPr lang="fr-FR">
                    <a:noFill/>
                  </a:rPr>
                  <a:t> </a:t>
                </a:r>
              </a:p>
            </p:txBody>
          </p:sp>
        </mc:Fallback>
      </mc:AlternateContent>
      <p:sp>
        <p:nvSpPr>
          <p:cNvPr id="3" name="Rectangle 2">
            <a:extLst>
              <a:ext uri="{FF2B5EF4-FFF2-40B4-BE49-F238E27FC236}">
                <a16:creationId xmlns:a16="http://schemas.microsoft.com/office/drawing/2014/main" id="{32E7929A-6EDA-C74D-5199-29A6FA339BF1}"/>
              </a:ext>
            </a:extLst>
          </p:cNvPr>
          <p:cNvSpPr/>
          <p:nvPr/>
        </p:nvSpPr>
        <p:spPr>
          <a:xfrm>
            <a:off x="378084" y="4291112"/>
            <a:ext cx="5076418" cy="222471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76B659E-06D9-D4C2-1043-699DB17FCE8F}"/>
              </a:ext>
            </a:extLst>
          </p:cNvPr>
          <p:cNvSpPr/>
          <p:nvPr/>
        </p:nvSpPr>
        <p:spPr>
          <a:xfrm>
            <a:off x="5724784" y="4274171"/>
            <a:ext cx="6021242" cy="222471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4238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65A44-1676-2AFE-3329-86DC0C96EAEE}"/>
              </a:ext>
            </a:extLst>
          </p:cNvPr>
          <p:cNvSpPr>
            <a:spLocks noGrp="1"/>
          </p:cNvSpPr>
          <p:nvPr>
            <p:ph type="title"/>
          </p:nvPr>
        </p:nvSpPr>
        <p:spPr/>
        <p:txBody>
          <a:bodyPr/>
          <a:lstStyle/>
          <a:p>
            <a:r>
              <a:rPr lang="fr-FR" dirty="0"/>
              <a:t>Top FCNC summary</a:t>
            </a:r>
          </a:p>
        </p:txBody>
      </p:sp>
      <p:pic>
        <p:nvPicPr>
          <p:cNvPr id="16" name="Image 15">
            <a:extLst>
              <a:ext uri="{FF2B5EF4-FFF2-40B4-BE49-F238E27FC236}">
                <a16:creationId xmlns:a16="http://schemas.microsoft.com/office/drawing/2014/main" id="{DC45BAA9-BE26-72E6-7E3E-DC43E1FC78D7}"/>
              </a:ext>
            </a:extLst>
          </p:cNvPr>
          <p:cNvPicPr>
            <a:picLocks noChangeAspect="1"/>
          </p:cNvPicPr>
          <p:nvPr/>
        </p:nvPicPr>
        <p:blipFill>
          <a:blip r:embed="rId2"/>
          <a:stretch>
            <a:fillRect/>
          </a:stretch>
        </p:blipFill>
        <p:spPr>
          <a:xfrm>
            <a:off x="356146" y="1591581"/>
            <a:ext cx="5191806" cy="4645590"/>
          </a:xfrm>
          <a:prstGeom prst="rect">
            <a:avLst/>
          </a:prstGeom>
        </p:spPr>
      </p:pic>
      <p:sp>
        <p:nvSpPr>
          <p:cNvPr id="17" name="Espace réservé du contenu 2">
            <a:extLst>
              <a:ext uri="{FF2B5EF4-FFF2-40B4-BE49-F238E27FC236}">
                <a16:creationId xmlns:a16="http://schemas.microsoft.com/office/drawing/2014/main" id="{F7033C93-C704-714A-4624-CD9FAC85D573}"/>
              </a:ext>
            </a:extLst>
          </p:cNvPr>
          <p:cNvSpPr>
            <a:spLocks noGrp="1"/>
          </p:cNvSpPr>
          <p:nvPr>
            <p:ph idx="1"/>
          </p:nvPr>
        </p:nvSpPr>
        <p:spPr>
          <a:xfrm>
            <a:off x="5974604" y="2589196"/>
            <a:ext cx="5861250" cy="2656574"/>
          </a:xfrm>
        </p:spPr>
        <p:txBody>
          <a:bodyPr>
            <a:normAutofit fontScale="85000" lnSpcReduction="10000"/>
          </a:bodyPr>
          <a:lstStyle/>
          <a:p>
            <a:r>
              <a:rPr lang="en-GB" dirty="0"/>
              <a:t>Extensive physics program to search for top quark FCNC at production and decay at the LHC.</a:t>
            </a:r>
          </a:p>
          <a:p>
            <a:endParaRPr lang="en-GB" dirty="0"/>
          </a:p>
          <a:p>
            <a:endParaRPr lang="en-GB" dirty="0"/>
          </a:p>
          <a:p>
            <a:r>
              <a:rPr lang="en-GB" dirty="0"/>
              <a:t>Sensitivity high enough to be able to start constraining new physics models.</a:t>
            </a:r>
          </a:p>
          <a:p>
            <a:endParaRPr lang="en-GB" dirty="0"/>
          </a:p>
        </p:txBody>
      </p:sp>
    </p:spTree>
    <p:extLst>
      <p:ext uri="{BB962C8B-B14F-4D97-AF65-F5344CB8AC3E}">
        <p14:creationId xmlns:p14="http://schemas.microsoft.com/office/powerpoint/2010/main" val="32612329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1B3BA2-6FC7-A94B-A303-EE861F08DA9B}"/>
              </a:ext>
            </a:extLst>
          </p:cNvPr>
          <p:cNvSpPr>
            <a:spLocks noGrp="1"/>
          </p:cNvSpPr>
          <p:nvPr>
            <p:ph type="title"/>
          </p:nvPr>
        </p:nvSpPr>
        <p:spPr>
          <a:xfrm>
            <a:off x="1187736" y="143021"/>
            <a:ext cx="9607215" cy="661240"/>
          </a:xfrm>
        </p:spPr>
        <p:txBody>
          <a:bodyPr>
            <a:normAutofit fontScale="90000"/>
          </a:bodyPr>
          <a:lstStyle/>
          <a:p>
            <a:r>
              <a:rPr lang="en-GB" dirty="0"/>
              <a:t>Top quark physics at 240 GeV</a:t>
            </a:r>
          </a:p>
        </p:txBody>
      </p:sp>
      <p:sp>
        <p:nvSpPr>
          <p:cNvPr id="4" name="Espace réservé du numéro de diapositive 3">
            <a:extLst>
              <a:ext uri="{FF2B5EF4-FFF2-40B4-BE49-F238E27FC236}">
                <a16:creationId xmlns:a16="http://schemas.microsoft.com/office/drawing/2014/main" id="{57343F01-06B8-9A43-93E8-9FDEDF721E79}"/>
              </a:ext>
            </a:extLst>
          </p:cNvPr>
          <p:cNvSpPr>
            <a:spLocks noGrp="1"/>
          </p:cNvSpPr>
          <p:nvPr>
            <p:ph type="sldNum" sz="quarter" idx="12"/>
          </p:nvPr>
        </p:nvSpPr>
        <p:spPr/>
        <p:txBody>
          <a:bodyPr/>
          <a:lstStyle/>
          <a:p>
            <a:fld id="{D1F3EB87-43B8-C349-9524-A5B52D9957BC}" type="slidenum">
              <a:rPr lang="fr-FR" smtClean="0"/>
              <a:t>99</a:t>
            </a:fld>
            <a:endParaRPr lang="fr-FR"/>
          </a:p>
        </p:txBody>
      </p:sp>
      <mc:AlternateContent xmlns:mc="http://schemas.openxmlformats.org/markup-compatibility/2006" xmlns:a14="http://schemas.microsoft.com/office/drawing/2010/main">
        <mc:Choice Requires="a14">
          <p:sp>
            <p:nvSpPr>
              <p:cNvPr id="7" name="Espace réservé du contenu 2">
                <a:extLst>
                  <a:ext uri="{FF2B5EF4-FFF2-40B4-BE49-F238E27FC236}">
                    <a16:creationId xmlns:a16="http://schemas.microsoft.com/office/drawing/2014/main" id="{3A6703A5-6543-304B-8DAB-224BDF92FAF0}"/>
                  </a:ext>
                </a:extLst>
              </p:cNvPr>
              <p:cNvSpPr txBox="1">
                <a:spLocks/>
              </p:cNvSpPr>
              <p:nvPr/>
            </p:nvSpPr>
            <p:spPr>
              <a:xfrm>
                <a:off x="5235463" y="1204478"/>
                <a:ext cx="5628869" cy="5243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solidFill>
                    <a:schemeClr val="accent1"/>
                  </a:solidFill>
                </a:endParaRPr>
              </a:p>
              <a:p>
                <a:r>
                  <a:rPr lang="en-GB" sz="1800" dirty="0">
                    <a:solidFill>
                      <a:schemeClr val="accent1"/>
                    </a:solidFill>
                  </a:rPr>
                  <a:t>At 240 GeV : not enough energy for on-shell </a:t>
                </a:r>
                <a14:m>
                  <m:oMath xmlns:m="http://schemas.openxmlformats.org/officeDocument/2006/math">
                    <m:r>
                      <a:rPr lang="fr-FR" sz="1800" b="0" i="1" smtClean="0">
                        <a:solidFill>
                          <a:schemeClr val="accent1"/>
                        </a:solidFill>
                        <a:latin typeface="Cambria Math" panose="02040503050406030204" pitchFamily="18" charset="0"/>
                      </a:rPr>
                      <m:t>𝑡</m:t>
                    </m:r>
                    <m:acc>
                      <m:accPr>
                        <m:chr m:val="̅"/>
                        <m:ctrlPr>
                          <a:rPr lang="fr-FR" sz="1800" b="0" i="1" smtClean="0">
                            <a:solidFill>
                              <a:schemeClr val="accent1"/>
                            </a:solidFill>
                            <a:latin typeface="Cambria Math" panose="02040503050406030204" pitchFamily="18" charset="0"/>
                          </a:rPr>
                        </m:ctrlPr>
                      </m:accPr>
                      <m:e>
                        <m:r>
                          <a:rPr lang="fr-FR" sz="1800" b="0" i="1" smtClean="0">
                            <a:solidFill>
                              <a:schemeClr val="accent1"/>
                            </a:solidFill>
                            <a:latin typeface="Cambria Math" panose="02040503050406030204" pitchFamily="18" charset="0"/>
                          </a:rPr>
                          <m:t>𝑡</m:t>
                        </m:r>
                      </m:e>
                    </m:acc>
                  </m:oMath>
                </a14:m>
                <a:r>
                  <a:rPr lang="en-GB" sz="1800" dirty="0">
                    <a:solidFill>
                      <a:schemeClr val="accent1"/>
                    </a:solidFill>
                  </a:rPr>
                  <a:t> production.</a:t>
                </a:r>
              </a:p>
              <a:p>
                <a:pPr marL="0" indent="0">
                  <a:buNone/>
                </a:pPr>
                <a:endParaRPr lang="en-GB" sz="1800" dirty="0">
                  <a:solidFill>
                    <a:schemeClr val="accent1"/>
                  </a:solidFill>
                </a:endParaRPr>
              </a:p>
              <a:p>
                <a:r>
                  <a:rPr lang="en-GB" sz="1800" dirty="0">
                    <a:solidFill>
                      <a:schemeClr val="accent1"/>
                    </a:solidFill>
                  </a:rPr>
                  <a:t>No single top production exists in the SM =&gt; single top production necessarily BSM.</a:t>
                </a:r>
              </a:p>
              <a:p>
                <a:pPr marL="0" indent="0">
                  <a:buNone/>
                </a:pPr>
                <a:endParaRPr lang="en-GB" sz="1800" dirty="0">
                  <a:solidFill>
                    <a:schemeClr val="accent1"/>
                  </a:solidFill>
                </a:endParaRPr>
              </a:p>
              <a:p>
                <a:r>
                  <a:rPr lang="en-GB" sz="1800" dirty="0">
                    <a:solidFill>
                      <a:schemeClr val="accent1"/>
                    </a:solidFill>
                  </a:rPr>
                  <a:t>Single top production possible through top-quark FCNC couplings to </a:t>
                </a:r>
                <a14:m>
                  <m:oMath xmlns:m="http://schemas.openxmlformats.org/officeDocument/2006/math">
                    <m:r>
                      <a:rPr lang="en-GB" sz="1800" i="1" smtClean="0">
                        <a:solidFill>
                          <a:schemeClr val="accent1"/>
                        </a:solidFill>
                        <a:latin typeface="Cambria Math" panose="02040503050406030204" pitchFamily="18" charset="0"/>
                        <a:ea typeface="Cambria Math" panose="02040503050406030204" pitchFamily="18" charset="0"/>
                      </a:rPr>
                      <m:t>𝛾</m:t>
                    </m:r>
                    <m:r>
                      <a:rPr lang="fr-FR" sz="1800" b="0" i="1" smtClean="0">
                        <a:solidFill>
                          <a:schemeClr val="accent1"/>
                        </a:solidFill>
                        <a:latin typeface="Cambria Math" panose="02040503050406030204" pitchFamily="18" charset="0"/>
                        <a:ea typeface="Cambria Math" panose="02040503050406030204" pitchFamily="18" charset="0"/>
                      </a:rPr>
                      <m:t>, </m:t>
                    </m:r>
                    <m:r>
                      <a:rPr lang="fr-FR" sz="1800" b="0" i="1" smtClean="0">
                        <a:solidFill>
                          <a:schemeClr val="accent1"/>
                        </a:solidFill>
                        <a:latin typeface="Cambria Math" panose="02040503050406030204" pitchFamily="18" charset="0"/>
                        <a:ea typeface="Cambria Math" panose="02040503050406030204" pitchFamily="18" charset="0"/>
                      </a:rPr>
                      <m:t>𝑍</m:t>
                    </m:r>
                    <m:r>
                      <a:rPr lang="fr-FR" sz="1800" b="0" i="1" smtClean="0">
                        <a:solidFill>
                          <a:schemeClr val="accent1"/>
                        </a:solidFill>
                        <a:latin typeface="Cambria Math" panose="02040503050406030204" pitchFamily="18" charset="0"/>
                        <a:ea typeface="Cambria Math" panose="02040503050406030204" pitchFamily="18" charset="0"/>
                      </a:rPr>
                      <m:t>, </m:t>
                    </m:r>
                    <m:r>
                      <a:rPr lang="fr-FR" sz="1800" b="0" i="1" smtClean="0">
                        <a:solidFill>
                          <a:schemeClr val="accent1"/>
                        </a:solidFill>
                        <a:latin typeface="Cambria Math" panose="02040503050406030204" pitchFamily="18" charset="0"/>
                        <a:ea typeface="Cambria Math" panose="02040503050406030204" pitchFamily="18" charset="0"/>
                      </a:rPr>
                      <m:t>𝐻</m:t>
                    </m:r>
                  </m:oMath>
                </a14:m>
                <a:r>
                  <a:rPr lang="en-GB" sz="1800" dirty="0"/>
                  <a:t>.</a:t>
                </a:r>
              </a:p>
              <a:p>
                <a:endParaRPr lang="en-GB" sz="1800" dirty="0"/>
              </a:p>
              <a:p>
                <a:r>
                  <a:rPr lang="en-GB" sz="1800" dirty="0">
                    <a:solidFill>
                      <a:schemeClr val="accent1"/>
                    </a:solidFill>
                  </a:rPr>
                  <a:t>Sensitivity at FCCee exists </a:t>
                </a:r>
                <a:r>
                  <a:rPr lang="en-GB" sz="1800" dirty="0"/>
                  <a:t>for </a:t>
                </a:r>
                <a14:m>
                  <m:oMath xmlns:m="http://schemas.openxmlformats.org/officeDocument/2006/math">
                    <m:r>
                      <a:rPr lang="fr-FR" sz="1800" b="0" i="1" smtClean="0">
                        <a:solidFill>
                          <a:schemeClr val="accent1"/>
                        </a:solidFill>
                        <a:latin typeface="Cambria Math" panose="02040503050406030204" pitchFamily="18" charset="0"/>
                      </a:rPr>
                      <m:t>𝑡</m:t>
                    </m:r>
                    <m:r>
                      <a:rPr lang="fr-FR" sz="1800" b="0" i="1" smtClean="0">
                        <a:solidFill>
                          <a:schemeClr val="accent1"/>
                        </a:solidFill>
                        <a:latin typeface="Cambria Math" panose="02040503050406030204" pitchFamily="18" charset="0"/>
                        <a:ea typeface="Cambria Math" panose="02040503050406030204" pitchFamily="18" charset="0"/>
                      </a:rPr>
                      <m:t>𝛾</m:t>
                    </m:r>
                  </m:oMath>
                </a14:m>
                <a:r>
                  <a:rPr lang="en-GB" sz="1800" dirty="0">
                    <a:solidFill>
                      <a:schemeClr val="accent1"/>
                    </a:solidFill>
                  </a:rPr>
                  <a:t> </a:t>
                </a:r>
                <a:r>
                  <a:rPr lang="en-GB" sz="1800" dirty="0"/>
                  <a:t>and</a:t>
                </a:r>
                <a:r>
                  <a:rPr lang="en-GB" sz="1800" dirty="0">
                    <a:solidFill>
                      <a:schemeClr val="accent1"/>
                    </a:solidFill>
                  </a:rPr>
                  <a:t> </a:t>
                </a:r>
                <a14:m>
                  <m:oMath xmlns:m="http://schemas.openxmlformats.org/officeDocument/2006/math">
                    <m:r>
                      <a:rPr lang="fr-FR" sz="1800" b="0" i="1" smtClean="0">
                        <a:solidFill>
                          <a:schemeClr val="accent1"/>
                        </a:solidFill>
                        <a:latin typeface="Cambria Math" panose="02040503050406030204" pitchFamily="18" charset="0"/>
                      </a:rPr>
                      <m:t>𝑡𝑍</m:t>
                    </m:r>
                  </m:oMath>
                </a14:m>
                <a:r>
                  <a:rPr lang="en-GB" sz="1800" dirty="0">
                    <a:solidFill>
                      <a:schemeClr val="accent1"/>
                    </a:solidFill>
                  </a:rPr>
                  <a:t>-FCNC couplings</a:t>
                </a:r>
                <a:r>
                  <a:rPr lang="en-GB" sz="1800" dirty="0"/>
                  <a:t>.</a:t>
                </a:r>
              </a:p>
              <a:p>
                <a:pPr lvl="1"/>
                <a:r>
                  <a:rPr lang="en-GB" sz="1600" dirty="0"/>
                  <a:t>Even at 240 GeV, limits can be competitive with the current LHC limits,</a:t>
                </a:r>
              </a:p>
              <a:p>
                <a:pPr lvl="1"/>
                <a:r>
                  <a:rPr lang="en-GB" sz="1600" dirty="0"/>
                  <a:t>Further improvement expected from </a:t>
                </a:r>
                <a14:m>
                  <m:oMath xmlns:m="http://schemas.openxmlformats.org/officeDocument/2006/math">
                    <m:r>
                      <a:rPr lang="fr-FR" sz="1600" b="0" i="1" smtClean="0">
                        <a:latin typeface="Cambria Math" panose="02040503050406030204" pitchFamily="18" charset="0"/>
                      </a:rPr>
                      <m:t>𝑡</m:t>
                    </m:r>
                    <m:acc>
                      <m:accPr>
                        <m:chr m:val="̅"/>
                        <m:ctrlPr>
                          <a:rPr lang="fr-FR" sz="1600" b="0" i="1" smtClean="0">
                            <a:latin typeface="Cambria Math" panose="02040503050406030204" pitchFamily="18" charset="0"/>
                          </a:rPr>
                        </m:ctrlPr>
                      </m:accPr>
                      <m:e>
                        <m:r>
                          <a:rPr lang="fr-FR" sz="1600" b="0" i="1" smtClean="0">
                            <a:latin typeface="Cambria Math" panose="02040503050406030204" pitchFamily="18" charset="0"/>
                          </a:rPr>
                          <m:t>𝑡</m:t>
                        </m:r>
                      </m:e>
                    </m:acc>
                  </m:oMath>
                </a14:m>
                <a:r>
                  <a:rPr lang="en-GB" sz="1600" dirty="0"/>
                  <a:t>  events…</a:t>
                </a:r>
                <a:endParaRPr lang="en-GB" sz="1100" dirty="0"/>
              </a:p>
              <a:p>
                <a:pPr lvl="1"/>
                <a:endParaRPr lang="en-GB" sz="1100" dirty="0"/>
              </a:p>
            </p:txBody>
          </p:sp>
        </mc:Choice>
        <mc:Fallback xmlns="">
          <p:sp>
            <p:nvSpPr>
              <p:cNvPr id="7" name="Espace réservé du contenu 2">
                <a:extLst>
                  <a:ext uri="{FF2B5EF4-FFF2-40B4-BE49-F238E27FC236}">
                    <a16:creationId xmlns:a16="http://schemas.microsoft.com/office/drawing/2014/main" id="{3A6703A5-6543-304B-8DAB-224BDF92FAF0}"/>
                  </a:ext>
                </a:extLst>
              </p:cNvPr>
              <p:cNvSpPr txBox="1">
                <a:spLocks noRot="1" noChangeAspect="1" noMove="1" noResize="1" noEditPoints="1" noAdjustHandles="1" noChangeArrowheads="1" noChangeShapeType="1" noTextEdit="1"/>
              </p:cNvSpPr>
              <p:nvPr/>
            </p:nvSpPr>
            <p:spPr>
              <a:xfrm>
                <a:off x="5235463" y="1204478"/>
                <a:ext cx="5628869" cy="5243659"/>
              </a:xfrm>
              <a:prstGeom prst="rect">
                <a:avLst/>
              </a:prstGeom>
              <a:blipFill>
                <a:blip r:embed="rId2"/>
                <a:stretch>
                  <a:fillRect l="-676" r="-450"/>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1C615113-292A-A749-BA28-58567885EF9A}"/>
              </a:ext>
            </a:extLst>
          </p:cNvPr>
          <p:cNvPicPr>
            <a:picLocks noChangeAspect="1"/>
          </p:cNvPicPr>
          <p:nvPr/>
        </p:nvPicPr>
        <p:blipFill>
          <a:blip r:embed="rId3"/>
          <a:stretch>
            <a:fillRect/>
          </a:stretch>
        </p:blipFill>
        <p:spPr>
          <a:xfrm>
            <a:off x="205687" y="3822380"/>
            <a:ext cx="4099886" cy="2774363"/>
          </a:xfrm>
          <a:prstGeom prst="rect">
            <a:avLst/>
          </a:prstGeom>
        </p:spPr>
      </p:pic>
      <p:pic>
        <p:nvPicPr>
          <p:cNvPr id="11" name="Image 10">
            <a:extLst>
              <a:ext uri="{FF2B5EF4-FFF2-40B4-BE49-F238E27FC236}">
                <a16:creationId xmlns:a16="http://schemas.microsoft.com/office/drawing/2014/main" id="{3372ED21-79BF-334F-B35B-94F3BCF8FA3D}"/>
              </a:ext>
            </a:extLst>
          </p:cNvPr>
          <p:cNvPicPr>
            <a:picLocks noChangeAspect="1"/>
          </p:cNvPicPr>
          <p:nvPr/>
        </p:nvPicPr>
        <p:blipFill>
          <a:blip r:embed="rId4"/>
          <a:stretch>
            <a:fillRect/>
          </a:stretch>
        </p:blipFill>
        <p:spPr>
          <a:xfrm>
            <a:off x="915431" y="1204478"/>
            <a:ext cx="3233947" cy="2394193"/>
          </a:xfrm>
          <a:prstGeom prst="rect">
            <a:avLst/>
          </a:prstGeom>
        </p:spPr>
      </p:pic>
      <p:sp>
        <p:nvSpPr>
          <p:cNvPr id="12" name="ZoneTexte 11">
            <a:extLst>
              <a:ext uri="{FF2B5EF4-FFF2-40B4-BE49-F238E27FC236}">
                <a16:creationId xmlns:a16="http://schemas.microsoft.com/office/drawing/2014/main" id="{D116A452-B8C5-C747-881C-D08951EEFB3E}"/>
              </a:ext>
            </a:extLst>
          </p:cNvPr>
          <p:cNvSpPr txBox="1"/>
          <p:nvPr/>
        </p:nvSpPr>
        <p:spPr>
          <a:xfrm>
            <a:off x="5628806" y="2930577"/>
            <a:ext cx="65" cy="276999"/>
          </a:xfrm>
          <a:prstGeom prst="rect">
            <a:avLst/>
          </a:prstGeom>
          <a:noFill/>
        </p:spPr>
        <p:txBody>
          <a:bodyPr wrap="none" lIns="0" tIns="0" rIns="0" bIns="0" rtlCol="0">
            <a:spAutoFit/>
          </a:bodyPr>
          <a:lstStyle/>
          <a:p>
            <a:endParaRPr lang="fr-FR" dirty="0"/>
          </a:p>
        </p:txBody>
      </p:sp>
      <p:sp>
        <p:nvSpPr>
          <p:cNvPr id="16" name="ZoneTexte 15">
            <a:extLst>
              <a:ext uri="{FF2B5EF4-FFF2-40B4-BE49-F238E27FC236}">
                <a16:creationId xmlns:a16="http://schemas.microsoft.com/office/drawing/2014/main" id="{635B7805-AFE8-2045-B6DB-CD0448724143}"/>
              </a:ext>
            </a:extLst>
          </p:cNvPr>
          <p:cNvSpPr txBox="1"/>
          <p:nvPr/>
        </p:nvSpPr>
        <p:spPr>
          <a:xfrm>
            <a:off x="293514" y="6376524"/>
            <a:ext cx="1709122" cy="307777"/>
          </a:xfrm>
          <a:prstGeom prst="rect">
            <a:avLst/>
          </a:prstGeom>
          <a:noFill/>
        </p:spPr>
        <p:txBody>
          <a:bodyPr wrap="none" rtlCol="0">
            <a:spAutoFit/>
          </a:bodyPr>
          <a:lstStyle/>
          <a:p>
            <a:r>
              <a:rPr lang="fr-FR" sz="1400" b="1" dirty="0">
                <a:solidFill>
                  <a:srgbClr val="C00000"/>
                </a:solidFill>
              </a:rPr>
              <a:t>PLB 775(2017) 25-31</a:t>
            </a:r>
          </a:p>
        </p:txBody>
      </p:sp>
    </p:spTree>
    <p:extLst>
      <p:ext uri="{BB962C8B-B14F-4D97-AF65-F5344CB8AC3E}">
        <p14:creationId xmlns:p14="http://schemas.microsoft.com/office/powerpoint/2010/main" val="423041526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116316</TotalTime>
  <Words>8446</Words>
  <Application>Microsoft Macintosh PowerPoint</Application>
  <PresentationFormat>Grand écran</PresentationFormat>
  <Paragraphs>1201</Paragraphs>
  <Slides>101</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101</vt:i4>
      </vt:variant>
    </vt:vector>
  </HeadingPairs>
  <TitlesOfParts>
    <vt:vector size="106" baseType="lpstr">
      <vt:lpstr>Arial</vt:lpstr>
      <vt:lpstr>Calibri</vt:lpstr>
      <vt:lpstr>Cambria Math</vt:lpstr>
      <vt:lpstr>Helvetica</vt:lpstr>
      <vt:lpstr>Thème Office</vt:lpstr>
      <vt:lpstr>Top quark physics  From the LHC to FCCee</vt:lpstr>
      <vt:lpstr>Introduction</vt:lpstr>
      <vt:lpstr>A little bit of history</vt:lpstr>
      <vt:lpstr>ID card of the top quark</vt:lpstr>
      <vt:lpstr>Top quark within the Standard Model</vt:lpstr>
      <vt:lpstr>What’s makes the top quark special :  mass and decay</vt:lpstr>
      <vt:lpstr>Top quark yukawa and naturalness</vt:lpstr>
      <vt:lpstr>Top quark mass puzzle</vt:lpstr>
      <vt:lpstr>Top quark and vacuum stability</vt:lpstr>
      <vt:lpstr>Top quark and vacuum stability</vt:lpstr>
      <vt:lpstr>Top quark production</vt:lpstr>
      <vt:lpstr>Runs at the LHC and HL-LHC</vt:lpstr>
      <vt:lpstr>Runs at the FCCee</vt:lpstr>
      <vt:lpstr>Beam characteristics and impact on tt ̅ at FCCee</vt:lpstr>
      <vt:lpstr>Dominant production mode :  top quark pairs (tt ̅) at the LHC/FCChh</vt:lpstr>
      <vt:lpstr>Top quark production at  hadronic colliders</vt:lpstr>
      <vt:lpstr>tt ̅ cross sections at the LHC</vt:lpstr>
      <vt:lpstr>Top quark production at e^+ e^-collider</vt:lpstr>
      <vt:lpstr>tt ̅ associated production</vt:lpstr>
      <vt:lpstr>Single top quark</vt:lpstr>
      <vt:lpstr>Single top quark</vt:lpstr>
      <vt:lpstr>Single to at FCCee does not exist  at 240 GeV</vt:lpstr>
      <vt:lpstr>Unless it comes from new physics</vt:lpstr>
      <vt:lpstr>Single top associated production</vt:lpstr>
      <vt:lpstr>tt ̅ and W^+ W^- bb ̅ interferences</vt:lpstr>
      <vt:lpstr>Single top cross section at LHC</vt:lpstr>
      <vt:lpstr>Summary of cross sections</vt:lpstr>
      <vt:lpstr>Top quark decay channels</vt:lpstr>
      <vt:lpstr>tt ̅ decay channels</vt:lpstr>
      <vt:lpstr>tt ̅ in the single-lepton channels</vt:lpstr>
      <vt:lpstr>tt ̅ in the single-lepton channels</vt:lpstr>
      <vt:lpstr>tt ̅ in the full-hadronic channels</vt:lpstr>
      <vt:lpstr>tt ̅ in the full-hadronic channels</vt:lpstr>
      <vt:lpstr>tt ̅ in the dilepton channels</vt:lpstr>
      <vt:lpstr>tt ̅ in the dilepton channels</vt:lpstr>
      <vt:lpstr>Summary of tt ̅ channels</vt:lpstr>
      <vt:lpstr>Top quark MC generation</vt:lpstr>
      <vt:lpstr>Events generation</vt:lpstr>
      <vt:lpstr>Events generation</vt:lpstr>
      <vt:lpstr>Events generation</vt:lpstr>
      <vt:lpstr>Events generation</vt:lpstr>
      <vt:lpstr>Events generation</vt:lpstr>
      <vt:lpstr>Events generation</vt:lpstr>
      <vt:lpstr>Specificities of the single top generation</vt:lpstr>
      <vt:lpstr>Systematic sources from MC generator</vt:lpstr>
      <vt:lpstr>tt ̅ cross section</vt:lpstr>
      <vt:lpstr>From data to inclusive cross section</vt:lpstr>
      <vt:lpstr>Inclusive cross sections</vt:lpstr>
      <vt:lpstr>Inclusive cross section at the LHC</vt:lpstr>
      <vt:lpstr>Inclusive cross section at the LHC</vt:lpstr>
      <vt:lpstr>Non-prompt lepton backgrounds</vt:lpstr>
      <vt:lpstr>Non-prompt lepton backgrounds</vt:lpstr>
      <vt:lpstr>Non-prompt lepton background estimate</vt:lpstr>
      <vt:lpstr>Inclusive cross section at the FCCee</vt:lpstr>
      <vt:lpstr>Inclusive cross section at the FCCee</vt:lpstr>
      <vt:lpstr>Differential cross sections</vt:lpstr>
      <vt:lpstr>Differential cross sections (2)</vt:lpstr>
      <vt:lpstr>Differential cross sections (3)</vt:lpstr>
      <vt:lpstr>Discovery of the toponium</vt:lpstr>
      <vt:lpstr>Discovery of the toponium</vt:lpstr>
      <vt:lpstr>Single top cross section</vt:lpstr>
      <vt:lpstr>t-channel cross section</vt:lpstr>
      <vt:lpstr>Single top differential cross section</vt:lpstr>
      <vt:lpstr>tW-channel</vt:lpstr>
      <vt:lpstr>tt ̅-tW interference</vt:lpstr>
      <vt:lpstr>Top quark mass</vt:lpstr>
      <vt:lpstr>Top quark mass</vt:lpstr>
      <vt:lpstr>Direct measurement of top mass  from decay products (above threshold)</vt:lpstr>
      <vt:lpstr>Top quark mass from cross section</vt:lpstr>
      <vt:lpstr>combinations</vt:lpstr>
      <vt:lpstr>Top quark physic at e^+ e^- colliers</vt:lpstr>
      <vt:lpstr>Beam effects/ISR</vt:lpstr>
      <vt:lpstr>Top mass measurement from tt ̅ threshold</vt:lpstr>
      <vt:lpstr>Top mass measurement from tt ̅ threshold</vt:lpstr>
      <vt:lpstr>tt ̅H and Yukawa couplings</vt:lpstr>
      <vt:lpstr>tt ̅H and tHq</vt:lpstr>
      <vt:lpstr>tt ̅H and tHq</vt:lpstr>
      <vt:lpstr>tt ̅H and tHq</vt:lpstr>
      <vt:lpstr>tt ̅H and tHq</vt:lpstr>
      <vt:lpstr>tt ̅H prospectives at HL-LHC</vt:lpstr>
      <vt:lpstr>tt ̅H at FCChh</vt:lpstr>
      <vt:lpstr>Top quark properties</vt:lpstr>
      <vt:lpstr>tt ̅ Spin correlation</vt:lpstr>
      <vt:lpstr>tt ̅ spin correlation</vt:lpstr>
      <vt:lpstr>tt ̅ spin correlation</vt:lpstr>
      <vt:lpstr>Top quark EFT  and indirect searches</vt:lpstr>
      <vt:lpstr>Fermi’s model neutron decay</vt:lpstr>
      <vt:lpstr>Fermi’s model neutron decay</vt:lpstr>
      <vt:lpstr>Search of new physics through EFT</vt:lpstr>
      <vt:lpstr>tt ̅Z cross section measurement</vt:lpstr>
      <vt:lpstr>tt ̅γ cross section measurement</vt:lpstr>
      <vt:lpstr>EFT interpretation of tt ̅Z and tt ̅γ</vt:lpstr>
      <vt:lpstr>EFT interpretation of tt ̅Z and tt ̅γ</vt:lpstr>
      <vt:lpstr>Toward a global fit, and importance of FCCee</vt:lpstr>
      <vt:lpstr>Toward a global fit, and importance of FCCee</vt:lpstr>
      <vt:lpstr>EFT and top FCNC</vt:lpstr>
      <vt:lpstr>Top-FCNC at LHC</vt:lpstr>
      <vt:lpstr>Top FCNC summary</vt:lpstr>
      <vt:lpstr>Top quark physics at 240 GeV</vt:lpstr>
      <vt:lpstr>Conclusions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477</cp:revision>
  <dcterms:created xsi:type="dcterms:W3CDTF">2025-05-28T09:41:48Z</dcterms:created>
  <dcterms:modified xsi:type="dcterms:W3CDTF">2025-12-01T07:51:25Z</dcterms:modified>
</cp:coreProperties>
</file>