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3060" r:id="rId2"/>
    <p:sldId id="3631" r:id="rId3"/>
    <p:sldId id="3724" r:id="rId4"/>
    <p:sldId id="3327" r:id="rId5"/>
    <p:sldId id="3733" r:id="rId6"/>
    <p:sldId id="3341" r:id="rId7"/>
    <p:sldId id="3311" r:id="rId8"/>
    <p:sldId id="3730" r:id="rId9"/>
    <p:sldId id="3729" r:id="rId10"/>
    <p:sldId id="3347" r:id="rId11"/>
    <p:sldId id="3351" r:id="rId12"/>
    <p:sldId id="3639" r:id="rId13"/>
    <p:sldId id="3740" r:id="rId14"/>
    <p:sldId id="3664" r:id="rId15"/>
    <p:sldId id="3352" r:id="rId16"/>
    <p:sldId id="2589" r:id="rId17"/>
    <p:sldId id="3643" r:id="rId18"/>
    <p:sldId id="3640" r:id="rId19"/>
    <p:sldId id="3669" r:id="rId20"/>
    <p:sldId id="3619" r:id="rId21"/>
    <p:sldId id="3747" r:id="rId22"/>
    <p:sldId id="3735" r:id="rId23"/>
    <p:sldId id="3646" r:id="rId24"/>
    <p:sldId id="3662" r:id="rId25"/>
    <p:sldId id="3670" r:id="rId26"/>
    <p:sldId id="3679" r:id="rId27"/>
    <p:sldId id="3680" r:id="rId28"/>
    <p:sldId id="3681" r:id="rId29"/>
    <p:sldId id="3682" r:id="rId30"/>
    <p:sldId id="3683" r:id="rId31"/>
    <p:sldId id="3685" r:id="rId32"/>
    <p:sldId id="3686" r:id="rId33"/>
    <p:sldId id="3689" r:id="rId34"/>
    <p:sldId id="3693" r:id="rId35"/>
    <p:sldId id="3694" r:id="rId36"/>
    <p:sldId id="3739" r:id="rId37"/>
    <p:sldId id="3698" r:id="rId38"/>
    <p:sldId id="3700" r:id="rId39"/>
    <p:sldId id="3696" r:id="rId40"/>
    <p:sldId id="3705" r:id="rId41"/>
    <p:sldId id="3711" r:id="rId42"/>
    <p:sldId id="3702" r:id="rId43"/>
    <p:sldId id="3741" r:id="rId44"/>
    <p:sldId id="3722" r:id="rId45"/>
    <p:sldId id="3742" r:id="rId46"/>
    <p:sldId id="3718" r:id="rId47"/>
    <p:sldId id="3719" r:id="rId48"/>
    <p:sldId id="3743" r:id="rId49"/>
    <p:sldId id="3745" r:id="rId50"/>
    <p:sldId id="3746" r:id="rId51"/>
    <p:sldId id="3255" r:id="rId52"/>
    <p:sldId id="3644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a Malgeri" initials="LM" lastIdx="1" clrIdx="0"/>
  <p:cmAuthor id="2" name="Microsoft Office User" initials="MOU" lastIdx="2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97BFF"/>
    <a:srgbClr val="1755BD"/>
    <a:srgbClr val="F4D600"/>
    <a:srgbClr val="FFEC7D"/>
    <a:srgbClr val="FEF5A9"/>
    <a:srgbClr val="FFC3DC"/>
    <a:srgbClr val="FDF8BB"/>
    <a:srgbClr val="FEF8D4"/>
    <a:srgbClr val="FFF4C4"/>
    <a:srgbClr val="FE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0" autoAdjust="0"/>
    <p:restoredTop sz="95952" autoAdjust="0"/>
  </p:normalViewPr>
  <p:slideViewPr>
    <p:cSldViewPr snapToGrid="0" snapToObjects="1">
      <p:cViewPr varScale="1">
        <p:scale>
          <a:sx n="106" d="100"/>
          <a:sy n="106" d="100"/>
        </p:scale>
        <p:origin x="62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253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0A0A3-E680-514A-A0D9-5D56161CA2B6}" type="datetimeFigureOut">
              <a:rPr lang="en-US" smtClean="0"/>
              <a:pPr/>
              <a:t>11/22/25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883A-A103-0047-ADA0-262C0F5B77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438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B358B-323C-2A4D-B62E-A6954C044CEB}" type="datetimeFigureOut">
              <a:rPr lang="en-US" smtClean="0"/>
              <a:pPr/>
              <a:t>11/22/25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5DDA8-2351-A546-91A9-2672C2503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758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79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23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05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09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33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33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87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40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96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19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09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37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00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06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44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4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272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411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66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545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949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039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88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280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120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843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493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134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879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694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10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03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37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43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1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10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50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92283-0CAD-3A42-BA09-078EB726DC90}" type="datetime1">
              <a:rPr lang="fr-FR" smtClean="0"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D7B5A-529F-9A4A-9541-B0DE0000E338}" type="datetime1">
              <a:rPr lang="fr-FR" smtClean="0"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1FAF-BEAE-2940-AFEC-C9AB4809472E}" type="datetime1">
              <a:rPr lang="fr-FR" smtClean="0"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88"/>
            <a:ext cx="12192000" cy="678235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7622"/>
            <a:ext cx="12192000" cy="6110378"/>
          </a:xfrm>
        </p:spPr>
        <p:txBody>
          <a:bodyPr/>
          <a:lstStyle>
            <a:lvl1pPr marL="274320" indent="-274320">
              <a:spcBef>
                <a:spcPts val="600"/>
              </a:spcBef>
              <a:defRPr>
                <a:solidFill>
                  <a:srgbClr val="000090"/>
                </a:solidFill>
              </a:defRPr>
            </a:lvl1pPr>
            <a:lvl2pPr marL="548640" indent="-274320">
              <a:spcBef>
                <a:spcPts val="600"/>
              </a:spcBef>
              <a:buFont typeface="Lucida Grande"/>
              <a:buChar char="-"/>
              <a:defRPr sz="2000">
                <a:solidFill>
                  <a:schemeClr val="tx1"/>
                </a:solidFill>
              </a:defRPr>
            </a:lvl2pPr>
            <a:lvl3pPr marL="822960" indent="-274320">
              <a:spcBef>
                <a:spcPts val="300"/>
              </a:spcBef>
              <a:buFont typeface="Lucida Grande"/>
              <a:buChar char="-"/>
              <a:defRPr sz="1800">
                <a:solidFill>
                  <a:srgbClr val="800000"/>
                </a:solidFill>
              </a:defRPr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96822"/>
            <a:ext cx="1219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4059-9128-5B4A-8068-0A7DB6561E08}" type="datetime1">
              <a:rPr lang="fr-FR" smtClean="0"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C199-2BA4-F644-8030-E2D62950D688}" type="datetime1">
              <a:rPr lang="fr-FR" smtClean="0"/>
              <a:t>22/11/2025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768106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20F4-AC69-3445-9396-EE8203A38697}" type="datetime1">
              <a:rPr lang="fr-FR" smtClean="0"/>
              <a:t>22/11/2025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5B53A-191A-6042-B3D7-A76EEBDD0E74}" type="datetime1">
              <a:rPr lang="fr-FR" smtClean="0"/>
              <a:t>22/11/2025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747622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43D9-3B18-BC41-BFD6-6C9126423855}" type="datetime1">
              <a:rPr lang="fr-FR" smtClean="0"/>
              <a:t>22/11/2025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E136-14A3-0B48-922A-28ED4E07E55C}" type="datetime1">
              <a:rPr lang="fr-FR" smtClean="0"/>
              <a:t>22/11/2025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DDEE-021E-5447-B5F5-EFD0A1EB29E5}" type="datetime1">
              <a:rPr lang="fr-FR" smtClean="0"/>
              <a:t>22/11/2025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588"/>
            <a:ext cx="10972800" cy="798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747622"/>
            <a:ext cx="10972800" cy="5608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1A005-9AD8-2C49-BFFC-742AEEB4FC48}" type="datetime1">
              <a:rPr lang="fr-FR" smtClean="0"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35" y="1"/>
            <a:ext cx="2495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1"/>
            <a:r>
              <a:rPr lang="en-US"/>
              <a:t>MB Apr. 9,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112" y="1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9CA62D5A-175C-0146-8DFE-850ADA1B8F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2" indent="-3429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indico.cern.ch/event/1439855/contributions/6461486/" TargetMode="External"/><Relationship Id="rId7" Type="http://schemas.openxmlformats.org/officeDocument/2006/relationships/image" Target="../media/image24.png"/><Relationship Id="rId2" Type="http://schemas.openxmlformats.org/officeDocument/2006/relationships/hyperlink" Target="https://indico.cern.ch/event/1439855/contributions/6461493/attachments/3045866/5381793/FCC_PED_ESPPU_DetectorEoI_Backup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hyperlink" Target="https://indico.cern.ch/event/1439855/contributions/6461614/" TargetMode="External"/><Relationship Id="rId5" Type="http://schemas.openxmlformats.org/officeDocument/2006/relationships/image" Target="../media/image22.png"/><Relationship Id="rId10" Type="http://schemas.openxmlformats.org/officeDocument/2006/relationships/hyperlink" Target="https://indico.cern.ch/event/1439855/contributions/6461488/" TargetMode="External"/><Relationship Id="rId4" Type="http://schemas.openxmlformats.org/officeDocument/2006/relationships/image" Target="../media/image21.png"/><Relationship Id="rId9" Type="http://schemas.openxmlformats.org/officeDocument/2006/relationships/hyperlink" Target="https://cds.cern.ch/record/2254048/files/CLICdp-Note-2017-001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2208.06030%20with%20LP3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s://indico.cern.ch/event/1439855/contributions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hyperlink" Target="https://cms.cern/detector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genda.infn.it/event/42594/contributions/242609/attachments/126368/186542/Hadron-Collider-WS-20241002.pdf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directorates/heo/scan/engineering/technology/technology_readiness_leve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mode-collaboration.github.io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hyperlink" Target="http://www.nupecc.org/jenaa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drd4.web.cern.ch/" TargetMode="External"/><Relationship Id="rId13" Type="http://schemas.openxmlformats.org/officeDocument/2006/relationships/image" Target="../media/image86.png"/><Relationship Id="rId3" Type="http://schemas.openxmlformats.org/officeDocument/2006/relationships/hyperlink" Target="https://indico.cern.ch/event/1197445/contributions/5034860/attachments/2517863/4329123/spc-e-1190-c-e-3679-Implementation_Detector_Roadmap.pdf" TargetMode="External"/><Relationship Id="rId7" Type="http://schemas.openxmlformats.org/officeDocument/2006/relationships/hyperlink" Target="https://drd3.web.cern.ch/" TargetMode="External"/><Relationship Id="rId12" Type="http://schemas.openxmlformats.org/officeDocument/2006/relationships/hyperlink" Target="https://indico.cern.ch/event/1336746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s.cern.ch/record/2886644" TargetMode="External"/><Relationship Id="rId11" Type="http://schemas.openxmlformats.org/officeDocument/2006/relationships/hyperlink" Target="https://indico.cern.ch/event/1406007/" TargetMode="External"/><Relationship Id="rId5" Type="http://schemas.openxmlformats.org/officeDocument/2006/relationships/hyperlink" Target="https://drd1.web.cern.ch/" TargetMode="External"/><Relationship Id="rId10" Type="http://schemas.openxmlformats.org/officeDocument/2006/relationships/hyperlink" Target="https://cds.cern.ch/record/2886494?ln=en" TargetMode="External"/><Relationship Id="rId4" Type="http://schemas.openxmlformats.org/officeDocument/2006/relationships/hyperlink" Target="https://cds.cern.ch/record/2728154/files/General-Conditions_CERN_experiments.pdf" TargetMode="External"/><Relationship Id="rId9" Type="http://schemas.openxmlformats.org/officeDocument/2006/relationships/hyperlink" Target="https://doser.web.cern.ch/" TargetMode="External"/><Relationship Id="rId14" Type="http://schemas.openxmlformats.org/officeDocument/2006/relationships/hyperlink" Target="https://ecfa.web.cern.ch/ecfa-training-panel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ds.cern.ch/record/2944678/files/Physics%20Briefing%20Book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pdf/2505.06781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B0E505-5A7E-6511-09EC-BAB7ECCE7510}"/>
              </a:ext>
            </a:extLst>
          </p:cNvPr>
          <p:cNvSpPr txBox="1"/>
          <p:nvPr/>
        </p:nvSpPr>
        <p:spPr>
          <a:xfrm>
            <a:off x="5172306" y="638951"/>
            <a:ext cx="6697683" cy="123110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" panose="020B0503020202020204" pitchFamily="34" charset="0"/>
              </a:rPr>
              <a:t>Design and characteristics of detectors </a:t>
            </a:r>
          </a:p>
          <a:p>
            <a:pPr algn="ctr"/>
            <a:r>
              <a:rPr lang="en-GB" sz="2800" dirty="0">
                <a:latin typeface="Avenir Next" panose="020B0503020202020204" pitchFamily="34" charset="0"/>
              </a:rPr>
              <a:t>for future colliders</a:t>
            </a:r>
          </a:p>
          <a:p>
            <a:pPr algn="ctr"/>
            <a:r>
              <a:rPr lang="en-GB" dirty="0">
                <a:latin typeface="Avenir Next" panose="020B0503020202020204" pitchFamily="34" charset="0"/>
              </a:rPr>
              <a:t>D. Contardo, IP2I CNRS-IN2P3</a:t>
            </a:r>
            <a:endParaRPr lang="en-FR" dirty="0">
              <a:latin typeface="Avenir Next" panose="020B05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1E0069-4A72-FE39-ACD7-11FA6BF0E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7" r="1548" b="1606"/>
          <a:stretch/>
        </p:blipFill>
        <p:spPr>
          <a:xfrm>
            <a:off x="0" y="0"/>
            <a:ext cx="4850296" cy="6868707"/>
          </a:xfrm>
          <a:prstGeom prst="rect">
            <a:avLst/>
          </a:prstGeom>
        </p:spPr>
      </p:pic>
      <p:pic>
        <p:nvPicPr>
          <p:cNvPr id="10" name="Picture 2" descr="Exotic flavours at the FCC – CERN Courier">
            <a:extLst>
              <a:ext uri="{FF2B5EF4-FFF2-40B4-BE49-F238E27FC236}">
                <a16:creationId xmlns:a16="http://schemas.microsoft.com/office/drawing/2014/main" id="{9286E3F2-49D3-5536-9E63-906B8B8AB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15142" r="18462" b="31282"/>
          <a:stretch/>
        </p:blipFill>
        <p:spPr bwMode="auto">
          <a:xfrm>
            <a:off x="4850296" y="2113808"/>
            <a:ext cx="7341704" cy="475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70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6326E2F-47F9-B97B-DE98-F17856EE5BE7}"/>
              </a:ext>
            </a:extLst>
          </p:cNvPr>
          <p:cNvSpPr txBox="1"/>
          <p:nvPr/>
        </p:nvSpPr>
        <p:spPr>
          <a:xfrm>
            <a:off x="51435" y="196660"/>
            <a:ext cx="120891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Avenir Next" panose="020B0503020202020204" pitchFamily="34" charset="0"/>
              </a:rPr>
              <a:t>Different calorimetry configurations inside/outside solenoid</a:t>
            </a:r>
          </a:p>
          <a:p>
            <a:pPr algn="ctr"/>
            <a:r>
              <a:rPr lang="en-GB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E/H-calo outside: OPAL, DEPLHI, ALEPH, CDF, D0, ATLAS; E-calo inside H-calo outside: BABAR, BELLE-2 Phoenix; E/H-calo inside: L3, H1, ZEUS, STAR, ALICE, CMS</a:t>
            </a:r>
            <a:r>
              <a:rPr lang="en-GB" dirty="0">
                <a:latin typeface="Avenir Next" panose="020B0503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FBF1B-22D4-63FA-2F36-B0F1DE269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9552"/>
            <a:ext cx="12192000" cy="54284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4DB142-53DA-0A48-0EF5-DC373E14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74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BE50F-1811-BDAD-8FAD-2D224BE5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7E3249-1C28-F2AE-B2FF-029AA7ED63FB}"/>
              </a:ext>
            </a:extLst>
          </p:cNvPr>
          <p:cNvSpPr txBox="1"/>
          <p:nvPr/>
        </p:nvSpPr>
        <p:spPr>
          <a:xfrm>
            <a:off x="384526" y="456365"/>
            <a:ext cx="11139530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3200" dirty="0">
                <a:latin typeface="Avenir Next" panose="020B0503020202020204" pitchFamily="34" charset="0"/>
              </a:rPr>
              <a:t>5 “dedicated” detectors (non-hermetic)</a:t>
            </a:r>
          </a:p>
          <a:p>
            <a:pPr algn="ctr"/>
            <a:r>
              <a:rPr lang="en-GB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UA1 focus on tracking with E-calo inside and H-calo outside of dipole magnet </a:t>
            </a:r>
          </a:p>
          <a:p>
            <a:pPr algn="ctr"/>
            <a:r>
              <a:rPr lang="en-GB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UA2 focus on calorimetry with both E-calo and H-calo integrated in a toroid</a:t>
            </a:r>
          </a:p>
          <a:p>
            <a:pPr algn="ctr"/>
            <a:r>
              <a:rPr lang="en-GB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Hermes, HERA-B, </a:t>
            </a:r>
            <a:r>
              <a:rPr lang="en-GB" sz="20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LHCb</a:t>
            </a:r>
            <a:r>
              <a:rPr lang="en-GB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use dipoles in forward region (beam asymmetry/forward boost)</a:t>
            </a:r>
            <a:endParaRPr lang="en-GB" sz="3200" dirty="0">
              <a:latin typeface="Avenir Next" panose="020B0503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BD4A53-73E2-7CCF-331B-5FD0F44B3DC5}"/>
              </a:ext>
            </a:extLst>
          </p:cNvPr>
          <p:cNvGrpSpPr/>
          <p:nvPr/>
        </p:nvGrpSpPr>
        <p:grpSpPr>
          <a:xfrm>
            <a:off x="-2329" y="2253749"/>
            <a:ext cx="12194329" cy="4194209"/>
            <a:chOff x="-2329" y="2470919"/>
            <a:chExt cx="12194329" cy="419420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54DAB0-8C89-9652-3B0C-EF30D91D532F}"/>
                </a:ext>
              </a:extLst>
            </p:cNvPr>
            <p:cNvGrpSpPr/>
            <p:nvPr/>
          </p:nvGrpSpPr>
          <p:grpSpPr>
            <a:xfrm>
              <a:off x="-2329" y="2470919"/>
              <a:ext cx="12194329" cy="1724899"/>
              <a:chOff x="-2329" y="2482349"/>
              <a:chExt cx="12194329" cy="1724899"/>
            </a:xfrm>
          </p:grpSpPr>
          <p:pic>
            <p:nvPicPr>
              <p:cNvPr id="13314" name="Picture 2">
                <a:extLst>
                  <a:ext uri="{FF2B5EF4-FFF2-40B4-BE49-F238E27FC236}">
                    <a16:creationId xmlns:a16="http://schemas.microsoft.com/office/drawing/2014/main" id="{7AAB36EB-28AF-332E-E9A1-EE5708C01E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20" r="10812" b="18085"/>
              <a:stretch/>
            </p:blipFill>
            <p:spPr bwMode="auto">
              <a:xfrm>
                <a:off x="1" y="2490049"/>
                <a:ext cx="2155998" cy="17171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Résultat de recherche d'images pour &quot;lhcb detector&quot;">
                <a:extLst>
                  <a:ext uri="{FF2B5EF4-FFF2-40B4-BE49-F238E27FC236}">
                    <a16:creationId xmlns:a16="http://schemas.microsoft.com/office/drawing/2014/main" id="{3BF0A55B-DF8B-8D59-DE0F-432C4325ADE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3647" y="2490049"/>
                <a:ext cx="2520000" cy="17171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UA2 particle detector, CERN">
                <a:extLst>
                  <a:ext uri="{FF2B5EF4-FFF2-40B4-BE49-F238E27FC236}">
                    <a16:creationId xmlns:a16="http://schemas.microsoft.com/office/drawing/2014/main" id="{568F6AC2-6BD4-6835-3AF6-F3214E4075BE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569" b="7737"/>
              <a:stretch/>
            </p:blipFill>
            <p:spPr bwMode="auto">
              <a:xfrm>
                <a:off x="2155998" y="2490049"/>
                <a:ext cx="2654375" cy="17171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HERMES">
                <a:extLst>
                  <a:ext uri="{FF2B5EF4-FFF2-40B4-BE49-F238E27FC236}">
                    <a16:creationId xmlns:a16="http://schemas.microsoft.com/office/drawing/2014/main" id="{020F969E-11ED-6F65-C55A-2E2D4DB82349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6550" y="2490049"/>
                <a:ext cx="2520000" cy="16950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4" descr="HERA-B finds a new direction – CERN Courier">
                <a:extLst>
                  <a:ext uri="{FF2B5EF4-FFF2-40B4-BE49-F238E27FC236}">
                    <a16:creationId xmlns:a16="http://schemas.microsoft.com/office/drawing/2014/main" id="{B33B5E92-4709-EEA5-D904-D4263876AEDA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36550" y="2490049"/>
                <a:ext cx="2355450" cy="17171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CDE1F0-C53F-654E-7432-AD74FC3FA8DC}"/>
                  </a:ext>
                </a:extLst>
              </p:cNvPr>
              <p:cNvSpPr txBox="1"/>
              <p:nvPr/>
            </p:nvSpPr>
            <p:spPr>
              <a:xfrm>
                <a:off x="4822940" y="2500637"/>
                <a:ext cx="9255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R" sz="14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LHCb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185126-92F5-9E34-018B-7F9F776BB54C}"/>
                  </a:ext>
                </a:extLst>
              </p:cNvPr>
              <p:cNvSpPr txBox="1"/>
              <p:nvPr/>
            </p:nvSpPr>
            <p:spPr>
              <a:xfrm>
                <a:off x="-2329" y="2482349"/>
                <a:ext cx="5399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4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UA1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7086A2-FD01-D6A4-9901-4669FAF38D40}"/>
                  </a:ext>
                </a:extLst>
              </p:cNvPr>
              <p:cNvSpPr txBox="1"/>
              <p:nvPr/>
            </p:nvSpPr>
            <p:spPr>
              <a:xfrm>
                <a:off x="2487053" y="2482349"/>
                <a:ext cx="5399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4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UA2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401F4B6-2ACE-C246-01AF-F3004BEA3D68}"/>
                  </a:ext>
                </a:extLst>
              </p:cNvPr>
              <p:cNvSpPr txBox="1"/>
              <p:nvPr/>
            </p:nvSpPr>
            <p:spPr>
              <a:xfrm>
                <a:off x="7335713" y="2482349"/>
                <a:ext cx="8915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4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HERMES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850AA5E-92DF-163B-F998-CE2C39135DC2}"/>
                  </a:ext>
                </a:extLst>
              </p:cNvPr>
              <p:cNvSpPr txBox="1"/>
              <p:nvPr/>
            </p:nvSpPr>
            <p:spPr>
              <a:xfrm>
                <a:off x="9854819" y="2482349"/>
                <a:ext cx="8226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4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HERA-B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736A59E-4467-7C67-1DBA-6E94E0467F9E}"/>
                </a:ext>
              </a:extLst>
            </p:cNvPr>
            <p:cNvGrpSpPr/>
            <p:nvPr/>
          </p:nvGrpSpPr>
          <p:grpSpPr>
            <a:xfrm>
              <a:off x="3405957" y="4218824"/>
              <a:ext cx="8780118" cy="2446304"/>
              <a:chOff x="3405957" y="4218824"/>
              <a:chExt cx="8780118" cy="2446304"/>
            </a:xfrm>
          </p:grpSpPr>
          <p:pic>
            <p:nvPicPr>
              <p:cNvPr id="49" name="Picture 4" descr="3 Questions: Richard Milner on the messier side of physics | MIT News |  Massachusetts Institute of Technology">
                <a:extLst>
                  <a:ext uri="{FF2B5EF4-FFF2-40B4-BE49-F238E27FC236}">
                    <a16:creationId xmlns:a16="http://schemas.microsoft.com/office/drawing/2014/main" id="{C927FB0B-B615-0B0A-A4CE-E91F6D7CC2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45"/>
              <a:stretch/>
            </p:blipFill>
            <p:spPr bwMode="auto">
              <a:xfrm>
                <a:off x="7323647" y="4218824"/>
                <a:ext cx="2550836" cy="1754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2: The HERA-B detector machine | Download Scientific Diagram">
                <a:extLst>
                  <a:ext uri="{FF2B5EF4-FFF2-40B4-BE49-F238E27FC236}">
                    <a16:creationId xmlns:a16="http://schemas.microsoft.com/office/drawing/2014/main" id="{CBD62604-C66F-1B13-A118-9FB8461A3D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50289" y="4285325"/>
                <a:ext cx="2335786" cy="1591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round_lhcb.gif" descr="round_lhcb.gif">
                <a:extLst>
                  <a:ext uri="{FF2B5EF4-FFF2-40B4-BE49-F238E27FC236}">
                    <a16:creationId xmlns:a16="http://schemas.microsoft.com/office/drawing/2014/main" id="{39D04E1A-20CB-EA54-E38E-82E48E4286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8802"/>
              <a:stretch/>
            </p:blipFill>
            <p:spPr>
              <a:xfrm>
                <a:off x="4810373" y="4285326"/>
                <a:ext cx="2513274" cy="16505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157668C4-3B2F-3D5F-0B1D-6330230EDA96}"/>
                  </a:ext>
                </a:extLst>
              </p:cNvPr>
              <p:cNvSpPr txBox="1"/>
              <p:nvPr/>
            </p:nvSpPr>
            <p:spPr>
              <a:xfrm>
                <a:off x="3405957" y="6018797"/>
                <a:ext cx="8697549" cy="646331"/>
              </a:xfrm>
              <a:prstGeom prst="rect">
                <a:avLst/>
              </a:prstGeom>
              <a:solidFill>
                <a:schemeClr val="bg1">
                  <a:lumMod val="95000"/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Avenir Next" panose="020B0503020202020204" pitchFamily="34" charset="0"/>
                  </a:rPr>
                  <a:t>Similar </a:t>
                </a:r>
                <a:r>
                  <a:rPr lang="en-FR" dirty="0">
                    <a:latin typeface="Avenir Next" panose="020B0503020202020204" pitchFamily="34" charset="0"/>
                  </a:rPr>
                  <a:t>sequence of subsytems as for general purpose detectors: </a:t>
                </a:r>
              </a:p>
              <a:p>
                <a:pPr algn="r"/>
                <a:r>
                  <a:rPr lang="en-FR" dirty="0">
                    <a:latin typeface="Avenir Next" panose="020B0503020202020204" pitchFamily="34" charset="0"/>
                  </a:rPr>
                  <a:t>VD, tracking around/inside dipole, RICH before/after dipole, calorimeters, muons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0394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E27316-EBDC-107D-2568-151B71FE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68B77F-1D24-A38C-9284-0F3B3F8A5C29}"/>
              </a:ext>
            </a:extLst>
          </p:cNvPr>
          <p:cNvSpPr txBox="1"/>
          <p:nvPr/>
        </p:nvSpPr>
        <p:spPr>
          <a:xfrm>
            <a:off x="609388" y="306837"/>
            <a:ext cx="109732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3200" dirty="0">
                <a:latin typeface="Avenir Next" panose="020B0503020202020204" pitchFamily="34" charset="0"/>
              </a:rPr>
              <a:t>Other considerations for detector</a:t>
            </a:r>
            <a:r>
              <a:rPr lang="en-GB" sz="3200" dirty="0">
                <a:effectLst/>
                <a:latin typeface="Avenir Next" panose="020B0503020202020204" pitchFamily="34" charset="0"/>
              </a:rPr>
              <a:t> design</a:t>
            </a:r>
            <a:endParaRPr lang="en-US" sz="3200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0A928-1009-C672-38E8-692DE732A061}"/>
              </a:ext>
            </a:extLst>
          </p:cNvPr>
          <p:cNvSpPr txBox="1"/>
          <p:nvPr/>
        </p:nvSpPr>
        <p:spPr>
          <a:xfrm>
            <a:off x="1489734" y="1032742"/>
            <a:ext cx="9212533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Tolerance, characterisation and quality control of components</a:t>
            </a:r>
          </a:p>
          <a:p>
            <a:pPr marL="741600" lvl="1" indent="-28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considering calibration (systematic uncertainties), failure risks…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Easiness of production, assembly and maintenance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balancing simplicity and performance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enabling access to subsystems (opening of detector)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venir Next" panose="020B0503020202020204" pitchFamily="34" charset="0"/>
              </a:rPr>
              <a:t> </a:t>
            </a:r>
            <a:r>
              <a:rPr lang="en-GB" sz="2000" dirty="0">
                <a:latin typeface="Avenir Next" panose="020B0503020202020204" pitchFamily="34" charset="0"/>
              </a:rPr>
              <a:t>Redundancy, operation margins and ability to upgrade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mitigating failures risks, monitoring operation conditions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adapting to evolving beam conditions, physics program, technology progress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cost efficiency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9DE837-FBF0-1C1C-4515-C4BEF719B9E1}"/>
              </a:ext>
            </a:extLst>
          </p:cNvPr>
          <p:cNvSpPr txBox="1"/>
          <p:nvPr/>
        </p:nvSpPr>
        <p:spPr>
          <a:xfrm>
            <a:off x="959566" y="4182340"/>
            <a:ext cx="10272869" cy="243143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latin typeface="Avenir Next" panose="020B0503020202020204" pitchFamily="34" charset="0"/>
              </a:rPr>
              <a:t>No ideal detector concept so far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all future concepts (as of today) features only </a:t>
            </a:r>
            <a:r>
              <a:rPr lang="en-GB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SuperConducting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Solenoid(s)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subsystems concepts are similar to those used in past experiments, but with new technologies and new paradigm to reach precise 5D measurement (</a:t>
            </a:r>
            <a:r>
              <a:rPr lang="en-GB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x,y,z,t,E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latin typeface="Avenir Next" panose="020B0503020202020204" pitchFamily="34" charset="0"/>
              </a:rPr>
              <a:t>At least 2 detectors needed for all colliders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running simultaneously at Circular Colliders (increased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stastistics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≠ detector optimizations with ≠ systematic uncertainties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4 detectors at FCC-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ee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best given extensive physics program &amp; precision goals</a:t>
            </a:r>
          </a:p>
        </p:txBody>
      </p:sp>
    </p:spTree>
    <p:extLst>
      <p:ext uri="{BB962C8B-B14F-4D97-AF65-F5344CB8AC3E}">
        <p14:creationId xmlns:p14="http://schemas.microsoft.com/office/powerpoint/2010/main" val="828110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34E4F0-F853-FC9A-7005-5AED90132E1D}"/>
              </a:ext>
            </a:extLst>
          </p:cNvPr>
          <p:cNvSpPr/>
          <p:nvPr/>
        </p:nvSpPr>
        <p:spPr>
          <a:xfrm>
            <a:off x="8997244" y="3355805"/>
            <a:ext cx="778933" cy="36406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5A1E4B-8C39-68BB-2417-FCFF5889E3A8}"/>
              </a:ext>
            </a:extLst>
          </p:cNvPr>
          <p:cNvGrpSpPr/>
          <p:nvPr/>
        </p:nvGrpSpPr>
        <p:grpSpPr>
          <a:xfrm>
            <a:off x="282082" y="1518615"/>
            <a:ext cx="11627837" cy="3820771"/>
            <a:chOff x="917106" y="1316389"/>
            <a:chExt cx="11719577" cy="38207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4AD2AEB-5105-3BBE-227D-6FAEA88A1376}"/>
                </a:ext>
              </a:extLst>
            </p:cNvPr>
            <p:cNvSpPr txBox="1"/>
            <p:nvPr/>
          </p:nvSpPr>
          <p:spPr>
            <a:xfrm>
              <a:off x="2582965" y="1316389"/>
              <a:ext cx="83878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GB" sz="3200" dirty="0">
                  <a:effectLst/>
                  <a:latin typeface="Avenir Next" panose="020B0503020202020204" pitchFamily="34" charset="0"/>
                </a:rPr>
                <a:t>Outline </a:t>
              </a:r>
              <a:endParaRPr lang="en-US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EBC935-F419-904F-D68B-79BD8B852AFD}"/>
                </a:ext>
              </a:extLst>
            </p:cNvPr>
            <p:cNvSpPr txBox="1"/>
            <p:nvPr/>
          </p:nvSpPr>
          <p:spPr>
            <a:xfrm>
              <a:off x="917106" y="1905506"/>
              <a:ext cx="11719577" cy="323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Generic detector concept premise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A glimpse to the past and present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3000" dirty="0">
                  <a:latin typeface="Avenir Next" panose="020B0503020202020204" pitchFamily="34" charset="0"/>
                </a:rPr>
                <a:t>Conceptual Detectors, subsystem characteristics &amp; technologies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GB" sz="3000" dirty="0">
                  <a:latin typeface="Avenir Next" panose="020B0503020202020204" pitchFamily="34" charset="0"/>
                </a:rPr>
                <a:t>e-e colliders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e-h/A, h-h/A, </a:t>
              </a:r>
              <a:r>
                <a:rPr lang="en-GB" sz="2400" dirty="0" err="1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μ-μ</a:t>
              </a: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 colliders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Programmatic of detector preparation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Methodologies to develop concepts and prepare technologies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288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56112" y="647496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A789A1-A14D-AF5E-6E5E-92BA8C6187AD}"/>
              </a:ext>
            </a:extLst>
          </p:cNvPr>
          <p:cNvSpPr/>
          <p:nvPr/>
        </p:nvSpPr>
        <p:spPr>
          <a:xfrm>
            <a:off x="647315" y="950610"/>
            <a:ext cx="10897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venir Next" panose="020B0503020202020204" pitchFamily="34" charset="0"/>
                <a:sym typeface="Wingdings"/>
              </a:rPr>
              <a:t>Main different beam related constraint at e-e colliders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181021-C17F-BEA1-3308-CD543FD8C1B5}"/>
              </a:ext>
            </a:extLst>
          </p:cNvPr>
          <p:cNvSpPr txBox="1"/>
          <p:nvPr/>
        </p:nvSpPr>
        <p:spPr>
          <a:xfrm>
            <a:off x="849083" y="1765479"/>
            <a:ext cx="10493835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ILC/CLIC bunch trains are separated by 200/10 ms (w/ 550/0.5 ns bunch spacing)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a</a:t>
            </a:r>
            <a:r>
              <a:rPr lang="en-FR" dirty="0">
                <a:latin typeface="Avenir Next" panose="020B0503020202020204" pitchFamily="34" charset="0"/>
              </a:rPr>
              <a:t>llow electronics power pulsing (switchoff between trains) avoiding active cooling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CLIC requires event time stamping ≲ 5 ns (not needed at other colliders)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FCC-ee </a:t>
            </a:r>
            <a:r>
              <a:rPr lang="en-GB" sz="2000" dirty="0">
                <a:latin typeface="Avenir Next" panose="020B0503020202020204" pitchFamily="34" charset="0"/>
              </a:rPr>
              <a:t>b</a:t>
            </a:r>
            <a:r>
              <a:rPr lang="en-FR" sz="2000" dirty="0">
                <a:latin typeface="Avenir Next" panose="020B0503020202020204" pitchFamily="34" charset="0"/>
              </a:rPr>
              <a:t>unch spacing down to 20 ns does not allow power pulsing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challenge of low power electronics to avoid active cooling and/or to mitigate effect on X/X</a:t>
            </a:r>
            <a:r>
              <a:rPr lang="en-GB" baseline="-25000" dirty="0">
                <a:solidFill>
                  <a:srgbClr val="C00000"/>
                </a:solidFill>
                <a:latin typeface="Avenir Next" panose="020B0503020202020204" pitchFamily="34" charset="0"/>
              </a:rPr>
              <a:t>0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 in tracker and on sampling fraction in high depth segmentation calorimeters </a:t>
            </a:r>
            <a:endParaRPr lang="en-FR" dirty="0">
              <a:latin typeface="Avenir Next" panose="020B0503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FCC-ee luminosity at Z-pole limits the B-field to 2T (as of today)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FCC-ee at Z-pole huge background of Incoherent Pair Production in F/B regions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severe constraints on 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Vertex Detector (rates) &amp; Tracking G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a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s Detector (operation)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7CEC7-14BA-9F80-8640-744DC47D4117}"/>
              </a:ext>
            </a:extLst>
          </p:cNvPr>
          <p:cNvSpPr txBox="1"/>
          <p:nvPr/>
        </p:nvSpPr>
        <p:spPr>
          <a:xfrm>
            <a:off x="585536" y="4927278"/>
            <a:ext cx="11020926" cy="10464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latin typeface="Avenir Next" panose="020B0503020202020204" pitchFamily="34" charset="0"/>
              </a:rPr>
              <a:t>FCC-</a:t>
            </a:r>
            <a:r>
              <a:rPr lang="en-GB" sz="2200" dirty="0" err="1">
                <a:latin typeface="Avenir Next" panose="020B0503020202020204" pitchFamily="34" charset="0"/>
              </a:rPr>
              <a:t>ee</a:t>
            </a:r>
            <a:r>
              <a:rPr lang="en-GB" sz="2200" dirty="0">
                <a:latin typeface="Avenir Next" panose="020B0503020202020204" pitchFamily="34" charset="0"/>
              </a:rPr>
              <a:t> at the Z-pole is the most constraining for detector performance &amp; operation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detectors also include PID features not originally considered in LCs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specific constraints arise to reach systematic uncertainties ≲ statistical 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855103F-45D6-A1C4-792B-F830DFAEC924}"/>
              </a:ext>
            </a:extLst>
          </p:cNvPr>
          <p:cNvSpPr txBox="1">
            <a:spLocks/>
          </p:cNvSpPr>
          <p:nvPr/>
        </p:nvSpPr>
        <p:spPr>
          <a:xfrm>
            <a:off x="10856112" y="1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A62D5A-175C-0146-8DFE-850ADA1B8FD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82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BE50F-1811-BDAD-8FAD-2D224BE5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7E3249-1C28-F2AE-B2FF-029AA7ED63FB}"/>
              </a:ext>
            </a:extLst>
          </p:cNvPr>
          <p:cNvSpPr txBox="1"/>
          <p:nvPr/>
        </p:nvSpPr>
        <p:spPr>
          <a:xfrm>
            <a:off x="328489" y="427339"/>
            <a:ext cx="115134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Avenir Next" panose="020B0503020202020204" pitchFamily="34" charset="0"/>
              </a:rPr>
              <a:t>Representative conceptual detectors for e-e colliders</a:t>
            </a: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D1AD0128-AE76-1827-48D4-4CF307D72B1A}"/>
              </a:ext>
            </a:extLst>
          </p:cNvPr>
          <p:cNvGrpSpPr/>
          <p:nvPr/>
        </p:nvGrpSpPr>
        <p:grpSpPr>
          <a:xfrm>
            <a:off x="247491" y="1368196"/>
            <a:ext cx="11712281" cy="4529910"/>
            <a:chOff x="247491" y="1437645"/>
            <a:chExt cx="11712281" cy="452991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D02F9F3-A686-773C-179E-1D1AFCE52A97}"/>
                </a:ext>
              </a:extLst>
            </p:cNvPr>
            <p:cNvGrpSpPr/>
            <p:nvPr/>
          </p:nvGrpSpPr>
          <p:grpSpPr>
            <a:xfrm>
              <a:off x="247491" y="1437645"/>
              <a:ext cx="11712281" cy="4185216"/>
              <a:chOff x="247491" y="2166851"/>
              <a:chExt cx="11712281" cy="4185216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B3FFDD-4E30-8772-5C57-2B049ED9AE6A}"/>
                  </a:ext>
                </a:extLst>
              </p:cNvPr>
              <p:cNvSpPr txBox="1"/>
              <p:nvPr/>
            </p:nvSpPr>
            <p:spPr>
              <a:xfrm>
                <a:off x="649256" y="3086770"/>
                <a:ext cx="210909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sz="1600" dirty="0">
                    <a:latin typeface="Avenir Next" panose="020B0503020202020204" pitchFamily="34" charset="0"/>
                    <a:hlinkClick r:id="rId2"/>
                  </a:rPr>
                  <a:t>CLD</a:t>
                </a:r>
                <a:endParaRPr lang="en-FR" sz="16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45F2439-F39B-1F28-024E-41CAB4A67624}"/>
                  </a:ext>
                </a:extLst>
              </p:cNvPr>
              <p:cNvSpPr txBox="1"/>
              <p:nvPr/>
            </p:nvSpPr>
            <p:spPr>
              <a:xfrm>
                <a:off x="3511119" y="3086770"/>
                <a:ext cx="210909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sz="1600" dirty="0">
                    <a:latin typeface="Avenir Next" panose="020B0503020202020204" pitchFamily="34" charset="0"/>
                    <a:hlinkClick r:id="rId3"/>
                  </a:rPr>
                  <a:t>ILD</a:t>
                </a:r>
                <a:endParaRPr lang="en-FR" sz="1600" dirty="0">
                  <a:latin typeface="Avenir Next" panose="020B0503020202020204" pitchFamily="34" charset="0"/>
                </a:endParaRP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44E3DD3-0150-4BE3-1060-BFB1E6439223}"/>
                  </a:ext>
                </a:extLst>
              </p:cNvPr>
              <p:cNvGrpSpPr/>
              <p:nvPr/>
            </p:nvGrpSpPr>
            <p:grpSpPr>
              <a:xfrm>
                <a:off x="247491" y="2166851"/>
                <a:ext cx="11712281" cy="4185216"/>
                <a:chOff x="247491" y="2166851"/>
                <a:chExt cx="11712281" cy="4185216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EE054192-AF4F-22B1-C46B-D0936234DADC}"/>
                    </a:ext>
                  </a:extLst>
                </p:cNvPr>
                <p:cNvGrpSpPr/>
                <p:nvPr/>
              </p:nvGrpSpPr>
              <p:grpSpPr>
                <a:xfrm>
                  <a:off x="247491" y="2166851"/>
                  <a:ext cx="11712281" cy="4185216"/>
                  <a:chOff x="247491" y="2143991"/>
                  <a:chExt cx="11712281" cy="4185216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9822A31A-AA84-EB20-94FE-A8D4F7C6D804}"/>
                      </a:ext>
                    </a:extLst>
                  </p:cNvPr>
                  <p:cNvGrpSpPr/>
                  <p:nvPr/>
                </p:nvGrpSpPr>
                <p:grpSpPr>
                  <a:xfrm>
                    <a:off x="247491" y="2143991"/>
                    <a:ext cx="11712281" cy="4185216"/>
                    <a:chOff x="316603" y="4493805"/>
                    <a:chExt cx="11712281" cy="4185216"/>
                  </a:xfrm>
                </p:grpSpPr>
                <p:grpSp>
                  <p:nvGrpSpPr>
                    <p:cNvPr id="40" name="Group 39">
                      <a:extLst>
                        <a:ext uri="{FF2B5EF4-FFF2-40B4-BE49-F238E27FC236}">
                          <a16:creationId xmlns:a16="http://schemas.microsoft.com/office/drawing/2014/main" id="{98E5067F-1344-7135-18B1-9C4E7C5D9E7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603" y="4493805"/>
                      <a:ext cx="11712281" cy="4185216"/>
                      <a:chOff x="316603" y="4493805"/>
                      <a:chExt cx="11712281" cy="4185216"/>
                    </a:xfrm>
                  </p:grpSpPr>
                  <p:grpSp>
                    <p:nvGrpSpPr>
                      <p:cNvPr id="42" name="Group 41">
                        <a:extLst>
                          <a:ext uri="{FF2B5EF4-FFF2-40B4-BE49-F238E27FC236}">
                            <a16:creationId xmlns:a16="http://schemas.microsoft.com/office/drawing/2014/main" id="{086F489F-6481-A070-36C9-4D67855FBC4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16603" y="4493805"/>
                        <a:ext cx="11712281" cy="4185216"/>
                        <a:chOff x="316603" y="4493805"/>
                        <a:chExt cx="11712281" cy="4185216"/>
                      </a:xfrm>
                    </p:grpSpPr>
                    <p:grpSp>
                      <p:nvGrpSpPr>
                        <p:cNvPr id="45" name="Group 44">
                          <a:extLst>
                            <a:ext uri="{FF2B5EF4-FFF2-40B4-BE49-F238E27FC236}">
                              <a16:creationId xmlns:a16="http://schemas.microsoft.com/office/drawing/2014/main" id="{130D61ED-8EE3-2FD3-D6AE-4D04220AC96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16603" y="5712324"/>
                          <a:ext cx="11712281" cy="2966697"/>
                          <a:chOff x="255659" y="6265833"/>
                          <a:chExt cx="11712281" cy="2966697"/>
                        </a:xfrm>
                      </p:grpSpPr>
                      <p:pic>
                        <p:nvPicPr>
                          <p:cNvPr id="47" name="Picture 46">
                            <a:extLst>
                              <a:ext uri="{FF2B5EF4-FFF2-40B4-BE49-F238E27FC236}">
                                <a16:creationId xmlns:a16="http://schemas.microsoft.com/office/drawing/2014/main" id="{E2C14D96-BBF9-274D-8D72-7E071F8C5DD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4"/>
                          <a:srcRect l="2588" t="13537" r="14188" b="3986"/>
                          <a:stretch/>
                        </p:blipFill>
                        <p:spPr>
                          <a:xfrm>
                            <a:off x="9121495" y="6265833"/>
                            <a:ext cx="2846445" cy="2920096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48" name="Picture 47">
                            <a:extLst>
                              <a:ext uri="{FF2B5EF4-FFF2-40B4-BE49-F238E27FC236}">
                                <a16:creationId xmlns:a16="http://schemas.microsoft.com/office/drawing/2014/main" id="{BACD892E-7730-904C-76DB-552C735FE56E}"/>
                              </a:ext>
                            </a:extLst>
                          </p:cNvPr>
                          <p:cNvPicPr>
                            <a:picLocks/>
                          </p:cNvPicPr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 flipH="1">
                            <a:off x="255659" y="6265833"/>
                            <a:ext cx="2846445" cy="2942808"/>
                          </a:xfrm>
                          <a:prstGeom prst="rect">
                            <a:avLst/>
                          </a:prstGeom>
                        </p:spPr>
                      </p:pic>
                      <p:grpSp>
                        <p:nvGrpSpPr>
                          <p:cNvPr id="50" name="Group 49">
                            <a:extLst>
                              <a:ext uri="{FF2B5EF4-FFF2-40B4-BE49-F238E27FC236}">
                                <a16:creationId xmlns:a16="http://schemas.microsoft.com/office/drawing/2014/main" id="{E745D12D-34BC-7D3D-3B28-295C6EB5DD1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135493" y="6289723"/>
                            <a:ext cx="2847002" cy="2942807"/>
                            <a:chOff x="6126319" y="6289723"/>
                            <a:chExt cx="2847002" cy="2942807"/>
                          </a:xfrm>
                        </p:grpSpPr>
                        <p:pic>
                          <p:nvPicPr>
                            <p:cNvPr id="52" name="Picture 51">
                              <a:extLst>
                                <a:ext uri="{FF2B5EF4-FFF2-40B4-BE49-F238E27FC236}">
                                  <a16:creationId xmlns:a16="http://schemas.microsoft.com/office/drawing/2014/main" id="{382A2324-B9C5-CE0D-5272-F5D9DFD9BDD2}"/>
                                </a:ext>
                              </a:extLst>
                            </p:cNvPr>
                            <p:cNvPicPr>
                              <a:picLocks/>
                            </p:cNvPicPr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126876" y="6289723"/>
                              <a:ext cx="2846445" cy="2942807"/>
                            </a:xfrm>
                            <a:prstGeom prst="rect">
                              <a:avLst/>
                            </a:prstGeom>
                          </p:spPr>
                        </p:pic>
                        <p:grpSp>
                          <p:nvGrpSpPr>
                            <p:cNvPr id="53" name="Group 52">
                              <a:extLst>
                                <a:ext uri="{FF2B5EF4-FFF2-40B4-BE49-F238E27FC236}">
                                  <a16:creationId xmlns:a16="http://schemas.microsoft.com/office/drawing/2014/main" id="{9ED22A7F-4EBD-CA0B-8850-6E969DD4C9E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6126319" y="6685061"/>
                              <a:ext cx="2429227" cy="2412632"/>
                              <a:chOff x="6126319" y="6685061"/>
                              <a:chExt cx="2429227" cy="2412632"/>
                            </a:xfrm>
                          </p:grpSpPr>
                          <p:pic>
                            <p:nvPicPr>
                              <p:cNvPr id="54" name="Picture 53">
                                <a:extLst>
                                  <a:ext uri="{FF2B5EF4-FFF2-40B4-BE49-F238E27FC236}">
                                    <a16:creationId xmlns:a16="http://schemas.microsoft.com/office/drawing/2014/main" id="{7D4CA42A-8338-34C6-509E-7B544ED48FF3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7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6138193" y="6685061"/>
                                <a:ext cx="2417353" cy="2412632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55" name="Picture 54">
                                <a:extLst>
                                  <a:ext uri="{FF2B5EF4-FFF2-40B4-BE49-F238E27FC236}">
                                    <a16:creationId xmlns:a16="http://schemas.microsoft.com/office/drawing/2014/main" id="{0965715E-958F-1AB0-C9C8-89CEDC62019E}"/>
                                  </a:ext>
                                </a:extLst>
                              </p:cNvPr>
                              <p:cNvPicPr>
                                <a:picLocks/>
                              </p:cNvPicPr>
                              <p:nvPr/>
                            </p:nvPicPr>
                            <p:blipFill rotWithShape="1">
                              <a:blip r:embed="rId8"/>
                              <a:srcRect t="7681" r="16888" b="16567"/>
                              <a:stretch/>
                            </p:blipFill>
                            <p:spPr>
                              <a:xfrm>
                                <a:off x="6126319" y="8177273"/>
                                <a:ext cx="946800" cy="906299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grpSp>
                      </p:grpSp>
                    </p:grpSp>
                    <p:sp>
                      <p:nvSpPr>
                        <p:cNvPr id="46" name="TextBox 45">
                          <a:extLst>
                            <a:ext uri="{FF2B5EF4-FFF2-40B4-BE49-F238E27FC236}">
                              <a16:creationId xmlns:a16="http://schemas.microsoft.com/office/drawing/2014/main" id="{27F4CD15-07A0-AC57-BAF8-F9777471EEDA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97601" y="4493805"/>
                          <a:ext cx="5560352" cy="92333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FR" dirty="0">
                              <a:latin typeface="Avenir Next" panose="020B0503020202020204" pitchFamily="34" charset="0"/>
                            </a:rPr>
                            <a:t>CLD inspired form </a:t>
                          </a:r>
                          <a:r>
                            <a:rPr lang="en-FR" dirty="0">
                              <a:latin typeface="Avenir Next" panose="020B0503020202020204" pitchFamily="34" charset="0"/>
                              <a:hlinkClick r:id="rId9"/>
                            </a:rPr>
                            <a:t>CLICdet</a:t>
                          </a:r>
                          <a:r>
                            <a:rPr lang="en-FR" dirty="0">
                              <a:latin typeface="Avenir Next" panose="020B0503020202020204" pitchFamily="34" charset="0"/>
                            </a:rPr>
                            <a:t> inspired from </a:t>
                          </a:r>
                          <a:r>
                            <a:rPr lang="en-FR" dirty="0">
                              <a:latin typeface="Avenir Next" panose="020B0503020202020204" pitchFamily="34" charset="0"/>
                              <a:hlinkClick r:id="rId10"/>
                            </a:rPr>
                            <a:t>SiD</a:t>
                          </a:r>
                          <a:r>
                            <a:rPr lang="en-FR" dirty="0">
                              <a:latin typeface="Avenir Next" panose="020B0503020202020204" pitchFamily="34" charset="0"/>
                            </a:rPr>
                            <a:t>-ILC 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FR" dirty="0">
                              <a:latin typeface="Avenir Next" panose="020B0503020202020204" pitchFamily="34" charset="0"/>
                            </a:rPr>
                            <a:t>ILD-versatile desgin for ILC and FCC-ee</a:t>
                          </a:r>
                        </a:p>
                        <a:p>
                          <a:pPr marL="742950" lvl="1" indent="-285750">
                            <a:buFont typeface="Wingdings" pitchFamily="2" charset="2"/>
                            <a:buChar char="Ø"/>
                          </a:pPr>
                          <a:r>
                            <a:rPr lang="en-FR" dirty="0">
                              <a:solidFill>
                                <a:srgbClr val="C00000"/>
                              </a:solidFill>
                              <a:latin typeface="Avenir Next" panose="020B0503020202020204" pitchFamily="34" charset="0"/>
                            </a:rPr>
                            <a:t>E/H-calo inside SCS -</a:t>
                          </a:r>
                          <a:r>
                            <a:rPr lang="en-FR" dirty="0">
                              <a:latin typeface="Avenir Next" panose="020B0503020202020204" pitchFamily="34" charset="0"/>
                            </a:rPr>
                            <a:t> P</a:t>
                          </a:r>
                          <a:r>
                            <a:rPr lang="en-GB" dirty="0">
                              <a:latin typeface="Avenir Next" panose="020B0503020202020204" pitchFamily="34" charset="0"/>
                            </a:rPr>
                            <a:t>F</a:t>
                          </a:r>
                          <a:r>
                            <a:rPr lang="en-FR" dirty="0">
                              <a:latin typeface="Avenir Next" panose="020B0503020202020204" pitchFamily="34" charset="0"/>
                            </a:rPr>
                            <a:t>low concept</a:t>
                          </a:r>
                        </a:p>
                      </p:txBody>
                    </p:sp>
                  </p:grpSp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C4FCB852-AD10-0D8A-B1FF-8968142C675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08311" y="5413724"/>
                        <a:ext cx="2835128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FR" sz="1600" dirty="0">
                            <a:latin typeface="Avenir Next" panose="020B0503020202020204" pitchFamily="34" charset="0"/>
                            <a:hlinkClick r:id="rId2"/>
                          </a:rPr>
                          <a:t>IDEA</a:t>
                        </a:r>
                        <a:endParaRPr lang="en-FR" sz="1600" dirty="0">
                          <a:latin typeface="Avenir Next" panose="020B0503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BF0214FF-9A05-5051-F598-0CF75C02D9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82439" y="5413724"/>
                      <a:ext cx="283512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GB" sz="1600" dirty="0">
                          <a:latin typeface="Avenir Next" panose="020B0503020202020204" pitchFamily="34" charset="0"/>
                          <a:hlinkClick r:id="rId11"/>
                        </a:rPr>
                        <a:t>ALLEGRO</a:t>
                      </a:r>
                      <a:endParaRPr lang="en-GB" sz="1600" dirty="0">
                        <a:latin typeface="Avenir Next" panose="020B0503020202020204" pitchFamily="34" charset="0"/>
                      </a:endParaRPr>
                    </a:p>
                  </p:txBody>
                </p:sp>
              </p:grpSp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CC7741DD-5B7A-03C8-7035-3C7E1CF0A591}"/>
                      </a:ext>
                    </a:extLst>
                  </p:cNvPr>
                  <p:cNvGrpSpPr/>
                  <p:nvPr/>
                </p:nvGrpSpPr>
                <p:grpSpPr>
                  <a:xfrm>
                    <a:off x="3108665" y="3362510"/>
                    <a:ext cx="2847002" cy="2942808"/>
                    <a:chOff x="4606370" y="3216006"/>
                    <a:chExt cx="2847002" cy="2942808"/>
                  </a:xfrm>
                </p:grpSpPr>
                <p:pic>
                  <p:nvPicPr>
                    <p:cNvPr id="38" name="Picture 37">
                      <a:extLst>
                        <a:ext uri="{FF2B5EF4-FFF2-40B4-BE49-F238E27FC236}">
                          <a16:creationId xmlns:a16="http://schemas.microsoft.com/office/drawing/2014/main" id="{44A40109-B953-FE9B-7B30-E5756DBCC1F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4606927" y="3216006"/>
                      <a:ext cx="2846445" cy="294280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56E09211-810D-AF22-0B19-9EF9246FC7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06370" y="5116016"/>
                      <a:ext cx="1188000" cy="906590"/>
                    </a:xfrm>
                    <a:prstGeom prst="rect">
                      <a:avLst/>
                    </a:prstGeom>
                    <a:solidFill>
                      <a:srgbClr val="FFF67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FR" sz="160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TPC</a:t>
                      </a:r>
                    </a:p>
                  </p:txBody>
                </p:sp>
              </p:grpSp>
            </p:grp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3144936F-B0BA-FD08-4B53-A5D20E9826E8}"/>
                    </a:ext>
                  </a:extLst>
                </p:cNvPr>
                <p:cNvSpPr txBox="1"/>
                <p:nvPr/>
              </p:nvSpPr>
              <p:spPr>
                <a:xfrm>
                  <a:off x="6148222" y="2166851"/>
                  <a:ext cx="5663338" cy="92333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FR" dirty="0">
                      <a:latin typeface="Avenir Next" panose="020B0503020202020204" pitchFamily="34" charset="0"/>
                    </a:rPr>
                    <a:t>IDEA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FR" dirty="0">
                      <a:latin typeface="Avenir Next" panose="020B0503020202020204" pitchFamily="34" charset="0"/>
                    </a:rPr>
                    <a:t>ALLEGRO </a:t>
                  </a:r>
                </a:p>
                <a:p>
                  <a:pPr marL="742950" lvl="1" indent="-285750">
                    <a:buFont typeface="Wingdings" pitchFamily="2" charset="2"/>
                    <a:buChar char="Ø"/>
                  </a:pPr>
                  <a:r>
                    <a:rPr lang="en-FR" dirty="0">
                      <a:solidFill>
                        <a:srgbClr val="C00000"/>
                      </a:solidFill>
                      <a:latin typeface="Avenir Next" panose="020B0503020202020204" pitchFamily="34" charset="0"/>
                    </a:rPr>
                    <a:t>E-calo inside SCS, </a:t>
                  </a:r>
                  <a:r>
                    <a:rPr lang="en-GB" dirty="0">
                      <a:solidFill>
                        <a:srgbClr val="C00000"/>
                      </a:solidFill>
                      <a:latin typeface="Avenir Next" panose="020B0503020202020204" pitchFamily="34" charset="0"/>
                    </a:rPr>
                    <a:t>H</a:t>
                  </a:r>
                  <a:r>
                    <a:rPr lang="en-FR" dirty="0">
                      <a:solidFill>
                        <a:srgbClr val="C00000"/>
                      </a:solidFill>
                      <a:latin typeface="Avenir Next" panose="020B0503020202020204" pitchFamily="34" charset="0"/>
                    </a:rPr>
                    <a:t>-calo outside</a:t>
                  </a:r>
                </a:p>
              </p:txBody>
            </p:sp>
          </p:grp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025971A-BF07-818E-382C-1D200DAD09BD}"/>
                </a:ext>
              </a:extLst>
            </p:cNvPr>
            <p:cNvSpPr txBox="1"/>
            <p:nvPr/>
          </p:nvSpPr>
          <p:spPr>
            <a:xfrm>
              <a:off x="247491" y="5629001"/>
              <a:ext cx="5708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1600" dirty="0">
                  <a:latin typeface="Avenir Next" panose="020B0503020202020204" pitchFamily="34" charset="0"/>
                </a:rPr>
                <a:t>CEPC ref. detector is a mix of CLD &amp; I</a:t>
              </a:r>
              <a:r>
                <a:rPr lang="en-GB" sz="1600" dirty="0">
                  <a:latin typeface="Avenir Next" panose="020B0503020202020204" pitchFamily="34" charset="0"/>
                </a:rPr>
                <a:t>L</a:t>
              </a:r>
              <a:r>
                <a:rPr lang="en-FR" sz="1600" dirty="0">
                  <a:latin typeface="Avenir Next" panose="020B0503020202020204" pitchFamily="34" charset="0"/>
                </a:rPr>
                <a:t>D for tracking</a:t>
              </a:r>
            </a:p>
          </p:txBody>
        </p:sp>
      </p:grpSp>
      <p:sp>
        <p:nvSpPr>
          <p:cNvPr id="1024" name="TextBox 1023">
            <a:extLst>
              <a:ext uri="{FF2B5EF4-FFF2-40B4-BE49-F238E27FC236}">
                <a16:creationId xmlns:a16="http://schemas.microsoft.com/office/drawing/2014/main" id="{B6EBBD0D-3294-D6FE-1942-D9F3096C5633}"/>
              </a:ext>
            </a:extLst>
          </p:cNvPr>
          <p:cNvSpPr txBox="1"/>
          <p:nvPr/>
        </p:nvSpPr>
        <p:spPr>
          <a:xfrm>
            <a:off x="1065238" y="6029617"/>
            <a:ext cx="10061524" cy="369332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latin typeface="Avenir Next" panose="020B0503020202020204" pitchFamily="34" charset="0"/>
              </a:rPr>
              <a:t>Tracking can be exchanged in different concepts, other mix of subsystems can be considered*  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946452FF-036E-666A-C559-FA9562763E04}"/>
              </a:ext>
            </a:extLst>
          </p:cNvPr>
          <p:cNvSpPr txBox="1"/>
          <p:nvPr/>
        </p:nvSpPr>
        <p:spPr>
          <a:xfrm>
            <a:off x="7651114" y="1467703"/>
            <a:ext cx="4096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sz="1600" dirty="0">
                <a:latin typeface="Avenir Next" panose="020B0503020202020204" pitchFamily="34" charset="0"/>
              </a:rPr>
              <a:t>developed for FCC-ee considering Tera-Z </a:t>
            </a:r>
          </a:p>
        </p:txBody>
      </p:sp>
      <p:sp>
        <p:nvSpPr>
          <p:cNvPr id="1030" name="Right Brace 1029">
            <a:extLst>
              <a:ext uri="{FF2B5EF4-FFF2-40B4-BE49-F238E27FC236}">
                <a16:creationId xmlns:a16="http://schemas.microsoft.com/office/drawing/2014/main" id="{EA1DDF18-DEDA-D442-509F-F91FDD0CF9F5}"/>
              </a:ext>
            </a:extLst>
          </p:cNvPr>
          <p:cNvSpPr/>
          <p:nvPr/>
        </p:nvSpPr>
        <p:spPr>
          <a:xfrm>
            <a:off x="7585829" y="1402922"/>
            <a:ext cx="122911" cy="468000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EA1D6-59D5-7BBE-0C4D-4A0E67763B5A}"/>
              </a:ext>
            </a:extLst>
          </p:cNvPr>
          <p:cNvSpPr txBox="1"/>
          <p:nvPr/>
        </p:nvSpPr>
        <p:spPr>
          <a:xfrm>
            <a:off x="-41923" y="6576487"/>
            <a:ext cx="5668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</a:t>
            </a:r>
            <a:r>
              <a:rPr lang="en-GB" sz="1400" i="1" dirty="0">
                <a:latin typeface="Avenir Next" panose="020B0503020202020204" pitchFamily="34" charset="0"/>
              </a:rPr>
              <a:t>i</a:t>
            </a:r>
            <a:r>
              <a:rPr lang="en-FR" sz="1400" i="1" dirty="0">
                <a:latin typeface="Avenir Next" panose="020B0503020202020204" pitchFamily="34" charset="0"/>
              </a:rPr>
              <a:t>n back-up exemple of CEPC (e-e CC in China) detector reference </a:t>
            </a:r>
          </a:p>
        </p:txBody>
      </p:sp>
    </p:spTree>
    <p:extLst>
      <p:ext uri="{BB962C8B-B14F-4D97-AF65-F5344CB8AC3E}">
        <p14:creationId xmlns:p14="http://schemas.microsoft.com/office/powerpoint/2010/main" val="3722114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56112" y="647496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571B956-5F26-DCE5-669D-3837F70CCB6D}"/>
              </a:ext>
            </a:extLst>
          </p:cNvPr>
          <p:cNvSpPr/>
          <p:nvPr/>
        </p:nvSpPr>
        <p:spPr>
          <a:xfrm>
            <a:off x="870072" y="362020"/>
            <a:ext cx="10451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venir Next" panose="020B0503020202020204" pitchFamily="34" charset="0"/>
                <a:sym typeface="Wingdings"/>
              </a:rPr>
              <a:t>FCC-</a:t>
            </a:r>
            <a:r>
              <a:rPr lang="en-US" sz="3200" dirty="0" err="1">
                <a:latin typeface="Avenir Next" panose="020B0503020202020204" pitchFamily="34" charset="0"/>
                <a:sym typeface="Wingdings"/>
              </a:rPr>
              <a:t>ee</a:t>
            </a:r>
            <a:r>
              <a:rPr lang="en-US" sz="3200" dirty="0">
                <a:latin typeface="Avenir Next" panose="020B0503020202020204" pitchFamily="34" charset="0"/>
                <a:sym typeface="Wingdings"/>
              </a:rPr>
              <a:t> at Z-pole is the most constraining </a:t>
            </a:r>
          </a:p>
          <a:p>
            <a:pPr algn="ctr"/>
            <a:r>
              <a:rPr lang="en-US" sz="2400" dirty="0">
                <a:latin typeface="Avenir Next" panose="020B0503020202020204" pitchFamily="34" charset="0"/>
                <a:sym typeface="Wingdings"/>
              </a:rPr>
              <a:t>but detectors should serve all foreseen CM energy conditions </a:t>
            </a:r>
          </a:p>
          <a:p>
            <a:pPr algn="ctr"/>
            <a:r>
              <a:rPr lang="en-US" sz="2400" dirty="0">
                <a:latin typeface="Avenir Next" panose="020B0503020202020204" pitchFamily="34" charset="0"/>
                <a:sym typeface="Wingdings"/>
              </a:rPr>
              <a:t>considering B-field, Beam Background, calorimeter depth in </a:t>
            </a:r>
            <a:r>
              <a:rPr lang="en-US" sz="2400" dirty="0" err="1">
                <a:latin typeface="Avenir Next" panose="020B0503020202020204" pitchFamily="34" charset="0"/>
                <a:sym typeface="Wingdings"/>
              </a:rPr>
              <a:t>desgin</a:t>
            </a:r>
            <a:r>
              <a:rPr lang="en-US" sz="2400" dirty="0">
                <a:latin typeface="Avenir Next" panose="020B0503020202020204" pitchFamily="34" charset="0"/>
                <a:sym typeface="Wingdings"/>
              </a:rPr>
              <a:t>*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A42916-1D72-3C3C-3DB3-39D3E8A1A721}"/>
              </a:ext>
            </a:extLst>
          </p:cNvPr>
          <p:cNvGrpSpPr/>
          <p:nvPr/>
        </p:nvGrpSpPr>
        <p:grpSpPr>
          <a:xfrm>
            <a:off x="1925127" y="1901491"/>
            <a:ext cx="8036645" cy="4319843"/>
            <a:chOff x="1925127" y="1957246"/>
            <a:chExt cx="8036645" cy="431984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2E31118-8258-A8CE-495E-FE3A9F977EDC}"/>
                </a:ext>
              </a:extLst>
            </p:cNvPr>
            <p:cNvGrpSpPr/>
            <p:nvPr/>
          </p:nvGrpSpPr>
          <p:grpSpPr>
            <a:xfrm>
              <a:off x="1925127" y="2433682"/>
              <a:ext cx="8036645" cy="3843407"/>
              <a:chOff x="1789018" y="1653228"/>
              <a:chExt cx="8036645" cy="3843407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15BA849-BBFD-2FF0-7F11-9B7210BE11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49791" y="1653228"/>
                <a:ext cx="7575872" cy="3843407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0535878-D9D3-CC97-D979-EAA016EC8DEA}"/>
                  </a:ext>
                </a:extLst>
              </p:cNvPr>
              <p:cNvSpPr txBox="1"/>
              <p:nvPr/>
            </p:nvSpPr>
            <p:spPr>
              <a:xfrm rot="16200000">
                <a:off x="604770" y="3405654"/>
                <a:ext cx="270705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latin typeface="Avenir Next" panose="020B0503020202020204" pitchFamily="34" charset="0"/>
                    <a:sym typeface="Wingdings"/>
                  </a:rPr>
                  <a:t>Scaling factors 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B8567C-3809-8547-DA41-681BB603E7B0}"/>
                </a:ext>
              </a:extLst>
            </p:cNvPr>
            <p:cNvSpPr txBox="1"/>
            <p:nvPr/>
          </p:nvSpPr>
          <p:spPr>
            <a:xfrm>
              <a:off x="2524488" y="1957246"/>
              <a:ext cx="72986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Avenir Next" panose="020B0503020202020204" pitchFamily="34" charset="0"/>
                  <a:sym typeface="Wingdings"/>
                </a:rPr>
                <a:t>ex. scaling from ILC-ILD and </a:t>
              </a:r>
              <a:r>
                <a:rPr lang="en-US" sz="1800" dirty="0" err="1">
                  <a:latin typeface="Avenir Next" panose="020B0503020202020204" pitchFamily="34" charset="0"/>
                  <a:sym typeface="Wingdings"/>
                </a:rPr>
                <a:t>SiD</a:t>
              </a:r>
              <a:r>
                <a:rPr lang="en-US" sz="1800" dirty="0">
                  <a:latin typeface="Avenir Next" panose="020B0503020202020204" pitchFamily="34" charset="0"/>
                  <a:sym typeface="Wingdings"/>
                </a:rPr>
                <a:t> detector concepts to FCC-</a:t>
              </a:r>
              <a:r>
                <a:rPr lang="en-US" sz="1800" dirty="0" err="1">
                  <a:latin typeface="Avenir Next" panose="020B0503020202020204" pitchFamily="34" charset="0"/>
                  <a:sym typeface="Wingdings"/>
                </a:rPr>
                <a:t>ee</a:t>
              </a:r>
              <a:r>
                <a:rPr lang="en-US" sz="1800" dirty="0">
                  <a:latin typeface="Avenir Next" panose="020B0503020202020204" pitchFamily="34" charset="0"/>
                  <a:sym typeface="Wingdings"/>
                </a:rPr>
                <a:t> CLD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E973F4A-54BC-FBB5-EFF2-A637BA46ED14}"/>
              </a:ext>
            </a:extLst>
          </p:cNvPr>
          <p:cNvSpPr txBox="1"/>
          <p:nvPr/>
        </p:nvSpPr>
        <p:spPr>
          <a:xfrm>
            <a:off x="0" y="6600179"/>
            <a:ext cx="5053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</a:t>
            </a:r>
            <a:r>
              <a:rPr lang="en-GB" sz="1400" i="1" dirty="0">
                <a:latin typeface="Avenir Next" panose="020B0503020202020204" pitchFamily="34" charset="0"/>
              </a:rPr>
              <a:t>S</a:t>
            </a:r>
            <a:r>
              <a:rPr lang="en-FR" sz="1400" i="1" dirty="0">
                <a:latin typeface="Avenir Next" panose="020B0503020202020204" pitchFamily="34" charset="0"/>
              </a:rPr>
              <a:t>ize of the detector as is an element of cost optimisation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C60050B-4B87-9FAB-9A32-2A25E75E9C35}"/>
              </a:ext>
            </a:extLst>
          </p:cNvPr>
          <p:cNvSpPr txBox="1">
            <a:spLocks/>
          </p:cNvSpPr>
          <p:nvPr/>
        </p:nvSpPr>
        <p:spPr>
          <a:xfrm>
            <a:off x="10856112" y="1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A62D5A-175C-0146-8DFE-850ADA1B8FD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87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56112" y="647496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ZoneTexte 11">
            <a:extLst>
              <a:ext uri="{FF2B5EF4-FFF2-40B4-BE49-F238E27FC236}">
                <a16:creationId xmlns:a16="http://schemas.microsoft.com/office/drawing/2014/main" id="{0142A822-A581-ED72-C242-E424196C774F}"/>
              </a:ext>
            </a:extLst>
          </p:cNvPr>
          <p:cNvSpPr txBox="1"/>
          <p:nvPr/>
        </p:nvSpPr>
        <p:spPr>
          <a:xfrm>
            <a:off x="668291" y="5386754"/>
            <a:ext cx="10855418" cy="1154162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200" dirty="0">
                <a:latin typeface="Avenir Next" panose="020B0503020202020204" pitchFamily="34" charset="0"/>
              </a:rPr>
              <a:t>Ongoing R&amp;D targets &lt; 0.5-1X</a:t>
            </a:r>
            <a:r>
              <a:rPr lang="en-US" sz="2200" baseline="-25000" dirty="0">
                <a:latin typeface="Avenir Next" panose="020B0503020202020204" pitchFamily="34" charset="0"/>
              </a:rPr>
              <a:t>0</a:t>
            </a:r>
            <a:r>
              <a:rPr lang="en-US" sz="2200" dirty="0">
                <a:latin typeface="Avenir Next" panose="020B0503020202020204" pitchFamily="34" charset="0"/>
              </a:rPr>
              <a:t> and ≃ 0.1 </a:t>
            </a:r>
            <a:r>
              <a:rPr lang="en-US" sz="2200" dirty="0" err="1">
                <a:latin typeface="Avenir Next" panose="020B0503020202020204" pitchFamily="34" charset="0"/>
              </a:rPr>
              <a:t>λ</a:t>
            </a:r>
            <a:endParaRPr lang="en-US" sz="2200" dirty="0">
              <a:latin typeface="Avenir Next" panose="020B0503020202020204" pitchFamily="34" charset="0"/>
            </a:endParaRPr>
          </a:p>
          <a:p>
            <a:pPr algn="ctr">
              <a:spcAft>
                <a:spcPts val="3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high-strength Al-stabilized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NbTi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SC cable and light vacuum vessel*; High Temperature SCS</a:t>
            </a:r>
          </a:p>
          <a:p>
            <a:pPr marL="285750" indent="-285750" algn="ctr">
              <a:spcAft>
                <a:spcPts val="300"/>
              </a:spcAft>
              <a:buFont typeface="Wingdings" pitchFamily="2" charset="2"/>
              <a:buChar char="Ø"/>
            </a:pPr>
            <a:r>
              <a:rPr lang="en-US" sz="2200" dirty="0">
                <a:latin typeface="Avenir Next" panose="020B0503020202020204" pitchFamily="34" charset="0"/>
              </a:rPr>
              <a:t>progress can determine calorimetry configuration (vs field) and optimize cost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14025B-88A2-309E-9F86-7503D9912ACD}"/>
              </a:ext>
            </a:extLst>
          </p:cNvPr>
          <p:cNvSpPr txBox="1"/>
          <p:nvPr/>
        </p:nvSpPr>
        <p:spPr>
          <a:xfrm>
            <a:off x="5306808" y="1903451"/>
            <a:ext cx="65246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venir Next" panose="020B0503020202020204" pitchFamily="34" charset="0"/>
              </a:rPr>
              <a:t>E/H-calo outside (smaller magnet) </a:t>
            </a:r>
          </a:p>
          <a:p>
            <a:pPr algn="ctr"/>
            <a:r>
              <a:rPr lang="en-US" sz="2000" dirty="0">
                <a:solidFill>
                  <a:srgbClr val="00B050"/>
                </a:solidFill>
                <a:latin typeface="Avenir Next" panose="020B0503020202020204" pitchFamily="34" charset="0"/>
              </a:rPr>
              <a:t>must be thin(lighter), H-calo could serve as return yoke yoke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D6A45C-C845-600C-8835-ACE11E696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259" y="2556598"/>
            <a:ext cx="4117230" cy="27317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4E437F-76F0-AB63-27B9-39301813C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009" y="2556600"/>
            <a:ext cx="3971981" cy="27317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A789A1-A14D-AF5E-6E5E-92BA8C6187AD}"/>
              </a:ext>
            </a:extLst>
          </p:cNvPr>
          <p:cNvSpPr/>
          <p:nvPr/>
        </p:nvSpPr>
        <p:spPr>
          <a:xfrm>
            <a:off x="548541" y="306672"/>
            <a:ext cx="11094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Avenir Next" panose="020B0503020202020204" pitchFamily="34" charset="0"/>
                <a:sym typeface="Wingdings"/>
              </a:rPr>
              <a:t>SuperConducting</a:t>
            </a:r>
            <a:r>
              <a:rPr lang="en-US" sz="3200" dirty="0">
                <a:latin typeface="Avenir Next" panose="020B0503020202020204" pitchFamily="34" charset="0"/>
                <a:sym typeface="Wingdings"/>
              </a:rPr>
              <a:t> Solenoid</a:t>
            </a:r>
          </a:p>
          <a:p>
            <a:pPr algn="ctr"/>
            <a:r>
              <a:rPr lang="en-US" sz="2200" dirty="0">
                <a:latin typeface="Avenir Next" panose="020B0503020202020204" pitchFamily="34" charset="0"/>
                <a:sym typeface="Wingdings"/>
              </a:rPr>
              <a:t>at FCC-</a:t>
            </a:r>
            <a:r>
              <a:rPr lang="en-US" sz="2200" dirty="0" err="1">
                <a:latin typeface="Avenir Next" panose="020B0503020202020204" pitchFamily="34" charset="0"/>
                <a:sym typeface="Wingdings"/>
              </a:rPr>
              <a:t>ee</a:t>
            </a:r>
            <a:r>
              <a:rPr lang="en-US" sz="2200" dirty="0">
                <a:latin typeface="Avenir Next" panose="020B0503020202020204" pitchFamily="34" charset="0"/>
                <a:sym typeface="Wingdings"/>
              </a:rPr>
              <a:t> Z-pole B-field limited to ≃ 2T</a:t>
            </a:r>
          </a:p>
          <a:p>
            <a:pPr algn="ctr"/>
            <a:r>
              <a:rPr lang="en-US" sz="2200" dirty="0">
                <a:latin typeface="Avenir Next" panose="020B0503020202020204" pitchFamily="34" charset="0"/>
                <a:sym typeface="Wingdings"/>
              </a:rPr>
              <a:t>but at ZH higher values should be considered to improve mass precision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sym typeface="Wingdings"/>
              </a:rPr>
              <a:t>muon momentum precision requires stability/mapping of field better than 10</a:t>
            </a:r>
            <a:r>
              <a:rPr lang="en-US" sz="2000" baseline="30000" dirty="0">
                <a:solidFill>
                  <a:srgbClr val="C00000"/>
                </a:solidFill>
                <a:latin typeface="Avenir Next" panose="020B0503020202020204" pitchFamily="34" charset="0"/>
                <a:sym typeface="Wingdings"/>
              </a:rPr>
              <a:t>-6 </a:t>
            </a:r>
            <a:endParaRPr lang="en-US" sz="2000" dirty="0">
              <a:solidFill>
                <a:srgbClr val="C00000"/>
              </a:solidFill>
              <a:latin typeface="Avenir Next" panose="020B0503020202020204" pitchFamily="34" charset="0"/>
              <a:sym typeface="Wingding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228F41-32FF-18E9-5971-11CBF5239988}"/>
              </a:ext>
            </a:extLst>
          </p:cNvPr>
          <p:cNvSpPr txBox="1"/>
          <p:nvPr/>
        </p:nvSpPr>
        <p:spPr>
          <a:xfrm>
            <a:off x="1647133" y="1903451"/>
            <a:ext cx="364602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venir Next" panose="020B0503020202020204" pitchFamily="34" charset="0"/>
              </a:rPr>
              <a:t> E/H-calo inside </a:t>
            </a:r>
          </a:p>
          <a:p>
            <a:pPr algn="ctr"/>
            <a:r>
              <a:rPr lang="en-US" dirty="0">
                <a:latin typeface="Avenir Next" panose="020B0503020202020204" pitchFamily="34" charset="0"/>
              </a:rPr>
              <a:t>CMS-like up to 4T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1A472B-C7B2-CE11-802B-3E12BE13A2C5}"/>
              </a:ext>
            </a:extLst>
          </p:cNvPr>
          <p:cNvSpPr txBox="1">
            <a:spLocks/>
          </p:cNvSpPr>
          <p:nvPr/>
        </p:nvSpPr>
        <p:spPr>
          <a:xfrm>
            <a:off x="10856112" y="1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A62D5A-175C-0146-8DFE-850ADA1B8FD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39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56112" y="647496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A789A1-A14D-AF5E-6E5E-92BA8C6187AD}"/>
              </a:ext>
            </a:extLst>
          </p:cNvPr>
          <p:cNvSpPr/>
          <p:nvPr/>
        </p:nvSpPr>
        <p:spPr>
          <a:xfrm>
            <a:off x="341292" y="318511"/>
            <a:ext cx="111976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venir Next" panose="020B0503020202020204" pitchFamily="34" charset="0"/>
                <a:sym typeface="Wingdings"/>
              </a:rPr>
              <a:t>Machine Detector Integration</a:t>
            </a:r>
          </a:p>
          <a:p>
            <a:pPr algn="ctr"/>
            <a:r>
              <a:rPr lang="en-US" sz="2400" dirty="0">
                <a:latin typeface="Avenir Next" panose="020B0503020202020204" pitchFamily="34" charset="0"/>
                <a:sym typeface="Wingdings"/>
              </a:rPr>
              <a:t>at e-e colliders beam focusing requires elements inside the detector volume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8A1E75-F7D7-79D5-5F46-FE1D86F47027}"/>
              </a:ext>
            </a:extLst>
          </p:cNvPr>
          <p:cNvSpPr txBox="1"/>
          <p:nvPr/>
        </p:nvSpPr>
        <p:spPr>
          <a:xfrm>
            <a:off x="367240" y="4344097"/>
            <a:ext cx="11457521" cy="212365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complex magnetic </a:t>
            </a:r>
            <a:r>
              <a:rPr lang="en-FR" sz="2000" dirty="0">
                <a:latin typeface="Avenir Next" panose="020B0503020202020204" pitchFamily="34" charset="0"/>
              </a:rPr>
              <a:t>scheme : focusing quadrupoles with screening solenoid &amp; compensationg solenoid to avoid detector field effect on beam emittance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F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needs to be compact to minimize acceptance impact on detector (100 mrad cone)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ongoing </a:t>
            </a:r>
            <a:r>
              <a:rPr lang="en-F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study ”non local solenoid compensation “ could allow 2.5 T and reduced SR* 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complex mechanics and service design for Vertex Detector and Luminosity Calorimeter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LumiCal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construction and metrology ⊥ precision to 1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μm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for absolute luminosity normalisation at 10</a:t>
            </a:r>
            <a:r>
              <a:rPr lang="en-GB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-4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(relative at 10</a:t>
            </a:r>
            <a:r>
              <a:rPr lang="en-GB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-5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by physics channel/energy scan points) from radiative BHABHA measurement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40ED7E-55D0-24FA-AECF-06CBE0A2D929}"/>
              </a:ext>
            </a:extLst>
          </p:cNvPr>
          <p:cNvGrpSpPr/>
          <p:nvPr/>
        </p:nvGrpSpPr>
        <p:grpSpPr>
          <a:xfrm>
            <a:off x="1028287" y="1569771"/>
            <a:ext cx="10135427" cy="2511330"/>
            <a:chOff x="793129" y="1586208"/>
            <a:chExt cx="10135427" cy="25113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8AAB5C-7C4B-556B-2CC4-7397D85C1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129" y="1586208"/>
              <a:ext cx="4899044" cy="2511330"/>
            </a:xfrm>
            <a:prstGeom prst="rect">
              <a:avLst/>
            </a:prstGeom>
          </p:spPr>
        </p:pic>
        <p:pic>
          <p:nvPicPr>
            <p:cNvPr id="6" name="Picture 2" descr="Material budget for the vertex detector considered for ALLEGRO and IDEA as a function of the cosine of the polar angle.">
              <a:extLst>
                <a:ext uri="{FF2B5EF4-FFF2-40B4-BE49-F238E27FC236}">
                  <a16:creationId xmlns:a16="http://schemas.microsoft.com/office/drawing/2014/main" id="{D30D50F0-F709-0A47-B193-A36B54E49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511" y="1586208"/>
              <a:ext cx="4899045" cy="2511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D0FB62B-FF44-DE2D-5664-BBB4EE9197BD}"/>
              </a:ext>
            </a:extLst>
          </p:cNvPr>
          <p:cNvSpPr txBox="1"/>
          <p:nvPr/>
        </p:nvSpPr>
        <p:spPr>
          <a:xfrm>
            <a:off x="-11153" y="6571994"/>
            <a:ext cx="2147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</a:t>
            </a:r>
            <a:r>
              <a:rPr lang="en-GB" sz="1400" i="1" dirty="0">
                <a:latin typeface="Avenir Next" panose="020B0503020202020204" pitchFamily="34" charset="0"/>
              </a:rPr>
              <a:t>S</a:t>
            </a:r>
            <a:r>
              <a:rPr lang="en-FR" sz="1400" i="1" dirty="0">
                <a:latin typeface="Avenir Next" panose="020B0503020202020204" pitchFamily="34" charset="0"/>
              </a:rPr>
              <a:t>ynchrotron Radiation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64F290-1F96-85F4-9090-CEC68CE73EA7}"/>
              </a:ext>
            </a:extLst>
          </p:cNvPr>
          <p:cNvSpPr txBox="1"/>
          <p:nvPr/>
        </p:nvSpPr>
        <p:spPr>
          <a:xfrm>
            <a:off x="6024035" y="1569771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latin typeface="Avenir Next" panose="020B0503020202020204" pitchFamily="34" charset="0"/>
              </a:rPr>
              <a:t>FCC-ee example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F3C3A0F0-5FB0-75E9-D219-92E7AA860F5A}"/>
              </a:ext>
            </a:extLst>
          </p:cNvPr>
          <p:cNvSpPr txBox="1">
            <a:spLocks/>
          </p:cNvSpPr>
          <p:nvPr/>
        </p:nvSpPr>
        <p:spPr>
          <a:xfrm>
            <a:off x="10856112" y="1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A62D5A-175C-0146-8DFE-850ADA1B8FD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53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E63652-038D-AC3E-9C63-158475B8FBF0}"/>
              </a:ext>
            </a:extLst>
          </p:cNvPr>
          <p:cNvSpPr txBox="1"/>
          <p:nvPr/>
        </p:nvSpPr>
        <p:spPr>
          <a:xfrm>
            <a:off x="950442" y="933190"/>
            <a:ext cx="1029111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Determines 1</a:t>
            </a:r>
            <a:r>
              <a:rPr lang="en-FR" sz="2000" baseline="30000" dirty="0">
                <a:latin typeface="Avenir Next" panose="020B0503020202020204" pitchFamily="34" charset="0"/>
              </a:rPr>
              <a:t>st</a:t>
            </a:r>
            <a:r>
              <a:rPr lang="en-FR" sz="2000" dirty="0">
                <a:latin typeface="Avenir Next" panose="020B0503020202020204" pitchFamily="34" charset="0"/>
              </a:rPr>
              <a:t> VD layer proximity to beam line - critical to the track origin precision</a:t>
            </a:r>
          </a:p>
          <a:p>
            <a:pPr marL="799200" lvl="1" indent="-342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FR" dirty="0">
                <a:latin typeface="Avenir Next" panose="020B0503020202020204" pitchFamily="34" charset="0"/>
              </a:rPr>
              <a:t>CLIC/ILD/FCC-ee BP radii are 2.96/1.3/1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BP X/X</a:t>
            </a:r>
            <a:r>
              <a:rPr lang="en-FR" sz="2000" baseline="-25000" dirty="0">
                <a:latin typeface="Avenir Next" panose="020B0503020202020204" pitchFamily="34" charset="0"/>
              </a:rPr>
              <a:t>0</a:t>
            </a:r>
            <a:r>
              <a:rPr lang="en-FR" sz="2000" dirty="0">
                <a:latin typeface="Avenir Next" panose="020B0503020202020204" pitchFamily="34" charset="0"/>
              </a:rPr>
              <a:t> is a second major driver to the track origin precision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99603F-4E1E-E2CB-D0E5-3F7EEFB04510}"/>
              </a:ext>
            </a:extLst>
          </p:cNvPr>
          <p:cNvGrpSpPr/>
          <p:nvPr/>
        </p:nvGrpSpPr>
        <p:grpSpPr>
          <a:xfrm>
            <a:off x="2900665" y="2260305"/>
            <a:ext cx="7193548" cy="3216801"/>
            <a:chOff x="3359202" y="3235898"/>
            <a:chExt cx="6729244" cy="276043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4308095-A025-04C3-89AD-97ADBE503290}"/>
                </a:ext>
              </a:extLst>
            </p:cNvPr>
            <p:cNvGrpSpPr/>
            <p:nvPr/>
          </p:nvGrpSpPr>
          <p:grpSpPr>
            <a:xfrm>
              <a:off x="3359202" y="3235898"/>
              <a:ext cx="6729244" cy="2760435"/>
              <a:chOff x="2600047" y="3735630"/>
              <a:chExt cx="6729244" cy="276043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163992F-331C-4D32-1374-594A43547B5D}"/>
                  </a:ext>
                </a:extLst>
              </p:cNvPr>
              <p:cNvGrpSpPr/>
              <p:nvPr/>
            </p:nvGrpSpPr>
            <p:grpSpPr>
              <a:xfrm>
                <a:off x="2954286" y="3735630"/>
                <a:ext cx="5870663" cy="2760435"/>
                <a:chOff x="1011998" y="3670318"/>
                <a:chExt cx="5870663" cy="2760435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DDC44C34-AA11-6E49-8E71-97D0B7ECEC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540" t="11110"/>
                <a:stretch/>
              </p:blipFill>
              <p:spPr>
                <a:xfrm>
                  <a:off x="1011998" y="3713360"/>
                  <a:ext cx="5870663" cy="2717393"/>
                </a:xfrm>
                <a:prstGeom prst="rect">
                  <a:avLst/>
                </a:prstGeom>
                <a:noFill/>
              </p:spPr>
            </p:pic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4DF918A-7248-43D7-5415-38BAD2F7639D}"/>
                    </a:ext>
                  </a:extLst>
                </p:cNvPr>
                <p:cNvSpPr txBox="1"/>
                <p:nvPr/>
              </p:nvSpPr>
              <p:spPr>
                <a:xfrm>
                  <a:off x="3448820" y="3670318"/>
                  <a:ext cx="3359953" cy="7386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endParaRPr lang="en-GB" sz="1600" dirty="0">
                    <a:latin typeface="Avenir Next" panose="020B0503020202020204" pitchFamily="34" charset="0"/>
                  </a:endParaRPr>
                </a:p>
                <a:p>
                  <a:r>
                    <a:rPr lang="en-GB" sz="1600" dirty="0">
                      <a:latin typeface="Avenir Next" panose="020B0503020202020204" pitchFamily="34" charset="0"/>
                    </a:rPr>
                    <a:t>Be (62%) - Al (38%)</a:t>
                  </a:r>
                </a:p>
                <a:p>
                  <a:r>
                    <a:rPr lang="en-GB" sz="1600" dirty="0">
                      <a:latin typeface="Avenir Next" panose="020B0503020202020204" pitchFamily="34" charset="0"/>
                    </a:rPr>
                    <a:t>Paraffin cooling (</a:t>
                  </a:r>
                  <a:r>
                    <a:rPr lang="en-GB" sz="1600" dirty="0" err="1">
                      <a:latin typeface="Avenir Next" panose="020B0503020202020204" pitchFamily="34" charset="0"/>
                    </a:rPr>
                    <a:t>T</a:t>
                  </a:r>
                  <a:r>
                    <a:rPr lang="en-GB" sz="1600" baseline="-25000" dirty="0" err="1">
                      <a:latin typeface="Avenir Next" panose="020B0503020202020204" pitchFamily="34" charset="0"/>
                    </a:rPr>
                    <a:t>max</a:t>
                  </a:r>
                  <a:r>
                    <a:rPr lang="en-GB" sz="1600" dirty="0">
                      <a:latin typeface="Avenir Next" panose="020B0503020202020204" pitchFamily="34" charset="0"/>
                    </a:rPr>
                    <a:t> 18</a:t>
                  </a:r>
                  <a:r>
                    <a:rPr lang="en-GB" sz="1600" baseline="30000" dirty="0">
                      <a:latin typeface="Avenir Next" panose="020B0503020202020204" pitchFamily="34" charset="0"/>
                    </a:rPr>
                    <a:t>o</a:t>
                  </a:r>
                  <a:r>
                    <a:rPr lang="en-GB" sz="1600" dirty="0">
                      <a:latin typeface="Avenir Next" panose="020B0503020202020204" pitchFamily="34" charset="0"/>
                    </a:rPr>
                    <a:t>)</a:t>
                  </a: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16DEAB-7C40-0B09-0788-F2E2B1EA5AC9}"/>
                  </a:ext>
                </a:extLst>
              </p:cNvPr>
              <p:cNvSpPr txBox="1"/>
              <p:nvPr/>
            </p:nvSpPr>
            <p:spPr>
              <a:xfrm>
                <a:off x="2600047" y="4128688"/>
                <a:ext cx="1247243" cy="290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sz="1600" dirty="0">
                    <a:latin typeface="Avenir Next" panose="020B0503020202020204" pitchFamily="34" charset="0"/>
                  </a:rPr>
                  <a:t>0.65% </a:t>
                </a:r>
                <a:r>
                  <a:rPr lang="en-GB" sz="1600" dirty="0">
                    <a:latin typeface="Avenir Next" panose="020B0503020202020204" pitchFamily="34" charset="0"/>
                  </a:rPr>
                  <a:t>X/X</a:t>
                </a:r>
                <a:r>
                  <a:rPr lang="en-GB" sz="1600" baseline="-25000" dirty="0">
                    <a:latin typeface="Avenir Next" panose="020B0503020202020204" pitchFamily="34" charset="0"/>
                  </a:rPr>
                  <a:t>0 </a:t>
                </a:r>
                <a:endParaRPr lang="en-FR" sz="1600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5E75999-F8A5-61E9-F2C2-C62B5EE23F18}"/>
                  </a:ext>
                </a:extLst>
              </p:cNvPr>
              <p:cNvSpPr txBox="1"/>
              <p:nvPr/>
            </p:nvSpPr>
            <p:spPr>
              <a:xfrm>
                <a:off x="3429002" y="6079417"/>
                <a:ext cx="9412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FR" dirty="0">
                    <a:latin typeface="Avenir Next" panose="020B0503020202020204" pitchFamily="34" charset="0"/>
                  </a:rPr>
                  <a:t>central</a:t>
                </a:r>
                <a:r>
                  <a:rPr lang="en-GB" dirty="0">
                    <a:latin typeface="Avenir Next" panose="020B0503020202020204" pitchFamily="34" charset="0"/>
                  </a:rPr>
                  <a:t> </a:t>
                </a:r>
                <a:endParaRPr lang="en-FR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C7053E-1371-0DF2-9995-15EABB075D42}"/>
                  </a:ext>
                </a:extLst>
              </p:cNvPr>
              <p:cNvSpPr txBox="1"/>
              <p:nvPr/>
            </p:nvSpPr>
            <p:spPr>
              <a:xfrm>
                <a:off x="6728012" y="6092864"/>
                <a:ext cx="9412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FR" dirty="0">
                    <a:latin typeface="Avenir Next" panose="020B0503020202020204" pitchFamily="34" charset="0"/>
                  </a:rPr>
                  <a:t>conical</a:t>
                </a:r>
                <a:r>
                  <a:rPr lang="en-GB" dirty="0">
                    <a:latin typeface="Avenir Next" panose="020B0503020202020204" pitchFamily="34" charset="0"/>
                  </a:rPr>
                  <a:t> </a:t>
                </a:r>
                <a:endParaRPr lang="en-FR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31C2252-14F0-7567-8437-5C6AA5681525}"/>
                  </a:ext>
                </a:extLst>
              </p:cNvPr>
              <p:cNvSpPr txBox="1"/>
              <p:nvPr/>
            </p:nvSpPr>
            <p:spPr>
              <a:xfrm>
                <a:off x="4623734" y="4548233"/>
                <a:ext cx="4705557" cy="290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latin typeface="Avenir Next" panose="020B0503020202020204" pitchFamily="34" charset="0"/>
                  </a:rPr>
                  <a:t>5 </a:t>
                </a:r>
                <a:r>
                  <a:rPr lang="en-FR" sz="1600" dirty="0">
                    <a:latin typeface="Avenir Next" panose="020B0503020202020204" pitchFamily="34" charset="0"/>
                  </a:rPr>
                  <a:t>μm </a:t>
                </a:r>
                <a:r>
                  <a:rPr lang="en-GB" sz="1600" dirty="0">
                    <a:latin typeface="Avenir Next" panose="020B0503020202020204" pitchFamily="34" charset="0"/>
                  </a:rPr>
                  <a:t>Au coating reduce heat load &amp; SR background</a:t>
                </a:r>
                <a:endParaRPr lang="en-FR" sz="1600"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5C4F9A-50E6-D083-BCD1-D3FAC4E41B0B}"/>
                </a:ext>
              </a:extLst>
            </p:cNvPr>
            <p:cNvSpPr txBox="1"/>
            <p:nvPr/>
          </p:nvSpPr>
          <p:spPr>
            <a:xfrm rot="16200000">
              <a:off x="3451819" y="4761457"/>
              <a:ext cx="81039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FR" sz="1200" dirty="0">
                  <a:latin typeface="Avenir Next" panose="020B0503020202020204" pitchFamily="34" charset="0"/>
                </a:rPr>
                <a:t>2.34 cm 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4B41B86-5B02-1E62-C1C0-6463DAC9D32E}"/>
                </a:ext>
              </a:extLst>
            </p:cNvPr>
            <p:cNvCxnSpPr>
              <a:cxnSpLocks/>
            </p:cNvCxnSpPr>
            <p:nvPr/>
          </p:nvCxnSpPr>
          <p:spPr>
            <a:xfrm>
              <a:off x="4053682" y="4494761"/>
              <a:ext cx="0" cy="808671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37E533E-10C7-7987-88B5-BB36A110BDF1}"/>
              </a:ext>
            </a:extLst>
          </p:cNvPr>
          <p:cNvSpPr txBox="1"/>
          <p:nvPr/>
        </p:nvSpPr>
        <p:spPr>
          <a:xfrm>
            <a:off x="82952" y="314156"/>
            <a:ext cx="12026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3200" dirty="0">
                <a:latin typeface="Avenir Next" panose="020B0503020202020204" pitchFamily="34" charset="0"/>
              </a:rPr>
              <a:t>The Beam Pipe must have a radius &amp; X/X</a:t>
            </a:r>
            <a:r>
              <a:rPr lang="en-GB" sz="3200" baseline="-25000" dirty="0">
                <a:latin typeface="Avenir Next" panose="020B0503020202020204" pitchFamily="34" charset="0"/>
              </a:rPr>
              <a:t>0</a:t>
            </a:r>
            <a:r>
              <a:rPr lang="en-GB" sz="3200" dirty="0">
                <a:latin typeface="Avenir Next" panose="020B0503020202020204" pitchFamily="34" charset="0"/>
              </a:rPr>
              <a:t> as low as possible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C1DA71-9DF5-5E8D-CE65-01BB304FD683}"/>
              </a:ext>
            </a:extLst>
          </p:cNvPr>
          <p:cNvSpPr txBox="1"/>
          <p:nvPr/>
        </p:nvSpPr>
        <p:spPr>
          <a:xfrm>
            <a:off x="775545" y="5738013"/>
            <a:ext cx="10640910" cy="74635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 marL="342000" indent="-342000" algn="ctr">
              <a:spcAft>
                <a:spcPts val="300"/>
              </a:spcAft>
              <a:buFont typeface="Wingdings" pitchFamily="2" charset="2"/>
              <a:buChar char="Ø"/>
            </a:pPr>
            <a:r>
              <a:rPr lang="en-GB" sz="2000" dirty="0">
                <a:latin typeface="Avenir Next" panose="020B0503020202020204" pitchFamily="34" charset="0"/>
              </a:rPr>
              <a:t>o</a:t>
            </a:r>
            <a:r>
              <a:rPr lang="en-FR" sz="2000" dirty="0">
                <a:latin typeface="Avenir Next" panose="020B0503020202020204" pitchFamily="34" charset="0"/>
              </a:rPr>
              <a:t>ngoing R&amp;D on materials to reduce </a:t>
            </a:r>
            <a:r>
              <a:rPr lang="en-GB" sz="2000" dirty="0">
                <a:latin typeface="Avenir Next" panose="020B0503020202020204" pitchFamily="34" charset="0"/>
              </a:rPr>
              <a:t>X/X</a:t>
            </a:r>
            <a:r>
              <a:rPr lang="en-GB" sz="2000" baseline="-25000" dirty="0">
                <a:latin typeface="Avenir Next" panose="020B0503020202020204" pitchFamily="34" charset="0"/>
              </a:rPr>
              <a:t>0 </a:t>
            </a:r>
            <a:r>
              <a:rPr lang="en-GB" sz="2000" dirty="0">
                <a:latin typeface="Avenir Next" panose="020B0503020202020204" pitchFamily="34" charset="0"/>
              </a:rPr>
              <a:t>and studies to integrate BP and 1</a:t>
            </a:r>
            <a:r>
              <a:rPr lang="en-GB" sz="2000" baseline="30000" dirty="0">
                <a:latin typeface="Avenir Next" panose="020B0503020202020204" pitchFamily="34" charset="0"/>
              </a:rPr>
              <a:t>st</a:t>
            </a:r>
            <a:r>
              <a:rPr lang="en-GB" sz="2000" dirty="0">
                <a:latin typeface="Avenir Next" panose="020B0503020202020204" pitchFamily="34" charset="0"/>
              </a:rPr>
              <a:t> VD layer</a:t>
            </a:r>
          </a:p>
          <a:p>
            <a:pPr marL="342000" indent="-342000" algn="ctr">
              <a:spcAft>
                <a:spcPts val="300"/>
              </a:spcAft>
              <a:buFont typeface="Wingdings" pitchFamily="2" charset="2"/>
              <a:buChar char="Ø"/>
            </a:pPr>
            <a:r>
              <a:rPr lang="en-GB" sz="2000" dirty="0">
                <a:latin typeface="Avenir Next" panose="020B0503020202020204" pitchFamily="34" charset="0"/>
              </a:rPr>
              <a:t>at lower luminosities-higher (beam energies) a smaller r and lighter BP may be possible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2422ED-D2F9-AC57-2676-5C2E4B2555D9}"/>
              </a:ext>
            </a:extLst>
          </p:cNvPr>
          <p:cNvSpPr txBox="1"/>
          <p:nvPr/>
        </p:nvSpPr>
        <p:spPr>
          <a:xfrm>
            <a:off x="3348141" y="2051575"/>
            <a:ext cx="5474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venir Next" panose="020B0503020202020204" pitchFamily="34" charset="0"/>
              </a:rPr>
              <a:t>e</a:t>
            </a:r>
            <a:r>
              <a:rPr lang="en-FR" dirty="0">
                <a:latin typeface="Avenir Next" panose="020B0503020202020204" pitchFamily="34" charset="0"/>
              </a:rPr>
              <a:t>x. </a:t>
            </a:r>
            <a:r>
              <a:rPr lang="en-GB" dirty="0">
                <a:latin typeface="Avenir Next" panose="020B0503020202020204" pitchFamily="34" charset="0"/>
              </a:rPr>
              <a:t>h</a:t>
            </a:r>
            <a:r>
              <a:rPr lang="en-FR" dirty="0">
                <a:latin typeface="Avenir Next" panose="020B0503020202020204" pitchFamily="34" charset="0"/>
              </a:rPr>
              <a:t>alf view fo the central BP at FCC-ee (half view) </a:t>
            </a:r>
          </a:p>
        </p:txBody>
      </p:sp>
    </p:spTree>
    <p:extLst>
      <p:ext uri="{BB962C8B-B14F-4D97-AF65-F5344CB8AC3E}">
        <p14:creationId xmlns:p14="http://schemas.microsoft.com/office/powerpoint/2010/main" val="1292639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34E4F0-F853-FC9A-7005-5AED90132E1D}"/>
              </a:ext>
            </a:extLst>
          </p:cNvPr>
          <p:cNvSpPr/>
          <p:nvPr/>
        </p:nvSpPr>
        <p:spPr>
          <a:xfrm>
            <a:off x="8997244" y="3355805"/>
            <a:ext cx="778933" cy="36406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78EA294-B1C3-60EB-6BC6-5AB5887C3E71}"/>
              </a:ext>
            </a:extLst>
          </p:cNvPr>
          <p:cNvSpPr txBox="1"/>
          <p:nvPr/>
        </p:nvSpPr>
        <p:spPr>
          <a:xfrm>
            <a:off x="418946" y="269583"/>
            <a:ext cx="1110511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</a:rPr>
              <a:t>Several collider technical proposals exist at different stages of advancement*</a:t>
            </a:r>
          </a:p>
          <a:p>
            <a:pPr algn="ctr"/>
            <a:r>
              <a:rPr lang="en-US" sz="2400" dirty="0">
                <a:latin typeface="Avenir Next" panose="020B0503020202020204" pitchFamily="34" charset="0"/>
              </a:rPr>
              <a:t>focus here is on colliders considered for ESPP 2026</a:t>
            </a:r>
            <a:r>
              <a:rPr lang="en-US" sz="2400" i="1" dirty="0">
                <a:latin typeface="Avenir Next" panose="020B0503020202020204" pitchFamily="34" charset="0"/>
              </a:rPr>
              <a:t> </a:t>
            </a:r>
          </a:p>
          <a:p>
            <a:pPr algn="ctr"/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lepton: ILC-LCF, CLIC, LEP3, FCC-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ee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, Muon-Collider</a:t>
            </a:r>
          </a:p>
          <a:p>
            <a:pPr algn="ctr"/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hadron: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LHeC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, FCC-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hh</a:t>
            </a:r>
            <a:endParaRPr lang="en-FR" sz="2200" i="1" dirty="0">
              <a:solidFill>
                <a:schemeClr val="accent6">
                  <a:lumMod val="50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7BFDF3-F5E3-D58C-CE4A-34DB2574E68E}"/>
              </a:ext>
            </a:extLst>
          </p:cNvPr>
          <p:cNvSpPr txBox="1"/>
          <p:nvPr/>
        </p:nvSpPr>
        <p:spPr>
          <a:xfrm>
            <a:off x="0" y="6565659"/>
            <a:ext cx="83686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</a:rPr>
              <a:t>* see A. </a:t>
            </a:r>
            <a:r>
              <a:rPr lang="en-US" sz="1400" i="1" dirty="0" err="1">
                <a:latin typeface="Avenir Next" panose="020B0503020202020204" pitchFamily="34" charset="0"/>
              </a:rPr>
              <a:t>Fauss</a:t>
            </a:r>
            <a:r>
              <a:rPr lang="en-US" sz="1400" i="1" dirty="0">
                <a:latin typeface="Avenir Next" panose="020B0503020202020204" pitchFamily="34" charset="0"/>
              </a:rPr>
              <a:t>-Golfe, ** 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see C. Diaconu</a:t>
            </a:r>
            <a:endParaRPr lang="en-US" sz="1400" i="1" dirty="0">
              <a:latin typeface="Avenir Next" panose="020B05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44987-1D7A-14BF-15A2-7D0849B46714}"/>
              </a:ext>
            </a:extLst>
          </p:cNvPr>
          <p:cNvSpPr txBox="1"/>
          <p:nvPr/>
        </p:nvSpPr>
        <p:spPr>
          <a:xfrm>
            <a:off x="731206" y="5630120"/>
            <a:ext cx="10729588" cy="70788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FR" sz="2000" dirty="0">
                <a:latin typeface="Avenir Next" panose="020B0503020202020204" pitchFamily="34" charset="0"/>
              </a:rPr>
              <a:t>Community preference ESPP 2020 &amp; 2026**: FCC-ee followed by FCC-hh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en-FR" sz="2000" dirty="0">
                <a:latin typeface="Avenir Next" panose="020B0503020202020204" pitchFamily="34" charset="0"/>
              </a:rPr>
              <a:t>largest energy coverage and physics potential with only two colliders in the same tunnel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A5B8E1-2AE5-60F3-DC11-5008BFE6391E}"/>
              </a:ext>
            </a:extLst>
          </p:cNvPr>
          <p:cNvGrpSpPr>
            <a:grpSpLocks noChangeAspect="1"/>
          </p:cNvGrpSpPr>
          <p:nvPr/>
        </p:nvGrpSpPr>
        <p:grpSpPr>
          <a:xfrm>
            <a:off x="1961133" y="1908810"/>
            <a:ext cx="8269734" cy="3586978"/>
            <a:chOff x="1388616" y="1988820"/>
            <a:chExt cx="8269734" cy="3586978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83EF6A8-2C29-D494-AC1C-A4FAA68E447A}"/>
                </a:ext>
              </a:extLst>
            </p:cNvPr>
            <p:cNvGrpSpPr/>
            <p:nvPr/>
          </p:nvGrpSpPr>
          <p:grpSpPr>
            <a:xfrm>
              <a:off x="2076501" y="1988820"/>
              <a:ext cx="7581849" cy="3586978"/>
              <a:chOff x="2209798" y="2851368"/>
              <a:chExt cx="8038998" cy="383535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71E4F76-AC92-0CCB-475E-875FAAB69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9798" y="3076695"/>
                <a:ext cx="7772400" cy="3610023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026F106-26C5-936A-C8F4-3C91A0987CFF}"/>
                  </a:ext>
                </a:extLst>
              </p:cNvPr>
              <p:cNvSpPr txBox="1"/>
              <p:nvPr/>
            </p:nvSpPr>
            <p:spPr>
              <a:xfrm rot="16200000">
                <a:off x="9107409" y="4507527"/>
                <a:ext cx="197499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i="1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per IP, 10</a:t>
                </a:r>
                <a:r>
                  <a:rPr lang="en-US" sz="1400" i="1" baseline="300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7</a:t>
                </a:r>
                <a:r>
                  <a:rPr lang="en-US" sz="1400" i="1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s/ year </a:t>
                </a:r>
                <a:endParaRPr lang="en-FR" sz="1400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34EF45F-3159-798D-32C8-50BE9BE38A31}"/>
                  </a:ext>
                </a:extLst>
              </p:cNvPr>
              <p:cNvSpPr txBox="1"/>
              <p:nvPr/>
            </p:nvSpPr>
            <p:spPr>
              <a:xfrm>
                <a:off x="2462137" y="2851368"/>
                <a:ext cx="7467627" cy="3290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latin typeface="Avenir Next" panose="020B0503020202020204" pitchFamily="34" charset="0"/>
                  </a:rPr>
                  <a:t>Lepton colliders from Snowmass </a:t>
                </a:r>
                <a:r>
                  <a:rPr lang="en-GB" sz="1400" dirty="0">
                    <a:latin typeface="Avenir Next" panose="020B0503020202020204" pitchFamily="34" charset="0"/>
                    <a:hlinkClick r:id="rId4"/>
                  </a:rPr>
                  <a:t>ht3ps://arxiv.org/abs/2208.06030</a:t>
                </a:r>
                <a:r>
                  <a:rPr lang="en-GB" sz="1400" dirty="0">
                    <a:latin typeface="Avenir Next" panose="020B0503020202020204" pitchFamily="34" charset="0"/>
                  </a:rPr>
                  <a:t> with LEP3 added</a:t>
                </a:r>
                <a:endParaRPr lang="en-FR" sz="1400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205325-EFF3-658D-A9D8-AC2464D7F3D9}"/>
                </a:ext>
              </a:extLst>
            </p:cNvPr>
            <p:cNvSpPr txBox="1"/>
            <p:nvPr/>
          </p:nvSpPr>
          <p:spPr>
            <a:xfrm rot="16200000">
              <a:off x="189062" y="3453856"/>
              <a:ext cx="30454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FR" dirty="0">
                  <a:latin typeface="Avenir Next" panose="020B0503020202020204" pitchFamily="34" charset="0"/>
                </a:rPr>
                <a:t>luminosity is a main driver of detector design 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0FACC843-7965-7C14-88F5-BA1920BC6ECC}"/>
              </a:ext>
            </a:extLst>
          </p:cNvPr>
          <p:cNvSpPr>
            <a:spLocks noChangeAspect="1"/>
          </p:cNvSpPr>
          <p:nvPr/>
        </p:nvSpPr>
        <p:spPr>
          <a:xfrm>
            <a:off x="3221785" y="3120200"/>
            <a:ext cx="86400" cy="86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6856D-13B0-2121-085A-F4F69D1CEDBD}"/>
              </a:ext>
            </a:extLst>
          </p:cNvPr>
          <p:cNvSpPr>
            <a:spLocks noChangeAspect="1"/>
          </p:cNvSpPr>
          <p:nvPr/>
        </p:nvSpPr>
        <p:spPr>
          <a:xfrm>
            <a:off x="3898719" y="3648290"/>
            <a:ext cx="86400" cy="86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9C5984-C7AB-152E-035C-F95BFEEC966A}"/>
              </a:ext>
            </a:extLst>
          </p:cNvPr>
          <p:cNvSpPr>
            <a:spLocks noChangeAspect="1"/>
          </p:cNvSpPr>
          <p:nvPr/>
        </p:nvSpPr>
        <p:spPr>
          <a:xfrm>
            <a:off x="4199974" y="3807778"/>
            <a:ext cx="86400" cy="86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88A30-8173-A482-35C4-4E5FE9D6DDC9}"/>
              </a:ext>
            </a:extLst>
          </p:cNvPr>
          <p:cNvSpPr txBox="1"/>
          <p:nvPr/>
        </p:nvSpPr>
        <p:spPr>
          <a:xfrm>
            <a:off x="3159373" y="3292712"/>
            <a:ext cx="4331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000" dirty="0">
                <a:solidFill>
                  <a:srgbClr val="00B050"/>
                </a:solidFill>
              </a:rPr>
              <a:t>LEP3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D2553D-A4F1-D4D2-57E9-6261277398F2}"/>
              </a:ext>
            </a:extLst>
          </p:cNvPr>
          <p:cNvCxnSpPr>
            <a:cxnSpLocks/>
          </p:cNvCxnSpPr>
          <p:nvPr/>
        </p:nvCxnSpPr>
        <p:spPr>
          <a:xfrm>
            <a:off x="3264985" y="3154925"/>
            <a:ext cx="720134" cy="54814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A573DE-ABA8-08A5-E3B1-26D9DB02AB5B}"/>
              </a:ext>
            </a:extLst>
          </p:cNvPr>
          <p:cNvCxnSpPr>
            <a:cxnSpLocks/>
          </p:cNvCxnSpPr>
          <p:nvPr/>
        </p:nvCxnSpPr>
        <p:spPr>
          <a:xfrm>
            <a:off x="3898719" y="3656648"/>
            <a:ext cx="297635" cy="180749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459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BE50F-1811-BDAD-8FAD-2D224BE5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7E3249-1C28-F2AE-B2FF-029AA7ED63FB}"/>
              </a:ext>
            </a:extLst>
          </p:cNvPr>
          <p:cNvSpPr txBox="1"/>
          <p:nvPr/>
        </p:nvSpPr>
        <p:spPr>
          <a:xfrm>
            <a:off x="68307" y="154624"/>
            <a:ext cx="12055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Avenir Next" panose="020B0503020202020204" pitchFamily="34" charset="0"/>
              </a:rPr>
              <a:t>Subsystem technologies considered in current FCC-</a:t>
            </a:r>
            <a:r>
              <a:rPr lang="en-GB" sz="3200" dirty="0" err="1">
                <a:latin typeface="Avenir Next" panose="020B0503020202020204" pitchFamily="34" charset="0"/>
              </a:rPr>
              <a:t>ee</a:t>
            </a:r>
            <a:r>
              <a:rPr lang="en-GB" sz="3200" dirty="0">
                <a:latin typeface="Avenir Next" panose="020B0503020202020204" pitchFamily="34" charset="0"/>
              </a:rPr>
              <a:t> concepts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DB5F61-69DC-39FE-33DA-4791D719304D}"/>
              </a:ext>
            </a:extLst>
          </p:cNvPr>
          <p:cNvGrpSpPr/>
          <p:nvPr/>
        </p:nvGrpSpPr>
        <p:grpSpPr>
          <a:xfrm>
            <a:off x="328516" y="690923"/>
            <a:ext cx="11538656" cy="5211420"/>
            <a:chOff x="328516" y="1117787"/>
            <a:chExt cx="11538656" cy="52114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13D69EC-5F19-DA38-251D-27B68E1493DB}"/>
                </a:ext>
              </a:extLst>
            </p:cNvPr>
            <p:cNvGrpSpPr/>
            <p:nvPr/>
          </p:nvGrpSpPr>
          <p:grpSpPr>
            <a:xfrm>
              <a:off x="328516" y="1117787"/>
              <a:ext cx="11538656" cy="5211420"/>
              <a:chOff x="397628" y="3467601"/>
              <a:chExt cx="11538656" cy="521142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35BAEF4-28F7-990D-79D8-F2EB63D1FEC9}"/>
                  </a:ext>
                </a:extLst>
              </p:cNvPr>
              <p:cNvGrpSpPr/>
              <p:nvPr/>
            </p:nvGrpSpPr>
            <p:grpSpPr>
              <a:xfrm>
                <a:off x="397628" y="3467601"/>
                <a:ext cx="11538656" cy="5211420"/>
                <a:chOff x="397628" y="3467601"/>
                <a:chExt cx="11538656" cy="5211420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27DCA4D2-8301-692C-0B5E-1D34AA6487B1}"/>
                    </a:ext>
                  </a:extLst>
                </p:cNvPr>
                <p:cNvGrpSpPr/>
                <p:nvPr/>
              </p:nvGrpSpPr>
              <p:grpSpPr>
                <a:xfrm>
                  <a:off x="397628" y="3467601"/>
                  <a:ext cx="11538656" cy="5211420"/>
                  <a:chOff x="397628" y="3467601"/>
                  <a:chExt cx="11538656" cy="5211420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4F1B6E1B-1815-030A-3A5E-16FEC5D7E1CE}"/>
                      </a:ext>
                    </a:extLst>
                  </p:cNvPr>
                  <p:cNvGrpSpPr/>
                  <p:nvPr/>
                </p:nvGrpSpPr>
                <p:grpSpPr>
                  <a:xfrm>
                    <a:off x="397628" y="5712324"/>
                    <a:ext cx="11538656" cy="2966697"/>
                    <a:chOff x="336684" y="6265833"/>
                    <a:chExt cx="11538656" cy="2966697"/>
                  </a:xfrm>
                </p:grpSpPr>
                <p:pic>
                  <p:nvPicPr>
                    <p:cNvPr id="16" name="Picture 15">
                      <a:extLst>
                        <a:ext uri="{FF2B5EF4-FFF2-40B4-BE49-F238E27FC236}">
                          <a16:creationId xmlns:a16="http://schemas.microsoft.com/office/drawing/2014/main" id="{A6B4E7EC-7297-BD47-8445-4C5A1A25728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2588" t="13537" r="14188" b="3986"/>
                    <a:stretch/>
                  </p:blipFill>
                  <p:spPr>
                    <a:xfrm>
                      <a:off x="9028895" y="6277408"/>
                      <a:ext cx="2846445" cy="292009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" name="Picture 17">
                      <a:extLst>
                        <a:ext uri="{FF2B5EF4-FFF2-40B4-BE49-F238E27FC236}">
                          <a16:creationId xmlns:a16="http://schemas.microsoft.com/office/drawing/2014/main" id="{584A0DD3-610E-DBC3-9D92-048EDAC1428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336684" y="6265833"/>
                      <a:ext cx="2846445" cy="2942808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23" name="Group 22">
                      <a:extLst>
                        <a:ext uri="{FF2B5EF4-FFF2-40B4-BE49-F238E27FC236}">
                          <a16:creationId xmlns:a16="http://schemas.microsoft.com/office/drawing/2014/main" id="{A6570CBF-9B58-410A-32A0-6475DC28D8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135493" y="6289723"/>
                      <a:ext cx="2847002" cy="2942807"/>
                      <a:chOff x="6126319" y="6289723"/>
                      <a:chExt cx="2847002" cy="2942807"/>
                    </a:xfrm>
                  </p:grpSpPr>
                  <p:pic>
                    <p:nvPicPr>
                      <p:cNvPr id="24" name="Picture 23">
                        <a:extLst>
                          <a:ext uri="{FF2B5EF4-FFF2-40B4-BE49-F238E27FC236}">
                            <a16:creationId xmlns:a16="http://schemas.microsoft.com/office/drawing/2014/main" id="{8F1DEFC1-6434-C36E-2585-73DA34AD752B}"/>
                          </a:ext>
                        </a:extLst>
                      </p:cNvPr>
                      <p:cNvPicPr>
                        <a:picLocks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26876" y="6289723"/>
                        <a:ext cx="2846445" cy="2942807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5" name="Group 24">
                        <a:extLst>
                          <a:ext uri="{FF2B5EF4-FFF2-40B4-BE49-F238E27FC236}">
                            <a16:creationId xmlns:a16="http://schemas.microsoft.com/office/drawing/2014/main" id="{4EC89D85-7AF8-533A-1BB3-2A6A04947DD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126319" y="6685061"/>
                        <a:ext cx="2429227" cy="2412632"/>
                        <a:chOff x="6126319" y="6685061"/>
                        <a:chExt cx="2429227" cy="2412632"/>
                      </a:xfrm>
                    </p:grpSpPr>
                    <p:pic>
                      <p:nvPicPr>
                        <p:cNvPr id="26" name="Picture 25">
                          <a:extLst>
                            <a:ext uri="{FF2B5EF4-FFF2-40B4-BE49-F238E27FC236}">
                              <a16:creationId xmlns:a16="http://schemas.microsoft.com/office/drawing/2014/main" id="{0CB99D2E-9E21-371C-D58F-EB1BF4C2A32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138193" y="6685061"/>
                          <a:ext cx="2417353" cy="2412632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7" name="Picture 26">
                          <a:extLst>
                            <a:ext uri="{FF2B5EF4-FFF2-40B4-BE49-F238E27FC236}">
                              <a16:creationId xmlns:a16="http://schemas.microsoft.com/office/drawing/2014/main" id="{51DFFCE3-87C8-85D1-48EA-6B14348E8426}"/>
                            </a:ext>
                          </a:extLst>
                        </p:cNvPr>
                        <p:cNvPicPr>
                          <a:picLocks/>
                        </p:cNvPicPr>
                        <p:nvPr/>
                      </p:nvPicPr>
                      <p:blipFill rotWithShape="1">
                        <a:blip r:embed="rId6"/>
                        <a:srcRect t="7681" r="16888" b="16567"/>
                        <a:stretch/>
                      </p:blipFill>
                      <p:spPr>
                        <a:xfrm>
                          <a:off x="6126319" y="8177273"/>
                          <a:ext cx="946800" cy="90629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</p:grp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5C7D172-3862-0AC2-FD42-01D9E3AE9516}"/>
                      </a:ext>
                    </a:extLst>
                  </p:cNvPr>
                  <p:cNvSpPr txBox="1"/>
                  <p:nvPr/>
                </p:nvSpPr>
                <p:spPr>
                  <a:xfrm>
                    <a:off x="1375811" y="3467601"/>
                    <a:ext cx="377825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FR" dirty="0">
                        <a:latin typeface="Avenir Next" panose="020B0503020202020204" pitchFamily="34" charset="0"/>
                      </a:rPr>
                      <a:t>CLD                              ILD’</a:t>
                    </a: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003226B-F7BF-036A-3F62-D3DDB9733029}"/>
                    </a:ext>
                  </a:extLst>
                </p:cNvPr>
                <p:cNvSpPr txBox="1"/>
                <p:nvPr/>
              </p:nvSpPr>
              <p:spPr>
                <a:xfrm>
                  <a:off x="7172700" y="3467601"/>
                  <a:ext cx="92769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FR" dirty="0">
                      <a:latin typeface="Avenir Next" panose="020B0503020202020204" pitchFamily="34" charset="0"/>
                    </a:rPr>
                    <a:t>IDEA</a:t>
                  </a: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66E5D0-48EA-EEA4-7635-CB569032CEAC}"/>
                  </a:ext>
                </a:extLst>
              </p:cNvPr>
              <p:cNvSpPr txBox="1"/>
              <p:nvPr/>
            </p:nvSpPr>
            <p:spPr>
              <a:xfrm>
                <a:off x="10005456" y="3467601"/>
                <a:ext cx="14061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>
                    <a:latin typeface="Avenir Next" panose="020B0503020202020204" pitchFamily="34" charset="0"/>
                  </a:rPr>
                  <a:t>ALLEGRO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B347D3-DE5A-DAE5-C45D-942BAC5E36E0}"/>
                </a:ext>
              </a:extLst>
            </p:cNvPr>
            <p:cNvGrpSpPr/>
            <p:nvPr/>
          </p:nvGrpSpPr>
          <p:grpSpPr>
            <a:xfrm>
              <a:off x="3189690" y="3362510"/>
              <a:ext cx="2847002" cy="2942808"/>
              <a:chOff x="4687395" y="3216006"/>
              <a:chExt cx="2847002" cy="294280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77989C5-7EFF-5E1C-B0EA-1EF82A649D42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87952" y="3216006"/>
                <a:ext cx="2846445" cy="294280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8D084BD-44ED-4FCB-1ED6-2415AE158EED}"/>
                  </a:ext>
                </a:extLst>
              </p:cNvPr>
              <p:cNvSpPr/>
              <p:nvPr/>
            </p:nvSpPr>
            <p:spPr>
              <a:xfrm>
                <a:off x="4687395" y="5116016"/>
                <a:ext cx="1188000" cy="906590"/>
              </a:xfrm>
              <a:prstGeom prst="rect">
                <a:avLst/>
              </a:prstGeom>
              <a:solidFill>
                <a:srgbClr val="FFF67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FR" sz="1600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TPC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240DB6E-D891-954F-F058-A065C173BEF3}"/>
              </a:ext>
            </a:extLst>
          </p:cNvPr>
          <p:cNvGrpSpPr/>
          <p:nvPr/>
        </p:nvGrpSpPr>
        <p:grpSpPr>
          <a:xfrm>
            <a:off x="326185" y="994866"/>
            <a:ext cx="11490514" cy="1889159"/>
            <a:chOff x="395296" y="1583529"/>
            <a:chExt cx="11490514" cy="188915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91665FE-09BB-9E4E-929F-30937609AA71}"/>
                </a:ext>
              </a:extLst>
            </p:cNvPr>
            <p:cNvSpPr txBox="1"/>
            <p:nvPr/>
          </p:nvSpPr>
          <p:spPr>
            <a:xfrm>
              <a:off x="398247" y="2014470"/>
              <a:ext cx="11487563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FR" sz="16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ECAL</a:t>
              </a:r>
              <a:r>
                <a:rPr lang="en-FR" sz="1600" dirty="0">
                  <a:latin typeface="Avenir Next" panose="020B0503020202020204" pitchFamily="34" charset="0"/>
                </a:rPr>
                <a:t>                       High Granularity Si/W</a:t>
              </a:r>
              <a:r>
                <a:rPr lang="en-FR" sz="1600" baseline="30000" dirty="0">
                  <a:latin typeface="Avenir Next" panose="020B0503020202020204" pitchFamily="34" charset="0"/>
                </a:rPr>
                <a:t>                                                                                   </a:t>
              </a:r>
              <a:r>
                <a:rPr lang="en-GB" sz="1600" dirty="0">
                  <a:latin typeface="Avenir Next" panose="020B0503020202020204" pitchFamily="34" charset="0"/>
                </a:rPr>
                <a:t>C</a:t>
              </a:r>
              <a:r>
                <a:rPr lang="en-FR" sz="1600" dirty="0">
                  <a:latin typeface="Avenir Next" panose="020B0503020202020204" pitchFamily="34" charset="0"/>
                </a:rPr>
                <a:t>rystal</a:t>
              </a:r>
              <a:r>
                <a:rPr lang="en-FR" sz="1600" baseline="30000" dirty="0">
                  <a:latin typeface="Avenir Next" panose="020B0503020202020204" pitchFamily="34" charset="0"/>
                </a:rPr>
                <a:t>                                                          </a:t>
              </a:r>
              <a:r>
                <a:rPr lang="en-GB" sz="1600" dirty="0">
                  <a:latin typeface="Avenir Next" panose="020B0503020202020204" pitchFamily="34" charset="0"/>
                </a:rPr>
                <a:t>L</a:t>
              </a:r>
              <a:r>
                <a:rPr lang="en-FR" sz="1600" dirty="0">
                  <a:latin typeface="Avenir Next" panose="020B0503020202020204" pitchFamily="34" charset="0"/>
                </a:rPr>
                <a:t>iquified Noble Gaz</a:t>
              </a:r>
            </a:p>
            <a:p>
              <a:r>
                <a:rPr lang="en-FR" sz="16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HCAL</a:t>
              </a:r>
              <a:r>
                <a:rPr lang="en-FR" sz="1600" dirty="0">
                  <a:latin typeface="Avenir Next" panose="020B0503020202020204" pitchFamily="34" charset="0"/>
                </a:rPr>
                <a:t>                           Scint./MPGD/RPC</a:t>
              </a:r>
              <a:r>
                <a:rPr lang="en-FR" sz="1600" baseline="30000" dirty="0">
                  <a:latin typeface="Avenir Next" panose="020B0503020202020204" pitchFamily="34" charset="0"/>
                </a:rPr>
                <a:t>                                                                             </a:t>
              </a:r>
              <a:r>
                <a:rPr lang="en-FR" sz="1600" dirty="0">
                  <a:latin typeface="Avenir Next" panose="020B0503020202020204" pitchFamily="34" charset="0"/>
                </a:rPr>
                <a:t>Dual Readout</a:t>
              </a:r>
              <a:r>
                <a:rPr lang="en-FR" sz="1600" baseline="30000" dirty="0">
                  <a:latin typeface="Avenir Next" panose="020B0503020202020204" pitchFamily="34" charset="0"/>
                </a:rPr>
                <a:t>                                                                </a:t>
              </a:r>
              <a:r>
                <a:rPr lang="en-FR" sz="1600" dirty="0">
                  <a:latin typeface="Avenir Next" panose="020B0503020202020204" pitchFamily="34" charset="0"/>
                </a:rPr>
                <a:t>Scint. </a:t>
              </a:r>
              <a:r>
                <a:rPr lang="en-GB" sz="1600" dirty="0">
                  <a:latin typeface="Avenir Next" panose="020B0503020202020204" pitchFamily="34" charset="0"/>
                </a:rPr>
                <a:t>T</a:t>
              </a:r>
              <a:r>
                <a:rPr lang="en-FR" sz="1600" dirty="0">
                  <a:latin typeface="Avenir Next" panose="020B0503020202020204" pitchFamily="34" charset="0"/>
                </a:rPr>
                <a:t>ile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8082FED-0B9F-443F-412C-4562A4E01486}"/>
                </a:ext>
              </a:extLst>
            </p:cNvPr>
            <p:cNvSpPr txBox="1"/>
            <p:nvPr/>
          </p:nvSpPr>
          <p:spPr>
            <a:xfrm>
              <a:off x="398244" y="2697484"/>
              <a:ext cx="1148756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Tracking</a:t>
              </a:r>
              <a:r>
                <a:rPr lang="en-GB" sz="1600" dirty="0">
                  <a:latin typeface="Avenir Next" panose="020B0503020202020204" pitchFamily="34" charset="0"/>
                </a:rPr>
                <a:t>          Full</a:t>
              </a:r>
              <a:r>
                <a:rPr lang="en-FR" sz="1600" dirty="0">
                  <a:latin typeface="Avenir Next" panose="020B0503020202020204" pitchFamily="34" charset="0"/>
                </a:rPr>
                <a:t> Si</a:t>
              </a:r>
              <a:r>
                <a:rPr lang="en-FR" sz="1600" baseline="30000" dirty="0">
                  <a:latin typeface="Avenir Next" panose="020B0503020202020204" pitchFamily="34" charset="0"/>
                </a:rPr>
                <a:t>  </a:t>
              </a:r>
              <a:r>
                <a:rPr lang="en-FR" sz="1600" dirty="0">
                  <a:latin typeface="Avenir Next" panose="020B0503020202020204" pitchFamily="34" charset="0"/>
                </a:rPr>
                <a:t>Tracker  </a:t>
              </a:r>
              <a:r>
                <a:rPr lang="en-FR" sz="1600" baseline="30000" dirty="0">
                  <a:latin typeface="Avenir Next" panose="020B0503020202020204" pitchFamily="34" charset="0"/>
                </a:rPr>
                <a:t>        </a:t>
              </a:r>
              <a:r>
                <a:rPr lang="en-GB" sz="1600" dirty="0">
                  <a:latin typeface="Avenir Next" panose="020B0503020202020204" pitchFamily="34" charset="0"/>
                </a:rPr>
                <a:t>Si-VD + TPC</a:t>
              </a:r>
              <a:r>
                <a:rPr lang="en-FR" sz="1600" dirty="0">
                  <a:latin typeface="Avenir Next" panose="020B0503020202020204" pitchFamily="34" charset="0"/>
                </a:rPr>
                <a:t> + Si-layers</a:t>
              </a:r>
              <a:r>
                <a:rPr lang="en-FR" sz="1600" baseline="30000" dirty="0">
                  <a:latin typeface="Avenir Next" panose="020B0503020202020204" pitchFamily="34" charset="0"/>
                </a:rPr>
                <a:t>                                                               </a:t>
              </a:r>
              <a:r>
                <a:rPr lang="en-GB" sz="1600" dirty="0">
                  <a:latin typeface="Avenir Next" panose="020B0503020202020204" pitchFamily="34" charset="0"/>
                </a:rPr>
                <a:t>Si-VD + DCH</a:t>
              </a:r>
              <a:r>
                <a:rPr lang="en-FR" sz="1600" dirty="0">
                  <a:latin typeface="Avenir Next" panose="020B0503020202020204" pitchFamily="34" charset="0"/>
                </a:rPr>
                <a:t> + Si-layers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2BA4FD3-AB4B-39E6-654C-1307BD88830F}"/>
                </a:ext>
              </a:extLst>
            </p:cNvPr>
            <p:cNvSpPr txBox="1"/>
            <p:nvPr/>
          </p:nvSpPr>
          <p:spPr>
            <a:xfrm>
              <a:off x="395296" y="3134134"/>
              <a:ext cx="1148756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FR" sz="16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PID</a:t>
              </a:r>
              <a:r>
                <a:rPr lang="en-FR" sz="1600" dirty="0">
                  <a:latin typeface="Avenir Next" panose="020B0503020202020204" pitchFamily="34" charset="0"/>
                </a:rPr>
                <a:t>   RICH in front of ECAL**</a:t>
              </a:r>
              <a:r>
                <a:rPr lang="en-FR" sz="1600" baseline="30000" dirty="0">
                  <a:latin typeface="Avenir Next" panose="020B0503020202020204" pitchFamily="34" charset="0"/>
                </a:rPr>
                <a:t>                  </a:t>
              </a:r>
              <a:r>
                <a:rPr lang="en-FR" sz="1600" dirty="0">
                  <a:latin typeface="Avenir Next" panose="020B0503020202020204" pitchFamily="34" charset="0"/>
                </a:rPr>
                <a:t>TPC + Timing Layers</a:t>
              </a:r>
              <a:r>
                <a:rPr lang="en-FR" sz="1600" baseline="30000" dirty="0">
                  <a:latin typeface="Avenir Next" panose="020B0503020202020204" pitchFamily="34" charset="0"/>
                </a:rPr>
                <a:t>                                                                     </a:t>
              </a:r>
              <a:r>
                <a:rPr lang="en-FR" sz="1600" dirty="0">
                  <a:latin typeface="Avenir Next" panose="020B0503020202020204" pitchFamily="34" charset="0"/>
                </a:rPr>
                <a:t>DCH + Timing Layers</a:t>
              </a:r>
              <a:r>
                <a:rPr lang="en-FR" sz="1600" baseline="30000" dirty="0">
                  <a:latin typeface="Avenir Next" panose="020B0503020202020204" pitchFamily="34" charset="0"/>
                </a:rPr>
                <a:t>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40735FD-EFD5-0CB3-1494-6B1802796AAC}"/>
                </a:ext>
              </a:extLst>
            </p:cNvPr>
            <p:cNvSpPr txBox="1"/>
            <p:nvPr/>
          </p:nvSpPr>
          <p:spPr>
            <a:xfrm>
              <a:off x="395296" y="1583529"/>
              <a:ext cx="1149051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FR" sz="16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Muons*</a:t>
              </a:r>
              <a:r>
                <a:rPr lang="en-FR" sz="1600" dirty="0">
                  <a:latin typeface="Avenir Next" panose="020B0503020202020204" pitchFamily="34" charset="0"/>
                </a:rPr>
                <a:t>                                                                      MPGD, MWPC, RPC, Scint. </a:t>
              </a:r>
              <a:r>
                <a:rPr lang="en-FR" sz="1600" baseline="30000" dirty="0">
                  <a:latin typeface="Avenir Next" panose="020B0503020202020204" pitchFamily="34" charset="0"/>
                </a:rPr>
                <a:t>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C05468-9389-38E5-C0B3-16B61D36CD4B}"/>
              </a:ext>
            </a:extLst>
          </p:cNvPr>
          <p:cNvSpPr txBox="1"/>
          <p:nvPr/>
        </p:nvSpPr>
        <p:spPr>
          <a:xfrm>
            <a:off x="251832" y="5967169"/>
            <a:ext cx="11688337" cy="40011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venir Next" panose="020B0503020202020204" pitchFamily="34" charset="0"/>
              </a:rPr>
              <a:t>n</a:t>
            </a:r>
            <a:r>
              <a:rPr lang="en-FR" sz="2000" dirty="0">
                <a:latin typeface="Avenir Next" panose="020B0503020202020204" pitchFamily="34" charset="0"/>
              </a:rPr>
              <a:t>ot exhaustive of technologies and susbsytem new proposals emerging in </a:t>
            </a:r>
            <a:r>
              <a:rPr lang="en-FR" sz="2000" dirty="0">
                <a:latin typeface="Avenir Next" panose="020B0503020202020204" pitchFamily="34" charset="0"/>
                <a:hlinkClick r:id="rId7"/>
              </a:rPr>
              <a:t>ESPP 2026 contributions  </a:t>
            </a:r>
            <a:endParaRPr lang="en-FR" sz="2000" dirty="0">
              <a:latin typeface="Avenir Next" panose="020B0503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57DBB0-3207-4350-BC30-CC7B6D25FC8B}"/>
              </a:ext>
            </a:extLst>
          </p:cNvPr>
          <p:cNvSpPr txBox="1"/>
          <p:nvPr/>
        </p:nvSpPr>
        <p:spPr>
          <a:xfrm>
            <a:off x="0" y="6390227"/>
            <a:ext cx="9630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</a:t>
            </a:r>
            <a:r>
              <a:rPr lang="en-GB" sz="1400" i="1" dirty="0">
                <a:latin typeface="Avenir Next" panose="020B0503020202020204" pitchFamily="34" charset="0"/>
              </a:rPr>
              <a:t>t</a:t>
            </a:r>
            <a:r>
              <a:rPr lang="en-FR" sz="1400" i="1" dirty="0">
                <a:latin typeface="Avenir Next" panose="020B0503020202020204" pitchFamily="34" charset="0"/>
              </a:rPr>
              <a:t>agging a priori sufficient , technology choice rather than a desgin consideration (not purpose of this presentation)</a:t>
            </a:r>
          </a:p>
          <a:p>
            <a:r>
              <a:rPr lang="en-FR" sz="1400" i="1" dirty="0">
                <a:latin typeface="Avenir Next" panose="020B0503020202020204" pitchFamily="34" charset="0"/>
              </a:rPr>
              <a:t>** </a:t>
            </a:r>
            <a:r>
              <a:rPr lang="en-GB" sz="1400" i="1" dirty="0">
                <a:latin typeface="Avenir Next" panose="020B0503020202020204" pitchFamily="34" charset="0"/>
              </a:rPr>
              <a:t>c</a:t>
            </a:r>
            <a:r>
              <a:rPr lang="en-FR" sz="1400" i="1" dirty="0">
                <a:latin typeface="Avenir Next" panose="020B0503020202020204" pitchFamily="34" charset="0"/>
              </a:rPr>
              <a:t>onsidered </a:t>
            </a:r>
            <a:r>
              <a:rPr lang="en-GB" sz="1400" i="1" dirty="0">
                <a:latin typeface="Avenir Next" panose="020B0503020202020204" pitchFamily="34" charset="0"/>
              </a:rPr>
              <a:t>in between Tracking and ECAL not represented in the CLD scheme above</a:t>
            </a:r>
            <a:endParaRPr lang="en-FR" sz="1400" i="1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62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34E4F0-F853-FC9A-7005-5AED90132E1D}"/>
              </a:ext>
            </a:extLst>
          </p:cNvPr>
          <p:cNvSpPr/>
          <p:nvPr/>
        </p:nvSpPr>
        <p:spPr>
          <a:xfrm>
            <a:off x="8997244" y="3355805"/>
            <a:ext cx="778933" cy="36406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B8D59-9F17-0F3C-3544-FCEA0034A587}"/>
              </a:ext>
            </a:extLst>
          </p:cNvPr>
          <p:cNvSpPr txBox="1"/>
          <p:nvPr/>
        </p:nvSpPr>
        <p:spPr>
          <a:xfrm>
            <a:off x="406680" y="345241"/>
            <a:ext cx="115826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3200" dirty="0">
                <a:latin typeface="Avenir Next" panose="020B0503020202020204" pitchFamily="34" charset="0"/>
              </a:rPr>
              <a:t>Highlights physics &amp; their detector requirements at FCC-</a:t>
            </a:r>
            <a:r>
              <a:rPr lang="en-GB" sz="3200" dirty="0" err="1">
                <a:latin typeface="Avenir Next" panose="020B0503020202020204" pitchFamily="34" charset="0"/>
              </a:rPr>
              <a:t>ee</a:t>
            </a:r>
            <a:endParaRPr lang="en-GB" sz="3200" dirty="0">
              <a:latin typeface="Avenir Next" panose="020B0503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79564-6907-FA4B-EA50-B8190D1AAF26}"/>
              </a:ext>
            </a:extLst>
          </p:cNvPr>
          <p:cNvSpPr txBox="1"/>
          <p:nvPr/>
        </p:nvSpPr>
        <p:spPr>
          <a:xfrm rot="16200000">
            <a:off x="-99545" y="3597677"/>
            <a:ext cx="4555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latin typeface="Avenir Next" panose="020B0503020202020204" pitchFamily="34" charset="0"/>
              </a:rPr>
              <a:t>Form M. Selvaggi lecture,</a:t>
            </a:r>
          </a:p>
          <a:p>
            <a:pPr algn="ctr"/>
            <a:r>
              <a:rPr lang="en-FR" sz="1600" dirty="0">
                <a:latin typeface="Avenir Next" panose="020B0503020202020204" pitchFamily="34" charset="0"/>
              </a:rPr>
              <a:t>see also backup for quantitative requirements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F81964-AC40-BF4D-AE59-F58DF6F5D6EE}"/>
              </a:ext>
            </a:extLst>
          </p:cNvPr>
          <p:cNvGrpSpPr/>
          <p:nvPr/>
        </p:nvGrpSpPr>
        <p:grpSpPr>
          <a:xfrm>
            <a:off x="2475983" y="1009477"/>
            <a:ext cx="7564327" cy="5807537"/>
            <a:chOff x="2097031" y="802274"/>
            <a:chExt cx="7679146" cy="6063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4CA22A-0C42-49CC-65CE-40ED76E14B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423" r="1199"/>
            <a:stretch/>
          </p:blipFill>
          <p:spPr>
            <a:xfrm>
              <a:off x="2097031" y="802274"/>
              <a:ext cx="7679146" cy="304913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23A00C-5B7E-9281-DB45-18D036B8E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8100" r="1199"/>
            <a:stretch/>
          </p:blipFill>
          <p:spPr>
            <a:xfrm>
              <a:off x="2097031" y="3727219"/>
              <a:ext cx="7679146" cy="3138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870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3F6D80-2A25-E14C-1FF1-6C8304422050}"/>
              </a:ext>
            </a:extLst>
          </p:cNvPr>
          <p:cNvSpPr txBox="1"/>
          <p:nvPr/>
        </p:nvSpPr>
        <p:spPr>
          <a:xfrm>
            <a:off x="82952" y="484977"/>
            <a:ext cx="12026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3200" dirty="0">
                <a:latin typeface="Avenir Next" panose="020B0503020202020204" pitchFamily="34" charset="0"/>
              </a:rPr>
              <a:t>Tracker concepts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4D21C1-9D3C-BD58-A702-11D51CCB3CAC}"/>
              </a:ext>
            </a:extLst>
          </p:cNvPr>
          <p:cNvSpPr txBox="1"/>
          <p:nvPr/>
        </p:nvSpPr>
        <p:spPr>
          <a:xfrm>
            <a:off x="0" y="6557570"/>
            <a:ext cx="481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</a:t>
            </a:r>
            <a:r>
              <a:rPr lang="en-GB" sz="1400" i="1" dirty="0">
                <a:latin typeface="Avenir Next" panose="020B0503020202020204" pitchFamily="34" charset="0"/>
              </a:rPr>
              <a:t>S</a:t>
            </a:r>
            <a:r>
              <a:rPr lang="en-FR" sz="1400" i="1" dirty="0">
                <a:latin typeface="Avenir Next" panose="020B0503020202020204" pitchFamily="34" charset="0"/>
              </a:rPr>
              <a:t>tudy otpion copying CLD VD and intermediate tracker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F798F3-AC4A-099B-4ABE-319F6445EF04}"/>
              </a:ext>
            </a:extLst>
          </p:cNvPr>
          <p:cNvSpPr/>
          <p:nvPr/>
        </p:nvSpPr>
        <p:spPr>
          <a:xfrm>
            <a:off x="8043349" y="2159122"/>
            <a:ext cx="2362500" cy="231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6491EC-192D-F3E0-ECC3-D92C79BC82CD}"/>
              </a:ext>
            </a:extLst>
          </p:cNvPr>
          <p:cNvSpPr/>
          <p:nvPr/>
        </p:nvSpPr>
        <p:spPr>
          <a:xfrm>
            <a:off x="8140656" y="1930590"/>
            <a:ext cx="635623" cy="2877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7EB5F8E-86E4-CDED-9565-07E5B4874761}"/>
              </a:ext>
            </a:extLst>
          </p:cNvPr>
          <p:cNvGrpSpPr/>
          <p:nvPr/>
        </p:nvGrpSpPr>
        <p:grpSpPr>
          <a:xfrm>
            <a:off x="1365447" y="1287460"/>
            <a:ext cx="9432530" cy="3956810"/>
            <a:chOff x="943349" y="1574837"/>
            <a:chExt cx="9432530" cy="395681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D188E5C-CD41-59F5-78D3-13A67DE7ABEB}"/>
                </a:ext>
              </a:extLst>
            </p:cNvPr>
            <p:cNvGrpSpPr/>
            <p:nvPr/>
          </p:nvGrpSpPr>
          <p:grpSpPr>
            <a:xfrm>
              <a:off x="943349" y="1574837"/>
              <a:ext cx="9432530" cy="3346086"/>
              <a:chOff x="943349" y="926658"/>
              <a:chExt cx="9432530" cy="334608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0C7E20E-6F09-7B8D-916A-93EC0D13F665}"/>
                  </a:ext>
                </a:extLst>
              </p:cNvPr>
              <p:cNvGrpSpPr/>
              <p:nvPr/>
            </p:nvGrpSpPr>
            <p:grpSpPr>
              <a:xfrm>
                <a:off x="943349" y="1367899"/>
                <a:ext cx="5969014" cy="2904845"/>
                <a:chOff x="943349" y="1367899"/>
                <a:chExt cx="5969014" cy="2904845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E9074B93-FFE9-7B08-0DFF-6BD50FAE1B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43349" y="1367899"/>
                  <a:ext cx="3107997" cy="2904845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BAB270C0-2E83-1D30-AF4B-3D91E393A8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86573" y="1759353"/>
                  <a:ext cx="2825790" cy="2513391"/>
                </a:xfrm>
                <a:prstGeom prst="rect">
                  <a:avLst/>
                </a:prstGeom>
              </p:spPr>
            </p:pic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90D0463-1965-93E9-95A0-7252A4D5D478}"/>
                  </a:ext>
                </a:extLst>
              </p:cNvPr>
              <p:cNvSpPr txBox="1"/>
              <p:nvPr/>
            </p:nvSpPr>
            <p:spPr>
              <a:xfrm>
                <a:off x="1202970" y="926658"/>
                <a:ext cx="25316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dirty="0">
                    <a:latin typeface="Avenir Next" panose="020B0503020202020204" pitchFamily="34" charset="0"/>
                  </a:rPr>
                  <a:t>FCC-ee CLD Full Si Trk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2B91BE7-EABF-F934-CE37-36BAF1132601}"/>
                  </a:ext>
                </a:extLst>
              </p:cNvPr>
              <p:cNvSpPr txBox="1"/>
              <p:nvPr/>
            </p:nvSpPr>
            <p:spPr>
              <a:xfrm>
                <a:off x="4215269" y="926658"/>
                <a:ext cx="27293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dirty="0">
                    <a:latin typeface="Avenir Next" panose="020B0503020202020204" pitchFamily="34" charset="0"/>
                  </a:rPr>
                  <a:t>IDEA-ALLEGRO Si/DCH 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3E6024-07A5-A1ED-8C96-46C21D860312}"/>
                  </a:ext>
                </a:extLst>
              </p:cNvPr>
              <p:cNvSpPr txBox="1"/>
              <p:nvPr/>
            </p:nvSpPr>
            <p:spPr>
              <a:xfrm>
                <a:off x="7060243" y="926658"/>
                <a:ext cx="33156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dirty="0">
                    <a:latin typeface="Avenir Next" panose="020B0503020202020204" pitchFamily="34" charset="0"/>
                  </a:rPr>
                  <a:t>ILD FCC-ee adapted Si/TPC* 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72154CB-8866-E86F-96C0-E50FB9A971B0}"/>
                </a:ext>
              </a:extLst>
            </p:cNvPr>
            <p:cNvGrpSpPr/>
            <p:nvPr/>
          </p:nvGrpSpPr>
          <p:grpSpPr>
            <a:xfrm>
              <a:off x="7251856" y="1993776"/>
              <a:ext cx="3107997" cy="2904845"/>
              <a:chOff x="7775960" y="2016078"/>
              <a:chExt cx="3107997" cy="290484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FB07250-97FF-4431-BF3F-ADDBD1D44C8D}"/>
                  </a:ext>
                </a:extLst>
              </p:cNvPr>
              <p:cNvGrpSpPr/>
              <p:nvPr/>
            </p:nvGrpSpPr>
            <p:grpSpPr>
              <a:xfrm>
                <a:off x="7775960" y="2016078"/>
                <a:ext cx="3107997" cy="2904845"/>
                <a:chOff x="7775960" y="2016078"/>
                <a:chExt cx="3107997" cy="2904845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317419DC-C05F-C637-688F-4390F6CDB2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775960" y="2016078"/>
                  <a:ext cx="3107997" cy="2904845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16962ED9-BAFB-C2C2-5E5A-00CEA41F5165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4"/>
                <a:srcRect b="96271"/>
                <a:stretch/>
              </p:blipFill>
              <p:spPr>
                <a:xfrm rot="16200000">
                  <a:off x="9616982" y="3255459"/>
                  <a:ext cx="1656000" cy="90000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2AAA91F-BF18-80B7-2541-82970CF1AFD6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4"/>
                <a:srcRect b="96271"/>
                <a:stretch/>
              </p:blipFill>
              <p:spPr>
                <a:xfrm rot="10800000">
                  <a:off x="8013864" y="2386633"/>
                  <a:ext cx="2772000" cy="90000"/>
                </a:xfrm>
                <a:prstGeom prst="rect">
                  <a:avLst/>
                </a:prstGeom>
              </p:spPr>
            </p:pic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FFC16104-1F2B-2AF3-0C98-35734DE63AC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032968" y="2482634"/>
                  <a:ext cx="2340000" cy="147599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33A49066-A6C0-9AA5-04D8-E14DE88B8C26}"/>
                    </a:ext>
                  </a:extLst>
                </p:cNvPr>
                <p:cNvSpPr/>
                <p:nvPr/>
              </p:nvSpPr>
              <p:spPr>
                <a:xfrm rot="5400000">
                  <a:off x="10324174" y="2459936"/>
                  <a:ext cx="635623" cy="2877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10B35B8-CAF9-6ADB-8A65-C8012639BE6D}"/>
                  </a:ext>
                </a:extLst>
              </p:cNvPr>
              <p:cNvSpPr/>
              <p:nvPr/>
            </p:nvSpPr>
            <p:spPr>
              <a:xfrm>
                <a:off x="8025798" y="2108570"/>
                <a:ext cx="1512000" cy="2877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F804923-9834-3A9F-C6EB-0977C42B3852}"/>
                </a:ext>
              </a:extLst>
            </p:cNvPr>
            <p:cNvSpPr txBox="1"/>
            <p:nvPr/>
          </p:nvSpPr>
          <p:spPr>
            <a:xfrm>
              <a:off x="1180138" y="4608317"/>
              <a:ext cx="9036000" cy="923330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30000"/>
              </a:schemeClr>
            </a:solidFill>
            <a:ln w="28575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endParaRPr lang="en-FR" dirty="0">
                <a:latin typeface="Avenir Next" panose="020B0503020202020204" pitchFamily="34" charset="0"/>
              </a:endParaRPr>
            </a:p>
            <a:p>
              <a:r>
                <a:rPr lang="en-FR" dirty="0">
                  <a:latin typeface="Avenir Next" panose="020B0503020202020204" pitchFamily="34" charset="0"/>
                </a:rPr>
                <a:t>V</a:t>
              </a:r>
              <a:r>
                <a:rPr lang="en-GB" dirty="0">
                  <a:latin typeface="Avenir Next" panose="020B0503020202020204" pitchFamily="34" charset="0"/>
                </a:rPr>
                <a:t>e</a:t>
              </a:r>
              <a:r>
                <a:rPr lang="en-FR" dirty="0">
                  <a:latin typeface="Avenir Next" panose="020B0503020202020204" pitchFamily="34" charset="0"/>
                </a:rPr>
                <a:t>rtex Detector region up to about 4 - 5 cm </a:t>
              </a:r>
            </a:p>
            <a:p>
              <a:r>
                <a:rPr lang="en-FR" dirty="0">
                  <a:latin typeface="Avenir Next" panose="020B0503020202020204" pitchFamily="34" charset="0"/>
                </a:rPr>
                <a:t> 3 layers 3 disks                            3 long layers                              6 long layers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17C97E-BE34-158C-7E5C-5182D3D04603}"/>
                </a:ext>
              </a:extLst>
            </p:cNvPr>
            <p:cNvSpPr txBox="1"/>
            <p:nvPr/>
          </p:nvSpPr>
          <p:spPr>
            <a:xfrm>
              <a:off x="1177425" y="2048318"/>
              <a:ext cx="9036000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30000"/>
              </a:schemeClr>
            </a:solidFill>
            <a:ln w="28575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en-FR" dirty="0">
                  <a:latin typeface="Avenir Next" panose="020B0503020202020204" pitchFamily="34" charset="0"/>
                </a:rPr>
                <a:t>Outer Tracker region / Wrapper Layers 2 layers/disks               similar to IDEA</a:t>
              </a:r>
            </a:p>
            <a:p>
              <a:pPr>
                <a:spcAft>
                  <a:spcPts val="600"/>
                </a:spcAft>
              </a:pPr>
              <a:endParaRPr lang="en-FR" dirty="0">
                <a:latin typeface="Avenir Next" panose="020B0503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505421-3BA1-6C1E-2A5E-A00F2C76F0CE}"/>
                </a:ext>
              </a:extLst>
            </p:cNvPr>
            <p:cNvSpPr txBox="1"/>
            <p:nvPr/>
          </p:nvSpPr>
          <p:spPr>
            <a:xfrm>
              <a:off x="1177425" y="3914386"/>
              <a:ext cx="9036000" cy="6984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30000"/>
              </a:schemeClr>
            </a:solidFill>
            <a:ln w="28575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en-FR" dirty="0">
                  <a:latin typeface="Avenir Next" panose="020B0503020202020204" pitchFamily="34" charset="0"/>
                </a:rPr>
                <a:t>Intermediate Tracker region Si layers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D0B5EC-792C-ABCD-A07D-661A4DB5ACB0}"/>
                </a:ext>
              </a:extLst>
            </p:cNvPr>
            <p:cNvSpPr txBox="1"/>
            <p:nvPr/>
          </p:nvSpPr>
          <p:spPr>
            <a:xfrm>
              <a:off x="1177425" y="2691762"/>
              <a:ext cx="9036000" cy="1224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30000"/>
              </a:schemeClr>
            </a:solidFill>
            <a:ln w="28575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FR" dirty="0">
                <a:latin typeface="Avenir Next" panose="020B0503020202020204" pitchFamily="34" charset="0"/>
              </a:endParaRPr>
            </a:p>
            <a:p>
              <a:r>
                <a:rPr lang="en-FR" dirty="0">
                  <a:latin typeface="Avenir Next" panose="020B0503020202020204" pitchFamily="34" charset="0"/>
                </a:rPr>
                <a:t>Central Tracker region</a:t>
              </a:r>
            </a:p>
            <a:p>
              <a:pPr>
                <a:spcAft>
                  <a:spcPts val="600"/>
                </a:spcAft>
              </a:pPr>
              <a:r>
                <a:rPr lang="en-FR" dirty="0">
                  <a:latin typeface="Avenir Next" panose="020B0503020202020204" pitchFamily="34" charset="0"/>
                </a:rPr>
                <a:t> FST                                                 Drift Chamber                            TPC</a:t>
              </a:r>
            </a:p>
            <a:p>
              <a:pPr>
                <a:spcAft>
                  <a:spcPts val="600"/>
                </a:spcAft>
              </a:pPr>
              <a:endParaRPr lang="en-FR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F03CF32-BE95-5C0C-4B02-122CB7D5F8BA}"/>
              </a:ext>
            </a:extLst>
          </p:cNvPr>
          <p:cNvSpPr txBox="1"/>
          <p:nvPr/>
        </p:nvSpPr>
        <p:spPr>
          <a:xfrm>
            <a:off x="493854" y="5450358"/>
            <a:ext cx="11204293" cy="67710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venir Next" panose="020B0503020202020204" pitchFamily="34" charset="0"/>
              </a:rPr>
              <a:t>c</a:t>
            </a:r>
            <a:r>
              <a:rPr lang="en-FR" sz="2000" dirty="0">
                <a:latin typeface="Avenir Next" panose="020B0503020202020204" pitchFamily="34" charset="0"/>
              </a:rPr>
              <a:t>onfiguration optimisation layers lengths &amp; positions (spacing/grouping), both barrel &amp; endcap</a:t>
            </a:r>
          </a:p>
          <a:p>
            <a:pPr algn="ctr"/>
            <a:r>
              <a:rPr lang="en-FR" dirty="0">
                <a:latin typeface="Avenir Next" panose="020B0503020202020204" pitchFamily="34" charset="0"/>
              </a:rPr>
              <a:t>ex. CLD VD features barrel layers &amp; disks possibly in doublets, IDEA only longer barrel single layers</a:t>
            </a:r>
          </a:p>
        </p:txBody>
      </p:sp>
    </p:spTree>
    <p:extLst>
      <p:ext uri="{BB962C8B-B14F-4D97-AF65-F5344CB8AC3E}">
        <p14:creationId xmlns:p14="http://schemas.microsoft.com/office/powerpoint/2010/main" val="3710536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A6CB8D-F449-485F-AAD2-9F8BC019A110}"/>
              </a:ext>
            </a:extLst>
          </p:cNvPr>
          <p:cNvSpPr txBox="1"/>
          <p:nvPr/>
        </p:nvSpPr>
        <p:spPr>
          <a:xfrm>
            <a:off x="82952" y="456578"/>
            <a:ext cx="12026096" cy="1269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" panose="020B0503020202020204" pitchFamily="34" charset="0"/>
              </a:rPr>
              <a:t>Vertex Detector characteristics - sensors</a:t>
            </a:r>
          </a:p>
          <a:p>
            <a:pPr algn="ctr"/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precision in track origin (</a:t>
            </a:r>
            <a:r>
              <a:rPr lang="en-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σ</a:t>
            </a:r>
            <a:r>
              <a:rPr lang="en-FR" sz="22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D0 </a:t>
            </a:r>
            <a:r>
              <a:rPr lang="en-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≃ a ⊕ b/(sinθ)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3/2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)*, primary/secondary/tertiary vertex positions</a:t>
            </a:r>
          </a:p>
          <a:p>
            <a:pPr algn="ctr">
              <a:spcAft>
                <a:spcPts val="300"/>
              </a:spcAft>
            </a:pPr>
            <a:r>
              <a:rPr lang="en-GB" sz="2400" dirty="0">
                <a:latin typeface="Avenir Next" panose="020B0503020202020204" pitchFamily="34" charset="0"/>
              </a:rPr>
              <a:t>figure of merits :</a:t>
            </a:r>
            <a:r>
              <a:rPr lang="en-FR" sz="2400" dirty="0">
                <a:latin typeface="Avenir Next" panose="020B0503020202020204" pitchFamily="34" charset="0"/>
              </a:rPr>
              <a:t> σ</a:t>
            </a:r>
            <a:r>
              <a:rPr lang="en-FR" sz="2400" baseline="-25000" dirty="0">
                <a:latin typeface="Avenir Next" panose="020B0503020202020204" pitchFamily="34" charset="0"/>
              </a:rPr>
              <a:t>hit</a:t>
            </a:r>
            <a:r>
              <a:rPr lang="en-FR" sz="2400" dirty="0">
                <a:latin typeface="Avenir Next" panose="020B0503020202020204" pitchFamily="34" charset="0"/>
              </a:rPr>
              <a:t>, </a:t>
            </a:r>
            <a:r>
              <a:rPr lang="en-GB" sz="2400" dirty="0">
                <a:latin typeface="Avenir Next" panose="020B0503020202020204" pitchFamily="34" charset="0"/>
              </a:rPr>
              <a:t>X/X</a:t>
            </a:r>
            <a:r>
              <a:rPr lang="en-GB" sz="2400" baseline="-25000" dirty="0">
                <a:latin typeface="Avenir Next" panose="020B0503020202020204" pitchFamily="34" charset="0"/>
              </a:rPr>
              <a:t>0</a:t>
            </a:r>
            <a:r>
              <a:rPr lang="en-GB" sz="2400" dirty="0">
                <a:latin typeface="Avenir Next" panose="020B0503020202020204" pitchFamily="34" charset="0"/>
              </a:rPr>
              <a:t>, hermeticity</a:t>
            </a:r>
            <a:r>
              <a:rPr lang="en-GB" sz="2400" baseline="-25000" dirty="0">
                <a:latin typeface="Avenir Next" panose="020B0503020202020204" pitchFamily="34" charset="0"/>
              </a:rPr>
              <a:t>  </a:t>
            </a:r>
            <a:endParaRPr lang="en-FR" sz="2400" dirty="0">
              <a:latin typeface="Avenir Next" panose="020B0503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BA5443-5AF2-0838-381E-FD80DFD9128B}"/>
              </a:ext>
            </a:extLst>
          </p:cNvPr>
          <p:cNvSpPr txBox="1"/>
          <p:nvPr/>
        </p:nvSpPr>
        <p:spPr>
          <a:xfrm>
            <a:off x="0" y="6165636"/>
            <a:ext cx="121090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</a:t>
            </a:r>
            <a:r>
              <a:rPr lang="en-GB" sz="1400" i="1" dirty="0">
                <a:latin typeface="Avenir Next" panose="020B0503020202020204" pitchFamily="34" charset="0"/>
              </a:rPr>
              <a:t> D</a:t>
            </a:r>
            <a:r>
              <a:rPr lang="en-GB" sz="1400" i="1" baseline="-25000" dirty="0">
                <a:latin typeface="Avenir Next" panose="020B0503020202020204" pitchFamily="34" charset="0"/>
              </a:rPr>
              <a:t>0</a:t>
            </a:r>
            <a:r>
              <a:rPr lang="en-FR" sz="1400" i="1" dirty="0">
                <a:latin typeface="Avenir Next" panose="020B0503020202020204" pitchFamily="34" charset="0"/>
              </a:rPr>
              <a:t> Impact P</a:t>
            </a:r>
            <a:r>
              <a:rPr lang="en-GB" sz="1400" i="1" dirty="0">
                <a:latin typeface="Avenir Next" panose="020B0503020202020204" pitchFamily="34" charset="0"/>
              </a:rPr>
              <a:t>a</a:t>
            </a:r>
            <a:r>
              <a:rPr lang="en-FR" sz="1400" i="1" dirty="0">
                <a:latin typeface="Avenir Next" panose="020B0503020202020204" pitchFamily="34" charset="0"/>
              </a:rPr>
              <a:t>rameter </a:t>
            </a:r>
            <a:r>
              <a:rPr lang="en-GB" sz="1400" i="1" dirty="0">
                <a:latin typeface="Avenir Next" panose="020B0503020202020204" pitchFamily="34" charset="0"/>
              </a:rPr>
              <a:t>distance of closest approach to beam line </a:t>
            </a:r>
            <a:r>
              <a:rPr lang="en-FR" sz="1400" dirty="0">
                <a:latin typeface="Avenir Next" panose="020B0503020202020204" pitchFamily="34" charset="0"/>
              </a:rPr>
              <a:t>σ</a:t>
            </a:r>
            <a:r>
              <a:rPr lang="en-FR" sz="1400" baseline="-25000" dirty="0">
                <a:latin typeface="Avenir Next" panose="020B0503020202020204" pitchFamily="34" charset="0"/>
              </a:rPr>
              <a:t>D0 </a:t>
            </a:r>
            <a:r>
              <a:rPr lang="en-GB" sz="1400" i="1" dirty="0">
                <a:latin typeface="Avenir Next" panose="020B0503020202020204" pitchFamily="34" charset="0"/>
              </a:rPr>
              <a:t> a/b significant of asymptotic precision </a:t>
            </a:r>
            <a:r>
              <a:rPr lang="en-FR" sz="1400" dirty="0">
                <a:latin typeface="Avenir Next" panose="020B0503020202020204" pitchFamily="34" charset="0"/>
              </a:rPr>
              <a:t>σ</a:t>
            </a:r>
            <a:r>
              <a:rPr lang="en-FR" sz="1400" baseline="-25000" dirty="0">
                <a:latin typeface="Avenir Next" panose="020B0503020202020204" pitchFamily="34" charset="0"/>
              </a:rPr>
              <a:t>hit </a:t>
            </a:r>
            <a:r>
              <a:rPr lang="en-GB" sz="1400" i="1" dirty="0">
                <a:latin typeface="Avenir Next" panose="020B0503020202020204" pitchFamily="34" charset="0"/>
              </a:rPr>
              <a:t>&amp; Mult. Scatt. X/X</a:t>
            </a:r>
            <a:r>
              <a:rPr lang="en-GB" sz="1400" i="1" baseline="-25000" dirty="0">
                <a:latin typeface="Avenir Next" panose="020B0503020202020204" pitchFamily="34" charset="0"/>
              </a:rPr>
              <a:t>0</a:t>
            </a:r>
            <a:r>
              <a:rPr lang="en-GB" sz="1400" i="1" dirty="0">
                <a:latin typeface="Avenir Next" panose="020B0503020202020204" pitchFamily="34" charset="0"/>
              </a:rPr>
              <a:t> (</a:t>
            </a:r>
            <a:r>
              <a:rPr lang="en-FR" sz="1400" dirty="0">
                <a:latin typeface="Avenir Next" panose="020B0503020202020204" pitchFamily="34" charset="0"/>
              </a:rPr>
              <a:t>θ polar angle)</a:t>
            </a:r>
            <a:endParaRPr lang="en-GB" sz="1400" i="1" dirty="0">
              <a:latin typeface="Avenir Next" panose="020B0503020202020204" pitchFamily="34" charset="0"/>
            </a:endParaRPr>
          </a:p>
          <a:p>
            <a:r>
              <a:rPr lang="en-FR" sz="1400" i="1" dirty="0">
                <a:latin typeface="Avenir Next" panose="020B0503020202020204" pitchFamily="34" charset="0"/>
              </a:rPr>
              <a:t>** R&amp;D ongoing on different node process with different properties for S/N…</a:t>
            </a:r>
          </a:p>
          <a:p>
            <a:r>
              <a:rPr lang="en-FR" sz="1400" i="1" dirty="0">
                <a:latin typeface="Avenir Next" panose="020B0503020202020204" pitchFamily="34" charset="0"/>
              </a:rPr>
              <a:t>*** assuming 5 pixel hit clusters and safty factor 3, needs r,𝜂 full simulation w/ proper dogotosation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697AF2-282B-4910-25BC-D2A6993774EC}"/>
              </a:ext>
            </a:extLst>
          </p:cNvPr>
          <p:cNvGrpSpPr/>
          <p:nvPr/>
        </p:nvGrpSpPr>
        <p:grpSpPr>
          <a:xfrm>
            <a:off x="244998" y="1888793"/>
            <a:ext cx="11619053" cy="4078039"/>
            <a:chOff x="30099" y="1970052"/>
            <a:chExt cx="11619053" cy="40780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8E63652-038D-AC3E-9C63-158475B8FBF0}"/>
                </a:ext>
              </a:extLst>
            </p:cNvPr>
            <p:cNvSpPr txBox="1"/>
            <p:nvPr/>
          </p:nvSpPr>
          <p:spPr>
            <a:xfrm>
              <a:off x="30099" y="1970052"/>
              <a:ext cx="11619053" cy="40780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FR" sz="2200" dirty="0">
                  <a:latin typeface="Avenir Next" panose="020B0503020202020204" pitchFamily="34" charset="0"/>
                </a:rPr>
                <a:t>FCC-ee, most constraining, target hit resolution σ</a:t>
              </a:r>
              <a:r>
                <a:rPr lang="en-FR" sz="2200" baseline="-25000" dirty="0">
                  <a:latin typeface="Avenir Next" panose="020B0503020202020204" pitchFamily="34" charset="0"/>
                </a:rPr>
                <a:t>hit</a:t>
              </a:r>
              <a:r>
                <a:rPr lang="en-FR" sz="2200" dirty="0">
                  <a:latin typeface="Avenir Next" panose="020B0503020202020204" pitchFamily="34" charset="0"/>
                </a:rPr>
                <a:t> ≲ 3 μm, </a:t>
              </a:r>
              <a:r>
                <a:rPr lang="en-GB" sz="2200" dirty="0">
                  <a:latin typeface="Avenir Next" panose="020B0503020202020204" pitchFamily="34" charset="0"/>
                </a:rPr>
                <a:t>X/X</a:t>
              </a:r>
              <a:r>
                <a:rPr lang="en-GB" sz="2200" baseline="-25000" dirty="0">
                  <a:latin typeface="Avenir Next" panose="020B0503020202020204" pitchFamily="34" charset="0"/>
                </a:rPr>
                <a:t>0 </a:t>
              </a:r>
              <a:r>
                <a:rPr lang="en-FR" sz="2200" dirty="0">
                  <a:latin typeface="Avenir Next" panose="020B0503020202020204" pitchFamily="34" charset="0"/>
                </a:rPr>
                <a:t>≲ 0.1% /layer</a:t>
              </a:r>
              <a:endParaRPr lang="en-GB" sz="2200" dirty="0">
                <a:latin typeface="Avenir N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Avenir Next" panose="020B0503020202020204" pitchFamily="34" charset="0"/>
                </a:rPr>
                <a:t>one technology option: Monolithic CMOS in fine node process**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Avenir Next" panose="020B0503020202020204" pitchFamily="34" charset="0"/>
                </a:rPr>
                <a:t>small diode pitch </a:t>
              </a:r>
              <a:r>
                <a:rPr lang="en-FR" dirty="0">
                  <a:latin typeface="Avenir Next" panose="020B0503020202020204" pitchFamily="34" charset="0"/>
                </a:rPr>
                <a:t>≲ 20 μm,</a:t>
              </a:r>
              <a:r>
                <a:rPr lang="en-GB" dirty="0">
                  <a:latin typeface="Avenir Next" panose="020B0503020202020204" pitchFamily="34" charset="0"/>
                </a:rPr>
                <a:t> thin sensors </a:t>
              </a:r>
              <a:r>
                <a:rPr lang="en-FR" dirty="0">
                  <a:latin typeface="Avenir Next" panose="020B0503020202020204" pitchFamily="34" charset="0"/>
                </a:rPr>
                <a:t>≲ 50 μm, 10 x 28 cm possible (12” wafers)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l</a:t>
              </a:r>
              <a:r>
                <a:rPr lang="en-FR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ow electronics power consumption ≲ 100 mW/cm</a:t>
              </a:r>
              <a:r>
                <a:rPr lang="en-FR" baseline="300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2</a:t>
              </a:r>
              <a:r>
                <a:rPr lang="en-FR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 to allow airflow cooling</a:t>
              </a:r>
            </a:p>
            <a:p>
              <a:pPr marL="1200150" lvl="2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FR" sz="1600" dirty="0">
                  <a:latin typeface="Avenir Next" panose="020B0503020202020204" pitchFamily="34" charset="0"/>
                </a:rPr>
                <a:t>depending on channel density, RO architecture and rates</a:t>
              </a:r>
              <a:r>
                <a:rPr lang="en-FR" sz="16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          </a:t>
              </a:r>
              <a:endParaRPr lang="en-FR" sz="1600" baseline="-25000" dirty="0">
                <a:solidFill>
                  <a:srgbClr val="C00000"/>
                </a:solidFill>
                <a:latin typeface="Avenir Next" panose="020B0503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Avenir Next" panose="020B0503020202020204" pitchFamily="34" charset="0"/>
                </a:rPr>
                <a:t>at FCC-</a:t>
              </a:r>
              <a:r>
                <a:rPr lang="en-GB" sz="2000" dirty="0" err="1">
                  <a:latin typeface="Avenir Next" panose="020B0503020202020204" pitchFamily="34" charset="0"/>
                </a:rPr>
                <a:t>ee</a:t>
              </a:r>
              <a:r>
                <a:rPr lang="en-GB" sz="2000" dirty="0">
                  <a:latin typeface="Avenir Next" panose="020B0503020202020204" pitchFamily="34" charset="0"/>
                </a:rPr>
                <a:t> Z-pole h</a:t>
              </a:r>
              <a:r>
                <a:rPr lang="en-FR" sz="2000" dirty="0">
                  <a:latin typeface="Avenir Next" panose="020B0503020202020204" pitchFamily="34" charset="0"/>
                </a:rPr>
                <a:t>it rates O(200) MHz/cm</a:t>
              </a:r>
              <a:r>
                <a:rPr lang="en-FR" sz="2000" baseline="30000" dirty="0">
                  <a:latin typeface="Avenir Next" panose="020B0503020202020204" pitchFamily="34" charset="0"/>
                </a:rPr>
                <a:t>2</a:t>
              </a:r>
              <a:r>
                <a:rPr lang="en-FR" sz="2000" dirty="0">
                  <a:latin typeface="Avenir Next" panose="020B0503020202020204" pitchFamily="34" charset="0"/>
                </a:rPr>
                <a:t> *** </a:t>
              </a:r>
              <a:r>
                <a:rPr lang="en-FR" sz="1600" dirty="0">
                  <a:latin typeface="Avenir Next" panose="020B0503020202020204" pitchFamily="34" charset="0"/>
                </a:rPr>
                <a:t>(domin. </a:t>
              </a:r>
              <a:r>
                <a:rPr lang="en-GB" sz="1600" dirty="0">
                  <a:latin typeface="Avenir Next" panose="020B0503020202020204" pitchFamily="34" charset="0"/>
                </a:rPr>
                <a:t>b</a:t>
              </a:r>
              <a:r>
                <a:rPr lang="en-FR" sz="1600" dirty="0">
                  <a:latin typeface="Avenir Next" panose="020B0503020202020204" pitchFamily="34" charset="0"/>
                </a:rPr>
                <a:t>y Incoherent P</a:t>
              </a:r>
              <a:r>
                <a:rPr lang="en-GB" sz="1600" dirty="0">
                  <a:latin typeface="Avenir Next" panose="020B0503020202020204" pitchFamily="34" charset="0"/>
                </a:rPr>
                <a:t>a</a:t>
              </a:r>
              <a:r>
                <a:rPr lang="en-FR" sz="1600" dirty="0">
                  <a:latin typeface="Avenir Next" panose="020B0503020202020204" pitchFamily="34" charset="0"/>
                </a:rPr>
                <a:t>ir Creation</a:t>
              </a:r>
              <a:r>
                <a:rPr lang="en-FR" dirty="0">
                  <a:latin typeface="Avenir Next" panose="020B0503020202020204" pitchFamily="34" charset="0"/>
                </a:rPr>
                <a:t>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FR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continuous readout easier for normalisation appears feasible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b</a:t>
              </a:r>
              <a:r>
                <a:rPr lang="en-FR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ut huge data flows require reduction before recording w/ hardware trigger and/or at computing </a:t>
              </a:r>
            </a:p>
            <a:p>
              <a:pPr marL="1200150" lvl="2" indent="-285750">
                <a:spcAft>
                  <a:spcPts val="1200"/>
                </a:spcAft>
                <a:buFont typeface="Wingdings" pitchFamily="2" charset="2"/>
                <a:buChar char="Ø"/>
              </a:pPr>
              <a:r>
                <a:rPr lang="en-GB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a</a:t>
              </a:r>
              <a:r>
                <a:rPr lang="en-FR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ll based on AI implementation (considering performance and on/off-detector resource needs)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FR" sz="2000" dirty="0">
                  <a:latin typeface="Avenir Next" panose="020B0503020202020204" pitchFamily="34" charset="0"/>
                </a:rPr>
                <a:t>Irradiation (total) is within ballpark of current process NIEL O(10</a:t>
              </a:r>
              <a:r>
                <a:rPr lang="en-FR" sz="2000" baseline="30000" dirty="0">
                  <a:latin typeface="Avenir Next" panose="020B0503020202020204" pitchFamily="34" charset="0"/>
                </a:rPr>
                <a:t>16</a:t>
              </a:r>
              <a:r>
                <a:rPr lang="en-FR" sz="2000" dirty="0">
                  <a:latin typeface="Avenir Next" panose="020B0503020202020204" pitchFamily="34" charset="0"/>
                </a:rPr>
                <a:t>) neq.cm</a:t>
              </a:r>
              <a:r>
                <a:rPr lang="en-FR" sz="2000" baseline="30000" dirty="0">
                  <a:latin typeface="Avenir Next" panose="020B0503020202020204" pitchFamily="34" charset="0"/>
                </a:rPr>
                <a:t>2 </a:t>
              </a:r>
              <a:r>
                <a:rPr lang="en-FR" sz="2000" dirty="0">
                  <a:latin typeface="Avenir Next" panose="020B0503020202020204" pitchFamily="34" charset="0"/>
                </a:rPr>
                <a:t>&amp; TID O(300) Mrad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a</a:t>
              </a:r>
              <a:r>
                <a:rPr lang="en-FR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 VD upgrade could be considered at ZH energy to mitigate degradation and possibly allow benefit from improved beam pipe and sensor technology 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910678D-2337-565F-703F-B6DBC96AC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4552"/>
            <a:stretch/>
          </p:blipFill>
          <p:spPr>
            <a:xfrm>
              <a:off x="9423358" y="2642897"/>
              <a:ext cx="2225794" cy="1734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3302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34E4F0-F853-FC9A-7005-5AED90132E1D}"/>
              </a:ext>
            </a:extLst>
          </p:cNvPr>
          <p:cNvSpPr/>
          <p:nvPr/>
        </p:nvSpPr>
        <p:spPr>
          <a:xfrm>
            <a:off x="8997244" y="3355805"/>
            <a:ext cx="778933" cy="36406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68413F-BACA-3ED1-887C-BA8176641D00}"/>
              </a:ext>
            </a:extLst>
          </p:cNvPr>
          <p:cNvSpPr txBox="1"/>
          <p:nvPr/>
        </p:nvSpPr>
        <p:spPr>
          <a:xfrm>
            <a:off x="1200120" y="1734254"/>
            <a:ext cx="9791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2000" dirty="0">
                <a:latin typeface="Avenir Next" panose="020B0503020202020204" pitchFamily="34" charset="0"/>
              </a:rPr>
              <a:t>e</a:t>
            </a:r>
            <a:r>
              <a:rPr lang="en-FR" sz="2000" dirty="0">
                <a:latin typeface="Avenir Next" panose="020B0503020202020204" pitchFamily="34" charset="0"/>
              </a:rPr>
              <a:t>x. FCC-ee</a:t>
            </a:r>
            <a:r>
              <a:rPr lang="en-GB" sz="2000" baseline="-25000" dirty="0">
                <a:latin typeface="Avenir Next" panose="020B0503020202020204" pitchFamily="34" charset="0"/>
              </a:rPr>
              <a:t> </a:t>
            </a:r>
            <a:r>
              <a:rPr lang="en-FR" sz="2000" dirty="0">
                <a:latin typeface="Avenir Next" panose="020B0503020202020204" pitchFamily="34" charset="0"/>
              </a:rPr>
              <a:t>initial engineering design (top)  and 2 new concepts (bottom)</a:t>
            </a:r>
          </a:p>
        </p:txBody>
      </p:sp>
      <p:grpSp>
        <p:nvGrpSpPr>
          <p:cNvPr id="28691" name="Group 28690">
            <a:extLst>
              <a:ext uri="{FF2B5EF4-FFF2-40B4-BE49-F238E27FC236}">
                <a16:creationId xmlns:a16="http://schemas.microsoft.com/office/drawing/2014/main" id="{B0910DBE-722B-8C28-2262-D7C9D03FB08E}"/>
              </a:ext>
            </a:extLst>
          </p:cNvPr>
          <p:cNvGrpSpPr/>
          <p:nvPr/>
        </p:nvGrpSpPr>
        <p:grpSpPr>
          <a:xfrm>
            <a:off x="2576020" y="2215531"/>
            <a:ext cx="7021062" cy="1908137"/>
            <a:chOff x="2576020" y="2172058"/>
            <a:chExt cx="7021062" cy="1908137"/>
          </a:xfrm>
        </p:grpSpPr>
        <p:sp>
          <p:nvSpPr>
            <p:cNvPr id="28683" name="Rectangle 28682">
              <a:extLst>
                <a:ext uri="{FF2B5EF4-FFF2-40B4-BE49-F238E27FC236}">
                  <a16:creationId xmlns:a16="http://schemas.microsoft.com/office/drawing/2014/main" id="{21B104F3-9418-13E7-0E98-017B2594C556}"/>
                </a:ext>
              </a:extLst>
            </p:cNvPr>
            <p:cNvSpPr/>
            <p:nvPr/>
          </p:nvSpPr>
          <p:spPr>
            <a:xfrm>
              <a:off x="2576020" y="2172058"/>
              <a:ext cx="7021062" cy="19081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grpSp>
          <p:nvGrpSpPr>
            <p:cNvPr id="28687" name="Group 28686">
              <a:extLst>
                <a:ext uri="{FF2B5EF4-FFF2-40B4-BE49-F238E27FC236}">
                  <a16:creationId xmlns:a16="http://schemas.microsoft.com/office/drawing/2014/main" id="{DE9C9FCF-2AF9-E1AA-B39C-9DD9762C0627}"/>
                </a:ext>
              </a:extLst>
            </p:cNvPr>
            <p:cNvGrpSpPr/>
            <p:nvPr/>
          </p:nvGrpSpPr>
          <p:grpSpPr>
            <a:xfrm>
              <a:off x="2594919" y="2203730"/>
              <a:ext cx="7002162" cy="1855093"/>
              <a:chOff x="2594919" y="2203730"/>
              <a:chExt cx="7002162" cy="1855093"/>
            </a:xfrm>
          </p:grpSpPr>
          <p:grpSp>
            <p:nvGrpSpPr>
              <p:cNvPr id="28682" name="Group 28681">
                <a:extLst>
                  <a:ext uri="{FF2B5EF4-FFF2-40B4-BE49-F238E27FC236}">
                    <a16:creationId xmlns:a16="http://schemas.microsoft.com/office/drawing/2014/main" id="{F2B78A6E-FA05-B942-A7FA-31709F0D4F8C}"/>
                  </a:ext>
                </a:extLst>
              </p:cNvPr>
              <p:cNvGrpSpPr/>
              <p:nvPr/>
            </p:nvGrpSpPr>
            <p:grpSpPr>
              <a:xfrm>
                <a:off x="2594919" y="2203730"/>
                <a:ext cx="7002162" cy="1855093"/>
                <a:chOff x="2001774" y="2120869"/>
                <a:chExt cx="7002162" cy="1855093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FCE69AC0-08E1-B9F8-C342-8C55C6FE2D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001774" y="2145739"/>
                  <a:ext cx="2382895" cy="1663866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A9223B07-537B-3A21-A250-E176A6403E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50212"/>
                <a:stretch/>
              </p:blipFill>
              <p:spPr>
                <a:xfrm>
                  <a:off x="7001194" y="2120869"/>
                  <a:ext cx="2002742" cy="1855093"/>
                </a:xfrm>
                <a:prstGeom prst="rect">
                  <a:avLst/>
                </a:prstGeom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61C65C7-D61C-087E-2F46-656FB8B503BF}"/>
                    </a:ext>
                  </a:extLst>
                </p:cNvPr>
                <p:cNvSpPr txBox="1"/>
                <p:nvPr/>
              </p:nvSpPr>
              <p:spPr>
                <a:xfrm>
                  <a:off x="4488385" y="2486383"/>
                  <a:ext cx="2512809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600" dirty="0">
                      <a:latin typeface="Avenir Next" panose="020B0503020202020204" pitchFamily="34" charset="0"/>
                    </a:rPr>
                    <a:t>s</a:t>
                  </a:r>
                  <a:r>
                    <a:rPr lang="en-FR" sz="1600" dirty="0">
                      <a:latin typeface="Avenir Next" panose="020B0503020202020204" pitchFamily="34" charset="0"/>
                    </a:rPr>
                    <a:t>mall sensor in staves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600" dirty="0">
                      <a:latin typeface="Avenir Next" panose="020B0503020202020204" pitchFamily="34" charset="0"/>
                    </a:rPr>
                    <a:t>a</a:t>
                  </a:r>
                  <a:r>
                    <a:rPr lang="en-FR" sz="1600" dirty="0">
                      <a:latin typeface="Avenir Next" panose="020B0503020202020204" pitchFamily="34" charset="0"/>
                    </a:rPr>
                    <a:t>ir-cooling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FR" sz="1600" dirty="0">
                      <a:latin typeface="Avenir Next" panose="020B0503020202020204" pitchFamily="34" charset="0"/>
                    </a:rPr>
                    <a:t>0.25% X/X</a:t>
                  </a:r>
                  <a:r>
                    <a:rPr lang="en-FR" sz="1600" baseline="-25000" dirty="0">
                      <a:latin typeface="Avenir Next" panose="020B0503020202020204" pitchFamily="34" charset="0"/>
                    </a:rPr>
                    <a:t>0</a:t>
                  </a:r>
                  <a:r>
                    <a:rPr lang="en-FR" sz="1600" dirty="0">
                      <a:latin typeface="Avenir Next" panose="020B0503020202020204" pitchFamily="34" charset="0"/>
                    </a:rPr>
                    <a:t> per layer</a:t>
                  </a:r>
                </a:p>
              </p:txBody>
            </p:sp>
          </p:grpSp>
          <p:pic>
            <p:nvPicPr>
              <p:cNvPr id="28686" name="Picture 28685">
                <a:extLst>
                  <a:ext uri="{FF2B5EF4-FFF2-40B4-BE49-F238E27FC236}">
                    <a16:creationId xmlns:a16="http://schemas.microsoft.com/office/drawing/2014/main" id="{81560E55-5521-39E1-3840-78FC2CF8B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49526" y="3492416"/>
                <a:ext cx="673100" cy="40005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9ADF6BC-E940-27BF-290E-D1639A211A90}"/>
              </a:ext>
            </a:extLst>
          </p:cNvPr>
          <p:cNvGrpSpPr/>
          <p:nvPr/>
        </p:nvGrpSpPr>
        <p:grpSpPr>
          <a:xfrm>
            <a:off x="385214" y="4174548"/>
            <a:ext cx="11421572" cy="2113381"/>
            <a:chOff x="442775" y="4162973"/>
            <a:chExt cx="11421572" cy="2113381"/>
          </a:xfrm>
        </p:grpSpPr>
        <p:grpSp>
          <p:nvGrpSpPr>
            <p:cNvPr id="28692" name="Group 28691">
              <a:extLst>
                <a:ext uri="{FF2B5EF4-FFF2-40B4-BE49-F238E27FC236}">
                  <a16:creationId xmlns:a16="http://schemas.microsoft.com/office/drawing/2014/main" id="{0676BD05-6258-84C8-EC90-D7681297D822}"/>
                </a:ext>
              </a:extLst>
            </p:cNvPr>
            <p:cNvGrpSpPr/>
            <p:nvPr/>
          </p:nvGrpSpPr>
          <p:grpSpPr>
            <a:xfrm>
              <a:off x="442775" y="4256865"/>
              <a:ext cx="6657629" cy="1908137"/>
              <a:chOff x="268214" y="4416086"/>
              <a:chExt cx="6657629" cy="1908137"/>
            </a:xfrm>
          </p:grpSpPr>
          <p:grpSp>
            <p:nvGrpSpPr>
              <p:cNvPr id="28689" name="Group 28688">
                <a:extLst>
                  <a:ext uri="{FF2B5EF4-FFF2-40B4-BE49-F238E27FC236}">
                    <a16:creationId xmlns:a16="http://schemas.microsoft.com/office/drawing/2014/main" id="{72B7A43B-9BDE-6629-037A-E341FDC1A540}"/>
                  </a:ext>
                </a:extLst>
              </p:cNvPr>
              <p:cNvGrpSpPr/>
              <p:nvPr/>
            </p:nvGrpSpPr>
            <p:grpSpPr>
              <a:xfrm>
                <a:off x="268214" y="4416086"/>
                <a:ext cx="6657629" cy="1868189"/>
                <a:chOff x="268214" y="4416086"/>
                <a:chExt cx="6657629" cy="1868189"/>
              </a:xfrm>
            </p:grpSpPr>
            <p:grpSp>
              <p:nvGrpSpPr>
                <p:cNvPr id="28681" name="Group 28680">
                  <a:extLst>
                    <a:ext uri="{FF2B5EF4-FFF2-40B4-BE49-F238E27FC236}">
                      <a16:creationId xmlns:a16="http://schemas.microsoft.com/office/drawing/2014/main" id="{5A360877-883D-49EE-F4AA-9F2C62545AD5}"/>
                    </a:ext>
                  </a:extLst>
                </p:cNvPr>
                <p:cNvGrpSpPr/>
                <p:nvPr/>
              </p:nvGrpSpPr>
              <p:grpSpPr>
                <a:xfrm>
                  <a:off x="268214" y="4416086"/>
                  <a:ext cx="6657629" cy="1868189"/>
                  <a:chOff x="268214" y="4150266"/>
                  <a:chExt cx="6657629" cy="1868189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6E39336F-B8CB-9A02-35E3-C655397ED8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r="49329"/>
                  <a:stretch/>
                </p:blipFill>
                <p:spPr>
                  <a:xfrm>
                    <a:off x="4923101" y="4163361"/>
                    <a:ext cx="2002742" cy="1855094"/>
                  </a:xfrm>
                  <a:prstGeom prst="rect">
                    <a:avLst/>
                  </a:prstGeom>
                </p:spPr>
              </p:pic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2EC9131B-AAC8-5A9F-E499-5CE7914FB7ED}"/>
                      </a:ext>
                    </a:extLst>
                  </p:cNvPr>
                  <p:cNvSpPr txBox="1"/>
                  <p:nvPr/>
                </p:nvSpPr>
                <p:spPr>
                  <a:xfrm>
                    <a:off x="2581332" y="4691608"/>
                    <a:ext cx="2610391" cy="110799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GB" dirty="0">
                        <a:latin typeface="Avenir Next" panose="020B0503020202020204" pitchFamily="34" charset="0"/>
                      </a:rPr>
                      <a:t>ALICE ITS3-like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GB" sz="1600" dirty="0">
                        <a:latin typeface="Avenir Next" panose="020B0503020202020204" pitchFamily="34" charset="0"/>
                      </a:rPr>
                      <a:t>large bent sensor</a:t>
                    </a:r>
                    <a:endParaRPr lang="en-FR" sz="1600" dirty="0">
                      <a:latin typeface="Avenir Next" panose="020B0503020202020204" pitchFamily="34" charset="0"/>
                    </a:endParaRP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GB" sz="1600" dirty="0">
                        <a:latin typeface="Avenir Next" panose="020B0503020202020204" pitchFamily="34" charset="0"/>
                      </a:rPr>
                      <a:t>a</a:t>
                    </a:r>
                    <a:r>
                      <a:rPr lang="en-FR" sz="1600" dirty="0">
                        <a:latin typeface="Avenir Next" panose="020B0503020202020204" pitchFamily="34" charset="0"/>
                      </a:rPr>
                      <a:t>ir-cooling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FR" sz="1600" dirty="0">
                        <a:latin typeface="Avenir Next" panose="020B0503020202020204" pitchFamily="34" charset="0"/>
                      </a:rPr>
                      <a:t>0.075 % X/X</a:t>
                    </a:r>
                    <a:r>
                      <a:rPr lang="en-FR" sz="1600" baseline="-25000" dirty="0">
                        <a:latin typeface="Avenir Next" panose="020B0503020202020204" pitchFamily="34" charset="0"/>
                      </a:rPr>
                      <a:t>0</a:t>
                    </a:r>
                    <a:r>
                      <a:rPr lang="en-FR" sz="1600" dirty="0">
                        <a:latin typeface="Avenir Next" panose="020B0503020202020204" pitchFamily="34" charset="0"/>
                      </a:rPr>
                      <a:t> per layer</a:t>
                    </a:r>
                  </a:p>
                </p:txBody>
              </p:sp>
              <p:grpSp>
                <p:nvGrpSpPr>
                  <p:cNvPr id="28675" name="Group 28674">
                    <a:extLst>
                      <a:ext uri="{FF2B5EF4-FFF2-40B4-BE49-F238E27FC236}">
                        <a16:creationId xmlns:a16="http://schemas.microsoft.com/office/drawing/2014/main" id="{29C494DB-A54E-81C7-2C37-41E3F7F8FDD6}"/>
                      </a:ext>
                    </a:extLst>
                  </p:cNvPr>
                  <p:cNvGrpSpPr/>
                  <p:nvPr/>
                </p:nvGrpSpPr>
                <p:grpSpPr>
                  <a:xfrm>
                    <a:off x="268214" y="4150266"/>
                    <a:ext cx="2565504" cy="1771713"/>
                    <a:chOff x="193784" y="4150266"/>
                    <a:chExt cx="2565504" cy="1771713"/>
                  </a:xfrm>
                </p:grpSpPr>
                <p:grpSp>
                  <p:nvGrpSpPr>
                    <p:cNvPr id="58" name="Group 57">
                      <a:extLst>
                        <a:ext uri="{FF2B5EF4-FFF2-40B4-BE49-F238E27FC236}">
                          <a16:creationId xmlns:a16="http://schemas.microsoft.com/office/drawing/2014/main" id="{F9A732EB-ADBF-7F13-A193-94803DDE5D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3705" y="4150266"/>
                      <a:ext cx="2415583" cy="1771713"/>
                      <a:chOff x="343705" y="3661998"/>
                      <a:chExt cx="3046119" cy="2259982"/>
                    </a:xfrm>
                  </p:grpSpPr>
                  <p:pic>
                    <p:nvPicPr>
                      <p:cNvPr id="59" name="Picture 58">
                        <a:extLst>
                          <a:ext uri="{FF2B5EF4-FFF2-40B4-BE49-F238E27FC236}">
                            <a16:creationId xmlns:a16="http://schemas.microsoft.com/office/drawing/2014/main" id="{C8264D18-E4EB-C6EB-AA3F-16A43BC72F3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3705" y="5018764"/>
                        <a:ext cx="1750392" cy="903216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0" name="Picture 59">
                        <a:extLst>
                          <a:ext uri="{FF2B5EF4-FFF2-40B4-BE49-F238E27FC236}">
                            <a16:creationId xmlns:a16="http://schemas.microsoft.com/office/drawing/2014/main" id="{8C53D58D-CA1B-C18D-39EC-3761C453003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1766" y="3661998"/>
                        <a:ext cx="2858058" cy="8190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1" name="Picture 60">
                        <a:extLst>
                          <a:ext uri="{FF2B5EF4-FFF2-40B4-BE49-F238E27FC236}">
                            <a16:creationId xmlns:a16="http://schemas.microsoft.com/office/drawing/2014/main" id="{882115A8-216E-DD3B-9C45-11F5A38ADC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/>
                      <a:srcRect l="14247"/>
                      <a:stretch/>
                    </p:blipFill>
                    <p:spPr>
                      <a:xfrm>
                        <a:off x="2126192" y="4991870"/>
                        <a:ext cx="791128" cy="59102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2" name="Picture 61">
                        <a:extLst>
                          <a:ext uri="{FF2B5EF4-FFF2-40B4-BE49-F238E27FC236}">
                            <a16:creationId xmlns:a16="http://schemas.microsoft.com/office/drawing/2014/main" id="{391FFC42-BD8E-7750-8DF6-F42FABC7510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 rot="21295482">
                        <a:off x="557461" y="4448762"/>
                        <a:ext cx="1699000" cy="656207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AEDFA921-9217-0331-BA45-CD9901D8FA8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71133" y="5685435"/>
                      <a:ext cx="627367" cy="1846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600" dirty="0">
                          <a:latin typeface="Avenir Next" panose="020B0503020202020204" pitchFamily="34" charset="0"/>
                        </a:rPr>
                        <a:t>R</a:t>
                      </a:r>
                      <a:r>
                        <a:rPr lang="en-FR" sz="600" dirty="0">
                          <a:latin typeface="Avenir Next" panose="020B0503020202020204" pitchFamily="34" charset="0"/>
                        </a:rPr>
                        <a:t> =13.7 mm</a:t>
                      </a:r>
                    </a:p>
                  </p:txBody>
                </p:sp>
                <p:sp>
                  <p:nvSpPr>
                    <p:cNvPr id="28672" name="TextBox 28671">
                      <a:extLst>
                        <a:ext uri="{FF2B5EF4-FFF2-40B4-BE49-F238E27FC236}">
                          <a16:creationId xmlns:a16="http://schemas.microsoft.com/office/drawing/2014/main" id="{CE5CF6AF-FA53-CAE3-4415-B382733521E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55717" y="4902428"/>
                      <a:ext cx="648388" cy="1846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600" dirty="0">
                          <a:latin typeface="Avenir Next" panose="020B0503020202020204" pitchFamily="34" charset="0"/>
                        </a:rPr>
                        <a:t>R</a:t>
                      </a:r>
                      <a:r>
                        <a:rPr lang="en-FR" sz="600" dirty="0">
                          <a:latin typeface="Avenir Next" panose="020B0503020202020204" pitchFamily="34" charset="0"/>
                        </a:rPr>
                        <a:t> =20.35 mm</a:t>
                      </a:r>
                    </a:p>
                  </p:txBody>
                </p:sp>
                <p:sp>
                  <p:nvSpPr>
                    <p:cNvPr id="28673" name="TextBox 28672">
                      <a:extLst>
                        <a:ext uri="{FF2B5EF4-FFF2-40B4-BE49-F238E27FC236}">
                          <a16:creationId xmlns:a16="http://schemas.microsoft.com/office/drawing/2014/main" id="{03E3C624-22B2-DFD6-7E9E-BDA2C20DB72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3784" y="4545063"/>
                      <a:ext cx="819291" cy="1846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600" dirty="0">
                          <a:latin typeface="Avenir Next" panose="020B0503020202020204" pitchFamily="34" charset="0"/>
                        </a:rPr>
                        <a:t>R</a:t>
                      </a:r>
                      <a:r>
                        <a:rPr lang="en-FR" sz="600" dirty="0">
                          <a:latin typeface="Avenir Next" panose="020B0503020202020204" pitchFamily="34" charset="0"/>
                        </a:rPr>
                        <a:t> =27 – 33.65 mm</a:t>
                      </a:r>
                    </a:p>
                  </p:txBody>
                </p:sp>
              </p:grpSp>
            </p:grpSp>
            <p:pic>
              <p:nvPicPr>
                <p:cNvPr id="28688" name="Picture 28687">
                  <a:extLst>
                    <a:ext uri="{FF2B5EF4-FFF2-40B4-BE49-F238E27FC236}">
                      <a16:creationId xmlns:a16="http://schemas.microsoft.com/office/drawing/2014/main" id="{68862C29-A1E4-0BB4-9ECA-4B330CC67A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533463" y="4477931"/>
                  <a:ext cx="673100" cy="400050"/>
                </a:xfrm>
                <a:prstGeom prst="rect">
                  <a:avLst/>
                </a:prstGeom>
              </p:spPr>
            </p:pic>
          </p:grpSp>
          <p:sp>
            <p:nvSpPr>
              <p:cNvPr id="28690" name="Rectangle 28689">
                <a:extLst>
                  <a:ext uri="{FF2B5EF4-FFF2-40B4-BE49-F238E27FC236}">
                    <a16:creationId xmlns:a16="http://schemas.microsoft.com/office/drawing/2014/main" id="{C8A6E64E-4929-C17C-76D1-DA332C43E6BB}"/>
                  </a:ext>
                </a:extLst>
              </p:cNvPr>
              <p:cNvSpPr/>
              <p:nvPr/>
            </p:nvSpPr>
            <p:spPr>
              <a:xfrm>
                <a:off x="268214" y="4416086"/>
                <a:ext cx="6657629" cy="19081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 dirty="0"/>
              </a:p>
            </p:txBody>
          </p:sp>
        </p:grpSp>
        <p:grpSp>
          <p:nvGrpSpPr>
            <p:cNvPr id="28694" name="Group 28693">
              <a:extLst>
                <a:ext uri="{FF2B5EF4-FFF2-40B4-BE49-F238E27FC236}">
                  <a16:creationId xmlns:a16="http://schemas.microsoft.com/office/drawing/2014/main" id="{27340210-B6E5-6051-AEA8-10CB4E0F2E46}"/>
                </a:ext>
              </a:extLst>
            </p:cNvPr>
            <p:cNvGrpSpPr/>
            <p:nvPr/>
          </p:nvGrpSpPr>
          <p:grpSpPr>
            <a:xfrm>
              <a:off x="7220084" y="4162973"/>
              <a:ext cx="4644263" cy="2113381"/>
              <a:chOff x="7156439" y="4322194"/>
              <a:chExt cx="4644263" cy="2113381"/>
            </a:xfrm>
          </p:grpSpPr>
          <p:grpSp>
            <p:nvGrpSpPr>
              <p:cNvPr id="28680" name="Group 28679">
                <a:extLst>
                  <a:ext uri="{FF2B5EF4-FFF2-40B4-BE49-F238E27FC236}">
                    <a16:creationId xmlns:a16="http://schemas.microsoft.com/office/drawing/2014/main" id="{9AF862C8-EC75-9998-850D-01498FDB230D}"/>
                  </a:ext>
                </a:extLst>
              </p:cNvPr>
              <p:cNvGrpSpPr/>
              <p:nvPr/>
            </p:nvGrpSpPr>
            <p:grpSpPr>
              <a:xfrm>
                <a:off x="7188338" y="4325664"/>
                <a:ext cx="4557168" cy="2028742"/>
                <a:chOff x="7395266" y="4183648"/>
                <a:chExt cx="4557168" cy="2028742"/>
              </a:xfrm>
            </p:grpSpPr>
            <p:grpSp>
              <p:nvGrpSpPr>
                <p:cNvPr id="28678" name="Group 28677">
                  <a:extLst>
                    <a:ext uri="{FF2B5EF4-FFF2-40B4-BE49-F238E27FC236}">
                      <a16:creationId xmlns:a16="http://schemas.microsoft.com/office/drawing/2014/main" id="{4EC75F8C-321D-B683-EC9A-4CF786E033D9}"/>
                    </a:ext>
                  </a:extLst>
                </p:cNvPr>
                <p:cNvGrpSpPr/>
                <p:nvPr/>
              </p:nvGrpSpPr>
              <p:grpSpPr>
                <a:xfrm>
                  <a:off x="9455887" y="4183648"/>
                  <a:ext cx="2496547" cy="2028742"/>
                  <a:chOff x="8783504" y="4252679"/>
                  <a:chExt cx="2496547" cy="2028742"/>
                </a:xfrm>
              </p:grpSpPr>
              <p:pic>
                <p:nvPicPr>
                  <p:cNvPr id="28676" name="Google Shape;115;p19">
                    <a:extLst>
                      <a:ext uri="{FF2B5EF4-FFF2-40B4-BE49-F238E27FC236}">
                        <a16:creationId xmlns:a16="http://schemas.microsoft.com/office/drawing/2014/main" id="{A83FEB28-B085-9BCE-3AE5-6C081EDF096C}"/>
                      </a:ext>
                    </a:extLst>
                  </p:cNvPr>
                  <p:cNvPicPr preferRelativeResize="0">
                    <a:picLocks noChangeAspect="1"/>
                  </p:cNvPicPr>
                  <p:nvPr/>
                </p:nvPicPr>
                <p:blipFill>
                  <a:blip r:embed="rId11">
                    <a:alphaModFix/>
                  </a:blip>
                  <a:stretch>
                    <a:fillRect/>
                  </a:stretch>
                </p:blipFill>
                <p:spPr>
                  <a:xfrm>
                    <a:off x="9053159" y="4252679"/>
                    <a:ext cx="1912878" cy="74629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677" name="Google Shape;113;p19">
                    <a:extLst>
                      <a:ext uri="{FF2B5EF4-FFF2-40B4-BE49-F238E27FC236}">
                        <a16:creationId xmlns:a16="http://schemas.microsoft.com/office/drawing/2014/main" id="{A3137CD7-8371-FEE1-048D-5CB954573A4C}"/>
                      </a:ext>
                    </a:extLst>
                  </p:cNvPr>
                  <p:cNvPicPr preferRelativeResize="0">
                    <a:picLocks noChangeAspect="1"/>
                  </p:cNvPicPr>
                  <p:nvPr/>
                </p:nvPicPr>
                <p:blipFill>
                  <a:blip r:embed="rId12">
                    <a:alphaModFix/>
                  </a:blip>
                  <a:stretch>
                    <a:fillRect/>
                  </a:stretch>
                </p:blipFill>
                <p:spPr>
                  <a:xfrm>
                    <a:off x="8783504" y="5038029"/>
                    <a:ext cx="2496547" cy="124339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28679" name="TextBox 28678">
                  <a:extLst>
                    <a:ext uri="{FF2B5EF4-FFF2-40B4-BE49-F238E27FC236}">
                      <a16:creationId xmlns:a16="http://schemas.microsoft.com/office/drawing/2014/main" id="{EC5A06BF-C032-0C58-1B19-63FE666BBDF6}"/>
                    </a:ext>
                  </a:extLst>
                </p:cNvPr>
                <p:cNvSpPr txBox="1"/>
                <p:nvPr/>
              </p:nvSpPr>
              <p:spPr>
                <a:xfrm>
                  <a:off x="7395266" y="4250247"/>
                  <a:ext cx="2302042" cy="15696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600" dirty="0">
                      <a:latin typeface="Avenir Next" panose="020B0503020202020204" pitchFamily="34" charset="0"/>
                    </a:rPr>
                    <a:t>small sensors bent and abutted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600" dirty="0">
                      <a:latin typeface="Avenir Next" panose="020B0503020202020204" pitchFamily="34" charset="0"/>
                    </a:rPr>
                    <a:t>avoid cracks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600" dirty="0">
                      <a:latin typeface="Avenir Next" panose="020B0503020202020204" pitchFamily="34" charset="0"/>
                    </a:rPr>
                    <a:t>doublet vs single layer options</a:t>
                  </a:r>
                  <a:endParaRPr lang="en-FR" sz="1600" dirty="0">
                    <a:latin typeface="Avenir Next" panose="020B0503020202020204" pitchFamily="34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600" dirty="0">
                      <a:latin typeface="Avenir Next" panose="020B0503020202020204" pitchFamily="34" charset="0"/>
                    </a:rPr>
                    <a:t>a</a:t>
                  </a:r>
                  <a:r>
                    <a:rPr lang="en-FR" sz="1600" dirty="0">
                      <a:latin typeface="Avenir Next" panose="020B0503020202020204" pitchFamily="34" charset="0"/>
                    </a:rPr>
                    <a:t>ir-cooling</a:t>
                  </a:r>
                </a:p>
              </p:txBody>
            </p:sp>
          </p:grpSp>
          <p:sp>
            <p:nvSpPr>
              <p:cNvPr id="28693" name="Rectangle 28692">
                <a:extLst>
                  <a:ext uri="{FF2B5EF4-FFF2-40B4-BE49-F238E27FC236}">
                    <a16:creationId xmlns:a16="http://schemas.microsoft.com/office/drawing/2014/main" id="{A0D6D103-F0B7-989E-5D96-01804C425749}"/>
                  </a:ext>
                </a:extLst>
              </p:cNvPr>
              <p:cNvSpPr/>
              <p:nvPr/>
            </p:nvSpPr>
            <p:spPr>
              <a:xfrm>
                <a:off x="7156439" y="4322194"/>
                <a:ext cx="4644263" cy="211338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 dirty="0"/>
              </a:p>
            </p:txBody>
          </p:sp>
        </p:grpSp>
      </p:grpSp>
      <p:pic>
        <p:nvPicPr>
          <p:cNvPr id="1026" name="Picture 2" descr="logo IPHC | Photothèque des laboratoires de l'IN2P3">
            <a:extLst>
              <a:ext uri="{FF2B5EF4-FFF2-40B4-BE49-F238E27FC236}">
                <a16:creationId xmlns:a16="http://schemas.microsoft.com/office/drawing/2014/main" id="{7A1FA708-0BC1-1B32-E26A-F0E29DCE6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663" y="5885357"/>
            <a:ext cx="589079" cy="43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4D7B9F-DDCC-9834-C69E-1ADBA738456D}"/>
              </a:ext>
            </a:extLst>
          </p:cNvPr>
          <p:cNvSpPr txBox="1"/>
          <p:nvPr/>
        </p:nvSpPr>
        <p:spPr>
          <a:xfrm>
            <a:off x="82952" y="537601"/>
            <a:ext cx="120260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Avenir Next" panose="020B0503020202020204" pitchFamily="34" charset="0"/>
              </a:rPr>
              <a:t>Vertex Detector characteristics - system</a:t>
            </a:r>
          </a:p>
          <a:p>
            <a:pPr algn="ctr">
              <a:spcAft>
                <a:spcPts val="300"/>
              </a:spcAft>
            </a:pPr>
            <a:r>
              <a:rPr lang="en-GB" sz="2400" dirty="0">
                <a:latin typeface="Avenir Next" panose="020B0503020202020204" pitchFamily="34" charset="0"/>
              </a:rPr>
              <a:t>figure of merits :</a:t>
            </a:r>
            <a:r>
              <a:rPr lang="en-FR" sz="2400" dirty="0">
                <a:latin typeface="Avenir Next" panose="020B0503020202020204" pitchFamily="34" charset="0"/>
              </a:rPr>
              <a:t> </a:t>
            </a:r>
            <a:r>
              <a:rPr lang="en-GB" sz="2400" dirty="0">
                <a:latin typeface="Avenir Next" panose="020B0503020202020204" pitchFamily="34" charset="0"/>
              </a:rPr>
              <a:t>X/X</a:t>
            </a:r>
            <a:r>
              <a:rPr lang="en-GB" sz="2400" baseline="-25000" dirty="0">
                <a:latin typeface="Avenir Next" panose="020B0503020202020204" pitchFamily="34" charset="0"/>
              </a:rPr>
              <a:t>0</a:t>
            </a:r>
            <a:r>
              <a:rPr lang="en-GB" sz="2400" dirty="0">
                <a:latin typeface="Avenir Next" panose="020B0503020202020204" pitchFamily="34" charset="0"/>
              </a:rPr>
              <a:t>, hermeticity</a:t>
            </a:r>
            <a:r>
              <a:rPr lang="en-GB" sz="2400" baseline="-25000" dirty="0">
                <a:latin typeface="Avenir Next" panose="020B0503020202020204" pitchFamily="34" charset="0"/>
              </a:rPr>
              <a:t>  </a:t>
            </a:r>
            <a:endParaRPr lang="en-FR" sz="24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483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34E4F0-F853-FC9A-7005-5AED90132E1D}"/>
              </a:ext>
            </a:extLst>
          </p:cNvPr>
          <p:cNvSpPr/>
          <p:nvPr/>
        </p:nvSpPr>
        <p:spPr>
          <a:xfrm>
            <a:off x="8997244" y="3355805"/>
            <a:ext cx="778933" cy="36406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A98128-21F7-543D-E49E-CEF859ACD3AD}"/>
              </a:ext>
            </a:extLst>
          </p:cNvPr>
          <p:cNvGrpSpPr/>
          <p:nvPr/>
        </p:nvGrpSpPr>
        <p:grpSpPr>
          <a:xfrm>
            <a:off x="549562" y="1745205"/>
            <a:ext cx="11092876" cy="4134559"/>
            <a:chOff x="1008189" y="952751"/>
            <a:chExt cx="11092876" cy="413455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751682-7CC0-74E4-155D-B92238446175}"/>
                </a:ext>
              </a:extLst>
            </p:cNvPr>
            <p:cNvGrpSpPr/>
            <p:nvPr/>
          </p:nvGrpSpPr>
          <p:grpSpPr>
            <a:xfrm>
              <a:off x="1008189" y="952751"/>
              <a:ext cx="11092876" cy="3754339"/>
              <a:chOff x="1787987" y="355692"/>
              <a:chExt cx="11092876" cy="375433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A0C562A-ED02-49C9-D122-D6647157EE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56371" y="1648380"/>
                <a:ext cx="4201613" cy="2461651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99D3D6-7A8E-09A9-F893-5A908B0C4863}"/>
                  </a:ext>
                </a:extLst>
              </p:cNvPr>
              <p:cNvSpPr txBox="1"/>
              <p:nvPr/>
            </p:nvSpPr>
            <p:spPr>
              <a:xfrm>
                <a:off x="1787987" y="355692"/>
                <a:ext cx="11092876" cy="677108"/>
              </a:xfrm>
              <a:prstGeom prst="rect">
                <a:avLst/>
              </a:prstGeom>
              <a:solidFill>
                <a:schemeClr val="bg1">
                  <a:lumMod val="95000"/>
                  <a:alpha val="7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latin typeface="Avenir Next" panose="020B0503020202020204" pitchFamily="34" charset="0"/>
                  </a:rPr>
                  <a:t>benchmark B → K</a:t>
                </a:r>
                <a:r>
                  <a:rPr lang="en-GB" sz="2000" baseline="30000" dirty="0">
                    <a:latin typeface="Avenir Next" panose="020B0503020202020204" pitchFamily="34" charset="0"/>
                  </a:rPr>
                  <a:t>∗</a:t>
                </a:r>
                <a:r>
                  <a:rPr lang="el-GR" sz="2000" dirty="0" err="1">
                    <a:latin typeface="Avenir Next" panose="020B0503020202020204" pitchFamily="34" charset="0"/>
                  </a:rPr>
                  <a:t>ττ</a:t>
                </a:r>
                <a:r>
                  <a:rPr lang="el-GR" sz="2000" dirty="0">
                    <a:latin typeface="Avenir Next" panose="020B0503020202020204" pitchFamily="34" charset="0"/>
                  </a:rPr>
                  <a:t> </a:t>
                </a:r>
                <a:r>
                  <a:rPr lang="en-GB" sz="2000" dirty="0">
                    <a:latin typeface="Avenir Next" panose="020B0503020202020204" pitchFamily="34" charset="0"/>
                  </a:rPr>
                  <a:t>discovery is challenging </a:t>
                </a:r>
                <a:r>
                  <a:rPr lang="en-GB" sz="20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asymptotic performance is not reached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GB" dirty="0">
                    <a:latin typeface="Avenir Next" panose="020B0503020202020204" pitchFamily="34" charset="0"/>
                  </a:rPr>
                  <a:t>would benefit from improvement in VD Single Hit resolution &amp; lower X/X</a:t>
                </a:r>
                <a:r>
                  <a:rPr lang="en-GB" baseline="-25000" dirty="0">
                    <a:latin typeface="Avenir Next" panose="020B0503020202020204" pitchFamily="34" charset="0"/>
                  </a:rPr>
                  <a:t>0 </a:t>
                </a:r>
                <a:r>
                  <a:rPr lang="en-GB" dirty="0">
                    <a:latin typeface="Avenir Next" panose="020B0503020202020204" pitchFamily="34" charset="0"/>
                  </a:rPr>
                  <a:t>both in VD &amp; Beam Pipe</a:t>
                </a:r>
                <a:r>
                  <a:rPr lang="en-GB" baseline="-25000" dirty="0">
                    <a:latin typeface="Avenir Next" panose="020B0503020202020204" pitchFamily="34" charset="0"/>
                  </a:rPr>
                  <a:t> </a:t>
                </a:r>
                <a:endParaRPr lang="en-FR" baseline="-25000" dirty="0"/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0652BE2-80BE-D4FD-C29D-2C907FAF8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5455" y="1865219"/>
              <a:ext cx="4437154" cy="322209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8A126A-F19F-BCC7-2A51-95F1772C9B59}"/>
              </a:ext>
            </a:extLst>
          </p:cNvPr>
          <p:cNvSpPr txBox="1"/>
          <p:nvPr/>
        </p:nvSpPr>
        <p:spPr>
          <a:xfrm>
            <a:off x="82952" y="931139"/>
            <a:ext cx="12026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3200" dirty="0">
                <a:latin typeface="Avenir Next" panose="020B0503020202020204" pitchFamily="34" charset="0"/>
              </a:rPr>
              <a:t>Vertex Detector characteristics - asymptotic performance*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081BA6-8118-1749-96C1-4EF6FAEE43CC}"/>
              </a:ext>
            </a:extLst>
          </p:cNvPr>
          <p:cNvSpPr txBox="1"/>
          <p:nvPr/>
        </p:nvSpPr>
        <p:spPr>
          <a:xfrm>
            <a:off x="-33498" y="6577896"/>
            <a:ext cx="8607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</a:t>
            </a:r>
            <a:r>
              <a:rPr lang="en-GB" sz="1400" i="1" dirty="0">
                <a:latin typeface="Avenir Next" panose="020B0503020202020204" pitchFamily="34" charset="0"/>
              </a:rPr>
              <a:t>A</a:t>
            </a:r>
            <a:r>
              <a:rPr lang="en-FR" sz="1400" i="1" dirty="0">
                <a:latin typeface="Avenir Next" panose="020B0503020202020204" pitchFamily="34" charset="0"/>
              </a:rPr>
              <a:t>symptotic performace is a typical approach to determine optimal detector specifications versus cost </a:t>
            </a:r>
          </a:p>
        </p:txBody>
      </p:sp>
    </p:spTree>
    <p:extLst>
      <p:ext uri="{BB962C8B-B14F-4D97-AF65-F5344CB8AC3E}">
        <p14:creationId xmlns:p14="http://schemas.microsoft.com/office/powerpoint/2010/main" val="518385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CC145E-FEC3-41C0-9F98-DF211A955D36}"/>
              </a:ext>
            </a:extLst>
          </p:cNvPr>
          <p:cNvSpPr txBox="1"/>
          <p:nvPr/>
        </p:nvSpPr>
        <p:spPr>
          <a:xfrm>
            <a:off x="82952" y="352404"/>
            <a:ext cx="12026096" cy="1669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Avenir Next" panose="020B0503020202020204" pitchFamily="34" charset="0"/>
              </a:rPr>
              <a:t>Tracking intermediate and central regions</a:t>
            </a:r>
          </a:p>
          <a:p>
            <a:pPr algn="ctr"/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track momentum precision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σ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(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p</a:t>
            </a:r>
            <a:r>
              <a:rPr lang="en-GB" sz="22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T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)/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p</a:t>
            </a:r>
            <a:r>
              <a:rPr lang="en-GB" sz="22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T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≃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a.p</a:t>
            </a:r>
            <a:r>
              <a:rPr lang="en-GB" sz="22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T</a:t>
            </a:r>
            <a:r>
              <a:rPr lang="en-GB" sz="22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⊕ b/√sin(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θ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)</a:t>
            </a:r>
          </a:p>
          <a:p>
            <a:pPr algn="ctr"/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decays with far vertices within the tracking volume Ks,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Λ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and Long Leaved Particles</a:t>
            </a:r>
          </a:p>
          <a:p>
            <a:pPr algn="ctr">
              <a:spcAft>
                <a:spcPts val="300"/>
              </a:spcAft>
            </a:pPr>
            <a:r>
              <a:rPr lang="en-GB" sz="2400" dirty="0">
                <a:latin typeface="Avenir Next" panose="020B0503020202020204" pitchFamily="34" charset="0"/>
              </a:rPr>
              <a:t>figure of merits: </a:t>
            </a:r>
            <a:r>
              <a:rPr lang="en-FR" sz="2400" dirty="0">
                <a:latin typeface="Avenir Next" panose="020B0503020202020204" pitchFamily="34" charset="0"/>
              </a:rPr>
              <a:t>σ</a:t>
            </a:r>
            <a:r>
              <a:rPr lang="en-FR" sz="2400" baseline="-25000" dirty="0">
                <a:latin typeface="Avenir Next" panose="020B0503020202020204" pitchFamily="34" charset="0"/>
              </a:rPr>
              <a:t>hit</a:t>
            </a:r>
            <a:r>
              <a:rPr lang="en-GB" sz="2400" dirty="0">
                <a:latin typeface="Avenir Next" panose="020B0503020202020204" pitchFamily="34" charset="0"/>
              </a:rPr>
              <a:t>, X/X</a:t>
            </a:r>
            <a:r>
              <a:rPr lang="en-GB" sz="2400" baseline="-25000" dirty="0">
                <a:latin typeface="Avenir Next" panose="020B0503020202020204" pitchFamily="34" charset="0"/>
              </a:rPr>
              <a:t>0</a:t>
            </a:r>
            <a:r>
              <a:rPr lang="en-GB" sz="2400" dirty="0">
                <a:latin typeface="Avenir Next" panose="020B0503020202020204" pitchFamily="34" charset="0"/>
              </a:rPr>
              <a:t>, hermeticity</a:t>
            </a:r>
            <a:r>
              <a:rPr lang="en-GB" sz="2400" baseline="-25000" dirty="0">
                <a:latin typeface="Avenir Next" panose="020B0503020202020204" pitchFamily="34" charset="0"/>
              </a:rPr>
              <a:t> </a:t>
            </a:r>
            <a:r>
              <a:rPr lang="en-GB" sz="2400" dirty="0">
                <a:latin typeface="Avenir Next" panose="020B0503020202020204" pitchFamily="34" charset="0"/>
              </a:rPr>
              <a:t>and</a:t>
            </a:r>
            <a:r>
              <a:rPr lang="en-GB" sz="2400" baseline="-25000" dirty="0">
                <a:latin typeface="Avenir Next" panose="020B0503020202020204" pitchFamily="34" charset="0"/>
              </a:rPr>
              <a:t> </a:t>
            </a:r>
            <a:r>
              <a:rPr lang="en-GB" sz="2400" dirty="0">
                <a:latin typeface="Avenir Next" panose="020B0503020202020204" pitchFamily="34" charset="0"/>
              </a:rPr>
              <a:t>number of hits</a:t>
            </a:r>
            <a:r>
              <a:rPr lang="en-GB" sz="2400" baseline="-25000" dirty="0">
                <a:latin typeface="Avenir Next" panose="020B0503020202020204" pitchFamily="34" charset="0"/>
              </a:rPr>
              <a:t> </a:t>
            </a:r>
            <a:endParaRPr lang="en-FR" sz="2400" dirty="0">
              <a:latin typeface="Avenir Next" panose="020B05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5234F3-FCE0-2051-AA7B-EEAFA3AA7C87}"/>
              </a:ext>
            </a:extLst>
          </p:cNvPr>
          <p:cNvSpPr txBox="1"/>
          <p:nvPr/>
        </p:nvSpPr>
        <p:spPr>
          <a:xfrm>
            <a:off x="752354" y="2117293"/>
            <a:ext cx="11065398" cy="4270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FR" sz="2200" dirty="0">
                <a:latin typeface="Avenir Next" panose="020B0503020202020204" pitchFamily="34" charset="0"/>
              </a:rPr>
              <a:t>FCC-ee, most constraining, targets </a:t>
            </a:r>
            <a:r>
              <a:rPr lang="en-GB" sz="2200" dirty="0">
                <a:latin typeface="Avenir Next" panose="020B0503020202020204" pitchFamily="34" charset="0"/>
              </a:rPr>
              <a:t>2 x 10</a:t>
            </a:r>
            <a:r>
              <a:rPr lang="en-GB" sz="2200" baseline="30000" dirty="0">
                <a:latin typeface="Avenir Next" panose="020B0503020202020204" pitchFamily="34" charset="0"/>
              </a:rPr>
              <a:t>-5</a:t>
            </a:r>
            <a:r>
              <a:rPr lang="en-GB" sz="2200" dirty="0">
                <a:latin typeface="Avenir Next" panose="020B0503020202020204" pitchFamily="34" charset="0"/>
              </a:rPr>
              <a:t>.p</a:t>
            </a:r>
            <a:r>
              <a:rPr lang="en-GB" sz="2200" baseline="-25000" dirty="0">
                <a:latin typeface="Avenir Next" panose="020B0503020202020204" pitchFamily="34" charset="0"/>
              </a:rPr>
              <a:t>T</a:t>
            </a:r>
            <a:r>
              <a:rPr lang="en-GB" sz="2200" dirty="0">
                <a:latin typeface="Avenir Next" panose="020B0503020202020204" pitchFamily="34" charset="0"/>
              </a:rPr>
              <a:t> (GeV) ⊕ 0.2%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Intermediate tracking region similar to VD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FR" sz="1800" dirty="0">
                <a:latin typeface="Avenir Next" panose="020B0503020202020204" pitchFamily="34" charset="0"/>
              </a:rPr>
              <a:t>σ</a:t>
            </a:r>
            <a:r>
              <a:rPr lang="en-FR" sz="1800" baseline="-25000" dirty="0">
                <a:latin typeface="Avenir Next" panose="020B0503020202020204" pitchFamily="34" charset="0"/>
              </a:rPr>
              <a:t>hit </a:t>
            </a:r>
            <a:r>
              <a:rPr lang="en-GB" dirty="0">
                <a:latin typeface="Avenir Next" panose="020B0503020202020204" pitchFamily="34" charset="0"/>
              </a:rPr>
              <a:t>can be slightly released to 5-7 </a:t>
            </a:r>
            <a:r>
              <a:rPr lang="en-FR" dirty="0">
                <a:latin typeface="Avenir Next" panose="020B0503020202020204" pitchFamily="34" charset="0"/>
              </a:rPr>
              <a:t>μm both ⊥ and //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MCMOS technology remains the best technical solution</a:t>
            </a:r>
            <a:r>
              <a:rPr lang="en-FR" dirty="0">
                <a:latin typeface="Avenir Next" panose="020B050302020202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FR" dirty="0">
                <a:latin typeface="Avenir Next" panose="020B0503020202020204" pitchFamily="34" charset="0"/>
              </a:rPr>
              <a:t>lower channel density &amp; hit rates lead to lower power density </a:t>
            </a:r>
            <a:r>
              <a:rPr lang="en-GB" dirty="0">
                <a:latin typeface="Avenir Next" panose="020B0503020202020204" pitchFamily="34" charset="0"/>
              </a:rPr>
              <a:t>b</a:t>
            </a:r>
            <a:r>
              <a:rPr lang="en-FR" dirty="0">
                <a:latin typeface="Avenir Next" panose="020B0503020202020204" pitchFamily="34" charset="0"/>
              </a:rPr>
              <a:t>ut in larger layer areas</a:t>
            </a:r>
          </a:p>
          <a:p>
            <a:pPr marL="1257300" lvl="2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maintaining low X/X</a:t>
            </a:r>
            <a:r>
              <a:rPr lang="en-GB" baseline="-25000" dirty="0">
                <a:solidFill>
                  <a:srgbClr val="C00000"/>
                </a:solidFill>
                <a:latin typeface="Avenir Next" panose="020B0503020202020204" pitchFamily="34" charset="0"/>
              </a:rPr>
              <a:t>0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 ≲ 0.5% becomes a challenge w/ and/or w/o active cooling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Central tracking region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l</a:t>
            </a:r>
            <a:r>
              <a:rPr lang="en-FR" dirty="0">
                <a:latin typeface="Avenir Next" panose="020B0503020202020204" pitchFamily="34" charset="0"/>
              </a:rPr>
              <a:t>ow rates &amp; released precision in z/r (barrel/endcap) allow to consider different technologies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Drift Chamber and Time Projection Chamber (large gas volume); straw tubes (isolated cells)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Silicon sensor layers</a:t>
            </a:r>
          </a:p>
          <a:p>
            <a:pPr marL="1257300" lvl="2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Scintillating fibre layers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Outer tracker region / Wrapping Layers (gas central tracker)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Silicon layers</a:t>
            </a:r>
            <a:endParaRPr lang="en-GB" dirty="0">
              <a:solidFill>
                <a:srgbClr val="C0000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401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CC145E-FEC3-41C0-9F98-DF211A955D36}"/>
              </a:ext>
            </a:extLst>
          </p:cNvPr>
          <p:cNvSpPr txBox="1"/>
          <p:nvPr/>
        </p:nvSpPr>
        <p:spPr>
          <a:xfrm>
            <a:off x="895775" y="456580"/>
            <a:ext cx="10400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Avenir Next" panose="020B0503020202020204" pitchFamily="34" charset="0"/>
              </a:rPr>
              <a:t>Central Tracking region - Si/</a:t>
            </a:r>
            <a:r>
              <a:rPr lang="en-GB" sz="3200" dirty="0" err="1">
                <a:latin typeface="Avenir Next" panose="020B0503020202020204" pitchFamily="34" charset="0"/>
              </a:rPr>
              <a:t>Scint</a:t>
            </a:r>
            <a:r>
              <a:rPr lang="en-GB" sz="3200" dirty="0">
                <a:latin typeface="Avenir Next" panose="020B0503020202020204" pitchFamily="34" charset="0"/>
              </a:rPr>
              <a:t>. </a:t>
            </a:r>
            <a:r>
              <a:rPr lang="en-GB" sz="3200" dirty="0" err="1">
                <a:latin typeface="Avenir Next" panose="020B0503020202020204" pitchFamily="34" charset="0"/>
              </a:rPr>
              <a:t>fibers</a:t>
            </a:r>
            <a:r>
              <a:rPr lang="en-GB" sz="3200" dirty="0">
                <a:latin typeface="Avenir Next" panose="020B0503020202020204" pitchFamily="34" charset="0"/>
              </a:rPr>
              <a:t> layers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9A2415-C89C-C09F-B7A2-DB85F9FB976A}"/>
              </a:ext>
            </a:extLst>
          </p:cNvPr>
          <p:cNvSpPr txBox="1"/>
          <p:nvPr/>
        </p:nvSpPr>
        <p:spPr>
          <a:xfrm>
            <a:off x="528034" y="1205646"/>
            <a:ext cx="113205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Silicon sensor layers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hit position precision targets 7-10 </a:t>
            </a:r>
            <a:r>
              <a:rPr lang="en-FR" dirty="0">
                <a:latin typeface="Avenir Next" panose="020B0503020202020204" pitchFamily="34" charset="0"/>
              </a:rPr>
              <a:t>μm ⊥, and 90 μm //* (also for Wrapping Layers)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MCMOS likely better for X/X</a:t>
            </a:r>
            <a:r>
              <a:rPr lang="en-FR" baseline="-25000" dirty="0">
                <a:solidFill>
                  <a:srgbClr val="C00000"/>
                </a:solidFill>
                <a:latin typeface="Avenir Next" panose="020B0503020202020204" pitchFamily="34" charset="0"/>
              </a:rPr>
              <a:t>0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, Hybrid sensor macro pixels can also be considered</a:t>
            </a:r>
            <a:endParaRPr lang="en-FR" baseline="-25000" dirty="0">
              <a:latin typeface="Avenir Next" panose="020B0503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areas reach 60(15) m</a:t>
            </a:r>
            <a:r>
              <a:rPr lang="en-US" baseline="30000" dirty="0">
                <a:latin typeface="Avenir Next" panose="020B0503020202020204" pitchFamily="34" charset="0"/>
              </a:rPr>
              <a:t>2 </a:t>
            </a:r>
            <a:r>
              <a:rPr lang="en-US" dirty="0">
                <a:latin typeface="Avenir Next" panose="020B0503020202020204" pitchFamily="34" charset="0"/>
              </a:rPr>
              <a:t>in barrel(endcap) regions </a:t>
            </a:r>
            <a:endParaRPr lang="en-GB" sz="1600" dirty="0">
              <a:solidFill>
                <a:srgbClr val="C00000"/>
              </a:solidFill>
              <a:latin typeface="Avenir Next" panose="020B0503020202020204" pitchFamily="34" charset="0"/>
            </a:endParaRPr>
          </a:p>
          <a:p>
            <a:pPr marL="1257300" lvl="2" indent="-342900"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low X/X</a:t>
            </a:r>
            <a:r>
              <a:rPr lang="en-GB" baseline="-25000" dirty="0">
                <a:solidFill>
                  <a:srgbClr val="C00000"/>
                </a:solidFill>
                <a:latin typeface="Avenir Next" panose="020B0503020202020204" pitchFamily="34" charset="0"/>
              </a:rPr>
              <a:t>0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 major challenge for mechanical structure &amp; cooling </a:t>
            </a:r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C00000"/>
                </a:solidFill>
                <a:latin typeface="Avenir Next" panose="020B0503020202020204" pitchFamily="34" charset="0"/>
              </a:rPr>
              <a:t>can influence sensor technical choice through electronics power consumption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ABC8BF-71B8-6D52-2645-25984543C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915" y="2513292"/>
            <a:ext cx="1892771" cy="1603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B03479-C523-867E-BD84-29BDD5F23E93}"/>
              </a:ext>
            </a:extLst>
          </p:cNvPr>
          <p:cNvSpPr txBox="1"/>
          <p:nvPr/>
        </p:nvSpPr>
        <p:spPr>
          <a:xfrm>
            <a:off x="4237035" y="2992063"/>
            <a:ext cx="523228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venir Next" panose="020B0503020202020204" pitchFamily="34" charset="0"/>
                <a:sym typeface="Wingdings"/>
              </a:rPr>
              <a:t>ex. IDEA concept for Intermediate Tracker layers based on ALICE ITS2 staves of 0.35% X/X</a:t>
            </a:r>
            <a:r>
              <a:rPr lang="en-US" baseline="-25000" dirty="0">
                <a:latin typeface="Avenir Next" panose="020B0503020202020204" pitchFamily="34" charset="0"/>
                <a:sym typeface="Wingdings"/>
              </a:rPr>
              <a:t>0</a:t>
            </a:r>
            <a:r>
              <a:rPr lang="en-US" dirty="0">
                <a:latin typeface="Avenir Next" panose="020B0503020202020204" pitchFamily="34" charset="0"/>
                <a:sym typeface="Wingding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5340E9-5C97-BF5B-4D9A-EEDBD49EF8FC}"/>
              </a:ext>
            </a:extLst>
          </p:cNvPr>
          <p:cNvSpPr txBox="1"/>
          <p:nvPr/>
        </p:nvSpPr>
        <p:spPr>
          <a:xfrm>
            <a:off x="602462" y="3903640"/>
            <a:ext cx="1132052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Scintillating fibre layers (recent proposal)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hit position precision </a:t>
            </a:r>
            <a:r>
              <a:rPr lang="en-GB" sz="1800" dirty="0">
                <a:latin typeface="Avenir Next" panose="020B0503020202020204" pitchFamily="34" charset="0"/>
              </a:rPr>
              <a:t>≃ 100 </a:t>
            </a:r>
            <a:r>
              <a:rPr lang="en-FR" sz="1800" dirty="0">
                <a:latin typeface="Avenir Next" panose="020B0503020202020204" pitchFamily="34" charset="0"/>
              </a:rPr>
              <a:t>μm </a:t>
            </a:r>
            <a:r>
              <a:rPr lang="en-FR" dirty="0">
                <a:latin typeface="Avenir Next" panose="020B0503020202020204" pitchFamily="34" charset="0"/>
              </a:rPr>
              <a:t>⊥, // needs some stereo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9EEECE-5089-842D-E309-21F606E7EADE}"/>
              </a:ext>
            </a:extLst>
          </p:cNvPr>
          <p:cNvGrpSpPr/>
          <p:nvPr/>
        </p:nvGrpSpPr>
        <p:grpSpPr>
          <a:xfrm>
            <a:off x="1359760" y="4632330"/>
            <a:ext cx="9472480" cy="1455566"/>
            <a:chOff x="1472304" y="4632330"/>
            <a:chExt cx="9472480" cy="145556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1269A0-5C93-168C-59C6-7E1E1DDB2D6F}"/>
                </a:ext>
              </a:extLst>
            </p:cNvPr>
            <p:cNvSpPr txBox="1"/>
            <p:nvPr/>
          </p:nvSpPr>
          <p:spPr>
            <a:xfrm>
              <a:off x="3713551" y="5040520"/>
              <a:ext cx="4237612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Avenir Next" panose="020B0503020202020204" pitchFamily="34" charset="0"/>
                  <a:sym typeface="Wingdings"/>
                </a:rPr>
                <a:t>ex. </a:t>
              </a:r>
              <a:r>
                <a:rPr lang="en-US" dirty="0" err="1">
                  <a:latin typeface="Avenir Next" panose="020B0503020202020204" pitchFamily="34" charset="0"/>
                  <a:sym typeface="Wingdings"/>
                </a:rPr>
                <a:t>LHCb</a:t>
              </a:r>
              <a:r>
                <a:rPr lang="en-US" dirty="0">
                  <a:latin typeface="Avenir Next" panose="020B0503020202020204" pitchFamily="34" charset="0"/>
                  <a:sym typeface="Wingdings"/>
                </a:rPr>
                <a:t> fiber layer mat 2.4 m </a:t>
              </a:r>
            </a:p>
            <a:p>
              <a:pPr algn="ctr"/>
              <a:r>
                <a:rPr lang="en-US" dirty="0">
                  <a:latin typeface="Avenir Next" panose="020B0503020202020204" pitchFamily="34" charset="0"/>
                  <a:sym typeface="Wingdings"/>
                </a:rPr>
                <a:t>w/ 6 x 250 </a:t>
              </a:r>
              <a:r>
                <a:rPr lang="en-FR" dirty="0">
                  <a:latin typeface="Avenir Next" panose="020B0503020202020204" pitchFamily="34" charset="0"/>
                </a:rPr>
                <a:t>μm fibres, </a:t>
              </a:r>
              <a:r>
                <a:rPr lang="en-GB" sz="1800" dirty="0">
                  <a:latin typeface="Avenir Next" panose="020B0503020202020204" pitchFamily="34" charset="0"/>
                </a:rPr>
                <a:t>X/X</a:t>
              </a:r>
              <a:r>
                <a:rPr lang="en-GB" sz="1800" baseline="-25000" dirty="0">
                  <a:latin typeface="Avenir Next" panose="020B0503020202020204" pitchFamily="34" charset="0"/>
                </a:rPr>
                <a:t>0 </a:t>
              </a:r>
              <a:r>
                <a:rPr lang="en-GB" sz="1800" dirty="0">
                  <a:latin typeface="Avenir Next" panose="020B0503020202020204" pitchFamily="34" charset="0"/>
                </a:rPr>
                <a:t>≃ </a:t>
              </a:r>
              <a:r>
                <a:rPr lang="en-FR" dirty="0">
                  <a:latin typeface="Avenir Next" panose="020B0503020202020204" pitchFamily="34" charset="0"/>
                  <a:sym typeface="Wingdings"/>
                </a:rPr>
                <a:t>1.03 %</a:t>
              </a:r>
              <a:endParaRPr lang="en-US" dirty="0">
                <a:latin typeface="Avenir Next" panose="020B0503020202020204" pitchFamily="34" charset="0"/>
                <a:sym typeface="Wingding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BD56B96-5DB5-6BF0-C34C-17B1D06F657E}"/>
                </a:ext>
              </a:extLst>
            </p:cNvPr>
            <p:cNvGrpSpPr/>
            <p:nvPr/>
          </p:nvGrpSpPr>
          <p:grpSpPr>
            <a:xfrm>
              <a:off x="8255476" y="4819966"/>
              <a:ext cx="2689308" cy="1080295"/>
              <a:chOff x="9039862" y="4476750"/>
              <a:chExt cx="2689308" cy="108029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427800D-F68F-3046-9411-88A27ECB1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39862" y="4483896"/>
                <a:ext cx="2247898" cy="107314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EE512CD-5812-418A-0520-F58A31327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80977" y="4476750"/>
                <a:ext cx="1048193" cy="107315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43C5EDF-BEB7-5050-D12B-09C413A1F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2304" y="4632330"/>
              <a:ext cx="1936934" cy="145556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865DDB2-F9B7-5A4F-1661-D9A1C7AEA888}"/>
              </a:ext>
            </a:extLst>
          </p:cNvPr>
          <p:cNvSpPr txBox="1"/>
          <p:nvPr/>
        </p:nvSpPr>
        <p:spPr>
          <a:xfrm>
            <a:off x="1" y="6574418"/>
            <a:ext cx="2387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</a:t>
            </a:r>
            <a:r>
              <a:rPr lang="en-GB" sz="1400" i="1" dirty="0">
                <a:latin typeface="Avenir Next" panose="020B0503020202020204" pitchFamily="34" charset="0"/>
              </a:rPr>
              <a:t>C</a:t>
            </a:r>
            <a:r>
              <a:rPr lang="en-FR" sz="1400" i="1" dirty="0">
                <a:latin typeface="Avenir Next" panose="020B0503020202020204" pitchFamily="34" charset="0"/>
              </a:rPr>
              <a:t>ould be optimised in r/𝜂</a:t>
            </a:r>
          </a:p>
        </p:txBody>
      </p:sp>
    </p:spTree>
    <p:extLst>
      <p:ext uri="{BB962C8B-B14F-4D97-AF65-F5344CB8AC3E}">
        <p14:creationId xmlns:p14="http://schemas.microsoft.com/office/powerpoint/2010/main" val="844449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9A2415-C89C-C09F-B7A2-DB85F9FB976A}"/>
              </a:ext>
            </a:extLst>
          </p:cNvPr>
          <p:cNvSpPr txBox="1"/>
          <p:nvPr/>
        </p:nvSpPr>
        <p:spPr>
          <a:xfrm>
            <a:off x="547734" y="853309"/>
            <a:ext cx="11308465" cy="3100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ex. IDEA Drift Chamber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112 radial space points with position precision ≃ 100 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μm ⊥, and 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≃ 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1 mm // 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1.6(5)% total X/X</a:t>
            </a:r>
            <a:r>
              <a:rPr lang="en-FR" baseline="-25000" dirty="0">
                <a:solidFill>
                  <a:srgbClr val="C00000"/>
                </a:solidFill>
                <a:latin typeface="Avenir Next" panose="020B0503020202020204" pitchFamily="34" charset="0"/>
              </a:rPr>
              <a:t>0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 barrel(endcaps)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e</a:t>
            </a:r>
            <a:r>
              <a:rPr lang="en-FR" sz="2000" dirty="0">
                <a:latin typeface="Avenir Next" panose="020B0503020202020204" pitchFamily="34" charset="0"/>
              </a:rPr>
              <a:t>x. ILD Time Projection Chambers (not yet demonstrated to sustain IBF* at FCC-ee Z-pole)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≳ 100 radial space points 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with position precision of ≃ 100 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μm ⊥, and 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≃ 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1 mm //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5(25)% total X/X</a:t>
            </a:r>
            <a:r>
              <a:rPr lang="en-FR" baseline="-25000" dirty="0">
                <a:solidFill>
                  <a:srgbClr val="C00000"/>
                </a:solidFill>
                <a:latin typeface="Avenir Next" panose="020B0503020202020204" pitchFamily="34" charset="0"/>
              </a:rPr>
              <a:t>0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 barrel(endcaps)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FCC-ee Straw Tubes (flexible layer configuration could be interleaved with Si layers)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100 layers (space points) wi</a:t>
            </a:r>
            <a:r>
              <a:rPr lang="en-GB" dirty="0" err="1">
                <a:solidFill>
                  <a:srgbClr val="C00000"/>
                </a:solidFill>
                <a:latin typeface="Avenir Next" panose="020B0503020202020204" pitchFamily="34" charset="0"/>
              </a:rPr>
              <a:t>th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 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position precision of ≃ 100 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μm ⊥, and 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≃ 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1 mm //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1.4% total X/X</a:t>
            </a:r>
            <a:r>
              <a:rPr lang="en-FR" baseline="-25000" dirty="0">
                <a:solidFill>
                  <a:srgbClr val="C00000"/>
                </a:solidFill>
                <a:latin typeface="Avenir Next" panose="020B0503020202020204" pitchFamily="34" charset="0"/>
              </a:rPr>
              <a:t>0 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in barrel </a:t>
            </a:r>
            <a:endParaRPr lang="en-FR" baseline="-25000" dirty="0">
              <a:solidFill>
                <a:srgbClr val="C00000"/>
              </a:solidFill>
              <a:latin typeface="Avenir Next" panose="020B0503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2000" dirty="0">
                <a:latin typeface="Avenir Next" panose="020B0503020202020204" pitchFamily="34" charset="0"/>
              </a:rPr>
              <a:t>All provide large momentum range Particle </a:t>
            </a:r>
            <a:r>
              <a:rPr lang="en-GB" sz="2000" dirty="0" err="1">
                <a:latin typeface="Avenir Next" panose="020B0503020202020204" pitchFamily="34" charset="0"/>
              </a:rPr>
              <a:t>IDentification</a:t>
            </a:r>
            <a:r>
              <a:rPr lang="en-GB" sz="2000" dirty="0">
                <a:latin typeface="Avenir Next" panose="020B0503020202020204" pitchFamily="34" charset="0"/>
              </a:rPr>
              <a:t> through </a:t>
            </a:r>
            <a:r>
              <a:rPr lang="en-GB" sz="2000" dirty="0" err="1">
                <a:latin typeface="Avenir Next" panose="020B0503020202020204" pitchFamily="34" charset="0"/>
              </a:rPr>
              <a:t>dE</a:t>
            </a:r>
            <a:r>
              <a:rPr lang="en-GB" sz="2000" dirty="0">
                <a:latin typeface="Avenir Next" panose="020B0503020202020204" pitchFamily="34" charset="0"/>
              </a:rPr>
              <a:t>(</a:t>
            </a:r>
            <a:r>
              <a:rPr lang="en-GB" sz="2000" dirty="0" err="1">
                <a:latin typeface="Avenir Next" panose="020B0503020202020204" pitchFamily="34" charset="0"/>
              </a:rPr>
              <a:t>dN</a:t>
            </a:r>
            <a:r>
              <a:rPr lang="en-GB" sz="2000" dirty="0">
                <a:latin typeface="Avenir Next" panose="020B0503020202020204" pitchFamily="34" charset="0"/>
              </a:rPr>
              <a:t>)/dx measurement*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45665-EE27-0259-04BA-32CA281B7509}"/>
              </a:ext>
            </a:extLst>
          </p:cNvPr>
          <p:cNvSpPr txBox="1"/>
          <p:nvPr/>
        </p:nvSpPr>
        <p:spPr>
          <a:xfrm>
            <a:off x="-1" y="6377701"/>
            <a:ext cx="6724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Ion Back Flow induce field distorsions with impact on resolution</a:t>
            </a:r>
          </a:p>
          <a:p>
            <a:r>
              <a:rPr lang="en-FR" sz="1400" i="1" dirty="0">
                <a:latin typeface="Avenir Next" panose="020B0503020202020204" pitchFamily="34" charset="0"/>
              </a:rPr>
              <a:t>** </a:t>
            </a:r>
            <a:r>
              <a:rPr lang="en-GB" sz="1400" i="1" dirty="0">
                <a:latin typeface="Avenir Next" panose="020B0503020202020204" pitchFamily="34" charset="0"/>
              </a:rPr>
              <a:t>I</a:t>
            </a:r>
            <a:r>
              <a:rPr lang="en-FR" sz="1400" i="1" dirty="0">
                <a:latin typeface="Avenir Next" panose="020B0503020202020204" pitchFamily="34" charset="0"/>
              </a:rPr>
              <a:t>ntegrated </a:t>
            </a:r>
            <a:r>
              <a:rPr lang="en-GB" sz="1400" i="1" dirty="0">
                <a:latin typeface="Avenir Next" panose="020B0503020202020204" pitchFamily="34" charset="0"/>
              </a:rPr>
              <a:t>c</a:t>
            </a:r>
            <a:r>
              <a:rPr lang="en-FR" sz="1400" i="1" dirty="0">
                <a:latin typeface="Avenir Next" panose="020B0503020202020204" pitchFamily="34" charset="0"/>
              </a:rPr>
              <a:t>harge measurement and/or number of primary interactions in gas  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23114F-D7F3-EA76-AD69-E519A10CD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9" b="-1"/>
          <a:stretch/>
        </p:blipFill>
        <p:spPr>
          <a:xfrm>
            <a:off x="4588996" y="4241027"/>
            <a:ext cx="3225942" cy="217951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1585C10-8530-F106-4935-A57317F47258}"/>
              </a:ext>
            </a:extLst>
          </p:cNvPr>
          <p:cNvGrpSpPr/>
          <p:nvPr/>
        </p:nvGrpSpPr>
        <p:grpSpPr>
          <a:xfrm>
            <a:off x="703953" y="4226251"/>
            <a:ext cx="3622612" cy="2083586"/>
            <a:chOff x="395597" y="4318848"/>
            <a:chExt cx="3622612" cy="20835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E46910-D8AA-6E08-AD87-A9415BCEE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9720"/>
            <a:stretch/>
          </p:blipFill>
          <p:spPr>
            <a:xfrm>
              <a:off x="528034" y="4318848"/>
              <a:ext cx="3490175" cy="208358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7188F78-4784-3DEF-CE12-5044B291C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7" y="4467629"/>
              <a:ext cx="774290" cy="72961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74B369A-763F-11E2-D237-D571CA4C2DD2}"/>
              </a:ext>
            </a:extLst>
          </p:cNvPr>
          <p:cNvGrpSpPr/>
          <p:nvPr/>
        </p:nvGrpSpPr>
        <p:grpSpPr>
          <a:xfrm>
            <a:off x="8046278" y="4375032"/>
            <a:ext cx="3225942" cy="1859035"/>
            <a:chOff x="7504009" y="4488489"/>
            <a:chExt cx="3117917" cy="18381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17EB957-C84D-91BA-AE12-F42FF44F8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4009" y="4488489"/>
              <a:ext cx="3117917" cy="183817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687AF60-FC83-ED45-C784-E1DF9CA91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84265" y="5264558"/>
              <a:ext cx="1727603" cy="72123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B32DC1B-E83E-241C-65A4-85DF8DFA8E61}"/>
              </a:ext>
            </a:extLst>
          </p:cNvPr>
          <p:cNvSpPr txBox="1"/>
          <p:nvPr/>
        </p:nvSpPr>
        <p:spPr>
          <a:xfrm>
            <a:off x="895774" y="182563"/>
            <a:ext cx="10400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Avenir Next" panose="020B0503020202020204" pitchFamily="34" charset="0"/>
              </a:rPr>
              <a:t>Central Tracking region – Gas Detectors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AA54AF-D021-72B8-4CCF-62EFCA2234BC}"/>
              </a:ext>
            </a:extLst>
          </p:cNvPr>
          <p:cNvSpPr txBox="1"/>
          <p:nvPr/>
        </p:nvSpPr>
        <p:spPr>
          <a:xfrm>
            <a:off x="2002423" y="4053160"/>
            <a:ext cx="11921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venir Next" panose="020B0503020202020204" pitchFamily="34" charset="0"/>
              </a:rPr>
              <a:t>IDEA DCH</a:t>
            </a:r>
            <a:endParaRPr lang="en-FR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C34C9-8F84-0068-7183-9BF893BAB55B}"/>
              </a:ext>
            </a:extLst>
          </p:cNvPr>
          <p:cNvSpPr txBox="1"/>
          <p:nvPr/>
        </p:nvSpPr>
        <p:spPr>
          <a:xfrm>
            <a:off x="5580929" y="4053160"/>
            <a:ext cx="11921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venir Next" panose="020B0503020202020204" pitchFamily="34" charset="0"/>
              </a:rPr>
              <a:t>ILD TPC</a:t>
            </a:r>
            <a:endParaRPr lang="en-FR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33836D-3DCB-72CC-FD28-6D98CFABFEBA}"/>
              </a:ext>
            </a:extLst>
          </p:cNvPr>
          <p:cNvSpPr txBox="1"/>
          <p:nvPr/>
        </p:nvSpPr>
        <p:spPr>
          <a:xfrm>
            <a:off x="8794831" y="4051450"/>
            <a:ext cx="2085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venir Next" panose="020B0503020202020204" pitchFamily="34" charset="0"/>
              </a:rPr>
              <a:t>FCC-</a:t>
            </a:r>
            <a:r>
              <a:rPr lang="en-GB" sz="1400" dirty="0" err="1">
                <a:latin typeface="Avenir Next" panose="020B0503020202020204" pitchFamily="34" charset="0"/>
              </a:rPr>
              <a:t>ee</a:t>
            </a:r>
            <a:r>
              <a:rPr lang="en-GB" sz="1400" dirty="0">
                <a:latin typeface="Avenir Next" panose="020B0503020202020204" pitchFamily="34" charset="0"/>
              </a:rPr>
              <a:t> Straw Rubes</a:t>
            </a:r>
            <a:endParaRPr lang="en-FR" sz="1400" dirty="0"/>
          </a:p>
        </p:txBody>
      </p:sp>
    </p:spTree>
    <p:extLst>
      <p:ext uri="{BB962C8B-B14F-4D97-AF65-F5344CB8AC3E}">
        <p14:creationId xmlns:p14="http://schemas.microsoft.com/office/powerpoint/2010/main" val="1041919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70DF23-D99F-76F9-7C0F-FDBCF1DBFD97}"/>
              </a:ext>
            </a:extLst>
          </p:cNvPr>
          <p:cNvSpPr txBox="1"/>
          <p:nvPr/>
        </p:nvSpPr>
        <p:spPr>
          <a:xfrm>
            <a:off x="82952" y="823781"/>
            <a:ext cx="12026096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3200" dirty="0">
                <a:latin typeface="Avenir Next" panose="020B0503020202020204" pitchFamily="34" charset="0"/>
              </a:rPr>
              <a:t>Tracking regions - asymptotic performance</a:t>
            </a:r>
          </a:p>
          <a:p>
            <a:pPr algn="ctr">
              <a:spcAft>
                <a:spcPts val="300"/>
              </a:spcAft>
            </a:pPr>
            <a:r>
              <a:rPr lang="en-GB" sz="2400" dirty="0">
                <a:latin typeface="Avenir Next" panose="020B0503020202020204" pitchFamily="34" charset="0"/>
              </a:rPr>
              <a:t>track momentum resolution - efficiency to identify Ks far vertices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B3ACD2-0527-5649-68C5-03CA1B7D78F9}"/>
              </a:ext>
            </a:extLst>
          </p:cNvPr>
          <p:cNvSpPr txBox="1"/>
          <p:nvPr/>
        </p:nvSpPr>
        <p:spPr>
          <a:xfrm>
            <a:off x="2513636" y="5082578"/>
            <a:ext cx="7164729" cy="70788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FR" sz="2000" dirty="0">
                <a:latin typeface="Avenir Next" panose="020B0503020202020204" pitchFamily="34" charset="0"/>
              </a:rPr>
              <a:t>X/X</a:t>
            </a:r>
            <a:r>
              <a:rPr lang="en-FR" sz="2000" baseline="-25000" dirty="0">
                <a:latin typeface="Avenir Next" panose="020B0503020202020204" pitchFamily="34" charset="0"/>
              </a:rPr>
              <a:t>0</a:t>
            </a:r>
            <a:r>
              <a:rPr lang="en-FR" sz="2000" dirty="0">
                <a:latin typeface="Avenir Next" panose="020B0503020202020204" pitchFamily="34" charset="0"/>
              </a:rPr>
              <a:t> to be consolidate (all options especially in F/B regions)</a:t>
            </a:r>
          </a:p>
          <a:p>
            <a:pPr algn="ctr"/>
            <a:r>
              <a:rPr lang="en-FR" sz="2000" dirty="0">
                <a:latin typeface="Avenir Next" panose="020B0503020202020204" pitchFamily="34" charset="0"/>
              </a:rPr>
              <a:t>Si-sensor Wraping Layer improves Gas Detector precision 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35C9724-6940-B57C-36A8-3048D993F240}"/>
              </a:ext>
            </a:extLst>
          </p:cNvPr>
          <p:cNvGrpSpPr/>
          <p:nvPr/>
        </p:nvGrpSpPr>
        <p:grpSpPr>
          <a:xfrm>
            <a:off x="179077" y="2354478"/>
            <a:ext cx="11929971" cy="2600557"/>
            <a:chOff x="179077" y="1856765"/>
            <a:chExt cx="11929971" cy="260055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C855FA7-ABF4-8F48-7EB6-8708FF44067E}"/>
                </a:ext>
              </a:extLst>
            </p:cNvPr>
            <p:cNvGrpSpPr/>
            <p:nvPr/>
          </p:nvGrpSpPr>
          <p:grpSpPr>
            <a:xfrm>
              <a:off x="179077" y="1978397"/>
              <a:ext cx="11929971" cy="2478925"/>
              <a:chOff x="179077" y="1978397"/>
              <a:chExt cx="11929971" cy="2478925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CA63155-FD3C-6031-22CE-A98407A0F287}"/>
                  </a:ext>
                </a:extLst>
              </p:cNvPr>
              <p:cNvGrpSpPr/>
              <p:nvPr/>
            </p:nvGrpSpPr>
            <p:grpSpPr>
              <a:xfrm>
                <a:off x="179077" y="1978397"/>
                <a:ext cx="11929971" cy="2478925"/>
                <a:chOff x="179077" y="1663565"/>
                <a:chExt cx="11929971" cy="2478925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3320B257-706B-6FB8-7D42-5D67F81089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76334" y="1698290"/>
                  <a:ext cx="3401994" cy="2333698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604A3592-DC46-9EC6-EAA8-FC6E5E3FFC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262925" y="1663565"/>
                  <a:ext cx="4846123" cy="2478925"/>
                </a:xfrm>
                <a:prstGeom prst="rect">
                  <a:avLst/>
                </a:prstGeom>
              </p:spPr>
            </p:pic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53817F8E-F547-672D-4F5A-4806EB7801B4}"/>
                    </a:ext>
                  </a:extLst>
                </p:cNvPr>
                <p:cNvGrpSpPr/>
                <p:nvPr/>
              </p:nvGrpSpPr>
              <p:grpSpPr>
                <a:xfrm>
                  <a:off x="179077" y="1698290"/>
                  <a:ext cx="3639976" cy="2402522"/>
                  <a:chOff x="1135172" y="2569579"/>
                  <a:chExt cx="5130268" cy="3589789"/>
                </a:xfrm>
              </p:grpSpPr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18259D6F-2009-8C81-45AD-CC26CFD4DA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6987" t="5779"/>
                  <a:stretch/>
                </p:blipFill>
                <p:spPr>
                  <a:xfrm>
                    <a:off x="1493133" y="2569579"/>
                    <a:ext cx="4772307" cy="3589789"/>
                  </a:xfrm>
                  <a:prstGeom prst="rect">
                    <a:avLst/>
                  </a:prstGeom>
                </p:spPr>
              </p:pic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E0CA8B45-FC34-FED9-0561-68666519D3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t="-1447" r="93023" b="33480"/>
                  <a:stretch/>
                </p:blipFill>
                <p:spPr>
                  <a:xfrm>
                    <a:off x="1135172" y="2737214"/>
                    <a:ext cx="357961" cy="258954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0CD1C56-7AD0-A57E-96C2-1D9A2BE24FF9}"/>
                  </a:ext>
                </a:extLst>
              </p:cNvPr>
              <p:cNvSpPr/>
              <p:nvPr/>
            </p:nvSpPr>
            <p:spPr>
              <a:xfrm>
                <a:off x="3764759" y="4247181"/>
                <a:ext cx="2971707" cy="1716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A91BB99-0038-8AC5-B010-97E03BE85B1A}"/>
                </a:ext>
              </a:extLst>
            </p:cNvPr>
            <p:cNvSpPr/>
            <p:nvPr/>
          </p:nvSpPr>
          <p:spPr>
            <a:xfrm>
              <a:off x="4202201" y="1856765"/>
              <a:ext cx="2971707" cy="1716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C6980C4-53C3-9130-C9DC-ADC589EC723E}"/>
              </a:ext>
            </a:extLst>
          </p:cNvPr>
          <p:cNvSpPr txBox="1"/>
          <p:nvPr/>
        </p:nvSpPr>
        <p:spPr>
          <a:xfrm>
            <a:off x="2907659" y="1955523"/>
            <a:ext cx="65225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latin typeface="Avenir Next" panose="020B0503020202020204" pitchFamily="34" charset="0"/>
              </a:rPr>
              <a:t>A</a:t>
            </a:r>
            <a:r>
              <a:rPr lang="en-FR" sz="2200" dirty="0">
                <a:latin typeface="Avenir Next" panose="020B0503020202020204" pitchFamily="34" charset="0"/>
              </a:rPr>
              <a:t>dvantage is to central tracking w/ Gas Detectors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3655E0-2F9B-94FB-0423-2DD01B98D83D}"/>
              </a:ext>
            </a:extLst>
          </p:cNvPr>
          <p:cNvSpPr txBox="1"/>
          <p:nvPr/>
        </p:nvSpPr>
        <p:spPr>
          <a:xfrm>
            <a:off x="-10348" y="6589471"/>
            <a:ext cx="10263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BES stands for Beam Energy Spread momentum precision limit, it is monitored with dimuon production mass measurement  </a:t>
            </a:r>
          </a:p>
        </p:txBody>
      </p:sp>
    </p:spTree>
    <p:extLst>
      <p:ext uri="{BB962C8B-B14F-4D97-AF65-F5344CB8AC3E}">
        <p14:creationId xmlns:p14="http://schemas.microsoft.com/office/powerpoint/2010/main" val="981515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34E4F0-F853-FC9A-7005-5AED90132E1D}"/>
              </a:ext>
            </a:extLst>
          </p:cNvPr>
          <p:cNvSpPr/>
          <p:nvPr/>
        </p:nvSpPr>
        <p:spPr>
          <a:xfrm>
            <a:off x="8997244" y="3355805"/>
            <a:ext cx="778933" cy="36406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71B8C8-376D-0BE9-8E04-C0B3759BE1E5}"/>
              </a:ext>
            </a:extLst>
          </p:cNvPr>
          <p:cNvGrpSpPr/>
          <p:nvPr/>
        </p:nvGrpSpPr>
        <p:grpSpPr>
          <a:xfrm>
            <a:off x="1371254" y="1518615"/>
            <a:ext cx="9449492" cy="3820771"/>
            <a:chOff x="2014986" y="1316389"/>
            <a:chExt cx="9523815" cy="38207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870591-5A29-7036-B141-2C96BDD4756D}"/>
                </a:ext>
              </a:extLst>
            </p:cNvPr>
            <p:cNvSpPr txBox="1"/>
            <p:nvPr/>
          </p:nvSpPr>
          <p:spPr>
            <a:xfrm>
              <a:off x="2582965" y="1316389"/>
              <a:ext cx="83878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GB" sz="3200" dirty="0">
                  <a:effectLst/>
                  <a:latin typeface="Avenir Next" panose="020B0503020202020204" pitchFamily="34" charset="0"/>
                </a:rPr>
                <a:t>Outline </a:t>
              </a:r>
              <a:endParaRPr lang="en-US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FA07CE-46D1-03EA-4B93-1FC410886749}"/>
                </a:ext>
              </a:extLst>
            </p:cNvPr>
            <p:cNvSpPr txBox="1"/>
            <p:nvPr/>
          </p:nvSpPr>
          <p:spPr>
            <a:xfrm>
              <a:off x="2014986" y="1905506"/>
              <a:ext cx="9523815" cy="323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3000" dirty="0">
                  <a:latin typeface="Avenir Next" panose="020B0503020202020204" pitchFamily="34" charset="0"/>
                </a:rPr>
                <a:t>Generic detector concept premise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A glimpse to the past and present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Conceptual Detectors, subsystem characteristics &amp; technologies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e-e colliders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e-h/A, h-h/A, </a:t>
              </a:r>
              <a:r>
                <a:rPr lang="en-GB" sz="2400" dirty="0" err="1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μ-μ</a:t>
              </a: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 colliders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Programmatic of detector preparation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Methodologies to develop concepts and prepare technologies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1394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CC145E-FEC3-41C0-9F98-DF211A955D36}"/>
              </a:ext>
            </a:extLst>
          </p:cNvPr>
          <p:cNvSpPr txBox="1"/>
          <p:nvPr/>
        </p:nvSpPr>
        <p:spPr>
          <a:xfrm>
            <a:off x="109960" y="321460"/>
            <a:ext cx="1197208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Avenir Next" panose="020B0503020202020204" pitchFamily="34" charset="0"/>
              </a:rPr>
              <a:t>Particle </a:t>
            </a:r>
            <a:r>
              <a:rPr lang="en-GB" sz="3200" dirty="0" err="1">
                <a:latin typeface="Avenir Next" panose="020B0503020202020204" pitchFamily="34" charset="0"/>
              </a:rPr>
              <a:t>IDentification</a:t>
            </a:r>
            <a:r>
              <a:rPr lang="en-GB" sz="3200" dirty="0">
                <a:latin typeface="Avenir Next" panose="020B0503020202020204" pitchFamily="34" charset="0"/>
              </a:rPr>
              <a:t> - case of Gas Detector central tracking</a:t>
            </a:r>
          </a:p>
          <a:p>
            <a:pPr algn="ctr"/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flavour tagging in Higgs decay to c/s quarks &amp; extensive flavour program at FCC-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ee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Z-pole</a:t>
            </a:r>
            <a:endParaRPr lang="en-GB" sz="32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ctr">
              <a:spcAft>
                <a:spcPts val="300"/>
              </a:spcAft>
            </a:pPr>
            <a:r>
              <a:rPr lang="en-GB" sz="2400" dirty="0">
                <a:latin typeface="Avenir Next" panose="020B0503020202020204" pitchFamily="34" charset="0"/>
              </a:rPr>
              <a:t>figure of merit: π, K, p separation ≳ 3σ in a momentum range ≃ 150 MeV to 40 GeV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5DDB31-3FC2-6EA0-15BE-75D28D346340}"/>
              </a:ext>
            </a:extLst>
          </p:cNvPr>
          <p:cNvGrpSpPr/>
          <p:nvPr/>
        </p:nvGrpSpPr>
        <p:grpSpPr>
          <a:xfrm>
            <a:off x="800286" y="2326480"/>
            <a:ext cx="10967388" cy="2813142"/>
            <a:chOff x="800286" y="3288554"/>
            <a:chExt cx="10967388" cy="281314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170749-9C0B-6D3D-96BF-2F39488AF844}"/>
                </a:ext>
              </a:extLst>
            </p:cNvPr>
            <p:cNvGrpSpPr/>
            <p:nvPr/>
          </p:nvGrpSpPr>
          <p:grpSpPr>
            <a:xfrm>
              <a:off x="800286" y="3288554"/>
              <a:ext cx="10967388" cy="2813142"/>
              <a:chOff x="602480" y="3570206"/>
              <a:chExt cx="10967388" cy="281314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63F0720-321E-4893-32AF-B7DB70153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2480" y="3847321"/>
                <a:ext cx="3303145" cy="2536027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8274904-34DE-EAEF-53D9-889388E1CE79}"/>
                  </a:ext>
                </a:extLst>
              </p:cNvPr>
              <p:cNvGrpSpPr/>
              <p:nvPr/>
            </p:nvGrpSpPr>
            <p:grpSpPr>
              <a:xfrm>
                <a:off x="1519662" y="3570206"/>
                <a:ext cx="10050206" cy="2813142"/>
                <a:chOff x="1142232" y="3607575"/>
                <a:chExt cx="10050206" cy="2813142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F6764D1B-A791-A84A-8EE1-1CD3C22FE771}"/>
                    </a:ext>
                  </a:extLst>
                </p:cNvPr>
                <p:cNvGrpSpPr/>
                <p:nvPr/>
              </p:nvGrpSpPr>
              <p:grpSpPr>
                <a:xfrm>
                  <a:off x="1142232" y="3607575"/>
                  <a:ext cx="10050206" cy="2813142"/>
                  <a:chOff x="1809089" y="3637237"/>
                  <a:chExt cx="9825810" cy="2813142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63C71E89-1CBB-D246-37BD-BF5BB6C0D4E4}"/>
                      </a:ext>
                    </a:extLst>
                  </p:cNvPr>
                  <p:cNvGrpSpPr/>
                  <p:nvPr/>
                </p:nvGrpSpPr>
                <p:grpSpPr>
                  <a:xfrm>
                    <a:off x="1809089" y="3637237"/>
                    <a:ext cx="9825810" cy="2813142"/>
                    <a:chOff x="1411420" y="3850644"/>
                    <a:chExt cx="9825810" cy="2813142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354C7EA1-09B1-C802-3819-E86B9F8E6D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79305" y="3850644"/>
                      <a:ext cx="7357925" cy="2813142"/>
                      <a:chOff x="3879305" y="4029479"/>
                      <a:chExt cx="7357925" cy="2813142"/>
                    </a:xfrm>
                  </p:grpSpPr>
                  <p:pic>
                    <p:nvPicPr>
                      <p:cNvPr id="23" name="Picture 22">
                        <a:extLst>
                          <a:ext uri="{FF2B5EF4-FFF2-40B4-BE49-F238E27FC236}">
                            <a16:creationId xmlns:a16="http://schemas.microsoft.com/office/drawing/2014/main" id="{26864E2A-D41F-61A4-C0AB-036211421C7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9305" y="4029479"/>
                        <a:ext cx="3750856" cy="2813142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4" name="Picture 23">
                        <a:extLst>
                          <a:ext uri="{FF2B5EF4-FFF2-40B4-BE49-F238E27FC236}">
                            <a16:creationId xmlns:a16="http://schemas.microsoft.com/office/drawing/2014/main" id="{E8ADC928-D2E3-2351-BD3A-117D38CE2DE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86374" y="4029479"/>
                        <a:ext cx="3750856" cy="2813142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43C3486C-8079-492A-7321-00AC62E66F9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11420" y="3922170"/>
                      <a:ext cx="159457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latin typeface="Avenir Next" panose="020B0503020202020204" pitchFamily="34" charset="0"/>
                        </a:rPr>
                        <a:t>ex. IDEA DCH</a:t>
                      </a:r>
                    </a:p>
                  </p:txBody>
                </p:sp>
              </p:grp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2728A0BC-C0A5-B80E-EED4-555857A3C3FE}"/>
                      </a:ext>
                    </a:extLst>
                  </p:cNvPr>
                  <p:cNvSpPr txBox="1"/>
                  <p:nvPr/>
                </p:nvSpPr>
                <p:spPr>
                  <a:xfrm>
                    <a:off x="6645886" y="4678473"/>
                    <a:ext cx="947489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fr-FR" sz="1400" dirty="0">
                        <a:latin typeface="Avenir Next" panose="020B0503020202020204" pitchFamily="34" charset="0"/>
                      </a:rPr>
                      <a:t>2T B-</a:t>
                    </a:r>
                    <a:r>
                      <a:rPr lang="fr-FR" sz="1400" dirty="0" err="1">
                        <a:latin typeface="Avenir Next" panose="020B0503020202020204" pitchFamily="34" charset="0"/>
                      </a:rPr>
                      <a:t>field</a:t>
                    </a:r>
                    <a:endParaRPr lang="fr-FR" sz="1400" dirty="0"/>
                  </a:p>
                </p:txBody>
              </p:sp>
            </p:grp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FB867BB-4A0C-D29E-05E5-86DA13A75152}"/>
                    </a:ext>
                  </a:extLst>
                </p:cNvPr>
                <p:cNvSpPr txBox="1"/>
                <p:nvPr/>
              </p:nvSpPr>
              <p:spPr>
                <a:xfrm>
                  <a:off x="9786523" y="4834598"/>
                  <a:ext cx="969126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fr-FR" sz="1400" dirty="0">
                      <a:latin typeface="Avenir Next" panose="020B0503020202020204" pitchFamily="34" charset="0"/>
                    </a:rPr>
                    <a:t>3T B-</a:t>
                  </a:r>
                  <a:r>
                    <a:rPr lang="fr-FR" sz="1400" dirty="0" err="1">
                      <a:latin typeface="Avenir Next" panose="020B0503020202020204" pitchFamily="34" charset="0"/>
                    </a:rPr>
                    <a:t>field</a:t>
                  </a:r>
                  <a:endParaRPr lang="fr-FR" sz="1400" dirty="0"/>
                </a:p>
              </p:txBody>
            </p:sp>
          </p:grp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9783B8-6650-16D0-D5B2-4866C4B6925E}"/>
                </a:ext>
              </a:extLst>
            </p:cNvPr>
            <p:cNvSpPr/>
            <p:nvPr/>
          </p:nvSpPr>
          <p:spPr>
            <a:xfrm>
              <a:off x="1403499" y="5030966"/>
              <a:ext cx="425302" cy="7655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1CA8916-74A2-32D7-BA0A-4E01FCD93882}"/>
              </a:ext>
            </a:extLst>
          </p:cNvPr>
          <p:cNvSpPr txBox="1"/>
          <p:nvPr/>
        </p:nvSpPr>
        <p:spPr>
          <a:xfrm>
            <a:off x="1424253" y="1660214"/>
            <a:ext cx="9343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2000" dirty="0">
                <a:latin typeface="Avenir Next" panose="020B0503020202020204" pitchFamily="34" charset="0"/>
              </a:rPr>
              <a:t>gas detectors are blind for PID at </a:t>
            </a:r>
            <a:r>
              <a:rPr lang="en-GB" sz="2000" dirty="0">
                <a:latin typeface="Avenir Next" panose="020B0503020202020204" pitchFamily="34" charset="0"/>
              </a:rPr>
              <a:t>π, K</a:t>
            </a:r>
            <a:r>
              <a:rPr lang="en-FR" sz="2000" dirty="0">
                <a:latin typeface="Avenir Next" panose="020B0503020202020204" pitchFamily="34" charset="0"/>
              </a:rPr>
              <a:t> dE/dx crossing</a:t>
            </a:r>
          </a:p>
          <a:p>
            <a:pPr algn="ctr"/>
            <a:r>
              <a:rPr lang="en-FR" sz="2000" dirty="0">
                <a:solidFill>
                  <a:srgbClr val="C00000"/>
                </a:solidFill>
                <a:latin typeface="Avenir Next" panose="020B0503020202020204" pitchFamily="34" charset="0"/>
              </a:rPr>
              <a:t> Time of Flight measurement at 2m covers this region </a:t>
            </a:r>
            <a:r>
              <a:rPr lang="en-GB" sz="2000" dirty="0">
                <a:solidFill>
                  <a:srgbClr val="C00000"/>
                </a:solidFill>
                <a:latin typeface="Avenir Next" panose="020B0503020202020204" pitchFamily="34" charset="0"/>
              </a:rPr>
              <a:t>with ≃ 100 </a:t>
            </a:r>
            <a:r>
              <a:rPr lang="en-GB" sz="2000" dirty="0" err="1">
                <a:solidFill>
                  <a:srgbClr val="C00000"/>
                </a:solidFill>
                <a:latin typeface="Avenir Next" panose="020B0503020202020204" pitchFamily="34" charset="0"/>
              </a:rPr>
              <a:t>ps</a:t>
            </a:r>
            <a:r>
              <a:rPr lang="en-GB" sz="2000" dirty="0">
                <a:solidFill>
                  <a:srgbClr val="C00000"/>
                </a:solidFill>
                <a:latin typeface="Avenir Next" panose="020B0503020202020204" pitchFamily="34" charset="0"/>
              </a:rPr>
              <a:t> precision*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5DC20-FFBC-5212-221A-62BB3D69D2C6}"/>
              </a:ext>
            </a:extLst>
          </p:cNvPr>
          <p:cNvSpPr txBox="1"/>
          <p:nvPr/>
        </p:nvSpPr>
        <p:spPr>
          <a:xfrm>
            <a:off x="1064871" y="5300838"/>
            <a:ext cx="10370915" cy="120032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30 </a:t>
            </a:r>
            <a:r>
              <a:rPr lang="en-US" dirty="0" err="1">
                <a:latin typeface="Avenir Next" panose="020B0503020202020204" pitchFamily="34" charset="0"/>
              </a:rPr>
              <a:t>ps</a:t>
            </a:r>
            <a:r>
              <a:rPr lang="en-US" dirty="0">
                <a:latin typeface="Avenir Next" panose="020B0503020202020204" pitchFamily="34" charset="0"/>
              </a:rPr>
              <a:t> at 15 cm would allow to extend momentum range below the DCH radius cut-off (middle)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at 3T </a:t>
            </a:r>
            <a:r>
              <a:rPr lang="en-US" dirty="0" err="1">
                <a:latin typeface="Avenir Next" panose="020B0503020202020204" pitchFamily="34" charset="0"/>
              </a:rPr>
              <a:t>ToF</a:t>
            </a:r>
            <a:r>
              <a:rPr lang="en-US" dirty="0">
                <a:latin typeface="Avenir Next" panose="020B0503020202020204" pitchFamily="34" charset="0"/>
              </a:rPr>
              <a:t> would have to be placed at r &lt; 2 m w/ improved </a:t>
            </a:r>
            <a:r>
              <a:rPr lang="en-US" dirty="0" err="1">
                <a:latin typeface="Avenir Next" panose="020B0503020202020204" pitchFamily="34" charset="0"/>
              </a:rPr>
              <a:t>precison</a:t>
            </a:r>
            <a:r>
              <a:rPr lang="en-US" dirty="0">
                <a:latin typeface="Avenir Next" panose="020B0503020202020204" pitchFamily="34" charset="0"/>
              </a:rPr>
              <a:t> to avoid radius cut-off </a:t>
            </a:r>
          </a:p>
          <a:p>
            <a:pPr algn="ctr"/>
            <a:r>
              <a:rPr lang="en-US" dirty="0">
                <a:latin typeface="Avenir Next" panose="020B0503020202020204" pitchFamily="34" charset="0"/>
              </a:rPr>
              <a:t>     or it could be completed with an inner layer at 35 cm (right)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</a:rPr>
              <a:t>power consumption impact on X/X</a:t>
            </a:r>
            <a:r>
              <a:rPr lang="en-US" baseline="-25000" dirty="0">
                <a:solidFill>
                  <a:srgbClr val="C00000"/>
                </a:solidFill>
                <a:latin typeface="Avenir Next" panose="020B0503020202020204" pitchFamily="34" charset="0"/>
              </a:rPr>
              <a:t>0</a:t>
            </a: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</a:rPr>
              <a:t> will define ability to implement inner timing</a:t>
            </a:r>
            <a:endParaRPr lang="en-FR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685905-1665-28FB-C35E-D101910CB335}"/>
              </a:ext>
            </a:extLst>
          </p:cNvPr>
          <p:cNvSpPr txBox="1"/>
          <p:nvPr/>
        </p:nvSpPr>
        <p:spPr>
          <a:xfrm>
            <a:off x="12026" y="6593304"/>
            <a:ext cx="4201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</a:t>
            </a:r>
            <a:r>
              <a:rPr lang="en-GB" sz="1400" i="1" dirty="0">
                <a:latin typeface="Avenir Next" panose="020B0503020202020204" pitchFamily="34" charset="0"/>
              </a:rPr>
              <a:t>a r</a:t>
            </a:r>
            <a:r>
              <a:rPr lang="en-FR" sz="1400" i="1" dirty="0">
                <a:latin typeface="Avenir Next" panose="020B0503020202020204" pitchFamily="34" charset="0"/>
              </a:rPr>
              <a:t>edundant layer would lead to 70 ps precision</a:t>
            </a:r>
          </a:p>
        </p:txBody>
      </p:sp>
    </p:spTree>
    <p:extLst>
      <p:ext uri="{BB962C8B-B14F-4D97-AF65-F5344CB8AC3E}">
        <p14:creationId xmlns:p14="http://schemas.microsoft.com/office/powerpoint/2010/main" val="716799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CC145E-FEC3-41C0-9F98-DF211A955D36}"/>
              </a:ext>
            </a:extLst>
          </p:cNvPr>
          <p:cNvSpPr txBox="1"/>
          <p:nvPr/>
        </p:nvSpPr>
        <p:spPr>
          <a:xfrm>
            <a:off x="109960" y="687588"/>
            <a:ext cx="11972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2800" dirty="0">
                <a:latin typeface="Avenir Next" panose="020B0503020202020204" pitchFamily="34" charset="0"/>
              </a:rPr>
              <a:t>Particle </a:t>
            </a:r>
            <a:r>
              <a:rPr lang="en-GB" sz="2800" dirty="0" err="1">
                <a:latin typeface="Avenir Next" panose="020B0503020202020204" pitchFamily="34" charset="0"/>
              </a:rPr>
              <a:t>IDentification</a:t>
            </a:r>
            <a:r>
              <a:rPr lang="en-GB" sz="2800" dirty="0">
                <a:latin typeface="Avenir Next" panose="020B0503020202020204" pitchFamily="34" charset="0"/>
              </a:rPr>
              <a:t> - case of Full Silicon Tracker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CA8916-74A2-32D7-BA0A-4E01FCD93882}"/>
              </a:ext>
            </a:extLst>
          </p:cNvPr>
          <p:cNvSpPr txBox="1"/>
          <p:nvPr/>
        </p:nvSpPr>
        <p:spPr>
          <a:xfrm>
            <a:off x="374208" y="1278744"/>
            <a:ext cx="114435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2400" dirty="0">
                <a:latin typeface="Avenir Next" panose="020B0503020202020204" pitchFamily="34" charset="0"/>
              </a:rPr>
              <a:t>Requires a RICH* detector located between Tracker &amp; E-calo</a:t>
            </a:r>
          </a:p>
          <a:p>
            <a:pPr algn="ctr"/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</a:t>
            </a:r>
            <a:r>
              <a:rPr lang="en-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x. ARC system proposed for FCC-ee</a:t>
            </a:r>
          </a:p>
          <a:p>
            <a:pPr algn="ctr"/>
            <a:r>
              <a:rPr lang="en-FR" sz="2000" dirty="0">
                <a:latin typeface="Avenir Next" panose="020B0503020202020204" pitchFamily="34" charset="0"/>
              </a:rPr>
              <a:t>Dual RICH system combining aerogel and gas with same SiPM readout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B67DC-252B-42B3-E4C8-C6E19FEEB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076" y="2499079"/>
            <a:ext cx="8153349" cy="30840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0EA831-60BA-2FB6-FA2F-D2525D83D374}"/>
              </a:ext>
            </a:extLst>
          </p:cNvPr>
          <p:cNvSpPr txBox="1"/>
          <p:nvPr/>
        </p:nvSpPr>
        <p:spPr>
          <a:xfrm>
            <a:off x="0" y="6332935"/>
            <a:ext cx="11714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RICH detectors provide PID through cerenkov light rings measurement</a:t>
            </a:r>
          </a:p>
          <a:p>
            <a:r>
              <a:rPr lang="en-FR" sz="1400" i="1" dirty="0">
                <a:latin typeface="Avenir Next" panose="020B0503020202020204" pitchFamily="34" charset="0"/>
              </a:rPr>
              <a:t>** PFlow is the software reconstruction technique combining Tracker, E-calo &amp; H-calo data to substract MIP &amp; 𝛾 energy from H-calo measurment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AEF641-D03E-FC2F-3D38-E02B9A355134}"/>
              </a:ext>
            </a:extLst>
          </p:cNvPr>
          <p:cNvSpPr txBox="1"/>
          <p:nvPr/>
        </p:nvSpPr>
        <p:spPr>
          <a:xfrm>
            <a:off x="629798" y="5583088"/>
            <a:ext cx="10481904" cy="369332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venir Next" panose="020B0503020202020204" pitchFamily="34" charset="0"/>
              </a:rPr>
              <a:t>ARC must be thin &amp; light to minimize impact on tracker/</a:t>
            </a:r>
            <a:r>
              <a:rPr lang="en-US" dirty="0" err="1">
                <a:latin typeface="Avenir Next" panose="020B0503020202020204" pitchFamily="34" charset="0"/>
              </a:rPr>
              <a:t>calorimer</a:t>
            </a:r>
            <a:r>
              <a:rPr lang="en-US" dirty="0">
                <a:latin typeface="Avenir Next" panose="020B0503020202020204" pitchFamily="34" charset="0"/>
              </a:rPr>
              <a:t> radii, and </a:t>
            </a:r>
            <a:r>
              <a:rPr lang="en-US" dirty="0" err="1">
                <a:latin typeface="Avenir Next" panose="020B0503020202020204" pitchFamily="34" charset="0"/>
              </a:rPr>
              <a:t>PFlow</a:t>
            </a:r>
            <a:r>
              <a:rPr lang="en-US" dirty="0">
                <a:latin typeface="Avenir Next" panose="020B0503020202020204" pitchFamily="34" charset="0"/>
              </a:rPr>
              <a:t> efficiency* </a:t>
            </a:r>
          </a:p>
        </p:txBody>
      </p:sp>
    </p:spTree>
    <p:extLst>
      <p:ext uri="{BB962C8B-B14F-4D97-AF65-F5344CB8AC3E}">
        <p14:creationId xmlns:p14="http://schemas.microsoft.com/office/powerpoint/2010/main" val="3324042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CC145E-FEC3-41C0-9F98-DF211A955D36}"/>
              </a:ext>
            </a:extLst>
          </p:cNvPr>
          <p:cNvSpPr txBox="1"/>
          <p:nvPr/>
        </p:nvSpPr>
        <p:spPr>
          <a:xfrm>
            <a:off x="109960" y="615017"/>
            <a:ext cx="1197208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Avenir Next" panose="020B0503020202020204" pitchFamily="34" charset="0"/>
              </a:rPr>
              <a:t>Other Time of Flight motivations - technology options</a:t>
            </a:r>
          </a:p>
          <a:p>
            <a:pPr algn="ctr"/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mass and lifetime determination of new massive particles</a:t>
            </a:r>
          </a:p>
          <a:p>
            <a:pPr algn="ctr"/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independent control of BES and correlation of vertex position to collision energy*</a:t>
            </a:r>
          </a:p>
          <a:p>
            <a:pPr algn="ctr"/>
            <a:r>
              <a:rPr lang="en-GB" sz="2400" dirty="0">
                <a:latin typeface="Avenir Next" panose="020B0503020202020204" pitchFamily="34" charset="0"/>
              </a:rPr>
              <a:t>figure of merits: time resolution and radius of layer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EB337-E1CC-7A75-2FF4-9B58AC93A94C}"/>
              </a:ext>
            </a:extLst>
          </p:cNvPr>
          <p:cNvSpPr txBox="1"/>
          <p:nvPr/>
        </p:nvSpPr>
        <p:spPr>
          <a:xfrm>
            <a:off x="724373" y="2407323"/>
            <a:ext cx="1074325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≲ 50 </a:t>
            </a:r>
            <a:r>
              <a:rPr lang="en-GB" sz="2000" dirty="0" err="1">
                <a:latin typeface="Avenir Next" panose="020B0503020202020204" pitchFamily="34" charset="0"/>
              </a:rPr>
              <a:t>ps</a:t>
            </a:r>
            <a:r>
              <a:rPr lang="en-GB" sz="2000" dirty="0">
                <a:latin typeface="Avenir Next" panose="020B0503020202020204" pitchFamily="34" charset="0"/>
              </a:rPr>
              <a:t> precision is adequate for mass estimate if t</a:t>
            </a:r>
            <a:r>
              <a:rPr lang="en-GB" sz="2000" baseline="-25000" dirty="0">
                <a:latin typeface="Avenir Next" panose="020B0503020202020204" pitchFamily="34" charset="0"/>
              </a:rPr>
              <a:t>0</a:t>
            </a:r>
            <a:r>
              <a:rPr lang="en-GB" sz="2000" dirty="0">
                <a:latin typeface="Avenir Next" panose="020B0503020202020204" pitchFamily="34" charset="0"/>
              </a:rPr>
              <a:t> of the collision is not determined**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If t</a:t>
            </a:r>
            <a:r>
              <a:rPr lang="en-GB" sz="2000" baseline="-25000" dirty="0">
                <a:latin typeface="Avenir Next" panose="020B0503020202020204" pitchFamily="34" charset="0"/>
              </a:rPr>
              <a:t>0 </a:t>
            </a:r>
            <a:r>
              <a:rPr lang="en-GB" sz="2000" dirty="0">
                <a:latin typeface="Avenir Next" panose="020B0503020202020204" pitchFamily="34" charset="0"/>
              </a:rPr>
              <a:t>is determined, ≃ 10 </a:t>
            </a:r>
            <a:r>
              <a:rPr lang="en-GB" sz="2000" dirty="0" err="1">
                <a:latin typeface="Avenir Next" panose="020B0503020202020204" pitchFamily="34" charset="0"/>
              </a:rPr>
              <a:t>ps</a:t>
            </a:r>
            <a:r>
              <a:rPr lang="en-GB" sz="2000" dirty="0">
                <a:latin typeface="Avenir Next" panose="020B0503020202020204" pitchFamily="34" charset="0"/>
              </a:rPr>
              <a:t> would allow reaching asymptotic performance for mass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t</a:t>
            </a:r>
            <a:r>
              <a:rPr lang="en-GB" baseline="-25000" dirty="0">
                <a:latin typeface="Avenir Next" panose="020B0503020202020204" pitchFamily="34" charset="0"/>
              </a:rPr>
              <a:t>0 </a:t>
            </a:r>
            <a:r>
              <a:rPr lang="en-GB" dirty="0">
                <a:latin typeface="Avenir Next" panose="020B0503020202020204" pitchFamily="34" charset="0"/>
              </a:rPr>
              <a:t>determination</a:t>
            </a:r>
            <a:r>
              <a:rPr lang="en-GB" baseline="-25000" dirty="0">
                <a:latin typeface="Avenir Next" panose="020B0503020202020204" pitchFamily="34" charset="0"/>
              </a:rPr>
              <a:t> </a:t>
            </a:r>
            <a:r>
              <a:rPr lang="en-GB" dirty="0">
                <a:latin typeface="Avenir Next" panose="020B0503020202020204" pitchFamily="34" charset="0"/>
              </a:rPr>
              <a:t>requires a measurement close to the beam line***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extremely challenging for precision &amp; power consumption not to jeopardise D</a:t>
            </a:r>
            <a:r>
              <a:rPr lang="en-GB" baseline="-25000" dirty="0">
                <a:solidFill>
                  <a:srgbClr val="C00000"/>
                </a:solidFill>
                <a:latin typeface="Avenir Next" panose="020B0503020202020204" pitchFamily="34" charset="0"/>
              </a:rPr>
              <a:t>0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 precision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5383B5-F509-037C-A1B4-B0A6AC00986E}"/>
              </a:ext>
            </a:extLst>
          </p:cNvPr>
          <p:cNvSpPr txBox="1"/>
          <p:nvPr/>
        </p:nvSpPr>
        <p:spPr>
          <a:xfrm>
            <a:off x="0" y="6123259"/>
            <a:ext cx="95433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latin typeface="Avenir Next" panose="020B0503020202020204" pitchFamily="34" charset="0"/>
              </a:rPr>
              <a:t>* the collision energy is correlated with the position of the colliding particles in the bunch</a:t>
            </a:r>
          </a:p>
          <a:p>
            <a:r>
              <a:rPr lang="en-GB" sz="1400" i="1" dirty="0">
                <a:latin typeface="Avenir Next" panose="020B0503020202020204" pitchFamily="34" charset="0"/>
              </a:rPr>
              <a:t>** due to bunch length the collision time smearing is ≃ 36 </a:t>
            </a:r>
            <a:r>
              <a:rPr lang="en-GB" sz="1400" i="1" dirty="0" err="1">
                <a:latin typeface="Avenir Next" panose="020B0503020202020204" pitchFamily="34" charset="0"/>
              </a:rPr>
              <a:t>ps</a:t>
            </a:r>
            <a:endParaRPr lang="en-GB" sz="1400" i="1" dirty="0">
              <a:latin typeface="Avenir Next" panose="020B0503020202020204" pitchFamily="34" charset="0"/>
            </a:endParaRPr>
          </a:p>
          <a:p>
            <a:r>
              <a:rPr lang="en-GB" sz="1400" i="1" dirty="0">
                <a:latin typeface="Avenir Next" panose="020B0503020202020204" pitchFamily="34" charset="0"/>
              </a:rPr>
              <a:t>*** precision on vertex t</a:t>
            </a:r>
            <a:r>
              <a:rPr lang="en-GB" sz="1400" i="1" baseline="-25000" dirty="0">
                <a:latin typeface="Avenir Next" panose="020B0503020202020204" pitchFamily="34" charset="0"/>
              </a:rPr>
              <a:t>0</a:t>
            </a:r>
            <a:r>
              <a:rPr lang="en-GB" sz="1400" i="1" dirty="0">
                <a:latin typeface="Avenir Next" panose="020B0503020202020204" pitchFamily="34" charset="0"/>
              </a:rPr>
              <a:t> can benefit from number of tracks produced in the collision</a:t>
            </a:r>
            <a:endParaRPr lang="en-FR" sz="1400" i="1" dirty="0">
              <a:latin typeface="Avenir Next" panose="020B05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2A0C9E-FEA1-B2C2-6D0D-6AAB1036BE2B}"/>
              </a:ext>
            </a:extLst>
          </p:cNvPr>
          <p:cNvSpPr txBox="1"/>
          <p:nvPr/>
        </p:nvSpPr>
        <p:spPr>
          <a:xfrm>
            <a:off x="724373" y="3871976"/>
            <a:ext cx="10743255" cy="185435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400" dirty="0">
                <a:latin typeface="Avenir Next" panose="020B0503020202020204" pitchFamily="34" charset="0"/>
              </a:rPr>
              <a:t>Technologies and implementations for Time of Flight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Si-sensor MCMOS (w/ or w/o amplification) or Si-Hybrid LGADS w/ amplification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different optimisations of timing &amp; position precision, and subsequent power consumption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Si/W E-calo layers (w/ similar sensor technologies as above) can provide timing for PID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E-calo with scintillating device can provide </a:t>
            </a:r>
            <a:r>
              <a:rPr lang="en-GB" sz="2000" dirty="0" err="1">
                <a:latin typeface="Avenir Next" panose="020B0503020202020204" pitchFamily="34" charset="0"/>
              </a:rPr>
              <a:t>ToF</a:t>
            </a:r>
            <a:r>
              <a:rPr lang="en-GB" sz="2000" dirty="0">
                <a:latin typeface="Avenir Next" panose="020B0503020202020204" pitchFamily="34" charset="0"/>
              </a:rPr>
              <a:t> for PID</a:t>
            </a:r>
          </a:p>
        </p:txBody>
      </p:sp>
    </p:spTree>
    <p:extLst>
      <p:ext uri="{BB962C8B-B14F-4D97-AF65-F5344CB8AC3E}">
        <p14:creationId xmlns:p14="http://schemas.microsoft.com/office/powerpoint/2010/main" val="3365347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1B6BC0-9F72-5228-50A1-39BFCEEA3163}"/>
              </a:ext>
            </a:extLst>
          </p:cNvPr>
          <p:cNvSpPr txBox="1"/>
          <p:nvPr/>
        </p:nvSpPr>
        <p:spPr>
          <a:xfrm>
            <a:off x="82952" y="213505"/>
            <a:ext cx="12026096" cy="1669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Avenir Next" panose="020B0503020202020204" pitchFamily="34" charset="0"/>
              </a:rPr>
              <a:t>Calorimeter characteristics</a:t>
            </a:r>
          </a:p>
          <a:p>
            <a:pPr algn="ctr"/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E-calo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σ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(E)/E ≃ few%/ √E (GeV) for B-meson, 𝜏 and EW physics, </a:t>
            </a:r>
          </a:p>
          <a:p>
            <a:pPr algn="ctr"/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H-calo ≃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σ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(E)/E 3-4% for Z/W/H classification and multi-jet events</a:t>
            </a:r>
          </a:p>
          <a:p>
            <a:pPr algn="ctr">
              <a:spcAft>
                <a:spcPts val="300"/>
              </a:spcAft>
            </a:pPr>
            <a:r>
              <a:rPr lang="en-GB" sz="2400" dirty="0">
                <a:latin typeface="Avenir Next" panose="020B0503020202020204" pitchFamily="34" charset="0"/>
              </a:rPr>
              <a:t>figure of merits: compactness, ⊥ &amp; // segmentation (π</a:t>
            </a:r>
            <a:r>
              <a:rPr lang="en-GB" sz="2400" baseline="-25000" dirty="0">
                <a:latin typeface="Avenir Next" panose="020B0503020202020204" pitchFamily="34" charset="0"/>
              </a:rPr>
              <a:t>0</a:t>
            </a:r>
            <a:r>
              <a:rPr lang="en-GB" sz="2400" dirty="0">
                <a:latin typeface="Avenir Next" panose="020B0503020202020204" pitchFamily="34" charset="0"/>
              </a:rPr>
              <a:t> - 𝛾 separation)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DA9EAC-EC2A-38BA-19F2-45FC3A4FCFAB}"/>
              </a:ext>
            </a:extLst>
          </p:cNvPr>
          <p:cNvSpPr txBox="1"/>
          <p:nvPr/>
        </p:nvSpPr>
        <p:spPr>
          <a:xfrm>
            <a:off x="863122" y="1864153"/>
            <a:ext cx="10465757" cy="178510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CALICE concept developped for ILC applies to other collliders*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FR" dirty="0">
                <a:latin typeface="Avenir Next" panose="020B0503020202020204" pitchFamily="34" charset="0"/>
              </a:rPr>
              <a:t>≃ 30 layers of Si/W E-calo and 50 layers of Scint-MPGD-RPC/Steel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 provides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 best 4D shower topology at expense of compactness </a:t>
            </a:r>
            <a:r>
              <a:rPr lang="en-GB" dirty="0" err="1">
                <a:solidFill>
                  <a:srgbClr val="C00000"/>
                </a:solidFill>
                <a:latin typeface="Avenir Next" panose="020B0503020202020204" pitchFamily="34" charset="0"/>
              </a:rPr>
              <a:t>σ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(E-calo)/E ≃ </a:t>
            </a: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16%/√E ⊕ 1%, </a:t>
            </a:r>
            <a:r>
              <a:rPr lang="en-US" dirty="0" err="1">
                <a:solidFill>
                  <a:srgbClr val="C00000"/>
                </a:solidFill>
                <a:latin typeface="Avenir Next" panose="020B0503020202020204" pitchFamily="34" charset="0"/>
              </a:rPr>
              <a:t>σ</a:t>
            </a: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</a:rPr>
              <a:t>(H-calo)/√E ≲ 45% </a:t>
            </a:r>
            <a:endParaRPr lang="en-US" dirty="0">
              <a:solidFill>
                <a:srgbClr val="C00000"/>
              </a:solidFill>
              <a:latin typeface="Avenir Next" panose="020B0503020202020204" pitchFamily="34" charset="0"/>
              <a:cs typeface="Arial" panose="020B0604020202020204" pitchFamily="34" charset="0"/>
              <a:sym typeface="Wingdings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FR" dirty="0">
                <a:latin typeface="Avenir Next" panose="020B0503020202020204" pitchFamily="34" charset="0"/>
              </a:rPr>
              <a:t>SiD simulation studies indicate /2 improved resolution with MCMOS digital mip counting**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>
                <a:latin typeface="Avenir Next" panose="020B0503020202020204" pitchFamily="34" charset="0"/>
              </a:rPr>
              <a:t>t</a:t>
            </a:r>
            <a:r>
              <a:rPr lang="en-FR" dirty="0">
                <a:latin typeface="Avenir Next" panose="020B0503020202020204" pitchFamily="34" charset="0"/>
              </a:rPr>
              <a:t>iming precision of Si-sensors can bring 5</a:t>
            </a:r>
            <a:r>
              <a:rPr lang="en-FR" baseline="30000" dirty="0">
                <a:latin typeface="Avenir Next" panose="020B0503020202020204" pitchFamily="34" charset="0"/>
              </a:rPr>
              <a:t>th</a:t>
            </a:r>
            <a:r>
              <a:rPr lang="en-FR" dirty="0">
                <a:latin typeface="Avenir Next" panose="020B0503020202020204" pitchFamily="34" charset="0"/>
              </a:rPr>
              <a:t> dimension and both energy and mip counting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implementation should be </a:t>
            </a:r>
            <a:r>
              <a:rPr lang="en-FR" dirty="0">
                <a:latin typeface="Avenir Next" panose="020B0503020202020204" pitchFamily="34" charset="0"/>
              </a:rPr>
              <a:t>eased in a Luminosity Calorimeter configuration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1A076B-4E75-F338-92CF-AE2BCC4A03AE}"/>
              </a:ext>
            </a:extLst>
          </p:cNvPr>
          <p:cNvGrpSpPr/>
          <p:nvPr/>
        </p:nvGrpSpPr>
        <p:grpSpPr>
          <a:xfrm>
            <a:off x="2077989" y="3773533"/>
            <a:ext cx="8036023" cy="2616793"/>
            <a:chOff x="1349361" y="4071619"/>
            <a:chExt cx="8036023" cy="26167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CFF270-1588-8879-C9E8-3783366EF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516" t="2419" r="2969" b="48224"/>
            <a:stretch/>
          </p:blipFill>
          <p:spPr>
            <a:xfrm>
              <a:off x="6895567" y="4071619"/>
              <a:ext cx="2489817" cy="203201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30500E-854B-D7B2-B0E5-6D52EB12C7BD}"/>
                </a:ext>
              </a:extLst>
            </p:cNvPr>
            <p:cNvSpPr txBox="1"/>
            <p:nvPr/>
          </p:nvSpPr>
          <p:spPr>
            <a:xfrm>
              <a:off x="7583444" y="6103637"/>
              <a:ext cx="111406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FR" sz="1600" dirty="0">
                  <a:latin typeface="Avenir Next" panose="020B0503020202020204" pitchFamily="34" charset="0"/>
                </a:rPr>
                <a:t>LumiCal</a:t>
              </a:r>
              <a:endParaRPr lang="en-FR" sz="1600" dirty="0"/>
            </a:p>
          </p:txBody>
        </p:sp>
        <p:pic>
          <p:nvPicPr>
            <p:cNvPr id="10" name="Image 102">
              <a:extLst>
                <a:ext uri="{FF2B5EF4-FFF2-40B4-BE49-F238E27FC236}">
                  <a16:creationId xmlns:a16="http://schemas.microsoft.com/office/drawing/2014/main" id="{FC032147-D1B0-AE0F-B837-E554B0541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236" t="8378" r="10678"/>
            <a:stretch/>
          </p:blipFill>
          <p:spPr>
            <a:xfrm>
              <a:off x="4396093" y="4071620"/>
              <a:ext cx="2204639" cy="20124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2768EF-4D85-E503-E6E8-40D2CFF57E2F}"/>
                </a:ext>
              </a:extLst>
            </p:cNvPr>
            <p:cNvSpPr txBox="1"/>
            <p:nvPr/>
          </p:nvSpPr>
          <p:spPr>
            <a:xfrm>
              <a:off x="4264215" y="6103637"/>
              <a:ext cx="246839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FR" sz="1600" dirty="0">
                  <a:latin typeface="Avenir Next" panose="020B0503020202020204" pitchFamily="34" charset="0"/>
                </a:rPr>
                <a:t>CMS HL-LHC encap calo</a:t>
              </a:r>
              <a:endParaRPr lang="en-FR" sz="1600" dirty="0"/>
            </a:p>
          </p:txBody>
        </p:sp>
        <p:pic>
          <p:nvPicPr>
            <p:cNvPr id="3076" name="Picture 4" descr="Testing, testing... calorimeters in the test beam at CERN.">
              <a:extLst>
                <a:ext uri="{FF2B5EF4-FFF2-40B4-BE49-F238E27FC236}">
                  <a16:creationId xmlns:a16="http://schemas.microsoft.com/office/drawing/2014/main" id="{6FFF163D-E43E-C1E2-D69B-2E7E93D08F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2" b="39459"/>
            <a:stretch/>
          </p:blipFill>
          <p:spPr bwMode="auto">
            <a:xfrm>
              <a:off x="1682303" y="4071620"/>
              <a:ext cx="2204638" cy="2012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9498B7-8940-9E65-37CC-FAECC2F8608D}"/>
                </a:ext>
              </a:extLst>
            </p:cNvPr>
            <p:cNvSpPr txBox="1"/>
            <p:nvPr/>
          </p:nvSpPr>
          <p:spPr>
            <a:xfrm>
              <a:off x="1349361" y="6103637"/>
              <a:ext cx="287052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FR" sz="1600" dirty="0">
                  <a:latin typeface="Avenir Next" panose="020B0503020202020204" pitchFamily="34" charset="0"/>
                </a:rPr>
                <a:t>CALICE prototype test beam Si/W + RPC SDHCAL</a:t>
              </a:r>
              <a:endParaRPr lang="en-FR" sz="16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D832AB5-81E8-3D79-2C21-13AD376EBEB6}"/>
              </a:ext>
            </a:extLst>
          </p:cNvPr>
          <p:cNvSpPr txBox="1"/>
          <p:nvPr/>
        </p:nvSpPr>
        <p:spPr>
          <a:xfrm>
            <a:off x="-718" y="6364756"/>
            <a:ext cx="6594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requires adaptation for cooling and rates that can impact performance, </a:t>
            </a:r>
          </a:p>
          <a:p>
            <a:r>
              <a:rPr lang="en-FR" sz="1400" i="1" dirty="0">
                <a:latin typeface="Avenir Next" panose="020B0503020202020204" pitchFamily="34" charset="0"/>
              </a:rPr>
              <a:t>** SiD more favorable to improvement since no active cooling at ILD, timing me</a:t>
            </a:r>
          </a:p>
        </p:txBody>
      </p:sp>
    </p:spTree>
    <p:extLst>
      <p:ext uri="{BB962C8B-B14F-4D97-AF65-F5344CB8AC3E}">
        <p14:creationId xmlns:p14="http://schemas.microsoft.com/office/powerpoint/2010/main" val="764274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DA9EAC-EC2A-38BA-19F2-45FC3A4FCFAB}"/>
              </a:ext>
            </a:extLst>
          </p:cNvPr>
          <p:cNvSpPr txBox="1"/>
          <p:nvPr/>
        </p:nvSpPr>
        <p:spPr>
          <a:xfrm>
            <a:off x="900287" y="778606"/>
            <a:ext cx="10391426" cy="303159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IDEA: Dual Readout concept*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dirty="0">
                <a:latin typeface="Avenir Next" panose="020B0503020202020204" pitchFamily="34" charset="0"/>
              </a:rPr>
              <a:t>homogenous segmented crystal E-calo 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provides best </a:t>
            </a:r>
            <a:r>
              <a:rPr lang="en-GB" dirty="0" err="1">
                <a:solidFill>
                  <a:srgbClr val="C00000"/>
                </a:solidFill>
                <a:latin typeface="Avenir Next" panose="020B0503020202020204" pitchFamily="34" charset="0"/>
              </a:rPr>
              <a:t>σ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(E)/E ≃ </a:t>
            </a: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3%/√E ⊕ 1%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fiber sampling calorimeter H-calo </a:t>
            </a: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provides best stand alone </a:t>
            </a:r>
            <a:r>
              <a:rPr lang="en-GB" dirty="0" err="1">
                <a:solidFill>
                  <a:srgbClr val="C00000"/>
                </a:solidFill>
                <a:latin typeface="Avenir Next" panose="020B0503020202020204" pitchFamily="34" charset="0"/>
              </a:rPr>
              <a:t>σ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(E)/E ≃ </a:t>
            </a: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30/√E ⊕ 1%</a:t>
            </a: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  <a:endParaRPr lang="en-GB" dirty="0">
              <a:latin typeface="Avenir Next" panose="020B0503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dirty="0">
                <a:latin typeface="Avenir Next" panose="020B0503020202020204" pitchFamily="34" charset="0"/>
              </a:rPr>
              <a:t>ongoing study to provide H-calo depth segmentation through signal wave form sampling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New </a:t>
            </a:r>
            <a:r>
              <a:rPr lang="en-GB" sz="2000" dirty="0" err="1">
                <a:latin typeface="Avenir Next" panose="020B0503020202020204" pitchFamily="34" charset="0"/>
              </a:rPr>
              <a:t>GRAiNITA</a:t>
            </a:r>
            <a:r>
              <a:rPr lang="en-GB" sz="2000" dirty="0">
                <a:latin typeface="Avenir Next" panose="020B0503020202020204" pitchFamily="34" charset="0"/>
              </a:rPr>
              <a:t> homogenous (shashlik-like) E-calo concept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crystal grains contain light around WLS </a:t>
            </a:r>
            <a:r>
              <a:rPr lang="en-GB" dirty="0" err="1">
                <a:latin typeface="Avenir Next" panose="020B0503020202020204" pitchFamily="34" charset="0"/>
              </a:rPr>
              <a:t>fibers</a:t>
            </a:r>
            <a:r>
              <a:rPr lang="en-GB" dirty="0">
                <a:latin typeface="Avenir Next" panose="020B0503020202020204" pitchFamily="34" charset="0"/>
              </a:rPr>
              <a:t>, expected to provide </a:t>
            </a:r>
            <a:r>
              <a:rPr lang="en-GB" dirty="0" err="1">
                <a:solidFill>
                  <a:srgbClr val="C00000"/>
                </a:solidFill>
                <a:latin typeface="Avenir Next" panose="020B0503020202020204" pitchFamily="34" charset="0"/>
              </a:rPr>
              <a:t>σ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(E)/E ≃ </a:t>
            </a: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2%/√E ⊕ 1%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ongoing study of DR readout and depth segmentation through signal wave form sampling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Other new concepts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homogenous glass scintillators H-calo </a:t>
            </a: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to reach </a:t>
            </a:r>
            <a:r>
              <a:rPr lang="en-GB" dirty="0" err="1">
                <a:solidFill>
                  <a:srgbClr val="C00000"/>
                </a:solidFill>
                <a:latin typeface="Avenir Next" panose="020B0503020202020204" pitchFamily="34" charset="0"/>
              </a:rPr>
              <a:t>σ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(E)/E ≃ </a:t>
            </a: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15%/√E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depth segmentation of homogenous E-calo w/ quantum dots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826B38-77FE-8B62-352D-DACC98B12D31}"/>
              </a:ext>
            </a:extLst>
          </p:cNvPr>
          <p:cNvSpPr txBox="1"/>
          <p:nvPr/>
        </p:nvSpPr>
        <p:spPr>
          <a:xfrm>
            <a:off x="4" y="6574421"/>
            <a:ext cx="12286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Dual Readout measure elctromagnetic (Cerenkov) and hadronic (scintillation) components of showers allowing energy calibration compensation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8A002A1-6BE6-7852-0A70-E3FD1D3B356E}"/>
              </a:ext>
            </a:extLst>
          </p:cNvPr>
          <p:cNvGrpSpPr/>
          <p:nvPr/>
        </p:nvGrpSpPr>
        <p:grpSpPr>
          <a:xfrm>
            <a:off x="1019500" y="3886139"/>
            <a:ext cx="10314547" cy="2667428"/>
            <a:chOff x="682678" y="3745420"/>
            <a:chExt cx="10834912" cy="2901601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1143A588-CDE9-28A2-9B84-99CAD92B8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678" y="3745420"/>
              <a:ext cx="3627166" cy="23421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25B51B-22CA-E46F-0505-5217DCA69330}"/>
                </a:ext>
              </a:extLst>
            </p:cNvPr>
            <p:cNvSpPr txBox="1"/>
            <p:nvPr/>
          </p:nvSpPr>
          <p:spPr>
            <a:xfrm>
              <a:off x="801733" y="6062246"/>
              <a:ext cx="60190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FR" sz="1400" dirty="0">
                  <a:latin typeface="Avenir Next" panose="020B0503020202020204" pitchFamily="34" charset="0"/>
                </a:rPr>
                <a:t>IDEA calorimetry concept &amp; test beam of segmented crystal </a:t>
              </a:r>
            </a:p>
            <a:p>
              <a:pPr algn="ctr"/>
              <a:r>
                <a:rPr lang="en-FR" sz="1400" dirty="0">
                  <a:latin typeface="Avenir Next" panose="020B0503020202020204" pitchFamily="34" charset="0"/>
                </a:rPr>
                <a:t>two 1</a:t>
              </a:r>
              <a:r>
                <a:rPr lang="en-FR" sz="1400" baseline="30000" dirty="0">
                  <a:latin typeface="Avenir Next" panose="020B0503020202020204" pitchFamily="34" charset="0"/>
                </a:rPr>
                <a:t>st</a:t>
              </a:r>
              <a:r>
                <a:rPr lang="en-FR" sz="1400" dirty="0">
                  <a:latin typeface="Avenir Next" panose="020B0503020202020204" pitchFamily="34" charset="0"/>
                </a:rPr>
                <a:t> thin crystal layers provide ToF for PID</a:t>
              </a:r>
              <a:endParaRPr lang="en-FR" sz="1400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A05F7F-CEF3-89CD-5FA0-A8B92EAE1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2322" y="4292027"/>
              <a:ext cx="2233094" cy="124891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C91634A-F171-B069-6610-4EAA583BA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759"/>
            <a:stretch/>
          </p:blipFill>
          <p:spPr>
            <a:xfrm>
              <a:off x="9624738" y="3875185"/>
              <a:ext cx="1594690" cy="208260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6B4AD2-0631-F523-4619-23085EAD073B}"/>
                </a:ext>
              </a:extLst>
            </p:cNvPr>
            <p:cNvSpPr txBox="1"/>
            <p:nvPr/>
          </p:nvSpPr>
          <p:spPr>
            <a:xfrm>
              <a:off x="7063865" y="6062246"/>
              <a:ext cx="445372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FR" sz="1400" dirty="0">
                  <a:latin typeface="Avenir Next" panose="020B0503020202020204" pitchFamily="34" charset="0"/>
                </a:rPr>
                <a:t>GRAiNITA concept &amp; 1</a:t>
              </a:r>
              <a:r>
                <a:rPr lang="en-FR" sz="1400" baseline="30000" dirty="0">
                  <a:latin typeface="Avenir Next" panose="020B0503020202020204" pitchFamily="34" charset="0"/>
                </a:rPr>
                <a:t>st</a:t>
              </a:r>
              <a:r>
                <a:rPr lang="en-FR" sz="1400" dirty="0">
                  <a:latin typeface="Avenir Next" panose="020B0503020202020204" pitchFamily="34" charset="0"/>
                </a:rPr>
                <a:t> small size demonstrator</a:t>
              </a:r>
              <a:endParaRPr lang="en-FR" sz="1400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EC9B18E-D778-D0B8-5C7C-56E7A89F89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0343" r="5797" b="3832"/>
            <a:stretch/>
          </p:blipFill>
          <p:spPr>
            <a:xfrm>
              <a:off x="4407737" y="4072402"/>
              <a:ext cx="2485020" cy="168816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84EA7D8-D452-0133-D201-7075417804F8}"/>
              </a:ext>
            </a:extLst>
          </p:cNvPr>
          <p:cNvSpPr txBox="1"/>
          <p:nvPr/>
        </p:nvSpPr>
        <p:spPr>
          <a:xfrm>
            <a:off x="82952" y="145771"/>
            <a:ext cx="12026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3200" dirty="0">
                <a:latin typeface="Avenir Next" panose="020B0503020202020204" pitchFamily="34" charset="0"/>
              </a:rPr>
              <a:t>Calorimeter characteristics – optical concepts</a:t>
            </a:r>
          </a:p>
        </p:txBody>
      </p:sp>
    </p:spTree>
    <p:extLst>
      <p:ext uri="{BB962C8B-B14F-4D97-AF65-F5344CB8AC3E}">
        <p14:creationId xmlns:p14="http://schemas.microsoft.com/office/powerpoint/2010/main" val="3680430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DA9EAC-EC2A-38BA-19F2-45FC3A4FCFAB}"/>
              </a:ext>
            </a:extLst>
          </p:cNvPr>
          <p:cNvSpPr txBox="1"/>
          <p:nvPr/>
        </p:nvSpPr>
        <p:spPr>
          <a:xfrm>
            <a:off x="882333" y="1319145"/>
            <a:ext cx="10427334" cy="158504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ALLEGRO:</a:t>
            </a:r>
            <a:r>
              <a:rPr lang="en-FR" sz="2000" dirty="0">
                <a:latin typeface="Avenir Next" panose="020B0503020202020204" pitchFamily="34" charset="0"/>
              </a:rPr>
              <a:t> E-Calo based on ATLAs LAr </a:t>
            </a:r>
            <a:r>
              <a:rPr lang="en-FR" dirty="0">
                <a:latin typeface="Avenir Next" panose="020B0503020202020204" pitchFamily="34" charset="0"/>
              </a:rPr>
              <a:t>concept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dirty="0">
                <a:latin typeface="Avenir Next" panose="020B0503020202020204" pitchFamily="34" charset="0"/>
              </a:rPr>
              <a:t>modified to increase ⊥ and // segmentation by x 10 provides a good compromise between segmentation &amp; resolution </a:t>
            </a:r>
            <a:r>
              <a:rPr lang="en-GB" sz="1800" dirty="0" err="1">
                <a:solidFill>
                  <a:srgbClr val="C00000"/>
                </a:solidFill>
                <a:latin typeface="Avenir Next" panose="020B0503020202020204" pitchFamily="34" charset="0"/>
              </a:rPr>
              <a:t>σ</a:t>
            </a:r>
            <a:r>
              <a:rPr lang="en-GB" sz="1800" dirty="0">
                <a:solidFill>
                  <a:srgbClr val="C00000"/>
                </a:solidFill>
                <a:latin typeface="Avenir Next" panose="020B0503020202020204" pitchFamily="34" charset="0"/>
              </a:rPr>
              <a:t>(E)/E ≃ </a:t>
            </a:r>
            <a:r>
              <a:rPr lang="en-US" sz="1800" dirty="0">
                <a:solidFill>
                  <a:srgbClr val="C0000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8%</a:t>
            </a: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/√E ⊕ 0.5% ( </a:t>
            </a:r>
            <a:r>
              <a:rPr lang="en-US" dirty="0" err="1">
                <a:solidFill>
                  <a:srgbClr val="C0000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LAr</a:t>
            </a: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/Pb) with 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efficient π</a:t>
            </a:r>
            <a:r>
              <a:rPr lang="en-FR" baseline="-25000" dirty="0">
                <a:solidFill>
                  <a:srgbClr val="C00000"/>
                </a:solidFill>
                <a:latin typeface="Avenir Next" panose="020B0503020202020204" pitchFamily="34" charset="0"/>
              </a:rPr>
              <a:t>0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/𝛾 separation </a:t>
            </a:r>
          </a:p>
          <a:p>
            <a:pPr marL="742950" lvl="1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ongoing studies of Kr and W absorber benefits, light cryostat and cold electronics readout</a:t>
            </a:r>
            <a:endParaRPr lang="en-FR" dirty="0">
              <a:solidFill>
                <a:srgbClr val="C00000"/>
              </a:solidFill>
              <a:latin typeface="Avenir Next" panose="020B0503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dirty="0">
                <a:latin typeface="Avenir Next" panose="020B0503020202020204" pitchFamily="34" charset="0"/>
              </a:rPr>
              <a:t>H-calo with scintillating tiles combined w/ LNG E-calo </a:t>
            </a:r>
            <a:r>
              <a:rPr lang="en-GB" dirty="0" err="1">
                <a:solidFill>
                  <a:srgbClr val="C00000"/>
                </a:solidFill>
                <a:latin typeface="Avenir Next" panose="020B0503020202020204" pitchFamily="34" charset="0"/>
              </a:rPr>
              <a:t>σ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(E)/E ≃ </a:t>
            </a: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35%/√E ⊕ 3%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AFAAEF-9A3C-45C9-2BA0-3A15616B965E}"/>
              </a:ext>
            </a:extLst>
          </p:cNvPr>
          <p:cNvGrpSpPr/>
          <p:nvPr/>
        </p:nvGrpSpPr>
        <p:grpSpPr>
          <a:xfrm>
            <a:off x="1230242" y="3152922"/>
            <a:ext cx="9731517" cy="3059601"/>
            <a:chOff x="1124595" y="3429000"/>
            <a:chExt cx="9731517" cy="30596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8BBEEA-0878-AF45-9FC5-3B40338A8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4595" y="3429000"/>
              <a:ext cx="3111742" cy="261832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2E39C8-A233-644D-DC3E-5447E6E4B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3981" y="3518703"/>
              <a:ext cx="1881624" cy="252861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E69301-73F7-5953-3FF0-51D1C647E0A5}"/>
                </a:ext>
              </a:extLst>
            </p:cNvPr>
            <p:cNvSpPr txBox="1"/>
            <p:nvPr/>
          </p:nvSpPr>
          <p:spPr>
            <a:xfrm>
              <a:off x="1905511" y="6105195"/>
              <a:ext cx="1548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600" dirty="0">
                  <a:latin typeface="Avenir Next" panose="020B0503020202020204" pitchFamily="34" charset="0"/>
                </a:rPr>
                <a:t>B</a:t>
              </a:r>
              <a:r>
                <a:rPr lang="en-GB" sz="1600" dirty="0">
                  <a:latin typeface="Avenir Next" panose="020B0503020202020204" pitchFamily="34" charset="0"/>
                </a:rPr>
                <a:t>a</a:t>
              </a:r>
              <a:r>
                <a:rPr lang="en-FR" sz="1600" dirty="0">
                  <a:latin typeface="Avenir Next" panose="020B0503020202020204" pitchFamily="34" charset="0"/>
                </a:rPr>
                <a:t>rrel concept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55FD3F-6EC2-7006-B49E-234FC13818BF}"/>
                </a:ext>
              </a:extLst>
            </p:cNvPr>
            <p:cNvSpPr txBox="1"/>
            <p:nvPr/>
          </p:nvSpPr>
          <p:spPr>
            <a:xfrm>
              <a:off x="4408373" y="6150047"/>
              <a:ext cx="24128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600" dirty="0">
                  <a:latin typeface="Avenir Next" panose="020B0503020202020204" pitchFamily="34" charset="0"/>
                </a:rPr>
                <a:t>PCB 11 // segmentation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033C80E-077B-2E59-B61A-18617C8A981F}"/>
                </a:ext>
              </a:extLst>
            </p:cNvPr>
            <p:cNvGrpSpPr/>
            <p:nvPr/>
          </p:nvGrpSpPr>
          <p:grpSpPr>
            <a:xfrm>
              <a:off x="6988054" y="3429000"/>
              <a:ext cx="3868058" cy="2619769"/>
              <a:chOff x="6386171" y="3336593"/>
              <a:chExt cx="3635494" cy="265430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83D43D1-0E36-6C77-EC36-CEF19EAE76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86171" y="3336593"/>
                <a:ext cx="3378200" cy="2654300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7401226-F93D-C420-42DB-AAA25773C2ED}"/>
                  </a:ext>
                </a:extLst>
              </p:cNvPr>
              <p:cNvSpPr/>
              <p:nvPr/>
            </p:nvSpPr>
            <p:spPr>
              <a:xfrm rot="5400000">
                <a:off x="9502814" y="3266626"/>
                <a:ext cx="228814" cy="393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80F40B9-0766-CF42-5110-0F7E5C5913B4}"/>
                  </a:ext>
                </a:extLst>
              </p:cNvPr>
              <p:cNvSpPr/>
              <p:nvPr/>
            </p:nvSpPr>
            <p:spPr>
              <a:xfrm>
                <a:off x="9535557" y="3499793"/>
                <a:ext cx="278658" cy="21718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A183579-B7E1-0B23-5D78-3F5E3E63436B}"/>
                  </a:ext>
                </a:extLst>
              </p:cNvPr>
              <p:cNvSpPr/>
              <p:nvPr/>
            </p:nvSpPr>
            <p:spPr>
              <a:xfrm rot="5400000">
                <a:off x="9668703" y="5637932"/>
                <a:ext cx="311937" cy="393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324BBA6-CF3B-DEF4-5ED0-4A2D10FC4F83}"/>
                </a:ext>
              </a:extLst>
            </p:cNvPr>
            <p:cNvSpPr txBox="1"/>
            <p:nvPr/>
          </p:nvSpPr>
          <p:spPr>
            <a:xfrm>
              <a:off x="7055221" y="6105195"/>
              <a:ext cx="3134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Avenir Next" panose="020B0503020202020204" pitchFamily="34" charset="0"/>
                </a:rPr>
                <a:t>I</a:t>
              </a:r>
              <a:r>
                <a:rPr lang="en-FR" sz="1600" dirty="0">
                  <a:latin typeface="Avenir Next" panose="020B0503020202020204" pitchFamily="34" charset="0"/>
                </a:rPr>
                <a:t>ntegration w/ solenoid cryostat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5C02D54-5F34-D4C2-8919-7E147ECC8D99}"/>
              </a:ext>
            </a:extLst>
          </p:cNvPr>
          <p:cNvSpPr txBox="1"/>
          <p:nvPr/>
        </p:nvSpPr>
        <p:spPr>
          <a:xfrm>
            <a:off x="82952" y="574753"/>
            <a:ext cx="12026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3200" dirty="0">
                <a:latin typeface="Avenir Next" panose="020B0503020202020204" pitchFamily="34" charset="0"/>
              </a:rPr>
              <a:t>Calorimeter characteristics - Liquified Noble Gas concept </a:t>
            </a:r>
            <a:endParaRPr lang="en-FR" sz="3200" dirty="0"/>
          </a:p>
        </p:txBody>
      </p:sp>
    </p:spTree>
    <p:extLst>
      <p:ext uri="{BB962C8B-B14F-4D97-AF65-F5344CB8AC3E}">
        <p14:creationId xmlns:p14="http://schemas.microsoft.com/office/powerpoint/2010/main" val="1692501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34E4F0-F853-FC9A-7005-5AED90132E1D}"/>
              </a:ext>
            </a:extLst>
          </p:cNvPr>
          <p:cNvSpPr/>
          <p:nvPr/>
        </p:nvSpPr>
        <p:spPr>
          <a:xfrm>
            <a:off x="8997244" y="3355805"/>
            <a:ext cx="778933" cy="36406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6A239A-9D5C-3F90-4CC1-972EE2D4B53A}"/>
              </a:ext>
            </a:extLst>
          </p:cNvPr>
          <p:cNvGrpSpPr/>
          <p:nvPr/>
        </p:nvGrpSpPr>
        <p:grpSpPr>
          <a:xfrm>
            <a:off x="282082" y="1518615"/>
            <a:ext cx="11627837" cy="3820771"/>
            <a:chOff x="917106" y="1316389"/>
            <a:chExt cx="11719577" cy="38207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8A07A0-E4AD-705C-3289-ABB552B83AC3}"/>
                </a:ext>
              </a:extLst>
            </p:cNvPr>
            <p:cNvSpPr txBox="1"/>
            <p:nvPr/>
          </p:nvSpPr>
          <p:spPr>
            <a:xfrm>
              <a:off x="2582965" y="1316389"/>
              <a:ext cx="83878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GB" sz="3200" dirty="0">
                  <a:effectLst/>
                  <a:latin typeface="Avenir Next" panose="020B0503020202020204" pitchFamily="34" charset="0"/>
                </a:rPr>
                <a:t>Outline </a:t>
              </a:r>
              <a:endParaRPr lang="en-US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2664AA-402B-DF5E-2A83-FF93F869E117}"/>
                </a:ext>
              </a:extLst>
            </p:cNvPr>
            <p:cNvSpPr txBox="1"/>
            <p:nvPr/>
          </p:nvSpPr>
          <p:spPr>
            <a:xfrm>
              <a:off x="917106" y="1905506"/>
              <a:ext cx="11719577" cy="323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Generic detector concept premise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A glimpse to the past and present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3000" dirty="0">
                  <a:latin typeface="Avenir Next" panose="020B0503020202020204" pitchFamily="34" charset="0"/>
                </a:rPr>
                <a:t>Conceptual Detectors, subsystem characteristics &amp; technologies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e-e colliders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GB" sz="3000" dirty="0">
                  <a:latin typeface="Avenir Next" panose="020B0503020202020204" pitchFamily="34" charset="0"/>
                </a:rPr>
                <a:t>e-h/A, h-h/A, </a:t>
              </a:r>
              <a:r>
                <a:rPr lang="en-GB" sz="3000" dirty="0" err="1">
                  <a:latin typeface="Avenir Next" panose="020B0503020202020204" pitchFamily="34" charset="0"/>
                </a:rPr>
                <a:t>μ-μ</a:t>
              </a:r>
              <a:r>
                <a:rPr lang="en-GB" sz="3000" dirty="0">
                  <a:latin typeface="Avenir Next" panose="020B0503020202020204" pitchFamily="34" charset="0"/>
                </a:rPr>
                <a:t> colliders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Programmatic of detector preparation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Methodologies to develop concepts and prepare technologies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3001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BE50F-1811-BDAD-8FAD-2D224BE5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7E3249-1C28-F2AE-B2FF-029AA7ED63FB}"/>
              </a:ext>
            </a:extLst>
          </p:cNvPr>
          <p:cNvSpPr txBox="1"/>
          <p:nvPr/>
        </p:nvSpPr>
        <p:spPr>
          <a:xfrm>
            <a:off x="169641" y="256241"/>
            <a:ext cx="1185271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Avenir Next" panose="020B0503020202020204" pitchFamily="34" charset="0"/>
              </a:rPr>
              <a:t>Conceptual design for EIC </a:t>
            </a:r>
            <a:r>
              <a:rPr lang="en-GB" sz="3200" dirty="0" err="1">
                <a:latin typeface="Avenir Next" panose="020B0503020202020204" pitchFamily="34" charset="0"/>
              </a:rPr>
              <a:t>ePIC</a:t>
            </a:r>
            <a:endParaRPr lang="en-GB" sz="3200" dirty="0">
              <a:latin typeface="Avenir Next" panose="020B0503020202020204" pitchFamily="34" charset="0"/>
            </a:endParaRPr>
          </a:p>
          <a:p>
            <a:pPr algn="ctr"/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up to 18 GeV e &amp; 275 GeV h/A adjusted for CM 30 -140 GeV, luminosity up to ≃ 10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34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cm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2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-1</a:t>
            </a:r>
          </a:p>
          <a:p>
            <a:pPr algn="ctr"/>
            <a:r>
              <a:rPr lang="en-GB" sz="2400" dirty="0">
                <a:latin typeface="Avenir Next" panose="020B0503020202020204" pitchFamily="34" charset="0"/>
              </a:rPr>
              <a:t>medium term timeline - operation start 2033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D8E682-E198-D400-889B-8B94124136E8}"/>
              </a:ext>
            </a:extLst>
          </p:cNvPr>
          <p:cNvGrpSpPr/>
          <p:nvPr/>
        </p:nvGrpSpPr>
        <p:grpSpPr>
          <a:xfrm>
            <a:off x="135428" y="1585832"/>
            <a:ext cx="11921145" cy="4925033"/>
            <a:chOff x="221686" y="1597121"/>
            <a:chExt cx="11921145" cy="49250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0A2BCE-B126-CF1D-28A2-31D17D922C87}"/>
                </a:ext>
              </a:extLst>
            </p:cNvPr>
            <p:cNvSpPr txBox="1"/>
            <p:nvPr/>
          </p:nvSpPr>
          <p:spPr>
            <a:xfrm>
              <a:off x="2235344" y="5814268"/>
              <a:ext cx="7893829" cy="707886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FR" sz="2000" dirty="0">
                  <a:latin typeface="Avenir Next" panose="020B0503020202020204" pitchFamily="34" charset="0"/>
                </a:rPr>
                <a:t>Asymetric design w/ calorimetry inside SCC</a:t>
              </a:r>
            </a:p>
            <a:p>
              <a:pPr marL="342900" indent="-342900" algn="ctr">
                <a:buFont typeface="Wingdings" pitchFamily="2" charset="2"/>
                <a:buChar char="Ø"/>
              </a:pPr>
              <a:r>
                <a:rPr lang="en-GB" sz="2000" dirty="0">
                  <a:latin typeface="Avenir Next" panose="020B0503020202020204" pitchFamily="34" charset="0"/>
                </a:rPr>
                <a:t>several new technology 1</a:t>
              </a:r>
              <a:r>
                <a:rPr lang="en-GB" sz="2000" baseline="30000" dirty="0">
                  <a:latin typeface="Avenir Next" panose="020B0503020202020204" pitchFamily="34" charset="0"/>
                </a:rPr>
                <a:t>st</a:t>
              </a:r>
              <a:r>
                <a:rPr lang="en-GB" sz="2000" dirty="0">
                  <a:latin typeface="Avenir Next" panose="020B0503020202020204" pitchFamily="34" charset="0"/>
                </a:rPr>
                <a:t> time use in a large scale experiment </a:t>
              </a:r>
              <a:endParaRPr lang="en-FR" sz="2000" dirty="0">
                <a:latin typeface="Avenir Next" panose="020B0503020202020204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438C873-1FCE-4FA2-401F-9BD2C58DD353}"/>
                </a:ext>
              </a:extLst>
            </p:cNvPr>
            <p:cNvGrpSpPr/>
            <p:nvPr/>
          </p:nvGrpSpPr>
          <p:grpSpPr>
            <a:xfrm>
              <a:off x="221686" y="1597121"/>
              <a:ext cx="11921145" cy="4101616"/>
              <a:chOff x="221686" y="1597121"/>
              <a:chExt cx="11921145" cy="410161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2991CED-FA9D-B010-A3B0-545A123F19EE}"/>
                  </a:ext>
                </a:extLst>
              </p:cNvPr>
              <p:cNvGrpSpPr/>
              <p:nvPr/>
            </p:nvGrpSpPr>
            <p:grpSpPr>
              <a:xfrm>
                <a:off x="2950670" y="1597121"/>
                <a:ext cx="6290659" cy="4062715"/>
                <a:chOff x="2338085" y="1597121"/>
                <a:chExt cx="6290659" cy="4062715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0B3C4C12-370F-F540-DC40-B7F8550A88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6162" r="7084" b="7291"/>
                <a:stretch/>
              </p:blipFill>
              <p:spPr>
                <a:xfrm>
                  <a:off x="2806120" y="1597121"/>
                  <a:ext cx="5500645" cy="4062715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4FEFE87-03FF-B6BF-081E-60F26B256C41}"/>
                    </a:ext>
                  </a:extLst>
                </p:cNvPr>
                <p:cNvSpPr txBox="1"/>
                <p:nvPr/>
              </p:nvSpPr>
              <p:spPr>
                <a:xfrm>
                  <a:off x="2338085" y="3486164"/>
                  <a:ext cx="48923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FR" sz="1400" dirty="0">
                      <a:latin typeface="Avenir Next" panose="020B0503020202020204" pitchFamily="34" charset="0"/>
                    </a:rPr>
                    <a:t>p/A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4D43B8D-E4F1-B717-3F55-751FEAFB4E9C}"/>
                    </a:ext>
                  </a:extLst>
                </p:cNvPr>
                <p:cNvSpPr txBox="1"/>
                <p:nvPr/>
              </p:nvSpPr>
              <p:spPr>
                <a:xfrm>
                  <a:off x="8341486" y="3505895"/>
                  <a:ext cx="28725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FR" sz="1400" dirty="0">
                      <a:latin typeface="Avenir Next" panose="020B0503020202020204" pitchFamily="34" charset="0"/>
                    </a:rPr>
                    <a:t>e</a:t>
                  </a:r>
                </a:p>
              </p:txBody>
            </p: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8C0AC33F-0191-7849-12F7-598F249C6D97}"/>
                    </a:ext>
                  </a:extLst>
                </p:cNvPr>
                <p:cNvCxnSpPr/>
                <p:nvPr/>
              </p:nvCxnSpPr>
              <p:spPr>
                <a:xfrm>
                  <a:off x="2766350" y="3646028"/>
                  <a:ext cx="254643" cy="0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E9201F24-68DE-672C-1A6E-23C1BFB17C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104210" y="3659528"/>
                  <a:ext cx="254643" cy="0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831E254-9780-FACF-5F26-98C067E148DC}"/>
                    </a:ext>
                  </a:extLst>
                </p:cNvPr>
                <p:cNvSpPr txBox="1"/>
                <p:nvPr/>
              </p:nvSpPr>
              <p:spPr>
                <a:xfrm>
                  <a:off x="3465661" y="5161052"/>
                  <a:ext cx="143180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FR" sz="1600" dirty="0">
                      <a:latin typeface="Avenir Next" panose="020B0503020202020204" pitchFamily="34" charset="0"/>
                    </a:rPr>
                    <a:t>8.5 m x 5.5 m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7FF81F-FC5B-DEAB-3920-DEF44A55295B}"/>
                  </a:ext>
                </a:extLst>
              </p:cNvPr>
              <p:cNvSpPr txBox="1"/>
              <p:nvPr/>
            </p:nvSpPr>
            <p:spPr>
              <a:xfrm>
                <a:off x="221686" y="2131947"/>
                <a:ext cx="3129605" cy="135421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FR" dirty="0">
                    <a:latin typeface="Avenir Next" panose="020B0503020202020204" pitchFamily="34" charset="0"/>
                  </a:rPr>
                  <a:t>Tracking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sz="1600" dirty="0">
                    <a:latin typeface="Avenir Next" panose="020B0503020202020204" pitchFamily="34" charset="0"/>
                  </a:rPr>
                  <a:t>MPGD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sz="16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cylindrical MicroMegas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sz="16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μR-well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sz="1600" dirty="0">
                    <a:latin typeface="Avenir Next" panose="020B0503020202020204" pitchFamily="34" charset="0"/>
                  </a:rPr>
                  <a:t>MCMOS (ALICE ITS3)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371F6C-E6D7-E7E4-332B-3969B32D4781}"/>
                  </a:ext>
                </a:extLst>
              </p:cNvPr>
              <p:cNvSpPr txBox="1"/>
              <p:nvPr/>
            </p:nvSpPr>
            <p:spPr>
              <a:xfrm>
                <a:off x="336625" y="3790522"/>
                <a:ext cx="2899727" cy="19082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Avenir Next" panose="020B0503020202020204" pitchFamily="34" charset="0"/>
                  </a:rPr>
                  <a:t>P</a:t>
                </a:r>
                <a:r>
                  <a:rPr lang="en-FR" dirty="0">
                    <a:latin typeface="Avenir Next" panose="020B0503020202020204" pitchFamily="34" charset="0"/>
                  </a:rPr>
                  <a:t>owerfull PID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ToF </a:t>
                </a:r>
                <a:r>
                  <a:rPr lang="en-FR" sz="18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AC-LGADS</a:t>
                </a:r>
                <a:endParaRPr lang="en-FR" dirty="0">
                  <a:solidFill>
                    <a:srgbClr val="C00000"/>
                  </a:solidFill>
                  <a:latin typeface="Avenir Next" panose="020B0503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Avenir Next" panose="020B0503020202020204" pitchFamily="34" charset="0"/>
                  </a:rPr>
                  <a:t>RICH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sz="1600" dirty="0">
                    <a:latin typeface="Avenir Next" panose="020B0503020202020204" pitchFamily="34" charset="0"/>
                  </a:rPr>
                  <a:t>barrel DIRC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sz="1600" dirty="0">
                    <a:latin typeface="Avenir Next" panose="020B0503020202020204" pitchFamily="34" charset="0"/>
                  </a:rPr>
                  <a:t>backward proximity focusing aerogel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f</a:t>
                </a:r>
                <a:r>
                  <a:rPr lang="en-FR" sz="16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orward dual radiator 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493022-C163-A8A9-DBAE-308AAF2E76D5}"/>
                  </a:ext>
                </a:extLst>
              </p:cNvPr>
              <p:cNvSpPr txBox="1"/>
              <p:nvPr/>
            </p:nvSpPr>
            <p:spPr>
              <a:xfrm>
                <a:off x="8919350" y="1681201"/>
                <a:ext cx="3223481" cy="19082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Avenir Next" panose="020B0503020202020204" pitchFamily="34" charset="0"/>
                  </a:rPr>
                  <a:t>H-C</a:t>
                </a:r>
                <a:r>
                  <a:rPr lang="en-GB" dirty="0">
                    <a:latin typeface="Avenir Next" panose="020B0503020202020204" pitchFamily="34" charset="0"/>
                  </a:rPr>
                  <a:t>a</a:t>
                </a:r>
                <a:r>
                  <a:rPr lang="en-FR" dirty="0">
                    <a:latin typeface="Avenir Next" panose="020B0503020202020204" pitchFamily="34" charset="0"/>
                  </a:rPr>
                  <a:t>lo forward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sz="1600" dirty="0">
                    <a:latin typeface="Avenir Next" panose="020B0503020202020204" pitchFamily="34" charset="0"/>
                  </a:rPr>
                  <a:t>W/S</a:t>
                </a:r>
                <a:r>
                  <a:rPr lang="en-GB" sz="1600" dirty="0" err="1">
                    <a:latin typeface="Avenir Next" panose="020B0503020202020204" pitchFamily="34" charset="0"/>
                  </a:rPr>
                  <a:t>CiFi</a:t>
                </a:r>
                <a:r>
                  <a:rPr lang="en-FR" sz="1600" dirty="0">
                    <a:latin typeface="Avenir Next" panose="020B0503020202020204" pitchFamily="34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Avenir Next" panose="020B0503020202020204" pitchFamily="34" charset="0"/>
                  </a:rPr>
                  <a:t>H-C</a:t>
                </a:r>
                <a:r>
                  <a:rPr lang="en-GB" dirty="0">
                    <a:latin typeface="Avenir Next" panose="020B0503020202020204" pitchFamily="34" charset="0"/>
                  </a:rPr>
                  <a:t>a</a:t>
                </a:r>
                <a:r>
                  <a:rPr lang="en-FR" dirty="0">
                    <a:latin typeface="Avenir Next" panose="020B0503020202020204" pitchFamily="34" charset="0"/>
                  </a:rPr>
                  <a:t>lo backward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sz="1600" dirty="0">
                    <a:latin typeface="Avenir Next" panose="020B0503020202020204" pitchFamily="34" charset="0"/>
                  </a:rPr>
                  <a:t>Crystals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Avenir Next" panose="020B0503020202020204" pitchFamily="34" charset="0"/>
                  </a:rPr>
                  <a:t>Barrel E-Calo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sz="1600" dirty="0">
                    <a:latin typeface="Avenir Next" panose="020B0503020202020204" pitchFamily="34" charset="0"/>
                  </a:rPr>
                  <a:t>MCMOS &amp; SCiFi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 err="1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σ</a:t>
                </a:r>
                <a:r>
                  <a:rPr lang="en-US" sz="16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(E)/√E </a:t>
                </a:r>
                <a:r>
                  <a:rPr lang="en-US" sz="160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≃ 5.3%/√E ⊕ 1%  </a:t>
                </a:r>
                <a:endParaRPr lang="en-FR" sz="1600" dirty="0">
                  <a:solidFill>
                    <a:srgbClr val="C00000"/>
                  </a:solidFill>
                  <a:latin typeface="Avenir Next" panose="020B0503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59404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BE50F-1811-BDAD-8FAD-2D224BE5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026" name="Picture 2" descr="ALICE 3: a heavy-ion detector for the 2030s – CERN Courier">
            <a:extLst>
              <a:ext uri="{FF2B5EF4-FFF2-40B4-BE49-F238E27FC236}">
                <a16:creationId xmlns:a16="http://schemas.microsoft.com/office/drawing/2014/main" id="{B3630E15-444A-2C17-46C2-BD1761182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169" y="1752913"/>
            <a:ext cx="4735321" cy="356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57E3E2-8B37-B379-33DC-9B5DF273BD28}"/>
              </a:ext>
            </a:extLst>
          </p:cNvPr>
          <p:cNvSpPr txBox="1"/>
          <p:nvPr/>
        </p:nvSpPr>
        <p:spPr>
          <a:xfrm>
            <a:off x="339281" y="1862563"/>
            <a:ext cx="4469786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FR" dirty="0">
                <a:latin typeface="Avenir Next" panose="020B0503020202020204" pitchFamily="34" charset="0"/>
              </a:rPr>
              <a:t>Tracking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1600" dirty="0">
                <a:latin typeface="Avenir Next" panose="020B0503020202020204" pitchFamily="34" charset="0"/>
              </a:rPr>
              <a:t>Vertex Detector MCMOS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C00000"/>
                </a:solidFill>
                <a:latin typeface="Avenir Next" panose="020B0503020202020204" pitchFamily="34" charset="0"/>
              </a:rPr>
              <a:t>I</a:t>
            </a:r>
            <a:r>
              <a:rPr lang="en-FR" sz="1600" dirty="0">
                <a:solidFill>
                  <a:srgbClr val="C00000"/>
                </a:solidFill>
                <a:latin typeface="Avenir Next" panose="020B0503020202020204" pitchFamily="34" charset="0"/>
              </a:rPr>
              <a:t>nside beam pipe retractable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sz="1600" dirty="0">
                <a:solidFill>
                  <a:srgbClr val="C00000"/>
                </a:solidFill>
                <a:latin typeface="Avenir Next" panose="020B0503020202020204" pitchFamily="34" charset="0"/>
              </a:rPr>
              <a:t>target σ</a:t>
            </a:r>
            <a:r>
              <a:rPr lang="en-FR" sz="1600" baseline="-25000" dirty="0">
                <a:solidFill>
                  <a:srgbClr val="C00000"/>
                </a:solidFill>
                <a:latin typeface="Avenir Next" panose="020B0503020202020204" pitchFamily="34" charset="0"/>
              </a:rPr>
              <a:t>hit</a:t>
            </a:r>
            <a:r>
              <a:rPr lang="en-FR" sz="1600" dirty="0">
                <a:solidFill>
                  <a:srgbClr val="C00000"/>
                </a:solidFill>
                <a:latin typeface="Avenir Next" panose="020B0503020202020204" pitchFamily="34" charset="0"/>
              </a:rPr>
              <a:t> ≃ 2.5 μm X/X0  0.1% /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1600" dirty="0">
                <a:latin typeface="Avenir Next" panose="020B0503020202020204" pitchFamily="34" charset="0"/>
              </a:rPr>
              <a:t>Central tracking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sz="1600" dirty="0">
                <a:solidFill>
                  <a:srgbClr val="C00000"/>
                </a:solidFill>
                <a:latin typeface="Avenir Next" panose="020B0503020202020204" pitchFamily="34" charset="0"/>
              </a:rPr>
              <a:t>MCMOS 60 m</a:t>
            </a:r>
            <a:r>
              <a:rPr lang="en-FR" sz="1600" baseline="30000" dirty="0">
                <a:solidFill>
                  <a:srgbClr val="C00000"/>
                </a:solidFill>
                <a:latin typeface="Avenir Next" panose="020B050302020202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AC7BD6-71C8-54EC-31AC-A47ADFEAB2AD}"/>
              </a:ext>
            </a:extLst>
          </p:cNvPr>
          <p:cNvSpPr txBox="1"/>
          <p:nvPr/>
        </p:nvSpPr>
        <p:spPr>
          <a:xfrm>
            <a:off x="596521" y="3706603"/>
            <a:ext cx="3941189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FR" dirty="0">
                <a:latin typeface="Avenir Next" panose="020B0503020202020204" pitchFamily="34" charset="0"/>
              </a:rPr>
              <a:t>PID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1600" dirty="0">
                <a:solidFill>
                  <a:srgbClr val="C00000"/>
                </a:solidFill>
                <a:latin typeface="Avenir Next" panose="020B0503020202020204" pitchFamily="34" charset="0"/>
              </a:rPr>
              <a:t>2 LGADS layers in tracker 19 &amp; 85 cm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sz="1600" dirty="0">
                <a:solidFill>
                  <a:srgbClr val="C00000"/>
                </a:solidFill>
                <a:latin typeface="Avenir Next" panose="020B0503020202020204" pitchFamily="34" charset="0"/>
              </a:rPr>
              <a:t>σ</a:t>
            </a:r>
            <a:r>
              <a:rPr lang="en-FR" sz="1600" baseline="-25000" dirty="0">
                <a:solidFill>
                  <a:srgbClr val="C00000"/>
                </a:solidFill>
                <a:latin typeface="Avenir Next" panose="020B0503020202020204" pitchFamily="34" charset="0"/>
              </a:rPr>
              <a:t>t</a:t>
            </a:r>
            <a:r>
              <a:rPr lang="en-FR" sz="1600" dirty="0">
                <a:solidFill>
                  <a:srgbClr val="C00000"/>
                </a:solidFill>
                <a:latin typeface="Avenir Next" panose="020B0503020202020204" pitchFamily="34" charset="0"/>
              </a:rPr>
              <a:t> ≃ 20 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P</a:t>
            </a:r>
            <a:r>
              <a:rPr lang="en-FR" sz="1600" dirty="0">
                <a:latin typeface="Avenir Next" panose="020B0503020202020204" pitchFamily="34" charset="0"/>
              </a:rPr>
              <a:t>roximity focusing aerogel RICH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sz="1600" dirty="0">
                <a:latin typeface="Avenir Next" panose="020B0503020202020204" pitchFamily="34" charset="0"/>
              </a:rPr>
              <a:t>projective geometry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6567DD-F1EC-4AE0-3258-98B106BCE040}"/>
              </a:ext>
            </a:extLst>
          </p:cNvPr>
          <p:cNvSpPr txBox="1"/>
          <p:nvPr/>
        </p:nvSpPr>
        <p:spPr>
          <a:xfrm>
            <a:off x="8709660" y="1862563"/>
            <a:ext cx="3051619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FR" dirty="0">
                <a:latin typeface="Avenir Next" panose="020B0503020202020204" pitchFamily="34" charset="0"/>
              </a:rPr>
              <a:t>Muon tagging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1600" dirty="0">
                <a:latin typeface="Avenir Next" panose="020B0503020202020204" pitchFamily="34" charset="0"/>
              </a:rPr>
              <a:t>Scintillators or RPC, MPGDs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E50021-0DE9-4586-2546-B909D3979622}"/>
              </a:ext>
            </a:extLst>
          </p:cNvPr>
          <p:cNvSpPr txBox="1"/>
          <p:nvPr/>
        </p:nvSpPr>
        <p:spPr>
          <a:xfrm>
            <a:off x="8938260" y="2943758"/>
            <a:ext cx="28230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FR" dirty="0">
                <a:latin typeface="Avenir Next" panose="020B0503020202020204" pitchFamily="34" charset="0"/>
              </a:rPr>
              <a:t>E-calo crystals inside SCS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07B230-195D-A021-0203-894C1D1DDEAB}"/>
              </a:ext>
            </a:extLst>
          </p:cNvPr>
          <p:cNvSpPr txBox="1"/>
          <p:nvPr/>
        </p:nvSpPr>
        <p:spPr>
          <a:xfrm>
            <a:off x="339281" y="222374"/>
            <a:ext cx="115134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Avenir Next" panose="020B0503020202020204" pitchFamily="34" charset="0"/>
              </a:rPr>
              <a:t>Conceptual design ALICE-3</a:t>
            </a:r>
          </a:p>
          <a:p>
            <a:pPr algn="ctr"/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LHC beam condition p-p 13.6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TeV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≃ 10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30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cm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2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-1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, 6.8 x Z for Ions ≃ 6 x 10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27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cm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2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-1</a:t>
            </a:r>
          </a:p>
          <a:p>
            <a:pPr algn="ctr"/>
            <a:r>
              <a:rPr lang="en-GB" sz="2400" dirty="0">
                <a:latin typeface="Avenir Next" panose="020B0503020202020204" pitchFamily="34" charset="0"/>
              </a:rPr>
              <a:t>medium term timeline - operation start 2036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214E31-7767-9569-AB64-1B6DE236E164}"/>
              </a:ext>
            </a:extLst>
          </p:cNvPr>
          <p:cNvSpPr txBox="1"/>
          <p:nvPr/>
        </p:nvSpPr>
        <p:spPr>
          <a:xfrm>
            <a:off x="2149086" y="5622355"/>
            <a:ext cx="7893829" cy="40011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en-GB" sz="2000" dirty="0">
                <a:latin typeface="Avenir Next" panose="020B0503020202020204" pitchFamily="34" charset="0"/>
              </a:rPr>
              <a:t>several new technology 1</a:t>
            </a:r>
            <a:r>
              <a:rPr lang="en-GB" sz="2000" baseline="30000" dirty="0">
                <a:latin typeface="Avenir Next" panose="020B0503020202020204" pitchFamily="34" charset="0"/>
              </a:rPr>
              <a:t>st</a:t>
            </a:r>
            <a:r>
              <a:rPr lang="en-GB" sz="2000" dirty="0">
                <a:latin typeface="Avenir Next" panose="020B0503020202020204" pitchFamily="34" charset="0"/>
              </a:rPr>
              <a:t> time use in a large scale experiment </a:t>
            </a:r>
            <a:endParaRPr lang="en-FR" sz="20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38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BE50F-1811-BDAD-8FAD-2D224BE5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7E3249-1C28-F2AE-B2FF-029AA7ED63FB}"/>
              </a:ext>
            </a:extLst>
          </p:cNvPr>
          <p:cNvSpPr txBox="1"/>
          <p:nvPr/>
        </p:nvSpPr>
        <p:spPr>
          <a:xfrm>
            <a:off x="339281" y="493310"/>
            <a:ext cx="1151343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Avenir Next" panose="020B0503020202020204" pitchFamily="34" charset="0"/>
              </a:rPr>
              <a:t>Conceptual design for </a:t>
            </a:r>
            <a:r>
              <a:rPr lang="en-GB" sz="3200" dirty="0" err="1">
                <a:latin typeface="Avenir Next" panose="020B0503020202020204" pitchFamily="34" charset="0"/>
              </a:rPr>
              <a:t>LHeC</a:t>
            </a:r>
            <a:r>
              <a:rPr lang="en-GB" sz="3200" dirty="0">
                <a:latin typeface="Avenir Next" panose="020B0503020202020204" pitchFamily="34" charset="0"/>
              </a:rPr>
              <a:t> e-p/A</a:t>
            </a:r>
          </a:p>
          <a:p>
            <a:pPr algn="ctr"/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50 GeV e and h/A energy adjusted to selected CM energy, luminosity ≃ 10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34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cm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2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-1</a:t>
            </a:r>
          </a:p>
          <a:p>
            <a:pPr algn="ctr"/>
            <a:r>
              <a:rPr lang="en-GB" sz="2400" dirty="0">
                <a:latin typeface="Avenir Next" panose="020B0503020202020204" pitchFamily="34" charset="0"/>
              </a:rPr>
              <a:t>intermediate project toward FCC, timeline for operation 2044-2050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5F9F9AB-50E0-81B7-E78F-FF6272B568BC}"/>
              </a:ext>
            </a:extLst>
          </p:cNvPr>
          <p:cNvGrpSpPr/>
          <p:nvPr/>
        </p:nvGrpSpPr>
        <p:grpSpPr>
          <a:xfrm>
            <a:off x="393668" y="1990024"/>
            <a:ext cx="11385381" cy="4207749"/>
            <a:chOff x="324219" y="1533893"/>
            <a:chExt cx="11385381" cy="420774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2432A74-E579-15CF-99B9-198F6BDC4785}"/>
                </a:ext>
              </a:extLst>
            </p:cNvPr>
            <p:cNvSpPr txBox="1"/>
            <p:nvPr/>
          </p:nvSpPr>
          <p:spPr>
            <a:xfrm>
              <a:off x="654354" y="5341532"/>
              <a:ext cx="10883300" cy="400110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FR" sz="2000" dirty="0">
                  <a:latin typeface="Avenir Next" panose="020B0503020202020204" pitchFamily="34" charset="0"/>
                </a:rPr>
                <a:t>Asymetric design, solenoid shares cryostat with dipoles driving beams for head-on collisions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A07109A-578C-C24B-5EDC-72DBB3E3482C}"/>
                </a:ext>
              </a:extLst>
            </p:cNvPr>
            <p:cNvGrpSpPr/>
            <p:nvPr/>
          </p:nvGrpSpPr>
          <p:grpSpPr>
            <a:xfrm>
              <a:off x="324219" y="1533893"/>
              <a:ext cx="11385381" cy="3628306"/>
              <a:chOff x="324219" y="1533893"/>
              <a:chExt cx="11385381" cy="362830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1F3C82F-6A44-84C7-0289-3DE305DA1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81586" y="1533893"/>
                <a:ext cx="6288483" cy="362830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65D8B96-DE33-915B-9B3B-94EBF7B4ABA8}"/>
                  </a:ext>
                </a:extLst>
              </p:cNvPr>
              <p:cNvSpPr txBox="1"/>
              <p:nvPr/>
            </p:nvSpPr>
            <p:spPr>
              <a:xfrm>
                <a:off x="324219" y="3094665"/>
                <a:ext cx="3028951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dirty="0">
                    <a:latin typeface="Avenir Next" panose="020B0503020202020204" pitchFamily="34" charset="0"/>
                  </a:rPr>
                  <a:t>Tracker configuration close to CMS Phase-2 design</a:t>
                </a:r>
              </a:p>
              <a:p>
                <a:pPr algn="ctr"/>
                <a:r>
                  <a:rPr lang="en-GB" dirty="0">
                    <a:latin typeface="Avenir Next" panose="020B0503020202020204" pitchFamily="34" charset="0"/>
                  </a:rPr>
                  <a:t>w</a:t>
                </a:r>
                <a:r>
                  <a:rPr lang="en-FR" dirty="0">
                    <a:latin typeface="Avenir Next" panose="020B0503020202020204" pitchFamily="34" charset="0"/>
                  </a:rPr>
                  <a:t>ith MCMOS VD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6A4AEE4-812F-EE87-A4C9-B96B3A4A98B0}"/>
                  </a:ext>
                </a:extLst>
              </p:cNvPr>
              <p:cNvSpPr txBox="1"/>
              <p:nvPr/>
            </p:nvSpPr>
            <p:spPr>
              <a:xfrm>
                <a:off x="8870069" y="1670582"/>
                <a:ext cx="2839530" cy="147732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dirty="0">
                    <a:latin typeface="Avenir Next" panose="020B0503020202020204" pitchFamily="34" charset="0"/>
                  </a:rPr>
                  <a:t>Barrel calo (ATLAS like)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Avenir Next" panose="020B0503020202020204" pitchFamily="34" charset="0"/>
                  </a:rPr>
                  <a:t>LAr E-calo inside SCS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Avenir Next" panose="020B0503020202020204" pitchFamily="34" charset="0"/>
                  </a:rPr>
                  <a:t>H-calo scint. </a:t>
                </a:r>
                <a:r>
                  <a:rPr lang="en-GB" dirty="0">
                    <a:latin typeface="Avenir Next" panose="020B0503020202020204" pitchFamily="34" charset="0"/>
                  </a:rPr>
                  <a:t>t</a:t>
                </a:r>
                <a:r>
                  <a:rPr lang="en-FR" dirty="0">
                    <a:latin typeface="Avenir Next" panose="020B0503020202020204" pitchFamily="34" charset="0"/>
                  </a:rPr>
                  <a:t>iles</a:t>
                </a:r>
              </a:p>
              <a:p>
                <a:pPr algn="ctr"/>
                <a:r>
                  <a:rPr lang="en-GB" dirty="0">
                    <a:latin typeface="Avenir Next" panose="020B0503020202020204" pitchFamily="34" charset="0"/>
                  </a:rPr>
                  <a:t>Alternative considered</a:t>
                </a:r>
                <a:r>
                  <a:rPr lang="en-FR" dirty="0">
                    <a:latin typeface="Avenir Next" panose="020B0503020202020204" pitchFamily="34" charset="0"/>
                  </a:rPr>
                  <a:t> </a:t>
                </a:r>
              </a:p>
              <a:p>
                <a:pPr algn="ctr"/>
                <a:r>
                  <a:rPr lang="en-FR" dirty="0">
                    <a:latin typeface="Avenir Next" panose="020B0503020202020204" pitchFamily="34" charset="0"/>
                  </a:rPr>
                  <a:t>Sci/Pb(Fe) E-calo(H-calo)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60B7B95-C721-D603-F878-244A7163FA55}"/>
                  </a:ext>
                </a:extLst>
              </p:cNvPr>
              <p:cNvSpPr txBox="1"/>
              <p:nvPr/>
            </p:nvSpPr>
            <p:spPr>
              <a:xfrm>
                <a:off x="1289869" y="1753434"/>
                <a:ext cx="1701107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FR" dirty="0">
                    <a:latin typeface="Avenir Next" panose="020B0503020202020204" pitchFamily="34" charset="0"/>
                  </a:rPr>
                  <a:t>Muon-tagging</a:t>
                </a:r>
              </a:p>
              <a:p>
                <a:pPr algn="ctr"/>
                <a:r>
                  <a:rPr lang="en-FR" dirty="0">
                    <a:latin typeface="Avenir Next" panose="020B0503020202020204" pitchFamily="34" charset="0"/>
                  </a:rPr>
                  <a:t>RPC or DT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E65696E-60C0-0956-03E4-AAB269F8AA5A}"/>
                  </a:ext>
                </a:extLst>
              </p:cNvPr>
              <p:cNvSpPr txBox="1"/>
              <p:nvPr/>
            </p:nvSpPr>
            <p:spPr>
              <a:xfrm>
                <a:off x="8183058" y="3504832"/>
                <a:ext cx="3526542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dirty="0">
                    <a:latin typeface="Avenir Next" panose="020B0503020202020204" pitchFamily="34" charset="0"/>
                  </a:rPr>
                  <a:t>Endcap calo (CMS phase-2 like)</a:t>
                </a:r>
              </a:p>
              <a:p>
                <a:pPr algn="ctr"/>
                <a:r>
                  <a:rPr lang="en-FR" dirty="0">
                    <a:latin typeface="Avenir Next" panose="020B0503020202020204" pitchFamily="34" charset="0"/>
                  </a:rPr>
                  <a:t>Si/W(PB/Cu) F(B)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7437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tector | CMS Experiment">
            <a:extLst>
              <a:ext uri="{FF2B5EF4-FFF2-40B4-BE49-F238E27FC236}">
                <a16:creationId xmlns:a16="http://schemas.microsoft.com/office/drawing/2014/main" id="{2F9A025D-98B0-BD48-AB44-0BADC9490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2" b="11010"/>
          <a:stretch/>
        </p:blipFill>
        <p:spPr bwMode="auto">
          <a:xfrm>
            <a:off x="0" y="1541381"/>
            <a:ext cx="12192000" cy="533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78333" y="51655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A9185D-3383-6447-81BF-1ACD468F3EDF}"/>
              </a:ext>
            </a:extLst>
          </p:cNvPr>
          <p:cNvSpPr/>
          <p:nvPr/>
        </p:nvSpPr>
        <p:spPr>
          <a:xfrm>
            <a:off x="-18154" y="216999"/>
            <a:ext cx="12185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Subsystems defined &amp; ordered by particle-matter interaction</a:t>
            </a:r>
          </a:p>
          <a:p>
            <a:pPr algn="ctr"/>
            <a:r>
              <a:rPr lang="en-US" sz="2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ideally measure &amp; identify all, and only, particles produced in each beam collision</a:t>
            </a:r>
          </a:p>
          <a:p>
            <a:pPr algn="ctr"/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not represented in example below Cerenkov light device for Particle </a:t>
            </a:r>
            <a:r>
              <a:rPr lang="en-US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IDentification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(typically before calorimetry)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1740C0-6DDA-4D4B-92C9-3113F9909D95}"/>
              </a:ext>
            </a:extLst>
          </p:cNvPr>
          <p:cNvSpPr txBox="1"/>
          <p:nvPr/>
        </p:nvSpPr>
        <p:spPr>
          <a:xfrm rot="16322921">
            <a:off x="2412514" y="4041163"/>
            <a:ext cx="1880957" cy="338554"/>
          </a:xfrm>
          <a:prstGeom prst="rect">
            <a:avLst/>
          </a:prstGeom>
          <a:solidFill>
            <a:schemeClr val="bg1">
              <a:lumMod val="95000"/>
              <a:alpha val="50175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Muon Chambers</a:t>
            </a:r>
            <a:endParaRPr lang="en-FR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8F4179-315F-CD40-8212-EAEC7DF1F8AC}"/>
              </a:ext>
            </a:extLst>
          </p:cNvPr>
          <p:cNvSpPr txBox="1"/>
          <p:nvPr/>
        </p:nvSpPr>
        <p:spPr>
          <a:xfrm rot="16200000">
            <a:off x="3445758" y="4041163"/>
            <a:ext cx="1090385" cy="338554"/>
          </a:xfrm>
          <a:prstGeom prst="rect">
            <a:avLst/>
          </a:prstGeom>
          <a:solidFill>
            <a:schemeClr val="bg1">
              <a:lumMod val="95000"/>
              <a:alpha val="50175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Solenoid</a:t>
            </a:r>
            <a:endParaRPr lang="en-FR" sz="1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4557BE-64DA-E241-9E2B-15CB58D92EB6}"/>
              </a:ext>
            </a:extLst>
          </p:cNvPr>
          <p:cNvSpPr txBox="1"/>
          <p:nvPr/>
        </p:nvSpPr>
        <p:spPr>
          <a:xfrm rot="16200000">
            <a:off x="5306542" y="4041163"/>
            <a:ext cx="955840" cy="338554"/>
          </a:xfrm>
          <a:prstGeom prst="rect">
            <a:avLst/>
          </a:prstGeom>
          <a:solidFill>
            <a:schemeClr val="bg1">
              <a:lumMod val="95000"/>
              <a:alpha val="50175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Tracker</a:t>
            </a:r>
            <a:endParaRPr lang="en-FR" sz="1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1885F2-3CA3-D541-B597-22C7DCEE8872}"/>
              </a:ext>
            </a:extLst>
          </p:cNvPr>
          <p:cNvSpPr txBox="1"/>
          <p:nvPr/>
        </p:nvSpPr>
        <p:spPr>
          <a:xfrm rot="16200000">
            <a:off x="3799951" y="4041162"/>
            <a:ext cx="3035394" cy="338554"/>
          </a:xfrm>
          <a:prstGeom prst="rect">
            <a:avLst/>
          </a:prstGeom>
          <a:solidFill>
            <a:schemeClr val="bg1">
              <a:lumMod val="95000"/>
              <a:alpha val="50175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Electromagnetic Calorimeter</a:t>
            </a:r>
            <a:endParaRPr lang="en-FR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6D67EC-CBB5-994F-8BAC-15C12965494A}"/>
              </a:ext>
            </a:extLst>
          </p:cNvPr>
          <p:cNvSpPr txBox="1"/>
          <p:nvPr/>
        </p:nvSpPr>
        <p:spPr>
          <a:xfrm rot="16200000">
            <a:off x="3571406" y="4041163"/>
            <a:ext cx="2354031" cy="338554"/>
          </a:xfrm>
          <a:prstGeom prst="rect">
            <a:avLst/>
          </a:prstGeom>
          <a:solidFill>
            <a:schemeClr val="bg1">
              <a:lumMod val="95000"/>
              <a:alpha val="50175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Hadronic Calorimeter</a:t>
            </a:r>
            <a:endParaRPr lang="en-FR" sz="16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BADC7D-6C6E-2380-18C7-26FB4B6849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108"/>
          <a:stretch/>
        </p:blipFill>
        <p:spPr>
          <a:xfrm>
            <a:off x="6096000" y="3059071"/>
            <a:ext cx="777059" cy="2501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EF81AA-F559-D372-CFEE-2FBB9373AF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22" r="77024"/>
          <a:stretch/>
        </p:blipFill>
        <p:spPr>
          <a:xfrm>
            <a:off x="6570253" y="3048443"/>
            <a:ext cx="667604" cy="2501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F96E51-D7A8-ABAA-69DE-D199B1CCB9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93" r="63984"/>
          <a:stretch/>
        </p:blipFill>
        <p:spPr>
          <a:xfrm>
            <a:off x="6897195" y="3036632"/>
            <a:ext cx="983924" cy="2501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4828F1-D499-87D4-D828-B38668C965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827" r="50000"/>
          <a:stretch/>
        </p:blipFill>
        <p:spPr>
          <a:xfrm>
            <a:off x="7728566" y="3036632"/>
            <a:ext cx="888572" cy="2501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927A62-C055-FC71-E9E5-A5C382FFAF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653" r="-1"/>
          <a:stretch/>
        </p:blipFill>
        <p:spPr>
          <a:xfrm>
            <a:off x="8480916" y="2744995"/>
            <a:ext cx="2452696" cy="31007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EB56859-86B4-5835-FC46-F8E845AB3D86}"/>
              </a:ext>
            </a:extLst>
          </p:cNvPr>
          <p:cNvSpPr txBox="1">
            <a:spLocks/>
          </p:cNvSpPr>
          <p:nvPr/>
        </p:nvSpPr>
        <p:spPr>
          <a:xfrm>
            <a:off x="6651286" y="3383625"/>
            <a:ext cx="396000" cy="396000"/>
          </a:xfrm>
          <a:prstGeom prst="rect">
            <a:avLst/>
          </a:prstGeom>
          <a:solidFill>
            <a:schemeClr val="bg1">
              <a:lumMod val="95000"/>
              <a:alpha val="50299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γ</a:t>
            </a:r>
            <a:endParaRPr lang="en-FR" sz="2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7D37B5-9828-7676-9381-9AB1DB5F028E}"/>
              </a:ext>
            </a:extLst>
          </p:cNvPr>
          <p:cNvSpPr txBox="1">
            <a:spLocks/>
          </p:cNvSpPr>
          <p:nvPr/>
        </p:nvSpPr>
        <p:spPr>
          <a:xfrm>
            <a:off x="7141160" y="3403994"/>
            <a:ext cx="468000" cy="400110"/>
          </a:xfrm>
          <a:prstGeom prst="rect">
            <a:avLst/>
          </a:prstGeom>
          <a:solidFill>
            <a:schemeClr val="bg1">
              <a:lumMod val="95000"/>
              <a:alpha val="50299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</a:t>
            </a:r>
            <a:r>
              <a:rPr lang="en-US" sz="2000" b="1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0</a:t>
            </a:r>
            <a:endParaRPr lang="en-FR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34D15E-BBCC-0768-A487-709879232631}"/>
              </a:ext>
            </a:extLst>
          </p:cNvPr>
          <p:cNvSpPr txBox="1">
            <a:spLocks/>
          </p:cNvSpPr>
          <p:nvPr/>
        </p:nvSpPr>
        <p:spPr>
          <a:xfrm>
            <a:off x="7123160" y="4818067"/>
            <a:ext cx="504000" cy="399600"/>
          </a:xfrm>
          <a:prstGeom prst="rect">
            <a:avLst/>
          </a:prstGeom>
          <a:solidFill>
            <a:schemeClr val="bg1">
              <a:lumMod val="95000"/>
              <a:alpha val="50299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</a:t>
            </a:r>
            <a:r>
              <a:rPr lang="en-US" sz="2000" b="1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±</a:t>
            </a:r>
            <a:endParaRPr lang="en-FR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0E64F7-544E-844B-3EB8-E30D132C5929}"/>
              </a:ext>
            </a:extLst>
          </p:cNvPr>
          <p:cNvSpPr txBox="1">
            <a:spLocks/>
          </p:cNvSpPr>
          <p:nvPr/>
        </p:nvSpPr>
        <p:spPr>
          <a:xfrm>
            <a:off x="6597286" y="4457429"/>
            <a:ext cx="504000" cy="396000"/>
          </a:xfrm>
          <a:prstGeom prst="rect">
            <a:avLst/>
          </a:prstGeom>
          <a:solidFill>
            <a:schemeClr val="bg1">
              <a:lumMod val="95000"/>
              <a:alpha val="50299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</a:t>
            </a:r>
            <a:r>
              <a:rPr lang="en-US" sz="2000" b="1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±</a:t>
            </a:r>
            <a:endParaRPr lang="en-FR" sz="2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EDE9FF-9080-C25C-7B1F-AA71B9E6FD36}"/>
              </a:ext>
            </a:extLst>
          </p:cNvPr>
          <p:cNvSpPr txBox="1">
            <a:spLocks/>
          </p:cNvSpPr>
          <p:nvPr/>
        </p:nvSpPr>
        <p:spPr>
          <a:xfrm>
            <a:off x="9166157" y="3783735"/>
            <a:ext cx="396000" cy="400110"/>
          </a:xfrm>
          <a:prstGeom prst="rect">
            <a:avLst/>
          </a:prstGeom>
          <a:solidFill>
            <a:schemeClr val="bg1">
              <a:lumMod val="95000"/>
              <a:alpha val="50299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μ</a:t>
            </a:r>
            <a:endParaRPr lang="en-FR" sz="2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0F0D3F-2443-5EE3-88B7-3CB5872716BE}"/>
              </a:ext>
            </a:extLst>
          </p:cNvPr>
          <p:cNvSpPr txBox="1"/>
          <p:nvPr/>
        </p:nvSpPr>
        <p:spPr>
          <a:xfrm>
            <a:off x="-18154" y="1510208"/>
            <a:ext cx="26366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10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Front view of the CMS detector barrel part</a:t>
            </a:r>
            <a:endParaRPr lang="en-FR" sz="10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E31DC8-6DB1-53D2-5EBB-D675FFFE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0" y="1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98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BE50F-1811-BDAD-8FAD-2D224BE5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7E3249-1C28-F2AE-B2FF-029AA7ED63FB}"/>
              </a:ext>
            </a:extLst>
          </p:cNvPr>
          <p:cNvSpPr txBox="1"/>
          <p:nvPr/>
        </p:nvSpPr>
        <p:spPr>
          <a:xfrm>
            <a:off x="339281" y="538466"/>
            <a:ext cx="1151343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Avenir Next" panose="020B0503020202020204" pitchFamily="34" charset="0"/>
              </a:rPr>
              <a:t>Conceptual design FCC-</a:t>
            </a:r>
            <a:r>
              <a:rPr lang="en-GB" sz="3200" dirty="0" err="1">
                <a:latin typeface="Avenir Next" panose="020B0503020202020204" pitchFamily="34" charset="0"/>
              </a:rPr>
              <a:t>hh</a:t>
            </a:r>
            <a:endParaRPr lang="en-GB" sz="3200" dirty="0">
              <a:latin typeface="Avenir Next" panose="020B0503020202020204" pitchFamily="34" charset="0"/>
            </a:endParaRPr>
          </a:p>
          <a:p>
            <a:pPr algn="ctr"/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p-p ≃ 85 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TeV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, luminosity ≃ 3 x 10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35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cm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2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-1</a:t>
            </a:r>
          </a:p>
          <a:p>
            <a:pPr algn="ctr"/>
            <a:r>
              <a:rPr lang="en-GB" sz="2400" dirty="0">
                <a:latin typeface="Avenir Next" panose="020B0503020202020204" pitchFamily="34" charset="0"/>
              </a:rPr>
              <a:t>timeline for operation ≳ 2050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2640BA-5B2E-46F0-ABFB-DC3FB7C93721}"/>
              </a:ext>
            </a:extLst>
          </p:cNvPr>
          <p:cNvGrpSpPr/>
          <p:nvPr/>
        </p:nvGrpSpPr>
        <p:grpSpPr>
          <a:xfrm>
            <a:off x="486602" y="1985434"/>
            <a:ext cx="11366117" cy="4032410"/>
            <a:chOff x="486602" y="1985434"/>
            <a:chExt cx="11366117" cy="40324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A00A64-4444-AE41-3134-3DEDA4030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602" y="1985434"/>
              <a:ext cx="5467532" cy="362288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C214F5-DE96-CFA3-3DAD-A1E76B5183F9}"/>
                </a:ext>
              </a:extLst>
            </p:cNvPr>
            <p:cNvSpPr txBox="1"/>
            <p:nvPr/>
          </p:nvSpPr>
          <p:spPr>
            <a:xfrm>
              <a:off x="4203959" y="5710067"/>
              <a:ext cx="198357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FR" sz="1400" dirty="0">
                  <a:latin typeface="Avenir Next" panose="020B0503020202020204" pitchFamily="34" charset="0"/>
                </a:rPr>
                <a:t>10% at 1TeV at LHC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D3C876E-3F1C-0F51-1C3C-CA92D0FC1D64}"/>
                </a:ext>
              </a:extLst>
            </p:cNvPr>
            <p:cNvSpPr txBox="1"/>
            <p:nvPr/>
          </p:nvSpPr>
          <p:spPr>
            <a:xfrm>
              <a:off x="2000485" y="5704445"/>
              <a:ext cx="21691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400" dirty="0">
                  <a:latin typeface="Avenir Next" panose="020B0503020202020204" pitchFamily="34" charset="0"/>
                </a:rPr>
                <a:t>H-calo depth 12 lambda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7824334-FD99-0E2B-9F95-19CA290B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237319"/>
              <a:ext cx="5522718" cy="232029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3F958B-1BFE-A231-319D-88BE87482400}"/>
                </a:ext>
              </a:extLst>
            </p:cNvPr>
            <p:cNvSpPr txBox="1"/>
            <p:nvPr/>
          </p:nvSpPr>
          <p:spPr>
            <a:xfrm>
              <a:off x="6079491" y="4669138"/>
              <a:ext cx="577322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Avenir Next" panose="020B0503020202020204" pitchFamily="34" charset="0"/>
                </a:rPr>
                <a:t>SCS challenges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Avenir Next" panose="020B0503020202020204" pitchFamily="34" charset="0"/>
                </a:rPr>
                <a:t>stored energy, a</a:t>
              </a:r>
              <a:r>
                <a:rPr lang="en-FR" dirty="0">
                  <a:latin typeface="Avenir Next" panose="020B0503020202020204" pitchFamily="34" charset="0"/>
                </a:rPr>
                <a:t>lternative thin SCS inside calo.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Avenir Next" panose="020B0503020202020204" pitchFamily="34" charset="0"/>
                </a:rPr>
                <a:t>w</a:t>
              </a:r>
              <a:r>
                <a:rPr lang="en-FR" dirty="0">
                  <a:latin typeface="Avenir Next" panose="020B0503020202020204" pitchFamily="34" charset="0"/>
                </a:rPr>
                <a:t>eight, no return yoke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Avenir Next" panose="020B0503020202020204" pitchFamily="34" charset="0"/>
                </a:rPr>
                <a:t>alternative w/ dipole in F/B regions</a:t>
              </a:r>
              <a:endParaRPr lang="en-FR" sz="20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FCA82CD-A317-8F5E-663C-7FED7DCDE6A7}"/>
              </a:ext>
            </a:extLst>
          </p:cNvPr>
          <p:cNvSpPr txBox="1"/>
          <p:nvPr/>
        </p:nvSpPr>
        <p:spPr>
          <a:xfrm>
            <a:off x="948373" y="5989179"/>
            <a:ext cx="10295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venir Next" panose="020B0503020202020204" pitchFamily="34" charset="0"/>
                <a:hlinkClick r:id="rId4"/>
              </a:rPr>
              <a:t>https://agenda.infn.it/event/42594/contributions/242609/attachments/126368/186542/Hadron-Collider-WS-20241002.pdf</a:t>
            </a:r>
            <a:r>
              <a:rPr lang="en-GB" sz="1400" dirty="0">
                <a:latin typeface="Avenir Next" panose="020B0503020202020204" pitchFamily="34" charset="0"/>
              </a:rPr>
              <a:t> </a:t>
            </a:r>
            <a:endParaRPr lang="en-FR" sz="14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196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BE50F-1811-BDAD-8FAD-2D224BE5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7E3249-1C28-F2AE-B2FF-029AA7ED63FB}"/>
              </a:ext>
            </a:extLst>
          </p:cNvPr>
          <p:cNvSpPr txBox="1"/>
          <p:nvPr/>
        </p:nvSpPr>
        <p:spPr>
          <a:xfrm>
            <a:off x="91440" y="281266"/>
            <a:ext cx="12009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Avenir Next" panose="020B0503020202020204" pitchFamily="34" charset="0"/>
              </a:rPr>
              <a:t>Major detector challenges for (all) subsystems at FCC-</a:t>
            </a:r>
            <a:r>
              <a:rPr lang="en-GB" sz="3200" dirty="0" err="1">
                <a:latin typeface="Avenir Next" panose="020B0503020202020204" pitchFamily="34" charset="0"/>
              </a:rPr>
              <a:t>hh</a:t>
            </a:r>
            <a:endParaRPr lang="en-GB" sz="3200" dirty="0">
              <a:latin typeface="Avenir Next" panose="020B05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77B76A-DFDE-D5D0-9C0B-2C1A02943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535" y="3313940"/>
            <a:ext cx="4892930" cy="2288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815E91-8AD5-BEC2-FC6A-30326CA659C6}"/>
              </a:ext>
            </a:extLst>
          </p:cNvPr>
          <p:cNvSpPr txBox="1"/>
          <p:nvPr/>
        </p:nvSpPr>
        <p:spPr>
          <a:xfrm>
            <a:off x="486251" y="5764388"/>
            <a:ext cx="10797547" cy="646331"/>
          </a:xfrm>
          <a:prstGeom prst="rect">
            <a:avLst/>
          </a:prstGeom>
          <a:solidFill>
            <a:schemeClr val="bg1">
              <a:lumMod val="95000"/>
              <a:alpha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venir Next" panose="020B0503020202020204" pitchFamily="34" charset="0"/>
              </a:rPr>
              <a:t>d</a:t>
            </a:r>
            <a:r>
              <a:rPr lang="en-FR" dirty="0">
                <a:latin typeface="Avenir Next" panose="020B0503020202020204" pitchFamily="34" charset="0"/>
              </a:rPr>
              <a:t>ifficult to anticipate technology progress on the long time scale of the project, completely new technologies will be needed particularly for radiation tolerance needing R&amp;D attention already today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02A751-CAE2-ACC4-5EF9-F196DED33866}"/>
              </a:ext>
            </a:extLst>
          </p:cNvPr>
          <p:cNvSpPr txBox="1"/>
          <p:nvPr/>
        </p:nvSpPr>
        <p:spPr>
          <a:xfrm>
            <a:off x="0" y="6591483"/>
            <a:ext cx="2911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MS in B</a:t>
            </a:r>
            <a:r>
              <a:rPr lang="en-GB" sz="1400" i="1" dirty="0">
                <a:latin typeface="Avenir Next" panose="020B0503020202020204" pitchFamily="34" charset="0"/>
              </a:rPr>
              <a:t>e</a:t>
            </a:r>
            <a:r>
              <a:rPr lang="en-FR" sz="1400" i="1" dirty="0">
                <a:latin typeface="Avenir Next" panose="020B0503020202020204" pitchFamily="34" charset="0"/>
              </a:rPr>
              <a:t>am Pipe may be critical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7002B-BD16-C626-00CC-E77FA2714A59}"/>
              </a:ext>
            </a:extLst>
          </p:cNvPr>
          <p:cNvSpPr txBox="1"/>
          <p:nvPr/>
        </p:nvSpPr>
        <p:spPr>
          <a:xfrm>
            <a:off x="282341" y="890705"/>
            <a:ext cx="1162731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≃ </a:t>
            </a:r>
            <a:r>
              <a:rPr lang="en-US" sz="2000" dirty="0">
                <a:latin typeface="Avenir Next" panose="020B0503020202020204" pitchFamily="34" charset="0"/>
              </a:rPr>
              <a:t>30 GHz collision rate, &lt;1000&gt; per bunch crossing separated by </a:t>
            </a:r>
            <a:r>
              <a:rPr lang="en-GB" sz="2000" dirty="0">
                <a:latin typeface="Avenir Next" panose="020B0503020202020204" pitchFamily="34" charset="0"/>
              </a:rPr>
              <a:t>120 </a:t>
            </a:r>
            <a:r>
              <a:rPr lang="en-GB" sz="2000" dirty="0" err="1">
                <a:latin typeface="Avenir Next" panose="020B0503020202020204" pitchFamily="34" charset="0"/>
              </a:rPr>
              <a:t>μm</a:t>
            </a:r>
            <a:r>
              <a:rPr lang="en-GB" sz="2000" dirty="0">
                <a:latin typeface="Avenir Next" panose="020B0503020202020204" pitchFamily="34" charset="0"/>
              </a:rPr>
              <a:t> &amp; 0.4 </a:t>
            </a:r>
            <a:r>
              <a:rPr lang="en-GB" sz="2000" dirty="0" err="1">
                <a:latin typeface="Avenir Next" panose="020B0503020202020204" pitchFamily="34" charset="0"/>
              </a:rPr>
              <a:t>ps</a:t>
            </a:r>
            <a:r>
              <a:rPr lang="en-GB" sz="2000" dirty="0">
                <a:latin typeface="Avenir Next" panose="020B0503020202020204" pitchFamily="34" charset="0"/>
              </a:rPr>
              <a:t> </a:t>
            </a:r>
            <a:endParaRPr lang="en-US" sz="2000" dirty="0">
              <a:latin typeface="Avenir Next" panose="020B0503020202020204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require high granularity &amp; 5D measurement ≲ 10 </a:t>
            </a:r>
            <a:r>
              <a:rPr lang="en-GB" dirty="0" err="1">
                <a:solidFill>
                  <a:srgbClr val="C00000"/>
                </a:solidFill>
                <a:latin typeface="Avenir Next" panose="020B0503020202020204" pitchFamily="34" charset="0"/>
              </a:rPr>
              <a:t>ps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 to identify vertex &amp; associated particles*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≳ 1Pbps data (≃ 10xHL-LHC) &amp; physic rates (</a:t>
            </a:r>
            <a:r>
              <a:rPr lang="en-US" sz="2000" dirty="0">
                <a:latin typeface="Avenir Next" panose="020B0503020202020204" pitchFamily="34" charset="0"/>
              </a:rPr>
              <a:t>100 MHz jets </a:t>
            </a:r>
            <a:r>
              <a:rPr lang="en-US" sz="2000" dirty="0" err="1">
                <a:latin typeface="Avenir Next" panose="020B0503020202020204" pitchFamily="34" charset="0"/>
              </a:rPr>
              <a:t>p</a:t>
            </a:r>
            <a:r>
              <a:rPr lang="en-US" sz="2000" baseline="-25000" dirty="0" err="1">
                <a:latin typeface="Avenir Next" panose="020B0503020202020204" pitchFamily="34" charset="0"/>
              </a:rPr>
              <a:t>T</a:t>
            </a:r>
            <a:r>
              <a:rPr lang="en-US" sz="2000" dirty="0">
                <a:latin typeface="Avenir Next" panose="020B0503020202020204" pitchFamily="34" charset="0"/>
              </a:rPr>
              <a:t> &gt; 50 GeV, 400(W)/120(Z)/11(t) kHz)</a:t>
            </a:r>
            <a:endParaRPr lang="en-GB" sz="2000" dirty="0">
              <a:latin typeface="Avenir Next" panose="020B0503020202020204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require high bandwidth data links and fast data selection on/off detector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Irradiation x 10 to 30 larger than at HL-LHC (x 100 at largest 𝜂 calorimeters)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require new materials (also for electronics)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NGL calorimetry only technology expected to survive (as of today) in F/B regions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inner elements may have to be replaced several times during operation</a:t>
            </a:r>
          </a:p>
        </p:txBody>
      </p:sp>
    </p:spTree>
    <p:extLst>
      <p:ext uri="{BB962C8B-B14F-4D97-AF65-F5344CB8AC3E}">
        <p14:creationId xmlns:p14="http://schemas.microsoft.com/office/powerpoint/2010/main" val="3110731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BE50F-1811-BDAD-8FAD-2D224BE5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7E3249-1C28-F2AE-B2FF-029AA7ED63FB}"/>
              </a:ext>
            </a:extLst>
          </p:cNvPr>
          <p:cNvSpPr txBox="1"/>
          <p:nvPr/>
        </p:nvSpPr>
        <p:spPr>
          <a:xfrm>
            <a:off x="339281" y="515888"/>
            <a:ext cx="1151343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Avenir Next" panose="020B0503020202020204" pitchFamily="34" charset="0"/>
              </a:rPr>
              <a:t>Conceptual design for Muon Collider</a:t>
            </a:r>
          </a:p>
          <a:p>
            <a:pPr algn="ctr"/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3.2 – 7.6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TeV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, luminosity up to ≃ 10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34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- 10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35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cm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2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</a:t>
            </a:r>
            <a:r>
              <a:rPr lang="en-GB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-1</a:t>
            </a:r>
          </a:p>
          <a:p>
            <a:pPr algn="ctr"/>
            <a:r>
              <a:rPr lang="en-GB" sz="2400" dirty="0">
                <a:latin typeface="Avenir Next" panose="020B0503020202020204" pitchFamily="34" charset="0"/>
              </a:rPr>
              <a:t>long term timeline for operation ≳ 2050 -2070 at 3.2 – 7.6TeV 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F619E1-4893-9508-AFE8-5B5EED951994}"/>
              </a:ext>
            </a:extLst>
          </p:cNvPr>
          <p:cNvGrpSpPr/>
          <p:nvPr/>
        </p:nvGrpSpPr>
        <p:grpSpPr>
          <a:xfrm>
            <a:off x="572602" y="2886275"/>
            <a:ext cx="11046797" cy="3418407"/>
            <a:chOff x="339281" y="2231515"/>
            <a:chExt cx="11046797" cy="34184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FDBF7A-A9CD-2A04-15E7-228138CBD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9281" y="2641734"/>
              <a:ext cx="4985073" cy="291881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175816F-48F3-35A9-957A-13B6C9CA5CDF}"/>
                </a:ext>
              </a:extLst>
            </p:cNvPr>
            <p:cNvSpPr txBox="1"/>
            <p:nvPr/>
          </p:nvSpPr>
          <p:spPr>
            <a:xfrm>
              <a:off x="1736179" y="2253607"/>
              <a:ext cx="2046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>
                  <a:latin typeface="Avenir Next" panose="020B0503020202020204" pitchFamily="34" charset="0"/>
                </a:rPr>
                <a:t>3.2 TeV CLIC-like 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671305-A5C2-24F0-5D31-D872F588C815}"/>
                </a:ext>
              </a:extLst>
            </p:cNvPr>
            <p:cNvSpPr txBox="1"/>
            <p:nvPr/>
          </p:nvSpPr>
          <p:spPr>
            <a:xfrm>
              <a:off x="9246921" y="2231515"/>
              <a:ext cx="17035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>
                  <a:latin typeface="Avenir Next" panose="020B0503020202020204" pitchFamily="34" charset="0"/>
                </a:rPr>
                <a:t>7.6 TeV MAIA 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D31CA0-4BB3-C042-E65F-65B9AD6DC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14013" y="2641734"/>
              <a:ext cx="2772065" cy="285101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892644-451B-CA83-1058-8977BD6C242F}"/>
                </a:ext>
              </a:extLst>
            </p:cNvPr>
            <p:cNvSpPr txBox="1"/>
            <p:nvPr/>
          </p:nvSpPr>
          <p:spPr>
            <a:xfrm>
              <a:off x="5324353" y="2479823"/>
              <a:ext cx="322950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FR" dirty="0">
                  <a:latin typeface="Avenir Next" panose="020B0503020202020204" pitchFamily="34" charset="0"/>
                </a:rPr>
                <a:t>SCS 3.7 T </a:t>
              </a:r>
              <a:r>
                <a:rPr lang="en-FR" dirty="0">
                  <a:latin typeface="Avenir Next" panose="020B0503020202020204" pitchFamily="34" charset="0"/>
                  <a:sym typeface="Wingdings" pitchFamily="2" charset="2"/>
                </a:rPr>
                <a:t></a:t>
              </a:r>
              <a:r>
                <a:rPr lang="en-FR" dirty="0">
                  <a:latin typeface="Avenir Next" panose="020B0503020202020204" pitchFamily="34" charset="0"/>
                </a:rPr>
                <a:t> 5 T shielding outside calo from BIB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FR" dirty="0">
                  <a:latin typeface="Avenir Next" panose="020B0503020202020204" pitchFamily="34" charset="0"/>
                </a:rPr>
                <a:t>Calo </a:t>
              </a:r>
              <a:r>
                <a:rPr lang="en-GB" dirty="0">
                  <a:latin typeface="Avenir Next" panose="020B0503020202020204" pitchFamily="34" charset="0"/>
                </a:rPr>
                <a:t>depths increased </a:t>
              </a:r>
              <a:endParaRPr lang="en-FR" dirty="0">
                <a:latin typeface="Avenir Next" panose="020B0503020202020204" pitchFamily="34" charset="0"/>
              </a:endParaRPr>
            </a:p>
            <a:p>
              <a:pPr marL="634950" lvl="1" indent="-285750">
                <a:buFont typeface="Arial" panose="020B0604020202020204" pitchFamily="34" charset="0"/>
                <a:buChar char="•"/>
              </a:pPr>
              <a:r>
                <a:rPr lang="en-FR" sz="1600" dirty="0">
                  <a:latin typeface="Avenir Next" panose="020B0503020202020204" pitchFamily="34" charset="0"/>
                </a:rPr>
                <a:t>E-calo </a:t>
              </a:r>
              <a:r>
                <a:rPr lang="en-GB" sz="1600" dirty="0">
                  <a:latin typeface="Avenir Next" panose="020B0503020202020204" pitchFamily="34" charset="0"/>
                </a:rPr>
                <a:t>CMS-like</a:t>
              </a:r>
            </a:p>
            <a:p>
              <a:pPr marL="634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Avenir Next" panose="020B0503020202020204" pitchFamily="34" charset="0"/>
                </a:rPr>
                <a:t>H-calo ATLAS like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FR" dirty="0">
                  <a:latin typeface="Avenir Next" panose="020B0503020202020204" pitchFamily="34" charset="0"/>
                </a:rPr>
                <a:t>Tacking </a:t>
              </a:r>
            </a:p>
            <a:p>
              <a:pPr marL="634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Avenir Next" panose="020B0503020202020204" pitchFamily="34" charset="0"/>
                </a:rPr>
                <a:t>VD innermost double layer to select hits from IP</a:t>
              </a:r>
            </a:p>
            <a:p>
              <a:pPr marL="634950" lvl="1" indent="-285750">
                <a:buFont typeface="Arial" panose="020B0604020202020204" pitchFamily="34" charset="0"/>
                <a:buChar char="•"/>
              </a:pPr>
              <a:r>
                <a:rPr lang="en-GB" sz="1600" dirty="0" err="1">
                  <a:latin typeface="Avenir Next" panose="020B0503020202020204" pitchFamily="34" charset="0"/>
                </a:rPr>
                <a:t>σ</a:t>
              </a:r>
              <a:r>
                <a:rPr lang="en-GB" sz="1600" baseline="-25000" dirty="0" err="1">
                  <a:latin typeface="Avenir Next" panose="020B0503020202020204" pitchFamily="34" charset="0"/>
                </a:rPr>
                <a:t>hit</a:t>
              </a:r>
              <a:r>
                <a:rPr lang="en-GB" sz="1600" dirty="0">
                  <a:latin typeface="Avenir Next" panose="020B0503020202020204" pitchFamily="34" charset="0"/>
                </a:rPr>
                <a:t> similar to FCC-</a:t>
              </a:r>
              <a:r>
                <a:rPr lang="en-GB" sz="1600" dirty="0" err="1">
                  <a:latin typeface="Avenir Next" panose="020B0503020202020204" pitchFamily="34" charset="0"/>
                </a:rPr>
                <a:t>ee</a:t>
              </a:r>
              <a:r>
                <a:rPr lang="en-GB" sz="1600" dirty="0">
                  <a:latin typeface="Avenir Next" panose="020B0503020202020204" pitchFamily="34" charset="0"/>
                </a:rPr>
                <a:t> </a:t>
              </a:r>
            </a:p>
            <a:p>
              <a:pPr marL="634950" lvl="1" indent="-285750">
                <a:buFont typeface="Arial" panose="020B0604020202020204" pitchFamily="34" charset="0"/>
                <a:buChar char="•"/>
              </a:pPr>
              <a:r>
                <a:rPr lang="en-GB" sz="1600" dirty="0" err="1">
                  <a:solidFill>
                    <a:srgbClr val="C00000"/>
                  </a:solidFill>
                  <a:latin typeface="Avenir Next" panose="020B0503020202020204" pitchFamily="34" charset="0"/>
                </a:rPr>
                <a:t>σ</a:t>
              </a:r>
              <a:r>
                <a:rPr lang="en-GB" sz="1600" baseline="-25000" dirty="0" err="1">
                  <a:solidFill>
                    <a:srgbClr val="C00000"/>
                  </a:solidFill>
                  <a:latin typeface="Avenir Next" panose="020B0503020202020204" pitchFamily="34" charset="0"/>
                </a:rPr>
                <a:t>t</a:t>
              </a:r>
              <a:r>
                <a:rPr lang="en-GB" sz="1600" baseline="-250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 </a:t>
              </a:r>
              <a:r>
                <a:rPr lang="en-GB" sz="16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≲ 30 </a:t>
              </a:r>
              <a:r>
                <a:rPr lang="en-GB" sz="1600" dirty="0" err="1">
                  <a:solidFill>
                    <a:srgbClr val="C00000"/>
                  </a:solidFill>
                  <a:latin typeface="Avenir Next" panose="020B0503020202020204" pitchFamily="34" charset="0"/>
                </a:rPr>
                <a:t>ps</a:t>
              </a:r>
              <a:endParaRPr lang="en-GB" sz="1600" dirty="0">
                <a:solidFill>
                  <a:srgbClr val="C00000"/>
                </a:solidFill>
                <a:latin typeface="Avenir Next" panose="020B0503020202020204" pitchFamily="34" charset="0"/>
              </a:endParaRPr>
            </a:p>
            <a:p>
              <a:pPr marL="634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Avenir Next" panose="020B0503020202020204" pitchFamily="34" charset="0"/>
                </a:rPr>
                <a:t>TID HL-LHC/5 </a:t>
              </a:r>
            </a:p>
            <a:p>
              <a:pPr marL="634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Avenir Next" panose="020B0503020202020204" pitchFamily="34" charset="0"/>
                </a:rPr>
                <a:t>NIEL HL=LHC/3</a:t>
              </a:r>
              <a:endParaRPr lang="en-FR" sz="16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731CC5E-33B0-86EA-86BF-E472F9419DD1}"/>
              </a:ext>
            </a:extLst>
          </p:cNvPr>
          <p:cNvSpPr txBox="1"/>
          <p:nvPr/>
        </p:nvSpPr>
        <p:spPr>
          <a:xfrm>
            <a:off x="395726" y="1835238"/>
            <a:ext cx="11400549" cy="954107"/>
          </a:xfrm>
          <a:prstGeom prst="rect">
            <a:avLst/>
          </a:prstGeom>
          <a:solidFill>
            <a:schemeClr val="bg1">
              <a:lumMod val="95000"/>
              <a:alpha val="97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Muon Collider has a huge beam brackground from muons interacting in accellarator elements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r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equires to identify tracks coming from IP with doublet layers </a:t>
            </a:r>
          </a:p>
          <a:p>
            <a:pPr marL="742950" lvl="1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requires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 precise timing O(10) ps in tracking to eliminate out of time hits</a:t>
            </a:r>
            <a:endParaRPr lang="en-FR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3904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34E4F0-F853-FC9A-7005-5AED90132E1D}"/>
              </a:ext>
            </a:extLst>
          </p:cNvPr>
          <p:cNvSpPr/>
          <p:nvPr/>
        </p:nvSpPr>
        <p:spPr>
          <a:xfrm>
            <a:off x="8997244" y="3355805"/>
            <a:ext cx="778933" cy="36406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6A239A-9D5C-3F90-4CC1-972EE2D4B53A}"/>
              </a:ext>
            </a:extLst>
          </p:cNvPr>
          <p:cNvGrpSpPr/>
          <p:nvPr/>
        </p:nvGrpSpPr>
        <p:grpSpPr>
          <a:xfrm>
            <a:off x="1348953" y="1518615"/>
            <a:ext cx="9494094" cy="3728438"/>
            <a:chOff x="917106" y="1316389"/>
            <a:chExt cx="9569000" cy="37284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8A07A0-E4AD-705C-3289-ABB552B83AC3}"/>
                </a:ext>
              </a:extLst>
            </p:cNvPr>
            <p:cNvSpPr txBox="1"/>
            <p:nvPr/>
          </p:nvSpPr>
          <p:spPr>
            <a:xfrm>
              <a:off x="1750035" y="1316389"/>
              <a:ext cx="83878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GB" sz="3200" dirty="0">
                  <a:effectLst/>
                  <a:latin typeface="Avenir Next" panose="020B0503020202020204" pitchFamily="34" charset="0"/>
                </a:rPr>
                <a:t>Outline </a:t>
              </a:r>
              <a:endParaRPr lang="en-US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2664AA-402B-DF5E-2A83-FF93F869E117}"/>
                </a:ext>
              </a:extLst>
            </p:cNvPr>
            <p:cNvSpPr txBox="1"/>
            <p:nvPr/>
          </p:nvSpPr>
          <p:spPr>
            <a:xfrm>
              <a:off x="917106" y="1905506"/>
              <a:ext cx="9569000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Generic detector concept premise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A glimpse to the past and present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Conceptual Detectors, subsystem characteristics &amp; technologies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e-e colliders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e-h/A, h-h/A, </a:t>
              </a:r>
              <a:r>
                <a:rPr lang="en-GB" sz="2400" dirty="0" err="1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μ-μ</a:t>
              </a: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 colliders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3000" dirty="0">
                  <a:latin typeface="Avenir Next" panose="020B0503020202020204" pitchFamily="34" charset="0"/>
                </a:rPr>
                <a:t>Programmatic of detector preparation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Methodologies to develop concepts and prepare technologies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06360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8E992CD-3A84-314E-ADE7-5AB9FA937236}"/>
              </a:ext>
            </a:extLst>
          </p:cNvPr>
          <p:cNvSpPr/>
          <p:nvPr/>
        </p:nvSpPr>
        <p:spPr>
          <a:xfrm>
            <a:off x="108103" y="327108"/>
            <a:ext cx="119723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venir Next" panose="020B0503020202020204" pitchFamily="34" charset="0"/>
              </a:rPr>
              <a:t>Overall steps and timeline for a detector preparation</a:t>
            </a:r>
          </a:p>
          <a:p>
            <a:pPr algn="ctr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typically starting when collider projects are considered in a strategy process </a:t>
            </a:r>
          </a:p>
          <a:p>
            <a:pPr algn="ctr"/>
            <a:r>
              <a:rPr lang="en-US" sz="2000" dirty="0">
                <a:latin typeface="Avenir Next" panose="020B0503020202020204" pitchFamily="34" charset="0"/>
              </a:rPr>
              <a:t>ex. below FCC-</a:t>
            </a:r>
            <a:r>
              <a:rPr lang="en-US" sz="2000" dirty="0" err="1">
                <a:latin typeface="Avenir Next" panose="020B0503020202020204" pitchFamily="34" charset="0"/>
              </a:rPr>
              <a:t>ee</a:t>
            </a:r>
            <a:r>
              <a:rPr lang="en-US" sz="2000" dirty="0">
                <a:latin typeface="Avenir Next" panose="020B0503020202020204" pitchFamily="34" charset="0"/>
              </a:rPr>
              <a:t> proposed at ESPP 2013, prioritized at ESPP 2020, Detector R&amp;D roadmap in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B7BA30-F84C-8B22-6C61-39ABAAC122BA}"/>
              </a:ext>
            </a:extLst>
          </p:cNvPr>
          <p:cNvSpPr txBox="1"/>
          <p:nvPr/>
        </p:nvSpPr>
        <p:spPr>
          <a:xfrm>
            <a:off x="3577" y="6227318"/>
            <a:ext cx="11627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1" dirty="0"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</a:t>
            </a:r>
            <a:r>
              <a:rPr lang="en-GB" sz="1200" i="1" dirty="0"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echnology </a:t>
            </a:r>
            <a:r>
              <a:rPr lang="en-GB" sz="1200" b="1" i="1" dirty="0"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lang="en-GB" sz="1200" i="1" dirty="0"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eadiness </a:t>
            </a:r>
            <a:r>
              <a:rPr lang="en-GB" sz="1200" b="1" i="1" dirty="0"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r>
              <a:rPr lang="en-GB" sz="1200" i="1" dirty="0"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evel defined by NASA</a:t>
            </a:r>
            <a:r>
              <a:rPr lang="en-US" sz="1200" i="1" dirty="0">
                <a:latin typeface="Avenir Next" panose="020B0503020202020204" pitchFamily="34" charset="0"/>
              </a:rPr>
              <a:t> qualify level of R&amp;D maturity, blue sky “game changer” new technologies with low TRL</a:t>
            </a:r>
          </a:p>
          <a:p>
            <a:r>
              <a:rPr lang="en-US" sz="1200" b="1" i="1" dirty="0">
                <a:latin typeface="Avenir Next" panose="020B0503020202020204" pitchFamily="34" charset="0"/>
              </a:rPr>
              <a:t>L</a:t>
            </a:r>
            <a:r>
              <a:rPr lang="en-US" sz="1200" i="1" dirty="0">
                <a:latin typeface="Avenir Next" panose="020B0503020202020204" pitchFamily="34" charset="0"/>
              </a:rPr>
              <a:t>etter</a:t>
            </a:r>
            <a:r>
              <a:rPr lang="en-US" sz="1200" b="1" i="1" dirty="0">
                <a:latin typeface="Avenir Next" panose="020B0503020202020204" pitchFamily="34" charset="0"/>
              </a:rPr>
              <a:t> o</a:t>
            </a:r>
            <a:r>
              <a:rPr lang="en-US" sz="1200" i="1" dirty="0">
                <a:latin typeface="Avenir Next" panose="020B0503020202020204" pitchFamily="34" charset="0"/>
              </a:rPr>
              <a:t>f </a:t>
            </a:r>
            <a:r>
              <a:rPr lang="en-US" sz="1200" b="1" i="1" dirty="0">
                <a:latin typeface="Avenir Next" panose="020B0503020202020204" pitchFamily="34" charset="0"/>
              </a:rPr>
              <a:t>I</a:t>
            </a:r>
            <a:r>
              <a:rPr lang="en-US" sz="1200" i="1" dirty="0">
                <a:latin typeface="Avenir Next" panose="020B0503020202020204" pitchFamily="34" charset="0"/>
              </a:rPr>
              <a:t>ntent initial concept ideas; </a:t>
            </a:r>
            <a:r>
              <a:rPr lang="en-US" sz="1200" b="1" i="1" dirty="0">
                <a:latin typeface="Avenir Next" panose="020B0503020202020204" pitchFamily="34" charset="0"/>
              </a:rPr>
              <a:t>C</a:t>
            </a:r>
            <a:r>
              <a:rPr lang="en-US" sz="1200" i="1" dirty="0">
                <a:latin typeface="Avenir Next" panose="020B0503020202020204" pitchFamily="34" charset="0"/>
              </a:rPr>
              <a:t>onceptual </a:t>
            </a:r>
            <a:r>
              <a:rPr lang="en-US" sz="1200" b="1" i="1" dirty="0">
                <a:latin typeface="Avenir Next" panose="020B0503020202020204" pitchFamily="34" charset="0"/>
              </a:rPr>
              <a:t>D</a:t>
            </a:r>
            <a:r>
              <a:rPr lang="en-US" sz="1200" i="1" dirty="0">
                <a:latin typeface="Avenir Next" panose="020B0503020202020204" pitchFamily="34" charset="0"/>
              </a:rPr>
              <a:t>esign </a:t>
            </a:r>
            <a:r>
              <a:rPr lang="en-US" sz="1200" b="1" i="1" dirty="0">
                <a:latin typeface="Avenir Next" panose="020B0503020202020204" pitchFamily="34" charset="0"/>
              </a:rPr>
              <a:t>R</a:t>
            </a:r>
            <a:r>
              <a:rPr lang="en-US" sz="1200" i="1" dirty="0">
                <a:latin typeface="Avenir Next" panose="020B0503020202020204" pitchFamily="34" charset="0"/>
              </a:rPr>
              <a:t>eport; selected concepts, </a:t>
            </a:r>
            <a:r>
              <a:rPr lang="en-US" sz="1200" b="1" i="1" dirty="0">
                <a:latin typeface="Avenir Next" panose="020B0503020202020204" pitchFamily="34" charset="0"/>
              </a:rPr>
              <a:t>D</a:t>
            </a:r>
            <a:r>
              <a:rPr lang="en-US" sz="1200" i="1" dirty="0">
                <a:latin typeface="Avenir Next" panose="020B0503020202020204" pitchFamily="34" charset="0"/>
              </a:rPr>
              <a:t>etector </a:t>
            </a:r>
            <a:r>
              <a:rPr lang="en-US" sz="1200" b="1" i="1" dirty="0">
                <a:latin typeface="Avenir Next" panose="020B0503020202020204" pitchFamily="34" charset="0"/>
              </a:rPr>
              <a:t>R</a:t>
            </a:r>
            <a:r>
              <a:rPr lang="en-US" sz="1200" i="1" dirty="0">
                <a:latin typeface="Avenir Next" panose="020B0503020202020204" pitchFamily="34" charset="0"/>
              </a:rPr>
              <a:t>esearch and </a:t>
            </a:r>
            <a:r>
              <a:rPr lang="en-US" sz="1200" b="1" i="1" dirty="0">
                <a:latin typeface="Avenir Next" panose="020B0503020202020204" pitchFamily="34" charset="0"/>
              </a:rPr>
              <a:t>D</a:t>
            </a:r>
            <a:r>
              <a:rPr lang="en-US" sz="1200" i="1" dirty="0">
                <a:latin typeface="Avenir Next" panose="020B0503020202020204" pitchFamily="34" charset="0"/>
              </a:rPr>
              <a:t>evelopment, exploration of technologies performance</a:t>
            </a:r>
          </a:p>
          <a:p>
            <a:r>
              <a:rPr lang="en-US" sz="1200" b="1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</a:t>
            </a:r>
            <a:r>
              <a:rPr lang="en-US" sz="12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echnical </a:t>
            </a:r>
            <a:r>
              <a:rPr lang="en-US" sz="1200" b="1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</a:t>
            </a:r>
            <a:r>
              <a:rPr lang="en-US" sz="12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esign </a:t>
            </a:r>
            <a:r>
              <a:rPr lang="en-US" sz="1200" b="1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R</a:t>
            </a:r>
            <a:r>
              <a:rPr lang="en-US" sz="12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eport, choice of technologies; </a:t>
            </a:r>
            <a:r>
              <a:rPr lang="en-US" sz="1200" b="1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</a:t>
            </a:r>
            <a:r>
              <a:rPr lang="en-US" sz="12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ngineering </a:t>
            </a:r>
            <a:r>
              <a:rPr lang="en-US" sz="1200" b="1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</a:t>
            </a:r>
            <a:r>
              <a:rPr lang="en-US" sz="12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esign </a:t>
            </a:r>
            <a:r>
              <a:rPr lang="en-US" sz="1200" b="1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R</a:t>
            </a:r>
            <a:r>
              <a:rPr lang="en-US" sz="12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eport, final design of components for fabrication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04A6624-018A-731B-84E7-EBA57FD9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;</a:t>
            </a:r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44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69FEA0-FD1E-9E82-8545-08F060E738A8}"/>
              </a:ext>
            </a:extLst>
          </p:cNvPr>
          <p:cNvGrpSpPr/>
          <p:nvPr/>
        </p:nvGrpSpPr>
        <p:grpSpPr>
          <a:xfrm>
            <a:off x="816940" y="1715771"/>
            <a:ext cx="10920802" cy="3077556"/>
            <a:chOff x="816940" y="2054441"/>
            <a:chExt cx="10920802" cy="307755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4D9E82-940F-CCFE-DB4C-C8E8A732DCF6}"/>
                </a:ext>
              </a:extLst>
            </p:cNvPr>
            <p:cNvSpPr txBox="1"/>
            <p:nvPr/>
          </p:nvSpPr>
          <p:spPr>
            <a:xfrm>
              <a:off x="816941" y="2520813"/>
              <a:ext cx="2253942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dirty="0">
                  <a:latin typeface="Avenir Next" panose="020B0503020202020204" pitchFamily="34" charset="0"/>
                </a:rPr>
                <a:t>Phys. requirements </a:t>
              </a:r>
            </a:p>
            <a:p>
              <a:pPr algn="r"/>
              <a:r>
                <a:rPr lang="en-GB" dirty="0">
                  <a:latin typeface="Avenir Next" panose="020B0503020202020204" pitchFamily="34" charset="0"/>
                </a:rPr>
                <a:t>fast simulation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00405F-5376-FD93-9EC4-CAACCFD54A07}"/>
                </a:ext>
              </a:extLst>
            </p:cNvPr>
            <p:cNvSpPr txBox="1"/>
            <p:nvPr/>
          </p:nvSpPr>
          <p:spPr>
            <a:xfrm>
              <a:off x="816940" y="2054441"/>
              <a:ext cx="1055464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Avenir Next" panose="020B0503020202020204" pitchFamily="34" charset="0"/>
                </a:rPr>
                <a:t>Simulations: continuous development of computing framework and reconstruction software</a:t>
              </a:r>
              <a:endPara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63B696-66D7-6F7C-A5EF-7AF3B1FA0DB2}"/>
                </a:ext>
              </a:extLst>
            </p:cNvPr>
            <p:cNvSpPr txBox="1"/>
            <p:nvPr/>
          </p:nvSpPr>
          <p:spPr>
            <a:xfrm>
              <a:off x="3137186" y="2523492"/>
              <a:ext cx="2715144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Avenir Next" panose="020B0503020202020204" pitchFamily="34" charset="0"/>
                </a:rPr>
                <a:t>GEANT simulation with full detector  geometry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EC4EDC7-A512-8160-2F99-71DF4E3FB0E0}"/>
                </a:ext>
              </a:extLst>
            </p:cNvPr>
            <p:cNvGrpSpPr/>
            <p:nvPr/>
          </p:nvGrpSpPr>
          <p:grpSpPr>
            <a:xfrm>
              <a:off x="816940" y="3232398"/>
              <a:ext cx="10920802" cy="1899599"/>
              <a:chOff x="816940" y="3232398"/>
              <a:chExt cx="10920802" cy="1899599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1A223B7F-BDE2-F6C5-1D86-95BCD5DE0DD3}"/>
                  </a:ext>
                </a:extLst>
              </p:cNvPr>
              <p:cNvGrpSpPr/>
              <p:nvPr/>
            </p:nvGrpSpPr>
            <p:grpSpPr>
              <a:xfrm>
                <a:off x="816940" y="3232398"/>
                <a:ext cx="10920802" cy="1899599"/>
                <a:chOff x="816940" y="3975348"/>
                <a:chExt cx="10920802" cy="1899599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02B45FB2-A588-5C11-B3BD-EE3280A20A94}"/>
                    </a:ext>
                  </a:extLst>
                </p:cNvPr>
                <p:cNvGrpSpPr/>
                <p:nvPr/>
              </p:nvGrpSpPr>
              <p:grpSpPr>
                <a:xfrm>
                  <a:off x="816940" y="3975348"/>
                  <a:ext cx="10920802" cy="1899599"/>
                  <a:chOff x="816940" y="3861048"/>
                  <a:chExt cx="10920802" cy="1899599"/>
                </a:xfrm>
              </p:grpSpPr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14CC3D7B-CBE3-1113-0218-C9BDE94A1B22}"/>
                      </a:ext>
                    </a:extLst>
                  </p:cNvPr>
                  <p:cNvGrpSpPr/>
                  <p:nvPr/>
                </p:nvGrpSpPr>
                <p:grpSpPr>
                  <a:xfrm>
                    <a:off x="816940" y="3861048"/>
                    <a:ext cx="10569248" cy="780585"/>
                    <a:chOff x="905913" y="2773873"/>
                    <a:chExt cx="10569248" cy="780585"/>
                  </a:xfrm>
                </p:grpSpPr>
                <p:grpSp>
                  <p:nvGrpSpPr>
                    <p:cNvPr id="16" name="Group 15">
                      <a:extLst>
                        <a:ext uri="{FF2B5EF4-FFF2-40B4-BE49-F238E27FC236}">
                          <a16:creationId xmlns:a16="http://schemas.microsoft.com/office/drawing/2014/main" id="{0D8786F9-1556-CF9B-3282-28678C89CB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05913" y="2773873"/>
                      <a:ext cx="10569248" cy="780585"/>
                      <a:chOff x="1001806" y="2329734"/>
                      <a:chExt cx="10569248" cy="780585"/>
                    </a:xfrm>
                  </p:grpSpPr>
                  <p:grpSp>
                    <p:nvGrpSpPr>
                      <p:cNvPr id="28" name="Group 27">
                        <a:extLst>
                          <a:ext uri="{FF2B5EF4-FFF2-40B4-BE49-F238E27FC236}">
                            <a16:creationId xmlns:a16="http://schemas.microsoft.com/office/drawing/2014/main" id="{3BCA53B5-19FF-B2A9-2EAF-D17EBA2532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01806" y="2329734"/>
                        <a:ext cx="10569248" cy="599731"/>
                        <a:chOff x="1001806" y="3119000"/>
                        <a:chExt cx="10569248" cy="599731"/>
                      </a:xfrm>
                    </p:grpSpPr>
                    <p:cxnSp>
                      <p:nvCxnSpPr>
                        <p:cNvPr id="78" name="Straight Arrow Connector 77">
                          <a:extLst>
                            <a:ext uri="{FF2B5EF4-FFF2-40B4-BE49-F238E27FC236}">
                              <a16:creationId xmlns:a16="http://schemas.microsoft.com/office/drawing/2014/main" id="{93B1BEEF-D52A-2E2B-CF7A-23D3BC1FEAD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0767343" y="3123886"/>
                          <a:ext cx="0" cy="477835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41" name="Group 40">
                          <a:extLst>
                            <a:ext uri="{FF2B5EF4-FFF2-40B4-BE49-F238E27FC236}">
                              <a16:creationId xmlns:a16="http://schemas.microsoft.com/office/drawing/2014/main" id="{CBAF77C7-E29D-F6BC-47AE-ED86BF9098D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01806" y="3119000"/>
                          <a:ext cx="10569248" cy="599731"/>
                          <a:chOff x="714420" y="1355177"/>
                          <a:chExt cx="10569248" cy="599731"/>
                        </a:xfrm>
                      </p:grpSpPr>
                      <p:sp>
                        <p:nvSpPr>
                          <p:cNvPr id="43" name="Hexagon 42">
                            <a:extLst>
                              <a:ext uri="{FF2B5EF4-FFF2-40B4-BE49-F238E27FC236}">
                                <a16:creationId xmlns:a16="http://schemas.microsoft.com/office/drawing/2014/main" id="{2E5E8CBC-04C0-55F4-7CFD-9BDE365D34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17898" y="1355177"/>
                            <a:ext cx="10565770" cy="599731"/>
                          </a:xfrm>
                          <a:prstGeom prst="hexagon">
                            <a:avLst/>
                          </a:prstGeom>
                          <a:gradFill flip="none" rotWithShape="1">
                            <a:gsLst>
                              <a:gs pos="0">
                                <a:schemeClr val="tx1">
                                  <a:lumMod val="59957"/>
                                  <a:lumOff val="40043"/>
                                </a:schemeClr>
                              </a:gs>
                              <a:gs pos="100000">
                                <a:schemeClr val="tx1">
                                  <a:lumMod val="10000"/>
                                  <a:lumOff val="90000"/>
                                </a:schemeClr>
                              </a:gs>
                            </a:gsLst>
                            <a:lin ang="0" scaled="1"/>
                            <a:tileRect/>
                          </a:gradFill>
                          <a:ln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FR"/>
                          </a:p>
                        </p:txBody>
                      </p:sp>
                      <p:grpSp>
                        <p:nvGrpSpPr>
                          <p:cNvPr id="44" name="Group 43">
                            <a:extLst>
                              <a:ext uri="{FF2B5EF4-FFF2-40B4-BE49-F238E27FC236}">
                                <a16:creationId xmlns:a16="http://schemas.microsoft.com/office/drawing/2014/main" id="{78BC5809-0DEA-F60F-1EDE-0CFAC2A1204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14420" y="1366467"/>
                            <a:ext cx="10565770" cy="576000"/>
                            <a:chOff x="714420" y="1800218"/>
                            <a:chExt cx="10565770" cy="576000"/>
                          </a:xfrm>
                        </p:grpSpPr>
                        <p:sp>
                          <p:nvSpPr>
                            <p:cNvPr id="45" name="Hexagon 44">
                              <a:extLst>
                                <a:ext uri="{FF2B5EF4-FFF2-40B4-BE49-F238E27FC236}">
                                  <a16:creationId xmlns:a16="http://schemas.microsoft.com/office/drawing/2014/main" id="{54819610-3028-F49D-5CA1-F52B2678C54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14420" y="1800218"/>
                              <a:ext cx="2644053" cy="576000"/>
                            </a:xfrm>
                            <a:prstGeom prst="hexagon">
                              <a:avLst/>
                            </a:prstGeom>
                            <a:noFill/>
                            <a:ln w="19050">
                              <a:solidFill>
                                <a:schemeClr val="tx1"/>
                              </a:solidFill>
                            </a:ln>
                            <a:effectLst/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endParaRPr lang="en-FR" sz="1600" dirty="0">
                                <a:solidFill>
                                  <a:schemeClr val="tx1"/>
                                </a:solidFill>
                                <a:latin typeface="Avenir Next" panose="020B050302020202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46" name="Group 45">
                              <a:extLst>
                                <a:ext uri="{FF2B5EF4-FFF2-40B4-BE49-F238E27FC236}">
                                  <a16:creationId xmlns:a16="http://schemas.microsoft.com/office/drawing/2014/main" id="{05591E90-8FF8-D5E7-783B-A9EC4518449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741073" y="1800218"/>
                              <a:ext cx="10539117" cy="576000"/>
                              <a:chOff x="741073" y="1811941"/>
                              <a:chExt cx="10539117" cy="576000"/>
                            </a:xfrm>
                          </p:grpSpPr>
                          <p:sp>
                            <p:nvSpPr>
                              <p:cNvPr id="47" name="TextBox 46">
                                <a:extLst>
                                  <a:ext uri="{FF2B5EF4-FFF2-40B4-BE49-F238E27FC236}">
                                    <a16:creationId xmlns:a16="http://schemas.microsoft.com/office/drawing/2014/main" id="{CF1B3BB2-5FF1-8532-0C13-C3E67A39A1FB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741073" y="1923385"/>
                                <a:ext cx="1934981" cy="36933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GB" dirty="0">
                                    <a:solidFill>
                                      <a:schemeClr val="bg1"/>
                                    </a:solidFill>
                                    <a:latin typeface="Avenir Next" panose="020B0503020202020204" pitchFamily="34" charset="0"/>
                                  </a:rPr>
                                  <a:t>“b</a:t>
                                </a:r>
                                <a:r>
                                  <a:rPr lang="en-FR" dirty="0">
                                    <a:solidFill>
                                      <a:schemeClr val="bg1"/>
                                    </a:solidFill>
                                    <a:latin typeface="Avenir Next" panose="020B0503020202020204" pitchFamily="34" charset="0"/>
                                  </a:rPr>
                                  <a:t>lue sky” R&amp;D</a:t>
                                </a:r>
                              </a:p>
                            </p:txBody>
                          </p:sp>
                          <p:sp>
                            <p:nvSpPr>
                              <p:cNvPr id="51" name="TextBox 50">
                                <a:extLst>
                                  <a:ext uri="{FF2B5EF4-FFF2-40B4-BE49-F238E27FC236}">
                                    <a16:creationId xmlns:a16="http://schemas.microsoft.com/office/drawing/2014/main" id="{E4688786-366D-14F0-0104-D0B39E6B3E54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6052133" y="1923385"/>
                                <a:ext cx="1482799" cy="3693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GB" dirty="0">
                                    <a:solidFill>
                                      <a:schemeClr val="bg1"/>
                                    </a:solidFill>
                                    <a:latin typeface="Avenir Next" panose="020B0503020202020204" pitchFamily="34" charset="0"/>
                                  </a:rPr>
                                  <a:t>engineering</a:t>
                                </a:r>
                                <a:endParaRPr lang="en-FR" dirty="0">
                                  <a:solidFill>
                                    <a:schemeClr val="bg1"/>
                                  </a:solidFill>
                                  <a:latin typeface="Avenir Next" panose="020B0503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" name="TextBox 52">
                                <a:extLst>
                                  <a:ext uri="{FF2B5EF4-FFF2-40B4-BE49-F238E27FC236}">
                                    <a16:creationId xmlns:a16="http://schemas.microsoft.com/office/drawing/2014/main" id="{C55E9CE9-FA5E-37A8-B452-9AEE0C6B0749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8186741" y="1923385"/>
                                <a:ext cx="2782983" cy="36933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GB" dirty="0">
                                    <a:solidFill>
                                      <a:schemeClr val="bg1"/>
                                    </a:solidFill>
                                    <a:latin typeface="Avenir Next" panose="020B0503020202020204" pitchFamily="34" charset="0"/>
                                  </a:rPr>
                                  <a:t>p</a:t>
                                </a:r>
                                <a:r>
                                  <a:rPr lang="en-GB" sz="1800" dirty="0">
                                    <a:solidFill>
                                      <a:schemeClr val="bg1"/>
                                    </a:solidFill>
                                    <a:latin typeface="Avenir Next" panose="020B0503020202020204" pitchFamily="34" charset="0"/>
                                  </a:rPr>
                                  <a:t>roduction/installation</a:t>
                                </a:r>
                                <a:endParaRPr lang="en-FR" sz="1800" dirty="0">
                                  <a:solidFill>
                                    <a:schemeClr val="bg1"/>
                                  </a:solidFill>
                                  <a:latin typeface="Avenir Next" panose="020B0503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7" name="TextBox 56">
                                <a:extLst>
                                  <a:ext uri="{FF2B5EF4-FFF2-40B4-BE49-F238E27FC236}">
                                    <a16:creationId xmlns:a16="http://schemas.microsoft.com/office/drawing/2014/main" id="{A2A18A1C-3BE4-7658-DBEC-06E6A851632E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5370429" y="1923385"/>
                                <a:ext cx="807889" cy="3693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GB" dirty="0">
                                    <a:solidFill>
                                      <a:schemeClr val="bg1"/>
                                    </a:solidFill>
                                    <a:latin typeface="Avenir Next" panose="020B0503020202020204" pitchFamily="34" charset="0"/>
                                  </a:rPr>
                                  <a:t>TRL6</a:t>
                                </a:r>
                                <a:endParaRPr lang="en-FR" dirty="0">
                                  <a:solidFill>
                                    <a:schemeClr val="bg1"/>
                                  </a:solidFill>
                                </a:endParaRPr>
                              </a:p>
                            </p:txBody>
                          </p:sp>
                          <p:sp>
                            <p:nvSpPr>
                              <p:cNvPr id="58" name="TextBox 57">
                                <a:extLst>
                                  <a:ext uri="{FF2B5EF4-FFF2-40B4-BE49-F238E27FC236}">
                                    <a16:creationId xmlns:a16="http://schemas.microsoft.com/office/drawing/2014/main" id="{EFA330F5-FBC0-1092-8038-8A1FDED44F69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3538519" y="1923385"/>
                                <a:ext cx="1679328" cy="3693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FR" dirty="0">
                                    <a:latin typeface="Avenir Next" panose="020B0503020202020204" pitchFamily="34" charset="0"/>
                                  </a:rPr>
                                  <a:t>DRD program</a:t>
                                </a:r>
                              </a:p>
                            </p:txBody>
                          </p:sp>
                          <p:sp>
                            <p:nvSpPr>
                              <p:cNvPr id="59" name="TextBox 58">
                                <a:extLst>
                                  <a:ext uri="{FF2B5EF4-FFF2-40B4-BE49-F238E27FC236}">
                                    <a16:creationId xmlns:a16="http://schemas.microsoft.com/office/drawing/2014/main" id="{F1241818-CC90-98FA-E944-723B33C10910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590268" y="1923385"/>
                                <a:ext cx="807889" cy="3693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GB" dirty="0">
                                    <a:solidFill>
                                      <a:schemeClr val="bg1"/>
                                    </a:solidFill>
                                    <a:latin typeface="Avenir Next" panose="020B0503020202020204" pitchFamily="34" charset="0"/>
                                  </a:rPr>
                                  <a:t>TRL3</a:t>
                                </a:r>
                                <a:endParaRPr lang="en-FR" dirty="0">
                                  <a:solidFill>
                                    <a:schemeClr val="bg1"/>
                                  </a:solidFill>
                                </a:endParaRPr>
                              </a:p>
                            </p:txBody>
                          </p:sp>
                          <p:sp>
                            <p:nvSpPr>
                              <p:cNvPr id="60" name="Hexagon 59">
                                <a:extLst>
                                  <a:ext uri="{FF2B5EF4-FFF2-40B4-BE49-F238E27FC236}">
                                    <a16:creationId xmlns:a16="http://schemas.microsoft.com/office/drawing/2014/main" id="{ADE3CC24-0401-8F6B-A665-287C8CEEC84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7432764" y="1811941"/>
                                <a:ext cx="3847426" cy="576000"/>
                              </a:xfrm>
                              <a:prstGeom prst="hexagon">
                                <a:avLst/>
                              </a:prstGeom>
                              <a:noFill/>
                              <a:ln w="1905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</a:ln>
                              <a:effectLst/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FR" sz="1600" dirty="0">
                                  <a:solidFill>
                                    <a:srgbClr val="C00000"/>
                                  </a:solidFill>
                                  <a:latin typeface="Avenir Next" panose="020B0503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61" name="Hexagon 60">
                                <a:extLst>
                                  <a:ext uri="{FF2B5EF4-FFF2-40B4-BE49-F238E27FC236}">
                                    <a16:creationId xmlns:a16="http://schemas.microsoft.com/office/drawing/2014/main" id="{C0AF07CA-E1CD-2822-9B08-8C82A794DFA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407431" y="1811941"/>
                                <a:ext cx="2718661" cy="576000"/>
                              </a:xfrm>
                              <a:prstGeom prst="hexagon">
                                <a:avLst/>
                              </a:prstGeom>
                              <a:noFill/>
                              <a:ln w="1905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</a:ln>
                              <a:effectLst/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FR" sz="1600" dirty="0">
                                  <a:solidFill>
                                    <a:srgbClr val="C00000"/>
                                  </a:solidFill>
                                  <a:latin typeface="Avenir Next" panose="020B0503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63" name="Hexagon 62">
                                <a:extLst>
                                  <a:ext uri="{FF2B5EF4-FFF2-40B4-BE49-F238E27FC236}">
                                    <a16:creationId xmlns:a16="http://schemas.microsoft.com/office/drawing/2014/main" id="{6829AFA3-6D4E-00FC-1A91-A3259245566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623375" y="1811941"/>
                                <a:ext cx="3495213" cy="576000"/>
                              </a:xfrm>
                              <a:prstGeom prst="hexagon">
                                <a:avLst/>
                              </a:prstGeom>
                              <a:noFill/>
                              <a:ln w="19050">
                                <a:solidFill>
                                  <a:schemeClr val="tx1"/>
                                </a:solidFill>
                              </a:ln>
                              <a:effectLst/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FR" sz="1600" dirty="0">
                                  <a:solidFill>
                                    <a:schemeClr val="tx1"/>
                                  </a:solidFill>
                                  <a:latin typeface="Avenir Next" panose="020B050302020202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</p:grpSp>
                  <p:cxnSp>
                    <p:nvCxnSpPr>
                      <p:cNvPr id="38" name="Straight Arrow Connector 37">
                        <a:extLst>
                          <a:ext uri="{FF2B5EF4-FFF2-40B4-BE49-F238E27FC236}">
                            <a16:creationId xmlns:a16="http://schemas.microsoft.com/office/drawing/2014/main" id="{8DFAC994-C6FE-1ACA-34D3-CEE5ED3E231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910761" y="2637134"/>
                        <a:ext cx="0" cy="473185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tailEnd type="triangl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06CD25CC-0770-4AD2-7297-BB3B2F6EFA6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58620" y="2896607"/>
                      <a:ext cx="80788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</a:rPr>
                        <a:t>TRL8</a:t>
                      </a:r>
                      <a:endParaRPr lang="en-FR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3" name="TextBox 2">
                    <a:extLst>
                      <a:ext uri="{FF2B5EF4-FFF2-40B4-BE49-F238E27FC236}">
                        <a16:creationId xmlns:a16="http://schemas.microsoft.com/office/drawing/2014/main" id="{2C18B24E-8376-D782-0C7D-CDDCFFC6947F}"/>
                      </a:ext>
                    </a:extLst>
                  </p:cNvPr>
                  <p:cNvSpPr txBox="1"/>
                  <p:nvPr/>
                </p:nvSpPr>
                <p:spPr>
                  <a:xfrm>
                    <a:off x="11014467" y="4655756"/>
                    <a:ext cx="72327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FR" sz="1600" dirty="0">
                        <a:latin typeface="Avenir Next" panose="020B0503020202020204" pitchFamily="34" charset="0"/>
                      </a:rPr>
                      <a:t>2045</a:t>
                    </a:r>
                  </a:p>
                </p:txBody>
              </p:sp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588B69D7-1D7A-DE50-FEAD-EF084694A649}"/>
                      </a:ext>
                    </a:extLst>
                  </p:cNvPr>
                  <p:cNvSpPr txBox="1"/>
                  <p:nvPr/>
                </p:nvSpPr>
                <p:spPr>
                  <a:xfrm>
                    <a:off x="4108168" y="5175872"/>
                    <a:ext cx="3545911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FR" sz="1600" dirty="0">
                        <a:latin typeface="Avenir Next" panose="020B0503020202020204" pitchFamily="34" charset="0"/>
                      </a:rPr>
                      <a:t>2035 – 2036</a:t>
                    </a:r>
                  </a:p>
                  <a:p>
                    <a:pPr algn="ctr"/>
                    <a:r>
                      <a:rPr lang="en-FR" sz="1600" dirty="0">
                        <a:latin typeface="Avenir Next" panose="020B0503020202020204" pitchFamily="34" charset="0"/>
                      </a:rPr>
                      <a:t>subsytems TDR (funding approval)</a:t>
                    </a:r>
                  </a:p>
                </p:txBody>
              </p:sp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6F0E9B50-D1D3-2228-6C3A-5AB80D1A0D28}"/>
                      </a:ext>
                    </a:extLst>
                  </p:cNvPr>
                  <p:cNvSpPr txBox="1"/>
                  <p:nvPr/>
                </p:nvSpPr>
                <p:spPr>
                  <a:xfrm>
                    <a:off x="3617800" y="4655756"/>
                    <a:ext cx="1771578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FR" sz="1600">
                        <a:latin typeface="Avenir Next" panose="020B0503020202020204" pitchFamily="34" charset="0"/>
                      </a:rPr>
                      <a:t>2028 - 2029</a:t>
                    </a:r>
                    <a:endParaRPr lang="en-FR" sz="16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FR" sz="1600" dirty="0">
                        <a:latin typeface="Avenir Next" panose="020B0503020202020204" pitchFamily="34" charset="0"/>
                      </a:rPr>
                      <a:t>FCC appr. - CDR</a:t>
                    </a:r>
                  </a:p>
                </p:txBody>
              </p:sp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9174DF04-7E80-7E27-AC6D-FA2BA7861AE2}"/>
                      </a:ext>
                    </a:extLst>
                  </p:cNvPr>
                  <p:cNvSpPr txBox="1"/>
                  <p:nvPr/>
                </p:nvSpPr>
                <p:spPr>
                  <a:xfrm rot="23409">
                    <a:off x="1072203" y="4627998"/>
                    <a:ext cx="1920407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FR" sz="1600" dirty="0">
                        <a:latin typeface="Avenir Next" panose="020B0503020202020204" pitchFamily="34" charset="0"/>
                      </a:rPr>
                      <a:t>             2023</a:t>
                    </a:r>
                  </a:p>
                  <a:p>
                    <a:pPr algn="r"/>
                    <a:r>
                      <a:rPr lang="en-FR" sz="1600" dirty="0">
                        <a:latin typeface="Avenir Next" panose="020B0503020202020204" pitchFamily="34" charset="0"/>
                      </a:rPr>
                      <a:t>DRD collborations</a:t>
                    </a:r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1A94C54-CBB3-656F-A359-A65AC6D094BC}"/>
                      </a:ext>
                    </a:extLst>
                  </p:cNvPr>
                  <p:cNvSpPr txBox="1"/>
                  <p:nvPr/>
                </p:nvSpPr>
                <p:spPr>
                  <a:xfrm>
                    <a:off x="7028218" y="4655756"/>
                    <a:ext cx="1744280" cy="5847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2040 - 2041 subsystems EDR</a:t>
                    </a:r>
                    <a:endParaRPr lang="en-FR" sz="1600" dirty="0"/>
                  </a:p>
                </p:txBody>
              </p: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21F200C1-39B3-0994-2F3E-24F05040B00C}"/>
                      </a:ext>
                    </a:extLst>
                  </p:cNvPr>
                  <p:cNvSpPr txBox="1"/>
                  <p:nvPr/>
                </p:nvSpPr>
                <p:spPr>
                  <a:xfrm>
                    <a:off x="2357917" y="5194238"/>
                    <a:ext cx="1514159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FR" sz="1600" dirty="0">
                        <a:latin typeface="Avenir Next" panose="020B0503020202020204" pitchFamily="34" charset="0"/>
                      </a:rPr>
                      <a:t>2025 ESPP LoI</a:t>
                    </a:r>
                    <a:endParaRPr lang="en-FR" sz="1600" dirty="0"/>
                  </a:p>
                </p:txBody>
              </p: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FBDE2970-E374-3A9F-62FB-0FF494D766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02898" y="4461952"/>
                    <a:ext cx="7918" cy="71938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C13B283A-2251-5B36-AD72-4CC84A4FD3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03589" y="4468522"/>
                    <a:ext cx="0" cy="173111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3CFA1F85-A94E-E096-F104-9E459C417FB6}"/>
                      </a:ext>
                    </a:extLst>
                  </p:cNvPr>
                  <p:cNvCxnSpPr>
                    <a:cxnSpLocks/>
                    <a:stCxn id="60" idx="0"/>
                  </p:cNvCxnSpPr>
                  <p:nvPr/>
                </p:nvCxnSpPr>
                <p:spPr>
                  <a:xfrm flipH="1">
                    <a:off x="11371582" y="4160338"/>
                    <a:ext cx="11128" cy="481295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1D452766-C6E1-17D9-DDCF-9D305173EC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98431" y="4582822"/>
                  <a:ext cx="0" cy="17311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8D3B6DA5-C0B8-3FE9-6A73-5B6E4114DF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934" y="3827842"/>
                <a:ext cx="7918" cy="71938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9E1318B-CEBB-3227-B167-383ECDB47AB7}"/>
              </a:ext>
            </a:extLst>
          </p:cNvPr>
          <p:cNvSpPr txBox="1"/>
          <p:nvPr/>
        </p:nvSpPr>
        <p:spPr>
          <a:xfrm>
            <a:off x="988177" y="4988637"/>
            <a:ext cx="10215647" cy="954107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venir Next" panose="020B0503020202020204" pitchFamily="34" charset="0"/>
              </a:rPr>
              <a:t>T</a:t>
            </a:r>
            <a:r>
              <a:rPr lang="en-FR" sz="2000" dirty="0">
                <a:latin typeface="Avenir Next" panose="020B0503020202020204" pitchFamily="34" charset="0"/>
              </a:rPr>
              <a:t>ypical production/installation time ≃ 5 + 5 years 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en-FR" dirty="0">
                <a:latin typeface="Avenir Next" panose="020B0503020202020204" pitchFamily="34" charset="0"/>
              </a:rPr>
              <a:t>substantial ≳ 10 year lapse with commercial technologies at time of operation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en-GB" dirty="0">
                <a:latin typeface="Avenir Next" panose="020B0503020202020204" pitchFamily="34" charset="0"/>
              </a:rPr>
              <a:t>on</a:t>
            </a:r>
            <a:r>
              <a:rPr lang="en-FR" dirty="0">
                <a:latin typeface="Avenir Next" panose="020B0503020202020204" pitchFamily="34" charset="0"/>
              </a:rPr>
              <a:t> FCC-ee timescale only ≃ 10 years to catch-up with existing ones not yet accessible today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3C43BD02-AB4E-E4F5-DF71-02F173B8ACDB}"/>
              </a:ext>
            </a:extLst>
          </p:cNvPr>
          <p:cNvSpPr txBox="1">
            <a:spLocks/>
          </p:cNvSpPr>
          <p:nvPr/>
        </p:nvSpPr>
        <p:spPr>
          <a:xfrm>
            <a:off x="10856112" y="1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A62D5A-175C-0146-8DFE-850ADA1B8FD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55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34E4F0-F853-FC9A-7005-5AED90132E1D}"/>
              </a:ext>
            </a:extLst>
          </p:cNvPr>
          <p:cNvSpPr/>
          <p:nvPr/>
        </p:nvSpPr>
        <p:spPr>
          <a:xfrm>
            <a:off x="8997244" y="3355805"/>
            <a:ext cx="778933" cy="36406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45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6A239A-9D5C-3F90-4CC1-972EE2D4B53A}"/>
              </a:ext>
            </a:extLst>
          </p:cNvPr>
          <p:cNvGrpSpPr/>
          <p:nvPr/>
        </p:nvGrpSpPr>
        <p:grpSpPr>
          <a:xfrm>
            <a:off x="333024" y="1518615"/>
            <a:ext cx="11441288" cy="3728438"/>
            <a:chOff x="228809" y="1316389"/>
            <a:chExt cx="11616892" cy="37284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8A07A0-E4AD-705C-3289-ABB552B83AC3}"/>
                </a:ext>
              </a:extLst>
            </p:cNvPr>
            <p:cNvSpPr txBox="1"/>
            <p:nvPr/>
          </p:nvSpPr>
          <p:spPr>
            <a:xfrm>
              <a:off x="1843325" y="1316389"/>
              <a:ext cx="83878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GB" sz="3200" dirty="0">
                  <a:effectLst/>
                  <a:latin typeface="Avenir Next" panose="020B0503020202020204" pitchFamily="34" charset="0"/>
                </a:rPr>
                <a:t>Outline </a:t>
              </a:r>
              <a:endParaRPr lang="en-US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2664AA-402B-DF5E-2A83-FF93F869E117}"/>
                </a:ext>
              </a:extLst>
            </p:cNvPr>
            <p:cNvSpPr txBox="1"/>
            <p:nvPr/>
          </p:nvSpPr>
          <p:spPr>
            <a:xfrm>
              <a:off x="228809" y="1905506"/>
              <a:ext cx="11616892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Generic detector concept premise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A glimpse to the past and present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Conceptual Detectors, subsystem characteristics &amp; technologies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e-e colliders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e-h/A, h-h/A, </a:t>
              </a:r>
              <a:r>
                <a:rPr lang="en-GB" sz="2400" dirty="0" err="1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μ-μ</a:t>
              </a: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 colliders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Programmatic of detector preparation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3000" dirty="0">
                  <a:latin typeface="Avenir Next" panose="020B0503020202020204" pitchFamily="34" charset="0"/>
                </a:rPr>
                <a:t>Methodologies to develop concepts and prepare technologies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35777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A7A2DB-B96D-E65C-C80F-18899CEB9F4C}"/>
              </a:ext>
            </a:extLst>
          </p:cNvPr>
          <p:cNvSpPr/>
          <p:nvPr/>
        </p:nvSpPr>
        <p:spPr>
          <a:xfrm>
            <a:off x="261092" y="264267"/>
            <a:ext cx="116698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Detector design optimization </a:t>
            </a:r>
          </a:p>
          <a:p>
            <a:pPr algn="ctr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an iterative and resource and time consuming process </a:t>
            </a:r>
          </a:p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ideally it anticipates the full detector in simulation from end to end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675CC5-BD71-9574-3916-FA23D1A9B685}"/>
              </a:ext>
            </a:extLst>
          </p:cNvPr>
          <p:cNvSpPr txBox="1"/>
          <p:nvPr/>
        </p:nvSpPr>
        <p:spPr>
          <a:xfrm>
            <a:off x="211837" y="5672126"/>
            <a:ext cx="11740255" cy="67710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requires to develop of generic framework/software &amp; computing resources (see S. </a:t>
            </a:r>
            <a:r>
              <a:rPr lang="en-GB" sz="20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Crépé-Renaudin</a:t>
            </a:r>
            <a:r>
              <a:rPr lang="en-GB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en-GB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1</a:t>
            </a:r>
            <a:r>
              <a:rPr lang="en-GB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st</a:t>
            </a:r>
            <a:r>
              <a:rPr lang="en-GB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ongoing attempts to link detector design parameters to physics reach w/ Machine Learning 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B04D98-8A7B-1483-0DF7-3245F376C88C}"/>
              </a:ext>
            </a:extLst>
          </p:cNvPr>
          <p:cNvSpPr txBox="1"/>
          <p:nvPr/>
        </p:nvSpPr>
        <p:spPr>
          <a:xfrm>
            <a:off x="-18045" y="6568144"/>
            <a:ext cx="61000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 </a:t>
            </a:r>
            <a:r>
              <a:rPr lang="en-GB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/>
              </a:rPr>
              <a:t>mode</a:t>
            </a:r>
            <a:r>
              <a:rPr lang="en-GB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project of </a:t>
            </a:r>
            <a:r>
              <a:rPr lang="en-GB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/>
              </a:rPr>
              <a:t>Joint ECFA-</a:t>
            </a:r>
            <a:r>
              <a:rPr lang="en-GB" sz="1400" i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/>
              </a:rPr>
              <a:t>NuPPEC</a:t>
            </a:r>
            <a:r>
              <a:rPr lang="en-GB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/>
              </a:rPr>
              <a:t>-APPEC Activities</a:t>
            </a:r>
            <a:r>
              <a:rPr lang="en-GB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</a:t>
            </a:r>
            <a:endParaRPr lang="en-GB" sz="1400" i="1" dirty="0">
              <a:latin typeface="Avenir Next" panose="020B05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52531F-0F9C-9753-DBFC-22DF4B2012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30"/>
          <a:stretch/>
        </p:blipFill>
        <p:spPr>
          <a:xfrm>
            <a:off x="1099828" y="1497615"/>
            <a:ext cx="9992344" cy="4068369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83B65D9-B0A4-37C1-B1B1-04F1CA89230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6B8801-449C-81F6-ABE5-16EE1D180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731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D8EF3E-0425-191C-A7FE-4023676DE42A}"/>
              </a:ext>
            </a:extLst>
          </p:cNvPr>
          <p:cNvSpPr/>
          <p:nvPr/>
        </p:nvSpPr>
        <p:spPr>
          <a:xfrm>
            <a:off x="169333" y="289823"/>
            <a:ext cx="11669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schematic of generic problematic &amp; trends in subsystems R&amp;D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4A165-43CC-21E7-F2D9-04D26114868C}"/>
              </a:ext>
            </a:extLst>
          </p:cNvPr>
          <p:cNvSpPr txBox="1"/>
          <p:nvPr/>
        </p:nvSpPr>
        <p:spPr>
          <a:xfrm>
            <a:off x="169333" y="5161790"/>
            <a:ext cx="11930909" cy="123110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Typically R&amp;D proceed 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sensor material &amp; fabrication process developed with university labs, national research foundations, startups…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transfer to medium size companies with commercial interest and sufficient production capabilities </a:t>
            </a:r>
            <a:endParaRPr lang="en-GB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microelectronics needs difficult access to large companies (facilitated w/ frame contracts managed by CERN)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9826D0-36E3-C115-D3E3-AD77DD603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14" y="887663"/>
            <a:ext cx="10562373" cy="4172197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13A8AD-ABA8-2F2B-CFC3-600923CD554B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99556-A3FF-C9FB-2BF0-28A09DBEC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377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D8EF3E-0425-191C-A7FE-4023676DE42A}"/>
              </a:ext>
            </a:extLst>
          </p:cNvPr>
          <p:cNvSpPr/>
          <p:nvPr/>
        </p:nvSpPr>
        <p:spPr>
          <a:xfrm>
            <a:off x="261092" y="322895"/>
            <a:ext cx="116698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World wide framework for R&amp;D</a:t>
            </a:r>
          </a:p>
          <a:p>
            <a:pPr algn="ctr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DRD</a:t>
            </a:r>
            <a:r>
              <a:rPr lang="en-US" sz="2200" dirty="0">
                <a:latin typeface="Avenir Next" panose="020B0503020202020204" pitchFamily="34" charset="0"/>
              </a:rPr>
              <a:t> </a:t>
            </a:r>
            <a:r>
              <a:rPr lang="en-US" sz="2200" dirty="0">
                <a:latin typeface="Avenir Next" panose="020B0503020202020204" pitchFamily="34" charset="0"/>
                <a:hlinkClick r:id="rId3"/>
              </a:rPr>
              <a:t>collaborations</a:t>
            </a:r>
            <a:r>
              <a:rPr lang="en-US" sz="2200" dirty="0">
                <a:latin typeface="Avenir Next" panose="020B0503020202020204" pitchFamily="34" charset="0"/>
              </a:rPr>
              <a:t>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hosted at CERN since 2023, w/ similar </a:t>
            </a:r>
            <a:r>
              <a:rPr lang="en-US" sz="2200" dirty="0">
                <a:latin typeface="Avenir Next" panose="020B0503020202020204" pitchFamily="34" charset="0"/>
                <a:hlinkClick r:id="rId4"/>
              </a:rPr>
              <a:t>rules</a:t>
            </a:r>
            <a:r>
              <a:rPr lang="en-US" sz="2200" dirty="0">
                <a:latin typeface="Avenir Next" panose="020B0503020202020204" pitchFamily="34" charset="0"/>
              </a:rPr>
              <a:t>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as experiments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13A8AD-ABA8-2F2B-CFC3-600923CD554B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14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289AF8A-43C2-38F2-39C9-44A6DC39635B}"/>
              </a:ext>
            </a:extLst>
          </p:cNvPr>
          <p:cNvGrpSpPr/>
          <p:nvPr/>
        </p:nvGrpSpPr>
        <p:grpSpPr>
          <a:xfrm>
            <a:off x="1259831" y="1519135"/>
            <a:ext cx="9672338" cy="3868359"/>
            <a:chOff x="1311751" y="1840089"/>
            <a:chExt cx="9672338" cy="386835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3481978-3D7A-0EBA-2D4C-E926741E4E5B}"/>
                </a:ext>
              </a:extLst>
            </p:cNvPr>
            <p:cNvGrpSpPr/>
            <p:nvPr/>
          </p:nvGrpSpPr>
          <p:grpSpPr>
            <a:xfrm>
              <a:off x="1311751" y="1908453"/>
              <a:ext cx="9568498" cy="3719659"/>
              <a:chOff x="1311751" y="1213136"/>
              <a:chExt cx="9568498" cy="371965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10784B4-E20B-8F15-311F-59EED2FD3ACE}"/>
                  </a:ext>
                </a:extLst>
              </p:cNvPr>
              <p:cNvGrpSpPr/>
              <p:nvPr/>
            </p:nvGrpSpPr>
            <p:grpSpPr>
              <a:xfrm>
                <a:off x="1311751" y="3513742"/>
                <a:ext cx="9568498" cy="1419053"/>
                <a:chOff x="1790276" y="2231392"/>
                <a:chExt cx="9568498" cy="141905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4D5E31A9-D121-8E5C-D5C6-4905954EE55C}"/>
                    </a:ext>
                  </a:extLst>
                </p:cNvPr>
                <p:cNvGrpSpPr/>
                <p:nvPr/>
              </p:nvGrpSpPr>
              <p:grpSpPr>
                <a:xfrm>
                  <a:off x="1790276" y="2231392"/>
                  <a:ext cx="1203321" cy="1387783"/>
                  <a:chOff x="4561277" y="2260606"/>
                  <a:chExt cx="1203321" cy="1387783"/>
                </a:xfrm>
              </p:grpSpPr>
              <p:sp>
                <p:nvSpPr>
                  <p:cNvPr id="54" name="Rounded Rectangle 53">
                    <a:extLst>
                      <a:ext uri="{FF2B5EF4-FFF2-40B4-BE49-F238E27FC236}">
                        <a16:creationId xmlns:a16="http://schemas.microsoft.com/office/drawing/2014/main" id="{8A51D1A5-10EB-45DF-30C7-B774EE731AE7}"/>
                      </a:ext>
                    </a:extLst>
                  </p:cNvPr>
                  <p:cNvSpPr/>
                  <p:nvPr/>
                </p:nvSpPr>
                <p:spPr>
                  <a:xfrm>
                    <a:off x="4631966" y="2260606"/>
                    <a:ext cx="1085376" cy="1387783"/>
                  </a:xfrm>
                  <a:prstGeom prst="roundRect">
                    <a:avLst/>
                  </a:prstGeom>
                  <a:solidFill>
                    <a:srgbClr val="D6F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60B564D5-904E-8103-29B3-C6149585A9F4}"/>
                      </a:ext>
                    </a:extLst>
                  </p:cNvPr>
                  <p:cNvSpPr txBox="1"/>
                  <p:nvPr/>
                </p:nvSpPr>
                <p:spPr>
                  <a:xfrm>
                    <a:off x="4561277" y="2348282"/>
                    <a:ext cx="1203321" cy="127727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  <a:hlinkClick r:id="rId5"/>
                      </a:rPr>
                      <a:t>DRD1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Gaseous Detector</a:t>
                    </a:r>
                  </a:p>
                  <a:p>
                    <a:pPr algn="ctr"/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M. </a:t>
                    </a:r>
                    <a:r>
                      <a:rPr lang="en-GB" sz="1200" dirty="0" err="1">
                        <a:latin typeface="Avenir Next" panose="020B0503020202020204" pitchFamily="34" charset="0"/>
                      </a:rPr>
                      <a:t>Titov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E. </a:t>
                    </a:r>
                    <a:r>
                      <a:rPr lang="en-GB" sz="1200" dirty="0" err="1">
                        <a:latin typeface="Avenir Next" panose="020B0503020202020204" pitchFamily="34" charset="0"/>
                      </a:rPr>
                      <a:t>Oliveri</a:t>
                    </a:r>
                    <a:endParaRPr lang="en-FR" sz="1200" dirty="0"/>
                  </a:p>
                </p:txBody>
              </p: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55E24793-A998-8B60-5733-C25E9945928D}"/>
                    </a:ext>
                  </a:extLst>
                </p:cNvPr>
                <p:cNvGrpSpPr/>
                <p:nvPr/>
              </p:nvGrpSpPr>
              <p:grpSpPr>
                <a:xfrm>
                  <a:off x="3018562" y="2231392"/>
                  <a:ext cx="1203321" cy="1387783"/>
                  <a:chOff x="6020098" y="2238582"/>
                  <a:chExt cx="1203321" cy="1387783"/>
                </a:xfrm>
              </p:grpSpPr>
              <p:sp>
                <p:nvSpPr>
                  <p:cNvPr id="52" name="Rounded Rectangle 51">
                    <a:extLst>
                      <a:ext uri="{FF2B5EF4-FFF2-40B4-BE49-F238E27FC236}">
                        <a16:creationId xmlns:a16="http://schemas.microsoft.com/office/drawing/2014/main" id="{9C29AB53-79C5-1AD9-7DAC-5BCA4B585DC4}"/>
                      </a:ext>
                    </a:extLst>
                  </p:cNvPr>
                  <p:cNvSpPr/>
                  <p:nvPr/>
                </p:nvSpPr>
                <p:spPr>
                  <a:xfrm>
                    <a:off x="6071146" y="2238582"/>
                    <a:ext cx="1085376" cy="1387783"/>
                  </a:xfrm>
                  <a:prstGeom prst="roundRect">
                    <a:avLst/>
                  </a:prstGeom>
                  <a:solidFill>
                    <a:srgbClr val="D6F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13BF78B3-2A1C-CEF0-7278-EEA96B777A96}"/>
                      </a:ext>
                    </a:extLst>
                  </p:cNvPr>
                  <p:cNvSpPr txBox="1"/>
                  <p:nvPr/>
                </p:nvSpPr>
                <p:spPr>
                  <a:xfrm>
                    <a:off x="6020098" y="2326258"/>
                    <a:ext cx="1203321" cy="127727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  <a:hlinkClick r:id="rId6"/>
                      </a:rPr>
                      <a:t>DRD2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Liquid Detector</a:t>
                    </a:r>
                  </a:p>
                  <a:p>
                    <a:pPr algn="ctr"/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R. Guenette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J. Monroe</a:t>
                    </a:r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5FD6D6D2-8286-F56C-3A68-741507F527C8}"/>
                    </a:ext>
                  </a:extLst>
                </p:cNvPr>
                <p:cNvGrpSpPr/>
                <p:nvPr/>
              </p:nvGrpSpPr>
              <p:grpSpPr>
                <a:xfrm>
                  <a:off x="4170647" y="2231392"/>
                  <a:ext cx="1272881" cy="1387783"/>
                  <a:chOff x="4823123" y="2261749"/>
                  <a:chExt cx="1272881" cy="1387783"/>
                </a:xfrm>
              </p:grpSpPr>
              <p:sp>
                <p:nvSpPr>
                  <p:cNvPr id="50" name="Rounded Rectangle 49">
                    <a:extLst>
                      <a:ext uri="{FF2B5EF4-FFF2-40B4-BE49-F238E27FC236}">
                        <a16:creationId xmlns:a16="http://schemas.microsoft.com/office/drawing/2014/main" id="{02A682BF-3CFA-755E-E155-46A97044ED00}"/>
                      </a:ext>
                    </a:extLst>
                  </p:cNvPr>
                  <p:cNvSpPr/>
                  <p:nvPr/>
                </p:nvSpPr>
                <p:spPr>
                  <a:xfrm>
                    <a:off x="4924979" y="2261749"/>
                    <a:ext cx="1085376" cy="1387783"/>
                  </a:xfrm>
                  <a:prstGeom prst="roundRect">
                    <a:avLst/>
                  </a:prstGeom>
                  <a:solidFill>
                    <a:srgbClr val="D6F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FE41A71B-F591-04E2-22A0-D108501FC8DA}"/>
                      </a:ext>
                    </a:extLst>
                  </p:cNvPr>
                  <p:cNvSpPr txBox="1"/>
                  <p:nvPr/>
                </p:nvSpPr>
                <p:spPr>
                  <a:xfrm>
                    <a:off x="4823123" y="2349425"/>
                    <a:ext cx="1272881" cy="127727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  <a:hlinkClick r:id="rId7"/>
                      </a:rPr>
                      <a:t>DRD3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Solid State Detector</a:t>
                    </a:r>
                  </a:p>
                  <a:p>
                    <a:pPr algn="ctr"/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G. </a:t>
                    </a:r>
                    <a:r>
                      <a:rPr lang="en-GB" sz="1200" dirty="0" err="1">
                        <a:latin typeface="Avenir Next" panose="020B0503020202020204" pitchFamily="34" charset="0"/>
                      </a:rPr>
                      <a:t>Kramberger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G. Pellegrini</a:t>
                    </a: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4B89FFBC-534D-704B-FC77-0038888A44CB}"/>
                    </a:ext>
                  </a:extLst>
                </p:cNvPr>
                <p:cNvGrpSpPr/>
                <p:nvPr/>
              </p:nvGrpSpPr>
              <p:grpSpPr>
                <a:xfrm>
                  <a:off x="5353746" y="2231392"/>
                  <a:ext cx="1345395" cy="1387783"/>
                  <a:chOff x="8426503" y="2233501"/>
                  <a:chExt cx="1345395" cy="1387783"/>
                </a:xfrm>
              </p:grpSpPr>
              <p:sp>
                <p:nvSpPr>
                  <p:cNvPr id="48" name="Rounded Rectangle 47">
                    <a:extLst>
                      <a:ext uri="{FF2B5EF4-FFF2-40B4-BE49-F238E27FC236}">
                        <a16:creationId xmlns:a16="http://schemas.microsoft.com/office/drawing/2014/main" id="{124712AF-4890-EDFA-095A-B9D708A0B21D}"/>
                      </a:ext>
                    </a:extLst>
                  </p:cNvPr>
                  <p:cNvSpPr/>
                  <p:nvPr/>
                </p:nvSpPr>
                <p:spPr>
                  <a:xfrm>
                    <a:off x="8539435" y="2233501"/>
                    <a:ext cx="1085376" cy="1387783"/>
                  </a:xfrm>
                  <a:prstGeom prst="roundRect">
                    <a:avLst/>
                  </a:prstGeom>
                  <a:solidFill>
                    <a:srgbClr val="D6F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79BF6C6B-A4CB-1B96-7A37-9BD80BCEE2E2}"/>
                      </a:ext>
                    </a:extLst>
                  </p:cNvPr>
                  <p:cNvSpPr txBox="1"/>
                  <p:nvPr/>
                </p:nvSpPr>
                <p:spPr>
                  <a:xfrm>
                    <a:off x="8426503" y="2321177"/>
                    <a:ext cx="1345395" cy="127727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  <a:hlinkClick r:id="rId8"/>
                      </a:rPr>
                      <a:t>DRD4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Photon det.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and PID</a:t>
                    </a:r>
                  </a:p>
                  <a:p>
                    <a:pPr algn="ctr"/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 err="1">
                        <a:latin typeface="Avenir Next" panose="020B0503020202020204" pitchFamily="34" charset="0"/>
                      </a:rPr>
                      <a:t>M.Fiorini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G. Wilkinson</a:t>
                    </a:r>
                  </a:p>
                </p:txBody>
              </p: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0EEF8AD2-3A39-A3F5-02AC-8340920B858F}"/>
                    </a:ext>
                  </a:extLst>
                </p:cNvPr>
                <p:cNvGrpSpPr/>
                <p:nvPr/>
              </p:nvGrpSpPr>
              <p:grpSpPr>
                <a:xfrm>
                  <a:off x="6508192" y="2231392"/>
                  <a:ext cx="1345395" cy="1387783"/>
                  <a:chOff x="9706560" y="2189147"/>
                  <a:chExt cx="1345395" cy="1387783"/>
                </a:xfrm>
              </p:grpSpPr>
              <p:sp>
                <p:nvSpPr>
                  <p:cNvPr id="46" name="Rounded Rectangle 45">
                    <a:extLst>
                      <a:ext uri="{FF2B5EF4-FFF2-40B4-BE49-F238E27FC236}">
                        <a16:creationId xmlns:a16="http://schemas.microsoft.com/office/drawing/2014/main" id="{89050E55-493D-B2C7-988C-2BD3EA608F15}"/>
                      </a:ext>
                    </a:extLst>
                  </p:cNvPr>
                  <p:cNvSpPr/>
                  <p:nvPr/>
                </p:nvSpPr>
                <p:spPr>
                  <a:xfrm>
                    <a:off x="9858754" y="2189147"/>
                    <a:ext cx="1085376" cy="1387783"/>
                  </a:xfrm>
                  <a:prstGeom prst="roundRect">
                    <a:avLst/>
                  </a:prstGeom>
                  <a:solidFill>
                    <a:srgbClr val="D6F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4F88F68F-0E20-18AF-FEC1-A808D38FA906}"/>
                      </a:ext>
                    </a:extLst>
                  </p:cNvPr>
                  <p:cNvSpPr txBox="1"/>
                  <p:nvPr/>
                </p:nvSpPr>
                <p:spPr>
                  <a:xfrm>
                    <a:off x="9706560" y="2272978"/>
                    <a:ext cx="1345395" cy="127727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  <a:hlinkClick r:id="rId9"/>
                      </a:rPr>
                      <a:t>DRD5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Quantum, 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emerging 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techno. 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M. </a:t>
                    </a:r>
                    <a:r>
                      <a:rPr lang="en-GB" sz="1200" dirty="0" err="1">
                        <a:latin typeface="Avenir Next" panose="020B0503020202020204" pitchFamily="34" charset="0"/>
                      </a:rPr>
                      <a:t>Demarteau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M. </a:t>
                    </a:r>
                    <a:r>
                      <a:rPr lang="en-GB" sz="1200" dirty="0" err="1">
                        <a:latin typeface="Avenir Next" panose="020B0503020202020204" pitchFamily="34" charset="0"/>
                      </a:rPr>
                      <a:t>Doser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</p:txBody>
              </p: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ED864DF9-C51E-7968-0A2F-7E0B68E0C1A1}"/>
                    </a:ext>
                  </a:extLst>
                </p:cNvPr>
                <p:cNvGrpSpPr/>
                <p:nvPr/>
              </p:nvGrpSpPr>
              <p:grpSpPr>
                <a:xfrm>
                  <a:off x="7709350" y="2231392"/>
                  <a:ext cx="1345395" cy="1387783"/>
                  <a:chOff x="5025589" y="3355315"/>
                  <a:chExt cx="1345395" cy="1387783"/>
                </a:xfrm>
              </p:grpSpPr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5F8974A3-0D4B-34D6-A006-ED0CEFE8060F}"/>
                      </a:ext>
                    </a:extLst>
                  </p:cNvPr>
                  <p:cNvSpPr/>
                  <p:nvPr/>
                </p:nvSpPr>
                <p:spPr>
                  <a:xfrm>
                    <a:off x="5170659" y="3355315"/>
                    <a:ext cx="1085376" cy="1387783"/>
                  </a:xfrm>
                  <a:prstGeom prst="roundRect">
                    <a:avLst/>
                  </a:prstGeom>
                  <a:solidFill>
                    <a:srgbClr val="D6F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BC02281C-C102-0460-26D6-FECD50787E81}"/>
                      </a:ext>
                    </a:extLst>
                  </p:cNvPr>
                  <p:cNvSpPr txBox="1"/>
                  <p:nvPr/>
                </p:nvSpPr>
                <p:spPr>
                  <a:xfrm>
                    <a:off x="5025589" y="3439146"/>
                    <a:ext cx="1345395" cy="128496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Aft>
                        <a:spcPts val="12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  <a:hlinkClick r:id="rId10"/>
                      </a:rPr>
                      <a:t>DRD6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>
                      <a:spcAft>
                        <a:spcPts val="6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</a:rPr>
                      <a:t> Calorimetry</a:t>
                    </a:r>
                  </a:p>
                  <a:p>
                    <a:pPr algn="ctr">
                      <a:spcAft>
                        <a:spcPts val="300"/>
                      </a:spcAft>
                    </a:pP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R. </a:t>
                    </a:r>
                    <a:r>
                      <a:rPr lang="en-GB" sz="1200" dirty="0" err="1">
                        <a:latin typeface="Avenir Next" panose="020B0503020202020204" pitchFamily="34" charset="0"/>
                      </a:rPr>
                      <a:t>Poeschl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R. Ferrari</a:t>
                    </a:r>
                  </a:p>
                </p:txBody>
              </p:sp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D76D2946-64C1-FC8B-248E-9A8E25C206A4}"/>
                    </a:ext>
                  </a:extLst>
                </p:cNvPr>
                <p:cNvGrpSpPr/>
                <p:nvPr/>
              </p:nvGrpSpPr>
              <p:grpSpPr>
                <a:xfrm>
                  <a:off x="9038764" y="2231392"/>
                  <a:ext cx="1110521" cy="1387783"/>
                  <a:chOff x="6870272" y="2395298"/>
                  <a:chExt cx="1110521" cy="1387783"/>
                </a:xfrm>
              </p:grpSpPr>
              <p:sp>
                <p:nvSpPr>
                  <p:cNvPr id="42" name="Rounded Rectangle 41">
                    <a:extLst>
                      <a:ext uri="{FF2B5EF4-FFF2-40B4-BE49-F238E27FC236}">
                        <a16:creationId xmlns:a16="http://schemas.microsoft.com/office/drawing/2014/main" id="{40DFB939-BD64-E372-A7EB-ABEA969F2E07}"/>
                      </a:ext>
                    </a:extLst>
                  </p:cNvPr>
                  <p:cNvSpPr/>
                  <p:nvPr/>
                </p:nvSpPr>
                <p:spPr>
                  <a:xfrm>
                    <a:off x="6895417" y="2395298"/>
                    <a:ext cx="1085376" cy="1387783"/>
                  </a:xfrm>
                  <a:prstGeom prst="roundRect">
                    <a:avLst/>
                  </a:prstGeom>
                  <a:solidFill>
                    <a:srgbClr val="D6F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1E9C529C-9310-BD94-42C7-A7B25435CA3D}"/>
                      </a:ext>
                    </a:extLst>
                  </p:cNvPr>
                  <p:cNvSpPr txBox="1"/>
                  <p:nvPr/>
                </p:nvSpPr>
                <p:spPr>
                  <a:xfrm>
                    <a:off x="6870272" y="2479129"/>
                    <a:ext cx="1085377" cy="127727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  <a:hlinkClick r:id="rId11"/>
                      </a:rPr>
                      <a:t>DRD7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 Electronics 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on-detector 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processing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F. Simon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F. Vasey</a:t>
                    </a:r>
                  </a:p>
                </p:txBody>
              </p: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04E4C1A6-68E8-65CC-9F7E-A5F8E62EA78D}"/>
                    </a:ext>
                  </a:extLst>
                </p:cNvPr>
                <p:cNvGrpSpPr/>
                <p:nvPr/>
              </p:nvGrpSpPr>
              <p:grpSpPr>
                <a:xfrm>
                  <a:off x="10273398" y="2231392"/>
                  <a:ext cx="1085376" cy="1419053"/>
                  <a:chOff x="8393033" y="2398149"/>
                  <a:chExt cx="1085376" cy="1419053"/>
                </a:xfrm>
              </p:grpSpPr>
              <p:sp>
                <p:nvSpPr>
                  <p:cNvPr id="40" name="Rounded Rectangle 39">
                    <a:extLst>
                      <a:ext uri="{FF2B5EF4-FFF2-40B4-BE49-F238E27FC236}">
                        <a16:creationId xmlns:a16="http://schemas.microsoft.com/office/drawing/2014/main" id="{6F249363-69A8-99CD-4611-94341E58C662}"/>
                      </a:ext>
                    </a:extLst>
                  </p:cNvPr>
                  <p:cNvSpPr/>
                  <p:nvPr/>
                </p:nvSpPr>
                <p:spPr>
                  <a:xfrm>
                    <a:off x="8393033" y="2398149"/>
                    <a:ext cx="1085376" cy="1387783"/>
                  </a:xfrm>
                  <a:prstGeom prst="roundRect">
                    <a:avLst/>
                  </a:prstGeom>
                  <a:solidFill>
                    <a:srgbClr val="D6F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0F209CC4-D535-A444-A87B-2352CAEAE565}"/>
                      </a:ext>
                    </a:extLst>
                  </p:cNvPr>
                  <p:cNvSpPr txBox="1"/>
                  <p:nvPr/>
                </p:nvSpPr>
                <p:spPr>
                  <a:xfrm>
                    <a:off x="8393033" y="2462985"/>
                    <a:ext cx="1085376" cy="135421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  <a:hlinkClick r:id="rId12"/>
                      </a:rPr>
                      <a:t>DRD8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Mechanics and </a:t>
                    </a:r>
                  </a:p>
                  <a:p>
                    <a:pPr algn="ctr">
                      <a:spcAft>
                        <a:spcPts val="6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</a:rPr>
                      <a:t>Integration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B. Schmidt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A. </a:t>
                    </a:r>
                    <a:r>
                      <a:rPr lang="en-GB" sz="1200" dirty="0" err="1">
                        <a:latin typeface="Avenir Next" panose="020B0503020202020204" pitchFamily="34" charset="0"/>
                      </a:rPr>
                      <a:t>Mussgiller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</p:txBody>
              </p:sp>
            </p:grpSp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2709961-C95F-05D4-88F5-73563DE60A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b="28933"/>
              <a:stretch/>
            </p:blipFill>
            <p:spPr>
              <a:xfrm>
                <a:off x="2636627" y="1213136"/>
                <a:ext cx="7063039" cy="2258461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962FB68-5EDE-8F04-B8CE-295CAD84DE9C}"/>
                </a:ext>
              </a:extLst>
            </p:cNvPr>
            <p:cNvSpPr/>
            <p:nvPr/>
          </p:nvSpPr>
          <p:spPr>
            <a:xfrm>
              <a:off x="1311751" y="1840089"/>
              <a:ext cx="9672338" cy="38683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E6A1793C-72AA-765C-CB3C-8473303B0FE9}"/>
              </a:ext>
            </a:extLst>
          </p:cNvPr>
          <p:cNvSpPr txBox="1"/>
          <p:nvPr/>
        </p:nvSpPr>
        <p:spPr>
          <a:xfrm>
            <a:off x="677081" y="5624890"/>
            <a:ext cx="10837839" cy="70788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en-FR" sz="2000" dirty="0">
                <a:latin typeface="Avenir Next" panose="020B0503020202020204" pitchFamily="34" charset="0"/>
              </a:rPr>
              <a:t> training in instrumentation </a:t>
            </a:r>
            <a:r>
              <a:rPr lang="en-FR" sz="2000" dirty="0">
                <a:latin typeface="Avenir Next" panose="020B0503020202020204" pitchFamily="34" charset="0"/>
                <a:hlinkClick r:id="rId14"/>
              </a:rPr>
              <a:t>ECFA training panel</a:t>
            </a:r>
            <a:r>
              <a:rPr lang="en-FR" sz="2000" dirty="0">
                <a:latin typeface="Avenir Next" panose="020B0503020202020204" pitchFamily="34" charset="0"/>
              </a:rPr>
              <a:t> &amp; dedicated schools organised by DRDs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en-GB" sz="2000" dirty="0">
                <a:latin typeface="Avenir Next" panose="020B0503020202020204" pitchFamily="34" charset="0"/>
              </a:rPr>
              <a:t>a</a:t>
            </a:r>
            <a:r>
              <a:rPr lang="en-FR" sz="2000" dirty="0">
                <a:latin typeface="Avenir Next" panose="020B0503020202020204" pitchFamily="34" charset="0"/>
              </a:rPr>
              <a:t>lso several PostDoc positions proposed through DRD collaborations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89BD7D-A9E1-191F-F73C-C8BABADD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121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34E4F0-F853-FC9A-7005-5AED90132E1D}"/>
              </a:ext>
            </a:extLst>
          </p:cNvPr>
          <p:cNvSpPr/>
          <p:nvPr/>
        </p:nvSpPr>
        <p:spPr>
          <a:xfrm>
            <a:off x="8997244" y="3355805"/>
            <a:ext cx="778933" cy="36406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49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6A239A-9D5C-3F90-4CC1-972EE2D4B53A}"/>
              </a:ext>
            </a:extLst>
          </p:cNvPr>
          <p:cNvGrpSpPr/>
          <p:nvPr/>
        </p:nvGrpSpPr>
        <p:grpSpPr>
          <a:xfrm>
            <a:off x="880311" y="2262576"/>
            <a:ext cx="10431379" cy="2332848"/>
            <a:chOff x="-246526" y="1571035"/>
            <a:chExt cx="11106808" cy="23328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8A07A0-E4AD-705C-3289-ABB552B83AC3}"/>
                </a:ext>
              </a:extLst>
            </p:cNvPr>
            <p:cNvSpPr txBox="1"/>
            <p:nvPr/>
          </p:nvSpPr>
          <p:spPr>
            <a:xfrm>
              <a:off x="1199720" y="1571035"/>
              <a:ext cx="72225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GB" sz="3200" dirty="0">
                  <a:effectLst/>
                  <a:latin typeface="Avenir Next" panose="020B0503020202020204" pitchFamily="34" charset="0"/>
                </a:rPr>
                <a:t>Outlook </a:t>
              </a:r>
              <a:endParaRPr lang="en-US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2664AA-402B-DF5E-2A83-FF93F869E117}"/>
                </a:ext>
              </a:extLst>
            </p:cNvPr>
            <p:cNvSpPr txBox="1"/>
            <p:nvPr/>
          </p:nvSpPr>
          <p:spPr>
            <a:xfrm>
              <a:off x="-246526" y="2257278"/>
              <a:ext cx="11106808" cy="1646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Avenir Next" panose="020B0503020202020204" pitchFamily="34" charset="0"/>
                </a:rPr>
                <a:t>Preparation of detectors is a motivating challenge</a:t>
              </a:r>
            </a:p>
            <a:p>
              <a:pPr marL="342900" indent="-34290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Avenir Next" panose="020B0503020202020204" pitchFamily="34" charset="0"/>
                </a:rPr>
                <a:t>Entire part of physicist work, valuable outside HEP field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Avenir Next" panose="020B0503020202020204" pitchFamily="34" charset="0"/>
                </a:rPr>
                <a:t>It is a good time and unique opportunity to contribute establishing detector concepts and to develop future technologies at an early stage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3700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34E4F0-F853-FC9A-7005-5AED90132E1D}"/>
              </a:ext>
            </a:extLst>
          </p:cNvPr>
          <p:cNvSpPr/>
          <p:nvPr/>
        </p:nvSpPr>
        <p:spPr>
          <a:xfrm>
            <a:off x="8997244" y="3355805"/>
            <a:ext cx="778933" cy="36406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5A1E4B-8C39-68BB-2417-FCFF5889E3A8}"/>
              </a:ext>
            </a:extLst>
          </p:cNvPr>
          <p:cNvGrpSpPr/>
          <p:nvPr/>
        </p:nvGrpSpPr>
        <p:grpSpPr>
          <a:xfrm>
            <a:off x="1376899" y="1518615"/>
            <a:ext cx="9438203" cy="3820771"/>
            <a:chOff x="2020676" y="1316389"/>
            <a:chExt cx="9512437" cy="38207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4AD2AEB-5105-3BBE-227D-6FAEA88A1376}"/>
                </a:ext>
              </a:extLst>
            </p:cNvPr>
            <p:cNvSpPr txBox="1"/>
            <p:nvPr/>
          </p:nvSpPr>
          <p:spPr>
            <a:xfrm>
              <a:off x="2582965" y="1316389"/>
              <a:ext cx="83878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GB" sz="3200" dirty="0">
                  <a:effectLst/>
                  <a:latin typeface="Avenir Next" panose="020B0503020202020204" pitchFamily="34" charset="0"/>
                </a:rPr>
                <a:t>Outline </a:t>
              </a:r>
              <a:endParaRPr lang="en-US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EBC935-F419-904F-D68B-79BD8B852AFD}"/>
                </a:ext>
              </a:extLst>
            </p:cNvPr>
            <p:cNvSpPr txBox="1"/>
            <p:nvPr/>
          </p:nvSpPr>
          <p:spPr>
            <a:xfrm>
              <a:off x="2020676" y="1905506"/>
              <a:ext cx="9512437" cy="323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Generic detector concept premise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3000" dirty="0">
                  <a:latin typeface="Avenir Next" panose="020B0503020202020204" pitchFamily="34" charset="0"/>
                </a:rPr>
                <a:t>A glimpse to the past and present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Conceptual Detectors, subsystem characteristics &amp; technologies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e-e colliders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e-h/A, h-h/A, </a:t>
              </a:r>
              <a:r>
                <a:rPr lang="en-GB" sz="2400" dirty="0" err="1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μ-μ</a:t>
              </a: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 colliders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Programmatic of detector preparation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Methodologies to develop concepts and prepare technologies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>
                      <a:alpha val="50000"/>
                    </a:schemeClr>
                  </a:solidFill>
                  <a:latin typeface="Avenir Next" panose="020B0503020202020204" pitchFamily="34" charset="0"/>
                </a:rPr>
                <a:t>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85753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34E4F0-F853-FC9A-7005-5AED90132E1D}"/>
              </a:ext>
            </a:extLst>
          </p:cNvPr>
          <p:cNvSpPr/>
          <p:nvPr/>
        </p:nvSpPr>
        <p:spPr>
          <a:xfrm>
            <a:off x="8997244" y="3355805"/>
            <a:ext cx="778933" cy="36406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A07A0-E4AD-705C-3289-ABB552B83AC3}"/>
              </a:ext>
            </a:extLst>
          </p:cNvPr>
          <p:cNvSpPr txBox="1"/>
          <p:nvPr/>
        </p:nvSpPr>
        <p:spPr>
          <a:xfrm>
            <a:off x="2704328" y="3136613"/>
            <a:ext cx="6783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3200" dirty="0">
                <a:latin typeface="Avenir Next" panose="020B0503020202020204" pitchFamily="34" charset="0"/>
              </a:rPr>
              <a:t>Back-up</a:t>
            </a:r>
            <a:r>
              <a:rPr lang="en-GB" sz="3200" dirty="0">
                <a:effectLst/>
                <a:latin typeface="Avenir Next" panose="020B0503020202020204" pitchFamily="34" charset="0"/>
              </a:rPr>
              <a:t> </a:t>
            </a:r>
            <a:endParaRPr lang="en-US" sz="3200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3BEA9F-A046-0643-6B04-A1A4AF3C8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195"/>
            <a:ext cx="12296274" cy="693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011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34E4F0-F853-FC9A-7005-5AED90132E1D}"/>
              </a:ext>
            </a:extLst>
          </p:cNvPr>
          <p:cNvSpPr/>
          <p:nvPr/>
        </p:nvSpPr>
        <p:spPr>
          <a:xfrm>
            <a:off x="8997244" y="3355805"/>
            <a:ext cx="778933" cy="36406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B8D59-9F17-0F3C-3544-FCEA0034A587}"/>
              </a:ext>
            </a:extLst>
          </p:cNvPr>
          <p:cNvSpPr txBox="1"/>
          <p:nvPr/>
        </p:nvSpPr>
        <p:spPr>
          <a:xfrm>
            <a:off x="609388" y="404963"/>
            <a:ext cx="109732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3200" dirty="0">
                <a:latin typeface="Avenir Next" panose="020B0503020202020204" pitchFamily="34" charset="0"/>
              </a:rPr>
              <a:t>Highlights physics*/detector requirements at FCC-</a:t>
            </a:r>
            <a:r>
              <a:rPr lang="en-GB" sz="3200" dirty="0" err="1">
                <a:latin typeface="Avenir Next" panose="020B0503020202020204" pitchFamily="34" charset="0"/>
              </a:rPr>
              <a:t>ee</a:t>
            </a:r>
            <a:r>
              <a:rPr lang="en-GB" sz="3200" dirty="0">
                <a:latin typeface="Avenir Next" panose="020B0503020202020204" pitchFamily="34" charset="0"/>
              </a:rPr>
              <a:t> (1)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79564-6907-FA4B-EA50-B8190D1AAF26}"/>
              </a:ext>
            </a:extLst>
          </p:cNvPr>
          <p:cNvSpPr txBox="1"/>
          <p:nvPr/>
        </p:nvSpPr>
        <p:spPr>
          <a:xfrm>
            <a:off x="0" y="6557570"/>
            <a:ext cx="1610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</a:t>
            </a:r>
            <a:r>
              <a:rPr lang="en-GB" sz="1400" i="1" dirty="0">
                <a:latin typeface="Avenir Next" panose="020B0503020202020204" pitchFamily="34" charset="0"/>
              </a:rPr>
              <a:t>S</a:t>
            </a:r>
            <a:r>
              <a:rPr lang="en-FR" sz="1400" i="1" dirty="0">
                <a:latin typeface="Avenir Next" panose="020B0503020202020204" pitchFamily="34" charset="0"/>
              </a:rPr>
              <a:t>ee M. Selvaggi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35247D-1550-EDC9-0BA6-2B7E7CEA5525}"/>
              </a:ext>
            </a:extLst>
          </p:cNvPr>
          <p:cNvGrpSpPr/>
          <p:nvPr/>
        </p:nvGrpSpPr>
        <p:grpSpPr>
          <a:xfrm>
            <a:off x="2209800" y="1198020"/>
            <a:ext cx="7772400" cy="5127098"/>
            <a:chOff x="2209800" y="1017543"/>
            <a:chExt cx="7772400" cy="51270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90C643-250E-2D5A-FBCD-6B266DBB9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9800" y="1295102"/>
              <a:ext cx="7772400" cy="484953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66C0C9-E377-C295-4D1E-0F436004F58A}"/>
                </a:ext>
              </a:extLst>
            </p:cNvPr>
            <p:cNvSpPr txBox="1"/>
            <p:nvPr/>
          </p:nvSpPr>
          <p:spPr>
            <a:xfrm>
              <a:off x="2959268" y="1017543"/>
              <a:ext cx="62734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FR" sz="1400" dirty="0">
                  <a:latin typeface="Avenir Next" panose="020B0503020202020204" pitchFamily="34" charset="0"/>
                  <a:hlinkClick r:id="rId4"/>
                </a:rPr>
                <a:t>https://cds.cern.ch/record/2944678/files/Physics%20Briefing%20Book.pdf</a:t>
              </a:r>
              <a:endParaRPr lang="en-FR" sz="14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C9B3A69-180B-F0A0-27D8-CB86B25F373C}"/>
              </a:ext>
            </a:extLst>
          </p:cNvPr>
          <p:cNvSpPr txBox="1"/>
          <p:nvPr/>
        </p:nvSpPr>
        <p:spPr>
          <a:xfrm rot="16200000">
            <a:off x="945479" y="3558803"/>
            <a:ext cx="1884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By subsystems  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5481670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34E4F0-F853-FC9A-7005-5AED90132E1D}"/>
              </a:ext>
            </a:extLst>
          </p:cNvPr>
          <p:cNvSpPr/>
          <p:nvPr/>
        </p:nvSpPr>
        <p:spPr>
          <a:xfrm>
            <a:off x="8997244" y="3355805"/>
            <a:ext cx="778933" cy="36406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CFC74-3377-58C0-CFBE-883F8FE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7286BC-942C-29F9-0A0F-A9011E957097}"/>
              </a:ext>
            </a:extLst>
          </p:cNvPr>
          <p:cNvSpPr txBox="1"/>
          <p:nvPr/>
        </p:nvSpPr>
        <p:spPr>
          <a:xfrm rot="16200000">
            <a:off x="-158751" y="3139593"/>
            <a:ext cx="212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By physics sectors  </a:t>
            </a:r>
            <a:endParaRPr lang="en-FR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41BCFD-EE9C-F04E-4E75-5B70AB8A277A}"/>
              </a:ext>
            </a:extLst>
          </p:cNvPr>
          <p:cNvGrpSpPr/>
          <p:nvPr/>
        </p:nvGrpSpPr>
        <p:grpSpPr>
          <a:xfrm>
            <a:off x="1030362" y="973225"/>
            <a:ext cx="9825750" cy="4677996"/>
            <a:chOff x="1030362" y="1227873"/>
            <a:chExt cx="9825750" cy="467799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C664F44-9C72-97FB-FB51-690E92102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0362" y="1227873"/>
              <a:ext cx="9825750" cy="46779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78D099-B513-C914-6F57-636C64475091}"/>
                </a:ext>
              </a:extLst>
            </p:cNvPr>
            <p:cNvSpPr txBox="1"/>
            <p:nvPr/>
          </p:nvSpPr>
          <p:spPr>
            <a:xfrm>
              <a:off x="4435397" y="1386521"/>
              <a:ext cx="364923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latin typeface="Avenir Next" panose="020B0503020202020204" pitchFamily="34" charset="0"/>
                  <a:hlinkClick r:id="rId4"/>
                </a:rPr>
                <a:t>https://arxiv.org/pdf/2505.06781</a:t>
              </a:r>
              <a:endParaRPr lang="en-FR" sz="14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C8315F-C304-9791-2DEA-0868684979D3}"/>
              </a:ext>
            </a:extLst>
          </p:cNvPr>
          <p:cNvSpPr txBox="1"/>
          <p:nvPr/>
        </p:nvSpPr>
        <p:spPr>
          <a:xfrm>
            <a:off x="609388" y="404963"/>
            <a:ext cx="109732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3200" dirty="0">
                <a:latin typeface="Avenir Next" panose="020B0503020202020204" pitchFamily="34" charset="0"/>
              </a:rPr>
              <a:t>Highlights physics*/detector requirements at FCC-</a:t>
            </a:r>
            <a:r>
              <a:rPr lang="en-GB" sz="3200" dirty="0" err="1">
                <a:latin typeface="Avenir Next" panose="020B0503020202020204" pitchFamily="34" charset="0"/>
              </a:rPr>
              <a:t>ee</a:t>
            </a:r>
            <a:r>
              <a:rPr lang="en-GB" sz="3200" dirty="0">
                <a:latin typeface="Avenir Next" panose="020B0503020202020204" pitchFamily="34" charset="0"/>
              </a:rPr>
              <a:t> (2)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88B61A-15C4-0E8E-18F4-4CD15485E730}"/>
              </a:ext>
            </a:extLst>
          </p:cNvPr>
          <p:cNvSpPr txBox="1"/>
          <p:nvPr/>
        </p:nvSpPr>
        <p:spPr>
          <a:xfrm>
            <a:off x="0" y="6557570"/>
            <a:ext cx="1610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</a:t>
            </a:r>
            <a:r>
              <a:rPr lang="en-GB" sz="1400" i="1" dirty="0">
                <a:latin typeface="Avenir Next" panose="020B0503020202020204" pitchFamily="34" charset="0"/>
              </a:rPr>
              <a:t>S</a:t>
            </a:r>
            <a:r>
              <a:rPr lang="en-FR" sz="1400" i="1" dirty="0">
                <a:latin typeface="Avenir Next" panose="020B0503020202020204" pitchFamily="34" charset="0"/>
              </a:rPr>
              <a:t>ee M. Selvaggi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B7C3FE-5421-8318-C461-50E7EC40C9B5}"/>
              </a:ext>
            </a:extLst>
          </p:cNvPr>
          <p:cNvSpPr txBox="1"/>
          <p:nvPr/>
        </p:nvSpPr>
        <p:spPr>
          <a:xfrm>
            <a:off x="629632" y="5704950"/>
            <a:ext cx="10932736" cy="70788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Avenir Next" panose="020B0503020202020204" pitchFamily="34" charset="0"/>
              </a:rPr>
              <a:t>R</a:t>
            </a:r>
            <a:r>
              <a:rPr lang="en-FR" sz="2000" dirty="0">
                <a:latin typeface="Avenir Next" panose="020B0503020202020204" pitchFamily="34" charset="0"/>
              </a:rPr>
              <a:t>epresentative physics benchmarks are selected to simulate detector performance</a:t>
            </a:r>
          </a:p>
          <a:p>
            <a:pPr algn="ctr"/>
            <a:r>
              <a:rPr lang="en-GB" sz="2000" dirty="0">
                <a:latin typeface="Avenir Next" panose="020B0503020202020204" pitchFamily="34" charset="0"/>
              </a:rPr>
              <a:t>a</a:t>
            </a:r>
            <a:r>
              <a:rPr lang="en-FR" sz="2000" dirty="0">
                <a:latin typeface="Avenir Next" panose="020B0503020202020204" pitchFamily="34" charset="0"/>
              </a:rPr>
              <a:t> global view of potential detector complementarity or dedicated focus has not yet emerged</a:t>
            </a:r>
          </a:p>
        </p:txBody>
      </p:sp>
    </p:spTree>
    <p:extLst>
      <p:ext uri="{BB962C8B-B14F-4D97-AF65-F5344CB8AC3E}">
        <p14:creationId xmlns:p14="http://schemas.microsoft.com/office/powerpoint/2010/main" val="3140951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BE50F-1811-BDAD-8FAD-2D224BE5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8784F4-B65D-07CD-3D70-0E5557264646}"/>
              </a:ext>
            </a:extLst>
          </p:cNvPr>
          <p:cNvSpPr txBox="1"/>
          <p:nvPr/>
        </p:nvSpPr>
        <p:spPr>
          <a:xfrm>
            <a:off x="8528944" y="1741321"/>
            <a:ext cx="380232" cy="32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chemeClr val="bg1"/>
                </a:solidFill>
                <a:latin typeface="Avenir Next" panose="020B0503020202020204" pitchFamily="34" charset="0"/>
              </a:rPr>
              <a:t>L3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208DF-483B-6B86-ED3E-A73103F1EC1A}"/>
              </a:ext>
            </a:extLst>
          </p:cNvPr>
          <p:cNvSpPr txBox="1"/>
          <p:nvPr/>
        </p:nvSpPr>
        <p:spPr>
          <a:xfrm>
            <a:off x="3034280" y="1726594"/>
            <a:ext cx="797013" cy="32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chemeClr val="bg1"/>
                </a:solidFill>
                <a:latin typeface="Avenir Next" panose="020B0503020202020204" pitchFamily="34" charset="0"/>
              </a:rPr>
              <a:t>DELPHI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1BC25-5D87-E244-E1A5-9E6B3F654E37}"/>
              </a:ext>
            </a:extLst>
          </p:cNvPr>
          <p:cNvSpPr txBox="1"/>
          <p:nvPr/>
        </p:nvSpPr>
        <p:spPr>
          <a:xfrm>
            <a:off x="6087262" y="1726594"/>
            <a:ext cx="739305" cy="327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chemeClr val="bg1"/>
                </a:solidFill>
                <a:latin typeface="Avenir Next" panose="020B0503020202020204" pitchFamily="34" charset="0"/>
              </a:rPr>
              <a:t>ALEPH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303AC-D9B6-F86B-5B75-C689066503E3}"/>
              </a:ext>
            </a:extLst>
          </p:cNvPr>
          <p:cNvSpPr txBox="1"/>
          <p:nvPr/>
        </p:nvSpPr>
        <p:spPr>
          <a:xfrm>
            <a:off x="-1629" y="1726594"/>
            <a:ext cx="646780" cy="32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chemeClr val="bg1"/>
                </a:solidFill>
                <a:latin typeface="Avenir Next" panose="020B0503020202020204" pitchFamily="34" charset="0"/>
              </a:rPr>
              <a:t>OPAL</a:t>
            </a:r>
          </a:p>
        </p:txBody>
      </p:sp>
      <p:pic>
        <p:nvPicPr>
          <p:cNvPr id="17" name="Picture 4" descr="The R108 detector designed by the CERN-Columbia-Oxford-Rockfeller collaboration consisted of a superconducting solenoidal magnet, planes of cylindrical drift chambers, scintillation counters and two arrays, each composed of lead-glass Cherenkov counters.">
            <a:extLst>
              <a:ext uri="{FF2B5EF4-FFF2-40B4-BE49-F238E27FC236}">
                <a16:creationId xmlns:a16="http://schemas.microsoft.com/office/drawing/2014/main" id="{7B07C59A-E7D6-D3E5-C115-85889CCE0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t="-1509" r="148" b="1509"/>
          <a:stretch/>
        </p:blipFill>
        <p:spPr bwMode="auto">
          <a:xfrm>
            <a:off x="2646011" y="1546828"/>
            <a:ext cx="6427938" cy="336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FB04D6-EE55-0E2D-FC8D-2438E23DEC95}"/>
              </a:ext>
            </a:extLst>
          </p:cNvPr>
          <p:cNvSpPr txBox="1"/>
          <p:nvPr/>
        </p:nvSpPr>
        <p:spPr>
          <a:xfrm>
            <a:off x="-28016" y="17312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 R108 </a:t>
            </a:r>
            <a:endParaRPr lang="en-FR" sz="14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5D7121-D7E9-A84B-3897-ABB1FD70C56F}"/>
              </a:ext>
            </a:extLst>
          </p:cNvPr>
          <p:cNvSpPr txBox="1"/>
          <p:nvPr/>
        </p:nvSpPr>
        <p:spPr>
          <a:xfrm>
            <a:off x="3259310" y="17312"/>
            <a:ext cx="2162568" cy="28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venir Next" panose="020B0503020202020204" pitchFamily="34" charset="0"/>
              </a:rPr>
              <a:t>o</a:t>
            </a:r>
            <a:r>
              <a:rPr lang="en-FR" sz="1400" dirty="0">
                <a:solidFill>
                  <a:schemeClr val="bg1"/>
                </a:solidFill>
                <a:latin typeface="Avenir Next" panose="020B0503020202020204" pitchFamily="34" charset="0"/>
              </a:rPr>
              <a:t>pen axial field magnet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448750-AB28-B4AC-6853-159EE68A8441}"/>
              </a:ext>
            </a:extLst>
          </p:cNvPr>
          <p:cNvSpPr txBox="1"/>
          <p:nvPr/>
        </p:nvSpPr>
        <p:spPr>
          <a:xfrm>
            <a:off x="6296871" y="17312"/>
            <a:ext cx="539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chemeClr val="bg1"/>
                </a:solidFill>
                <a:latin typeface="Avenir Next" panose="020B0503020202020204" pitchFamily="34" charset="0"/>
              </a:rPr>
              <a:t>UA1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FC57B5-A2C6-1B02-223C-B0A8DB3D7FE7}"/>
              </a:ext>
            </a:extLst>
          </p:cNvPr>
          <p:cNvSpPr txBox="1"/>
          <p:nvPr/>
        </p:nvSpPr>
        <p:spPr>
          <a:xfrm>
            <a:off x="9073949" y="17312"/>
            <a:ext cx="539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chemeClr val="bg1"/>
                </a:solidFill>
                <a:latin typeface="Avenir Next" panose="020B0503020202020204" pitchFamily="34" charset="0"/>
              </a:rPr>
              <a:t>UA2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07CA9F-35CF-3E93-5194-60BDC7724E2C}"/>
              </a:ext>
            </a:extLst>
          </p:cNvPr>
          <p:cNvSpPr txBox="1"/>
          <p:nvPr/>
        </p:nvSpPr>
        <p:spPr>
          <a:xfrm>
            <a:off x="608697" y="828419"/>
            <a:ext cx="108696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The story of “modern” detectors starts at the ISR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464945-896C-FB88-DBE8-CCA0EF88732B}"/>
              </a:ext>
            </a:extLst>
          </p:cNvPr>
          <p:cNvSpPr txBox="1"/>
          <p:nvPr/>
        </p:nvSpPr>
        <p:spPr>
          <a:xfrm>
            <a:off x="1455420" y="5215954"/>
            <a:ext cx="9281160" cy="110799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FR" sz="2400" dirty="0">
                <a:latin typeface="Avenir Next" panose="020B0503020202020204" pitchFamily="34" charset="0"/>
              </a:rPr>
              <a:t>ISR Circular p-p in the 1970s - 62 GeV at luminosity ≃ 10</a:t>
            </a:r>
            <a:r>
              <a:rPr lang="en-FR" sz="2400" baseline="30000" dirty="0">
                <a:latin typeface="Avenir Next" panose="020B0503020202020204" pitchFamily="34" charset="0"/>
              </a:rPr>
              <a:t>31 </a:t>
            </a:r>
            <a:r>
              <a:rPr lang="en-FR" sz="2400" dirty="0">
                <a:latin typeface="Avenir Next" panose="020B0503020202020204" pitchFamily="34" charset="0"/>
              </a:rPr>
              <a:t>cm-</a:t>
            </a:r>
            <a:r>
              <a:rPr lang="en-FR" sz="2400" baseline="30000" dirty="0">
                <a:latin typeface="Avenir Next" panose="020B0503020202020204" pitchFamily="34" charset="0"/>
              </a:rPr>
              <a:t>2</a:t>
            </a:r>
            <a:r>
              <a:rPr lang="en-FR" sz="2400" dirty="0">
                <a:latin typeface="Avenir Next" panose="020B0503020202020204" pitchFamily="34" charset="0"/>
              </a:rPr>
              <a:t>s-</a:t>
            </a:r>
            <a:r>
              <a:rPr lang="en-FR" sz="2400" baseline="30000" dirty="0">
                <a:latin typeface="Avenir Next" panose="020B0503020202020204" pitchFamily="34" charset="0"/>
              </a:rPr>
              <a:t>1 </a:t>
            </a:r>
          </a:p>
          <a:p>
            <a:pPr algn="ctr"/>
            <a:r>
              <a:rPr lang="en-FR" sz="2200" dirty="0">
                <a:latin typeface="Avenir Next" panose="020B0503020202020204" pitchFamily="34" charset="0"/>
              </a:rPr>
              <a:t>revolution of electronics tracking w/ MWPCs</a:t>
            </a:r>
          </a:p>
          <a:p>
            <a:pPr algn="ctr"/>
            <a:r>
              <a:rPr lang="en-FR" sz="2000" dirty="0">
                <a:latin typeface="Avenir Next" panose="020B0503020202020204" pitchFamily="34" charset="0"/>
              </a:rPr>
              <a:t>R108 precursor detector - 4π with a solenoid magnet</a:t>
            </a:r>
          </a:p>
        </p:txBody>
      </p:sp>
    </p:spTree>
    <p:extLst>
      <p:ext uri="{BB962C8B-B14F-4D97-AF65-F5344CB8AC3E}">
        <p14:creationId xmlns:p14="http://schemas.microsoft.com/office/powerpoint/2010/main" val="71060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4988006-291A-A639-2691-E55B816D9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601"/>
            <a:ext cx="12191999" cy="603396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C40C818-629F-0310-7B6D-7665A64E1313}"/>
              </a:ext>
            </a:extLst>
          </p:cNvPr>
          <p:cNvSpPr txBox="1"/>
          <p:nvPr/>
        </p:nvSpPr>
        <p:spPr>
          <a:xfrm>
            <a:off x="658454" y="148590"/>
            <a:ext cx="10875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3200" dirty="0">
                <a:latin typeface="Avenir Next" panose="020B0503020202020204" pitchFamily="34" charset="0"/>
              </a:rPr>
              <a:t>8 large colliders with 20 detectors in about half a century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E364F4-C847-D6A9-1CF3-273B3140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99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4988006-291A-A639-2691-E55B816D9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601"/>
            <a:ext cx="12191999" cy="603396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C40C818-629F-0310-7B6D-7665A64E1313}"/>
              </a:ext>
            </a:extLst>
          </p:cNvPr>
          <p:cNvSpPr txBox="1"/>
          <p:nvPr/>
        </p:nvSpPr>
        <p:spPr>
          <a:xfrm>
            <a:off x="144991" y="114300"/>
            <a:ext cx="11902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Avenir Next" panose="020B0503020202020204" pitchFamily="34" charset="0"/>
              </a:rPr>
              <a:t>D</a:t>
            </a:r>
            <a:r>
              <a:rPr lang="en-FR" sz="3200" dirty="0">
                <a:latin typeface="Avenir Next" panose="020B0503020202020204" pitchFamily="34" charset="0"/>
              </a:rPr>
              <a:t>etector configurations driven by physics signals/final state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9F4738-A83A-27FA-1ED0-174F586F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28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6326E2F-47F9-B97B-DE98-F17856EE5BE7}"/>
              </a:ext>
            </a:extLst>
          </p:cNvPr>
          <p:cNvSpPr txBox="1"/>
          <p:nvPr/>
        </p:nvSpPr>
        <p:spPr>
          <a:xfrm>
            <a:off x="0" y="123789"/>
            <a:ext cx="12191999" cy="1238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3200" dirty="0">
                <a:latin typeface="Avenir Next" panose="020B0503020202020204" pitchFamily="34" charset="0"/>
              </a:rPr>
              <a:t>15 “general purpose” detectors </a:t>
            </a:r>
          </a:p>
          <a:p>
            <a:pPr algn="ctr"/>
            <a:r>
              <a:rPr lang="en-GB" sz="2400" dirty="0">
                <a:latin typeface="Avenir Next" panose="020B0503020202020204" pitchFamily="34" charset="0"/>
              </a:rPr>
              <a:t>4π/hermetic configurations using solenoid magnets</a:t>
            </a:r>
          </a:p>
          <a:p>
            <a:pPr algn="ctr">
              <a:spcAft>
                <a:spcPts val="300"/>
              </a:spcAft>
            </a:pPr>
            <a:r>
              <a:rPr lang="en-GB" sz="1600" dirty="0">
                <a:latin typeface="Avenir Next" panose="020B0503020202020204" pitchFamily="34" charset="0"/>
              </a:rPr>
              <a:t>Hermeticity is large 𝜂 coverage, no cracks within subsystems (for acceptance, energy resolution (especially missing))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FBF1B-22D4-63FA-2F36-B0F1DE269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9552"/>
            <a:ext cx="12192000" cy="54284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9731A6-EC85-AA5D-9565-B7671ED02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99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471966</TotalTime>
  <Words>5162</Words>
  <Application>Microsoft Macintosh PowerPoint</Application>
  <PresentationFormat>Widescreen</PresentationFormat>
  <Paragraphs>687</Paragraphs>
  <Slides>52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Avenir Next</vt:lpstr>
      <vt:lpstr>Calibri</vt:lpstr>
      <vt:lpstr>Courier New</vt:lpstr>
      <vt:lpstr>Lucida Grande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</dc:creator>
  <cp:lastModifiedBy>Didier Contardo</cp:lastModifiedBy>
  <cp:revision>17549</cp:revision>
  <cp:lastPrinted>2023-01-16T07:55:40Z</cp:lastPrinted>
  <dcterms:created xsi:type="dcterms:W3CDTF">2015-10-09T13:44:56Z</dcterms:created>
  <dcterms:modified xsi:type="dcterms:W3CDTF">2025-11-22T07:50:46Z</dcterms:modified>
</cp:coreProperties>
</file>