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428" r:id="rId2"/>
    <p:sldId id="346" r:id="rId3"/>
    <p:sldId id="515" r:id="rId4"/>
    <p:sldId id="423" r:id="rId5"/>
    <p:sldId id="524" r:id="rId6"/>
    <p:sldId id="525" r:id="rId7"/>
    <p:sldId id="432" r:id="rId8"/>
    <p:sldId id="516" r:id="rId9"/>
    <p:sldId id="408" r:id="rId10"/>
    <p:sldId id="526" r:id="rId11"/>
    <p:sldId id="329" r:id="rId12"/>
    <p:sldId id="330" r:id="rId13"/>
    <p:sldId id="355" r:id="rId14"/>
    <p:sldId id="520" r:id="rId15"/>
    <p:sldId id="521" r:id="rId16"/>
    <p:sldId id="527" r:id="rId17"/>
    <p:sldId id="406" r:id="rId18"/>
    <p:sldId id="299" r:id="rId19"/>
    <p:sldId id="394" r:id="rId20"/>
    <p:sldId id="532" r:id="rId21"/>
    <p:sldId id="528" r:id="rId22"/>
    <p:sldId id="522" r:id="rId23"/>
    <p:sldId id="523" r:id="rId24"/>
    <p:sldId id="517" r:id="rId25"/>
    <p:sldId id="518" r:id="rId26"/>
    <p:sldId id="519" r:id="rId27"/>
    <p:sldId id="529" r:id="rId28"/>
    <p:sldId id="403" r:id="rId29"/>
    <p:sldId id="530" r:id="rId30"/>
    <p:sldId id="396" r:id="rId31"/>
    <p:sldId id="431" r:id="rId32"/>
    <p:sldId id="392" r:id="rId33"/>
    <p:sldId id="395" r:id="rId34"/>
    <p:sldId id="416" r:id="rId35"/>
    <p:sldId id="401" r:id="rId36"/>
    <p:sldId id="399" r:id="rId37"/>
    <p:sldId id="531" r:id="rId38"/>
    <p:sldId id="434" r:id="rId39"/>
    <p:sldId id="436" r:id="rId40"/>
    <p:sldId id="435" r:id="rId41"/>
    <p:sldId id="43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30C2"/>
    <a:srgbClr val="114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12"/>
    <p:restoredTop sz="94602"/>
  </p:normalViewPr>
  <p:slideViewPr>
    <p:cSldViewPr snapToGrid="0" snapToObjects="1">
      <p:cViewPr varScale="1">
        <p:scale>
          <a:sx n="122" d="100"/>
          <a:sy n="122" d="100"/>
        </p:scale>
        <p:origin x="1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06CEE-EFB0-F54C-9D3B-EA622E03AC70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8BC3F-9449-7442-A6BB-AD2CDCBBF0C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279" y="8685103"/>
            <a:ext cx="2972281" cy="45753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651493" indent="-250574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002297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403215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1804134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205053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605971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006890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407809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fld id="{A9927CEB-60C4-C74D-9F79-253A409E01A2}" type="slidenum">
              <a:rPr lang="fr-FR" sz="1200">
                <a:solidFill>
                  <a:srgbClr val="000000"/>
                </a:solidFill>
                <a:latin typeface="Arial" charset="0"/>
                <a:cs typeface="Bitstream Vera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Arial" charset="0"/>
              <a:cs typeface="Bitstream Vera Sans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651493" indent="-250574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002297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403215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1804134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205053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605971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006890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407809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fld id="{692126A9-7F86-0246-BC3E-1503E5259D8F}" type="slidenum">
              <a:rPr lang="en-GB" sz="1200">
                <a:latin typeface="Calibri" charset="0"/>
              </a:rPr>
              <a:pPr eaLnBrk="1" hangingPunct="1"/>
              <a:t>2</a:t>
            </a:fld>
            <a:endParaRPr lang="en-GB" sz="1200">
              <a:latin typeface="Calibri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1838" y="4350019"/>
            <a:ext cx="4740088" cy="351504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72" tIns="40086" rIns="80172" bIns="40086" anchor="ctr"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5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3BBE6A-899E-C843-823B-CD5CEC30A9B1}" type="slidenum">
              <a:rPr lang="fr-FR" sz="1200"/>
              <a:pPr/>
              <a:t>4</a:t>
            </a:fld>
            <a:endParaRPr lang="fr-FR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4AFE2E66-5DA3-1973-C48A-D085E4933D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1208F4-7AF8-3042-9B9A-0ADB09CBDFC4}" type="slidenum">
              <a:rPr lang="fr-FR" altLang="fr-FR" sz="1200"/>
              <a:pPr/>
              <a:t>11</a:t>
            </a:fld>
            <a:endParaRPr lang="fr-FR" altLang="fr-FR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4DB284C-68F9-744C-C80B-65C8F4DA161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CD4DE15-B967-28F5-C910-C2AFE5324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ED0B2EE-7D75-AB0F-D88B-8C4D540A4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217772-AA16-8F45-94E0-ED514E187993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8C77211A-1E31-3EB8-C7C6-F7B7E09CA5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ED353DC-FAFE-1DCE-41F4-9648007CE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78C3B8-A86F-EA46-A9BF-0DA2F2485BE8}" type="slidenum">
              <a:rPr lang="fr-FR" sz="1200"/>
              <a:pPr/>
              <a:t>13</a:t>
            </a:fld>
            <a:endParaRPr lang="fr-FR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8A16FB-8745-7145-9092-C8050436BB52}" type="slidenum">
              <a:rPr lang="fr-FR" sz="1200"/>
              <a:pPr/>
              <a:t>17</a:t>
            </a:fld>
            <a:endParaRPr lang="fr-FR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3025" y="915988"/>
            <a:ext cx="4173538" cy="3132137"/>
          </a:xfrm>
          <a:solidFill>
            <a:srgbClr val="FFFFFF"/>
          </a:solidFill>
          <a:ln/>
        </p:spPr>
      </p:sp>
      <p:sp>
        <p:nvSpPr>
          <p:cNvPr id="563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66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2214" tIns="41107" rIns="82214" bIns="41107" anchor="ctr"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952D0B-E88B-4843-A08C-E1B2DA482E73}" type="slidenum">
              <a:rPr lang="fr-FR" sz="1200"/>
              <a:pPr/>
              <a:t>18</a:t>
            </a:fld>
            <a:endParaRPr lang="fr-FR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F2FED0-1FDB-6843-AEB1-89DB1A23BE84}" type="slidenum">
              <a:rPr lang="fr-FR" sz="1200"/>
              <a:pPr/>
              <a:t>19</a:t>
            </a:fld>
            <a:endParaRPr lang="fr-FR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8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5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3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0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5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CA00-879D-DA47-9D46-B0E3D8236204}" type="datetimeFigureOut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0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phennebe/Dropbox/PRESENTATION/M2PLASMA/prj2048_0m.mpeg" TargetMode="External"/><Relationship Id="rId1" Type="http://schemas.microsoft.com/office/2007/relationships/media" Target="file:////Users/phennebe/Dropbox/PRESENTATION/M2PLASMA/prj2048_0m.mpeg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g"/><Relationship Id="rId7" Type="http://schemas.openxmlformats.org/officeDocument/2006/relationships/image" Target="../media/image38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2.png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6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960" y="2395433"/>
            <a:ext cx="8950569" cy="123276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br>
              <a:rPr lang="fr-FR" sz="1800" dirty="0">
                <a:effectLst/>
                <a:latin typeface="Calibri,Helvetica,sans-serif,EmojiFont,Apple Color Emoji,Segoe UI Emoji,NotoColorEmoji,Segoe UI Symbol,Android Emoji,EmojiSymbols"/>
              </a:rPr>
            </a:br>
            <a:br>
              <a:rPr lang="fr-FR" sz="1800" dirty="0">
                <a:effectLst/>
                <a:latin typeface="Calibri,Helvetica,sans-serif,EmojiFont,Apple Color Emoji,Segoe UI Emoji,NotoColorEmoji,Segoe UI Symbol,Android Emoji,EmojiSymbols"/>
              </a:rPr>
            </a:br>
            <a:r>
              <a:rPr lang="fr-FR" sz="2800" dirty="0"/>
              <a:t>Turbulence in the </a:t>
            </a:r>
            <a:r>
              <a:rPr lang="fr-FR" sz="2800" dirty="0" err="1"/>
              <a:t>interstellar</a:t>
            </a:r>
            <a:r>
              <a:rPr lang="fr-FR" sz="2800" dirty="0"/>
              <a:t> medium and </a:t>
            </a:r>
            <a:r>
              <a:rPr lang="fr-FR" sz="2800" dirty="0" err="1"/>
              <a:t>its</a:t>
            </a:r>
            <a:r>
              <a:rPr lang="fr-FR" sz="2800" dirty="0"/>
              <a:t> links to the star formation process</a:t>
            </a:r>
            <a:br>
              <a:rPr lang="fr-FR" sz="1800" dirty="0">
                <a:effectLst/>
                <a:latin typeface="Calibri,Helvetica,sans-serif,EmojiFont,Apple Color Emoji,Segoe UI Emoji,NotoColorEmoji,Segoe UI Symbol,Android Emoji,EmojiSymbols"/>
              </a:rPr>
            </a:br>
            <a:br>
              <a:rPr lang="fr-FR" sz="2200" b="0" dirty="0">
                <a:effectLst/>
                <a:latin typeface="Arial,Helvetica,serif,EmojiFont"/>
              </a:rPr>
            </a:br>
            <a:br>
              <a:rPr lang="fr-FR" sz="2200" dirty="0">
                <a:effectLst/>
                <a:latin typeface="Calibri,Helvetica,sans-serif,EmojiFont,Apple Color Emoji,Segoe UI Emoji,NotoColorEmoji,Segoe UI Symbol,Android Emoji,EmojiSymbols"/>
              </a:rPr>
            </a:br>
            <a:br>
              <a:rPr lang="fr-FR" sz="2000" b="0" dirty="0">
                <a:effectLst/>
                <a:latin typeface="Arial,Helvetica,serif,EmojiFont"/>
              </a:rPr>
            </a:br>
            <a:endParaRPr lang="fr-FR" sz="2000" dirty="0">
              <a:effectLst/>
              <a:latin typeface="Calibri,Helvetica,sans-serif,EmojiFont,Apple Color Emoji,Segoe UI Emoji,NotoColorEmoji,Segoe UI Symbol,Android Emoji,EmojiSymbols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13984"/>
            <a:ext cx="9144000" cy="182899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Patrick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Hennebelle</a:t>
            </a:r>
            <a:endParaRPr lang="fr-FR" sz="2400" dirty="0">
              <a:solidFill>
                <a:schemeClr val="tx1"/>
              </a:solidFill>
              <a:latin typeface="Bitstream Vera Sans" charset="0"/>
            </a:endParaRPr>
          </a:p>
          <a:p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Noé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Brucy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Tine Colman, Ugo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Lebreuilly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Fabien Louvet,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Tung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 Ngo, Antoine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Verliat</a:t>
            </a:r>
            <a:endParaRPr lang="fr-FR" sz="2000" dirty="0">
              <a:solidFill>
                <a:schemeClr val="tx1"/>
              </a:solidFill>
              <a:latin typeface="Bitstream Vera Sans" charset="0"/>
            </a:endParaRPr>
          </a:p>
          <a:p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Cédric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Colling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Sam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Geen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Olivier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Iffrig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Eva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Ntormousi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Juan Soler</a:t>
            </a:r>
          </a:p>
          <a:p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Georges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Abboudeh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Gabriel Verrier, Valentin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Valucci</a:t>
            </a:r>
            <a:endParaRPr lang="fr-FR" sz="2000" dirty="0">
              <a:solidFill>
                <a:schemeClr val="tx1"/>
              </a:solidFill>
              <a:latin typeface="Bitstream Vera Sans" charset="0"/>
            </a:endParaRPr>
          </a:p>
          <a:p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Frédéric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Bournaud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Benoit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Commerçon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Yueh-Ning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 Lee,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Anaelle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 Maury, </a:t>
            </a:r>
          </a:p>
          <a:p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Ralf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Klessen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Sergio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Molinari</a:t>
            </a:r>
            <a:r>
              <a:rPr lang="fr-FR" sz="2000" dirty="0">
                <a:solidFill>
                  <a:schemeClr val="tx1"/>
                </a:solidFill>
                <a:latin typeface="Bitstream Vera Sans" charset="0"/>
              </a:rPr>
              <a:t>, Leonardo </a:t>
            </a:r>
            <a:r>
              <a:rPr lang="fr-FR" sz="2000" dirty="0" err="1">
                <a:solidFill>
                  <a:schemeClr val="tx1"/>
                </a:solidFill>
                <a:latin typeface="Bitstream Vera Sans" charset="0"/>
              </a:rPr>
              <a:t>Testi</a:t>
            </a:r>
            <a:endParaRPr lang="fr-FR" sz="2000" dirty="0">
              <a:solidFill>
                <a:schemeClr val="tx1"/>
              </a:solidFill>
              <a:latin typeface="Bitstream Vera Sans" charset="0"/>
            </a:endParaRPr>
          </a:p>
          <a:p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pPr eaLnBrk="1" hangingPunct="1"/>
            <a:endParaRPr lang="fr-FR" sz="2000" dirty="0">
              <a:latin typeface="Bitstream Vera Sans" charset="0"/>
            </a:endParaRPr>
          </a:p>
          <a:p>
            <a:pPr eaLnBrk="1" hangingPunct="1"/>
            <a:endParaRPr lang="fr-FR" sz="2000" dirty="0">
              <a:latin typeface="Bitstream Vera Sans" charset="0"/>
            </a:endParaRPr>
          </a:p>
        </p:txBody>
      </p:sp>
      <p:pic>
        <p:nvPicPr>
          <p:cNvPr id="7" name="Picture 2" descr="ERC_Logo.png">
            <a:extLst>
              <a:ext uri="{FF2B5EF4-FFF2-40B4-BE49-F238E27FC236}">
                <a16:creationId xmlns:a16="http://schemas.microsoft.com/office/drawing/2014/main" id="{DA3C508F-E66C-AF44-8B25-BD2B9642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8" y="212867"/>
            <a:ext cx="1872208" cy="1736472"/>
          </a:xfrm>
          <a:prstGeom prst="rect">
            <a:avLst/>
          </a:prstGeom>
        </p:spPr>
      </p:pic>
      <p:pic>
        <p:nvPicPr>
          <p:cNvPr id="8" name="Picture 3" descr="CEAIRFU-1.JPG">
            <a:extLst>
              <a:ext uri="{FF2B5EF4-FFF2-40B4-BE49-F238E27FC236}">
                <a16:creationId xmlns:a16="http://schemas.microsoft.com/office/drawing/2014/main" id="{667BCCAB-5BBE-3147-952B-FDB0ACAF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0" y="93393"/>
            <a:ext cx="3721085" cy="17762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04EC88-22A4-CD47-9DAD-4522C4EDE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684" y="599877"/>
            <a:ext cx="3002973" cy="7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4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5B5BF-8986-B8F5-7F57-439B8A9B4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1FA0E36-64A6-B033-D07A-B23DE982975D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470DC1-4F44-6057-6E55-2AA0FD0CF3F7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</a:t>
            </a:r>
            <a:r>
              <a:rPr lang="fr-FR" dirty="0" err="1"/>
              <a:t>Supersonic</a:t>
            </a:r>
            <a:r>
              <a:rPr lang="fr-FR" dirty="0"/>
              <a:t> </a:t>
            </a:r>
            <a:r>
              <a:rPr lang="fr-FR" dirty="0" err="1"/>
              <a:t>isothermal</a:t>
            </a:r>
            <a:r>
              <a:rPr lang="fr-FR" dirty="0"/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35733A-8D21-1949-AE84-73E4B25E7E7E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1DF5F9-043B-00E1-3379-8554C1C9BA57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243A29-D8FD-6447-13E0-3B6C4B7A0F30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BC7D7B-B190-708A-CEA9-D4F142A956C4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F86300-7435-915B-3B65-895ACFDBBFBC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400410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>
            <a:extLst>
              <a:ext uri="{FF2B5EF4-FFF2-40B4-BE49-F238E27FC236}">
                <a16:creationId xmlns:a16="http://schemas.microsoft.com/office/drawing/2014/main" id="{3E77605C-BFE5-CD7A-3788-10B23440D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3825"/>
            <a:ext cx="87788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/>
              <a:t>                 </a:t>
            </a:r>
            <a:r>
              <a:rPr lang="fr-FR" altLang="fr-FR" b="1" dirty="0" err="1">
                <a:solidFill>
                  <a:srgbClr val="FF0000"/>
                </a:solidFill>
              </a:rPr>
              <a:t>Supersonic</a:t>
            </a:r>
            <a:r>
              <a:rPr lang="fr-FR" altLang="fr-FR" b="1" dirty="0">
                <a:solidFill>
                  <a:srgbClr val="FF0000"/>
                </a:solidFill>
              </a:rPr>
              <a:t> </a:t>
            </a:r>
            <a:r>
              <a:rPr lang="fr-FR" altLang="fr-FR" b="1" dirty="0" err="1">
                <a:solidFill>
                  <a:srgbClr val="FF0000"/>
                </a:solidFill>
              </a:rPr>
              <a:t>isothermal</a:t>
            </a:r>
            <a:r>
              <a:rPr lang="fr-FR" altLang="fr-FR" b="1" dirty="0">
                <a:solidFill>
                  <a:srgbClr val="FF0000"/>
                </a:solidFill>
              </a:rPr>
              <a:t> turbulence</a:t>
            </a:r>
          </a:p>
          <a:p>
            <a:r>
              <a:rPr lang="fr-FR" altLang="fr-FR" sz="1800" dirty="0">
                <a:solidFill>
                  <a:srgbClr val="0070C0"/>
                </a:solidFill>
              </a:rPr>
              <a:t>(</a:t>
            </a:r>
            <a:r>
              <a:rPr lang="fr-FR" altLang="fr-FR" sz="1800" dirty="0" err="1">
                <a:solidFill>
                  <a:srgbClr val="0070C0"/>
                </a:solidFill>
              </a:rPr>
              <a:t>amongst</a:t>
            </a:r>
            <a:r>
              <a:rPr lang="fr-FR" altLang="fr-FR" sz="1800" dirty="0">
                <a:solidFill>
                  <a:srgbClr val="0070C0"/>
                </a:solidFill>
              </a:rPr>
              <a:t> </a:t>
            </a:r>
            <a:r>
              <a:rPr lang="fr-FR" altLang="fr-FR" sz="1800" dirty="0" err="1">
                <a:solidFill>
                  <a:srgbClr val="0070C0"/>
                </a:solidFill>
              </a:rPr>
              <a:t>many</a:t>
            </a:r>
            <a:r>
              <a:rPr lang="fr-FR" altLang="fr-FR" sz="1800" dirty="0">
                <a:solidFill>
                  <a:srgbClr val="0070C0"/>
                </a:solidFill>
              </a:rPr>
              <a:t> </a:t>
            </a:r>
            <a:r>
              <a:rPr lang="fr-FR" altLang="fr-FR" sz="1800" dirty="0" err="1">
                <a:solidFill>
                  <a:srgbClr val="0070C0"/>
                </a:solidFill>
              </a:rPr>
              <a:t>others</a:t>
            </a:r>
            <a:r>
              <a:rPr lang="fr-FR" altLang="fr-FR" sz="1800" dirty="0">
                <a:solidFill>
                  <a:srgbClr val="0070C0"/>
                </a:solidFill>
              </a:rPr>
              <a:t> e.g. </a:t>
            </a:r>
            <a:r>
              <a:rPr lang="fr-FR" altLang="fr-FR" sz="1800" dirty="0" err="1">
                <a:solidFill>
                  <a:srgbClr val="0070C0"/>
                </a:solidFill>
              </a:rPr>
              <a:t>Scalo</a:t>
            </a:r>
            <a:r>
              <a:rPr lang="fr-FR" altLang="fr-FR" sz="1800" dirty="0">
                <a:solidFill>
                  <a:srgbClr val="0070C0"/>
                </a:solidFill>
              </a:rPr>
              <a:t> et al. 1998, </a:t>
            </a:r>
            <a:r>
              <a:rPr lang="fr-FR" altLang="fr-FR" sz="1800" dirty="0" err="1">
                <a:solidFill>
                  <a:srgbClr val="0070C0"/>
                </a:solidFill>
              </a:rPr>
              <a:t>Passot</a:t>
            </a:r>
            <a:r>
              <a:rPr lang="fr-FR" altLang="fr-FR" sz="1800" dirty="0">
                <a:solidFill>
                  <a:srgbClr val="0070C0"/>
                </a:solidFill>
              </a:rPr>
              <a:t> &amp; Vazquez-</a:t>
            </a:r>
            <a:r>
              <a:rPr lang="fr-FR" altLang="fr-FR" sz="1800" dirty="0" err="1">
                <a:solidFill>
                  <a:srgbClr val="0070C0"/>
                </a:solidFill>
              </a:rPr>
              <a:t>Semadeni</a:t>
            </a:r>
            <a:r>
              <a:rPr lang="fr-FR" altLang="fr-FR" sz="1800" dirty="0">
                <a:solidFill>
                  <a:srgbClr val="0070C0"/>
                </a:solidFill>
              </a:rPr>
              <a:t> 1998, </a:t>
            </a:r>
          </a:p>
          <a:p>
            <a:r>
              <a:rPr lang="fr-FR" altLang="fr-FR" sz="1800" dirty="0" err="1">
                <a:solidFill>
                  <a:srgbClr val="0070C0"/>
                </a:solidFill>
              </a:rPr>
              <a:t>Padoan</a:t>
            </a:r>
            <a:r>
              <a:rPr lang="fr-FR" altLang="fr-FR" sz="1800" dirty="0">
                <a:solidFill>
                  <a:srgbClr val="0070C0"/>
                </a:solidFill>
              </a:rPr>
              <a:t> &amp; </a:t>
            </a:r>
            <a:r>
              <a:rPr lang="fr-FR" altLang="fr-FR" sz="1800" dirty="0" err="1">
                <a:solidFill>
                  <a:srgbClr val="0070C0"/>
                </a:solidFill>
              </a:rPr>
              <a:t>Nordlund</a:t>
            </a:r>
            <a:r>
              <a:rPr lang="fr-FR" altLang="fr-FR" sz="1800" dirty="0">
                <a:solidFill>
                  <a:srgbClr val="0070C0"/>
                </a:solidFill>
              </a:rPr>
              <a:t> 1999, </a:t>
            </a:r>
            <a:r>
              <a:rPr lang="fr-FR" altLang="fr-FR" sz="1800" dirty="0" err="1">
                <a:solidFill>
                  <a:srgbClr val="0070C0"/>
                </a:solidFill>
              </a:rPr>
              <a:t>Ostriker</a:t>
            </a:r>
            <a:r>
              <a:rPr lang="fr-FR" altLang="fr-FR" sz="1800" dirty="0">
                <a:solidFill>
                  <a:srgbClr val="0070C0"/>
                </a:solidFill>
              </a:rPr>
              <a:t> et al. 2001, </a:t>
            </a:r>
            <a:r>
              <a:rPr lang="fr-FR" altLang="fr-FR" sz="1800" dirty="0" err="1">
                <a:solidFill>
                  <a:srgbClr val="0070C0"/>
                </a:solidFill>
              </a:rPr>
              <a:t>MacLow</a:t>
            </a:r>
            <a:r>
              <a:rPr lang="fr-FR" altLang="fr-FR" sz="1800" dirty="0">
                <a:solidFill>
                  <a:srgbClr val="0070C0"/>
                </a:solidFill>
              </a:rPr>
              <a:t> &amp; </a:t>
            </a:r>
            <a:r>
              <a:rPr lang="fr-FR" altLang="fr-FR" sz="1800" dirty="0" err="1">
                <a:solidFill>
                  <a:srgbClr val="0070C0"/>
                </a:solidFill>
              </a:rPr>
              <a:t>Klessen</a:t>
            </a:r>
            <a:r>
              <a:rPr lang="fr-FR" altLang="fr-FR" sz="1800" dirty="0">
                <a:solidFill>
                  <a:srgbClr val="0070C0"/>
                </a:solidFill>
              </a:rPr>
              <a:t> 2004, </a:t>
            </a:r>
            <a:r>
              <a:rPr lang="fr-FR" altLang="fr-FR" sz="1800" dirty="0" err="1">
                <a:solidFill>
                  <a:srgbClr val="0070C0"/>
                </a:solidFill>
              </a:rPr>
              <a:t>Beresnyak</a:t>
            </a:r>
            <a:r>
              <a:rPr lang="fr-FR" altLang="fr-FR" sz="1800" dirty="0">
                <a:solidFill>
                  <a:srgbClr val="0070C0"/>
                </a:solidFill>
              </a:rPr>
              <a:t> &amp; </a:t>
            </a:r>
            <a:r>
              <a:rPr lang="fr-FR" altLang="fr-FR" sz="1800" dirty="0" err="1">
                <a:solidFill>
                  <a:srgbClr val="0070C0"/>
                </a:solidFill>
              </a:rPr>
              <a:t>Lazarian</a:t>
            </a:r>
            <a:r>
              <a:rPr lang="fr-FR" altLang="fr-FR" sz="1800" dirty="0">
                <a:solidFill>
                  <a:srgbClr val="0070C0"/>
                </a:solidFill>
              </a:rPr>
              <a:t> 2005, </a:t>
            </a:r>
            <a:r>
              <a:rPr lang="fr-FR" altLang="fr-FR" sz="1800" dirty="0" err="1">
                <a:solidFill>
                  <a:srgbClr val="0070C0"/>
                </a:solidFill>
              </a:rPr>
              <a:t>Kritsuk</a:t>
            </a:r>
            <a:r>
              <a:rPr lang="fr-FR" altLang="fr-FR" sz="1800" dirty="0">
                <a:solidFill>
                  <a:srgbClr val="0070C0"/>
                </a:solidFill>
              </a:rPr>
              <a:t> et al. 2007, </a:t>
            </a:r>
            <a:r>
              <a:rPr lang="fr-FR" altLang="fr-FR" sz="1800" dirty="0" err="1">
                <a:solidFill>
                  <a:srgbClr val="0070C0"/>
                </a:solidFill>
              </a:rPr>
              <a:t>Federrath</a:t>
            </a:r>
            <a:r>
              <a:rPr lang="fr-FR" altLang="fr-FR" sz="1800" dirty="0">
                <a:solidFill>
                  <a:srgbClr val="0070C0"/>
                </a:solidFill>
              </a:rPr>
              <a:t> 2013, 2022, Brucy+2024)</a:t>
            </a:r>
            <a:r>
              <a:rPr lang="fr-FR" altLang="fr-FR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BF883E6D-8031-24B0-CD9F-3F8528264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37" y="1777071"/>
            <a:ext cx="34623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dirty="0"/>
              <a:t>3D simulations of </a:t>
            </a:r>
            <a:r>
              <a:rPr lang="fr-FR" altLang="fr-FR" sz="1800" dirty="0" err="1"/>
              <a:t>supersonic</a:t>
            </a:r>
            <a:endParaRPr lang="fr-FR" altLang="fr-FR" sz="1800" dirty="0"/>
          </a:p>
          <a:p>
            <a:r>
              <a:rPr lang="fr-FR" altLang="fr-FR" sz="1800" dirty="0" err="1"/>
              <a:t>isothermal</a:t>
            </a:r>
            <a:r>
              <a:rPr lang="fr-FR" altLang="fr-FR" sz="1800" dirty="0"/>
              <a:t> turbulence </a:t>
            </a:r>
            <a:r>
              <a:rPr lang="fr-FR" altLang="fr-FR" sz="1800" dirty="0" err="1"/>
              <a:t>with</a:t>
            </a:r>
            <a:r>
              <a:rPr lang="fr-FR" altLang="fr-FR" sz="1800" dirty="0"/>
              <a:t> AMR</a:t>
            </a:r>
          </a:p>
          <a:p>
            <a:r>
              <a:rPr lang="fr-FR" altLang="fr-FR" sz="1800" dirty="0"/>
              <a:t>2048 </a:t>
            </a:r>
            <a:r>
              <a:rPr lang="fr-FR" altLang="fr-FR" sz="1800" dirty="0" err="1"/>
              <a:t>equivalent</a:t>
            </a:r>
            <a:r>
              <a:rPr lang="fr-FR" altLang="fr-FR" sz="1800" dirty="0"/>
              <a:t> </a:t>
            </a:r>
            <a:r>
              <a:rPr lang="fr-FR" altLang="fr-FR" sz="1800" dirty="0" err="1"/>
              <a:t>resolution</a:t>
            </a:r>
            <a:r>
              <a:rPr lang="fr-FR" altLang="fr-FR" sz="1800" dirty="0"/>
              <a:t> </a:t>
            </a:r>
            <a:r>
              <a:rPr lang="fr-FR" altLang="fr-FR" sz="1800" dirty="0" err="1"/>
              <a:t>from</a:t>
            </a:r>
            <a:endParaRPr lang="fr-FR" altLang="fr-FR" sz="1800" dirty="0"/>
          </a:p>
          <a:p>
            <a:r>
              <a:rPr lang="fr-FR" altLang="fr-FR" sz="1800" dirty="0" err="1">
                <a:solidFill>
                  <a:srgbClr val="0070C0"/>
                </a:solidFill>
              </a:rPr>
              <a:t>Kritsuk</a:t>
            </a:r>
            <a:r>
              <a:rPr lang="fr-FR" altLang="fr-FR" sz="1800" dirty="0">
                <a:solidFill>
                  <a:srgbClr val="0070C0"/>
                </a:solidFill>
              </a:rPr>
              <a:t> et al. 2007</a:t>
            </a:r>
          </a:p>
          <a:p>
            <a:endParaRPr lang="fr-FR" altLang="fr-FR" sz="1800" dirty="0"/>
          </a:p>
          <a:p>
            <a:r>
              <a:rPr lang="fr-FR" altLang="fr-FR" sz="1800" dirty="0" err="1"/>
              <a:t>Random</a:t>
            </a:r>
            <a:r>
              <a:rPr lang="fr-FR" altLang="fr-FR" sz="1800" dirty="0"/>
              <a:t> </a:t>
            </a:r>
            <a:r>
              <a:rPr lang="fr-FR" altLang="fr-FR" sz="1800" dirty="0" err="1"/>
              <a:t>solenoidal</a:t>
            </a:r>
            <a:r>
              <a:rPr lang="fr-FR" altLang="fr-FR" sz="1800" dirty="0"/>
              <a:t> forcing </a:t>
            </a:r>
            <a:r>
              <a:rPr lang="fr-FR" altLang="fr-FR" sz="1800" dirty="0" err="1"/>
              <a:t>is</a:t>
            </a:r>
            <a:r>
              <a:rPr lang="fr-FR" altLang="fr-FR" sz="1800" dirty="0"/>
              <a:t> </a:t>
            </a:r>
          </a:p>
          <a:p>
            <a:r>
              <a:rPr lang="fr-FR" altLang="fr-FR" sz="1800" dirty="0" err="1"/>
              <a:t>applied</a:t>
            </a:r>
            <a:r>
              <a:rPr lang="fr-FR" altLang="fr-FR" sz="1800" dirty="0"/>
              <a:t> at large </a:t>
            </a:r>
            <a:r>
              <a:rPr lang="fr-FR" altLang="fr-FR" sz="1800" dirty="0" err="1"/>
              <a:t>scales</a:t>
            </a:r>
            <a:r>
              <a:rPr lang="fr-FR" altLang="fr-FR" sz="1800" dirty="0"/>
              <a:t> </a:t>
            </a:r>
            <a:r>
              <a:rPr lang="fr-FR" altLang="fr-FR" sz="1800" dirty="0" err="1"/>
              <a:t>ensuring</a:t>
            </a:r>
            <a:r>
              <a:rPr lang="fr-FR" altLang="fr-FR" sz="1800" dirty="0"/>
              <a:t> </a:t>
            </a:r>
          </a:p>
          <a:p>
            <a:r>
              <a:rPr lang="fr-FR" altLang="fr-FR" sz="1800" dirty="0"/>
              <a:t>constant </a:t>
            </a:r>
            <a:r>
              <a:rPr lang="fr-FR" altLang="fr-FR" sz="1800" dirty="0" err="1"/>
              <a:t>rms</a:t>
            </a:r>
            <a:r>
              <a:rPr lang="fr-FR" altLang="fr-FR" sz="1800" dirty="0"/>
              <a:t> Velocity.</a:t>
            </a:r>
          </a:p>
          <a:p>
            <a:endParaRPr lang="fr-FR" altLang="fr-FR" sz="1800" dirty="0"/>
          </a:p>
          <a:p>
            <a:r>
              <a:rPr lang="fr-FR" altLang="fr-FR" sz="1800" dirty="0" err="1"/>
              <a:t>Typically</a:t>
            </a:r>
            <a:r>
              <a:rPr lang="fr-FR" altLang="fr-FR" sz="1800" dirty="0"/>
              <a:t> Mach=6-10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1FC7C6DD-061D-7D22-CD8D-BFD5226AA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6396038"/>
            <a:ext cx="2014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dirty="0" err="1">
                <a:solidFill>
                  <a:srgbClr val="0070C0"/>
                </a:solidFill>
              </a:rPr>
              <a:t>Kritsuk</a:t>
            </a:r>
            <a:r>
              <a:rPr lang="fr-FR" altLang="fr-FR" sz="1800" dirty="0">
                <a:solidFill>
                  <a:srgbClr val="0070C0"/>
                </a:solidFill>
              </a:rPr>
              <a:t> et al. 2007</a:t>
            </a:r>
            <a:endParaRPr lang="fr-FR" altLang="fr-FR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BA07AA-2E2C-A756-9097-18B295B17F11}"/>
              </a:ext>
            </a:extLst>
          </p:cNvPr>
          <p:cNvSpPr txBox="1"/>
          <p:nvPr/>
        </p:nvSpPr>
        <p:spPr>
          <a:xfrm>
            <a:off x="483476" y="5370786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itchFamily="2" charset="2"/>
              </a:rPr>
              <a:t>r/r</a:t>
            </a:r>
            <a:r>
              <a:rPr lang="fr-FR" baseline="-25000" dirty="0"/>
              <a:t>0</a:t>
            </a:r>
            <a:r>
              <a:rPr lang="fr-FR" dirty="0"/>
              <a:t> = </a:t>
            </a:r>
            <a:r>
              <a:rPr lang="fr-FR" dirty="0">
                <a:latin typeface="Lucida Calligraphy" panose="03010101010101010101" pitchFamily="66" charset="77"/>
              </a:rPr>
              <a:t>M</a:t>
            </a:r>
            <a:r>
              <a:rPr lang="fr-FR" dirty="0"/>
              <a:t>^2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F273E0-8C2B-5A7B-6726-AB50A5F86C67}"/>
              </a:ext>
            </a:extLst>
          </p:cNvPr>
          <p:cNvSpPr txBox="1"/>
          <p:nvPr/>
        </p:nvSpPr>
        <p:spPr>
          <a:xfrm>
            <a:off x="304800" y="5076496"/>
            <a:ext cx="25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Highly</a:t>
            </a:r>
            <a:r>
              <a:rPr lang="fr-FR" dirty="0"/>
              <a:t> compressible flow</a:t>
            </a:r>
          </a:p>
        </p:txBody>
      </p:sp>
      <p:pic>
        <p:nvPicPr>
          <p:cNvPr id="5" name="prj2048_0m.mpeg" descr="/Users/phennebe/PRESENTATION/M2PLASMA/prj2048_0m.mpeg">
            <a:hlinkClick r:id="" action="ppaction://media"/>
            <a:extLst>
              <a:ext uri="{FF2B5EF4-FFF2-40B4-BE49-F238E27FC236}">
                <a16:creationId xmlns:a16="http://schemas.microsoft.com/office/drawing/2014/main" id="{D531AB2D-E1A4-5BF3-69D0-EC01C4EA061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23" y="1661237"/>
            <a:ext cx="4734801" cy="473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powerspectra_krit07">
            <a:extLst>
              <a:ext uri="{FF2B5EF4-FFF2-40B4-BE49-F238E27FC236}">
                <a16:creationId xmlns:a16="http://schemas.microsoft.com/office/drawing/2014/main" id="{9A9AA640-1204-C350-DC3D-2D45695F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843"/>
            <a:ext cx="24939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Line 6">
            <a:extLst>
              <a:ext uri="{FF2B5EF4-FFF2-40B4-BE49-F238E27FC236}">
                <a16:creationId xmlns:a16="http://schemas.microsoft.com/office/drawing/2014/main" id="{E43E6F08-1BF9-3888-4D7F-68D7BB9F46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7400" y="4800600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9" name="Line 7">
            <a:extLst>
              <a:ext uri="{FF2B5EF4-FFF2-40B4-BE49-F238E27FC236}">
                <a16:creationId xmlns:a16="http://schemas.microsoft.com/office/drawing/2014/main" id="{065F4066-F7A4-AB25-2880-2E46BCAB6E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5105400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60" name="Text Box 8">
            <a:extLst>
              <a:ext uri="{FF2B5EF4-FFF2-40B4-BE49-F238E27FC236}">
                <a16:creationId xmlns:a16="http://schemas.microsoft.com/office/drawing/2014/main" id="{638A54F7-C43C-C37B-D093-DD0EDBC8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76800"/>
            <a:ext cx="1938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Bottle neck effect</a:t>
            </a:r>
          </a:p>
        </p:txBody>
      </p:sp>
      <p:sp>
        <p:nvSpPr>
          <p:cNvPr id="19461" name="Text Box 9">
            <a:extLst>
              <a:ext uri="{FF2B5EF4-FFF2-40B4-BE49-F238E27FC236}">
                <a16:creationId xmlns:a16="http://schemas.microsoft.com/office/drawing/2014/main" id="{62F47BC6-4203-3460-92B4-7F72C4BC8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33888"/>
            <a:ext cx="168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Inertial domain</a:t>
            </a:r>
          </a:p>
        </p:txBody>
      </p:sp>
      <p:sp>
        <p:nvSpPr>
          <p:cNvPr id="19462" name="Text Box 13">
            <a:extLst>
              <a:ext uri="{FF2B5EF4-FFF2-40B4-BE49-F238E27FC236}">
                <a16:creationId xmlns:a16="http://schemas.microsoft.com/office/drawing/2014/main" id="{8B160D1A-2797-9467-EC6F-A7BF3C66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0"/>
            <a:ext cx="2263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2000" b="1" dirty="0">
                <a:solidFill>
                  <a:srgbClr val="FF0000"/>
                </a:solidFill>
              </a:rPr>
              <a:t>Value between  around 1.9 between K41 and Burgers</a:t>
            </a:r>
          </a:p>
        </p:txBody>
      </p:sp>
      <p:sp>
        <p:nvSpPr>
          <p:cNvPr id="19463" name="Text Box 14">
            <a:extLst>
              <a:ext uri="{FF2B5EF4-FFF2-40B4-BE49-F238E27FC236}">
                <a16:creationId xmlns:a16="http://schemas.microsoft.com/office/drawing/2014/main" id="{46EEB3EC-A125-49E6-8728-D9BE5469C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349468"/>
            <a:ext cx="36893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dirty="0" err="1"/>
              <a:t>Compendated</a:t>
            </a:r>
            <a:endParaRPr lang="fr-FR" altLang="fr-FR" sz="2000" dirty="0"/>
          </a:p>
          <a:p>
            <a:r>
              <a:rPr lang="fr-FR" altLang="fr-FR" sz="2000" dirty="0" err="1"/>
              <a:t>powerspectra</a:t>
            </a:r>
            <a:r>
              <a:rPr lang="fr-FR" altLang="fr-FR" sz="2000" dirty="0"/>
              <a:t> of</a:t>
            </a:r>
          </a:p>
          <a:p>
            <a:r>
              <a:rPr lang="fr-FR" altLang="fr-FR" sz="2000" dirty="0" err="1"/>
              <a:t>corrected</a:t>
            </a:r>
            <a:r>
              <a:rPr lang="fr-FR" altLang="fr-FR" sz="2000" dirty="0"/>
              <a:t> </a:t>
            </a:r>
            <a:r>
              <a:rPr lang="fr-FR" altLang="fr-FR" sz="2000" dirty="0" err="1"/>
              <a:t>velocity</a:t>
            </a:r>
            <a:endParaRPr lang="fr-FR" altLang="fr-FR" sz="2000" dirty="0"/>
          </a:p>
          <a:p>
            <a:endParaRPr lang="fr-FR" altLang="fr-FR" sz="1800" dirty="0"/>
          </a:p>
        </p:txBody>
      </p:sp>
      <p:pic>
        <p:nvPicPr>
          <p:cNvPr id="19464" name="Picture 15" descr="krit_01">
            <a:extLst>
              <a:ext uri="{FF2B5EF4-FFF2-40B4-BE49-F238E27FC236}">
                <a16:creationId xmlns:a16="http://schemas.microsoft.com/office/drawing/2014/main" id="{F5F1826C-9BAB-285A-7F3D-5E1DD453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1454150"/>
            <a:ext cx="34559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5" name="Object 2">
            <a:extLst>
              <a:ext uri="{FF2B5EF4-FFF2-40B4-BE49-F238E27FC236}">
                <a16:creationId xmlns:a16="http://schemas.microsoft.com/office/drawing/2014/main" id="{DCAEFCCE-0B20-4C07-16EC-F0EAB8DE8D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5300" y="3879850"/>
          <a:ext cx="28829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346200" imgH="393700" progId="Equation.3">
                  <p:embed/>
                </p:oleObj>
              </mc:Choice>
              <mc:Fallback>
                <p:oleObj name="Équation" r:id="rId5" imgW="1346200" imgH="393700" progId="Equation.3">
                  <p:embed/>
                  <p:pic>
                    <p:nvPicPr>
                      <p:cNvPr id="19465" name="Object 2">
                        <a:extLst>
                          <a:ext uri="{FF2B5EF4-FFF2-40B4-BE49-F238E27FC236}">
                            <a16:creationId xmlns:a16="http://schemas.microsoft.com/office/drawing/2014/main" id="{DCAEFCCE-0B20-4C07-16EC-F0EAB8DE8D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3879850"/>
                        <a:ext cx="288290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Text Box 17">
            <a:extLst>
              <a:ext uri="{FF2B5EF4-FFF2-40B4-BE49-F238E27FC236}">
                <a16:creationId xmlns:a16="http://schemas.microsoft.com/office/drawing/2014/main" id="{FFDEBFBC-AE00-1D60-6776-954C4E3B1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622925"/>
            <a:ext cx="2263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fr-FR" sz="2000" b="1">
                <a:solidFill>
                  <a:srgbClr val="FF0000"/>
                </a:solidFill>
              </a:rPr>
              <a:t>Value 1.69 i.e. closer to K41</a:t>
            </a:r>
          </a:p>
        </p:txBody>
      </p:sp>
      <p:sp>
        <p:nvSpPr>
          <p:cNvPr id="19467" name="Rectangle 18">
            <a:extLst>
              <a:ext uri="{FF2B5EF4-FFF2-40B4-BE49-F238E27FC236}">
                <a16:creationId xmlns:a16="http://schemas.microsoft.com/office/drawing/2014/main" id="{F3F7D87F-C270-3BEC-9772-A413E7CF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332038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fr-FR" sz="4400">
              <a:solidFill>
                <a:schemeClr val="tx2"/>
              </a:solidFill>
            </a:endParaRPr>
          </a:p>
        </p:txBody>
      </p:sp>
      <p:sp>
        <p:nvSpPr>
          <p:cNvPr id="19468" name="Rectangle 14">
            <a:extLst>
              <a:ext uri="{FF2B5EF4-FFF2-40B4-BE49-F238E27FC236}">
                <a16:creationId xmlns:a16="http://schemas.microsoft.com/office/drawing/2014/main" id="{CB88FCC5-B130-5538-54AD-5F82E7AD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828800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19469" name="Rectangle 15">
            <a:extLst>
              <a:ext uri="{FF2B5EF4-FFF2-40B4-BE49-F238E27FC236}">
                <a16:creationId xmlns:a16="http://schemas.microsoft.com/office/drawing/2014/main" id="{BCBDF72B-50E1-FA27-3C23-0FEDF2BD7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343400"/>
            <a:ext cx="2362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19470" name="Rectangle 16">
            <a:extLst>
              <a:ext uri="{FF2B5EF4-FFF2-40B4-BE49-F238E27FC236}">
                <a16:creationId xmlns:a16="http://schemas.microsoft.com/office/drawing/2014/main" id="{0C9D0E8E-D887-EDC5-EBBB-EDDA28803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477000"/>
            <a:ext cx="2362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600" dirty="0">
                <a:solidFill>
                  <a:srgbClr val="0070C0"/>
                </a:solidFill>
              </a:rPr>
              <a:t>K</a:t>
            </a:r>
            <a:r>
              <a:rPr lang="en-GB" altLang="fr-FR" sz="1600" dirty="0" err="1">
                <a:solidFill>
                  <a:srgbClr val="0070C0"/>
                </a:solidFill>
              </a:rPr>
              <a:t>ritsuk</a:t>
            </a:r>
            <a:r>
              <a:rPr lang="en-GB" altLang="fr-FR" sz="1600" dirty="0">
                <a:solidFill>
                  <a:srgbClr val="0070C0"/>
                </a:solidFill>
              </a:rPr>
              <a:t> et al. 2007</a:t>
            </a:r>
          </a:p>
        </p:txBody>
      </p:sp>
      <p:sp>
        <p:nvSpPr>
          <p:cNvPr id="19471" name="Text Box 5">
            <a:extLst>
              <a:ext uri="{FF2B5EF4-FFF2-40B4-BE49-F238E27FC236}">
                <a16:creationId xmlns:a16="http://schemas.microsoft.com/office/drawing/2014/main" id="{1703CB46-14FE-D01C-FE45-F3A997FF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198163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dirty="0" err="1"/>
              <a:t>Compensated</a:t>
            </a:r>
            <a:endParaRPr lang="fr-FR" altLang="fr-FR" sz="2000" dirty="0"/>
          </a:p>
          <a:p>
            <a:r>
              <a:rPr lang="fr-FR" altLang="fr-FR" sz="2000" dirty="0" err="1"/>
              <a:t>powerspectra</a:t>
            </a:r>
            <a:endParaRPr lang="fr-FR" altLang="fr-FR" sz="2000" dirty="0"/>
          </a:p>
          <a:p>
            <a:endParaRPr lang="fr-FR" altLang="fr-FR" sz="2000" dirty="0"/>
          </a:p>
          <a:p>
            <a:r>
              <a:rPr lang="fr-FR" altLang="fr-FR" sz="2000" dirty="0"/>
              <a:t>-</a:t>
            </a:r>
            <a:r>
              <a:rPr lang="fr-FR" altLang="fr-FR" sz="2000" dirty="0" err="1"/>
              <a:t>velocity</a:t>
            </a:r>
            <a:endParaRPr lang="fr-FR" altLang="fr-FR" sz="2000" dirty="0"/>
          </a:p>
          <a:p>
            <a:endParaRPr lang="fr-FR" altLang="fr-FR" sz="2000" dirty="0"/>
          </a:p>
          <a:p>
            <a:r>
              <a:rPr lang="fr-FR" altLang="fr-FR" sz="2000" dirty="0"/>
              <a:t>-incompressible</a:t>
            </a:r>
          </a:p>
          <a:p>
            <a:r>
              <a:rPr lang="fr-FR" altLang="fr-FR" sz="2000" dirty="0"/>
              <a:t>modes</a:t>
            </a:r>
          </a:p>
          <a:p>
            <a:endParaRPr lang="fr-FR" altLang="fr-FR" sz="2000" dirty="0"/>
          </a:p>
          <a:p>
            <a:r>
              <a:rPr lang="fr-FR" altLang="fr-FR" sz="2000" dirty="0"/>
              <a:t>-compressible</a:t>
            </a:r>
          </a:p>
          <a:p>
            <a:r>
              <a:rPr lang="fr-FR" altLang="fr-FR" sz="2000" dirty="0"/>
              <a:t>modes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pdf_krits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1" b="21834"/>
          <a:stretch>
            <a:fillRect/>
          </a:stretch>
        </p:blipFill>
        <p:spPr bwMode="auto">
          <a:xfrm>
            <a:off x="-171587" y="947738"/>
            <a:ext cx="4610373" cy="30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133600" y="0"/>
            <a:ext cx="57887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 dirty="0">
                <a:solidFill>
                  <a:srgbClr val="FF0000"/>
                </a:solidFill>
              </a:rPr>
              <a:t>		PDF of density field</a:t>
            </a:r>
          </a:p>
          <a:p>
            <a:r>
              <a:rPr lang="en-GB" sz="1800" dirty="0">
                <a:solidFill>
                  <a:srgbClr val="0070C0"/>
                </a:solidFill>
              </a:rPr>
              <a:t>(</a:t>
            </a:r>
            <a:r>
              <a:rPr lang="en-GB" sz="1800" dirty="0" err="1">
                <a:solidFill>
                  <a:srgbClr val="0070C0"/>
                </a:solidFill>
              </a:rPr>
              <a:t>Padoan</a:t>
            </a:r>
            <a:r>
              <a:rPr lang="en-GB" sz="1800" dirty="0">
                <a:solidFill>
                  <a:srgbClr val="0070C0"/>
                </a:solidFill>
              </a:rPr>
              <a:t> et al. 1997, </a:t>
            </a:r>
            <a:r>
              <a:rPr lang="en-GB" sz="1800" dirty="0" err="1">
                <a:solidFill>
                  <a:srgbClr val="0070C0"/>
                </a:solidFill>
              </a:rPr>
              <a:t>Kritsuk</a:t>
            </a:r>
            <a:r>
              <a:rPr lang="en-GB" sz="1800" dirty="0">
                <a:solidFill>
                  <a:srgbClr val="0070C0"/>
                </a:solidFill>
              </a:rPr>
              <a:t> et al. 2007, Hopkins 2013)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143000" y="4419600"/>
            <a:ext cx="5715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10113" y="4134364"/>
            <a:ext cx="290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/>
              <a:t>A lognormal distribution:</a:t>
            </a:r>
          </a:p>
        </p:txBody>
      </p:sp>
      <p:graphicFrame>
        <p:nvGraphicFramePr>
          <p:cNvPr id="174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163528"/>
              </p:ext>
            </p:extLst>
          </p:nvPr>
        </p:nvGraphicFramePr>
        <p:xfrm>
          <a:off x="334924" y="4966919"/>
          <a:ext cx="2993070" cy="101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2171700" imgH="736600" progId="Equation.3">
                  <p:embed/>
                </p:oleObj>
              </mc:Choice>
              <mc:Fallback>
                <p:oleObj name="Équation" r:id="rId4" imgW="2171700" imgH="736600" progId="Equation.3">
                  <p:embed/>
                  <p:pic>
                    <p:nvPicPr>
                      <p:cNvPr id="174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24" y="4966919"/>
                        <a:ext cx="2993070" cy="1014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8A43880-14C3-8807-539F-38D11C0B4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442" y="871868"/>
            <a:ext cx="4628105" cy="29840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AC5D9E-A16B-7EC7-F5BF-72A020FC5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462" y="4784358"/>
            <a:ext cx="4267200" cy="20066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67891AC-F40A-2450-F9DB-E37B6A41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299" y="4169806"/>
            <a:ext cx="3136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/>
              <a:t>A log-Poisson distribution:</a:t>
            </a:r>
          </a:p>
          <a:p>
            <a:r>
              <a:rPr lang="en-GB" sz="1600" dirty="0">
                <a:solidFill>
                  <a:srgbClr val="0070C0"/>
                </a:solidFill>
              </a:rPr>
              <a:t>(Castaing 1998)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F74DCB-90A6-E5D2-4D8F-BBFAFCBF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92" y="1240219"/>
            <a:ext cx="6363637" cy="52172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852A03-9237-4C45-67E3-624E45532EF8}"/>
              </a:ext>
            </a:extLst>
          </p:cNvPr>
          <p:cNvSpPr txBox="1"/>
          <p:nvPr/>
        </p:nvSpPr>
        <p:spPr>
          <a:xfrm>
            <a:off x="6475228" y="6464595"/>
            <a:ext cx="168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Federrath+2011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97D8A-0D14-9F18-92B0-C66B53B88ACA}"/>
              </a:ext>
            </a:extLst>
          </p:cNvPr>
          <p:cNvSpPr txBox="1"/>
          <p:nvPr/>
        </p:nvSpPr>
        <p:spPr>
          <a:xfrm>
            <a:off x="1481957" y="231228"/>
            <a:ext cx="73108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	Transition </a:t>
            </a:r>
            <a:r>
              <a:rPr lang="fr-FR" sz="2000" b="1" dirty="0" err="1">
                <a:solidFill>
                  <a:srgbClr val="FF0000"/>
                </a:solidFill>
              </a:rPr>
              <a:t>between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supersonic</a:t>
            </a:r>
            <a:r>
              <a:rPr lang="fr-FR" sz="2000" b="1" dirty="0">
                <a:solidFill>
                  <a:srgbClr val="FF0000"/>
                </a:solidFill>
              </a:rPr>
              <a:t> and </a:t>
            </a:r>
            <a:r>
              <a:rPr lang="fr-FR" sz="2000" b="1" dirty="0" err="1">
                <a:solidFill>
                  <a:srgbClr val="FF0000"/>
                </a:solidFill>
              </a:rPr>
              <a:t>subsonic</a:t>
            </a:r>
            <a:r>
              <a:rPr lang="fr-FR" sz="2000" b="1" dirty="0">
                <a:solidFill>
                  <a:srgbClr val="FF0000"/>
                </a:solidFill>
              </a:rPr>
              <a:t> turbulence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The </a:t>
            </a:r>
            <a:r>
              <a:rPr lang="fr-FR" dirty="0" err="1"/>
              <a:t>biggest</a:t>
            </a:r>
            <a:r>
              <a:rPr lang="fr-FR" dirty="0"/>
              <a:t> </a:t>
            </a:r>
            <a:r>
              <a:rPr lang="fr-FR" dirty="0" err="1"/>
              <a:t>isothermal</a:t>
            </a:r>
            <a:r>
              <a:rPr lang="fr-FR" dirty="0"/>
              <a:t> </a:t>
            </a:r>
            <a:r>
              <a:rPr lang="fr-FR" dirty="0" err="1"/>
              <a:t>supersonic</a:t>
            </a:r>
            <a:r>
              <a:rPr lang="fr-FR" dirty="0"/>
              <a:t> simulations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far (Federrath+2011)</a:t>
            </a:r>
          </a:p>
        </p:txBody>
      </p:sp>
    </p:spTree>
    <p:extLst>
      <p:ext uri="{BB962C8B-B14F-4D97-AF65-F5344CB8AC3E}">
        <p14:creationId xmlns:p14="http://schemas.microsoft.com/office/powerpoint/2010/main" val="2712116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F607F3-A654-E292-28BA-D38A8C045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146" y="1594000"/>
            <a:ext cx="4192458" cy="27068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693C54-E149-4251-7BC5-0FA1C737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32" y="1093379"/>
            <a:ext cx="4851400" cy="609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B6101C-9EFA-17DE-8A89-74C053181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523" y="4300869"/>
            <a:ext cx="4441704" cy="25588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A82056-6306-8D22-2BAC-C51636E228CF}"/>
              </a:ext>
            </a:extLst>
          </p:cNvPr>
          <p:cNvSpPr txBox="1"/>
          <p:nvPr/>
        </p:nvSpPr>
        <p:spPr>
          <a:xfrm>
            <a:off x="1360969" y="95689"/>
            <a:ext cx="712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New </a:t>
            </a:r>
            <a:r>
              <a:rPr lang="fr-FR" sz="2400" b="1" dirty="0" err="1">
                <a:solidFill>
                  <a:srgbClr val="FF0000"/>
                </a:solidFill>
              </a:rPr>
              <a:t>analysis</a:t>
            </a:r>
            <a:r>
              <a:rPr lang="fr-FR" sz="2400" b="1" dirty="0">
                <a:solidFill>
                  <a:srgbClr val="FF0000"/>
                </a:solidFill>
              </a:rPr>
              <a:t> of compressible </a:t>
            </a:r>
            <a:r>
              <a:rPr lang="fr-FR" sz="2400" b="1" dirty="0" err="1">
                <a:solidFill>
                  <a:srgbClr val="FF0000"/>
                </a:solidFill>
              </a:rPr>
              <a:t>hydrodynamical</a:t>
            </a:r>
            <a:r>
              <a:rPr lang="fr-FR" sz="2400" b="1" dirty="0">
                <a:solidFill>
                  <a:srgbClr val="FF0000"/>
                </a:solidFill>
              </a:rPr>
              <a:t> cascade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2540CF-B657-ACA1-C01F-2719B4B310D0}"/>
              </a:ext>
            </a:extLst>
          </p:cNvPr>
          <p:cNvSpPr txBox="1"/>
          <p:nvPr/>
        </p:nvSpPr>
        <p:spPr>
          <a:xfrm>
            <a:off x="2541180" y="637951"/>
            <a:ext cx="43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Galtier &amp; Banerjee 2011, Ferrand et al. 2020</a:t>
            </a:r>
          </a:p>
        </p:txBody>
      </p:sp>
    </p:spTree>
    <p:extLst>
      <p:ext uri="{BB962C8B-B14F-4D97-AF65-F5344CB8AC3E}">
        <p14:creationId xmlns:p14="http://schemas.microsoft.com/office/powerpoint/2010/main" val="67827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DBD5B-9A27-E167-8E7C-3FC217CF1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BA9299D-BA38-DBDA-0300-1E8C1787C74B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BE2863-4654-B008-A803-7557670B5A65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BBF14D-8083-6F8B-5B28-08408F7B5A92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</a:t>
            </a:r>
            <a:r>
              <a:rPr lang="fr-FR" dirty="0" err="1"/>
              <a:t>two</a:t>
            </a:r>
            <a:r>
              <a:rPr lang="fr-FR" dirty="0"/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12C7F8-EB33-CE91-E29E-8AAC998BF82F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50132A-37DA-690A-C3C3-C9510BF75D49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90457B-1FC2-3A0F-6F52-EB08A0318CBB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83470F-5A77-2EF9-9757-00EAE6216E38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167874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58" y="761999"/>
            <a:ext cx="5111542" cy="625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96950" y="60249"/>
            <a:ext cx="7779485" cy="66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dirty="0">
                <a:solidFill>
                  <a:srgbClr val="FF0000"/>
                </a:solidFill>
                <a:latin typeface="Bitstream Vera Serif" charset="0"/>
              </a:rPr>
              <a:t>	Thermal transition induced by the propagation of  a shock wave</a:t>
            </a:r>
            <a:endParaRPr lang="en-GB" sz="2000" dirty="0">
              <a:solidFill>
                <a:srgbClr val="FF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2D, cooling and thermal diffusion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The shock is unstable and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thermal fragmentation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occurs.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b="1" dirty="0">
                <a:latin typeface="Bitstream Vera Serif" charset="0"/>
              </a:rPr>
              <a:t>The flow is very fragmented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b="1" dirty="0">
                <a:latin typeface="Bitstream Vera Serif" charset="0"/>
              </a:rPr>
              <a:t>Complex 2-phase structure</a:t>
            </a:r>
            <a:endParaRPr lang="en-GB" sz="1800" dirty="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The velocity dispersion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of the fragments is a fraction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Bitstream Vera Serif" charset="0"/>
              </a:rPr>
              <a:t>of the WNM sound speed.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6645348" y="761998"/>
            <a:ext cx="21265" cy="5649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248400" y="2760663"/>
            <a:ext cx="5492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/>
              <a:t>1 pc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BF5F5C-6902-EF99-3161-3F2CA72A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3" y="854190"/>
            <a:ext cx="3455581" cy="24282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003021-074D-07F1-7BB3-4C91CF0C99D0}"/>
              </a:ext>
            </a:extLst>
          </p:cNvPr>
          <p:cNvSpPr txBox="1"/>
          <p:nvPr/>
        </p:nvSpPr>
        <p:spPr>
          <a:xfrm>
            <a:off x="5645896" y="6221378"/>
            <a:ext cx="2452578" cy="635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3366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3366FF"/>
                </a:solidFill>
                <a:latin typeface="Bitstream Vera Serif" charset="0"/>
              </a:rPr>
              <a:t>Koyama &amp; </a:t>
            </a:r>
            <a:r>
              <a:rPr lang="en-GB" sz="1800" dirty="0" err="1">
                <a:solidFill>
                  <a:srgbClr val="3366FF"/>
                </a:solidFill>
                <a:latin typeface="Bitstream Vera Serif" charset="0"/>
              </a:rPr>
              <a:t>Inutsuka</a:t>
            </a:r>
            <a:r>
              <a:rPr lang="en-GB" sz="1800" dirty="0">
                <a:solidFill>
                  <a:srgbClr val="3366FF"/>
                </a:solidFill>
                <a:latin typeface="Bitstream Vera Serif" charset="0"/>
              </a:rPr>
              <a:t> 02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0CD297-DF83-42D6-1219-D0BC680B2EE8}"/>
              </a:ext>
            </a:extLst>
          </p:cNvPr>
          <p:cNvSpPr txBox="1"/>
          <p:nvPr/>
        </p:nvSpPr>
        <p:spPr>
          <a:xfrm>
            <a:off x="935665" y="3209876"/>
            <a:ext cx="4572000" cy="36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3366FF"/>
                </a:solidFill>
                <a:latin typeface="Bitstream Vera Serif" charset="0"/>
              </a:rPr>
              <a:t>H</a:t>
            </a:r>
            <a:r>
              <a:rPr lang="en-GB" sz="1800" dirty="0">
                <a:solidFill>
                  <a:srgbClr val="3366FF"/>
                </a:solidFill>
                <a:latin typeface="Bitstream Vera Serif" charset="0"/>
              </a:rPr>
              <a:t> &amp; </a:t>
            </a:r>
            <a:r>
              <a:rPr lang="en-GB" dirty="0" err="1">
                <a:solidFill>
                  <a:srgbClr val="3366FF"/>
                </a:solidFill>
                <a:latin typeface="Bitstream Vera Serif" charset="0"/>
              </a:rPr>
              <a:t>Pérault</a:t>
            </a:r>
            <a:r>
              <a:rPr lang="en-GB" sz="1800" dirty="0">
                <a:solidFill>
                  <a:srgbClr val="3366FF"/>
                </a:solidFill>
                <a:latin typeface="Bitstream Vera Serif" charset="0"/>
              </a:rPr>
              <a:t> 19</a:t>
            </a:r>
            <a:r>
              <a:rPr lang="en-GB" dirty="0">
                <a:solidFill>
                  <a:srgbClr val="3366FF"/>
                </a:solidFill>
                <a:latin typeface="Bitstream Vera Serif" charset="0"/>
              </a:rPr>
              <a:t>99</a:t>
            </a:r>
            <a:endParaRPr lang="en-GB" sz="1800" dirty="0">
              <a:solidFill>
                <a:srgbClr val="3366FF"/>
              </a:solidFill>
              <a:latin typeface="Bitstream Vera Serif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B2F635-A964-6ED9-DE90-5521A534933D}"/>
              </a:ext>
            </a:extLst>
          </p:cNvPr>
          <p:cNvSpPr txBox="1"/>
          <p:nvPr/>
        </p:nvSpPr>
        <p:spPr>
          <a:xfrm>
            <a:off x="1240219" y="198645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WNM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A813A0-BBA6-6986-C317-352C33F705AA}"/>
              </a:ext>
            </a:extLst>
          </p:cNvPr>
          <p:cNvSpPr txBox="1"/>
          <p:nvPr/>
        </p:nvSpPr>
        <p:spPr>
          <a:xfrm>
            <a:off x="5081738" y="127700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WNM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9A5473-44BB-01A7-0E16-7C95AF77E939}"/>
              </a:ext>
            </a:extLst>
          </p:cNvPr>
          <p:cNvSpPr txBox="1"/>
          <p:nvPr/>
        </p:nvSpPr>
        <p:spPr>
          <a:xfrm>
            <a:off x="5013422" y="2406867"/>
            <a:ext cx="96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Shocked</a:t>
            </a:r>
            <a:br>
              <a:rPr lang="fr-FR" dirty="0"/>
            </a:br>
            <a:r>
              <a:rPr lang="fr-FR" dirty="0"/>
              <a:t>WNM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3E3552-5A83-C032-E1D4-DD79B12BA2F6}"/>
              </a:ext>
            </a:extLst>
          </p:cNvPr>
          <p:cNvSpPr txBox="1"/>
          <p:nvPr/>
        </p:nvSpPr>
        <p:spPr>
          <a:xfrm>
            <a:off x="2963909" y="196543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CNM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CB900F-5EA8-254F-D150-F92286C99614}"/>
              </a:ext>
            </a:extLst>
          </p:cNvPr>
          <p:cNvSpPr txBox="1"/>
          <p:nvPr/>
        </p:nvSpPr>
        <p:spPr>
          <a:xfrm>
            <a:off x="7593701" y="4829493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CNM</a:t>
            </a:r>
          </a:p>
        </p:txBody>
      </p:sp>
    </p:spTree>
    <p:extLst>
      <p:ext uri="{BB962C8B-B14F-4D97-AF65-F5344CB8AC3E}">
        <p14:creationId xmlns:p14="http://schemas.microsoft.com/office/powerpoint/2010/main" val="5056458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 flipH="1">
            <a:off x="2971800" y="1447800"/>
            <a:ext cx="0" cy="525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 rot="-5400000">
            <a:off x="2294731" y="3496469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/>
              <a:t>20 pc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28600" y="0"/>
            <a:ext cx="8534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800" b="1" dirty="0">
                <a:solidFill>
                  <a:srgbClr val="FF0000"/>
                </a:solidFill>
              </a:rPr>
              <a:t>            </a:t>
            </a:r>
            <a:r>
              <a:rPr lang="fr-FR" sz="2000" b="1" i="1" dirty="0">
                <a:solidFill>
                  <a:srgbClr val="FF0000"/>
                </a:solidFill>
              </a:rPr>
              <a:t>Turbulence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within</a:t>
            </a:r>
            <a:r>
              <a:rPr lang="fr-FR" sz="2000" b="1" dirty="0">
                <a:solidFill>
                  <a:srgbClr val="FF0000"/>
                </a:solidFill>
              </a:rPr>
              <a:t> a bistable </a:t>
            </a:r>
            <a:r>
              <a:rPr lang="fr-FR" sz="2000" b="1" dirty="0" err="1">
                <a:solidFill>
                  <a:srgbClr val="FF0000"/>
                </a:solidFill>
              </a:rPr>
              <a:t>fluid</a:t>
            </a:r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3366FF"/>
                </a:solidFill>
              </a:rPr>
              <a:t>	(</a:t>
            </a:r>
            <a:r>
              <a:rPr lang="fr-FR" sz="1600" dirty="0" err="1">
                <a:solidFill>
                  <a:srgbClr val="3366FF"/>
                </a:solidFill>
              </a:rPr>
              <a:t>Koyama</a:t>
            </a:r>
            <a:r>
              <a:rPr lang="fr-FR" sz="1600" dirty="0">
                <a:solidFill>
                  <a:srgbClr val="3366FF"/>
                </a:solidFill>
              </a:rPr>
              <a:t> &amp; </a:t>
            </a:r>
            <a:r>
              <a:rPr lang="fr-FR" sz="1600" dirty="0" err="1">
                <a:solidFill>
                  <a:srgbClr val="3366FF"/>
                </a:solidFill>
              </a:rPr>
              <a:t>Inutsuka</a:t>
            </a:r>
            <a:r>
              <a:rPr lang="fr-FR" sz="1600" dirty="0">
                <a:solidFill>
                  <a:srgbClr val="3366FF"/>
                </a:solidFill>
              </a:rPr>
              <a:t> 02,04, </a:t>
            </a:r>
            <a:r>
              <a:rPr lang="fr-FR" sz="1600" dirty="0" err="1">
                <a:solidFill>
                  <a:srgbClr val="3366FF"/>
                </a:solidFill>
              </a:rPr>
              <a:t>Kritsuk</a:t>
            </a:r>
            <a:r>
              <a:rPr lang="fr-FR" sz="1600" dirty="0">
                <a:solidFill>
                  <a:srgbClr val="3366FF"/>
                </a:solidFill>
              </a:rPr>
              <a:t> &amp; Norman 02, </a:t>
            </a:r>
            <a:r>
              <a:rPr lang="fr-FR" sz="1600" dirty="0" err="1">
                <a:solidFill>
                  <a:srgbClr val="3366FF"/>
                </a:solidFill>
              </a:rPr>
              <a:t>Gazol</a:t>
            </a:r>
            <a:r>
              <a:rPr lang="fr-FR" sz="1600" dirty="0">
                <a:solidFill>
                  <a:srgbClr val="3366FF"/>
                </a:solidFill>
              </a:rPr>
              <a:t> et al. 02, </a:t>
            </a:r>
          </a:p>
          <a:p>
            <a:r>
              <a:rPr lang="fr-FR" sz="1600" dirty="0">
                <a:solidFill>
                  <a:srgbClr val="3366FF"/>
                </a:solidFill>
              </a:rPr>
              <a:t>	Audit &amp; H 05, </a:t>
            </a:r>
            <a:r>
              <a:rPr lang="fr-FR" sz="1600" dirty="0" err="1">
                <a:solidFill>
                  <a:srgbClr val="3366FF"/>
                </a:solidFill>
              </a:rPr>
              <a:t>Heitsch</a:t>
            </a:r>
            <a:r>
              <a:rPr lang="fr-FR" sz="1600" dirty="0">
                <a:solidFill>
                  <a:srgbClr val="3366FF"/>
                </a:solidFill>
              </a:rPr>
              <a:t> et al. 05, 06, </a:t>
            </a:r>
            <a:r>
              <a:rPr lang="fr-FR" sz="1600" dirty="0" err="1">
                <a:solidFill>
                  <a:srgbClr val="3366FF"/>
                </a:solidFill>
              </a:rPr>
              <a:t>Vazquez-Semadeni</a:t>
            </a:r>
            <a:r>
              <a:rPr lang="fr-FR" sz="1600" dirty="0">
                <a:solidFill>
                  <a:srgbClr val="3366FF"/>
                </a:solidFill>
              </a:rPr>
              <a:t> et al. 06)</a:t>
            </a:r>
          </a:p>
          <a:p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-15875" y="1439863"/>
            <a:ext cx="29114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b="1"/>
              <a:t>-Forcing from the boundary</a:t>
            </a:r>
          </a:p>
          <a:p>
            <a:pPr>
              <a:spcBef>
                <a:spcPct val="50000"/>
              </a:spcBef>
            </a:pPr>
            <a:r>
              <a:rPr lang="fr-FR" sz="2000"/>
              <a:t>-Statistical stationarity reached</a:t>
            </a:r>
          </a:p>
          <a:p>
            <a:pPr>
              <a:spcBef>
                <a:spcPct val="50000"/>
              </a:spcBef>
            </a:pPr>
            <a:r>
              <a:rPr lang="fr-FR" sz="2000"/>
              <a:t>-complex 2-phase structure</a:t>
            </a:r>
          </a:p>
          <a:p>
            <a:pPr>
              <a:spcBef>
                <a:spcPct val="50000"/>
              </a:spcBef>
            </a:pPr>
            <a:r>
              <a:rPr lang="fr-FR" sz="2000"/>
              <a:t>-cnm very fragmented</a:t>
            </a:r>
          </a:p>
          <a:p>
            <a:pPr>
              <a:spcBef>
                <a:spcPct val="50000"/>
              </a:spcBef>
            </a:pPr>
            <a:endParaRPr lang="fr-FR" sz="2000" b="1"/>
          </a:p>
          <a:p>
            <a:pPr>
              <a:spcBef>
                <a:spcPct val="50000"/>
              </a:spcBef>
            </a:pPr>
            <a:r>
              <a:rPr lang="fr-FR" sz="2000" b="1">
                <a:solidFill>
                  <a:srgbClr val="FF0000"/>
                </a:solidFill>
              </a:rPr>
              <a:t>-</a:t>
            </a:r>
            <a:r>
              <a:rPr lang="fr-FR" sz="2000" b="1" i="1">
                <a:solidFill>
                  <a:srgbClr val="FF0000"/>
                </a:solidFill>
              </a:rPr>
              <a:t>turbulence</a:t>
            </a:r>
            <a:r>
              <a:rPr lang="fr-FR" sz="2000" b="1">
                <a:solidFill>
                  <a:srgbClr val="FF0000"/>
                </a:solidFill>
              </a:rPr>
              <a:t> in CNM is maintained by interaction with WNM</a:t>
            </a:r>
            <a:endParaRPr lang="fr-FR" sz="20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fr-FR" sz="1800"/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28600" y="6019800"/>
            <a:ext cx="444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/>
              <a:t>2500</a:t>
            </a:r>
            <a:r>
              <a:rPr lang="fr-FR" sz="1600" baseline="30000" dirty="0"/>
              <a:t>2</a:t>
            </a:r>
            <a:endParaRPr lang="fr-FR" sz="1600" dirty="0"/>
          </a:p>
          <a:p>
            <a:r>
              <a:rPr lang="fr-FR" sz="1600" dirty="0"/>
              <a:t> Audit &amp; H 05</a:t>
            </a:r>
          </a:p>
        </p:txBody>
      </p:sp>
      <p:pic>
        <p:nvPicPr>
          <p:cNvPr id="8" name="movie_edouar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0873" y="1412776"/>
            <a:ext cx="5684816" cy="5192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pressure_d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1295400"/>
            <a:ext cx="46180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oneTexte 4"/>
          <p:cNvSpPr txBox="1">
            <a:spLocks noChangeArrowheads="1"/>
          </p:cNvSpPr>
          <p:nvPr/>
        </p:nvSpPr>
        <p:spPr bwMode="auto">
          <a:xfrm>
            <a:off x="1295400" y="4811713"/>
            <a:ext cx="739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/>
              <a:t>Intermediate behaviour between 2-phase and polytropic flow </a:t>
            </a:r>
          </a:p>
        </p:txBody>
      </p:sp>
      <p:sp>
        <p:nvSpPr>
          <p:cNvPr id="23555" name="ZoneTexte 4"/>
          <p:cNvSpPr txBox="1">
            <a:spLocks noChangeArrowheads="1"/>
          </p:cNvSpPr>
          <p:nvPr/>
        </p:nvSpPr>
        <p:spPr bwMode="auto">
          <a:xfrm>
            <a:off x="1524000" y="152400"/>
            <a:ext cx="6532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dirty="0">
                <a:solidFill>
                  <a:srgbClr val="FF0000"/>
                </a:solidFill>
              </a:rPr>
              <a:t>Influence of turbulence on the phase abundances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0000" y="1526561"/>
            <a:ext cx="3020332" cy="2860140"/>
            <a:chOff x="197763" y="1683428"/>
            <a:chExt cx="3331150" cy="3151615"/>
          </a:xfrm>
        </p:grpSpPr>
        <p:pic>
          <p:nvPicPr>
            <p:cNvPr id="18470" name="Image 4" descr="The_Whirlpool_Galax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63" y="1987915"/>
              <a:ext cx="2866678" cy="284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1" name="Text Box 7"/>
            <p:cNvSpPr txBox="1">
              <a:spLocks noChangeArrowheads="1"/>
            </p:cNvSpPr>
            <p:nvPr/>
          </p:nvSpPr>
          <p:spPr bwMode="auto">
            <a:xfrm>
              <a:off x="1104319" y="1683428"/>
              <a:ext cx="950308" cy="30264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7088" eaLnBrk="0" hangingPunct="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7088" eaLnBrk="0" hangingPunct="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defTabSz="827088" eaLnBrk="0" hangingPunct="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defTabSz="827088" eaLnBrk="0" hangingPunct="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defTabSz="827088" eaLnBrk="0" hangingPunct="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</a:pPr>
              <a:r>
                <a:rPr lang="en-GB" sz="180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Galaxies 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410580" y="2142047"/>
              <a:ext cx="2412456" cy="1586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73" name="ZoneTexte 52"/>
            <p:cNvSpPr txBox="1">
              <a:spLocks noChangeArrowheads="1"/>
            </p:cNvSpPr>
            <p:nvPr/>
          </p:nvSpPr>
          <p:spPr bwMode="auto">
            <a:xfrm>
              <a:off x="239849" y="2092910"/>
              <a:ext cx="3289064" cy="417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   ~100,000 light years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14401" y="3545653"/>
            <a:ext cx="3787606" cy="3159692"/>
            <a:chOff x="1007864" y="3907659"/>
            <a:chExt cx="4175266" cy="3484024"/>
          </a:xfrm>
        </p:grpSpPr>
        <p:grpSp>
          <p:nvGrpSpPr>
            <p:cNvPr id="18462" name="Grouper 44"/>
            <p:cNvGrpSpPr>
              <a:grpSpLocks/>
            </p:cNvGrpSpPr>
            <p:nvPr/>
          </p:nvGrpSpPr>
          <p:grpSpPr bwMode="auto">
            <a:xfrm>
              <a:off x="1975874" y="5052034"/>
              <a:ext cx="3195698" cy="2339649"/>
              <a:chOff x="-65088" y="5439769"/>
              <a:chExt cx="3195638" cy="2341274"/>
            </a:xfrm>
          </p:grpSpPr>
          <p:pic>
            <p:nvPicPr>
              <p:cNvPr id="18468" name="Image 37" descr="070814_hot_stars_0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088" y="5439769"/>
                <a:ext cx="3195638" cy="2133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9" name="Text Box 7"/>
              <p:cNvSpPr txBox="1">
                <a:spLocks noChangeArrowheads="1"/>
              </p:cNvSpPr>
              <p:nvPr/>
            </p:nvSpPr>
            <p:spPr bwMode="auto">
              <a:xfrm>
                <a:off x="567706" y="7480711"/>
                <a:ext cx="2048986" cy="30033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 eaLnBrk="0" hangingPunct="0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 eaLnBrk="0" hangingPunct="0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2pPr>
                <a:lvl3pPr marL="1143000" indent="-228600" defTabSz="827088" eaLnBrk="0" hangingPunct="0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3pPr>
                <a:lvl4pPr marL="1600200" indent="-228600" defTabSz="827088" eaLnBrk="0" hangingPunct="0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4pPr>
                <a:lvl5pPr marL="2057400" indent="-228600" defTabSz="827088" eaLnBrk="0" hangingPunct="0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>
                    <a:solidFill>
                      <a:srgbClr val="FF0000"/>
                    </a:solidFill>
                    <a:latin typeface="Calibri" charset="0"/>
                  </a:rPr>
                  <a:t> </a:t>
                </a:r>
                <a:r>
                  <a:rPr lang="en-GB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Molecular Clouds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07864" y="3907659"/>
              <a:ext cx="473040" cy="376351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6" name="Connecteur droit 25"/>
            <p:cNvCxnSpPr/>
            <p:nvPr/>
          </p:nvCxnSpPr>
          <p:spPr>
            <a:xfrm rot="16200000" flipH="1">
              <a:off x="1367268" y="4418287"/>
              <a:ext cx="743174" cy="50002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16200000" flipH="1">
              <a:off x="83478" y="5230625"/>
              <a:ext cx="2826601" cy="95878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2165067" y="5163750"/>
              <a:ext cx="2908088" cy="158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67" name="ZoneTexte 53"/>
            <p:cNvSpPr txBox="1">
              <a:spLocks noChangeArrowheads="1"/>
            </p:cNvSpPr>
            <p:nvPr/>
          </p:nvSpPr>
          <p:spPr bwMode="auto">
            <a:xfrm>
              <a:off x="2303715" y="5125531"/>
              <a:ext cx="2879415" cy="417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~100 light years </a:t>
              </a:r>
            </a:p>
          </p:txBody>
        </p:sp>
      </p:grpSp>
      <p:sp>
        <p:nvSpPr>
          <p:cNvPr id="18435" name="Text Box 38"/>
          <p:cNvSpPr txBox="1">
            <a:spLocks noChangeArrowheads="1"/>
          </p:cNvSpPr>
          <p:nvPr/>
        </p:nvSpPr>
        <p:spPr bwMode="auto">
          <a:xfrm>
            <a:off x="541441" y="-167057"/>
            <a:ext cx="8258400" cy="23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8000"/>
              </a:lnSpc>
            </a:pPr>
            <a:r>
              <a:rPr lang="en-GB" sz="1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Large Scale Structures</a:t>
            </a:r>
            <a:r>
              <a:rPr lang="en-GB" sz="29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lnSpc>
                <a:spcPct val="98000"/>
              </a:lnSpc>
            </a:pPr>
            <a:endParaRPr lang="en-GB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Interstellar Cycle and Star Formation</a:t>
            </a:r>
          </a:p>
          <a:p>
            <a:pPr algn="ctr" eaLnBrk="1" hangingPunct="1">
              <a:lnSpc>
                <a:spcPct val="98000"/>
              </a:lnSpc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cs typeface="Lucida Calligraphy" charset="0"/>
              </a:rPr>
              <a:t> </a:t>
            </a:r>
          </a:p>
          <a:p>
            <a:pPr algn="ctr" eaLnBrk="1" hangingPunct="1">
              <a:lnSpc>
                <a:spcPct val="98000"/>
              </a:lnSpc>
            </a:pPr>
            <a:endParaRPr lang="en-GB" b="1" dirty="0">
              <a:solidFill>
                <a:srgbClr val="FF0000"/>
              </a:solidFill>
              <a:latin typeface="Times New Roman" charset="0"/>
              <a:ea typeface="Lucida Calligraphy" charset="0"/>
              <a:cs typeface="Lucida Calligraphy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sz="1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Planets</a:t>
            </a:r>
            <a:endParaRPr lang="fr-FR" sz="1800" dirty="0">
              <a:latin typeface="Times New Roman" charset="0"/>
              <a:cs typeface="Times New Roman" charset="0"/>
            </a:endParaRPr>
          </a:p>
        </p:txBody>
      </p:sp>
      <p:cxnSp>
        <p:nvCxnSpPr>
          <p:cNvPr id="38" name="Connecteur droit avec flèche 37"/>
          <p:cNvCxnSpPr>
            <a:cxnSpLocks/>
          </p:cNvCxnSpPr>
          <p:nvPr/>
        </p:nvCxnSpPr>
        <p:spPr>
          <a:xfrm>
            <a:off x="4710241" y="1211580"/>
            <a:ext cx="0" cy="37546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90" name="ZoneTexte 52"/>
          <p:cNvSpPr txBox="1">
            <a:spLocks noChangeArrowheads="1"/>
          </p:cNvSpPr>
          <p:nvPr/>
        </p:nvSpPr>
        <p:spPr bwMode="auto">
          <a:xfrm>
            <a:off x="177120" y="5459614"/>
            <a:ext cx="2304000" cy="648068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latin typeface="Times New Roman" charset="0"/>
                <a:cs typeface="Times New Roman" charset="0"/>
              </a:rPr>
              <a:t>Star Formation Rate and Efficiency ?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526561" y="4670411"/>
            <a:ext cx="4640589" cy="1937003"/>
            <a:chOff x="3888184" y="5147989"/>
            <a:chExt cx="5115128" cy="2135198"/>
          </a:xfrm>
        </p:grpSpPr>
        <p:grpSp>
          <p:nvGrpSpPr>
            <p:cNvPr id="18454" name="Grouper 45"/>
            <p:cNvGrpSpPr>
              <a:grpSpLocks/>
            </p:cNvGrpSpPr>
            <p:nvPr/>
          </p:nvGrpSpPr>
          <p:grpSpPr bwMode="auto">
            <a:xfrm>
              <a:off x="7301453" y="5147989"/>
              <a:ext cx="1596099" cy="2135198"/>
              <a:chOff x="315913" y="220404"/>
              <a:chExt cx="2135187" cy="2508187"/>
            </a:xfrm>
          </p:grpSpPr>
          <p:pic>
            <p:nvPicPr>
              <p:cNvPr id="18460" name="Image 36" descr="barnard68_vlt_big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913" y="220404"/>
                <a:ext cx="2135187" cy="2319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1" name="Text Box 8"/>
              <p:cNvSpPr txBox="1">
                <a:spLocks noChangeArrowheads="1"/>
              </p:cNvSpPr>
              <p:nvPr/>
            </p:nvSpPr>
            <p:spPr bwMode="auto">
              <a:xfrm>
                <a:off x="544233" y="2375869"/>
                <a:ext cx="1906867" cy="35272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 eaLnBrk="0" hangingPunct="0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 eaLnBrk="0" hangingPunct="0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2pPr>
                <a:lvl3pPr marL="1143000" indent="-228600" defTabSz="827088" eaLnBrk="0" hangingPunct="0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3pPr>
                <a:lvl4pPr marL="1600200" indent="-228600" defTabSz="827088" eaLnBrk="0" hangingPunct="0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4pPr>
                <a:lvl5pPr marL="2057400" indent="-228600" defTabSz="827088" eaLnBrk="0" hangingPunct="0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>
                    <a:solidFill>
                      <a:srgbClr val="FFFF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en-GB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Dense Cores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888184" y="6516421"/>
              <a:ext cx="395225" cy="314327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4315154" y="6857735"/>
              <a:ext cx="2985622" cy="3333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4299282" y="5209901"/>
              <a:ext cx="2987209" cy="129382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7365853" y="6891073"/>
              <a:ext cx="1449162" cy="1428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59" name="ZoneTexte 54"/>
            <p:cNvSpPr txBox="1">
              <a:spLocks noChangeArrowheads="1"/>
            </p:cNvSpPr>
            <p:nvPr/>
          </p:nvSpPr>
          <p:spPr bwMode="auto">
            <a:xfrm>
              <a:off x="7272428" y="6528971"/>
              <a:ext cx="1730884" cy="41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Fraction of </a:t>
              </a:r>
              <a:r>
                <a:rPr lang="en-GB" sz="1800" dirty="0" err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ly</a:t>
              </a:r>
              <a:endParaRPr lang="en-GB" sz="1800" dirty="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77599" y="1689298"/>
            <a:ext cx="2072060" cy="3807760"/>
            <a:chOff x="6809673" y="1861920"/>
            <a:chExt cx="2284629" cy="4198119"/>
          </a:xfrm>
        </p:grpSpPr>
        <p:grpSp>
          <p:nvGrpSpPr>
            <p:cNvPr id="18446" name="Grouper 47"/>
            <p:cNvGrpSpPr>
              <a:grpSpLocks/>
            </p:cNvGrpSpPr>
            <p:nvPr/>
          </p:nvGrpSpPr>
          <p:grpSpPr bwMode="auto">
            <a:xfrm>
              <a:off x="6809673" y="1861920"/>
              <a:ext cx="1882369" cy="2140159"/>
              <a:chOff x="2819399" y="679450"/>
              <a:chExt cx="1882827" cy="2139950"/>
            </a:xfrm>
          </p:grpSpPr>
          <p:pic>
            <p:nvPicPr>
              <p:cNvPr id="18452" name="Picture 2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46363" y="1122363"/>
                <a:ext cx="2052637" cy="134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53" name="Text Box 22"/>
              <p:cNvSpPr txBox="1">
                <a:spLocks noChangeArrowheads="1"/>
              </p:cNvSpPr>
              <p:nvPr/>
            </p:nvSpPr>
            <p:spPr bwMode="auto">
              <a:xfrm>
                <a:off x="2819399" y="679450"/>
                <a:ext cx="1882827" cy="71252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800" dirty="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Stars and </a:t>
                </a:r>
                <a:r>
                  <a:rPr lang="fr-FR" sz="1800" dirty="0" err="1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Accretion</a:t>
                </a:r>
                <a:r>
                  <a:rPr lang="fr-FR" sz="1800" dirty="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 Discs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921082" y="5723427"/>
              <a:ext cx="415984" cy="336612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4" name="Connecteur droit 43"/>
            <p:cNvCxnSpPr/>
            <p:nvPr/>
          </p:nvCxnSpPr>
          <p:spPr>
            <a:xfrm rot="5400000" flipH="1" flipV="1">
              <a:off x="7476484" y="4858082"/>
              <a:ext cx="1711639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6200000" flipV="1">
              <a:off x="6558776" y="4353183"/>
              <a:ext cx="1794204" cy="92723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7039894" y="2668518"/>
              <a:ext cx="1227312" cy="158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51" name="ZoneTexte 55"/>
            <p:cNvSpPr txBox="1">
              <a:spLocks noChangeArrowheads="1"/>
            </p:cNvSpPr>
            <p:nvPr/>
          </p:nvSpPr>
          <p:spPr bwMode="auto">
            <a:xfrm>
              <a:off x="6911834" y="2596889"/>
              <a:ext cx="2182468" cy="41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 light hours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863360" y="2639798"/>
            <a:ext cx="5018400" cy="655776"/>
            <a:chOff x="2054627" y="2910125"/>
            <a:chExt cx="5532094" cy="722296"/>
          </a:xfrm>
        </p:grpSpPr>
        <p:cxnSp>
          <p:nvCxnSpPr>
            <p:cNvPr id="49" name="Connecteur droit avec flèche 48"/>
            <p:cNvCxnSpPr/>
            <p:nvPr/>
          </p:nvCxnSpPr>
          <p:spPr>
            <a:xfrm rot="10800000">
              <a:off x="2054627" y="3030679"/>
              <a:ext cx="5532094" cy="542492"/>
            </a:xfrm>
            <a:prstGeom prst="straightConnector1">
              <a:avLst/>
            </a:prstGeom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45" name="ZoneTexte 53"/>
            <p:cNvSpPr txBox="1">
              <a:spLocks noChangeArrowheads="1"/>
            </p:cNvSpPr>
            <p:nvPr/>
          </p:nvSpPr>
          <p:spPr bwMode="auto">
            <a:xfrm>
              <a:off x="4151257" y="2910125"/>
              <a:ext cx="1492843" cy="722296"/>
            </a:xfrm>
            <a:prstGeom prst="rect">
              <a:avLst/>
            </a:prstGeom>
            <a:solidFill>
              <a:srgbClr val="FFFFFF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latin typeface="Times New Roman" charset="0"/>
                  <a:cs typeface="Times New Roman" charset="0"/>
                </a:rPr>
                <a:t>Feedback </a:t>
              </a:r>
            </a:p>
            <a:p>
              <a:pPr eaLnBrk="1" hangingPunct="1"/>
              <a:r>
                <a:rPr lang="en-GB" sz="1800" b="1">
                  <a:latin typeface="Times New Roman" charset="0"/>
                  <a:cs typeface="Times New Roman" charset="0"/>
                </a:rPr>
                <a:t>Efficiency ?  </a:t>
              </a:r>
            </a:p>
          </p:txBody>
        </p:sp>
      </p:grpSp>
      <p:sp>
        <p:nvSpPr>
          <p:cNvPr id="15389" name="ZoneTexte 35"/>
          <p:cNvSpPr txBox="1">
            <a:spLocks noChangeArrowheads="1"/>
          </p:cNvSpPr>
          <p:nvPr/>
        </p:nvSpPr>
        <p:spPr bwMode="auto">
          <a:xfrm>
            <a:off x="5944320" y="3888408"/>
            <a:ext cx="2547360" cy="650948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 err="1">
                <a:latin typeface="Times New Roman" charset="0"/>
                <a:cs typeface="Times New Roman" charset="0"/>
              </a:rPr>
              <a:t>Protostars</a:t>
            </a:r>
            <a:r>
              <a:rPr lang="en-GB" sz="1800" b="1" dirty="0">
                <a:latin typeface="Times New Roman" charset="0"/>
                <a:cs typeface="Times New Roman" charset="0"/>
              </a:rPr>
              <a:t>, Binarity Protoplanetary Discs ?  </a:t>
            </a:r>
          </a:p>
        </p:txBody>
      </p:sp>
      <p:sp>
        <p:nvSpPr>
          <p:cNvPr id="15388" name="ZoneTexte 33"/>
          <p:cNvSpPr txBox="1">
            <a:spLocks noChangeArrowheads="1"/>
          </p:cNvSpPr>
          <p:nvPr/>
        </p:nvSpPr>
        <p:spPr bwMode="auto">
          <a:xfrm>
            <a:off x="4440960" y="5322799"/>
            <a:ext cx="3070080" cy="930338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latin typeface="Times New Roman" charset="0"/>
                <a:cs typeface="Times New Roman" charset="0"/>
              </a:rPr>
              <a:t>Origin of the Stellar Initial Mass Function ?</a:t>
            </a:r>
          </a:p>
          <a:p>
            <a:pPr eaLnBrk="1" hangingPunct="1"/>
            <a:r>
              <a:rPr lang="en-GB" sz="1800" b="1">
                <a:latin typeface="Times New Roman" charset="0"/>
                <a:cs typeface="Times New Roman" charset="0"/>
              </a:rPr>
              <a:t>Multiplicity and clustering ?   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0E71445-1B38-6C47-956A-E557D521059F}"/>
              </a:ext>
            </a:extLst>
          </p:cNvPr>
          <p:cNvCxnSpPr>
            <a:cxnSpLocks/>
          </p:cNvCxnSpPr>
          <p:nvPr/>
        </p:nvCxnSpPr>
        <p:spPr>
          <a:xfrm>
            <a:off x="4720141" y="366459"/>
            <a:ext cx="0" cy="37546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12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0" grpId="0" animBg="1"/>
      <p:bldP spid="15389" grpId="0" animBg="1"/>
      <p:bldP spid="153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5B45F2-AC6A-575D-703F-AE365FC4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062" y="669502"/>
            <a:ext cx="5420710" cy="2650265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1D470B-A377-7053-A4EF-9E7A6E8BB269}"/>
              </a:ext>
            </a:extLst>
          </p:cNvPr>
          <p:cNvSpPr txBox="1"/>
          <p:nvPr/>
        </p:nvSpPr>
        <p:spPr>
          <a:xfrm>
            <a:off x="1305911" y="63063"/>
            <a:ext cx="744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Comparison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between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cooling</a:t>
            </a:r>
            <a:r>
              <a:rPr lang="fr-FR" sz="2400" b="1" dirty="0">
                <a:solidFill>
                  <a:srgbClr val="FF0000"/>
                </a:solidFill>
              </a:rPr>
              <a:t> and </a:t>
            </a:r>
            <a:r>
              <a:rPr lang="fr-FR" sz="2400" b="1" dirty="0" err="1">
                <a:solidFill>
                  <a:srgbClr val="FF0000"/>
                </a:solidFill>
              </a:rPr>
              <a:t>isothermal</a:t>
            </a:r>
            <a:r>
              <a:rPr lang="fr-FR" sz="2400" b="1" dirty="0">
                <a:solidFill>
                  <a:srgbClr val="FF0000"/>
                </a:solidFill>
              </a:rPr>
              <a:t> simulations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DB3268-BF67-D5A7-28C3-D2E50213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01" y="3378017"/>
            <a:ext cx="2322789" cy="16649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205D01-B39F-6D13-E638-4DD20DF7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868" y="3381740"/>
            <a:ext cx="2196664" cy="15745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968220-D932-5AB3-D4A0-427775792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391" y="5111744"/>
            <a:ext cx="2649263" cy="17462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371A70-755E-65D4-4F04-3DE544FE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377" y="5111744"/>
            <a:ext cx="2638142" cy="173892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78A0D0-A0BA-A71C-C126-0389CD9DC614}"/>
              </a:ext>
            </a:extLst>
          </p:cNvPr>
          <p:cNvSpPr txBox="1"/>
          <p:nvPr/>
        </p:nvSpPr>
        <p:spPr>
          <a:xfrm>
            <a:off x="1061545" y="1061545"/>
            <a:ext cx="86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cooling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ED4988-9537-B155-54E4-83ECCF8A278E}"/>
              </a:ext>
            </a:extLst>
          </p:cNvPr>
          <p:cNvSpPr txBox="1"/>
          <p:nvPr/>
        </p:nvSpPr>
        <p:spPr>
          <a:xfrm>
            <a:off x="7446556" y="104578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isothermal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28F1EBF-C7D5-F0B9-2ECE-6B001BA3FCA0}"/>
              </a:ext>
            </a:extLst>
          </p:cNvPr>
          <p:cNvCxnSpPr/>
          <p:nvPr/>
        </p:nvCxnSpPr>
        <p:spPr>
          <a:xfrm>
            <a:off x="4677103" y="578071"/>
            <a:ext cx="0" cy="6041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4A7E789-CFCE-616E-1442-AC3F3770689F}"/>
              </a:ext>
            </a:extLst>
          </p:cNvPr>
          <p:cNvSpPr txBox="1"/>
          <p:nvPr/>
        </p:nvSpPr>
        <p:spPr>
          <a:xfrm>
            <a:off x="10510" y="6474373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</a:rPr>
              <a:t>Audit&amp;H</a:t>
            </a:r>
            <a:r>
              <a:rPr lang="fr-FR" sz="1600" dirty="0">
                <a:solidFill>
                  <a:srgbClr val="0070C0"/>
                </a:solidFill>
              </a:rPr>
              <a:t> 2010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771D58-88BF-FFEB-544F-8294519E9182}"/>
              </a:ext>
            </a:extLst>
          </p:cNvPr>
          <p:cNvSpPr txBox="1"/>
          <p:nvPr/>
        </p:nvSpPr>
        <p:spPr>
          <a:xfrm>
            <a:off x="10511" y="3605049"/>
            <a:ext cx="16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Powerspectrum</a:t>
            </a:r>
            <a:endParaRPr lang="fr-FR" dirty="0"/>
          </a:p>
          <a:p>
            <a:r>
              <a:rPr lang="fr-FR" dirty="0"/>
              <a:t>of log </a:t>
            </a:r>
            <a:r>
              <a:rPr lang="fr-FR" dirty="0">
                <a:latin typeface="Symbol" pitchFamily="2" charset="2"/>
              </a:rPr>
              <a:t>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6F74B0-3A84-0B3C-70D3-E742A5029C18}"/>
              </a:ext>
            </a:extLst>
          </p:cNvPr>
          <p:cNvSpPr txBox="1"/>
          <p:nvPr/>
        </p:nvSpPr>
        <p:spPr>
          <a:xfrm>
            <a:off x="26276" y="5092261"/>
            <a:ext cx="1943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Velocity dispersion</a:t>
            </a:r>
          </a:p>
          <a:p>
            <a:r>
              <a:rPr lang="fr-FR" dirty="0"/>
              <a:t>of </a:t>
            </a:r>
          </a:p>
          <a:p>
            <a:r>
              <a:rPr lang="fr-FR" dirty="0"/>
              <a:t>dense </a:t>
            </a:r>
            <a:r>
              <a:rPr lang="fr-FR" dirty="0" err="1"/>
              <a:t>clumps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4566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5865-8C45-9C68-70AE-90F464CA2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03A6C64-3893-4946-0047-002ED375B43C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8A8776-C9A8-7DCC-5F4D-F1F3648BC528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A5BC97-578E-E6E5-5D4F-D600DC5A6E3C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119CE4-C423-3E6E-B298-1257A3577058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</a:t>
            </a:r>
            <a:r>
              <a:rPr lang="fr-FR" dirty="0" err="1"/>
              <a:t>magnetized</a:t>
            </a:r>
            <a:r>
              <a:rPr lang="fr-FR" dirty="0"/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189964-281B-6922-F4E1-4D9E28D226A3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8D4BF1-C049-E5BD-570A-B5D76D5904F1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03F178-E30C-67C0-C0DB-0E7C412F9325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313947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_hydro.mpg">
            <a:hlinkClick r:id="" action="ppaction://media"/>
            <a:extLst>
              <a:ext uri="{FF2B5EF4-FFF2-40B4-BE49-F238E27FC236}">
                <a16:creationId xmlns:a16="http://schemas.microsoft.com/office/drawing/2014/main" id="{0DCB7576-C2EC-6560-0E3B-770E3370E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393" y="525518"/>
            <a:ext cx="4066708" cy="4066708"/>
          </a:xfrm>
          <a:prstGeom prst="rect">
            <a:avLst/>
          </a:prstGeom>
        </p:spPr>
      </p:pic>
      <p:pic>
        <p:nvPicPr>
          <p:cNvPr id="5" name="fil_mhd.mpg">
            <a:hlinkClick r:id="" action="ppaction://media"/>
            <a:extLst>
              <a:ext uri="{FF2B5EF4-FFF2-40B4-BE49-F238E27FC236}">
                <a16:creationId xmlns:a16="http://schemas.microsoft.com/office/drawing/2014/main" id="{9CF69C8E-AA24-0F6F-F9FE-E63F8EFC3D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8090" y="514215"/>
            <a:ext cx="4066708" cy="40667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844B01-BAA9-0C3B-798B-C874DA35F1F1}"/>
              </a:ext>
            </a:extLst>
          </p:cNvPr>
          <p:cNvSpPr txBox="1"/>
          <p:nvPr/>
        </p:nvSpPr>
        <p:spPr>
          <a:xfrm>
            <a:off x="1408385" y="52552"/>
            <a:ext cx="6829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The impact of the </a:t>
            </a:r>
            <a:r>
              <a:rPr lang="fr-FR" sz="2000" b="1" dirty="0" err="1">
                <a:solidFill>
                  <a:srgbClr val="FF0000"/>
                </a:solidFill>
              </a:rPr>
              <a:t>magnetic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field</a:t>
            </a:r>
            <a:r>
              <a:rPr lang="fr-FR" sz="2000" b="1" dirty="0">
                <a:solidFill>
                  <a:srgbClr val="FF0000"/>
                </a:solidFill>
              </a:rPr>
              <a:t> on the dense </a:t>
            </a:r>
            <a:r>
              <a:rPr lang="fr-FR" sz="2000" b="1" dirty="0" err="1">
                <a:solidFill>
                  <a:srgbClr val="FF0000"/>
                </a:solidFill>
              </a:rPr>
              <a:t>gas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morphology</a:t>
            </a:r>
            <a:endParaRPr lang="fr-FR" sz="2000" b="1" dirty="0">
              <a:solidFill>
                <a:srgbClr val="FF000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12D71B-B6AB-6B66-61D7-55C805AAB156}"/>
              </a:ext>
            </a:extLst>
          </p:cNvPr>
          <p:cNvGrpSpPr/>
          <p:nvPr/>
        </p:nvGrpSpPr>
        <p:grpSpPr>
          <a:xfrm>
            <a:off x="399393" y="4377798"/>
            <a:ext cx="8521259" cy="2553771"/>
            <a:chOff x="399393" y="4377798"/>
            <a:chExt cx="8521259" cy="255377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1203971-0828-9B5C-4109-C28BE5D0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9324" y="4377798"/>
              <a:ext cx="6051328" cy="255377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BB63F1F-00EE-0861-FAB8-81BA9E8DA5E8}"/>
                </a:ext>
              </a:extLst>
            </p:cNvPr>
            <p:cNvSpPr txBox="1"/>
            <p:nvPr/>
          </p:nvSpPr>
          <p:spPr>
            <a:xfrm>
              <a:off x="399393" y="5150069"/>
              <a:ext cx="2009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Clump</a:t>
              </a:r>
              <a:r>
                <a:rPr lang="fr-FR" dirty="0"/>
                <a:t> of </a:t>
              </a:r>
              <a:r>
                <a:rPr lang="fr-FR" dirty="0" err="1"/>
                <a:t>gas</a:t>
              </a:r>
              <a:r>
                <a:rPr lang="fr-FR" dirty="0"/>
                <a:t> dense</a:t>
              </a:r>
            </a:p>
            <a:p>
              <a:r>
                <a:rPr lang="fr-FR" dirty="0"/>
                <a:t>aspect ratio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5BBF2B7-504C-6569-C8AE-FFF4AB11057A}"/>
                </a:ext>
              </a:extLst>
            </p:cNvPr>
            <p:cNvSpPr txBox="1"/>
            <p:nvPr/>
          </p:nvSpPr>
          <p:spPr>
            <a:xfrm>
              <a:off x="4487908" y="4677104"/>
              <a:ext cx="736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hydro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65AC645-5305-96D2-D245-9011B2A50A99}"/>
                </a:ext>
              </a:extLst>
            </p:cNvPr>
            <p:cNvSpPr txBox="1"/>
            <p:nvPr/>
          </p:nvSpPr>
          <p:spPr>
            <a:xfrm>
              <a:off x="7488602" y="4661339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chemeClr val="bg1"/>
                  </a:solidFill>
                </a:rPr>
                <a:t>mhd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50992E5-49EF-7608-92CB-7C5BA57E41EF}"/>
              </a:ext>
            </a:extLst>
          </p:cNvPr>
          <p:cNvSpPr txBox="1"/>
          <p:nvPr/>
        </p:nvSpPr>
        <p:spPr>
          <a:xfrm>
            <a:off x="7641002" y="48349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mhd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3136EE-6C37-E5A2-AB58-2EC36990FDDF}"/>
              </a:ext>
            </a:extLst>
          </p:cNvPr>
          <p:cNvSpPr txBox="1"/>
          <p:nvPr/>
        </p:nvSpPr>
        <p:spPr>
          <a:xfrm>
            <a:off x="3442129" y="551808"/>
            <a:ext cx="73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hydro</a:t>
            </a:r>
          </a:p>
        </p:txBody>
      </p:sp>
    </p:spTree>
    <p:extLst>
      <p:ext uri="{BB962C8B-B14F-4D97-AF65-F5344CB8AC3E}">
        <p14:creationId xmlns:p14="http://schemas.microsoft.com/office/powerpoint/2010/main" val="11968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33DE1E-F49B-D6FE-2781-EAE4080D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504950"/>
            <a:ext cx="5588000" cy="38481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1F7E078-EB58-FD1A-4FC7-CE2A4C37CB15}"/>
              </a:ext>
            </a:extLst>
          </p:cNvPr>
          <p:cNvSpPr txBox="1"/>
          <p:nvPr/>
        </p:nvSpPr>
        <p:spPr>
          <a:xfrm>
            <a:off x="672663" y="430924"/>
            <a:ext cx="806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Powerspectrum</a:t>
            </a:r>
            <a:r>
              <a:rPr lang="fr-FR" sz="2400" b="1" dirty="0">
                <a:solidFill>
                  <a:srgbClr val="FF0000"/>
                </a:solidFill>
              </a:rPr>
              <a:t> in </a:t>
            </a:r>
            <a:r>
              <a:rPr lang="fr-FR" sz="2400" b="1" dirty="0" err="1">
                <a:solidFill>
                  <a:srgbClr val="FF0000"/>
                </a:solidFill>
              </a:rPr>
              <a:t>multiphase</a:t>
            </a:r>
            <a:r>
              <a:rPr lang="fr-FR" sz="2400" b="1" dirty="0">
                <a:solidFill>
                  <a:srgbClr val="FF0000"/>
                </a:solidFill>
              </a:rPr>
              <a:t> and </a:t>
            </a:r>
            <a:r>
              <a:rPr lang="fr-FR" sz="2400" b="1" dirty="0" err="1">
                <a:solidFill>
                  <a:srgbClr val="FF0000"/>
                </a:solidFill>
              </a:rPr>
              <a:t>magnetized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interstellar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gas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8ECCB4-2D5F-9594-BA4D-6A8A420CDE53}"/>
              </a:ext>
            </a:extLst>
          </p:cNvPr>
          <p:cNvSpPr txBox="1"/>
          <p:nvPr/>
        </p:nvSpPr>
        <p:spPr>
          <a:xfrm>
            <a:off x="6011917" y="5559972"/>
            <a:ext cx="141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Kritsuk+2017</a:t>
            </a:r>
          </a:p>
        </p:txBody>
      </p:sp>
    </p:spTree>
    <p:extLst>
      <p:ext uri="{BB962C8B-B14F-4D97-AF65-F5344CB8AC3E}">
        <p14:creationId xmlns:p14="http://schemas.microsoft.com/office/powerpoint/2010/main" val="149800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lanck_2015.png">
            <a:extLst>
              <a:ext uri="{FF2B5EF4-FFF2-40B4-BE49-F238E27FC236}">
                <a16:creationId xmlns:a16="http://schemas.microsoft.com/office/drawing/2014/main" id="{A22AA4DC-5010-C9E1-BD25-A963EDA47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40" y="906658"/>
            <a:ext cx="4400746" cy="4283783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BD9FB0A1-42FD-07C1-522B-3399AF56E41E}"/>
              </a:ext>
            </a:extLst>
          </p:cNvPr>
          <p:cNvSpPr txBox="1"/>
          <p:nvPr/>
        </p:nvSpPr>
        <p:spPr>
          <a:xfrm>
            <a:off x="943590" y="193912"/>
            <a:ext cx="747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Integrated column density and magnetic field lines as seen by PLANCK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F9498E1-CCD9-6C96-8BB0-817350659433}"/>
              </a:ext>
            </a:extLst>
          </p:cNvPr>
          <p:cNvSpPr txBox="1"/>
          <p:nvPr/>
        </p:nvSpPr>
        <p:spPr>
          <a:xfrm>
            <a:off x="1979712" y="5157192"/>
            <a:ext cx="1964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Planck </a:t>
            </a:r>
            <a:r>
              <a:rPr lang="en-US" sz="1600" dirty="0" err="1">
                <a:solidFill>
                  <a:srgbClr val="3366FF"/>
                </a:solidFill>
              </a:rPr>
              <a:t>collab</a:t>
            </a:r>
            <a:r>
              <a:rPr lang="en-US" sz="1600" dirty="0">
                <a:solidFill>
                  <a:srgbClr val="3366FF"/>
                </a:solidFill>
              </a:rPr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348842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juan_1.png">
            <a:extLst>
              <a:ext uri="{FF2B5EF4-FFF2-40B4-BE49-F238E27FC236}">
                <a16:creationId xmlns:a16="http://schemas.microsoft.com/office/drawing/2014/main" id="{B354A705-EB03-379C-4713-04DBF68F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6084168" cy="322220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72C1266-DE9F-4ACA-7B1A-C25B9043FCC5}"/>
              </a:ext>
            </a:extLst>
          </p:cNvPr>
          <p:cNvSpPr txBox="1"/>
          <p:nvPr/>
        </p:nvSpPr>
        <p:spPr>
          <a:xfrm>
            <a:off x="103617" y="95801"/>
            <a:ext cx="8994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Simulations of molecular clouds: decaying turbulence, gravity,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														magnetic field </a:t>
            </a:r>
          </a:p>
        </p:txBody>
      </p:sp>
      <p:pic>
        <p:nvPicPr>
          <p:cNvPr id="6" name="Picture 8" descr="planck_2015.png">
            <a:extLst>
              <a:ext uri="{FF2B5EF4-FFF2-40B4-BE49-F238E27FC236}">
                <a16:creationId xmlns:a16="http://schemas.microsoft.com/office/drawing/2014/main" id="{33323D69-0A5D-D1DF-2F02-4A879C817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492896"/>
            <a:ext cx="2592288" cy="2523391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A8B0CC6-0D8D-BBC6-A1E5-D90614114BB0}"/>
              </a:ext>
            </a:extLst>
          </p:cNvPr>
          <p:cNvSpPr txBox="1"/>
          <p:nvPr/>
        </p:nvSpPr>
        <p:spPr>
          <a:xfrm>
            <a:off x="251520" y="4797152"/>
            <a:ext cx="140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Soler+2013</a:t>
            </a:r>
          </a:p>
          <a:p>
            <a:r>
              <a:rPr lang="en-US" sz="1400" dirty="0" err="1">
                <a:solidFill>
                  <a:srgbClr val="3366FF"/>
                </a:solidFill>
              </a:rPr>
              <a:t>Soler</a:t>
            </a:r>
            <a:r>
              <a:rPr lang="en-US" sz="1400" dirty="0">
                <a:solidFill>
                  <a:srgbClr val="3366FF"/>
                </a:solidFill>
              </a:rPr>
              <a:t> &amp; H 2017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2870446-EA12-2E56-133F-BD22E2041137}"/>
              </a:ext>
            </a:extLst>
          </p:cNvPr>
          <p:cNvSpPr txBox="1"/>
          <p:nvPr/>
        </p:nvSpPr>
        <p:spPr>
          <a:xfrm>
            <a:off x="6948264" y="2204864"/>
            <a:ext cx="169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Planck </a:t>
            </a:r>
            <a:r>
              <a:rPr lang="en-US" sz="1400" dirty="0" err="1">
                <a:solidFill>
                  <a:srgbClr val="3366FF"/>
                </a:solidFill>
              </a:rPr>
              <a:t>collab</a:t>
            </a:r>
            <a:r>
              <a:rPr lang="en-US" sz="1400" dirty="0">
                <a:solidFill>
                  <a:srgbClr val="3366FF"/>
                </a:solidFill>
              </a:rPr>
              <a:t> 2015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DCE9CAD-EA89-3984-46ED-558F927B4F8F}"/>
              </a:ext>
            </a:extLst>
          </p:cNvPr>
          <p:cNvSpPr txBox="1"/>
          <p:nvPr/>
        </p:nvSpPr>
        <p:spPr>
          <a:xfrm>
            <a:off x="7164288" y="5589240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673756D2-D0E4-DD5B-F0A9-2BC63FDEEC70}"/>
              </a:ext>
            </a:extLst>
          </p:cNvPr>
          <p:cNvSpPr txBox="1"/>
          <p:nvPr/>
        </p:nvSpPr>
        <p:spPr>
          <a:xfrm>
            <a:off x="2411760" y="5579948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</a:t>
            </a:r>
          </a:p>
        </p:txBody>
      </p:sp>
      <p:sp>
        <p:nvSpPr>
          <p:cNvPr id="11" name="Right Brace 12">
            <a:extLst>
              <a:ext uri="{FF2B5EF4-FFF2-40B4-BE49-F238E27FC236}">
                <a16:creationId xmlns:a16="http://schemas.microsoft.com/office/drawing/2014/main" id="{0C2B0635-CCD2-93C5-0AE3-C6B532D692C3}"/>
              </a:ext>
            </a:extLst>
          </p:cNvPr>
          <p:cNvSpPr/>
          <p:nvPr/>
        </p:nvSpPr>
        <p:spPr>
          <a:xfrm rot="5400000">
            <a:off x="2879812" y="3392996"/>
            <a:ext cx="288032" cy="424847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2293130-3140-A1C4-ACC2-BA36859CEB87}"/>
              </a:ext>
            </a:extLst>
          </p:cNvPr>
          <p:cNvSpPr txBox="1"/>
          <p:nvPr/>
        </p:nvSpPr>
        <p:spPr>
          <a:xfrm>
            <a:off x="323528" y="2132856"/>
            <a:ext cx="16374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mag</a:t>
            </a:r>
            <a:r>
              <a:rPr lang="en-US" dirty="0">
                <a:solidFill>
                  <a:srgbClr val="FF0000"/>
                </a:solidFill>
              </a:rPr>
              <a:t>=10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7ACD8ED-9456-7056-A5B8-7F9C50723A62}"/>
              </a:ext>
            </a:extLst>
          </p:cNvPr>
          <p:cNvSpPr txBox="1"/>
          <p:nvPr/>
        </p:nvSpPr>
        <p:spPr>
          <a:xfrm>
            <a:off x="3374448" y="2132856"/>
            <a:ext cx="17016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mag</a:t>
            </a:r>
            <a:r>
              <a:rPr lang="en-US" dirty="0">
                <a:solidFill>
                  <a:srgbClr val="FF0000"/>
                </a:solidFill>
              </a:rPr>
              <a:t>=0.1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C0F3F9E8-4171-031F-AEB4-E33C64D13C54}"/>
              </a:ext>
            </a:extLst>
          </p:cNvPr>
          <p:cNvSpPr txBox="1"/>
          <p:nvPr/>
        </p:nvSpPr>
        <p:spPr>
          <a:xfrm>
            <a:off x="6732240" y="2564904"/>
            <a:ext cx="6386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94980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juan_2.png">
            <a:extLst>
              <a:ext uri="{FF2B5EF4-FFF2-40B4-BE49-F238E27FC236}">
                <a16:creationId xmlns:a16="http://schemas.microsoft.com/office/drawing/2014/main" id="{9EAFFBC0-0099-D6BA-C449-AD58A1A6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5745"/>
            <a:ext cx="5112568" cy="1695184"/>
          </a:xfrm>
          <a:prstGeom prst="rect">
            <a:avLst/>
          </a:prstGeom>
        </p:spPr>
      </p:pic>
      <p:pic>
        <p:nvPicPr>
          <p:cNvPr id="5" name="Picture 8" descr="sh_1.png">
            <a:extLst>
              <a:ext uri="{FF2B5EF4-FFF2-40B4-BE49-F238E27FC236}">
                <a16:creationId xmlns:a16="http://schemas.microsoft.com/office/drawing/2014/main" id="{68040DAC-1E0B-2674-6F17-F212C9DE4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6295"/>
            <a:ext cx="1552493" cy="606442"/>
          </a:xfrm>
          <a:prstGeom prst="rect">
            <a:avLst/>
          </a:prstGeom>
        </p:spPr>
      </p:pic>
      <p:pic>
        <p:nvPicPr>
          <p:cNvPr id="6" name="Picture 9" descr="sh_2.png">
            <a:extLst>
              <a:ext uri="{FF2B5EF4-FFF2-40B4-BE49-F238E27FC236}">
                <a16:creationId xmlns:a16="http://schemas.microsoft.com/office/drawing/2014/main" id="{F0EE54BE-E9B0-6D78-0425-102761786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8" y="5338654"/>
            <a:ext cx="6228308" cy="690016"/>
          </a:xfrm>
          <a:prstGeom prst="rect">
            <a:avLst/>
          </a:prstGeom>
        </p:spPr>
      </p:pic>
      <p:pic>
        <p:nvPicPr>
          <p:cNvPr id="7" name="Picture 7" descr="planck2.png">
            <a:extLst>
              <a:ext uri="{FF2B5EF4-FFF2-40B4-BE49-F238E27FC236}">
                <a16:creationId xmlns:a16="http://schemas.microsoft.com/office/drawing/2014/main" id="{B911B722-EBB7-29F9-C47C-BDCBFF058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16550"/>
            <a:ext cx="2016224" cy="197434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F1FBEDD-27BD-A212-FE06-208971247C90}"/>
              </a:ext>
            </a:extLst>
          </p:cNvPr>
          <p:cNvSpPr txBox="1"/>
          <p:nvPr/>
        </p:nvSpPr>
        <p:spPr>
          <a:xfrm>
            <a:off x="165625" y="818381"/>
            <a:ext cx="440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distribution of angle between B </a:t>
            </a:r>
          </a:p>
          <a:p>
            <a:r>
              <a:rPr lang="en-US" dirty="0"/>
              <a:t>and column density </a:t>
            </a:r>
            <a:r>
              <a:rPr lang="en-US" dirty="0" err="1"/>
              <a:t>isocontour</a:t>
            </a:r>
            <a:r>
              <a:rPr lang="en-US" dirty="0"/>
              <a:t>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8F38974-F544-43C7-4AAC-6ECCA3987DC6}"/>
              </a:ext>
            </a:extLst>
          </p:cNvPr>
          <p:cNvSpPr txBox="1"/>
          <p:nvPr/>
        </p:nvSpPr>
        <p:spPr>
          <a:xfrm>
            <a:off x="7092280" y="2070630"/>
            <a:ext cx="169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Planck </a:t>
            </a:r>
            <a:r>
              <a:rPr lang="en-US" sz="1400" dirty="0" err="1">
                <a:solidFill>
                  <a:srgbClr val="3366FF"/>
                </a:solidFill>
              </a:rPr>
              <a:t>collab</a:t>
            </a:r>
            <a:r>
              <a:rPr lang="en-US" sz="1400" dirty="0">
                <a:solidFill>
                  <a:srgbClr val="3366FF"/>
                </a:solidFill>
              </a:rPr>
              <a:t> 2015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562E826C-97CC-B92D-7DB4-BFAD7C0A58C9}"/>
              </a:ext>
            </a:extLst>
          </p:cNvPr>
          <p:cNvSpPr txBox="1"/>
          <p:nvPr/>
        </p:nvSpPr>
        <p:spPr>
          <a:xfrm>
            <a:off x="7040262" y="4237128"/>
            <a:ext cx="1108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Soler+2013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3183AAB-72AD-A2DC-7333-0DB631FEFE49}"/>
              </a:ext>
            </a:extLst>
          </p:cNvPr>
          <p:cNvSpPr txBox="1"/>
          <p:nvPr/>
        </p:nvSpPr>
        <p:spPr>
          <a:xfrm>
            <a:off x="7092280" y="5713511"/>
            <a:ext cx="1402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3366FF"/>
                </a:solidFill>
              </a:rPr>
              <a:t>Soler</a:t>
            </a:r>
            <a:r>
              <a:rPr lang="en-US" sz="1400" dirty="0">
                <a:solidFill>
                  <a:srgbClr val="3366FF"/>
                </a:solidFill>
              </a:rPr>
              <a:t> &amp; H 2017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CD007FA-1240-48BF-79E7-B2D5C9565845}"/>
              </a:ext>
            </a:extLst>
          </p:cNvPr>
          <p:cNvSpPr txBox="1"/>
          <p:nvPr/>
        </p:nvSpPr>
        <p:spPr>
          <a:xfrm>
            <a:off x="35496" y="4960279"/>
            <a:ext cx="271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theoretical explanation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ADA59DC-6529-BE3A-D8E5-315241E36F78}"/>
              </a:ext>
            </a:extLst>
          </p:cNvPr>
          <p:cNvSpPr txBox="1"/>
          <p:nvPr/>
        </p:nvSpPr>
        <p:spPr>
          <a:xfrm>
            <a:off x="137746" y="251938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Simulations:  distribution of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69A67-FC7D-4F62-D1C9-795F851A76C5}"/>
              </a:ext>
            </a:extLst>
          </p:cNvPr>
          <p:cNvSpPr txBox="1"/>
          <p:nvPr/>
        </p:nvSpPr>
        <p:spPr>
          <a:xfrm>
            <a:off x="5652120" y="2485077"/>
            <a:ext cx="6239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angle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C4CE991C-87B2-616D-CBCD-A99B618B86CB}"/>
              </a:ext>
            </a:extLst>
          </p:cNvPr>
          <p:cNvSpPr txBox="1"/>
          <p:nvPr/>
        </p:nvSpPr>
        <p:spPr>
          <a:xfrm rot="16200000">
            <a:off x="4251705" y="1340773"/>
            <a:ext cx="10528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distribution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A1CB5CBE-AB39-1173-4998-8F48F19BDBF5}"/>
              </a:ext>
            </a:extLst>
          </p:cNvPr>
          <p:cNvSpPr txBox="1"/>
          <p:nvPr/>
        </p:nvSpPr>
        <p:spPr>
          <a:xfrm rot="16200000">
            <a:off x="1227369" y="3693327"/>
            <a:ext cx="10528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distribution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442A9C0-7E09-5CEC-FDEA-9600B230870B}"/>
              </a:ext>
            </a:extLst>
          </p:cNvPr>
          <p:cNvSpPr txBox="1"/>
          <p:nvPr/>
        </p:nvSpPr>
        <p:spPr>
          <a:xfrm>
            <a:off x="3707904" y="3032737"/>
            <a:ext cx="587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/>
              <a:t>=10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F91E0CAB-5A74-7FAA-2E88-248F0A622321}"/>
              </a:ext>
            </a:extLst>
          </p:cNvPr>
          <p:cNvSpPr txBox="1"/>
          <p:nvPr/>
        </p:nvSpPr>
        <p:spPr>
          <a:xfrm>
            <a:off x="6228184" y="3032737"/>
            <a:ext cx="63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/>
              <a:t>=0.1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F5FAC5-2BAD-2873-6C14-553CCF5AF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3" y="5999127"/>
            <a:ext cx="2669875" cy="8715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908CBE-B93F-4CE7-24B3-21E96416C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401" y="5949026"/>
            <a:ext cx="1767631" cy="90677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A5CDF94-55FC-4A8F-BE00-7B694BF190E0}"/>
              </a:ext>
            </a:extLst>
          </p:cNvPr>
          <p:cNvSpPr txBox="1"/>
          <p:nvPr/>
        </p:nvSpPr>
        <p:spPr>
          <a:xfrm>
            <a:off x="1527048" y="73152"/>
            <a:ext cx="5754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Angle distribution in Planck data and in simulations  </a:t>
            </a:r>
          </a:p>
        </p:txBody>
      </p:sp>
    </p:spTree>
    <p:extLst>
      <p:ext uri="{BB962C8B-B14F-4D97-AF65-F5344CB8AC3E}">
        <p14:creationId xmlns:p14="http://schemas.microsoft.com/office/powerpoint/2010/main" val="2393452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0A53C-2F7E-FEE0-727F-79E59A28C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D6985F4-D65D-D7D1-040C-3A81593D0CCF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40E684-3C34-1983-E985-7A8E457B497A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090BEB-EAF4-698B-CAC0-0379AA07F597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307463-B889-EE2D-4A33-7C8996795848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FF3ABB-9F82-747C-BCC9-B79DE02CFFF0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star formation rate and the Schmidt </a:t>
            </a:r>
            <a:r>
              <a:rPr lang="fr-FR" dirty="0" err="1"/>
              <a:t>Kennicutt</a:t>
            </a:r>
            <a:r>
              <a:rPr lang="fr-FR" dirty="0"/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19B7E3-085D-06D5-1719-43C4993D3A27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CDA29E-F872-85B8-3E13-8D412E6B88FC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307585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94EA4C-F882-6242-9A5E-9123B371F2E2}"/>
              </a:ext>
            </a:extLst>
          </p:cNvPr>
          <p:cNvSpPr txBox="1"/>
          <p:nvPr/>
        </p:nvSpPr>
        <p:spPr>
          <a:xfrm>
            <a:off x="2697480" y="131373"/>
            <a:ext cx="3637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star formation rate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CE5FD47-E1B4-6A4B-8E1D-787E52B3F399}"/>
              </a:ext>
            </a:extLst>
          </p:cNvPr>
          <p:cNvGrpSpPr/>
          <p:nvPr/>
        </p:nvGrpSpPr>
        <p:grpSpPr>
          <a:xfrm>
            <a:off x="342900" y="808970"/>
            <a:ext cx="8524389" cy="1945641"/>
            <a:chOff x="342900" y="808970"/>
            <a:chExt cx="8524389" cy="194564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58AF439-367A-8A46-A85C-95E23A3AA35D}"/>
                </a:ext>
              </a:extLst>
            </p:cNvPr>
            <p:cNvSpPr txBox="1"/>
            <p:nvPr/>
          </p:nvSpPr>
          <p:spPr>
            <a:xfrm>
              <a:off x="1268730" y="902970"/>
              <a:ext cx="649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“Naïve” estimate for the Milky-way</a:t>
              </a:r>
            </a:p>
            <a:p>
              <a:pPr algn="ctr"/>
              <a:r>
                <a:rPr lang="en-GB" dirty="0"/>
                <a:t>10</a:t>
              </a:r>
              <a:r>
                <a:rPr lang="en-GB" baseline="30000" dirty="0"/>
                <a:t>9</a:t>
              </a:r>
              <a:r>
                <a:rPr lang="en-GB" dirty="0"/>
                <a:t>M</a:t>
              </a:r>
              <a:r>
                <a:rPr lang="en-GB" baseline="-25000" dirty="0"/>
                <a:t>s </a:t>
              </a:r>
              <a:r>
                <a:rPr lang="en-GB" dirty="0"/>
                <a:t>of molecular gas / freefall time: few </a:t>
              </a:r>
              <a:r>
                <a:rPr lang="en-GB" dirty="0" err="1"/>
                <a:t>Myr</a:t>
              </a:r>
              <a:r>
                <a:rPr lang="en-GB" dirty="0"/>
                <a:t> = 100-1000 M</a:t>
              </a:r>
              <a:r>
                <a:rPr lang="en-GB" baseline="-25000" dirty="0"/>
                <a:t>s</a:t>
              </a:r>
              <a:r>
                <a:rPr lang="en-GB" dirty="0"/>
                <a:t> yr</a:t>
              </a:r>
              <a:r>
                <a:rPr lang="en-GB" baseline="30000" dirty="0"/>
                <a:t>-1</a:t>
              </a:r>
              <a:r>
                <a:rPr lang="en-GB" dirty="0"/>
                <a:t>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5262CAD-2AEA-A844-879C-692478270AB1}"/>
                </a:ext>
              </a:extLst>
            </p:cNvPr>
            <p:cNvSpPr txBox="1"/>
            <p:nvPr/>
          </p:nvSpPr>
          <p:spPr>
            <a:xfrm>
              <a:off x="2480310" y="1634490"/>
              <a:ext cx="318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But observationally: 2-3 M</a:t>
              </a:r>
              <a:r>
                <a:rPr lang="en-GB" baseline="-25000" dirty="0"/>
                <a:t>s</a:t>
              </a:r>
              <a:r>
                <a:rPr lang="en-GB" dirty="0"/>
                <a:t> yr</a:t>
              </a:r>
              <a:r>
                <a:rPr lang="en-GB" baseline="30000" dirty="0"/>
                <a:t>-1</a:t>
              </a:r>
              <a:r>
                <a:rPr lang="en-GB" dirty="0"/>
                <a:t>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624567B-14CD-A840-95BB-83EA3BB70731}"/>
                </a:ext>
              </a:extLst>
            </p:cNvPr>
            <p:cNvSpPr txBox="1"/>
            <p:nvPr/>
          </p:nvSpPr>
          <p:spPr>
            <a:xfrm>
              <a:off x="1234440" y="2148840"/>
              <a:ext cx="6446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Self-gravity is far to be dominant… Star formation is very inefficient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Zuckerman &amp; Evans 1974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189E0D-7614-ED4D-BBD1-9384B34AF32A}"/>
                </a:ext>
              </a:extLst>
            </p:cNvPr>
            <p:cNvSpPr/>
            <p:nvPr/>
          </p:nvSpPr>
          <p:spPr>
            <a:xfrm>
              <a:off x="342900" y="808970"/>
              <a:ext cx="8524389" cy="19456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7E7EA7-0674-684E-91BA-1BCD5EF2C645}"/>
              </a:ext>
            </a:extLst>
          </p:cNvPr>
          <p:cNvGrpSpPr/>
          <p:nvPr/>
        </p:nvGrpSpPr>
        <p:grpSpPr>
          <a:xfrm>
            <a:off x="329045" y="3098930"/>
            <a:ext cx="8524389" cy="3669243"/>
            <a:chOff x="329045" y="3098930"/>
            <a:chExt cx="8524389" cy="366924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7875BEA-9F63-E742-8E5A-AFE8FA40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6759" y="3230331"/>
              <a:ext cx="2931445" cy="3514092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8517733-0A2F-3C44-8102-F33986D1F91E}"/>
                </a:ext>
              </a:extLst>
            </p:cNvPr>
            <p:cNvSpPr txBox="1"/>
            <p:nvPr/>
          </p:nvSpPr>
          <p:spPr>
            <a:xfrm>
              <a:off x="6580863" y="6108820"/>
              <a:ext cx="1906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solidFill>
                    <a:srgbClr val="0070C0"/>
                  </a:solidFill>
                </a:rPr>
                <a:t>Kennicutt</a:t>
              </a:r>
              <a:r>
                <a:rPr lang="en-GB" sz="1400" dirty="0">
                  <a:solidFill>
                    <a:srgbClr val="0070C0"/>
                  </a:solidFill>
                </a:rPr>
                <a:t> &amp; Evans 2012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076FCF8-01FA-504A-9CAE-D33F902F6FFB}"/>
                </a:ext>
              </a:extLst>
            </p:cNvPr>
            <p:cNvSpPr txBox="1"/>
            <p:nvPr/>
          </p:nvSpPr>
          <p:spPr>
            <a:xfrm>
              <a:off x="605790" y="3509010"/>
              <a:ext cx="309046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Schmidt-</a:t>
              </a:r>
              <a:r>
                <a:rPr lang="en-GB" dirty="0" err="1"/>
                <a:t>Kennicutt</a:t>
              </a:r>
              <a:r>
                <a:rPr lang="en-GB" dirty="0"/>
                <a:t> relation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Schmidt 1959, </a:t>
              </a:r>
              <a:r>
                <a:rPr lang="en-GB" sz="1400" dirty="0" err="1">
                  <a:solidFill>
                    <a:srgbClr val="0070C0"/>
                  </a:solidFill>
                </a:rPr>
                <a:t>Kennicutt</a:t>
              </a:r>
              <a:r>
                <a:rPr lang="en-GB" sz="1400" dirty="0">
                  <a:solidFill>
                    <a:srgbClr val="0070C0"/>
                  </a:solidFill>
                </a:rPr>
                <a:t> 1998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9E2B6C1-0874-474E-89BD-2246E916EC91}"/>
                </a:ext>
              </a:extLst>
            </p:cNvPr>
            <p:cNvSpPr txBox="1"/>
            <p:nvPr/>
          </p:nvSpPr>
          <p:spPr>
            <a:xfrm>
              <a:off x="1531917" y="4792139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latin typeface="Symbol" pitchFamily="2" charset="2"/>
                </a:rPr>
                <a:t>S</a:t>
              </a:r>
              <a:r>
                <a:rPr lang="en-GB" dirty="0" err="1">
                  <a:latin typeface="+mj-lt"/>
                </a:rPr>
                <a:t>sfr</a:t>
              </a:r>
              <a:r>
                <a:rPr lang="en-GB" dirty="0">
                  <a:latin typeface="Symbol" pitchFamily="2" charset="2"/>
                </a:rPr>
                <a:t> a S</a:t>
              </a:r>
              <a:r>
                <a:rPr lang="en-GB" baseline="30000" dirty="0">
                  <a:latin typeface="Symbol" pitchFamily="2" charset="2"/>
                </a:rPr>
                <a:t>1.4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D655B-327F-9844-ACB6-AE6C4DB0344C}"/>
                </a:ext>
              </a:extLst>
            </p:cNvPr>
            <p:cNvSpPr/>
            <p:nvPr/>
          </p:nvSpPr>
          <p:spPr>
            <a:xfrm>
              <a:off x="329045" y="3098930"/>
              <a:ext cx="8524389" cy="36692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52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D51A-4B05-3424-965C-351A5858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ABB19CA-8EBD-4C7E-277B-7827A1D04782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BC6491-6FAB-1881-9890-5E9E96ABE64B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04752D-EC65-E49E-9B7E-9A2E2A3C15F6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4EB2B2-CD07-727F-E486-61E08067D810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268B21-787D-26B6-5C28-8D632A1C8A23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00AD6A-2A6B-2181-AFC7-CA6C31AB12D1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multi-phase feedback </a:t>
            </a:r>
            <a:r>
              <a:rPr lang="fr-FR" dirty="0" err="1"/>
              <a:t>regulated</a:t>
            </a:r>
            <a:r>
              <a:rPr lang="fr-FR" dirty="0"/>
              <a:t> ISM and the </a:t>
            </a:r>
            <a:r>
              <a:rPr lang="fr-FR" dirty="0" err="1"/>
              <a:t>need</a:t>
            </a:r>
            <a:r>
              <a:rPr lang="fr-FR" dirty="0"/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6E5AB3-69CF-D8AE-A62E-C897248E0C44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169076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00D76-5DBE-121C-2CFA-F2C31F7C1DE6}"/>
              </a:ext>
            </a:extLst>
          </p:cNvPr>
          <p:cNvSpPr txBox="1">
            <a:spLocks/>
          </p:cNvSpPr>
          <p:nvPr/>
        </p:nvSpPr>
        <p:spPr>
          <a:xfrm>
            <a:off x="1512000" y="52752"/>
            <a:ext cx="7236464" cy="90872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The </a:t>
            </a:r>
            <a:r>
              <a:rPr lang="fr-FR" sz="3600" dirty="0" err="1"/>
              <a:t>Interstellar</a:t>
            </a:r>
            <a:r>
              <a:rPr lang="fr-FR" sz="3600" dirty="0"/>
              <a:t> medium (ISM):</a:t>
            </a:r>
            <a:br>
              <a:rPr lang="fr-FR" sz="3600" dirty="0"/>
            </a:br>
            <a:r>
              <a:rPr lang="fr-FR" sz="3600" dirty="0"/>
              <a:t>A Multi-</a:t>
            </a:r>
            <a:r>
              <a:rPr lang="fr-FR" sz="3600" dirty="0" err="1"/>
              <a:t>scale</a:t>
            </a:r>
            <a:r>
              <a:rPr lang="fr-FR" sz="3600" dirty="0"/>
              <a:t> and Multi-</a:t>
            </a:r>
            <a:r>
              <a:rPr lang="fr-FR" sz="3600" dirty="0" err="1"/>
              <a:t>Physics</a:t>
            </a:r>
            <a:r>
              <a:rPr lang="fr-FR" sz="3600" dirty="0"/>
              <a:t> </a:t>
            </a:r>
            <a:r>
              <a:rPr lang="fr-FR" sz="3600" dirty="0" err="1"/>
              <a:t>environment</a:t>
            </a:r>
            <a:endParaRPr lang="fr-FR" sz="3600" dirty="0"/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416BED74-96A3-4B39-F137-06952D86F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453" y="5397729"/>
            <a:ext cx="65148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FF0000"/>
                </a:solidFill>
                <a:cs typeface="Arial Unicode MS" charset="0"/>
              </a:rPr>
              <a:t>                    </a:t>
            </a:r>
            <a:endParaRPr lang="en-GB" sz="3600" baseline="30000" dirty="0">
              <a:solidFill>
                <a:srgbClr val="3366FF"/>
              </a:solidFill>
              <a:cs typeface="Arial Unicode MS" charset="0"/>
            </a:endParaRPr>
          </a:p>
          <a:p>
            <a:pPr eaLnBrk="1" hangingPunct="1"/>
            <a:r>
              <a:rPr lang="en-GB" sz="2000" dirty="0">
                <a:solidFill>
                  <a:schemeClr val="tx2"/>
                </a:solidFill>
                <a:latin typeface="+mj-lt"/>
                <a:cs typeface="Arial Unicode MS" charset="0"/>
              </a:rPr>
              <a:t>=&gt; Energy </a:t>
            </a:r>
            <a:r>
              <a:rPr lang="en-GB" sz="2000" dirty="0" err="1">
                <a:solidFill>
                  <a:schemeClr val="tx2"/>
                </a:solidFill>
                <a:latin typeface="+mj-lt"/>
                <a:cs typeface="Arial Unicode MS" charset="0"/>
              </a:rPr>
              <a:t>equipartition</a:t>
            </a:r>
            <a:endParaRPr lang="en-GB" sz="2000" dirty="0">
              <a:solidFill>
                <a:schemeClr val="tx2"/>
              </a:solidFill>
              <a:latin typeface="+mj-lt"/>
              <a:cs typeface="Arial Unicode MS" charset="0"/>
            </a:endParaRPr>
          </a:p>
          <a:p>
            <a:pPr eaLnBrk="1" hangingPunct="1"/>
            <a:r>
              <a:rPr lang="en-GB" sz="2000" dirty="0">
                <a:solidFill>
                  <a:schemeClr val="tx2"/>
                </a:solidFill>
                <a:latin typeface="+mj-lt"/>
                <a:cs typeface="Arial Unicode MS" charset="0"/>
              </a:rPr>
              <a:t>=&gt; Strong coupling between several physical processes</a:t>
            </a:r>
          </a:p>
          <a:p>
            <a:pPr eaLnBrk="1" hangingPunct="1"/>
            <a:r>
              <a:rPr lang="en-GB" sz="2000" dirty="0">
                <a:solidFill>
                  <a:schemeClr val="tx2"/>
                </a:solidFill>
                <a:latin typeface="+mj-lt"/>
                <a:cs typeface="Arial Unicode MS" charset="0"/>
              </a:rPr>
              <a:t>=&gt; Difficult to simplify and isolate the problems</a:t>
            </a: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2D3308B4-8675-BA54-D6E6-9ABCD540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4758612"/>
            <a:ext cx="2405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dirty="0">
                <a:solidFill>
                  <a:srgbClr val="3366FF"/>
                </a:solidFill>
                <a:latin typeface="Arial" charset="0"/>
                <a:cs typeface="Arial" charset="0"/>
              </a:rPr>
              <a:t>≈1 </a:t>
            </a:r>
            <a:r>
              <a:rPr lang="en-GB" sz="3600" dirty="0" err="1">
                <a:solidFill>
                  <a:srgbClr val="3366FF"/>
                </a:solidFill>
                <a:latin typeface="Arial" charset="0"/>
                <a:cs typeface="Arial" charset="0"/>
              </a:rPr>
              <a:t>eV</a:t>
            </a:r>
            <a:r>
              <a:rPr lang="en-GB" sz="3600" dirty="0">
                <a:solidFill>
                  <a:srgbClr val="3366FF"/>
                </a:solidFill>
                <a:latin typeface="Arial" charset="0"/>
                <a:cs typeface="Arial" charset="0"/>
              </a:rPr>
              <a:t> cm</a:t>
            </a:r>
            <a:r>
              <a:rPr lang="en-GB" sz="3600" baseline="30000" dirty="0">
                <a:solidFill>
                  <a:srgbClr val="3366FF"/>
                </a:solidFill>
                <a:latin typeface="Arial" charset="0"/>
                <a:cs typeface="Arial" charset="0"/>
              </a:rPr>
              <a:t>-3</a:t>
            </a:r>
          </a:p>
          <a:p>
            <a:pPr eaLnBrk="1" hangingPunct="1"/>
            <a:endParaRPr lang="en-GB" sz="3600" baseline="30000" dirty="0">
              <a:solidFill>
                <a:srgbClr val="3366FF"/>
              </a:solidFill>
              <a:cs typeface="Arial Unicode MS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2117579-7B14-9C3E-29DD-695637CDE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1949010"/>
            <a:ext cx="54243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latin typeface="+mj-lt"/>
                <a:cs typeface="Times New Roman"/>
              </a:rPr>
              <a:t>Huge dynamical range: </a:t>
            </a:r>
          </a:p>
          <a:p>
            <a:pPr eaLnBrk="1" hangingPunct="1"/>
            <a:endParaRPr lang="en-US" sz="2000" dirty="0">
              <a:latin typeface="+mj-lt"/>
              <a:cs typeface="Times New Roman"/>
            </a:endParaRPr>
          </a:p>
          <a:p>
            <a:pPr eaLnBrk="1" hangingPunct="1"/>
            <a:r>
              <a:rPr lang="en-US" sz="2000" dirty="0">
                <a:latin typeface="+mj-lt"/>
                <a:cs typeface="Times New Roman"/>
              </a:rPr>
              <a:t>~10-15 orders of magnitude in space and time</a:t>
            </a:r>
          </a:p>
          <a:p>
            <a:pPr eaLnBrk="1" hangingPunct="1"/>
            <a:r>
              <a:rPr lang="en-US" sz="2000" dirty="0">
                <a:latin typeface="+mj-lt"/>
                <a:cs typeface="Times New Roman"/>
              </a:rPr>
              <a:t>~20-30 orders of magnitude in density</a:t>
            </a:r>
          </a:p>
          <a:p>
            <a:pPr eaLnBrk="1" hangingPunct="1"/>
            <a:r>
              <a:rPr lang="en-US" sz="2000" dirty="0">
                <a:latin typeface="+mj-lt"/>
                <a:cs typeface="Times New Roman"/>
              </a:rPr>
              <a:t>~6 orders of magnitude in temperature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0ABB54CA-E5CC-B629-AD60-5C5DBC0EEEBA}"/>
              </a:ext>
            </a:extLst>
          </p:cNvPr>
          <p:cNvSpPr txBox="1"/>
          <p:nvPr/>
        </p:nvSpPr>
        <p:spPr>
          <a:xfrm>
            <a:off x="1552720" y="4181144"/>
            <a:ext cx="673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Turbulence ~ Magnetic ~ Thermal ~ Radiation ~ Cosmic Rays</a:t>
            </a:r>
          </a:p>
          <a:p>
            <a:r>
              <a:rPr lang="en-US" dirty="0"/>
              <a:t>						  + Gravity</a:t>
            </a:r>
          </a:p>
        </p:txBody>
      </p:sp>
    </p:spTree>
    <p:extLst>
      <p:ext uri="{BB962C8B-B14F-4D97-AF65-F5344CB8AC3E}">
        <p14:creationId xmlns:p14="http://schemas.microsoft.com/office/powerpoint/2010/main" val="25777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56BAB8E-22F9-CB4A-939D-FCE6104144C4}"/>
              </a:ext>
            </a:extLst>
          </p:cNvPr>
          <p:cNvSpPr txBox="1"/>
          <p:nvPr/>
        </p:nvSpPr>
        <p:spPr>
          <a:xfrm>
            <a:off x="571377" y="225218"/>
            <a:ext cx="71023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Model for star forming interstellar medium</a:t>
            </a:r>
          </a:p>
          <a:p>
            <a:pPr algn="ctr"/>
            <a:r>
              <a:rPr lang="en-US" dirty="0"/>
              <a:t>   </a:t>
            </a:r>
            <a:r>
              <a:rPr lang="en-US" sz="1400" dirty="0"/>
              <a:t>RAMSES code is used (</a:t>
            </a:r>
            <a:r>
              <a:rPr lang="en-US" sz="1400" dirty="0" err="1">
                <a:solidFill>
                  <a:srgbClr val="0070C0"/>
                </a:solidFill>
              </a:rPr>
              <a:t>Teyssier</a:t>
            </a:r>
            <a:r>
              <a:rPr lang="en-US" sz="1400" dirty="0">
                <a:solidFill>
                  <a:srgbClr val="0070C0"/>
                </a:solidFill>
              </a:rPr>
              <a:t> 2002, Fromang+2006, Bleuler &amp; </a:t>
            </a:r>
            <a:r>
              <a:rPr lang="en-US" sz="1400" dirty="0" err="1">
                <a:solidFill>
                  <a:srgbClr val="0070C0"/>
                </a:solidFill>
              </a:rPr>
              <a:t>Teyssier</a:t>
            </a:r>
            <a:r>
              <a:rPr lang="en-US" sz="1400" dirty="0">
                <a:solidFill>
                  <a:srgbClr val="0070C0"/>
                </a:solidFill>
              </a:rPr>
              <a:t> 2013, Rosdahl+2013</a:t>
            </a:r>
            <a:r>
              <a:rPr lang="en-US" sz="1400" dirty="0"/>
              <a:t>)</a:t>
            </a:r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4E152B-49D1-1B41-9B3C-B7511FB4E377}"/>
              </a:ext>
            </a:extLst>
          </p:cNvPr>
          <p:cNvSpPr txBox="1"/>
          <p:nvPr/>
        </p:nvSpPr>
        <p:spPr>
          <a:xfrm>
            <a:off x="659757" y="3503316"/>
            <a:ext cx="8369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Sink particles mimics star formation. Given the typical resolution their mass is typically 10</a:t>
            </a:r>
            <a:r>
              <a:rPr lang="en-GB" sz="1400" baseline="30000" dirty="0"/>
              <a:t>3</a:t>
            </a:r>
            <a:r>
              <a:rPr lang="en-GB" sz="1400" dirty="0"/>
              <a:t>-10</a:t>
            </a:r>
            <a:r>
              <a:rPr lang="en-GB" sz="1400" baseline="30000" dirty="0"/>
              <a:t>5</a:t>
            </a:r>
            <a:r>
              <a:rPr lang="en-GB" sz="1400" dirty="0"/>
              <a:t> Ms =&gt; they represent clusters</a:t>
            </a:r>
          </a:p>
          <a:p>
            <a:r>
              <a:rPr lang="en-GB" sz="1400" dirty="0"/>
              <a:t>Each time 120 Ms is accreted, a massive star forms and therefore its feedback is applied. </a:t>
            </a:r>
          </a:p>
          <a:p>
            <a:r>
              <a:rPr lang="en-GB" sz="1400" dirty="0"/>
              <a:t>Mass distribution follows Salpeter.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9F909E-2ECA-5843-A34E-0EAFD11EA448}"/>
              </a:ext>
            </a:extLst>
          </p:cNvPr>
          <p:cNvSpPr txBox="1"/>
          <p:nvPr/>
        </p:nvSpPr>
        <p:spPr>
          <a:xfrm>
            <a:off x="647587" y="4607880"/>
            <a:ext cx="78337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When a massive star forms:</a:t>
            </a:r>
          </a:p>
          <a:p>
            <a:r>
              <a:rPr lang="en-GB" sz="1400" dirty="0"/>
              <a:t>-the </a:t>
            </a:r>
            <a:r>
              <a:rPr lang="en-GB" sz="1400" b="1" dirty="0">
                <a:solidFill>
                  <a:srgbClr val="FF0000"/>
                </a:solidFill>
              </a:rPr>
              <a:t>supernovae</a:t>
            </a:r>
            <a:r>
              <a:rPr lang="en-GB" sz="1400" dirty="0"/>
              <a:t> momentum is injected after a time that corresponds to the stellar age and at a distance proportional to its age.  </a:t>
            </a:r>
          </a:p>
          <a:p>
            <a:r>
              <a:rPr lang="en-GB" sz="1400" dirty="0"/>
              <a:t>-</a:t>
            </a:r>
            <a:r>
              <a:rPr lang="en-GB" sz="1400" b="1" dirty="0">
                <a:solidFill>
                  <a:srgbClr val="FF0000"/>
                </a:solidFill>
              </a:rPr>
              <a:t>ionising radiation </a:t>
            </a:r>
            <a:r>
              <a:rPr lang="en-GB" sz="1400" dirty="0"/>
              <a:t>is treated (M1 method) and applies 4 </a:t>
            </a:r>
            <a:r>
              <a:rPr lang="en-GB" sz="1400" dirty="0" err="1"/>
              <a:t>Myr</a:t>
            </a:r>
            <a:r>
              <a:rPr lang="en-GB" sz="1400" dirty="0"/>
              <a:t> after the formation of the massive star.</a:t>
            </a:r>
          </a:p>
          <a:p>
            <a:r>
              <a:rPr lang="en-GB" sz="1400" dirty="0"/>
              <a:t>-the </a:t>
            </a:r>
            <a:r>
              <a:rPr lang="en-GB" sz="1400" b="1" dirty="0">
                <a:solidFill>
                  <a:srgbClr val="FF0000"/>
                </a:solidFill>
              </a:rPr>
              <a:t>UV heating </a:t>
            </a:r>
            <a:r>
              <a:rPr lang="en-GB" sz="1400" dirty="0"/>
              <a:t>is proportional to the star formation rate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505F25-5847-9D43-8758-268B42D8090B}"/>
              </a:ext>
            </a:extLst>
          </p:cNvPr>
          <p:cNvSpPr txBox="1"/>
          <p:nvPr/>
        </p:nvSpPr>
        <p:spPr>
          <a:xfrm>
            <a:off x="583589" y="1512971"/>
            <a:ext cx="295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MHD equations</a:t>
            </a:r>
          </a:p>
          <a:p>
            <a:endParaRPr lang="en-GB" sz="1400" b="1" dirty="0"/>
          </a:p>
          <a:p>
            <a:r>
              <a:rPr lang="en-GB" sz="1400" b="1" dirty="0"/>
              <a:t>External gravity </a:t>
            </a:r>
            <a:r>
              <a:rPr lang="en-GB" sz="1400" dirty="0"/>
              <a:t>due to stars and dark matter</a:t>
            </a:r>
          </a:p>
          <a:p>
            <a:r>
              <a:rPr lang="en-GB" sz="1400" b="1" dirty="0"/>
              <a:t>Self-gravity, MHD turbulence, standard ISM cooling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940834-50AB-6941-B6B1-DA24D22A1A77}"/>
              </a:ext>
            </a:extLst>
          </p:cNvPr>
          <p:cNvSpPr txBox="1"/>
          <p:nvPr/>
        </p:nvSpPr>
        <p:spPr>
          <a:xfrm>
            <a:off x="687327" y="5924069"/>
            <a:ext cx="41863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Series of kpc simulations:</a:t>
            </a:r>
          </a:p>
          <a:p>
            <a:r>
              <a:rPr lang="en-GB" sz="1400" dirty="0"/>
              <a:t>	-resolution from 1-2 to 0.004 pc</a:t>
            </a:r>
          </a:p>
          <a:p>
            <a:r>
              <a:rPr lang="en-GB" sz="1400" dirty="0"/>
              <a:t>	-variations of physical and numerical parameters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AC36C9-3178-D74F-B8A6-7EE374BE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70" y="1034269"/>
            <a:ext cx="4660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XZ.mpg">
            <a:hlinkClick r:id="" action="ppaction://media"/>
            <a:extLst>
              <a:ext uri="{FF2B5EF4-FFF2-40B4-BE49-F238E27FC236}">
                <a16:creationId xmlns:a16="http://schemas.microsoft.com/office/drawing/2014/main" id="{BED4BA09-1050-114A-B11E-7E02F88E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9454" y="2299960"/>
            <a:ext cx="4558040" cy="4558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4544" y="197231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0621" y="1984076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14313" y="47039"/>
            <a:ext cx="9183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		</a:t>
            </a:r>
            <a:r>
              <a:rPr lang="en-US" sz="2000" b="1" dirty="0">
                <a:solidFill>
                  <a:srgbClr val="FF0000"/>
                </a:solidFill>
              </a:rPr>
              <a:t>Supernovae regulated ISM (from few 100 pc to 1kpc)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	(</a:t>
            </a:r>
            <a:r>
              <a:rPr lang="en-US" dirty="0" err="1">
                <a:solidFill>
                  <a:srgbClr val="3366FF"/>
                </a:solidFill>
              </a:rPr>
              <a:t>Slyz</a:t>
            </a:r>
            <a:r>
              <a:rPr lang="en-US" dirty="0">
                <a:solidFill>
                  <a:srgbClr val="3366FF"/>
                </a:solidFill>
              </a:rPr>
              <a:t> et al. 2005, de </a:t>
            </a:r>
            <a:r>
              <a:rPr lang="en-US" dirty="0" err="1">
                <a:solidFill>
                  <a:srgbClr val="3366FF"/>
                </a:solidFill>
              </a:rPr>
              <a:t>Avillez</a:t>
            </a:r>
            <a:r>
              <a:rPr lang="en-US" dirty="0">
                <a:solidFill>
                  <a:srgbClr val="3366FF"/>
                </a:solidFill>
              </a:rPr>
              <a:t> &amp; </a:t>
            </a:r>
            <a:r>
              <a:rPr lang="en-US" dirty="0" err="1">
                <a:solidFill>
                  <a:srgbClr val="3366FF"/>
                </a:solidFill>
              </a:rPr>
              <a:t>Breitschwerdt</a:t>
            </a:r>
            <a:r>
              <a:rPr lang="en-US" dirty="0">
                <a:solidFill>
                  <a:srgbClr val="3366FF"/>
                </a:solidFill>
              </a:rPr>
              <a:t> 2005,2007, </a:t>
            </a:r>
            <a:r>
              <a:rPr lang="en-US" dirty="0" err="1">
                <a:solidFill>
                  <a:srgbClr val="3366FF"/>
                </a:solidFill>
              </a:rPr>
              <a:t>Joung</a:t>
            </a:r>
            <a:r>
              <a:rPr lang="en-US" dirty="0">
                <a:solidFill>
                  <a:srgbClr val="3366FF"/>
                </a:solidFill>
              </a:rPr>
              <a:t> &amp; </a:t>
            </a:r>
            <a:r>
              <a:rPr lang="en-US" dirty="0" err="1">
                <a:solidFill>
                  <a:srgbClr val="3366FF"/>
                </a:solidFill>
              </a:rPr>
              <a:t>MacLow</a:t>
            </a:r>
            <a:r>
              <a:rPr lang="en-US" dirty="0">
                <a:solidFill>
                  <a:srgbClr val="3366FF"/>
                </a:solidFill>
              </a:rPr>
              <a:t> 2006, Ostriker+2010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		Hill et al. 2012, Kim et al. 2011, 2017, H &amp; </a:t>
            </a:r>
            <a:r>
              <a:rPr lang="en-US" dirty="0" err="1">
                <a:solidFill>
                  <a:srgbClr val="3366FF"/>
                </a:solidFill>
              </a:rPr>
              <a:t>Iffrig</a:t>
            </a:r>
            <a:r>
              <a:rPr lang="en-US" dirty="0">
                <a:solidFill>
                  <a:srgbClr val="3366FF"/>
                </a:solidFill>
              </a:rPr>
              <a:t> 2014, </a:t>
            </a:r>
            <a:r>
              <a:rPr lang="en-US" dirty="0" err="1">
                <a:solidFill>
                  <a:srgbClr val="3366FF"/>
                </a:solidFill>
              </a:rPr>
              <a:t>Gatto</a:t>
            </a:r>
            <a:r>
              <a:rPr lang="en-US" dirty="0">
                <a:solidFill>
                  <a:srgbClr val="3366FF"/>
                </a:solidFill>
              </a:rPr>
              <a:t> et al. 2014, </a:t>
            </a:r>
            <a:r>
              <a:rPr lang="en-US" dirty="0" err="1">
                <a:solidFill>
                  <a:srgbClr val="3366FF"/>
                </a:solidFill>
              </a:rPr>
              <a:t>Walch</a:t>
            </a:r>
            <a:r>
              <a:rPr lang="en-US" dirty="0">
                <a:solidFill>
                  <a:srgbClr val="3366FF"/>
                </a:solidFill>
              </a:rPr>
              <a:t> et al. </a:t>
            </a:r>
            <a:r>
              <a:rPr lang="mr-IN" dirty="0">
                <a:solidFill>
                  <a:srgbClr val="3366FF"/>
                </a:solidFill>
              </a:rPr>
              <a:t>…</a:t>
            </a:r>
            <a:r>
              <a:rPr lang="fr-FR" dirty="0">
                <a:solidFill>
                  <a:srgbClr val="3366FF"/>
                </a:solidFill>
              </a:rPr>
              <a:t>.</a:t>
            </a:r>
            <a:r>
              <a:rPr lang="en-US" dirty="0">
                <a:solidFill>
                  <a:srgbClr val="3366FF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923" y="1189190"/>
            <a:ext cx="891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gravitational field (due to stars and DM), multi-phase ISM, self-gravity, magnetic field</a:t>
            </a:r>
          </a:p>
          <a:p>
            <a:r>
              <a:rPr lang="en-US" dirty="0"/>
              <a:t>Feedback (different schemes)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68273" y="2516909"/>
            <a:ext cx="4294909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19266" y="2563098"/>
            <a:ext cx="6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1kpc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6580" y="1959713"/>
            <a:ext cx="144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H&amp;Iffrig</a:t>
            </a:r>
            <a:r>
              <a:rPr lang="en-US" dirty="0">
                <a:solidFill>
                  <a:srgbClr val="3366FF"/>
                </a:solidFill>
              </a:rPr>
              <a:t> 2014</a:t>
            </a:r>
          </a:p>
        </p:txBody>
      </p:sp>
      <p:pic>
        <p:nvPicPr>
          <p:cNvPr id="13" name="gal_disk_cdxz_2.mp4">
            <a:hlinkClick r:id="" action="ppaction://media"/>
            <a:extLst>
              <a:ext uri="{FF2B5EF4-FFF2-40B4-BE49-F238E27FC236}">
                <a16:creationId xmlns:a16="http://schemas.microsoft.com/office/drawing/2014/main" id="{58F80850-937B-054E-86A6-86D710A907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40" y="2299960"/>
            <a:ext cx="4542020" cy="45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7E4F6-93D8-4149-AEAD-7F85FFB0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32" y="1613646"/>
            <a:ext cx="3511288" cy="332648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A7B1EE1-67C8-1940-9CC8-1C5EDF5037F5}"/>
              </a:ext>
            </a:extLst>
          </p:cNvPr>
          <p:cNvSpPr txBox="1"/>
          <p:nvPr/>
        </p:nvSpPr>
        <p:spPr>
          <a:xfrm>
            <a:off x="7480205" y="64928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Colling+2018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C42590-A563-694D-933A-B4832D867C46}"/>
              </a:ext>
            </a:extLst>
          </p:cNvPr>
          <p:cNvSpPr txBox="1"/>
          <p:nvPr/>
        </p:nvSpPr>
        <p:spPr>
          <a:xfrm>
            <a:off x="1987024" y="347740"/>
            <a:ext cx="5443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Influence of various processes on the SFR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D033C0-E8B4-F040-87B3-6863714B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9" y="1650878"/>
            <a:ext cx="4657469" cy="32892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0ADF34-34EC-E444-BEC3-4FEEFB164242}"/>
              </a:ext>
            </a:extLst>
          </p:cNvPr>
          <p:cNvSpPr txBox="1"/>
          <p:nvPr/>
        </p:nvSpPr>
        <p:spPr>
          <a:xfrm rot="16200000">
            <a:off x="-317278" y="3044431"/>
            <a:ext cx="189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Total mass of stars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0D53E8-4A2F-BB43-8E95-2308B7F1CA7A}"/>
              </a:ext>
            </a:extLst>
          </p:cNvPr>
          <p:cNvSpPr txBox="1"/>
          <p:nvPr/>
        </p:nvSpPr>
        <p:spPr>
          <a:xfrm>
            <a:off x="6007768" y="1402227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Density PDF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A38525-734B-D74C-AFEA-43D856C47251}"/>
              </a:ext>
            </a:extLst>
          </p:cNvPr>
          <p:cNvSpPr txBox="1"/>
          <p:nvPr/>
        </p:nvSpPr>
        <p:spPr>
          <a:xfrm>
            <a:off x="5197641" y="5099933"/>
            <a:ext cx="376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feedback =&gt; </a:t>
            </a:r>
          </a:p>
          <a:p>
            <a:r>
              <a:rPr lang="en-GB" dirty="0"/>
              <a:t>more intermediate density gas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66FB30-A60B-7D47-B3DD-23D8A8EB3E39}"/>
              </a:ext>
            </a:extLst>
          </p:cNvPr>
          <p:cNvSpPr txBox="1"/>
          <p:nvPr/>
        </p:nvSpPr>
        <p:spPr>
          <a:xfrm>
            <a:off x="320633" y="4904510"/>
            <a:ext cx="299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Expected SFR from SK relation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C4E1D1D-60B2-D94D-840A-54504DF9084C}"/>
              </a:ext>
            </a:extLst>
          </p:cNvPr>
          <p:cNvCxnSpPr>
            <a:cxnSpLocks/>
          </p:cNvCxnSpPr>
          <p:nvPr/>
        </p:nvCxnSpPr>
        <p:spPr>
          <a:xfrm flipV="1">
            <a:off x="1436914" y="4156364"/>
            <a:ext cx="249382" cy="783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7DF77E9-DDA2-DA49-8491-35A7FBA589F6}"/>
              </a:ext>
            </a:extLst>
          </p:cNvPr>
          <p:cNvSpPr txBox="1"/>
          <p:nvPr/>
        </p:nvSpPr>
        <p:spPr>
          <a:xfrm>
            <a:off x="294494" y="5902041"/>
            <a:ext cx="838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all source of stellar feedback are included (plus shear), the star formation rate for a MW type galaxy is </a:t>
            </a:r>
            <a:r>
              <a:rPr lang="en-GB" i="1" dirty="0"/>
              <a:t>reasonably</a:t>
            </a:r>
            <a:r>
              <a:rPr lang="en-GB" dirty="0"/>
              <a:t> reproduced (possibly a bit too high).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1C2BE2-CF6F-5745-9477-731E4C3F4F49}"/>
              </a:ext>
            </a:extLst>
          </p:cNvPr>
          <p:cNvSpPr txBox="1"/>
          <p:nvPr/>
        </p:nvSpPr>
        <p:spPr>
          <a:xfrm>
            <a:off x="431074" y="1211580"/>
            <a:ext cx="109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Hydro</a:t>
            </a:r>
          </a:p>
          <a:p>
            <a:r>
              <a:rPr lang="en-GB" sz="1400" dirty="0"/>
              <a:t>No feedback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7F30C3-849A-9448-814A-7B0BE4DF2762}"/>
              </a:ext>
            </a:extLst>
          </p:cNvPr>
          <p:cNvSpPr txBox="1"/>
          <p:nvPr/>
        </p:nvSpPr>
        <p:spPr>
          <a:xfrm>
            <a:off x="1520734" y="1215390"/>
            <a:ext cx="109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MHD</a:t>
            </a:r>
          </a:p>
          <a:p>
            <a:r>
              <a:rPr lang="en-GB" sz="1400" dirty="0">
                <a:solidFill>
                  <a:srgbClr val="0070C0"/>
                </a:solidFill>
              </a:rPr>
              <a:t>No feedback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EA78A9-8471-A145-8366-A93075248FA0}"/>
              </a:ext>
            </a:extLst>
          </p:cNvPr>
          <p:cNvSpPr txBox="1"/>
          <p:nvPr/>
        </p:nvSpPr>
        <p:spPr>
          <a:xfrm>
            <a:off x="2587534" y="1207770"/>
            <a:ext cx="108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MHD</a:t>
            </a:r>
          </a:p>
          <a:p>
            <a:r>
              <a:rPr lang="en-GB" sz="1400" dirty="0">
                <a:solidFill>
                  <a:srgbClr val="00B050"/>
                </a:solidFill>
              </a:rPr>
              <a:t>SN feedback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CF6C03-CB37-CF49-989D-1C16DDF926BE}"/>
              </a:ext>
            </a:extLst>
          </p:cNvPr>
          <p:cNvSpPr txBox="1"/>
          <p:nvPr/>
        </p:nvSpPr>
        <p:spPr>
          <a:xfrm>
            <a:off x="3620044" y="1200150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MHD</a:t>
            </a:r>
          </a:p>
          <a:p>
            <a:r>
              <a:rPr lang="en-GB" sz="1400" dirty="0">
                <a:solidFill>
                  <a:srgbClr val="FF0000"/>
                </a:solidFill>
              </a:rPr>
              <a:t>SN and HII</a:t>
            </a:r>
          </a:p>
        </p:txBody>
      </p:sp>
    </p:spTree>
    <p:extLst>
      <p:ext uri="{BB962C8B-B14F-4D97-AF65-F5344CB8AC3E}">
        <p14:creationId xmlns:p14="http://schemas.microsoft.com/office/powerpoint/2010/main" val="258253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DC8E0C-C0E5-4245-ACD7-4F1D43924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34" y="1466491"/>
            <a:ext cx="5806176" cy="4265762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30F50A-DB4E-2245-8259-67D59DA2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47" y="1496087"/>
            <a:ext cx="3610276" cy="432784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BD91945-DC9C-174D-B845-3784E234DAF3}"/>
              </a:ext>
            </a:extLst>
          </p:cNvPr>
          <p:cNvSpPr txBox="1"/>
          <p:nvPr/>
        </p:nvSpPr>
        <p:spPr>
          <a:xfrm>
            <a:off x="7181685" y="613807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Colling PhD</a:t>
            </a:r>
          </a:p>
          <a:p>
            <a:r>
              <a:rPr lang="en-US" dirty="0">
                <a:solidFill>
                  <a:srgbClr val="3366FF"/>
                </a:solidFill>
              </a:rPr>
              <a:t>Brucy+2020,2024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96AC0D-738C-C342-89C0-7C260C46F0A5}"/>
              </a:ext>
            </a:extLst>
          </p:cNvPr>
          <p:cNvSpPr txBox="1"/>
          <p:nvPr/>
        </p:nvSpPr>
        <p:spPr>
          <a:xfrm>
            <a:off x="1607568" y="240633"/>
            <a:ext cx="6005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Trying to reproduce Schmidt-</a:t>
            </a:r>
            <a:r>
              <a:rPr lang="en-GB" sz="2400" b="1" dirty="0" err="1">
                <a:solidFill>
                  <a:srgbClr val="FF0000"/>
                </a:solidFill>
              </a:rPr>
              <a:t>Kenicutt</a:t>
            </a:r>
            <a:r>
              <a:rPr lang="en-GB" sz="2400" b="1" dirty="0">
                <a:solidFill>
                  <a:srgbClr val="FF0000"/>
                </a:solidFill>
              </a:rPr>
              <a:t> relation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Dependence of the SFR on the mean column density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4A49C7-3555-6046-9461-6118FC923400}"/>
              </a:ext>
            </a:extLst>
          </p:cNvPr>
          <p:cNvSpPr txBox="1"/>
          <p:nvPr/>
        </p:nvSpPr>
        <p:spPr>
          <a:xfrm>
            <a:off x="1909824" y="236931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N=1.4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ABF4F01-2CF9-9640-B83E-46FACFACF9B2}"/>
              </a:ext>
            </a:extLst>
          </p:cNvPr>
          <p:cNvCxnSpPr>
            <a:cxnSpLocks/>
          </p:cNvCxnSpPr>
          <p:nvPr/>
        </p:nvCxnSpPr>
        <p:spPr>
          <a:xfrm flipV="1">
            <a:off x="5753062" y="2721382"/>
            <a:ext cx="3044141" cy="103014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17BF9FB-DE69-F84A-B81A-A86A8B8C1445}"/>
              </a:ext>
            </a:extLst>
          </p:cNvPr>
          <p:cNvSpPr txBox="1"/>
          <p:nvPr/>
        </p:nvSpPr>
        <p:spPr>
          <a:xfrm>
            <a:off x="8090704" y="2884988"/>
            <a:ext cx="6174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</a:rPr>
              <a:t>N=1.4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E43AEF-BE95-1043-B8B9-9BCE01A17F44}"/>
              </a:ext>
            </a:extLst>
          </p:cNvPr>
          <p:cNvSpPr txBox="1"/>
          <p:nvPr/>
        </p:nvSpPr>
        <p:spPr>
          <a:xfrm>
            <a:off x="4874871" y="3488800"/>
            <a:ext cx="69762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N=2.6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6B2010-D696-AD41-8847-66E193FD8632}"/>
              </a:ext>
            </a:extLst>
          </p:cNvPr>
          <p:cNvSpPr txBox="1"/>
          <p:nvPr/>
        </p:nvSpPr>
        <p:spPr>
          <a:xfrm>
            <a:off x="1538055" y="2728344"/>
            <a:ext cx="6488058" cy="830997"/>
          </a:xfrm>
          <a:prstGeom prst="rect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Schmidt-</a:t>
            </a:r>
            <a:r>
              <a:rPr lang="en-GB" sz="2400" b="1" dirty="0" err="1">
                <a:solidFill>
                  <a:srgbClr val="FF0000"/>
                </a:solidFill>
              </a:rPr>
              <a:t>Kenicutt</a:t>
            </a:r>
            <a:r>
              <a:rPr lang="en-GB" sz="2400" b="1" dirty="0">
                <a:solidFill>
                  <a:srgbClr val="FF0000"/>
                </a:solidFill>
              </a:rPr>
              <a:t> slope is not reproduced!</a:t>
            </a:r>
          </a:p>
          <a:p>
            <a:r>
              <a:rPr lang="en-GB" sz="2400" b="1" i="1" dirty="0">
                <a:solidFill>
                  <a:srgbClr val="FF0000"/>
                </a:solidFill>
              </a:rPr>
              <a:t>Something</a:t>
            </a:r>
            <a:r>
              <a:rPr lang="en-GB" sz="2400" b="1" dirty="0">
                <a:solidFill>
                  <a:srgbClr val="FF0000"/>
                </a:solidFill>
              </a:rPr>
              <a:t> is missing, at least for gas rich galaxies</a:t>
            </a:r>
          </a:p>
        </p:txBody>
      </p:sp>
    </p:spTree>
    <p:extLst>
      <p:ext uri="{BB962C8B-B14F-4D97-AF65-F5344CB8AC3E}">
        <p14:creationId xmlns:p14="http://schemas.microsoft.com/office/powerpoint/2010/main" val="407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B4D4D7-4C14-BE44-B838-B72AC3419C43}"/>
              </a:ext>
            </a:extLst>
          </p:cNvPr>
          <p:cNvSpPr txBox="1"/>
          <p:nvPr/>
        </p:nvSpPr>
        <p:spPr>
          <a:xfrm>
            <a:off x="1815908" y="240633"/>
            <a:ext cx="5244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The role of externally driven turbulence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37C0E7-A101-A045-8A4B-04D4A5FBEA2B}"/>
              </a:ext>
            </a:extLst>
          </p:cNvPr>
          <p:cNvGrpSpPr/>
          <p:nvPr/>
        </p:nvGrpSpPr>
        <p:grpSpPr>
          <a:xfrm>
            <a:off x="1115795" y="3171112"/>
            <a:ext cx="7942495" cy="1580990"/>
            <a:chOff x="1115795" y="3263710"/>
            <a:chExt cx="7942495" cy="158099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C9321C4-059D-F140-90D5-21A3A745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5010" y="3263710"/>
              <a:ext cx="5245100" cy="11430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ADFD957-9354-4746-ABA7-98D61D71C48F}"/>
                </a:ext>
              </a:extLst>
            </p:cNvPr>
            <p:cNvSpPr txBox="1"/>
            <p:nvPr/>
          </p:nvSpPr>
          <p:spPr>
            <a:xfrm>
              <a:off x="1122742" y="3264060"/>
              <a:ext cx="1928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How do we drive?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3543810-045C-8445-A81B-901F5035AA78}"/>
                </a:ext>
              </a:extLst>
            </p:cNvPr>
            <p:cNvSpPr txBox="1"/>
            <p:nvPr/>
          </p:nvSpPr>
          <p:spPr>
            <a:xfrm>
              <a:off x="1115795" y="4198369"/>
              <a:ext cx="79424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(Schmidt+2006,2009)</a:t>
              </a:r>
            </a:p>
            <a:p>
              <a:r>
                <a:rPr lang="en-GB" dirty="0"/>
                <a:t>75% solenoidal modes – compressible forcing change our conclusion quantitatively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342AF28-9579-C343-ADA7-23DA8C8E9C22}"/>
              </a:ext>
            </a:extLst>
          </p:cNvPr>
          <p:cNvGrpSpPr/>
          <p:nvPr/>
        </p:nvGrpSpPr>
        <p:grpSpPr>
          <a:xfrm>
            <a:off x="1022424" y="1115024"/>
            <a:ext cx="7704436" cy="1542234"/>
            <a:chOff x="1022424" y="1115024"/>
            <a:chExt cx="7704436" cy="1542234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486A01A-78F4-0343-9FBF-8DB470D9772B}"/>
                </a:ext>
              </a:extLst>
            </p:cNvPr>
            <p:cNvSpPr txBox="1"/>
            <p:nvPr/>
          </p:nvSpPr>
          <p:spPr>
            <a:xfrm>
              <a:off x="1022424" y="1115024"/>
              <a:ext cx="4329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What sources of turbulence do we foresee?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179E56E-22E3-5B45-BD7A-D3856D8C5420}"/>
                </a:ext>
              </a:extLst>
            </p:cNvPr>
            <p:cNvSpPr txBox="1"/>
            <p:nvPr/>
          </p:nvSpPr>
          <p:spPr>
            <a:xfrm>
              <a:off x="1086114" y="1585730"/>
              <a:ext cx="7640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gas orbital energy of the galaxy which is tapped by gravitational instabilities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(</a:t>
              </a:r>
              <a:r>
                <a:rPr lang="en-GB" dirty="0" err="1">
                  <a:solidFill>
                    <a:srgbClr val="0070C0"/>
                  </a:solidFill>
                </a:rPr>
                <a:t>Bournaud</a:t>
              </a:r>
              <a:r>
                <a:rPr lang="en-GB" dirty="0">
                  <a:solidFill>
                    <a:srgbClr val="0070C0"/>
                  </a:solidFill>
                </a:rPr>
                <a:t> et al. 2010, </a:t>
              </a:r>
              <a:r>
                <a:rPr lang="en-GB" dirty="0" err="1">
                  <a:solidFill>
                    <a:srgbClr val="0070C0"/>
                  </a:solidFill>
                </a:rPr>
                <a:t>Krumholz</a:t>
              </a:r>
              <a:r>
                <a:rPr lang="en-GB" dirty="0">
                  <a:solidFill>
                    <a:srgbClr val="0070C0"/>
                  </a:solidFill>
                </a:rPr>
                <a:t> et al. 2018)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E46E3D8-F938-6548-BCC2-51B0E8D2E7E9}"/>
                </a:ext>
              </a:extLst>
            </p:cNvPr>
            <p:cNvSpPr txBox="1"/>
            <p:nvPr/>
          </p:nvSpPr>
          <p:spPr>
            <a:xfrm>
              <a:off x="1172901" y="2287926"/>
              <a:ext cx="5850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Maximum </a:t>
              </a:r>
              <a:r>
                <a:rPr lang="en-GB" dirty="0">
                  <a:latin typeface="Symbol" pitchFamily="2" charset="2"/>
                </a:rPr>
                <a:t>e ?    e~</a:t>
              </a:r>
              <a:r>
                <a:rPr lang="en-GB" dirty="0">
                  <a:latin typeface="+mj-lt"/>
                </a:rPr>
                <a:t>V</a:t>
              </a:r>
              <a:r>
                <a:rPr lang="en-GB" baseline="-25000" dirty="0">
                  <a:latin typeface="+mj-lt"/>
                </a:rPr>
                <a:t>rot</a:t>
              </a:r>
              <a:r>
                <a:rPr lang="en-GB" baseline="30000" dirty="0">
                  <a:latin typeface="+mj-lt"/>
                </a:rPr>
                <a:t>3</a:t>
              </a:r>
              <a:r>
                <a:rPr lang="en-GB" dirty="0">
                  <a:latin typeface="+mj-lt"/>
                </a:rPr>
                <a:t>/R =&gt; enormous source of free energy</a:t>
              </a:r>
              <a:endParaRPr lang="en-GB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530C9B-B6C3-D141-A792-010F311880F9}"/>
              </a:ext>
            </a:extLst>
          </p:cNvPr>
          <p:cNvGrpSpPr/>
          <p:nvPr/>
        </p:nvGrpSpPr>
        <p:grpSpPr>
          <a:xfrm>
            <a:off x="1056241" y="5106362"/>
            <a:ext cx="8075368" cy="1699765"/>
            <a:chOff x="1056241" y="5106362"/>
            <a:chExt cx="8075368" cy="169976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A82F77C-9EF4-DF4C-A8D2-EAB431E0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241" y="5482862"/>
              <a:ext cx="1778000" cy="8001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03398A1-3953-1843-9832-151CF81C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362" y="5526508"/>
              <a:ext cx="1917700" cy="7112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7A0DAA4-60B0-6748-A87F-1CC6BC5B7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089" y="5650856"/>
              <a:ext cx="1143000" cy="4699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E406E9-5C95-C04E-91BE-4F85A864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549" y="5639426"/>
              <a:ext cx="1143000" cy="5461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A7A7D6D-33F6-AD4A-8B17-11BCE9C6AA13}"/>
                </a:ext>
              </a:extLst>
            </p:cNvPr>
            <p:cNvSpPr txBox="1"/>
            <p:nvPr/>
          </p:nvSpPr>
          <p:spPr>
            <a:xfrm>
              <a:off x="1101520" y="5106362"/>
              <a:ext cx="298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How intensively do we drive?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386F588-D4EC-0F4A-A1AE-9E3767E92E5E}"/>
                </a:ext>
              </a:extLst>
            </p:cNvPr>
            <p:cNvSpPr txBox="1"/>
            <p:nvPr/>
          </p:nvSpPr>
          <p:spPr>
            <a:xfrm>
              <a:off x="6874260" y="6436795"/>
              <a:ext cx="22573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3366FF"/>
                  </a:solidFill>
                </a:rPr>
                <a:t>Brucy+ApJ</a:t>
              </a:r>
              <a:r>
                <a:rPr lang="en-US" dirty="0">
                  <a:solidFill>
                    <a:srgbClr val="3366FF"/>
                  </a:solidFill>
                </a:rPr>
                <a:t> 2020, 2024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082FFAA-540D-CD49-AD71-0D1E7874E5CC}"/>
                </a:ext>
              </a:extLst>
            </p:cNvPr>
            <p:cNvSpPr txBox="1"/>
            <p:nvPr/>
          </p:nvSpPr>
          <p:spPr>
            <a:xfrm>
              <a:off x="1173481" y="6286365"/>
              <a:ext cx="5524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(</a:t>
              </a:r>
              <a:r>
                <a:rPr lang="en-GB" dirty="0" err="1"/>
                <a:t>incidently</a:t>
              </a:r>
              <a:r>
                <a:rPr lang="en-GB" dirty="0"/>
                <a:t> note that feedback provides “only” </a:t>
              </a:r>
              <a:r>
                <a:rPr lang="en-GB" dirty="0" err="1"/>
                <a:t>P</a:t>
              </a:r>
              <a:r>
                <a:rPr lang="en-GB" baseline="-25000" dirty="0" err="1"/>
                <a:t>inj</a:t>
              </a:r>
              <a:r>
                <a:rPr lang="en-GB" dirty="0"/>
                <a:t> </a:t>
              </a:r>
              <a:r>
                <a:rPr lang="en-GB" dirty="0">
                  <a:latin typeface="Symbol" pitchFamily="2" charset="2"/>
                </a:rPr>
                <a:t>a S</a:t>
              </a:r>
              <a:r>
                <a:rPr lang="en-GB" baseline="30000" dirty="0"/>
                <a:t>1.4</a:t>
              </a:r>
              <a:r>
                <a:rPr lang="en-GB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0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A3760EB-356C-5D43-BBAE-C919798BBCAD}"/>
              </a:ext>
            </a:extLst>
          </p:cNvPr>
          <p:cNvSpPr txBox="1"/>
          <p:nvPr/>
        </p:nvSpPr>
        <p:spPr>
          <a:xfrm>
            <a:off x="46297" y="393539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Without driving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4AE77E-0377-E84C-ADE4-DF82042A962E}"/>
              </a:ext>
            </a:extLst>
          </p:cNvPr>
          <p:cNvSpPr txBox="1"/>
          <p:nvPr/>
        </p:nvSpPr>
        <p:spPr>
          <a:xfrm>
            <a:off x="59801" y="369425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 driving</a:t>
            </a:r>
          </a:p>
        </p:txBody>
      </p:sp>
      <p:pic>
        <p:nvPicPr>
          <p:cNvPr id="4" name="coldens_z_live_n3_turb" descr="coldens_z_live_n3_turb">
            <a:hlinkClick r:id="" action="ppaction://media"/>
            <a:extLst>
              <a:ext uri="{FF2B5EF4-FFF2-40B4-BE49-F238E27FC236}">
                <a16:creationId xmlns:a16="http://schemas.microsoft.com/office/drawing/2014/main" id="{33926253-5EC2-154A-AC83-28BB928D6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1316" y="3037299"/>
            <a:ext cx="5217732" cy="3913299"/>
          </a:xfrm>
          <a:prstGeom prst="rect">
            <a:avLst/>
          </a:prstGeom>
        </p:spPr>
      </p:pic>
      <p:pic>
        <p:nvPicPr>
          <p:cNvPr id="6" name="coldens_z_n3_noturb" descr="coldens_z_n3_noturb">
            <a:hlinkClick r:id="" action="ppaction://media"/>
            <a:extLst>
              <a:ext uri="{FF2B5EF4-FFF2-40B4-BE49-F238E27FC236}">
                <a16:creationId xmlns:a16="http://schemas.microsoft.com/office/drawing/2014/main" id="{F5D4CB77-5FCC-804A-A9C8-25155D90BA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7841" y="135081"/>
            <a:ext cx="3259861" cy="3259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A8EB2-2773-7D47-8EFC-51158D3DB006}"/>
              </a:ext>
            </a:extLst>
          </p:cNvPr>
          <p:cNvSpPr txBox="1"/>
          <p:nvPr/>
        </p:nvSpPr>
        <p:spPr>
          <a:xfrm>
            <a:off x="7148842" y="6434955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Brucy</a:t>
            </a:r>
            <a:r>
              <a:rPr lang="en-US" dirty="0">
                <a:solidFill>
                  <a:srgbClr val="3366FF"/>
                </a:solidFill>
              </a:rPr>
              <a:t>+ 2020, 2024</a:t>
            </a:r>
          </a:p>
        </p:txBody>
      </p:sp>
    </p:spTree>
    <p:extLst>
      <p:ext uri="{BB962C8B-B14F-4D97-AF65-F5344CB8AC3E}">
        <p14:creationId xmlns:p14="http://schemas.microsoft.com/office/powerpoint/2010/main" val="33142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6BC87E-1F84-334D-AE89-A4F020FA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971550"/>
            <a:ext cx="8229600" cy="548640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8E62744F-1C79-6F49-8109-4AEED4549745}"/>
              </a:ext>
            </a:extLst>
          </p:cNvPr>
          <p:cNvSpPr txBox="1"/>
          <p:nvPr/>
        </p:nvSpPr>
        <p:spPr>
          <a:xfrm>
            <a:off x="7633628" y="578331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Brucy+2020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E2E1A2-CEA3-314B-99DD-942AE2CD1EF7}"/>
              </a:ext>
            </a:extLst>
          </p:cNvPr>
          <p:cNvSpPr txBox="1"/>
          <p:nvPr/>
        </p:nvSpPr>
        <p:spPr>
          <a:xfrm>
            <a:off x="147128" y="252063"/>
            <a:ext cx="8808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Evidence for large scale driven turbulence I: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Externally driven turbulence can explain Schmidt-</a:t>
            </a:r>
            <a:r>
              <a:rPr lang="en-GB" sz="2400" b="1" dirty="0" err="1">
                <a:solidFill>
                  <a:srgbClr val="FF0000"/>
                </a:solidFill>
              </a:rPr>
              <a:t>Kunnicutt</a:t>
            </a:r>
            <a:r>
              <a:rPr lang="en-GB" sz="2400" b="1" dirty="0">
                <a:solidFill>
                  <a:srgbClr val="FF0000"/>
                </a:solidFill>
              </a:rPr>
              <a:t> relation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FD3659-8D2A-54F9-5CB7-F523199A66C0}"/>
              </a:ext>
            </a:extLst>
          </p:cNvPr>
          <p:cNvSpPr txBox="1"/>
          <p:nvPr/>
        </p:nvSpPr>
        <p:spPr>
          <a:xfrm>
            <a:off x="-52552" y="6463863"/>
            <a:ext cx="793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and </a:t>
            </a:r>
            <a:r>
              <a:rPr lang="fr-FR" dirty="0" err="1"/>
              <a:t>comparisons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simulations : H+2024, Brucy+2024 </a:t>
            </a:r>
          </a:p>
        </p:txBody>
      </p:sp>
    </p:spTree>
    <p:extLst>
      <p:ext uri="{BB962C8B-B14F-4D97-AF65-F5344CB8AC3E}">
        <p14:creationId xmlns:p14="http://schemas.microsoft.com/office/powerpoint/2010/main" val="229665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B55B-FA17-4081-D0A9-CF175015F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B8F6E9-D9EA-4EAF-6E8B-50D5983E023C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B6D30C-86B4-89CA-B831-99E5DF4031A8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03BF46-1096-E424-6C6E-85EE63A85DDB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17EA92-1C95-2BE5-02B5-C72814002E0D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6F1CB8-96DA-7B88-FD9F-BC6F64477560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B3D7D5-B5CD-F01B-ACB4-86A4624C512E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2BCFBF-2EBA-FDF6-4A60-09032F96A6BE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-SFR: an </a:t>
            </a:r>
            <a:r>
              <a:rPr lang="fr-FR" dirty="0" err="1"/>
              <a:t>analytical</a:t>
            </a:r>
            <a:r>
              <a:rPr lang="fr-FR" dirty="0"/>
              <a:t> model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isothermal</a:t>
            </a:r>
            <a:r>
              <a:rPr lang="fr-FR" dirty="0"/>
              <a:t> </a:t>
            </a:r>
            <a:r>
              <a:rPr lang="fr-FR" dirty="0" err="1"/>
              <a:t>supersonic</a:t>
            </a:r>
            <a:r>
              <a:rPr lang="fr-FR" dirty="0"/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364063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05AE4-D0B0-A70B-4941-9BAEA7159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BFAF3DC-1205-6B89-E065-E7839D1F81D9}"/>
              </a:ext>
            </a:extLst>
          </p:cNvPr>
          <p:cNvSpPr txBox="1"/>
          <p:nvPr/>
        </p:nvSpPr>
        <p:spPr>
          <a:xfrm>
            <a:off x="1345326" y="157656"/>
            <a:ext cx="700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An </a:t>
            </a:r>
            <a:r>
              <a:rPr lang="fr-FR" sz="2400" b="1" dirty="0" err="1">
                <a:solidFill>
                  <a:srgbClr val="FF0000"/>
                </a:solidFill>
              </a:rPr>
              <a:t>analytical</a:t>
            </a:r>
            <a:r>
              <a:rPr lang="fr-FR" sz="2400" b="1" dirty="0">
                <a:solidFill>
                  <a:srgbClr val="FF0000"/>
                </a:solidFill>
              </a:rPr>
              <a:t> model to </a:t>
            </a:r>
            <a:r>
              <a:rPr lang="fr-FR" sz="2400" b="1" dirty="0" err="1">
                <a:solidFill>
                  <a:srgbClr val="FF0000"/>
                </a:solidFill>
              </a:rPr>
              <a:t>predict</a:t>
            </a:r>
            <a:r>
              <a:rPr lang="fr-FR" sz="2400" b="1" dirty="0">
                <a:solidFill>
                  <a:srgbClr val="FF0000"/>
                </a:solidFill>
              </a:rPr>
              <a:t> the star formation rate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81D2FE-8412-3265-43A4-78B0FD6657E1}"/>
              </a:ext>
            </a:extLst>
          </p:cNvPr>
          <p:cNvGrpSpPr/>
          <p:nvPr/>
        </p:nvGrpSpPr>
        <p:grpSpPr>
          <a:xfrm>
            <a:off x="1156138" y="2242867"/>
            <a:ext cx="6614510" cy="800100"/>
            <a:chOff x="1156138" y="2242867"/>
            <a:chExt cx="6614510" cy="8001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2025751-AB69-2256-C63C-D13F8E66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7548" y="2242867"/>
              <a:ext cx="3213100" cy="8001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91E66D3-E046-6347-D5C6-51E95FB5E4AE}"/>
                </a:ext>
              </a:extLst>
            </p:cNvPr>
            <p:cNvSpPr txBox="1"/>
            <p:nvPr/>
          </p:nvSpPr>
          <p:spPr>
            <a:xfrm>
              <a:off x="1156138" y="2438401"/>
              <a:ext cx="2990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</a:t>
              </a:r>
              <a:r>
                <a:rPr lang="fr-FR" baseline="-25000" dirty="0" err="1"/>
                <a:t>crit</a:t>
              </a:r>
              <a:r>
                <a:rPr lang="fr-FR" dirty="0"/>
                <a:t>, </a:t>
              </a:r>
              <a:r>
                <a:rPr lang="fr-FR" dirty="0" err="1">
                  <a:latin typeface="Symbol" pitchFamily="2" charset="2"/>
                </a:rPr>
                <a:t>r</a:t>
              </a:r>
              <a:r>
                <a:rPr lang="fr-FR" baseline="-25000" dirty="0" err="1"/>
                <a:t>crit</a:t>
              </a:r>
              <a:r>
                <a:rPr lang="fr-FR" dirty="0"/>
                <a:t> </a:t>
              </a:r>
              <a:r>
                <a:rPr lang="fr-FR" dirty="0" err="1"/>
                <a:t>from</a:t>
              </a:r>
              <a:r>
                <a:rPr lang="fr-FR" dirty="0"/>
                <a:t> </a:t>
              </a:r>
              <a:r>
                <a:rPr lang="fr-FR" dirty="0" err="1"/>
                <a:t>virial</a:t>
              </a:r>
              <a:r>
                <a:rPr lang="fr-FR" dirty="0"/>
                <a:t> </a:t>
              </a:r>
              <a:r>
                <a:rPr lang="fr-FR" dirty="0" err="1"/>
                <a:t>analysis</a:t>
              </a:r>
              <a:r>
                <a:rPr lang="fr-FR" dirty="0"/>
                <a:t>: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EBDDBF6-869A-626D-0A21-140C151D59B7}"/>
              </a:ext>
            </a:extLst>
          </p:cNvPr>
          <p:cNvGrpSpPr/>
          <p:nvPr/>
        </p:nvGrpSpPr>
        <p:grpSpPr>
          <a:xfrm>
            <a:off x="77295" y="1046873"/>
            <a:ext cx="4138954" cy="991039"/>
            <a:chOff x="77295" y="1046873"/>
            <a:chExt cx="4138954" cy="99103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A232A1F-1693-165B-3D5E-CCA2ECABF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469" y="1288612"/>
              <a:ext cx="2844800" cy="74930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311269-1D1B-059A-FE16-595F7B04F066}"/>
                </a:ext>
              </a:extLst>
            </p:cNvPr>
            <p:cNvSpPr txBox="1"/>
            <p:nvPr/>
          </p:nvSpPr>
          <p:spPr>
            <a:xfrm>
              <a:off x="77295" y="1046873"/>
              <a:ext cx="4138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Unstable</a:t>
              </a:r>
              <a:r>
                <a:rPr lang="fr-FR" dirty="0"/>
                <a:t> mass at </a:t>
              </a:r>
              <a:r>
                <a:rPr lang="fr-FR" dirty="0" err="1"/>
                <a:t>scale</a:t>
              </a:r>
              <a:r>
                <a:rPr lang="fr-FR" dirty="0"/>
                <a:t> R </a:t>
              </a:r>
              <a:r>
                <a:rPr lang="fr-FR" dirty="0" err="1"/>
                <a:t>from</a:t>
              </a:r>
              <a:r>
                <a:rPr lang="fr-FR" dirty="0"/>
                <a:t> </a:t>
              </a:r>
              <a:r>
                <a:rPr lang="fr-FR" dirty="0" err="1"/>
                <a:t>density</a:t>
              </a:r>
              <a:r>
                <a:rPr lang="fr-FR" dirty="0"/>
                <a:t> PDF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810F154-2CFE-2DAB-E2DA-F8B13414910B}"/>
              </a:ext>
            </a:extLst>
          </p:cNvPr>
          <p:cNvGrpSpPr/>
          <p:nvPr/>
        </p:nvGrpSpPr>
        <p:grpSpPr>
          <a:xfrm>
            <a:off x="4707087" y="1041619"/>
            <a:ext cx="4493218" cy="996293"/>
            <a:chOff x="4707087" y="1041619"/>
            <a:chExt cx="4493218" cy="99629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79D90C3-8DE4-A988-459E-D4D0FE0E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5848" y="1288612"/>
              <a:ext cx="2844800" cy="7493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B8F4A4D-72C3-A4F8-F584-73B48AA8C81C}"/>
                </a:ext>
              </a:extLst>
            </p:cNvPr>
            <p:cNvSpPr txBox="1"/>
            <p:nvPr/>
          </p:nvSpPr>
          <p:spPr>
            <a:xfrm>
              <a:off x="4707087" y="1041619"/>
              <a:ext cx="4493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Unstable</a:t>
              </a:r>
              <a:r>
                <a:rPr lang="fr-FR" dirty="0"/>
                <a:t> mass at </a:t>
              </a:r>
              <a:r>
                <a:rPr lang="fr-FR" dirty="0" err="1"/>
                <a:t>scale</a:t>
              </a:r>
              <a:r>
                <a:rPr lang="fr-FR" dirty="0"/>
                <a:t> R </a:t>
              </a:r>
              <a:r>
                <a:rPr lang="fr-FR" dirty="0" err="1"/>
                <a:t>from</a:t>
              </a:r>
              <a:r>
                <a:rPr lang="fr-FR" dirty="0"/>
                <a:t> cloud </a:t>
              </a:r>
              <a:r>
                <a:rPr lang="fr-FR" dirty="0" err="1"/>
                <a:t>spectrum</a:t>
              </a:r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AF003D5-F1BF-3E00-2432-2F3FDDE75F0F}"/>
              </a:ext>
            </a:extLst>
          </p:cNvPr>
          <p:cNvGrpSpPr/>
          <p:nvPr/>
        </p:nvGrpSpPr>
        <p:grpSpPr>
          <a:xfrm>
            <a:off x="1296494" y="3208285"/>
            <a:ext cx="5626100" cy="1433129"/>
            <a:chOff x="1296494" y="3386960"/>
            <a:chExt cx="5626100" cy="14331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CBF4393-1B4D-0225-7C72-D8315B74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6494" y="3638989"/>
              <a:ext cx="5626100" cy="11811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E5BD2D8-C8E2-5C23-1D09-5DA31AA28DE6}"/>
                </a:ext>
              </a:extLst>
            </p:cNvPr>
            <p:cNvSpPr txBox="1"/>
            <p:nvPr/>
          </p:nvSpPr>
          <p:spPr>
            <a:xfrm>
              <a:off x="2448909" y="3386960"/>
              <a:ext cx="3830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Taking</a:t>
              </a:r>
              <a:r>
                <a:rPr lang="fr-FR" dirty="0"/>
                <a:t> the </a:t>
              </a:r>
              <a:r>
                <a:rPr lang="fr-FR" dirty="0" err="1"/>
                <a:t>derivative</a:t>
              </a:r>
              <a:r>
                <a:rPr lang="fr-FR" dirty="0"/>
                <a:t> </a:t>
              </a:r>
              <a:r>
                <a:rPr lang="fr-FR" dirty="0" err="1"/>
                <a:t>with</a:t>
              </a:r>
              <a:r>
                <a:rPr lang="fr-FR" dirty="0"/>
                <a:t> respect to R: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5B7E6C2-87FA-BD8C-0401-CDE197FEC7D8}"/>
              </a:ext>
            </a:extLst>
          </p:cNvPr>
          <p:cNvGrpSpPr/>
          <p:nvPr/>
        </p:nvGrpSpPr>
        <p:grpSpPr>
          <a:xfrm>
            <a:off x="557048" y="4917094"/>
            <a:ext cx="8044794" cy="839896"/>
            <a:chOff x="557048" y="5358527"/>
            <a:chExt cx="8044794" cy="83989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AEA27CA-6CB6-9AB9-6D2A-E21D974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3442" y="5358527"/>
              <a:ext cx="3708400" cy="8001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653FE0-DA60-8F61-7061-1A6A491A0CCE}"/>
                </a:ext>
              </a:extLst>
            </p:cNvPr>
            <p:cNvSpPr txBox="1"/>
            <p:nvPr/>
          </p:nvSpPr>
          <p:spPr>
            <a:xfrm>
              <a:off x="557048" y="5552092"/>
              <a:ext cx="41112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Summing</a:t>
              </a:r>
              <a:r>
                <a:rPr lang="fr-FR" dirty="0"/>
                <a:t> over the </a:t>
              </a:r>
              <a:r>
                <a:rPr lang="fr-FR" dirty="0" err="1"/>
                <a:t>unstable</a:t>
              </a:r>
              <a:r>
                <a:rPr lang="fr-FR" dirty="0"/>
                <a:t> </a:t>
              </a:r>
              <a:r>
                <a:rPr lang="fr-FR" dirty="0" err="1"/>
                <a:t>cores</a:t>
              </a:r>
              <a:r>
                <a:rPr lang="fr-FR" dirty="0"/>
                <a:t> </a:t>
              </a:r>
              <a:r>
                <a:rPr lang="fr-FR" dirty="0" err="1"/>
                <a:t>divided</a:t>
              </a:r>
              <a:r>
                <a:rPr lang="fr-FR" dirty="0"/>
                <a:t> </a:t>
              </a:r>
            </a:p>
            <a:p>
              <a:r>
                <a:rPr lang="fr-FR" dirty="0"/>
                <a:t>by the </a:t>
              </a:r>
              <a:r>
                <a:rPr lang="fr-FR" dirty="0" err="1"/>
                <a:t>replenishment</a:t>
              </a:r>
              <a:r>
                <a:rPr lang="fr-FR" dirty="0"/>
                <a:t> time 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EF3FC-334E-20AC-F43B-8270AB36938A}"/>
              </a:ext>
            </a:extLst>
          </p:cNvPr>
          <p:cNvSpPr txBox="1"/>
          <p:nvPr/>
        </p:nvSpPr>
        <p:spPr>
          <a:xfrm>
            <a:off x="557048" y="6243145"/>
            <a:ext cx="709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We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get</a:t>
            </a:r>
            <a:r>
              <a:rPr lang="fr-FR" dirty="0">
                <a:solidFill>
                  <a:srgbClr val="FF0000"/>
                </a:solidFill>
              </a:rPr>
              <a:t> the SFR as a </a:t>
            </a:r>
            <a:r>
              <a:rPr lang="fr-FR" dirty="0" err="1">
                <a:solidFill>
                  <a:srgbClr val="FF0000"/>
                </a:solidFill>
              </a:rPr>
              <a:t>function</a:t>
            </a:r>
            <a:r>
              <a:rPr lang="fr-FR" dirty="0">
                <a:solidFill>
                  <a:srgbClr val="FF0000"/>
                </a:solidFill>
              </a:rPr>
              <a:t> Mach </a:t>
            </a:r>
            <a:r>
              <a:rPr lang="fr-FR" dirty="0" err="1">
                <a:solidFill>
                  <a:srgbClr val="FF0000"/>
                </a:solidFill>
              </a:rPr>
              <a:t>number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density</a:t>
            </a:r>
            <a:r>
              <a:rPr lang="fr-FR" dirty="0">
                <a:solidFill>
                  <a:srgbClr val="FF0000"/>
                </a:solidFill>
              </a:rPr>
              <a:t> PDF, </a:t>
            </a:r>
            <a:r>
              <a:rPr lang="fr-FR" dirty="0" err="1">
                <a:solidFill>
                  <a:srgbClr val="FF0000"/>
                </a:solidFill>
              </a:rPr>
              <a:t>density</a:t>
            </a:r>
            <a:r>
              <a:rPr lang="fr-FR" dirty="0">
                <a:solidFill>
                  <a:srgbClr val="FF0000"/>
                </a:solidFill>
              </a:rPr>
              <a:t> variance.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B304CB0-4386-00A4-9740-7822EE1C9273}"/>
              </a:ext>
            </a:extLst>
          </p:cNvPr>
          <p:cNvSpPr txBox="1"/>
          <p:nvPr/>
        </p:nvSpPr>
        <p:spPr>
          <a:xfrm>
            <a:off x="8145515" y="648488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H+2024</a:t>
            </a:r>
          </a:p>
        </p:txBody>
      </p:sp>
    </p:spTree>
    <p:extLst>
      <p:ext uri="{BB962C8B-B14F-4D97-AF65-F5344CB8AC3E}">
        <p14:creationId xmlns:p14="http://schemas.microsoft.com/office/powerpoint/2010/main" val="104788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D552-AD73-FBF9-6054-AE946011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28987A-1CDA-D1F9-9BA3-8D91491D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88" y="893378"/>
            <a:ext cx="1937139" cy="5638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52CD41-09DD-4658-EE17-189D942C3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30" y="1229710"/>
            <a:ext cx="2094461" cy="54892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C75FBF-2380-6CD6-BA1F-707029A00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044" y="2228192"/>
            <a:ext cx="3009115" cy="28327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AE087F-FF36-F355-2B5B-F79A22B8946B}"/>
              </a:ext>
            </a:extLst>
          </p:cNvPr>
          <p:cNvSpPr txBox="1"/>
          <p:nvPr/>
        </p:nvSpPr>
        <p:spPr>
          <a:xfrm>
            <a:off x="10513" y="84086"/>
            <a:ext cx="9223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Density PDF and </a:t>
            </a:r>
            <a:r>
              <a:rPr lang="fr-FR" sz="2400" b="1" dirty="0" err="1">
                <a:solidFill>
                  <a:srgbClr val="FF0000"/>
                </a:solidFill>
              </a:rPr>
              <a:t>powerspectrum</a:t>
            </a:r>
            <a:r>
              <a:rPr lang="fr-FR" sz="2400" b="1" dirty="0">
                <a:solidFill>
                  <a:srgbClr val="FF0000"/>
                </a:solidFill>
              </a:rPr>
              <a:t> of log </a:t>
            </a:r>
            <a:r>
              <a:rPr lang="fr-FR" sz="2400" b="1" dirty="0">
                <a:solidFill>
                  <a:srgbClr val="FF0000"/>
                </a:solidFill>
                <a:latin typeface="Symbol" pitchFamily="2" charset="2"/>
              </a:rPr>
              <a:t>r </a:t>
            </a:r>
            <a:r>
              <a:rPr lang="fr-FR" sz="2400" b="1" dirty="0">
                <a:solidFill>
                  <a:srgbClr val="FF0000"/>
                </a:solidFill>
              </a:rPr>
              <a:t>as a </a:t>
            </a:r>
            <a:r>
              <a:rPr lang="fr-FR" sz="2400" b="1" dirty="0" err="1">
                <a:solidFill>
                  <a:srgbClr val="FF0000"/>
                </a:solidFill>
              </a:rPr>
              <a:t>function</a:t>
            </a:r>
            <a:r>
              <a:rPr lang="fr-FR" sz="2400" b="1" dirty="0">
                <a:solidFill>
                  <a:srgbClr val="FF0000"/>
                </a:solidFill>
              </a:rPr>
              <a:t> of Mach </a:t>
            </a:r>
            <a:r>
              <a:rPr lang="fr-FR" sz="2400" b="1" dirty="0" err="1">
                <a:solidFill>
                  <a:srgbClr val="FF0000"/>
                </a:solidFill>
              </a:rPr>
              <a:t>number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3A6E82-BBAF-9687-2011-43917BF9CE14}"/>
              </a:ext>
            </a:extLst>
          </p:cNvPr>
          <p:cNvSpPr txBox="1"/>
          <p:nvPr/>
        </p:nvSpPr>
        <p:spPr>
          <a:xfrm>
            <a:off x="7619998" y="648488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Brucy+2024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6E1CCE-8BC5-AC46-D552-B7FE9B3B7926}"/>
              </a:ext>
            </a:extLst>
          </p:cNvPr>
          <p:cNvSpPr txBox="1"/>
          <p:nvPr/>
        </p:nvSpPr>
        <p:spPr>
          <a:xfrm>
            <a:off x="6180083" y="1723697"/>
            <a:ext cx="248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Power </a:t>
            </a:r>
            <a:r>
              <a:rPr lang="fr-FR" dirty="0" err="1"/>
              <a:t>spectrum</a:t>
            </a:r>
            <a:r>
              <a:rPr lang="fr-FR" dirty="0"/>
              <a:t> of log </a:t>
            </a:r>
            <a:r>
              <a:rPr lang="fr-FR" dirty="0">
                <a:latin typeface="Symbol" pitchFamily="2" charset="2"/>
              </a:rPr>
              <a:t>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34C6AA-4739-2251-5D39-7604751DCC68}"/>
              </a:ext>
            </a:extLst>
          </p:cNvPr>
          <p:cNvSpPr txBox="1"/>
          <p:nvPr/>
        </p:nvSpPr>
        <p:spPr>
          <a:xfrm>
            <a:off x="3531476" y="89337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Density PDF </a:t>
            </a:r>
          </a:p>
        </p:txBody>
      </p:sp>
    </p:spTree>
    <p:extLst>
      <p:ext uri="{BB962C8B-B14F-4D97-AF65-F5344CB8AC3E}">
        <p14:creationId xmlns:p14="http://schemas.microsoft.com/office/powerpoint/2010/main" val="344135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6218238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>
                <a:solidFill>
                  <a:srgbClr val="FF0000"/>
                </a:solidFill>
                <a:latin typeface="Times New Roman" charset="0"/>
              </a:rPr>
              <a:t>		The Gas in the ISM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The ISM is very inhomogeneous in density and temperature.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charset="0"/>
              </a:rPr>
              <a:t>HIM: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Hot Ionised Medium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ionised, 10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6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K, 0.01 cm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en-GB" sz="2000" baseline="30000">
                <a:solidFill>
                  <a:srgbClr val="000000"/>
                </a:solidFill>
                <a:latin typeface="Times New Roman" charset="0"/>
              </a:rPr>
              <a:t>8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solar masses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		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produced by supernovae explosions</a:t>
            </a:r>
            <a:endParaRPr lang="en-GB" sz="2000" baseline="33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                                                                            </a:t>
            </a:r>
            <a:endParaRPr lang="en-GB" sz="200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charset="0"/>
              </a:rPr>
              <a:t>WIM: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Warm Ionised Medium</a:t>
            </a:r>
            <a:endParaRPr lang="en-GB" sz="200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ionised, 8000 K, 0.5 cm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en-GB" sz="2000" baseline="3000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solar masses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                          </a:t>
            </a:r>
            <a:r>
              <a:rPr lang="en-GB" sz="200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charset="0"/>
              </a:rPr>
              <a:t>WNM: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Warm Neutral Medium</a:t>
            </a:r>
            <a:endParaRPr lang="en-GB" sz="200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atomic neutral, 8000 K, 0.5 cm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, 1.5 10</a:t>
            </a:r>
            <a:r>
              <a:rPr lang="en-GB" sz="2000" baseline="3000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solar masses 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charset="0"/>
              </a:rPr>
              <a:t>CNM: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Cold Neutral Medium</a:t>
            </a:r>
            <a:endParaRPr lang="en-GB" sz="200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atomic neutral, 70 K, 50 cm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, 1.5 10</a:t>
            </a:r>
            <a:r>
              <a:rPr lang="en-GB" sz="2000" baseline="3000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solar masses</a:t>
            </a:r>
            <a:endParaRPr lang="en-GB" sz="2000" baseline="33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charset="0"/>
              </a:rPr>
              <a:t>Molecular Hydrogen: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          neutral, 10 K, 10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-10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6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cm</a:t>
            </a:r>
            <a:r>
              <a:rPr lang="en-GB" sz="2000" baseline="3300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en-GB" sz="2000" baseline="3000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en-GB" sz="2000">
                <a:solidFill>
                  <a:srgbClr val="000000"/>
                </a:solidFill>
                <a:latin typeface="Times New Roman" charset="0"/>
              </a:rPr>
              <a:t> solar masses</a:t>
            </a:r>
            <a:endParaRPr lang="en-GB" sz="2000" baseline="33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7542213" y="1447800"/>
            <a:ext cx="1587" cy="327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7543800" y="5172075"/>
            <a:ext cx="1588" cy="695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ZoneTexte 4"/>
          <p:cNvSpPr txBox="1">
            <a:spLocks noChangeArrowheads="1"/>
          </p:cNvSpPr>
          <p:nvPr/>
        </p:nvSpPr>
        <p:spPr bwMode="auto">
          <a:xfrm rot="-5400000">
            <a:off x="6338094" y="2882106"/>
            <a:ext cx="317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Comparable Pressure </a:t>
            </a:r>
          </a:p>
        </p:txBody>
      </p:sp>
      <p:sp>
        <p:nvSpPr>
          <p:cNvPr id="33798" name="ZoneTexte 5"/>
          <p:cNvSpPr txBox="1">
            <a:spLocks noChangeArrowheads="1"/>
          </p:cNvSpPr>
          <p:nvPr/>
        </p:nvSpPr>
        <p:spPr bwMode="auto">
          <a:xfrm rot="-5400000">
            <a:off x="7235826" y="5154612"/>
            <a:ext cx="1382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Higher</a:t>
            </a:r>
          </a:p>
          <a:p>
            <a:r>
              <a:rPr lang="en-GB"/>
              <a:t>pressure </a:t>
            </a:r>
          </a:p>
        </p:txBody>
      </p:sp>
    </p:spTree>
    <p:extLst>
      <p:ext uri="{BB962C8B-B14F-4D97-AF65-F5344CB8AC3E}">
        <p14:creationId xmlns:p14="http://schemas.microsoft.com/office/powerpoint/2010/main" val="962080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F2A95-7898-B498-65D5-F3A8F698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47CD72-C9CB-1B08-F5E6-B20D8AEC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619250"/>
            <a:ext cx="5676900" cy="3619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812AAE-E546-3026-2637-9DFA2BBD35B6}"/>
              </a:ext>
            </a:extLst>
          </p:cNvPr>
          <p:cNvSpPr txBox="1"/>
          <p:nvPr/>
        </p:nvSpPr>
        <p:spPr>
          <a:xfrm>
            <a:off x="210209" y="262760"/>
            <a:ext cx="8644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Predicted</a:t>
            </a:r>
            <a:r>
              <a:rPr lang="fr-FR" sz="2400" b="1" dirty="0">
                <a:solidFill>
                  <a:srgbClr val="FF0000"/>
                </a:solidFill>
              </a:rPr>
              <a:t> SFR as a </a:t>
            </a:r>
            <a:r>
              <a:rPr lang="fr-FR" sz="2400" b="1" dirty="0" err="1">
                <a:solidFill>
                  <a:srgbClr val="FF0000"/>
                </a:solidFill>
              </a:rPr>
              <a:t>function</a:t>
            </a:r>
            <a:r>
              <a:rPr lang="fr-FR" sz="2400" b="1" dirty="0">
                <a:solidFill>
                  <a:srgbClr val="FF0000"/>
                </a:solidFill>
              </a:rPr>
              <a:t> of Mach </a:t>
            </a:r>
            <a:r>
              <a:rPr lang="fr-FR" sz="2400" b="1" dirty="0" err="1">
                <a:solidFill>
                  <a:srgbClr val="FF0000"/>
                </a:solidFill>
              </a:rPr>
              <a:t>number</a:t>
            </a:r>
            <a:r>
              <a:rPr lang="fr-FR" sz="2400" b="1" dirty="0">
                <a:solidFill>
                  <a:srgbClr val="FF0000"/>
                </a:solidFill>
              </a:rPr>
              <a:t> for </a:t>
            </a:r>
            <a:r>
              <a:rPr lang="fr-FR" sz="2400" b="1" dirty="0" err="1">
                <a:solidFill>
                  <a:srgbClr val="FF0000"/>
                </a:solidFill>
              </a:rPr>
              <a:t>different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													log </a:t>
            </a:r>
            <a:r>
              <a:rPr lang="fr-FR" sz="2400" b="1" dirty="0">
                <a:solidFill>
                  <a:srgbClr val="FF0000"/>
                </a:solidFill>
                <a:latin typeface="Symbol" pitchFamily="2" charset="2"/>
              </a:rPr>
              <a:t>r </a:t>
            </a:r>
            <a:r>
              <a:rPr lang="fr-FR" sz="2400" b="1" dirty="0" err="1">
                <a:solidFill>
                  <a:srgbClr val="FF0000"/>
                </a:solidFill>
              </a:rPr>
              <a:t>powerspectra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5E63B9-2910-B494-6152-FAEE52BD0690}"/>
              </a:ext>
            </a:extLst>
          </p:cNvPr>
          <p:cNvSpPr txBox="1"/>
          <p:nvPr/>
        </p:nvSpPr>
        <p:spPr>
          <a:xfrm>
            <a:off x="8145515" y="648488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H+2024</a:t>
            </a:r>
          </a:p>
        </p:txBody>
      </p:sp>
    </p:spTree>
    <p:extLst>
      <p:ext uri="{BB962C8B-B14F-4D97-AF65-F5344CB8AC3E}">
        <p14:creationId xmlns:p14="http://schemas.microsoft.com/office/powerpoint/2010/main" val="1761179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6351A-F114-6C57-0F04-C589E4427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979A40-81B5-C9B0-8D36-27545314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994"/>
            <a:ext cx="4746080" cy="35945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142DE0-76B7-676B-183D-D12633A94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67994"/>
            <a:ext cx="4746081" cy="35945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92FFAE-EFEC-9BB7-526A-B673C8AED9E7}"/>
              </a:ext>
            </a:extLst>
          </p:cNvPr>
          <p:cNvSpPr txBox="1"/>
          <p:nvPr/>
        </p:nvSpPr>
        <p:spPr>
          <a:xfrm>
            <a:off x="7619998" y="648488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Brucy+2024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F6D837-C0E0-CE77-286F-0EC51ABB8877}"/>
              </a:ext>
            </a:extLst>
          </p:cNvPr>
          <p:cNvSpPr txBox="1"/>
          <p:nvPr/>
        </p:nvSpPr>
        <p:spPr>
          <a:xfrm>
            <a:off x="210209" y="262760"/>
            <a:ext cx="879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 SFR </a:t>
            </a:r>
            <a:r>
              <a:rPr lang="fr-FR" sz="2400" b="1" dirty="0" err="1">
                <a:solidFill>
                  <a:srgbClr val="FF0000"/>
                </a:solidFill>
              </a:rPr>
              <a:t>from</a:t>
            </a:r>
            <a:r>
              <a:rPr lang="fr-FR" sz="2400" b="1" dirty="0">
                <a:solidFill>
                  <a:srgbClr val="FF0000"/>
                </a:solidFill>
              </a:rPr>
              <a:t> simulations as a </a:t>
            </a:r>
            <a:r>
              <a:rPr lang="fr-FR" sz="2400" b="1" dirty="0" err="1">
                <a:solidFill>
                  <a:srgbClr val="FF0000"/>
                </a:solidFill>
              </a:rPr>
              <a:t>function</a:t>
            </a:r>
            <a:r>
              <a:rPr lang="fr-FR" sz="2400" b="1" dirty="0">
                <a:solidFill>
                  <a:srgbClr val="FF0000"/>
                </a:solidFill>
              </a:rPr>
              <a:t> of Mach </a:t>
            </a:r>
            <a:r>
              <a:rPr lang="fr-FR" sz="2400" b="1" dirty="0" err="1">
                <a:solidFill>
                  <a:srgbClr val="FF0000"/>
                </a:solidFill>
              </a:rPr>
              <a:t>number</a:t>
            </a:r>
            <a:r>
              <a:rPr lang="fr-FR" sz="2400" b="1" dirty="0">
                <a:solidFill>
                  <a:srgbClr val="FF0000"/>
                </a:solidFill>
              </a:rPr>
              <a:t> and 											</a:t>
            </a:r>
            <a:r>
              <a:rPr lang="fr-FR" sz="2400" b="1" dirty="0" err="1">
                <a:solidFill>
                  <a:srgbClr val="FF0000"/>
                </a:solidFill>
              </a:rPr>
              <a:t>comparison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with</a:t>
            </a:r>
            <a:r>
              <a:rPr lang="fr-FR" sz="2400" b="1" dirty="0">
                <a:solidFill>
                  <a:srgbClr val="FF0000"/>
                </a:solidFill>
              </a:rPr>
              <a:t> the </a:t>
            </a:r>
            <a:r>
              <a:rPr lang="fr-FR" sz="2400" b="1" dirty="0" err="1">
                <a:solidFill>
                  <a:srgbClr val="FF0000"/>
                </a:solidFill>
              </a:rPr>
              <a:t>analytical</a:t>
            </a:r>
            <a:r>
              <a:rPr lang="fr-FR" sz="2400" b="1" dirty="0">
                <a:solidFill>
                  <a:srgbClr val="FF0000"/>
                </a:solidFill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98825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67D01D-03F8-782B-7462-1FD164D52E1A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ADA192-6B7E-17CD-5DBD-1DC9F32C6D31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</a:t>
            </a:r>
            <a:r>
              <a:rPr lang="fr-FR" dirty="0" err="1"/>
              <a:t>Supersonic</a:t>
            </a:r>
            <a:r>
              <a:rPr lang="fr-FR" dirty="0"/>
              <a:t> </a:t>
            </a:r>
            <a:r>
              <a:rPr lang="fr-FR" dirty="0" err="1"/>
              <a:t>isothermal</a:t>
            </a:r>
            <a:r>
              <a:rPr lang="fr-FR" dirty="0"/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FF459E-4F49-3A90-A738-99ED721C288E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</a:t>
            </a:r>
            <a:r>
              <a:rPr lang="fr-FR" dirty="0" err="1"/>
              <a:t>two</a:t>
            </a:r>
            <a:r>
              <a:rPr lang="fr-FR" dirty="0"/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4CCD25-7B09-1DCF-1494-95C362DE0E6E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</a:t>
            </a:r>
            <a:r>
              <a:rPr lang="fr-FR" dirty="0" err="1"/>
              <a:t>magnetized</a:t>
            </a:r>
            <a:r>
              <a:rPr lang="fr-FR" dirty="0"/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FDD3D6-8A17-6147-B2C9-4BC9695FAFFD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star formation rate and the Schmidt </a:t>
            </a:r>
            <a:r>
              <a:rPr lang="fr-FR" dirty="0" err="1"/>
              <a:t>Kennicutt</a:t>
            </a:r>
            <a:r>
              <a:rPr lang="fr-FR" dirty="0"/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40D46D-71C0-16BC-A667-5A432FA13712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-the multi-phase feedback </a:t>
            </a:r>
            <a:r>
              <a:rPr lang="fr-FR" dirty="0" err="1"/>
              <a:t>regulated</a:t>
            </a:r>
            <a:r>
              <a:rPr lang="fr-FR" dirty="0"/>
              <a:t> ISM and the </a:t>
            </a:r>
            <a:r>
              <a:rPr lang="fr-FR" dirty="0" err="1"/>
              <a:t>need</a:t>
            </a:r>
            <a:r>
              <a:rPr lang="fr-FR" dirty="0"/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69C138-D352-AF9F-B4FD-1076F3C5F33E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-SFR: an </a:t>
            </a:r>
            <a:r>
              <a:rPr lang="fr-FR" dirty="0" err="1"/>
              <a:t>analytical</a:t>
            </a:r>
            <a:r>
              <a:rPr lang="fr-FR" dirty="0"/>
              <a:t> model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isothermal</a:t>
            </a:r>
            <a:r>
              <a:rPr lang="fr-FR" dirty="0"/>
              <a:t> </a:t>
            </a:r>
            <a:r>
              <a:rPr lang="fr-FR" dirty="0" err="1"/>
              <a:t>supersonic</a:t>
            </a:r>
            <a:r>
              <a:rPr lang="fr-FR" dirty="0"/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175728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9318-1CC1-22EE-AFA6-EE1A482AC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F18FC1B-C26F-54A1-2950-DE4B126E5A32}"/>
              </a:ext>
            </a:extLst>
          </p:cNvPr>
          <p:cNvSpPr txBox="1"/>
          <p:nvPr/>
        </p:nvSpPr>
        <p:spPr>
          <a:xfrm>
            <a:off x="1303283" y="956441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-Observation of turbulence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71176B-3C0B-0475-AAD0-01C5026BF137}"/>
              </a:ext>
            </a:extLst>
          </p:cNvPr>
          <p:cNvSpPr txBox="1"/>
          <p:nvPr/>
        </p:nvSpPr>
        <p:spPr>
          <a:xfrm>
            <a:off x="1319049" y="1571295"/>
            <a:ext cx="3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39F846-A00D-DEAA-A17C-FD67B1C64DA0}"/>
              </a:ext>
            </a:extLst>
          </p:cNvPr>
          <p:cNvSpPr txBox="1"/>
          <p:nvPr/>
        </p:nvSpPr>
        <p:spPr>
          <a:xfrm>
            <a:off x="1324305" y="2196660"/>
            <a:ext cx="32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-phase ISM turbulence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918556-8CE8-E45B-BEF1-9D06E7563796}"/>
              </a:ext>
            </a:extLst>
          </p:cNvPr>
          <p:cNvSpPr txBox="1"/>
          <p:nvPr/>
        </p:nvSpPr>
        <p:spPr>
          <a:xfrm>
            <a:off x="1329562" y="2801001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magnetized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6AB5AE-F738-D5B1-B6AA-58073B56147F}"/>
              </a:ext>
            </a:extLst>
          </p:cNvPr>
          <p:cNvSpPr txBox="1"/>
          <p:nvPr/>
        </p:nvSpPr>
        <p:spPr>
          <a:xfrm>
            <a:off x="1324308" y="3457894"/>
            <a:ext cx="573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star formation rate and the Schmidt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Kennicutt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relation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674D31-B5FA-C4A1-E31C-FA58DD7FE94E}"/>
              </a:ext>
            </a:extLst>
          </p:cNvPr>
          <p:cNvSpPr txBox="1"/>
          <p:nvPr/>
        </p:nvSpPr>
        <p:spPr>
          <a:xfrm>
            <a:off x="1319054" y="4125297"/>
            <a:ext cx="726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-the multi-phase feedback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regulated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ISM and the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to drive turbulence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B0DB3A-F961-B8DE-7CDC-3C1DB5EE2599}"/>
              </a:ext>
            </a:extLst>
          </p:cNvPr>
          <p:cNvSpPr txBox="1"/>
          <p:nvPr/>
        </p:nvSpPr>
        <p:spPr>
          <a:xfrm>
            <a:off x="1303291" y="4803211"/>
            <a:ext cx="664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-SFR: an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analytical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isothermal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supersonic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64135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B78D13-F77B-4E62-910B-D000DF67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703" y="3721100"/>
            <a:ext cx="4622800" cy="3136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79AAA0-0561-747D-2C55-4E298365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3" y="756208"/>
            <a:ext cx="7772400" cy="28441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AAB005-E3B3-BB3F-894E-8869CBE88F66}"/>
              </a:ext>
            </a:extLst>
          </p:cNvPr>
          <p:cNvSpPr txBox="1"/>
          <p:nvPr/>
        </p:nvSpPr>
        <p:spPr>
          <a:xfrm>
            <a:off x="714705" y="63065"/>
            <a:ext cx="744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Evidence of turbulent motions in the </a:t>
            </a:r>
            <a:r>
              <a:rPr lang="fr-FR" sz="2400" b="1" dirty="0" err="1">
                <a:solidFill>
                  <a:srgbClr val="FF0000"/>
                </a:solidFill>
              </a:rPr>
              <a:t>interstellar</a:t>
            </a:r>
            <a:r>
              <a:rPr lang="fr-FR" sz="2400" b="1" dirty="0">
                <a:solidFill>
                  <a:srgbClr val="FF0000"/>
                </a:solidFill>
              </a:rPr>
              <a:t> medium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9D5217-0DB5-8185-7A7E-5041C14381D5}"/>
              </a:ext>
            </a:extLst>
          </p:cNvPr>
          <p:cNvSpPr txBox="1"/>
          <p:nvPr/>
        </p:nvSpPr>
        <p:spPr>
          <a:xfrm>
            <a:off x="4225158" y="3584465"/>
            <a:ext cx="164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Dissipation rate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26635E-FA34-1DDA-0D5E-001672F0BFE0}"/>
              </a:ext>
            </a:extLst>
          </p:cNvPr>
          <p:cNvSpPr txBox="1"/>
          <p:nvPr/>
        </p:nvSpPr>
        <p:spPr>
          <a:xfrm>
            <a:off x="1928653" y="625815"/>
            <a:ext cx="194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Velocity dispersion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52165B-2B6F-EF46-B9DE-65261496BC4D}"/>
              </a:ext>
            </a:extLst>
          </p:cNvPr>
          <p:cNvSpPr txBox="1"/>
          <p:nvPr/>
        </p:nvSpPr>
        <p:spPr>
          <a:xfrm>
            <a:off x="5791191" y="610050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Mass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E14DFB-39C6-D68B-7D21-5C704FB2824C}"/>
              </a:ext>
            </a:extLst>
          </p:cNvPr>
          <p:cNvSpPr txBox="1"/>
          <p:nvPr/>
        </p:nvSpPr>
        <p:spPr>
          <a:xfrm>
            <a:off x="7157546" y="6516412"/>
            <a:ext cx="192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H&amp;Falgarone</a:t>
            </a:r>
            <a:r>
              <a:rPr lang="fr-FR" dirty="0">
                <a:solidFill>
                  <a:srgbClr val="0070C0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417712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f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395056"/>
          </a:xfrm>
          <a:prstGeom prst="rect">
            <a:avLst/>
          </a:prstGeom>
        </p:spPr>
      </p:pic>
      <p:sp>
        <p:nvSpPr>
          <p:cNvPr id="3" name="ZoneTexte 7"/>
          <p:cNvSpPr txBox="1">
            <a:spLocks noChangeArrowheads="1"/>
          </p:cNvSpPr>
          <p:nvPr/>
        </p:nvSpPr>
        <p:spPr bwMode="auto">
          <a:xfrm>
            <a:off x="1259632" y="147638"/>
            <a:ext cx="6803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 dirty="0">
                <a:solidFill>
                  <a:srgbClr val="FF0000"/>
                </a:solidFill>
              </a:rPr>
              <a:t>Example of Intermittency in Molecular clouds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6256" y="6453336"/>
            <a:ext cx="21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Hily-Blant</a:t>
            </a:r>
            <a:r>
              <a:rPr lang="en-US" sz="1800" dirty="0">
                <a:solidFill>
                  <a:srgbClr val="0070C0"/>
                </a:solidFill>
              </a:rPr>
              <a:t> et al. 2008</a:t>
            </a:r>
          </a:p>
        </p:txBody>
      </p:sp>
    </p:spTree>
    <p:extLst>
      <p:ext uri="{BB962C8B-B14F-4D97-AF65-F5344CB8AC3E}">
        <p14:creationId xmlns:p14="http://schemas.microsoft.com/office/powerpoint/2010/main" val="235435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lyfalg_2008_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47078"/>
            <a:ext cx="6696744" cy="2261731"/>
          </a:xfrm>
          <a:prstGeom prst="rect">
            <a:avLst/>
          </a:prstGeom>
        </p:spPr>
      </p:pic>
      <p:pic>
        <p:nvPicPr>
          <p:cNvPr id="3" name="Picture 2" descr="hilyfal08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4" y="1320272"/>
            <a:ext cx="6349706" cy="2244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612" y="116632"/>
            <a:ext cx="547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functions in molecular clouds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6256" y="6453336"/>
            <a:ext cx="21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Hily-Blant</a:t>
            </a:r>
            <a:r>
              <a:rPr lang="en-US" sz="1800" dirty="0">
                <a:solidFill>
                  <a:srgbClr val="0070C0"/>
                </a:solidFill>
              </a:rPr>
              <a:t> et al. 2008</a:t>
            </a:r>
          </a:p>
        </p:txBody>
      </p:sp>
      <p:pic>
        <p:nvPicPr>
          <p:cNvPr id="6" name="Picture 5" descr="hf_08_eq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24744"/>
            <a:ext cx="3443486" cy="648072"/>
          </a:xfrm>
          <a:prstGeom prst="rect">
            <a:avLst/>
          </a:prstGeom>
        </p:spPr>
      </p:pic>
      <p:pic>
        <p:nvPicPr>
          <p:cNvPr id="7" name="Picture 6" descr="hf_08_eq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68744"/>
            <a:ext cx="1944216" cy="268168"/>
          </a:xfrm>
          <a:prstGeom prst="rect">
            <a:avLst/>
          </a:prstGeom>
        </p:spPr>
      </p:pic>
      <p:pic>
        <p:nvPicPr>
          <p:cNvPr id="8" name="Picture 7" descr="hf_08_eq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2664296" cy="5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17776</TotalTime>
  <Words>2082</Words>
  <Application>Microsoft Macintosh PowerPoint</Application>
  <PresentationFormat>Affichage à l'écran (4:3)</PresentationFormat>
  <Paragraphs>372</Paragraphs>
  <Slides>41</Slides>
  <Notes>9</Notes>
  <HiddenSlides>0</HiddenSlides>
  <MMClips>8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4" baseType="lpstr">
      <vt:lpstr>Arial Unicode MS</vt:lpstr>
      <vt:lpstr>Arial</vt:lpstr>
      <vt:lpstr>Arial,Helvetica,serif,EmojiFont</vt:lpstr>
      <vt:lpstr>Bitstream Vera Sans</vt:lpstr>
      <vt:lpstr>Bitstream Vera Serif</vt:lpstr>
      <vt:lpstr>Calibri</vt:lpstr>
      <vt:lpstr>Calibri,Helvetica,sans-serif,EmojiFont,Apple Color Emoji,Segoe UI Emoji,NotoColorEmoji,Segoe UI Symbol,Android Emoji,EmojiSymbols</vt:lpstr>
      <vt:lpstr>Lucida Calligraphy</vt:lpstr>
      <vt:lpstr>StarSymbol</vt:lpstr>
      <vt:lpstr>Symbol</vt:lpstr>
      <vt:lpstr>Times New Roman</vt:lpstr>
      <vt:lpstr>Office Theme</vt:lpstr>
      <vt:lpstr>Équation</vt:lpstr>
      <vt:lpstr>  Turbulence in the interstellar medium and its links to the star formation process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pre-stellar cores  setting the IMF and why is it so universal ?</dc:title>
  <dc:creator>patrick hennebelle</dc:creator>
  <cp:lastModifiedBy>Microsoft Office User</cp:lastModifiedBy>
  <cp:revision>353</cp:revision>
  <dcterms:created xsi:type="dcterms:W3CDTF">2018-02-19T19:39:33Z</dcterms:created>
  <dcterms:modified xsi:type="dcterms:W3CDTF">2025-07-15T09:24:29Z</dcterms:modified>
</cp:coreProperties>
</file>