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2" r:id="rId2"/>
    <p:sldId id="303" r:id="rId3"/>
    <p:sldId id="304" r:id="rId4"/>
    <p:sldId id="305" r:id="rId5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52" autoAdjust="0"/>
  </p:normalViewPr>
  <p:slideViewPr>
    <p:cSldViewPr snapToGrid="0" showGuides="1">
      <p:cViewPr varScale="1">
        <p:scale>
          <a:sx n="67" d="100"/>
          <a:sy n="67" d="100"/>
        </p:scale>
        <p:origin x="642" y="-30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6FB0DE1-D418-4EA9-BDFD-2E5632763663}" type="datetime1">
              <a:rPr lang="fr-FR" smtClean="0"/>
              <a:t>13/05/2025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90BD304-4DB2-4DA8-BE69-274C9984CC7A}" type="datetime1">
              <a:rPr lang="fr-FR" smtClean="0"/>
              <a:t>13/05/2025</a:t>
            </a:fld>
            <a:endParaRPr lang="en-US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"/>
              <a:t>Modifiez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3690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1485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477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0DC36-8EFA-4378-9855-E019C55AC47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01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 smtClean="0"/>
              <a:t>Modifier le style des sous-titres du masque</a:t>
            </a:r>
            <a:endParaRPr lang="fr-FR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D63498-AA6B-4FA3-8C0C-F047B32E6A28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texte vertical 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r-FR" noProof="0" smtClean="0"/>
              <a:t>Modifier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6D2216-24AE-4A93-BEA9-26FD9BE8D8E8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fr-FR" noProof="0" smtClean="0"/>
              <a:t>Modifier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C4311B-E9D3-41DC-B3A4-2DA1CBB5303E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r-FR" noProof="0" smtClean="0"/>
              <a:t>Modifier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9393B2-D2D1-46F0-81A9-FE2ED5E7F998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E90C3F-53CA-4279-A2D5-C68C34A1B7FE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fr-FR" noProof="0" smtClean="0"/>
              <a:t>Modifier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fr-FR" noProof="0" smtClean="0"/>
              <a:t>Modifier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E3742E-AFBE-42DF-91BB-D2D1057FFA79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fr-FR" noProof="0" smtClean="0"/>
              <a:t>Modifier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fr-FR" noProof="0" smtClean="0"/>
              <a:t>Modifier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D3CAEB-0D2D-466C-AFB9-F2937F51F366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92E680-0F8A-43BD-BDFD-C0D03E7F344B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7189FD-F089-49F7-A99B-945C4E0C4AF5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r-FR" noProof="0" smtClean="0"/>
              <a:t>Modifier les styles du texte du masque</a:t>
            </a:r>
          </a:p>
          <a:p>
            <a:pPr lvl="1" rtl="0"/>
            <a:r>
              <a:rPr lang="fr-FR" noProof="0" smtClean="0"/>
              <a:t>Deuxième niveau</a:t>
            </a:r>
          </a:p>
          <a:p>
            <a:pPr lvl="2" rtl="0"/>
            <a:r>
              <a:rPr lang="fr-FR" noProof="0" smtClean="0"/>
              <a:t>Troisième niveau</a:t>
            </a:r>
          </a:p>
          <a:p>
            <a:pPr lvl="3" rtl="0"/>
            <a:r>
              <a:rPr lang="fr-FR" noProof="0" smtClean="0"/>
              <a:t>Quatrième niveau</a:t>
            </a:r>
          </a:p>
          <a:p>
            <a:pPr lvl="4" rtl="0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07288E-1786-4A50-AD68-D3D5A2E1F461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’image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8A2F46-A3F2-4FAD-B8A1-978F19EF1438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 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8CE1DC9-D956-40C2-BAC4-4037E3AB19CC}" type="datetime1">
              <a:rPr lang="fr-FR" noProof="0" smtClean="0"/>
              <a:t>13/05/2025</a:t>
            </a:fld>
            <a:endParaRPr lang="fr-FR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dirty="0"/>
              <a:t>Analyse du projet : diapositive </a:t>
            </a:r>
            <a:r>
              <a:rPr lang="fr" dirty="0"/>
              <a:t>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23248" y="952694"/>
            <a:ext cx="10945504" cy="5728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 - Nuclear Equation of State (EOS)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 - Neutron distribution in nuclei and their connection  to neutron stars, </a:t>
            </a:r>
            <a:r>
              <a:rPr lang="en-US" dirty="0" smtClean="0">
                <a:latin typeface="+mj-lt"/>
              </a:rPr>
              <a:t>“neutron </a:t>
            </a:r>
            <a:r>
              <a:rPr lang="en-US" dirty="0">
                <a:latin typeface="+mj-lt"/>
              </a:rPr>
              <a:t>skin"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 - </a:t>
            </a:r>
            <a:r>
              <a:rPr lang="en-US" dirty="0" smtClean="0">
                <a:latin typeface="+mj-lt"/>
              </a:rPr>
              <a:t>Charge </a:t>
            </a:r>
            <a:r>
              <a:rPr lang="en-US" dirty="0">
                <a:latin typeface="+mj-lt"/>
              </a:rPr>
              <a:t>radii of light nuclei,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 - </a:t>
            </a:r>
            <a:r>
              <a:rPr lang="en-US" dirty="0" err="1">
                <a:latin typeface="+mj-lt"/>
              </a:rPr>
              <a:t>Hypernuclei</a:t>
            </a:r>
            <a:r>
              <a:rPr lang="en-US" dirty="0">
                <a:latin typeface="+mj-lt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 - Hyperon-Nucleon interaction,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 - S</a:t>
            </a:r>
            <a:r>
              <a:rPr lang="en-US" dirty="0" smtClean="0">
                <a:latin typeface="+mj-lt"/>
              </a:rPr>
              <a:t>hort </a:t>
            </a:r>
            <a:r>
              <a:rPr lang="en-US" dirty="0">
                <a:latin typeface="+mj-lt"/>
              </a:rPr>
              <a:t>range correlations in nuclei,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dirty="0">
                <a:latin typeface="+mj-lt"/>
              </a:rPr>
              <a:t> - </a:t>
            </a:r>
            <a:r>
              <a:rPr lang="en-US" dirty="0" smtClean="0">
                <a:latin typeface="+mj-lt"/>
              </a:rPr>
              <a:t>Axial </a:t>
            </a:r>
            <a:r>
              <a:rPr lang="en-US" dirty="0">
                <a:latin typeface="+mj-lt"/>
              </a:rPr>
              <a:t>form factors for neutrino scattering (sometimes called </a:t>
            </a:r>
            <a:r>
              <a:rPr lang="en-US" dirty="0" smtClean="0">
                <a:latin typeface="+mj-lt"/>
              </a:rPr>
              <a:t>“electrons </a:t>
            </a:r>
            <a:r>
              <a:rPr lang="en-US" dirty="0">
                <a:latin typeface="+mj-lt"/>
              </a:rPr>
              <a:t>for neutrinos, since this is done in theory and experiment with electrons and then isospin rotated.)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 - </a:t>
            </a:r>
            <a:r>
              <a:rPr lang="en-US" dirty="0" smtClean="0">
                <a:latin typeface="+mj-lt"/>
              </a:rPr>
              <a:t>Isospin </a:t>
            </a:r>
            <a:r>
              <a:rPr lang="en-US" dirty="0">
                <a:latin typeface="+mj-lt"/>
              </a:rPr>
              <a:t>violating correction to </a:t>
            </a:r>
            <a:r>
              <a:rPr lang="en-US" sz="3600" dirty="0">
                <a:latin typeface="+mj-lt"/>
              </a:rPr>
              <a:t>V</a:t>
            </a:r>
            <a:r>
              <a:rPr lang="en-US" sz="1900" dirty="0">
                <a:latin typeface="+mj-lt"/>
              </a:rPr>
              <a:t>ud</a:t>
            </a:r>
            <a:r>
              <a:rPr lang="en-US" sz="3600" dirty="0">
                <a:latin typeface="+mj-lt"/>
              </a:rPr>
              <a:t>,</a:t>
            </a:r>
            <a:r>
              <a:rPr lang="en-US" dirty="0" smtClean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- Search </a:t>
            </a:r>
            <a:r>
              <a:rPr lang="en-US" dirty="0">
                <a:latin typeface="+mj-lt"/>
              </a:rPr>
              <a:t>for BSM physics with low energy methods. 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endParaRPr lang="fr-FR" i="1" dirty="0">
              <a:latin typeface="+mj-lt"/>
            </a:endParaRPr>
          </a:p>
          <a:p>
            <a:endParaRPr lang="fr-FR" dirty="0">
              <a:latin typeface="+mj-lt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11491" y="522898"/>
            <a:ext cx="338050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r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/>
            </a:r>
            <a:b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368253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e 30" descr="Icônes de graphique à barres et en courbes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4715661" y="1810536"/>
            <a:ext cx="347679" cy="34767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orme libre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orme libre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4" name="Forme libre 1676" descr="Icône de case à cocher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35" name="Forme libre 4665" descr="Icône de graphique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grpSp>
        <p:nvGrpSpPr>
          <p:cNvPr id="36" name="Groupe 35" descr="Icône de personne et d’engrenage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Forme libre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8" name="Forme libre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43" name="Espace réservé du texte 2"/>
          <p:cNvSpPr txBox="1">
            <a:spLocks/>
          </p:cNvSpPr>
          <p:nvPr/>
        </p:nvSpPr>
        <p:spPr>
          <a:xfrm>
            <a:off x="705745" y="1293097"/>
            <a:ext cx="10654982" cy="5805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4" name="Titr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74352" y="354000"/>
            <a:ext cx="11703348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2025 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call: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  <a:p>
            <a:pPr lvl="0" algn="ctr">
              <a:defRPr/>
            </a:pPr>
            <a:r>
              <a:rPr lang="fr-FR" sz="28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Transversal links in </a:t>
            </a:r>
            <a:r>
              <a:rPr lang="fr-FR" sz="2800" b="1" dirty="0" err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physics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01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dirty="0"/>
              <a:t>Analyse du projet : diapositive </a:t>
            </a:r>
            <a:r>
              <a:rPr lang="fr" dirty="0"/>
              <a:t>2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11491" y="522898"/>
            <a:ext cx="338050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r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/>
            </a:r>
            <a:b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368253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e 30" descr="Icônes de graphique à barres et en courbes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4715661" y="1810536"/>
            <a:ext cx="347679" cy="34767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orme libre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orme libre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4" name="Forme libre 1676" descr="Icône de case à cocher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35" name="Forme libre 4665" descr="Icône de graphique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grpSp>
        <p:nvGrpSpPr>
          <p:cNvPr id="36" name="Groupe 35" descr="Icône de personne et d’engrenage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Forme libre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8" name="Forme libre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43" name="Espace réservé du texte 2"/>
          <p:cNvSpPr txBox="1">
            <a:spLocks/>
          </p:cNvSpPr>
          <p:nvPr/>
        </p:nvSpPr>
        <p:spPr>
          <a:xfrm>
            <a:off x="705745" y="1293097"/>
            <a:ext cx="10654982" cy="5805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4" name="Titr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74352" y="354000"/>
            <a:ext cx="11703348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2025 </a:t>
            </a:r>
            <a:r>
              <a:rPr lang="fr-FR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/>
              </a:rPr>
              <a:t>c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all: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  <a:p>
            <a:pPr lvl="0" algn="ctr">
              <a:defRPr/>
            </a:pPr>
            <a:r>
              <a:rPr lang="fr-FR" sz="28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Common </a:t>
            </a:r>
            <a:r>
              <a:rPr lang="fr-FR" sz="2800" b="1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developments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18" name="Espace réservé du contenu 1"/>
          <p:cNvSpPr txBox="1">
            <a:spLocks/>
          </p:cNvSpPr>
          <p:nvPr/>
        </p:nvSpPr>
        <p:spPr>
          <a:xfrm>
            <a:off x="560484" y="1129597"/>
            <a:ext cx="10945504" cy="5728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600" dirty="0" smtClean="0">
              <a:latin typeface="+mj-lt"/>
            </a:endParaRPr>
          </a:p>
          <a:p>
            <a:pPr marL="0" indent="0" algn="just">
              <a:buNone/>
            </a:pPr>
            <a:r>
              <a:rPr lang="en-US" sz="2600" dirty="0">
                <a:latin typeface="+mj-lt"/>
              </a:rPr>
              <a:t> - </a:t>
            </a:r>
            <a:r>
              <a:rPr lang="en-US" sz="2600" dirty="0" smtClean="0">
                <a:latin typeface="+mj-lt"/>
              </a:rPr>
              <a:t>Silicon </a:t>
            </a:r>
            <a:r>
              <a:rPr lang="en-US" sz="2600" dirty="0">
                <a:latin typeface="+mj-lt"/>
              </a:rPr>
              <a:t>or gas tracking and timing detectors, </a:t>
            </a:r>
          </a:p>
          <a:p>
            <a:pPr marL="0" indent="0" algn="just">
              <a:buNone/>
            </a:pPr>
            <a:r>
              <a:rPr lang="en-US" sz="2600" dirty="0">
                <a:latin typeface="+mj-lt"/>
              </a:rPr>
              <a:t> </a:t>
            </a:r>
            <a:r>
              <a:rPr lang="en-US" sz="2600" dirty="0" smtClean="0">
                <a:latin typeface="+mj-lt"/>
              </a:rPr>
              <a:t>-Electromagnetic </a:t>
            </a:r>
            <a:r>
              <a:rPr lang="en-US" sz="2600" dirty="0">
                <a:latin typeface="+mj-lt"/>
              </a:rPr>
              <a:t>Calorimetry with inorganic scintillators (Germanium is not so much used in hadron physics), this connects to medical </a:t>
            </a:r>
            <a:r>
              <a:rPr lang="en-US" sz="2600" dirty="0" smtClean="0">
                <a:latin typeface="+mj-lt"/>
              </a:rPr>
              <a:t>applications,</a:t>
            </a:r>
            <a:endParaRPr lang="en-US" sz="2600" dirty="0">
              <a:latin typeface="+mj-lt"/>
            </a:endParaRPr>
          </a:p>
          <a:p>
            <a:pPr marL="0" indent="0" algn="just">
              <a:buNone/>
            </a:pPr>
            <a:r>
              <a:rPr lang="en-US" sz="2600" dirty="0">
                <a:latin typeface="+mj-lt"/>
              </a:rPr>
              <a:t> </a:t>
            </a:r>
            <a:r>
              <a:rPr lang="en-US" sz="2600" dirty="0" smtClean="0">
                <a:latin typeface="+mj-lt"/>
              </a:rPr>
              <a:t>-Artificial </a:t>
            </a:r>
            <a:r>
              <a:rPr lang="en-US" sz="2600" dirty="0">
                <a:latin typeface="+mj-lt"/>
              </a:rPr>
              <a:t>Intelligence in analysis of detector signals, in particle identification, in higher level experiment analysis, in experiment trigger, and in </a:t>
            </a:r>
            <a:r>
              <a:rPr lang="en-US" sz="2600" dirty="0" smtClean="0">
                <a:latin typeface="+mj-lt"/>
              </a:rPr>
              <a:t>theory,</a:t>
            </a:r>
            <a:endParaRPr lang="en-US" sz="2600" dirty="0">
              <a:latin typeface="+mj-lt"/>
            </a:endParaRPr>
          </a:p>
          <a:p>
            <a:pPr marL="0" indent="0" algn="just">
              <a:buNone/>
            </a:pPr>
            <a:r>
              <a:rPr lang="en-US" sz="2600" dirty="0">
                <a:latin typeface="+mj-lt"/>
              </a:rPr>
              <a:t> - FPGA programming for streaming readout, </a:t>
            </a:r>
          </a:p>
          <a:p>
            <a:pPr marL="0" indent="0" algn="just">
              <a:buNone/>
            </a:pPr>
            <a:r>
              <a:rPr lang="en-US" sz="2600" dirty="0">
                <a:latin typeface="+mj-lt"/>
              </a:rPr>
              <a:t> - </a:t>
            </a:r>
            <a:r>
              <a:rPr lang="en-US" sz="2600" dirty="0" smtClean="0">
                <a:latin typeface="+mj-lt"/>
              </a:rPr>
              <a:t>Application </a:t>
            </a:r>
            <a:r>
              <a:rPr lang="en-US" sz="2600" dirty="0">
                <a:latin typeface="+mj-lt"/>
              </a:rPr>
              <a:t>of Effective Field </a:t>
            </a:r>
            <a:r>
              <a:rPr lang="en-US" sz="2600" dirty="0" smtClean="0">
                <a:latin typeface="+mj-lt"/>
              </a:rPr>
              <a:t>Theory, </a:t>
            </a:r>
            <a:endParaRPr lang="en-US" sz="2600" dirty="0">
              <a:latin typeface="+mj-lt"/>
            </a:endParaRPr>
          </a:p>
          <a:p>
            <a:pPr marL="0" indent="0" algn="just">
              <a:buNone/>
            </a:pPr>
            <a:r>
              <a:rPr lang="en-US" sz="2600" dirty="0">
                <a:latin typeface="+mj-lt"/>
              </a:rPr>
              <a:t> </a:t>
            </a:r>
            <a:r>
              <a:rPr lang="en-US" sz="2600" dirty="0" smtClean="0">
                <a:latin typeface="+mj-lt"/>
              </a:rPr>
              <a:t>- Quantum </a:t>
            </a:r>
            <a:r>
              <a:rPr lang="en-US" sz="2600" dirty="0">
                <a:latin typeface="+mj-lt"/>
              </a:rPr>
              <a:t>simulation and sensing in hadronic and nuclear </a:t>
            </a:r>
            <a:r>
              <a:rPr lang="en-US" sz="2600" dirty="0" smtClean="0">
                <a:latin typeface="+mj-lt"/>
              </a:rPr>
              <a:t>physics.</a:t>
            </a:r>
            <a:endParaRPr lang="en-US" sz="2600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600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600" i="1" dirty="0" smtClean="0">
              <a:latin typeface="+mj-lt"/>
            </a:endParaRPr>
          </a:p>
          <a:p>
            <a:endParaRPr lang="fr-FR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436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dirty="0"/>
              <a:t>Analyse du projet : diapositive </a:t>
            </a:r>
            <a:r>
              <a:rPr lang="fr" dirty="0"/>
              <a:t>2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11491" y="522898"/>
            <a:ext cx="338050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r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/>
            </a:r>
            <a:b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368253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e 30" descr="Icônes de graphique à barres et en courbes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4715661" y="1810536"/>
            <a:ext cx="347679" cy="34767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orme libre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orme libre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4" name="Forme libre 1676" descr="Icône de case à cocher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35" name="Forme libre 4665" descr="Icône de graphique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grpSp>
        <p:nvGrpSpPr>
          <p:cNvPr id="36" name="Groupe 35" descr="Icône de personne et d’engrenage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Forme libre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8" name="Forme libre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43" name="Espace réservé du texte 2"/>
          <p:cNvSpPr txBox="1">
            <a:spLocks/>
          </p:cNvSpPr>
          <p:nvPr/>
        </p:nvSpPr>
        <p:spPr>
          <a:xfrm>
            <a:off x="705745" y="1293097"/>
            <a:ext cx="10654982" cy="5805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4" name="Titr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74352" y="354000"/>
            <a:ext cx="11703348" cy="8309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2025 </a:t>
            </a:r>
            <a:r>
              <a:rPr lang="fr-FR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/>
              </a:rPr>
              <a:t>c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all:</a:t>
            </a:r>
          </a:p>
          <a:p>
            <a:pPr lvl="0" algn="ctr">
              <a:defRPr/>
            </a:pPr>
            <a:r>
              <a:rPr lang="en-US" sz="3200" b="1" dirty="0"/>
              <a:t>E</a:t>
            </a:r>
            <a:r>
              <a:rPr lang="en-US" sz="3200" b="1" dirty="0" smtClean="0"/>
              <a:t>valuation criteria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</a:endParaRPr>
          </a:p>
        </p:txBody>
      </p:sp>
      <p:sp>
        <p:nvSpPr>
          <p:cNvPr id="18" name="Espace réservé du contenu 1"/>
          <p:cNvSpPr txBox="1">
            <a:spLocks/>
          </p:cNvSpPr>
          <p:nvPr/>
        </p:nvSpPr>
        <p:spPr>
          <a:xfrm>
            <a:off x="623248" y="625546"/>
            <a:ext cx="11221090" cy="62324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 smtClean="0">
              <a:latin typeface="+mj-lt"/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accent5"/>
                </a:solidFill>
                <a:latin typeface="+mj-lt"/>
              </a:rPr>
              <a:t>Excellence: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GB" sz="2400" i="1" dirty="0">
                <a:latin typeface="+mj-lt"/>
              </a:rPr>
              <a:t>1.1 Objectives and </a:t>
            </a:r>
            <a:r>
              <a:rPr lang="en-GB" sz="2400" i="1" dirty="0" smtClean="0">
                <a:latin typeface="+mj-lt"/>
              </a:rPr>
              <a:t>ambition: </a:t>
            </a:r>
            <a:r>
              <a:rPr lang="en-US" sz="2400" i="1" dirty="0">
                <a:latin typeface="+mj-lt"/>
              </a:rPr>
              <a:t>Clarity and pertinence of the project’s objectives, and the extent to which the proposed work is ambitious and goes beyond the state of the art.</a:t>
            </a:r>
            <a:endParaRPr lang="en-GB" sz="2400" i="1" dirty="0" smtClean="0">
              <a:latin typeface="+mj-lt"/>
            </a:endParaRPr>
          </a:p>
          <a:p>
            <a:pPr marL="0" indent="0">
              <a:buNone/>
            </a:pPr>
            <a:r>
              <a:rPr lang="fr-FR" sz="2400" i="1" dirty="0">
                <a:latin typeface="+mj-lt"/>
              </a:rPr>
              <a:t>1.2 </a:t>
            </a:r>
            <a:r>
              <a:rPr lang="fr-FR" sz="2400" i="1" dirty="0" err="1" smtClean="0">
                <a:latin typeface="+mj-lt"/>
              </a:rPr>
              <a:t>Methodology</a:t>
            </a:r>
            <a:r>
              <a:rPr lang="fr-FR" sz="2400" i="1" dirty="0" smtClean="0">
                <a:latin typeface="+mj-lt"/>
              </a:rPr>
              <a:t>: </a:t>
            </a:r>
            <a:r>
              <a:rPr lang="en-US" sz="2400" i="1" dirty="0">
                <a:latin typeface="+mj-lt"/>
              </a:rPr>
              <a:t>Soundness of the proposed </a:t>
            </a:r>
            <a:r>
              <a:rPr lang="en-US" sz="2400" i="1" dirty="0" smtClean="0">
                <a:latin typeface="+mj-lt"/>
              </a:rPr>
              <a:t>methodology</a:t>
            </a:r>
            <a:r>
              <a:rPr lang="en-US" sz="2400" i="1" dirty="0">
                <a:latin typeface="+mj-lt"/>
              </a:rPr>
              <a:t>,</a:t>
            </a:r>
            <a:endParaRPr lang="fr-FR" sz="2400" i="1" dirty="0" smtClean="0">
              <a:latin typeface="+mj-lt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5"/>
                </a:solidFill>
                <a:latin typeface="+mj-lt"/>
              </a:rPr>
              <a:t>Impact: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400" i="1" dirty="0" smtClean="0">
                <a:latin typeface="+mj-lt"/>
              </a:rPr>
              <a:t>2.1 </a:t>
            </a:r>
            <a:r>
              <a:rPr lang="en-US" sz="2400" i="1" dirty="0">
                <a:latin typeface="+mj-lt"/>
              </a:rPr>
              <a:t>Project’s pathways towards impact: Credibility of the pathways to achieve the expected outcomes and impacts specified in the work </a:t>
            </a:r>
            <a:r>
              <a:rPr lang="en-US" sz="2400" i="1" dirty="0" err="1">
                <a:latin typeface="+mj-lt"/>
              </a:rPr>
              <a:t>programme</a:t>
            </a:r>
            <a:r>
              <a:rPr lang="en-US" sz="2400" i="1" dirty="0">
                <a:latin typeface="+mj-lt"/>
              </a:rPr>
              <a:t>, and the likely scale and significance of the contributions from the project.</a:t>
            </a:r>
            <a:endParaRPr lang="en-US" sz="2400" i="1" dirty="0" smtClean="0">
              <a:latin typeface="+mj-lt"/>
            </a:endParaRPr>
          </a:p>
          <a:p>
            <a:pPr marL="0" indent="0">
              <a:buNone/>
            </a:pPr>
            <a:r>
              <a:rPr lang="en-US" sz="2400" i="1" dirty="0">
                <a:latin typeface="+mj-lt"/>
              </a:rPr>
              <a:t>2.2 Measures to </a:t>
            </a:r>
            <a:r>
              <a:rPr lang="en-US" sz="2400" i="1" dirty="0" err="1">
                <a:latin typeface="+mj-lt"/>
              </a:rPr>
              <a:t>maximise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impact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/>
                </a:solidFill>
                <a:latin typeface="+mj-lt"/>
              </a:rPr>
              <a:t>Quality </a:t>
            </a:r>
            <a:r>
              <a:rPr lang="en-US" b="1" dirty="0">
                <a:solidFill>
                  <a:schemeClr val="accent5"/>
                </a:solidFill>
                <a:latin typeface="+mj-lt"/>
              </a:rPr>
              <a:t>and efficiency of the </a:t>
            </a:r>
            <a:r>
              <a:rPr lang="en-US" b="1" dirty="0" smtClean="0">
                <a:solidFill>
                  <a:schemeClr val="accent5"/>
                </a:solidFill>
                <a:latin typeface="+mj-lt"/>
              </a:rPr>
              <a:t>implementation: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400" i="1" dirty="0">
                <a:latin typeface="+mj-lt"/>
              </a:rPr>
              <a:t>3.1 Work plan and resources</a:t>
            </a:r>
            <a:r>
              <a:rPr lang="en-US" sz="2400" i="1" dirty="0" smtClean="0">
                <a:latin typeface="+mj-lt"/>
              </a:rPr>
              <a:t>: Quality </a:t>
            </a:r>
            <a:r>
              <a:rPr lang="en-US" sz="2400" i="1" dirty="0">
                <a:latin typeface="+mj-lt"/>
              </a:rPr>
              <a:t>and effectiveness of the work plan, assessment of risks, and appropriateness of the effort assigned to work packages, and the resources overall. </a:t>
            </a:r>
            <a:endParaRPr lang="en-US" sz="2400" i="1" dirty="0" smtClean="0">
              <a:latin typeface="+mj-lt"/>
            </a:endParaRPr>
          </a:p>
          <a:p>
            <a:pPr marL="0" indent="0">
              <a:buNone/>
            </a:pPr>
            <a:r>
              <a:rPr lang="en-US" sz="2400" i="1" dirty="0">
                <a:latin typeface="+mj-lt"/>
              </a:rPr>
              <a:t>3.2 Capacity of participants and consortium as a whole</a:t>
            </a:r>
            <a:endParaRPr lang="fr-FR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10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dirty="0"/>
              <a:t>Analyse du projet : diapositive </a:t>
            </a:r>
            <a:r>
              <a:rPr lang="fr" dirty="0"/>
              <a:t>2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11491" y="522898"/>
            <a:ext cx="338050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r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/>
            </a:r>
            <a:b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368253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e 30" descr="Icônes de graphique à barres et en courbes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4715661" y="1810536"/>
            <a:ext cx="347679" cy="34767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orme libre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3" name="Forme libre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34" name="Forme libre 1676" descr="Icône de case à cocher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35" name="Forme libre 4665" descr="Icône de graphique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grpSp>
        <p:nvGrpSpPr>
          <p:cNvPr id="36" name="Groupe 35" descr="Icône de personne et d’engrenage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Forme libre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38" name="Forme libre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43" name="Espace réservé du texte 2"/>
          <p:cNvSpPr txBox="1">
            <a:spLocks/>
          </p:cNvSpPr>
          <p:nvPr/>
        </p:nvSpPr>
        <p:spPr>
          <a:xfrm>
            <a:off x="705745" y="1293097"/>
            <a:ext cx="10654982" cy="5805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4" name="Titr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74352" y="354000"/>
            <a:ext cx="11703348" cy="8309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2025 </a:t>
            </a:r>
            <a:r>
              <a:rPr lang="fr-FR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/>
              </a:rPr>
              <a:t>c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all:</a:t>
            </a:r>
          </a:p>
          <a:p>
            <a:pPr lvl="0" algn="ctr">
              <a:defRPr/>
            </a:pPr>
            <a:r>
              <a:rPr lang="en-US" sz="3200" b="1" dirty="0"/>
              <a:t>Scores and weighting</a:t>
            </a:r>
            <a:endParaRPr lang="en-US" sz="3200" b="1" dirty="0"/>
          </a:p>
        </p:txBody>
      </p:sp>
      <p:sp>
        <p:nvSpPr>
          <p:cNvPr id="18" name="Espace réservé du contenu 1"/>
          <p:cNvSpPr txBox="1">
            <a:spLocks/>
          </p:cNvSpPr>
          <p:nvPr/>
        </p:nvSpPr>
        <p:spPr>
          <a:xfrm>
            <a:off x="705745" y="1348497"/>
            <a:ext cx="10654982" cy="53227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>
                <a:latin typeface="+mj-lt"/>
              </a:rPr>
              <a:t>Evaluation </a:t>
            </a:r>
            <a:r>
              <a:rPr lang="en-US" dirty="0">
                <a:latin typeface="+mj-lt"/>
              </a:rPr>
              <a:t>scores will be awarded for the criteria, and not for the different aspects listed in the table. For full applications, each criterion will be scored out of 5. </a:t>
            </a:r>
            <a:endParaRPr lang="en-US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threshold for individual criteria will be 3. The overall threshold, applying to the sum of the three individual scores, will be 10.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1" dirty="0">
                <a:latin typeface="+mj-lt"/>
              </a:rPr>
              <a:t>To determine the ranking for ‘Innovation actions’, the score for ‘Impact’ will be given a weight of 1.5</a:t>
            </a:r>
            <a:r>
              <a:rPr lang="en-US" b="1" dirty="0" smtClean="0">
                <a:latin typeface="+mj-lt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</a:rPr>
              <a:t>Proposals that pass the individual threshold AND the overall threshold will be considered for funding, within the limits of the available call budget. Other proposals will be rejected</a:t>
            </a:r>
            <a:r>
              <a:rPr lang="en-US" dirty="0" smtClean="0"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en-US" sz="2000" i="1" dirty="0">
                <a:latin typeface="+mj-lt"/>
              </a:rPr>
              <a:t>Source: Horizon </a:t>
            </a:r>
            <a:r>
              <a:rPr lang="en-US" sz="2000" i="1" dirty="0" smtClean="0">
                <a:latin typeface="+mj-lt"/>
              </a:rPr>
              <a:t>Europe Work </a:t>
            </a:r>
            <a:r>
              <a:rPr lang="en-US" sz="2000" i="1" dirty="0" err="1">
                <a:latin typeface="+mj-lt"/>
              </a:rPr>
              <a:t>Programme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i="1" dirty="0" smtClean="0">
                <a:latin typeface="+mj-lt"/>
              </a:rPr>
              <a:t>2023-2025, </a:t>
            </a:r>
            <a:r>
              <a:rPr lang="en-US" sz="2000" i="1" dirty="0">
                <a:latin typeface="+mj-lt"/>
              </a:rPr>
              <a:t>General Annexes</a:t>
            </a:r>
            <a:endParaRPr lang="fr-FR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55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364_TF78455520" id="{1B6B5A3F-3791-4D91-8BCC-053B27B038BF}" vid="{26B24478-322D-4DF5-BC15-C9CB3253BD4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Analyse de projet, tiré de 24Slides</Template>
  <TotalTime>0</TotalTime>
  <Words>512</Words>
  <Application>Microsoft Office PowerPoint</Application>
  <PresentationFormat>Grand écran</PresentationFormat>
  <Paragraphs>67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Segoe UI Light</vt:lpstr>
      <vt:lpstr>Wingdings</vt:lpstr>
      <vt:lpstr>Thème Office</vt:lpstr>
      <vt:lpstr>Analyse du projet : diapositive 2</vt:lpstr>
      <vt:lpstr>Analyse du projet : diapositive 2</vt:lpstr>
      <vt:lpstr>Analyse du projet : diapositive 2</vt:lpstr>
      <vt:lpstr>Analyse du projet : diapositive 2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2025-03-18T13:14:16Z</dcterms:created>
  <dcterms:modified xsi:type="dcterms:W3CDTF">2025-05-13T09:41:35Z</dcterms:modified>
</cp:coreProperties>
</file>