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Crimson Pro Bold" charset="1" panose="00000000000000000000"/>
      <p:regular r:id="rId24"/>
    </p:embeddedFont>
    <p:embeddedFont>
      <p:font typeface="Crimson Pro" charset="1" panose="00000000000000000000"/>
      <p:regular r:id="rId25"/>
    </p:embeddedFont>
    <p:embeddedFont>
      <p:font typeface="Crimson Pro Bold Italics" charset="1" panose="00000000000000000000"/>
      <p:regular r:id="rId26"/>
    </p:embeddedFont>
    <p:embeddedFont>
      <p:font typeface="Open Sans Italics" charset="1" panose="020B0606030504020204"/>
      <p:regular r:id="rId27"/>
    </p:embeddedFont>
    <p:embeddedFont>
      <p:font typeface="Open Sans" charset="1" panose="020B0606030504020204"/>
      <p:regular r:id="rId28"/>
    </p:embeddedFont>
    <p:embeddedFont>
      <p:font typeface="Crimson Pro Italics" charset="1" panose="00000000000000000000"/>
      <p:regular r:id="rId29"/>
    </p:embeddedFont>
    <p:embeddedFont>
      <p:font typeface="Open Sans Bold" charset="1" panose="020B0806030504020204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27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VAGYwlIbMEU.mp4" Type="http://schemas.openxmlformats.org/officeDocument/2006/relationships/video"/><Relationship Id="rId4" Target="../media/VAGYwlIbMEU.mp4" Type="http://schemas.microsoft.com/office/2007/relationships/media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63880"/>
            <a:ext cx="3208184" cy="1223120"/>
          </a:xfrm>
          <a:custGeom>
            <a:avLst/>
            <a:gdLst/>
            <a:ahLst/>
            <a:cxnLst/>
            <a:rect r="r" b="b" t="t" l="l"/>
            <a:pathLst>
              <a:path h="1223120" w="3208184">
                <a:moveTo>
                  <a:pt x="0" y="0"/>
                </a:moveTo>
                <a:lnTo>
                  <a:pt x="3208184" y="0"/>
                </a:lnTo>
                <a:lnTo>
                  <a:pt x="3208184" y="1223120"/>
                </a:lnTo>
                <a:lnTo>
                  <a:pt x="0" y="122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08080" y="9258300"/>
            <a:ext cx="732295" cy="1028700"/>
          </a:xfrm>
          <a:custGeom>
            <a:avLst/>
            <a:gdLst/>
            <a:ahLst/>
            <a:cxnLst/>
            <a:rect r="r" b="b" t="t" l="l"/>
            <a:pathLst>
              <a:path h="1028700" w="732295">
                <a:moveTo>
                  <a:pt x="0" y="0"/>
                </a:moveTo>
                <a:lnTo>
                  <a:pt x="732295" y="0"/>
                </a:lnTo>
                <a:lnTo>
                  <a:pt x="73229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V="true">
            <a:off x="3227234" y="9258300"/>
            <a:ext cx="0" cy="111878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886293" y="-417122"/>
            <a:ext cx="21024207" cy="1376130"/>
          </a:xfrm>
          <a:custGeom>
            <a:avLst/>
            <a:gdLst/>
            <a:ahLst/>
            <a:cxnLst/>
            <a:rect r="r" b="b" t="t" l="l"/>
            <a:pathLst>
              <a:path h="1376130" w="21024207">
                <a:moveTo>
                  <a:pt x="0" y="0"/>
                </a:moveTo>
                <a:lnTo>
                  <a:pt x="21024207" y="0"/>
                </a:lnTo>
                <a:lnTo>
                  <a:pt x="21024207" y="1376130"/>
                </a:lnTo>
                <a:lnTo>
                  <a:pt x="0" y="1376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269357" y="9258300"/>
            <a:ext cx="1219200" cy="1028700"/>
          </a:xfrm>
          <a:custGeom>
            <a:avLst/>
            <a:gdLst/>
            <a:ahLst/>
            <a:cxnLst/>
            <a:rect r="r" b="b" t="t" l="l"/>
            <a:pathLst>
              <a:path h="1028700" w="1219200">
                <a:moveTo>
                  <a:pt x="0" y="0"/>
                </a:moveTo>
                <a:lnTo>
                  <a:pt x="1219200" y="0"/>
                </a:lnTo>
                <a:lnTo>
                  <a:pt x="12192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88557" y="925830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116053"/>
            <a:ext cx="16230600" cy="2818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3"/>
              </a:lnSpc>
            </a:pPr>
            <a:r>
              <a:rPr lang="en-US" b="true" sz="10803" spc="-216">
                <a:solidFill>
                  <a:srgbClr val="393939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Mini-EUSO : </a:t>
            </a:r>
          </a:p>
          <a:p>
            <a:pPr algn="ctr">
              <a:lnSpc>
                <a:spcPts val="10803"/>
              </a:lnSpc>
            </a:pPr>
            <a:r>
              <a:rPr lang="en-US" b="true" sz="10803" spc="-216">
                <a:solidFill>
                  <a:srgbClr val="393939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dead time map from pile-up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36817" y="9664065"/>
            <a:ext cx="1643298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b="true" sz="3600" spc="72">
                <a:solidFill>
                  <a:srgbClr val="000000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mail</a:t>
            </a:r>
            <a:r>
              <a:rPr lang="en-US" sz="3600" spc="72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 : msihid@apc.in2p3.fr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692730" y="6270474"/>
            <a:ext cx="2466855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3600" i="true" spc="72">
                <a:solidFill>
                  <a:srgbClr val="000000"/>
                </a:solidFill>
                <a:latin typeface="Crimson Pro Bold Italics"/>
                <a:ea typeface="Crimson Pro Bold Italics"/>
                <a:cs typeface="Crimson Pro Bold Italics"/>
                <a:sym typeface="Crimson Pro Bold Italics"/>
              </a:rPr>
              <a:t>Phd Student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450784" y="6917539"/>
            <a:ext cx="8950747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i="true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Photodetection and instrumentation for UHECR &amp; SQM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i="true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detection from space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692730" y="9664065"/>
            <a:ext cx="265673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Enzio M’sihid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348751" y="2079654"/>
            <a:ext cx="9033324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We want to identify the index of this bump.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26219" y="3211803"/>
            <a:ext cx="13238124" cy="6619062"/>
          </a:xfrm>
          <a:custGeom>
            <a:avLst/>
            <a:gdLst/>
            <a:ahLst/>
            <a:cxnLst/>
            <a:rect r="r" b="b" t="t" l="l"/>
            <a:pathLst>
              <a:path h="6619062" w="13238124">
                <a:moveTo>
                  <a:pt x="0" y="0"/>
                </a:moveTo>
                <a:lnTo>
                  <a:pt x="13238125" y="0"/>
                </a:lnTo>
                <a:lnTo>
                  <a:pt x="13238125" y="6619063"/>
                </a:lnTo>
                <a:lnTo>
                  <a:pt x="0" y="661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H="true">
            <a:off x="8745833" y="2654329"/>
            <a:ext cx="2560673" cy="405877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5" id="5"/>
          <p:cNvGrpSpPr/>
          <p:nvPr/>
        </p:nvGrpSpPr>
        <p:grpSpPr>
          <a:xfrm rot="0">
            <a:off x="14226591" y="5324758"/>
            <a:ext cx="4061409" cy="2245507"/>
            <a:chOff x="0" y="0"/>
            <a:chExt cx="5415212" cy="29940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618913"/>
              <a:ext cx="4750193" cy="2375097"/>
            </a:xfrm>
            <a:custGeom>
              <a:avLst/>
              <a:gdLst/>
              <a:ahLst/>
              <a:cxnLst/>
              <a:rect r="r" b="b" t="t" l="l"/>
              <a:pathLst>
                <a:path h="2375097" w="4750193">
                  <a:moveTo>
                    <a:pt x="0" y="0"/>
                  </a:moveTo>
                  <a:lnTo>
                    <a:pt x="4750193" y="0"/>
                  </a:lnTo>
                  <a:lnTo>
                    <a:pt x="4750193" y="2375097"/>
                  </a:lnTo>
                  <a:lnTo>
                    <a:pt x="0" y="2375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5415212" cy="695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40"/>
                </a:lnSpc>
                <a:spcBef>
                  <a:spcPct val="0"/>
                </a:spcBef>
              </a:pPr>
              <a:r>
                <a:rPr lang="en-US" sz="3100">
                  <a:solidFill>
                    <a:srgbClr val="FFFFFF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Including all sessions :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542658" y="6447512"/>
            <a:ext cx="1122754" cy="112275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Mini-EUSO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91661" y="1417637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Retrieve MINI-EUSO τ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0769" y="2631413"/>
            <a:ext cx="483884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Including sessions 20 to 44 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226591" y="7598841"/>
            <a:ext cx="3562645" cy="223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—&gt;The tail of the histogram come from the first sessions.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8150" y="5602245"/>
            <a:ext cx="5857089" cy="2928545"/>
          </a:xfrm>
          <a:custGeom>
            <a:avLst/>
            <a:gdLst/>
            <a:ahLst/>
            <a:cxnLst/>
            <a:rect r="r" b="b" t="t" l="l"/>
            <a:pathLst>
              <a:path h="2928545" w="5857089">
                <a:moveTo>
                  <a:pt x="0" y="0"/>
                </a:moveTo>
                <a:lnTo>
                  <a:pt x="5857089" y="0"/>
                </a:lnTo>
                <a:lnTo>
                  <a:pt x="5857089" y="2928545"/>
                </a:lnTo>
                <a:lnTo>
                  <a:pt x="0" y="292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28150" y="2318185"/>
            <a:ext cx="5857089" cy="2928545"/>
          </a:xfrm>
          <a:custGeom>
            <a:avLst/>
            <a:gdLst/>
            <a:ahLst/>
            <a:cxnLst/>
            <a:rect r="r" b="b" t="t" l="l"/>
            <a:pathLst>
              <a:path h="2928545" w="5857089">
                <a:moveTo>
                  <a:pt x="0" y="0"/>
                </a:moveTo>
                <a:lnTo>
                  <a:pt x="5857089" y="0"/>
                </a:lnTo>
                <a:lnTo>
                  <a:pt x="5857089" y="2928545"/>
                </a:lnTo>
                <a:lnTo>
                  <a:pt x="0" y="2928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166285" y="5602245"/>
            <a:ext cx="5857089" cy="2928545"/>
          </a:xfrm>
          <a:custGeom>
            <a:avLst/>
            <a:gdLst/>
            <a:ahLst/>
            <a:cxnLst/>
            <a:rect r="r" b="b" t="t" l="l"/>
            <a:pathLst>
              <a:path h="2928545" w="5857089">
                <a:moveTo>
                  <a:pt x="0" y="0"/>
                </a:moveTo>
                <a:lnTo>
                  <a:pt x="5857090" y="0"/>
                </a:lnTo>
                <a:lnTo>
                  <a:pt x="5857090" y="2928545"/>
                </a:lnTo>
                <a:lnTo>
                  <a:pt x="0" y="29285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66285" y="2318185"/>
            <a:ext cx="5857089" cy="2928545"/>
          </a:xfrm>
          <a:custGeom>
            <a:avLst/>
            <a:gdLst/>
            <a:ahLst/>
            <a:cxnLst/>
            <a:rect r="r" b="b" t="t" l="l"/>
            <a:pathLst>
              <a:path h="2928545" w="5857089">
                <a:moveTo>
                  <a:pt x="0" y="0"/>
                </a:moveTo>
                <a:lnTo>
                  <a:pt x="5857090" y="0"/>
                </a:lnTo>
                <a:lnTo>
                  <a:pt x="5857090" y="2928545"/>
                </a:lnTo>
                <a:lnTo>
                  <a:pt x="0" y="29285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5911" y="5602245"/>
            <a:ext cx="5857089" cy="2928545"/>
          </a:xfrm>
          <a:custGeom>
            <a:avLst/>
            <a:gdLst/>
            <a:ahLst/>
            <a:cxnLst/>
            <a:rect r="r" b="b" t="t" l="l"/>
            <a:pathLst>
              <a:path h="2928545" w="5857089">
                <a:moveTo>
                  <a:pt x="0" y="0"/>
                </a:moveTo>
                <a:lnTo>
                  <a:pt x="5857090" y="0"/>
                </a:lnTo>
                <a:lnTo>
                  <a:pt x="5857090" y="2928545"/>
                </a:lnTo>
                <a:lnTo>
                  <a:pt x="0" y="29285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5911" y="2318185"/>
            <a:ext cx="5857089" cy="2928545"/>
          </a:xfrm>
          <a:custGeom>
            <a:avLst/>
            <a:gdLst/>
            <a:ahLst/>
            <a:cxnLst/>
            <a:rect r="r" b="b" t="t" l="l"/>
            <a:pathLst>
              <a:path h="2928545" w="5857089">
                <a:moveTo>
                  <a:pt x="0" y="0"/>
                </a:moveTo>
                <a:lnTo>
                  <a:pt x="5857090" y="0"/>
                </a:lnTo>
                <a:lnTo>
                  <a:pt x="5857090" y="2928545"/>
                </a:lnTo>
                <a:lnTo>
                  <a:pt x="0" y="2928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Mini-EUSO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1661" y="1417637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Retrieve MINI-EUSO τ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5911" y="8883215"/>
            <a:ext cx="15823918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Previously we used basic python logics to retrieve the index (difficult because there’s a lot of different shapes).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2814" y="2315627"/>
            <a:ext cx="8895967" cy="6671975"/>
          </a:xfrm>
          <a:custGeom>
            <a:avLst/>
            <a:gdLst/>
            <a:ahLst/>
            <a:cxnLst/>
            <a:rect r="r" b="b" t="t" l="l"/>
            <a:pathLst>
              <a:path h="6671975" w="8895967">
                <a:moveTo>
                  <a:pt x="0" y="0"/>
                </a:moveTo>
                <a:lnTo>
                  <a:pt x="8895967" y="0"/>
                </a:lnTo>
                <a:lnTo>
                  <a:pt x="8895967" y="6671975"/>
                </a:lnTo>
                <a:lnTo>
                  <a:pt x="0" y="667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Mini-EUSO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2814" y="1431245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Analysis on all Pixel — old results.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841628" y="4594225"/>
            <a:ext cx="741767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The logic did not find an index for a lot of pixel’s histogram.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41628" y="6720898"/>
            <a:ext cx="741767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We decided to use machine learning algorithms. 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6560" y="3839008"/>
            <a:ext cx="15543363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II. Use this database to train several machine learning algorithm and look at there performance. We kept only Random Forest and XGBoost.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96560" y="5999668"/>
            <a:ext cx="7771682" cy="2083791"/>
            <a:chOff x="0" y="0"/>
            <a:chExt cx="10362242" cy="27783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362242" cy="1176255"/>
            </a:xfrm>
            <a:custGeom>
              <a:avLst/>
              <a:gdLst/>
              <a:ahLst/>
              <a:cxnLst/>
              <a:rect r="r" b="b" t="t" l="l"/>
              <a:pathLst>
                <a:path h="1176255" w="10362242">
                  <a:moveTo>
                    <a:pt x="0" y="0"/>
                  </a:moveTo>
                  <a:lnTo>
                    <a:pt x="10362242" y="0"/>
                  </a:lnTo>
                  <a:lnTo>
                    <a:pt x="10362242" y="1176255"/>
                  </a:lnTo>
                  <a:lnTo>
                    <a:pt x="0" y="1176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536049"/>
              <a:ext cx="10362242" cy="1242340"/>
            </a:xfrm>
            <a:custGeom>
              <a:avLst/>
              <a:gdLst/>
              <a:ahLst/>
              <a:cxnLst/>
              <a:rect r="r" b="b" t="t" l="l"/>
              <a:pathLst>
                <a:path h="1242340" w="10362242">
                  <a:moveTo>
                    <a:pt x="0" y="0"/>
                  </a:moveTo>
                  <a:lnTo>
                    <a:pt x="10362242" y="0"/>
                  </a:lnTo>
                  <a:lnTo>
                    <a:pt x="10362242" y="1242339"/>
                  </a:lnTo>
                  <a:lnTo>
                    <a:pt x="0" y="1242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Mini-EUSO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6560" y="1512887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Machine Learning pipeline to identify the index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6560" y="2876261"/>
            <a:ext cx="15543363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I. Manually extract the correct ondex for several histograms (150 by hand)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6560" y="5354205"/>
            <a:ext cx="17206615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III. Fine tune each promising model using a grid search for the best hyper parameters.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6560" y="8403376"/>
            <a:ext cx="17563207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IV. Apply both models on all Mini-EUSO’s  histograms (allows to check for consistency)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6560" y="9286875"/>
            <a:ext cx="16340882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V. Use different random seeds in the model to check for each models consistency.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351970" y="6768513"/>
            <a:ext cx="4891741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MAE ~9-10 photons.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595977" y="6321462"/>
            <a:ext cx="3007198" cy="1894535"/>
          </a:xfrm>
          <a:custGeom>
            <a:avLst/>
            <a:gdLst/>
            <a:ahLst/>
            <a:cxnLst/>
            <a:rect r="r" b="b" t="t" l="l"/>
            <a:pathLst>
              <a:path h="1894535" w="3007198">
                <a:moveTo>
                  <a:pt x="0" y="0"/>
                </a:moveTo>
                <a:lnTo>
                  <a:pt x="3007197" y="0"/>
                </a:lnTo>
                <a:lnTo>
                  <a:pt x="3007197" y="1894535"/>
                </a:lnTo>
                <a:lnTo>
                  <a:pt x="0" y="1894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7089" y="2725457"/>
            <a:ext cx="7516055" cy="5637041"/>
          </a:xfrm>
          <a:custGeom>
            <a:avLst/>
            <a:gdLst/>
            <a:ahLst/>
            <a:cxnLst/>
            <a:rect r="r" b="b" t="t" l="l"/>
            <a:pathLst>
              <a:path h="5637041" w="7516055">
                <a:moveTo>
                  <a:pt x="0" y="0"/>
                </a:moveTo>
                <a:lnTo>
                  <a:pt x="7516055" y="0"/>
                </a:lnTo>
                <a:lnTo>
                  <a:pt x="7516055" y="5637041"/>
                </a:lnTo>
                <a:lnTo>
                  <a:pt x="0" y="563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43245" y="2725457"/>
            <a:ext cx="7516055" cy="5637041"/>
          </a:xfrm>
          <a:custGeom>
            <a:avLst/>
            <a:gdLst/>
            <a:ahLst/>
            <a:cxnLst/>
            <a:rect r="r" b="b" t="t" l="l"/>
            <a:pathLst>
              <a:path h="5637041" w="7516055">
                <a:moveTo>
                  <a:pt x="0" y="0"/>
                </a:moveTo>
                <a:lnTo>
                  <a:pt x="7516055" y="0"/>
                </a:lnTo>
                <a:lnTo>
                  <a:pt x="7516055" y="5637041"/>
                </a:lnTo>
                <a:lnTo>
                  <a:pt x="0" y="5637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7993144" y="5143500"/>
            <a:ext cx="1750102" cy="0"/>
          </a:xfrm>
          <a:prstGeom prst="line">
            <a:avLst/>
          </a:prstGeom>
          <a:ln cap="flat" w="114300">
            <a:solidFill>
              <a:srgbClr val="FEFEFE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5" id="5"/>
          <p:cNvSpPr/>
          <p:nvPr/>
        </p:nvSpPr>
        <p:spPr>
          <a:xfrm>
            <a:off x="14376862" y="9528464"/>
            <a:ext cx="694113" cy="0"/>
          </a:xfrm>
          <a:prstGeom prst="line">
            <a:avLst/>
          </a:prstGeom>
          <a:ln cap="flat" w="38100">
            <a:solidFill>
              <a:srgbClr val="FF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6" id="6"/>
          <p:cNvSpPr/>
          <p:nvPr/>
        </p:nvSpPr>
        <p:spPr>
          <a:xfrm flipV="true">
            <a:off x="14357812" y="7483427"/>
            <a:ext cx="19050" cy="2045037"/>
          </a:xfrm>
          <a:prstGeom prst="line">
            <a:avLst/>
          </a:prstGeom>
          <a:ln cap="flat" w="38100">
            <a:solidFill>
              <a:srgbClr val="FF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1685217" y="8609277"/>
            <a:ext cx="694113" cy="0"/>
          </a:xfrm>
          <a:prstGeom prst="line">
            <a:avLst/>
          </a:prstGeom>
          <a:ln cap="flat" w="38100">
            <a:solidFill>
              <a:srgbClr val="FF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8" id="8"/>
          <p:cNvSpPr/>
          <p:nvPr/>
        </p:nvSpPr>
        <p:spPr>
          <a:xfrm flipV="true">
            <a:off x="11666167" y="6564240"/>
            <a:ext cx="19050" cy="2045037"/>
          </a:xfrm>
          <a:prstGeom prst="line">
            <a:avLst/>
          </a:prstGeom>
          <a:ln cap="flat" w="38100">
            <a:solidFill>
              <a:srgbClr val="FF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9743245" y="132926"/>
            <a:ext cx="3686442" cy="2363931"/>
          </a:xfrm>
          <a:custGeom>
            <a:avLst/>
            <a:gdLst/>
            <a:ahLst/>
            <a:cxnLst/>
            <a:rect r="r" b="b" t="t" l="l"/>
            <a:pathLst>
              <a:path h="2363931" w="3686442">
                <a:moveTo>
                  <a:pt x="0" y="0"/>
                </a:moveTo>
                <a:lnTo>
                  <a:pt x="3686442" y="0"/>
                </a:lnTo>
                <a:lnTo>
                  <a:pt x="3686442" y="2363931"/>
                </a:lnTo>
                <a:lnTo>
                  <a:pt x="0" y="23639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Mini-EUSO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7089" y="1431245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Analysis on all Pixel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070975" y="9309389"/>
            <a:ext cx="7266870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sz="3000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Bit-shift pixels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9330" y="8372023"/>
            <a:ext cx="1718816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sz="3000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Dead pixels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Mini-EUSO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7089" y="1431245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Models comparison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86614" y="2005920"/>
            <a:ext cx="20021166" cy="7876991"/>
            <a:chOff x="0" y="0"/>
            <a:chExt cx="26694889" cy="105026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401856" cy="7051392"/>
            </a:xfrm>
            <a:custGeom>
              <a:avLst/>
              <a:gdLst/>
              <a:ahLst/>
              <a:cxnLst/>
              <a:rect r="r" b="b" t="t" l="l"/>
              <a:pathLst>
                <a:path h="7051392" w="9401856">
                  <a:moveTo>
                    <a:pt x="0" y="0"/>
                  </a:moveTo>
                  <a:lnTo>
                    <a:pt x="9401856" y="0"/>
                  </a:lnTo>
                  <a:lnTo>
                    <a:pt x="9401856" y="7051392"/>
                  </a:lnTo>
                  <a:lnTo>
                    <a:pt x="0" y="7051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868956" y="7292692"/>
              <a:ext cx="3993733" cy="3209963"/>
            </a:xfrm>
            <a:custGeom>
              <a:avLst/>
              <a:gdLst/>
              <a:ahLst/>
              <a:cxnLst/>
              <a:rect r="r" b="b" t="t" l="l"/>
              <a:pathLst>
                <a:path h="3209963" w="3993733">
                  <a:moveTo>
                    <a:pt x="0" y="0"/>
                  </a:moveTo>
                  <a:lnTo>
                    <a:pt x="3993733" y="0"/>
                  </a:lnTo>
                  <a:lnTo>
                    <a:pt x="3993733" y="3209963"/>
                  </a:lnTo>
                  <a:lnTo>
                    <a:pt x="0" y="3209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41300" y="7292692"/>
              <a:ext cx="4279950" cy="3209963"/>
            </a:xfrm>
            <a:custGeom>
              <a:avLst/>
              <a:gdLst/>
              <a:ahLst/>
              <a:cxnLst/>
              <a:rect r="r" b="b" t="t" l="l"/>
              <a:pathLst>
                <a:path h="3209963" w="4279950">
                  <a:moveTo>
                    <a:pt x="0" y="0"/>
                  </a:moveTo>
                  <a:lnTo>
                    <a:pt x="4279950" y="0"/>
                  </a:lnTo>
                  <a:lnTo>
                    <a:pt x="4279950" y="3209963"/>
                  </a:lnTo>
                  <a:lnTo>
                    <a:pt x="0" y="3209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942228" y="7292692"/>
              <a:ext cx="4279950" cy="3209963"/>
            </a:xfrm>
            <a:custGeom>
              <a:avLst/>
              <a:gdLst/>
              <a:ahLst/>
              <a:cxnLst/>
              <a:rect r="r" b="b" t="t" l="l"/>
              <a:pathLst>
                <a:path h="3209963" w="4279950">
                  <a:moveTo>
                    <a:pt x="0" y="0"/>
                  </a:moveTo>
                  <a:lnTo>
                    <a:pt x="4279950" y="0"/>
                  </a:lnTo>
                  <a:lnTo>
                    <a:pt x="4279950" y="3209963"/>
                  </a:lnTo>
                  <a:lnTo>
                    <a:pt x="0" y="3209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7005729" y="9902580"/>
              <a:ext cx="9689159" cy="600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00"/>
                </a:lnSpc>
              </a:pPr>
              <a:r>
                <a:rPr lang="en-US" sz="3000">
                  <a:solidFill>
                    <a:srgbClr val="FFFFFF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y = x ± 0.03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736445" y="2005920"/>
            <a:ext cx="7028240" cy="5271180"/>
          </a:xfrm>
          <a:custGeom>
            <a:avLst/>
            <a:gdLst/>
            <a:ahLst/>
            <a:cxnLst/>
            <a:rect r="r" b="b" t="t" l="l"/>
            <a:pathLst>
              <a:path h="5271180" w="7028240">
                <a:moveTo>
                  <a:pt x="0" y="0"/>
                </a:moveTo>
                <a:lnTo>
                  <a:pt x="7028240" y="0"/>
                </a:lnTo>
                <a:lnTo>
                  <a:pt x="7028240" y="5271180"/>
                </a:lnTo>
                <a:lnTo>
                  <a:pt x="0" y="52711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255705" y="4086225"/>
            <a:ext cx="2889527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Overall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good </a:t>
            </a: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consistency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</a:t>
            </a: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between the model’s predictions.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7089" y="2300810"/>
            <a:ext cx="11146183" cy="6576248"/>
          </a:xfrm>
          <a:custGeom>
            <a:avLst/>
            <a:gdLst/>
            <a:ahLst/>
            <a:cxnLst/>
            <a:rect r="r" b="b" t="t" l="l"/>
            <a:pathLst>
              <a:path h="6576248" w="11146183">
                <a:moveTo>
                  <a:pt x="0" y="0"/>
                </a:moveTo>
                <a:lnTo>
                  <a:pt x="11146183" y="0"/>
                </a:lnTo>
                <a:lnTo>
                  <a:pt x="11146183" y="6576248"/>
                </a:lnTo>
                <a:lnTo>
                  <a:pt x="0" y="657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Mini-EUSO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7089" y="1431245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General remark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191268" y="3464859"/>
            <a:ext cx="4816428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• 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This simulation was conducted over different bits of sessions to check for a change in the </a:t>
            </a: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dead time  of the pixels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. It </a:t>
            </a: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looks quite stable 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overall.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191268" y="6665259"/>
            <a:ext cx="4816428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0"/>
              </a:lnSpc>
            </a:pP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• 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We can </a:t>
            </a: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easily extract 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from the latter each </a:t>
            </a: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individual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</a:t>
            </a: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pixel evolution </a:t>
            </a:r>
            <a:r>
              <a:rPr lang="en-US" sz="300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if necessary.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Mini-EUSO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7089" y="1431245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General remark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51157" y="4543350"/>
            <a:ext cx="4816428" cy="505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AJOUTER SLIDE SUR L’INCERTITUDE GENERALE de la RECONSTRUCTION : 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• L’ENTRAINEMENT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• LE MODELE </a:t>
            </a:r>
          </a:p>
          <a:p>
            <a:pPr algn="l">
              <a:lnSpc>
                <a:spcPts val="3300"/>
              </a:lnSpc>
            </a:pPr>
          </a:p>
          <a:p>
            <a:pPr algn="l" marL="0" indent="0" lvl="0">
              <a:lnSpc>
                <a:spcPts val="3300"/>
              </a:lnSpc>
            </a:pPr>
            <a:r>
              <a:rPr lang="en-US" b="true" sz="30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VIRE LA PARTIE SIMULATOIN ET DIRE JUSTE : ON SIMULE PLEIN DE GTU AVEC RATE EQUIPROBABLE ET EN EDT= SIMULATION DES D1 HISTOGRAMS. 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1855" y="8513740"/>
            <a:ext cx="1750713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• </a:t>
            </a: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Those results were presented partly in a poster at the ASAPP 2025 in Spain.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962047" y="7740749"/>
            <a:ext cx="1906947" cy="2695332"/>
          </a:xfrm>
          <a:custGeom>
            <a:avLst/>
            <a:gdLst/>
            <a:ahLst/>
            <a:cxnLst/>
            <a:rect r="r" b="b" t="t" l="l"/>
            <a:pathLst>
              <a:path h="2695332" w="1906947">
                <a:moveTo>
                  <a:pt x="0" y="0"/>
                </a:moveTo>
                <a:lnTo>
                  <a:pt x="1906948" y="0"/>
                </a:lnTo>
                <a:lnTo>
                  <a:pt x="1906948" y="2695332"/>
                </a:lnTo>
                <a:lnTo>
                  <a:pt x="0" y="269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3362209" y="43973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Conclusion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0430" y="2218997"/>
            <a:ext cx="9751722" cy="167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• </a:t>
            </a: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We have a cleaner map of Mini-EUSO’s pixel’s dead time. Which can still be improved (EDT hypothesis, model training...).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443342" y="1254434"/>
            <a:ext cx="7611253" cy="5708440"/>
          </a:xfrm>
          <a:custGeom>
            <a:avLst/>
            <a:gdLst/>
            <a:ahLst/>
            <a:cxnLst/>
            <a:rect r="r" b="b" t="t" l="l"/>
            <a:pathLst>
              <a:path h="5708440" w="7611253">
                <a:moveTo>
                  <a:pt x="0" y="0"/>
                </a:moveTo>
                <a:lnTo>
                  <a:pt x="7611253" y="0"/>
                </a:lnTo>
                <a:lnTo>
                  <a:pt x="7611253" y="5708440"/>
                </a:lnTo>
                <a:lnTo>
                  <a:pt x="0" y="5708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0430" y="4035629"/>
            <a:ext cx="9751722" cy="223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• </a:t>
            </a: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The latter will be useful for improving the un-pile-up procedure (see tomorrow’s pile-up presentation).</a:t>
            </a:r>
          </a:p>
          <a:p>
            <a:pPr algn="l" marL="0" indent="0" lvl="0">
              <a:lnSpc>
                <a:spcPts val="43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361855" y="5957730"/>
            <a:ext cx="4491252" cy="2366834"/>
            <a:chOff x="0" y="0"/>
            <a:chExt cx="5988337" cy="315577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5988337" cy="3155779"/>
              <a:chOff x="0" y="0"/>
              <a:chExt cx="467891" cy="24657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67891" cy="246573"/>
              </a:xfrm>
              <a:custGeom>
                <a:avLst/>
                <a:gdLst/>
                <a:ahLst/>
                <a:cxnLst/>
                <a:rect r="r" b="b" t="t" l="l"/>
                <a:pathLst>
                  <a:path h="246573" w="467891">
                    <a:moveTo>
                      <a:pt x="0" y="0"/>
                    </a:moveTo>
                    <a:lnTo>
                      <a:pt x="467891" y="0"/>
                    </a:lnTo>
                    <a:lnTo>
                      <a:pt x="467891" y="246573"/>
                    </a:lnTo>
                    <a:lnTo>
                      <a:pt x="0" y="246573"/>
                    </a:lnTo>
                    <a:close/>
                  </a:path>
                </a:pathLst>
              </a:custGeom>
              <a:solidFill>
                <a:srgbClr val="FFFEFE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104775"/>
                <a:ext cx="467891" cy="35134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716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443" y="231213"/>
              <a:ext cx="3043396" cy="565539"/>
            </a:xfrm>
            <a:custGeom>
              <a:avLst/>
              <a:gdLst/>
              <a:ahLst/>
              <a:cxnLst/>
              <a:rect r="r" b="b" t="t" l="l"/>
              <a:pathLst>
                <a:path h="565539" w="3043396">
                  <a:moveTo>
                    <a:pt x="0" y="0"/>
                  </a:moveTo>
                  <a:lnTo>
                    <a:pt x="3043397" y="0"/>
                  </a:lnTo>
                  <a:lnTo>
                    <a:pt x="3043397" y="565539"/>
                  </a:lnTo>
                  <a:lnTo>
                    <a:pt x="0" y="565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37" t="0" r="-3037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78204" y="1580467"/>
              <a:ext cx="2682981" cy="589875"/>
            </a:xfrm>
            <a:custGeom>
              <a:avLst/>
              <a:gdLst/>
              <a:ahLst/>
              <a:cxnLst/>
              <a:rect r="r" b="b" t="t" l="l"/>
              <a:pathLst>
                <a:path h="589875" w="2682981">
                  <a:moveTo>
                    <a:pt x="0" y="0"/>
                  </a:moveTo>
                  <a:lnTo>
                    <a:pt x="2682981" y="0"/>
                  </a:lnTo>
                  <a:lnTo>
                    <a:pt x="2682981" y="589875"/>
                  </a:lnTo>
                  <a:lnTo>
                    <a:pt x="0" y="589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23781" y="2194998"/>
              <a:ext cx="5264556" cy="960781"/>
            </a:xfrm>
            <a:custGeom>
              <a:avLst/>
              <a:gdLst/>
              <a:ahLst/>
              <a:cxnLst/>
              <a:rect r="r" b="b" t="t" l="l"/>
              <a:pathLst>
                <a:path h="960781" w="5264556">
                  <a:moveTo>
                    <a:pt x="0" y="0"/>
                  </a:moveTo>
                  <a:lnTo>
                    <a:pt x="5264556" y="0"/>
                  </a:lnTo>
                  <a:lnTo>
                    <a:pt x="5264556" y="960781"/>
                  </a:lnTo>
                  <a:lnTo>
                    <a:pt x="0" y="96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578204" y="796752"/>
              <a:ext cx="2305606" cy="818813"/>
            </a:xfrm>
            <a:custGeom>
              <a:avLst/>
              <a:gdLst/>
              <a:ahLst/>
              <a:cxnLst/>
              <a:rect r="r" b="b" t="t" l="l"/>
              <a:pathLst>
                <a:path h="818813" w="2305606">
                  <a:moveTo>
                    <a:pt x="0" y="0"/>
                  </a:moveTo>
                  <a:lnTo>
                    <a:pt x="2305606" y="0"/>
                  </a:lnTo>
                  <a:lnTo>
                    <a:pt x="2305606" y="818813"/>
                  </a:lnTo>
                  <a:lnTo>
                    <a:pt x="0" y="818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AutoShape 16" id="16"/>
            <p:cNvSpPr/>
            <p:nvPr/>
          </p:nvSpPr>
          <p:spPr>
            <a:xfrm>
              <a:off x="752143" y="1132921"/>
              <a:ext cx="139043" cy="0"/>
            </a:xfrm>
            <a:prstGeom prst="line">
              <a:avLst/>
            </a:prstGeom>
            <a:ln cap="flat" w="1090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314450"/>
            <a:ext cx="8107274" cy="200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spc="-300" b="true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Plan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098288"/>
            <a:ext cx="16834333" cy="104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I. PILE-UP  : QUICK RECAP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837282"/>
            <a:ext cx="16432986" cy="104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II. APPLICATION TO Mini-EUSO : UPDATE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314450"/>
            <a:ext cx="8107274" cy="200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spc="-300" b="true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Plan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098288"/>
            <a:ext cx="16834333" cy="104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 spc="12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I. PILE-UP  : QUICK RECAP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837282"/>
            <a:ext cx="16432986" cy="104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>
                    <a:alpha val="37647"/>
                  </a:srgbClr>
                </a:solidFill>
                <a:latin typeface="Crimson Pro"/>
                <a:ea typeface="Crimson Pro"/>
                <a:cs typeface="Crimson Pro"/>
                <a:sym typeface="Crimson Pro"/>
              </a:rPr>
              <a:t>II. APPLICATION TO Mini-EUSO : UPDATE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274989"/>
            <a:ext cx="12670088" cy="1483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4"/>
              </a:lnSpc>
              <a:spcBef>
                <a:spcPct val="0"/>
              </a:spcBef>
            </a:pPr>
            <a:r>
              <a:rPr lang="en-US" sz="2867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FROM</a:t>
            </a:r>
            <a:r>
              <a:rPr lang="en-US" sz="2867" i="true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: Unce</a:t>
            </a:r>
            <a:r>
              <a:rPr lang="en-US" sz="2867" i="true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rtainty of nuclear counting , S. Pommé et al 2015 Metrologia 52 S3, doi:10.1088/0026-1394/52/3/S3</a:t>
            </a:r>
          </a:p>
          <a:p>
            <a:pPr algn="ctr">
              <a:lnSpc>
                <a:spcPts val="4014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28700" y="5517326"/>
            <a:ext cx="12670088" cy="1814814"/>
          </a:xfrm>
          <a:custGeom>
            <a:avLst/>
            <a:gdLst/>
            <a:ahLst/>
            <a:cxnLst/>
            <a:rect r="r" b="b" t="t" l="l"/>
            <a:pathLst>
              <a:path h="1814814" w="12670088">
                <a:moveTo>
                  <a:pt x="0" y="0"/>
                </a:moveTo>
                <a:lnTo>
                  <a:pt x="12670088" y="0"/>
                </a:lnTo>
                <a:lnTo>
                  <a:pt x="12670088" y="1814813"/>
                </a:lnTo>
                <a:lnTo>
                  <a:pt x="0" y="1814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4400613" y="477838"/>
            <a:ext cx="12416610" cy="1585233"/>
            <a:chOff x="0" y="0"/>
            <a:chExt cx="16555480" cy="21136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936575" y="57150"/>
              <a:ext cx="15618905" cy="1411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975"/>
                </a:lnSpc>
              </a:pPr>
              <a:r>
                <a:rPr lang="en-US" sz="7250">
                  <a:solidFill>
                    <a:srgbClr val="FFFFFF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Pile-up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37885"/>
              <a:ext cx="15618905" cy="775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399"/>
                </a:lnSpc>
              </a:pPr>
              <a:r>
                <a:rPr lang="en-US" sz="3999" i="true">
                  <a:solidFill>
                    <a:srgbClr val="FFFFFF"/>
                  </a:solidFill>
                  <a:latin typeface="Crimson Pro Italics"/>
                  <a:ea typeface="Crimson Pro Italics"/>
                  <a:cs typeface="Crimson Pro Italics"/>
                  <a:sym typeface="Crimson Pro Italics"/>
                </a:rPr>
                <a:t>Recap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38124"/>
            <a:ext cx="16469591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Pile-Up refers to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multiple events occuring within a time window too short for the system to distinguish them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Thus leading to a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saturation on the maximum number of count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that the electronic can observe within a GTU.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593718"/>
            <a:ext cx="172593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Pile-Up in Extended Dead Time (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EDT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 refers to a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specific type of electronics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8225" y="8634730"/>
            <a:ext cx="16469591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We will consider Mini-EUSO to be in EDT 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(This hypothesis is good but will be improved for future simulation of its D1 histograms).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32167" y="5450651"/>
            <a:ext cx="4222435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extra counts until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the electronics gets at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rest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698182" y="534988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Pile-up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26880" y="1535113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Simulation Recap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871916" y="19113"/>
            <a:ext cx="10416084" cy="7017837"/>
          </a:xfrm>
          <a:custGeom>
            <a:avLst/>
            <a:gdLst/>
            <a:ahLst/>
            <a:cxnLst/>
            <a:rect r="r" b="b" t="t" l="l"/>
            <a:pathLst>
              <a:path h="7017837" w="10416084">
                <a:moveTo>
                  <a:pt x="0" y="0"/>
                </a:moveTo>
                <a:lnTo>
                  <a:pt x="10416084" y="0"/>
                </a:lnTo>
                <a:lnTo>
                  <a:pt x="10416084" y="7017837"/>
                </a:lnTo>
                <a:lnTo>
                  <a:pt x="0" y="7017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65834" y="4546720"/>
            <a:ext cx="803281" cy="977444"/>
          </a:xfrm>
          <a:custGeom>
            <a:avLst/>
            <a:gdLst/>
            <a:ahLst/>
            <a:cxnLst/>
            <a:rect r="r" b="b" t="t" l="l"/>
            <a:pathLst>
              <a:path h="977444" w="803281">
                <a:moveTo>
                  <a:pt x="0" y="0"/>
                </a:moveTo>
                <a:lnTo>
                  <a:pt x="803281" y="0"/>
                </a:lnTo>
                <a:lnTo>
                  <a:pt x="803281" y="977443"/>
                </a:lnTo>
                <a:lnTo>
                  <a:pt x="0" y="9774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2814" y="2491695"/>
            <a:ext cx="3965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Set a photon Rate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89535" y="3185832"/>
            <a:ext cx="466838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Poisson Distribution of ∆t in a GTU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06513" y="4943773"/>
            <a:ext cx="35280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∆t  &gt; τ : Count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065834" y="5705138"/>
            <a:ext cx="803281" cy="977444"/>
          </a:xfrm>
          <a:custGeom>
            <a:avLst/>
            <a:gdLst/>
            <a:ahLst/>
            <a:cxnLst/>
            <a:rect r="r" b="b" t="t" l="l"/>
            <a:pathLst>
              <a:path h="977444" w="803281">
                <a:moveTo>
                  <a:pt x="0" y="0"/>
                </a:moveTo>
                <a:lnTo>
                  <a:pt x="803281" y="0"/>
                </a:lnTo>
                <a:lnTo>
                  <a:pt x="803281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106513" y="6102192"/>
            <a:ext cx="35280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∆t &lt; τ : Missed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89535" y="7196932"/>
            <a:ext cx="466838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Repeat over nGTU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2814" y="8148797"/>
            <a:ext cx="441230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Change photon rate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526151" y="9153525"/>
            <a:ext cx="3501033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Photon Rates : int(0 to 2000)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 Photons sent during a GTU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2814" y="8961755"/>
            <a:ext cx="7435155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Result : (# Photon Rates , nGTU) 2D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array with # of Count  as elements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526151" y="8424705"/>
            <a:ext cx="3761849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τ = 6.0 to 12.0 by step of 0.5 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nGTU = 1000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5336" y="3072085"/>
            <a:ext cx="803281" cy="977444"/>
          </a:xfrm>
          <a:custGeom>
            <a:avLst/>
            <a:gdLst/>
            <a:ahLst/>
            <a:cxnLst/>
            <a:rect r="r" b="b" t="t" l="l"/>
            <a:pathLst>
              <a:path h="977444" w="803281">
                <a:moveTo>
                  <a:pt x="0" y="0"/>
                </a:moveTo>
                <a:lnTo>
                  <a:pt x="803281" y="0"/>
                </a:lnTo>
                <a:lnTo>
                  <a:pt x="803281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09130" y="4231767"/>
            <a:ext cx="803281" cy="977444"/>
          </a:xfrm>
          <a:custGeom>
            <a:avLst/>
            <a:gdLst/>
            <a:ahLst/>
            <a:cxnLst/>
            <a:rect r="r" b="b" t="t" l="l"/>
            <a:pathLst>
              <a:path h="977444" w="803281">
                <a:moveTo>
                  <a:pt x="0" y="0"/>
                </a:moveTo>
                <a:lnTo>
                  <a:pt x="803281" y="0"/>
                </a:lnTo>
                <a:lnTo>
                  <a:pt x="803281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02186" y="-4831"/>
            <a:ext cx="10008050" cy="7681179"/>
          </a:xfrm>
          <a:custGeom>
            <a:avLst/>
            <a:gdLst/>
            <a:ahLst/>
            <a:cxnLst/>
            <a:rect r="r" b="b" t="t" l="l"/>
            <a:pathLst>
              <a:path h="7681179" w="10008050">
                <a:moveTo>
                  <a:pt x="0" y="0"/>
                </a:moveTo>
                <a:lnTo>
                  <a:pt x="10008051" y="0"/>
                </a:lnTo>
                <a:lnTo>
                  <a:pt x="10008051" y="7681179"/>
                </a:lnTo>
                <a:lnTo>
                  <a:pt x="0" y="76811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76993" y="1653477"/>
            <a:ext cx="4387158" cy="654085"/>
          </a:xfrm>
          <a:custGeom>
            <a:avLst/>
            <a:gdLst/>
            <a:ahLst/>
            <a:cxnLst/>
            <a:rect r="r" b="b" t="t" l="l"/>
            <a:pathLst>
              <a:path h="654085" w="4387158">
                <a:moveTo>
                  <a:pt x="0" y="0"/>
                </a:moveTo>
                <a:lnTo>
                  <a:pt x="4387158" y="0"/>
                </a:lnTo>
                <a:lnTo>
                  <a:pt x="4387158" y="654086"/>
                </a:lnTo>
                <a:lnTo>
                  <a:pt x="0" y="6540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06211" y="8631822"/>
            <a:ext cx="803281" cy="977444"/>
          </a:xfrm>
          <a:custGeom>
            <a:avLst/>
            <a:gdLst/>
            <a:ahLst/>
            <a:cxnLst/>
            <a:rect r="r" b="b" t="t" l="l"/>
            <a:pathLst>
              <a:path h="977444" w="803281">
                <a:moveTo>
                  <a:pt x="0" y="0"/>
                </a:moveTo>
                <a:lnTo>
                  <a:pt x="803282" y="0"/>
                </a:lnTo>
                <a:lnTo>
                  <a:pt x="803282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2814" y="2491695"/>
            <a:ext cx="3868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89535" y="3528180"/>
            <a:ext cx="466838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Counts Grid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99216" y="4701439"/>
            <a:ext cx="502518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Each column has nGTU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6216" y="2491695"/>
            <a:ext cx="687830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Get Count # of each Photon Rate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99216" y="5301196"/>
            <a:ext cx="3872689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Mean and sigma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over the nGTUs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each rate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85780" y="8022539"/>
            <a:ext cx="467513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Coordinates of max :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109493" y="9103893"/>
            <a:ext cx="4273757" cy="526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44"/>
              </a:lnSpc>
            </a:pPr>
            <a:r>
              <a:rPr lang="en-US" sz="310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Even ∆t for all photons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699090" y="7923998"/>
            <a:ext cx="1771482" cy="990506"/>
          </a:xfrm>
          <a:custGeom>
            <a:avLst/>
            <a:gdLst/>
            <a:ahLst/>
            <a:cxnLst/>
            <a:rect r="r" b="b" t="t" l="l"/>
            <a:pathLst>
              <a:path h="990506" w="1771482">
                <a:moveTo>
                  <a:pt x="0" y="0"/>
                </a:moveTo>
                <a:lnTo>
                  <a:pt x="1771482" y="0"/>
                </a:lnTo>
                <a:lnTo>
                  <a:pt x="1771482" y="990506"/>
                </a:lnTo>
                <a:lnTo>
                  <a:pt x="0" y="9905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62814" y="8536254"/>
            <a:ext cx="6878301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From this we can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extract the histogram of the counts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2814" y="461963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Pile-up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2814" y="1497013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Simulation Recap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62814" y="461963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Pile-up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62814" y="1497013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Simulation Recap</a:t>
            </a:r>
          </a:p>
        </p:txBody>
      </p:sp>
      <p:pic>
        <p:nvPicPr>
          <p:cNvPr name="Picture 4" id="4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0.0000" end="2313.3340"/>
                </p14:media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618568" y="2447373"/>
            <a:ext cx="12163191" cy="644074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62814" y="2715173"/>
            <a:ext cx="5055754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All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rates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are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equally possible 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this simulation of Mini-EUSO’s D1 histograms.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2814" y="5601071"/>
            <a:ext cx="5055754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We look for a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between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τ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this </a:t>
            </a:r>
            <a:r>
              <a:rPr lang="en-US" sz="33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histogram’s shape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We used the index of the right bump. 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2814" y="2285026"/>
            <a:ext cx="11527641" cy="7262414"/>
          </a:xfrm>
          <a:custGeom>
            <a:avLst/>
            <a:gdLst/>
            <a:ahLst/>
            <a:cxnLst/>
            <a:rect r="r" b="b" t="t" l="l"/>
            <a:pathLst>
              <a:path h="7262414" w="11527641">
                <a:moveTo>
                  <a:pt x="0" y="0"/>
                </a:moveTo>
                <a:lnTo>
                  <a:pt x="11527641" y="0"/>
                </a:lnTo>
                <a:lnTo>
                  <a:pt x="11527641" y="7262413"/>
                </a:lnTo>
                <a:lnTo>
                  <a:pt x="0" y="72624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6211" y="2600483"/>
            <a:ext cx="259773" cy="280555"/>
            <a:chOff x="0" y="0"/>
            <a:chExt cx="68418" cy="738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8418" cy="73891"/>
            </a:xfrm>
            <a:custGeom>
              <a:avLst/>
              <a:gdLst/>
              <a:ahLst/>
              <a:cxnLst/>
              <a:rect r="r" b="b" t="t" l="l"/>
              <a:pathLst>
                <a:path h="73891" w="68418">
                  <a:moveTo>
                    <a:pt x="0" y="0"/>
                  </a:moveTo>
                  <a:lnTo>
                    <a:pt x="68418" y="0"/>
                  </a:lnTo>
                  <a:lnTo>
                    <a:pt x="68418" y="73891"/>
                  </a:lnTo>
                  <a:lnTo>
                    <a:pt x="0" y="738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68418" cy="1215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62814" y="461963"/>
            <a:ext cx="11714179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Pile-up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2814" y="1497013"/>
            <a:ext cx="11714179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399"/>
              </a:lnSpc>
            </a:pPr>
            <a:r>
              <a:rPr lang="en-US" sz="3999" i="true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Simulation Recap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76993" y="4450998"/>
            <a:ext cx="6011007" cy="264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0"/>
              </a:lnSpc>
            </a:pPr>
            <a:r>
              <a:rPr lang="en-US" sz="3154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The fit of τ for the right bump  is very good.</a:t>
            </a:r>
          </a:p>
          <a:p>
            <a:pPr algn="l">
              <a:lnSpc>
                <a:spcPts val="3470"/>
              </a:lnSpc>
            </a:pPr>
          </a:p>
          <a:p>
            <a:pPr algn="l">
              <a:lnSpc>
                <a:spcPts val="3470"/>
              </a:lnSpc>
            </a:pPr>
            <a:r>
              <a:rPr lang="en-US" sz="3154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Hence if we</a:t>
            </a:r>
            <a:r>
              <a:rPr lang="en-US" b="true" sz="3154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 identify the right bump on Mini-EUSO’s histograms</a:t>
            </a:r>
            <a:r>
              <a:rPr lang="en-US" sz="3154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, we can </a:t>
            </a:r>
            <a:r>
              <a:rPr lang="en-US" b="true" sz="3154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retrieve</a:t>
            </a:r>
            <a:r>
              <a:rPr lang="en-US" sz="3154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it’s  </a:t>
            </a:r>
            <a:r>
              <a:rPr lang="en-US" b="true" sz="3154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τ</a:t>
            </a:r>
            <a:r>
              <a:rPr lang="en-US" sz="3154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.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5766430"/>
            <a:ext cx="259773" cy="280555"/>
            <a:chOff x="0" y="0"/>
            <a:chExt cx="68418" cy="738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418" cy="73891"/>
            </a:xfrm>
            <a:custGeom>
              <a:avLst/>
              <a:gdLst/>
              <a:ahLst/>
              <a:cxnLst/>
              <a:rect r="r" b="b" t="t" l="l"/>
              <a:pathLst>
                <a:path h="73891" w="68418">
                  <a:moveTo>
                    <a:pt x="0" y="0"/>
                  </a:moveTo>
                  <a:lnTo>
                    <a:pt x="68418" y="0"/>
                  </a:lnTo>
                  <a:lnTo>
                    <a:pt x="68418" y="73891"/>
                  </a:lnTo>
                  <a:lnTo>
                    <a:pt x="0" y="738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68418" cy="1215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540080" y="2521542"/>
            <a:ext cx="7212036" cy="35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7"/>
              </a:lnSpc>
              <a:spcBef>
                <a:spcPct val="0"/>
              </a:spcBef>
            </a:pPr>
            <a:r>
              <a:rPr lang="en-US" sz="21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τ</a:t>
            </a:r>
          </a:p>
        </p:txBody>
      </p:sp>
      <p:sp>
        <p:nvSpPr>
          <p:cNvPr name="TextBox 13" id="13"/>
          <p:cNvSpPr txBox="true"/>
          <p:nvPr/>
        </p:nvSpPr>
        <p:spPr>
          <a:xfrm rot="-5400000">
            <a:off x="-2596368" y="5586682"/>
            <a:ext cx="7212036" cy="35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7"/>
              </a:lnSpc>
              <a:spcBef>
                <a:spcPct val="0"/>
              </a:spcBef>
            </a:pPr>
            <a:r>
              <a:rPr lang="en-US" sz="21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τ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3939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314450"/>
            <a:ext cx="8107274" cy="200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spc="-300" b="true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Plan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098288"/>
            <a:ext cx="16834333" cy="104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>
                    <a:alpha val="37647"/>
                  </a:srgbClr>
                </a:solidFill>
                <a:latin typeface="Crimson Pro"/>
                <a:ea typeface="Crimson Pro"/>
                <a:cs typeface="Crimson Pro"/>
                <a:sym typeface="Crimson Pro"/>
              </a:rPr>
              <a:t>I. PILE-UP  : QUICK RECAP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837282"/>
            <a:ext cx="16432986" cy="104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II. APPLICATION TO Mini-EUSO : UPDATE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DAGpGeDreeo</dc:identifier>
  <dcterms:modified xsi:type="dcterms:W3CDTF">2011-08-01T06:04:30Z</dcterms:modified>
  <cp:revision>1</cp:revision>
  <dc:title>— Paris 06/25 — MINI-EUSO: Scurves and Pile-up </dc:title>
</cp:coreProperties>
</file>