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04" r:id="rId3"/>
    <p:sldId id="305" r:id="rId4"/>
    <p:sldId id="303" r:id="rId5"/>
    <p:sldId id="415" r:id="rId6"/>
    <p:sldId id="414" r:id="rId7"/>
    <p:sldId id="416" r:id="rId8"/>
    <p:sldId id="41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8" d="100"/>
          <a:sy n="88" d="100"/>
        </p:scale>
        <p:origin x="252" y="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F755D-7885-490E-904E-5E17B8C89500}" type="datetimeFigureOut">
              <a:rPr lang="ru-RU" smtClean="0"/>
              <a:t>01.06.2025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3B79E-01CE-4EEC-A824-0D579B73B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617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2253-A94D-4ECD-9131-723C4785C8F6}" type="datetimeFigureOut">
              <a:rPr lang="ru-RU" smtClean="0"/>
              <a:t>01.06.2025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B1AB0-CCF5-4A02-9351-E6A21AF73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720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2253-A94D-4ECD-9131-723C4785C8F6}" type="datetimeFigureOut">
              <a:rPr lang="ru-RU" smtClean="0"/>
              <a:t>01.06.2025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B1AB0-CCF5-4A02-9351-E6A21AF73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790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2253-A94D-4ECD-9131-723C4785C8F6}" type="datetimeFigureOut">
              <a:rPr lang="ru-RU" smtClean="0"/>
              <a:t>01.06.2025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B1AB0-CCF5-4A02-9351-E6A21AF73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72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2253-A94D-4ECD-9131-723C4785C8F6}" type="datetimeFigureOut">
              <a:rPr lang="ru-RU" smtClean="0"/>
              <a:t>01.06.2025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B1AB0-CCF5-4A02-9351-E6A21AF73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467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2253-A94D-4ECD-9131-723C4785C8F6}" type="datetimeFigureOut">
              <a:rPr lang="ru-RU" smtClean="0"/>
              <a:t>01.06.2025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B1AB0-CCF5-4A02-9351-E6A21AF73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54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2253-A94D-4ECD-9131-723C4785C8F6}" type="datetimeFigureOut">
              <a:rPr lang="ru-RU" smtClean="0"/>
              <a:t>01.06.2025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B1AB0-CCF5-4A02-9351-E6A21AF73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887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2253-A94D-4ECD-9131-723C4785C8F6}" type="datetimeFigureOut">
              <a:rPr lang="ru-RU" smtClean="0"/>
              <a:t>01.06.2025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B1AB0-CCF5-4A02-9351-E6A21AF73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369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2253-A94D-4ECD-9131-723C4785C8F6}" type="datetimeFigureOut">
              <a:rPr lang="ru-RU" smtClean="0"/>
              <a:t>01.06.2025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B1AB0-CCF5-4A02-9351-E6A21AF73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230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2253-A94D-4ECD-9131-723C4785C8F6}" type="datetimeFigureOut">
              <a:rPr lang="ru-RU" smtClean="0"/>
              <a:t>01.06.2025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B1AB0-CCF5-4A02-9351-E6A21AF73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520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2253-A94D-4ECD-9131-723C4785C8F6}" type="datetimeFigureOut">
              <a:rPr lang="ru-RU" smtClean="0"/>
              <a:t>01.06.2025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B1AB0-CCF5-4A02-9351-E6A21AF73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031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2253-A94D-4ECD-9131-723C4785C8F6}" type="datetimeFigureOut">
              <a:rPr lang="ru-RU" smtClean="0"/>
              <a:t>01.06.2025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B1AB0-CCF5-4A02-9351-E6A21AF73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807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32253-A94D-4ECD-9131-723C4785C8F6}" type="datetimeFigureOut">
              <a:rPr lang="ru-RU" smtClean="0"/>
              <a:t>01.06.2025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B1AB0-CCF5-4A02-9351-E6A21AF73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98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02549"/>
          </a:xfrm>
        </p:spPr>
        <p:txBody>
          <a:bodyPr/>
          <a:lstStyle/>
          <a:p>
            <a:r>
              <a:rPr lang="en-US" dirty="0"/>
              <a:t>Status in Russia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Pavel Klimov</a:t>
            </a:r>
          </a:p>
          <a:p>
            <a:r>
              <a:rPr lang="en-US" sz="2800" dirty="0"/>
              <a:t>SINP MSU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37</a:t>
            </a:r>
            <a:r>
              <a:rPr lang="en-US" sz="2800" baseline="30000" dirty="0"/>
              <a:t>th</a:t>
            </a:r>
            <a:r>
              <a:rPr lang="en-US" sz="2800" dirty="0"/>
              <a:t> JEM-EUSO Collaboration Meeting</a:t>
            </a:r>
          </a:p>
          <a:p>
            <a:r>
              <a:rPr lang="en-US" sz="2800" dirty="0"/>
              <a:t>0</a:t>
            </a:r>
            <a:r>
              <a:rPr lang="en-GB" sz="2800" dirty="0"/>
              <a:t>2</a:t>
            </a:r>
            <a:r>
              <a:rPr lang="en-US" sz="2800" dirty="0"/>
              <a:t>.</a:t>
            </a:r>
            <a:r>
              <a:rPr lang="en-GB" sz="2800" dirty="0"/>
              <a:t>06</a:t>
            </a:r>
            <a:r>
              <a:rPr lang="en-US" sz="2800" dirty="0"/>
              <a:t>-</a:t>
            </a:r>
            <a:r>
              <a:rPr lang="en-GB" sz="2800" dirty="0"/>
              <a:t>06</a:t>
            </a:r>
            <a:r>
              <a:rPr lang="en-US" sz="2800" dirty="0"/>
              <a:t>.</a:t>
            </a:r>
            <a:r>
              <a:rPr lang="en-GB" sz="2800" dirty="0"/>
              <a:t>06</a:t>
            </a:r>
            <a:r>
              <a:rPr lang="en-US" sz="2800" dirty="0"/>
              <a:t>.2025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137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015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13204"/>
          </a:xfrm>
        </p:spPr>
        <p:txBody>
          <a:bodyPr>
            <a:normAutofit fontScale="90000"/>
          </a:bodyPr>
          <a:lstStyle/>
          <a:p>
            <a:r>
              <a:rPr lang="en-US" dirty="0"/>
              <a:t>Russian team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6938639" cy="4921404"/>
          </a:xfrm>
        </p:spPr>
        <p:txBody>
          <a:bodyPr>
            <a:normAutofit/>
          </a:bodyPr>
          <a:lstStyle/>
          <a:p>
            <a:r>
              <a:rPr lang="en-US" dirty="0"/>
              <a:t>SINP MSU</a:t>
            </a:r>
          </a:p>
          <a:p>
            <a:pPr lvl="1"/>
            <a:r>
              <a:rPr lang="en-US" dirty="0"/>
              <a:t>P. Klimov, </a:t>
            </a:r>
          </a:p>
          <a:p>
            <a:pPr lvl="1"/>
            <a:r>
              <a:rPr lang="en-US" dirty="0"/>
              <a:t>A. </a:t>
            </a:r>
            <a:r>
              <a:rPr lang="en-US" dirty="0" err="1"/>
              <a:t>Belov</a:t>
            </a:r>
            <a:r>
              <a:rPr lang="en-US" dirty="0"/>
              <a:t>,</a:t>
            </a:r>
          </a:p>
          <a:p>
            <a:pPr lvl="1"/>
            <a:r>
              <a:rPr lang="en-US" dirty="0"/>
              <a:t>S. </a:t>
            </a:r>
            <a:r>
              <a:rPr lang="en-US" dirty="0" err="1"/>
              <a:t>Sharakin</a:t>
            </a:r>
            <a:r>
              <a:rPr lang="en-US" dirty="0"/>
              <a:t>, </a:t>
            </a:r>
          </a:p>
          <a:p>
            <a:pPr lvl="1"/>
            <a:r>
              <a:rPr lang="en-US" dirty="0"/>
              <a:t>M. </a:t>
            </a:r>
            <a:r>
              <a:rPr lang="en-US" dirty="0" err="1"/>
              <a:t>Zotov</a:t>
            </a:r>
            <a:r>
              <a:rPr lang="en-US" dirty="0"/>
              <a:t>, </a:t>
            </a:r>
          </a:p>
          <a:p>
            <a:pPr lvl="1"/>
            <a:r>
              <a:rPr lang="en-US" dirty="0"/>
              <a:t>G. </a:t>
            </a:r>
            <a:r>
              <a:rPr lang="en-US" dirty="0" err="1"/>
              <a:t>Garipov</a:t>
            </a:r>
            <a:r>
              <a:rPr lang="en-US" dirty="0"/>
              <a:t>, </a:t>
            </a:r>
          </a:p>
          <a:p>
            <a:pPr lvl="1"/>
            <a:r>
              <a:rPr lang="en-US" dirty="0"/>
              <a:t>I. </a:t>
            </a:r>
            <a:r>
              <a:rPr lang="en-US" dirty="0" err="1"/>
              <a:t>Yashin</a:t>
            </a:r>
            <a:r>
              <a:rPr lang="en-US" dirty="0"/>
              <a:t>, </a:t>
            </a:r>
          </a:p>
          <a:p>
            <a:pPr lvl="1"/>
            <a:r>
              <a:rPr lang="en-US" dirty="0"/>
              <a:t>D. Trofimov</a:t>
            </a:r>
          </a:p>
          <a:p>
            <a:pPr lvl="1"/>
            <a:r>
              <a:rPr lang="en-US" altLang="zh-CN" sz="2400" dirty="0"/>
              <a:t>R. </a:t>
            </a:r>
            <a:r>
              <a:rPr lang="en-US" altLang="zh-CN" sz="2400" dirty="0" err="1"/>
              <a:t>Saraev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Space Regatta</a:t>
            </a:r>
          </a:p>
          <a:p>
            <a:pPr lvl="1"/>
            <a:r>
              <a:rPr lang="en-US" dirty="0"/>
              <a:t>O. </a:t>
            </a:r>
            <a:r>
              <a:rPr lang="en-US" dirty="0" err="1"/>
              <a:t>Saprykin</a:t>
            </a: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66114" y="2150509"/>
            <a:ext cx="51636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dirty="0"/>
              <a:t>+ students and young scientists </a:t>
            </a:r>
          </a:p>
          <a:p>
            <a:pPr lvl="1"/>
            <a:r>
              <a:rPr lang="en-US" sz="2400" dirty="0"/>
              <a:t>A. </a:t>
            </a:r>
            <a:r>
              <a:rPr lang="en-US" sz="2400" dirty="0" err="1"/>
              <a:t>Murashov</a:t>
            </a:r>
            <a:r>
              <a:rPr lang="en-US" sz="2400" dirty="0"/>
              <a:t>, V. Nikolaeva,</a:t>
            </a:r>
          </a:p>
          <a:p>
            <a:pPr lvl="1"/>
            <a:r>
              <a:rPr lang="en-US" sz="2400" dirty="0"/>
              <a:t>K. </a:t>
            </a:r>
            <a:r>
              <a:rPr lang="en-US" sz="2400" dirty="0" err="1"/>
              <a:t>Sigaeva</a:t>
            </a:r>
            <a:r>
              <a:rPr lang="en-US" sz="2400" dirty="0"/>
              <a:t>, K. </a:t>
            </a:r>
            <a:r>
              <a:rPr lang="en-US" sz="2400" dirty="0" err="1"/>
              <a:t>Shchelkanov</a:t>
            </a:r>
            <a:r>
              <a:rPr lang="en-US" sz="2400" dirty="0"/>
              <a:t>, A. Trusov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944082" y="3675722"/>
            <a:ext cx="3343416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RSC </a:t>
            </a:r>
            <a:r>
              <a:rPr lang="en-US" sz="2400" dirty="0" err="1"/>
              <a:t>Energia</a:t>
            </a:r>
            <a:r>
              <a:rPr lang="en-US" sz="2400" dirty="0"/>
              <a:t>: </a:t>
            </a:r>
          </a:p>
          <a:p>
            <a:r>
              <a:rPr lang="en-US" sz="2400" dirty="0"/>
              <a:t>I. </a:t>
            </a:r>
            <a:r>
              <a:rPr lang="en-US" sz="2400" dirty="0" err="1"/>
              <a:t>Churilo</a:t>
            </a:r>
            <a:r>
              <a:rPr lang="en-US" sz="2400" dirty="0"/>
              <a:t>, V. Kuznetsov</a:t>
            </a:r>
          </a:p>
          <a:p>
            <a:r>
              <a:rPr lang="en-GB" sz="2400" dirty="0"/>
              <a:t>JINR</a:t>
            </a:r>
          </a:p>
          <a:p>
            <a:r>
              <a:rPr lang="en-GB" sz="2400" dirty="0"/>
              <a:t>A. Borodin, A. Blinov</a:t>
            </a:r>
          </a:p>
          <a:p>
            <a:r>
              <a:rPr lang="en-GB" sz="2400" dirty="0"/>
              <a:t>INR RAS</a:t>
            </a:r>
          </a:p>
          <a:p>
            <a:r>
              <a:rPr lang="en-GB" sz="2400" dirty="0"/>
              <a:t>G. Rubtsov, M. Kuznetsov</a:t>
            </a:r>
            <a:endParaRPr lang="ru-RU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961521-1F60-3463-7B05-EECF0D32CCDD}"/>
              </a:ext>
            </a:extLst>
          </p:cNvPr>
          <p:cNvSpPr txBox="1"/>
          <p:nvPr/>
        </p:nvSpPr>
        <p:spPr>
          <a:xfrm>
            <a:off x="838200" y="1300843"/>
            <a:ext cx="3450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2000" dirty="0"/>
              <a:t>JEM-EUSO members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606956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activities in 202</a:t>
            </a:r>
            <a:r>
              <a:rPr lang="ru-RU"/>
              <a:t>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31067"/>
            <a:ext cx="10515600" cy="486908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EUSO-SPB2 (D. Trofimov, two papers on calibration has been prepared with his participation) +PhD thesis</a:t>
            </a:r>
          </a:p>
          <a:p>
            <a:r>
              <a:rPr lang="en-US" dirty="0"/>
              <a:t>Mini-EUSO (data analyses: meteors (M. </a:t>
            </a:r>
            <a:r>
              <a:rPr lang="en-US" dirty="0" err="1"/>
              <a:t>Zotov</a:t>
            </a:r>
            <a:r>
              <a:rPr lang="en-US" dirty="0"/>
              <a:t>), ELVES (S. </a:t>
            </a:r>
            <a:r>
              <a:rPr lang="en-US" dirty="0" err="1"/>
              <a:t>Sharakin</a:t>
            </a:r>
            <a:r>
              <a:rPr lang="en-US" dirty="0"/>
              <a:t>), sessions schedules).</a:t>
            </a:r>
          </a:p>
          <a:p>
            <a:pPr lvl="1"/>
            <a:r>
              <a:rPr lang="en-GB" dirty="0"/>
              <a:t>Data will arrive soon</a:t>
            </a:r>
          </a:p>
          <a:p>
            <a:pPr lvl="1"/>
            <a:r>
              <a:rPr lang="en-GB" dirty="0"/>
              <a:t>We need to repair locks, or may be not…</a:t>
            </a:r>
          </a:p>
          <a:p>
            <a:pPr lvl="1"/>
            <a:r>
              <a:rPr lang="en-GB" dirty="0" err="1"/>
              <a:t>R.Saraev</a:t>
            </a:r>
            <a:r>
              <a:rPr lang="en-GB" dirty="0"/>
              <a:t>, S. </a:t>
            </a:r>
            <a:r>
              <a:rPr lang="en-GB" dirty="0" err="1"/>
              <a:t>Sharakin</a:t>
            </a:r>
            <a:r>
              <a:rPr lang="en-GB" dirty="0"/>
              <a:t> – talk </a:t>
            </a:r>
            <a:r>
              <a:rPr lang="en-US" altLang="zh-CN" dirty="0"/>
              <a:t>on Wednesday about ELVES location</a:t>
            </a:r>
            <a:endParaRPr lang="ru-RU" dirty="0"/>
          </a:p>
          <a:p>
            <a:r>
              <a:rPr lang="en-GB" dirty="0"/>
              <a:t>EUSO-TA: Zynq boards (A. Belov), neural networks application (M. </a:t>
            </a:r>
            <a:r>
              <a:rPr lang="en-GB" dirty="0" err="1"/>
              <a:t>Zotov</a:t>
            </a:r>
            <a:r>
              <a:rPr lang="en-GB" dirty="0"/>
              <a:t>)</a:t>
            </a:r>
          </a:p>
          <a:p>
            <a:pPr lvl="1"/>
            <a:r>
              <a:rPr lang="en-US" dirty="0"/>
              <a:t>M. Yu. Zotov, A. Trusov – </a:t>
            </a:r>
            <a:r>
              <a:rPr lang="en-US" altLang="zh-CN" dirty="0"/>
              <a:t>talk </a:t>
            </a:r>
            <a:r>
              <a:rPr lang="en-US" dirty="0"/>
              <a:t>in EUSO-TA session</a:t>
            </a:r>
          </a:p>
          <a:p>
            <a:pPr lvl="1"/>
            <a:r>
              <a:rPr lang="en-US" dirty="0"/>
              <a:t>Mikhail Zotov, Reconstruction of energy and arrival directions of UHECRs registered by fluorescence telescopes with a neural network, Moscow University Physics Bulletin (published) + Bulletin of RAS (in press)</a:t>
            </a:r>
          </a:p>
          <a:p>
            <a:r>
              <a:rPr lang="en-US" dirty="0"/>
              <a:t>PAIPS (pulsating aurora imaging photometers system)</a:t>
            </a:r>
          </a:p>
          <a:p>
            <a:pPr lvl="1"/>
            <a:r>
              <a:rPr lang="en-US" altLang="zh-CN" dirty="0"/>
              <a:t>Whole Russian team, talk on Friday about recent results</a:t>
            </a:r>
            <a:endParaRPr lang="en-US" dirty="0"/>
          </a:p>
          <a:p>
            <a:r>
              <a:rPr lang="en-US" dirty="0"/>
              <a:t>Small satellites MSU program</a:t>
            </a:r>
          </a:p>
          <a:p>
            <a:pPr lvl="1"/>
            <a:r>
              <a:rPr lang="en-US" dirty="0"/>
              <a:t>Detector SONET, talk of V. </a:t>
            </a:r>
            <a:r>
              <a:rPr lang="en-US" dirty="0" err="1"/>
              <a:t>Kudryavtsev&amp;A</a:t>
            </a:r>
            <a:r>
              <a:rPr lang="en-US" dirty="0"/>
              <a:t>. Belov on Wednesday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840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лярные сияние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56"/>
          <a:stretch/>
        </p:blipFill>
        <p:spPr bwMode="auto">
          <a:xfrm>
            <a:off x="5638801" y="0"/>
            <a:ext cx="7021286" cy="263653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2143" y="365125"/>
            <a:ext cx="55766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Pulsating Aurora Imaging Photometers Stereoscopic System (PAIPS)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38801" y="2534180"/>
            <a:ext cx="6553199" cy="102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ирог 6"/>
          <p:cNvSpPr/>
          <p:nvPr/>
        </p:nvSpPr>
        <p:spPr>
          <a:xfrm>
            <a:off x="5807595" y="547555"/>
            <a:ext cx="4043841" cy="3973248"/>
          </a:xfrm>
          <a:prstGeom prst="pie">
            <a:avLst>
              <a:gd name="adj1" fmla="val 11075365"/>
              <a:gd name="adj2" fmla="val 21351323"/>
            </a:avLst>
          </a:prstGeom>
          <a:solidFill>
            <a:schemeClr val="accent1"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ирог 7"/>
          <p:cNvSpPr/>
          <p:nvPr/>
        </p:nvSpPr>
        <p:spPr>
          <a:xfrm rot="1090790">
            <a:off x="5818931" y="601667"/>
            <a:ext cx="4021171" cy="3865024"/>
          </a:xfrm>
          <a:prstGeom prst="pie">
            <a:avLst>
              <a:gd name="adj1" fmla="val 13909386"/>
              <a:gd name="adj2" fmla="val 16200000"/>
            </a:avLst>
          </a:prstGeom>
          <a:solidFill>
            <a:schemeClr val="accent2"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ирог 8"/>
          <p:cNvSpPr/>
          <p:nvPr/>
        </p:nvSpPr>
        <p:spPr>
          <a:xfrm rot="19290840">
            <a:off x="6560345" y="-2709644"/>
            <a:ext cx="10425111" cy="10470229"/>
          </a:xfrm>
          <a:prstGeom prst="pie">
            <a:avLst>
              <a:gd name="adj1" fmla="val 14206926"/>
              <a:gd name="adj2" fmla="val 14576652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85" y="3380014"/>
            <a:ext cx="2928531" cy="32113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079" y="3336070"/>
            <a:ext cx="4420987" cy="3315740"/>
          </a:xfrm>
          <a:prstGeom prst="rect">
            <a:avLst/>
          </a:prstGeom>
        </p:spPr>
      </p:pic>
      <p:pic>
        <p:nvPicPr>
          <p:cNvPr id="2" name="Объект 4">
            <a:extLst>
              <a:ext uri="{FF2B5EF4-FFF2-40B4-BE49-F238E27FC236}">
                <a16:creationId xmlns:a16="http://schemas.microsoft.com/office/drawing/2014/main" id="{536E2ED6-6D09-D51E-7E3C-FECAACC345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689" y="3582809"/>
            <a:ext cx="3601930" cy="270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242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98FC1C-23FB-6931-1FF7-E4BB40978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189408F-44F6-6A1E-BF9D-84600BC2CB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02397" y="3601708"/>
            <a:ext cx="3491548" cy="2617360"/>
          </a:xfrm>
          <a:prstGeom prst="rect">
            <a:avLst/>
          </a:prstGeom>
        </p:spPr>
      </p:pic>
      <p:pic>
        <p:nvPicPr>
          <p:cNvPr id="5" name="Picture 2" descr="Details are in the caption following the image">
            <a:extLst>
              <a:ext uri="{FF2B5EF4-FFF2-40B4-BE49-F238E27FC236}">
                <a16:creationId xmlns:a16="http://schemas.microsoft.com/office/drawing/2014/main" id="{316D7E1F-2D60-B2FB-95DB-2540EDACA9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5" r="46237" b="3983"/>
          <a:stretch/>
        </p:blipFill>
        <p:spPr bwMode="auto">
          <a:xfrm>
            <a:off x="5369915" y="1508039"/>
            <a:ext cx="3615104" cy="447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4">
            <a:extLst>
              <a:ext uri="{FF2B5EF4-FFF2-40B4-BE49-F238E27FC236}">
                <a16:creationId xmlns:a16="http://schemas.microsoft.com/office/drawing/2014/main" id="{24281094-ECB3-1032-88A8-588034C6B0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099" y="5118046"/>
            <a:ext cx="2319939" cy="1739954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DE93A757-EAE5-8E91-38F0-ABD7F248B457}"/>
              </a:ext>
            </a:extLst>
          </p:cNvPr>
          <p:cNvCxnSpPr>
            <a:cxnSpLocks/>
          </p:cNvCxnSpPr>
          <p:nvPr/>
        </p:nvCxnSpPr>
        <p:spPr>
          <a:xfrm flipH="1" flipV="1">
            <a:off x="8010448" y="3345368"/>
            <a:ext cx="2846717" cy="20488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80A0E01-BCB5-0BE0-8D63-386DF70A36BA}"/>
              </a:ext>
            </a:extLst>
          </p:cNvPr>
          <p:cNvCxnSpPr>
            <a:cxnSpLocks/>
          </p:cNvCxnSpPr>
          <p:nvPr/>
        </p:nvCxnSpPr>
        <p:spPr>
          <a:xfrm flipH="1" flipV="1">
            <a:off x="6509452" y="5988023"/>
            <a:ext cx="4125727" cy="5721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8A12AD1-B84A-70C2-DC71-9016A2477C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8" y="637267"/>
            <a:ext cx="5027203" cy="240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090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81B870-6187-E941-9548-FCD6D11D6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/>
              <a:t>System of Optical </a:t>
            </a:r>
            <a:r>
              <a:rPr lang="en-US" altLang="zh-CN" dirty="0" err="1"/>
              <a:t>measuremeNts</a:t>
            </a:r>
            <a:r>
              <a:rPr lang="en-US" altLang="zh-CN" dirty="0"/>
              <a:t> of Energetic Transient phenomena: SONET</a:t>
            </a:r>
            <a:endParaRPr lang="zh-CN" alt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5C5539-9E4E-13A9-900D-277FCAB3E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7878" y="1825625"/>
            <a:ext cx="4475922" cy="4351338"/>
          </a:xfrm>
        </p:spPr>
        <p:txBody>
          <a:bodyPr/>
          <a:lstStyle/>
          <a:p>
            <a:r>
              <a:rPr lang="en-GB" altLang="zh-CN" dirty="0"/>
              <a:t>5 cm Fresnel lens (Edmund optics) + 64 </a:t>
            </a:r>
            <a:r>
              <a:rPr lang="en-GB" altLang="zh-CN" dirty="0" err="1"/>
              <a:t>SiPMs</a:t>
            </a:r>
            <a:endParaRPr lang="en-GB" altLang="zh-CN" dirty="0"/>
          </a:p>
          <a:p>
            <a:r>
              <a:rPr lang="en-GB" altLang="zh-CN" dirty="0"/>
              <a:t>4-channel spectrometer (337, 391, 777, 762 nm)</a:t>
            </a:r>
          </a:p>
          <a:p>
            <a:r>
              <a:rPr lang="en-GB" altLang="zh-CN" dirty="0"/>
              <a:t>Limb camera (camera obscura with 6 </a:t>
            </a:r>
            <a:r>
              <a:rPr lang="en-GB" altLang="zh-CN" dirty="0" err="1"/>
              <a:t>SiPMs</a:t>
            </a:r>
            <a:r>
              <a:rPr lang="en-GB" altLang="zh-CN" dirty="0"/>
              <a:t> aligned in vertical direction)</a:t>
            </a:r>
            <a:endParaRPr lang="zh-CN" altLang="en-US" dirty="0"/>
          </a:p>
        </p:txBody>
      </p:sp>
      <p:pic>
        <p:nvPicPr>
          <p:cNvPr id="4" name="Объект 6">
            <a:extLst>
              <a:ext uri="{FF2B5EF4-FFF2-40B4-BE49-F238E27FC236}">
                <a16:creationId xmlns:a16="http://schemas.microsoft.com/office/drawing/2014/main" id="{DDF9991D-497D-8E0D-ABBC-FDCC5C2DD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8" t="-1154" r="-178" b="12761"/>
          <a:stretch/>
        </p:blipFill>
        <p:spPr>
          <a:xfrm>
            <a:off x="0" y="1825625"/>
            <a:ext cx="6877878" cy="496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590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66445-EE55-C807-7545-661D4A7D3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/>
              <a:t>ERA (Extreme Relativistic Astrophysics)</a:t>
            </a:r>
            <a:endParaRPr lang="zh-CN" alt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6AA868-BD45-9307-9DDE-2F8F9BBAD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altLang="zh-CN" dirty="0"/>
              <a:t>Motivation: K-EUSO for ISS is finished. POEMMA-like missions can’t be launched in 20XX in Russia. ROS status in unclear.</a:t>
            </a:r>
          </a:p>
          <a:p>
            <a:r>
              <a:rPr lang="en-GB" altLang="zh-CN" dirty="0"/>
              <a:t>Main idea: Series of “small” satellites with low statistics each one, but simple and possible to launch in addition to main spacecraft. 10 small telescopes will have exposure equal to K-EUSO and the same threshold.</a:t>
            </a:r>
          </a:p>
          <a:p>
            <a:r>
              <a:rPr lang="en-GB" altLang="zh-CN" dirty="0"/>
              <a:t>Detector: An improved TUS with smaller pixel, better mirror and Schmidt-type OS (TBD).</a:t>
            </a:r>
          </a:p>
          <a:p>
            <a:r>
              <a:rPr lang="en-GB" altLang="zh-CN" dirty="0"/>
              <a:t>If launch pairs – a stereoscopic measurements are possible to improve event reconstruction and measure </a:t>
            </a:r>
            <a:r>
              <a:rPr lang="en-GB" altLang="zh-CN" dirty="0" err="1"/>
              <a:t>Xmax</a:t>
            </a:r>
            <a:r>
              <a:rPr lang="en-GB" altLang="zh-CN" dirty="0"/>
              <a:t>. </a:t>
            </a:r>
          </a:p>
          <a:p>
            <a:endParaRPr lang="en-GB" altLang="zh-CN" dirty="0"/>
          </a:p>
          <a:p>
            <a:r>
              <a:rPr lang="en-GB" altLang="zh-CN" dirty="0"/>
              <a:t>Status: Currently we are at the stage of idea and proposal to RAS. It may be supported and get some funds from 2026, but no guarantee.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33981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EA45-108D-411B-B23A-0C176282606A}" type="slidenum">
              <a:rPr lang="ru-RU" smtClean="0"/>
              <a:t>8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8BCBDEC-D041-496F-BC07-D6E929A632C3}"/>
              </a:ext>
            </a:extLst>
          </p:cNvPr>
          <p:cNvSpPr/>
          <p:nvPr/>
        </p:nvSpPr>
        <p:spPr>
          <a:xfrm>
            <a:off x="0" y="2301999"/>
            <a:ext cx="12192000" cy="94142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+mj-lt"/>
                <a:ea typeface="Times New Roman" panose="02020603050405020304" pitchFamily="18" charset="0"/>
              </a:rPr>
              <a:t>Thank you for your attention</a:t>
            </a:r>
            <a:r>
              <a:rPr lang="ru-RU" sz="3200" b="1" dirty="0">
                <a:effectLst/>
                <a:latin typeface="+mj-lt"/>
                <a:ea typeface="Times New Roman" panose="02020603050405020304" pitchFamily="18" charset="0"/>
              </a:rPr>
              <a:t>!</a:t>
            </a:r>
            <a:endParaRPr lang="ru-RU" sz="3200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6326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35228</TotalTime>
  <Words>485</Words>
  <Application>Microsoft Office PowerPoint</Application>
  <PresentationFormat>Широкоэкранный</PresentationFormat>
  <Paragraphs>57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Status in Russia</vt:lpstr>
      <vt:lpstr>Russian team</vt:lpstr>
      <vt:lpstr>List of activities in 2025</vt:lpstr>
      <vt:lpstr>Презентация PowerPoint</vt:lpstr>
      <vt:lpstr>Презентация PowerPoint</vt:lpstr>
      <vt:lpstr>System of Optical measuremeNts of Energetic Transient phenomena: SONET</vt:lpstr>
      <vt:lpstr>ERA (Extreme Relativistic Astrophysics)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from Russia</dc:title>
  <dc:creator>Pavel Klimov</dc:creator>
  <cp:lastModifiedBy>Pavel Klimov</cp:lastModifiedBy>
  <cp:revision>235</cp:revision>
  <dcterms:created xsi:type="dcterms:W3CDTF">2019-12-01T02:27:50Z</dcterms:created>
  <dcterms:modified xsi:type="dcterms:W3CDTF">2025-06-02T09:21:48Z</dcterms:modified>
</cp:coreProperties>
</file>