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8288000" cy="10287000"/>
  <p:notesSz cx="6858000" cy="9144000"/>
  <p:embeddedFontLst>
    <p:embeddedFont>
      <p:font typeface="Crimson Pro" pitchFamily="2" charset="77"/>
      <p:regular r:id="rId28"/>
    </p:embeddedFont>
    <p:embeddedFont>
      <p:font typeface="Crimson Pro Bold" pitchFamily="2" charset="77"/>
      <p:regular r:id="rId29"/>
      <p:bold r:id="rId30"/>
    </p:embeddedFont>
    <p:embeddedFont>
      <p:font typeface="Crimson Pro Bold Italics" pitchFamily="2" charset="77"/>
      <p:regular r:id="rId31"/>
      <p:bold r:id="rId32"/>
      <p:italic r:id="rId33"/>
      <p:boldItalic r:id="rId34"/>
    </p:embeddedFont>
    <p:embeddedFont>
      <p:font typeface="Crimson Pro Italics" pitchFamily="2" charset="77"/>
      <p:regular r:id="rId35"/>
      <p:italic r:id="rId36"/>
    </p:embeddedFont>
    <p:embeddedFont>
      <p:font typeface="Open Sans 1" panose="020B0606030504020204" pitchFamily="34" charset="0"/>
      <p:regular r:id="rId37"/>
    </p:embeddedFont>
    <p:embeddedFont>
      <p:font typeface="Open Sans 1 Bold" panose="020B0806030504020204" pitchFamily="34" charset="0"/>
      <p:regular r:id="rId38"/>
      <p:bold r:id="rId39"/>
    </p:embeddedFont>
    <p:embeddedFont>
      <p:font typeface="Open Sans 1 Bold Italics" panose="020B0806030504020204" pitchFamily="34" charset="0"/>
      <p:regular r:id="rId40"/>
      <p:bold r:id="rId41"/>
      <p:italic r:id="rId42"/>
      <p:boldItalic r:id="rId43"/>
    </p:embeddedFont>
    <p:embeddedFont>
      <p:font typeface="Open Sans 1 Italics" panose="020B0606030504020204" pitchFamily="34" charset="0"/>
      <p:regular r:id="rId44"/>
      <p:italic r:id="rId45"/>
    </p:embeddedFont>
    <p:embeddedFont>
      <p:font typeface="Open Sans 2" pitchFamily="2" charset="0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58" autoAdjust="0"/>
    <p:restoredTop sz="94645" autoAdjust="0"/>
  </p:normalViewPr>
  <p:slideViewPr>
    <p:cSldViewPr>
      <p:cViewPr varScale="1">
        <p:scale>
          <a:sx n="75" d="100"/>
          <a:sy n="75" d="100"/>
        </p:scale>
        <p:origin x="3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jpeg"/><Relationship Id="rId12" Type="http://schemas.openxmlformats.org/officeDocument/2006/relationships/image" Target="../media/image30.sv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sv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063880"/>
            <a:ext cx="3208184" cy="1223120"/>
          </a:xfrm>
          <a:custGeom>
            <a:avLst/>
            <a:gdLst/>
            <a:ahLst/>
            <a:cxnLst/>
            <a:rect l="l" t="t" r="r" b="b"/>
            <a:pathLst>
              <a:path w="3208184" h="1223120">
                <a:moveTo>
                  <a:pt x="0" y="0"/>
                </a:moveTo>
                <a:lnTo>
                  <a:pt x="3208184" y="0"/>
                </a:lnTo>
                <a:lnTo>
                  <a:pt x="3208184" y="1223120"/>
                </a:lnTo>
                <a:lnTo>
                  <a:pt x="0" y="12231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508080" y="9258300"/>
            <a:ext cx="732295" cy="1028700"/>
          </a:xfrm>
          <a:custGeom>
            <a:avLst/>
            <a:gdLst/>
            <a:ahLst/>
            <a:cxnLst/>
            <a:rect l="l" t="t" r="r" b="b"/>
            <a:pathLst>
              <a:path w="732295" h="1028700">
                <a:moveTo>
                  <a:pt x="0" y="0"/>
                </a:moveTo>
                <a:lnTo>
                  <a:pt x="732295" y="0"/>
                </a:lnTo>
                <a:lnTo>
                  <a:pt x="732295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 flipV="1">
            <a:off x="3227234" y="9258300"/>
            <a:ext cx="0" cy="111878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4269357" y="9258300"/>
            <a:ext cx="1219200" cy="1028700"/>
          </a:xfrm>
          <a:custGeom>
            <a:avLst/>
            <a:gdLst/>
            <a:ahLst/>
            <a:cxnLst/>
            <a:rect l="l" t="t" r="r" b="b"/>
            <a:pathLst>
              <a:path w="1219200" h="1028700">
                <a:moveTo>
                  <a:pt x="0" y="0"/>
                </a:moveTo>
                <a:lnTo>
                  <a:pt x="1219200" y="0"/>
                </a:lnTo>
                <a:lnTo>
                  <a:pt x="12192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488557" y="925830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0" y="0"/>
            <a:ext cx="18288000" cy="959008"/>
            <a:chOff x="0" y="0"/>
            <a:chExt cx="4816593" cy="2525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252578"/>
            </a:xfrm>
            <a:custGeom>
              <a:avLst/>
              <a:gdLst/>
              <a:ahLst/>
              <a:cxnLst/>
              <a:rect l="l" t="t" r="r" b="b"/>
              <a:pathLst>
                <a:path w="4816592" h="252578">
                  <a:moveTo>
                    <a:pt x="0" y="0"/>
                  </a:moveTo>
                  <a:lnTo>
                    <a:pt x="4816592" y="0"/>
                  </a:lnTo>
                  <a:lnTo>
                    <a:pt x="4816592" y="252578"/>
                  </a:lnTo>
                  <a:lnTo>
                    <a:pt x="0" y="252578"/>
                  </a:lnTo>
                  <a:close/>
                </a:path>
              </a:pathLst>
            </a:custGeom>
            <a:solidFill>
              <a:srgbClr val="07539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4816593" cy="3002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954342" y="3492903"/>
            <a:ext cx="12379315" cy="1801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548"/>
              </a:lnSpc>
            </a:pPr>
            <a:r>
              <a:rPr lang="en-US" sz="13548" b="1" spc="-270">
                <a:solidFill>
                  <a:srgbClr val="393939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Pile-Up Statistics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236817" y="9664065"/>
            <a:ext cx="16432986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 b="1" spc="72">
                <a:solidFill>
                  <a:srgbClr val="000000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mail</a:t>
            </a:r>
            <a:r>
              <a:rPr lang="en-US" sz="3600" spc="72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 : msihid@apc.in2p3.fr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692730" y="5392018"/>
            <a:ext cx="2466855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 i="1" spc="72">
                <a:solidFill>
                  <a:srgbClr val="000000"/>
                </a:solidFill>
                <a:latin typeface="Crimson Pro Bold Italics"/>
                <a:ea typeface="Crimson Pro Bold Italics"/>
                <a:cs typeface="Crimson Pro Bold Italics"/>
                <a:sym typeface="Crimson Pro Bold Italics"/>
              </a:rPr>
              <a:t>Phd Student</a:t>
            </a:r>
          </a:p>
          <a:p>
            <a:pPr algn="l">
              <a:lnSpc>
                <a:spcPts val="5040"/>
              </a:lnSpc>
              <a:spcBef>
                <a:spcPct val="0"/>
              </a:spcBef>
            </a:pPr>
            <a:endParaRPr lang="en-US" sz="3600" b="1" i="1" spc="72">
              <a:solidFill>
                <a:srgbClr val="000000"/>
              </a:solidFill>
              <a:latin typeface="Crimson Pro Bold Italics"/>
              <a:ea typeface="Crimson Pro Bold Italics"/>
              <a:cs typeface="Crimson Pro Bold Italics"/>
              <a:sym typeface="Crimson Pro Bold Itali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450784" y="6039082"/>
            <a:ext cx="8950747" cy="1012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 i="1">
                <a:solidFill>
                  <a:srgbClr val="000000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Photodetection and instrumentation for UHECR &amp; SQM </a:t>
            </a:r>
          </a:p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 i="1">
                <a:solidFill>
                  <a:srgbClr val="000000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 detection from space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692730" y="9664065"/>
            <a:ext cx="2656730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 spc="72">
                <a:solidFill>
                  <a:srgbClr val="000000"/>
                </a:solidFill>
                <a:latin typeface="Crimson Pro"/>
                <a:ea typeface="Crimson Pro"/>
                <a:cs typeface="Crimson Pro"/>
                <a:sym typeface="Crimson Pro"/>
              </a:rPr>
              <a:t>Enzio M’sihid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0" y="286153"/>
            <a:ext cx="18288000" cy="53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 b="1" spc="-79">
                <a:solidFill>
                  <a:srgbClr val="FFFFFF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JEM-EUSO 37th Collaboration Meeting — Paris — June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87528" y="1124648"/>
            <a:ext cx="13000472" cy="9162352"/>
          </a:xfrm>
          <a:custGeom>
            <a:avLst/>
            <a:gdLst/>
            <a:ahLst/>
            <a:cxnLst/>
            <a:rect l="l" t="t" r="r" b="b"/>
            <a:pathLst>
              <a:path w="13000472" h="9162352">
                <a:moveTo>
                  <a:pt x="0" y="0"/>
                </a:moveTo>
                <a:lnTo>
                  <a:pt x="13000472" y="0"/>
                </a:lnTo>
                <a:lnTo>
                  <a:pt x="13000472" y="9162352"/>
                </a:lnTo>
                <a:lnTo>
                  <a:pt x="0" y="91623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021" r="-1219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-3362209" y="439737"/>
            <a:ext cx="11714179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75"/>
              </a:lnSpc>
            </a:pPr>
            <a:r>
              <a:rPr lang="en-US" sz="72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Simulation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62814" y="1431245"/>
            <a:ext cx="11714179" cy="167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9"/>
              </a:lnSpc>
            </a:pPr>
            <a:r>
              <a:rPr lang="en-US" sz="3999" i="1">
                <a:solidFill>
                  <a:srgbClr val="FFFFFF"/>
                </a:solidFill>
                <a:latin typeface="Crimson Pro Italics"/>
                <a:ea typeface="Crimson Pro Italics"/>
                <a:cs typeface="Crimson Pro Italics"/>
                <a:sym typeface="Crimson Pro Italics"/>
              </a:rPr>
              <a:t>Counts Grid </a:t>
            </a:r>
          </a:p>
          <a:p>
            <a:pPr algn="just">
              <a:lnSpc>
                <a:spcPts val="4399"/>
              </a:lnSpc>
            </a:pPr>
            <a:r>
              <a:rPr lang="en-US" sz="3999" i="1">
                <a:solidFill>
                  <a:srgbClr val="FFFFFF"/>
                </a:solidFill>
                <a:latin typeface="Crimson Pro Italics"/>
                <a:ea typeface="Crimson Pro Italics"/>
                <a:cs typeface="Crimson Pro Italics"/>
                <a:sym typeface="Crimson Pro Italics"/>
              </a:rPr>
              <a:t>Saturation Curves</a:t>
            </a:r>
          </a:p>
          <a:p>
            <a:pPr marL="0" lvl="0" indent="0" algn="just">
              <a:lnSpc>
                <a:spcPts val="4399"/>
              </a:lnSpc>
            </a:pPr>
            <a:endParaRPr lang="en-US" sz="3999" i="1">
              <a:solidFill>
                <a:srgbClr val="FFFFFF"/>
              </a:solidFill>
              <a:latin typeface="Crimson Pro Italics"/>
              <a:ea typeface="Crimson Pro Italics"/>
              <a:cs typeface="Crimson Pro Italics"/>
              <a:sym typeface="Crimson Pro Itali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2314" y="2866694"/>
            <a:ext cx="8904255" cy="6797239"/>
            <a:chOff x="0" y="0"/>
            <a:chExt cx="11872340" cy="9062985"/>
          </a:xfrm>
        </p:grpSpPr>
        <p:sp>
          <p:nvSpPr>
            <p:cNvPr id="3" name="Freeform 3"/>
            <p:cNvSpPr/>
            <p:nvPr/>
          </p:nvSpPr>
          <p:spPr>
            <a:xfrm>
              <a:off x="3469900" y="2777099"/>
              <a:ext cx="411749" cy="23596"/>
            </a:xfrm>
            <a:custGeom>
              <a:avLst/>
              <a:gdLst/>
              <a:ahLst/>
              <a:cxnLst/>
              <a:rect l="l" t="t" r="r" b="b"/>
              <a:pathLst>
                <a:path w="411749" h="23596">
                  <a:moveTo>
                    <a:pt x="0" y="0"/>
                  </a:moveTo>
                  <a:lnTo>
                    <a:pt x="411749" y="0"/>
                  </a:lnTo>
                  <a:lnTo>
                    <a:pt x="411749" y="23596"/>
                  </a:lnTo>
                  <a:lnTo>
                    <a:pt x="0" y="235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1872340" cy="9062985"/>
            </a:xfrm>
            <a:custGeom>
              <a:avLst/>
              <a:gdLst/>
              <a:ahLst/>
              <a:cxnLst/>
              <a:rect l="l" t="t" r="r" b="b"/>
              <a:pathLst>
                <a:path w="11872340" h="9062985">
                  <a:moveTo>
                    <a:pt x="0" y="0"/>
                  </a:moveTo>
                  <a:lnTo>
                    <a:pt x="11872340" y="0"/>
                  </a:lnTo>
                  <a:lnTo>
                    <a:pt x="11872340" y="9062985"/>
                  </a:lnTo>
                  <a:lnTo>
                    <a:pt x="0" y="9062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546" t="-8688" r="-19464" b="-4050"/>
              </a:stretch>
            </a:blipFill>
          </p:spPr>
        </p: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0" y="590583"/>
              <a:ext cx="373901" cy="7456149"/>
              <a:chOff x="0" y="0"/>
              <a:chExt cx="150940" cy="300983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50876" cy="3009773"/>
              </a:xfrm>
              <a:custGeom>
                <a:avLst/>
                <a:gdLst/>
                <a:ahLst/>
                <a:cxnLst/>
                <a:rect l="l" t="t" r="r" b="b"/>
                <a:pathLst>
                  <a:path w="150876" h="3009773">
                    <a:moveTo>
                      <a:pt x="0" y="3009773"/>
                    </a:moveTo>
                    <a:lnTo>
                      <a:pt x="0" y="0"/>
                    </a:lnTo>
                    <a:lnTo>
                      <a:pt x="150876" y="0"/>
                    </a:lnTo>
                    <a:lnTo>
                      <a:pt x="150876" y="3009773"/>
                    </a:lnTo>
                    <a:close/>
                  </a:path>
                </a:pathLst>
              </a:custGeom>
              <a:solidFill>
                <a:srgbClr val="FFFEFE"/>
              </a:solidFill>
            </p:spPr>
          </p:sp>
        </p:grp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766160" y="4895684"/>
              <a:ext cx="5097122" cy="76970"/>
              <a:chOff x="0" y="0"/>
              <a:chExt cx="2057565" cy="3106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057527" cy="31115"/>
              </a:xfrm>
              <a:custGeom>
                <a:avLst/>
                <a:gdLst/>
                <a:ahLst/>
                <a:cxnLst/>
                <a:rect l="l" t="t" r="r" b="b"/>
                <a:pathLst>
                  <a:path w="2057527" h="31115">
                    <a:moveTo>
                      <a:pt x="2057527" y="31115"/>
                    </a:moveTo>
                    <a:lnTo>
                      <a:pt x="1964309" y="31115"/>
                    </a:lnTo>
                    <a:lnTo>
                      <a:pt x="1964309" y="0"/>
                    </a:lnTo>
                    <a:lnTo>
                      <a:pt x="2057527" y="0"/>
                    </a:lnTo>
                    <a:moveTo>
                      <a:pt x="1933194" y="31115"/>
                    </a:moveTo>
                    <a:lnTo>
                      <a:pt x="1839976" y="31115"/>
                    </a:lnTo>
                    <a:lnTo>
                      <a:pt x="1839976" y="0"/>
                    </a:lnTo>
                    <a:lnTo>
                      <a:pt x="1933194" y="0"/>
                    </a:lnTo>
                    <a:moveTo>
                      <a:pt x="1808861" y="31115"/>
                    </a:moveTo>
                    <a:lnTo>
                      <a:pt x="1715770" y="31115"/>
                    </a:lnTo>
                    <a:lnTo>
                      <a:pt x="1715770" y="0"/>
                    </a:lnTo>
                    <a:lnTo>
                      <a:pt x="1808988" y="0"/>
                    </a:lnTo>
                    <a:moveTo>
                      <a:pt x="1684655" y="31115"/>
                    </a:moveTo>
                    <a:lnTo>
                      <a:pt x="1591437" y="31115"/>
                    </a:lnTo>
                    <a:lnTo>
                      <a:pt x="1591437" y="0"/>
                    </a:lnTo>
                    <a:lnTo>
                      <a:pt x="1684655" y="0"/>
                    </a:lnTo>
                    <a:moveTo>
                      <a:pt x="1560322" y="31115"/>
                    </a:moveTo>
                    <a:lnTo>
                      <a:pt x="1467104" y="31115"/>
                    </a:lnTo>
                    <a:lnTo>
                      <a:pt x="1467104" y="0"/>
                    </a:lnTo>
                    <a:lnTo>
                      <a:pt x="1560322" y="0"/>
                    </a:lnTo>
                    <a:moveTo>
                      <a:pt x="1435989" y="31115"/>
                    </a:moveTo>
                    <a:lnTo>
                      <a:pt x="1342771" y="31115"/>
                    </a:lnTo>
                    <a:lnTo>
                      <a:pt x="1342771" y="0"/>
                    </a:lnTo>
                    <a:lnTo>
                      <a:pt x="1435989" y="0"/>
                    </a:lnTo>
                    <a:moveTo>
                      <a:pt x="1311910" y="31115"/>
                    </a:moveTo>
                    <a:lnTo>
                      <a:pt x="1218692" y="31115"/>
                    </a:lnTo>
                    <a:lnTo>
                      <a:pt x="1218692" y="0"/>
                    </a:lnTo>
                    <a:lnTo>
                      <a:pt x="1311910" y="0"/>
                    </a:lnTo>
                    <a:moveTo>
                      <a:pt x="1187577" y="31115"/>
                    </a:moveTo>
                    <a:lnTo>
                      <a:pt x="1094359" y="31115"/>
                    </a:lnTo>
                    <a:lnTo>
                      <a:pt x="1094359" y="0"/>
                    </a:lnTo>
                    <a:lnTo>
                      <a:pt x="1187577" y="0"/>
                    </a:lnTo>
                    <a:moveTo>
                      <a:pt x="1063371" y="31115"/>
                    </a:moveTo>
                    <a:lnTo>
                      <a:pt x="970153" y="31115"/>
                    </a:lnTo>
                    <a:lnTo>
                      <a:pt x="970153" y="0"/>
                    </a:lnTo>
                    <a:lnTo>
                      <a:pt x="1063371" y="0"/>
                    </a:lnTo>
                    <a:moveTo>
                      <a:pt x="939038" y="31115"/>
                    </a:moveTo>
                    <a:lnTo>
                      <a:pt x="845820" y="31115"/>
                    </a:lnTo>
                    <a:lnTo>
                      <a:pt x="845820" y="0"/>
                    </a:lnTo>
                    <a:lnTo>
                      <a:pt x="939038" y="0"/>
                    </a:lnTo>
                    <a:moveTo>
                      <a:pt x="814705" y="31115"/>
                    </a:moveTo>
                    <a:lnTo>
                      <a:pt x="721614" y="31115"/>
                    </a:lnTo>
                    <a:lnTo>
                      <a:pt x="721614" y="0"/>
                    </a:lnTo>
                    <a:lnTo>
                      <a:pt x="814832" y="0"/>
                    </a:lnTo>
                    <a:moveTo>
                      <a:pt x="690499" y="31115"/>
                    </a:moveTo>
                    <a:lnTo>
                      <a:pt x="597281" y="31115"/>
                    </a:lnTo>
                    <a:lnTo>
                      <a:pt x="597281" y="0"/>
                    </a:lnTo>
                    <a:lnTo>
                      <a:pt x="690499" y="0"/>
                    </a:lnTo>
                    <a:moveTo>
                      <a:pt x="566166" y="31115"/>
                    </a:moveTo>
                    <a:lnTo>
                      <a:pt x="472948" y="31115"/>
                    </a:lnTo>
                    <a:lnTo>
                      <a:pt x="472948" y="0"/>
                    </a:lnTo>
                    <a:lnTo>
                      <a:pt x="566166" y="0"/>
                    </a:lnTo>
                    <a:moveTo>
                      <a:pt x="441960" y="31115"/>
                    </a:moveTo>
                    <a:lnTo>
                      <a:pt x="348742" y="31115"/>
                    </a:lnTo>
                    <a:lnTo>
                      <a:pt x="348742" y="0"/>
                    </a:lnTo>
                    <a:lnTo>
                      <a:pt x="441960" y="0"/>
                    </a:lnTo>
                    <a:moveTo>
                      <a:pt x="317627" y="31115"/>
                    </a:moveTo>
                    <a:lnTo>
                      <a:pt x="224409" y="31115"/>
                    </a:lnTo>
                    <a:lnTo>
                      <a:pt x="224409" y="0"/>
                    </a:lnTo>
                    <a:lnTo>
                      <a:pt x="317627" y="0"/>
                    </a:lnTo>
                    <a:moveTo>
                      <a:pt x="193421" y="31115"/>
                    </a:moveTo>
                    <a:lnTo>
                      <a:pt x="100203" y="31115"/>
                    </a:lnTo>
                    <a:lnTo>
                      <a:pt x="100203" y="0"/>
                    </a:lnTo>
                    <a:lnTo>
                      <a:pt x="193421" y="0"/>
                    </a:lnTo>
                    <a:moveTo>
                      <a:pt x="69088" y="31115"/>
                    </a:moveTo>
                    <a:lnTo>
                      <a:pt x="0" y="31115"/>
                    </a:lnTo>
                    <a:lnTo>
                      <a:pt x="0" y="0"/>
                    </a:lnTo>
                    <a:lnTo>
                      <a:pt x="69088" y="0"/>
                    </a:lnTo>
                  </a:path>
                </a:pathLst>
              </a:custGeom>
              <a:solidFill>
                <a:srgbClr val="FF0000"/>
              </a:solidFill>
            </p:spPr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1701691" y="8577923"/>
              <a:ext cx="7456149" cy="373901"/>
              <a:chOff x="0" y="0"/>
              <a:chExt cx="3009836" cy="15094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3009773" cy="150876"/>
              </a:xfrm>
              <a:custGeom>
                <a:avLst/>
                <a:gdLst/>
                <a:ahLst/>
                <a:cxnLst/>
                <a:rect l="l" t="t" r="r" b="b"/>
                <a:pathLst>
                  <a:path w="3009773" h="150876">
                    <a:moveTo>
                      <a:pt x="0" y="0"/>
                    </a:moveTo>
                    <a:lnTo>
                      <a:pt x="0" y="150876"/>
                    </a:lnTo>
                    <a:lnTo>
                      <a:pt x="3009773" y="150876"/>
                    </a:lnTo>
                    <a:lnTo>
                      <a:pt x="3009773" y="0"/>
                    </a:lnTo>
                    <a:close/>
                  </a:path>
                </a:pathLst>
              </a:custGeom>
              <a:solidFill>
                <a:srgbClr val="FFFEFE"/>
              </a:solidFill>
            </p:spPr>
          </p:sp>
        </p:grpSp>
        <p:sp>
          <p:nvSpPr>
            <p:cNvPr id="11" name="Freeform 11"/>
            <p:cNvSpPr/>
            <p:nvPr/>
          </p:nvSpPr>
          <p:spPr>
            <a:xfrm>
              <a:off x="5924938" y="3337290"/>
              <a:ext cx="3748898" cy="2800129"/>
            </a:xfrm>
            <a:custGeom>
              <a:avLst/>
              <a:gdLst/>
              <a:ahLst/>
              <a:cxnLst/>
              <a:rect l="l" t="t" r="r" b="b"/>
              <a:pathLst>
                <a:path w="3748898" h="2800129">
                  <a:moveTo>
                    <a:pt x="0" y="0"/>
                  </a:moveTo>
                  <a:lnTo>
                    <a:pt x="3748898" y="0"/>
                  </a:lnTo>
                  <a:lnTo>
                    <a:pt x="3748898" y="2800130"/>
                  </a:lnTo>
                  <a:lnTo>
                    <a:pt x="0" y="2800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616" t="-824" r="-498" b="-878"/>
              </a:stretch>
            </a:blipFill>
          </p:spPr>
        </p: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3881649" y="0"/>
              <a:ext cx="5000207" cy="377486"/>
              <a:chOff x="0" y="0"/>
              <a:chExt cx="2516314" cy="18996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516251" cy="189992"/>
              </a:xfrm>
              <a:custGeom>
                <a:avLst/>
                <a:gdLst/>
                <a:ahLst/>
                <a:cxnLst/>
                <a:rect l="l" t="t" r="r" b="b"/>
                <a:pathLst>
                  <a:path w="2516251" h="189992">
                    <a:moveTo>
                      <a:pt x="0" y="0"/>
                    </a:moveTo>
                    <a:lnTo>
                      <a:pt x="2516251" y="0"/>
                    </a:lnTo>
                    <a:lnTo>
                      <a:pt x="2516251" y="189992"/>
                    </a:lnTo>
                    <a:lnTo>
                      <a:pt x="0" y="189992"/>
                    </a:lnTo>
                    <a:close/>
                  </a:path>
                </a:pathLst>
              </a:custGeom>
              <a:solidFill>
                <a:srgbClr val="FEFEFE"/>
              </a:solidFill>
            </p:spPr>
          </p:sp>
        </p:grpSp>
        <p:sp>
          <p:nvSpPr>
            <p:cNvPr id="14" name="Freeform 14"/>
            <p:cNvSpPr/>
            <p:nvPr/>
          </p:nvSpPr>
          <p:spPr>
            <a:xfrm>
              <a:off x="5901838" y="3314190"/>
              <a:ext cx="3790686" cy="2846023"/>
            </a:xfrm>
            <a:custGeom>
              <a:avLst/>
              <a:gdLst/>
              <a:ahLst/>
              <a:cxnLst/>
              <a:rect l="l" t="t" r="r" b="b"/>
              <a:pathLst>
                <a:path w="3790686" h="2846023">
                  <a:moveTo>
                    <a:pt x="0" y="0"/>
                  </a:moveTo>
                  <a:lnTo>
                    <a:pt x="3790686" y="0"/>
                  </a:lnTo>
                  <a:lnTo>
                    <a:pt x="3790686" y="2846023"/>
                  </a:lnTo>
                  <a:lnTo>
                    <a:pt x="0" y="28460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2199377" y="6491713"/>
              <a:ext cx="2475119" cy="1466605"/>
            </a:xfrm>
            <a:custGeom>
              <a:avLst/>
              <a:gdLst/>
              <a:ahLst/>
              <a:cxnLst/>
              <a:rect l="l" t="t" r="r" b="b"/>
              <a:pathLst>
                <a:path w="2475119" h="1466605">
                  <a:moveTo>
                    <a:pt x="0" y="0"/>
                  </a:moveTo>
                  <a:lnTo>
                    <a:pt x="2475118" y="0"/>
                  </a:lnTo>
                  <a:lnTo>
                    <a:pt x="2475118" y="1466605"/>
                  </a:lnTo>
                  <a:lnTo>
                    <a:pt x="0" y="1466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933" t="-1575" r="-908" b="-2073"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2018986" y="366988"/>
              <a:ext cx="2835311" cy="7771556"/>
            </a:xfrm>
            <a:custGeom>
              <a:avLst/>
              <a:gdLst/>
              <a:ahLst/>
              <a:cxnLst/>
              <a:rect l="l" t="t" r="r" b="b"/>
              <a:pathLst>
                <a:path w="2835311" h="7771556">
                  <a:moveTo>
                    <a:pt x="0" y="0"/>
                  </a:moveTo>
                  <a:lnTo>
                    <a:pt x="2835310" y="0"/>
                  </a:lnTo>
                  <a:lnTo>
                    <a:pt x="2835310" y="7771555"/>
                  </a:lnTo>
                  <a:lnTo>
                    <a:pt x="0" y="77715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608940" y="366988"/>
              <a:ext cx="5411727" cy="6258939"/>
              <a:chOff x="0" y="0"/>
              <a:chExt cx="2184565" cy="2526551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126109" y="63500"/>
                <a:ext cx="31115" cy="2399538"/>
              </a:xfrm>
              <a:custGeom>
                <a:avLst/>
                <a:gdLst/>
                <a:ahLst/>
                <a:cxnLst/>
                <a:rect l="l" t="t" r="r" b="b"/>
                <a:pathLst>
                  <a:path w="31115" h="2399538">
                    <a:moveTo>
                      <a:pt x="0" y="2399538"/>
                    </a:moveTo>
                    <a:lnTo>
                      <a:pt x="31115" y="2399538"/>
                    </a:lnTo>
                    <a:lnTo>
                      <a:pt x="311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1154938" y="972947"/>
                <a:ext cx="166243" cy="7747"/>
              </a:xfrm>
              <a:custGeom>
                <a:avLst/>
                <a:gdLst/>
                <a:ahLst/>
                <a:cxnLst/>
                <a:rect l="l" t="t" r="r" b="b"/>
                <a:pathLst>
                  <a:path w="166243" h="7747">
                    <a:moveTo>
                      <a:pt x="0" y="7747"/>
                    </a:moveTo>
                    <a:lnTo>
                      <a:pt x="166243" y="7747"/>
                    </a:lnTo>
                    <a:lnTo>
                      <a:pt x="1662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63500" y="1828038"/>
                <a:ext cx="2057527" cy="31115"/>
              </a:xfrm>
              <a:custGeom>
                <a:avLst/>
                <a:gdLst/>
                <a:ahLst/>
                <a:cxnLst/>
                <a:rect l="l" t="t" r="r" b="b"/>
                <a:pathLst>
                  <a:path w="2057527" h="31115">
                    <a:moveTo>
                      <a:pt x="0" y="31115"/>
                    </a:moveTo>
                    <a:lnTo>
                      <a:pt x="2057527" y="31115"/>
                    </a:lnTo>
                    <a:lnTo>
                      <a:pt x="20575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</p:grpSp>
        <p:sp>
          <p:nvSpPr>
            <p:cNvPr id="21" name="TextBox 21"/>
            <p:cNvSpPr txBox="1"/>
            <p:nvPr/>
          </p:nvSpPr>
          <p:spPr>
            <a:xfrm rot="-5400000">
              <a:off x="-1379666" y="4309312"/>
              <a:ext cx="3065418" cy="3385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6"/>
                </a:lnSpc>
              </a:pPr>
              <a:r>
                <a:rPr lang="en-US" sz="1475">
                  <a:solidFill>
                    <a:srgbClr val="000000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Number of event counted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233370" y="30674"/>
              <a:ext cx="3010794" cy="3385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6"/>
                </a:lnSpc>
              </a:pPr>
              <a:r>
                <a:rPr lang="en-US" sz="1475">
                  <a:solidFill>
                    <a:srgbClr val="000000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Simulated saturation plot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4101445" y="8608385"/>
              <a:ext cx="3231368" cy="337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0"/>
                </a:lnSpc>
              </a:pPr>
              <a:r>
                <a:rPr lang="en-US" sz="1471">
                  <a:solidFill>
                    <a:srgbClr val="000000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True number of event sent 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-3428884" y="439738"/>
            <a:ext cx="11714179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75"/>
              </a:lnSpc>
            </a:pPr>
            <a:r>
              <a:rPr lang="en-US" sz="72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Simulation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72314" y="1431245"/>
            <a:ext cx="5217405" cy="112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99"/>
              </a:lnSpc>
            </a:pPr>
            <a:r>
              <a:rPr lang="en-US" sz="3999" i="1">
                <a:solidFill>
                  <a:srgbClr val="FFFFFF"/>
                </a:solidFill>
                <a:latin typeface="Crimson Pro Italics"/>
                <a:ea typeface="Crimson Pro Italics"/>
                <a:cs typeface="Crimson Pro Italics"/>
                <a:sym typeface="Crimson Pro Italics"/>
              </a:rPr>
              <a:t>Distribution of Photon counts and true rates </a:t>
            </a:r>
          </a:p>
        </p:txBody>
      </p:sp>
      <p:pic>
        <p:nvPicPr>
          <p:cNvPr id="26" name="Picture 2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rcRect/>
          <a:stretch>
            <a:fillRect/>
          </a:stretch>
        </p:blipFill>
        <p:spPr>
          <a:xfrm>
            <a:off x="11261700" y="4020928"/>
            <a:ext cx="5997600" cy="4488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14689" y="2299120"/>
            <a:ext cx="7377043" cy="4914955"/>
          </a:xfrm>
          <a:custGeom>
            <a:avLst/>
            <a:gdLst/>
            <a:ahLst/>
            <a:cxnLst/>
            <a:rect l="l" t="t" r="r" b="b"/>
            <a:pathLst>
              <a:path w="7377043" h="4914955">
                <a:moveTo>
                  <a:pt x="0" y="0"/>
                </a:moveTo>
                <a:lnTo>
                  <a:pt x="7377043" y="0"/>
                </a:lnTo>
                <a:lnTo>
                  <a:pt x="7377043" y="4914955"/>
                </a:lnTo>
                <a:lnTo>
                  <a:pt x="0" y="49149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314689" y="7402211"/>
            <a:ext cx="7435431" cy="119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5"/>
              </a:lnSpc>
              <a:spcBef>
                <a:spcPct val="0"/>
              </a:spcBef>
            </a:pPr>
            <a:r>
              <a:rPr lang="en-US" sz="2310" b="1" i="1" u="sng">
                <a:solidFill>
                  <a:srgbClr val="FFFFFF"/>
                </a:solidFill>
                <a:latin typeface="Open Sans 1 Bold Italics"/>
                <a:ea typeface="Open Sans 1 Bold Italics"/>
                <a:cs typeface="Open Sans 1 Bold Italics"/>
                <a:sym typeface="Open Sans 1 Bold Italics"/>
              </a:rPr>
              <a:t>Evolution of the standard deviation on ρ as a function of the event counts, for different values of the dead time τ (in ns).</a:t>
            </a:r>
          </a:p>
        </p:txBody>
      </p:sp>
      <p:sp>
        <p:nvSpPr>
          <p:cNvPr id="4" name="Freeform 4"/>
          <p:cNvSpPr/>
          <p:nvPr/>
        </p:nvSpPr>
        <p:spPr>
          <a:xfrm>
            <a:off x="562814" y="2299120"/>
            <a:ext cx="8174561" cy="4914955"/>
          </a:xfrm>
          <a:custGeom>
            <a:avLst/>
            <a:gdLst/>
            <a:ahLst/>
            <a:cxnLst/>
            <a:rect l="l" t="t" r="r" b="b"/>
            <a:pathLst>
              <a:path w="8174561" h="4914955">
                <a:moveTo>
                  <a:pt x="0" y="0"/>
                </a:moveTo>
                <a:lnTo>
                  <a:pt x="8174562" y="0"/>
                </a:lnTo>
                <a:lnTo>
                  <a:pt x="8174562" y="4914955"/>
                </a:lnTo>
                <a:lnTo>
                  <a:pt x="0" y="49149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-3362209" y="439737"/>
            <a:ext cx="11714179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75"/>
              </a:lnSpc>
            </a:pPr>
            <a:r>
              <a:rPr lang="en-US" sz="72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Simulation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62814" y="1431245"/>
            <a:ext cx="9863993" cy="57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99"/>
              </a:lnSpc>
            </a:pPr>
            <a:r>
              <a:rPr lang="en-US" sz="3999" i="1">
                <a:solidFill>
                  <a:srgbClr val="FFFFFF"/>
                </a:solidFill>
                <a:latin typeface="Crimson Pro Italics"/>
                <a:ea typeface="Crimson Pro Italics"/>
                <a:cs typeface="Crimson Pro Italics"/>
                <a:sym typeface="Crimson Pro Italics"/>
              </a:rPr>
              <a:t>Plotting the vertical and horizontal sigmas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62814" y="7461725"/>
            <a:ext cx="7435431" cy="119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5"/>
              </a:lnSpc>
              <a:spcBef>
                <a:spcPct val="0"/>
              </a:spcBef>
            </a:pPr>
            <a:r>
              <a:rPr lang="en-US" sz="2310" b="1" i="1" u="sng">
                <a:solidFill>
                  <a:srgbClr val="FFFFFF"/>
                </a:solidFill>
                <a:latin typeface="Open Sans 1 Bold Italics"/>
                <a:ea typeface="Open Sans 1 Bold Italics"/>
                <a:cs typeface="Open Sans 1 Bold Italics"/>
                <a:sym typeface="Open Sans 1 Bold Italics"/>
              </a:rPr>
              <a:t>Evolution of the standard deviation on N as a function of the true event rates, for different values of the dead time τ (in ns).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6415700" y="6432459"/>
            <a:ext cx="587900" cy="310447"/>
            <a:chOff x="0" y="0"/>
            <a:chExt cx="783866" cy="41393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61430" cy="413930"/>
            </a:xfrm>
            <a:custGeom>
              <a:avLst/>
              <a:gdLst/>
              <a:ahLst/>
              <a:cxnLst/>
              <a:rect l="l" t="t" r="r" b="b"/>
              <a:pathLst>
                <a:path w="761430" h="413930">
                  <a:moveTo>
                    <a:pt x="0" y="0"/>
                  </a:moveTo>
                  <a:lnTo>
                    <a:pt x="761430" y="0"/>
                  </a:lnTo>
                  <a:lnTo>
                    <a:pt x="761430" y="413930"/>
                  </a:lnTo>
                  <a:lnTo>
                    <a:pt x="0" y="4139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29685"/>
              </a:stretch>
            </a:blip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45805" y="11218"/>
              <a:ext cx="738061" cy="355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943"/>
                </a:lnSpc>
              </a:pPr>
              <a:r>
                <a:rPr lang="en-US" sz="1766" i="1">
                  <a:solidFill>
                    <a:srgbClr val="000000"/>
                  </a:solidFill>
                  <a:latin typeface="Crimson Pro Italics"/>
                  <a:ea typeface="Crimson Pro Italics"/>
                  <a:cs typeface="Crimson Pro Italics"/>
                  <a:sym typeface="Crimson Pro Italics"/>
                </a:rPr>
                <a:t>Focus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53833" y="294414"/>
            <a:ext cx="10085784" cy="7339916"/>
          </a:xfrm>
          <a:custGeom>
            <a:avLst/>
            <a:gdLst/>
            <a:ahLst/>
            <a:cxnLst/>
            <a:rect l="l" t="t" r="r" b="b"/>
            <a:pathLst>
              <a:path w="10085784" h="7339916">
                <a:moveTo>
                  <a:pt x="0" y="0"/>
                </a:moveTo>
                <a:lnTo>
                  <a:pt x="10085783" y="0"/>
                </a:lnTo>
                <a:lnTo>
                  <a:pt x="10085783" y="7339916"/>
                </a:lnTo>
                <a:lnTo>
                  <a:pt x="0" y="73399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248775" y="5095875"/>
            <a:ext cx="2124882" cy="1498042"/>
          </a:xfrm>
          <a:custGeom>
            <a:avLst/>
            <a:gdLst/>
            <a:ahLst/>
            <a:cxnLst/>
            <a:rect l="l" t="t" r="r" b="b"/>
            <a:pathLst>
              <a:path w="2124882" h="1498042">
                <a:moveTo>
                  <a:pt x="0" y="0"/>
                </a:moveTo>
                <a:lnTo>
                  <a:pt x="2124882" y="0"/>
                </a:lnTo>
                <a:lnTo>
                  <a:pt x="2124882" y="1498042"/>
                </a:lnTo>
                <a:lnTo>
                  <a:pt x="0" y="14980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167" r="-4335" b="-2167"/>
            </a:stretch>
          </a:blipFill>
          <a:ln w="57150" cap="sq">
            <a:solidFill>
              <a:srgbClr val="000000"/>
            </a:solidFill>
            <a:prstDash val="solid"/>
            <a:miter/>
          </a:ln>
        </p:spPr>
      </p:sp>
      <p:sp>
        <p:nvSpPr>
          <p:cNvPr id="4" name="AutoShape 4"/>
          <p:cNvSpPr/>
          <p:nvPr/>
        </p:nvSpPr>
        <p:spPr>
          <a:xfrm flipV="1">
            <a:off x="6303648" y="6532053"/>
            <a:ext cx="2969000" cy="1502487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5" name="TextBox 5"/>
          <p:cNvSpPr txBox="1"/>
          <p:nvPr/>
        </p:nvSpPr>
        <p:spPr>
          <a:xfrm>
            <a:off x="-3362209" y="204830"/>
            <a:ext cx="11714179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75"/>
              </a:lnSpc>
            </a:pPr>
            <a:r>
              <a:rPr lang="en-US" sz="72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Simulation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97351" y="1087480"/>
            <a:ext cx="4468738" cy="57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99"/>
              </a:lnSpc>
            </a:pPr>
            <a:r>
              <a:rPr lang="en-US" sz="3999" i="1">
                <a:solidFill>
                  <a:srgbClr val="FFFFFF"/>
                </a:solidFill>
                <a:latin typeface="Crimson Pro Italics"/>
                <a:ea typeface="Crimson Pro Italics"/>
                <a:cs typeface="Crimson Pro Italics"/>
                <a:sym typeface="Crimson Pro Italics"/>
              </a:rPr>
              <a:t>Horizontal left sigma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0" y="5322365"/>
            <a:ext cx="6776803" cy="4964635"/>
            <a:chOff x="0" y="0"/>
            <a:chExt cx="9035737" cy="6619513"/>
          </a:xfrm>
        </p:grpSpPr>
        <p:sp>
          <p:nvSpPr>
            <p:cNvPr id="8" name="Freeform 8"/>
            <p:cNvSpPr/>
            <p:nvPr/>
          </p:nvSpPr>
          <p:spPr>
            <a:xfrm>
              <a:off x="48107" y="0"/>
              <a:ext cx="8987630" cy="6619513"/>
            </a:xfrm>
            <a:custGeom>
              <a:avLst/>
              <a:gdLst/>
              <a:ahLst/>
              <a:cxnLst/>
              <a:rect l="l" t="t" r="r" b="b"/>
              <a:pathLst>
                <a:path w="8987630" h="6619513">
                  <a:moveTo>
                    <a:pt x="0" y="0"/>
                  </a:moveTo>
                  <a:lnTo>
                    <a:pt x="8987630" y="0"/>
                  </a:lnTo>
                  <a:lnTo>
                    <a:pt x="8987630" y="6619513"/>
                  </a:lnTo>
                  <a:lnTo>
                    <a:pt x="0" y="66195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529" r="-1529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9035737" cy="6565055"/>
            </a:xfrm>
            <a:custGeom>
              <a:avLst/>
              <a:gdLst/>
              <a:ahLst/>
              <a:cxnLst/>
              <a:rect l="l" t="t" r="r" b="b"/>
              <a:pathLst>
                <a:path w="9035737" h="6565055">
                  <a:moveTo>
                    <a:pt x="0" y="0"/>
                  </a:moveTo>
                  <a:lnTo>
                    <a:pt x="9035737" y="0"/>
                  </a:lnTo>
                  <a:lnTo>
                    <a:pt x="9035737" y="6565055"/>
                  </a:lnTo>
                  <a:lnTo>
                    <a:pt x="0" y="6565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619" r="-4335" b="-619"/>
              </a:stretch>
            </a:blipFill>
            <a:ln w="66675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id="10" name="TextBox 10"/>
          <p:cNvSpPr txBox="1"/>
          <p:nvPr/>
        </p:nvSpPr>
        <p:spPr>
          <a:xfrm>
            <a:off x="119593" y="4421173"/>
            <a:ext cx="4655325" cy="882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33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• Small τ dependence for small counts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2851" y="3553951"/>
            <a:ext cx="7789118" cy="5189500"/>
            <a:chOff x="0" y="0"/>
            <a:chExt cx="10385491" cy="691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85491" cy="6919333"/>
            </a:xfrm>
            <a:custGeom>
              <a:avLst/>
              <a:gdLst/>
              <a:ahLst/>
              <a:cxnLst/>
              <a:rect l="l" t="t" r="r" b="b"/>
              <a:pathLst>
                <a:path w="10385491" h="6919333">
                  <a:moveTo>
                    <a:pt x="0" y="0"/>
                  </a:moveTo>
                  <a:lnTo>
                    <a:pt x="10385491" y="0"/>
                  </a:lnTo>
                  <a:lnTo>
                    <a:pt x="10385491" y="6919333"/>
                  </a:lnTo>
                  <a:lnTo>
                    <a:pt x="0" y="69193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925393" y="984485"/>
              <a:ext cx="3864352" cy="633234"/>
            </a:xfrm>
            <a:custGeom>
              <a:avLst/>
              <a:gdLst/>
              <a:ahLst/>
              <a:cxnLst/>
              <a:rect l="l" t="t" r="r" b="b"/>
              <a:pathLst>
                <a:path w="3864352" h="633234">
                  <a:moveTo>
                    <a:pt x="0" y="0"/>
                  </a:moveTo>
                  <a:lnTo>
                    <a:pt x="3864352" y="0"/>
                  </a:lnTo>
                  <a:lnTo>
                    <a:pt x="3864352" y="633234"/>
                  </a:lnTo>
                  <a:lnTo>
                    <a:pt x="0" y="633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-3362209" y="439737"/>
            <a:ext cx="11714179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75"/>
              </a:lnSpc>
            </a:pPr>
            <a:r>
              <a:rPr lang="en-US" sz="72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Simulation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62814" y="1512887"/>
            <a:ext cx="11714179" cy="57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99"/>
              </a:lnSpc>
            </a:pPr>
            <a:r>
              <a:rPr lang="en-US" sz="3999" i="1">
                <a:solidFill>
                  <a:srgbClr val="FFFFFF"/>
                </a:solidFill>
                <a:latin typeface="Crimson Pro Italics"/>
                <a:ea typeface="Crimson Pro Italics"/>
                <a:cs typeface="Crimson Pro Italics"/>
                <a:sym typeface="Crimson Pro Italics"/>
              </a:rPr>
              <a:t>Left horiztonal std fit and parameters fit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56896" y="2228936"/>
            <a:ext cx="302850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 lang="en-US" sz="3399" dirty="0">
              <a:solidFill>
                <a:srgbClr val="FFFFFF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653422" y="3553951"/>
            <a:ext cx="8631185" cy="5189500"/>
          </a:xfrm>
          <a:custGeom>
            <a:avLst/>
            <a:gdLst/>
            <a:ahLst/>
            <a:cxnLst/>
            <a:rect l="l" t="t" r="r" b="b"/>
            <a:pathLst>
              <a:path w="8631185" h="5189500">
                <a:moveTo>
                  <a:pt x="0" y="0"/>
                </a:moveTo>
                <a:lnTo>
                  <a:pt x="8631185" y="0"/>
                </a:lnTo>
                <a:lnTo>
                  <a:pt x="8631185" y="5189501"/>
                </a:lnTo>
                <a:lnTo>
                  <a:pt x="0" y="51895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9717929" y="4652327"/>
            <a:ext cx="45571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830970" y="4652327"/>
            <a:ext cx="44380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B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752755" y="7342737"/>
            <a:ext cx="42088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477601" y="7699541"/>
            <a:ext cx="1438799" cy="530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9"/>
              </a:lnSpc>
            </a:pPr>
            <a:r>
              <a:rPr lang="en-US" sz="3107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offset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338408" y="9712325"/>
            <a:ext cx="3949592" cy="57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99"/>
              </a:lnSpc>
            </a:pPr>
            <a:r>
              <a:rPr lang="en-US" sz="3999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Good, not perfect.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6834" y="205867"/>
            <a:ext cx="8107274" cy="200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000"/>
              </a:lnSpc>
            </a:pPr>
            <a:r>
              <a:rPr lang="en-US" sz="15000" b="1" spc="-300">
                <a:solidFill>
                  <a:srgbClr val="FFFFFF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Plan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26834" y="2968117"/>
            <a:ext cx="16834333" cy="1045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39"/>
              </a:lnSpc>
              <a:spcBef>
                <a:spcPct val="0"/>
              </a:spcBef>
            </a:pPr>
            <a:r>
              <a:rPr lang="en-US" sz="6099" spc="121">
                <a:solidFill>
                  <a:srgbClr val="FFFFFF">
                    <a:alpha val="33725"/>
                  </a:srgbClr>
                </a:solidFill>
                <a:latin typeface="Crimson Pro"/>
                <a:ea typeface="Crimson Pro"/>
                <a:cs typeface="Crimson Pro"/>
                <a:sym typeface="Crimson Pro"/>
              </a:rPr>
              <a:t>I. PILE-UP IN EXTENDED DEAD TIME(EDT)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26834" y="4768328"/>
            <a:ext cx="16432986" cy="1045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39"/>
              </a:lnSpc>
              <a:spcBef>
                <a:spcPct val="0"/>
              </a:spcBef>
            </a:pPr>
            <a:r>
              <a:rPr lang="en-US" sz="6099" b="1" spc="121">
                <a:solidFill>
                  <a:srgbClr val="FFFFFF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II. RENEWAL THEORY APPROACH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26834" y="6568538"/>
            <a:ext cx="16432986" cy="1045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39"/>
              </a:lnSpc>
              <a:spcBef>
                <a:spcPct val="0"/>
              </a:spcBef>
            </a:pPr>
            <a:r>
              <a:rPr lang="en-US" sz="6099" spc="121">
                <a:solidFill>
                  <a:srgbClr val="FFFFFF">
                    <a:alpha val="33725"/>
                  </a:srgbClr>
                </a:solidFill>
                <a:latin typeface="Crimson Pro"/>
                <a:ea typeface="Crimson Pro"/>
                <a:cs typeface="Crimson Pro"/>
                <a:sym typeface="Crimson Pro"/>
              </a:rPr>
              <a:t>III. COMPARISON WITH EXPERIMENTAL DATA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2814" y="534988"/>
            <a:ext cx="11714179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75"/>
              </a:lnSpc>
            </a:pPr>
            <a:r>
              <a:rPr lang="en-US" sz="72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Renewal theory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62814" y="1431245"/>
            <a:ext cx="9863993" cy="57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99"/>
              </a:lnSpc>
            </a:pPr>
            <a:r>
              <a:rPr lang="en-US" sz="3999" i="1">
                <a:solidFill>
                  <a:srgbClr val="FFFFFF"/>
                </a:solidFill>
                <a:latin typeface="Crimson Pro Italics"/>
                <a:ea typeface="Crimson Pro Italics"/>
                <a:cs typeface="Crimson Pro Italics"/>
                <a:sym typeface="Crimson Pro Italics"/>
              </a:rPr>
              <a:t>Studying </a:t>
            </a:r>
          </a:p>
        </p:txBody>
      </p:sp>
      <p:sp>
        <p:nvSpPr>
          <p:cNvPr id="4" name="Freeform 4"/>
          <p:cNvSpPr/>
          <p:nvPr/>
        </p:nvSpPr>
        <p:spPr>
          <a:xfrm>
            <a:off x="562814" y="6501186"/>
            <a:ext cx="4480949" cy="985173"/>
          </a:xfrm>
          <a:custGeom>
            <a:avLst/>
            <a:gdLst/>
            <a:ahLst/>
            <a:cxnLst/>
            <a:rect l="l" t="t" r="r" b="b"/>
            <a:pathLst>
              <a:path w="4480949" h="985173">
                <a:moveTo>
                  <a:pt x="0" y="0"/>
                </a:moveTo>
                <a:lnTo>
                  <a:pt x="4480949" y="0"/>
                </a:lnTo>
                <a:lnTo>
                  <a:pt x="4480949" y="985173"/>
                </a:lnTo>
                <a:lnTo>
                  <a:pt x="0" y="9851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62814" y="8736675"/>
            <a:ext cx="8278253" cy="1510781"/>
            <a:chOff x="0" y="0"/>
            <a:chExt cx="11037671" cy="2014375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1037671" cy="2014375"/>
              <a:chOff x="0" y="0"/>
              <a:chExt cx="1195912" cy="21825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195912" cy="218254"/>
              </a:xfrm>
              <a:custGeom>
                <a:avLst/>
                <a:gdLst/>
                <a:ahLst/>
                <a:cxnLst/>
                <a:rect l="l" t="t" r="r" b="b"/>
                <a:pathLst>
                  <a:path w="1195912" h="218254">
                    <a:moveTo>
                      <a:pt x="0" y="0"/>
                    </a:moveTo>
                    <a:lnTo>
                      <a:pt x="1195912" y="0"/>
                    </a:lnTo>
                    <a:lnTo>
                      <a:pt x="1195912" y="218254"/>
                    </a:lnTo>
                    <a:lnTo>
                      <a:pt x="0" y="21825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66675"/>
                <a:ext cx="1195912" cy="284929"/>
              </a:xfrm>
              <a:prstGeom prst="rect">
                <a:avLst/>
              </a:prstGeom>
            </p:spPr>
            <p:txBody>
              <a:bodyPr lIns="33812" tIns="33812" rIns="33812" bIns="33812" rtlCol="0" anchor="ctr"/>
              <a:lstStyle/>
              <a:p>
                <a:pPr algn="ctr">
                  <a:lnSpc>
                    <a:spcPts val="5135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0" y="0"/>
              <a:ext cx="11037671" cy="2014375"/>
            </a:xfrm>
            <a:custGeom>
              <a:avLst/>
              <a:gdLst/>
              <a:ahLst/>
              <a:cxnLst/>
              <a:rect l="l" t="t" r="r" b="b"/>
              <a:pathLst>
                <a:path w="11037671" h="2014375">
                  <a:moveTo>
                    <a:pt x="0" y="0"/>
                  </a:moveTo>
                  <a:lnTo>
                    <a:pt x="11037671" y="0"/>
                  </a:lnTo>
                  <a:lnTo>
                    <a:pt x="11037671" y="2014375"/>
                  </a:lnTo>
                  <a:lnTo>
                    <a:pt x="0" y="20143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562814" y="3462483"/>
            <a:ext cx="4636999" cy="1676239"/>
            <a:chOff x="0" y="0"/>
            <a:chExt cx="567772" cy="20524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67772" cy="205245"/>
            </a:xfrm>
            <a:custGeom>
              <a:avLst/>
              <a:gdLst/>
              <a:ahLst/>
              <a:cxnLst/>
              <a:rect l="l" t="t" r="r" b="b"/>
              <a:pathLst>
                <a:path w="567772" h="205245">
                  <a:moveTo>
                    <a:pt x="0" y="0"/>
                  </a:moveTo>
                  <a:lnTo>
                    <a:pt x="567772" y="0"/>
                  </a:lnTo>
                  <a:lnTo>
                    <a:pt x="567772" y="205245"/>
                  </a:lnTo>
                  <a:lnTo>
                    <a:pt x="0" y="205245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567772" cy="271920"/>
            </a:xfrm>
            <a:prstGeom prst="rect">
              <a:avLst/>
            </a:prstGeom>
          </p:spPr>
          <p:txBody>
            <a:bodyPr lIns="20469" tIns="20469" rIns="20469" bIns="20469" rtlCol="0" anchor="ctr"/>
            <a:lstStyle/>
            <a:p>
              <a:pPr algn="ctr">
                <a:lnSpc>
                  <a:spcPts val="5135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562814" y="3464125"/>
            <a:ext cx="2410232" cy="839277"/>
          </a:xfrm>
          <a:custGeom>
            <a:avLst/>
            <a:gdLst/>
            <a:ahLst/>
            <a:cxnLst/>
            <a:rect l="l" t="t" r="r" b="b"/>
            <a:pathLst>
              <a:path w="2410232" h="839277">
                <a:moveTo>
                  <a:pt x="0" y="0"/>
                </a:moveTo>
                <a:lnTo>
                  <a:pt x="2410232" y="0"/>
                </a:lnTo>
                <a:lnTo>
                  <a:pt x="2410232" y="839277"/>
                </a:lnTo>
                <a:lnTo>
                  <a:pt x="0" y="8392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62814" y="4162747"/>
            <a:ext cx="3173589" cy="975976"/>
          </a:xfrm>
          <a:custGeom>
            <a:avLst/>
            <a:gdLst/>
            <a:ahLst/>
            <a:cxnLst/>
            <a:rect l="l" t="t" r="r" b="b"/>
            <a:pathLst>
              <a:path w="3173589" h="975976">
                <a:moveTo>
                  <a:pt x="0" y="0"/>
                </a:moveTo>
                <a:lnTo>
                  <a:pt x="3173589" y="0"/>
                </a:lnTo>
                <a:lnTo>
                  <a:pt x="3173589" y="975976"/>
                </a:lnTo>
                <a:lnTo>
                  <a:pt x="0" y="9759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5481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5199813" y="4470842"/>
            <a:ext cx="2873454" cy="715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1"/>
              </a:lnSpc>
              <a:spcBef>
                <a:spcPct val="0"/>
              </a:spcBef>
            </a:pPr>
            <a:r>
              <a:rPr lang="en-US" sz="2029">
                <a:solidFill>
                  <a:srgbClr val="FFFEFE"/>
                </a:solidFill>
                <a:latin typeface="Open Sans 1"/>
                <a:ea typeface="Open Sans 1"/>
                <a:cs typeface="Open Sans 1"/>
                <a:sym typeface="Open Sans 1"/>
              </a:rPr>
              <a:t>Where W is the  Lambert W function.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2814" y="2034495"/>
            <a:ext cx="15271512" cy="1107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5"/>
              </a:lnSpc>
              <a:spcBef>
                <a:spcPct val="0"/>
              </a:spcBef>
            </a:pPr>
            <a:r>
              <a:rPr lang="en-US" sz="3950" dirty="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• </a:t>
            </a:r>
            <a:r>
              <a:rPr lang="en-US" sz="3950" b="1" dirty="0">
                <a:solidFill>
                  <a:srgbClr val="FFFFFF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Mathematical framework</a:t>
            </a:r>
            <a:r>
              <a:rPr lang="en-US" sz="3950" dirty="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 to study the distribution of time intervals between actually counted events. (Can be applied to any counting set-up).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2814" y="5282777"/>
            <a:ext cx="16556506" cy="1107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5"/>
              </a:lnSpc>
              <a:spcBef>
                <a:spcPct val="0"/>
              </a:spcBef>
            </a:pPr>
            <a:r>
              <a:rPr lang="en-US" sz="39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• We can derive the </a:t>
            </a:r>
            <a:r>
              <a:rPr lang="en-US" sz="3950" b="1">
                <a:solidFill>
                  <a:srgbClr val="FFFFFF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uncertainty on the number of event N for a true rate ρ </a:t>
            </a:r>
            <a:r>
              <a:rPr lang="en-US" sz="39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(which corresponds to the vertical spread of the saturation curves) 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105831" y="115602"/>
            <a:ext cx="2737568" cy="363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2"/>
              </a:lnSpc>
              <a:spcBef>
                <a:spcPct val="0"/>
              </a:spcBef>
            </a:pPr>
            <a:r>
              <a:rPr lang="en-US" sz="2158" b="1">
                <a:solidFill>
                  <a:srgbClr val="FFFEF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Lexicon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105831" y="459553"/>
            <a:ext cx="2808708" cy="1665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61"/>
              </a:lnSpc>
            </a:pPr>
            <a:r>
              <a:rPr lang="en-US" sz="1186" b="1">
                <a:solidFill>
                  <a:srgbClr val="38B6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τ</a:t>
            </a:r>
            <a:r>
              <a:rPr lang="en-US" sz="1186" b="1">
                <a:solidFill>
                  <a:srgbClr val="FFDE59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1186">
                <a:solidFill>
                  <a:srgbClr val="FFFEFE"/>
                </a:solidFill>
                <a:latin typeface="Open Sans 1"/>
                <a:ea typeface="Open Sans 1"/>
                <a:cs typeface="Open Sans 1"/>
                <a:sym typeface="Open Sans 1"/>
              </a:rPr>
              <a:t>:</a:t>
            </a:r>
            <a:r>
              <a:rPr lang="en-US" sz="1186" b="1">
                <a:solidFill>
                  <a:srgbClr val="FFDE59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1186" b="1">
                <a:solidFill>
                  <a:srgbClr val="38B6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the dead-time</a:t>
            </a:r>
            <a:r>
              <a:rPr lang="en-US" sz="1186" b="1">
                <a:solidFill>
                  <a:srgbClr val="FEFEF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, </a:t>
            </a:r>
            <a:r>
              <a:rPr lang="en-US" sz="1186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or minimum time to wait after an event arrived.</a:t>
            </a:r>
          </a:p>
          <a:p>
            <a:pPr algn="just">
              <a:lnSpc>
                <a:spcPts val="1661"/>
              </a:lnSpc>
            </a:pPr>
            <a:r>
              <a:rPr lang="en-US" sz="1186" b="1">
                <a:solidFill>
                  <a:srgbClr val="38B6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</a:t>
            </a:r>
            <a:r>
              <a:rPr lang="en-US" sz="1186" b="1">
                <a:solidFill>
                  <a:srgbClr val="FFDE59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1186">
                <a:solidFill>
                  <a:srgbClr val="FFFEFE"/>
                </a:solidFill>
                <a:latin typeface="Open Sans 1"/>
                <a:ea typeface="Open Sans 1"/>
                <a:cs typeface="Open Sans 1"/>
                <a:sym typeface="Open Sans 1"/>
              </a:rPr>
              <a:t>:</a:t>
            </a:r>
            <a:r>
              <a:rPr lang="en-US" sz="1186" b="1">
                <a:solidFill>
                  <a:srgbClr val="FFDE59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1186">
                <a:solidFill>
                  <a:srgbClr val="FFFEFE"/>
                </a:solidFill>
                <a:latin typeface="Open Sans 1"/>
                <a:ea typeface="Open Sans 1"/>
                <a:cs typeface="Open Sans 1"/>
                <a:sym typeface="Open Sans 1"/>
              </a:rPr>
              <a:t>the </a:t>
            </a:r>
            <a:r>
              <a:rPr lang="en-US" sz="1186" b="1">
                <a:solidFill>
                  <a:srgbClr val="38B6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time of Observation</a:t>
            </a:r>
            <a:r>
              <a:rPr lang="en-US" sz="1186">
                <a:solidFill>
                  <a:srgbClr val="FFFEFE"/>
                </a:solidFill>
                <a:latin typeface="Open Sans 1"/>
                <a:ea typeface="Open Sans 1"/>
                <a:cs typeface="Open Sans 1"/>
                <a:sym typeface="Open Sans 1"/>
              </a:rPr>
              <a:t> (e.g. 2500 ns here for the Mini-EUSO mission).</a:t>
            </a:r>
          </a:p>
          <a:p>
            <a:pPr algn="just">
              <a:lnSpc>
                <a:spcPts val="1661"/>
              </a:lnSpc>
            </a:pPr>
            <a:r>
              <a:rPr lang="en-US" sz="1186" b="1">
                <a:solidFill>
                  <a:srgbClr val="38B6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ρ</a:t>
            </a:r>
            <a:r>
              <a:rPr lang="en-US" sz="1186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 : the </a:t>
            </a:r>
            <a:r>
              <a:rPr lang="en-US" sz="1186" b="1">
                <a:solidFill>
                  <a:srgbClr val="38B6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true</a:t>
            </a:r>
            <a:r>
              <a:rPr lang="en-US" sz="1186">
                <a:solidFill>
                  <a:srgbClr val="38B6FF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186" b="1">
                <a:solidFill>
                  <a:srgbClr val="38B6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event  rate</a:t>
            </a:r>
            <a:r>
              <a:rPr lang="en-US" sz="1186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 arriving at the counter. </a:t>
            </a:r>
          </a:p>
          <a:p>
            <a:pPr algn="just">
              <a:lnSpc>
                <a:spcPts val="1661"/>
              </a:lnSpc>
              <a:spcBef>
                <a:spcPct val="0"/>
              </a:spcBef>
            </a:pPr>
            <a:r>
              <a:rPr lang="en-US" sz="1186" b="1">
                <a:solidFill>
                  <a:srgbClr val="38B6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N</a:t>
            </a:r>
            <a:r>
              <a:rPr lang="en-US" sz="1186">
                <a:solidFill>
                  <a:srgbClr val="FFFEFE"/>
                </a:solidFill>
                <a:latin typeface="Open Sans 1"/>
                <a:ea typeface="Open Sans 1"/>
                <a:cs typeface="Open Sans 1"/>
                <a:sym typeface="Open Sans 1"/>
              </a:rPr>
              <a:t> : the </a:t>
            </a:r>
            <a:r>
              <a:rPr lang="en-US" sz="1186" b="1">
                <a:solidFill>
                  <a:srgbClr val="38B6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number of counted</a:t>
            </a:r>
            <a:r>
              <a:rPr lang="en-US" sz="1186">
                <a:solidFill>
                  <a:srgbClr val="FFDE59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186">
                <a:solidFill>
                  <a:srgbClr val="FFFEFE"/>
                </a:solidFill>
                <a:latin typeface="Open Sans 1"/>
                <a:ea typeface="Open Sans 1"/>
                <a:cs typeface="Open Sans 1"/>
                <a:sym typeface="Open Sans 1"/>
              </a:rPr>
              <a:t>events during T.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2814" y="7629234"/>
            <a:ext cx="15947371" cy="1107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5"/>
              </a:lnSpc>
              <a:spcBef>
                <a:spcPct val="0"/>
              </a:spcBef>
            </a:pPr>
            <a:r>
              <a:rPr lang="en-US" sz="39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• We can infer the </a:t>
            </a:r>
            <a:r>
              <a:rPr lang="en-US" sz="3950" b="1">
                <a:solidFill>
                  <a:srgbClr val="FFFFFF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uncertainty on the true rate </a:t>
            </a:r>
            <a:r>
              <a:rPr lang="en-US" sz="39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ρ</a:t>
            </a:r>
            <a:r>
              <a:rPr lang="en-US" sz="3950" b="1">
                <a:solidFill>
                  <a:srgbClr val="FFFFFF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 for a number of measured events N </a:t>
            </a:r>
            <a:r>
              <a:rPr lang="en-US" sz="39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(which corresponds to the horizontal spread of the saturation curves) :</a:t>
            </a:r>
          </a:p>
        </p:txBody>
      </p:sp>
      <p:sp>
        <p:nvSpPr>
          <p:cNvPr id="21" name="Freeform 21"/>
          <p:cNvSpPr/>
          <p:nvPr/>
        </p:nvSpPr>
        <p:spPr>
          <a:xfrm>
            <a:off x="14732370" y="0"/>
            <a:ext cx="3555630" cy="2388038"/>
          </a:xfrm>
          <a:custGeom>
            <a:avLst/>
            <a:gdLst/>
            <a:ahLst/>
            <a:cxnLst/>
            <a:rect l="l" t="t" r="r" b="b"/>
            <a:pathLst>
              <a:path w="3555630" h="2388038">
                <a:moveTo>
                  <a:pt x="0" y="0"/>
                </a:moveTo>
                <a:lnTo>
                  <a:pt x="3555630" y="0"/>
                </a:lnTo>
                <a:lnTo>
                  <a:pt x="3555630" y="2388038"/>
                </a:lnTo>
                <a:lnTo>
                  <a:pt x="0" y="23880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3115395" y="9375537"/>
            <a:ext cx="5172605" cy="911463"/>
          </a:xfrm>
          <a:custGeom>
            <a:avLst/>
            <a:gdLst/>
            <a:ahLst/>
            <a:cxnLst/>
            <a:rect l="l" t="t" r="r" b="b"/>
            <a:pathLst>
              <a:path w="5172605" h="911463">
                <a:moveTo>
                  <a:pt x="0" y="0"/>
                </a:moveTo>
                <a:lnTo>
                  <a:pt x="5172605" y="0"/>
                </a:lnTo>
                <a:lnTo>
                  <a:pt x="5172605" y="911463"/>
                </a:lnTo>
                <a:lnTo>
                  <a:pt x="0" y="9114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173" r="-2947" b="-1173"/>
            </a:stretch>
          </a:blipFill>
        </p:spPr>
      </p:sp>
      <p:sp>
        <p:nvSpPr>
          <p:cNvPr id="23" name="AutoShape 23"/>
          <p:cNvSpPr/>
          <p:nvPr/>
        </p:nvSpPr>
        <p:spPr>
          <a:xfrm>
            <a:off x="842996" y="4463500"/>
            <a:ext cx="127734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Freeform 24"/>
          <p:cNvSpPr/>
          <p:nvPr/>
        </p:nvSpPr>
        <p:spPr>
          <a:xfrm>
            <a:off x="7752803" y="4773098"/>
            <a:ext cx="3171434" cy="365625"/>
          </a:xfrm>
          <a:custGeom>
            <a:avLst/>
            <a:gdLst/>
            <a:ahLst/>
            <a:cxnLst/>
            <a:rect l="l" t="t" r="r" b="b"/>
            <a:pathLst>
              <a:path w="3171434" h="365625">
                <a:moveTo>
                  <a:pt x="0" y="0"/>
                </a:moveTo>
                <a:lnTo>
                  <a:pt x="3171434" y="0"/>
                </a:lnTo>
                <a:lnTo>
                  <a:pt x="3171434" y="365625"/>
                </a:lnTo>
                <a:lnTo>
                  <a:pt x="0" y="3656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b="-6453"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2814" y="534988"/>
            <a:ext cx="11714179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75"/>
              </a:lnSpc>
            </a:pPr>
            <a:r>
              <a:rPr lang="en-US" sz="72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Renewal theory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62814" y="1431245"/>
            <a:ext cx="9863993" cy="57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99"/>
              </a:lnSpc>
            </a:pPr>
            <a:r>
              <a:rPr lang="en-US" sz="3999" i="1">
                <a:solidFill>
                  <a:srgbClr val="FFFFFF"/>
                </a:solidFill>
                <a:latin typeface="Crimson Pro Italics"/>
                <a:ea typeface="Crimson Pro Italics"/>
                <a:cs typeface="Crimson Pro Italics"/>
                <a:sym typeface="Crimson Pro Italics"/>
              </a:rPr>
              <a:t>Simulation and Theory Comparison</a:t>
            </a:r>
          </a:p>
        </p:txBody>
      </p:sp>
      <p:sp>
        <p:nvSpPr>
          <p:cNvPr id="4" name="Freeform 4"/>
          <p:cNvSpPr/>
          <p:nvPr/>
        </p:nvSpPr>
        <p:spPr>
          <a:xfrm>
            <a:off x="9400023" y="477838"/>
            <a:ext cx="8456006" cy="4407693"/>
          </a:xfrm>
          <a:custGeom>
            <a:avLst/>
            <a:gdLst/>
            <a:ahLst/>
            <a:cxnLst/>
            <a:rect l="l" t="t" r="r" b="b"/>
            <a:pathLst>
              <a:path w="8456006" h="4407693">
                <a:moveTo>
                  <a:pt x="0" y="0"/>
                </a:moveTo>
                <a:lnTo>
                  <a:pt x="8456007" y="0"/>
                </a:lnTo>
                <a:lnTo>
                  <a:pt x="8456007" y="4407693"/>
                </a:lnTo>
                <a:lnTo>
                  <a:pt x="0" y="44076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400023" y="4986940"/>
            <a:ext cx="8456006" cy="4323133"/>
          </a:xfrm>
          <a:custGeom>
            <a:avLst/>
            <a:gdLst/>
            <a:ahLst/>
            <a:cxnLst/>
            <a:rect l="l" t="t" r="r" b="b"/>
            <a:pathLst>
              <a:path w="8456006" h="4323133">
                <a:moveTo>
                  <a:pt x="0" y="0"/>
                </a:moveTo>
                <a:lnTo>
                  <a:pt x="8456007" y="0"/>
                </a:lnTo>
                <a:lnTo>
                  <a:pt x="8456007" y="4323133"/>
                </a:lnTo>
                <a:lnTo>
                  <a:pt x="0" y="43231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2737485"/>
            <a:ext cx="9144000" cy="4812030"/>
          </a:xfrm>
          <a:custGeom>
            <a:avLst/>
            <a:gdLst/>
            <a:ahLst/>
            <a:cxnLst/>
            <a:rect l="l" t="t" r="r" b="b"/>
            <a:pathLst>
              <a:path w="9144000" h="4812030">
                <a:moveTo>
                  <a:pt x="0" y="0"/>
                </a:moveTo>
                <a:lnTo>
                  <a:pt x="9144000" y="0"/>
                </a:lnTo>
                <a:lnTo>
                  <a:pt x="9144000" y="4812030"/>
                </a:lnTo>
                <a:lnTo>
                  <a:pt x="0" y="48120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0" y="9574786"/>
            <a:ext cx="18288000" cy="701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5"/>
              </a:lnSpc>
            </a:pPr>
            <a:r>
              <a:rPr lang="en-US" sz="2018" u="sng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Example:</a:t>
            </a:r>
            <a:r>
              <a:rPr lang="en-US" sz="2018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 For </a:t>
            </a:r>
            <a:r>
              <a:rPr lang="en-US" sz="2018" b="1">
                <a:solidFill>
                  <a:srgbClr val="FEFEF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N=17</a:t>
            </a:r>
            <a:r>
              <a:rPr lang="en-US" sz="2018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 events measured during T=2500 ns, if τ=8.0 ns and ∆τ=0.3 ns, The theoretical formulas tells us that we actually received:  </a:t>
            </a:r>
          </a:p>
          <a:p>
            <a:pPr algn="ctr">
              <a:lnSpc>
                <a:spcPts val="2825"/>
              </a:lnSpc>
              <a:spcBef>
                <a:spcPct val="0"/>
              </a:spcBef>
            </a:pPr>
            <a:r>
              <a:rPr lang="en-US" sz="2018" b="1">
                <a:solidFill>
                  <a:srgbClr val="FEFEF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ρ = 18.0 </a:t>
            </a:r>
            <a:r>
              <a:rPr lang="en-US" sz="2018" b="1">
                <a:solidFill>
                  <a:srgbClr val="38B6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± 4.4 </a:t>
            </a:r>
            <a:r>
              <a:rPr lang="en-US" sz="2018" b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events</a:t>
            </a:r>
            <a:r>
              <a:rPr lang="en-US" sz="2018" b="1">
                <a:solidFill>
                  <a:srgbClr val="FEFEF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or ρ = 1372 </a:t>
            </a:r>
            <a:r>
              <a:rPr lang="en-US" sz="2018" b="1">
                <a:solidFill>
                  <a:srgbClr val="38B6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± 114.1</a:t>
            </a:r>
            <a:r>
              <a:rPr lang="en-US" sz="2018" b="1">
                <a:solidFill>
                  <a:srgbClr val="FEFEFE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events.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6834" y="161925"/>
            <a:ext cx="8107274" cy="200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000"/>
              </a:lnSpc>
            </a:pPr>
            <a:r>
              <a:rPr lang="en-US" sz="15000" b="1" spc="-300">
                <a:solidFill>
                  <a:srgbClr val="FFFFFF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Plan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26834" y="2968117"/>
            <a:ext cx="16834333" cy="1045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39"/>
              </a:lnSpc>
              <a:spcBef>
                <a:spcPct val="0"/>
              </a:spcBef>
            </a:pPr>
            <a:r>
              <a:rPr lang="en-US" sz="6099" spc="121">
                <a:solidFill>
                  <a:srgbClr val="FFFFFF">
                    <a:alpha val="33725"/>
                  </a:srgbClr>
                </a:solidFill>
                <a:latin typeface="Crimson Pro"/>
                <a:ea typeface="Crimson Pro"/>
                <a:cs typeface="Crimson Pro"/>
                <a:sym typeface="Crimson Pro"/>
              </a:rPr>
              <a:t>I. PILE-UP IN EXTENDED DEAD TIME(EDT)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26834" y="4768328"/>
            <a:ext cx="16432986" cy="1045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39"/>
              </a:lnSpc>
              <a:spcBef>
                <a:spcPct val="0"/>
              </a:spcBef>
            </a:pPr>
            <a:r>
              <a:rPr lang="en-US" sz="6099" spc="121">
                <a:solidFill>
                  <a:srgbClr val="FFFFFF">
                    <a:alpha val="33725"/>
                  </a:srgbClr>
                </a:solidFill>
                <a:latin typeface="Crimson Pro"/>
                <a:ea typeface="Crimson Pro"/>
                <a:cs typeface="Crimson Pro"/>
                <a:sym typeface="Crimson Pro"/>
              </a:rPr>
              <a:t>II. RENEWAL THEORY APPROACH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26834" y="6568538"/>
            <a:ext cx="16432986" cy="1045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39"/>
              </a:lnSpc>
              <a:spcBef>
                <a:spcPct val="0"/>
              </a:spcBef>
            </a:pPr>
            <a:r>
              <a:rPr lang="en-US" sz="6099" b="1" spc="121">
                <a:solidFill>
                  <a:srgbClr val="FFFFFF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III. COMPARISON WITH EXPERIMENTAL DATA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2814" y="2416613"/>
            <a:ext cx="15271512" cy="2193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5"/>
              </a:lnSpc>
              <a:spcBef>
                <a:spcPct val="0"/>
              </a:spcBef>
            </a:pPr>
            <a:r>
              <a:rPr lang="en-US" sz="39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• We </a:t>
            </a:r>
            <a:r>
              <a:rPr lang="en-US" sz="3950" b="1">
                <a:solidFill>
                  <a:srgbClr val="FFFFFF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send a known number of photons</a:t>
            </a:r>
            <a:r>
              <a:rPr lang="en-US" sz="39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 on a pixel </a:t>
            </a:r>
            <a:r>
              <a:rPr lang="en-US" sz="3950" b="1">
                <a:solidFill>
                  <a:srgbClr val="FFFFFF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during n*GTUs</a:t>
            </a:r>
            <a:r>
              <a:rPr lang="en-US" sz="39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 (10000). We </a:t>
            </a:r>
            <a:r>
              <a:rPr lang="en-US" sz="3950" b="1">
                <a:solidFill>
                  <a:srgbClr val="FFFFFF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register</a:t>
            </a:r>
            <a:r>
              <a:rPr lang="en-US" sz="39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 </a:t>
            </a:r>
            <a:r>
              <a:rPr lang="en-US" sz="3950" b="1">
                <a:solidFill>
                  <a:srgbClr val="FFFFFF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for each GTU the number of counts</a:t>
            </a:r>
            <a:r>
              <a:rPr lang="en-US" sz="39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 observed to obtain stats. Then we increase the voltage and repeat. We continue the process until we are far beyond saturation. </a:t>
            </a:r>
          </a:p>
        </p:txBody>
      </p:sp>
      <p:sp>
        <p:nvSpPr>
          <p:cNvPr id="3" name="AutoShape 3"/>
          <p:cNvSpPr/>
          <p:nvPr/>
        </p:nvSpPr>
        <p:spPr>
          <a:xfrm>
            <a:off x="842996" y="4463500"/>
            <a:ext cx="127734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562814" y="534988"/>
            <a:ext cx="11714179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75"/>
              </a:lnSpc>
            </a:pPr>
            <a:r>
              <a:rPr lang="en-US" sz="72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Experimental Data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62814" y="1431245"/>
            <a:ext cx="9863993" cy="57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99"/>
              </a:lnSpc>
            </a:pPr>
            <a:r>
              <a:rPr lang="en-US" sz="3999" i="1">
                <a:solidFill>
                  <a:srgbClr val="FFFFFF"/>
                </a:solidFill>
                <a:latin typeface="Crimson Pro Italics"/>
                <a:ea typeface="Crimson Pro Italics"/>
                <a:cs typeface="Crimson Pro Italics"/>
                <a:sym typeface="Crimson Pro Italics"/>
              </a:rPr>
              <a:t>Lightscan set-up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338892" y="6008529"/>
            <a:ext cx="3086100" cy="1009454"/>
            <a:chOff x="0" y="0"/>
            <a:chExt cx="812800" cy="2658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65864"/>
            </a:xfrm>
            <a:custGeom>
              <a:avLst/>
              <a:gdLst/>
              <a:ahLst/>
              <a:cxnLst/>
              <a:rect l="l" t="t" r="r" b="b"/>
              <a:pathLst>
                <a:path w="812800" h="265864">
                  <a:moveTo>
                    <a:pt x="0" y="0"/>
                  </a:moveTo>
                  <a:lnTo>
                    <a:pt x="812800" y="0"/>
                  </a:lnTo>
                  <a:lnTo>
                    <a:pt x="812800" y="265864"/>
                  </a:lnTo>
                  <a:lnTo>
                    <a:pt x="0" y="265864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303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2"/>
                </a:lnSpc>
              </a:pPr>
              <a:r>
                <a:rPr lang="en-US" sz="2158" b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GENERATOR</a:t>
              </a:r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4949862" y="6513256"/>
            <a:ext cx="1422728" cy="19050"/>
          </a:xfrm>
          <a:prstGeom prst="line">
            <a:avLst/>
          </a:prstGeom>
          <a:ln w="38100" cap="flat">
            <a:solidFill>
              <a:srgbClr val="FEFEF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6372589" y="6008529"/>
            <a:ext cx="1009454" cy="1009454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2"/>
                </a:lnSpc>
              </a:pPr>
              <a:r>
                <a:rPr lang="en-US" sz="2158" b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LED</a:t>
              </a:r>
            </a:p>
          </p:txBody>
        </p:sp>
      </p:grpSp>
      <p:sp>
        <p:nvSpPr>
          <p:cNvPr id="13" name="AutoShape 13"/>
          <p:cNvSpPr/>
          <p:nvPr/>
        </p:nvSpPr>
        <p:spPr>
          <a:xfrm flipV="1">
            <a:off x="7382043" y="6532306"/>
            <a:ext cx="1929612" cy="9525"/>
          </a:xfrm>
          <a:prstGeom prst="line">
            <a:avLst/>
          </a:prstGeom>
          <a:ln w="76200" cap="flat">
            <a:solidFill>
              <a:srgbClr val="FFDE59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14" name="Group 14"/>
          <p:cNvGrpSpPr/>
          <p:nvPr/>
        </p:nvGrpSpPr>
        <p:grpSpPr>
          <a:xfrm>
            <a:off x="5334266" y="7827608"/>
            <a:ext cx="3086100" cy="1009454"/>
            <a:chOff x="0" y="0"/>
            <a:chExt cx="812800" cy="2658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265864"/>
            </a:xfrm>
            <a:custGeom>
              <a:avLst/>
              <a:gdLst/>
              <a:ahLst/>
              <a:cxnLst/>
              <a:rect l="l" t="t" r="r" b="b"/>
              <a:pathLst>
                <a:path w="812800" h="265864">
                  <a:moveTo>
                    <a:pt x="0" y="0"/>
                  </a:moveTo>
                  <a:lnTo>
                    <a:pt x="812800" y="0"/>
                  </a:lnTo>
                  <a:lnTo>
                    <a:pt x="812800" y="265864"/>
                  </a:lnTo>
                  <a:lnTo>
                    <a:pt x="0" y="265864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303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2"/>
                </a:lnSpc>
              </a:pPr>
              <a:r>
                <a:rPr lang="en-US" sz="2158" b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NIST monitoring</a:t>
              </a:r>
            </a:p>
          </p:txBody>
        </p:sp>
      </p:grpSp>
      <p:sp>
        <p:nvSpPr>
          <p:cNvPr id="17" name="AutoShape 17"/>
          <p:cNvSpPr/>
          <p:nvPr/>
        </p:nvSpPr>
        <p:spPr>
          <a:xfrm flipV="1">
            <a:off x="6896366" y="6909480"/>
            <a:ext cx="0" cy="1422855"/>
          </a:xfrm>
          <a:prstGeom prst="line">
            <a:avLst/>
          </a:prstGeom>
          <a:ln w="38100" cap="flat">
            <a:solidFill>
              <a:srgbClr val="FEFEF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8" name="Group 18"/>
          <p:cNvGrpSpPr/>
          <p:nvPr/>
        </p:nvGrpSpPr>
        <p:grpSpPr>
          <a:xfrm>
            <a:off x="9377028" y="6037104"/>
            <a:ext cx="1543050" cy="1009454"/>
            <a:chOff x="0" y="0"/>
            <a:chExt cx="406400" cy="26586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06400" cy="265864"/>
            </a:xfrm>
            <a:custGeom>
              <a:avLst/>
              <a:gdLst/>
              <a:ahLst/>
              <a:cxnLst/>
              <a:rect l="l" t="t" r="r" b="b"/>
              <a:pathLst>
                <a:path w="406400" h="265864">
                  <a:moveTo>
                    <a:pt x="0" y="0"/>
                  </a:moveTo>
                  <a:lnTo>
                    <a:pt x="406400" y="0"/>
                  </a:lnTo>
                  <a:lnTo>
                    <a:pt x="406400" y="265864"/>
                  </a:lnTo>
                  <a:lnTo>
                    <a:pt x="0" y="265864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406400" cy="303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2"/>
                </a:lnSpc>
              </a:pPr>
              <a:r>
                <a:rPr lang="en-US" sz="2158" b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MAPMT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726272" y="6037104"/>
            <a:ext cx="1543050" cy="1009454"/>
            <a:chOff x="0" y="0"/>
            <a:chExt cx="406400" cy="26586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06400" cy="265864"/>
            </a:xfrm>
            <a:custGeom>
              <a:avLst/>
              <a:gdLst/>
              <a:ahLst/>
              <a:cxnLst/>
              <a:rect l="l" t="t" r="r" b="b"/>
              <a:pathLst>
                <a:path w="406400" h="265864">
                  <a:moveTo>
                    <a:pt x="0" y="0"/>
                  </a:moveTo>
                  <a:lnTo>
                    <a:pt x="406400" y="0"/>
                  </a:lnTo>
                  <a:lnTo>
                    <a:pt x="406400" y="265864"/>
                  </a:lnTo>
                  <a:lnTo>
                    <a:pt x="0" y="265864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406400" cy="303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2"/>
                </a:lnSpc>
              </a:pPr>
              <a:r>
                <a:rPr lang="en-US" sz="2158" b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ASIC</a:t>
              </a:r>
            </a:p>
          </p:txBody>
        </p:sp>
      </p:grpSp>
      <p:sp>
        <p:nvSpPr>
          <p:cNvPr id="24" name="AutoShape 24"/>
          <p:cNvSpPr/>
          <p:nvPr/>
        </p:nvSpPr>
        <p:spPr>
          <a:xfrm flipV="1">
            <a:off x="10779903" y="6560879"/>
            <a:ext cx="1422728" cy="19050"/>
          </a:xfrm>
          <a:prstGeom prst="line">
            <a:avLst/>
          </a:prstGeom>
          <a:ln w="38100" cap="flat">
            <a:solidFill>
              <a:srgbClr val="FEFEF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5" name="Group 25"/>
          <p:cNvGrpSpPr/>
          <p:nvPr/>
        </p:nvGrpSpPr>
        <p:grpSpPr>
          <a:xfrm>
            <a:off x="14215946" y="6056152"/>
            <a:ext cx="1733161" cy="1009454"/>
            <a:chOff x="0" y="0"/>
            <a:chExt cx="456471" cy="26586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56471" cy="265864"/>
            </a:xfrm>
            <a:custGeom>
              <a:avLst/>
              <a:gdLst/>
              <a:ahLst/>
              <a:cxnLst/>
              <a:rect l="l" t="t" r="r" b="b"/>
              <a:pathLst>
                <a:path w="456471" h="265864">
                  <a:moveTo>
                    <a:pt x="0" y="0"/>
                  </a:moveTo>
                  <a:lnTo>
                    <a:pt x="456471" y="0"/>
                  </a:lnTo>
                  <a:lnTo>
                    <a:pt x="456471" y="265864"/>
                  </a:lnTo>
                  <a:lnTo>
                    <a:pt x="0" y="265864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456471" cy="303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2"/>
                </a:lnSpc>
              </a:pPr>
              <a:r>
                <a:rPr lang="en-US" sz="2158" b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COMPUTER</a:t>
              </a:r>
            </a:p>
          </p:txBody>
        </p:sp>
      </p:grpSp>
      <p:sp>
        <p:nvSpPr>
          <p:cNvPr id="28" name="AutoShape 28"/>
          <p:cNvSpPr/>
          <p:nvPr/>
        </p:nvSpPr>
        <p:spPr>
          <a:xfrm flipV="1">
            <a:off x="12910383" y="6560879"/>
            <a:ext cx="1422728" cy="19050"/>
          </a:xfrm>
          <a:prstGeom prst="line">
            <a:avLst/>
          </a:prstGeom>
          <a:ln w="38100" cap="flat">
            <a:solidFill>
              <a:srgbClr val="FEFEF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6834" y="276225"/>
            <a:ext cx="8107274" cy="200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000"/>
              </a:lnSpc>
            </a:pPr>
            <a:r>
              <a:rPr lang="en-US" sz="15000" b="1" spc="-300">
                <a:solidFill>
                  <a:srgbClr val="FFFFFF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Plan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26834" y="2968117"/>
            <a:ext cx="16834333" cy="1045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39"/>
              </a:lnSpc>
              <a:spcBef>
                <a:spcPct val="0"/>
              </a:spcBef>
            </a:pPr>
            <a:r>
              <a:rPr lang="en-US" sz="6099" spc="121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I. PILE-UP EFFECT AND SIMULATION IN EDT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26834" y="4768328"/>
            <a:ext cx="16432986" cy="1045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39"/>
              </a:lnSpc>
              <a:spcBef>
                <a:spcPct val="0"/>
              </a:spcBef>
            </a:pPr>
            <a:r>
              <a:rPr lang="en-US" sz="6099" spc="121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II. RENEWAL THEORY APPROACH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26834" y="6568538"/>
            <a:ext cx="16432986" cy="1045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39"/>
              </a:lnSpc>
              <a:spcBef>
                <a:spcPct val="0"/>
              </a:spcBef>
            </a:pPr>
            <a:r>
              <a:rPr lang="en-US" sz="6099" spc="121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III. COMPARISON WITH EXPERIMENTAL DATA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42996" y="4463500"/>
            <a:ext cx="127734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562814" y="2291407"/>
            <a:ext cx="7605581" cy="5704186"/>
          </a:xfrm>
          <a:custGeom>
            <a:avLst/>
            <a:gdLst/>
            <a:ahLst/>
            <a:cxnLst/>
            <a:rect l="l" t="t" r="r" b="b"/>
            <a:pathLst>
              <a:path w="7605581" h="5704186">
                <a:moveTo>
                  <a:pt x="0" y="0"/>
                </a:moveTo>
                <a:lnTo>
                  <a:pt x="7605581" y="0"/>
                </a:lnTo>
                <a:lnTo>
                  <a:pt x="7605581" y="5704186"/>
                </a:lnTo>
                <a:lnTo>
                  <a:pt x="0" y="57041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653719" y="2291407"/>
            <a:ext cx="7605581" cy="5704186"/>
          </a:xfrm>
          <a:custGeom>
            <a:avLst/>
            <a:gdLst/>
            <a:ahLst/>
            <a:cxnLst/>
            <a:rect l="l" t="t" r="r" b="b"/>
            <a:pathLst>
              <a:path w="7605581" h="5704186">
                <a:moveTo>
                  <a:pt x="0" y="0"/>
                </a:moveTo>
                <a:lnTo>
                  <a:pt x="7605581" y="0"/>
                </a:lnTo>
                <a:lnTo>
                  <a:pt x="7605581" y="5704186"/>
                </a:lnTo>
                <a:lnTo>
                  <a:pt x="0" y="57041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62814" y="534988"/>
            <a:ext cx="11714179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75"/>
              </a:lnSpc>
            </a:pPr>
            <a:r>
              <a:rPr lang="en-US" sz="72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Experimental Data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62814" y="1431245"/>
            <a:ext cx="14207393" cy="57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99"/>
              </a:lnSpc>
            </a:pPr>
            <a:r>
              <a:rPr lang="en-US" sz="3999" i="1">
                <a:solidFill>
                  <a:srgbClr val="FFFFFF"/>
                </a:solidFill>
                <a:latin typeface="Crimson Pro Italics"/>
                <a:ea typeface="Crimson Pro Italics"/>
                <a:cs typeface="Crimson Pro Italics"/>
                <a:sym typeface="Crimson Pro Italics"/>
              </a:rPr>
              <a:t>Lightscan results over one pixel and nGTU = 10000 and fixed DAC. </a:t>
            </a:r>
          </a:p>
        </p:txBody>
      </p:sp>
      <p:sp>
        <p:nvSpPr>
          <p:cNvPr id="7" name="Freeform 7"/>
          <p:cNvSpPr/>
          <p:nvPr/>
        </p:nvSpPr>
        <p:spPr>
          <a:xfrm>
            <a:off x="13693744" y="8329027"/>
            <a:ext cx="3565556" cy="1858546"/>
          </a:xfrm>
          <a:custGeom>
            <a:avLst/>
            <a:gdLst/>
            <a:ahLst/>
            <a:cxnLst/>
            <a:rect l="l" t="t" r="r" b="b"/>
            <a:pathLst>
              <a:path w="3565556" h="1858546">
                <a:moveTo>
                  <a:pt x="0" y="0"/>
                </a:moveTo>
                <a:lnTo>
                  <a:pt x="3565556" y="0"/>
                </a:lnTo>
                <a:lnTo>
                  <a:pt x="3565556" y="1858546"/>
                </a:lnTo>
                <a:lnTo>
                  <a:pt x="0" y="18585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2547156" y="8505499"/>
            <a:ext cx="747620" cy="1600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77"/>
              </a:lnSpc>
              <a:spcBef>
                <a:spcPct val="0"/>
              </a:spcBef>
            </a:pPr>
            <a:r>
              <a:rPr lang="en-US" sz="11161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≠</a:t>
            </a:r>
          </a:p>
        </p:txBody>
      </p:sp>
      <p:sp>
        <p:nvSpPr>
          <p:cNvPr id="9" name="AutoShape 9"/>
          <p:cNvSpPr/>
          <p:nvPr/>
        </p:nvSpPr>
        <p:spPr>
          <a:xfrm>
            <a:off x="11093335" y="8105563"/>
            <a:ext cx="1183658" cy="1288473"/>
          </a:xfrm>
          <a:prstGeom prst="line">
            <a:avLst/>
          </a:prstGeom>
          <a:ln w="38100" cap="flat">
            <a:solidFill>
              <a:srgbClr val="FFFEFE"/>
            </a:solidFill>
            <a:prstDash val="solid"/>
            <a:headEnd type="none" w="sm" len="sm"/>
            <a:tailEnd type="arrow" w="med" len="sm"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42996" y="4463500"/>
            <a:ext cx="127734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562814" y="534988"/>
            <a:ext cx="11714179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75"/>
              </a:lnSpc>
            </a:pPr>
            <a:r>
              <a:rPr lang="en-US" sz="72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Experimental Data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62814" y="1431245"/>
            <a:ext cx="14207393" cy="57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99"/>
              </a:lnSpc>
            </a:pPr>
            <a:r>
              <a:rPr lang="en-US" sz="3999" i="1">
                <a:solidFill>
                  <a:srgbClr val="FFFFFF"/>
                </a:solidFill>
                <a:latin typeface="Crimson Pro Italics"/>
                <a:ea typeface="Crimson Pro Italics"/>
                <a:cs typeface="Crimson Pro Italics"/>
                <a:sym typeface="Crimson Pro Italics"/>
              </a:rPr>
              <a:t>Other Pile-Up type ?</a:t>
            </a:r>
          </a:p>
        </p:txBody>
      </p:sp>
      <p:sp>
        <p:nvSpPr>
          <p:cNvPr id="5" name="Freeform 5"/>
          <p:cNvSpPr/>
          <p:nvPr/>
        </p:nvSpPr>
        <p:spPr>
          <a:xfrm>
            <a:off x="5316788" y="1979630"/>
            <a:ext cx="6866451" cy="6677623"/>
          </a:xfrm>
          <a:custGeom>
            <a:avLst/>
            <a:gdLst/>
            <a:ahLst/>
            <a:cxnLst/>
            <a:rect l="l" t="t" r="r" b="b"/>
            <a:pathLst>
              <a:path w="6866451" h="6677623">
                <a:moveTo>
                  <a:pt x="0" y="0"/>
                </a:moveTo>
                <a:lnTo>
                  <a:pt x="6866450" y="0"/>
                </a:lnTo>
                <a:lnTo>
                  <a:pt x="6866450" y="6677623"/>
                </a:lnTo>
                <a:lnTo>
                  <a:pt x="0" y="66776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 flipH="1" flipV="1">
            <a:off x="11924484" y="3782572"/>
            <a:ext cx="2520995" cy="0"/>
          </a:xfrm>
          <a:prstGeom prst="line">
            <a:avLst/>
          </a:prstGeom>
          <a:ln w="47625" cap="flat">
            <a:solidFill>
              <a:srgbClr val="38B6FF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7" name="Group 7"/>
          <p:cNvGrpSpPr/>
          <p:nvPr/>
        </p:nvGrpSpPr>
        <p:grpSpPr>
          <a:xfrm>
            <a:off x="14445478" y="3316937"/>
            <a:ext cx="931271" cy="1039448"/>
            <a:chOff x="0" y="0"/>
            <a:chExt cx="812800" cy="9072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907215"/>
            </a:xfrm>
            <a:custGeom>
              <a:avLst/>
              <a:gdLst/>
              <a:ahLst/>
              <a:cxnLst/>
              <a:rect l="l" t="t" r="r" b="b"/>
              <a:pathLst>
                <a:path w="812800" h="907215">
                  <a:moveTo>
                    <a:pt x="406400" y="0"/>
                  </a:moveTo>
                  <a:cubicBezTo>
                    <a:pt x="181951" y="0"/>
                    <a:pt x="0" y="203087"/>
                    <a:pt x="0" y="453607"/>
                  </a:cubicBezTo>
                  <a:cubicBezTo>
                    <a:pt x="0" y="704128"/>
                    <a:pt x="181951" y="907215"/>
                    <a:pt x="406400" y="907215"/>
                  </a:cubicBezTo>
                  <a:cubicBezTo>
                    <a:pt x="630849" y="907215"/>
                    <a:pt x="812800" y="704128"/>
                    <a:pt x="812800" y="453607"/>
                  </a:cubicBezTo>
                  <a:cubicBezTo>
                    <a:pt x="812800" y="203087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37426"/>
              <a:ext cx="660400" cy="784737"/>
            </a:xfrm>
            <a:prstGeom prst="rect">
              <a:avLst/>
            </a:prstGeom>
          </p:spPr>
          <p:txBody>
            <a:bodyPr lIns="50924" tIns="50924" rIns="50924" bIns="50924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Our case </a:t>
              </a:r>
            </a:p>
          </p:txBody>
        </p:sp>
      </p:grpSp>
      <p:sp>
        <p:nvSpPr>
          <p:cNvPr id="10" name="AutoShape 10"/>
          <p:cNvSpPr/>
          <p:nvPr/>
        </p:nvSpPr>
        <p:spPr>
          <a:xfrm flipH="1">
            <a:off x="12183238" y="6177731"/>
            <a:ext cx="2520995" cy="0"/>
          </a:xfrm>
          <a:prstGeom prst="line">
            <a:avLst/>
          </a:prstGeom>
          <a:ln w="47625" cap="flat">
            <a:solidFill>
              <a:srgbClr val="38B6FF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11" name="Group 11"/>
          <p:cNvGrpSpPr/>
          <p:nvPr/>
        </p:nvGrpSpPr>
        <p:grpSpPr>
          <a:xfrm>
            <a:off x="14704233" y="5670834"/>
            <a:ext cx="1076744" cy="1039448"/>
            <a:chOff x="0" y="0"/>
            <a:chExt cx="939766" cy="90721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39766" cy="907215"/>
            </a:xfrm>
            <a:custGeom>
              <a:avLst/>
              <a:gdLst/>
              <a:ahLst/>
              <a:cxnLst/>
              <a:rect l="l" t="t" r="r" b="b"/>
              <a:pathLst>
                <a:path w="939766" h="907215">
                  <a:moveTo>
                    <a:pt x="469883" y="0"/>
                  </a:moveTo>
                  <a:cubicBezTo>
                    <a:pt x="210374" y="0"/>
                    <a:pt x="0" y="203087"/>
                    <a:pt x="0" y="453607"/>
                  </a:cubicBezTo>
                  <a:cubicBezTo>
                    <a:pt x="0" y="704128"/>
                    <a:pt x="210374" y="907215"/>
                    <a:pt x="469883" y="907215"/>
                  </a:cubicBezTo>
                  <a:cubicBezTo>
                    <a:pt x="729393" y="907215"/>
                    <a:pt x="939766" y="704128"/>
                    <a:pt x="939766" y="453607"/>
                  </a:cubicBezTo>
                  <a:cubicBezTo>
                    <a:pt x="939766" y="203087"/>
                    <a:pt x="729393" y="0"/>
                    <a:pt x="469883" y="0"/>
                  </a:cubicBez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88103" y="37426"/>
              <a:ext cx="763560" cy="784737"/>
            </a:xfrm>
            <a:prstGeom prst="rect">
              <a:avLst/>
            </a:prstGeom>
          </p:spPr>
          <p:txBody>
            <a:bodyPr lIns="50924" tIns="50924" rIns="50924" bIns="50924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Our case ?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4268952" y="3387303"/>
            <a:ext cx="1284325" cy="969081"/>
          </a:xfrm>
          <a:custGeom>
            <a:avLst/>
            <a:gdLst/>
            <a:ahLst/>
            <a:cxnLst/>
            <a:rect l="l" t="t" r="r" b="b"/>
            <a:pathLst>
              <a:path w="1284325" h="969081">
                <a:moveTo>
                  <a:pt x="0" y="0"/>
                </a:moveTo>
                <a:lnTo>
                  <a:pt x="1284324" y="0"/>
                </a:lnTo>
                <a:lnTo>
                  <a:pt x="1284324" y="969081"/>
                </a:lnTo>
                <a:lnTo>
                  <a:pt x="0" y="9690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5316788" y="8619153"/>
            <a:ext cx="6866451" cy="1667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6"/>
              </a:lnSpc>
              <a:spcBef>
                <a:spcPct val="0"/>
              </a:spcBef>
            </a:pPr>
            <a:r>
              <a:rPr lang="en-US" sz="2426" u="sng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FROM</a:t>
            </a:r>
            <a:r>
              <a:rPr lang="en-US" sz="2426" i="1">
                <a:solidFill>
                  <a:srgbClr val="FFFFFF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 : Uncertainty of nuclear counting , S. Pommé et al 2015 Metrologia 52 S3, doi:10.1088/0026-1394/52/3/S3</a:t>
            </a:r>
          </a:p>
          <a:p>
            <a:pPr algn="ctr">
              <a:lnSpc>
                <a:spcPts val="3396"/>
              </a:lnSpc>
              <a:spcBef>
                <a:spcPct val="0"/>
              </a:spcBef>
            </a:pPr>
            <a:endParaRPr lang="en-US" sz="2426" i="1">
              <a:solidFill>
                <a:srgbClr val="FFFFFF"/>
              </a:solidFill>
              <a:latin typeface="Open Sans 1 Italics"/>
              <a:ea typeface="Open Sans 1 Italics"/>
              <a:cs typeface="Open Sans 1 Italics"/>
              <a:sym typeface="Open Sans 1 Itali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2794" y="3082600"/>
            <a:ext cx="16556506" cy="4121800"/>
            <a:chOff x="0" y="0"/>
            <a:chExt cx="22075342" cy="5495733"/>
          </a:xfrm>
        </p:grpSpPr>
        <p:sp>
          <p:nvSpPr>
            <p:cNvPr id="3" name="AutoShape 3"/>
            <p:cNvSpPr/>
            <p:nvPr/>
          </p:nvSpPr>
          <p:spPr>
            <a:xfrm>
              <a:off x="737516" y="2976210"/>
              <a:ext cx="170312" cy="0"/>
            </a:xfrm>
            <a:prstGeom prst="line">
              <a:avLst/>
            </a:prstGeom>
            <a:ln w="254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Freeform 4"/>
            <p:cNvSpPr/>
            <p:nvPr/>
          </p:nvSpPr>
          <p:spPr>
            <a:xfrm>
              <a:off x="0" y="3852510"/>
              <a:ext cx="14906379" cy="1643223"/>
            </a:xfrm>
            <a:custGeom>
              <a:avLst/>
              <a:gdLst/>
              <a:ahLst/>
              <a:cxnLst/>
              <a:rect l="l" t="t" r="r" b="b"/>
              <a:pathLst>
                <a:path w="14906379" h="1643223">
                  <a:moveTo>
                    <a:pt x="0" y="0"/>
                  </a:moveTo>
                  <a:lnTo>
                    <a:pt x="14906379" y="0"/>
                  </a:lnTo>
                  <a:lnTo>
                    <a:pt x="14906379" y="1643223"/>
                  </a:lnTo>
                  <a:lnTo>
                    <a:pt x="0" y="1643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1095588"/>
              <a:ext cx="5974598" cy="1313564"/>
            </a:xfrm>
            <a:custGeom>
              <a:avLst/>
              <a:gdLst/>
              <a:ahLst/>
              <a:cxnLst/>
              <a:rect l="l" t="t" r="r" b="b"/>
              <a:pathLst>
                <a:path w="5974598" h="1313564">
                  <a:moveTo>
                    <a:pt x="0" y="0"/>
                  </a:moveTo>
                  <a:lnTo>
                    <a:pt x="5974598" y="0"/>
                  </a:lnTo>
                  <a:lnTo>
                    <a:pt x="5974598" y="1313564"/>
                  </a:lnTo>
                  <a:lnTo>
                    <a:pt x="0" y="1313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0" y="28575"/>
              <a:ext cx="22075342" cy="762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45"/>
                </a:lnSpc>
                <a:spcBef>
                  <a:spcPct val="0"/>
                </a:spcBef>
              </a:pPr>
              <a:r>
                <a:rPr lang="en-US" sz="3950">
                  <a:solidFill>
                    <a:srgbClr val="FFFFFF"/>
                  </a:solidFill>
                  <a:latin typeface="Crimson Pro"/>
                  <a:ea typeface="Crimson Pro"/>
                  <a:cs typeface="Crimson Pro"/>
                  <a:sym typeface="Crimson Pro"/>
                </a:rPr>
                <a:t>• From :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742527"/>
              <a:ext cx="22075342" cy="762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45"/>
                </a:lnSpc>
                <a:spcBef>
                  <a:spcPct val="0"/>
                </a:spcBef>
              </a:pPr>
              <a:r>
                <a:rPr lang="en-US" sz="3950">
                  <a:solidFill>
                    <a:srgbClr val="FFFFFF"/>
                  </a:solidFill>
                  <a:latin typeface="Crimson Pro"/>
                  <a:ea typeface="Crimson Pro"/>
                  <a:cs typeface="Crimson Pro"/>
                  <a:sym typeface="Crimson Pro"/>
                </a:rPr>
                <a:t>• To :</a:t>
              </a:r>
            </a:p>
          </p:txBody>
        </p:sp>
      </p:grpSp>
      <p:sp>
        <p:nvSpPr>
          <p:cNvPr id="8" name="AutoShape 8"/>
          <p:cNvSpPr/>
          <p:nvPr/>
        </p:nvSpPr>
        <p:spPr>
          <a:xfrm>
            <a:off x="8480926" y="7204400"/>
            <a:ext cx="1183658" cy="1288473"/>
          </a:xfrm>
          <a:prstGeom prst="line">
            <a:avLst/>
          </a:prstGeom>
          <a:ln w="38100" cap="flat">
            <a:solidFill>
              <a:srgbClr val="FFFEFE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9" name="Freeform 9"/>
          <p:cNvSpPr/>
          <p:nvPr/>
        </p:nvSpPr>
        <p:spPr>
          <a:xfrm>
            <a:off x="12123735" y="5941264"/>
            <a:ext cx="5498356" cy="1263136"/>
          </a:xfrm>
          <a:custGeom>
            <a:avLst/>
            <a:gdLst/>
            <a:ahLst/>
            <a:cxnLst/>
            <a:rect l="l" t="t" r="r" b="b"/>
            <a:pathLst>
              <a:path w="5498356" h="1263136">
                <a:moveTo>
                  <a:pt x="0" y="0"/>
                </a:moveTo>
                <a:lnTo>
                  <a:pt x="5498356" y="0"/>
                </a:lnTo>
                <a:lnTo>
                  <a:pt x="5498356" y="1263136"/>
                </a:lnTo>
                <a:lnTo>
                  <a:pt x="0" y="1263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62814" y="534988"/>
            <a:ext cx="11714179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75"/>
              </a:lnSpc>
            </a:pPr>
            <a:r>
              <a:rPr lang="en-US" sz="72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Experimental Data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2814" y="1431245"/>
            <a:ext cx="14207393" cy="57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99"/>
              </a:lnSpc>
            </a:pPr>
            <a:r>
              <a:rPr lang="en-US" sz="3999" i="1">
                <a:solidFill>
                  <a:srgbClr val="FFFFFF"/>
                </a:solidFill>
                <a:latin typeface="Crimson Pro Italics"/>
                <a:ea typeface="Crimson Pro Italics"/>
                <a:cs typeface="Crimson Pro Italics"/>
                <a:sym typeface="Crimson Pro Italics"/>
              </a:rPr>
              <a:t>Pile-Up in PU+EDT 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478000" y="9296400"/>
            <a:ext cx="3612401" cy="768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40"/>
              </a:lnSpc>
              <a:spcBef>
                <a:spcPct val="0"/>
              </a:spcBef>
            </a:pPr>
            <a:r>
              <a:rPr lang="en-US" sz="5309" dirty="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Let’s fit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61992" y="8117230"/>
            <a:ext cx="7324852" cy="626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0"/>
              </a:lnSpc>
              <a:spcBef>
                <a:spcPct val="0"/>
              </a:spcBef>
            </a:pPr>
            <a:r>
              <a:rPr lang="en-US" sz="4309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• Two parameters instead of one.</a:t>
            </a:r>
          </a:p>
        </p:txBody>
      </p:sp>
      <p:sp>
        <p:nvSpPr>
          <p:cNvPr id="14" name="Freeform 14"/>
          <p:cNvSpPr/>
          <p:nvPr/>
        </p:nvSpPr>
        <p:spPr>
          <a:xfrm>
            <a:off x="5452459" y="3891187"/>
            <a:ext cx="2871903" cy="1000038"/>
          </a:xfrm>
          <a:custGeom>
            <a:avLst/>
            <a:gdLst/>
            <a:ahLst/>
            <a:cxnLst/>
            <a:rect l="l" t="t" r="r" b="b"/>
            <a:pathLst>
              <a:path w="2871903" h="1000038">
                <a:moveTo>
                  <a:pt x="0" y="0"/>
                </a:moveTo>
                <a:lnTo>
                  <a:pt x="2871903" y="0"/>
                </a:lnTo>
                <a:lnTo>
                  <a:pt x="2871903" y="1000037"/>
                </a:lnTo>
                <a:lnTo>
                  <a:pt x="0" y="10000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2814" y="2101170"/>
            <a:ext cx="16362457" cy="5466544"/>
            <a:chOff x="0" y="0"/>
            <a:chExt cx="21816609" cy="7288726"/>
          </a:xfrm>
        </p:grpSpPr>
        <p:sp>
          <p:nvSpPr>
            <p:cNvPr id="3" name="Freeform 3"/>
            <p:cNvSpPr/>
            <p:nvPr/>
          </p:nvSpPr>
          <p:spPr>
            <a:xfrm>
              <a:off x="11441581" y="804333"/>
              <a:ext cx="10375028" cy="6484392"/>
            </a:xfrm>
            <a:custGeom>
              <a:avLst/>
              <a:gdLst/>
              <a:ahLst/>
              <a:cxnLst/>
              <a:rect l="l" t="t" r="r" b="b"/>
              <a:pathLst>
                <a:path w="10375028" h="6484392">
                  <a:moveTo>
                    <a:pt x="0" y="0"/>
                  </a:moveTo>
                  <a:lnTo>
                    <a:pt x="10375028" y="0"/>
                  </a:lnTo>
                  <a:lnTo>
                    <a:pt x="10375028" y="6484393"/>
                  </a:lnTo>
                  <a:lnTo>
                    <a:pt x="0" y="648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804333"/>
              <a:ext cx="10375028" cy="6484392"/>
            </a:xfrm>
            <a:custGeom>
              <a:avLst/>
              <a:gdLst/>
              <a:ahLst/>
              <a:cxnLst/>
              <a:rect l="l" t="t" r="r" b="b"/>
              <a:pathLst>
                <a:path w="10375028" h="6484392">
                  <a:moveTo>
                    <a:pt x="0" y="0"/>
                  </a:moveTo>
                  <a:lnTo>
                    <a:pt x="10375028" y="0"/>
                  </a:lnTo>
                  <a:lnTo>
                    <a:pt x="10375028" y="6484393"/>
                  </a:lnTo>
                  <a:lnTo>
                    <a:pt x="0" y="6484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18943191" cy="7757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399"/>
                </a:lnSpc>
              </a:pPr>
              <a:r>
                <a:rPr lang="en-US" sz="3999">
                  <a:solidFill>
                    <a:srgbClr val="FFFFFF"/>
                  </a:solidFill>
                  <a:latin typeface="Crimson Pro"/>
                  <a:ea typeface="Crimson Pro"/>
                  <a:cs typeface="Crimson Pro"/>
                  <a:sym typeface="Crimson Pro"/>
                </a:rPr>
                <a:t>DAC 750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62814" y="534988"/>
            <a:ext cx="11714179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75"/>
              </a:lnSpc>
            </a:pPr>
            <a:r>
              <a:rPr lang="en-US" sz="72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Experimental Data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62814" y="1431245"/>
            <a:ext cx="14207393" cy="57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99"/>
              </a:lnSpc>
            </a:pPr>
            <a:r>
              <a:rPr lang="en-US" sz="3999" i="1">
                <a:solidFill>
                  <a:srgbClr val="FFFFFF"/>
                </a:solidFill>
                <a:latin typeface="Crimson Pro Italics"/>
                <a:ea typeface="Crimson Pro Italics"/>
                <a:cs typeface="Crimson Pro Italics"/>
                <a:sym typeface="Crimson Pro Italics"/>
              </a:rPr>
              <a:t>Joint Fit for std and average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562389" y="9296400"/>
            <a:ext cx="3517792" cy="768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40"/>
              </a:lnSpc>
              <a:spcBef>
                <a:spcPct val="0"/>
              </a:spcBef>
            </a:pPr>
            <a:r>
              <a:rPr lang="en-US" sz="5309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Not great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62814" y="7662964"/>
            <a:ext cx="8080120" cy="2624036"/>
            <a:chOff x="0" y="0"/>
            <a:chExt cx="10773493" cy="3498714"/>
          </a:xfrm>
        </p:grpSpPr>
        <p:sp>
          <p:nvSpPr>
            <p:cNvPr id="10" name="Freeform 10"/>
            <p:cNvSpPr/>
            <p:nvPr/>
          </p:nvSpPr>
          <p:spPr>
            <a:xfrm>
              <a:off x="5962898" y="492092"/>
              <a:ext cx="4810595" cy="3006622"/>
            </a:xfrm>
            <a:custGeom>
              <a:avLst/>
              <a:gdLst/>
              <a:ahLst/>
              <a:cxnLst/>
              <a:rect l="l" t="t" r="r" b="b"/>
              <a:pathLst>
                <a:path w="4810595" h="3006622">
                  <a:moveTo>
                    <a:pt x="0" y="0"/>
                  </a:moveTo>
                  <a:lnTo>
                    <a:pt x="4810595" y="0"/>
                  </a:lnTo>
                  <a:lnTo>
                    <a:pt x="4810595" y="3006622"/>
                  </a:lnTo>
                  <a:lnTo>
                    <a:pt x="0" y="30066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492092"/>
              <a:ext cx="5713295" cy="3006622"/>
            </a:xfrm>
            <a:custGeom>
              <a:avLst/>
              <a:gdLst/>
              <a:ahLst/>
              <a:cxnLst/>
              <a:rect l="l" t="t" r="r" b="b"/>
              <a:pathLst>
                <a:path w="5713295" h="3006622">
                  <a:moveTo>
                    <a:pt x="0" y="0"/>
                  </a:moveTo>
                  <a:lnTo>
                    <a:pt x="5713295" y="0"/>
                  </a:lnTo>
                  <a:lnTo>
                    <a:pt x="5713295" y="3006622"/>
                  </a:lnTo>
                  <a:lnTo>
                    <a:pt x="0" y="30066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8229162" cy="349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911"/>
                </a:lnSpc>
              </a:pPr>
              <a:r>
                <a:rPr lang="en-US" sz="1737">
                  <a:solidFill>
                    <a:srgbClr val="FFFFFF"/>
                  </a:solidFill>
                  <a:latin typeface="Crimson Pro"/>
                  <a:ea typeface="Crimson Pro"/>
                  <a:cs typeface="Crimson Pro"/>
                  <a:sym typeface="Crimson Pro"/>
                </a:rPr>
                <a:t>Same Pixel but at DAC 600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62814" y="2373880"/>
            <a:ext cx="12121112" cy="7287819"/>
          </a:xfrm>
          <a:custGeom>
            <a:avLst/>
            <a:gdLst/>
            <a:ahLst/>
            <a:cxnLst/>
            <a:rect l="l" t="t" r="r" b="b"/>
            <a:pathLst>
              <a:path w="12121112" h="7287819">
                <a:moveTo>
                  <a:pt x="0" y="0"/>
                </a:moveTo>
                <a:lnTo>
                  <a:pt x="12121112" y="0"/>
                </a:lnTo>
                <a:lnTo>
                  <a:pt x="12121112" y="7287819"/>
                </a:lnTo>
                <a:lnTo>
                  <a:pt x="0" y="72878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62814" y="534988"/>
            <a:ext cx="11714179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75"/>
              </a:lnSpc>
            </a:pPr>
            <a:r>
              <a:rPr lang="en-US" sz="72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Experimental Data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62814" y="1431245"/>
            <a:ext cx="14207393" cy="57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99"/>
              </a:lnSpc>
            </a:pPr>
            <a:r>
              <a:rPr lang="en-US" sz="3999" i="1">
                <a:solidFill>
                  <a:srgbClr val="FFFFFF"/>
                </a:solidFill>
                <a:latin typeface="Crimson Pro Italics"/>
                <a:ea typeface="Crimson Pro Italics"/>
                <a:cs typeface="Crimson Pro Italics"/>
                <a:sym typeface="Crimson Pro Italics"/>
              </a:rPr>
              <a:t>Data v. Simulation v. Theory in PU+EDT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865839" y="3014653"/>
            <a:ext cx="5276689" cy="1496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40"/>
              </a:lnSpc>
              <a:spcBef>
                <a:spcPct val="0"/>
              </a:spcBef>
            </a:pPr>
            <a:r>
              <a:rPr lang="en-US" sz="5309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• We are exploring solutions.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724820" y="4539405"/>
            <a:ext cx="4071343" cy="3348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50"/>
              </a:lnSpc>
            </a:pPr>
            <a:r>
              <a:rPr lang="en-US" sz="3409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• Better understanding of the ASIC.</a:t>
            </a:r>
          </a:p>
          <a:p>
            <a:pPr algn="l">
              <a:lnSpc>
                <a:spcPts val="3750"/>
              </a:lnSpc>
            </a:pPr>
            <a:r>
              <a:rPr lang="en-US" sz="3409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• Modified PU+EDT.</a:t>
            </a:r>
          </a:p>
          <a:p>
            <a:pPr algn="l">
              <a:lnSpc>
                <a:spcPts val="3750"/>
              </a:lnSpc>
              <a:spcBef>
                <a:spcPct val="0"/>
              </a:spcBef>
            </a:pPr>
            <a:r>
              <a:rPr lang="en-US" sz="3409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• Twicking of the simulation to understand the Pile-UP process better...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62814" y="6318919"/>
            <a:ext cx="6005583" cy="3137917"/>
          </a:xfrm>
          <a:custGeom>
            <a:avLst/>
            <a:gdLst/>
            <a:ahLst/>
            <a:cxnLst/>
            <a:rect l="l" t="t" r="r" b="b"/>
            <a:pathLst>
              <a:path w="6005583" h="3137917">
                <a:moveTo>
                  <a:pt x="0" y="0"/>
                </a:moveTo>
                <a:lnTo>
                  <a:pt x="6005583" y="0"/>
                </a:lnTo>
                <a:lnTo>
                  <a:pt x="6005583" y="3137917"/>
                </a:lnTo>
                <a:lnTo>
                  <a:pt x="0" y="31379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62814" y="2191046"/>
            <a:ext cx="6005583" cy="3753489"/>
          </a:xfrm>
          <a:custGeom>
            <a:avLst/>
            <a:gdLst/>
            <a:ahLst/>
            <a:cxnLst/>
            <a:rect l="l" t="t" r="r" b="b"/>
            <a:pathLst>
              <a:path w="6005583" h="3753489">
                <a:moveTo>
                  <a:pt x="0" y="0"/>
                </a:moveTo>
                <a:lnTo>
                  <a:pt x="6005583" y="0"/>
                </a:lnTo>
                <a:lnTo>
                  <a:pt x="6005583" y="3753489"/>
                </a:lnTo>
                <a:lnTo>
                  <a:pt x="0" y="37534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164627" y="2191046"/>
            <a:ext cx="5004652" cy="3753489"/>
          </a:xfrm>
          <a:custGeom>
            <a:avLst/>
            <a:gdLst/>
            <a:ahLst/>
            <a:cxnLst/>
            <a:rect l="l" t="t" r="r" b="b"/>
            <a:pathLst>
              <a:path w="5004652" h="3753489">
                <a:moveTo>
                  <a:pt x="0" y="0"/>
                </a:moveTo>
                <a:lnTo>
                  <a:pt x="5004652" y="0"/>
                </a:lnTo>
                <a:lnTo>
                  <a:pt x="5004652" y="3753489"/>
                </a:lnTo>
                <a:lnTo>
                  <a:pt x="0" y="37534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164627" y="7314716"/>
            <a:ext cx="3560299" cy="823471"/>
          </a:xfrm>
          <a:custGeom>
            <a:avLst/>
            <a:gdLst/>
            <a:ahLst/>
            <a:cxnLst/>
            <a:rect l="l" t="t" r="r" b="b"/>
            <a:pathLst>
              <a:path w="3560299" h="823471">
                <a:moveTo>
                  <a:pt x="0" y="0"/>
                </a:moveTo>
                <a:lnTo>
                  <a:pt x="3560299" y="0"/>
                </a:lnTo>
                <a:lnTo>
                  <a:pt x="3560299" y="823471"/>
                </a:lnTo>
                <a:lnTo>
                  <a:pt x="0" y="8234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62814" y="534988"/>
            <a:ext cx="11714179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75"/>
              </a:lnSpc>
            </a:pPr>
            <a:r>
              <a:rPr lang="en-US" sz="72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Experimental Data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62814" y="1431245"/>
            <a:ext cx="14207393" cy="57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99"/>
              </a:lnSpc>
            </a:pPr>
            <a:r>
              <a:rPr lang="en-US" sz="3999" i="1">
                <a:solidFill>
                  <a:srgbClr val="FFFFFF"/>
                </a:solidFill>
                <a:latin typeface="Crimson Pro Italics"/>
                <a:ea typeface="Crimson Pro Italics"/>
                <a:cs typeface="Crimson Pro Italics"/>
                <a:sym typeface="Crimson Pro Italics"/>
              </a:rPr>
              <a:t>Modified PU+EDT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164627" y="6347494"/>
            <a:ext cx="4071343" cy="967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50"/>
              </a:lnSpc>
              <a:spcBef>
                <a:spcPct val="0"/>
              </a:spcBef>
            </a:pPr>
            <a:r>
              <a:rPr lang="en-US" sz="3409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• Trying a facter one half in N : </a:t>
            </a:r>
          </a:p>
        </p:txBody>
      </p:sp>
      <p:sp>
        <p:nvSpPr>
          <p:cNvPr id="9" name="AutoShape 9"/>
          <p:cNvSpPr/>
          <p:nvPr/>
        </p:nvSpPr>
        <p:spPr>
          <a:xfrm>
            <a:off x="10724926" y="7620975"/>
            <a:ext cx="1188312" cy="105477"/>
          </a:xfrm>
          <a:prstGeom prst="line">
            <a:avLst/>
          </a:prstGeom>
          <a:ln w="38100" cap="flat">
            <a:solidFill>
              <a:srgbClr val="FFFEFE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0" name="TextBox 10"/>
          <p:cNvSpPr txBox="1"/>
          <p:nvPr/>
        </p:nvSpPr>
        <p:spPr>
          <a:xfrm>
            <a:off x="12169279" y="7180428"/>
            <a:ext cx="4071343" cy="239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50"/>
              </a:lnSpc>
            </a:pPr>
            <a:r>
              <a:rPr lang="en-US" sz="3409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• The joint fit is better.</a:t>
            </a:r>
          </a:p>
          <a:p>
            <a:pPr algn="l">
              <a:lnSpc>
                <a:spcPts val="3750"/>
              </a:lnSpc>
            </a:pPr>
            <a:r>
              <a:rPr lang="en-US" sz="3409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• The simulation still doesn’t match.</a:t>
            </a:r>
          </a:p>
          <a:p>
            <a:pPr algn="l">
              <a:lnSpc>
                <a:spcPts val="3750"/>
              </a:lnSpc>
              <a:spcBef>
                <a:spcPct val="0"/>
              </a:spcBef>
            </a:pPr>
            <a:r>
              <a:rPr lang="en-US" sz="3409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• And why would we have a ½ ?...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397790" y="0"/>
            <a:ext cx="5890210" cy="4152900"/>
          </a:xfrm>
          <a:custGeom>
            <a:avLst/>
            <a:gdLst/>
            <a:ahLst/>
            <a:cxnLst/>
            <a:rect l="l" t="t" r="r" b="b"/>
            <a:pathLst>
              <a:path w="5890210" h="4380844">
                <a:moveTo>
                  <a:pt x="0" y="0"/>
                </a:moveTo>
                <a:lnTo>
                  <a:pt x="5890210" y="0"/>
                </a:lnTo>
                <a:lnTo>
                  <a:pt x="5890210" y="4380844"/>
                </a:lnTo>
                <a:lnTo>
                  <a:pt x="0" y="4380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90430" y="3092306"/>
            <a:ext cx="17507139" cy="677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9"/>
              </a:lnSpc>
            </a:pPr>
            <a:r>
              <a:rPr lang="en-US" sz="3999" i="1" dirty="0">
                <a:solidFill>
                  <a:srgbClr val="FFFFFF"/>
                </a:solidFill>
                <a:latin typeface="Crimson Pro Italics"/>
                <a:ea typeface="Crimson Pro Italics"/>
                <a:cs typeface="Crimson Pro Italics"/>
                <a:sym typeface="Crimson Pro Italics"/>
              </a:rPr>
              <a:t>• Renewal Theory </a:t>
            </a:r>
            <a:r>
              <a:rPr lang="en-US" sz="3999" dirty="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gives a good framework to study Pile-up.</a:t>
            </a:r>
          </a:p>
          <a:p>
            <a:pPr algn="l">
              <a:lnSpc>
                <a:spcPts val="4399"/>
              </a:lnSpc>
            </a:pPr>
            <a:endParaRPr lang="en-US" sz="3999" dirty="0">
              <a:solidFill>
                <a:srgbClr val="FFFFFF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algn="l">
              <a:lnSpc>
                <a:spcPts val="4399"/>
              </a:lnSpc>
            </a:pPr>
            <a:r>
              <a:rPr lang="en-US" sz="3999" dirty="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• The process in EDT is understood (and works for extreme values).</a:t>
            </a:r>
          </a:p>
          <a:p>
            <a:pPr algn="l">
              <a:lnSpc>
                <a:spcPts val="4399"/>
              </a:lnSpc>
            </a:pPr>
            <a:endParaRPr lang="en-US" sz="3999" dirty="0">
              <a:solidFill>
                <a:srgbClr val="FFFFFF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algn="l">
              <a:lnSpc>
                <a:spcPts val="4399"/>
              </a:lnSpc>
            </a:pPr>
            <a:r>
              <a:rPr lang="en-US" sz="3999" dirty="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• We have a working experimental set-up to test the MPAMTs in pile-up conditions.</a:t>
            </a:r>
          </a:p>
          <a:p>
            <a:pPr algn="l">
              <a:lnSpc>
                <a:spcPts val="4399"/>
              </a:lnSpc>
            </a:pPr>
            <a:endParaRPr lang="en-US" sz="3999" dirty="0">
              <a:solidFill>
                <a:srgbClr val="FFFFFF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marL="0" lvl="0" indent="0" algn="l">
              <a:lnSpc>
                <a:spcPts val="4399"/>
              </a:lnSpc>
            </a:pPr>
            <a:r>
              <a:rPr lang="en-US" sz="3999" dirty="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• PBR’s electronics is trickier and requires more elaborate types of dead time. This research is ongoing.</a:t>
            </a:r>
          </a:p>
          <a:p>
            <a:pPr marL="0" lvl="0" indent="0" algn="l">
              <a:lnSpc>
                <a:spcPts val="4399"/>
              </a:lnSpc>
            </a:pPr>
            <a:endParaRPr lang="en-US" sz="3999" dirty="0">
              <a:solidFill>
                <a:srgbClr val="FFFFFF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marL="0" lvl="0" indent="0" algn="l">
              <a:lnSpc>
                <a:spcPts val="4399"/>
              </a:lnSpc>
            </a:pPr>
            <a:r>
              <a:rPr lang="en-US" sz="3999" i="1" dirty="0">
                <a:solidFill>
                  <a:srgbClr val="FFFFFF"/>
                </a:solidFill>
                <a:latin typeface="Crimson Pro Italics"/>
                <a:ea typeface="Crimson Pro Italics"/>
                <a:cs typeface="Crimson Pro Italics"/>
                <a:sym typeface="Crimson Pro Italics"/>
              </a:rPr>
              <a:t>• </a:t>
            </a:r>
            <a:r>
              <a:rPr lang="en-US" sz="3999" dirty="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The ultimate goal remains : </a:t>
            </a:r>
          </a:p>
          <a:p>
            <a:pPr marL="0" lvl="0" indent="0" algn="l">
              <a:lnSpc>
                <a:spcPts val="4399"/>
              </a:lnSpc>
            </a:pPr>
            <a:endParaRPr lang="en-US" sz="3999" dirty="0">
              <a:solidFill>
                <a:srgbClr val="FFFFFF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marL="0" lvl="0" indent="0" algn="l">
              <a:lnSpc>
                <a:spcPts val="4399"/>
              </a:lnSpc>
            </a:pPr>
            <a:r>
              <a:rPr lang="en-US" sz="3999" i="1" dirty="0">
                <a:solidFill>
                  <a:srgbClr val="FFFFFF"/>
                </a:solidFill>
                <a:latin typeface="Crimson Pro Italics"/>
                <a:ea typeface="Crimson Pro Italics"/>
                <a:cs typeface="Crimson Pro Italics"/>
                <a:sym typeface="Crimson Pro Italics"/>
              </a:rPr>
              <a:t>• </a:t>
            </a:r>
            <a:r>
              <a:rPr lang="en-US" sz="3999" dirty="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Those results were presented partly in a poster at the ASAPP 2025 in Spain.</a:t>
            </a:r>
          </a:p>
        </p:txBody>
      </p:sp>
      <p:sp>
        <p:nvSpPr>
          <p:cNvPr id="4" name="Freeform 4"/>
          <p:cNvSpPr/>
          <p:nvPr/>
        </p:nvSpPr>
        <p:spPr>
          <a:xfrm>
            <a:off x="6479503" y="7767778"/>
            <a:ext cx="5918287" cy="1042859"/>
          </a:xfrm>
          <a:custGeom>
            <a:avLst/>
            <a:gdLst/>
            <a:ahLst/>
            <a:cxnLst/>
            <a:rect l="l" t="t" r="r" b="b"/>
            <a:pathLst>
              <a:path w="5918287" h="1042859">
                <a:moveTo>
                  <a:pt x="0" y="0"/>
                </a:moveTo>
                <a:lnTo>
                  <a:pt x="5918287" y="0"/>
                </a:lnTo>
                <a:lnTo>
                  <a:pt x="5918287" y="1042859"/>
                </a:lnTo>
                <a:lnTo>
                  <a:pt x="0" y="10428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73" r="-2947" b="-117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092671" y="7530567"/>
            <a:ext cx="1804899" cy="2560140"/>
          </a:xfrm>
          <a:custGeom>
            <a:avLst/>
            <a:gdLst/>
            <a:ahLst/>
            <a:cxnLst/>
            <a:rect l="l" t="t" r="r" b="b"/>
            <a:pathLst>
              <a:path w="1804899" h="2560140">
                <a:moveTo>
                  <a:pt x="0" y="0"/>
                </a:moveTo>
                <a:lnTo>
                  <a:pt x="1804899" y="0"/>
                </a:lnTo>
                <a:lnTo>
                  <a:pt x="1804899" y="2560140"/>
                </a:lnTo>
                <a:lnTo>
                  <a:pt x="0" y="2560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3362209" y="439738"/>
            <a:ext cx="11714179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75"/>
              </a:lnSpc>
            </a:pPr>
            <a:r>
              <a:rPr lang="en-US" sz="72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Conclusion</a:t>
            </a:r>
          </a:p>
        </p:txBody>
      </p:sp>
      <p:sp>
        <p:nvSpPr>
          <p:cNvPr id="7" name="AutoShape 7"/>
          <p:cNvSpPr/>
          <p:nvPr/>
        </p:nvSpPr>
        <p:spPr>
          <a:xfrm flipH="1">
            <a:off x="12060730" y="7581407"/>
            <a:ext cx="909118" cy="521254"/>
          </a:xfrm>
          <a:prstGeom prst="line">
            <a:avLst/>
          </a:prstGeom>
          <a:ln w="95250" cap="flat">
            <a:solidFill>
              <a:srgbClr val="FFDE59"/>
            </a:solidFill>
            <a:prstDash val="solid"/>
            <a:headEnd type="none" w="sm" len="sm"/>
            <a:tailEnd type="arrow" w="med" len="sm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6834" y="276225"/>
            <a:ext cx="8107274" cy="200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000"/>
              </a:lnSpc>
            </a:pPr>
            <a:r>
              <a:rPr lang="en-US" sz="15000" b="1" spc="-300">
                <a:solidFill>
                  <a:srgbClr val="FFFFFF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Plan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26834" y="2968117"/>
            <a:ext cx="16834333" cy="1045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39"/>
              </a:lnSpc>
              <a:spcBef>
                <a:spcPct val="0"/>
              </a:spcBef>
            </a:pPr>
            <a:r>
              <a:rPr lang="en-US" sz="6099" b="1" spc="121">
                <a:solidFill>
                  <a:srgbClr val="FFFFFF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I. PILE-UP IN EXTENDED DEAD TIME (EDT)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26834" y="4768328"/>
            <a:ext cx="16432986" cy="1045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39"/>
              </a:lnSpc>
              <a:spcBef>
                <a:spcPct val="0"/>
              </a:spcBef>
            </a:pPr>
            <a:r>
              <a:rPr lang="en-US" sz="6099" spc="121">
                <a:solidFill>
                  <a:srgbClr val="FFFFFF">
                    <a:alpha val="33725"/>
                  </a:srgbClr>
                </a:solidFill>
                <a:latin typeface="Crimson Pro"/>
                <a:ea typeface="Crimson Pro"/>
                <a:cs typeface="Crimson Pro"/>
                <a:sym typeface="Crimson Pro"/>
              </a:rPr>
              <a:t>II. RENEWAL THEORY APPROACH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36359" y="6568538"/>
            <a:ext cx="16432986" cy="1045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39"/>
              </a:lnSpc>
              <a:spcBef>
                <a:spcPct val="0"/>
              </a:spcBef>
            </a:pPr>
            <a:r>
              <a:rPr lang="en-US" sz="6099" spc="121">
                <a:solidFill>
                  <a:srgbClr val="FFFFFF">
                    <a:alpha val="33725"/>
                  </a:srgbClr>
                </a:solidFill>
                <a:latin typeface="Crimson Pro"/>
                <a:ea typeface="Crimson Pro"/>
                <a:cs typeface="Crimson Pro"/>
                <a:sym typeface="Crimson Pro"/>
              </a:rPr>
              <a:t>III. COMPARISON WITH EXPERIMENTAL DATA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9911" y="2729792"/>
            <a:ext cx="13323272" cy="6528508"/>
            <a:chOff x="0" y="-66675"/>
            <a:chExt cx="17764363" cy="8704678"/>
          </a:xfrm>
        </p:grpSpPr>
        <p:sp>
          <p:nvSpPr>
            <p:cNvPr id="3" name="AutoShape 3"/>
            <p:cNvSpPr/>
            <p:nvPr/>
          </p:nvSpPr>
          <p:spPr>
            <a:xfrm flipV="1">
              <a:off x="8155779" y="4448553"/>
              <a:ext cx="5260656" cy="30946"/>
            </a:xfrm>
            <a:prstGeom prst="line">
              <a:avLst/>
            </a:prstGeom>
            <a:ln w="61893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 flipV="1">
              <a:off x="8140232" y="865466"/>
              <a:ext cx="5260656" cy="30946"/>
            </a:xfrm>
            <a:prstGeom prst="line">
              <a:avLst/>
            </a:prstGeom>
            <a:ln w="61893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Freeform 5"/>
            <p:cNvSpPr/>
            <p:nvPr/>
          </p:nvSpPr>
          <p:spPr>
            <a:xfrm>
              <a:off x="4495071" y="834520"/>
              <a:ext cx="3675926" cy="3675926"/>
            </a:xfrm>
            <a:custGeom>
              <a:avLst/>
              <a:gdLst/>
              <a:ahLst/>
              <a:cxnLst/>
              <a:rect l="l" t="t" r="r" b="b"/>
              <a:pathLst>
                <a:path w="3675926" h="3675926">
                  <a:moveTo>
                    <a:pt x="0" y="0"/>
                  </a:moveTo>
                  <a:lnTo>
                    <a:pt x="3675925" y="0"/>
                  </a:lnTo>
                  <a:lnTo>
                    <a:pt x="3675925" y="3675926"/>
                  </a:lnTo>
                  <a:lnTo>
                    <a:pt x="0" y="3675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3702523" y="992471"/>
              <a:ext cx="5261020" cy="28508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99"/>
                </a:lnSpc>
              </a:pPr>
              <a:r>
                <a:rPr lang="en-US" sz="4142" b="1">
                  <a:solidFill>
                    <a:srgbClr val="FFFFF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MAPMT</a:t>
              </a:r>
            </a:p>
            <a:p>
              <a:pPr algn="ctr">
                <a:lnSpc>
                  <a:spcPts val="5799"/>
                </a:lnSpc>
              </a:pPr>
              <a:r>
                <a:rPr lang="en-US" sz="4142" b="1">
                  <a:solidFill>
                    <a:srgbClr val="FFFFF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+</a:t>
              </a:r>
            </a:p>
            <a:p>
              <a:pPr algn="ctr">
                <a:lnSpc>
                  <a:spcPts val="5799"/>
                </a:lnSpc>
              </a:pPr>
              <a:r>
                <a:rPr lang="en-US" sz="4142" b="1">
                  <a:solidFill>
                    <a:srgbClr val="FFFFF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Pre-amp.</a:t>
              </a:r>
            </a:p>
          </p:txBody>
        </p:sp>
        <p:sp>
          <p:nvSpPr>
            <p:cNvPr id="7" name="Freeform 7"/>
            <p:cNvSpPr/>
            <p:nvPr/>
          </p:nvSpPr>
          <p:spPr>
            <a:xfrm>
              <a:off x="13295890" y="813289"/>
              <a:ext cx="3675926" cy="3675926"/>
            </a:xfrm>
            <a:custGeom>
              <a:avLst/>
              <a:gdLst/>
              <a:ahLst/>
              <a:cxnLst/>
              <a:rect l="l" t="t" r="r" b="b"/>
              <a:pathLst>
                <a:path w="3675926" h="3675926">
                  <a:moveTo>
                    <a:pt x="0" y="0"/>
                  </a:moveTo>
                  <a:lnTo>
                    <a:pt x="3675926" y="0"/>
                  </a:lnTo>
                  <a:lnTo>
                    <a:pt x="3675926" y="3675926"/>
                  </a:lnTo>
                  <a:lnTo>
                    <a:pt x="0" y="3675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300657" y="1160188"/>
              <a:ext cx="789528" cy="835078"/>
            </a:xfrm>
            <a:custGeom>
              <a:avLst/>
              <a:gdLst/>
              <a:ahLst/>
              <a:cxnLst/>
              <a:rect l="l" t="t" r="r" b="b"/>
              <a:pathLst>
                <a:path w="789528" h="835078">
                  <a:moveTo>
                    <a:pt x="0" y="0"/>
                  </a:moveTo>
                  <a:lnTo>
                    <a:pt x="789529" y="0"/>
                  </a:lnTo>
                  <a:lnTo>
                    <a:pt x="789529" y="835079"/>
                  </a:lnTo>
                  <a:lnTo>
                    <a:pt x="0" y="83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656596" y="2978838"/>
              <a:ext cx="789528" cy="835078"/>
            </a:xfrm>
            <a:custGeom>
              <a:avLst/>
              <a:gdLst/>
              <a:ahLst/>
              <a:cxnLst/>
              <a:rect l="l" t="t" r="r" b="b"/>
              <a:pathLst>
                <a:path w="789528" h="835078">
                  <a:moveTo>
                    <a:pt x="0" y="0"/>
                  </a:moveTo>
                  <a:lnTo>
                    <a:pt x="789529" y="0"/>
                  </a:lnTo>
                  <a:lnTo>
                    <a:pt x="789529" y="835079"/>
                  </a:lnTo>
                  <a:lnTo>
                    <a:pt x="0" y="83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AutoShape 10"/>
            <p:cNvSpPr/>
            <p:nvPr/>
          </p:nvSpPr>
          <p:spPr>
            <a:xfrm flipV="1">
              <a:off x="1695422" y="1995267"/>
              <a:ext cx="0" cy="3274828"/>
            </a:xfrm>
            <a:prstGeom prst="line">
              <a:avLst/>
            </a:prstGeom>
            <a:ln w="61893" cap="flat">
              <a:solidFill>
                <a:srgbClr val="FFFFFF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 flipV="1">
              <a:off x="3051361" y="3813917"/>
              <a:ext cx="0" cy="1456178"/>
            </a:xfrm>
            <a:prstGeom prst="line">
              <a:avLst/>
            </a:prstGeom>
            <a:ln w="61893" cap="flat">
              <a:solidFill>
                <a:srgbClr val="FFFFFF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1667263" y="5738241"/>
              <a:ext cx="1384530" cy="0"/>
            </a:xfrm>
            <a:prstGeom prst="line">
              <a:avLst/>
            </a:prstGeom>
            <a:ln w="61893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8571660" y="3518300"/>
              <a:ext cx="4218387" cy="901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99"/>
                </a:lnSpc>
              </a:pPr>
              <a:r>
                <a:rPr lang="en-US" sz="4142">
                  <a:solidFill>
                    <a:srgbClr val="FFFFFF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....</a:t>
              </a:r>
            </a:p>
          </p:txBody>
        </p:sp>
        <p:sp>
          <p:nvSpPr>
            <p:cNvPr id="14" name="AutoShape 14"/>
            <p:cNvSpPr/>
            <p:nvPr/>
          </p:nvSpPr>
          <p:spPr>
            <a:xfrm>
              <a:off x="8170996" y="3892332"/>
              <a:ext cx="2316821" cy="0"/>
            </a:xfrm>
            <a:prstGeom prst="line">
              <a:avLst/>
            </a:prstGeom>
            <a:ln w="61893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 flipV="1">
              <a:off x="10448051" y="2763218"/>
              <a:ext cx="39766" cy="1127668"/>
            </a:xfrm>
            <a:prstGeom prst="line">
              <a:avLst/>
            </a:prstGeom>
            <a:ln w="61893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 flipH="1" flipV="1">
              <a:off x="10507416" y="2782817"/>
              <a:ext cx="452203" cy="1109515"/>
            </a:xfrm>
            <a:prstGeom prst="line">
              <a:avLst/>
            </a:prstGeom>
            <a:ln w="61893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>
              <a:off x="10931901" y="3864615"/>
              <a:ext cx="2468987" cy="26271"/>
            </a:xfrm>
            <a:prstGeom prst="line">
              <a:avLst/>
            </a:prstGeom>
            <a:ln w="61893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8102921" y="2617554"/>
              <a:ext cx="1588059" cy="0"/>
            </a:xfrm>
            <a:prstGeom prst="line">
              <a:avLst/>
            </a:prstGeom>
            <a:ln w="61893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 flipV="1">
              <a:off x="9706434" y="1531689"/>
              <a:ext cx="39766" cy="1127668"/>
            </a:xfrm>
            <a:prstGeom prst="line">
              <a:avLst/>
            </a:prstGeom>
            <a:ln w="61893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 flipH="1" flipV="1">
              <a:off x="9765799" y="1551288"/>
              <a:ext cx="452203" cy="1109515"/>
            </a:xfrm>
            <a:prstGeom prst="line">
              <a:avLst/>
            </a:prstGeom>
            <a:ln w="61893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 flipV="1">
              <a:off x="10183007" y="2617554"/>
              <a:ext cx="3044809" cy="2338"/>
            </a:xfrm>
            <a:prstGeom prst="line">
              <a:avLst/>
            </a:prstGeom>
            <a:ln w="61893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 flipV="1">
              <a:off x="9885342" y="5769187"/>
              <a:ext cx="795511" cy="0"/>
            </a:xfrm>
            <a:prstGeom prst="line">
              <a:avLst/>
            </a:prstGeom>
            <a:ln w="61893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5787187"/>
              <a:ext cx="4613303" cy="28508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99"/>
                </a:lnSpc>
              </a:pPr>
              <a:r>
                <a:rPr lang="en-US" sz="4142">
                  <a:solidFill>
                    <a:srgbClr val="FFFFFF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∆t</a:t>
              </a:r>
            </a:p>
            <a:p>
              <a:pPr algn="ctr">
                <a:lnSpc>
                  <a:spcPts val="5799"/>
                </a:lnSpc>
              </a:pPr>
              <a:r>
                <a:rPr lang="en-US" sz="4142">
                  <a:solidFill>
                    <a:srgbClr val="FFFFFF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time interval</a:t>
              </a:r>
            </a:p>
            <a:p>
              <a:pPr algn="ctr">
                <a:lnSpc>
                  <a:spcPts val="5799"/>
                </a:lnSpc>
              </a:pPr>
              <a:r>
                <a:rPr lang="en-US" sz="4142">
                  <a:solidFill>
                    <a:srgbClr val="FFFFFF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(Poissonian)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295251" y="107164"/>
              <a:ext cx="802913" cy="1827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58"/>
                </a:lnSpc>
              </a:pPr>
              <a:r>
                <a:rPr lang="en-US" sz="3898">
                  <a:solidFill>
                    <a:srgbClr val="FFFFFF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Ph</a:t>
              </a:r>
            </a:p>
            <a:p>
              <a:pPr algn="ctr">
                <a:lnSpc>
                  <a:spcPts val="5799"/>
                </a:lnSpc>
              </a:pPr>
              <a:endParaRPr lang="en-US" sz="3898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2605620" y="2157855"/>
              <a:ext cx="802913" cy="1827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58"/>
                </a:lnSpc>
              </a:pPr>
              <a:r>
                <a:rPr lang="en-US" sz="3898">
                  <a:solidFill>
                    <a:srgbClr val="FFFFFF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Ph</a:t>
              </a:r>
            </a:p>
            <a:p>
              <a:pPr algn="ctr">
                <a:lnSpc>
                  <a:spcPts val="5799"/>
                </a:lnSpc>
              </a:pPr>
              <a:endParaRPr lang="en-US" sz="3898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2081565" y="462497"/>
              <a:ext cx="271506" cy="612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3"/>
                </a:lnSpc>
              </a:pPr>
              <a:r>
                <a:rPr lang="en-US" sz="2802">
                  <a:solidFill>
                    <a:srgbClr val="FFFFFF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1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3408533" y="2497714"/>
              <a:ext cx="271506" cy="612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3"/>
                </a:lnSpc>
              </a:pPr>
              <a:r>
                <a:rPr lang="en-US" sz="2802">
                  <a:solidFill>
                    <a:srgbClr val="FFFFFF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2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8034870" y="-66675"/>
              <a:ext cx="5261020" cy="901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99"/>
                </a:lnSpc>
              </a:pPr>
              <a:r>
                <a:rPr lang="en-US" sz="4142">
                  <a:solidFill>
                    <a:srgbClr val="FFFFFF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64 x channels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5043688" y="4548667"/>
              <a:ext cx="2427838" cy="1618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46"/>
                </a:lnSpc>
              </a:pPr>
              <a:r>
                <a:rPr lang="en-US" sz="3533" i="1">
                  <a:solidFill>
                    <a:srgbClr val="FFFFFF"/>
                  </a:solidFill>
                  <a:latin typeface="Open Sans 1 Italics"/>
                  <a:ea typeface="Open Sans 1 Italics"/>
                  <a:cs typeface="Open Sans 1 Italics"/>
                  <a:sym typeface="Open Sans 1 Italics"/>
                </a:rPr>
                <a:t> Photon</a:t>
              </a:r>
            </a:p>
            <a:p>
              <a:pPr algn="ctr">
                <a:lnSpc>
                  <a:spcPts val="4946"/>
                </a:lnSpc>
              </a:pPr>
              <a:r>
                <a:rPr lang="en-US" sz="3533" i="1">
                  <a:solidFill>
                    <a:srgbClr val="FFFFFF"/>
                  </a:solidFill>
                  <a:latin typeface="Open Sans 1 Italics"/>
                  <a:ea typeface="Open Sans 1 Italics"/>
                  <a:cs typeface="Open Sans 1 Italics"/>
                  <a:sym typeface="Open Sans 1 Italics"/>
                </a:rPr>
                <a:t> to Signal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8556187" y="529286"/>
              <a:ext cx="4218387" cy="901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99"/>
                </a:lnSpc>
              </a:pPr>
              <a:r>
                <a:rPr lang="en-US" sz="4142">
                  <a:solidFill>
                    <a:srgbClr val="FFFFFF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....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0583018" y="2575052"/>
              <a:ext cx="802913" cy="8570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58"/>
                </a:lnSpc>
              </a:pPr>
              <a:r>
                <a:rPr lang="en-US" sz="3898">
                  <a:solidFill>
                    <a:srgbClr val="FFFFFF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S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9780105" y="1099419"/>
              <a:ext cx="802913" cy="8570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58"/>
                </a:lnSpc>
              </a:pPr>
              <a:r>
                <a:rPr lang="en-US" sz="3898" dirty="0">
                  <a:solidFill>
                    <a:srgbClr val="FFFFFF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S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0304111" y="1400596"/>
              <a:ext cx="271506" cy="612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3"/>
                </a:lnSpc>
              </a:pPr>
              <a:r>
                <a:rPr lang="en-US" sz="2802">
                  <a:solidFill>
                    <a:srgbClr val="FFFFFF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1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1145372" y="2921688"/>
              <a:ext cx="271506" cy="612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3"/>
                </a:lnSpc>
              </a:pPr>
              <a:r>
                <a:rPr lang="en-US" sz="2802">
                  <a:solidFill>
                    <a:srgbClr val="FFFFFF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2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0016474" y="6073869"/>
              <a:ext cx="648906" cy="901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99"/>
                </a:lnSpc>
              </a:pPr>
              <a:r>
                <a:rPr lang="en-US" sz="4142">
                  <a:solidFill>
                    <a:srgbClr val="FFFFFF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∆t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2503343" y="1200346"/>
              <a:ext cx="5261020" cy="901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99"/>
                </a:lnSpc>
              </a:pPr>
              <a:r>
                <a:rPr lang="en-US" sz="4142" b="1">
                  <a:solidFill>
                    <a:srgbClr val="FFFFF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ASIC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4006124" y="2413928"/>
              <a:ext cx="2504700" cy="16181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946"/>
                </a:lnSpc>
              </a:pPr>
              <a:r>
                <a:rPr lang="en-US" sz="3533" i="1" dirty="0">
                  <a:solidFill>
                    <a:srgbClr val="FFFFFF"/>
                  </a:solidFill>
                  <a:latin typeface="Open Sans 1 Italics"/>
                  <a:ea typeface="Open Sans 1 Italics"/>
                  <a:cs typeface="Open Sans 1 Italics"/>
                  <a:sym typeface="Open Sans 1 Italics"/>
                </a:rPr>
                <a:t>Signal </a:t>
              </a:r>
            </a:p>
            <a:p>
              <a:pPr algn="ctr">
                <a:lnSpc>
                  <a:spcPts val="4946"/>
                </a:lnSpc>
              </a:pPr>
              <a:r>
                <a:rPr lang="en-US" sz="3533" i="1" dirty="0">
                  <a:solidFill>
                    <a:srgbClr val="FFFFFF"/>
                  </a:solidFill>
                  <a:latin typeface="Open Sans 1 Italics"/>
                  <a:ea typeface="Open Sans 1 Italics"/>
                  <a:cs typeface="Open Sans 1 Italics"/>
                  <a:sym typeface="Open Sans 1 Italics"/>
                </a:rPr>
                <a:t>to Count</a:t>
              </a:r>
            </a:p>
          </p:txBody>
        </p:sp>
      </p:grpSp>
      <p:sp>
        <p:nvSpPr>
          <p:cNvPr id="38" name="AutoShape 38"/>
          <p:cNvSpPr/>
          <p:nvPr/>
        </p:nvSpPr>
        <p:spPr>
          <a:xfrm flipV="1">
            <a:off x="13670797" y="3399720"/>
            <a:ext cx="495862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39" name="AutoShape 39"/>
          <p:cNvSpPr/>
          <p:nvPr/>
        </p:nvSpPr>
        <p:spPr>
          <a:xfrm flipV="1">
            <a:off x="13661345" y="6085724"/>
            <a:ext cx="495862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40" name="TextBox 40"/>
          <p:cNvSpPr txBox="1"/>
          <p:nvPr/>
        </p:nvSpPr>
        <p:spPr>
          <a:xfrm>
            <a:off x="15446390" y="2713123"/>
            <a:ext cx="127352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∆t &gt; τ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5680861" y="5352890"/>
            <a:ext cx="127352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∆t &lt; τ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-4151918" y="311129"/>
            <a:ext cx="11714179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75"/>
              </a:lnSpc>
            </a:pPr>
            <a:r>
              <a:rPr lang="en-US" sz="72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Recap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16464" y="1228746"/>
            <a:ext cx="11714179" cy="57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99"/>
              </a:lnSpc>
            </a:pPr>
            <a:r>
              <a:rPr lang="en-US" sz="3999" i="1">
                <a:solidFill>
                  <a:srgbClr val="FFFFFF"/>
                </a:solidFill>
                <a:latin typeface="Crimson Pro Italics"/>
                <a:ea typeface="Crimson Pro Italics"/>
                <a:cs typeface="Crimson Pro Italics"/>
                <a:sym typeface="Crimson Pro Italics"/>
              </a:rPr>
              <a:t>Electronic Origin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437700" y="1071563"/>
            <a:ext cx="14541557" cy="9295026"/>
            <a:chOff x="0" y="57150"/>
            <a:chExt cx="19388742" cy="12393368"/>
          </a:xfrm>
        </p:grpSpPr>
        <p:sp>
          <p:nvSpPr>
            <p:cNvPr id="3" name="AutoShape 3"/>
            <p:cNvSpPr/>
            <p:nvPr/>
          </p:nvSpPr>
          <p:spPr>
            <a:xfrm flipV="1">
              <a:off x="9842455" y="1782482"/>
              <a:ext cx="2439885" cy="1302678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4" name="AutoShape 4"/>
            <p:cNvSpPr/>
            <p:nvPr/>
          </p:nvSpPr>
          <p:spPr>
            <a:xfrm>
              <a:off x="9857061" y="6034555"/>
              <a:ext cx="2262831" cy="1590473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12918378" y="1305672"/>
              <a:ext cx="1505822" cy="0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15721311" y="1248757"/>
              <a:ext cx="1505822" cy="0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 flipV="1">
              <a:off x="14402845" y="1277883"/>
              <a:ext cx="39613" cy="1505301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 flipV="1">
              <a:off x="14441893" y="1731495"/>
              <a:ext cx="327641" cy="1050651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 flipH="1" flipV="1">
              <a:off x="14763380" y="1735579"/>
              <a:ext cx="295512" cy="1047605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13792198" y="2239258"/>
              <a:ext cx="2050561" cy="0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 flipV="1">
              <a:off x="15072756" y="1224025"/>
              <a:ext cx="620012" cy="1558122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12488795" y="8296982"/>
              <a:ext cx="1505822" cy="0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14744004" y="8329390"/>
              <a:ext cx="1505822" cy="0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 flipV="1">
              <a:off x="13958493" y="8279258"/>
              <a:ext cx="39613" cy="1505301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 flipH="1" flipV="1">
              <a:off x="14145604" y="9071834"/>
              <a:ext cx="216126" cy="983578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 flipV="1">
              <a:off x="13955255" y="9047374"/>
              <a:ext cx="178241" cy="797589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 flipV="1">
              <a:off x="14364175" y="8302256"/>
              <a:ext cx="367129" cy="1729588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 flipV="1">
              <a:off x="13062367" y="8824690"/>
              <a:ext cx="2404211" cy="0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19" name="Freeform 19"/>
            <p:cNvSpPr/>
            <p:nvPr/>
          </p:nvSpPr>
          <p:spPr>
            <a:xfrm rot="480890">
              <a:off x="13899728" y="10742775"/>
              <a:ext cx="2359575" cy="1707743"/>
            </a:xfrm>
            <a:custGeom>
              <a:avLst/>
              <a:gdLst/>
              <a:ahLst/>
              <a:cxnLst/>
              <a:rect l="l" t="t" r="r" b="b"/>
              <a:pathLst>
                <a:path w="2359575" h="1707743">
                  <a:moveTo>
                    <a:pt x="0" y="0"/>
                  </a:moveTo>
                  <a:lnTo>
                    <a:pt x="2359576" y="0"/>
                  </a:lnTo>
                  <a:lnTo>
                    <a:pt x="2359576" y="1707742"/>
                  </a:lnTo>
                  <a:lnTo>
                    <a:pt x="0" y="17077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16392235" y="11498657"/>
              <a:ext cx="2996507" cy="7655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399" b="1" dirty="0">
                  <a:solidFill>
                    <a:srgbClr val="EFE426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PILE-UP</a:t>
              </a:r>
            </a:p>
          </p:txBody>
        </p:sp>
        <p:sp>
          <p:nvSpPr>
            <p:cNvPr id="21" name="AutoShape 21"/>
            <p:cNvSpPr/>
            <p:nvPr/>
          </p:nvSpPr>
          <p:spPr>
            <a:xfrm>
              <a:off x="14411862" y="4562987"/>
              <a:ext cx="761597" cy="0"/>
            </a:xfrm>
            <a:prstGeom prst="line">
              <a:avLst/>
            </a:prstGeom>
            <a:ln w="254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15675450" y="4558416"/>
              <a:ext cx="761597" cy="0"/>
            </a:xfrm>
            <a:prstGeom prst="line">
              <a:avLst/>
            </a:prstGeom>
            <a:ln w="254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AutoShape 23"/>
            <p:cNvSpPr/>
            <p:nvPr/>
          </p:nvSpPr>
          <p:spPr>
            <a:xfrm flipH="1" flipV="1">
              <a:off x="15166341" y="4558591"/>
              <a:ext cx="329" cy="1134168"/>
            </a:xfrm>
            <a:prstGeom prst="line">
              <a:avLst/>
            </a:prstGeom>
            <a:ln w="254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4" name="AutoShape 24"/>
            <p:cNvSpPr/>
            <p:nvPr/>
          </p:nvSpPr>
          <p:spPr>
            <a:xfrm flipV="1">
              <a:off x="15166670" y="4550787"/>
              <a:ext cx="509297" cy="1141972"/>
            </a:xfrm>
            <a:prstGeom prst="line">
              <a:avLst/>
            </a:prstGeom>
            <a:ln w="254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 flipV="1">
              <a:off x="15169148" y="4863995"/>
              <a:ext cx="366389" cy="7263"/>
            </a:xfrm>
            <a:prstGeom prst="line">
              <a:avLst/>
            </a:prstGeom>
            <a:ln w="25400" cap="flat">
              <a:solidFill>
                <a:srgbClr val="FF0000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26" name="AutoShape 26"/>
            <p:cNvSpPr/>
            <p:nvPr/>
          </p:nvSpPr>
          <p:spPr>
            <a:xfrm>
              <a:off x="15527613" y="4858412"/>
              <a:ext cx="893560" cy="5583"/>
            </a:xfrm>
            <a:prstGeom prst="line">
              <a:avLst/>
            </a:prstGeom>
            <a:ln w="25400" cap="flat">
              <a:solidFill>
                <a:srgbClr val="FFFFFF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27" name="AutoShape 27"/>
            <p:cNvSpPr/>
            <p:nvPr/>
          </p:nvSpPr>
          <p:spPr>
            <a:xfrm>
              <a:off x="14395987" y="4871258"/>
              <a:ext cx="761513" cy="2792"/>
            </a:xfrm>
            <a:prstGeom prst="line">
              <a:avLst/>
            </a:prstGeom>
            <a:ln w="25400" cap="flat">
              <a:solidFill>
                <a:srgbClr val="FFFFFF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12976900" y="4696337"/>
              <a:ext cx="1430078" cy="305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82"/>
                </a:lnSpc>
              </a:pPr>
              <a:r>
                <a:rPr lang="en-US" sz="1416">
                  <a:solidFill>
                    <a:srgbClr val="FFFFFF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Threshold</a:t>
              </a:r>
            </a:p>
          </p:txBody>
        </p:sp>
        <p:sp>
          <p:nvSpPr>
            <p:cNvPr id="29" name="AutoShape 29"/>
            <p:cNvSpPr/>
            <p:nvPr/>
          </p:nvSpPr>
          <p:spPr>
            <a:xfrm>
              <a:off x="14422853" y="4258069"/>
              <a:ext cx="2512027" cy="12847"/>
            </a:xfrm>
            <a:prstGeom prst="line">
              <a:avLst/>
            </a:prstGeom>
            <a:ln w="25400" cap="flat">
              <a:solidFill>
                <a:srgbClr val="FFFFFF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30" name="AutoShape 30"/>
            <p:cNvSpPr/>
            <p:nvPr/>
          </p:nvSpPr>
          <p:spPr>
            <a:xfrm>
              <a:off x="14435553" y="4239252"/>
              <a:ext cx="0" cy="1947742"/>
            </a:xfrm>
            <a:prstGeom prst="line">
              <a:avLst/>
            </a:prstGeom>
            <a:ln w="25400" cap="flat">
              <a:solidFill>
                <a:srgbClr val="FFFFFF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31" name="AutoShape 31"/>
            <p:cNvSpPr/>
            <p:nvPr/>
          </p:nvSpPr>
          <p:spPr>
            <a:xfrm flipV="1">
              <a:off x="15193490" y="4258069"/>
              <a:ext cx="378016" cy="0"/>
            </a:xfrm>
            <a:prstGeom prst="line">
              <a:avLst/>
            </a:prstGeom>
            <a:ln w="25400" cap="flat">
              <a:solidFill>
                <a:srgbClr val="FF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10584310" y="2570219"/>
              <a:ext cx="1698030" cy="751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399">
                  <a:solidFill>
                    <a:srgbClr val="FFFFFF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∆t &gt; τ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0896938" y="6089909"/>
              <a:ext cx="1698030" cy="751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399">
                  <a:solidFill>
                    <a:srgbClr val="FFFFFF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∆t &lt; τ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7014239" y="1715807"/>
              <a:ext cx="2374503" cy="751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399">
                  <a:solidFill>
                    <a:srgbClr val="FFFFFF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2 Counts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6852078" y="8249071"/>
              <a:ext cx="2099866" cy="751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399">
                  <a:solidFill>
                    <a:srgbClr val="FFFFFF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1 Count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4251772" y="3486863"/>
              <a:ext cx="2258483" cy="6876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53"/>
                </a:lnSpc>
              </a:pPr>
              <a:r>
                <a:rPr lang="en-US" sz="1538">
                  <a:solidFill>
                    <a:srgbClr val="FF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Dead Time : τ</a:t>
              </a:r>
            </a:p>
            <a:p>
              <a:pPr algn="ctr">
                <a:lnSpc>
                  <a:spcPts val="2153"/>
                </a:lnSpc>
              </a:pPr>
              <a:r>
                <a:rPr lang="en-US" sz="1538">
                  <a:solidFill>
                    <a:srgbClr val="FF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Time Resolution 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7110194" y="4013543"/>
              <a:ext cx="116940" cy="441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36"/>
                </a:lnSpc>
              </a:pPr>
              <a:r>
                <a:rPr lang="en-US" sz="1954">
                  <a:solidFill>
                    <a:srgbClr val="FFFFFF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t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4239405" y="6114511"/>
              <a:ext cx="366898" cy="6079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94"/>
                </a:lnSpc>
              </a:pPr>
              <a:r>
                <a:rPr lang="en-US" sz="2781">
                  <a:solidFill>
                    <a:srgbClr val="FFFFFF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Q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57150"/>
              <a:ext cx="15618905" cy="1411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975"/>
                </a:lnSpc>
              </a:pPr>
              <a:r>
                <a:rPr lang="en-US" sz="7250">
                  <a:solidFill>
                    <a:srgbClr val="FFFFFF"/>
                  </a:solidFill>
                  <a:latin typeface="Crimson Pro"/>
                  <a:ea typeface="Crimson Pro"/>
                  <a:cs typeface="Crimson Pro"/>
                  <a:sym typeface="Crimson Pro"/>
                </a:rPr>
                <a:t>PILE-UP</a:t>
              </a:r>
            </a:p>
          </p:txBody>
        </p:sp>
      </p:grpSp>
      <p:sp>
        <p:nvSpPr>
          <p:cNvPr id="40" name="Freeform 40"/>
          <p:cNvSpPr/>
          <p:nvPr/>
        </p:nvSpPr>
        <p:spPr>
          <a:xfrm>
            <a:off x="8091756" y="1741683"/>
            <a:ext cx="9516095" cy="6803633"/>
          </a:xfrm>
          <a:custGeom>
            <a:avLst/>
            <a:gdLst/>
            <a:ahLst/>
            <a:cxnLst/>
            <a:rect l="l" t="t" r="r" b="b"/>
            <a:pathLst>
              <a:path w="9516095" h="6803633">
                <a:moveTo>
                  <a:pt x="0" y="0"/>
                </a:moveTo>
                <a:lnTo>
                  <a:pt x="9516095" y="0"/>
                </a:lnTo>
                <a:lnTo>
                  <a:pt x="9516095" y="6803634"/>
                </a:lnTo>
                <a:lnTo>
                  <a:pt x="0" y="68036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1" name="TextBox 41"/>
          <p:cNvSpPr txBox="1"/>
          <p:nvPr/>
        </p:nvSpPr>
        <p:spPr>
          <a:xfrm>
            <a:off x="8091756" y="8693053"/>
            <a:ext cx="9516095" cy="81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 u="sng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FROM</a:t>
            </a:r>
            <a:r>
              <a:rPr lang="en-US" sz="1600" i="1">
                <a:solidFill>
                  <a:srgbClr val="FFFFFF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 : Daniil Trofimov, E.Parizot, &amp; al., Characterization and absolute calibration of R11265 multi-anode photomultiplier tubes for the JEM-EUSO space and balloon program: II. Application to the EUSO-SPB2 photodetection modules ; Astroparticle Physics Journal ; Accepted ; 2025.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-4151918" y="311129"/>
            <a:ext cx="11714179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75"/>
              </a:lnSpc>
            </a:pPr>
            <a:r>
              <a:rPr lang="en-US" sz="72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Recap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16464" y="1228746"/>
            <a:ext cx="11714179" cy="57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99"/>
              </a:lnSpc>
            </a:pPr>
            <a:r>
              <a:rPr lang="en-US" sz="3999" i="1">
                <a:solidFill>
                  <a:srgbClr val="FFFFFF"/>
                </a:solidFill>
                <a:latin typeface="Crimson Pro Italics"/>
                <a:ea typeface="Crimson Pro Italics"/>
                <a:cs typeface="Crimson Pro Italics"/>
                <a:sym typeface="Crimson Pro Italics"/>
              </a:rPr>
              <a:t>Electronic Origin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11250" y="1729613"/>
            <a:ext cx="12465499" cy="8557387"/>
            <a:chOff x="0" y="0"/>
            <a:chExt cx="16620666" cy="11409849"/>
          </a:xfrm>
        </p:grpSpPr>
        <p:sp>
          <p:nvSpPr>
            <p:cNvPr id="3" name="Freeform 3"/>
            <p:cNvSpPr/>
            <p:nvPr/>
          </p:nvSpPr>
          <p:spPr>
            <a:xfrm>
              <a:off x="3207383" y="333355"/>
              <a:ext cx="9155267" cy="8903498"/>
            </a:xfrm>
            <a:custGeom>
              <a:avLst/>
              <a:gdLst/>
              <a:ahLst/>
              <a:cxnLst/>
              <a:rect l="l" t="t" r="r" b="b"/>
              <a:pathLst>
                <a:path w="9155267" h="8903498">
                  <a:moveTo>
                    <a:pt x="0" y="0"/>
                  </a:moveTo>
                  <a:lnTo>
                    <a:pt x="9155268" y="0"/>
                  </a:lnTo>
                  <a:lnTo>
                    <a:pt x="9155268" y="8903498"/>
                  </a:lnTo>
                  <a:lnTo>
                    <a:pt x="0" y="89034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3207383" y="9198753"/>
              <a:ext cx="9155267" cy="22110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96"/>
                </a:lnSpc>
                <a:spcBef>
                  <a:spcPct val="0"/>
                </a:spcBef>
              </a:pPr>
              <a:r>
                <a:rPr lang="en-US" sz="2426" u="sng">
                  <a:solidFill>
                    <a:srgbClr val="FFFFFF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FROM</a:t>
              </a:r>
              <a:r>
                <a:rPr lang="en-US" sz="2426" i="1">
                  <a:solidFill>
                    <a:srgbClr val="FFFFFF"/>
                  </a:solidFill>
                  <a:latin typeface="Open Sans 1 Italics"/>
                  <a:ea typeface="Open Sans 1 Italics"/>
                  <a:cs typeface="Open Sans 1 Italics"/>
                  <a:sym typeface="Open Sans 1 Italics"/>
                </a:rPr>
                <a:t> : Uncertainty of nuclear counting , S. Pommé et al 2015 Metrologia 52 S3, doi:10.1088/0026-1394/52/3/S3</a:t>
              </a:r>
            </a:p>
            <a:p>
              <a:pPr algn="ctr">
                <a:lnSpc>
                  <a:spcPts val="3396"/>
                </a:lnSpc>
                <a:spcBef>
                  <a:spcPct val="0"/>
                </a:spcBef>
              </a:pPr>
              <a:endParaRPr lang="en-US" sz="2426" i="1">
                <a:solidFill>
                  <a:srgbClr val="FFFFFF"/>
                </a:solidFill>
                <a:latin typeface="Open Sans 1 Italics"/>
                <a:ea typeface="Open Sans 1 Italics"/>
                <a:cs typeface="Open Sans 1 Italics"/>
                <a:sym typeface="Open Sans 1 Italics"/>
              </a:endParaRPr>
            </a:p>
          </p:txBody>
        </p:sp>
        <p:sp>
          <p:nvSpPr>
            <p:cNvPr id="5" name="AutoShape 5"/>
            <p:cNvSpPr/>
            <p:nvPr/>
          </p:nvSpPr>
          <p:spPr>
            <a:xfrm>
              <a:off x="1241695" y="620848"/>
              <a:ext cx="3361326" cy="0"/>
            </a:xfrm>
            <a:prstGeom prst="line">
              <a:avLst/>
            </a:prstGeom>
            <a:ln w="67118" cap="flat">
              <a:solidFill>
                <a:srgbClr val="38B6FF"/>
              </a:solidFill>
              <a:prstDash val="solid"/>
              <a:headEnd type="none" w="sm" len="sm"/>
              <a:tailEnd type="arrow" w="med" len="sm"/>
            </a:ln>
          </p:spPr>
        </p:sp>
        <p:grpSp>
          <p:nvGrpSpPr>
            <p:cNvPr id="6" name="Group 6"/>
            <p:cNvGrpSpPr/>
            <p:nvPr/>
          </p:nvGrpSpPr>
          <p:grpSpPr>
            <a:xfrm>
              <a:off x="0" y="0"/>
              <a:ext cx="1241695" cy="1241695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8B6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8179" tIns="48179" rIns="48179" bIns="48179" rtlCol="0" anchor="ctr"/>
              <a:lstStyle/>
              <a:p>
                <a:pPr algn="ctr">
                  <a:lnSpc>
                    <a:spcPts val="2800"/>
                  </a:lnSpc>
                </a:pPr>
                <a:r>
                  <a:rPr lang="en-US" sz="2000">
                    <a:solidFill>
                      <a:srgbClr val="000000"/>
                    </a:solidFill>
                    <a:latin typeface="Open Sans 1"/>
                    <a:ea typeface="Open Sans 1"/>
                    <a:cs typeface="Open Sans 1"/>
                    <a:sym typeface="Open Sans 1"/>
                  </a:rPr>
                  <a:t>count</a:t>
                </a:r>
              </a:p>
            </p:txBody>
          </p:sp>
        </p:grpSp>
        <p:sp>
          <p:nvSpPr>
            <p:cNvPr id="9" name="AutoShape 9"/>
            <p:cNvSpPr/>
            <p:nvPr/>
          </p:nvSpPr>
          <p:spPr>
            <a:xfrm flipH="1" flipV="1">
              <a:off x="12017644" y="2737279"/>
              <a:ext cx="3361326" cy="0"/>
            </a:xfrm>
            <a:prstGeom prst="line">
              <a:avLst/>
            </a:prstGeom>
            <a:ln w="67118" cap="flat">
              <a:solidFill>
                <a:srgbClr val="38B6FF"/>
              </a:solidFill>
              <a:prstDash val="solid"/>
              <a:headEnd type="none" w="sm" len="sm"/>
              <a:tailEnd type="arrow" w="med" len="sm"/>
            </a:ln>
          </p:spPr>
        </p:sp>
        <p:grpSp>
          <p:nvGrpSpPr>
            <p:cNvPr id="10" name="Group 10"/>
            <p:cNvGrpSpPr/>
            <p:nvPr/>
          </p:nvGrpSpPr>
          <p:grpSpPr>
            <a:xfrm>
              <a:off x="15378971" y="2116431"/>
              <a:ext cx="1241695" cy="1385930"/>
              <a:chOff x="0" y="0"/>
              <a:chExt cx="812800" cy="90721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90721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907215">
                    <a:moveTo>
                      <a:pt x="406400" y="0"/>
                    </a:moveTo>
                    <a:cubicBezTo>
                      <a:pt x="181951" y="0"/>
                      <a:pt x="0" y="203087"/>
                      <a:pt x="0" y="453607"/>
                    </a:cubicBezTo>
                    <a:cubicBezTo>
                      <a:pt x="0" y="704128"/>
                      <a:pt x="181951" y="907215"/>
                      <a:pt x="406400" y="907215"/>
                    </a:cubicBezTo>
                    <a:cubicBezTo>
                      <a:pt x="630849" y="907215"/>
                      <a:pt x="812800" y="704128"/>
                      <a:pt x="812800" y="453607"/>
                    </a:cubicBezTo>
                    <a:cubicBezTo>
                      <a:pt x="812800" y="20308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8B6FF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37426"/>
                <a:ext cx="660400" cy="784737"/>
              </a:xfrm>
              <a:prstGeom prst="rect">
                <a:avLst/>
              </a:prstGeom>
            </p:spPr>
            <p:txBody>
              <a:bodyPr lIns="48179" tIns="48179" rIns="48179" bIns="48179" rtlCol="0" anchor="ctr"/>
              <a:lstStyle/>
              <a:p>
                <a:pPr algn="ctr">
                  <a:lnSpc>
                    <a:spcPts val="2800"/>
                  </a:lnSpc>
                </a:pPr>
                <a:r>
                  <a:rPr lang="en-US" sz="2000">
                    <a:solidFill>
                      <a:srgbClr val="000000"/>
                    </a:solidFill>
                    <a:latin typeface="Open Sans 1"/>
                    <a:ea typeface="Open Sans 1"/>
                    <a:cs typeface="Open Sans 1"/>
                    <a:sym typeface="Open Sans 1"/>
                  </a:rPr>
                  <a:t>Our case</a:t>
                </a:r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-4151918" y="311129"/>
            <a:ext cx="11714179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75"/>
              </a:lnSpc>
            </a:pPr>
            <a:r>
              <a:rPr lang="en-US" sz="72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Recap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16464" y="1228746"/>
            <a:ext cx="11714179" cy="57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99"/>
              </a:lnSpc>
            </a:pPr>
            <a:r>
              <a:rPr lang="en-US" sz="3999" i="1">
                <a:solidFill>
                  <a:srgbClr val="FFFFFF"/>
                </a:solidFill>
                <a:latin typeface="Crimson Pro Italics"/>
                <a:ea typeface="Crimson Pro Italics"/>
                <a:cs typeface="Crimson Pro Italics"/>
                <a:sym typeface="Crimson Pro Italics"/>
              </a:rPr>
              <a:t>Pile-Up types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26304" y="1939077"/>
            <a:ext cx="12035391" cy="6408846"/>
          </a:xfrm>
          <a:custGeom>
            <a:avLst/>
            <a:gdLst/>
            <a:ahLst/>
            <a:cxnLst/>
            <a:rect l="l" t="t" r="r" b="b"/>
            <a:pathLst>
              <a:path w="12035391" h="6408846">
                <a:moveTo>
                  <a:pt x="0" y="0"/>
                </a:moveTo>
                <a:lnTo>
                  <a:pt x="12035392" y="0"/>
                </a:lnTo>
                <a:lnTo>
                  <a:pt x="12035392" y="6408846"/>
                </a:lnTo>
                <a:lnTo>
                  <a:pt x="0" y="64088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-4151918" y="311129"/>
            <a:ext cx="11714179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75"/>
              </a:lnSpc>
            </a:pPr>
            <a:r>
              <a:rPr lang="en-US" sz="72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Recap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16464" y="1228746"/>
            <a:ext cx="11714179" cy="57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99"/>
              </a:lnSpc>
            </a:pPr>
            <a:r>
              <a:rPr lang="en-US" sz="3999" i="1">
                <a:solidFill>
                  <a:srgbClr val="FFFFFF"/>
                </a:solidFill>
                <a:latin typeface="Crimson Pro Italics"/>
                <a:ea typeface="Crimson Pro Italics"/>
                <a:cs typeface="Crimson Pro Italics"/>
                <a:sym typeface="Crimson Pro Italics"/>
              </a:rPr>
              <a:t>Average counts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71916" y="19113"/>
            <a:ext cx="10416084" cy="7017837"/>
          </a:xfrm>
          <a:custGeom>
            <a:avLst/>
            <a:gdLst/>
            <a:ahLst/>
            <a:cxnLst/>
            <a:rect l="l" t="t" r="r" b="b"/>
            <a:pathLst>
              <a:path w="10416084" h="7017837">
                <a:moveTo>
                  <a:pt x="0" y="0"/>
                </a:moveTo>
                <a:lnTo>
                  <a:pt x="10416084" y="0"/>
                </a:lnTo>
                <a:lnTo>
                  <a:pt x="10416084" y="7017837"/>
                </a:lnTo>
                <a:lnTo>
                  <a:pt x="0" y="70178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45336" y="3072085"/>
            <a:ext cx="803281" cy="977444"/>
          </a:xfrm>
          <a:custGeom>
            <a:avLst/>
            <a:gdLst/>
            <a:ahLst/>
            <a:cxnLst/>
            <a:rect l="l" t="t" r="r" b="b"/>
            <a:pathLst>
              <a:path w="803281" h="977444">
                <a:moveTo>
                  <a:pt x="0" y="0"/>
                </a:moveTo>
                <a:lnTo>
                  <a:pt x="803281" y="0"/>
                </a:lnTo>
                <a:lnTo>
                  <a:pt x="803281" y="977444"/>
                </a:lnTo>
                <a:lnTo>
                  <a:pt x="0" y="9774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065834" y="4546720"/>
            <a:ext cx="803281" cy="977444"/>
          </a:xfrm>
          <a:custGeom>
            <a:avLst/>
            <a:gdLst/>
            <a:ahLst/>
            <a:cxnLst/>
            <a:rect l="l" t="t" r="r" b="b"/>
            <a:pathLst>
              <a:path w="803281" h="977444">
                <a:moveTo>
                  <a:pt x="0" y="0"/>
                </a:moveTo>
                <a:lnTo>
                  <a:pt x="803281" y="0"/>
                </a:lnTo>
                <a:lnTo>
                  <a:pt x="803281" y="977443"/>
                </a:lnTo>
                <a:lnTo>
                  <a:pt x="0" y="9774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-3362209" y="439737"/>
            <a:ext cx="11714179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75"/>
              </a:lnSpc>
            </a:pPr>
            <a:r>
              <a:rPr lang="en-US" sz="72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Simulation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62814" y="2491695"/>
            <a:ext cx="396552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• Set a photon Rate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89535" y="3185832"/>
            <a:ext cx="4668382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Poisson Distribution of ∆t in a GTU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106513" y="4943773"/>
            <a:ext cx="352800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∆t  &gt; τ : Count</a:t>
            </a:r>
          </a:p>
        </p:txBody>
      </p:sp>
      <p:sp>
        <p:nvSpPr>
          <p:cNvPr id="9" name="Freeform 9"/>
          <p:cNvSpPr/>
          <p:nvPr/>
        </p:nvSpPr>
        <p:spPr>
          <a:xfrm>
            <a:off x="3065834" y="5705138"/>
            <a:ext cx="803281" cy="977444"/>
          </a:xfrm>
          <a:custGeom>
            <a:avLst/>
            <a:gdLst/>
            <a:ahLst/>
            <a:cxnLst/>
            <a:rect l="l" t="t" r="r" b="b"/>
            <a:pathLst>
              <a:path w="803281" h="977444">
                <a:moveTo>
                  <a:pt x="0" y="0"/>
                </a:moveTo>
                <a:lnTo>
                  <a:pt x="803281" y="0"/>
                </a:lnTo>
                <a:lnTo>
                  <a:pt x="803281" y="977444"/>
                </a:lnTo>
                <a:lnTo>
                  <a:pt x="0" y="9774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106513" y="6102192"/>
            <a:ext cx="352800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∆t &lt; τ : Missed</a:t>
            </a:r>
          </a:p>
        </p:txBody>
      </p:sp>
      <p:sp>
        <p:nvSpPr>
          <p:cNvPr id="11" name="Freeform 11"/>
          <p:cNvSpPr/>
          <p:nvPr/>
        </p:nvSpPr>
        <p:spPr>
          <a:xfrm>
            <a:off x="1245336" y="6768307"/>
            <a:ext cx="803281" cy="977444"/>
          </a:xfrm>
          <a:custGeom>
            <a:avLst/>
            <a:gdLst/>
            <a:ahLst/>
            <a:cxnLst/>
            <a:rect l="l" t="t" r="r" b="b"/>
            <a:pathLst>
              <a:path w="803281" h="977444">
                <a:moveTo>
                  <a:pt x="0" y="0"/>
                </a:moveTo>
                <a:lnTo>
                  <a:pt x="803281" y="0"/>
                </a:lnTo>
                <a:lnTo>
                  <a:pt x="803281" y="977444"/>
                </a:lnTo>
                <a:lnTo>
                  <a:pt x="0" y="9774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189535" y="7196932"/>
            <a:ext cx="466838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Repeat over nGTU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2814" y="8148797"/>
            <a:ext cx="441230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• Change photon rate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526151" y="9153525"/>
            <a:ext cx="3501033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• Photon Rates : int(0 to 2000)</a:t>
            </a: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# Photons sent during a GTU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4210113" y="1488395"/>
            <a:ext cx="11714179" cy="57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99"/>
              </a:lnSpc>
            </a:pPr>
            <a:r>
              <a:rPr lang="en-US" sz="3999" i="1">
                <a:solidFill>
                  <a:srgbClr val="FFFFFF"/>
                </a:solidFill>
                <a:latin typeface="Crimson Pro Italics"/>
                <a:ea typeface="Crimson Pro Italics"/>
                <a:cs typeface="Crimson Pro Italics"/>
                <a:sym typeface="Crimson Pro Italics"/>
              </a:rPr>
              <a:t>Virtual Run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2814" y="8961755"/>
            <a:ext cx="7435155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• Result : (# Photon Rates , nGTU) 2D </a:t>
            </a:r>
          </a:p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array with # of Count  as elements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526151" y="8424705"/>
            <a:ext cx="3761849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• τ = 6.0 to 12.0 by step of 0.5 </a:t>
            </a: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• nGTU = 1000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45336" y="3072085"/>
            <a:ext cx="803281" cy="977444"/>
          </a:xfrm>
          <a:custGeom>
            <a:avLst/>
            <a:gdLst/>
            <a:ahLst/>
            <a:cxnLst/>
            <a:rect l="l" t="t" r="r" b="b"/>
            <a:pathLst>
              <a:path w="803281" h="977444">
                <a:moveTo>
                  <a:pt x="0" y="0"/>
                </a:moveTo>
                <a:lnTo>
                  <a:pt x="803281" y="0"/>
                </a:lnTo>
                <a:lnTo>
                  <a:pt x="803281" y="977444"/>
                </a:lnTo>
                <a:lnTo>
                  <a:pt x="0" y="9774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209130" y="4231767"/>
            <a:ext cx="803281" cy="977444"/>
          </a:xfrm>
          <a:custGeom>
            <a:avLst/>
            <a:gdLst/>
            <a:ahLst/>
            <a:cxnLst/>
            <a:rect l="l" t="t" r="r" b="b"/>
            <a:pathLst>
              <a:path w="803281" h="977444">
                <a:moveTo>
                  <a:pt x="0" y="0"/>
                </a:moveTo>
                <a:lnTo>
                  <a:pt x="803281" y="0"/>
                </a:lnTo>
                <a:lnTo>
                  <a:pt x="803281" y="977444"/>
                </a:lnTo>
                <a:lnTo>
                  <a:pt x="0" y="9774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099216" y="7167461"/>
            <a:ext cx="3872689" cy="2928721"/>
          </a:xfrm>
          <a:custGeom>
            <a:avLst/>
            <a:gdLst/>
            <a:ahLst/>
            <a:cxnLst/>
            <a:rect l="l" t="t" r="r" b="b"/>
            <a:pathLst>
              <a:path w="3872689" h="2928721">
                <a:moveTo>
                  <a:pt x="0" y="0"/>
                </a:moveTo>
                <a:lnTo>
                  <a:pt x="3872690" y="0"/>
                </a:lnTo>
                <a:lnTo>
                  <a:pt x="3872690" y="2928722"/>
                </a:lnTo>
                <a:lnTo>
                  <a:pt x="0" y="29287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-3362209" y="439737"/>
            <a:ext cx="11714179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75"/>
              </a:lnSpc>
            </a:pPr>
            <a:r>
              <a:rPr lang="en-US" sz="7250">
                <a:solidFill>
                  <a:srgbClr val="FFFFFF"/>
                </a:solidFill>
                <a:latin typeface="Crimson Pro"/>
                <a:ea typeface="Crimson Pro"/>
                <a:cs typeface="Crimson Pro"/>
                <a:sym typeface="Crimson Pro"/>
              </a:rPr>
              <a:t>Simulation</a:t>
            </a:r>
          </a:p>
        </p:txBody>
      </p:sp>
      <p:sp>
        <p:nvSpPr>
          <p:cNvPr id="6" name="Freeform 6"/>
          <p:cNvSpPr/>
          <p:nvPr/>
        </p:nvSpPr>
        <p:spPr>
          <a:xfrm>
            <a:off x="8267273" y="0"/>
            <a:ext cx="10008050" cy="7681179"/>
          </a:xfrm>
          <a:custGeom>
            <a:avLst/>
            <a:gdLst/>
            <a:ahLst/>
            <a:cxnLst/>
            <a:rect l="l" t="t" r="r" b="b"/>
            <a:pathLst>
              <a:path w="10008050" h="7681179">
                <a:moveTo>
                  <a:pt x="0" y="0"/>
                </a:moveTo>
                <a:lnTo>
                  <a:pt x="10008050" y="0"/>
                </a:lnTo>
                <a:lnTo>
                  <a:pt x="10008050" y="7681179"/>
                </a:lnTo>
                <a:lnTo>
                  <a:pt x="0" y="76811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62814" y="1431245"/>
            <a:ext cx="11714179" cy="112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9"/>
              </a:lnSpc>
            </a:pPr>
            <a:r>
              <a:rPr lang="en-US" sz="3999" i="1">
                <a:solidFill>
                  <a:srgbClr val="FFFFFF"/>
                </a:solidFill>
                <a:latin typeface="Crimson Pro Italics"/>
                <a:ea typeface="Crimson Pro Italics"/>
                <a:cs typeface="Crimson Pro Italics"/>
                <a:sym typeface="Crimson Pro Italics"/>
              </a:rPr>
              <a:t>Counts Grid </a:t>
            </a:r>
          </a:p>
          <a:p>
            <a:pPr marL="0" lvl="0" indent="0" algn="just">
              <a:lnSpc>
                <a:spcPts val="4399"/>
              </a:lnSpc>
            </a:pPr>
            <a:r>
              <a:rPr lang="en-US" sz="3999" i="1">
                <a:solidFill>
                  <a:srgbClr val="FFFFFF"/>
                </a:solidFill>
                <a:latin typeface="Crimson Pro Italics"/>
                <a:ea typeface="Crimson Pro Italics"/>
                <a:cs typeface="Crimson Pro Italics"/>
                <a:sym typeface="Crimson Pro Italics"/>
              </a:rPr>
              <a:t>Saturation Curve</a:t>
            </a:r>
          </a:p>
        </p:txBody>
      </p:sp>
      <p:sp>
        <p:nvSpPr>
          <p:cNvPr id="8" name="AutoShape 8"/>
          <p:cNvSpPr/>
          <p:nvPr/>
        </p:nvSpPr>
        <p:spPr>
          <a:xfrm flipV="1">
            <a:off x="10143698" y="449263"/>
            <a:ext cx="0" cy="6632474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>
            <a:off x="12276993" y="1653477"/>
            <a:ext cx="4387158" cy="654085"/>
          </a:xfrm>
          <a:custGeom>
            <a:avLst/>
            <a:gdLst/>
            <a:ahLst/>
            <a:cxnLst/>
            <a:rect l="l" t="t" r="r" b="b"/>
            <a:pathLst>
              <a:path w="4387158" h="654085">
                <a:moveTo>
                  <a:pt x="0" y="0"/>
                </a:moveTo>
                <a:lnTo>
                  <a:pt x="4387158" y="0"/>
                </a:lnTo>
                <a:lnTo>
                  <a:pt x="4387158" y="654086"/>
                </a:lnTo>
                <a:lnTo>
                  <a:pt x="0" y="6540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156998" y="8885929"/>
            <a:ext cx="621902" cy="756739"/>
          </a:xfrm>
          <a:custGeom>
            <a:avLst/>
            <a:gdLst/>
            <a:ahLst/>
            <a:cxnLst/>
            <a:rect l="l" t="t" r="r" b="b"/>
            <a:pathLst>
              <a:path w="621902" h="756739">
                <a:moveTo>
                  <a:pt x="0" y="0"/>
                </a:moveTo>
                <a:lnTo>
                  <a:pt x="621902" y="0"/>
                </a:lnTo>
                <a:lnTo>
                  <a:pt x="621902" y="756739"/>
                </a:lnTo>
                <a:lnTo>
                  <a:pt x="0" y="756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699090" y="7923998"/>
            <a:ext cx="1771482" cy="990506"/>
          </a:xfrm>
          <a:custGeom>
            <a:avLst/>
            <a:gdLst/>
            <a:ahLst/>
            <a:cxnLst/>
            <a:rect l="l" t="t" r="r" b="b"/>
            <a:pathLst>
              <a:path w="1771482" h="990506">
                <a:moveTo>
                  <a:pt x="0" y="0"/>
                </a:moveTo>
                <a:lnTo>
                  <a:pt x="1771482" y="0"/>
                </a:lnTo>
                <a:lnTo>
                  <a:pt x="1771482" y="990506"/>
                </a:lnTo>
                <a:lnTo>
                  <a:pt x="0" y="9905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62814" y="2491695"/>
            <a:ext cx="38680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• 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89535" y="3528180"/>
            <a:ext cx="466838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Counts Grid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099216" y="4701439"/>
            <a:ext cx="502518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• Each column has nGTU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56216" y="2491695"/>
            <a:ext cx="687830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Get Count # of each Photon Rate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99216" y="5301196"/>
            <a:ext cx="3872689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• Mean and sigma </a:t>
            </a:r>
          </a:p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over the nGTUs </a:t>
            </a:r>
          </a:p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for each rate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457791" y="5901271"/>
            <a:ext cx="215004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 i="1">
                <a:solidFill>
                  <a:srgbClr val="FFFFFF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Right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163924" y="5901271"/>
            <a:ext cx="215004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 i="1">
                <a:solidFill>
                  <a:srgbClr val="FFFFFF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Left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185780" y="8022539"/>
            <a:ext cx="467513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• Coordinates of max : 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788425" y="9038329"/>
            <a:ext cx="3149807" cy="847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1"/>
              </a:lnSpc>
            </a:pPr>
            <a:r>
              <a:rPr lang="en-US" sz="3103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Even ∆t between all photons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1035</Words>
  <Application>Microsoft Macintosh PowerPoint</Application>
  <PresentationFormat>Personnalisé</PresentationFormat>
  <Paragraphs>189</Paragraphs>
  <Slides>26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8" baseType="lpstr">
      <vt:lpstr>Open Sans 1 Bold Italics</vt:lpstr>
      <vt:lpstr>Open Sans 2</vt:lpstr>
      <vt:lpstr>Open Sans 1 Bold</vt:lpstr>
      <vt:lpstr>Calibri</vt:lpstr>
      <vt:lpstr>Crimson Pro Bold</vt:lpstr>
      <vt:lpstr>Crimson Pro Italics</vt:lpstr>
      <vt:lpstr>Open Sans 1</vt:lpstr>
      <vt:lpstr>Arial</vt:lpstr>
      <vt:lpstr>Open Sans 1 Italics</vt:lpstr>
      <vt:lpstr>Crimson Pro Bold Italics</vt:lpstr>
      <vt:lpstr>Crimson Pro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— Paris 06/25 — Pile-Up Statistics</dc:title>
  <cp:lastModifiedBy>Enzio M'Sihid</cp:lastModifiedBy>
  <cp:revision>7</cp:revision>
  <dcterms:created xsi:type="dcterms:W3CDTF">2006-08-16T00:00:00Z</dcterms:created>
  <dcterms:modified xsi:type="dcterms:W3CDTF">2025-06-04T07:59:09Z</dcterms:modified>
  <dc:identifier>DAGWkIsBRsU</dc:identifier>
</cp:coreProperties>
</file>