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9" r:id="rId3"/>
    <p:sldId id="260" r:id="rId4"/>
    <p:sldId id="262" r:id="rId5"/>
    <p:sldId id="276" r:id="rId6"/>
    <p:sldId id="277" r:id="rId7"/>
    <p:sldId id="275" r:id="rId8"/>
    <p:sldId id="265" r:id="rId9"/>
    <p:sldId id="266" r:id="rId10"/>
    <p:sldId id="269" r:id="rId11"/>
    <p:sldId id="270" r:id="rId12"/>
    <p:sldId id="272" r:id="rId13"/>
    <p:sldId id="278" r:id="rId14"/>
    <p:sldId id="274" r:id="rId15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843428-9210-4FD2-B7F6-665E992454C4}" styleName="">
    <a:wholeTbl>
      <a:tcStyle>
        <a:tcBdr/>
      </a:tcStyle>
    </a:wholeTbl>
    <a:band1H>
      <a:tcStyle>
        <a:tcBdr/>
      </a:tcStyle>
    </a:band1H>
    <a:band1V>
      <a:tcStyle>
        <a:tcBdr/>
      </a:tcStyle>
    </a:band1V>
    <a:lastCol>
      <a:tcStyle>
        <a:tcBdr/>
      </a:tcStyle>
    </a:lastCol>
    <a:firstCol>
      <a:tcStyle>
        <a:tcBdr/>
      </a:tcStyle>
    </a:firstCol>
    <a:lastRow>
      <a:tcStyle>
        <a:tcBdr/>
      </a:tcStyle>
    </a:lastRow>
    <a:firstRow>
      <a:tcStyle>
        <a:tcBdr/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DACD4A9-8058-9284-20BA-18716EAFDB5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447965-6742-700A-72A3-47E2ADC59327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9A7C7B-D699-F1E5-1652-794DBBDE68C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622449-17A3-E770-4982-E2838006EB7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BBF98BD-9C00-419D-9ECD-230D984569CB}" type="slidenum"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64952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15113D2-0055-EC17-ED88-036F7860C1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BAF136-0A52-F220-AFEC-73B99187F97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id="{A352A3FF-A727-7125-0D0F-C84786CC03A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Arial" pitchFamily="2"/>
                <a:cs typeface="Noto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76205-50B8-1118-8FCE-480BDB5013C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Arial" pitchFamily="2"/>
                <a:cs typeface="Noto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2FDA5A-33AA-67CB-334F-14E5BA14872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Arial" pitchFamily="2"/>
                <a:cs typeface="Noto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2347F4-7C9A-A6ED-E1F2-098C7B78E3D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Arial" pitchFamily="2"/>
                <a:cs typeface="Noto Sans" pitchFamily="2"/>
              </a:defRPr>
            </a:lvl1pPr>
          </a:lstStyle>
          <a:p>
            <a:pPr lvl="0"/>
            <a:fld id="{402D7567-D53D-4869-84CE-161948B458F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89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-21600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cs typeface="Noto Sans Devanagar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F689F7-E1FC-07A8-DEDF-D5F0396830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6C92283-44D9-4802-9EE1-B2449B46B00E}" type="slidenum">
              <a:t>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A69D3AF-3188-7A33-826E-585A415074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7BFDE1F-7B97-D766-BBFB-682D23692F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8A4A8-D9A9-70AB-6658-2D6F73513F4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3650BE2-A66E-4A33-BF2E-3508C3AF77F0}" type="slidenum">
              <a:t>14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5892A37-AE47-8DBB-9F6A-0CD4C4B7780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864D3CA-CC1A-839C-8B47-63E0FA1371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0062F0-9236-5E89-A916-1B28569F66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64A2B81-08AF-48CB-913A-EB51F83A5B51}" type="slidenum">
              <a:t>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15576DD-96CF-E86D-8231-C1CE201A772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8D6280-7A96-AB05-66E1-011556C890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3762E1-D33B-738B-53DF-D4BF52200C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3964121-9294-4474-BE77-3053BDB7FD6A}" type="slidenum">
              <a:t>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682E425-7F12-2B72-AD55-B699C676F8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74608B9-BDDE-79CD-8E29-A42D0962C6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02D7567-D53D-4869-84CE-161948B458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2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C2DB33-564C-96D2-7C62-D68B48565B4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460F571-7D36-41FF-BB96-22866B938F2F}" type="slidenum">
              <a:t>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EB269A-13FE-F912-FE9D-2E3A7289D3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5265AD9-6328-CF1A-BBF3-479CE3E19D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00ED9F-BEB6-5550-6A51-D6F176F6472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2C5035B-39A4-4F8C-9AEB-7FD4E585C434}" type="slidenum">
              <a:t>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2828FE-18C1-85EB-1897-884CD4E3202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951B8D1-25AC-4B50-5565-F51F93F0C5C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3A0CB-E591-1F8D-79FF-9B2F032BBF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D0E17E4-4D97-43BE-BDB6-076156FF55E4}" type="slidenum">
              <a:t>10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7C4AB4-BEE7-EC3E-1D3B-1696204005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C929C41-D8B1-B359-26C9-390853D7D8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9D2B83-964F-C530-D7E3-4155ECB368E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5144BBB-1D2D-4E27-A618-020773182BE3}" type="slidenum">
              <a:t>11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2FA9786-CE63-E2DB-15E5-9E9B6FF161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786CBBE-E365-6024-6BF6-261F1F28CC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1C3377-5F76-D908-4E5D-2B8F5EEF0C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44CD126-0C72-4C80-8864-427444E55ECA}" type="slidenum">
              <a:t>12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437E0C-E793-E318-50FA-2CDF298E0D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D19FEE0-535C-B9C5-D47F-27480947DF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A1B2C-383B-0905-3C76-B18DEEB85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E76182-5764-1F67-ACF7-599C96360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D54A01-39EF-1238-AC87-7AD431A57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090072-92A8-53FB-016A-97D76B53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BA38FA-E841-7E71-C83B-D7BDECAE6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9EFA7F-72DF-4609-B88C-AE6EA090F44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90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0A453-D628-3B88-D515-120F62A0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089F4A-970B-DC32-06CA-DA4D894AF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0F8342-0D6C-C847-F2C5-38A7304E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BB301-0FC7-0514-3CB8-007ECCEF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8BE67-3771-6BBB-1D79-1D77B324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ACB939-E308-47C3-9153-DDE4E9B0227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7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7148E0-DB9C-D29C-C90E-D91169AB5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6FC4C9-33CE-A3A2-C2DA-55D99752F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E1405A-F239-3418-2564-BF80DFCC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4D03C7-9FAC-2DE3-6DA3-1B8B4B86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A9E0E-3AED-E5A5-CF64-F6B25614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C10B8C-327F-4094-B094-B79BDDBD5FD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4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41E9A-B0FE-1828-7C48-B81205FF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D5C995-AED2-A901-FD16-EBDB471DF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665146-DAEC-CE56-9905-77EA9A27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293C7A-02CD-1B05-1327-817395D0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602AB-8DE6-044C-F386-4F69927C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489993-A185-4344-9587-3362FAFD9A9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95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E7273-59A4-EBEA-E9CE-ABD6584C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10F827-FF98-D750-DE4C-C614A92C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281F7-FF0B-7511-73EE-5BA439B4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D4E23D-3865-B644-A5C1-5AB87479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1405D-C1DF-6D9C-BC0B-0EC31C4E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49446F-96CF-42B3-9EC6-DE9D8E1430C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53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04C70-EB14-0C6F-CED4-064FD9A1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EDB37E-CAF4-E030-39CD-F667FCDE1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0D9163-69F4-EB05-71E7-E491DE09E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D6AAE0-9E0A-A728-FD54-5097081D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81FBB8-23A1-EE6F-FD77-EC935DBE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3E2D8A-5314-19A2-DC85-32E040D4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79EA3D-8446-4E1E-B495-36DE266CAB4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14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803F0-A2BA-3098-F945-FEA15457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857EDF-F6F9-A8A6-4A50-B8C274A43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15A659-CADB-E0B5-643A-C76B95959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4AB7F0-4741-814D-5835-DB7233078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3E76AA-01E2-9341-29E8-8508302B4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F451DB-3D43-D56E-04DE-2DCA6FD96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C63D08-3485-36A1-84FD-9DE078C6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7630B1-09B1-BD57-F7EE-45A4CC84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AA5499-C4D7-4809-83B5-724E4775AA3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85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37685-3BB0-3146-1BEC-E9EA9DB0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B4E639-50C6-172E-FB44-520622B9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CD546E-3315-2F7A-50EB-6B7C6044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DED979-5E3D-9C95-4137-A4BF5D0F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03477C-35E4-4559-8AB5-B8C000354BF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4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63022B-4ECB-F103-EE5D-3F4F7B87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6BD376-C356-3760-793F-CEB16B31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551AF6-0739-E07A-0C4C-CD538663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AF0176-B008-4964-945D-DE5A23C51E5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6328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48D36-F2DA-1E93-0CF9-3E58F017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EBE96E-EFE4-FA07-27AB-F7BBB034A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2DA264-FEF4-7A43-A73E-D31F6392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7A57E-EBAE-BBC6-2CA4-171B7332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FD054B-F7C0-9568-DEFD-2D94C281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E57EA-507B-2647-7F86-79796EBE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6E41EC-84AD-4C3E-9AA2-DE7CBC5A124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5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B459A-C22F-46AD-0DC8-71E9ECEE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A1BE86-7FCD-452E-F1F4-5EDEA2077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04A34C-73BF-D861-F5A3-8265690FF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36E738-6B84-DF3E-6815-E9267E9A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B0C063-FA11-1E8C-D99C-AF649A07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8DA7F1-716D-D5FF-5428-6A27AB89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22BC1F-B3EE-42D7-A1DF-1EC7CF5A829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26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F0780-DE16-839D-86DB-08CC62C0E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EEDC5C-AD18-5AC8-0FA3-E1F85E34E2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8AEAD8-6764-0726-6430-B0AA59C9D29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Arial" pitchFamily="2"/>
                <a:cs typeface="Noto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B23BC-AA48-EE5F-EE72-F68D4CB1BFC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ru-RU" sz="1400" kern="1200">
                <a:latin typeface="Liberation Serif" pitchFamily="18"/>
                <a:ea typeface="Arial" pitchFamily="2"/>
                <a:cs typeface="Noto Sans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E1AAF-F33F-750A-E831-53D64823619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Arial" pitchFamily="2"/>
                <a:cs typeface="Noto Sans" pitchFamily="2"/>
              </a:defRPr>
            </a:lvl1pPr>
          </a:lstStyle>
          <a:p>
            <a:pPr lvl="0"/>
            <a:fld id="{33351F09-C4C0-481E-AB84-F2883057DD7B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ru-RU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cs typeface="Noto Sans Devanagari" pitchFamily="2"/>
        </a:defRPr>
      </a:lvl1pPr>
    </p:titleStyle>
    <p:bodyStyle>
      <a:lvl1pPr hangingPunct="0">
        <a:spcBef>
          <a:spcPts val="1417"/>
        </a:spcBef>
        <a:spcAft>
          <a:spcPts val="0"/>
        </a:spcAft>
        <a:tabLst/>
        <a:defRPr lang="ru-RU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cs typeface="Noto Sans Devanagar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5" Type="http://schemas.openxmlformats.org/officeDocument/2006/relationships/hyperlink" Target="https://istina.msu.ru/publishers/187114477/" TargetMode="External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/><Relationship Id="rId13" Type="http://schemas.openxmlformats.org/officeDocument/2006/relationships/image" Target="../media/image10.png"/><Relationship Id="rId3" Type="http://schemas.microsoft.com/office/2007/relationships/media" Target="../media/media3.wmv"/><Relationship Id="rId7" Type="http://schemas.microsoft.com/office/2007/relationships/media" Target="../media/media5.wmv"/><Relationship Id="rId12" Type="http://schemas.openxmlformats.org/officeDocument/2006/relationships/image" Target="../media/image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8.png"/><Relationship Id="rId5" Type="http://schemas.microsoft.com/office/2007/relationships/media" Target="../media/media4.wmv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3.wm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52E5EB3B-46DC-8D73-06C9-11A6214F826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3999" y="1785604"/>
            <a:ext cx="9071640" cy="1874872"/>
          </a:xfrm>
        </p:spPr>
        <p:txBody>
          <a:bodyPr vert="horz" anchor="ctr" anchorCtr="1">
            <a:spAutoFit/>
          </a:bodyPr>
          <a:lstStyle/>
          <a:p>
            <a:pPr lvl="0" algn="ctr" rt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ELVES-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Bayesian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Thunderstorm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0">
              <a:spcBef>
                <a:spcPts val="3118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Roman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Saraev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4757B-407E-C4DD-7CCD-2EF4A76381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492" y="108901"/>
            <a:ext cx="9071640" cy="1354217"/>
          </a:xfrm>
        </p:spPr>
        <p:txBody>
          <a:bodyPr vert="horz">
            <a:spAutoFit/>
          </a:bodyPr>
          <a:lstStyle/>
          <a:p>
            <a:pPr lvl="0" rtl="0"/>
            <a:r>
              <a:rPr lang="ru-RU" dirty="0" err="1"/>
              <a:t>Dynamic</a:t>
            </a:r>
            <a:r>
              <a:rPr lang="ru-RU" dirty="0"/>
              <a:t> </a:t>
            </a:r>
            <a:r>
              <a:rPr lang="en-US" dirty="0" err="1"/>
              <a:t>Reco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 err="1"/>
              <a:t>results</a:t>
            </a:r>
            <a:r>
              <a:rPr lang="en-US" dirty="0"/>
              <a:t> (1)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7D7FF20-9163-4E74-E998-80DBDBE87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238478"/>
              </p:ext>
            </p:extLst>
          </p:nvPr>
        </p:nvGraphicFramePr>
        <p:xfrm>
          <a:off x="149902" y="1292159"/>
          <a:ext cx="9426231" cy="2785470"/>
        </p:xfrm>
        <a:graphic>
          <a:graphicData uri="http://schemas.openxmlformats.org/drawingml/2006/table">
            <a:tbl>
              <a:tblPr firstRow="1" bandRow="1">
                <a:tableStyleId>{0E843428-9210-4FD2-B7F6-665E992454C4}</a:tableStyleId>
              </a:tblPr>
              <a:tblGrid>
                <a:gridCol w="589739">
                  <a:extLst>
                    <a:ext uri="{9D8B030D-6E8A-4147-A177-3AD203B41FA5}">
                      <a16:colId xmlns:a16="http://schemas.microsoft.com/office/drawing/2014/main" val="3734687319"/>
                    </a:ext>
                  </a:extLst>
                </a:gridCol>
                <a:gridCol w="984228">
                  <a:extLst>
                    <a:ext uri="{9D8B030D-6E8A-4147-A177-3AD203B41FA5}">
                      <a16:colId xmlns:a16="http://schemas.microsoft.com/office/drawing/2014/main" val="2002614604"/>
                    </a:ext>
                  </a:extLst>
                </a:gridCol>
                <a:gridCol w="974361">
                  <a:extLst>
                    <a:ext uri="{9D8B030D-6E8A-4147-A177-3AD203B41FA5}">
                      <a16:colId xmlns:a16="http://schemas.microsoft.com/office/drawing/2014/main" val="3467382548"/>
                    </a:ext>
                  </a:extLst>
                </a:gridCol>
                <a:gridCol w="891914">
                  <a:extLst>
                    <a:ext uri="{9D8B030D-6E8A-4147-A177-3AD203B41FA5}">
                      <a16:colId xmlns:a16="http://schemas.microsoft.com/office/drawing/2014/main" val="3275621868"/>
                    </a:ext>
                  </a:extLst>
                </a:gridCol>
                <a:gridCol w="883469">
                  <a:extLst>
                    <a:ext uri="{9D8B030D-6E8A-4147-A177-3AD203B41FA5}">
                      <a16:colId xmlns:a16="http://schemas.microsoft.com/office/drawing/2014/main" val="3639036428"/>
                    </a:ext>
                  </a:extLst>
                </a:gridCol>
                <a:gridCol w="878582">
                  <a:extLst>
                    <a:ext uri="{9D8B030D-6E8A-4147-A177-3AD203B41FA5}">
                      <a16:colId xmlns:a16="http://schemas.microsoft.com/office/drawing/2014/main" val="2463939343"/>
                    </a:ext>
                  </a:extLst>
                </a:gridCol>
                <a:gridCol w="1186085">
                  <a:extLst>
                    <a:ext uri="{9D8B030D-6E8A-4147-A177-3AD203B41FA5}">
                      <a16:colId xmlns:a16="http://schemas.microsoft.com/office/drawing/2014/main" val="528075727"/>
                    </a:ext>
                  </a:extLst>
                </a:gridCol>
                <a:gridCol w="922511">
                  <a:extLst>
                    <a:ext uri="{9D8B030D-6E8A-4147-A177-3AD203B41FA5}">
                      <a16:colId xmlns:a16="http://schemas.microsoft.com/office/drawing/2014/main" val="1866238526"/>
                    </a:ext>
                  </a:extLst>
                </a:gridCol>
                <a:gridCol w="966440">
                  <a:extLst>
                    <a:ext uri="{9D8B030D-6E8A-4147-A177-3AD203B41FA5}">
                      <a16:colId xmlns:a16="http://schemas.microsoft.com/office/drawing/2014/main" val="2092013815"/>
                    </a:ext>
                  </a:extLst>
                </a:gridCol>
                <a:gridCol w="1148902">
                  <a:extLst>
                    <a:ext uri="{9D8B030D-6E8A-4147-A177-3AD203B41FA5}">
                      <a16:colId xmlns:a16="http://schemas.microsoft.com/office/drawing/2014/main" val="580379382"/>
                    </a:ext>
                  </a:extLst>
                </a:gridCol>
              </a:tblGrid>
              <a:tr h="328320"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ELVES </a:t>
                      </a:r>
                      <a:r>
                        <a:rPr lang="ru-RU" sz="2000" b="0" i="0" u="none" strike="noStrike" kern="1200" cap="none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info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T0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km</a:t>
                      </a:r>
                      <a:endParaRPr lang="ru-RU" sz="20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X0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km</a:t>
                      </a:r>
                      <a:endParaRPr lang="ru-RU" sz="20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Y0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km</a:t>
                      </a:r>
                      <a:endParaRPr lang="ru-RU" sz="20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Z0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km</a:t>
                      </a:r>
                      <a:endParaRPr lang="ru-RU" sz="20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073706"/>
                  </a:ext>
                </a:extLst>
              </a:tr>
              <a:tr h="408030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el-GR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φ</a:t>
                      </a:r>
                      <a:r>
                        <a:rPr lang="ru-RU" sz="2000" b="0" i="0" u="none" strike="noStrike" kern="1200" cap="none" baseline="-25000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000" b="0" i="0" u="none" strike="noStrike" kern="1200" cap="none" baseline="-25000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083066"/>
                  </a:ext>
                </a:extLst>
              </a:tr>
              <a:tr h="32832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-0.02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7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149.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9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.2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9235816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-0.03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149.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9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7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7635424"/>
                  </a:ext>
                </a:extLst>
              </a:tr>
              <a:tr h="32832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149.9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3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30162661"/>
                  </a:ext>
                </a:extLst>
              </a:tr>
              <a:tr h="360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7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50</a:t>
                      </a: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9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509211"/>
                  </a:ext>
                </a:extLst>
              </a:tr>
              <a:tr h="328320"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True </a:t>
                      </a:r>
                      <a:r>
                        <a:rPr lang="ru-RU" sz="2000" b="0" i="0" u="none" strike="noStrike" kern="1200" cap="none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data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Noto Sans CJK SC" pitchFamily="2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6107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B62142F-2EC8-3BA4-1424-A635525E0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36899"/>
              </p:ext>
            </p:extLst>
          </p:nvPr>
        </p:nvGraphicFramePr>
        <p:xfrm>
          <a:off x="127417" y="1363117"/>
          <a:ext cx="9696050" cy="3249115"/>
        </p:xfrm>
        <a:graphic>
          <a:graphicData uri="http://schemas.openxmlformats.org/drawingml/2006/table">
            <a:tbl>
              <a:tblPr firstRow="1" bandRow="1">
                <a:tableStyleId>{0E843428-9210-4FD2-B7F6-665E992454C4}</a:tableStyleId>
              </a:tblPr>
              <a:tblGrid>
                <a:gridCol w="749508">
                  <a:extLst>
                    <a:ext uri="{9D8B030D-6E8A-4147-A177-3AD203B41FA5}">
                      <a16:colId xmlns:a16="http://schemas.microsoft.com/office/drawing/2014/main" val="2953375584"/>
                    </a:ext>
                  </a:extLst>
                </a:gridCol>
                <a:gridCol w="786984">
                  <a:extLst>
                    <a:ext uri="{9D8B030D-6E8A-4147-A177-3AD203B41FA5}">
                      <a16:colId xmlns:a16="http://schemas.microsoft.com/office/drawing/2014/main" val="128598544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3967768878"/>
                    </a:ext>
                  </a:extLst>
                </a:gridCol>
                <a:gridCol w="764498">
                  <a:extLst>
                    <a:ext uri="{9D8B030D-6E8A-4147-A177-3AD203B41FA5}">
                      <a16:colId xmlns:a16="http://schemas.microsoft.com/office/drawing/2014/main" val="2254452906"/>
                    </a:ext>
                  </a:extLst>
                </a:gridCol>
                <a:gridCol w="786984">
                  <a:extLst>
                    <a:ext uri="{9D8B030D-6E8A-4147-A177-3AD203B41FA5}">
                      <a16:colId xmlns:a16="http://schemas.microsoft.com/office/drawing/2014/main" val="3499619524"/>
                    </a:ext>
                  </a:extLst>
                </a:gridCol>
                <a:gridCol w="854439">
                  <a:extLst>
                    <a:ext uri="{9D8B030D-6E8A-4147-A177-3AD203B41FA5}">
                      <a16:colId xmlns:a16="http://schemas.microsoft.com/office/drawing/2014/main" val="1037945975"/>
                    </a:ext>
                  </a:extLst>
                </a:gridCol>
                <a:gridCol w="846944">
                  <a:extLst>
                    <a:ext uri="{9D8B030D-6E8A-4147-A177-3AD203B41FA5}">
                      <a16:colId xmlns:a16="http://schemas.microsoft.com/office/drawing/2014/main" val="71104906"/>
                    </a:ext>
                  </a:extLst>
                </a:gridCol>
                <a:gridCol w="809469">
                  <a:extLst>
                    <a:ext uri="{9D8B030D-6E8A-4147-A177-3AD203B41FA5}">
                      <a16:colId xmlns:a16="http://schemas.microsoft.com/office/drawing/2014/main" val="2781729997"/>
                    </a:ext>
                  </a:extLst>
                </a:gridCol>
                <a:gridCol w="861935">
                  <a:extLst>
                    <a:ext uri="{9D8B030D-6E8A-4147-A177-3AD203B41FA5}">
                      <a16:colId xmlns:a16="http://schemas.microsoft.com/office/drawing/2014/main" val="3504796263"/>
                    </a:ext>
                  </a:extLst>
                </a:gridCol>
                <a:gridCol w="816964">
                  <a:extLst>
                    <a:ext uri="{9D8B030D-6E8A-4147-A177-3AD203B41FA5}">
                      <a16:colId xmlns:a16="http://schemas.microsoft.com/office/drawing/2014/main" val="3591487027"/>
                    </a:ext>
                  </a:extLst>
                </a:gridCol>
                <a:gridCol w="959370">
                  <a:extLst>
                    <a:ext uri="{9D8B030D-6E8A-4147-A177-3AD203B41FA5}">
                      <a16:colId xmlns:a16="http://schemas.microsoft.com/office/drawing/2014/main" val="1054505090"/>
                    </a:ext>
                  </a:extLst>
                </a:gridCol>
                <a:gridCol w="619506">
                  <a:extLst>
                    <a:ext uri="{9D8B030D-6E8A-4147-A177-3AD203B41FA5}">
                      <a16:colId xmlns:a16="http://schemas.microsoft.com/office/drawing/2014/main" val="929500540"/>
                    </a:ext>
                  </a:extLst>
                </a:gridCol>
              </a:tblGrid>
              <a:tr h="328531"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ELVES </a:t>
                      </a:r>
                      <a:r>
                        <a:rPr lang="ru-RU" sz="2000" b="0" i="0" u="none" strike="noStrike" kern="1200" cap="none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info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A0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σ0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σ</a:t>
                      </a:r>
                      <a:r>
                        <a:rPr lang="ru-RU" sz="2000" b="1" i="0" u="none" strike="noStrike" kern="1200" cap="none" baseline="-25000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PSF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mm</a:t>
                      </a:r>
                      <a:endParaRPr lang="ru-RU" sz="20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0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φ</a:t>
                      </a:r>
                      <a:r>
                        <a:rPr lang="ru-RU" sz="2000" b="1" i="0" u="none" strike="noStrike" kern="1200" cap="none" baseline="-25000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0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31609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el-GR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φ</a:t>
                      </a:r>
                      <a:r>
                        <a:rPr lang="ru-RU" sz="2000" b="0" i="0" u="none" strike="noStrike" kern="1200" cap="none" baseline="-25000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000" b="0" i="0" u="none" strike="noStrike" kern="1200" cap="none" baseline="-25000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325461"/>
                  </a:ext>
                </a:extLst>
              </a:tr>
              <a:tr h="328531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90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.0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.0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0.47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8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78469499"/>
                  </a:ext>
                </a:extLst>
              </a:tr>
              <a:tr h="328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19.8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0.47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8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99620990"/>
                  </a:ext>
                </a:extLst>
              </a:tr>
              <a:tr h="566875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0.9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0.4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7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6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30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147094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120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19.3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0.4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7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6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6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855255"/>
                  </a:ext>
                </a:extLst>
              </a:tr>
              <a:tr h="328531"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True </a:t>
                      </a:r>
                      <a:r>
                        <a:rPr lang="ru-RU" sz="2000" b="0" i="0" u="none" strike="noStrike" kern="1200" cap="none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data</a:t>
                      </a:r>
                      <a:endParaRPr lang="ru-RU" sz="20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Noto Sans CJK SC" pitchFamily="2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0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82062"/>
                  </a:ext>
                </a:extLst>
              </a:tr>
            </a:tbl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0D4FA4F-8606-435B-8584-346A55B77059}"/>
              </a:ext>
            </a:extLst>
          </p:cNvPr>
          <p:cNvSpPr txBox="1">
            <a:spLocks/>
          </p:cNvSpPr>
          <p:nvPr/>
        </p:nvSpPr>
        <p:spPr>
          <a:xfrm>
            <a:off x="504492" y="108901"/>
            <a:ext cx="9071640" cy="135421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ru-RU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defRPr>
            </a:lvl1pPr>
          </a:lstStyle>
          <a:p>
            <a:pPr rtl="0"/>
            <a:r>
              <a:rPr lang="en-US" dirty="0">
                <a:solidFill>
                  <a:sysClr val="windowText" lastClr="2E353D"/>
                </a:solidFill>
              </a:rPr>
              <a:t>Dynamic </a:t>
            </a:r>
            <a:r>
              <a:rPr lang="en-US" dirty="0" err="1">
                <a:solidFill>
                  <a:sysClr val="windowText" lastClr="2E353D"/>
                </a:solidFill>
              </a:rPr>
              <a:t>Reco</a:t>
            </a:r>
            <a:r>
              <a:rPr lang="en-US" dirty="0">
                <a:solidFill>
                  <a:sysClr val="windowText" lastClr="2E353D"/>
                </a:solidFill>
              </a:rPr>
              <a:t>: results (2)</a:t>
            </a:r>
            <a:br>
              <a:rPr lang="en-US" dirty="0">
                <a:solidFill>
                  <a:sysClr val="windowText" lastClr="2E353D"/>
                </a:solidFill>
              </a:rPr>
            </a:br>
            <a:endParaRPr lang="en-US" dirty="0">
              <a:solidFill>
                <a:sysClr val="windowText" lastClr="2E353D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97E37-6D28-9612-28E0-43A7803EA2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360746"/>
            <a:ext cx="9071640" cy="677108"/>
          </a:xfrm>
        </p:spPr>
        <p:txBody>
          <a:bodyPr vert="horz">
            <a:spAutoFit/>
          </a:bodyPr>
          <a:lstStyle/>
          <a:p>
            <a:pPr lvl="0" rtl="0"/>
            <a:r>
              <a:rPr lang="en-US" dirty="0" err="1"/>
              <a:t>Reco</a:t>
            </a:r>
            <a:r>
              <a:rPr lang="en-US" dirty="0"/>
              <a:t> results: posteriors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FD4077-4A2E-6FB8-0C31-1FC364FE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1446" t="19538" r="58312" b="60568"/>
          <a:stretch/>
        </p:blipFill>
        <p:spPr>
          <a:xfrm>
            <a:off x="5533881" y="1793583"/>
            <a:ext cx="4041758" cy="3026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09177-6B0D-26B2-AD2A-E0282C6FEE69}"/>
              </a:ext>
            </a:extLst>
          </p:cNvPr>
          <p:cNvSpPr txBox="1"/>
          <p:nvPr/>
        </p:nvSpPr>
        <p:spPr>
          <a:xfrm>
            <a:off x="6438275" y="4821340"/>
            <a:ext cx="2461487" cy="372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/>
              <a:t>Radial distance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ρ</a:t>
            </a:r>
            <a:r>
              <a:rPr lang="ru-RU" sz="18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ru-RU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km</a:t>
            </a:r>
            <a:endParaRPr lang="ru-RU" sz="18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CF88-6DED-A80E-E32A-5FCEEE3E1067}"/>
              </a:ext>
            </a:extLst>
          </p:cNvPr>
          <p:cNvSpPr txBox="1"/>
          <p:nvPr/>
        </p:nvSpPr>
        <p:spPr>
          <a:xfrm rot="16200000">
            <a:off x="4791028" y="3057609"/>
            <a:ext cx="853919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z</a:t>
            </a:r>
            <a:r>
              <a:rPr lang="ru-RU" sz="18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ru-RU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km</a:t>
            </a:r>
            <a:endParaRPr lang="ru-RU" sz="18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C9441-F74C-45B3-AA4D-F72FA404C7BA}"/>
              </a:ext>
            </a:extLst>
          </p:cNvPr>
          <p:cNvSpPr txBox="1"/>
          <p:nvPr/>
        </p:nvSpPr>
        <p:spPr>
          <a:xfrm>
            <a:off x="5911885" y="1270363"/>
            <a:ext cx="404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</a:t>
            </a:r>
            <a:r>
              <a:rPr lang="en-US" sz="2800" baseline="-25000" dirty="0"/>
              <a:t>0</a:t>
            </a:r>
            <a:r>
              <a:rPr lang="en-US" sz="2800" dirty="0"/>
              <a:t> – 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ρ</a:t>
            </a:r>
            <a:r>
              <a:rPr lang="en-US" sz="28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correlation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D0247-F3DA-65A0-906F-AA11117CB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71" y="1399352"/>
            <a:ext cx="4471015" cy="1523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537E3D-5EC8-028B-7A07-82F5AE779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65" y="3235777"/>
            <a:ext cx="4583858" cy="15172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16F44-15D1-4FB1-8312-23EE01D06473}"/>
              </a:ext>
            </a:extLst>
          </p:cNvPr>
          <p:cNvSpPr txBox="1">
            <a:spLocks/>
          </p:cNvSpPr>
          <p:nvPr/>
        </p:nvSpPr>
        <p:spPr>
          <a:xfrm>
            <a:off x="503999" y="134666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ru-RU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defRPr>
            </a:lvl1pPr>
          </a:lstStyle>
          <a:p>
            <a:pPr rtl="0"/>
            <a:r>
              <a:rPr lang="en-US" dirty="0">
                <a:solidFill>
                  <a:sysClr val="windowText" lastClr="2E353D"/>
                </a:solidFill>
              </a:rPr>
              <a:t>Conclusions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878995-EABF-4AAD-8A0C-A9F5F098ABE6}"/>
              </a:ext>
            </a:extLst>
          </p:cNvPr>
          <p:cNvSpPr txBox="1">
            <a:spLocks/>
          </p:cNvSpPr>
          <p:nvPr/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 fontScale="70000" lnSpcReduction="20000"/>
          </a:bodyPr>
          <a:lstStyle>
            <a:lvl1pPr hangingPunct="0">
              <a:spcBef>
                <a:spcPts val="1417"/>
              </a:spcBef>
              <a:spcAft>
                <a:spcPts val="0"/>
              </a:spcAft>
              <a:tabLst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SzPct val="45000"/>
              <a:buFont typeface="OpenSymbol"/>
              <a:buChar char="●"/>
            </a:pPr>
            <a:r>
              <a:rPr lang="en-US" dirty="0">
                <a:solidFill>
                  <a:sysClr val="windowText" lastClr="2E353D"/>
                </a:solidFill>
              </a:rPr>
              <a:t>Discharge parameters can be reconstructed from ionosphere </a:t>
            </a:r>
            <a:r>
              <a:rPr lang="ru-RU" dirty="0">
                <a:solidFill>
                  <a:sysClr val="windowText" lastClr="2E353D"/>
                </a:solidFill>
              </a:rPr>
              <a:t>«</a:t>
            </a:r>
            <a:r>
              <a:rPr lang="en-US" dirty="0">
                <a:solidFill>
                  <a:sysClr val="windowText" lastClr="2E353D"/>
                </a:solidFill>
              </a:rPr>
              <a:t>footprints</a:t>
            </a:r>
            <a:r>
              <a:rPr lang="ru-RU" dirty="0">
                <a:solidFill>
                  <a:sysClr val="windowText" lastClr="2E353D"/>
                </a:solidFill>
              </a:rPr>
              <a:t>»</a:t>
            </a:r>
            <a:r>
              <a:rPr lang="en-US" dirty="0">
                <a:solidFill>
                  <a:sysClr val="windowText" lastClr="2E353D"/>
                </a:solidFill>
              </a:rPr>
              <a:t> (ELVES-location) using Bayesian Inference.</a:t>
            </a:r>
          </a:p>
          <a:p>
            <a:pPr rtl="0">
              <a:buSzPct val="45000"/>
              <a:buFont typeface="OpenSymbol"/>
              <a:buChar char="●"/>
            </a:pPr>
            <a:r>
              <a:rPr lang="en-US" dirty="0">
                <a:solidFill>
                  <a:sysClr val="windowText" lastClr="2E353D"/>
                </a:solidFill>
              </a:rPr>
              <a:t>Kinematic model lacks reliability (height estimation bias), dynamic model extracts much more information from measurements data.</a:t>
            </a:r>
          </a:p>
          <a:p>
            <a:pPr rtl="0">
              <a:buSzPct val="45000"/>
              <a:buFont typeface="OpenSymbol"/>
              <a:buChar char="●"/>
            </a:pPr>
            <a:r>
              <a:rPr lang="en-US" dirty="0">
                <a:solidFill>
                  <a:sysClr val="windowText" lastClr="2E353D"/>
                </a:solidFill>
              </a:rPr>
              <a:t>Dynamic model is extendable (ex., current function, H</a:t>
            </a:r>
            <a:r>
              <a:rPr lang="en-US" baseline="-25000" dirty="0">
                <a:solidFill>
                  <a:sysClr val="windowText" lastClr="2E353D"/>
                </a:solidFill>
              </a:rPr>
              <a:t>e</a:t>
            </a:r>
            <a:r>
              <a:rPr lang="en-US" dirty="0">
                <a:solidFill>
                  <a:sysClr val="windowText" lastClr="2E353D"/>
                </a:solidFill>
              </a:rPr>
              <a:t> estimation, reflected ELVES and so on).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ru-RU" dirty="0" err="1">
                <a:solidFill>
                  <a:srgbClr val="FF0000"/>
                </a:solidFill>
              </a:rPr>
              <a:t>Cons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SBI is relatively </a:t>
            </a:r>
            <a:r>
              <a:rPr lang="ru-RU" dirty="0" err="1">
                <a:solidFill>
                  <a:srgbClr val="FF0000"/>
                </a:solidFill>
              </a:rPr>
              <a:t>slow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has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its own </a:t>
            </a:r>
            <a:r>
              <a:rPr lang="ru-RU" dirty="0" err="1">
                <a:solidFill>
                  <a:srgbClr val="FF0000"/>
                </a:solidFill>
              </a:rPr>
              <a:t>hyperparameters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computation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heavy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gives </a:t>
            </a:r>
            <a:r>
              <a:rPr lang="ru-RU" dirty="0" err="1">
                <a:solidFill>
                  <a:srgbClr val="FF0000"/>
                </a:solidFill>
              </a:rPr>
              <a:t>wider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posterior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estimations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  <a:p>
            <a:pPr lvl="1" hangingPunct="0"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ru-RU" sz="32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Computation</a:t>
            </a:r>
            <a:r>
              <a:rPr lang="ru-RU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32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time</a:t>
            </a:r>
            <a:r>
              <a:rPr lang="ru-RU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32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can</a:t>
            </a:r>
            <a:r>
              <a:rPr lang="ru-RU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32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be</a:t>
            </a:r>
            <a:r>
              <a:rPr lang="ru-RU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32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reduced</a:t>
            </a:r>
            <a:r>
              <a:rPr lang="ru-RU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32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by</a:t>
            </a:r>
            <a:r>
              <a:rPr lang="ru-RU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en-US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kinematic pre-</a:t>
            </a:r>
            <a:r>
              <a:rPr lang="en-US" sz="32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reco</a:t>
            </a:r>
            <a:r>
              <a:rPr lang="en-US" sz="32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.</a:t>
            </a:r>
            <a:endParaRPr lang="ru-RU" sz="3200" dirty="0">
              <a:highlight>
                <a:scrgbClr r="0" g="0" b="0">
                  <a:alpha val="0"/>
                </a:scrgbClr>
              </a:highlight>
              <a:latin typeface="Liberation Sans" pitchFamily="18"/>
              <a:cs typeface="Noto Sans Devanagari" pitchFamily="2"/>
            </a:endParaRPr>
          </a:p>
          <a:p>
            <a:pPr rtl="0">
              <a:buSzPct val="45000"/>
              <a:buFont typeface="OpenSymbol"/>
              <a:buChar char="●"/>
            </a:pPr>
            <a:endParaRPr lang="en-US" dirty="0">
              <a:solidFill>
                <a:sysClr val="windowText" lastClr="2E3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2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C051A-6795-7361-7979-F9A5C00648C8}"/>
              </a:ext>
            </a:extLst>
          </p:cNvPr>
          <p:cNvSpPr txBox="1"/>
          <p:nvPr/>
        </p:nvSpPr>
        <p:spPr>
          <a:xfrm>
            <a:off x="503999" y="226080"/>
            <a:ext cx="9071640" cy="4993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pPr marL="0" marR="0" lvl="0" indent="0" algn="ctr" rtl="0" hangingPunct="0">
              <a:buNone/>
              <a:tabLst/>
            </a:pPr>
            <a:r>
              <a:rPr lang="ru-RU" sz="4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" pitchFamily="2"/>
                <a:cs typeface="Noto Sans Devanagari" pitchFamily="2"/>
              </a:rPr>
              <a:t>Thank you for your attention!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C6E9C-82A9-288D-17A9-DD5532B6935C}"/>
              </a:ext>
            </a:extLst>
          </p:cNvPr>
          <p:cNvSpPr txBox="1">
            <a:spLocks/>
          </p:cNvSpPr>
          <p:nvPr/>
        </p:nvSpPr>
        <p:spPr>
          <a:xfrm>
            <a:off x="504492" y="173368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ru-RU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defRPr>
            </a:lvl1pPr>
          </a:lstStyle>
          <a:p>
            <a:pPr rtl="0"/>
            <a:r>
              <a:rPr lang="en-US" dirty="0">
                <a:solidFill>
                  <a:sysClr val="windowText" lastClr="2E35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ELVE-location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110519-2CFA-F2FC-3EEA-22D73AD5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3487338"/>
            <a:ext cx="3490635" cy="21832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FE64D3-8CFC-C017-82E3-4DB54E4ECC9D}"/>
              </a:ext>
            </a:extLst>
          </p:cNvPr>
          <p:cNvSpPr txBox="1"/>
          <p:nvPr/>
        </p:nvSpPr>
        <p:spPr>
          <a:xfrm>
            <a:off x="504492" y="934349"/>
            <a:ext cx="883763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Direct study of thunderstorm events (Lightnings, Narrow bipolar events,…) is complicated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Idea: studying such events via their “footprint” in ionosphere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ELVES: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Light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perturbations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lang="ru-RU" sz="26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ECBAA-0C15-2741-AB0E-D05F041D9CD5}"/>
              </a:ext>
            </a:extLst>
          </p:cNvPr>
          <p:cNvSpPr txBox="1"/>
          <p:nvPr/>
        </p:nvSpPr>
        <p:spPr>
          <a:xfrm>
            <a:off x="3642732" y="5025483"/>
            <a:ext cx="3201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 intracloud discharge</a:t>
            </a:r>
          </a:p>
          <a:p>
            <a:r>
              <a:rPr lang="en-US" dirty="0"/>
              <a:t>height distribution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77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7E8DA-B256-E38D-0AEB-559776080CB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0"/>
            <a:ext cx="9071640" cy="946440"/>
          </a:xfrm>
        </p:spPr>
        <p:txBody>
          <a:bodyPr vert="horz"/>
          <a:lstStyle/>
          <a:p>
            <a:pPr lvl="0" rtl="0"/>
            <a:r>
              <a:rPr lang="ru-RU" dirty="0"/>
              <a:t>ELVES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Mini</a:t>
            </a:r>
            <a:r>
              <a:rPr lang="ru-RU" dirty="0"/>
              <a:t>-E</a:t>
            </a:r>
            <a:r>
              <a:rPr lang="en-US" dirty="0"/>
              <a:t>USO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21597-5BD4-584E-C66B-9E90E653F598}"/>
              </a:ext>
            </a:extLst>
          </p:cNvPr>
          <p:cNvSpPr txBox="1"/>
          <p:nvPr/>
        </p:nvSpPr>
        <p:spPr>
          <a:xfrm>
            <a:off x="69038" y="4752930"/>
            <a:ext cx="10011960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Sharakin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S.,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Barghini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D.,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Battisti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M.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et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al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.</a:t>
            </a:r>
            <a:r>
              <a:rPr lang="en-US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ELVES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Measurements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in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the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Mini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-EUSO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Experiment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Onboard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the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ISS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and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Their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600" b="0" i="1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Reconstruction</a:t>
            </a:r>
            <a:r>
              <a:rPr lang="ru-RU" sz="1600" b="0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.</a:t>
            </a:r>
            <a:endParaRPr lang="en-US" sz="1600" b="0" i="1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i="1" dirty="0">
                <a:latin typeface="Liberation Sans" pitchFamily="18"/>
                <a:ea typeface="Noto Sans CJK SC" pitchFamily="2"/>
                <a:cs typeface="Noto Sans Devanagari" pitchFamily="2"/>
              </a:rPr>
              <a:t>Cosmic Research, </a:t>
            </a:r>
            <a:r>
              <a:rPr lang="en-US" sz="1600" b="0" i="1" u="none" strike="noStrike" dirty="0">
                <a:solidFill>
                  <a:srgbClr val="000099"/>
                </a:solidFill>
                <a:effectLst/>
                <a:latin typeface="helvetica neue"/>
                <a:hlinkClick r:id="rId5" tooltip="Перейти на страницу издательства"/>
              </a:rPr>
              <a:t>Pleiades Publishing, Inc.</a:t>
            </a:r>
            <a:r>
              <a:rPr lang="en-US" sz="1600" b="0" i="1" dirty="0">
                <a:solidFill>
                  <a:srgbClr val="212529"/>
                </a:solidFill>
                <a:effectLst/>
                <a:latin typeface="helvetica neue"/>
              </a:rPr>
              <a:t> (New York, USA)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helvetica neue"/>
              </a:rPr>
              <a:t>, v. 62 (2024)</a:t>
            </a:r>
            <a:endParaRPr lang="ru-RU" sz="1600" b="0" i="1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10" name="Event_02_anim_frames_125_330">
            <a:hlinkClick r:id="" action="ppaction://media"/>
            <a:extLst>
              <a:ext uri="{FF2B5EF4-FFF2-40B4-BE49-F238E27FC236}">
                <a16:creationId xmlns:a16="http://schemas.microsoft.com/office/drawing/2014/main" id="{5797E9F4-F078-0955-21F4-D5DA1214B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172" y="1040414"/>
            <a:ext cx="3785203" cy="3589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00E39-7B44-4421-8266-30B013DC04E4}"/>
              </a:ext>
            </a:extLst>
          </p:cNvPr>
          <p:cNvSpPr txBox="1"/>
          <p:nvPr/>
        </p:nvSpPr>
        <p:spPr>
          <a:xfrm>
            <a:off x="3062526" y="777825"/>
            <a:ext cx="395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vent #2,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5th </a:t>
            </a:r>
            <a:r>
              <a:rPr lang="ru-RU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of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December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2019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9595B-F14D-4242-8067-2C7CA2B1E208}"/>
              </a:ext>
            </a:extLst>
          </p:cNvPr>
          <p:cNvSpPr txBox="1"/>
          <p:nvPr/>
        </p:nvSpPr>
        <p:spPr>
          <a:xfrm>
            <a:off x="156307" y="4445470"/>
            <a:ext cx="336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Bayesian </a:t>
            </a:r>
            <a:r>
              <a:rPr lang="en-US" b="1" i="1" dirty="0" err="1"/>
              <a:t>Reco</a:t>
            </a:r>
            <a:r>
              <a:rPr lang="en-US" b="1" i="1" dirty="0"/>
              <a:t> (1</a:t>
            </a:r>
            <a:r>
              <a:rPr lang="en-US" b="1" i="1" baseline="30000" dirty="0"/>
              <a:t>st</a:t>
            </a:r>
            <a:r>
              <a:rPr lang="en-US" b="1" i="1" dirty="0"/>
              <a:t> attempt):</a:t>
            </a:r>
            <a:endParaRPr lang="ru-RU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E7BA8A-2D4A-426E-BC42-AD935BDF0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803" y="1163208"/>
            <a:ext cx="329912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0171C-B107-D7D8-798D-0172BD0B65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8179" y="63613"/>
            <a:ext cx="9071640" cy="946440"/>
          </a:xfrm>
        </p:spPr>
        <p:txBody>
          <a:bodyPr vert="horz"/>
          <a:lstStyle/>
          <a:p>
            <a:pPr lvl="0" rtl="0"/>
            <a:r>
              <a:rPr lang="ru-RU"/>
              <a:t>Bayesian inference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13C8E6-07D1-419C-3C70-A54A06277998}"/>
              </a:ext>
            </a:extLst>
          </p:cNvPr>
          <p:cNvSpPr txBox="1"/>
          <p:nvPr/>
        </p:nvSpPr>
        <p:spPr>
          <a:xfrm>
            <a:off x="630806" y="951688"/>
            <a:ext cx="8503843" cy="260063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100" b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Probabilistic Model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Model parameters: </a:t>
            </a:r>
            <a:r>
              <a:rPr lang="ru-RU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Θ</a:t>
            </a:r>
            <a:r>
              <a:rPr lang="en-US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= Discharge characteristics (ex., </a:t>
            </a:r>
            <a:r>
              <a:rPr lang="en-US" sz="24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x</a:t>
            </a:r>
            <a:r>
              <a:rPr lang="en-US" sz="24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en-US" sz="24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y</a:t>
            </a:r>
            <a:r>
              <a:rPr lang="en-US" sz="24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en-US" sz="24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z</a:t>
            </a:r>
            <a:r>
              <a:rPr lang="en-US" sz="24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en-US" sz="24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,…)</a:t>
            </a:r>
            <a:r>
              <a:rPr lang="en-US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100" dirty="0">
                <a:latin typeface="Liberation Sans" pitchFamily="18"/>
                <a:ea typeface="Noto Sans CJK SC" pitchFamily="2"/>
                <a:cs typeface="Noto Sans Devanagari" pitchFamily="2"/>
              </a:rPr>
              <a:t>Nuisance parameters: </a:t>
            </a:r>
            <a:r>
              <a:rPr lang="el-GR" sz="2400" dirty="0"/>
              <a:t>η</a:t>
            </a:r>
            <a:r>
              <a:rPr lang="en-US" sz="2400" dirty="0"/>
              <a:t> = { T</a:t>
            </a:r>
            <a:r>
              <a:rPr lang="en-US" sz="2400" baseline="-25000" dirty="0"/>
              <a:t>0</a:t>
            </a:r>
            <a:r>
              <a:rPr lang="en-US" sz="2400" dirty="0"/>
              <a:t>, H</a:t>
            </a:r>
            <a:r>
              <a:rPr lang="en-US" sz="2400" baseline="-25000" dirty="0"/>
              <a:t>e</a:t>
            </a:r>
            <a:r>
              <a:rPr lang="en-US" sz="2400" dirty="0"/>
              <a:t>,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,… }</a:t>
            </a:r>
            <a:endParaRPr lang="ru-RU" sz="21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O</a:t>
            </a:r>
            <a:r>
              <a:rPr lang="ru-RU" sz="21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bserved</a:t>
            </a:r>
            <a:r>
              <a:rPr lang="ru-RU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21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</a:t>
            </a:r>
            <a:r>
              <a:rPr lang="en-US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(measurements): D</a:t>
            </a:r>
            <a:endParaRPr lang="ru-RU" sz="21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100" dirty="0">
                <a:solidFill>
                  <a:schemeClr val="accent5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p</a:t>
            </a:r>
            <a:r>
              <a:rPr lang="ru-RU" sz="2100" b="0" i="0" u="none" strike="noStrike" kern="1200" cap="none" dirty="0">
                <a:ln>
                  <a:noFill/>
                </a:ln>
                <a:solidFill>
                  <a:schemeClr val="accent5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(Θ|D) </a:t>
            </a:r>
            <a:r>
              <a:rPr lang="ru-RU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— </a:t>
            </a:r>
            <a:r>
              <a:rPr lang="ru-RU" sz="21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posterior</a:t>
            </a:r>
            <a:r>
              <a:rPr lang="ru-RU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21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probability</a:t>
            </a:r>
            <a:endParaRPr lang="ru-RU" sz="21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100" dirty="0">
                <a:solidFill>
                  <a:schemeClr val="accent3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p</a:t>
            </a:r>
            <a:r>
              <a:rPr lang="ru-RU" sz="2100" b="0" i="0" u="none" strike="noStrike" kern="1200" cap="none" dirty="0">
                <a:ln>
                  <a:noFill/>
                </a:ln>
                <a:solidFill>
                  <a:schemeClr val="accent3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(D|Θ) </a:t>
            </a:r>
            <a:r>
              <a:rPr lang="ru-RU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— </a:t>
            </a:r>
            <a:r>
              <a:rPr lang="ru-RU" sz="21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likelihood</a:t>
            </a:r>
            <a:endParaRPr lang="ru-RU" sz="21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100" dirty="0">
                <a:solidFill>
                  <a:schemeClr val="accent4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p</a:t>
            </a:r>
            <a:r>
              <a:rPr lang="ru-RU" sz="2100" b="0" i="0" u="none" strike="noStrike" kern="1200" cap="none" dirty="0">
                <a:ln>
                  <a:noFill/>
                </a:ln>
                <a:solidFill>
                  <a:schemeClr val="accent4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(Θ) </a:t>
            </a:r>
            <a:r>
              <a:rPr lang="ru-RU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— </a:t>
            </a:r>
            <a:r>
              <a:rPr lang="ru-RU" sz="21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prior</a:t>
            </a:r>
            <a:r>
              <a:rPr lang="ru-RU" sz="21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r>
              <a:rPr lang="ru-RU" sz="21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probability</a:t>
            </a:r>
            <a:endParaRPr lang="ru-RU" sz="21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44B51-9D6D-47CD-9D58-EA8221C48254}"/>
              </a:ext>
            </a:extLst>
          </p:cNvPr>
          <p:cNvSpPr txBox="1"/>
          <p:nvPr/>
        </p:nvSpPr>
        <p:spPr>
          <a:xfrm>
            <a:off x="533400" y="4026928"/>
            <a:ext cx="3649133" cy="366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Probabilistic Inference (Bayesian)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C8E2F7-0D6E-B132-C5E0-CA64823A1628}"/>
                  </a:ext>
                </a:extLst>
              </p:cNvPr>
              <p:cNvSpPr txBox="1"/>
              <p:nvPr/>
            </p:nvSpPr>
            <p:spPr>
              <a:xfrm>
                <a:off x="263301" y="4718862"/>
                <a:ext cx="5073197" cy="106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ru-RU" sz="2400" i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ru-RU" sz="2400" i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ru-RU" sz="2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∼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ru-RU" sz="24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ru-RU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r>
                                <m:rPr>
                                  <m:sty m:val="p"/>
                                </m:rPr>
                                <a:rPr lang="ru-RU" sz="240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 dirty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e>
                          </m:d>
                          <m:r>
                            <a:rPr lang="ru-RU" sz="24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ru-RU" sz="240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ru-RU" sz="2400" dirty="0">
                              <a:latin typeface="Liberation Sans" pitchFamily="18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dirty="0" smtClean="0">
                              <a:latin typeface="Liberation Sans" pitchFamily="18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</m:nary>
                    </m:oMath>
                  </m:oMathPara>
                </a14:m>
                <a:endParaRPr lang="ru-RU" sz="2400" i="0" dirty="0"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C8E2F7-0D6E-B132-C5E0-CA64823A1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01" y="4718862"/>
                <a:ext cx="5073197" cy="10610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3ABD8E-FC4F-10A4-8818-2DFE0DDFA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474" y="2079106"/>
            <a:ext cx="3722850" cy="3722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33D3F-41B9-4A92-9E59-25E03813134B}"/>
              </a:ext>
            </a:extLst>
          </p:cNvPr>
          <p:cNvSpPr txBox="1">
            <a:spLocks/>
          </p:cNvSpPr>
          <p:nvPr/>
        </p:nvSpPr>
        <p:spPr>
          <a:xfrm>
            <a:off x="503999" y="360746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ru-RU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defRPr>
            </a:lvl1pPr>
          </a:lstStyle>
          <a:p>
            <a:pPr rtl="0"/>
            <a:r>
              <a:rPr lang="en-US" dirty="0">
                <a:solidFill>
                  <a:sysClr val="windowText" lastClr="2E353D"/>
                </a:solidFill>
              </a:rPr>
              <a:t>Kinematic vs. Dynamic models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C78172-C97D-4D3D-8200-D27DDA7727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8535" t="11348" r="8771" b="5953"/>
          <a:stretch>
            <a:fillRect/>
          </a:stretch>
        </p:blipFill>
        <p:spPr>
          <a:xfrm>
            <a:off x="5907064" y="1037854"/>
            <a:ext cx="4080240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6ABD7-FEE4-48FE-BA94-3CE8C16FA9E8}"/>
              </a:ext>
            </a:extLst>
          </p:cNvPr>
          <p:cNvSpPr txBox="1"/>
          <p:nvPr/>
        </p:nvSpPr>
        <p:spPr>
          <a:xfrm>
            <a:off x="1123950" y="1634946"/>
            <a:ext cx="4404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Kinematic model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Parameters: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Θ</a:t>
            </a:r>
            <a:r>
              <a:rPr lang="en-US" sz="18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kin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= { x</a:t>
            </a:r>
            <a:r>
              <a:rPr lang="en-US" sz="18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y</a:t>
            </a:r>
            <a:r>
              <a:rPr lang="en-US" sz="18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z</a:t>
            </a:r>
            <a:r>
              <a:rPr lang="en-US" sz="18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0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,… }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endParaRPr lang="en-US" dirty="0"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Data: D = { 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</a:t>
            </a:r>
            <a:r>
              <a:rPr lang="en-US" sz="1800" b="0" i="0" u="none" strike="noStrike" kern="1200" cap="none" baseline="-25000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peak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[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] }</a:t>
            </a:r>
            <a:endParaRPr lang="ru-RU" sz="18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4588B-3190-4839-8E92-CFA054BC07A7}"/>
              </a:ext>
            </a:extLst>
          </p:cNvPr>
          <p:cNvSpPr txBox="1"/>
          <p:nvPr/>
        </p:nvSpPr>
        <p:spPr>
          <a:xfrm>
            <a:off x="1123949" y="2776006"/>
            <a:ext cx="4404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Dynamic model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Parameters: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Θ</a:t>
            </a:r>
            <a:r>
              <a:rPr lang="en-US" sz="1800" b="0" i="0" u="none" strike="noStrike" kern="1200" cap="none" baseline="-25000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dyn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=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Θ</a:t>
            </a:r>
            <a:r>
              <a:rPr lang="en-US" sz="1800" b="0" i="0" u="none" strike="noStrike" kern="1200" cap="none" baseline="-25000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kin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+ {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α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φ</a:t>
            </a:r>
            <a:r>
              <a:rPr lang="ru-RU" sz="1800" b="0" i="0" u="none" strike="noStrike" kern="1200" cap="none" baseline="-25000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α</a:t>
            </a:r>
            <a:r>
              <a:rPr lang="en-US" sz="1800" dirty="0">
                <a:latin typeface="Liberation Sans" pitchFamily="18"/>
                <a:ea typeface="Liberation Sans" pitchFamily="34"/>
                <a:cs typeface="Liberation Sans" pitchFamily="34"/>
              </a:rPr>
              <a:t>, </a:t>
            </a:r>
            <a:r>
              <a:rPr lang="en-US" sz="1800" dirty="0" err="1">
                <a:latin typeface="Liberation Sans" pitchFamily="18"/>
                <a:ea typeface="Liberation Sans" pitchFamily="34"/>
                <a:cs typeface="Liberation Sans" pitchFamily="34"/>
              </a:rPr>
              <a:t>a</a:t>
            </a:r>
            <a:r>
              <a:rPr lang="en-US" sz="1800" baseline="-25000" dirty="0" err="1">
                <a:latin typeface="Liberation Sans" pitchFamily="18"/>
                <a:ea typeface="Liberation Sans" pitchFamily="34"/>
                <a:cs typeface="Liberation Sans" pitchFamily="34"/>
              </a:rPr>
              <a:t>emp</a:t>
            </a:r>
            <a:r>
              <a:rPr lang="en-US" sz="1800" dirty="0">
                <a:latin typeface="Liberation Sans" pitchFamily="18"/>
                <a:ea typeface="Liberation Sans" pitchFamily="34"/>
                <a:cs typeface="Liberation Sans" pitchFamily="34"/>
              </a:rPr>
              <a:t>,…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}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</a:t>
            </a:r>
            <a:endParaRPr lang="en-US" dirty="0"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Data: D = { 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</a:t>
            </a:r>
            <a:r>
              <a:rPr lang="en-US" sz="1800" b="0" i="0" u="none" strike="noStrike" kern="1200" cap="none" baseline="-25000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[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] }</a:t>
            </a:r>
            <a:endParaRPr lang="ru-RU" sz="1800" b="0" i="0" u="none" strike="noStrike" kern="1200" cap="none" dirty="0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8" name="Стрелка: изогнутая вправо 7">
            <a:extLst>
              <a:ext uri="{FF2B5EF4-FFF2-40B4-BE49-F238E27FC236}">
                <a16:creationId xmlns:a16="http://schemas.microsoft.com/office/drawing/2014/main" id="{8182C332-9FAF-4198-A973-CA767AD63DC7}"/>
              </a:ext>
            </a:extLst>
          </p:cNvPr>
          <p:cNvSpPr/>
          <p:nvPr/>
        </p:nvSpPr>
        <p:spPr>
          <a:xfrm>
            <a:off x="254000" y="1964267"/>
            <a:ext cx="694267" cy="2895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1348E-947F-FB57-FA10-3AF7C3F0B956}"/>
                  </a:ext>
                </a:extLst>
              </p:cNvPr>
              <p:cNvSpPr txBox="1"/>
              <p:nvPr/>
            </p:nvSpPr>
            <p:spPr>
              <a:xfrm>
                <a:off x="1123949" y="4395708"/>
                <a:ext cx="7135158" cy="914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mod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peak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mod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StudentT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1348E-947F-FB57-FA10-3AF7C3F0B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49" y="4395708"/>
                <a:ext cx="7135158" cy="914096"/>
              </a:xfrm>
              <a:prstGeom prst="rect">
                <a:avLst/>
              </a:prstGeom>
              <a:blipFill>
                <a:blip r:embed="rId3"/>
                <a:stretch>
                  <a:fillRect l="-1537" b="-9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263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806B7-DFE8-4391-B908-0DB439881EEE}"/>
              </a:ext>
            </a:extLst>
          </p:cNvPr>
          <p:cNvSpPr txBox="1">
            <a:spLocks/>
          </p:cNvSpPr>
          <p:nvPr/>
        </p:nvSpPr>
        <p:spPr>
          <a:xfrm>
            <a:off x="503999" y="360746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ru-RU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defRPr>
            </a:lvl1pPr>
          </a:lstStyle>
          <a:p>
            <a:pPr rtl="0"/>
            <a:r>
              <a:rPr lang="en-US" dirty="0">
                <a:solidFill>
                  <a:sysClr val="windowText" lastClr="2E353D"/>
                </a:solidFill>
              </a:rPr>
              <a:t>MC Simulator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25BBA-7663-4669-8A4C-243E1BF2DFE0}"/>
              </a:ext>
            </a:extLst>
          </p:cNvPr>
          <p:cNvSpPr txBox="1"/>
          <p:nvPr/>
        </p:nvSpPr>
        <p:spPr>
          <a:xfrm>
            <a:off x="423333" y="1405467"/>
            <a:ext cx="9254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applications:</a:t>
            </a:r>
          </a:p>
          <a:p>
            <a:pPr marL="342900" indent="-342900">
              <a:buAutoNum type="arabicParenR"/>
            </a:pPr>
            <a:r>
              <a:rPr lang="en-US" dirty="0"/>
              <a:t>ELVES events generation(various FOV localization, dipole orientation,….)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Reco</a:t>
            </a:r>
            <a:r>
              <a:rPr lang="en-US" dirty="0"/>
              <a:t>-model (</a:t>
            </a:r>
            <a:r>
              <a:rPr lang="en-US" b="1" dirty="0"/>
              <a:t>S</a:t>
            </a:r>
            <a:r>
              <a:rPr lang="en-US" dirty="0"/>
              <a:t>imulation </a:t>
            </a:r>
            <a:r>
              <a:rPr lang="en-US" b="1" dirty="0"/>
              <a:t>B</a:t>
            </a:r>
            <a:r>
              <a:rPr lang="en-US" dirty="0"/>
              <a:t>ased </a:t>
            </a:r>
            <a:r>
              <a:rPr lang="en-US" b="1" dirty="0"/>
              <a:t>I</a:t>
            </a:r>
            <a:r>
              <a:rPr lang="en-US" dirty="0"/>
              <a:t>nference)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6D31B7-9AA6-48E7-94FF-F76CFA50FCA0}"/>
              </a:ext>
            </a:extLst>
          </p:cNvPr>
          <p:cNvSpPr txBox="1"/>
          <p:nvPr/>
        </p:nvSpPr>
        <p:spPr>
          <a:xfrm>
            <a:off x="423332" y="3159793"/>
            <a:ext cx="9425205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hangingPunct="0">
              <a:spcBef>
                <a:spcPts val="1417"/>
              </a:spcBef>
              <a:buSzPct val="75000"/>
            </a:pPr>
            <a:r>
              <a:rPr lang="en-US" b="1" i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SBI:</a:t>
            </a:r>
            <a:r>
              <a:rPr lang="en-US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dirty="0" err="1"/>
              <a:t>Using</a:t>
            </a:r>
            <a:r>
              <a:rPr lang="ru-RU" dirty="0"/>
              <a:t> </a:t>
            </a:r>
            <a:r>
              <a:rPr lang="ru-RU" dirty="0" err="1"/>
              <a:t>simulator</a:t>
            </a:r>
            <a:r>
              <a:rPr lang="ru-RU" dirty="0"/>
              <a:t> </a:t>
            </a:r>
            <a:r>
              <a:rPr lang="ru-RU" dirty="0" err="1"/>
              <a:t>instead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likelihood</a:t>
            </a:r>
            <a:r>
              <a:rPr lang="ru-RU" dirty="0"/>
              <a:t> </a:t>
            </a:r>
            <a:r>
              <a:rPr lang="ru-RU" dirty="0" err="1"/>
              <a:t>function</a:t>
            </a:r>
            <a:r>
              <a:rPr lang="en-US" dirty="0"/>
              <a:t> (likelihood-free models)</a:t>
            </a:r>
            <a:r>
              <a:rPr lang="ru-RU" dirty="0"/>
              <a:t>: </a:t>
            </a:r>
            <a:r>
              <a:rPr lang="ru-RU" dirty="0" err="1"/>
              <a:t>Approximate</a:t>
            </a:r>
            <a:r>
              <a:rPr lang="ru-RU" dirty="0"/>
              <a:t> </a:t>
            </a:r>
            <a:r>
              <a:rPr lang="en-US" dirty="0"/>
              <a:t>B</a:t>
            </a:r>
            <a:r>
              <a:rPr lang="ru-RU" dirty="0" err="1"/>
              <a:t>ayesian</a:t>
            </a:r>
            <a:r>
              <a:rPr lang="ru-RU" dirty="0"/>
              <a:t> </a:t>
            </a:r>
            <a:r>
              <a:rPr lang="en-US" dirty="0"/>
              <a:t>C</a:t>
            </a:r>
            <a:r>
              <a:rPr lang="ru-RU" dirty="0" err="1"/>
              <a:t>omputation</a:t>
            </a:r>
            <a:r>
              <a:rPr lang="en-US" dirty="0"/>
              <a:t> in PyMC-5</a:t>
            </a:r>
            <a:r>
              <a:rPr lang="ru-RU" dirty="0"/>
              <a:t>.</a:t>
            </a:r>
          </a:p>
          <a:p>
            <a:pPr lvl="1" hangingPunct="0">
              <a:spcBef>
                <a:spcPts val="1417"/>
              </a:spcBef>
              <a:buSzPct val="75000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SBI requires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lots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of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simulator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calls</a:t>
            </a:r>
            <a:r>
              <a:rPr lang="en-US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=&gt;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Simulator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is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implemented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using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CUDA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for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better</a:t>
            </a:r>
            <a:r>
              <a:rPr lang="ru-RU" sz="1800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 </a:t>
            </a:r>
            <a:r>
              <a:rPr lang="ru-RU" sz="1800" dirty="0" err="1"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rPr>
              <a:t>performance</a:t>
            </a:r>
            <a:endParaRPr lang="ru-RU" sz="1800" dirty="0">
              <a:highlight>
                <a:scrgbClr r="0" g="0" b="0">
                  <a:alpha val="0"/>
                </a:scrgbClr>
              </a:highlight>
              <a:latin typeface="Liberation Sans" pitchFamily="18"/>
              <a:cs typeface="Noto Sans Devanagari" pitchFamily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82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8BEE541-5467-4B71-AA86-7D8255A762F1}"/>
              </a:ext>
            </a:extLst>
          </p:cNvPr>
          <p:cNvSpPr txBox="1">
            <a:spLocks/>
          </p:cNvSpPr>
          <p:nvPr/>
        </p:nvSpPr>
        <p:spPr>
          <a:xfrm>
            <a:off x="504492" y="82760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>
            <a:lvl1pPr algn="ctr" hangingPunct="0">
              <a:tabLst/>
              <a:defRPr lang="ru-RU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cs typeface="Noto Sans Devanagari" pitchFamily="2"/>
              </a:defRPr>
            </a:lvl1pPr>
          </a:lstStyle>
          <a:p>
            <a:pPr rtl="0"/>
            <a:r>
              <a:rPr lang="en-US" dirty="0">
                <a:solidFill>
                  <a:sysClr val="windowText" lastClr="2E353D"/>
                </a:solidFill>
              </a:rPr>
              <a:t>Simulated ELVES (MC)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20D5C-50A7-4190-8FE5-075385384930}"/>
              </a:ext>
            </a:extLst>
          </p:cNvPr>
          <p:cNvSpPr txBox="1"/>
          <p:nvPr/>
        </p:nvSpPr>
        <p:spPr>
          <a:xfrm>
            <a:off x="413341" y="2768189"/>
            <a:ext cx="35924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Location: </a:t>
            </a:r>
            <a:r>
              <a:rPr lang="en-US" sz="2200" b="1" dirty="0">
                <a:latin typeface="Liberation Sans" pitchFamily="18"/>
                <a:ea typeface="Noto Sans CJK SC" pitchFamily="2"/>
                <a:cs typeface="Noto Sans Devanagari" pitchFamily="2"/>
              </a:rPr>
              <a:t>(</a:t>
            </a:r>
            <a:r>
              <a:rPr lang="en-US" sz="2200" b="1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100,150,5) km </a:t>
            </a:r>
          </a:p>
          <a:p>
            <a:r>
              <a:rPr lang="en-US" sz="2200" b="1" i="1" dirty="0"/>
              <a:t>Rays count: </a:t>
            </a:r>
            <a:r>
              <a:rPr lang="en-US" sz="2200" b="1" i="1" dirty="0" err="1"/>
              <a:t>N</a:t>
            </a:r>
            <a:r>
              <a:rPr lang="en-US" sz="2200" b="1" i="1" baseline="-25000" dirty="0" err="1"/>
              <a:t>mc</a:t>
            </a:r>
            <a:r>
              <a:rPr lang="en-US" sz="2200" b="1" i="1" dirty="0"/>
              <a:t> = 128·10</a:t>
            </a:r>
            <a:r>
              <a:rPr lang="en-US" sz="2200" b="1" i="1" baseline="30000" dirty="0"/>
              <a:t>6</a:t>
            </a:r>
            <a:endParaRPr lang="ru-RU" sz="2200" b="1" i="1" baseline="30000" dirty="0"/>
          </a:p>
          <a:p>
            <a:endParaRPr lang="ru-RU" sz="2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122E38-ED31-345D-BCFD-071F0579E8FD}"/>
              </a:ext>
            </a:extLst>
          </p:cNvPr>
          <p:cNvSpPr txBox="1"/>
          <p:nvPr/>
        </p:nvSpPr>
        <p:spPr>
          <a:xfrm>
            <a:off x="3189128" y="2095327"/>
            <a:ext cx="163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 1: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α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= 90°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922CA-184C-3AD4-9088-3C40C1286A23}"/>
              </a:ext>
            </a:extLst>
          </p:cNvPr>
          <p:cNvSpPr txBox="1"/>
          <p:nvPr/>
        </p:nvSpPr>
        <p:spPr>
          <a:xfrm>
            <a:off x="3189127" y="4424506"/>
            <a:ext cx="163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 2: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α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= 45°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190F1-11C1-AF8C-9C36-00130A079D39}"/>
              </a:ext>
            </a:extLst>
          </p:cNvPr>
          <p:cNvSpPr txBox="1"/>
          <p:nvPr/>
        </p:nvSpPr>
        <p:spPr>
          <a:xfrm>
            <a:off x="4939017" y="716273"/>
            <a:ext cx="212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1: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φ</a:t>
            </a:r>
            <a:r>
              <a:rPr lang="ru-RU" sz="1800" b="0" i="0" u="none" strike="noStrike" kern="1200" cap="none" baseline="-25000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α</a:t>
            </a:r>
            <a:r>
              <a:rPr lang="en-US" sz="1800" baseline="-25000" dirty="0"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en-US" sz="1800" dirty="0">
                <a:latin typeface="Liberation Sans" pitchFamily="18"/>
                <a:ea typeface="Liberation Sans" pitchFamily="34"/>
                <a:cs typeface="Liberation Sans" pitchFamily="34"/>
              </a:rPr>
              <a:t>= 30 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°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91D73-91BA-DE1D-F9F4-7FCDB9B16622}"/>
              </a:ext>
            </a:extLst>
          </p:cNvPr>
          <p:cNvSpPr txBox="1"/>
          <p:nvPr/>
        </p:nvSpPr>
        <p:spPr>
          <a:xfrm>
            <a:off x="7198265" y="716273"/>
            <a:ext cx="226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2: </a:t>
            </a:r>
            <a:r>
              <a:rPr lang="ru-RU" sz="1800" b="0" i="0" u="none" strike="noStrike" kern="1200" cap="none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φ</a:t>
            </a:r>
            <a:r>
              <a:rPr lang="ru-RU" sz="1800" b="0" i="0" u="none" strike="noStrike" kern="1200" cap="none" baseline="-25000" dirty="0">
                <a:ln>
                  <a:noFill/>
                </a:ln>
                <a:latin typeface="Liberation Sans" pitchFamily="34"/>
                <a:ea typeface="Liberation Sans" pitchFamily="34"/>
                <a:cs typeface="Liberation Sans" pitchFamily="34"/>
              </a:rPr>
              <a:t>α</a:t>
            </a:r>
            <a:r>
              <a:rPr lang="en-US" sz="1800" baseline="-25000" dirty="0"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en-US" sz="1800" dirty="0">
                <a:latin typeface="Liberation Sans" pitchFamily="18"/>
                <a:ea typeface="Liberation Sans" pitchFamily="34"/>
                <a:cs typeface="Liberation Sans" pitchFamily="34"/>
              </a:rPr>
              <a:t>= 120 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°</a:t>
            </a:r>
            <a:endParaRPr lang="ru-RU" dirty="0"/>
          </a:p>
        </p:txBody>
      </p:sp>
      <p:pic>
        <p:nvPicPr>
          <p:cNvPr id="18" name="ELVES_a45f30">
            <a:hlinkClick r:id="" action="ppaction://media"/>
            <a:extLst>
              <a:ext uri="{FF2B5EF4-FFF2-40B4-BE49-F238E27FC236}">
                <a16:creationId xmlns:a16="http://schemas.microsoft.com/office/drawing/2014/main" id="{E4D6F9D0-1A28-CC81-1D19-8D17D20BE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1767" t="5361" r="14093" b="7836"/>
          <a:stretch/>
        </p:blipFill>
        <p:spPr>
          <a:xfrm>
            <a:off x="4822477" y="3327864"/>
            <a:ext cx="2573627" cy="2259926"/>
          </a:xfrm>
          <a:prstGeom prst="rect">
            <a:avLst/>
          </a:prstGeom>
        </p:spPr>
      </p:pic>
      <p:pic>
        <p:nvPicPr>
          <p:cNvPr id="19" name="ELVES_a90f30">
            <a:hlinkClick r:id="" action="ppaction://media"/>
            <a:extLst>
              <a:ext uri="{FF2B5EF4-FFF2-40B4-BE49-F238E27FC236}">
                <a16:creationId xmlns:a16="http://schemas.microsoft.com/office/drawing/2014/main" id="{68007962-6CAA-CE69-8DE6-2FB7265883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12115" t="5339" r="15037" b="7858"/>
          <a:stretch/>
        </p:blipFill>
        <p:spPr>
          <a:xfrm>
            <a:off x="4822477" y="1067938"/>
            <a:ext cx="2528811" cy="2259926"/>
          </a:xfrm>
          <a:prstGeom prst="rect">
            <a:avLst/>
          </a:prstGeom>
        </p:spPr>
      </p:pic>
      <p:pic>
        <p:nvPicPr>
          <p:cNvPr id="21" name="ELVES_a45f120">
            <a:hlinkClick r:id="" action="ppaction://media"/>
            <a:extLst>
              <a:ext uri="{FF2B5EF4-FFF2-40B4-BE49-F238E27FC236}">
                <a16:creationId xmlns:a16="http://schemas.microsoft.com/office/drawing/2014/main" id="{46DCAEFB-A8A3-3E23-2AF5-ECE9690FAAB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11364" t="6827" r="15051" b="7460"/>
          <a:stretch/>
        </p:blipFill>
        <p:spPr>
          <a:xfrm>
            <a:off x="7351288" y="3345531"/>
            <a:ext cx="2566667" cy="2242259"/>
          </a:xfrm>
          <a:prstGeom prst="rect">
            <a:avLst/>
          </a:prstGeom>
        </p:spPr>
      </p:pic>
      <p:pic>
        <p:nvPicPr>
          <p:cNvPr id="22" name="ELVES_a90f120">
            <a:hlinkClick r:id="" action="ppaction://media"/>
            <a:extLst>
              <a:ext uri="{FF2B5EF4-FFF2-40B4-BE49-F238E27FC236}">
                <a16:creationId xmlns:a16="http://schemas.microsoft.com/office/drawing/2014/main" id="{3384B8B8-EAEA-C040-9DE0-30FEED76891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l="11759" t="5280" r="15023" b="8654"/>
          <a:stretch/>
        </p:blipFill>
        <p:spPr>
          <a:xfrm>
            <a:off x="7396104" y="1027718"/>
            <a:ext cx="2521851" cy="222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46964-D9C0-AF45-46C1-DDE6B2F47F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492" y="224778"/>
            <a:ext cx="9071640" cy="677108"/>
          </a:xfrm>
        </p:spPr>
        <p:txBody>
          <a:bodyPr vert="horz">
            <a:spAutoFit/>
          </a:bodyPr>
          <a:lstStyle/>
          <a:p>
            <a:pPr lvl="0" rtl="0"/>
            <a:r>
              <a:rPr lang="ru-RU" dirty="0" err="1"/>
              <a:t>Kinematic</a:t>
            </a:r>
            <a:r>
              <a:rPr lang="ru-RU" dirty="0"/>
              <a:t> </a:t>
            </a:r>
            <a:r>
              <a:rPr lang="en-US" dirty="0" err="1"/>
              <a:t>Reco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 err="1"/>
              <a:t>results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127003B-8ED8-26B9-916B-2BB6433DD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174154"/>
              </p:ext>
            </p:extLst>
          </p:nvPr>
        </p:nvGraphicFramePr>
        <p:xfrm>
          <a:off x="202367" y="1541620"/>
          <a:ext cx="9588403" cy="2880360"/>
        </p:xfrm>
        <a:graphic>
          <a:graphicData uri="http://schemas.openxmlformats.org/drawingml/2006/table">
            <a:tbl>
              <a:tblPr firstRow="1" bandRow="1">
                <a:tableStyleId>{0E843428-9210-4FD2-B7F6-665E992454C4}</a:tableStyleId>
              </a:tblPr>
              <a:tblGrid>
                <a:gridCol w="695058">
                  <a:extLst>
                    <a:ext uri="{9D8B030D-6E8A-4147-A177-3AD203B41FA5}">
                      <a16:colId xmlns:a16="http://schemas.microsoft.com/office/drawing/2014/main" val="3767569384"/>
                    </a:ext>
                  </a:extLst>
                </a:gridCol>
                <a:gridCol w="991336">
                  <a:extLst>
                    <a:ext uri="{9D8B030D-6E8A-4147-A177-3AD203B41FA5}">
                      <a16:colId xmlns:a16="http://schemas.microsoft.com/office/drawing/2014/main" val="2264358362"/>
                    </a:ext>
                  </a:extLst>
                </a:gridCol>
                <a:gridCol w="1076500">
                  <a:extLst>
                    <a:ext uri="{9D8B030D-6E8A-4147-A177-3AD203B41FA5}">
                      <a16:colId xmlns:a16="http://schemas.microsoft.com/office/drawing/2014/main" val="2878271651"/>
                    </a:ext>
                  </a:extLst>
                </a:gridCol>
                <a:gridCol w="920471">
                  <a:extLst>
                    <a:ext uri="{9D8B030D-6E8A-4147-A177-3AD203B41FA5}">
                      <a16:colId xmlns:a16="http://schemas.microsoft.com/office/drawing/2014/main" val="560573096"/>
                    </a:ext>
                  </a:extLst>
                </a:gridCol>
                <a:gridCol w="1199755">
                  <a:extLst>
                    <a:ext uri="{9D8B030D-6E8A-4147-A177-3AD203B41FA5}">
                      <a16:colId xmlns:a16="http://schemas.microsoft.com/office/drawing/2014/main" val="3586182396"/>
                    </a:ext>
                  </a:extLst>
                </a:gridCol>
                <a:gridCol w="882727">
                  <a:extLst>
                    <a:ext uri="{9D8B030D-6E8A-4147-A177-3AD203B41FA5}">
                      <a16:colId xmlns:a16="http://schemas.microsoft.com/office/drawing/2014/main" val="1655903945"/>
                    </a:ext>
                  </a:extLst>
                </a:gridCol>
                <a:gridCol w="1182416">
                  <a:extLst>
                    <a:ext uri="{9D8B030D-6E8A-4147-A177-3AD203B41FA5}">
                      <a16:colId xmlns:a16="http://schemas.microsoft.com/office/drawing/2014/main" val="3551499262"/>
                    </a:ext>
                  </a:extLst>
                </a:gridCol>
                <a:gridCol w="879886">
                  <a:extLst>
                    <a:ext uri="{9D8B030D-6E8A-4147-A177-3AD203B41FA5}">
                      <a16:colId xmlns:a16="http://schemas.microsoft.com/office/drawing/2014/main" val="2005977952"/>
                    </a:ext>
                  </a:extLst>
                </a:gridCol>
                <a:gridCol w="879886">
                  <a:extLst>
                    <a:ext uri="{9D8B030D-6E8A-4147-A177-3AD203B41FA5}">
                      <a16:colId xmlns:a16="http://schemas.microsoft.com/office/drawing/2014/main" val="3604432091"/>
                    </a:ext>
                  </a:extLst>
                </a:gridCol>
                <a:gridCol w="880368">
                  <a:extLst>
                    <a:ext uri="{9D8B030D-6E8A-4147-A177-3AD203B41FA5}">
                      <a16:colId xmlns:a16="http://schemas.microsoft.com/office/drawing/2014/main" val="2166773820"/>
                    </a:ext>
                  </a:extLst>
                </a:gridCol>
              </a:tblGrid>
              <a:tr h="298943"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ELVES </a:t>
                      </a:r>
                      <a:r>
                        <a:rPr lang="ru-RU" sz="2100" b="0" i="0" u="none" strike="noStrike" kern="1200" cap="none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info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T0</a:t>
                      </a:r>
                      <a:r>
                        <a:rPr lang="en-US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GTU</a:t>
                      </a:r>
                      <a:endParaRPr lang="ru-RU" sz="21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X0</a:t>
                      </a:r>
                      <a:r>
                        <a:rPr lang="en-US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km</a:t>
                      </a:r>
                      <a:endParaRPr lang="ru-RU" sz="21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Y0</a:t>
                      </a:r>
                      <a:r>
                        <a:rPr lang="en-US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km</a:t>
                      </a:r>
                      <a:endParaRPr lang="ru-RU" sz="21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Z0</a:t>
                      </a:r>
                      <a:r>
                        <a:rPr lang="en-US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km</a:t>
                      </a:r>
                      <a:endParaRPr lang="ru-RU" sz="21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751864"/>
                  </a:ext>
                </a:extLst>
              </a:tr>
              <a:tr h="328320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ans" pitchFamily="34"/>
                          <a:ea typeface="Liberation Sans" pitchFamily="34"/>
                          <a:cs typeface="Liberation Sans" pitchFamily="34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φ</a:t>
                      </a:r>
                      <a:r>
                        <a:rPr lang="ru-RU" sz="2100" b="0" i="0" u="none" strike="noStrike" kern="1200" cap="none" baseline="-25000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ans" pitchFamily="34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°</a:t>
                      </a:r>
                      <a:endParaRPr lang="ru-RU" sz="2100" b="0" i="0" u="none" strike="noStrike" kern="1200" cap="none" baseline="-25000" dirty="0">
                        <a:ln>
                          <a:noFill/>
                        </a:ln>
                        <a:latin typeface="Arial" panose="020B0604020202020204" pitchFamily="34" charset="0"/>
                        <a:ea typeface="Liberation Sans" pitchFamily="34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mean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std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618871"/>
                  </a:ext>
                </a:extLst>
              </a:tr>
              <a:tr h="328320">
                <a:tc rowSpan="2">
                  <a:txBody>
                    <a:bodyPr/>
                    <a:lstStyle/>
                    <a:p>
                      <a:r>
                        <a:rPr lang="en-US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-0.1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3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8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150.3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3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9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4.5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7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284444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-0.1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100.3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150.3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6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6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4.4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3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8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8364093"/>
                  </a:ext>
                </a:extLst>
              </a:tr>
              <a:tr h="328320">
                <a:tc rowSpan="2">
                  <a:txBody>
                    <a:bodyPr/>
                    <a:lstStyle/>
                    <a:p>
                      <a:r>
                        <a:rPr lang="en-US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-0.06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100.09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150.17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4.6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48423261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2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-0.0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5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2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100.16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150.2</a:t>
                      </a:r>
                      <a:r>
                        <a:rPr lang="en-US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3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Liberation Serif" pitchFamily="1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4.56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>
                          <a:latin typeface="Liberation Serif" pitchFamily="18"/>
                          <a:ea typeface="Liberation Serif" pitchFamily="18"/>
                          <a:cs typeface="Liberation Serif" pitchFamily="18"/>
                        </a:defRPr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Liberation Serif" pitchFamily="18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317031"/>
                  </a:ext>
                </a:extLst>
              </a:tr>
              <a:tr h="328320"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100" b="0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True </a:t>
                      </a:r>
                      <a:r>
                        <a:rPr lang="ru-RU" sz="2100" b="0" i="0" u="none" strike="noStrike" kern="1200" cap="none" dirty="0" err="1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data</a:t>
                      </a:r>
                      <a:endParaRPr lang="ru-RU" sz="2100" b="0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Noto Sans CJK SC" pitchFamily="2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100" b="1" i="0" u="none" strike="noStrike" kern="1200" cap="none" dirty="0">
                          <a:ln>
                            <a:noFill/>
                          </a:ln>
                          <a:latin typeface="Arial" panose="020B0604020202020204" pitchFamily="34" charset="0"/>
                          <a:ea typeface="Noto Sans CJK SC" pitchFamily="2"/>
                          <a:cs typeface="Arial" panose="020B0604020202020204" pitchFamily="34" charset="0"/>
                        </a:rPr>
                        <a:t>5</a:t>
                      </a:r>
                      <a:endParaRPr lang="ru-RU" sz="2100" b="1" i="0" u="none" strike="noStrike" kern="1200" cap="none" dirty="0">
                        <a:ln>
                          <a:noFill/>
                        </a:ln>
                        <a:latin typeface="Arial" panose="020B0604020202020204" pitchFamily="34" charset="0"/>
                        <a:ea typeface="Noto Sans CJK SC" pitchFamily="2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57739"/>
                  </a:ext>
                </a:extLst>
              </a:tr>
            </a:tbl>
          </a:graphicData>
        </a:graphic>
      </p:graphicFrame>
      <p:sp>
        <p:nvSpPr>
          <p:cNvPr id="5" name="Овал 4">
            <a:extLst>
              <a:ext uri="{FF2B5EF4-FFF2-40B4-BE49-F238E27FC236}">
                <a16:creationId xmlns:a16="http://schemas.microsoft.com/office/drawing/2014/main" id="{85B15F18-0218-4FB2-9D48-28D585DA1917}"/>
              </a:ext>
            </a:extLst>
          </p:cNvPr>
          <p:cNvSpPr/>
          <p:nvPr/>
        </p:nvSpPr>
        <p:spPr>
          <a:xfrm>
            <a:off x="7997252" y="2345961"/>
            <a:ext cx="906905" cy="17388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563A3-EDC8-C9B1-01C1-610130FEC1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360746"/>
            <a:ext cx="9071640" cy="677108"/>
          </a:xfrm>
        </p:spPr>
        <p:txBody>
          <a:bodyPr vert="horz">
            <a:spAutoFit/>
          </a:bodyPr>
          <a:lstStyle/>
          <a:p>
            <a:pPr lvl="0" rtl="0"/>
            <a:r>
              <a:rPr lang="ru-RU" dirty="0" err="1"/>
              <a:t>Kinematic</a:t>
            </a:r>
            <a:r>
              <a:rPr lang="ru-RU" dirty="0"/>
              <a:t> </a:t>
            </a:r>
            <a:r>
              <a:rPr lang="en-US" dirty="0"/>
              <a:t>R</a:t>
            </a:r>
            <a:r>
              <a:rPr lang="ru-RU" dirty="0" err="1"/>
              <a:t>eco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7D3028-40D7-8318-A3EF-5104A8E706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vert="horz">
            <a:normAutofit/>
          </a:bodyPr>
          <a:lstStyle/>
          <a:p>
            <a:pPr lvl="0" rtl="0">
              <a:buSzPct val="45000"/>
              <a:buFont typeface="OpenSymbol"/>
              <a:buChar char="●"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Pros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rtl="0">
              <a:buSzPct val="45000"/>
              <a:buFont typeface="OpenSymbol"/>
              <a:buChar char="●"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Biased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hangingPunct="0"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Hypothesis 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moment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passes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ru-RU" sz="260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hangingPunct="0">
              <a:spcBef>
                <a:spcPts val="1417"/>
              </a:spcBef>
              <a:buSzPct val="75000"/>
              <a:buFont typeface="OpenSymbol"/>
              <a:buChar char="–"/>
            </a:pP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600" dirty="0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highlight>
                  <a:scrgbClr r="0" g="0" b="0">
                    <a:alpha val="0"/>
                  </a:scrgbClr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likelihood</a:t>
            </a:r>
            <a:endParaRPr lang="en-US" sz="2600" dirty="0">
              <a:highlight>
                <a:scrgbClr r="0" g="0" b="0">
                  <a:alpha val="0"/>
                </a:scrgbClr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hangingPunct="0">
              <a:spcBef>
                <a:spcPts val="1417"/>
              </a:spcBef>
              <a:buSzPct val="75000"/>
              <a:buNone/>
            </a:pPr>
            <a:endParaRPr lang="ru-RU" sz="2600" dirty="0">
              <a:highlight>
                <a:scrgbClr r="0" g="0" b="0">
                  <a:alpha val="0"/>
                </a:scrgbClr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2E353D"/>
      </a:dk1>
      <a:lt1>
        <a:sysClr val="window" lastClr="F9F9FB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2E353D"/>
      </a:dk1>
      <a:lt1>
        <a:sysClr val="window" lastClr="F9F9FB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2E353D"/>
      </a:dk1>
      <a:lt1>
        <a:sysClr val="window" lastClr="F9F9FB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861</Words>
  <Application>Microsoft Office PowerPoint</Application>
  <PresentationFormat>Произвольный</PresentationFormat>
  <Paragraphs>263</Paragraphs>
  <Slides>14</Slides>
  <Notes>10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Aptos</vt:lpstr>
      <vt:lpstr>Arial</vt:lpstr>
      <vt:lpstr>Cambria Math</vt:lpstr>
      <vt:lpstr>helvetica neue</vt:lpstr>
      <vt:lpstr>Liberation Sans</vt:lpstr>
      <vt:lpstr>Liberation Serif</vt:lpstr>
      <vt:lpstr>OpenSymbol</vt:lpstr>
      <vt:lpstr>Default</vt:lpstr>
      <vt:lpstr>Презентация PowerPoint</vt:lpstr>
      <vt:lpstr>Презентация PowerPoint</vt:lpstr>
      <vt:lpstr>ELVES in Mini-EUSO</vt:lpstr>
      <vt:lpstr>Bayesian inference</vt:lpstr>
      <vt:lpstr>Презентация PowerPoint</vt:lpstr>
      <vt:lpstr>Презентация PowerPoint</vt:lpstr>
      <vt:lpstr>Презентация PowerPoint</vt:lpstr>
      <vt:lpstr>Kinematic Reco: results</vt:lpstr>
      <vt:lpstr>Kinematic Reco</vt:lpstr>
      <vt:lpstr>Dynamic Reco: results (1) </vt:lpstr>
      <vt:lpstr>Презентация PowerPoint</vt:lpstr>
      <vt:lpstr>Reco results: posteriors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</dc:creator>
  <cp:lastModifiedBy>Roman</cp:lastModifiedBy>
  <cp:revision>201</cp:revision>
  <dcterms:created xsi:type="dcterms:W3CDTF">2025-06-02T11:50:12Z</dcterms:created>
  <dcterms:modified xsi:type="dcterms:W3CDTF">2025-06-04T06:49:59Z</dcterms:modified>
</cp:coreProperties>
</file>