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021" r:id="rId3"/>
    <p:sldId id="276" r:id="rId4"/>
    <p:sldId id="275" r:id="rId5"/>
    <p:sldId id="1980" r:id="rId6"/>
    <p:sldId id="2000" r:id="rId7"/>
    <p:sldId id="2003" r:id="rId8"/>
    <p:sldId id="1999" r:id="rId9"/>
    <p:sldId id="2009" r:id="rId10"/>
    <p:sldId id="280" r:id="rId11"/>
    <p:sldId id="2018" r:id="rId12"/>
    <p:sldId id="2017" r:id="rId13"/>
    <p:sldId id="2019" r:id="rId14"/>
    <p:sldId id="2013" r:id="rId15"/>
    <p:sldId id="2015" r:id="rId16"/>
    <p:sldId id="2012" r:id="rId17"/>
    <p:sldId id="2020" r:id="rId18"/>
    <p:sldId id="2011" r:id="rId19"/>
    <p:sldId id="2016" r:id="rId20"/>
    <p:sldId id="2022" r:id="rId21"/>
    <p:sldId id="2023" r:id="rId22"/>
    <p:sldId id="2024" r:id="rId23"/>
    <p:sldId id="2002" r:id="rId24"/>
    <p:sldId id="2007" r:id="rId25"/>
    <p:sldId id="2005" r:id="rId26"/>
    <p:sldId id="2006" r:id="rId27"/>
    <p:sldId id="277" r:id="rId28"/>
    <p:sldId id="2008" r:id="rId29"/>
    <p:sldId id="2004" r:id="rId30"/>
    <p:sldId id="201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8" autoAdjust="0"/>
    <p:restoredTop sz="94660"/>
  </p:normalViewPr>
  <p:slideViewPr>
    <p:cSldViewPr snapToGrid="0">
      <p:cViewPr>
        <p:scale>
          <a:sx n="78" d="100"/>
          <a:sy n="78" d="100"/>
        </p:scale>
        <p:origin x="-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9782D-8D3E-4487-8581-FA34B33FA8E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DDCF2-B11F-4B52-9233-7142E5B0E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DA99-B439-C55D-211E-09217EC0F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C99E5-B734-38F5-A37B-A1D21C251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F399C-FFDA-88B4-9D3A-FE5DA151D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0D00-D499-407C-893D-9E59DF0808D4}" type="datetime1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D8CF2-0008-FCC9-6E9B-87C1C19EA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D4FAC-1DD1-E64F-2DD5-F9D9731C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62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8DA5-259D-5F54-35D5-0C1DB9F4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8A422-6CD4-2503-1A88-4B5B4B6C2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FB354-0EFA-17D2-4B72-FBA152DE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0EEA-3DA9-4DBC-8BFA-4817027FCE15}" type="datetime1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DBB70-D361-C582-040C-B8D92B0A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BAC7B-B65A-F7CE-711F-2486DB05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2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3EAD0E-AB68-FC4B-463A-7E8700459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374B9-771D-DE43-4C32-C7E9490EB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98D7D-218F-3815-8893-CA49B73A6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C69A-3BC4-4A84-B8AC-784213618433}" type="datetime1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BE048-DA0F-9202-3164-7DFDDD21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9C43E-78BA-0579-78B5-5CBC17A2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7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B459-5EA9-4E95-2D4D-B5EBE398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FC159-5C14-9211-8986-A2297655A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1FD25-13C5-5441-5C7E-C8AD763A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26534-AE5A-432B-8060-DD4CB58F6615}" type="datetime1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88762-4B80-49C3-9416-DC2B7818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02AA6-762B-16A1-665B-C9ED7AC9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0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D98C5-4557-8902-9DD0-26D7002D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96B76-6B04-85FD-F551-D412CF50E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F26E8-8E66-64C9-A07E-52453E5D9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AB0B-F179-42DF-A71C-9196D7164EBE}" type="datetime1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8C431-B4B6-C528-5B00-6C53160F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87AA0-DF86-F493-2A99-53A7F19A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8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BEB66-DBBB-E7C9-D98D-E0ED75270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F292F-6FFD-82E6-2EB6-0FB93E1BF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7708C-F187-D313-2434-A2E08013B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41B15-481F-0EE7-0CE3-2DC5FEA8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5BE9-EDD6-42DA-BFDC-D0B75A832732}" type="datetime1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00FF9-5FE9-7518-D8F1-526EDC018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761B3-582A-1294-F798-057AFFF4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0EF75-6219-D0D3-0CB4-E40F9106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78D26-5A44-13E8-4F13-B0734CA2C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A0BFF-17CA-8B97-1E49-3BC9FCE28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FD947-46F4-B964-39A9-B7F760D26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F070A-8B2F-664B-6696-01F194FFA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4D15E-6674-02C7-AC42-6AED96C47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C77E-0CC1-4571-87E1-0A58A59A642A}" type="datetime1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FE78D4-D505-C8C6-8515-35FA0C4D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1B166-EE05-A1E9-9FC3-3C28AE52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4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3A10-1ABA-52FB-D9DD-0C190DA6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CC554D-9624-20E6-5BFC-4BF7954C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51AE-E6D4-451C-A12F-5031640BE23F}" type="datetime1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6E3D1-AC3C-4AA9-C157-8BE87A2C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9917F-6532-DA92-10A1-6DCC75F9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7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710B5-33C9-9509-AD1F-8CFCB45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EF1E-0212-4664-86F6-C9AF8727345C}" type="datetime1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7436A-EDF1-E73B-33E3-D4C7E646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A2B03-98E4-8C02-2757-112793D2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377B-6BBA-DA28-82DD-CB13E770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4A95B-5CE4-BA53-C2D0-E7D8068E7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2341E-AF1E-BDC1-DA81-D02E3B8F1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0FB25-1EB5-A0B3-619E-8B210225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6CBD-9B6F-497E-8997-28F8F7725269}" type="datetime1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4B01C-9D5D-A491-975B-2C7C00877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AE32A-E221-D6BD-8B15-57AEE4B1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9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F7A9-5345-DFEB-DE68-AE8F7BB22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B60380-4529-2DC7-E21F-B9BDC26BD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99C6E-0A3D-16E2-7284-7A3A37BBF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5D9FB-01A3-1068-629A-19DA468F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E1AA7-EC87-46DF-9C78-3B1C179246AC}" type="datetime1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390EB-DBF8-0805-3BD2-75567F38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8B8C7-325E-515A-F333-442D0D13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4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7E4CC-F597-60A7-8311-28337CB1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2C647-9745-5B14-B7EB-E926C24D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2852A-B39D-57C2-FB00-DD2FEC369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9BE545-F311-4148-926D-4CEBAB804835}" type="datetime1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E51EB-A60E-F363-E5ED-47E99FA2F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Wiencke  EUSO Paris June 2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96A8F-1F02-05ED-AB25-B017ECC60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A0B26E-3247-45DD-A002-AE1275B71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7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6.1367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58933/contributions/6499308/" TargetMode="External"/><Relationship Id="rId2" Type="http://schemas.openxmlformats.org/officeDocument/2006/relationships/hyperlink" Target="https://indico.cern.ch/event/1258933/contributions/6485847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1258933/contributions/649070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y.mines.edu/entities/publication/0c1ccc28-568c-40a0-a28a-7a3e81063a68" TargetMode="External"/><Relationship Id="rId2" Type="http://schemas.openxmlformats.org/officeDocument/2006/relationships/hyperlink" Target="https://repository.mines.edu/entities/publication/80552f4d-2fd4-4148-95a5-83ea58c22498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58933/contributions/6499308/" TargetMode="External"/><Relationship Id="rId2" Type="http://schemas.openxmlformats.org/officeDocument/2006/relationships/hyperlink" Target="https://indico.cern.ch/event/1258933/contributions/6485847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1258933/contributions/6490701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y.mines.edu/entities/publication/0c1ccc28-568c-40a0-a28a-7a3e81063a68" TargetMode="External"/><Relationship Id="rId2" Type="http://schemas.openxmlformats.org/officeDocument/2006/relationships/hyperlink" Target="https://repository.mines.edu/entities/publication/80552f4d-2fd4-4148-95a5-83ea58c22498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6.13673" TargetMode="External"/><Relationship Id="rId2" Type="http://schemas.openxmlformats.org/officeDocument/2006/relationships/hyperlink" Target="https://arxiv.org/abs/2406.0827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505.2076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96D29-D311-841F-588D-9062E1C9C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664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EUSO-SPB2 Highlights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1E289-F6D2-5EE2-2CAA-9BCA048C9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6346" y="4907756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Lawrence Wiencke</a:t>
            </a:r>
          </a:p>
          <a:p>
            <a:pPr algn="l"/>
            <a:r>
              <a:rPr lang="en-US" dirty="0"/>
              <a:t>June 2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pPr algn="l"/>
            <a:r>
              <a:rPr lang="en-US" dirty="0"/>
              <a:t>EUSO Collaboration Meeting</a:t>
            </a:r>
          </a:p>
          <a:p>
            <a:pPr algn="l"/>
            <a:r>
              <a:rPr lang="en-US" dirty="0"/>
              <a:t>Paris France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B6063-2E0A-F258-58FC-1D6A1FB8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5075E-9EE0-2674-E4B5-37361273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823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AF2070-288A-BB25-C347-20FA9BD8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955" y="136525"/>
            <a:ext cx="8601075" cy="63912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44593D-5CCC-87AD-1EDA-479F7EC0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1A84F-1B34-D184-84F8-79209CA7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DC143-E2F9-7607-17C5-86B894C1369B}"/>
              </a:ext>
            </a:extLst>
          </p:cNvPr>
          <p:cNvSpPr txBox="1"/>
          <p:nvPr/>
        </p:nvSpPr>
        <p:spPr>
          <a:xfrm>
            <a:off x="302079" y="1322614"/>
            <a:ext cx="289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for UHECR’s with FT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752FC-7E24-966A-1E54-1D85A217476F}"/>
              </a:ext>
            </a:extLst>
          </p:cNvPr>
          <p:cNvSpPr txBox="1"/>
          <p:nvPr/>
        </p:nvSpPr>
        <p:spPr>
          <a:xfrm>
            <a:off x="302079" y="1663639"/>
            <a:ext cx="2899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Physics 165 Feb 2025 103046)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arXiv:2406.13673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2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C1F7B-104B-2194-2CD9-881705A0D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F5861B-8B09-7BEC-2383-FFA070BB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7C07F9-BF32-2270-85C9-F0C2207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BF12-0381-40F1-B49D-1AEAF062687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D5977-DFDF-B00C-8EF5-054330910130}"/>
              </a:ext>
            </a:extLst>
          </p:cNvPr>
          <p:cNvSpPr txBox="1"/>
          <p:nvPr/>
        </p:nvSpPr>
        <p:spPr>
          <a:xfrm>
            <a:off x="851682" y="462665"/>
            <a:ext cx="10641235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SPB2 –publications  - in preparation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Observation of Cosmic Rays above the limb via Cherenkov Telescope on-board the EUSO-SPB2 mission  </a:t>
            </a: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EUSO-SPB2 Cherenkov Telescope results for target of opportunity  neutrino sources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EUSO-SPB2 Diffuse Neutrino Limit and Night Sky Backgrounds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SPB2 related   short author papers in preparation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Scheduling follow-up observations of energetic transients with the neutrino target scheduler (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NuTS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Geomagnetic Field Deflections and Cherenkov Production of Muons in Horizontal Extensive Air Showers  (D. Fuehne, T.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Heibge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ICRC 2025  Presentations/Proceedings in preparation (3)</a:t>
            </a:r>
          </a:p>
          <a:p>
            <a:r>
              <a:rPr lang="en-US" sz="1600" dirty="0">
                <a:hlinkClick r:id="rId2"/>
              </a:rPr>
              <a:t>EUSO-SPB2 Cherenkov Telescope: Overview and First Neutrino Constraints</a:t>
            </a:r>
            <a:r>
              <a:rPr lang="en-US" sz="1600" dirty="0"/>
              <a:t>   </a:t>
            </a:r>
            <a:r>
              <a:rPr lang="en-US" sz="1600" dirty="0" err="1"/>
              <a:t>Heibges</a:t>
            </a:r>
            <a:r>
              <a:rPr lang="en-US" sz="1600" dirty="0"/>
              <a:t>  (Reno et al)</a:t>
            </a:r>
          </a:p>
          <a:p>
            <a:r>
              <a:rPr lang="en-US" sz="1600" dirty="0">
                <a:hlinkClick r:id="rId3"/>
              </a:rPr>
              <a:t>Using the Cherenkov Telescope onboard EUSO-SPB2 for Target of Opportunity searches of very high energy neutrino sources</a:t>
            </a:r>
            <a:r>
              <a:rPr lang="en-US" sz="1600" dirty="0"/>
              <a:t>   Venters, </a:t>
            </a:r>
            <a:r>
              <a:rPr lang="en-US" sz="1600" dirty="0" err="1"/>
              <a:t>Guépin</a:t>
            </a:r>
            <a:r>
              <a:rPr lang="en-US" sz="1600" dirty="0"/>
              <a:t> at al</a:t>
            </a:r>
          </a:p>
          <a:p>
            <a:r>
              <a:rPr lang="en-US" sz="1600" dirty="0">
                <a:hlinkClick r:id="rId4"/>
              </a:rPr>
              <a:t>EUSO-SPB2 Cosmic Ray Searches and Observations</a:t>
            </a:r>
            <a:r>
              <a:rPr lang="en-US" sz="1600" dirty="0"/>
              <a:t>  </a:t>
            </a:r>
            <a:r>
              <a:rPr lang="en-US" sz="1600" dirty="0" err="1"/>
              <a:t>Filippatos</a:t>
            </a:r>
            <a:endParaRPr lang="en-US" sz="16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EE7565-A38F-68B5-6078-B24E71548240}"/>
              </a:ext>
            </a:extLst>
          </p:cNvPr>
          <p:cNvSpPr txBox="1"/>
          <p:nvPr/>
        </p:nvSpPr>
        <p:spPr>
          <a:xfrm>
            <a:off x="3690257" y="77250"/>
            <a:ext cx="616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EUSO-SPB2  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1843814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D511A-C31F-64FB-FAED-B45B33945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DD54E3-8E19-D38A-316C-A884EE22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CD90F-4216-9D3E-8881-90A7B3CD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BF12-0381-40F1-B49D-1AEAF062687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DAB92-6B99-BF4B-7E55-FA9354EB3974}"/>
              </a:ext>
            </a:extLst>
          </p:cNvPr>
          <p:cNvSpPr txBox="1"/>
          <p:nvPr/>
        </p:nvSpPr>
        <p:spPr>
          <a:xfrm>
            <a:off x="540327" y="509578"/>
            <a:ext cx="11111346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buAutoNum type="arabicPeriod"/>
            </a:pP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Maximum Energy of Shock-Accelerated Cosmic Rays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PhD thesis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Rebecca Diesing at the University of Chicago, May 2023; arXiv:2305.07697</a:t>
            </a:r>
          </a:p>
          <a:p>
            <a:pPr marL="342900" marR="0" indent="-342900" algn="just">
              <a:buAutoNum type="arabicPeriod"/>
            </a:pP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Optics and preflight testing of the telescopes of the ”Extreme Universe Space Observatory on a Super Pressure Balloon II” (EUSO-SPB2) Payload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PhD thesi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of Viktoria Kungel, Colorado School of Mines, April 6</a:t>
            </a:r>
            <a:r>
              <a:rPr lang="en-US" sz="1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2023. 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Mines Library Link to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Kungel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Thesis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The Extreme Universe Space Observatory on a Super Pressure Balloon II, Fluorescence Telescope on the Ground and (Briefly) in the Air,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PhD thesis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George Filippatos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 Colorado School of Mines, 8 November 2023. 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Mines Library Link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Filippatos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Thesis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Cherenkov Camera and search for diffuse neutrinos with EUSO-SPB2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PhD Thesis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Oscar Romero, Georgia Tech, 2024.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Cherenkov Camera and observation of HECR candidates with EUSO-SPB2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PhD Thesis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Eliza Gazda, Georgia Tech 2024.</a:t>
            </a: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/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Calibration of the MAPMTs of the JEM-EUSO missions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PhD thesis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Daniil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Troimov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Universite Paris Cite, </a:t>
            </a:r>
          </a:p>
          <a:p>
            <a:pPr marL="0" marR="0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Dec 9</a:t>
            </a:r>
            <a:r>
              <a:rPr lang="en-US" sz="16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2024.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en-US" sz="1600" i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First results from the Cherenkov Telescope flown on EUSO-SPB2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PhD thesis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of Tobias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Heibges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Colorado School of Mines, March 31</a:t>
            </a:r>
            <a:r>
              <a:rPr lang="en-US" sz="1600" baseline="300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	 2025.</a:t>
            </a: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The targets of opportunity source catalog, prioritization, scheduler and related mechanics for the EUSO-SPB2 mission.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MsC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thesis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Hannah Wistrand at Colorado School of Mines, 12 April 2024.</a:t>
            </a:r>
          </a:p>
          <a:p>
            <a:pPr marL="0" marR="0"/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Simulating the Cherenkov emission and geomagnetic effects of muons and muon-induced </a:t>
            </a:r>
            <a:r>
              <a:rPr lang="en-US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subshowers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from extensive air showers for the EUSO-SPB2 mission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MsC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thesis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Duncan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Fuehne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at Colorado School of Mines, 17 May 2024.</a:t>
            </a: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B678D-D276-8C74-1193-B27BE08AD2ED}"/>
              </a:ext>
            </a:extLst>
          </p:cNvPr>
          <p:cNvSpPr txBox="1"/>
          <p:nvPr/>
        </p:nvSpPr>
        <p:spPr>
          <a:xfrm>
            <a:off x="3265715" y="42724"/>
            <a:ext cx="414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EUSO-SPB2  Graduate Student Theses</a:t>
            </a:r>
          </a:p>
        </p:txBody>
      </p:sp>
    </p:spTree>
    <p:extLst>
      <p:ext uri="{BB962C8B-B14F-4D97-AF65-F5344CB8AC3E}">
        <p14:creationId xmlns:p14="http://schemas.microsoft.com/office/powerpoint/2010/main" val="943702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C87D9-3DB0-8E78-9579-D7B7433C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406742-E977-6E80-012C-9C3997AA7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FB76E7-BDF6-EFD6-2B87-5FF82695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9AE83-9551-CE3C-94C3-97924683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078" y="136525"/>
            <a:ext cx="9648499" cy="59567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4173D8-5F22-48C0-D203-C862276D4E51}"/>
              </a:ext>
            </a:extLst>
          </p:cNvPr>
          <p:cNvSpPr/>
          <p:nvPr/>
        </p:nvSpPr>
        <p:spPr>
          <a:xfrm rot="765254">
            <a:off x="8161686" y="3082857"/>
            <a:ext cx="2365933" cy="3394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30CE2-86F6-EC95-86AA-E83B8EC34398}"/>
              </a:ext>
            </a:extLst>
          </p:cNvPr>
          <p:cNvSpPr/>
          <p:nvPr/>
        </p:nvSpPr>
        <p:spPr>
          <a:xfrm rot="1117451">
            <a:off x="5145044" y="3307000"/>
            <a:ext cx="5807957" cy="10109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76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526890-D110-063C-DAE8-76F46699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5EB3-36FE-F1CC-9657-523763AE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C9A84-7B19-62E2-05D3-F1A579473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746" y="369924"/>
            <a:ext cx="8730595" cy="5594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F3DA2A-CE06-9C96-06E5-5CFCBC14D4B7}"/>
              </a:ext>
            </a:extLst>
          </p:cNvPr>
          <p:cNvSpPr txBox="1"/>
          <p:nvPr/>
        </p:nvSpPr>
        <p:spPr>
          <a:xfrm>
            <a:off x="3095538" y="5964572"/>
            <a:ext cx="622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 observing periods used for T. </a:t>
            </a:r>
            <a:r>
              <a:rPr lang="en-US" dirty="0" err="1"/>
              <a:t>Heibges</a:t>
            </a:r>
            <a:r>
              <a:rPr lang="en-US" dirty="0"/>
              <a:t> Thesis data analysis</a:t>
            </a:r>
          </a:p>
        </p:txBody>
      </p:sp>
    </p:spTree>
    <p:extLst>
      <p:ext uri="{BB962C8B-B14F-4D97-AF65-F5344CB8AC3E}">
        <p14:creationId xmlns:p14="http://schemas.microsoft.com/office/powerpoint/2010/main" val="58311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84D2B8-4E8A-8667-9545-C245274E9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2EEA1-9590-2718-F457-23036FC2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7448A-1259-322F-D1F8-B5CA1AEF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436" y="229321"/>
            <a:ext cx="7532578" cy="478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5CBD1A-E3E5-D57B-9ED3-ADE862ADC02C}"/>
              </a:ext>
            </a:extLst>
          </p:cNvPr>
          <p:cNvSpPr txBox="1"/>
          <p:nvPr/>
        </p:nvSpPr>
        <p:spPr>
          <a:xfrm>
            <a:off x="2835480" y="5016616"/>
            <a:ext cx="6291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Expected number of EASs during the 45 minute above the limb observation period for EUSO-SPB2 on May 14</a:t>
            </a:r>
            <a:r>
              <a:rPr lang="en-US" baseline="30000" dirty="0"/>
              <a:t>th</a:t>
            </a:r>
            <a:r>
              <a:rPr lang="en-US" dirty="0"/>
              <a:t>.  </a:t>
            </a:r>
          </a:p>
          <a:p>
            <a:r>
              <a:rPr lang="en-US" dirty="0"/>
              <a:t>T. </a:t>
            </a:r>
            <a:r>
              <a:rPr lang="en-US" dirty="0" err="1"/>
              <a:t>Heibges</a:t>
            </a:r>
            <a:r>
              <a:rPr lang="en-US" dirty="0"/>
              <a:t> PhD Thesis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99036-A8E6-6D6B-4AB6-8DBC04939880}"/>
              </a:ext>
            </a:extLst>
          </p:cNvPr>
          <p:cNvSpPr txBox="1"/>
          <p:nvPr/>
        </p:nvSpPr>
        <p:spPr>
          <a:xfrm rot="1747804">
            <a:off x="4538444" y="2204839"/>
            <a:ext cx="226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B7CA6-8177-102F-D616-FFA8F96E7903}"/>
              </a:ext>
            </a:extLst>
          </p:cNvPr>
          <p:cNvSpPr txBox="1"/>
          <p:nvPr/>
        </p:nvSpPr>
        <p:spPr>
          <a:xfrm rot="2023244">
            <a:off x="4669262" y="1495778"/>
            <a:ext cx="332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Simplified Simulation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B0897-5AA3-9176-7E7B-24914B38F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222" y="254167"/>
            <a:ext cx="2019404" cy="99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2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A66C8F-A261-6433-8149-947EE96E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E46785-11E7-F817-E771-018B2682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FC70B-7FE3-3210-2648-D935DA10C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934" y="3487225"/>
            <a:ext cx="4386106" cy="3260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C9243-CA0A-B424-462C-476F5FEC0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10" y="38457"/>
            <a:ext cx="4227753" cy="3111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934A7-E939-2B46-80EB-F163EFD50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180" y="3501237"/>
            <a:ext cx="4315056" cy="2895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FB922-3206-A1FA-2142-6A07F4BEE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180" y="38457"/>
            <a:ext cx="4114801" cy="29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92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F29E3-32C6-ADA9-0CAC-4E9210846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E8164E-81E3-C973-75F5-A8C58F02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8FC84-B83F-E954-51C3-891469A3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C433D-E950-8210-B2D5-C1489BB8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078" y="136525"/>
            <a:ext cx="9648499" cy="59567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DDA8DB-6B67-1892-3F6D-909B77C80BB0}"/>
              </a:ext>
            </a:extLst>
          </p:cNvPr>
          <p:cNvSpPr/>
          <p:nvPr/>
        </p:nvSpPr>
        <p:spPr>
          <a:xfrm rot="1117451">
            <a:off x="5145044" y="3307000"/>
            <a:ext cx="5807957" cy="10109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7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AE5139-4AAB-B657-4A40-9FC85820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93576-C939-F219-1467-3AD26A40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DDDB4-44C6-F707-8568-276979FB8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82" y="284604"/>
            <a:ext cx="8540024" cy="58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6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A58246-FAE6-2DDF-DB2A-9281123E4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E7BF02-F05C-981B-3E39-73D79270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1F0FD-34FB-58A3-492C-5F63A42C7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764" y="136525"/>
            <a:ext cx="7906436" cy="5461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848DA0-F5AE-A1DF-A260-DE3A57023740}"/>
              </a:ext>
            </a:extLst>
          </p:cNvPr>
          <p:cNvSpPr txBox="1"/>
          <p:nvPr/>
        </p:nvSpPr>
        <p:spPr>
          <a:xfrm>
            <a:off x="7223647" y="5598163"/>
            <a:ext cx="24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Heibges</a:t>
            </a:r>
            <a:r>
              <a:rPr lang="en-US" dirty="0"/>
              <a:t>    PhD Thesis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291B35-2689-AAB2-FFA1-36EB33927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28" y="5687688"/>
            <a:ext cx="5719220" cy="8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0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9B751-3A5A-E875-6AB5-FF82BCF78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5CDB9-4138-C5E2-260C-EDAC4445A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1E678-56D1-BD38-4589-2A49A81D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FC198-F466-4850-8E04-48ACC03123F3}"/>
              </a:ext>
            </a:extLst>
          </p:cNvPr>
          <p:cNvSpPr txBox="1"/>
          <p:nvPr/>
        </p:nvSpPr>
        <p:spPr>
          <a:xfrm>
            <a:off x="3971489" y="237023"/>
            <a:ext cx="392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EUSO-SPB2 session on Wed. June 4th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DDEBC8-ACEB-A156-831F-6CFBA5DC7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90" y="711060"/>
            <a:ext cx="10097019" cy="54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27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D3CBFE-1802-B20D-6B1B-90B000EC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9D3D8-C1DC-9008-C6F1-95F94075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10442-2063-E6AC-DD5C-213185657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02" y="262032"/>
            <a:ext cx="7889421" cy="5746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7016B-BBEA-E388-0DD9-E7F1779C6C04}"/>
              </a:ext>
            </a:extLst>
          </p:cNvPr>
          <p:cNvSpPr txBox="1"/>
          <p:nvPr/>
        </p:nvSpPr>
        <p:spPr>
          <a:xfrm>
            <a:off x="8089061" y="5824247"/>
            <a:ext cx="24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Heibges</a:t>
            </a:r>
            <a:r>
              <a:rPr lang="en-US" dirty="0"/>
              <a:t>    PhD Thesis</a:t>
            </a:r>
          </a:p>
        </p:txBody>
      </p:sp>
    </p:spTree>
    <p:extLst>
      <p:ext uri="{BB962C8B-B14F-4D97-AF65-F5344CB8AC3E}">
        <p14:creationId xmlns:p14="http://schemas.microsoft.com/office/powerpoint/2010/main" val="2570490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65FB63-0E9B-2500-A5DF-5C5C1E80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8C9E48-2D01-2AF7-B750-D14760C2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B7C10-72B7-DDF1-C445-880A671FE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526" y="465364"/>
            <a:ext cx="8830073" cy="560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6A4DF2-76E7-68D6-2654-E45943AE8DD9}"/>
              </a:ext>
            </a:extLst>
          </p:cNvPr>
          <p:cNvSpPr txBox="1"/>
          <p:nvPr/>
        </p:nvSpPr>
        <p:spPr>
          <a:xfrm>
            <a:off x="7942105" y="5841875"/>
            <a:ext cx="24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Heibges</a:t>
            </a:r>
            <a:r>
              <a:rPr lang="en-US" dirty="0"/>
              <a:t>    PhD Thesis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883DA1-6994-E3AB-28CB-1EBA9CED13E5}"/>
              </a:ext>
            </a:extLst>
          </p:cNvPr>
          <p:cNvSpPr txBox="1"/>
          <p:nvPr/>
        </p:nvSpPr>
        <p:spPr>
          <a:xfrm>
            <a:off x="3047320" y="3244334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078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8F4C27-70D7-DB29-BE5F-38F47A6CC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FABB45-67D5-D640-BF3C-4694D0CA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F6C65-8E67-BE92-F903-6D589102E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92" y="1525550"/>
            <a:ext cx="8656865" cy="4580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683BB4-0B8E-281A-8EFB-AB858FF53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8327"/>
            <a:ext cx="3673073" cy="27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5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106795-AC15-5A41-BEF4-1E22EC55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214B9-D608-7204-5CEE-CC2D85A0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BF12-0381-40F1-B49D-1AEAF062687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C5DBA-5E16-DD11-DD32-D94ED95F5256}"/>
              </a:ext>
            </a:extLst>
          </p:cNvPr>
          <p:cNvSpPr txBox="1"/>
          <p:nvPr/>
        </p:nvSpPr>
        <p:spPr>
          <a:xfrm>
            <a:off x="851682" y="462665"/>
            <a:ext cx="10641235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SPB2 –publications  - in preparation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Observation of Cosmic Rays above the limb via Cherenkov Telescope on-board the EUSO-SPB2 mission  </a:t>
            </a: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EUSO-SPB2 Cherenkov Telescope results for target of opportunity  neutrino sources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EUSO-SPB2 Diffuse Neutrino Limit and Night Sky Backgrounds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SPB2 related   short author papers in preparation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Scheduling follow-up observations of energetic transients with the neutrino target scheduler (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NuTS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Geomagnetic Field Deflections and Cherenkov Production of Muons in Horizontal Extensive Air Showers  (D. Fuehne, T.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Heibge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ICRC 2025  Presentations/Proceedings in preparation (3)</a:t>
            </a:r>
          </a:p>
          <a:p>
            <a:r>
              <a:rPr lang="en-US" sz="1600" dirty="0">
                <a:hlinkClick r:id="rId2"/>
              </a:rPr>
              <a:t>EUSO-SPB2 Cherenkov Telescope: Overview and First Neutrino Constraints</a:t>
            </a:r>
            <a:r>
              <a:rPr lang="en-US" sz="1600" dirty="0"/>
              <a:t>   </a:t>
            </a:r>
            <a:r>
              <a:rPr lang="en-US" sz="1600" dirty="0" err="1"/>
              <a:t>Heibges</a:t>
            </a:r>
            <a:r>
              <a:rPr lang="en-US" sz="1600" dirty="0"/>
              <a:t>  (Reno et al)</a:t>
            </a:r>
          </a:p>
          <a:p>
            <a:r>
              <a:rPr lang="en-US" sz="1600" dirty="0">
                <a:hlinkClick r:id="rId3"/>
              </a:rPr>
              <a:t>Using the Cherenkov Telescope onboard EUSO-SPB2 for Target of Opportunity searches of very high energy neutrino sources</a:t>
            </a:r>
            <a:r>
              <a:rPr lang="en-US" sz="1600" dirty="0"/>
              <a:t>   Venters, </a:t>
            </a:r>
            <a:r>
              <a:rPr lang="en-US" sz="1600" dirty="0" err="1"/>
              <a:t>Guépin</a:t>
            </a:r>
            <a:r>
              <a:rPr lang="en-US" sz="1600" dirty="0"/>
              <a:t> at al</a:t>
            </a:r>
          </a:p>
          <a:p>
            <a:r>
              <a:rPr lang="en-US" sz="1600" dirty="0">
                <a:hlinkClick r:id="rId4"/>
              </a:rPr>
              <a:t>EUSO-SPB2 Cosmic Ray Searches and Observations</a:t>
            </a:r>
            <a:r>
              <a:rPr lang="en-US" sz="1600" dirty="0"/>
              <a:t>  </a:t>
            </a:r>
            <a:r>
              <a:rPr lang="en-US" sz="1600" dirty="0" err="1"/>
              <a:t>Filippatos</a:t>
            </a:r>
            <a:endParaRPr lang="en-US" sz="16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1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CC50B-B940-A07F-5B3C-B12D83ABF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2AE2AD-3A93-5F79-1D0F-CFA4659B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0B676-1C13-284E-47C4-7C76118E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BF12-0381-40F1-B49D-1AEAF062687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D8547-D239-B730-FD98-A7A11B383152}"/>
              </a:ext>
            </a:extLst>
          </p:cNvPr>
          <p:cNvSpPr txBox="1"/>
          <p:nvPr/>
        </p:nvSpPr>
        <p:spPr>
          <a:xfrm>
            <a:off x="851682" y="462665"/>
            <a:ext cx="1064123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SPB2 –publications  - in preparation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Observation of Cosmic Rays above the limb via Cherenkov Telescope on-board EUSO-SPB2 mission  </a:t>
            </a: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EUSO-SPB2 Cherenkov Telescope results for target of opportunity  neutrino sources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EUSO-SPB2 Diffuse Neutrino Limit and Night Sky Backgrounds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SPB2 related   short author papers in preparation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Scheduling follow-up observations of energetic transients with the neutrino target scheduler (</a:t>
            </a:r>
            <a:r>
              <a:rPr lang="en-US" sz="16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NuTS</a:t>
            </a:r>
            <a:r>
              <a:rPr lang="en-US" sz="16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Geomagnetic Field Deflections and Cherenkov Production of Muons in Horizontal Extensive Air Showers  (D. Fuehne, T.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Heibge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37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79943A-5F34-C886-594C-2C7962DA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D06B7E-F4E1-8536-E970-77205E91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4E87A-696B-C15C-976F-268E67E1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17" y="-51121"/>
            <a:ext cx="9378892" cy="691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40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1DB67-9AEC-0543-D645-C55FE2C76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8658F5-9225-0702-95BF-5473834F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7870D-6E53-816B-5704-542F136C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F5B87-4622-AE00-261F-CE6E4ABB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17" y="-51121"/>
            <a:ext cx="9378892" cy="6918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330D7-39E3-4E82-063F-9FE30DC1E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5" y="862002"/>
            <a:ext cx="6096000" cy="4869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E3800-BA4C-CB87-9067-3DD32AE0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854" y="810816"/>
            <a:ext cx="5725557" cy="3989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4082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06C39E-83DA-D071-B4C4-E01DA61707A4}"/>
              </a:ext>
            </a:extLst>
          </p:cNvPr>
          <p:cNvSpPr txBox="1"/>
          <p:nvPr/>
        </p:nvSpPr>
        <p:spPr>
          <a:xfrm>
            <a:off x="636722" y="474345"/>
            <a:ext cx="109185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Acknowledgments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JEM-EUSO   PCC    (A. </a:t>
            </a:r>
            <a:r>
              <a:rPr lang="en-US" dirty="0" err="1"/>
              <a:t>Haungs</a:t>
            </a:r>
            <a:r>
              <a:rPr lang="en-US" dirty="0"/>
              <a:t>, M. Ricci)  and the internal reviewers</a:t>
            </a:r>
          </a:p>
          <a:p>
            <a:endParaRPr lang="en-US" dirty="0"/>
          </a:p>
          <a:p>
            <a:r>
              <a:rPr lang="en-US" dirty="0"/>
              <a:t>Coordinators/corresponding authors of the EUSO-SPB2 papers</a:t>
            </a:r>
          </a:p>
          <a:p>
            <a:endParaRPr lang="en-US" dirty="0"/>
          </a:p>
          <a:p>
            <a:r>
              <a:rPr lang="en-US" dirty="0" err="1"/>
              <a:t>NuSpaceSim</a:t>
            </a:r>
            <a:r>
              <a:rPr lang="en-US" dirty="0"/>
              <a:t>  Group  (J. Krizmanic  and participants)</a:t>
            </a:r>
          </a:p>
          <a:p>
            <a:endParaRPr lang="en-US" dirty="0"/>
          </a:p>
          <a:p>
            <a:r>
              <a:rPr lang="en-US" dirty="0"/>
              <a:t>EUSO  Offline Group  (T. Paul,  J. Eser and others)</a:t>
            </a:r>
          </a:p>
          <a:p>
            <a:endParaRPr lang="en-US" dirty="0"/>
          </a:p>
          <a:p>
            <a:r>
              <a:rPr lang="en-US" dirty="0"/>
              <a:t>GT group -    CT Simulation Chain, and information about the CC  (E. Gazda, N. Otte, O. Romero and all)</a:t>
            </a:r>
          </a:p>
          <a:p>
            <a:endParaRPr lang="en-US" dirty="0"/>
          </a:p>
          <a:p>
            <a:r>
              <a:rPr lang="en-US" dirty="0"/>
              <a:t>APC, Torino, Napoli – FC characterization (M. </a:t>
            </a:r>
            <a:r>
              <a:rPr lang="en-US" dirty="0" err="1"/>
              <a:t>Bertania</a:t>
            </a:r>
            <a:r>
              <a:rPr lang="en-US" dirty="0"/>
              <a:t>, G. Osteria, E. Parizot)</a:t>
            </a:r>
          </a:p>
          <a:p>
            <a:endParaRPr lang="en-US" dirty="0"/>
          </a:p>
          <a:p>
            <a:r>
              <a:rPr lang="en-US" dirty="0" err="1"/>
              <a:t>ToO</a:t>
            </a:r>
            <a:r>
              <a:rPr lang="en-US" dirty="0"/>
              <a:t> Group  -  H. Reno,  and participants</a:t>
            </a:r>
          </a:p>
          <a:p>
            <a:endParaRPr lang="en-US" dirty="0"/>
          </a:p>
          <a:p>
            <a:r>
              <a:rPr lang="en-US" dirty="0"/>
              <a:t>NERSC       Computing through LBL   E. Judd</a:t>
            </a:r>
          </a:p>
          <a:p>
            <a:endParaRPr lang="en-US" dirty="0"/>
          </a:p>
          <a:p>
            <a:r>
              <a:rPr lang="en-US" dirty="0"/>
              <a:t>Funding Agencies  NASA, ASI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1DA739-E181-CE6B-032F-4197914B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74395-5C12-A558-2C4F-648C1F206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</p:spTree>
    <p:extLst>
      <p:ext uri="{BB962C8B-B14F-4D97-AF65-F5344CB8AC3E}">
        <p14:creationId xmlns:p14="http://schemas.microsoft.com/office/powerpoint/2010/main" val="4162091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88E58-9707-1EC3-BFD8-791E897A4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5D131-1678-5FA9-2A0D-A9558F70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D4531-0776-83E7-8945-97A5DE852AA2}"/>
              </a:ext>
            </a:extLst>
          </p:cNvPr>
          <p:cNvSpPr txBox="1"/>
          <p:nvPr/>
        </p:nvSpPr>
        <p:spPr>
          <a:xfrm>
            <a:off x="3971489" y="237023"/>
            <a:ext cx="392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EUSO-SPB2 session on Wed. June 4th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3B755-7956-09E6-24F4-D46D95F8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90" y="711060"/>
            <a:ext cx="10097019" cy="54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47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7269A4-042E-DBFB-1501-D7255CD2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7073" y="6567967"/>
            <a:ext cx="4114800" cy="365125"/>
          </a:xfrm>
        </p:spPr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A16F6-EEE1-3FAD-D002-3070329F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A group of people in graduation gowns&#10;&#10;AI-generated content may be incorrect.">
            <a:extLst>
              <a:ext uri="{FF2B5EF4-FFF2-40B4-BE49-F238E27FC236}">
                <a16:creationId xmlns:a16="http://schemas.microsoft.com/office/drawing/2014/main" id="{BD02DE1B-6B34-36F4-3417-A6524DC93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 r="2994"/>
          <a:stretch/>
        </p:blipFill>
        <p:spPr>
          <a:xfrm>
            <a:off x="2290193" y="164227"/>
            <a:ext cx="7611613" cy="5605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7F8DCD-111B-5185-C5D8-E77DC807BD0E}"/>
              </a:ext>
            </a:extLst>
          </p:cNvPr>
          <p:cNvSpPr txBox="1"/>
          <p:nvPr/>
        </p:nvSpPr>
        <p:spPr>
          <a:xfrm>
            <a:off x="3581401" y="5869123"/>
            <a:ext cx="4887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May 8</a:t>
            </a:r>
            <a:r>
              <a:rPr lang="en-US" sz="1600" baseline="30000" dirty="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2025 Tobias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Heibges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PhD (Center) </a:t>
            </a:r>
          </a:p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Advisors: Lawrence Wiencke (left) Toni Venters (Right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720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C896B-F562-4CB3-362A-7B401970E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187" y="70499"/>
            <a:ext cx="7451964" cy="281531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F371B-BC2F-DCA0-F9DC-66CF6CEBB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8587" y="6481127"/>
            <a:ext cx="4114800" cy="365125"/>
          </a:xfrm>
        </p:spPr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F4E16-C2B2-98AA-6535-5B98A80C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5F4E7-9E8E-F7EF-5C07-1A5360DC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29" t="1509" r="9752" b="10894"/>
          <a:stretch/>
        </p:blipFill>
        <p:spPr>
          <a:xfrm>
            <a:off x="6781461" y="2772837"/>
            <a:ext cx="5434351" cy="3726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8456E-D4F5-4CB8-69B3-5453E0C534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38" b="10982"/>
          <a:stretch/>
        </p:blipFill>
        <p:spPr>
          <a:xfrm>
            <a:off x="119062" y="119699"/>
            <a:ext cx="6519481" cy="3162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9A557-F990-57F2-68F0-0619FB5A1FC3}"/>
              </a:ext>
            </a:extLst>
          </p:cNvPr>
          <p:cNvSpPr txBox="1"/>
          <p:nvPr/>
        </p:nvSpPr>
        <p:spPr>
          <a:xfrm>
            <a:off x="6849316" y="359158"/>
            <a:ext cx="3522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Launched May 13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Wanaka NZ</a:t>
            </a:r>
          </a:p>
          <a:p>
            <a:r>
              <a:rPr lang="en-US" dirty="0">
                <a:solidFill>
                  <a:srgbClr val="FFFF00"/>
                </a:solidFill>
              </a:rPr>
              <a:t>Aborted     May  14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Pacific Ocean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87286-B105-71CA-8D27-B0C999724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07" y="3331897"/>
            <a:ext cx="6255048" cy="31000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30EEF1-3685-384C-C35E-182BF6885C7B}"/>
              </a:ext>
            </a:extLst>
          </p:cNvPr>
          <p:cNvSpPr txBox="1"/>
          <p:nvPr/>
        </p:nvSpPr>
        <p:spPr>
          <a:xfrm>
            <a:off x="5332980" y="5014386"/>
            <a:ext cx="1245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M-EUSO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1FEBBE-A6D9-ABB1-62DE-D73A48566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265" y="5304969"/>
            <a:ext cx="914400" cy="7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60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AF09F9-3E12-529F-7185-54F6E08F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13300-92C9-95EF-641B-9FA5D985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558EA-EFB9-5D25-B921-DA5A9CF64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26" y="1829130"/>
            <a:ext cx="9289441" cy="452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87028-1D90-5A5A-76BF-8124E83E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354" r="2954"/>
          <a:stretch/>
        </p:blipFill>
        <p:spPr>
          <a:xfrm>
            <a:off x="3198521" y="1048623"/>
            <a:ext cx="4954879" cy="69329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97A5CC-8F9D-DF19-D0AE-6B41930B4C5C}"/>
              </a:ext>
            </a:extLst>
          </p:cNvPr>
          <p:cNvCxnSpPr/>
          <p:nvPr/>
        </p:nvCxnSpPr>
        <p:spPr>
          <a:xfrm>
            <a:off x="8816829" y="2902591"/>
            <a:ext cx="9899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D10CA0-8848-71B1-C334-9B39997BDEAF}"/>
              </a:ext>
            </a:extLst>
          </p:cNvPr>
          <p:cNvCxnSpPr>
            <a:cxnSpLocks/>
          </p:cNvCxnSpPr>
          <p:nvPr/>
        </p:nvCxnSpPr>
        <p:spPr>
          <a:xfrm>
            <a:off x="1702965" y="3138881"/>
            <a:ext cx="6293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99242E-1868-8C85-52BF-56AC4DDE00E1}"/>
              </a:ext>
            </a:extLst>
          </p:cNvPr>
          <p:cNvCxnSpPr>
            <a:cxnSpLocks/>
          </p:cNvCxnSpPr>
          <p:nvPr/>
        </p:nvCxnSpPr>
        <p:spPr>
          <a:xfrm>
            <a:off x="7890545" y="5143849"/>
            <a:ext cx="19161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0F436B-380F-82DB-B93F-638F853B9E95}"/>
              </a:ext>
            </a:extLst>
          </p:cNvPr>
          <p:cNvCxnSpPr>
            <a:cxnSpLocks/>
          </p:cNvCxnSpPr>
          <p:nvPr/>
        </p:nvCxnSpPr>
        <p:spPr>
          <a:xfrm>
            <a:off x="1702965" y="5403908"/>
            <a:ext cx="81037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78A1C3-A6C9-CA48-A4E9-3EB16C6E61A4}"/>
              </a:ext>
            </a:extLst>
          </p:cNvPr>
          <p:cNvCxnSpPr>
            <a:cxnSpLocks/>
          </p:cNvCxnSpPr>
          <p:nvPr/>
        </p:nvCxnSpPr>
        <p:spPr>
          <a:xfrm>
            <a:off x="1724637" y="5900257"/>
            <a:ext cx="34765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583D16-AE96-76CF-A484-2AB8001164C8}"/>
              </a:ext>
            </a:extLst>
          </p:cNvPr>
          <p:cNvCxnSpPr>
            <a:cxnSpLocks/>
          </p:cNvCxnSpPr>
          <p:nvPr/>
        </p:nvCxnSpPr>
        <p:spPr>
          <a:xfrm>
            <a:off x="1702965" y="5656976"/>
            <a:ext cx="81037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35402A0-0D0E-AAE6-AD3E-122F10DB3C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163" t="10804" r="45386" b="26244"/>
          <a:stretch/>
        </p:blipFill>
        <p:spPr>
          <a:xfrm>
            <a:off x="235458" y="128784"/>
            <a:ext cx="1727566" cy="20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6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7FF28-ED6D-569E-9685-28DFDE93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75" y="0"/>
            <a:ext cx="8194649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2029E5-7C4C-D6B6-7370-E06DF4EA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E12A5-4B8E-A9E8-5B84-D34FF80A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</p:spTree>
    <p:extLst>
      <p:ext uri="{BB962C8B-B14F-4D97-AF65-F5344CB8AC3E}">
        <p14:creationId xmlns:p14="http://schemas.microsoft.com/office/powerpoint/2010/main" val="4185298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A6DE7-2DC1-CFAB-11D6-38922F61B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"/>
          <a:stretch/>
        </p:blipFill>
        <p:spPr>
          <a:xfrm>
            <a:off x="0" y="0"/>
            <a:ext cx="8943892" cy="6365435"/>
          </a:xfrm>
          <a:prstGeom prst="rect">
            <a:avLst/>
          </a:prstGeom>
        </p:spPr>
      </p:pic>
      <p:pic>
        <p:nvPicPr>
          <p:cNvPr id="2" name="Image 29">
            <a:extLst>
              <a:ext uri="{FF2B5EF4-FFF2-40B4-BE49-F238E27FC236}">
                <a16:creationId xmlns:a16="http://schemas.microsoft.com/office/drawing/2014/main" id="{98D2812F-776C-5DEE-6252-C0411275A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272" y="1029627"/>
            <a:ext cx="3933728" cy="1613801"/>
          </a:xfrm>
          <a:prstGeom prst="rect">
            <a:avLst/>
          </a:prstGeom>
        </p:spPr>
      </p:pic>
      <p:pic>
        <p:nvPicPr>
          <p:cNvPr id="3" name="Image 33">
            <a:extLst>
              <a:ext uri="{FF2B5EF4-FFF2-40B4-BE49-F238E27FC236}">
                <a16:creationId xmlns:a16="http://schemas.microsoft.com/office/drawing/2014/main" id="{A8BE2357-E64D-3178-B826-833697060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571" y="4059635"/>
            <a:ext cx="2689797" cy="1799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E3334A-2950-53F2-0972-A716C730AC68}"/>
              </a:ext>
            </a:extLst>
          </p:cNvPr>
          <p:cNvSpPr txBox="1"/>
          <p:nvPr/>
        </p:nvSpPr>
        <p:spPr>
          <a:xfrm>
            <a:off x="9264041" y="5859237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NIMA </a:t>
            </a:r>
            <a:r>
              <a:rPr lang="en-US" b="1" dirty="0"/>
              <a:t>1070</a:t>
            </a:r>
            <a:r>
              <a:rPr lang="en-US" dirty="0"/>
              <a:t> (2025) 16999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85AF3B-32AE-4388-686C-41482D17F0F2}"/>
              </a:ext>
            </a:extLst>
          </p:cNvPr>
          <p:cNvSpPr/>
          <p:nvPr/>
        </p:nvSpPr>
        <p:spPr>
          <a:xfrm>
            <a:off x="2203554" y="3492708"/>
            <a:ext cx="1993692" cy="291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EFA067-54C7-28A0-0E86-C2B2A5A22658}"/>
              </a:ext>
            </a:extLst>
          </p:cNvPr>
          <p:cNvSpPr/>
          <p:nvPr/>
        </p:nvSpPr>
        <p:spPr>
          <a:xfrm>
            <a:off x="2360951" y="4737276"/>
            <a:ext cx="1484026" cy="444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1D486D-75C7-EB66-35D9-A3B07F4FA234}"/>
              </a:ext>
            </a:extLst>
          </p:cNvPr>
          <p:cNvSpPr/>
          <p:nvPr/>
        </p:nvSpPr>
        <p:spPr>
          <a:xfrm>
            <a:off x="-178679" y="2696119"/>
            <a:ext cx="1386590" cy="444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51C1DD-E8BA-BA37-9B90-CC70858BB32E}"/>
              </a:ext>
            </a:extLst>
          </p:cNvPr>
          <p:cNvSpPr/>
          <p:nvPr/>
        </p:nvSpPr>
        <p:spPr>
          <a:xfrm>
            <a:off x="-14990" y="5696650"/>
            <a:ext cx="846944" cy="444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95731F-BE2A-7481-9DBA-62398C0659CC}"/>
              </a:ext>
            </a:extLst>
          </p:cNvPr>
          <p:cNvSpPr/>
          <p:nvPr/>
        </p:nvSpPr>
        <p:spPr>
          <a:xfrm>
            <a:off x="2445896" y="1484648"/>
            <a:ext cx="1386590" cy="351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D04D4D-C5E3-3A7D-C769-26A8D85B271A}"/>
              </a:ext>
            </a:extLst>
          </p:cNvPr>
          <p:cNvSpPr/>
          <p:nvPr/>
        </p:nvSpPr>
        <p:spPr>
          <a:xfrm>
            <a:off x="2206052" y="6031077"/>
            <a:ext cx="1993692" cy="291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9ED92-38B8-EC3C-C8D5-A79FA1ADF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C87FC2-3071-AB08-D671-815971FB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BF12-0381-40F1-B49D-1AEAF062687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6AA4A-BE02-1A58-789E-B41C05FD0B29}"/>
              </a:ext>
            </a:extLst>
          </p:cNvPr>
          <p:cNvSpPr txBox="1"/>
          <p:nvPr/>
        </p:nvSpPr>
        <p:spPr>
          <a:xfrm>
            <a:off x="9718155" y="352432"/>
            <a:ext cx="1354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FT Camera  </a:t>
            </a:r>
          </a:p>
          <a:p>
            <a:r>
              <a:rPr lang="en-US" dirty="0"/>
              <a:t>6912 pixels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0C744-F0FE-D056-5E07-C141D54FF60F}"/>
              </a:ext>
            </a:extLst>
          </p:cNvPr>
          <p:cNvSpPr txBox="1"/>
          <p:nvPr/>
        </p:nvSpPr>
        <p:spPr>
          <a:xfrm>
            <a:off x="9778428" y="3461516"/>
            <a:ext cx="129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 Camera</a:t>
            </a:r>
          </a:p>
          <a:p>
            <a:r>
              <a:rPr lang="en-US" dirty="0"/>
              <a:t>512 pixels</a:t>
            </a:r>
          </a:p>
        </p:txBody>
      </p:sp>
    </p:spTree>
    <p:extLst>
      <p:ext uri="{BB962C8B-B14F-4D97-AF65-F5344CB8AC3E}">
        <p14:creationId xmlns:p14="http://schemas.microsoft.com/office/powerpoint/2010/main" val="3488103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D6B812-1CED-B87E-9326-D764E0FA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17C36-8616-D164-7E67-5DA45683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BF12-0381-40F1-B49D-1AEAF062687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9B5CF-B184-0D1D-EBE3-3C3D8402F9E5}"/>
              </a:ext>
            </a:extLst>
          </p:cNvPr>
          <p:cNvSpPr txBox="1"/>
          <p:nvPr/>
        </p:nvSpPr>
        <p:spPr>
          <a:xfrm>
            <a:off x="540327" y="117693"/>
            <a:ext cx="111113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 The Maximum Energy of Shock-Accelerated Cosmic Rays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PhD thesis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Rebecca Diesing at the University of Chicago, May 2023; arXiv:2305.07697</a:t>
            </a:r>
          </a:p>
          <a:p>
            <a:pPr marL="0" marR="0" algn="just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Optics and preflight testing of the telescopes of the ”Extreme Universe Space Observatory on a Super Pressure Balloon II” (EUSO-SPB2) Payload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PhD thesi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of Viktoria Kungel, Colorado School of Mines, April 6</a:t>
            </a:r>
            <a:r>
              <a:rPr lang="en-US" sz="1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2023. 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Mines Library Link to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Kungel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Thesis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/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The Extreme Universe Space Observatory on a Super Pressure Balloon II, Fluorescence Telescope on the Ground and (Briefly) in the Air,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PhD thesis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George Filippatos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 Colorado School of Mines, 8 November 2023. 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Mines Library Link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Filippatos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Thesis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Cherenkov Camera and search for diffuse neutrinos with EUSO-SPB2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PhD Thesis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Oscar Romero, Georgia Tech, 2024.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Cherenkov Camera and observation of HECR candidates with EUSO-SPB2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PhD Thesis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Eliza Gazda, Georgia Tech 2024.</a:t>
            </a: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/>
            <a:r>
              <a:rPr lang="en-US" sz="16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6. Calibration of the MAPMTs of the JEM-EUSO missions</a:t>
            </a:r>
            <a:r>
              <a:rPr lang="en-US" sz="16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PhD thesis </a:t>
            </a:r>
            <a:r>
              <a:rPr lang="en-US" sz="16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of Daniil </a:t>
            </a:r>
            <a:r>
              <a:rPr lang="en-US" sz="16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Troimov</a:t>
            </a:r>
            <a:r>
              <a:rPr lang="en-US" sz="16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 Universite Paris Cite, </a:t>
            </a:r>
          </a:p>
          <a:p>
            <a:pPr marL="0" marR="0"/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Dec 9</a:t>
            </a:r>
            <a:r>
              <a:rPr lang="en-US" sz="1600" baseline="300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2024.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First results from the Cherenkov Telescope flown on EUSO-SPB2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PhD thesis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Tobias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Heibges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Colorado School of Mines, March 31</a:t>
            </a:r>
            <a:r>
              <a:rPr lang="en-US" sz="16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2025.</a:t>
            </a: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The targets of opportunity source catalog, prioritization, scheduler and related mechanics for the EUSO-SPB2 mission.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MsC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thesis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Hannah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Wistrand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at Colorado School of Mines, 12 April 2024.</a:t>
            </a: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/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Simulating the Cherenkov emission and geomagnetic effects of muons and muon-induced </a:t>
            </a:r>
            <a:r>
              <a:rPr lang="en-US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subshowers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from extensive air showers for the EUSO-SPB2 mission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MsC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thesis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Duncan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Fuehne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at Colorado School of Mines, 17 May 2024.</a:t>
            </a:r>
          </a:p>
          <a:p>
            <a:pPr marL="0" marR="0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2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EAE7DB-A4E9-D0DE-10BD-E801749C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8124" y="6379012"/>
            <a:ext cx="4114800" cy="365125"/>
          </a:xfrm>
        </p:spPr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8E4A1B-CCF3-B9EB-CE17-8629909A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163" y="6356350"/>
            <a:ext cx="2743200" cy="365125"/>
          </a:xfrm>
        </p:spPr>
        <p:txBody>
          <a:bodyPr/>
          <a:lstStyle/>
          <a:p>
            <a:fld id="{C2A0B26E-3247-45DD-A002-AE1275B71FC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6DC18-A8E5-7B76-304F-6D1534127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44594"/>
            <a:ext cx="5746225" cy="5494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EA32D-C8CF-9112-54FE-902824568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30" y="82771"/>
            <a:ext cx="3886665" cy="2574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7906F-AEA0-4975-FBC1-63111F86F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75" y="2657412"/>
            <a:ext cx="3971698" cy="3773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F91490-1032-80FD-1DF2-3F61437F69E1}"/>
              </a:ext>
            </a:extLst>
          </p:cNvPr>
          <p:cNvSpPr txBox="1"/>
          <p:nvPr/>
        </p:nvSpPr>
        <p:spPr>
          <a:xfrm>
            <a:off x="4347595" y="82771"/>
            <a:ext cx="74137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Characterization and absolute calibration of R11265 multi-anode photomultiplier tubes for the JEM-EUSO space and balloon program, I Application to the EUSO-SPB2 Photo Detection Modules, 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Triomov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al., </a:t>
            </a:r>
            <a:r>
              <a:rPr lang="en-US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Physics  May 2025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7382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BB2744-0EED-8806-643C-A263ABC3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70306-24F2-85ED-7B2F-FA24CC4E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BF12-0381-40F1-B49D-1AEAF062687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93893-2E28-AB24-57E0-C885BEE812BF}"/>
              </a:ext>
            </a:extLst>
          </p:cNvPr>
          <p:cNvSpPr txBox="1"/>
          <p:nvPr/>
        </p:nvSpPr>
        <p:spPr>
          <a:xfrm>
            <a:off x="542994" y="689054"/>
            <a:ext cx="11106011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SPB2 – related journal papers  </a:t>
            </a:r>
            <a:r>
              <a:rPr lang="en-US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Published</a:t>
            </a:r>
            <a:r>
              <a:rPr lang="en-US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algn="just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“Neutrino propagation in the Earth and emerging charged leptons with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nuPyProp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Diksha Garg et al., Journal of Cosmology and Astroparticle physics, Volume 2023, January 2023, 041 arXiv:2209.15581</a:t>
            </a: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Ultra-High-Energy Cosmic Rays: The Intersection of the Cosmic and Energy Frontiers, A. Coleman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al,  Astroparticle Physics Volume 149, July 2023, 102819 arXiv:2205.05845: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“Characterization and absolute calibration of R11265 multi-anode photomultiplier tubes for the JEM-EUSO space and balloon program, I: Methods and generic features”, </a:t>
            </a:r>
            <a:r>
              <a:rPr lang="en-US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E. </a:t>
            </a:r>
            <a:r>
              <a:rPr lang="en-US" sz="16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Parizot</a:t>
            </a:r>
            <a:r>
              <a:rPr lang="en-US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et al,  </a:t>
            </a:r>
            <a:r>
              <a:rPr lang="en-US" sz="16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US" sz="16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Physics, 171 Sept 202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6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103112. </a:t>
            </a: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SPB2 – specific journal papers </a:t>
            </a:r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Published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Camera and Readout for the Trinity Demonstrator and the EUSO-SPB2 Cherenkov Telescope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 Bagheri et al. NIST A, 12 Jun 2024. NIST A 1070, Jan  2025 169999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arXiv:2406.08274 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EUSO-SPB2 Fluorescence Telescope for the Detection of Ultra-High Energy Cosmic Rays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J.H. Adams et al (EUSO-SPB2 group),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Physics 165 Feb 2025 103046)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arXiv:2406.13673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6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Characterization and absolute calibration of R11265 multi-anode photomultiplier tubes for the JEM-EUSO space and balloon program, I Application to the EUSO-SPB2 Photo Detection Modules, </a:t>
            </a:r>
            <a:r>
              <a:rPr lang="en-US" sz="1600" b="1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1600" b="1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Triomov</a:t>
            </a:r>
            <a:r>
              <a:rPr lang="en-US" sz="1600" b="1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et al., </a:t>
            </a:r>
            <a:r>
              <a:rPr lang="en-US" sz="16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US" sz="16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Physics  (</a:t>
            </a:r>
            <a:r>
              <a:rPr lang="en-US" sz="1600" i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6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 press)</a:t>
            </a:r>
            <a:endParaRPr lang="en-US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SPB2 – specific  journal papers  </a:t>
            </a:r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Submitted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i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“The Extreme Universe Observatory on a Super-Pressure Balloon II: Mission, Payload, and Flight”, 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J.H. Adams et al. (EUSO-SPB2 group), Submitted 5/28/2025,  Journal of Cosmology and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Physics (JCAP),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arXiv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: 2505.20762</a:t>
            </a:r>
            <a:endParaRPr lang="en-US" sz="16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77F1B-3739-DCFE-F326-176096F03B3A}"/>
              </a:ext>
            </a:extLst>
          </p:cNvPr>
          <p:cNvSpPr txBox="1"/>
          <p:nvPr/>
        </p:nvSpPr>
        <p:spPr>
          <a:xfrm>
            <a:off x="3690257" y="77250"/>
            <a:ext cx="616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EUSO-SPB2  Publications</a:t>
            </a:r>
          </a:p>
        </p:txBody>
      </p:sp>
    </p:spTree>
    <p:extLst>
      <p:ext uri="{BB962C8B-B14F-4D97-AF65-F5344CB8AC3E}">
        <p14:creationId xmlns:p14="http://schemas.microsoft.com/office/powerpoint/2010/main" val="178474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48A6D0-53CC-1438-195F-145BA41C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Wiencke  EUSO Paris June 2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F02941-B389-7512-87EC-94FED19A1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26E-3247-45DD-A002-AE1275B71FC9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DBB55-E572-E36D-00D3-F756D50ED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078" y="136525"/>
            <a:ext cx="9648499" cy="59567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48F97E-AA38-E44B-D357-FFD0A8CE7948}"/>
              </a:ext>
            </a:extLst>
          </p:cNvPr>
          <p:cNvSpPr/>
          <p:nvPr/>
        </p:nvSpPr>
        <p:spPr>
          <a:xfrm rot="1950210">
            <a:off x="1838034" y="2625657"/>
            <a:ext cx="2365933" cy="3394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28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9890</TotalTime>
  <Words>1741</Words>
  <Application>Microsoft Office PowerPoint</Application>
  <PresentationFormat>Widescreen</PresentationFormat>
  <Paragraphs>225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Times New Roman</vt:lpstr>
      <vt:lpstr>Office Theme</vt:lpstr>
      <vt:lpstr>EUSO-SPB2 Highlights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EUSO-SPB2</dc:title>
  <dc:creator>Lawrence Wiencke</dc:creator>
  <cp:lastModifiedBy>Lawrence Wiencke</cp:lastModifiedBy>
  <cp:revision>57</cp:revision>
  <dcterms:created xsi:type="dcterms:W3CDTF">2024-06-03T02:48:28Z</dcterms:created>
  <dcterms:modified xsi:type="dcterms:W3CDTF">2025-06-02T15:37:45Z</dcterms:modified>
</cp:coreProperties>
</file>