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sldIdLst>
    <p:sldId id="257" r:id="rId2"/>
    <p:sldId id="402" r:id="rId3"/>
    <p:sldId id="399" r:id="rId4"/>
    <p:sldId id="262" r:id="rId5"/>
    <p:sldId id="398" r:id="rId6"/>
    <p:sldId id="259" r:id="rId7"/>
    <p:sldId id="261" r:id="rId8"/>
    <p:sldId id="396" r:id="rId9"/>
    <p:sldId id="276" r:id="rId10"/>
    <p:sldId id="397" r:id="rId11"/>
    <p:sldId id="265" r:id="rId12"/>
    <p:sldId id="263" r:id="rId13"/>
    <p:sldId id="400" r:id="rId14"/>
    <p:sldId id="40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5" autoAdjust="0"/>
    <p:restoredTop sz="94660"/>
  </p:normalViewPr>
  <p:slideViewPr>
    <p:cSldViewPr snapToGrid="0">
      <p:cViewPr>
        <p:scale>
          <a:sx n="58" d="100"/>
          <a:sy n="58" d="100"/>
        </p:scale>
        <p:origin x="28"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A5F58F-CE02-461F-80ED-C6CA216C1EB0}" type="datetimeFigureOut">
              <a:rPr lang="en-US" smtClean="0"/>
              <a:t>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9E193B-82A6-4D39-AB72-BE3855BDE1B4}" type="slidenum">
              <a:rPr lang="en-US" smtClean="0"/>
              <a:t>‹#›</a:t>
            </a:fld>
            <a:endParaRPr lang="en-US"/>
          </a:p>
        </p:txBody>
      </p:sp>
    </p:spTree>
    <p:extLst>
      <p:ext uri="{BB962C8B-B14F-4D97-AF65-F5344CB8AC3E}">
        <p14:creationId xmlns:p14="http://schemas.microsoft.com/office/powerpoint/2010/main" val="2605652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C5744E-452A-4C6B-91D9-68301DF0D460}" type="slidenum">
              <a:rPr lang="en-US" smtClean="0"/>
              <a:t>4</a:t>
            </a:fld>
            <a:endParaRPr lang="en-US"/>
          </a:p>
        </p:txBody>
      </p:sp>
    </p:spTree>
    <p:extLst>
      <p:ext uri="{BB962C8B-B14F-4D97-AF65-F5344CB8AC3E}">
        <p14:creationId xmlns:p14="http://schemas.microsoft.com/office/powerpoint/2010/main" val="2297826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9AF3E-C883-A427-0783-D86D1F7C08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CC811E-EFFF-8BDB-0A94-551EBB154F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C6BFE0-23E2-EDAB-6707-8E6689325661}"/>
              </a:ext>
            </a:extLst>
          </p:cNvPr>
          <p:cNvSpPr>
            <a:spLocks noGrp="1"/>
          </p:cNvSpPr>
          <p:nvPr>
            <p:ph type="dt" sz="half" idx="10"/>
          </p:nvPr>
        </p:nvSpPr>
        <p:spPr/>
        <p:txBody>
          <a:bodyPr/>
          <a:lstStyle/>
          <a:p>
            <a:fld id="{DC47AE6A-B78F-46DA-B783-D4E3D4409AB7}" type="datetime1">
              <a:rPr lang="en-US" smtClean="0"/>
              <a:t>6/5/2025</a:t>
            </a:fld>
            <a:endParaRPr lang="en-US"/>
          </a:p>
        </p:txBody>
      </p:sp>
      <p:sp>
        <p:nvSpPr>
          <p:cNvPr id="5" name="Footer Placeholder 4">
            <a:extLst>
              <a:ext uri="{FF2B5EF4-FFF2-40B4-BE49-F238E27FC236}">
                <a16:creationId xmlns:a16="http://schemas.microsoft.com/office/drawing/2014/main" id="{772D95C9-7B34-E2D6-123A-0B287E857D42}"/>
              </a:ext>
            </a:extLst>
          </p:cNvPr>
          <p:cNvSpPr>
            <a:spLocks noGrp="1"/>
          </p:cNvSpPr>
          <p:nvPr>
            <p:ph type="ftr" sz="quarter" idx="11"/>
          </p:nvPr>
        </p:nvSpPr>
        <p:spPr/>
        <p:txBody>
          <a:bodyPr/>
          <a:lstStyle/>
          <a:p>
            <a:r>
              <a:rPr lang="en-US"/>
              <a:t>Wiencke  EUSO Paris June 5 2025</a:t>
            </a:r>
          </a:p>
        </p:txBody>
      </p:sp>
      <p:sp>
        <p:nvSpPr>
          <p:cNvPr id="6" name="Slide Number Placeholder 5">
            <a:extLst>
              <a:ext uri="{FF2B5EF4-FFF2-40B4-BE49-F238E27FC236}">
                <a16:creationId xmlns:a16="http://schemas.microsoft.com/office/drawing/2014/main" id="{246DEF85-A9B7-B570-C1D9-E688C01DD714}"/>
              </a:ext>
            </a:extLst>
          </p:cNvPr>
          <p:cNvSpPr>
            <a:spLocks noGrp="1"/>
          </p:cNvSpPr>
          <p:nvPr>
            <p:ph type="sldNum" sz="quarter" idx="12"/>
          </p:nvPr>
        </p:nvSpPr>
        <p:spPr/>
        <p:txBody>
          <a:bodyPr/>
          <a:lstStyle/>
          <a:p>
            <a:fld id="{C08D719A-7DE7-4C7B-AFB2-3B91F1F525F5}" type="slidenum">
              <a:rPr lang="en-US" smtClean="0"/>
              <a:t>‹#›</a:t>
            </a:fld>
            <a:endParaRPr lang="en-US"/>
          </a:p>
        </p:txBody>
      </p:sp>
    </p:spTree>
    <p:extLst>
      <p:ext uri="{BB962C8B-B14F-4D97-AF65-F5344CB8AC3E}">
        <p14:creationId xmlns:p14="http://schemas.microsoft.com/office/powerpoint/2010/main" val="847855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60616-C502-CA1D-831C-B67CCD4FDF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CEBA75-5DA0-DFCC-7A80-DAA12ED690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899829-13C1-0051-F801-16B23BA45723}"/>
              </a:ext>
            </a:extLst>
          </p:cNvPr>
          <p:cNvSpPr>
            <a:spLocks noGrp="1"/>
          </p:cNvSpPr>
          <p:nvPr>
            <p:ph type="dt" sz="half" idx="10"/>
          </p:nvPr>
        </p:nvSpPr>
        <p:spPr/>
        <p:txBody>
          <a:bodyPr/>
          <a:lstStyle/>
          <a:p>
            <a:fld id="{DAF1F7A6-A771-41CE-B5FE-1411B69BF96E}" type="datetime1">
              <a:rPr lang="en-US" smtClean="0"/>
              <a:t>6/5/2025</a:t>
            </a:fld>
            <a:endParaRPr lang="en-US"/>
          </a:p>
        </p:txBody>
      </p:sp>
      <p:sp>
        <p:nvSpPr>
          <p:cNvPr id="5" name="Footer Placeholder 4">
            <a:extLst>
              <a:ext uri="{FF2B5EF4-FFF2-40B4-BE49-F238E27FC236}">
                <a16:creationId xmlns:a16="http://schemas.microsoft.com/office/drawing/2014/main" id="{A787666C-E9CC-5819-37B5-725ADC9A9156}"/>
              </a:ext>
            </a:extLst>
          </p:cNvPr>
          <p:cNvSpPr>
            <a:spLocks noGrp="1"/>
          </p:cNvSpPr>
          <p:nvPr>
            <p:ph type="ftr" sz="quarter" idx="11"/>
          </p:nvPr>
        </p:nvSpPr>
        <p:spPr/>
        <p:txBody>
          <a:bodyPr/>
          <a:lstStyle/>
          <a:p>
            <a:r>
              <a:rPr lang="en-US"/>
              <a:t>Wiencke  EUSO Paris June 5 2025</a:t>
            </a:r>
          </a:p>
        </p:txBody>
      </p:sp>
      <p:sp>
        <p:nvSpPr>
          <p:cNvPr id="6" name="Slide Number Placeholder 5">
            <a:extLst>
              <a:ext uri="{FF2B5EF4-FFF2-40B4-BE49-F238E27FC236}">
                <a16:creationId xmlns:a16="http://schemas.microsoft.com/office/drawing/2014/main" id="{D0265CDD-0157-D903-4E83-52146FC3BD42}"/>
              </a:ext>
            </a:extLst>
          </p:cNvPr>
          <p:cNvSpPr>
            <a:spLocks noGrp="1"/>
          </p:cNvSpPr>
          <p:nvPr>
            <p:ph type="sldNum" sz="quarter" idx="12"/>
          </p:nvPr>
        </p:nvSpPr>
        <p:spPr/>
        <p:txBody>
          <a:bodyPr/>
          <a:lstStyle/>
          <a:p>
            <a:fld id="{C08D719A-7DE7-4C7B-AFB2-3B91F1F525F5}" type="slidenum">
              <a:rPr lang="en-US" smtClean="0"/>
              <a:t>‹#›</a:t>
            </a:fld>
            <a:endParaRPr lang="en-US"/>
          </a:p>
        </p:txBody>
      </p:sp>
    </p:spTree>
    <p:extLst>
      <p:ext uri="{BB962C8B-B14F-4D97-AF65-F5344CB8AC3E}">
        <p14:creationId xmlns:p14="http://schemas.microsoft.com/office/powerpoint/2010/main" val="888212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2B2956-56FF-3739-4607-D7EB6835CE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CE0AB0-B7A3-3DD3-BFD3-6E06034B8A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112EBF-AA7A-077B-BD02-875C46D9A509}"/>
              </a:ext>
            </a:extLst>
          </p:cNvPr>
          <p:cNvSpPr>
            <a:spLocks noGrp="1"/>
          </p:cNvSpPr>
          <p:nvPr>
            <p:ph type="dt" sz="half" idx="10"/>
          </p:nvPr>
        </p:nvSpPr>
        <p:spPr/>
        <p:txBody>
          <a:bodyPr/>
          <a:lstStyle/>
          <a:p>
            <a:fld id="{10034627-5AA5-4909-9793-44A0EBBE9C78}" type="datetime1">
              <a:rPr lang="en-US" smtClean="0"/>
              <a:t>6/5/2025</a:t>
            </a:fld>
            <a:endParaRPr lang="en-US"/>
          </a:p>
        </p:txBody>
      </p:sp>
      <p:sp>
        <p:nvSpPr>
          <p:cNvPr id="5" name="Footer Placeholder 4">
            <a:extLst>
              <a:ext uri="{FF2B5EF4-FFF2-40B4-BE49-F238E27FC236}">
                <a16:creationId xmlns:a16="http://schemas.microsoft.com/office/drawing/2014/main" id="{5F73B739-1B1F-BF71-8E56-28F99EB9805F}"/>
              </a:ext>
            </a:extLst>
          </p:cNvPr>
          <p:cNvSpPr>
            <a:spLocks noGrp="1"/>
          </p:cNvSpPr>
          <p:nvPr>
            <p:ph type="ftr" sz="quarter" idx="11"/>
          </p:nvPr>
        </p:nvSpPr>
        <p:spPr/>
        <p:txBody>
          <a:bodyPr/>
          <a:lstStyle/>
          <a:p>
            <a:r>
              <a:rPr lang="en-US"/>
              <a:t>Wiencke  EUSO Paris June 5 2025</a:t>
            </a:r>
          </a:p>
        </p:txBody>
      </p:sp>
      <p:sp>
        <p:nvSpPr>
          <p:cNvPr id="6" name="Slide Number Placeholder 5">
            <a:extLst>
              <a:ext uri="{FF2B5EF4-FFF2-40B4-BE49-F238E27FC236}">
                <a16:creationId xmlns:a16="http://schemas.microsoft.com/office/drawing/2014/main" id="{BCEFD8B3-E098-A0AF-B14E-FE6F95A0DFCE}"/>
              </a:ext>
            </a:extLst>
          </p:cNvPr>
          <p:cNvSpPr>
            <a:spLocks noGrp="1"/>
          </p:cNvSpPr>
          <p:nvPr>
            <p:ph type="sldNum" sz="quarter" idx="12"/>
          </p:nvPr>
        </p:nvSpPr>
        <p:spPr/>
        <p:txBody>
          <a:bodyPr/>
          <a:lstStyle/>
          <a:p>
            <a:fld id="{C08D719A-7DE7-4C7B-AFB2-3B91F1F525F5}" type="slidenum">
              <a:rPr lang="en-US" smtClean="0"/>
              <a:t>‹#›</a:t>
            </a:fld>
            <a:endParaRPr lang="en-US"/>
          </a:p>
        </p:txBody>
      </p:sp>
    </p:spTree>
    <p:extLst>
      <p:ext uri="{BB962C8B-B14F-4D97-AF65-F5344CB8AC3E}">
        <p14:creationId xmlns:p14="http://schemas.microsoft.com/office/powerpoint/2010/main" val="975753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ADCA8-3E09-F26B-7A24-19E187D014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7331C7-FF11-95F1-A04D-263A17C117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2FA574-B130-2677-57D7-5C81C775FAD6}"/>
              </a:ext>
            </a:extLst>
          </p:cNvPr>
          <p:cNvSpPr>
            <a:spLocks noGrp="1"/>
          </p:cNvSpPr>
          <p:nvPr>
            <p:ph type="dt" sz="half" idx="10"/>
          </p:nvPr>
        </p:nvSpPr>
        <p:spPr/>
        <p:txBody>
          <a:bodyPr/>
          <a:lstStyle/>
          <a:p>
            <a:fld id="{CCDA5434-87DC-4D76-A13A-949EB4A0F153}" type="datetime1">
              <a:rPr lang="en-US" smtClean="0"/>
              <a:t>6/5/2025</a:t>
            </a:fld>
            <a:endParaRPr lang="en-US"/>
          </a:p>
        </p:txBody>
      </p:sp>
      <p:sp>
        <p:nvSpPr>
          <p:cNvPr id="5" name="Footer Placeholder 4">
            <a:extLst>
              <a:ext uri="{FF2B5EF4-FFF2-40B4-BE49-F238E27FC236}">
                <a16:creationId xmlns:a16="http://schemas.microsoft.com/office/drawing/2014/main" id="{3DD9EE20-6263-3986-5938-FD806BE47D5A}"/>
              </a:ext>
            </a:extLst>
          </p:cNvPr>
          <p:cNvSpPr>
            <a:spLocks noGrp="1"/>
          </p:cNvSpPr>
          <p:nvPr>
            <p:ph type="ftr" sz="quarter" idx="11"/>
          </p:nvPr>
        </p:nvSpPr>
        <p:spPr/>
        <p:txBody>
          <a:bodyPr/>
          <a:lstStyle/>
          <a:p>
            <a:r>
              <a:rPr lang="en-US"/>
              <a:t>Wiencke  EUSO Paris June 5 2025</a:t>
            </a:r>
          </a:p>
        </p:txBody>
      </p:sp>
      <p:sp>
        <p:nvSpPr>
          <p:cNvPr id="6" name="Slide Number Placeholder 5">
            <a:extLst>
              <a:ext uri="{FF2B5EF4-FFF2-40B4-BE49-F238E27FC236}">
                <a16:creationId xmlns:a16="http://schemas.microsoft.com/office/drawing/2014/main" id="{64C4C3F3-BDC1-E383-8724-3D1C765858AE}"/>
              </a:ext>
            </a:extLst>
          </p:cNvPr>
          <p:cNvSpPr>
            <a:spLocks noGrp="1"/>
          </p:cNvSpPr>
          <p:nvPr>
            <p:ph type="sldNum" sz="quarter" idx="12"/>
          </p:nvPr>
        </p:nvSpPr>
        <p:spPr/>
        <p:txBody>
          <a:bodyPr/>
          <a:lstStyle/>
          <a:p>
            <a:fld id="{C08D719A-7DE7-4C7B-AFB2-3B91F1F525F5}" type="slidenum">
              <a:rPr lang="en-US" smtClean="0"/>
              <a:t>‹#›</a:t>
            </a:fld>
            <a:endParaRPr lang="en-US"/>
          </a:p>
        </p:txBody>
      </p:sp>
    </p:spTree>
    <p:extLst>
      <p:ext uri="{BB962C8B-B14F-4D97-AF65-F5344CB8AC3E}">
        <p14:creationId xmlns:p14="http://schemas.microsoft.com/office/powerpoint/2010/main" val="4237292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EDF92-A90A-5152-6514-175E00D4D6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FF7458-38BF-1427-9D50-0E12BE6ECA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90340C-7644-1F3F-A644-804E7169BD3F}"/>
              </a:ext>
            </a:extLst>
          </p:cNvPr>
          <p:cNvSpPr>
            <a:spLocks noGrp="1"/>
          </p:cNvSpPr>
          <p:nvPr>
            <p:ph type="dt" sz="half" idx="10"/>
          </p:nvPr>
        </p:nvSpPr>
        <p:spPr/>
        <p:txBody>
          <a:bodyPr/>
          <a:lstStyle/>
          <a:p>
            <a:fld id="{D52A2395-2A55-4B81-ACA0-D313363ACBBF}" type="datetime1">
              <a:rPr lang="en-US" smtClean="0"/>
              <a:t>6/5/2025</a:t>
            </a:fld>
            <a:endParaRPr lang="en-US"/>
          </a:p>
        </p:txBody>
      </p:sp>
      <p:sp>
        <p:nvSpPr>
          <p:cNvPr id="5" name="Footer Placeholder 4">
            <a:extLst>
              <a:ext uri="{FF2B5EF4-FFF2-40B4-BE49-F238E27FC236}">
                <a16:creationId xmlns:a16="http://schemas.microsoft.com/office/drawing/2014/main" id="{3381C70C-6400-7FB3-9AA8-5BB732B8D695}"/>
              </a:ext>
            </a:extLst>
          </p:cNvPr>
          <p:cNvSpPr>
            <a:spLocks noGrp="1"/>
          </p:cNvSpPr>
          <p:nvPr>
            <p:ph type="ftr" sz="quarter" idx="11"/>
          </p:nvPr>
        </p:nvSpPr>
        <p:spPr/>
        <p:txBody>
          <a:bodyPr/>
          <a:lstStyle/>
          <a:p>
            <a:r>
              <a:rPr lang="en-US"/>
              <a:t>Wiencke  EUSO Paris June 5 2025</a:t>
            </a:r>
          </a:p>
        </p:txBody>
      </p:sp>
      <p:sp>
        <p:nvSpPr>
          <p:cNvPr id="6" name="Slide Number Placeholder 5">
            <a:extLst>
              <a:ext uri="{FF2B5EF4-FFF2-40B4-BE49-F238E27FC236}">
                <a16:creationId xmlns:a16="http://schemas.microsoft.com/office/drawing/2014/main" id="{A216A411-4590-0DC8-EDE7-B51ADE4BFF99}"/>
              </a:ext>
            </a:extLst>
          </p:cNvPr>
          <p:cNvSpPr>
            <a:spLocks noGrp="1"/>
          </p:cNvSpPr>
          <p:nvPr>
            <p:ph type="sldNum" sz="quarter" idx="12"/>
          </p:nvPr>
        </p:nvSpPr>
        <p:spPr/>
        <p:txBody>
          <a:bodyPr/>
          <a:lstStyle/>
          <a:p>
            <a:fld id="{C08D719A-7DE7-4C7B-AFB2-3B91F1F525F5}" type="slidenum">
              <a:rPr lang="en-US" smtClean="0"/>
              <a:t>‹#›</a:t>
            </a:fld>
            <a:endParaRPr lang="en-US"/>
          </a:p>
        </p:txBody>
      </p:sp>
    </p:spTree>
    <p:extLst>
      <p:ext uri="{BB962C8B-B14F-4D97-AF65-F5344CB8AC3E}">
        <p14:creationId xmlns:p14="http://schemas.microsoft.com/office/powerpoint/2010/main" val="3777623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55C4D-D46D-88ED-BDEF-3AE82F0331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57F24A-261F-C623-D616-D524680443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A9AE1B-1555-399E-082B-E513D863BD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BB12E3-7794-F213-30B4-8585A3B69627}"/>
              </a:ext>
            </a:extLst>
          </p:cNvPr>
          <p:cNvSpPr>
            <a:spLocks noGrp="1"/>
          </p:cNvSpPr>
          <p:nvPr>
            <p:ph type="dt" sz="half" idx="10"/>
          </p:nvPr>
        </p:nvSpPr>
        <p:spPr/>
        <p:txBody>
          <a:bodyPr/>
          <a:lstStyle/>
          <a:p>
            <a:fld id="{CB376E42-754D-418E-B1B3-121968F6D335}" type="datetime1">
              <a:rPr lang="en-US" smtClean="0"/>
              <a:t>6/5/2025</a:t>
            </a:fld>
            <a:endParaRPr lang="en-US"/>
          </a:p>
        </p:txBody>
      </p:sp>
      <p:sp>
        <p:nvSpPr>
          <p:cNvPr id="6" name="Footer Placeholder 5">
            <a:extLst>
              <a:ext uri="{FF2B5EF4-FFF2-40B4-BE49-F238E27FC236}">
                <a16:creationId xmlns:a16="http://schemas.microsoft.com/office/drawing/2014/main" id="{3BA96D52-98FC-0216-0807-799E8C2C9C21}"/>
              </a:ext>
            </a:extLst>
          </p:cNvPr>
          <p:cNvSpPr>
            <a:spLocks noGrp="1"/>
          </p:cNvSpPr>
          <p:nvPr>
            <p:ph type="ftr" sz="quarter" idx="11"/>
          </p:nvPr>
        </p:nvSpPr>
        <p:spPr/>
        <p:txBody>
          <a:bodyPr/>
          <a:lstStyle/>
          <a:p>
            <a:r>
              <a:rPr lang="en-US"/>
              <a:t>Wiencke  EUSO Paris June 5 2025</a:t>
            </a:r>
          </a:p>
        </p:txBody>
      </p:sp>
      <p:sp>
        <p:nvSpPr>
          <p:cNvPr id="7" name="Slide Number Placeholder 6">
            <a:extLst>
              <a:ext uri="{FF2B5EF4-FFF2-40B4-BE49-F238E27FC236}">
                <a16:creationId xmlns:a16="http://schemas.microsoft.com/office/drawing/2014/main" id="{C5972CBC-D096-A950-9A97-38EE7FB90EB8}"/>
              </a:ext>
            </a:extLst>
          </p:cNvPr>
          <p:cNvSpPr>
            <a:spLocks noGrp="1"/>
          </p:cNvSpPr>
          <p:nvPr>
            <p:ph type="sldNum" sz="quarter" idx="12"/>
          </p:nvPr>
        </p:nvSpPr>
        <p:spPr/>
        <p:txBody>
          <a:bodyPr/>
          <a:lstStyle/>
          <a:p>
            <a:fld id="{C08D719A-7DE7-4C7B-AFB2-3B91F1F525F5}" type="slidenum">
              <a:rPr lang="en-US" smtClean="0"/>
              <a:t>‹#›</a:t>
            </a:fld>
            <a:endParaRPr lang="en-US"/>
          </a:p>
        </p:txBody>
      </p:sp>
    </p:spTree>
    <p:extLst>
      <p:ext uri="{BB962C8B-B14F-4D97-AF65-F5344CB8AC3E}">
        <p14:creationId xmlns:p14="http://schemas.microsoft.com/office/powerpoint/2010/main" val="846493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AD367-E2E5-785E-A18F-292A073567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9E9992-4F8C-8392-C1B2-72C8447B4B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1CCD6F-E72D-DB3E-40FB-C2AD6B9C23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94EE39-973A-B1BD-D5DD-4597CE37E6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114A3D-7F35-0313-366B-4C43A5BC24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818FD5-4BFA-8391-384F-EF9DEB643480}"/>
              </a:ext>
            </a:extLst>
          </p:cNvPr>
          <p:cNvSpPr>
            <a:spLocks noGrp="1"/>
          </p:cNvSpPr>
          <p:nvPr>
            <p:ph type="dt" sz="half" idx="10"/>
          </p:nvPr>
        </p:nvSpPr>
        <p:spPr/>
        <p:txBody>
          <a:bodyPr/>
          <a:lstStyle/>
          <a:p>
            <a:fld id="{4425C301-EDB9-4C01-8635-CD791DCEA750}" type="datetime1">
              <a:rPr lang="en-US" smtClean="0"/>
              <a:t>6/5/2025</a:t>
            </a:fld>
            <a:endParaRPr lang="en-US"/>
          </a:p>
        </p:txBody>
      </p:sp>
      <p:sp>
        <p:nvSpPr>
          <p:cNvPr id="8" name="Footer Placeholder 7">
            <a:extLst>
              <a:ext uri="{FF2B5EF4-FFF2-40B4-BE49-F238E27FC236}">
                <a16:creationId xmlns:a16="http://schemas.microsoft.com/office/drawing/2014/main" id="{1AE557AF-A19F-878E-4F1B-DC8FFCB9A616}"/>
              </a:ext>
            </a:extLst>
          </p:cNvPr>
          <p:cNvSpPr>
            <a:spLocks noGrp="1"/>
          </p:cNvSpPr>
          <p:nvPr>
            <p:ph type="ftr" sz="quarter" idx="11"/>
          </p:nvPr>
        </p:nvSpPr>
        <p:spPr/>
        <p:txBody>
          <a:bodyPr/>
          <a:lstStyle/>
          <a:p>
            <a:r>
              <a:rPr lang="en-US"/>
              <a:t>Wiencke  EUSO Paris June 5 2025</a:t>
            </a:r>
          </a:p>
        </p:txBody>
      </p:sp>
      <p:sp>
        <p:nvSpPr>
          <p:cNvPr id="9" name="Slide Number Placeholder 8">
            <a:extLst>
              <a:ext uri="{FF2B5EF4-FFF2-40B4-BE49-F238E27FC236}">
                <a16:creationId xmlns:a16="http://schemas.microsoft.com/office/drawing/2014/main" id="{197F1CFB-50D2-233A-F74E-3D623DC80605}"/>
              </a:ext>
            </a:extLst>
          </p:cNvPr>
          <p:cNvSpPr>
            <a:spLocks noGrp="1"/>
          </p:cNvSpPr>
          <p:nvPr>
            <p:ph type="sldNum" sz="quarter" idx="12"/>
          </p:nvPr>
        </p:nvSpPr>
        <p:spPr/>
        <p:txBody>
          <a:bodyPr/>
          <a:lstStyle/>
          <a:p>
            <a:fld id="{C08D719A-7DE7-4C7B-AFB2-3B91F1F525F5}" type="slidenum">
              <a:rPr lang="en-US" smtClean="0"/>
              <a:t>‹#›</a:t>
            </a:fld>
            <a:endParaRPr lang="en-US"/>
          </a:p>
        </p:txBody>
      </p:sp>
    </p:spTree>
    <p:extLst>
      <p:ext uri="{BB962C8B-B14F-4D97-AF65-F5344CB8AC3E}">
        <p14:creationId xmlns:p14="http://schemas.microsoft.com/office/powerpoint/2010/main" val="2224762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833F-44E5-2358-1CD7-C792BE5D63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C3F620-EF86-A1A6-AAF5-4E45D1165F84}"/>
              </a:ext>
            </a:extLst>
          </p:cNvPr>
          <p:cNvSpPr>
            <a:spLocks noGrp="1"/>
          </p:cNvSpPr>
          <p:nvPr>
            <p:ph type="dt" sz="half" idx="10"/>
          </p:nvPr>
        </p:nvSpPr>
        <p:spPr/>
        <p:txBody>
          <a:bodyPr/>
          <a:lstStyle/>
          <a:p>
            <a:fld id="{9B6317FB-4449-4BBE-9420-EEFB18D62188}" type="datetime1">
              <a:rPr lang="en-US" smtClean="0"/>
              <a:t>6/5/2025</a:t>
            </a:fld>
            <a:endParaRPr lang="en-US"/>
          </a:p>
        </p:txBody>
      </p:sp>
      <p:sp>
        <p:nvSpPr>
          <p:cNvPr id="4" name="Footer Placeholder 3">
            <a:extLst>
              <a:ext uri="{FF2B5EF4-FFF2-40B4-BE49-F238E27FC236}">
                <a16:creationId xmlns:a16="http://schemas.microsoft.com/office/drawing/2014/main" id="{9AAEC9B6-E313-0C58-7D83-D7DCAB0866EA}"/>
              </a:ext>
            </a:extLst>
          </p:cNvPr>
          <p:cNvSpPr>
            <a:spLocks noGrp="1"/>
          </p:cNvSpPr>
          <p:nvPr>
            <p:ph type="ftr" sz="quarter" idx="11"/>
          </p:nvPr>
        </p:nvSpPr>
        <p:spPr/>
        <p:txBody>
          <a:bodyPr/>
          <a:lstStyle/>
          <a:p>
            <a:r>
              <a:rPr lang="en-US"/>
              <a:t>Wiencke  EUSO Paris June 5 2025</a:t>
            </a:r>
          </a:p>
        </p:txBody>
      </p:sp>
      <p:sp>
        <p:nvSpPr>
          <p:cNvPr id="5" name="Slide Number Placeholder 4">
            <a:extLst>
              <a:ext uri="{FF2B5EF4-FFF2-40B4-BE49-F238E27FC236}">
                <a16:creationId xmlns:a16="http://schemas.microsoft.com/office/drawing/2014/main" id="{5FA11C81-0602-8436-1553-A7EDDB858A92}"/>
              </a:ext>
            </a:extLst>
          </p:cNvPr>
          <p:cNvSpPr>
            <a:spLocks noGrp="1"/>
          </p:cNvSpPr>
          <p:nvPr>
            <p:ph type="sldNum" sz="quarter" idx="12"/>
          </p:nvPr>
        </p:nvSpPr>
        <p:spPr/>
        <p:txBody>
          <a:bodyPr/>
          <a:lstStyle/>
          <a:p>
            <a:fld id="{C08D719A-7DE7-4C7B-AFB2-3B91F1F525F5}" type="slidenum">
              <a:rPr lang="en-US" smtClean="0"/>
              <a:t>‹#›</a:t>
            </a:fld>
            <a:endParaRPr lang="en-US"/>
          </a:p>
        </p:txBody>
      </p:sp>
    </p:spTree>
    <p:extLst>
      <p:ext uri="{BB962C8B-B14F-4D97-AF65-F5344CB8AC3E}">
        <p14:creationId xmlns:p14="http://schemas.microsoft.com/office/powerpoint/2010/main" val="782104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5ACA61-7FC4-4386-9733-FE4ACA35A8FD}"/>
              </a:ext>
            </a:extLst>
          </p:cNvPr>
          <p:cNvSpPr>
            <a:spLocks noGrp="1"/>
          </p:cNvSpPr>
          <p:nvPr>
            <p:ph type="dt" sz="half" idx="10"/>
          </p:nvPr>
        </p:nvSpPr>
        <p:spPr/>
        <p:txBody>
          <a:bodyPr/>
          <a:lstStyle/>
          <a:p>
            <a:fld id="{A872C54A-14DC-493A-90FB-EE083F1B304A}" type="datetime1">
              <a:rPr lang="en-US" smtClean="0"/>
              <a:t>6/5/2025</a:t>
            </a:fld>
            <a:endParaRPr lang="en-US"/>
          </a:p>
        </p:txBody>
      </p:sp>
      <p:sp>
        <p:nvSpPr>
          <p:cNvPr id="3" name="Footer Placeholder 2">
            <a:extLst>
              <a:ext uri="{FF2B5EF4-FFF2-40B4-BE49-F238E27FC236}">
                <a16:creationId xmlns:a16="http://schemas.microsoft.com/office/drawing/2014/main" id="{221AFDCA-95E6-1B37-752A-6A8AA87DED8A}"/>
              </a:ext>
            </a:extLst>
          </p:cNvPr>
          <p:cNvSpPr>
            <a:spLocks noGrp="1"/>
          </p:cNvSpPr>
          <p:nvPr>
            <p:ph type="ftr" sz="quarter" idx="11"/>
          </p:nvPr>
        </p:nvSpPr>
        <p:spPr/>
        <p:txBody>
          <a:bodyPr/>
          <a:lstStyle/>
          <a:p>
            <a:r>
              <a:rPr lang="en-US"/>
              <a:t>Wiencke  EUSO Paris June 5 2025</a:t>
            </a:r>
          </a:p>
        </p:txBody>
      </p:sp>
      <p:sp>
        <p:nvSpPr>
          <p:cNvPr id="4" name="Slide Number Placeholder 3">
            <a:extLst>
              <a:ext uri="{FF2B5EF4-FFF2-40B4-BE49-F238E27FC236}">
                <a16:creationId xmlns:a16="http://schemas.microsoft.com/office/drawing/2014/main" id="{6241D31D-8E02-2784-7169-31A9A2B13530}"/>
              </a:ext>
            </a:extLst>
          </p:cNvPr>
          <p:cNvSpPr>
            <a:spLocks noGrp="1"/>
          </p:cNvSpPr>
          <p:nvPr>
            <p:ph type="sldNum" sz="quarter" idx="12"/>
          </p:nvPr>
        </p:nvSpPr>
        <p:spPr/>
        <p:txBody>
          <a:bodyPr/>
          <a:lstStyle/>
          <a:p>
            <a:fld id="{C08D719A-7DE7-4C7B-AFB2-3B91F1F525F5}" type="slidenum">
              <a:rPr lang="en-US" smtClean="0"/>
              <a:t>‹#›</a:t>
            </a:fld>
            <a:endParaRPr lang="en-US"/>
          </a:p>
        </p:txBody>
      </p:sp>
    </p:spTree>
    <p:extLst>
      <p:ext uri="{BB962C8B-B14F-4D97-AF65-F5344CB8AC3E}">
        <p14:creationId xmlns:p14="http://schemas.microsoft.com/office/powerpoint/2010/main" val="1699128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B611-4E4E-0C54-2776-C098C8F190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ED3F7D-2CA0-290E-2A45-908D7600EE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485C33-2095-179C-E348-6F0A6E9ACE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4EF81C-0172-D885-B2A8-965E5CD80E3C}"/>
              </a:ext>
            </a:extLst>
          </p:cNvPr>
          <p:cNvSpPr>
            <a:spLocks noGrp="1"/>
          </p:cNvSpPr>
          <p:nvPr>
            <p:ph type="dt" sz="half" idx="10"/>
          </p:nvPr>
        </p:nvSpPr>
        <p:spPr/>
        <p:txBody>
          <a:bodyPr/>
          <a:lstStyle/>
          <a:p>
            <a:fld id="{5D12D4E1-2FB8-482F-9A29-810B8742C4D5}" type="datetime1">
              <a:rPr lang="en-US" smtClean="0"/>
              <a:t>6/5/2025</a:t>
            </a:fld>
            <a:endParaRPr lang="en-US"/>
          </a:p>
        </p:txBody>
      </p:sp>
      <p:sp>
        <p:nvSpPr>
          <p:cNvPr id="6" name="Footer Placeholder 5">
            <a:extLst>
              <a:ext uri="{FF2B5EF4-FFF2-40B4-BE49-F238E27FC236}">
                <a16:creationId xmlns:a16="http://schemas.microsoft.com/office/drawing/2014/main" id="{9ED499F2-4B2C-B46E-DD79-B811C1C5A942}"/>
              </a:ext>
            </a:extLst>
          </p:cNvPr>
          <p:cNvSpPr>
            <a:spLocks noGrp="1"/>
          </p:cNvSpPr>
          <p:nvPr>
            <p:ph type="ftr" sz="quarter" idx="11"/>
          </p:nvPr>
        </p:nvSpPr>
        <p:spPr/>
        <p:txBody>
          <a:bodyPr/>
          <a:lstStyle/>
          <a:p>
            <a:r>
              <a:rPr lang="en-US"/>
              <a:t>Wiencke  EUSO Paris June 5 2025</a:t>
            </a:r>
          </a:p>
        </p:txBody>
      </p:sp>
      <p:sp>
        <p:nvSpPr>
          <p:cNvPr id="7" name="Slide Number Placeholder 6">
            <a:extLst>
              <a:ext uri="{FF2B5EF4-FFF2-40B4-BE49-F238E27FC236}">
                <a16:creationId xmlns:a16="http://schemas.microsoft.com/office/drawing/2014/main" id="{11FBD1BD-51D6-57EE-9C39-C824E4787580}"/>
              </a:ext>
            </a:extLst>
          </p:cNvPr>
          <p:cNvSpPr>
            <a:spLocks noGrp="1"/>
          </p:cNvSpPr>
          <p:nvPr>
            <p:ph type="sldNum" sz="quarter" idx="12"/>
          </p:nvPr>
        </p:nvSpPr>
        <p:spPr/>
        <p:txBody>
          <a:bodyPr/>
          <a:lstStyle/>
          <a:p>
            <a:fld id="{C08D719A-7DE7-4C7B-AFB2-3B91F1F525F5}" type="slidenum">
              <a:rPr lang="en-US" smtClean="0"/>
              <a:t>‹#›</a:t>
            </a:fld>
            <a:endParaRPr lang="en-US"/>
          </a:p>
        </p:txBody>
      </p:sp>
    </p:spTree>
    <p:extLst>
      <p:ext uri="{BB962C8B-B14F-4D97-AF65-F5344CB8AC3E}">
        <p14:creationId xmlns:p14="http://schemas.microsoft.com/office/powerpoint/2010/main" val="538783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EA8E9-4609-5CB0-24EF-EC17B4B6F4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2A68AA-CADB-E98A-032F-0EB540BA90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EFB9CB-91A0-44D6-B62F-D88722363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4219EA-5A23-2E38-C6AD-5A01B6A7BC09}"/>
              </a:ext>
            </a:extLst>
          </p:cNvPr>
          <p:cNvSpPr>
            <a:spLocks noGrp="1"/>
          </p:cNvSpPr>
          <p:nvPr>
            <p:ph type="dt" sz="half" idx="10"/>
          </p:nvPr>
        </p:nvSpPr>
        <p:spPr/>
        <p:txBody>
          <a:bodyPr/>
          <a:lstStyle/>
          <a:p>
            <a:fld id="{987EB106-0292-47B8-9A1F-AE1F59F86E6F}" type="datetime1">
              <a:rPr lang="en-US" smtClean="0"/>
              <a:t>6/5/2025</a:t>
            </a:fld>
            <a:endParaRPr lang="en-US"/>
          </a:p>
        </p:txBody>
      </p:sp>
      <p:sp>
        <p:nvSpPr>
          <p:cNvPr id="6" name="Footer Placeholder 5">
            <a:extLst>
              <a:ext uri="{FF2B5EF4-FFF2-40B4-BE49-F238E27FC236}">
                <a16:creationId xmlns:a16="http://schemas.microsoft.com/office/drawing/2014/main" id="{4A1109F4-0FAD-8507-7704-A997B01997D1}"/>
              </a:ext>
            </a:extLst>
          </p:cNvPr>
          <p:cNvSpPr>
            <a:spLocks noGrp="1"/>
          </p:cNvSpPr>
          <p:nvPr>
            <p:ph type="ftr" sz="quarter" idx="11"/>
          </p:nvPr>
        </p:nvSpPr>
        <p:spPr/>
        <p:txBody>
          <a:bodyPr/>
          <a:lstStyle/>
          <a:p>
            <a:r>
              <a:rPr lang="en-US"/>
              <a:t>Wiencke  EUSO Paris June 5 2025</a:t>
            </a:r>
          </a:p>
        </p:txBody>
      </p:sp>
      <p:sp>
        <p:nvSpPr>
          <p:cNvPr id="7" name="Slide Number Placeholder 6">
            <a:extLst>
              <a:ext uri="{FF2B5EF4-FFF2-40B4-BE49-F238E27FC236}">
                <a16:creationId xmlns:a16="http://schemas.microsoft.com/office/drawing/2014/main" id="{AE5A0CA6-CE5A-D828-A45F-3505FCEC2FD2}"/>
              </a:ext>
            </a:extLst>
          </p:cNvPr>
          <p:cNvSpPr>
            <a:spLocks noGrp="1"/>
          </p:cNvSpPr>
          <p:nvPr>
            <p:ph type="sldNum" sz="quarter" idx="12"/>
          </p:nvPr>
        </p:nvSpPr>
        <p:spPr/>
        <p:txBody>
          <a:bodyPr/>
          <a:lstStyle/>
          <a:p>
            <a:fld id="{C08D719A-7DE7-4C7B-AFB2-3B91F1F525F5}" type="slidenum">
              <a:rPr lang="en-US" smtClean="0"/>
              <a:t>‹#›</a:t>
            </a:fld>
            <a:endParaRPr lang="en-US"/>
          </a:p>
        </p:txBody>
      </p:sp>
    </p:spTree>
    <p:extLst>
      <p:ext uri="{BB962C8B-B14F-4D97-AF65-F5344CB8AC3E}">
        <p14:creationId xmlns:p14="http://schemas.microsoft.com/office/powerpoint/2010/main" val="2843205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FFF5C5-8D5C-48F3-E919-0CB8886214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56CAF4-1C11-24DA-8881-B0BADF0380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AFB3E-F028-15AE-4508-A10E685637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D4ECEA7-9317-40FB-9594-33A229C7C1C3}" type="datetime1">
              <a:rPr lang="en-US" smtClean="0"/>
              <a:t>6/5/2025</a:t>
            </a:fld>
            <a:endParaRPr lang="en-US"/>
          </a:p>
        </p:txBody>
      </p:sp>
      <p:sp>
        <p:nvSpPr>
          <p:cNvPr id="5" name="Footer Placeholder 4">
            <a:extLst>
              <a:ext uri="{FF2B5EF4-FFF2-40B4-BE49-F238E27FC236}">
                <a16:creationId xmlns:a16="http://schemas.microsoft.com/office/drawing/2014/main" id="{DBBFA2C2-1E6C-109D-087C-21B31C897D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Wiencke  EUSO Paris June 5 2025</a:t>
            </a:r>
          </a:p>
        </p:txBody>
      </p:sp>
      <p:sp>
        <p:nvSpPr>
          <p:cNvPr id="6" name="Slide Number Placeholder 5">
            <a:extLst>
              <a:ext uri="{FF2B5EF4-FFF2-40B4-BE49-F238E27FC236}">
                <a16:creationId xmlns:a16="http://schemas.microsoft.com/office/drawing/2014/main" id="{AD131A69-212D-F45F-4EEE-56AA61936E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08D719A-7DE7-4C7B-AFB2-3B91F1F525F5}" type="slidenum">
              <a:rPr lang="en-US" smtClean="0"/>
              <a:t>‹#›</a:t>
            </a:fld>
            <a:endParaRPr lang="en-US"/>
          </a:p>
        </p:txBody>
      </p:sp>
    </p:spTree>
    <p:extLst>
      <p:ext uri="{BB962C8B-B14F-4D97-AF65-F5344CB8AC3E}">
        <p14:creationId xmlns:p14="http://schemas.microsoft.com/office/powerpoint/2010/main" val="3248902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96D29-D311-841F-588D-9062E1C9C7CA}"/>
              </a:ext>
            </a:extLst>
          </p:cNvPr>
          <p:cNvSpPr>
            <a:spLocks noGrp="1"/>
          </p:cNvSpPr>
          <p:nvPr>
            <p:ph type="ctrTitle"/>
          </p:nvPr>
        </p:nvSpPr>
        <p:spPr>
          <a:xfrm>
            <a:off x="525056" y="1859755"/>
            <a:ext cx="9144000" cy="2387600"/>
          </a:xfrm>
        </p:spPr>
        <p:txBody>
          <a:bodyPr>
            <a:normAutofit fontScale="90000"/>
          </a:bodyPr>
          <a:lstStyle/>
          <a:p>
            <a:r>
              <a:rPr lang="en-US" dirty="0"/>
              <a:t>PBR</a:t>
            </a:r>
            <a:br>
              <a:rPr lang="en-US" dirty="0"/>
            </a:br>
            <a:r>
              <a:rPr lang="en-US" dirty="0"/>
              <a:t>Tilting &amp; Shutters </a:t>
            </a:r>
            <a:br>
              <a:rPr lang="en-US" dirty="0"/>
            </a:br>
            <a:br>
              <a:rPr lang="en-US" dirty="0"/>
            </a:br>
            <a:endParaRPr lang="en-US" dirty="0"/>
          </a:p>
        </p:txBody>
      </p:sp>
      <p:sp>
        <p:nvSpPr>
          <p:cNvPr id="3" name="Subtitle 2">
            <a:extLst>
              <a:ext uri="{FF2B5EF4-FFF2-40B4-BE49-F238E27FC236}">
                <a16:creationId xmlns:a16="http://schemas.microsoft.com/office/drawing/2014/main" id="{DF21E289-F6D2-5EE2-2CAA-9BCA048C9EC2}"/>
              </a:ext>
            </a:extLst>
          </p:cNvPr>
          <p:cNvSpPr>
            <a:spLocks noGrp="1"/>
          </p:cNvSpPr>
          <p:nvPr>
            <p:ph type="subTitle" idx="1"/>
          </p:nvPr>
        </p:nvSpPr>
        <p:spPr>
          <a:xfrm>
            <a:off x="2817031" y="3804445"/>
            <a:ext cx="6109254" cy="1655762"/>
          </a:xfrm>
        </p:spPr>
        <p:txBody>
          <a:bodyPr>
            <a:normAutofit fontScale="85000" lnSpcReduction="20000"/>
          </a:bodyPr>
          <a:lstStyle/>
          <a:p>
            <a:pPr algn="l"/>
            <a:r>
              <a:rPr lang="en-US" dirty="0"/>
              <a:t>Lawrence Wiencke, Levi Bar-On, James Brague, Auston Froid, Josh Moses, Steve Meyers, Ben Stillwell</a:t>
            </a:r>
          </a:p>
          <a:p>
            <a:pPr algn="l"/>
            <a:r>
              <a:rPr lang="en-US" dirty="0"/>
              <a:t>June 5</a:t>
            </a:r>
            <a:r>
              <a:rPr lang="en-US" baseline="30000" dirty="0"/>
              <a:t>th</a:t>
            </a:r>
            <a:r>
              <a:rPr lang="en-US" dirty="0"/>
              <a:t>, 2025</a:t>
            </a:r>
          </a:p>
          <a:p>
            <a:pPr algn="l"/>
            <a:r>
              <a:rPr lang="en-US" dirty="0"/>
              <a:t>EUSO Collaboration Meeting</a:t>
            </a:r>
          </a:p>
          <a:p>
            <a:pPr algn="l"/>
            <a:r>
              <a:rPr lang="en-US" dirty="0"/>
              <a:t>Paris France  </a:t>
            </a:r>
          </a:p>
        </p:txBody>
      </p:sp>
      <p:pic>
        <p:nvPicPr>
          <p:cNvPr id="6" name="Picture 5" descr="A logo of a school of mines&#10;&#10;Description automatically generated">
            <a:extLst>
              <a:ext uri="{FF2B5EF4-FFF2-40B4-BE49-F238E27FC236}">
                <a16:creationId xmlns:a16="http://schemas.microsoft.com/office/drawing/2014/main" id="{9AF1F815-54A8-02ED-C6CA-E739457C6E6E}"/>
              </a:ext>
            </a:extLst>
          </p:cNvPr>
          <p:cNvPicPr>
            <a:picLocks noChangeAspect="1"/>
          </p:cNvPicPr>
          <p:nvPr/>
        </p:nvPicPr>
        <p:blipFill rotWithShape="1">
          <a:blip r:embed="rId2">
            <a:extLst>
              <a:ext uri="{28A0092B-C50C-407E-A947-70E740481C1C}">
                <a14:useLocalDpi xmlns:a14="http://schemas.microsoft.com/office/drawing/2010/main" val="0"/>
              </a:ext>
            </a:extLst>
          </a:blip>
          <a:srcRect l="3513" t="8431" r="5564" b="17294"/>
          <a:stretch/>
        </p:blipFill>
        <p:spPr>
          <a:xfrm>
            <a:off x="9803180" y="206508"/>
            <a:ext cx="1174632" cy="959575"/>
          </a:xfrm>
          <a:prstGeom prst="rect">
            <a:avLst/>
          </a:prstGeom>
        </p:spPr>
      </p:pic>
      <p:pic>
        <p:nvPicPr>
          <p:cNvPr id="7" name="Picture 2" descr="Why NASA Needs a New Logo | Space">
            <a:extLst>
              <a:ext uri="{FF2B5EF4-FFF2-40B4-BE49-F238E27FC236}">
                <a16:creationId xmlns:a16="http://schemas.microsoft.com/office/drawing/2014/main" id="{4AAD855B-FD7C-1FC0-6504-AE7388D2A5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73" r="16052"/>
          <a:stretch/>
        </p:blipFill>
        <p:spPr bwMode="auto">
          <a:xfrm>
            <a:off x="8494423" y="103234"/>
            <a:ext cx="1174633" cy="10469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red and white logo with a black background&#10;&#10;AI-generated content may be incorrect.">
            <a:extLst>
              <a:ext uri="{FF2B5EF4-FFF2-40B4-BE49-F238E27FC236}">
                <a16:creationId xmlns:a16="http://schemas.microsoft.com/office/drawing/2014/main" id="{9C03C2AB-B40A-E025-EEDC-1BE7BD8AE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3143" y="102217"/>
            <a:ext cx="1943032" cy="1092632"/>
          </a:xfrm>
          <a:prstGeom prst="rect">
            <a:avLst/>
          </a:prstGeom>
        </p:spPr>
      </p:pic>
    </p:spTree>
    <p:extLst>
      <p:ext uri="{BB962C8B-B14F-4D97-AF65-F5344CB8AC3E}">
        <p14:creationId xmlns:p14="http://schemas.microsoft.com/office/powerpoint/2010/main" val="4043823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984226B-1DB5-A085-FBDF-30FDBB40D052}"/>
              </a:ext>
            </a:extLst>
          </p:cNvPr>
          <p:cNvSpPr>
            <a:spLocks noGrp="1"/>
          </p:cNvSpPr>
          <p:nvPr>
            <p:ph type="ftr" sz="quarter" idx="11"/>
          </p:nvPr>
        </p:nvSpPr>
        <p:spPr/>
        <p:txBody>
          <a:bodyPr/>
          <a:lstStyle/>
          <a:p>
            <a:r>
              <a:rPr lang="en-US"/>
              <a:t>Wiencke  EUSO Paris June 5 2025</a:t>
            </a:r>
          </a:p>
        </p:txBody>
      </p:sp>
      <p:sp>
        <p:nvSpPr>
          <p:cNvPr id="5" name="Slide Number Placeholder 4">
            <a:extLst>
              <a:ext uri="{FF2B5EF4-FFF2-40B4-BE49-F238E27FC236}">
                <a16:creationId xmlns:a16="http://schemas.microsoft.com/office/drawing/2014/main" id="{FC2C80AF-1CB6-D639-5335-174C86A9530E}"/>
              </a:ext>
            </a:extLst>
          </p:cNvPr>
          <p:cNvSpPr>
            <a:spLocks noGrp="1"/>
          </p:cNvSpPr>
          <p:nvPr>
            <p:ph type="sldNum" sz="quarter" idx="12"/>
          </p:nvPr>
        </p:nvSpPr>
        <p:spPr/>
        <p:txBody>
          <a:bodyPr/>
          <a:lstStyle/>
          <a:p>
            <a:fld id="{C08D719A-7DE7-4C7B-AFB2-3B91F1F525F5}" type="slidenum">
              <a:rPr lang="en-US" smtClean="0"/>
              <a:t>10</a:t>
            </a:fld>
            <a:endParaRPr lang="en-US"/>
          </a:p>
        </p:txBody>
      </p:sp>
      <p:pic>
        <p:nvPicPr>
          <p:cNvPr id="6" name="Picture 5">
            <a:extLst>
              <a:ext uri="{FF2B5EF4-FFF2-40B4-BE49-F238E27FC236}">
                <a16:creationId xmlns:a16="http://schemas.microsoft.com/office/drawing/2014/main" id="{882B53F1-CD42-9D78-DA14-FEB40CF28A88}"/>
              </a:ext>
            </a:extLst>
          </p:cNvPr>
          <p:cNvPicPr>
            <a:picLocks noChangeAspect="1"/>
          </p:cNvPicPr>
          <p:nvPr/>
        </p:nvPicPr>
        <p:blipFill>
          <a:blip r:embed="rId2"/>
          <a:stretch>
            <a:fillRect/>
          </a:stretch>
        </p:blipFill>
        <p:spPr>
          <a:xfrm>
            <a:off x="1429731" y="0"/>
            <a:ext cx="9144000" cy="6858000"/>
          </a:xfrm>
          <a:prstGeom prst="rect">
            <a:avLst/>
          </a:prstGeom>
        </p:spPr>
      </p:pic>
    </p:spTree>
    <p:extLst>
      <p:ext uri="{BB962C8B-B14F-4D97-AF65-F5344CB8AC3E}">
        <p14:creationId xmlns:p14="http://schemas.microsoft.com/office/powerpoint/2010/main" val="3450074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AEBEE8D-8F83-27F7-BE69-DC7B27FD785C}"/>
              </a:ext>
            </a:extLst>
          </p:cNvPr>
          <p:cNvSpPr>
            <a:spLocks noGrp="1"/>
          </p:cNvSpPr>
          <p:nvPr>
            <p:ph type="ftr" sz="quarter" idx="11"/>
          </p:nvPr>
        </p:nvSpPr>
        <p:spPr/>
        <p:txBody>
          <a:bodyPr/>
          <a:lstStyle/>
          <a:p>
            <a:r>
              <a:rPr lang="en-US"/>
              <a:t>Wiencke  EUSO Paris June 5 2025</a:t>
            </a:r>
          </a:p>
        </p:txBody>
      </p:sp>
      <p:sp>
        <p:nvSpPr>
          <p:cNvPr id="4" name="Slide Number Placeholder 3">
            <a:extLst>
              <a:ext uri="{FF2B5EF4-FFF2-40B4-BE49-F238E27FC236}">
                <a16:creationId xmlns:a16="http://schemas.microsoft.com/office/drawing/2014/main" id="{4D073AAA-E6A5-3FB3-3FB7-E103FA455399}"/>
              </a:ext>
            </a:extLst>
          </p:cNvPr>
          <p:cNvSpPr>
            <a:spLocks noGrp="1"/>
          </p:cNvSpPr>
          <p:nvPr>
            <p:ph type="sldNum" sz="quarter" idx="12"/>
          </p:nvPr>
        </p:nvSpPr>
        <p:spPr/>
        <p:txBody>
          <a:bodyPr/>
          <a:lstStyle/>
          <a:p>
            <a:fld id="{C08D719A-7DE7-4C7B-AFB2-3B91F1F525F5}" type="slidenum">
              <a:rPr lang="en-US" smtClean="0"/>
              <a:t>11</a:t>
            </a:fld>
            <a:endParaRPr lang="en-US"/>
          </a:p>
        </p:txBody>
      </p:sp>
      <p:pic>
        <p:nvPicPr>
          <p:cNvPr id="6" name="Picture 5">
            <a:extLst>
              <a:ext uri="{FF2B5EF4-FFF2-40B4-BE49-F238E27FC236}">
                <a16:creationId xmlns:a16="http://schemas.microsoft.com/office/drawing/2014/main" id="{96B932ED-8558-FCE3-8063-BAE5FE9C254F}"/>
              </a:ext>
            </a:extLst>
          </p:cNvPr>
          <p:cNvPicPr>
            <a:picLocks noChangeAspect="1"/>
          </p:cNvPicPr>
          <p:nvPr/>
        </p:nvPicPr>
        <p:blipFill>
          <a:blip r:embed="rId2"/>
          <a:stretch>
            <a:fillRect/>
          </a:stretch>
        </p:blipFill>
        <p:spPr>
          <a:xfrm>
            <a:off x="1011385" y="292231"/>
            <a:ext cx="9969766" cy="5750351"/>
          </a:xfrm>
          <a:prstGeom prst="rect">
            <a:avLst/>
          </a:prstGeom>
        </p:spPr>
      </p:pic>
    </p:spTree>
    <p:extLst>
      <p:ext uri="{BB962C8B-B14F-4D97-AF65-F5344CB8AC3E}">
        <p14:creationId xmlns:p14="http://schemas.microsoft.com/office/powerpoint/2010/main" val="505739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14C198E-91C9-E1FB-1981-BC91BFBEA5B8}"/>
              </a:ext>
            </a:extLst>
          </p:cNvPr>
          <p:cNvSpPr>
            <a:spLocks noGrp="1"/>
          </p:cNvSpPr>
          <p:nvPr>
            <p:ph type="ftr" sz="quarter" idx="11"/>
          </p:nvPr>
        </p:nvSpPr>
        <p:spPr/>
        <p:txBody>
          <a:bodyPr/>
          <a:lstStyle/>
          <a:p>
            <a:r>
              <a:rPr lang="en-US"/>
              <a:t>Wiencke  EUSO Paris June 5 2025</a:t>
            </a:r>
          </a:p>
        </p:txBody>
      </p:sp>
      <p:sp>
        <p:nvSpPr>
          <p:cNvPr id="4" name="Slide Number Placeholder 3">
            <a:extLst>
              <a:ext uri="{FF2B5EF4-FFF2-40B4-BE49-F238E27FC236}">
                <a16:creationId xmlns:a16="http://schemas.microsoft.com/office/drawing/2014/main" id="{94C88926-1F3D-6CE7-331F-05B71FE9D9B0}"/>
              </a:ext>
            </a:extLst>
          </p:cNvPr>
          <p:cNvSpPr>
            <a:spLocks noGrp="1"/>
          </p:cNvSpPr>
          <p:nvPr>
            <p:ph type="sldNum" sz="quarter" idx="12"/>
          </p:nvPr>
        </p:nvSpPr>
        <p:spPr/>
        <p:txBody>
          <a:bodyPr/>
          <a:lstStyle/>
          <a:p>
            <a:fld id="{C08D719A-7DE7-4C7B-AFB2-3B91F1F525F5}" type="slidenum">
              <a:rPr lang="en-US" smtClean="0"/>
              <a:t>12</a:t>
            </a:fld>
            <a:endParaRPr lang="en-US" dirty="0"/>
          </a:p>
        </p:txBody>
      </p:sp>
      <p:pic>
        <p:nvPicPr>
          <p:cNvPr id="6" name="Picture 5">
            <a:extLst>
              <a:ext uri="{FF2B5EF4-FFF2-40B4-BE49-F238E27FC236}">
                <a16:creationId xmlns:a16="http://schemas.microsoft.com/office/drawing/2014/main" id="{008C8EE1-E7CB-A096-6C39-CAC47B3670C3}"/>
              </a:ext>
            </a:extLst>
          </p:cNvPr>
          <p:cNvPicPr>
            <a:picLocks noChangeAspect="1"/>
          </p:cNvPicPr>
          <p:nvPr/>
        </p:nvPicPr>
        <p:blipFill>
          <a:blip r:embed="rId2"/>
          <a:srcRect l="-248" t="45157" r="1224" b="6770"/>
          <a:stretch>
            <a:fillRect/>
          </a:stretch>
        </p:blipFill>
        <p:spPr>
          <a:xfrm>
            <a:off x="927384" y="870332"/>
            <a:ext cx="10337231" cy="2764520"/>
          </a:xfrm>
          <a:prstGeom prst="rect">
            <a:avLst/>
          </a:prstGeom>
        </p:spPr>
      </p:pic>
      <p:sp>
        <p:nvSpPr>
          <p:cNvPr id="2" name="TextBox 1">
            <a:extLst>
              <a:ext uri="{FF2B5EF4-FFF2-40B4-BE49-F238E27FC236}">
                <a16:creationId xmlns:a16="http://schemas.microsoft.com/office/drawing/2014/main" id="{2E147D88-4275-5715-816D-EEAE7250C5C2}"/>
              </a:ext>
            </a:extLst>
          </p:cNvPr>
          <p:cNvSpPr txBox="1"/>
          <p:nvPr/>
        </p:nvSpPr>
        <p:spPr>
          <a:xfrm>
            <a:off x="1804914" y="3683445"/>
            <a:ext cx="2875403" cy="1200329"/>
          </a:xfrm>
          <a:prstGeom prst="rect">
            <a:avLst/>
          </a:prstGeom>
          <a:noFill/>
        </p:spPr>
        <p:txBody>
          <a:bodyPr wrap="square" rtlCol="0">
            <a:spAutoFit/>
          </a:bodyPr>
          <a:lstStyle/>
          <a:p>
            <a:r>
              <a:rPr lang="en-US" dirty="0"/>
              <a:t>“Bang </a:t>
            </a:r>
            <a:r>
              <a:rPr lang="en-US" dirty="0" err="1"/>
              <a:t>Bang</a:t>
            </a:r>
            <a:r>
              <a:rPr lang="en-US" dirty="0"/>
              <a:t>”</a:t>
            </a:r>
          </a:p>
          <a:p>
            <a:r>
              <a:rPr lang="en-US" dirty="0"/>
              <a:t>Thermal Switch</a:t>
            </a:r>
          </a:p>
          <a:p>
            <a:r>
              <a:rPr lang="en-US" dirty="0"/>
              <a:t>$12</a:t>
            </a:r>
          </a:p>
          <a:p>
            <a:r>
              <a:rPr lang="en-US" dirty="0"/>
              <a:t>EUSO-SPB2</a:t>
            </a:r>
          </a:p>
        </p:txBody>
      </p:sp>
      <p:sp>
        <p:nvSpPr>
          <p:cNvPr id="5" name="TextBox 4">
            <a:extLst>
              <a:ext uri="{FF2B5EF4-FFF2-40B4-BE49-F238E27FC236}">
                <a16:creationId xmlns:a16="http://schemas.microsoft.com/office/drawing/2014/main" id="{C7E5B2D8-AD5A-B36B-2311-102F3E52E9AE}"/>
              </a:ext>
            </a:extLst>
          </p:cNvPr>
          <p:cNvSpPr txBox="1"/>
          <p:nvPr/>
        </p:nvSpPr>
        <p:spPr>
          <a:xfrm>
            <a:off x="5097063" y="3634851"/>
            <a:ext cx="2875403" cy="1200329"/>
          </a:xfrm>
          <a:prstGeom prst="rect">
            <a:avLst/>
          </a:prstGeom>
          <a:noFill/>
        </p:spPr>
        <p:txBody>
          <a:bodyPr wrap="square" rtlCol="0">
            <a:spAutoFit/>
          </a:bodyPr>
          <a:lstStyle/>
          <a:p>
            <a:r>
              <a:rPr lang="en-US" dirty="0"/>
              <a:t>Swiss </a:t>
            </a:r>
            <a:r>
              <a:rPr lang="en-US" dirty="0" err="1"/>
              <a:t>Thermoelectic</a:t>
            </a:r>
            <a:r>
              <a:rPr lang="en-US" dirty="0"/>
              <a:t> </a:t>
            </a:r>
          </a:p>
          <a:p>
            <a:r>
              <a:rPr lang="en-US" dirty="0"/>
              <a:t>Controller</a:t>
            </a:r>
          </a:p>
          <a:p>
            <a:r>
              <a:rPr lang="en-US" dirty="0"/>
              <a:t>$600 + (tariff du jour)</a:t>
            </a:r>
          </a:p>
          <a:p>
            <a:r>
              <a:rPr lang="en-US" dirty="0"/>
              <a:t>PBR</a:t>
            </a:r>
          </a:p>
        </p:txBody>
      </p:sp>
      <p:sp>
        <p:nvSpPr>
          <p:cNvPr id="7" name="TextBox 6">
            <a:extLst>
              <a:ext uri="{FF2B5EF4-FFF2-40B4-BE49-F238E27FC236}">
                <a16:creationId xmlns:a16="http://schemas.microsoft.com/office/drawing/2014/main" id="{CBA192E7-2375-FFA2-E234-5C83D58E5953}"/>
              </a:ext>
            </a:extLst>
          </p:cNvPr>
          <p:cNvSpPr txBox="1"/>
          <p:nvPr/>
        </p:nvSpPr>
        <p:spPr>
          <a:xfrm>
            <a:off x="9492794" y="407624"/>
            <a:ext cx="1558888" cy="369332"/>
          </a:xfrm>
          <a:prstGeom prst="rect">
            <a:avLst/>
          </a:prstGeom>
          <a:noFill/>
        </p:spPr>
        <p:txBody>
          <a:bodyPr wrap="none" rtlCol="0">
            <a:spAutoFit/>
          </a:bodyPr>
          <a:lstStyle/>
          <a:p>
            <a:r>
              <a:rPr lang="en-US" dirty="0"/>
              <a:t>James Brague</a:t>
            </a:r>
          </a:p>
        </p:txBody>
      </p:sp>
      <p:sp>
        <p:nvSpPr>
          <p:cNvPr id="8" name="TextBox 7">
            <a:extLst>
              <a:ext uri="{FF2B5EF4-FFF2-40B4-BE49-F238E27FC236}">
                <a16:creationId xmlns:a16="http://schemas.microsoft.com/office/drawing/2014/main" id="{CC60EFC7-AE86-5D16-676E-1468AB422A22}"/>
              </a:ext>
            </a:extLst>
          </p:cNvPr>
          <p:cNvSpPr txBox="1"/>
          <p:nvPr/>
        </p:nvSpPr>
        <p:spPr>
          <a:xfrm>
            <a:off x="4303849" y="77118"/>
            <a:ext cx="5188945" cy="369332"/>
          </a:xfrm>
          <a:prstGeom prst="rect">
            <a:avLst/>
          </a:prstGeom>
          <a:noFill/>
        </p:spPr>
        <p:txBody>
          <a:bodyPr wrap="square" rtlCol="0">
            <a:spAutoFit/>
          </a:bodyPr>
          <a:lstStyle/>
          <a:p>
            <a:r>
              <a:rPr lang="en-US" dirty="0"/>
              <a:t>Reducing Radio Noise</a:t>
            </a:r>
          </a:p>
        </p:txBody>
      </p:sp>
    </p:spTree>
    <p:extLst>
      <p:ext uri="{BB962C8B-B14F-4D97-AF65-F5344CB8AC3E}">
        <p14:creationId xmlns:p14="http://schemas.microsoft.com/office/powerpoint/2010/main" val="2548392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787FD48-C969-DB7B-E256-392678945BF2}"/>
              </a:ext>
            </a:extLst>
          </p:cNvPr>
          <p:cNvSpPr>
            <a:spLocks noGrp="1"/>
          </p:cNvSpPr>
          <p:nvPr>
            <p:ph type="ftr" sz="quarter" idx="11"/>
          </p:nvPr>
        </p:nvSpPr>
        <p:spPr/>
        <p:txBody>
          <a:bodyPr/>
          <a:lstStyle/>
          <a:p>
            <a:r>
              <a:rPr lang="en-US"/>
              <a:t>Wiencke  EUSO Paris June 5 2025</a:t>
            </a:r>
          </a:p>
        </p:txBody>
      </p:sp>
      <p:sp>
        <p:nvSpPr>
          <p:cNvPr id="3" name="Slide Number Placeholder 2">
            <a:extLst>
              <a:ext uri="{FF2B5EF4-FFF2-40B4-BE49-F238E27FC236}">
                <a16:creationId xmlns:a16="http://schemas.microsoft.com/office/drawing/2014/main" id="{6D9701B0-D025-6FDF-B2D7-BC9890432631}"/>
              </a:ext>
            </a:extLst>
          </p:cNvPr>
          <p:cNvSpPr>
            <a:spLocks noGrp="1"/>
          </p:cNvSpPr>
          <p:nvPr>
            <p:ph type="sldNum" sz="quarter" idx="12"/>
          </p:nvPr>
        </p:nvSpPr>
        <p:spPr/>
        <p:txBody>
          <a:bodyPr/>
          <a:lstStyle/>
          <a:p>
            <a:fld id="{C08D719A-7DE7-4C7B-AFB2-3B91F1F525F5}" type="slidenum">
              <a:rPr lang="en-US" smtClean="0"/>
              <a:t>13</a:t>
            </a:fld>
            <a:endParaRPr lang="en-US"/>
          </a:p>
        </p:txBody>
      </p:sp>
      <p:pic>
        <p:nvPicPr>
          <p:cNvPr id="5" name="Picture 4">
            <a:extLst>
              <a:ext uri="{FF2B5EF4-FFF2-40B4-BE49-F238E27FC236}">
                <a16:creationId xmlns:a16="http://schemas.microsoft.com/office/drawing/2014/main" id="{5E635052-3989-EBED-624E-0963FCDD0CAE}"/>
              </a:ext>
            </a:extLst>
          </p:cNvPr>
          <p:cNvPicPr>
            <a:picLocks noChangeAspect="1"/>
          </p:cNvPicPr>
          <p:nvPr/>
        </p:nvPicPr>
        <p:blipFill>
          <a:blip r:embed="rId2"/>
          <a:stretch>
            <a:fillRect/>
          </a:stretch>
        </p:blipFill>
        <p:spPr>
          <a:xfrm>
            <a:off x="1523258" y="0"/>
            <a:ext cx="8458942" cy="6356350"/>
          </a:xfrm>
          <a:prstGeom prst="rect">
            <a:avLst/>
          </a:prstGeom>
        </p:spPr>
      </p:pic>
    </p:spTree>
    <p:extLst>
      <p:ext uri="{BB962C8B-B14F-4D97-AF65-F5344CB8AC3E}">
        <p14:creationId xmlns:p14="http://schemas.microsoft.com/office/powerpoint/2010/main" val="2655867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CEEC8-E0A9-8EB9-3087-43B809A8ECC1}"/>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2B0A19-CBEE-920F-F87D-14725A878D72}"/>
              </a:ext>
            </a:extLst>
          </p:cNvPr>
          <p:cNvSpPr>
            <a:spLocks noGrp="1"/>
          </p:cNvSpPr>
          <p:nvPr>
            <p:ph type="ftr" sz="quarter" idx="11"/>
          </p:nvPr>
        </p:nvSpPr>
        <p:spPr/>
        <p:txBody>
          <a:bodyPr/>
          <a:lstStyle/>
          <a:p>
            <a:r>
              <a:rPr lang="en-US"/>
              <a:t>Wiencke  EUSO Paris June 5 2025</a:t>
            </a:r>
          </a:p>
        </p:txBody>
      </p:sp>
      <p:sp>
        <p:nvSpPr>
          <p:cNvPr id="3" name="Slide Number Placeholder 2">
            <a:extLst>
              <a:ext uri="{FF2B5EF4-FFF2-40B4-BE49-F238E27FC236}">
                <a16:creationId xmlns:a16="http://schemas.microsoft.com/office/drawing/2014/main" id="{04D757BE-3694-B659-5E31-25C0548855CD}"/>
              </a:ext>
            </a:extLst>
          </p:cNvPr>
          <p:cNvSpPr>
            <a:spLocks noGrp="1"/>
          </p:cNvSpPr>
          <p:nvPr>
            <p:ph type="sldNum" sz="quarter" idx="12"/>
          </p:nvPr>
        </p:nvSpPr>
        <p:spPr/>
        <p:txBody>
          <a:bodyPr/>
          <a:lstStyle/>
          <a:p>
            <a:fld id="{C08D719A-7DE7-4C7B-AFB2-3B91F1F525F5}" type="slidenum">
              <a:rPr lang="en-US" smtClean="0"/>
              <a:t>14</a:t>
            </a:fld>
            <a:endParaRPr lang="en-US"/>
          </a:p>
        </p:txBody>
      </p:sp>
      <p:pic>
        <p:nvPicPr>
          <p:cNvPr id="5" name="Picture 4">
            <a:extLst>
              <a:ext uri="{FF2B5EF4-FFF2-40B4-BE49-F238E27FC236}">
                <a16:creationId xmlns:a16="http://schemas.microsoft.com/office/drawing/2014/main" id="{3A8AD8C0-8E5C-9ECC-EE3B-055164451A6A}"/>
              </a:ext>
            </a:extLst>
          </p:cNvPr>
          <p:cNvPicPr>
            <a:picLocks noChangeAspect="1"/>
          </p:cNvPicPr>
          <p:nvPr/>
        </p:nvPicPr>
        <p:blipFill>
          <a:blip r:embed="rId2"/>
          <a:stretch>
            <a:fillRect/>
          </a:stretch>
        </p:blipFill>
        <p:spPr>
          <a:xfrm>
            <a:off x="1523258" y="0"/>
            <a:ext cx="8458942" cy="6356350"/>
          </a:xfrm>
          <a:prstGeom prst="rect">
            <a:avLst/>
          </a:prstGeom>
        </p:spPr>
      </p:pic>
      <p:pic>
        <p:nvPicPr>
          <p:cNvPr id="7" name="Picture 6">
            <a:extLst>
              <a:ext uri="{FF2B5EF4-FFF2-40B4-BE49-F238E27FC236}">
                <a16:creationId xmlns:a16="http://schemas.microsoft.com/office/drawing/2014/main" id="{5B141067-1014-5FC3-CAB9-3E87DA6C227B}"/>
              </a:ext>
            </a:extLst>
          </p:cNvPr>
          <p:cNvPicPr>
            <a:picLocks noChangeAspect="1"/>
          </p:cNvPicPr>
          <p:nvPr/>
        </p:nvPicPr>
        <p:blipFill>
          <a:blip r:embed="rId3"/>
          <a:stretch>
            <a:fillRect/>
          </a:stretch>
        </p:blipFill>
        <p:spPr>
          <a:xfrm>
            <a:off x="313764" y="801345"/>
            <a:ext cx="4140413" cy="4515082"/>
          </a:xfrm>
          <a:prstGeom prst="rect">
            <a:avLst/>
          </a:prstGeom>
        </p:spPr>
      </p:pic>
      <p:pic>
        <p:nvPicPr>
          <p:cNvPr id="9" name="Picture 8">
            <a:extLst>
              <a:ext uri="{FF2B5EF4-FFF2-40B4-BE49-F238E27FC236}">
                <a16:creationId xmlns:a16="http://schemas.microsoft.com/office/drawing/2014/main" id="{64B63071-96D7-B893-8DC9-6413140575E3}"/>
              </a:ext>
            </a:extLst>
          </p:cNvPr>
          <p:cNvPicPr>
            <a:picLocks noChangeAspect="1"/>
          </p:cNvPicPr>
          <p:nvPr/>
        </p:nvPicPr>
        <p:blipFill>
          <a:blip r:embed="rId4"/>
          <a:stretch>
            <a:fillRect/>
          </a:stretch>
        </p:blipFill>
        <p:spPr>
          <a:xfrm>
            <a:off x="6798455" y="801345"/>
            <a:ext cx="5079781" cy="3988369"/>
          </a:xfrm>
          <a:prstGeom prst="rect">
            <a:avLst/>
          </a:prstGeom>
        </p:spPr>
      </p:pic>
      <p:sp>
        <p:nvSpPr>
          <p:cNvPr id="4" name="TextBox 3">
            <a:extLst>
              <a:ext uri="{FF2B5EF4-FFF2-40B4-BE49-F238E27FC236}">
                <a16:creationId xmlns:a16="http://schemas.microsoft.com/office/drawing/2014/main" id="{A637DC12-58C4-08DB-7DB1-8286F30C794E}"/>
              </a:ext>
            </a:extLst>
          </p:cNvPr>
          <p:cNvSpPr txBox="1"/>
          <p:nvPr/>
        </p:nvSpPr>
        <p:spPr>
          <a:xfrm>
            <a:off x="313764" y="960443"/>
            <a:ext cx="2797629" cy="369332"/>
          </a:xfrm>
          <a:prstGeom prst="rect">
            <a:avLst/>
          </a:prstGeom>
          <a:noFill/>
        </p:spPr>
        <p:txBody>
          <a:bodyPr wrap="square" rtlCol="0">
            <a:spAutoFit/>
          </a:bodyPr>
          <a:lstStyle/>
          <a:p>
            <a:r>
              <a:rPr lang="en-US" dirty="0">
                <a:highlight>
                  <a:srgbClr val="FFFF00"/>
                </a:highlight>
              </a:rPr>
              <a:t>EUSO-SPB2  2022</a:t>
            </a:r>
          </a:p>
        </p:txBody>
      </p:sp>
      <p:sp>
        <p:nvSpPr>
          <p:cNvPr id="6" name="TextBox 5">
            <a:extLst>
              <a:ext uri="{FF2B5EF4-FFF2-40B4-BE49-F238E27FC236}">
                <a16:creationId xmlns:a16="http://schemas.microsoft.com/office/drawing/2014/main" id="{D7118DC5-D6C0-A44A-690A-DADF84031BA6}"/>
              </a:ext>
            </a:extLst>
          </p:cNvPr>
          <p:cNvSpPr txBox="1"/>
          <p:nvPr/>
        </p:nvSpPr>
        <p:spPr>
          <a:xfrm rot="10800000">
            <a:off x="7447750" y="1209636"/>
            <a:ext cx="2797629" cy="523220"/>
          </a:xfrm>
          <a:prstGeom prst="rect">
            <a:avLst/>
          </a:prstGeom>
          <a:noFill/>
        </p:spPr>
        <p:txBody>
          <a:bodyPr wrap="square" rtlCol="0">
            <a:spAutoFit/>
          </a:bodyPr>
          <a:lstStyle/>
          <a:p>
            <a:r>
              <a:rPr lang="en-US" sz="2800" b="1" dirty="0">
                <a:highlight>
                  <a:srgbClr val="FFFF00"/>
                </a:highlight>
              </a:rPr>
              <a:t>PBR</a:t>
            </a:r>
          </a:p>
        </p:txBody>
      </p:sp>
    </p:spTree>
    <p:extLst>
      <p:ext uri="{BB962C8B-B14F-4D97-AF65-F5344CB8AC3E}">
        <p14:creationId xmlns:p14="http://schemas.microsoft.com/office/powerpoint/2010/main" val="825072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DE8CB-4EEA-A339-71E7-8520DE498705}"/>
              </a:ext>
            </a:extLst>
          </p:cNvPr>
          <p:cNvSpPr>
            <a:spLocks noGrp="1"/>
          </p:cNvSpPr>
          <p:nvPr>
            <p:ph type="title"/>
          </p:nvPr>
        </p:nvSpPr>
        <p:spPr/>
        <p:txBody>
          <a:bodyPr/>
          <a:lstStyle/>
          <a:p>
            <a:r>
              <a:rPr lang="en-US" dirty="0"/>
              <a:t>Take Home Message</a:t>
            </a:r>
          </a:p>
        </p:txBody>
      </p:sp>
      <p:sp>
        <p:nvSpPr>
          <p:cNvPr id="3" name="Content Placeholder 2">
            <a:extLst>
              <a:ext uri="{FF2B5EF4-FFF2-40B4-BE49-F238E27FC236}">
                <a16:creationId xmlns:a16="http://schemas.microsoft.com/office/drawing/2014/main" id="{7B1B3D84-8356-FBE1-C11F-812BE5B36206}"/>
              </a:ext>
            </a:extLst>
          </p:cNvPr>
          <p:cNvSpPr>
            <a:spLocks noGrp="1"/>
          </p:cNvSpPr>
          <p:nvPr>
            <p:ph idx="1"/>
          </p:nvPr>
        </p:nvSpPr>
        <p:spPr>
          <a:xfrm>
            <a:off x="838199" y="1825625"/>
            <a:ext cx="11093067" cy="4351338"/>
          </a:xfrm>
        </p:spPr>
        <p:txBody>
          <a:bodyPr/>
          <a:lstStyle/>
          <a:p>
            <a:r>
              <a:rPr lang="en-US" dirty="0"/>
              <a:t>We are on track</a:t>
            </a:r>
          </a:p>
          <a:p>
            <a:r>
              <a:rPr lang="en-US" dirty="0"/>
              <a:t>Lots of fabrication to do, and some design &amp; procurement remaining</a:t>
            </a:r>
          </a:p>
          <a:p>
            <a:r>
              <a:rPr lang="en-US" dirty="0"/>
              <a:t> Working a solution to an 8g failure mode identified in FEA</a:t>
            </a:r>
          </a:p>
          <a:p>
            <a:r>
              <a:rPr lang="en-US" dirty="0"/>
              <a:t>Friendly request to finalize ST status bytes allocation so we can program this in.  (We requested 50 bytes)</a:t>
            </a:r>
          </a:p>
        </p:txBody>
      </p:sp>
      <p:sp>
        <p:nvSpPr>
          <p:cNvPr id="4" name="Footer Placeholder 3">
            <a:extLst>
              <a:ext uri="{FF2B5EF4-FFF2-40B4-BE49-F238E27FC236}">
                <a16:creationId xmlns:a16="http://schemas.microsoft.com/office/drawing/2014/main" id="{2FCA45A4-20B7-A3AF-024F-C5631C88EAA8}"/>
              </a:ext>
            </a:extLst>
          </p:cNvPr>
          <p:cNvSpPr>
            <a:spLocks noGrp="1"/>
          </p:cNvSpPr>
          <p:nvPr>
            <p:ph type="ftr" sz="quarter" idx="11"/>
          </p:nvPr>
        </p:nvSpPr>
        <p:spPr/>
        <p:txBody>
          <a:bodyPr/>
          <a:lstStyle/>
          <a:p>
            <a:r>
              <a:rPr lang="en-US"/>
              <a:t>Wiencke  EUSO Paris June 5 2025</a:t>
            </a:r>
          </a:p>
        </p:txBody>
      </p:sp>
      <p:sp>
        <p:nvSpPr>
          <p:cNvPr id="5" name="Slide Number Placeholder 4">
            <a:extLst>
              <a:ext uri="{FF2B5EF4-FFF2-40B4-BE49-F238E27FC236}">
                <a16:creationId xmlns:a16="http://schemas.microsoft.com/office/drawing/2014/main" id="{4E6B252D-E3F8-A1C2-DCEB-535EFCD6FE99}"/>
              </a:ext>
            </a:extLst>
          </p:cNvPr>
          <p:cNvSpPr>
            <a:spLocks noGrp="1"/>
          </p:cNvSpPr>
          <p:nvPr>
            <p:ph type="sldNum" sz="quarter" idx="12"/>
          </p:nvPr>
        </p:nvSpPr>
        <p:spPr/>
        <p:txBody>
          <a:bodyPr/>
          <a:lstStyle/>
          <a:p>
            <a:fld id="{C08D719A-7DE7-4C7B-AFB2-3B91F1F525F5}" type="slidenum">
              <a:rPr lang="en-US" smtClean="0"/>
              <a:t>2</a:t>
            </a:fld>
            <a:endParaRPr lang="en-US"/>
          </a:p>
        </p:txBody>
      </p:sp>
    </p:spTree>
    <p:extLst>
      <p:ext uri="{BB962C8B-B14F-4D97-AF65-F5344CB8AC3E}">
        <p14:creationId xmlns:p14="http://schemas.microsoft.com/office/powerpoint/2010/main" val="1994697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27D109-AC20-64D5-FC38-5BAD44ED6F30}"/>
              </a:ext>
            </a:extLst>
          </p:cNvPr>
          <p:cNvPicPr>
            <a:picLocks noChangeAspect="1"/>
          </p:cNvPicPr>
          <p:nvPr/>
        </p:nvPicPr>
        <p:blipFill>
          <a:blip r:embed="rId2"/>
          <a:stretch>
            <a:fillRect/>
          </a:stretch>
        </p:blipFill>
        <p:spPr>
          <a:xfrm>
            <a:off x="7954850" y="2170319"/>
            <a:ext cx="3270515" cy="3806408"/>
          </a:xfrm>
          <a:prstGeom prst="rect">
            <a:avLst/>
          </a:prstGeom>
        </p:spPr>
      </p:pic>
      <p:pic>
        <p:nvPicPr>
          <p:cNvPr id="27" name="Picture 26">
            <a:extLst>
              <a:ext uri="{FF2B5EF4-FFF2-40B4-BE49-F238E27FC236}">
                <a16:creationId xmlns:a16="http://schemas.microsoft.com/office/drawing/2014/main" id="{DFB7A3A7-7DC1-0B79-ABF7-0E128045885E}"/>
              </a:ext>
            </a:extLst>
          </p:cNvPr>
          <p:cNvPicPr>
            <a:picLocks noChangeAspect="1"/>
          </p:cNvPicPr>
          <p:nvPr/>
        </p:nvPicPr>
        <p:blipFill>
          <a:blip r:embed="rId3"/>
          <a:stretch>
            <a:fillRect/>
          </a:stretch>
        </p:blipFill>
        <p:spPr>
          <a:xfrm>
            <a:off x="4126099" y="2170319"/>
            <a:ext cx="3219615" cy="3905451"/>
          </a:xfrm>
          <a:prstGeom prst="rect">
            <a:avLst/>
          </a:prstGeom>
        </p:spPr>
      </p:pic>
      <p:pic>
        <p:nvPicPr>
          <p:cNvPr id="7" name="Picture 6">
            <a:extLst>
              <a:ext uri="{FF2B5EF4-FFF2-40B4-BE49-F238E27FC236}">
                <a16:creationId xmlns:a16="http://schemas.microsoft.com/office/drawing/2014/main" id="{6B64870C-F6DC-E1D1-BBAB-8CB112BFB609}"/>
              </a:ext>
            </a:extLst>
          </p:cNvPr>
          <p:cNvPicPr>
            <a:picLocks noChangeAspect="1"/>
          </p:cNvPicPr>
          <p:nvPr/>
        </p:nvPicPr>
        <p:blipFill>
          <a:blip r:embed="rId4"/>
          <a:stretch>
            <a:fillRect/>
          </a:stretch>
        </p:blipFill>
        <p:spPr>
          <a:xfrm>
            <a:off x="464428" y="2170321"/>
            <a:ext cx="3052535" cy="3905449"/>
          </a:xfrm>
          <a:prstGeom prst="rect">
            <a:avLst/>
          </a:prstGeom>
        </p:spPr>
      </p:pic>
      <p:sp>
        <p:nvSpPr>
          <p:cNvPr id="8" name="TextBox 7">
            <a:extLst>
              <a:ext uri="{FF2B5EF4-FFF2-40B4-BE49-F238E27FC236}">
                <a16:creationId xmlns:a16="http://schemas.microsoft.com/office/drawing/2014/main" id="{F75B2748-917C-7FF9-38BD-CE0306E0298E}"/>
              </a:ext>
            </a:extLst>
          </p:cNvPr>
          <p:cNvSpPr txBox="1"/>
          <p:nvPr/>
        </p:nvSpPr>
        <p:spPr>
          <a:xfrm>
            <a:off x="2700391" y="338879"/>
            <a:ext cx="6791218" cy="1200329"/>
          </a:xfrm>
          <a:prstGeom prst="rect">
            <a:avLst/>
          </a:prstGeom>
          <a:noFill/>
        </p:spPr>
        <p:txBody>
          <a:bodyPr wrap="none" rtlCol="0">
            <a:spAutoFit/>
          </a:bodyPr>
          <a:lstStyle/>
          <a:p>
            <a:pPr algn="ctr"/>
            <a:r>
              <a:rPr lang="en-US" sz="3200" dirty="0"/>
              <a:t>PBR   Telescope Assembly Tilt System</a:t>
            </a:r>
          </a:p>
          <a:p>
            <a:pPr algn="ctr"/>
            <a:r>
              <a:rPr lang="en-US" sz="2000" dirty="0"/>
              <a:t>Rotate elevation angle during flight for data taking at</a:t>
            </a:r>
          </a:p>
          <a:p>
            <a:pPr algn="ctr"/>
            <a:r>
              <a:rPr lang="en-US" sz="2000" dirty="0"/>
              <a:t> many angles from  +13 degrees to -90 degrees</a:t>
            </a:r>
          </a:p>
        </p:txBody>
      </p:sp>
      <p:sp>
        <p:nvSpPr>
          <p:cNvPr id="11" name="TextBox 10">
            <a:extLst>
              <a:ext uri="{FF2B5EF4-FFF2-40B4-BE49-F238E27FC236}">
                <a16:creationId xmlns:a16="http://schemas.microsoft.com/office/drawing/2014/main" id="{B82D1FEB-C2DA-B16C-8EDF-E671E910B2C4}"/>
              </a:ext>
            </a:extLst>
          </p:cNvPr>
          <p:cNvSpPr txBox="1"/>
          <p:nvPr/>
        </p:nvSpPr>
        <p:spPr>
          <a:xfrm>
            <a:off x="9099176" y="6149789"/>
            <a:ext cx="1350113" cy="369332"/>
          </a:xfrm>
          <a:prstGeom prst="rect">
            <a:avLst/>
          </a:prstGeom>
          <a:noFill/>
        </p:spPr>
        <p:txBody>
          <a:bodyPr wrap="none" rtlCol="0">
            <a:spAutoFit/>
          </a:bodyPr>
          <a:lstStyle/>
          <a:p>
            <a:r>
              <a:rPr lang="en-US" dirty="0"/>
              <a:t>-90 degrees</a:t>
            </a:r>
          </a:p>
        </p:txBody>
      </p:sp>
      <p:sp>
        <p:nvSpPr>
          <p:cNvPr id="12" name="TextBox 11">
            <a:extLst>
              <a:ext uri="{FF2B5EF4-FFF2-40B4-BE49-F238E27FC236}">
                <a16:creationId xmlns:a16="http://schemas.microsoft.com/office/drawing/2014/main" id="{48C06903-A28D-7CD9-40D0-E7F6DE3D4F32}"/>
              </a:ext>
            </a:extLst>
          </p:cNvPr>
          <p:cNvSpPr txBox="1"/>
          <p:nvPr/>
        </p:nvSpPr>
        <p:spPr>
          <a:xfrm>
            <a:off x="1416627" y="6149789"/>
            <a:ext cx="1148135" cy="369332"/>
          </a:xfrm>
          <a:prstGeom prst="rect">
            <a:avLst/>
          </a:prstGeom>
          <a:noFill/>
        </p:spPr>
        <p:txBody>
          <a:bodyPr wrap="none" rtlCol="0">
            <a:spAutoFit/>
          </a:bodyPr>
          <a:lstStyle/>
          <a:p>
            <a:r>
              <a:rPr lang="en-US" sz="1800" dirty="0"/>
              <a:t>0 degrees</a:t>
            </a:r>
            <a:endParaRPr lang="en-US" dirty="0"/>
          </a:p>
        </p:txBody>
      </p:sp>
      <p:sp>
        <p:nvSpPr>
          <p:cNvPr id="13" name="TextBox 12">
            <a:extLst>
              <a:ext uri="{FF2B5EF4-FFF2-40B4-BE49-F238E27FC236}">
                <a16:creationId xmlns:a16="http://schemas.microsoft.com/office/drawing/2014/main" id="{32064556-F0AF-DF50-FF80-D6F094BB6D81}"/>
              </a:ext>
            </a:extLst>
          </p:cNvPr>
          <p:cNvSpPr txBox="1"/>
          <p:nvPr/>
        </p:nvSpPr>
        <p:spPr>
          <a:xfrm>
            <a:off x="5060849" y="6212542"/>
            <a:ext cx="1350113" cy="369332"/>
          </a:xfrm>
          <a:prstGeom prst="rect">
            <a:avLst/>
          </a:prstGeom>
          <a:noFill/>
        </p:spPr>
        <p:txBody>
          <a:bodyPr wrap="none" rtlCol="0">
            <a:spAutoFit/>
          </a:bodyPr>
          <a:lstStyle/>
          <a:p>
            <a:r>
              <a:rPr lang="en-US" dirty="0"/>
              <a:t>-45 degrees</a:t>
            </a:r>
          </a:p>
        </p:txBody>
      </p:sp>
      <p:cxnSp>
        <p:nvCxnSpPr>
          <p:cNvPr id="17" name="Straight Arrow Connector 16">
            <a:extLst>
              <a:ext uri="{FF2B5EF4-FFF2-40B4-BE49-F238E27FC236}">
                <a16:creationId xmlns:a16="http://schemas.microsoft.com/office/drawing/2014/main" id="{30505D26-31F8-44E6-62B8-E150B7EB7E97}"/>
              </a:ext>
            </a:extLst>
          </p:cNvPr>
          <p:cNvCxnSpPr>
            <a:cxnSpLocks/>
          </p:cNvCxnSpPr>
          <p:nvPr/>
        </p:nvCxnSpPr>
        <p:spPr>
          <a:xfrm>
            <a:off x="6096000" y="4874587"/>
            <a:ext cx="502024" cy="37873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8213B549-58A8-C086-8A75-418BC3015A84}"/>
              </a:ext>
            </a:extLst>
          </p:cNvPr>
          <p:cNvCxnSpPr>
            <a:cxnSpLocks/>
          </p:cNvCxnSpPr>
          <p:nvPr/>
        </p:nvCxnSpPr>
        <p:spPr>
          <a:xfrm>
            <a:off x="9948729" y="5354549"/>
            <a:ext cx="0" cy="72122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CF3AC5E-968F-1537-317D-D9BB0D0C256B}"/>
              </a:ext>
            </a:extLst>
          </p:cNvPr>
          <p:cNvCxnSpPr>
            <a:cxnSpLocks/>
          </p:cNvCxnSpPr>
          <p:nvPr/>
        </p:nvCxnSpPr>
        <p:spPr>
          <a:xfrm>
            <a:off x="2373552" y="4513976"/>
            <a:ext cx="638589"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1ED5DD5F-CCD5-156A-DD87-660A1BB9F56B}"/>
              </a:ext>
            </a:extLst>
          </p:cNvPr>
          <p:cNvCxnSpPr>
            <a:cxnSpLocks/>
          </p:cNvCxnSpPr>
          <p:nvPr/>
        </p:nvCxnSpPr>
        <p:spPr>
          <a:xfrm>
            <a:off x="5387789" y="5552687"/>
            <a:ext cx="348116" cy="283337"/>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C9DA25C-9614-5EB5-6FC8-8EF3274B1926}"/>
              </a:ext>
            </a:extLst>
          </p:cNvPr>
          <p:cNvCxnSpPr>
            <a:cxnSpLocks/>
          </p:cNvCxnSpPr>
          <p:nvPr/>
        </p:nvCxnSpPr>
        <p:spPr>
          <a:xfrm>
            <a:off x="8621953" y="5338386"/>
            <a:ext cx="0" cy="721221"/>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342B49D7-72DB-AC33-7FFD-A7891B8D9B53}"/>
              </a:ext>
            </a:extLst>
          </p:cNvPr>
          <p:cNvCxnSpPr>
            <a:cxnSpLocks/>
          </p:cNvCxnSpPr>
          <p:nvPr/>
        </p:nvCxnSpPr>
        <p:spPr>
          <a:xfrm>
            <a:off x="2248902" y="5530522"/>
            <a:ext cx="638589"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Footer Placeholder 1">
            <a:extLst>
              <a:ext uri="{FF2B5EF4-FFF2-40B4-BE49-F238E27FC236}">
                <a16:creationId xmlns:a16="http://schemas.microsoft.com/office/drawing/2014/main" id="{38D76699-F4CF-6724-C16B-9E2E8E737A5F}"/>
              </a:ext>
            </a:extLst>
          </p:cNvPr>
          <p:cNvSpPr>
            <a:spLocks noGrp="1"/>
          </p:cNvSpPr>
          <p:nvPr>
            <p:ph type="ftr" sz="quarter" idx="11"/>
          </p:nvPr>
        </p:nvSpPr>
        <p:spPr/>
        <p:txBody>
          <a:bodyPr/>
          <a:lstStyle/>
          <a:p>
            <a:r>
              <a:rPr lang="en-US"/>
              <a:t>Wiencke  EUSO Paris June 5 2025</a:t>
            </a:r>
          </a:p>
        </p:txBody>
      </p:sp>
      <p:sp>
        <p:nvSpPr>
          <p:cNvPr id="3" name="Slide Number Placeholder 2">
            <a:extLst>
              <a:ext uri="{FF2B5EF4-FFF2-40B4-BE49-F238E27FC236}">
                <a16:creationId xmlns:a16="http://schemas.microsoft.com/office/drawing/2014/main" id="{0B26DF98-0D61-E722-1D32-C30B06C64BDB}"/>
              </a:ext>
            </a:extLst>
          </p:cNvPr>
          <p:cNvSpPr>
            <a:spLocks noGrp="1"/>
          </p:cNvSpPr>
          <p:nvPr>
            <p:ph type="sldNum" sz="quarter" idx="12"/>
          </p:nvPr>
        </p:nvSpPr>
        <p:spPr/>
        <p:txBody>
          <a:bodyPr/>
          <a:lstStyle/>
          <a:p>
            <a:fld id="{C08D719A-7DE7-4C7B-AFB2-3B91F1F525F5}" type="slidenum">
              <a:rPr lang="en-US" smtClean="0"/>
              <a:t>3</a:t>
            </a:fld>
            <a:endParaRPr lang="en-US"/>
          </a:p>
        </p:txBody>
      </p:sp>
    </p:spTree>
    <p:extLst>
      <p:ext uri="{BB962C8B-B14F-4D97-AF65-F5344CB8AC3E}">
        <p14:creationId xmlns:p14="http://schemas.microsoft.com/office/powerpoint/2010/main" val="1762160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88CD47-1453-9A5E-CBAB-BD322BB4E300}"/>
              </a:ext>
            </a:extLst>
          </p:cNvPr>
          <p:cNvSpPr/>
          <p:nvPr/>
        </p:nvSpPr>
        <p:spPr>
          <a:xfrm>
            <a:off x="4848836" y="1532747"/>
            <a:ext cx="2827090" cy="138418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Controller</a:t>
            </a:r>
          </a:p>
          <a:p>
            <a:pPr algn="ctr"/>
            <a:r>
              <a:rPr lang="en-US" sz="2400" dirty="0">
                <a:solidFill>
                  <a:schemeClr val="tx1"/>
                </a:solidFill>
              </a:rPr>
              <a:t>PLC</a:t>
            </a:r>
          </a:p>
        </p:txBody>
      </p:sp>
      <p:sp>
        <p:nvSpPr>
          <p:cNvPr id="7" name="Rectangle 6">
            <a:extLst>
              <a:ext uri="{FF2B5EF4-FFF2-40B4-BE49-F238E27FC236}">
                <a16:creationId xmlns:a16="http://schemas.microsoft.com/office/drawing/2014/main" id="{91C306C9-CC7A-1D04-1137-38F4C0632584}"/>
              </a:ext>
            </a:extLst>
          </p:cNvPr>
          <p:cNvSpPr/>
          <p:nvPr/>
        </p:nvSpPr>
        <p:spPr>
          <a:xfrm rot="20361700">
            <a:off x="4146993" y="4987349"/>
            <a:ext cx="2123812" cy="1121760"/>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Tilt Mechanism</a:t>
            </a:r>
          </a:p>
        </p:txBody>
      </p:sp>
      <p:grpSp>
        <p:nvGrpSpPr>
          <p:cNvPr id="29" name="Group 28">
            <a:extLst>
              <a:ext uri="{FF2B5EF4-FFF2-40B4-BE49-F238E27FC236}">
                <a16:creationId xmlns:a16="http://schemas.microsoft.com/office/drawing/2014/main" id="{7B6C9CEE-1B6B-E55E-38B3-1A53CA4DF452}"/>
              </a:ext>
            </a:extLst>
          </p:cNvPr>
          <p:cNvGrpSpPr/>
          <p:nvPr/>
        </p:nvGrpSpPr>
        <p:grpSpPr>
          <a:xfrm rot="397143">
            <a:off x="913361" y="3122561"/>
            <a:ext cx="2153641" cy="1132174"/>
            <a:chOff x="1089517" y="2443629"/>
            <a:chExt cx="2153641" cy="1132174"/>
          </a:xfrm>
        </p:grpSpPr>
        <p:sp>
          <p:nvSpPr>
            <p:cNvPr id="4" name="Rectangle 3">
              <a:extLst>
                <a:ext uri="{FF2B5EF4-FFF2-40B4-BE49-F238E27FC236}">
                  <a16:creationId xmlns:a16="http://schemas.microsoft.com/office/drawing/2014/main" id="{E09139B7-0D3D-D5A8-0C7B-185806922B0D}"/>
                </a:ext>
              </a:extLst>
            </p:cNvPr>
            <p:cNvSpPr/>
            <p:nvPr/>
          </p:nvSpPr>
          <p:spPr>
            <a:xfrm rot="19776061">
              <a:off x="1089517" y="2443629"/>
              <a:ext cx="1801330" cy="32663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Shutter (Lower)</a:t>
              </a:r>
            </a:p>
          </p:txBody>
        </p:sp>
        <p:sp>
          <p:nvSpPr>
            <p:cNvPr id="9" name="TextBox 8">
              <a:extLst>
                <a:ext uri="{FF2B5EF4-FFF2-40B4-BE49-F238E27FC236}">
                  <a16:creationId xmlns:a16="http://schemas.microsoft.com/office/drawing/2014/main" id="{4537B76A-BAC0-594B-2BEA-71C7C786A499}"/>
                </a:ext>
              </a:extLst>
            </p:cNvPr>
            <p:cNvSpPr txBox="1"/>
            <p:nvPr/>
          </p:nvSpPr>
          <p:spPr>
            <a:xfrm rot="19742859">
              <a:off x="1302177" y="2652473"/>
              <a:ext cx="1940981" cy="923330"/>
            </a:xfrm>
            <a:prstGeom prst="rect">
              <a:avLst/>
            </a:prstGeom>
            <a:noFill/>
          </p:spPr>
          <p:txBody>
            <a:bodyPr wrap="none" rtlCol="0">
              <a:spAutoFit/>
            </a:bodyPr>
            <a:lstStyle/>
            <a:p>
              <a:r>
                <a:rPr lang="en-US" dirty="0"/>
                <a:t>Motor (1), </a:t>
              </a:r>
            </a:p>
            <a:p>
              <a:r>
                <a:rPr lang="en-US" dirty="0"/>
                <a:t>RTD (1)</a:t>
              </a:r>
            </a:p>
            <a:p>
              <a:r>
                <a:rPr lang="en-US" dirty="0"/>
                <a:t>Limit Switches (4)</a:t>
              </a:r>
            </a:p>
          </p:txBody>
        </p:sp>
      </p:grpSp>
      <p:grpSp>
        <p:nvGrpSpPr>
          <p:cNvPr id="25" name="Group 24">
            <a:extLst>
              <a:ext uri="{FF2B5EF4-FFF2-40B4-BE49-F238E27FC236}">
                <a16:creationId xmlns:a16="http://schemas.microsoft.com/office/drawing/2014/main" id="{BAD8C320-BC45-8C1E-83C3-580E79A6BFD7}"/>
              </a:ext>
            </a:extLst>
          </p:cNvPr>
          <p:cNvGrpSpPr/>
          <p:nvPr/>
        </p:nvGrpSpPr>
        <p:grpSpPr>
          <a:xfrm rot="20349773">
            <a:off x="821846" y="830390"/>
            <a:ext cx="2300490" cy="1022243"/>
            <a:chOff x="821846" y="570742"/>
            <a:chExt cx="2300490" cy="1022243"/>
          </a:xfrm>
        </p:grpSpPr>
        <p:sp>
          <p:nvSpPr>
            <p:cNvPr id="3" name="Rectangle 2">
              <a:extLst>
                <a:ext uri="{FF2B5EF4-FFF2-40B4-BE49-F238E27FC236}">
                  <a16:creationId xmlns:a16="http://schemas.microsoft.com/office/drawing/2014/main" id="{88094B28-A947-9F4B-3C73-52AED9B96EF7}"/>
                </a:ext>
              </a:extLst>
            </p:cNvPr>
            <p:cNvSpPr/>
            <p:nvPr/>
          </p:nvSpPr>
          <p:spPr>
            <a:xfrm rot="2128801">
              <a:off x="1251477" y="570742"/>
              <a:ext cx="1870859" cy="24269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Shutter (Upper)</a:t>
              </a:r>
            </a:p>
          </p:txBody>
        </p:sp>
        <p:sp>
          <p:nvSpPr>
            <p:cNvPr id="12" name="TextBox 11">
              <a:extLst>
                <a:ext uri="{FF2B5EF4-FFF2-40B4-BE49-F238E27FC236}">
                  <a16:creationId xmlns:a16="http://schemas.microsoft.com/office/drawing/2014/main" id="{F693B31A-1FEA-35B1-1CB6-F5F9526688AF}"/>
                </a:ext>
              </a:extLst>
            </p:cNvPr>
            <p:cNvSpPr txBox="1"/>
            <p:nvPr/>
          </p:nvSpPr>
          <p:spPr>
            <a:xfrm rot="2122211">
              <a:off x="821846" y="669655"/>
              <a:ext cx="1940981" cy="923330"/>
            </a:xfrm>
            <a:prstGeom prst="rect">
              <a:avLst/>
            </a:prstGeom>
            <a:noFill/>
          </p:spPr>
          <p:txBody>
            <a:bodyPr wrap="none" rtlCol="0">
              <a:spAutoFit/>
            </a:bodyPr>
            <a:lstStyle/>
            <a:p>
              <a:r>
                <a:rPr lang="en-US" dirty="0"/>
                <a:t>Motor (1), </a:t>
              </a:r>
            </a:p>
            <a:p>
              <a:r>
                <a:rPr lang="en-US" dirty="0"/>
                <a:t>RTD(1)</a:t>
              </a:r>
            </a:p>
            <a:p>
              <a:r>
                <a:rPr lang="en-US" dirty="0"/>
                <a:t>Limit Switches (4)</a:t>
              </a:r>
            </a:p>
          </p:txBody>
        </p:sp>
      </p:grpSp>
      <p:sp>
        <p:nvSpPr>
          <p:cNvPr id="13" name="TextBox 12">
            <a:extLst>
              <a:ext uri="{FF2B5EF4-FFF2-40B4-BE49-F238E27FC236}">
                <a16:creationId xmlns:a16="http://schemas.microsoft.com/office/drawing/2014/main" id="{9B10AB5B-7390-FFCF-D35A-2AF89CA380FF}"/>
              </a:ext>
            </a:extLst>
          </p:cNvPr>
          <p:cNvSpPr txBox="1"/>
          <p:nvPr/>
        </p:nvSpPr>
        <p:spPr>
          <a:xfrm rot="20304210">
            <a:off x="3783192" y="4141410"/>
            <a:ext cx="1940981" cy="923330"/>
          </a:xfrm>
          <a:prstGeom prst="rect">
            <a:avLst/>
          </a:prstGeom>
          <a:noFill/>
        </p:spPr>
        <p:txBody>
          <a:bodyPr wrap="none" rtlCol="0">
            <a:spAutoFit/>
          </a:bodyPr>
          <a:lstStyle/>
          <a:p>
            <a:r>
              <a:rPr lang="en-US" dirty="0"/>
              <a:t>Motor (1), </a:t>
            </a:r>
          </a:p>
          <a:p>
            <a:r>
              <a:rPr lang="en-US" dirty="0"/>
              <a:t>RTD (1)</a:t>
            </a:r>
          </a:p>
          <a:p>
            <a:r>
              <a:rPr lang="en-US" dirty="0"/>
              <a:t>Limit Switches (4)</a:t>
            </a:r>
          </a:p>
        </p:txBody>
      </p:sp>
      <p:grpSp>
        <p:nvGrpSpPr>
          <p:cNvPr id="47" name="Group 46">
            <a:extLst>
              <a:ext uri="{FF2B5EF4-FFF2-40B4-BE49-F238E27FC236}">
                <a16:creationId xmlns:a16="http://schemas.microsoft.com/office/drawing/2014/main" id="{E954235D-C085-F4CD-E21E-8C925AA75D12}"/>
              </a:ext>
            </a:extLst>
          </p:cNvPr>
          <p:cNvGrpSpPr/>
          <p:nvPr/>
        </p:nvGrpSpPr>
        <p:grpSpPr>
          <a:xfrm>
            <a:off x="9357775" y="2932152"/>
            <a:ext cx="2305952" cy="2169420"/>
            <a:chOff x="9455788" y="3259193"/>
            <a:chExt cx="2305952" cy="2169420"/>
          </a:xfrm>
        </p:grpSpPr>
        <p:sp>
          <p:nvSpPr>
            <p:cNvPr id="8" name="Rectangle 7">
              <a:extLst>
                <a:ext uri="{FF2B5EF4-FFF2-40B4-BE49-F238E27FC236}">
                  <a16:creationId xmlns:a16="http://schemas.microsoft.com/office/drawing/2014/main" id="{4AF5CB6C-1332-6D9B-50F1-D24EC52275B4}"/>
                </a:ext>
              </a:extLst>
            </p:cNvPr>
            <p:cNvSpPr/>
            <p:nvPr/>
          </p:nvSpPr>
          <p:spPr>
            <a:xfrm>
              <a:off x="9556456" y="3259193"/>
              <a:ext cx="1573427" cy="692092"/>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Inclinometer</a:t>
              </a:r>
            </a:p>
            <a:p>
              <a:pPr algn="ctr"/>
              <a:r>
                <a:rPr lang="en-US" b="1" dirty="0">
                  <a:solidFill>
                    <a:schemeClr val="tx1"/>
                  </a:solidFill>
                </a:rPr>
                <a:t>2</a:t>
              </a:r>
            </a:p>
          </p:txBody>
        </p:sp>
        <p:sp>
          <p:nvSpPr>
            <p:cNvPr id="14" name="TextBox 13">
              <a:extLst>
                <a:ext uri="{FF2B5EF4-FFF2-40B4-BE49-F238E27FC236}">
                  <a16:creationId xmlns:a16="http://schemas.microsoft.com/office/drawing/2014/main" id="{DB3BE8DE-02D4-943D-A082-04BFEF47C651}"/>
                </a:ext>
              </a:extLst>
            </p:cNvPr>
            <p:cNvSpPr txBox="1"/>
            <p:nvPr/>
          </p:nvSpPr>
          <p:spPr>
            <a:xfrm>
              <a:off x="9455788" y="3951285"/>
              <a:ext cx="2305952" cy="1477328"/>
            </a:xfrm>
            <a:prstGeom prst="rect">
              <a:avLst/>
            </a:prstGeom>
            <a:noFill/>
          </p:spPr>
          <p:txBody>
            <a:bodyPr wrap="none" rtlCol="0">
              <a:spAutoFit/>
            </a:bodyPr>
            <a:lstStyle/>
            <a:p>
              <a:r>
                <a:rPr lang="en-US" dirty="0"/>
                <a:t>Inclinometer (analog)</a:t>
              </a:r>
            </a:p>
            <a:p>
              <a:r>
                <a:rPr lang="en-US" dirty="0"/>
                <a:t>Power (TEC, heater)</a:t>
              </a:r>
            </a:p>
            <a:p>
              <a:r>
                <a:rPr lang="en-US" dirty="0"/>
                <a:t>RTD (1) </a:t>
              </a:r>
            </a:p>
            <a:p>
              <a:r>
                <a:rPr lang="en-US" dirty="0"/>
                <a:t>TEC (USB-GSE)</a:t>
              </a:r>
            </a:p>
            <a:p>
              <a:endParaRPr lang="en-US" dirty="0"/>
            </a:p>
          </p:txBody>
        </p:sp>
      </p:grpSp>
      <p:grpSp>
        <p:nvGrpSpPr>
          <p:cNvPr id="46" name="Group 45">
            <a:extLst>
              <a:ext uri="{FF2B5EF4-FFF2-40B4-BE49-F238E27FC236}">
                <a16:creationId xmlns:a16="http://schemas.microsoft.com/office/drawing/2014/main" id="{949AF8FA-61A6-DD50-9BBF-8AF989769782}"/>
              </a:ext>
            </a:extLst>
          </p:cNvPr>
          <p:cNvGrpSpPr/>
          <p:nvPr/>
        </p:nvGrpSpPr>
        <p:grpSpPr>
          <a:xfrm>
            <a:off x="9362829" y="461153"/>
            <a:ext cx="2305952" cy="2143188"/>
            <a:chOff x="9323293" y="740759"/>
            <a:chExt cx="2305952" cy="2143188"/>
          </a:xfrm>
        </p:grpSpPr>
        <p:sp>
          <p:nvSpPr>
            <p:cNvPr id="5" name="Rectangle 4">
              <a:extLst>
                <a:ext uri="{FF2B5EF4-FFF2-40B4-BE49-F238E27FC236}">
                  <a16:creationId xmlns:a16="http://schemas.microsoft.com/office/drawing/2014/main" id="{C46CC1D8-F4F6-A94D-EB95-7D6B0DCF71BB}"/>
                </a:ext>
              </a:extLst>
            </p:cNvPr>
            <p:cNvSpPr/>
            <p:nvPr/>
          </p:nvSpPr>
          <p:spPr>
            <a:xfrm>
              <a:off x="9455789" y="740759"/>
              <a:ext cx="1598189" cy="692092"/>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Inclinometer 1</a:t>
              </a:r>
            </a:p>
          </p:txBody>
        </p:sp>
        <p:sp>
          <p:nvSpPr>
            <p:cNvPr id="15" name="TextBox 14">
              <a:extLst>
                <a:ext uri="{FF2B5EF4-FFF2-40B4-BE49-F238E27FC236}">
                  <a16:creationId xmlns:a16="http://schemas.microsoft.com/office/drawing/2014/main" id="{40C2307C-5AE2-F15B-B304-CC264C48B351}"/>
                </a:ext>
              </a:extLst>
            </p:cNvPr>
            <p:cNvSpPr txBox="1"/>
            <p:nvPr/>
          </p:nvSpPr>
          <p:spPr>
            <a:xfrm>
              <a:off x="9323293" y="1406619"/>
              <a:ext cx="2305952" cy="1477328"/>
            </a:xfrm>
            <a:prstGeom prst="rect">
              <a:avLst/>
            </a:prstGeom>
            <a:noFill/>
          </p:spPr>
          <p:txBody>
            <a:bodyPr wrap="none" rtlCol="0">
              <a:spAutoFit/>
            </a:bodyPr>
            <a:lstStyle/>
            <a:p>
              <a:r>
                <a:rPr lang="en-US" dirty="0"/>
                <a:t>Inclinometer (analog)</a:t>
              </a:r>
            </a:p>
            <a:p>
              <a:r>
                <a:rPr lang="en-US" dirty="0"/>
                <a:t>Power</a:t>
              </a:r>
            </a:p>
            <a:p>
              <a:r>
                <a:rPr lang="en-US" dirty="0"/>
                <a:t>RTD (1)</a:t>
              </a:r>
            </a:p>
            <a:p>
              <a:r>
                <a:rPr lang="en-US" dirty="0"/>
                <a:t>TEC (USB-GSE)</a:t>
              </a:r>
            </a:p>
            <a:p>
              <a:endParaRPr lang="en-US" dirty="0"/>
            </a:p>
          </p:txBody>
        </p:sp>
      </p:grpSp>
      <p:cxnSp>
        <p:nvCxnSpPr>
          <p:cNvPr id="17" name="Straight Connector 16">
            <a:extLst>
              <a:ext uri="{FF2B5EF4-FFF2-40B4-BE49-F238E27FC236}">
                <a16:creationId xmlns:a16="http://schemas.microsoft.com/office/drawing/2014/main" id="{FDB6215B-692F-EECE-582C-B641918652ED}"/>
              </a:ext>
            </a:extLst>
          </p:cNvPr>
          <p:cNvCxnSpPr>
            <a:cxnSpLocks/>
          </p:cNvCxnSpPr>
          <p:nvPr/>
        </p:nvCxnSpPr>
        <p:spPr>
          <a:xfrm flipH="1" flipV="1">
            <a:off x="1990182" y="1218217"/>
            <a:ext cx="2858654" cy="744396"/>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6673D65-B256-A223-D576-8B9D67BD1927}"/>
              </a:ext>
            </a:extLst>
          </p:cNvPr>
          <p:cNvCxnSpPr>
            <a:cxnSpLocks/>
          </p:cNvCxnSpPr>
          <p:nvPr/>
        </p:nvCxnSpPr>
        <p:spPr>
          <a:xfrm flipH="1" flipV="1">
            <a:off x="1661020" y="1423873"/>
            <a:ext cx="3187816" cy="646783"/>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3A454D9-276D-B45E-42CC-6560C578CB54}"/>
              </a:ext>
            </a:extLst>
          </p:cNvPr>
          <p:cNvCxnSpPr>
            <a:cxnSpLocks/>
          </p:cNvCxnSpPr>
          <p:nvPr/>
        </p:nvCxnSpPr>
        <p:spPr>
          <a:xfrm flipH="1" flipV="1">
            <a:off x="2726649" y="1892787"/>
            <a:ext cx="2130608" cy="333564"/>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4D0AD5F-21B9-0275-100B-89FD10194002}"/>
              </a:ext>
            </a:extLst>
          </p:cNvPr>
          <p:cNvCxnSpPr>
            <a:cxnSpLocks/>
          </p:cNvCxnSpPr>
          <p:nvPr/>
        </p:nvCxnSpPr>
        <p:spPr>
          <a:xfrm flipH="1">
            <a:off x="2183661" y="2556135"/>
            <a:ext cx="2665842" cy="940128"/>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9C98A97-E706-C724-E5E4-D81A621A0035}"/>
              </a:ext>
            </a:extLst>
          </p:cNvPr>
          <p:cNvCxnSpPr>
            <a:cxnSpLocks/>
          </p:cNvCxnSpPr>
          <p:nvPr/>
        </p:nvCxnSpPr>
        <p:spPr>
          <a:xfrm flipH="1">
            <a:off x="3156980" y="2808249"/>
            <a:ext cx="1691856" cy="78457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BCD2D92C-2FC5-2D91-85F4-88B58307DED7}"/>
              </a:ext>
            </a:extLst>
          </p:cNvPr>
          <p:cNvCxnSpPr>
            <a:cxnSpLocks/>
          </p:cNvCxnSpPr>
          <p:nvPr/>
        </p:nvCxnSpPr>
        <p:spPr>
          <a:xfrm flipH="1">
            <a:off x="2234460" y="2662963"/>
            <a:ext cx="2614110" cy="1008278"/>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CE683222-1DCF-1487-A8A4-A171BA35CDEE}"/>
              </a:ext>
            </a:extLst>
          </p:cNvPr>
          <p:cNvCxnSpPr>
            <a:cxnSpLocks/>
          </p:cNvCxnSpPr>
          <p:nvPr/>
        </p:nvCxnSpPr>
        <p:spPr>
          <a:xfrm flipH="1">
            <a:off x="4707238" y="2916931"/>
            <a:ext cx="870621" cy="130226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668E85ED-7E0A-E657-5A2A-DFFF4E96E370}"/>
              </a:ext>
            </a:extLst>
          </p:cNvPr>
          <p:cNvCxnSpPr>
            <a:cxnSpLocks/>
          </p:cNvCxnSpPr>
          <p:nvPr/>
        </p:nvCxnSpPr>
        <p:spPr>
          <a:xfrm flipH="1">
            <a:off x="4700716" y="2902433"/>
            <a:ext cx="1115319" cy="1712756"/>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9051D4E4-BF5E-66DB-B08E-848B69459179}"/>
              </a:ext>
            </a:extLst>
          </p:cNvPr>
          <p:cNvCxnSpPr>
            <a:cxnSpLocks/>
          </p:cNvCxnSpPr>
          <p:nvPr/>
        </p:nvCxnSpPr>
        <p:spPr>
          <a:xfrm flipH="1">
            <a:off x="5632143" y="2926615"/>
            <a:ext cx="503375" cy="1437948"/>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06D307E4-5357-1369-D916-B6384A3B561F}"/>
              </a:ext>
            </a:extLst>
          </p:cNvPr>
          <p:cNvCxnSpPr>
            <a:cxnSpLocks/>
          </p:cNvCxnSpPr>
          <p:nvPr/>
        </p:nvCxnSpPr>
        <p:spPr>
          <a:xfrm flipH="1">
            <a:off x="7680980" y="1316661"/>
            <a:ext cx="1681849" cy="564701"/>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DBAFB6F2-D36B-1083-C9C6-70612DD4D668}"/>
              </a:ext>
            </a:extLst>
          </p:cNvPr>
          <p:cNvCxnSpPr>
            <a:cxnSpLocks/>
          </p:cNvCxnSpPr>
          <p:nvPr/>
        </p:nvCxnSpPr>
        <p:spPr>
          <a:xfrm flipH="1">
            <a:off x="7639191" y="1599011"/>
            <a:ext cx="1718584" cy="394848"/>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92AF0066-A1F9-462F-F3B9-875B5B8EB63D}"/>
              </a:ext>
            </a:extLst>
          </p:cNvPr>
          <p:cNvCxnSpPr>
            <a:cxnSpLocks/>
            <a:stCxn id="15" idx="1"/>
          </p:cNvCxnSpPr>
          <p:nvPr/>
        </p:nvCxnSpPr>
        <p:spPr>
          <a:xfrm flipH="1">
            <a:off x="7634137" y="1865677"/>
            <a:ext cx="1728692" cy="251874"/>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3396068A-2D6C-6BBD-8EB2-5234672ED700}"/>
              </a:ext>
            </a:extLst>
          </p:cNvPr>
          <p:cNvCxnSpPr>
            <a:cxnSpLocks/>
          </p:cNvCxnSpPr>
          <p:nvPr/>
        </p:nvCxnSpPr>
        <p:spPr>
          <a:xfrm flipH="1">
            <a:off x="8699383" y="2136920"/>
            <a:ext cx="756406" cy="87919"/>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92A12EEB-5DA7-9025-FC83-66B79EABEC46}"/>
              </a:ext>
            </a:extLst>
          </p:cNvPr>
          <p:cNvCxnSpPr>
            <a:cxnSpLocks/>
          </p:cNvCxnSpPr>
          <p:nvPr/>
        </p:nvCxnSpPr>
        <p:spPr>
          <a:xfrm flipH="1" flipV="1">
            <a:off x="7662476" y="2527102"/>
            <a:ext cx="1664300" cy="1289511"/>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F72F7B0C-F640-9D9F-E5D6-77E8FA523293}"/>
              </a:ext>
            </a:extLst>
          </p:cNvPr>
          <p:cNvCxnSpPr>
            <a:cxnSpLocks/>
          </p:cNvCxnSpPr>
          <p:nvPr/>
        </p:nvCxnSpPr>
        <p:spPr>
          <a:xfrm flipH="1" flipV="1">
            <a:off x="7663970" y="2858881"/>
            <a:ext cx="1637360" cy="1436293"/>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081790D4-C183-2D35-6E57-83051AC27331}"/>
              </a:ext>
            </a:extLst>
          </p:cNvPr>
          <p:cNvCxnSpPr>
            <a:cxnSpLocks/>
          </p:cNvCxnSpPr>
          <p:nvPr/>
        </p:nvCxnSpPr>
        <p:spPr>
          <a:xfrm flipH="1" flipV="1">
            <a:off x="8773461" y="4269984"/>
            <a:ext cx="657784" cy="379072"/>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3F91382C-2015-8777-F6D8-119CCEA10836}"/>
              </a:ext>
            </a:extLst>
          </p:cNvPr>
          <p:cNvCxnSpPr>
            <a:cxnSpLocks/>
          </p:cNvCxnSpPr>
          <p:nvPr/>
        </p:nvCxnSpPr>
        <p:spPr>
          <a:xfrm flipH="1" flipV="1">
            <a:off x="7663970" y="2745122"/>
            <a:ext cx="1674095" cy="1262864"/>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EF401C5F-59E6-031A-A538-674F7014D4AD}"/>
              </a:ext>
            </a:extLst>
          </p:cNvPr>
          <p:cNvSpPr txBox="1"/>
          <p:nvPr/>
        </p:nvSpPr>
        <p:spPr>
          <a:xfrm>
            <a:off x="7014575" y="3908432"/>
            <a:ext cx="1524520" cy="523220"/>
          </a:xfrm>
          <a:prstGeom prst="rect">
            <a:avLst/>
          </a:prstGeom>
          <a:noFill/>
        </p:spPr>
        <p:txBody>
          <a:bodyPr wrap="square" rtlCol="0">
            <a:spAutoFit/>
          </a:bodyPr>
          <a:lstStyle/>
          <a:p>
            <a:r>
              <a:rPr lang="en-US" sz="1400" dirty="0"/>
              <a:t>Light Sensors (Port, </a:t>
            </a:r>
            <a:r>
              <a:rPr lang="en-US" sz="1400" dirty="0" err="1"/>
              <a:t>Starb</a:t>
            </a:r>
            <a:r>
              <a:rPr lang="en-US" sz="1400" dirty="0"/>
              <a:t>, In)</a:t>
            </a:r>
          </a:p>
        </p:txBody>
      </p:sp>
      <p:grpSp>
        <p:nvGrpSpPr>
          <p:cNvPr id="37" name="Group 36">
            <a:extLst>
              <a:ext uri="{FF2B5EF4-FFF2-40B4-BE49-F238E27FC236}">
                <a16:creationId xmlns:a16="http://schemas.microsoft.com/office/drawing/2014/main" id="{948F779C-DD2B-100B-B0B8-2A785C271060}"/>
              </a:ext>
            </a:extLst>
          </p:cNvPr>
          <p:cNvGrpSpPr/>
          <p:nvPr/>
        </p:nvGrpSpPr>
        <p:grpSpPr>
          <a:xfrm>
            <a:off x="7227463" y="2926615"/>
            <a:ext cx="346938" cy="951301"/>
            <a:chOff x="8106348" y="4742579"/>
            <a:chExt cx="346938" cy="951301"/>
          </a:xfrm>
        </p:grpSpPr>
        <p:sp>
          <p:nvSpPr>
            <p:cNvPr id="20" name="Oval 19">
              <a:extLst>
                <a:ext uri="{FF2B5EF4-FFF2-40B4-BE49-F238E27FC236}">
                  <a16:creationId xmlns:a16="http://schemas.microsoft.com/office/drawing/2014/main" id="{4FD4139D-A7F5-7E3B-FE3C-B82C051A8F84}"/>
                </a:ext>
              </a:extLst>
            </p:cNvPr>
            <p:cNvSpPr/>
            <p:nvPr/>
          </p:nvSpPr>
          <p:spPr>
            <a:xfrm>
              <a:off x="8296745" y="5518637"/>
              <a:ext cx="156541" cy="1752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6E584FC5-48B0-7F2D-A9B7-27E958D97255}"/>
                </a:ext>
              </a:extLst>
            </p:cNvPr>
            <p:cNvCxnSpPr>
              <a:cxnSpLocks/>
            </p:cNvCxnSpPr>
            <p:nvPr/>
          </p:nvCxnSpPr>
          <p:spPr>
            <a:xfrm>
              <a:off x="8106348" y="4742579"/>
              <a:ext cx="239102" cy="77462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1" name="Group 40">
            <a:extLst>
              <a:ext uri="{FF2B5EF4-FFF2-40B4-BE49-F238E27FC236}">
                <a16:creationId xmlns:a16="http://schemas.microsoft.com/office/drawing/2014/main" id="{00E3AF98-CF9B-F989-737C-E0643F454695}"/>
              </a:ext>
            </a:extLst>
          </p:cNvPr>
          <p:cNvGrpSpPr/>
          <p:nvPr/>
        </p:nvGrpSpPr>
        <p:grpSpPr>
          <a:xfrm>
            <a:off x="7483013" y="2919197"/>
            <a:ext cx="346938" cy="951301"/>
            <a:chOff x="8106348" y="4742579"/>
            <a:chExt cx="346938" cy="951301"/>
          </a:xfrm>
        </p:grpSpPr>
        <p:sp>
          <p:nvSpPr>
            <p:cNvPr id="43" name="Oval 42">
              <a:extLst>
                <a:ext uri="{FF2B5EF4-FFF2-40B4-BE49-F238E27FC236}">
                  <a16:creationId xmlns:a16="http://schemas.microsoft.com/office/drawing/2014/main" id="{4AF4AD86-003B-3440-C943-6BBF0EBB4729}"/>
                </a:ext>
              </a:extLst>
            </p:cNvPr>
            <p:cNvSpPr/>
            <p:nvPr/>
          </p:nvSpPr>
          <p:spPr>
            <a:xfrm>
              <a:off x="8296745" y="5518637"/>
              <a:ext cx="156541" cy="1752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4197170E-C502-F0E0-5FF7-EC69CCCDCCAE}"/>
                </a:ext>
              </a:extLst>
            </p:cNvPr>
            <p:cNvCxnSpPr>
              <a:cxnSpLocks/>
            </p:cNvCxnSpPr>
            <p:nvPr/>
          </p:nvCxnSpPr>
          <p:spPr>
            <a:xfrm>
              <a:off x="8106348" y="4742579"/>
              <a:ext cx="239102" cy="77462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8" name="Group 47">
            <a:extLst>
              <a:ext uri="{FF2B5EF4-FFF2-40B4-BE49-F238E27FC236}">
                <a16:creationId xmlns:a16="http://schemas.microsoft.com/office/drawing/2014/main" id="{480FC4C0-7B31-1348-4070-6D36DE30CA8E}"/>
              </a:ext>
            </a:extLst>
          </p:cNvPr>
          <p:cNvGrpSpPr/>
          <p:nvPr/>
        </p:nvGrpSpPr>
        <p:grpSpPr>
          <a:xfrm>
            <a:off x="6999800" y="2925177"/>
            <a:ext cx="346938" cy="951301"/>
            <a:chOff x="8106348" y="4742579"/>
            <a:chExt cx="346938" cy="951301"/>
          </a:xfrm>
        </p:grpSpPr>
        <p:sp>
          <p:nvSpPr>
            <p:cNvPr id="49" name="Oval 48">
              <a:extLst>
                <a:ext uri="{FF2B5EF4-FFF2-40B4-BE49-F238E27FC236}">
                  <a16:creationId xmlns:a16="http://schemas.microsoft.com/office/drawing/2014/main" id="{0E86E8BA-6EAD-6C4B-F8B0-B897CC9D329C}"/>
                </a:ext>
              </a:extLst>
            </p:cNvPr>
            <p:cNvSpPr/>
            <p:nvPr/>
          </p:nvSpPr>
          <p:spPr>
            <a:xfrm>
              <a:off x="8296745" y="5518637"/>
              <a:ext cx="156541" cy="17524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DFB9C9CE-C1E9-4C76-839A-DCD9D30421F3}"/>
                </a:ext>
              </a:extLst>
            </p:cNvPr>
            <p:cNvCxnSpPr>
              <a:cxnSpLocks/>
            </p:cNvCxnSpPr>
            <p:nvPr/>
          </p:nvCxnSpPr>
          <p:spPr>
            <a:xfrm>
              <a:off x="8106348" y="4742579"/>
              <a:ext cx="239102" cy="77462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4" name="Group 63">
            <a:extLst>
              <a:ext uri="{FF2B5EF4-FFF2-40B4-BE49-F238E27FC236}">
                <a16:creationId xmlns:a16="http://schemas.microsoft.com/office/drawing/2014/main" id="{EC3B5FA2-38B4-2C80-8463-66685F5E1178}"/>
              </a:ext>
            </a:extLst>
          </p:cNvPr>
          <p:cNvGrpSpPr/>
          <p:nvPr/>
        </p:nvGrpSpPr>
        <p:grpSpPr>
          <a:xfrm>
            <a:off x="6325484" y="2913922"/>
            <a:ext cx="400873" cy="757319"/>
            <a:chOff x="7634137" y="4389408"/>
            <a:chExt cx="400873" cy="757319"/>
          </a:xfrm>
        </p:grpSpPr>
        <p:cxnSp>
          <p:nvCxnSpPr>
            <p:cNvPr id="27" name="Straight Connector 26">
              <a:extLst>
                <a:ext uri="{FF2B5EF4-FFF2-40B4-BE49-F238E27FC236}">
                  <a16:creationId xmlns:a16="http://schemas.microsoft.com/office/drawing/2014/main" id="{8D2D560D-705E-B100-474D-EA7717F3F7AC}"/>
                </a:ext>
              </a:extLst>
            </p:cNvPr>
            <p:cNvCxnSpPr>
              <a:cxnSpLocks/>
            </p:cNvCxnSpPr>
            <p:nvPr/>
          </p:nvCxnSpPr>
          <p:spPr>
            <a:xfrm>
              <a:off x="7986973" y="4389408"/>
              <a:ext cx="0" cy="498842"/>
            </a:xfrm>
            <a:prstGeom prst="line">
              <a:avLst/>
            </a:prstGeom>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a16="http://schemas.microsoft.com/office/drawing/2014/main" id="{74E80BB1-8072-2402-704C-8721758BC939}"/>
                </a:ext>
              </a:extLst>
            </p:cNvPr>
            <p:cNvSpPr/>
            <p:nvPr/>
          </p:nvSpPr>
          <p:spPr>
            <a:xfrm>
              <a:off x="7634137" y="4899381"/>
              <a:ext cx="96073" cy="24734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6BADB8C-DB15-EEE7-5AC1-D66D1D150511}"/>
                </a:ext>
              </a:extLst>
            </p:cNvPr>
            <p:cNvSpPr/>
            <p:nvPr/>
          </p:nvSpPr>
          <p:spPr>
            <a:xfrm>
              <a:off x="7786537" y="4893735"/>
              <a:ext cx="96073" cy="24734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8EE5032-E9FB-E290-BE4D-7BB63A150A44}"/>
                </a:ext>
              </a:extLst>
            </p:cNvPr>
            <p:cNvSpPr/>
            <p:nvPr/>
          </p:nvSpPr>
          <p:spPr>
            <a:xfrm>
              <a:off x="7938937" y="4899378"/>
              <a:ext cx="96073" cy="24734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CEEF44FC-4C21-E663-49A9-3158AE384C73}"/>
                </a:ext>
              </a:extLst>
            </p:cNvPr>
            <p:cNvCxnSpPr>
              <a:cxnSpLocks/>
            </p:cNvCxnSpPr>
            <p:nvPr/>
          </p:nvCxnSpPr>
          <p:spPr>
            <a:xfrm>
              <a:off x="7829951" y="4400536"/>
              <a:ext cx="0" cy="498842"/>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6B1955D6-9C9C-2078-AFF3-F740757A4238}"/>
                </a:ext>
              </a:extLst>
            </p:cNvPr>
            <p:cNvCxnSpPr>
              <a:cxnSpLocks/>
            </p:cNvCxnSpPr>
            <p:nvPr/>
          </p:nvCxnSpPr>
          <p:spPr>
            <a:xfrm>
              <a:off x="7673410" y="4400536"/>
              <a:ext cx="0" cy="498842"/>
            </a:xfrm>
            <a:prstGeom prst="line">
              <a:avLst/>
            </a:prstGeom>
          </p:spPr>
          <p:style>
            <a:lnRef idx="2">
              <a:schemeClr val="accent1"/>
            </a:lnRef>
            <a:fillRef idx="0">
              <a:schemeClr val="accent1"/>
            </a:fillRef>
            <a:effectRef idx="1">
              <a:schemeClr val="accent1"/>
            </a:effectRef>
            <a:fontRef idx="minor">
              <a:schemeClr val="tx1"/>
            </a:fontRef>
          </p:style>
        </p:cxnSp>
      </p:grpSp>
      <p:sp>
        <p:nvSpPr>
          <p:cNvPr id="65" name="TextBox 64">
            <a:extLst>
              <a:ext uri="{FF2B5EF4-FFF2-40B4-BE49-F238E27FC236}">
                <a16:creationId xmlns:a16="http://schemas.microsoft.com/office/drawing/2014/main" id="{6F53E5D5-F950-441D-FEB5-8CD0FE9F8995}"/>
              </a:ext>
            </a:extLst>
          </p:cNvPr>
          <p:cNvSpPr txBox="1"/>
          <p:nvPr/>
        </p:nvSpPr>
        <p:spPr>
          <a:xfrm>
            <a:off x="6183871" y="3619964"/>
            <a:ext cx="701218" cy="369332"/>
          </a:xfrm>
          <a:prstGeom prst="rect">
            <a:avLst/>
          </a:prstGeom>
          <a:noFill/>
        </p:spPr>
        <p:txBody>
          <a:bodyPr wrap="none" rtlCol="0">
            <a:spAutoFit/>
          </a:bodyPr>
          <a:lstStyle/>
          <a:p>
            <a:r>
              <a:rPr lang="en-US" dirty="0"/>
              <a:t>RTDs</a:t>
            </a:r>
          </a:p>
        </p:txBody>
      </p:sp>
      <p:sp>
        <p:nvSpPr>
          <p:cNvPr id="6" name="TextBox 5">
            <a:extLst>
              <a:ext uri="{FF2B5EF4-FFF2-40B4-BE49-F238E27FC236}">
                <a16:creationId xmlns:a16="http://schemas.microsoft.com/office/drawing/2014/main" id="{0C09BAAE-ED67-9E1C-E558-668A7F50CA7E}"/>
              </a:ext>
            </a:extLst>
          </p:cNvPr>
          <p:cNvSpPr txBox="1"/>
          <p:nvPr/>
        </p:nvSpPr>
        <p:spPr>
          <a:xfrm>
            <a:off x="5239871" y="100674"/>
            <a:ext cx="2320956" cy="646331"/>
          </a:xfrm>
          <a:prstGeom prst="rect">
            <a:avLst/>
          </a:prstGeom>
          <a:noFill/>
        </p:spPr>
        <p:txBody>
          <a:bodyPr wrap="none" rtlCol="0">
            <a:spAutoFit/>
          </a:bodyPr>
          <a:lstStyle/>
          <a:p>
            <a:r>
              <a:rPr lang="en-US" b="1" dirty="0"/>
              <a:t>PBR  Shutter/Tilting </a:t>
            </a:r>
          </a:p>
          <a:p>
            <a:r>
              <a:rPr lang="en-US" b="1" dirty="0"/>
              <a:t>System Architecture</a:t>
            </a:r>
          </a:p>
        </p:txBody>
      </p:sp>
      <p:sp>
        <p:nvSpPr>
          <p:cNvPr id="11" name="TextBox 10">
            <a:extLst>
              <a:ext uri="{FF2B5EF4-FFF2-40B4-BE49-F238E27FC236}">
                <a16:creationId xmlns:a16="http://schemas.microsoft.com/office/drawing/2014/main" id="{7F868C6D-8E3A-9926-009A-E4F792B4DE57}"/>
              </a:ext>
            </a:extLst>
          </p:cNvPr>
          <p:cNvSpPr txBox="1"/>
          <p:nvPr/>
        </p:nvSpPr>
        <p:spPr>
          <a:xfrm>
            <a:off x="7916933" y="5032096"/>
            <a:ext cx="4071355" cy="2031325"/>
          </a:xfrm>
          <a:prstGeom prst="rect">
            <a:avLst/>
          </a:prstGeom>
          <a:noFill/>
        </p:spPr>
        <p:txBody>
          <a:bodyPr wrap="square" rtlCol="0">
            <a:spAutoFit/>
          </a:bodyPr>
          <a:lstStyle/>
          <a:p>
            <a:r>
              <a:rPr lang="en-US" dirty="0"/>
              <a:t>14 DIO </a:t>
            </a:r>
          </a:p>
          <a:p>
            <a:r>
              <a:rPr lang="en-US" dirty="0"/>
              <a:t>   8 Analog Inputs </a:t>
            </a:r>
          </a:p>
          <a:p>
            <a:r>
              <a:rPr lang="en-US" dirty="0"/>
              <a:t>   8 RTD (Temperature Sensors)</a:t>
            </a:r>
          </a:p>
          <a:p>
            <a:r>
              <a:rPr lang="en-US" dirty="0"/>
              <a:t>10 DO (motor steps, direction)</a:t>
            </a:r>
          </a:p>
          <a:p>
            <a:endParaRPr lang="en-US" dirty="0"/>
          </a:p>
          <a:p>
            <a:endParaRPr lang="en-US" dirty="0"/>
          </a:p>
          <a:p>
            <a:endParaRPr lang="en-US" dirty="0"/>
          </a:p>
        </p:txBody>
      </p:sp>
      <p:cxnSp>
        <p:nvCxnSpPr>
          <p:cNvPr id="16" name="Straight Connector 15">
            <a:extLst>
              <a:ext uri="{FF2B5EF4-FFF2-40B4-BE49-F238E27FC236}">
                <a16:creationId xmlns:a16="http://schemas.microsoft.com/office/drawing/2014/main" id="{7A65B472-71AE-AB72-32A7-6BF64489AF57}"/>
              </a:ext>
            </a:extLst>
          </p:cNvPr>
          <p:cNvCxnSpPr>
            <a:cxnSpLocks/>
          </p:cNvCxnSpPr>
          <p:nvPr/>
        </p:nvCxnSpPr>
        <p:spPr>
          <a:xfrm>
            <a:off x="6348139" y="1153245"/>
            <a:ext cx="0" cy="377236"/>
          </a:xfrm>
          <a:prstGeom prst="line">
            <a:avLst/>
          </a:prstGeom>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87398B4D-9624-5618-C268-FB04368C7E53}"/>
              </a:ext>
            </a:extLst>
          </p:cNvPr>
          <p:cNvSpPr txBox="1"/>
          <p:nvPr/>
        </p:nvSpPr>
        <p:spPr>
          <a:xfrm>
            <a:off x="5883830" y="849151"/>
            <a:ext cx="988732" cy="369332"/>
          </a:xfrm>
          <a:prstGeom prst="rect">
            <a:avLst/>
          </a:prstGeom>
          <a:noFill/>
        </p:spPr>
        <p:txBody>
          <a:bodyPr wrap="none" rtlCol="0">
            <a:spAutoFit/>
          </a:bodyPr>
          <a:lstStyle/>
          <a:p>
            <a:r>
              <a:rPr lang="en-US" dirty="0"/>
              <a:t>network</a:t>
            </a:r>
          </a:p>
        </p:txBody>
      </p:sp>
      <p:sp>
        <p:nvSpPr>
          <p:cNvPr id="31" name="TextBox 30">
            <a:extLst>
              <a:ext uri="{FF2B5EF4-FFF2-40B4-BE49-F238E27FC236}">
                <a16:creationId xmlns:a16="http://schemas.microsoft.com/office/drawing/2014/main" id="{E17591B4-287A-25C7-0794-0DC8DDA27ED4}"/>
              </a:ext>
            </a:extLst>
          </p:cNvPr>
          <p:cNvSpPr txBox="1"/>
          <p:nvPr/>
        </p:nvSpPr>
        <p:spPr>
          <a:xfrm>
            <a:off x="41407" y="4964951"/>
            <a:ext cx="3988629" cy="1754326"/>
          </a:xfrm>
          <a:prstGeom prst="rect">
            <a:avLst/>
          </a:prstGeom>
          <a:noFill/>
        </p:spPr>
        <p:txBody>
          <a:bodyPr wrap="square" rtlCol="0">
            <a:spAutoFit/>
          </a:bodyPr>
          <a:lstStyle/>
          <a:p>
            <a:r>
              <a:rPr lang="en-US" b="1" dirty="0"/>
              <a:t>PLC Software</a:t>
            </a:r>
          </a:p>
          <a:p>
            <a:r>
              <a:rPr lang="en-US" dirty="0"/>
              <a:t>Update SBP2 version</a:t>
            </a:r>
          </a:p>
          <a:p>
            <a:r>
              <a:rPr lang="en-US" dirty="0"/>
              <a:t>Added limit switches, RTDs</a:t>
            </a:r>
          </a:p>
          <a:p>
            <a:r>
              <a:rPr lang="en-US" dirty="0"/>
              <a:t>Auto Close if N light sensors read light</a:t>
            </a:r>
          </a:p>
          <a:p>
            <a:r>
              <a:rPr lang="en-US" dirty="0"/>
              <a:t>!Open (open, ignoring light sensors)</a:t>
            </a:r>
          </a:p>
          <a:p>
            <a:r>
              <a:rPr lang="en-US" dirty="0"/>
              <a:t>More status bytes</a:t>
            </a:r>
          </a:p>
        </p:txBody>
      </p:sp>
      <p:cxnSp>
        <p:nvCxnSpPr>
          <p:cNvPr id="33" name="Straight Connector 32">
            <a:extLst>
              <a:ext uri="{FF2B5EF4-FFF2-40B4-BE49-F238E27FC236}">
                <a16:creationId xmlns:a16="http://schemas.microsoft.com/office/drawing/2014/main" id="{D0FE3DEB-4566-E106-B837-444E0F20E306}"/>
              </a:ext>
            </a:extLst>
          </p:cNvPr>
          <p:cNvCxnSpPr>
            <a:cxnSpLocks/>
          </p:cNvCxnSpPr>
          <p:nvPr/>
        </p:nvCxnSpPr>
        <p:spPr>
          <a:xfrm>
            <a:off x="5269979" y="1153245"/>
            <a:ext cx="0" cy="377236"/>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10CA5135-C6B5-440C-5FA3-A0140916B2B0}"/>
              </a:ext>
            </a:extLst>
          </p:cNvPr>
          <p:cNvCxnSpPr>
            <a:cxnSpLocks/>
          </p:cNvCxnSpPr>
          <p:nvPr/>
        </p:nvCxnSpPr>
        <p:spPr>
          <a:xfrm>
            <a:off x="5142548" y="1153245"/>
            <a:ext cx="0" cy="37723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00192C82-0552-A778-2CA0-9BE4D6A95499}"/>
              </a:ext>
            </a:extLst>
          </p:cNvPr>
          <p:cNvSpPr txBox="1"/>
          <p:nvPr/>
        </p:nvSpPr>
        <p:spPr>
          <a:xfrm>
            <a:off x="4857257" y="866827"/>
            <a:ext cx="802143" cy="369332"/>
          </a:xfrm>
          <a:prstGeom prst="rect">
            <a:avLst/>
          </a:prstGeom>
          <a:noFill/>
        </p:spPr>
        <p:txBody>
          <a:bodyPr wrap="none" rtlCol="0">
            <a:spAutoFit/>
          </a:bodyPr>
          <a:lstStyle/>
          <a:p>
            <a:r>
              <a:rPr lang="en-US" dirty="0"/>
              <a:t>power</a:t>
            </a:r>
          </a:p>
        </p:txBody>
      </p:sp>
    </p:spTree>
    <p:extLst>
      <p:ext uri="{BB962C8B-B14F-4D97-AF65-F5344CB8AC3E}">
        <p14:creationId xmlns:p14="http://schemas.microsoft.com/office/powerpoint/2010/main" val="4265393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AFA4B00-2377-E260-C275-9F1B9B3F0AB1}"/>
              </a:ext>
            </a:extLst>
          </p:cNvPr>
          <p:cNvSpPr>
            <a:spLocks noGrp="1"/>
          </p:cNvSpPr>
          <p:nvPr>
            <p:ph type="ftr" sz="quarter" idx="11"/>
          </p:nvPr>
        </p:nvSpPr>
        <p:spPr/>
        <p:txBody>
          <a:bodyPr/>
          <a:lstStyle/>
          <a:p>
            <a:r>
              <a:rPr lang="en-US"/>
              <a:t>Wiencke  EUSO Paris June 5 2025</a:t>
            </a:r>
          </a:p>
        </p:txBody>
      </p:sp>
      <p:sp>
        <p:nvSpPr>
          <p:cNvPr id="3" name="Slide Number Placeholder 2">
            <a:extLst>
              <a:ext uri="{FF2B5EF4-FFF2-40B4-BE49-F238E27FC236}">
                <a16:creationId xmlns:a16="http://schemas.microsoft.com/office/drawing/2014/main" id="{0B3825E2-4B8C-88D1-6B1B-E867E61D2EDF}"/>
              </a:ext>
            </a:extLst>
          </p:cNvPr>
          <p:cNvSpPr>
            <a:spLocks noGrp="1"/>
          </p:cNvSpPr>
          <p:nvPr>
            <p:ph type="sldNum" sz="quarter" idx="12"/>
          </p:nvPr>
        </p:nvSpPr>
        <p:spPr/>
        <p:txBody>
          <a:bodyPr/>
          <a:lstStyle/>
          <a:p>
            <a:fld id="{C08D719A-7DE7-4C7B-AFB2-3B91F1F525F5}" type="slidenum">
              <a:rPr lang="en-US" smtClean="0"/>
              <a:t>5</a:t>
            </a:fld>
            <a:endParaRPr lang="en-US"/>
          </a:p>
        </p:txBody>
      </p:sp>
      <p:pic>
        <p:nvPicPr>
          <p:cNvPr id="9" name="Picture 8">
            <a:extLst>
              <a:ext uri="{FF2B5EF4-FFF2-40B4-BE49-F238E27FC236}">
                <a16:creationId xmlns:a16="http://schemas.microsoft.com/office/drawing/2014/main" id="{2AECE99A-E023-0319-4A8B-58A0F4DA5810}"/>
              </a:ext>
            </a:extLst>
          </p:cNvPr>
          <p:cNvPicPr>
            <a:picLocks noChangeAspect="1"/>
          </p:cNvPicPr>
          <p:nvPr/>
        </p:nvPicPr>
        <p:blipFill>
          <a:blip r:embed="rId2"/>
          <a:stretch>
            <a:fillRect/>
          </a:stretch>
        </p:blipFill>
        <p:spPr>
          <a:xfrm>
            <a:off x="188542" y="136525"/>
            <a:ext cx="5377200" cy="6134137"/>
          </a:xfrm>
          <a:prstGeom prst="rect">
            <a:avLst/>
          </a:prstGeom>
        </p:spPr>
      </p:pic>
      <p:pic>
        <p:nvPicPr>
          <p:cNvPr id="10" name="Picture 9">
            <a:extLst>
              <a:ext uri="{FF2B5EF4-FFF2-40B4-BE49-F238E27FC236}">
                <a16:creationId xmlns:a16="http://schemas.microsoft.com/office/drawing/2014/main" id="{0B9393C4-AEE9-06A8-56A0-A6979C18FAE6}"/>
              </a:ext>
            </a:extLst>
          </p:cNvPr>
          <p:cNvPicPr>
            <a:picLocks noChangeAspect="1"/>
          </p:cNvPicPr>
          <p:nvPr/>
        </p:nvPicPr>
        <p:blipFill>
          <a:blip r:embed="rId3"/>
          <a:srcRect t="18058" b="15639"/>
          <a:stretch/>
        </p:blipFill>
        <p:spPr>
          <a:xfrm>
            <a:off x="6096000" y="2788537"/>
            <a:ext cx="5715495" cy="3450962"/>
          </a:xfrm>
          <a:prstGeom prst="rect">
            <a:avLst/>
          </a:prstGeom>
        </p:spPr>
      </p:pic>
      <p:pic>
        <p:nvPicPr>
          <p:cNvPr id="11" name="Content Placeholder 4">
            <a:extLst>
              <a:ext uri="{FF2B5EF4-FFF2-40B4-BE49-F238E27FC236}">
                <a16:creationId xmlns:a16="http://schemas.microsoft.com/office/drawing/2014/main" id="{871D8C8F-2949-21DB-368C-885D72BE908F}"/>
              </a:ext>
            </a:extLst>
          </p:cNvPr>
          <p:cNvPicPr>
            <a:picLocks noChangeAspect="1"/>
          </p:cNvPicPr>
          <p:nvPr/>
        </p:nvPicPr>
        <p:blipFill>
          <a:blip r:embed="rId4"/>
          <a:stretch>
            <a:fillRect/>
          </a:stretch>
        </p:blipFill>
        <p:spPr>
          <a:xfrm>
            <a:off x="7735093" y="136525"/>
            <a:ext cx="2437307" cy="2481144"/>
          </a:xfrm>
          <a:prstGeom prst="rect">
            <a:avLst/>
          </a:prstGeom>
        </p:spPr>
      </p:pic>
    </p:spTree>
    <p:extLst>
      <p:ext uri="{BB962C8B-B14F-4D97-AF65-F5344CB8AC3E}">
        <p14:creationId xmlns:p14="http://schemas.microsoft.com/office/powerpoint/2010/main" val="1373367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79834A-59C7-58A7-5648-75FBFE709BE8}"/>
              </a:ext>
            </a:extLst>
          </p:cNvPr>
          <p:cNvPicPr>
            <a:picLocks noChangeAspect="1"/>
          </p:cNvPicPr>
          <p:nvPr/>
        </p:nvPicPr>
        <p:blipFill>
          <a:blip r:embed="rId2"/>
          <a:stretch>
            <a:fillRect/>
          </a:stretch>
        </p:blipFill>
        <p:spPr>
          <a:xfrm>
            <a:off x="1721174" y="3111530"/>
            <a:ext cx="2950234" cy="2920959"/>
          </a:xfrm>
          <a:prstGeom prst="rect">
            <a:avLst/>
          </a:prstGeom>
        </p:spPr>
      </p:pic>
      <p:pic>
        <p:nvPicPr>
          <p:cNvPr id="4" name="Picture 3">
            <a:extLst>
              <a:ext uri="{FF2B5EF4-FFF2-40B4-BE49-F238E27FC236}">
                <a16:creationId xmlns:a16="http://schemas.microsoft.com/office/drawing/2014/main" id="{1EA7CD8B-1191-2737-6606-612CA191FD05}"/>
              </a:ext>
            </a:extLst>
          </p:cNvPr>
          <p:cNvPicPr>
            <a:picLocks noChangeAspect="1"/>
          </p:cNvPicPr>
          <p:nvPr/>
        </p:nvPicPr>
        <p:blipFill>
          <a:blip r:embed="rId3"/>
          <a:stretch>
            <a:fillRect/>
          </a:stretch>
        </p:blipFill>
        <p:spPr>
          <a:xfrm>
            <a:off x="8363359" y="2738185"/>
            <a:ext cx="2975567" cy="3392071"/>
          </a:xfrm>
          <a:prstGeom prst="rect">
            <a:avLst/>
          </a:prstGeom>
        </p:spPr>
      </p:pic>
      <p:sp>
        <p:nvSpPr>
          <p:cNvPr id="5" name="TextBox 4">
            <a:extLst>
              <a:ext uri="{FF2B5EF4-FFF2-40B4-BE49-F238E27FC236}">
                <a16:creationId xmlns:a16="http://schemas.microsoft.com/office/drawing/2014/main" id="{10BF1E7B-59D4-EDFC-9CF0-38C469BE8A9D}"/>
              </a:ext>
            </a:extLst>
          </p:cNvPr>
          <p:cNvSpPr txBox="1"/>
          <p:nvPr/>
        </p:nvSpPr>
        <p:spPr>
          <a:xfrm>
            <a:off x="3260423" y="144953"/>
            <a:ext cx="8258355" cy="1969770"/>
          </a:xfrm>
          <a:prstGeom prst="rect">
            <a:avLst/>
          </a:prstGeom>
          <a:noFill/>
        </p:spPr>
        <p:txBody>
          <a:bodyPr wrap="square" rtlCol="0">
            <a:spAutoFit/>
          </a:bodyPr>
          <a:lstStyle/>
          <a:p>
            <a:r>
              <a:rPr lang="en-US" b="1" dirty="0"/>
              <a:t>T-Vac tests of PBR  telescope rotation mechanism in </a:t>
            </a:r>
          </a:p>
          <a:p>
            <a:r>
              <a:rPr lang="en-US" b="1" dirty="0"/>
              <a:t>CSBF BEMCO T/Vac chamber</a:t>
            </a:r>
          </a:p>
          <a:p>
            <a:endParaRPr lang="en-US" b="1" dirty="0"/>
          </a:p>
          <a:p>
            <a:r>
              <a:rPr lang="en-US" dirty="0"/>
              <a:t>Test bearing design, tilt mechanism  at 7mbar, -40c, -50c, -60 c</a:t>
            </a:r>
          </a:p>
          <a:p>
            <a:r>
              <a:rPr lang="en-US" dirty="0"/>
              <a:t>Simulated load of 2000 </a:t>
            </a:r>
            <a:r>
              <a:rPr lang="en-US" dirty="0" err="1"/>
              <a:t>lbs</a:t>
            </a:r>
            <a:r>
              <a:rPr lang="en-US" dirty="0"/>
              <a:t> (telescope weight), 100 ft-</a:t>
            </a:r>
            <a:r>
              <a:rPr lang="en-US" dirty="0" err="1"/>
              <a:t>lbs</a:t>
            </a:r>
            <a:r>
              <a:rPr lang="en-US" dirty="0"/>
              <a:t> (imbalance of telescope)</a:t>
            </a:r>
          </a:p>
          <a:p>
            <a:r>
              <a:rPr lang="en-US" dirty="0"/>
              <a:t>Planning for Sept or Oct 2025 for tests. About 4 days @ CSBF</a:t>
            </a:r>
          </a:p>
          <a:p>
            <a:endParaRPr lang="en-US" sz="1400" dirty="0"/>
          </a:p>
        </p:txBody>
      </p:sp>
      <p:grpSp>
        <p:nvGrpSpPr>
          <p:cNvPr id="9" name="Group 8">
            <a:extLst>
              <a:ext uri="{FF2B5EF4-FFF2-40B4-BE49-F238E27FC236}">
                <a16:creationId xmlns:a16="http://schemas.microsoft.com/office/drawing/2014/main" id="{2778B92A-B780-EE03-E866-D9D39FCAEA73}"/>
              </a:ext>
            </a:extLst>
          </p:cNvPr>
          <p:cNvGrpSpPr/>
          <p:nvPr/>
        </p:nvGrpSpPr>
        <p:grpSpPr>
          <a:xfrm>
            <a:off x="1941789" y="3183804"/>
            <a:ext cx="6157434" cy="2920960"/>
            <a:chOff x="414069" y="2046041"/>
            <a:chExt cx="6157434" cy="2920960"/>
          </a:xfrm>
        </p:grpSpPr>
        <p:pic>
          <p:nvPicPr>
            <p:cNvPr id="3" name="Picture 2">
              <a:extLst>
                <a:ext uri="{FF2B5EF4-FFF2-40B4-BE49-F238E27FC236}">
                  <a16:creationId xmlns:a16="http://schemas.microsoft.com/office/drawing/2014/main" id="{1B15E302-97F5-7171-F75F-D079122D32E2}"/>
                </a:ext>
              </a:extLst>
            </p:cNvPr>
            <p:cNvPicPr>
              <a:picLocks noChangeAspect="1"/>
            </p:cNvPicPr>
            <p:nvPr/>
          </p:nvPicPr>
          <p:blipFill>
            <a:blip r:embed="rId4"/>
            <a:stretch>
              <a:fillRect/>
            </a:stretch>
          </p:blipFill>
          <p:spPr>
            <a:xfrm>
              <a:off x="3749616" y="2046041"/>
              <a:ext cx="2821887" cy="2920960"/>
            </a:xfrm>
            <a:prstGeom prst="rect">
              <a:avLst/>
            </a:prstGeom>
          </p:spPr>
        </p:pic>
        <p:sp>
          <p:nvSpPr>
            <p:cNvPr id="6" name="TextBox 5">
              <a:extLst>
                <a:ext uri="{FF2B5EF4-FFF2-40B4-BE49-F238E27FC236}">
                  <a16:creationId xmlns:a16="http://schemas.microsoft.com/office/drawing/2014/main" id="{E898E4AA-401D-1DFB-47CA-B2BCBD5335EA}"/>
                </a:ext>
              </a:extLst>
            </p:cNvPr>
            <p:cNvSpPr txBox="1"/>
            <p:nvPr/>
          </p:nvSpPr>
          <p:spPr>
            <a:xfrm>
              <a:off x="414069" y="4505334"/>
              <a:ext cx="1042273" cy="461665"/>
            </a:xfrm>
            <a:prstGeom prst="rect">
              <a:avLst/>
            </a:prstGeom>
            <a:solidFill>
              <a:srgbClr val="92D050"/>
            </a:solidFill>
          </p:spPr>
          <p:txBody>
            <a:bodyPr wrap="none" rtlCol="0">
              <a:spAutoFit/>
            </a:bodyPr>
            <a:lstStyle/>
            <a:p>
              <a:r>
                <a:rPr lang="en-US" sz="1200" dirty="0"/>
                <a:t>Test stand </a:t>
              </a:r>
            </a:p>
            <a:p>
              <a:r>
                <a:rPr lang="en-US" sz="1200" dirty="0"/>
                <a:t>(does not fly)</a:t>
              </a:r>
            </a:p>
          </p:txBody>
        </p:sp>
        <p:sp>
          <p:nvSpPr>
            <p:cNvPr id="7" name="TextBox 6">
              <a:extLst>
                <a:ext uri="{FF2B5EF4-FFF2-40B4-BE49-F238E27FC236}">
                  <a16:creationId xmlns:a16="http://schemas.microsoft.com/office/drawing/2014/main" id="{237FF5DE-3191-0BE8-8880-77E7E3C2280B}"/>
                </a:ext>
              </a:extLst>
            </p:cNvPr>
            <p:cNvSpPr txBox="1"/>
            <p:nvPr/>
          </p:nvSpPr>
          <p:spPr>
            <a:xfrm>
              <a:off x="3364303" y="3534717"/>
              <a:ext cx="1207382" cy="430887"/>
            </a:xfrm>
            <a:prstGeom prst="rect">
              <a:avLst/>
            </a:prstGeom>
            <a:solidFill>
              <a:schemeClr val="tx2">
                <a:lumMod val="10000"/>
                <a:lumOff val="90000"/>
              </a:schemeClr>
            </a:solidFill>
          </p:spPr>
          <p:txBody>
            <a:bodyPr wrap="none" rtlCol="0">
              <a:spAutoFit/>
            </a:bodyPr>
            <a:lstStyle/>
            <a:p>
              <a:r>
                <a:rPr lang="en-US" sz="1100" dirty="0"/>
                <a:t>Turn buckle</a:t>
              </a:r>
            </a:p>
            <a:p>
              <a:r>
                <a:rPr lang="en-US" sz="1100" dirty="0"/>
                <a:t>Tension 1000 </a:t>
              </a:r>
              <a:r>
                <a:rPr lang="en-US" sz="1100" dirty="0" err="1"/>
                <a:t>lbs</a:t>
              </a:r>
              <a:endParaRPr lang="en-US" sz="1100" dirty="0"/>
            </a:p>
          </p:txBody>
        </p:sp>
        <p:sp>
          <p:nvSpPr>
            <p:cNvPr id="8" name="Rectangle 7">
              <a:extLst>
                <a:ext uri="{FF2B5EF4-FFF2-40B4-BE49-F238E27FC236}">
                  <a16:creationId xmlns:a16="http://schemas.microsoft.com/office/drawing/2014/main" id="{4574B716-8F51-9C3B-4A0C-C0B2ED16799D}"/>
                </a:ext>
              </a:extLst>
            </p:cNvPr>
            <p:cNvSpPr/>
            <p:nvPr/>
          </p:nvSpPr>
          <p:spPr>
            <a:xfrm rot="21049006">
              <a:off x="4186377" y="2131060"/>
              <a:ext cx="729206" cy="1940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100 </a:t>
              </a:r>
              <a:r>
                <a:rPr lang="en-US" sz="1100" dirty="0" err="1"/>
                <a:t>lbs</a:t>
              </a:r>
              <a:endParaRPr lang="en-US" sz="1100" dirty="0"/>
            </a:p>
          </p:txBody>
        </p:sp>
      </p:grpSp>
      <p:sp>
        <p:nvSpPr>
          <p:cNvPr id="10" name="TextBox 9">
            <a:extLst>
              <a:ext uri="{FF2B5EF4-FFF2-40B4-BE49-F238E27FC236}">
                <a16:creationId xmlns:a16="http://schemas.microsoft.com/office/drawing/2014/main" id="{C7257726-7660-4AB1-2533-BBDFB3AA114C}"/>
              </a:ext>
            </a:extLst>
          </p:cNvPr>
          <p:cNvSpPr txBox="1"/>
          <p:nvPr/>
        </p:nvSpPr>
        <p:spPr>
          <a:xfrm>
            <a:off x="4326060" y="3187345"/>
            <a:ext cx="963725" cy="830997"/>
          </a:xfrm>
          <a:prstGeom prst="rect">
            <a:avLst/>
          </a:prstGeom>
          <a:solidFill>
            <a:srgbClr val="92D050"/>
          </a:solidFill>
        </p:spPr>
        <p:txBody>
          <a:bodyPr wrap="none" rtlCol="0">
            <a:spAutoFit/>
          </a:bodyPr>
          <a:lstStyle/>
          <a:p>
            <a:r>
              <a:rPr lang="en-US" sz="1200" dirty="0"/>
              <a:t>Telescope</a:t>
            </a:r>
          </a:p>
          <a:p>
            <a:r>
              <a:rPr lang="en-US" sz="1200" dirty="0"/>
              <a:t>Rotation</a:t>
            </a:r>
          </a:p>
          <a:p>
            <a:r>
              <a:rPr lang="en-US" sz="1200" dirty="0"/>
              <a:t>Mechanism</a:t>
            </a:r>
          </a:p>
          <a:p>
            <a:r>
              <a:rPr lang="en-US" sz="1200" dirty="0"/>
              <a:t>(flies)</a:t>
            </a:r>
          </a:p>
        </p:txBody>
      </p:sp>
      <p:sp>
        <p:nvSpPr>
          <p:cNvPr id="11" name="TextBox 10">
            <a:extLst>
              <a:ext uri="{FF2B5EF4-FFF2-40B4-BE49-F238E27FC236}">
                <a16:creationId xmlns:a16="http://schemas.microsoft.com/office/drawing/2014/main" id="{8A167D59-2BF3-0D5A-5F34-1AB599560261}"/>
              </a:ext>
            </a:extLst>
          </p:cNvPr>
          <p:cNvSpPr txBox="1"/>
          <p:nvPr/>
        </p:nvSpPr>
        <p:spPr>
          <a:xfrm>
            <a:off x="9356761" y="6399541"/>
            <a:ext cx="3964329" cy="461665"/>
          </a:xfrm>
          <a:prstGeom prst="rect">
            <a:avLst/>
          </a:prstGeom>
          <a:noFill/>
        </p:spPr>
        <p:txBody>
          <a:bodyPr wrap="square" rtlCol="0">
            <a:spAutoFit/>
          </a:bodyPr>
          <a:lstStyle/>
          <a:p>
            <a:r>
              <a:rPr lang="en-US" sz="1200" dirty="0"/>
              <a:t>L. Wiencke Colorado School of Mines</a:t>
            </a:r>
          </a:p>
          <a:p>
            <a:r>
              <a:rPr lang="en-US" sz="1200" dirty="0"/>
              <a:t>5-27-2025</a:t>
            </a:r>
          </a:p>
        </p:txBody>
      </p:sp>
      <p:pic>
        <p:nvPicPr>
          <p:cNvPr id="12" name="Picture 11">
            <a:extLst>
              <a:ext uri="{FF2B5EF4-FFF2-40B4-BE49-F238E27FC236}">
                <a16:creationId xmlns:a16="http://schemas.microsoft.com/office/drawing/2014/main" id="{EFE96892-681F-B56E-8405-D9D7C441E2F7}"/>
              </a:ext>
            </a:extLst>
          </p:cNvPr>
          <p:cNvPicPr>
            <a:picLocks noChangeAspect="1"/>
          </p:cNvPicPr>
          <p:nvPr/>
        </p:nvPicPr>
        <p:blipFill>
          <a:blip r:embed="rId5"/>
          <a:stretch>
            <a:fillRect/>
          </a:stretch>
        </p:blipFill>
        <p:spPr>
          <a:xfrm>
            <a:off x="7138678" y="5171996"/>
            <a:ext cx="696408" cy="958258"/>
          </a:xfrm>
          <a:prstGeom prst="rect">
            <a:avLst/>
          </a:prstGeom>
          <a:ln w="25400">
            <a:solidFill>
              <a:schemeClr val="accent1"/>
            </a:solidFill>
          </a:ln>
        </p:spPr>
      </p:pic>
      <p:cxnSp>
        <p:nvCxnSpPr>
          <p:cNvPr id="14" name="Straight Arrow Connector 13">
            <a:extLst>
              <a:ext uri="{FF2B5EF4-FFF2-40B4-BE49-F238E27FC236}">
                <a16:creationId xmlns:a16="http://schemas.microsoft.com/office/drawing/2014/main" id="{B256C8EE-F616-1778-D54F-F25D0FDCAF2C}"/>
              </a:ext>
            </a:extLst>
          </p:cNvPr>
          <p:cNvCxnSpPr>
            <a:cxnSpLocks/>
          </p:cNvCxnSpPr>
          <p:nvPr/>
        </p:nvCxnSpPr>
        <p:spPr>
          <a:xfrm flipH="1" flipV="1">
            <a:off x="7042360" y="4963652"/>
            <a:ext cx="347241" cy="5169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D53F9BF5-25A7-4701-68D3-CE2FD2168378}"/>
              </a:ext>
            </a:extLst>
          </p:cNvPr>
          <p:cNvSpPr txBox="1"/>
          <p:nvPr/>
        </p:nvSpPr>
        <p:spPr>
          <a:xfrm rot="1147648">
            <a:off x="8724052" y="5888570"/>
            <a:ext cx="670376" cy="276999"/>
          </a:xfrm>
          <a:prstGeom prst="rect">
            <a:avLst/>
          </a:prstGeom>
          <a:noFill/>
        </p:spPr>
        <p:txBody>
          <a:bodyPr wrap="none" rtlCol="0">
            <a:spAutoFit/>
          </a:bodyPr>
          <a:lstStyle/>
          <a:p>
            <a:r>
              <a:rPr lang="en-US" sz="1200" dirty="0"/>
              <a:t>48(+7)”</a:t>
            </a:r>
          </a:p>
        </p:txBody>
      </p:sp>
      <p:sp>
        <p:nvSpPr>
          <p:cNvPr id="18" name="TextBox 17">
            <a:extLst>
              <a:ext uri="{FF2B5EF4-FFF2-40B4-BE49-F238E27FC236}">
                <a16:creationId xmlns:a16="http://schemas.microsoft.com/office/drawing/2014/main" id="{AA46FE52-B22E-8BD2-BCC3-00D9B3B67073}"/>
              </a:ext>
            </a:extLst>
          </p:cNvPr>
          <p:cNvSpPr txBox="1"/>
          <p:nvPr/>
        </p:nvSpPr>
        <p:spPr>
          <a:xfrm rot="20931635">
            <a:off x="10314898" y="5991755"/>
            <a:ext cx="417102" cy="276999"/>
          </a:xfrm>
          <a:prstGeom prst="rect">
            <a:avLst/>
          </a:prstGeom>
          <a:noFill/>
        </p:spPr>
        <p:txBody>
          <a:bodyPr wrap="none" rtlCol="0">
            <a:spAutoFit/>
          </a:bodyPr>
          <a:lstStyle/>
          <a:p>
            <a:r>
              <a:rPr lang="en-US" sz="1200" dirty="0"/>
              <a:t>32”</a:t>
            </a:r>
          </a:p>
        </p:txBody>
      </p:sp>
      <p:sp>
        <p:nvSpPr>
          <p:cNvPr id="19" name="TextBox 18">
            <a:extLst>
              <a:ext uri="{FF2B5EF4-FFF2-40B4-BE49-F238E27FC236}">
                <a16:creationId xmlns:a16="http://schemas.microsoft.com/office/drawing/2014/main" id="{92B496D1-80AD-74BB-A93E-B9FFAC8F0E3A}"/>
              </a:ext>
            </a:extLst>
          </p:cNvPr>
          <p:cNvSpPr txBox="1"/>
          <p:nvPr/>
        </p:nvSpPr>
        <p:spPr>
          <a:xfrm>
            <a:off x="11289101" y="3935001"/>
            <a:ext cx="417102" cy="276999"/>
          </a:xfrm>
          <a:prstGeom prst="rect">
            <a:avLst/>
          </a:prstGeom>
          <a:noFill/>
        </p:spPr>
        <p:txBody>
          <a:bodyPr wrap="none" rtlCol="0">
            <a:spAutoFit/>
          </a:bodyPr>
          <a:lstStyle/>
          <a:p>
            <a:r>
              <a:rPr lang="en-US" sz="1200" dirty="0"/>
              <a:t>64”</a:t>
            </a:r>
          </a:p>
        </p:txBody>
      </p:sp>
      <p:sp>
        <p:nvSpPr>
          <p:cNvPr id="21" name="TextBox 20">
            <a:extLst>
              <a:ext uri="{FF2B5EF4-FFF2-40B4-BE49-F238E27FC236}">
                <a16:creationId xmlns:a16="http://schemas.microsoft.com/office/drawing/2014/main" id="{03736922-9383-E600-8A77-1D75A2CBE1AA}"/>
              </a:ext>
            </a:extLst>
          </p:cNvPr>
          <p:cNvSpPr txBox="1"/>
          <p:nvPr/>
        </p:nvSpPr>
        <p:spPr>
          <a:xfrm>
            <a:off x="8697174" y="2197488"/>
            <a:ext cx="2764901" cy="461665"/>
          </a:xfrm>
          <a:prstGeom prst="rect">
            <a:avLst/>
          </a:prstGeom>
          <a:noFill/>
        </p:spPr>
        <p:txBody>
          <a:bodyPr wrap="square">
            <a:spAutoFit/>
          </a:bodyPr>
          <a:lstStyle/>
          <a:p>
            <a:r>
              <a:rPr lang="en-US" sz="1200" dirty="0"/>
              <a:t>Test assembly is designed to fit inside the ~70”x~70”x~70” BEMCO chamber.</a:t>
            </a:r>
          </a:p>
        </p:txBody>
      </p:sp>
      <p:sp>
        <p:nvSpPr>
          <p:cNvPr id="24" name="Oval 23">
            <a:extLst>
              <a:ext uri="{FF2B5EF4-FFF2-40B4-BE49-F238E27FC236}">
                <a16:creationId xmlns:a16="http://schemas.microsoft.com/office/drawing/2014/main" id="{D0508488-7FC9-DF25-C9E9-19FB65F28905}"/>
              </a:ext>
            </a:extLst>
          </p:cNvPr>
          <p:cNvSpPr/>
          <p:nvPr/>
        </p:nvSpPr>
        <p:spPr>
          <a:xfrm>
            <a:off x="3196291" y="3111530"/>
            <a:ext cx="1202088" cy="119425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12">
            <a:extLst>
              <a:ext uri="{FF2B5EF4-FFF2-40B4-BE49-F238E27FC236}">
                <a16:creationId xmlns:a16="http://schemas.microsoft.com/office/drawing/2014/main" id="{27F0D0D6-4805-3020-ACF3-71DE4A37931C}"/>
              </a:ext>
            </a:extLst>
          </p:cNvPr>
          <p:cNvSpPr>
            <a:spLocks noGrp="1"/>
          </p:cNvSpPr>
          <p:nvPr>
            <p:ph type="ftr" sz="quarter" idx="11"/>
          </p:nvPr>
        </p:nvSpPr>
        <p:spPr/>
        <p:txBody>
          <a:bodyPr/>
          <a:lstStyle/>
          <a:p>
            <a:r>
              <a:rPr lang="en-US"/>
              <a:t>Wiencke  EUSO Paris June 5 2025</a:t>
            </a:r>
          </a:p>
        </p:txBody>
      </p:sp>
      <p:sp>
        <p:nvSpPr>
          <p:cNvPr id="15" name="Slide Number Placeholder 14">
            <a:extLst>
              <a:ext uri="{FF2B5EF4-FFF2-40B4-BE49-F238E27FC236}">
                <a16:creationId xmlns:a16="http://schemas.microsoft.com/office/drawing/2014/main" id="{05A57B01-6F0C-71DC-871F-F54FFEFE643A}"/>
              </a:ext>
            </a:extLst>
          </p:cNvPr>
          <p:cNvSpPr>
            <a:spLocks noGrp="1"/>
          </p:cNvSpPr>
          <p:nvPr>
            <p:ph type="sldNum" sz="quarter" idx="12"/>
          </p:nvPr>
        </p:nvSpPr>
        <p:spPr/>
        <p:txBody>
          <a:bodyPr/>
          <a:lstStyle/>
          <a:p>
            <a:fld id="{C08D719A-7DE7-4C7B-AFB2-3B91F1F525F5}" type="slidenum">
              <a:rPr lang="en-US" smtClean="0"/>
              <a:t>6</a:t>
            </a:fld>
            <a:endParaRPr lang="en-US"/>
          </a:p>
        </p:txBody>
      </p:sp>
      <p:pic>
        <p:nvPicPr>
          <p:cNvPr id="16" name="Picture 15" descr="A machine with wires and cables&#10;&#10;Description automatically generated with medium confidence">
            <a:extLst>
              <a:ext uri="{FF2B5EF4-FFF2-40B4-BE49-F238E27FC236}">
                <a16:creationId xmlns:a16="http://schemas.microsoft.com/office/drawing/2014/main" id="{7DE9CF8A-DA7E-0FB2-9F15-7A2BCE8A4A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77825" y="551755"/>
            <a:ext cx="3392071" cy="2544053"/>
          </a:xfrm>
          <a:prstGeom prst="rect">
            <a:avLst/>
          </a:prstGeom>
        </p:spPr>
      </p:pic>
      <p:sp>
        <p:nvSpPr>
          <p:cNvPr id="20" name="TextBox 19">
            <a:extLst>
              <a:ext uri="{FF2B5EF4-FFF2-40B4-BE49-F238E27FC236}">
                <a16:creationId xmlns:a16="http://schemas.microsoft.com/office/drawing/2014/main" id="{85CEA792-6881-BEFB-C080-8C6C0425D943}"/>
              </a:ext>
            </a:extLst>
          </p:cNvPr>
          <p:cNvSpPr txBox="1"/>
          <p:nvPr/>
        </p:nvSpPr>
        <p:spPr>
          <a:xfrm>
            <a:off x="146184" y="383906"/>
            <a:ext cx="2634343" cy="369332"/>
          </a:xfrm>
          <a:prstGeom prst="rect">
            <a:avLst/>
          </a:prstGeom>
          <a:noFill/>
        </p:spPr>
        <p:txBody>
          <a:bodyPr wrap="square" rtlCol="0">
            <a:spAutoFit/>
          </a:bodyPr>
          <a:lstStyle/>
          <a:p>
            <a:r>
              <a:rPr lang="en-US" dirty="0">
                <a:solidFill>
                  <a:srgbClr val="FFFF00"/>
                </a:solidFill>
              </a:rPr>
              <a:t>SPB2 Test  Oct 2022</a:t>
            </a:r>
          </a:p>
        </p:txBody>
      </p:sp>
    </p:spTree>
    <p:extLst>
      <p:ext uri="{BB962C8B-B14F-4D97-AF65-F5344CB8AC3E}">
        <p14:creationId xmlns:p14="http://schemas.microsoft.com/office/powerpoint/2010/main" val="396079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A5FBC-46EB-DC1E-CB93-348F916056C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D2DD2FC-DA3A-FDBC-0A1F-9569A328D82A}"/>
              </a:ext>
            </a:extLst>
          </p:cNvPr>
          <p:cNvPicPr>
            <a:picLocks noChangeAspect="1"/>
          </p:cNvPicPr>
          <p:nvPr/>
        </p:nvPicPr>
        <p:blipFill>
          <a:blip r:embed="rId2">
            <a:extLst>
              <a:ext uri="{28A0092B-C50C-407E-A947-70E740481C1C}">
                <a14:useLocalDpi xmlns:a14="http://schemas.microsoft.com/office/drawing/2010/main" val="0"/>
              </a:ext>
            </a:extLst>
          </a:blip>
          <a:srcRect l="35480" r="11412"/>
          <a:stretch/>
        </p:blipFill>
        <p:spPr>
          <a:xfrm rot="5400000">
            <a:off x="7054716" y="617377"/>
            <a:ext cx="3958502" cy="5590332"/>
          </a:xfrm>
          <a:prstGeom prst="rect">
            <a:avLst/>
          </a:prstGeom>
        </p:spPr>
      </p:pic>
      <p:pic>
        <p:nvPicPr>
          <p:cNvPr id="7" name="Picture 6">
            <a:extLst>
              <a:ext uri="{FF2B5EF4-FFF2-40B4-BE49-F238E27FC236}">
                <a16:creationId xmlns:a16="http://schemas.microsoft.com/office/drawing/2014/main" id="{B600C558-DA74-CC82-1EC6-8338E2F47F87}"/>
              </a:ext>
            </a:extLst>
          </p:cNvPr>
          <p:cNvPicPr>
            <a:picLocks noChangeAspect="1"/>
          </p:cNvPicPr>
          <p:nvPr/>
        </p:nvPicPr>
        <p:blipFill>
          <a:blip r:embed="rId3"/>
          <a:stretch>
            <a:fillRect/>
          </a:stretch>
        </p:blipFill>
        <p:spPr>
          <a:xfrm>
            <a:off x="71437" y="1433292"/>
            <a:ext cx="5852698" cy="4076506"/>
          </a:xfrm>
          <a:prstGeom prst="rect">
            <a:avLst/>
          </a:prstGeom>
        </p:spPr>
      </p:pic>
      <p:sp>
        <p:nvSpPr>
          <p:cNvPr id="4" name="Footer Placeholder 3">
            <a:extLst>
              <a:ext uri="{FF2B5EF4-FFF2-40B4-BE49-F238E27FC236}">
                <a16:creationId xmlns:a16="http://schemas.microsoft.com/office/drawing/2014/main" id="{BB3B4C63-693F-BD6E-C1F4-63CCC58547D7}"/>
              </a:ext>
            </a:extLst>
          </p:cNvPr>
          <p:cNvSpPr>
            <a:spLocks noGrp="1"/>
          </p:cNvSpPr>
          <p:nvPr>
            <p:ph type="ftr" sz="quarter" idx="11"/>
          </p:nvPr>
        </p:nvSpPr>
        <p:spPr/>
        <p:txBody>
          <a:bodyPr/>
          <a:lstStyle/>
          <a:p>
            <a:r>
              <a:rPr lang="en-US"/>
              <a:t>Wiencke  EUSO Paris June 5 2025</a:t>
            </a:r>
          </a:p>
        </p:txBody>
      </p:sp>
      <p:sp>
        <p:nvSpPr>
          <p:cNvPr id="5" name="Slide Number Placeholder 4">
            <a:extLst>
              <a:ext uri="{FF2B5EF4-FFF2-40B4-BE49-F238E27FC236}">
                <a16:creationId xmlns:a16="http://schemas.microsoft.com/office/drawing/2014/main" id="{6197B9B7-9BE8-79B5-28D4-5EF71B3FDBE4}"/>
              </a:ext>
            </a:extLst>
          </p:cNvPr>
          <p:cNvSpPr>
            <a:spLocks noGrp="1"/>
          </p:cNvSpPr>
          <p:nvPr>
            <p:ph type="sldNum" sz="quarter" idx="12"/>
          </p:nvPr>
        </p:nvSpPr>
        <p:spPr/>
        <p:txBody>
          <a:bodyPr/>
          <a:lstStyle/>
          <a:p>
            <a:fld id="{C08D719A-7DE7-4C7B-AFB2-3B91F1F525F5}" type="slidenum">
              <a:rPr lang="en-US" smtClean="0"/>
              <a:t>7</a:t>
            </a:fld>
            <a:endParaRPr lang="en-US"/>
          </a:p>
        </p:txBody>
      </p:sp>
    </p:spTree>
    <p:extLst>
      <p:ext uri="{BB962C8B-B14F-4D97-AF65-F5344CB8AC3E}">
        <p14:creationId xmlns:p14="http://schemas.microsoft.com/office/powerpoint/2010/main" val="4190930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9F7C6-D4D0-4E3D-7278-D11CB52E30DE}"/>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13926BBF-B0CE-2405-4F5A-5356289472A8}"/>
              </a:ext>
            </a:extLst>
          </p:cNvPr>
          <p:cNvPicPr>
            <a:picLocks noChangeAspect="1"/>
          </p:cNvPicPr>
          <p:nvPr/>
        </p:nvPicPr>
        <p:blipFill>
          <a:blip r:embed="rId2"/>
          <a:srcRect t="18058" b="15639"/>
          <a:stretch/>
        </p:blipFill>
        <p:spPr>
          <a:xfrm>
            <a:off x="5638305" y="1690688"/>
            <a:ext cx="5715495" cy="3450962"/>
          </a:xfrm>
          <a:prstGeom prst="rect">
            <a:avLst/>
          </a:prstGeom>
        </p:spPr>
      </p:pic>
      <p:sp>
        <p:nvSpPr>
          <p:cNvPr id="6" name="TextBox 5">
            <a:extLst>
              <a:ext uri="{FF2B5EF4-FFF2-40B4-BE49-F238E27FC236}">
                <a16:creationId xmlns:a16="http://schemas.microsoft.com/office/drawing/2014/main" id="{F7ED05E8-E2AC-E335-F05A-F2D6D02F1052}"/>
              </a:ext>
            </a:extLst>
          </p:cNvPr>
          <p:cNvSpPr txBox="1"/>
          <p:nvPr/>
        </p:nvSpPr>
        <p:spPr>
          <a:xfrm>
            <a:off x="80782" y="1793148"/>
            <a:ext cx="4248539" cy="3416320"/>
          </a:xfrm>
          <a:prstGeom prst="rect">
            <a:avLst/>
          </a:prstGeom>
          <a:noFill/>
        </p:spPr>
        <p:txBody>
          <a:bodyPr wrap="square">
            <a:spAutoFit/>
          </a:bodyPr>
          <a:lstStyle/>
          <a:p>
            <a:r>
              <a:rPr lang="en-US" dirty="0"/>
              <a:t>Worst-case torque due to</a:t>
            </a:r>
            <a:br>
              <a:rPr lang="en-US" dirty="0"/>
            </a:br>
            <a:r>
              <a:rPr lang="en-US" dirty="0"/>
              <a:t>rotated mass (telescope plus</a:t>
            </a:r>
            <a:br>
              <a:rPr lang="en-US" dirty="0"/>
            </a:br>
            <a:r>
              <a:rPr lang="en-US" dirty="0"/>
              <a:t>radio antenna) under load</a:t>
            </a:r>
            <a:br>
              <a:rPr lang="en-US" dirty="0"/>
            </a:br>
            <a:r>
              <a:rPr lang="en-US" dirty="0"/>
              <a:t>cases prescribed by the</a:t>
            </a:r>
            <a:br>
              <a:rPr lang="en-US" dirty="0"/>
            </a:br>
            <a:r>
              <a:rPr lang="en-US" dirty="0"/>
              <a:t>Structural Requirements</a:t>
            </a:r>
            <a:br>
              <a:rPr lang="en-US" dirty="0"/>
            </a:br>
            <a:r>
              <a:rPr lang="en-US" dirty="0"/>
              <a:t>Document is:</a:t>
            </a:r>
          </a:p>
          <a:p>
            <a:endParaRPr lang="en-US" b="1" dirty="0"/>
          </a:p>
          <a:p>
            <a:r>
              <a:rPr lang="en-US" dirty="0"/>
              <a:t>(8g)(2000 </a:t>
            </a:r>
            <a:r>
              <a:rPr lang="en-US" dirty="0" err="1"/>
              <a:t>lbm</a:t>
            </a:r>
            <a:r>
              <a:rPr lang="en-US" dirty="0"/>
              <a:t>)(1 in)= 16,000 in-</a:t>
            </a:r>
            <a:r>
              <a:rPr lang="en-US" dirty="0" err="1"/>
              <a:t>lb</a:t>
            </a:r>
            <a:endParaRPr lang="en-US" dirty="0"/>
          </a:p>
          <a:p>
            <a:endParaRPr lang="en-US" dirty="0"/>
          </a:p>
          <a:p>
            <a:r>
              <a:rPr lang="en-US" dirty="0"/>
              <a:t>Axial force on worm:</a:t>
            </a:r>
          </a:p>
          <a:p>
            <a:r>
              <a:rPr lang="en-US" b="1" dirty="0" err="1"/>
              <a:t>Ft,max</a:t>
            </a:r>
            <a:r>
              <a:rPr lang="en-US" b="1" dirty="0"/>
              <a:t> </a:t>
            </a:r>
            <a:r>
              <a:rPr lang="en-US" dirty="0"/>
              <a:t>= 16,000 in-</a:t>
            </a:r>
            <a:r>
              <a:rPr lang="en-US" dirty="0" err="1"/>
              <a:t>lb</a:t>
            </a:r>
            <a:r>
              <a:rPr lang="en-US" dirty="0"/>
              <a:t>/ 6.25 in </a:t>
            </a:r>
            <a:r>
              <a:rPr lang="en-US" b="1" dirty="0"/>
              <a:t>= 2,560 </a:t>
            </a:r>
            <a:r>
              <a:rPr lang="en-US" b="1" dirty="0" err="1"/>
              <a:t>lb</a:t>
            </a:r>
            <a:endParaRPr lang="en-US" b="1" dirty="0"/>
          </a:p>
          <a:p>
            <a:endParaRPr lang="en-US" dirty="0"/>
          </a:p>
        </p:txBody>
      </p:sp>
      <p:sp>
        <p:nvSpPr>
          <p:cNvPr id="2" name="Title 1">
            <a:extLst>
              <a:ext uri="{FF2B5EF4-FFF2-40B4-BE49-F238E27FC236}">
                <a16:creationId xmlns:a16="http://schemas.microsoft.com/office/drawing/2014/main" id="{5C6903C4-4476-C7DA-5854-1644676DAA1F}"/>
              </a:ext>
            </a:extLst>
          </p:cNvPr>
          <p:cNvSpPr>
            <a:spLocks noGrp="1"/>
          </p:cNvSpPr>
          <p:nvPr>
            <p:ph type="title"/>
          </p:nvPr>
        </p:nvSpPr>
        <p:spPr>
          <a:xfrm>
            <a:off x="838200" y="365125"/>
            <a:ext cx="10515600" cy="1325563"/>
          </a:xfrm>
        </p:spPr>
        <p:txBody>
          <a:bodyPr>
            <a:normAutofit/>
          </a:bodyPr>
          <a:lstStyle/>
          <a:p>
            <a:r>
              <a:rPr lang="en-US" dirty="0"/>
              <a:t>PBR Tilt Drive Mechanism Design –</a:t>
            </a:r>
            <a:br>
              <a:rPr lang="en-US" dirty="0"/>
            </a:br>
            <a:r>
              <a:rPr lang="en-US" sz="2700" dirty="0"/>
              <a:t>Will tilt mechanism gears and structure survive worst-case loading?</a:t>
            </a:r>
          </a:p>
        </p:txBody>
      </p:sp>
      <p:sp>
        <p:nvSpPr>
          <p:cNvPr id="17" name="TextBox 16">
            <a:extLst>
              <a:ext uri="{FF2B5EF4-FFF2-40B4-BE49-F238E27FC236}">
                <a16:creationId xmlns:a16="http://schemas.microsoft.com/office/drawing/2014/main" id="{7D296801-752B-D482-83C4-5CACD73AD325}"/>
              </a:ext>
            </a:extLst>
          </p:cNvPr>
          <p:cNvSpPr txBox="1"/>
          <p:nvPr/>
        </p:nvSpPr>
        <p:spPr>
          <a:xfrm>
            <a:off x="80782" y="5263154"/>
            <a:ext cx="11108328" cy="1477328"/>
          </a:xfrm>
          <a:prstGeom prst="rect">
            <a:avLst/>
          </a:prstGeom>
          <a:noFill/>
        </p:spPr>
        <p:txBody>
          <a:bodyPr wrap="square">
            <a:spAutoFit/>
          </a:bodyPr>
          <a:lstStyle/>
          <a:p>
            <a:r>
              <a:rPr lang="en-US" dirty="0"/>
              <a:t>The tilt mechanism is attached to the telescope with 6x M6 alloy steel screws, the nearest of which is 5.5” from the rotation axis.  Assuming they are all at this distance (conservative), the shear stress in the screw is:</a:t>
            </a:r>
          </a:p>
          <a:p>
            <a:endParaRPr lang="en-US" dirty="0"/>
          </a:p>
          <a:p>
            <a:r>
              <a:rPr lang="en-US" dirty="0"/>
              <a:t>(16,000 in-ln)/(5.5 in)/6/(</a:t>
            </a:r>
            <a:r>
              <a:rPr lang="el-GR" b="0" i="0" dirty="0">
                <a:solidFill>
                  <a:srgbClr val="474747"/>
                </a:solidFill>
                <a:effectLst/>
                <a:latin typeface="Roboto" panose="02000000000000000000" pitchFamily="2" charset="0"/>
              </a:rPr>
              <a:t>π</a:t>
            </a:r>
            <a:r>
              <a:rPr lang="en-US" dirty="0">
                <a:solidFill>
                  <a:srgbClr val="474747"/>
                </a:solidFill>
                <a:latin typeface="Roboto" panose="02000000000000000000" pitchFamily="2" charset="0"/>
              </a:rPr>
              <a:t>)/(0.</a:t>
            </a:r>
            <a:r>
              <a:rPr lang="en-US" b="0" i="0" dirty="0">
                <a:solidFill>
                  <a:srgbClr val="474747"/>
                </a:solidFill>
                <a:effectLst/>
                <a:latin typeface="Roboto" panose="02000000000000000000" pitchFamily="2" charset="0"/>
              </a:rPr>
              <a:t>09 in)^2 = 19 </a:t>
            </a:r>
            <a:r>
              <a:rPr lang="en-US" dirty="0" err="1">
                <a:solidFill>
                  <a:srgbClr val="474747"/>
                </a:solidFill>
                <a:latin typeface="Roboto" panose="02000000000000000000" pitchFamily="2" charset="0"/>
              </a:rPr>
              <a:t>k</a:t>
            </a:r>
            <a:r>
              <a:rPr lang="en-US" b="0" i="0" dirty="0" err="1">
                <a:solidFill>
                  <a:srgbClr val="474747"/>
                </a:solidFill>
                <a:effectLst/>
                <a:latin typeface="Roboto" panose="02000000000000000000" pitchFamily="2" charset="0"/>
              </a:rPr>
              <a:t>si</a:t>
            </a:r>
            <a:endParaRPr lang="en-US" dirty="0"/>
          </a:p>
          <a:p>
            <a:r>
              <a:rPr lang="en-US" dirty="0"/>
              <a:t>Yield strength of M6 class 8.8 alloy steel screw = 76.5 </a:t>
            </a:r>
            <a:r>
              <a:rPr lang="en-US" dirty="0" err="1"/>
              <a:t>ksi</a:t>
            </a:r>
            <a:endParaRPr lang="en-US" dirty="0"/>
          </a:p>
        </p:txBody>
      </p:sp>
      <p:sp>
        <p:nvSpPr>
          <p:cNvPr id="3" name="TextBox 2">
            <a:extLst>
              <a:ext uri="{FF2B5EF4-FFF2-40B4-BE49-F238E27FC236}">
                <a16:creationId xmlns:a16="http://schemas.microsoft.com/office/drawing/2014/main" id="{6F6CC21E-CEF1-273B-F79E-E05BD23691CA}"/>
              </a:ext>
            </a:extLst>
          </p:cNvPr>
          <p:cNvSpPr txBox="1"/>
          <p:nvPr/>
        </p:nvSpPr>
        <p:spPr>
          <a:xfrm>
            <a:off x="9238268" y="226243"/>
            <a:ext cx="2669513" cy="369332"/>
          </a:xfrm>
          <a:prstGeom prst="rect">
            <a:avLst/>
          </a:prstGeom>
          <a:noFill/>
        </p:spPr>
        <p:txBody>
          <a:bodyPr wrap="none" rtlCol="0">
            <a:spAutoFit/>
          </a:bodyPr>
          <a:lstStyle/>
          <a:p>
            <a:r>
              <a:rPr lang="en-US" dirty="0"/>
              <a:t>Ben Stillwell (U. Chicago)</a:t>
            </a:r>
          </a:p>
        </p:txBody>
      </p:sp>
      <p:sp>
        <p:nvSpPr>
          <p:cNvPr id="4" name="Footer Placeholder 3">
            <a:extLst>
              <a:ext uri="{FF2B5EF4-FFF2-40B4-BE49-F238E27FC236}">
                <a16:creationId xmlns:a16="http://schemas.microsoft.com/office/drawing/2014/main" id="{0E41716E-05A7-B04D-16AF-945B25257842}"/>
              </a:ext>
            </a:extLst>
          </p:cNvPr>
          <p:cNvSpPr>
            <a:spLocks noGrp="1"/>
          </p:cNvSpPr>
          <p:nvPr>
            <p:ph type="ftr" sz="quarter" idx="11"/>
          </p:nvPr>
        </p:nvSpPr>
        <p:spPr/>
        <p:txBody>
          <a:bodyPr/>
          <a:lstStyle/>
          <a:p>
            <a:r>
              <a:rPr lang="en-US"/>
              <a:t>Wiencke  EUSO Paris June 5 2025</a:t>
            </a:r>
          </a:p>
        </p:txBody>
      </p:sp>
      <p:sp>
        <p:nvSpPr>
          <p:cNvPr id="5" name="Slide Number Placeholder 4">
            <a:extLst>
              <a:ext uri="{FF2B5EF4-FFF2-40B4-BE49-F238E27FC236}">
                <a16:creationId xmlns:a16="http://schemas.microsoft.com/office/drawing/2014/main" id="{177E0746-A155-1B0D-7ADA-40930EECC598}"/>
              </a:ext>
            </a:extLst>
          </p:cNvPr>
          <p:cNvSpPr>
            <a:spLocks noGrp="1"/>
          </p:cNvSpPr>
          <p:nvPr>
            <p:ph type="sldNum" sz="quarter" idx="12"/>
          </p:nvPr>
        </p:nvSpPr>
        <p:spPr/>
        <p:txBody>
          <a:bodyPr/>
          <a:lstStyle/>
          <a:p>
            <a:fld id="{C08D719A-7DE7-4C7B-AFB2-3B91F1F525F5}" type="slidenum">
              <a:rPr lang="en-US" smtClean="0"/>
              <a:t>8</a:t>
            </a:fld>
            <a:endParaRPr lang="en-US"/>
          </a:p>
        </p:txBody>
      </p:sp>
    </p:spTree>
    <p:extLst>
      <p:ext uri="{BB962C8B-B14F-4D97-AF65-F5344CB8AC3E}">
        <p14:creationId xmlns:p14="http://schemas.microsoft.com/office/powerpoint/2010/main" val="3024223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72758-374F-E81E-CF00-C428A945E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9B2B01-1B27-FB70-FFE7-564455857B7A}"/>
              </a:ext>
            </a:extLst>
          </p:cNvPr>
          <p:cNvSpPr>
            <a:spLocks noGrp="1"/>
          </p:cNvSpPr>
          <p:nvPr>
            <p:ph type="title"/>
          </p:nvPr>
        </p:nvSpPr>
        <p:spPr>
          <a:xfrm>
            <a:off x="838200" y="365125"/>
            <a:ext cx="10515600" cy="1325563"/>
          </a:xfrm>
        </p:spPr>
        <p:txBody>
          <a:bodyPr>
            <a:normAutofit fontScale="90000"/>
          </a:bodyPr>
          <a:lstStyle/>
          <a:p>
            <a:r>
              <a:rPr lang="en-US" dirty="0"/>
              <a:t>PBR Tilt Drive Mechanism Design –</a:t>
            </a:r>
            <a:br>
              <a:rPr lang="en-US" dirty="0"/>
            </a:br>
            <a:r>
              <a:rPr lang="en-US" sz="2700" dirty="0"/>
              <a:t>Will tilt mechanism structure and mounting screws survive worst-case loading?</a:t>
            </a:r>
          </a:p>
        </p:txBody>
      </p:sp>
      <p:sp>
        <p:nvSpPr>
          <p:cNvPr id="5" name="TextBox 4">
            <a:extLst>
              <a:ext uri="{FF2B5EF4-FFF2-40B4-BE49-F238E27FC236}">
                <a16:creationId xmlns:a16="http://schemas.microsoft.com/office/drawing/2014/main" id="{462E9909-3F92-44E8-FE06-E82DBD1319DF}"/>
              </a:ext>
            </a:extLst>
          </p:cNvPr>
          <p:cNvSpPr txBox="1"/>
          <p:nvPr/>
        </p:nvSpPr>
        <p:spPr>
          <a:xfrm>
            <a:off x="377010" y="5283250"/>
            <a:ext cx="6660089" cy="923330"/>
          </a:xfrm>
          <a:prstGeom prst="rect">
            <a:avLst/>
          </a:prstGeom>
          <a:noFill/>
        </p:spPr>
        <p:txBody>
          <a:bodyPr wrap="square">
            <a:spAutoFit/>
          </a:bodyPr>
          <a:lstStyle/>
          <a:p>
            <a:pPr marL="285750" indent="-285750">
              <a:buFont typeface="Arial" panose="020B0604020202020204" pitchFamily="34" charset="0"/>
              <a:buChar char="•"/>
            </a:pPr>
            <a:r>
              <a:rPr lang="en-US" dirty="0"/>
              <a:t>Peak stresses in gear teeth at 8g  </a:t>
            </a:r>
            <a:r>
              <a:rPr lang="en-US" b="0" i="0" dirty="0">
                <a:solidFill>
                  <a:srgbClr val="474747"/>
                </a:solidFill>
                <a:effectLst/>
                <a:latin typeface="Google Sans"/>
              </a:rPr>
              <a:t>∼ </a:t>
            </a:r>
            <a:r>
              <a:rPr lang="en-US" dirty="0"/>
              <a:t>55,000 psi</a:t>
            </a:r>
          </a:p>
          <a:p>
            <a:pPr marL="285750" indent="-285750">
              <a:buFont typeface="Arial" panose="020B0604020202020204" pitchFamily="34" charset="0"/>
              <a:buChar char="•"/>
            </a:pPr>
            <a:r>
              <a:rPr lang="en-US" dirty="0"/>
              <a:t>Assuming worm wheel is C90700, yield strength =21,800 psi</a:t>
            </a:r>
          </a:p>
          <a:p>
            <a:pPr marL="285750" indent="-285750">
              <a:buFont typeface="Arial" panose="020B0604020202020204" pitchFamily="34" charset="0"/>
              <a:buChar char="•"/>
            </a:pPr>
            <a:r>
              <a:rPr lang="en-US" dirty="0"/>
              <a:t>Teeth would tolerate (21,800 psi/</a:t>
            </a:r>
            <a:r>
              <a:rPr lang="en-US" b="1" dirty="0"/>
              <a:t>55,000 psi</a:t>
            </a:r>
            <a:r>
              <a:rPr lang="en-US" dirty="0"/>
              <a:t>)8g = 3.2 g</a:t>
            </a:r>
          </a:p>
        </p:txBody>
      </p:sp>
      <p:pic>
        <p:nvPicPr>
          <p:cNvPr id="12" name="Picture 11">
            <a:extLst>
              <a:ext uri="{FF2B5EF4-FFF2-40B4-BE49-F238E27FC236}">
                <a16:creationId xmlns:a16="http://schemas.microsoft.com/office/drawing/2014/main" id="{17485BB0-FE7E-9056-C4AE-3DB1C2570C6D}"/>
              </a:ext>
            </a:extLst>
          </p:cNvPr>
          <p:cNvPicPr>
            <a:picLocks noChangeAspect="1"/>
          </p:cNvPicPr>
          <p:nvPr/>
        </p:nvPicPr>
        <p:blipFill>
          <a:blip r:embed="rId2"/>
          <a:stretch>
            <a:fillRect/>
          </a:stretch>
        </p:blipFill>
        <p:spPr>
          <a:xfrm>
            <a:off x="8010455" y="1620885"/>
            <a:ext cx="3665939" cy="2458210"/>
          </a:xfrm>
          <a:prstGeom prst="rect">
            <a:avLst/>
          </a:prstGeom>
        </p:spPr>
      </p:pic>
      <p:pic>
        <p:nvPicPr>
          <p:cNvPr id="10" name="Picture 9">
            <a:extLst>
              <a:ext uri="{FF2B5EF4-FFF2-40B4-BE49-F238E27FC236}">
                <a16:creationId xmlns:a16="http://schemas.microsoft.com/office/drawing/2014/main" id="{A7E2AC3D-FA90-1439-B697-AE4DAEA83205}"/>
              </a:ext>
            </a:extLst>
          </p:cNvPr>
          <p:cNvPicPr>
            <a:picLocks noChangeAspect="1"/>
          </p:cNvPicPr>
          <p:nvPr/>
        </p:nvPicPr>
        <p:blipFill>
          <a:blip r:embed="rId3"/>
          <a:stretch>
            <a:fillRect/>
          </a:stretch>
        </p:blipFill>
        <p:spPr>
          <a:xfrm>
            <a:off x="7132223" y="3915520"/>
            <a:ext cx="3673807" cy="2458209"/>
          </a:xfrm>
          <a:prstGeom prst="rect">
            <a:avLst/>
          </a:prstGeom>
        </p:spPr>
      </p:pic>
      <p:pic>
        <p:nvPicPr>
          <p:cNvPr id="14" name="Picture 13">
            <a:extLst>
              <a:ext uri="{FF2B5EF4-FFF2-40B4-BE49-F238E27FC236}">
                <a16:creationId xmlns:a16="http://schemas.microsoft.com/office/drawing/2014/main" id="{F90A36B6-7FDB-C714-61D6-098A23B60D53}"/>
              </a:ext>
            </a:extLst>
          </p:cNvPr>
          <p:cNvPicPr>
            <a:picLocks noChangeAspect="1"/>
          </p:cNvPicPr>
          <p:nvPr/>
        </p:nvPicPr>
        <p:blipFill>
          <a:blip r:embed="rId4"/>
          <a:srcRect r="11936"/>
          <a:stretch/>
        </p:blipFill>
        <p:spPr>
          <a:xfrm>
            <a:off x="755899" y="1718249"/>
            <a:ext cx="5580394" cy="3426375"/>
          </a:xfrm>
          <a:prstGeom prst="rect">
            <a:avLst/>
          </a:prstGeom>
        </p:spPr>
      </p:pic>
      <p:sp>
        <p:nvSpPr>
          <p:cNvPr id="4" name="TextBox 3">
            <a:extLst>
              <a:ext uri="{FF2B5EF4-FFF2-40B4-BE49-F238E27FC236}">
                <a16:creationId xmlns:a16="http://schemas.microsoft.com/office/drawing/2014/main" id="{F6E83E85-B2B8-7128-9DFB-6975DA7CA0A7}"/>
              </a:ext>
            </a:extLst>
          </p:cNvPr>
          <p:cNvSpPr txBox="1"/>
          <p:nvPr/>
        </p:nvSpPr>
        <p:spPr>
          <a:xfrm>
            <a:off x="6223819" y="6373729"/>
            <a:ext cx="6096000" cy="369332"/>
          </a:xfrm>
          <a:prstGeom prst="rect">
            <a:avLst/>
          </a:prstGeom>
          <a:noFill/>
        </p:spPr>
        <p:txBody>
          <a:bodyPr wrap="square">
            <a:spAutoFit/>
          </a:bodyPr>
          <a:lstStyle/>
          <a:p>
            <a:r>
              <a:rPr lang="en-US" dirty="0"/>
              <a:t>Deformation and stresses in aluminum structure are low. </a:t>
            </a:r>
          </a:p>
        </p:txBody>
      </p:sp>
      <p:sp>
        <p:nvSpPr>
          <p:cNvPr id="3" name="TextBox 2">
            <a:extLst>
              <a:ext uri="{FF2B5EF4-FFF2-40B4-BE49-F238E27FC236}">
                <a16:creationId xmlns:a16="http://schemas.microsoft.com/office/drawing/2014/main" id="{F4299F86-C73B-4215-3181-038529B09424}"/>
              </a:ext>
            </a:extLst>
          </p:cNvPr>
          <p:cNvSpPr txBox="1"/>
          <p:nvPr/>
        </p:nvSpPr>
        <p:spPr>
          <a:xfrm>
            <a:off x="9522487" y="22449"/>
            <a:ext cx="2669513" cy="369332"/>
          </a:xfrm>
          <a:prstGeom prst="rect">
            <a:avLst/>
          </a:prstGeom>
          <a:noFill/>
        </p:spPr>
        <p:txBody>
          <a:bodyPr wrap="none" rtlCol="0">
            <a:spAutoFit/>
          </a:bodyPr>
          <a:lstStyle/>
          <a:p>
            <a:r>
              <a:rPr lang="en-US" dirty="0"/>
              <a:t>Ben Stillwell (U. Chicago)</a:t>
            </a:r>
          </a:p>
        </p:txBody>
      </p:sp>
      <p:sp>
        <p:nvSpPr>
          <p:cNvPr id="6" name="Footer Placeholder 5">
            <a:extLst>
              <a:ext uri="{FF2B5EF4-FFF2-40B4-BE49-F238E27FC236}">
                <a16:creationId xmlns:a16="http://schemas.microsoft.com/office/drawing/2014/main" id="{5B404935-8341-9CEC-4CC0-3B614C20FE09}"/>
              </a:ext>
            </a:extLst>
          </p:cNvPr>
          <p:cNvSpPr>
            <a:spLocks noGrp="1"/>
          </p:cNvSpPr>
          <p:nvPr>
            <p:ph type="ftr" sz="quarter" idx="11"/>
          </p:nvPr>
        </p:nvSpPr>
        <p:spPr/>
        <p:txBody>
          <a:bodyPr/>
          <a:lstStyle/>
          <a:p>
            <a:r>
              <a:rPr lang="en-US"/>
              <a:t>Wiencke  EUSO Paris June 5 2025</a:t>
            </a:r>
          </a:p>
        </p:txBody>
      </p:sp>
      <p:sp>
        <p:nvSpPr>
          <p:cNvPr id="7" name="Slide Number Placeholder 6">
            <a:extLst>
              <a:ext uri="{FF2B5EF4-FFF2-40B4-BE49-F238E27FC236}">
                <a16:creationId xmlns:a16="http://schemas.microsoft.com/office/drawing/2014/main" id="{6DD5F9AC-2E4B-E55B-00FD-11ECA9B2FFEE}"/>
              </a:ext>
            </a:extLst>
          </p:cNvPr>
          <p:cNvSpPr>
            <a:spLocks noGrp="1"/>
          </p:cNvSpPr>
          <p:nvPr>
            <p:ph type="sldNum" sz="quarter" idx="12"/>
          </p:nvPr>
        </p:nvSpPr>
        <p:spPr/>
        <p:txBody>
          <a:bodyPr/>
          <a:lstStyle/>
          <a:p>
            <a:fld id="{C08D719A-7DE7-4C7B-AFB2-3B91F1F525F5}" type="slidenum">
              <a:rPr lang="en-US" smtClean="0"/>
              <a:t>9</a:t>
            </a:fld>
            <a:endParaRPr lang="en-US"/>
          </a:p>
        </p:txBody>
      </p:sp>
    </p:spTree>
    <p:extLst>
      <p:ext uri="{BB962C8B-B14F-4D97-AF65-F5344CB8AC3E}">
        <p14:creationId xmlns:p14="http://schemas.microsoft.com/office/powerpoint/2010/main" val="1513869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4089</TotalTime>
  <Words>738</Words>
  <Application>Microsoft Office PowerPoint</Application>
  <PresentationFormat>Widescreen</PresentationFormat>
  <Paragraphs>135</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Aptos Display</vt:lpstr>
      <vt:lpstr>Arial</vt:lpstr>
      <vt:lpstr>Google Sans</vt:lpstr>
      <vt:lpstr>Roboto</vt:lpstr>
      <vt:lpstr>Office Theme</vt:lpstr>
      <vt:lpstr>PBR Tilting &amp; Shutters   </vt:lpstr>
      <vt:lpstr>Take Home Message</vt:lpstr>
      <vt:lpstr>PowerPoint Presentation</vt:lpstr>
      <vt:lpstr>PowerPoint Presentation</vt:lpstr>
      <vt:lpstr>PowerPoint Presentation</vt:lpstr>
      <vt:lpstr>PowerPoint Presentation</vt:lpstr>
      <vt:lpstr>PowerPoint Presentation</vt:lpstr>
      <vt:lpstr>PBR Tilt Drive Mechanism Design – Will tilt mechanism gears and structure survive worst-case loading?</vt:lpstr>
      <vt:lpstr>PBR Tilt Drive Mechanism Design – Will tilt mechanism structure and mounting screws survive worst-case loading?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Lawrence Wiencke</dc:creator>
  <cp:lastModifiedBy>Lawrence Wiencke</cp:lastModifiedBy>
  <cp:revision>27</cp:revision>
  <dcterms:created xsi:type="dcterms:W3CDTF">2025-05-13T19:49:03Z</dcterms:created>
  <dcterms:modified xsi:type="dcterms:W3CDTF">2025-06-05T12:03:59Z</dcterms:modified>
</cp:coreProperties>
</file>