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</p:sldMasterIdLst>
  <p:notesMasterIdLst>
    <p:notesMasterId r:id="rId19"/>
  </p:notesMasterIdLst>
  <p:handoutMasterIdLst>
    <p:handoutMasterId r:id="rId20"/>
  </p:handoutMasterIdLst>
  <p:sldIdLst>
    <p:sldId id="625" r:id="rId2"/>
    <p:sldId id="672" r:id="rId3"/>
    <p:sldId id="682" r:id="rId4"/>
    <p:sldId id="675" r:id="rId5"/>
    <p:sldId id="683" r:id="rId6"/>
    <p:sldId id="684" r:id="rId7"/>
    <p:sldId id="686" r:id="rId8"/>
    <p:sldId id="689" r:id="rId9"/>
    <p:sldId id="692" r:id="rId10"/>
    <p:sldId id="694" r:id="rId11"/>
    <p:sldId id="695" r:id="rId12"/>
    <p:sldId id="685" r:id="rId13"/>
    <p:sldId id="696" r:id="rId14"/>
    <p:sldId id="693" r:id="rId15"/>
    <p:sldId id="688" r:id="rId16"/>
    <p:sldId id="659" r:id="rId17"/>
    <p:sldId id="674" r:id="rId18"/>
  </p:sldIdLst>
  <p:sldSz cx="12192000" cy="6858000"/>
  <p:notesSz cx="6780213" cy="9910763"/>
  <p:defaultTextStyle>
    <a:defPPr>
      <a:defRPr lang="en-US"/>
    </a:defPPr>
    <a:lvl1pPr algn="ctr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b="1" kern="1200">
        <a:solidFill>
          <a:srgbClr val="000099"/>
        </a:solidFill>
        <a:latin typeface="Arial" charset="0"/>
        <a:ea typeface="+mn-ea"/>
        <a:cs typeface="+mn-cs"/>
      </a:defRPr>
    </a:lvl1pPr>
    <a:lvl2pPr marL="457200" algn="ctr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b="1" kern="1200">
        <a:solidFill>
          <a:srgbClr val="000099"/>
        </a:solidFill>
        <a:latin typeface="Arial" charset="0"/>
        <a:ea typeface="+mn-ea"/>
        <a:cs typeface="+mn-cs"/>
      </a:defRPr>
    </a:lvl2pPr>
    <a:lvl3pPr marL="914400" algn="ctr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b="1" kern="1200">
        <a:solidFill>
          <a:srgbClr val="000099"/>
        </a:solidFill>
        <a:latin typeface="Arial" charset="0"/>
        <a:ea typeface="+mn-ea"/>
        <a:cs typeface="+mn-cs"/>
      </a:defRPr>
    </a:lvl3pPr>
    <a:lvl4pPr marL="1371600" algn="ctr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b="1" kern="1200">
        <a:solidFill>
          <a:srgbClr val="000099"/>
        </a:solidFill>
        <a:latin typeface="Arial" charset="0"/>
        <a:ea typeface="+mn-ea"/>
        <a:cs typeface="+mn-cs"/>
      </a:defRPr>
    </a:lvl4pPr>
    <a:lvl5pPr marL="1828800" algn="ctr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b="1" kern="1200">
        <a:solidFill>
          <a:srgbClr val="0000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0000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0000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0000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0000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3333CC"/>
    <a:srgbClr val="336600"/>
    <a:srgbClr val="336699"/>
    <a:srgbClr val="FF0000"/>
    <a:srgbClr val="000000"/>
    <a:srgbClr val="00FF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6716" autoAdjust="0"/>
  </p:normalViewPr>
  <p:slideViewPr>
    <p:cSldViewPr snapToGrid="0" snapToObjects="1">
      <p:cViewPr varScale="1">
        <p:scale>
          <a:sx n="89" d="100"/>
          <a:sy n="89" d="100"/>
        </p:scale>
        <p:origin x="80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38" d="100"/>
          <a:sy n="38" d="100"/>
        </p:scale>
        <p:origin x="-1530" y="-72"/>
      </p:cViewPr>
      <p:guideLst>
        <p:guide orient="horz" pos="3120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0" tIns="46656" rIns="93310" bIns="46656" numCol="1" anchor="t" anchorCtr="0" compatLnSpc="1">
            <a:prstTxWarp prst="textNoShape">
              <a:avLst/>
            </a:prstTxWarp>
          </a:bodyPr>
          <a:lstStyle>
            <a:lvl1pPr algn="l" defTabSz="933450" eaLnBrk="0">
              <a:lnSpc>
                <a:spcPct val="100000"/>
              </a:lnSpc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0" tIns="46656" rIns="93310" bIns="46656" numCol="1" anchor="t" anchorCtr="0" compatLnSpc="1">
            <a:prstTxWarp prst="textNoShape">
              <a:avLst/>
            </a:prstTxWarp>
          </a:bodyPr>
          <a:lstStyle>
            <a:lvl1pPr algn="r" defTabSz="933450" eaLnBrk="0">
              <a:lnSpc>
                <a:spcPct val="100000"/>
              </a:lnSpc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3875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0" tIns="46656" rIns="93310" bIns="46656" numCol="1" anchor="b" anchorCtr="0" compatLnSpc="1">
            <a:prstTxWarp prst="textNoShape">
              <a:avLst/>
            </a:prstTxWarp>
          </a:bodyPr>
          <a:lstStyle>
            <a:lvl1pPr algn="l" defTabSz="933450" eaLnBrk="0">
              <a:lnSpc>
                <a:spcPct val="100000"/>
              </a:lnSpc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13875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0" tIns="46656" rIns="93310" bIns="46656" numCol="1" anchor="b" anchorCtr="0" compatLnSpc="1">
            <a:prstTxWarp prst="textNoShape">
              <a:avLst/>
            </a:prstTxWarp>
          </a:bodyPr>
          <a:lstStyle>
            <a:lvl1pPr algn="r" defTabSz="933450" eaLnBrk="0">
              <a:lnSpc>
                <a:spcPct val="100000"/>
              </a:lnSpc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7E4C73D-D5CC-4356-9651-3902B9588E3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0" tIns="46656" rIns="93310" bIns="46656" numCol="1" anchor="t" anchorCtr="0" compatLnSpc="1">
            <a:prstTxWarp prst="textNoShape">
              <a:avLst/>
            </a:prstTxWarp>
          </a:bodyPr>
          <a:lstStyle>
            <a:lvl1pPr algn="l" defTabSz="933450" eaLnBrk="0">
              <a:lnSpc>
                <a:spcPct val="100000"/>
              </a:lnSpc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0" tIns="46656" rIns="93310" bIns="46656" numCol="1" anchor="t" anchorCtr="0" compatLnSpc="1">
            <a:prstTxWarp prst="textNoShape">
              <a:avLst/>
            </a:prstTxWarp>
          </a:bodyPr>
          <a:lstStyle>
            <a:lvl1pPr algn="r" defTabSz="933450" eaLnBrk="0">
              <a:lnSpc>
                <a:spcPct val="100000"/>
              </a:lnSpc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599237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8525"/>
            <a:ext cx="4973637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0" tIns="46656" rIns="93310" bIns="46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3875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0" tIns="46656" rIns="93310" bIns="46656" numCol="1" anchor="b" anchorCtr="0" compatLnSpc="1">
            <a:prstTxWarp prst="textNoShape">
              <a:avLst/>
            </a:prstTxWarp>
          </a:bodyPr>
          <a:lstStyle>
            <a:lvl1pPr algn="l" defTabSz="933450" eaLnBrk="0">
              <a:lnSpc>
                <a:spcPct val="100000"/>
              </a:lnSpc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13875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0" tIns="46656" rIns="93310" bIns="46656" numCol="1" anchor="b" anchorCtr="0" compatLnSpc="1">
            <a:prstTxWarp prst="textNoShape">
              <a:avLst/>
            </a:prstTxWarp>
          </a:bodyPr>
          <a:lstStyle>
            <a:lvl1pPr algn="r" defTabSz="933450" eaLnBrk="0">
              <a:lnSpc>
                <a:spcPct val="100000"/>
              </a:lnSpc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8BE7D96-B26A-4B6A-9835-4FE984590CF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03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685800"/>
            <a:ext cx="1029546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86200"/>
            <a:ext cx="85344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8267" y="6229350"/>
            <a:ext cx="2573867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it-IT" smtClean="0"/>
              <a:t>05/06/2025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99467" y="6229350"/>
            <a:ext cx="3793067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F.S. Cafagna, 37th JemEuso General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805333" y="6229350"/>
            <a:ext cx="2438400" cy="514350"/>
          </a:xfrm>
        </p:spPr>
        <p:txBody>
          <a:bodyPr/>
          <a:lstStyle>
            <a:lvl1pPr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38135BE-034B-45BA-BF8F-424637B007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5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05/06/2025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F.S. Cafagna, 37th JemEuso General meeting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06BBEA4F-5D51-452B-B59F-B3194F58FB10}" type="slidenum">
              <a:rPr lang="en-US" sz="140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88400" y="266700"/>
            <a:ext cx="2726267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66700"/>
            <a:ext cx="7975600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05/06/2025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F.S. Cafagna, 37th JemEuso General meeting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0419D390-1FF5-4249-B787-BD76898DAC1F}" type="slidenum">
              <a:rPr lang="en-US" sz="140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9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68800" y="6229350"/>
            <a:ext cx="2112451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05/06/2025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81251" y="6229350"/>
            <a:ext cx="8189383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F.S. Cafagna, 37th JemEuso General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570634" y="6229350"/>
            <a:ext cx="94403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5CED7CDB-952E-47BD-903A-0237FA21A83A}" type="slidenum">
              <a:rPr lang="en-US" sz="140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2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05/06/2025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F.S. Cafagna, 37th JemEuso General meeting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ED320799-5279-4F93-96B3-02997A8B5D6C}" type="slidenum">
              <a:rPr lang="en-US" sz="140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2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885950"/>
            <a:ext cx="5350933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63734" y="1885950"/>
            <a:ext cx="5350933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05/06/2025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F.S. Cafagna, 37th JemEuso General meeting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7B0DE25A-B0B8-4525-87B6-CEAEA983E3CF}" type="slidenum">
              <a:rPr lang="en-US" sz="140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7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05/06/2025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F.S. Cafagna, 37th JemEuso General meeting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3E688342-D5BD-4C14-98F9-9C036F852A1E}" type="slidenum">
              <a:rPr lang="en-US" sz="140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9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05/06/2025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F.S. Cafagna, 37th JemEuso General meeting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2F9D6685-676F-46E7-8515-A5F6BE215836}" type="slidenum">
              <a:rPr lang="en-US" sz="140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7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05/06/2025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F.S. Cafagna, 37th JemEuso General meeting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63117311-CB16-4E27-A67C-26594EECBE63}" type="slidenum">
              <a:rPr lang="en-US" sz="140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4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05/06/2025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F.S. Cafagna, 37th JemEuso General meeting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F2E39D9D-B8DB-452C-A828-70191DD9A57F}" type="slidenum">
              <a:rPr lang="en-US" sz="140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5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05/06/2025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F.S. Cafagna, 37th JemEuso General meeting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051C8ACC-2584-4FF2-9AAB-3452C1B4C90F}" type="slidenum">
              <a:rPr lang="en-US" sz="140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5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4551" y="266700"/>
            <a:ext cx="1029758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85950"/>
            <a:ext cx="1090506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5733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1400" b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05/06/2025</a:t>
            </a:r>
            <a:endParaRPr lang="en-US"/>
          </a:p>
        </p:txBody>
      </p:sp>
      <p:sp>
        <p:nvSpPr>
          <p:cNvPr id="421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5734" y="6229350"/>
            <a:ext cx="58589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1400" b="0" smtClean="0">
                <a:solidFill>
                  <a:srgbClr val="00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F.S. Cafagna, 37th JemEuso General meeting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21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74667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2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8F879B73-B1E8-4B22-9837-C9039ECBF205}" type="slidenum">
              <a:rPr lang="en-US" sz="140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2055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7" y="819150"/>
            <a:ext cx="10972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br-software@lists.infn.i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groups/jem-euso/pbr/-/wikis/home/Softwar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br-software@lists.infn.i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ocker_(software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ctrTitle"/>
          </p:nvPr>
        </p:nvSpPr>
        <p:spPr>
          <a:xfrm>
            <a:off x="1236372" y="685800"/>
            <a:ext cx="9807312" cy="1143000"/>
          </a:xfrm>
        </p:spPr>
        <p:txBody>
          <a:bodyPr anchor="ctr"/>
          <a:lstStyle/>
          <a:p>
            <a:r>
              <a:rPr lang="en-US" dirty="0" smtClean="0"/>
              <a:t>Software group report</a:t>
            </a:r>
            <a:endParaRPr lang="en-US" dirty="0" smtClean="0"/>
          </a:p>
        </p:txBody>
      </p:sp>
      <p:sp>
        <p:nvSpPr>
          <p:cNvPr id="5123" name="Sottotitolo 2"/>
          <p:cNvSpPr>
            <a:spLocks noGrp="1"/>
          </p:cNvSpPr>
          <p:nvPr>
            <p:ph type="subTitle" idx="1"/>
          </p:nvPr>
        </p:nvSpPr>
        <p:spPr>
          <a:xfrm>
            <a:off x="515155" y="2335795"/>
            <a:ext cx="11558445" cy="3137726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F. Cafagna</a:t>
            </a:r>
          </a:p>
          <a:p>
            <a:r>
              <a:rPr lang="en-US" noProof="0" dirty="0" smtClean="0"/>
              <a:t>INFN, Bari Department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7" y="5682827"/>
            <a:ext cx="1379893" cy="8659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08" y="156289"/>
            <a:ext cx="1732792" cy="1858522"/>
          </a:xfrm>
          <a:prstGeom prst="rect">
            <a:avLst/>
          </a:prstGeom>
        </p:spPr>
      </p:pic>
      <p:pic>
        <p:nvPicPr>
          <p:cNvPr id="8" name="Picture 17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"/>
          <a:stretch/>
        </p:blipFill>
        <p:spPr bwMode="auto">
          <a:xfrm>
            <a:off x="2038424" y="5634364"/>
            <a:ext cx="142738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80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2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PBR network scheme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16/04/2025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Software Group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10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b="44102"/>
          <a:stretch/>
        </p:blipFill>
        <p:spPr>
          <a:xfrm>
            <a:off x="3221777" y="1278216"/>
            <a:ext cx="5543130" cy="48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PBR network scheme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30/04/2025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Software Group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11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83" y="609605"/>
            <a:ext cx="6057900" cy="60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051918"/>
            <a:ext cx="10905067" cy="555444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software group call is scheduled, </a:t>
            </a:r>
            <a:r>
              <a:rPr lang="en-US" dirty="0" smtClean="0"/>
              <a:t>fortnightly, on Wednesday, at 16:00 UTC.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group mailing list: </a:t>
            </a:r>
            <a:r>
              <a:rPr lang="it-IT" b="1" dirty="0" smtClean="0">
                <a:hlinkClick r:id="rId2"/>
              </a:rPr>
              <a:t>pbr-software@lists.infn.it</a:t>
            </a:r>
            <a:endParaRPr lang="it-IT" b="1" dirty="0" smtClean="0"/>
          </a:p>
          <a:p>
            <a:pPr>
              <a:lnSpc>
                <a:spcPct val="120000"/>
              </a:lnSpc>
            </a:pPr>
            <a:r>
              <a:rPr lang="it-IT" dirty="0" smtClean="0"/>
              <a:t>A </a:t>
            </a:r>
            <a:r>
              <a:rPr lang="it-IT" dirty="0" err="1" smtClean="0"/>
              <a:t>collection</a:t>
            </a:r>
            <a:r>
              <a:rPr lang="it-IT" dirty="0" smtClean="0"/>
              <a:t> of </a:t>
            </a:r>
            <a:r>
              <a:rPr lang="it-IT" dirty="0" err="1" smtClean="0"/>
              <a:t>detector’s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in progress. </a:t>
            </a:r>
          </a:p>
          <a:p>
            <a:pPr>
              <a:lnSpc>
                <a:spcPct val="120000"/>
              </a:lnSpc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keep</a:t>
            </a:r>
            <a:r>
              <a:rPr lang="it-IT" dirty="0"/>
              <a:t> the GCC </a:t>
            </a:r>
            <a:r>
              <a:rPr lang="it-IT" dirty="0" err="1"/>
              <a:t>interfaces</a:t>
            </a:r>
            <a:r>
              <a:rPr lang="it-IT" dirty="0"/>
              <a:t> to the </a:t>
            </a:r>
            <a:r>
              <a:rPr lang="it-IT" dirty="0" err="1"/>
              <a:t>subsystems</a:t>
            </a:r>
            <a:r>
              <a:rPr lang="it-IT" dirty="0"/>
              <a:t>,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SPB2 </a:t>
            </a:r>
            <a:r>
              <a:rPr lang="it-IT" dirty="0" err="1"/>
              <a:t>ones</a:t>
            </a:r>
            <a:r>
              <a:rPr lang="it-IT" dirty="0"/>
              <a:t>, i.e. </a:t>
            </a:r>
            <a:r>
              <a:rPr lang="it-IT" dirty="0" err="1"/>
              <a:t>unidirectional</a:t>
            </a:r>
            <a:r>
              <a:rPr lang="it-IT" dirty="0"/>
              <a:t> TCP/IP link for the </a:t>
            </a:r>
            <a:r>
              <a:rPr lang="it-IT" dirty="0" err="1"/>
              <a:t>commands</a:t>
            </a:r>
            <a:r>
              <a:rPr lang="it-IT" dirty="0"/>
              <a:t> and status </a:t>
            </a:r>
            <a:r>
              <a:rPr lang="it-IT" dirty="0" err="1"/>
              <a:t>packets</a:t>
            </a:r>
            <a:r>
              <a:rPr lang="it-IT" dirty="0"/>
              <a:t> </a:t>
            </a:r>
            <a:r>
              <a:rPr lang="it-IT" dirty="0" err="1"/>
              <a:t>along</a:t>
            </a:r>
            <a:r>
              <a:rPr lang="it-IT" dirty="0"/>
              <a:t> with the data </a:t>
            </a:r>
            <a:r>
              <a:rPr lang="it-IT" dirty="0" err="1"/>
              <a:t>files</a:t>
            </a:r>
            <a:r>
              <a:rPr lang="it-IT" dirty="0"/>
              <a:t> (FTP). </a:t>
            </a:r>
          </a:p>
          <a:p>
            <a:pPr>
              <a:lnSpc>
                <a:spcPct val="120000"/>
              </a:lnSpc>
            </a:pPr>
            <a:r>
              <a:rPr lang="it-IT" dirty="0"/>
              <a:t>A first share of the state </a:t>
            </a:r>
            <a:r>
              <a:rPr lang="it-IT" dirty="0" err="1"/>
              <a:t>message</a:t>
            </a:r>
            <a:r>
              <a:rPr lang="it-IT" dirty="0"/>
              <a:t> </a:t>
            </a:r>
            <a:r>
              <a:rPr lang="it-IT" dirty="0" err="1"/>
              <a:t>size</a:t>
            </a:r>
            <a:r>
              <a:rPr lang="it-IT" dirty="0"/>
              <a:t>,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done</a:t>
            </a:r>
            <a:r>
              <a:rPr lang="it-IT" dirty="0"/>
              <a:t>. </a:t>
            </a:r>
          </a:p>
          <a:p>
            <a:pPr>
              <a:lnSpc>
                <a:spcPct val="120000"/>
              </a:lnSpc>
            </a:pPr>
            <a:r>
              <a:rPr lang="it-IT" dirty="0"/>
              <a:t>For the GCC emulator, a </a:t>
            </a:r>
            <a:r>
              <a:rPr lang="it-IT" dirty="0" err="1"/>
              <a:t>migration</a:t>
            </a:r>
            <a:r>
              <a:rPr lang="it-IT" dirty="0"/>
              <a:t> from a </a:t>
            </a:r>
            <a:r>
              <a:rPr lang="it-IT" dirty="0" err="1"/>
              <a:t>virtual</a:t>
            </a:r>
            <a:r>
              <a:rPr lang="it-IT" dirty="0"/>
              <a:t> machine to a </a:t>
            </a:r>
            <a:r>
              <a:rPr lang="it-IT" dirty="0" err="1"/>
              <a:t>Docker</a:t>
            </a:r>
            <a:r>
              <a:rPr lang="it-IT" dirty="0"/>
              <a:t> container </a:t>
            </a:r>
            <a:r>
              <a:rPr lang="it-IT" dirty="0" err="1"/>
              <a:t>is</a:t>
            </a:r>
            <a:r>
              <a:rPr lang="it-IT" dirty="0"/>
              <a:t> in progress.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A first </a:t>
            </a:r>
            <a:r>
              <a:rPr lang="it-IT" dirty="0" err="1" smtClean="0"/>
              <a:t>scheme</a:t>
            </a:r>
            <a:r>
              <a:rPr lang="it-IT" dirty="0" smtClean="0"/>
              <a:t> of the network layout,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includes</a:t>
            </a:r>
            <a:r>
              <a:rPr lang="it-IT" dirty="0" smtClean="0"/>
              <a:t> a </a:t>
            </a:r>
            <a:r>
              <a:rPr lang="it-IT" dirty="0" err="1" smtClean="0"/>
              <a:t>possible</a:t>
            </a:r>
            <a:r>
              <a:rPr lang="it-IT" dirty="0" smtClean="0"/>
              <a:t> Starlink </a:t>
            </a:r>
            <a:r>
              <a:rPr lang="it-IT" dirty="0" err="1" smtClean="0"/>
              <a:t>configuration</a:t>
            </a:r>
            <a:r>
              <a:rPr lang="it-IT" dirty="0" smtClean="0"/>
              <a:t>,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done</a:t>
            </a:r>
            <a:r>
              <a:rPr lang="it-IT" dirty="0" smtClean="0"/>
              <a:t>.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an </a:t>
            </a:r>
            <a:r>
              <a:rPr lang="it-IT" dirty="0" err="1" smtClean="0"/>
              <a:t>almost</a:t>
            </a:r>
            <a:r>
              <a:rPr lang="it-IT" dirty="0" smtClean="0"/>
              <a:t>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picture</a:t>
            </a:r>
            <a:r>
              <a:rPr lang="it-IT" dirty="0" smtClean="0"/>
              <a:t> of the SIP-Starlink </a:t>
            </a:r>
            <a:r>
              <a:rPr lang="it-IT" dirty="0" err="1" smtClean="0"/>
              <a:t>configuration</a:t>
            </a:r>
            <a:r>
              <a:rPr lang="it-IT" dirty="0" smtClean="0"/>
              <a:t> and the hardware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migration to the new version of tools and libraries is done.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Waiting for detector’s requirements as soon as the DAQs and readout electronics is going to be finalized. 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37th JemEuso General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05/06/2025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12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05/06/2025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37th JemEuso General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13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PBR network scheme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16/04/2025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Software Group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14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869" y="876300"/>
            <a:ext cx="4586946" cy="720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Software Group meeting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73" y="876300"/>
            <a:ext cx="10957937" cy="5812202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05/02/2025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15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9003036" y="128020"/>
            <a:ext cx="2714847" cy="746328"/>
          </a:xfrm>
          <a:prstGeom prst="rect">
            <a:avLst/>
          </a:prstGeom>
          <a:solidFill>
            <a:srgbClr val="FF3300">
              <a:alpha val="50196"/>
            </a:srgbClr>
          </a:solidFill>
          <a:ln w="38100" algn="ctr">
            <a:solidFill>
              <a:srgbClr val="FF0000"/>
            </a:solidFill>
            <a:miter lim="800000"/>
            <a:headEnd type="none" w="med" len="med"/>
            <a:tailEnd type="triangle" w="med" len="med"/>
          </a:ln>
        </p:spPr>
        <p:txBody>
          <a:bodyPr vert="horz" wrap="square" lIns="81623" tIns="55209" rIns="81623" bIns="40811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41433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r>
              <a:rPr lang="en-US" dirty="0" smtClean="0">
                <a:latin typeface="Arial" pitchFamily="34" charset="0"/>
              </a:rPr>
              <a:t>SPB2 scheme, we need to design and implement a new one.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05/06/2025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37th JemEuso General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16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2" y="104919"/>
            <a:ext cx="5581759" cy="6124431"/>
          </a:xfrm>
        </p:spPr>
      </p:pic>
    </p:spTree>
    <p:extLst>
      <p:ext uri="{BB962C8B-B14F-4D97-AF65-F5344CB8AC3E}">
        <p14:creationId xmlns:p14="http://schemas.microsoft.com/office/powerpoint/2010/main" val="28058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05/06/2025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37th JemEuso General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17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group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134140"/>
            <a:ext cx="10905067" cy="4923760"/>
          </a:xfrm>
        </p:spPr>
        <p:txBody>
          <a:bodyPr/>
          <a:lstStyle/>
          <a:p>
            <a:r>
              <a:rPr lang="en-US" dirty="0" smtClean="0"/>
              <a:t>Actual list of components:</a:t>
            </a:r>
          </a:p>
          <a:p>
            <a:pPr lvl="1"/>
            <a:r>
              <a:rPr lang="en-US" dirty="0" smtClean="0"/>
              <a:t>F. </a:t>
            </a:r>
            <a:r>
              <a:rPr lang="en-US" dirty="0" err="1" smtClean="0"/>
              <a:t>Sarazin</a:t>
            </a:r>
            <a:r>
              <a:rPr lang="en-US" dirty="0" smtClean="0"/>
              <a:t>, F. Cafagna, J. </a:t>
            </a:r>
            <a:r>
              <a:rPr lang="en-US" dirty="0" err="1" smtClean="0"/>
              <a:t>Eser</a:t>
            </a:r>
            <a:r>
              <a:rPr lang="en-US" dirty="0" smtClean="0"/>
              <a:t>, G. </a:t>
            </a:r>
            <a:r>
              <a:rPr lang="en-US" dirty="0" err="1" smtClean="0"/>
              <a:t>Osteria</a:t>
            </a:r>
            <a:r>
              <a:rPr lang="en-US" dirty="0" smtClean="0"/>
              <a:t>, C. </a:t>
            </a:r>
            <a:r>
              <a:rPr lang="en-US" dirty="0" err="1" smtClean="0"/>
              <a:t>Fornaro</a:t>
            </a:r>
            <a:r>
              <a:rPr lang="en-US" dirty="0" smtClean="0"/>
              <a:t>; </a:t>
            </a:r>
          </a:p>
          <a:p>
            <a:pPr lvl="1"/>
            <a:r>
              <a:rPr lang="en-US" dirty="0" smtClean="0"/>
              <a:t>FT: G. </a:t>
            </a:r>
            <a:r>
              <a:rPr lang="en-US" dirty="0" err="1" smtClean="0"/>
              <a:t>Fillipatos</a:t>
            </a:r>
            <a:r>
              <a:rPr lang="en-US" dirty="0" smtClean="0"/>
              <a:t>, </a:t>
            </a:r>
            <a:r>
              <a:rPr lang="it-IT" dirty="0" smtClean="0"/>
              <a:t>A. </a:t>
            </a:r>
            <a:r>
              <a:rPr lang="it-IT" dirty="0" err="1" smtClean="0"/>
              <a:t>Creusot</a:t>
            </a:r>
            <a:r>
              <a:rPr lang="it-IT" dirty="0" smtClean="0"/>
              <a:t>, </a:t>
            </a:r>
            <a:r>
              <a:rPr lang="en-US" dirty="0" smtClean="0"/>
              <a:t>A. </a:t>
            </a:r>
            <a:r>
              <a:rPr lang="en-US" dirty="0" err="1" smtClean="0"/>
              <a:t>Sotgiu</a:t>
            </a:r>
            <a:r>
              <a:rPr lang="en-US" dirty="0" smtClean="0"/>
              <a:t>, C. De </a:t>
            </a:r>
            <a:r>
              <a:rPr lang="en-US" dirty="0" err="1" smtClean="0"/>
              <a:t>Santis</a:t>
            </a:r>
            <a:r>
              <a:rPr lang="en-US" dirty="0" smtClean="0"/>
              <a:t>, G. </a:t>
            </a:r>
            <a:r>
              <a:rPr lang="en-US" dirty="0" err="1" smtClean="0"/>
              <a:t>Masciantonio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CT: B. </a:t>
            </a:r>
            <a:r>
              <a:rPr lang="en-US" dirty="0" err="1" smtClean="0"/>
              <a:t>Panico</a:t>
            </a:r>
            <a:r>
              <a:rPr lang="en-US" dirty="0" smtClean="0"/>
              <a:t>, M</a:t>
            </a:r>
            <a:r>
              <a:rPr lang="en-US" dirty="0"/>
              <a:t>. </a:t>
            </a:r>
            <a:r>
              <a:rPr lang="en-US" dirty="0" err="1" smtClean="0"/>
              <a:t>Mese</a:t>
            </a:r>
            <a:r>
              <a:rPr lang="en-US" dirty="0" smtClean="0"/>
              <a:t>, F. </a:t>
            </a:r>
            <a:r>
              <a:rPr lang="en-US" dirty="0" err="1" smtClean="0"/>
              <a:t>Perfetto</a:t>
            </a:r>
            <a:r>
              <a:rPr lang="en-US" dirty="0" smtClean="0"/>
              <a:t>, V. </a:t>
            </a:r>
            <a:r>
              <a:rPr lang="en-US" dirty="0" err="1" smtClean="0"/>
              <a:t>Scotti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GCC: P. </a:t>
            </a:r>
            <a:r>
              <a:rPr lang="en-US" dirty="0" err="1" smtClean="0"/>
              <a:t>Alldredge</a:t>
            </a:r>
            <a:r>
              <a:rPr lang="en-US" dirty="0"/>
              <a:t>;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Gamma/X: M. </a:t>
            </a:r>
            <a:r>
              <a:rPr lang="en-US" dirty="0" err="1" smtClean="0"/>
              <a:t>Casolino</a:t>
            </a:r>
            <a:r>
              <a:rPr lang="en-US" dirty="0" smtClean="0"/>
              <a:t>, L. </a:t>
            </a:r>
            <a:r>
              <a:rPr lang="en-US" dirty="0" err="1" smtClean="0"/>
              <a:t>Marcelli</a:t>
            </a:r>
            <a:r>
              <a:rPr lang="en-US" dirty="0" smtClean="0"/>
              <a:t>, M. </a:t>
            </a:r>
            <a:r>
              <a:rPr lang="en-US" dirty="0" err="1" smtClean="0"/>
              <a:t>Battisti</a:t>
            </a:r>
            <a:r>
              <a:rPr lang="en-US" dirty="0" smtClean="0"/>
              <a:t>, A. </a:t>
            </a:r>
            <a:r>
              <a:rPr lang="en-US" smtClean="0"/>
              <a:t>Sotgiu; </a:t>
            </a:r>
            <a:endParaRPr lang="en-US" dirty="0" smtClean="0"/>
          </a:p>
          <a:p>
            <a:pPr lvl="1"/>
            <a:r>
              <a:rPr lang="en-US" dirty="0" smtClean="0"/>
              <a:t>UCIRC: S. Mayer;</a:t>
            </a:r>
          </a:p>
          <a:p>
            <a:pPr lvl="1"/>
            <a:r>
              <a:rPr lang="en-US" dirty="0" smtClean="0"/>
              <a:t>Radio: A. Cummings;</a:t>
            </a:r>
          </a:p>
          <a:p>
            <a:pPr lvl="1"/>
            <a:r>
              <a:rPr lang="en-US" dirty="0" smtClean="0"/>
              <a:t>Anybody else that would like to join!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05/06/2025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37th JemEuso General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2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group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Checkout the wiki page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https://gitlab.com/groups/jem-euso/pbr/-/wikis/home/Software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, for minutes and updates.  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05/06/2025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37th JemEuso General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3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051918"/>
            <a:ext cx="10905067" cy="555444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software group call is scheduled, </a:t>
            </a:r>
            <a:r>
              <a:rPr lang="en-US" dirty="0" smtClean="0"/>
              <a:t>fortnightly, on Wednesday, at 16:00 UTC.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group mailing list: </a:t>
            </a:r>
            <a:r>
              <a:rPr lang="it-IT" b="1" dirty="0" smtClean="0">
                <a:hlinkClick r:id="rId2"/>
              </a:rPr>
              <a:t>pbr-software@lists.infn.it</a:t>
            </a:r>
            <a:endParaRPr lang="it-IT" b="1" dirty="0" smtClean="0"/>
          </a:p>
          <a:p>
            <a:pPr>
              <a:lnSpc>
                <a:spcPct val="120000"/>
              </a:lnSpc>
            </a:pPr>
            <a:r>
              <a:rPr lang="it-IT" dirty="0" smtClean="0"/>
              <a:t>A </a:t>
            </a:r>
            <a:r>
              <a:rPr lang="it-IT" dirty="0" err="1" smtClean="0"/>
              <a:t>collection</a:t>
            </a:r>
            <a:r>
              <a:rPr lang="it-IT" dirty="0" smtClean="0"/>
              <a:t> of </a:t>
            </a:r>
            <a:r>
              <a:rPr lang="it-IT" dirty="0" err="1" smtClean="0"/>
              <a:t>detector’s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in progress. </a:t>
            </a:r>
          </a:p>
          <a:p>
            <a:pPr>
              <a:lnSpc>
                <a:spcPct val="120000"/>
              </a:lnSpc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keep</a:t>
            </a:r>
            <a:r>
              <a:rPr lang="it-IT" dirty="0"/>
              <a:t> the GCC </a:t>
            </a:r>
            <a:r>
              <a:rPr lang="it-IT" dirty="0" err="1"/>
              <a:t>interfaces</a:t>
            </a:r>
            <a:r>
              <a:rPr lang="it-IT" dirty="0"/>
              <a:t> to the </a:t>
            </a:r>
            <a:r>
              <a:rPr lang="it-IT" dirty="0" err="1"/>
              <a:t>subsystems</a:t>
            </a:r>
            <a:r>
              <a:rPr lang="it-IT" dirty="0"/>
              <a:t>,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SPB2 </a:t>
            </a:r>
            <a:r>
              <a:rPr lang="it-IT" dirty="0" err="1"/>
              <a:t>ones</a:t>
            </a:r>
            <a:r>
              <a:rPr lang="it-IT" dirty="0"/>
              <a:t>, i.e. </a:t>
            </a:r>
            <a:r>
              <a:rPr lang="it-IT" dirty="0" err="1"/>
              <a:t>unidirectional</a:t>
            </a:r>
            <a:r>
              <a:rPr lang="it-IT" dirty="0"/>
              <a:t> TCP/IP link for the </a:t>
            </a:r>
            <a:r>
              <a:rPr lang="it-IT" dirty="0" err="1"/>
              <a:t>commands</a:t>
            </a:r>
            <a:r>
              <a:rPr lang="it-IT" dirty="0"/>
              <a:t> and status </a:t>
            </a:r>
            <a:r>
              <a:rPr lang="it-IT" dirty="0" err="1"/>
              <a:t>packets</a:t>
            </a:r>
            <a:r>
              <a:rPr lang="it-IT" dirty="0"/>
              <a:t> </a:t>
            </a:r>
            <a:r>
              <a:rPr lang="it-IT" dirty="0" err="1"/>
              <a:t>along</a:t>
            </a:r>
            <a:r>
              <a:rPr lang="it-IT" dirty="0"/>
              <a:t> with the data </a:t>
            </a:r>
            <a:r>
              <a:rPr lang="it-IT" dirty="0" err="1"/>
              <a:t>files</a:t>
            </a:r>
            <a:r>
              <a:rPr lang="it-IT" dirty="0"/>
              <a:t> (FTP). </a:t>
            </a:r>
          </a:p>
          <a:p>
            <a:pPr>
              <a:lnSpc>
                <a:spcPct val="120000"/>
              </a:lnSpc>
            </a:pPr>
            <a:r>
              <a:rPr lang="it-IT" dirty="0"/>
              <a:t>A first share of the state </a:t>
            </a:r>
            <a:r>
              <a:rPr lang="it-IT" dirty="0" err="1"/>
              <a:t>message</a:t>
            </a:r>
            <a:r>
              <a:rPr lang="it-IT" dirty="0"/>
              <a:t> </a:t>
            </a:r>
            <a:r>
              <a:rPr lang="it-IT" dirty="0" err="1"/>
              <a:t>size</a:t>
            </a:r>
            <a:r>
              <a:rPr lang="it-IT" dirty="0"/>
              <a:t>,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done</a:t>
            </a:r>
            <a:r>
              <a:rPr lang="it-IT" dirty="0"/>
              <a:t>. </a:t>
            </a:r>
          </a:p>
          <a:p>
            <a:pPr>
              <a:lnSpc>
                <a:spcPct val="120000"/>
              </a:lnSpc>
            </a:pPr>
            <a:r>
              <a:rPr lang="it-IT" dirty="0"/>
              <a:t>For the GCC emulator, a </a:t>
            </a:r>
            <a:r>
              <a:rPr lang="it-IT" dirty="0" err="1"/>
              <a:t>migration</a:t>
            </a:r>
            <a:r>
              <a:rPr lang="it-IT" dirty="0"/>
              <a:t> from a </a:t>
            </a:r>
            <a:r>
              <a:rPr lang="it-IT" dirty="0" err="1"/>
              <a:t>virtual</a:t>
            </a:r>
            <a:r>
              <a:rPr lang="it-IT" dirty="0"/>
              <a:t> machine to a </a:t>
            </a:r>
            <a:r>
              <a:rPr lang="it-IT" dirty="0" err="1"/>
              <a:t>Docker</a:t>
            </a:r>
            <a:r>
              <a:rPr lang="it-IT" dirty="0"/>
              <a:t> container </a:t>
            </a:r>
            <a:r>
              <a:rPr lang="it-IT" dirty="0" err="1"/>
              <a:t>is</a:t>
            </a:r>
            <a:r>
              <a:rPr lang="it-IT" dirty="0"/>
              <a:t> in progress.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A first </a:t>
            </a:r>
            <a:r>
              <a:rPr lang="it-IT" dirty="0" err="1" smtClean="0"/>
              <a:t>scheme</a:t>
            </a:r>
            <a:r>
              <a:rPr lang="it-IT" dirty="0" smtClean="0"/>
              <a:t> of the network layout,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includes</a:t>
            </a:r>
            <a:r>
              <a:rPr lang="it-IT" dirty="0" smtClean="0"/>
              <a:t> a </a:t>
            </a:r>
            <a:r>
              <a:rPr lang="it-IT" dirty="0" err="1" smtClean="0"/>
              <a:t>possible</a:t>
            </a:r>
            <a:r>
              <a:rPr lang="it-IT" dirty="0" smtClean="0"/>
              <a:t> Starlink </a:t>
            </a:r>
            <a:r>
              <a:rPr lang="it-IT" dirty="0" err="1" smtClean="0"/>
              <a:t>configuration</a:t>
            </a:r>
            <a:r>
              <a:rPr lang="it-IT" dirty="0" smtClean="0"/>
              <a:t>,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done</a:t>
            </a:r>
            <a:r>
              <a:rPr lang="it-IT" dirty="0" smtClean="0"/>
              <a:t>.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an </a:t>
            </a:r>
            <a:r>
              <a:rPr lang="it-IT" dirty="0" err="1" smtClean="0"/>
              <a:t>almost</a:t>
            </a:r>
            <a:r>
              <a:rPr lang="it-IT" dirty="0" smtClean="0"/>
              <a:t>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picture</a:t>
            </a:r>
            <a:r>
              <a:rPr lang="it-IT" dirty="0" smtClean="0"/>
              <a:t> of the SIP-Starlink </a:t>
            </a:r>
            <a:r>
              <a:rPr lang="it-IT" dirty="0" err="1" smtClean="0"/>
              <a:t>configuration</a:t>
            </a:r>
            <a:r>
              <a:rPr lang="it-IT" dirty="0" smtClean="0"/>
              <a:t> and the hardware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migration to the new version of tools and libraries is done.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Waiting for detector’s requirements as soon as the DAQs and readout electronics is going to be finalized. 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37th JemEuso General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05/06/2025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4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requirements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428750"/>
            <a:ext cx="10905067" cy="4629150"/>
          </a:xfrm>
        </p:spPr>
        <p:txBody>
          <a:bodyPr/>
          <a:lstStyle/>
          <a:p>
            <a:r>
              <a:rPr lang="en-US" dirty="0" smtClean="0"/>
              <a:t>We reviewed detector requirements for FT and X/</a:t>
            </a:r>
            <a:r>
              <a:rPr lang="en-US" dirty="0" smtClean="0">
                <a:latin typeface="Symbol" panose="05050102010706020507" pitchFamily="18" charset="2"/>
              </a:rPr>
              <a:t>g.</a:t>
            </a:r>
          </a:p>
          <a:p>
            <a:r>
              <a:rPr lang="en-US" dirty="0" smtClean="0"/>
              <a:t>For FT there are no changes compared to SPB2.</a:t>
            </a:r>
          </a:p>
          <a:p>
            <a:r>
              <a:rPr lang="en-US" dirty="0" smtClean="0"/>
              <a:t>We had a fruitful examination of </a:t>
            </a:r>
            <a:r>
              <a:rPr lang="en-US" dirty="0"/>
              <a:t>X/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 smtClean="0"/>
              <a:t>working mode and requirements clarifying some open items. </a:t>
            </a:r>
          </a:p>
          <a:p>
            <a:r>
              <a:rPr lang="en-US" dirty="0" smtClean="0"/>
              <a:t>Also for UCIRC there will be no changes compared to SPB2. </a:t>
            </a:r>
          </a:p>
          <a:p>
            <a:r>
              <a:rPr lang="en-US" dirty="0" smtClean="0"/>
              <a:t>Next we will review the CC and Radio requirements. 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05/06/2025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37th JemEuso General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5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GCC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221581"/>
            <a:ext cx="10905067" cy="483631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At the moment we see no reason to change the communication protocol used in SPB2.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That is: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GCC will asynchronously transmit commands, via TCP/IP, to every subsystem.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GCC will listen for a state message transmitted by a subsystem.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GCC will pull data files from each subsystem via SFTP.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role of the GCC in the data download will be reviewed depending on the network scheme and download links that will be available.  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05/06/2025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37th JemEuso General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6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GCC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221581"/>
            <a:ext cx="10905067" cy="483631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GCC emulator will be provided in form of a </a:t>
            </a:r>
            <a:r>
              <a:rPr lang="en-US" dirty="0"/>
              <a:t>Docker container (</a:t>
            </a:r>
            <a:r>
              <a:rPr lang="en-US" dirty="0">
                <a:hlinkClick r:id="rId2"/>
              </a:rPr>
              <a:t>https://en.wikipedia.org/wiki/Docker_(software</a:t>
            </a:r>
            <a:r>
              <a:rPr lang="en-US" dirty="0" smtClean="0">
                <a:hlinkClick r:id="rId2"/>
              </a:rPr>
              <a:t>)</a:t>
            </a:r>
            <a:r>
              <a:rPr lang="en-US" dirty="0" smtClean="0"/>
              <a:t> ), instead of a virtual machine. </a:t>
            </a:r>
          </a:p>
          <a:p>
            <a:r>
              <a:rPr lang="en-US" dirty="0" smtClean="0"/>
              <a:t>For the state message should be available </a:t>
            </a:r>
            <a:r>
              <a:rPr lang="en-US" b="1" dirty="0" smtClean="0">
                <a:solidFill>
                  <a:srgbClr val="FF0000"/>
                </a:solidFill>
              </a:rPr>
              <a:t>484</a:t>
            </a:r>
            <a:r>
              <a:rPr lang="en-US" dirty="0" smtClean="0"/>
              <a:t> Bytes. Here is a first share of this resource: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Compared with SPB2, sizes are reduced to fit the new subsystems.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05/06/2025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37th JemEuso General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7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788904"/>
              </p:ext>
            </p:extLst>
          </p:nvPr>
        </p:nvGraphicFramePr>
        <p:xfrm>
          <a:off x="5113104" y="2664871"/>
          <a:ext cx="1924189" cy="1942992"/>
        </p:xfrm>
        <a:graphic>
          <a:graphicData uri="http://schemas.openxmlformats.org/drawingml/2006/table">
            <a:tbl>
              <a:tblPr/>
              <a:tblGrid>
                <a:gridCol w="1179342">
                  <a:extLst>
                    <a:ext uri="{9D8B030D-6E8A-4147-A177-3AD203B41FA5}">
                      <a16:colId xmlns:a16="http://schemas.microsoft.com/office/drawing/2014/main" val="2182699532"/>
                    </a:ext>
                  </a:extLst>
                </a:gridCol>
                <a:gridCol w="744847">
                  <a:extLst>
                    <a:ext uri="{9D8B030D-6E8A-4147-A177-3AD203B41FA5}">
                      <a16:colId xmlns:a16="http://schemas.microsoft.com/office/drawing/2014/main" val="3972083109"/>
                    </a:ext>
                  </a:extLst>
                </a:gridCol>
              </a:tblGrid>
              <a:tr h="215888">
                <a:tc>
                  <a:txBody>
                    <a:bodyPr/>
                    <a:lstStyle/>
                    <a:p>
                      <a:pPr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Subsystem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Bytes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446582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PW   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239623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GCC  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984497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X/Gamma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655807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Tilt 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808928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FC  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456425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   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186372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Radio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920072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   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382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0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configuration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205023"/>
            <a:ext cx="10905067" cy="502432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We had a meeting with Scott Miller and David Webb. They are working on the </a:t>
            </a:r>
            <a:r>
              <a:rPr lang="en-US" dirty="0" err="1" smtClean="0"/>
              <a:t>Starlink</a:t>
            </a:r>
            <a:r>
              <a:rPr lang="en-US" dirty="0"/>
              <a:t> </a:t>
            </a:r>
            <a:r>
              <a:rPr lang="en-US" dirty="0" smtClean="0"/>
              <a:t>test flights in Wanaka.</a:t>
            </a:r>
          </a:p>
          <a:p>
            <a:pPr>
              <a:lnSpc>
                <a:spcPct val="120000"/>
              </a:lnSpc>
            </a:pPr>
            <a:r>
              <a:rPr lang="en-US" dirty="0"/>
              <a:t>They use an industrial VPN router, that handles the SIP subnets and play the role of the gateway between the </a:t>
            </a:r>
            <a:r>
              <a:rPr lang="en-US" dirty="0" err="1"/>
              <a:t>Starlink</a:t>
            </a:r>
            <a:r>
              <a:rPr lang="en-US" dirty="0"/>
              <a:t> network and the SIP networks. </a:t>
            </a:r>
          </a:p>
          <a:p>
            <a:pPr>
              <a:lnSpc>
                <a:spcPct val="120000"/>
              </a:lnSpc>
            </a:pPr>
            <a:r>
              <a:rPr lang="en-US" dirty="0"/>
              <a:t>Three LANs (Local Area Network) will be connected to the VPN router: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CSBF;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Wallops;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Science team.  </a:t>
            </a:r>
          </a:p>
          <a:p>
            <a:pPr>
              <a:lnSpc>
                <a:spcPct val="120000"/>
              </a:lnSpc>
            </a:pPr>
            <a:r>
              <a:rPr lang="en-US" dirty="0"/>
              <a:t>DHCP will </a:t>
            </a:r>
            <a:r>
              <a:rPr lang="en-US" b="1" dirty="0"/>
              <a:t>not</a:t>
            </a:r>
            <a:r>
              <a:rPr lang="en-US" dirty="0"/>
              <a:t> be provided. Fixed IP number must be used (As we always did for previous flights</a:t>
            </a:r>
            <a:r>
              <a:rPr lang="en-US" dirty="0" smtClean="0"/>
              <a:t>).</a:t>
            </a:r>
          </a:p>
          <a:p>
            <a:pPr>
              <a:lnSpc>
                <a:spcPct val="120000"/>
              </a:lnSpc>
            </a:pPr>
            <a:r>
              <a:rPr lang="en-US" dirty="0"/>
              <a:t>The router provides also a firewall. Outbound traffic is not blocked. Inbound traffic is whitelisted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16/04/2025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Software Group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8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configuration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119963"/>
            <a:ext cx="10905067" cy="49379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About a second </a:t>
            </a:r>
            <a:r>
              <a:rPr lang="en-US" dirty="0" err="1" smtClean="0"/>
              <a:t>Starlink</a:t>
            </a:r>
            <a:r>
              <a:rPr lang="en-US" dirty="0" smtClean="0"/>
              <a:t>. My understanding is: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There is no “a priori” veto.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IT must be on our budget (power and weight).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We have to ask CSBF for another  </a:t>
            </a:r>
            <a:r>
              <a:rPr lang="en-US" dirty="0" err="1" smtClean="0"/>
              <a:t>PoE</a:t>
            </a:r>
            <a:r>
              <a:rPr lang="en-US" dirty="0" smtClean="0"/>
              <a:t> (Power over Ethernet) board, as the one they are tested, but we need to provide our own VPN router, in case we decide to use it.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LAN must be separated. 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16/04/2025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Software Group meeting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5CED7CDB-952E-47BD-903A-0237FA21A83A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9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algn="ctr">
          <a:solidFill>
            <a:srgbClr val="FF0000"/>
          </a:solidFill>
          <a:miter lim="800000"/>
          <a:headEnd type="none" w="med" len="med"/>
          <a:tailEnd type="triangle" w="med" len="med"/>
        </a:ln>
      </a:spPr>
      <a:bodyPr vert="horz" wrap="none" lIns="81623" tIns="55209" rIns="81623" bIns="40811" numCol="1" rtlCol="0" anchor="t" anchorCtr="0" compatLnSpc="1">
        <a:prstTxWarp prst="textNoShape">
          <a:avLst/>
        </a:prstTxWarp>
      </a:bodyPr>
      <a:lstStyle>
        <a:defPPr marL="0" marR="0" indent="0" algn="ctr" defTabSz="4143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>
            <a:tab pos="657225" algn="l"/>
          </a:tabLst>
          <a:defRPr kumimoji="0" sz="16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1623" tIns="55209" rIns="81623" bIns="40811" numCol="1" anchor="t" anchorCtr="0" compatLnSpc="1">
        <a:prstTxWarp prst="textNoShape">
          <a:avLst/>
        </a:prstTxWarp>
      </a:bodyPr>
      <a:lstStyle>
        <a:defPPr marL="0" marR="0" indent="0" algn="ctr" defTabSz="4143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>
            <a:tab pos="657225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15753</TotalTime>
  <Words>1095</Words>
  <Application>Microsoft Office PowerPoint</Application>
  <PresentationFormat>Widescreen</PresentationFormat>
  <Paragraphs>146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Symbol</vt:lpstr>
      <vt:lpstr>Tahoma</vt:lpstr>
      <vt:lpstr>Times New Roman</vt:lpstr>
      <vt:lpstr>Wingdings</vt:lpstr>
      <vt:lpstr>1_Contemporary Portrait</vt:lpstr>
      <vt:lpstr>Software group report</vt:lpstr>
      <vt:lpstr>Software group</vt:lpstr>
      <vt:lpstr>Software group</vt:lpstr>
      <vt:lpstr>Summary</vt:lpstr>
      <vt:lpstr>Detector requirements</vt:lpstr>
      <vt:lpstr>GCC</vt:lpstr>
      <vt:lpstr>GCC</vt:lpstr>
      <vt:lpstr>Network configuration</vt:lpstr>
      <vt:lpstr>Network configuration</vt:lpstr>
      <vt:lpstr>Possible PBR network scheme</vt:lpstr>
      <vt:lpstr>Possible PBR network scheme</vt:lpstr>
      <vt:lpstr>Summary</vt:lpstr>
      <vt:lpstr>Backups</vt:lpstr>
      <vt:lpstr>Possible PBR network scheme</vt:lpstr>
      <vt:lpstr>Data flow</vt:lpstr>
      <vt:lpstr>Presentazione standard di PowerPoint</vt:lpstr>
      <vt:lpstr>Presentazione standard di PowerPoint</vt:lpstr>
    </vt:vector>
  </TitlesOfParts>
  <Company>I.N.F.N., Bari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Caprice 98</dc:title>
  <dc:creator>Francesco S. Cafagna</dc:creator>
  <cp:lastModifiedBy>cafagna</cp:lastModifiedBy>
  <cp:revision>582</cp:revision>
  <cp:lastPrinted>2001-09-22T23:11:47Z</cp:lastPrinted>
  <dcterms:created xsi:type="dcterms:W3CDTF">1999-02-14T17:54:38Z</dcterms:created>
  <dcterms:modified xsi:type="dcterms:W3CDTF">2025-06-05T10:40:07Z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cafagna@ba.infn.it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C:\cafagna</vt:lpwstr>
  </property>
</Properties>
</file>