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image/t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75" r:id="rId2"/>
    <p:sldMasterId id="2147483687" r:id="rId3"/>
    <p:sldMasterId id="2147483663" r:id="rId4"/>
    <p:sldMasterId id="2147483701" r:id="rId5"/>
    <p:sldMasterId id="2147483715" r:id="rId6"/>
  </p:sldMasterIdLst>
  <p:notesMasterIdLst>
    <p:notesMasterId r:id="rId44"/>
  </p:notesMasterIdLst>
  <p:sldIdLst>
    <p:sldId id="256" r:id="rId7"/>
    <p:sldId id="319" r:id="rId8"/>
    <p:sldId id="838" r:id="rId9"/>
    <p:sldId id="839" r:id="rId10"/>
    <p:sldId id="1662" r:id="rId11"/>
    <p:sldId id="699" r:id="rId12"/>
    <p:sldId id="1663" r:id="rId13"/>
    <p:sldId id="714" r:id="rId14"/>
    <p:sldId id="1664" r:id="rId15"/>
    <p:sldId id="1666" r:id="rId16"/>
    <p:sldId id="1668" r:id="rId17"/>
    <p:sldId id="1665" r:id="rId18"/>
    <p:sldId id="317" r:id="rId19"/>
    <p:sldId id="318" r:id="rId20"/>
    <p:sldId id="261" r:id="rId21"/>
    <p:sldId id="1667" r:id="rId22"/>
    <p:sldId id="269" r:id="rId23"/>
    <p:sldId id="1671" r:id="rId24"/>
    <p:sldId id="1669" r:id="rId25"/>
    <p:sldId id="1672" r:id="rId26"/>
    <p:sldId id="962" r:id="rId27"/>
    <p:sldId id="1673" r:id="rId28"/>
    <p:sldId id="996" r:id="rId29"/>
    <p:sldId id="265" r:id="rId30"/>
    <p:sldId id="266" r:id="rId31"/>
    <p:sldId id="267" r:id="rId32"/>
    <p:sldId id="268" r:id="rId33"/>
    <p:sldId id="1679" r:id="rId34"/>
    <p:sldId id="276" r:id="rId35"/>
    <p:sldId id="1676" r:id="rId36"/>
    <p:sldId id="1677" r:id="rId37"/>
    <p:sldId id="310" r:id="rId38"/>
    <p:sldId id="316" r:id="rId39"/>
    <p:sldId id="274" r:id="rId40"/>
    <p:sldId id="1032" r:id="rId41"/>
    <p:sldId id="1028" r:id="rId42"/>
    <p:sldId id="1031" r:id="rId4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9pPr>
  </p:defaultTextStyle>
  <p:extLst>
    <p:ext uri="{EFAFB233-063F-42B5-8137-9DF3F51BA10A}">
      <p15:sldGuideLst xmlns:p15="http://schemas.microsoft.com/office/powerpoint/2012/main">
        <p15:guide id="1" orient="horz" pos="3095" userDrawn="1">
          <p15:clr>
            <a:srgbClr val="A4A3A4"/>
          </p15:clr>
        </p15:guide>
        <p15:guide id="2" pos="409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03"/>
    <p:restoredTop sz="88339"/>
  </p:normalViewPr>
  <p:slideViewPr>
    <p:cSldViewPr snapToGrid="0" showGuides="1">
      <p:cViewPr varScale="1">
        <p:scale>
          <a:sx n="66" d="100"/>
          <a:sy n="66" d="100"/>
        </p:scale>
        <p:origin x="1488" y="208"/>
      </p:cViewPr>
      <p:guideLst>
        <p:guide orient="horz" pos="3095"/>
        <p:guide pos="4096"/>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08" d="100"/>
          <a:sy n="108" d="100"/>
        </p:scale>
        <p:origin x="244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G. Tully" userId="b3ca4c99-c110-4a1b-a70f-c8dfc9f0d143" providerId="ADAL" clId="{031F72FE-8BC8-EB46-9538-8AE955798D9E}"/>
    <pc:docChg chg="modSld">
      <pc:chgData name="Christopher G. Tully" userId="b3ca4c99-c110-4a1b-a70f-c8dfc9f0d143" providerId="ADAL" clId="{031F72FE-8BC8-EB46-9538-8AE955798D9E}" dt="2025-02-04T14:11:59.704" v="1389" actId="20577"/>
      <pc:docMkLst>
        <pc:docMk/>
      </pc:docMkLst>
      <pc:sldChg chg="modNotesTx">
        <pc:chgData name="Christopher G. Tully" userId="b3ca4c99-c110-4a1b-a70f-c8dfc9f0d143" providerId="ADAL" clId="{031F72FE-8BC8-EB46-9538-8AE955798D9E}" dt="2025-02-03T23:42:32.970" v="134" actId="20577"/>
        <pc:sldMkLst>
          <pc:docMk/>
          <pc:sldMk cId="0" sldId="256"/>
        </pc:sldMkLst>
      </pc:sldChg>
      <pc:sldChg chg="modNotesTx">
        <pc:chgData name="Christopher G. Tully" userId="b3ca4c99-c110-4a1b-a70f-c8dfc9f0d143" providerId="ADAL" clId="{031F72FE-8BC8-EB46-9538-8AE955798D9E}" dt="2025-02-04T02:00:05.060" v="503" actId="20577"/>
        <pc:sldMkLst>
          <pc:docMk/>
          <pc:sldMk cId="0" sldId="261"/>
        </pc:sldMkLst>
      </pc:sldChg>
      <pc:sldChg chg="modNotesTx">
        <pc:chgData name="Christopher G. Tully" userId="b3ca4c99-c110-4a1b-a70f-c8dfc9f0d143" providerId="ADAL" clId="{031F72FE-8BC8-EB46-9538-8AE955798D9E}" dt="2025-02-04T14:09:21.417" v="1239" actId="20577"/>
        <pc:sldMkLst>
          <pc:docMk/>
          <pc:sldMk cId="2965979090" sldId="276"/>
        </pc:sldMkLst>
      </pc:sldChg>
      <pc:sldChg chg="modNotesTx">
        <pc:chgData name="Christopher G. Tully" userId="b3ca4c99-c110-4a1b-a70f-c8dfc9f0d143" providerId="ADAL" clId="{031F72FE-8BC8-EB46-9538-8AE955798D9E}" dt="2025-02-04T14:11:59.704" v="1389" actId="20577"/>
        <pc:sldMkLst>
          <pc:docMk/>
          <pc:sldMk cId="1995406896" sldId="316"/>
        </pc:sldMkLst>
      </pc:sldChg>
      <pc:sldChg chg="modNotesTx">
        <pc:chgData name="Christopher G. Tully" userId="b3ca4c99-c110-4a1b-a70f-c8dfc9f0d143" providerId="ADAL" clId="{031F72FE-8BC8-EB46-9538-8AE955798D9E}" dt="2025-02-04T01:57:24.268" v="426" actId="20577"/>
        <pc:sldMkLst>
          <pc:docMk/>
          <pc:sldMk cId="389591016" sldId="318"/>
        </pc:sldMkLst>
      </pc:sldChg>
      <pc:sldChg chg="modNotesTx">
        <pc:chgData name="Christopher G. Tully" userId="b3ca4c99-c110-4a1b-a70f-c8dfc9f0d143" providerId="ADAL" clId="{031F72FE-8BC8-EB46-9538-8AE955798D9E}" dt="2025-02-03T23:51:26.345" v="197" actId="20577"/>
        <pc:sldMkLst>
          <pc:docMk/>
          <pc:sldMk cId="349424371" sldId="699"/>
        </pc:sldMkLst>
      </pc:sldChg>
      <pc:sldChg chg="modNotesTx">
        <pc:chgData name="Christopher G. Tully" userId="b3ca4c99-c110-4a1b-a70f-c8dfc9f0d143" providerId="ADAL" clId="{031F72FE-8BC8-EB46-9538-8AE955798D9E}" dt="2025-02-03T23:47:14.237" v="152" actId="20577"/>
        <pc:sldMkLst>
          <pc:docMk/>
          <pc:sldMk cId="2518373948" sldId="839"/>
        </pc:sldMkLst>
      </pc:sldChg>
      <pc:sldChg chg="modNotesTx">
        <pc:chgData name="Christopher G. Tully" userId="b3ca4c99-c110-4a1b-a70f-c8dfc9f0d143" providerId="ADAL" clId="{031F72FE-8BC8-EB46-9538-8AE955798D9E}" dt="2025-02-04T00:05:36.148" v="224" actId="20577"/>
        <pc:sldMkLst>
          <pc:docMk/>
          <pc:sldMk cId="2173416174" sldId="1663"/>
        </pc:sldMkLst>
      </pc:sldChg>
      <pc:sldChg chg="modNotesTx">
        <pc:chgData name="Christopher G. Tully" userId="b3ca4c99-c110-4a1b-a70f-c8dfc9f0d143" providerId="ADAL" clId="{031F72FE-8BC8-EB46-9538-8AE955798D9E}" dt="2025-02-04T00:15:10.494" v="425" actId="20577"/>
        <pc:sldMkLst>
          <pc:docMk/>
          <pc:sldMk cId="2074517571" sldId="1666"/>
        </pc:sldMkLst>
      </pc:sldChg>
      <pc:sldChg chg="modNotesTx">
        <pc:chgData name="Christopher G. Tully" userId="b3ca4c99-c110-4a1b-a70f-c8dfc9f0d143" providerId="ADAL" clId="{031F72FE-8BC8-EB46-9538-8AE955798D9E}" dt="2025-02-04T02:21:48.905" v="639" actId="20577"/>
        <pc:sldMkLst>
          <pc:docMk/>
          <pc:sldMk cId="1086305813" sldId="1667"/>
        </pc:sldMkLst>
      </pc:sldChg>
      <pc:sldChg chg="modNotesTx">
        <pc:chgData name="Christopher G. Tully" userId="b3ca4c99-c110-4a1b-a70f-c8dfc9f0d143" providerId="ADAL" clId="{031F72FE-8BC8-EB46-9538-8AE955798D9E}" dt="2025-02-04T02:49:07.845" v="641" actId="20577"/>
        <pc:sldMkLst>
          <pc:docMk/>
          <pc:sldMk cId="944942798" sldId="1669"/>
        </pc:sldMkLst>
      </pc:sldChg>
      <pc:sldChg chg="modNotesTx">
        <pc:chgData name="Christopher G. Tully" userId="b3ca4c99-c110-4a1b-a70f-c8dfc9f0d143" providerId="ADAL" clId="{031F72FE-8BC8-EB46-9538-8AE955798D9E}" dt="2025-02-04T02:47:52.700" v="640" actId="20577"/>
        <pc:sldMkLst>
          <pc:docMk/>
          <pc:sldMk cId="3738804754" sldId="1671"/>
        </pc:sldMkLst>
      </pc:sldChg>
      <pc:sldChg chg="modNotesTx">
        <pc:chgData name="Christopher G. Tully" userId="b3ca4c99-c110-4a1b-a70f-c8dfc9f0d143" providerId="ADAL" clId="{031F72FE-8BC8-EB46-9538-8AE955798D9E}" dt="2025-02-04T14:11:00.562" v="1353" actId="20577"/>
        <pc:sldMkLst>
          <pc:docMk/>
          <pc:sldMk cId="3632693639" sldId="1677"/>
        </pc:sldMkLst>
      </pc:sldChg>
    </pc:docChg>
  </pc:docChgLst>
  <pc:docChgLst>
    <pc:chgData name="Christopher G. Tully" userId="b3ca4c99-c110-4a1b-a70f-c8dfc9f0d143" providerId="ADAL" clId="{638D4B9E-85CB-4B46-A368-6C64F0C874B3}"/>
    <pc:docChg chg="custSel modSld">
      <pc:chgData name="Christopher G. Tully" userId="b3ca4c99-c110-4a1b-a70f-c8dfc9f0d143" providerId="ADAL" clId="{638D4B9E-85CB-4B46-A368-6C64F0C874B3}" dt="2024-12-04T11:42:05.574" v="2372" actId="20577"/>
      <pc:docMkLst>
        <pc:docMk/>
      </pc:docMkLst>
      <pc:sldChg chg="modSp">
        <pc:chgData name="Christopher G. Tully" userId="b3ca4c99-c110-4a1b-a70f-c8dfc9f0d143" providerId="ADAL" clId="{638D4B9E-85CB-4B46-A368-6C64F0C874B3}" dt="2024-12-04T11:42:05.574" v="2372" actId="20577"/>
        <pc:sldMkLst>
          <pc:docMk/>
          <pc:sldMk cId="0" sldId="256"/>
        </pc:sldMkLst>
        <pc:spChg chg="mod">
          <ac:chgData name="Christopher G. Tully" userId="b3ca4c99-c110-4a1b-a70f-c8dfc9f0d143" providerId="ADAL" clId="{638D4B9E-85CB-4B46-A368-6C64F0C874B3}" dt="2024-12-04T11:42:05.574" v="2372" actId="20577"/>
          <ac:spMkLst>
            <pc:docMk/>
            <pc:sldMk cId="0" sldId="256"/>
            <ac:spMk id="144" creationId="{00000000-0000-0000-0000-000000000000}"/>
          </ac:spMkLst>
        </pc:spChg>
      </pc:sldChg>
      <pc:sldChg chg="modNotesTx">
        <pc:chgData name="Christopher G. Tully" userId="b3ca4c99-c110-4a1b-a70f-c8dfc9f0d143" providerId="ADAL" clId="{638D4B9E-85CB-4B46-A368-6C64F0C874B3}" dt="2024-12-04T10:16:54.794" v="1310" actId="20577"/>
        <pc:sldMkLst>
          <pc:docMk/>
          <pc:sldMk cId="0" sldId="261"/>
        </pc:sldMkLst>
      </pc:sldChg>
      <pc:sldChg chg="modNotesTx">
        <pc:chgData name="Christopher G. Tully" userId="b3ca4c99-c110-4a1b-a70f-c8dfc9f0d143" providerId="ADAL" clId="{638D4B9E-85CB-4B46-A368-6C64F0C874B3}" dt="2024-12-04T11:04:02.368" v="2348" actId="20577"/>
        <pc:sldMkLst>
          <pc:docMk/>
          <pc:sldMk cId="0" sldId="268"/>
        </pc:sldMkLst>
      </pc:sldChg>
      <pc:sldChg chg="modNotesTx">
        <pc:chgData name="Christopher G. Tully" userId="b3ca4c99-c110-4a1b-a70f-c8dfc9f0d143" providerId="ADAL" clId="{638D4B9E-85CB-4B46-A368-6C64F0C874B3}" dt="2024-12-04T10:43:25.626" v="1360" actId="20577"/>
        <pc:sldMkLst>
          <pc:docMk/>
          <pc:sldMk cId="0" sldId="269"/>
        </pc:sldMkLst>
      </pc:sldChg>
      <pc:sldChg chg="modNotesTx">
        <pc:chgData name="Christopher G. Tully" userId="b3ca4c99-c110-4a1b-a70f-c8dfc9f0d143" providerId="ADAL" clId="{638D4B9E-85CB-4B46-A368-6C64F0C874B3}" dt="2024-12-04T11:09:09.913" v="2359" actId="20577"/>
        <pc:sldMkLst>
          <pc:docMk/>
          <pc:sldMk cId="1995406896" sldId="316"/>
        </pc:sldMkLst>
      </pc:sldChg>
      <pc:sldChg chg="modNotesTx">
        <pc:chgData name="Christopher G. Tully" userId="b3ca4c99-c110-4a1b-a70f-c8dfc9f0d143" providerId="ADAL" clId="{638D4B9E-85CB-4B46-A368-6C64F0C874B3}" dt="2024-12-04T10:36:09.239" v="1350" actId="20577"/>
        <pc:sldMkLst>
          <pc:docMk/>
          <pc:sldMk cId="389591016" sldId="318"/>
        </pc:sldMkLst>
      </pc:sldChg>
      <pc:sldChg chg="modNotesTx">
        <pc:chgData name="Christopher G. Tully" userId="b3ca4c99-c110-4a1b-a70f-c8dfc9f0d143" providerId="ADAL" clId="{638D4B9E-85CB-4B46-A368-6C64F0C874B3}" dt="2024-12-04T09:43:53.789" v="486" actId="20577"/>
        <pc:sldMkLst>
          <pc:docMk/>
          <pc:sldMk cId="3175362980" sldId="714"/>
        </pc:sldMkLst>
      </pc:sldChg>
      <pc:sldChg chg="modNotesTx">
        <pc:chgData name="Christopher G. Tully" userId="b3ca4c99-c110-4a1b-a70f-c8dfc9f0d143" providerId="ADAL" clId="{638D4B9E-85CB-4B46-A368-6C64F0C874B3}" dt="2024-12-04T09:26:43.925" v="469" actId="20577"/>
        <pc:sldMkLst>
          <pc:docMk/>
          <pc:sldMk cId="2518373948" sldId="839"/>
        </pc:sldMkLst>
      </pc:sldChg>
      <pc:sldChg chg="modNotesTx">
        <pc:chgData name="Christopher G. Tully" userId="b3ca4c99-c110-4a1b-a70f-c8dfc9f0d143" providerId="ADAL" clId="{638D4B9E-85CB-4B46-A368-6C64F0C874B3}" dt="2024-12-04T11:00:57.675" v="2306" actId="20577"/>
        <pc:sldMkLst>
          <pc:docMk/>
          <pc:sldMk cId="931238231" sldId="962"/>
        </pc:sldMkLst>
      </pc:sldChg>
      <pc:sldChg chg="modNotesTx">
        <pc:chgData name="Christopher G. Tully" userId="b3ca4c99-c110-4a1b-a70f-c8dfc9f0d143" providerId="ADAL" clId="{638D4B9E-85CB-4B46-A368-6C64F0C874B3}" dt="2024-12-04T09:27:05.057" v="473" actId="20577"/>
        <pc:sldMkLst>
          <pc:docMk/>
          <pc:sldMk cId="1236604244" sldId="1662"/>
        </pc:sldMkLst>
      </pc:sldChg>
      <pc:sldChg chg="modNotesTx">
        <pc:chgData name="Christopher G. Tully" userId="b3ca4c99-c110-4a1b-a70f-c8dfc9f0d143" providerId="ADAL" clId="{638D4B9E-85CB-4B46-A368-6C64F0C874B3}" dt="2024-12-04T09:41:42.777" v="478" actId="20577"/>
        <pc:sldMkLst>
          <pc:docMk/>
          <pc:sldMk cId="2173416174" sldId="1663"/>
        </pc:sldMkLst>
      </pc:sldChg>
      <pc:sldChg chg="modNotesTx">
        <pc:chgData name="Christopher G. Tully" userId="b3ca4c99-c110-4a1b-a70f-c8dfc9f0d143" providerId="ADAL" clId="{638D4B9E-85CB-4B46-A368-6C64F0C874B3}" dt="2024-12-04T09:44:32.692" v="502" actId="20577"/>
        <pc:sldMkLst>
          <pc:docMk/>
          <pc:sldMk cId="4099934573" sldId="1664"/>
        </pc:sldMkLst>
      </pc:sldChg>
      <pc:sldChg chg="modNotesTx">
        <pc:chgData name="Christopher G. Tully" userId="b3ca4c99-c110-4a1b-a70f-c8dfc9f0d143" providerId="ADAL" clId="{638D4B9E-85CB-4B46-A368-6C64F0C874B3}" dt="2024-12-04T09:46:25.364" v="511" actId="20577"/>
        <pc:sldMkLst>
          <pc:docMk/>
          <pc:sldMk cId="2036723458" sldId="1665"/>
        </pc:sldMkLst>
      </pc:sldChg>
      <pc:sldChg chg="modNotesTx">
        <pc:chgData name="Christopher G. Tully" userId="b3ca4c99-c110-4a1b-a70f-c8dfc9f0d143" providerId="ADAL" clId="{638D4B9E-85CB-4B46-A368-6C64F0C874B3}" dt="2024-12-04T10:18:25.698" v="1315" actId="20577"/>
        <pc:sldMkLst>
          <pc:docMk/>
          <pc:sldMk cId="1086305813" sldId="1667"/>
        </pc:sldMkLst>
      </pc:sldChg>
      <pc:sldChg chg="modNotesTx">
        <pc:chgData name="Christopher G. Tully" userId="b3ca4c99-c110-4a1b-a70f-c8dfc9f0d143" providerId="ADAL" clId="{638D4B9E-85CB-4B46-A368-6C64F0C874B3}" dt="2024-12-04T09:45:46.915" v="510" actId="20577"/>
        <pc:sldMkLst>
          <pc:docMk/>
          <pc:sldMk cId="264173655" sldId="1668"/>
        </pc:sldMkLst>
      </pc:sldChg>
      <pc:sldChg chg="modNotesTx">
        <pc:chgData name="Christopher G. Tully" userId="b3ca4c99-c110-4a1b-a70f-c8dfc9f0d143" providerId="ADAL" clId="{638D4B9E-85CB-4B46-A368-6C64F0C874B3}" dt="2024-12-04T10:57:38.673" v="2266" actId="20577"/>
        <pc:sldMkLst>
          <pc:docMk/>
          <pc:sldMk cId="944942798" sldId="1669"/>
        </pc:sldMkLst>
      </pc:sldChg>
      <pc:sldChg chg="modNotesTx">
        <pc:chgData name="Christopher G. Tully" userId="b3ca4c99-c110-4a1b-a70f-c8dfc9f0d143" providerId="ADAL" clId="{638D4B9E-85CB-4B46-A368-6C64F0C874B3}" dt="2024-12-04T10:54:21.002" v="2232" actId="20577"/>
        <pc:sldMkLst>
          <pc:docMk/>
          <pc:sldMk cId="3738804754" sldId="1671"/>
        </pc:sldMkLst>
      </pc:sldChg>
      <pc:sldChg chg="modNotesTx">
        <pc:chgData name="Christopher G. Tully" userId="b3ca4c99-c110-4a1b-a70f-c8dfc9f0d143" providerId="ADAL" clId="{638D4B9E-85CB-4B46-A368-6C64F0C874B3}" dt="2024-12-04T10:59:00.021" v="2277" actId="20577"/>
        <pc:sldMkLst>
          <pc:docMk/>
          <pc:sldMk cId="4004103493" sldId="1672"/>
        </pc:sldMkLst>
      </pc:sldChg>
      <pc:sldChg chg="modNotesTx">
        <pc:chgData name="Christopher G. Tully" userId="b3ca4c99-c110-4a1b-a70f-c8dfc9f0d143" providerId="ADAL" clId="{638D4B9E-85CB-4B46-A368-6C64F0C874B3}" dt="2024-12-04T11:01:39.141" v="2346" actId="20577"/>
        <pc:sldMkLst>
          <pc:docMk/>
          <pc:sldMk cId="3277914944" sldId="1673"/>
        </pc:sldMkLst>
      </pc:sldChg>
      <pc:sldChg chg="modNotesTx">
        <pc:chgData name="Christopher G. Tully" userId="b3ca4c99-c110-4a1b-a70f-c8dfc9f0d143" providerId="ADAL" clId="{638D4B9E-85CB-4B46-A368-6C64F0C874B3}" dt="2024-12-04T11:02:19.094" v="2347" actId="20577"/>
        <pc:sldMkLst>
          <pc:docMk/>
          <pc:sldMk cId="3297598614" sldId="1674"/>
        </pc:sldMkLst>
      </pc:sldChg>
      <pc:sldChg chg="modNotesTx">
        <pc:chgData name="Christopher G. Tully" userId="b3ca4c99-c110-4a1b-a70f-c8dfc9f0d143" providerId="ADAL" clId="{638D4B9E-85CB-4B46-A368-6C64F0C874B3}" dt="2024-12-04T11:05:46.783" v="2351" actId="20577"/>
        <pc:sldMkLst>
          <pc:docMk/>
          <pc:sldMk cId="1525857162" sldId="1676"/>
        </pc:sldMkLst>
      </pc:sldChg>
      <pc:sldChg chg="modNotesTx">
        <pc:chgData name="Christopher G. Tully" userId="b3ca4c99-c110-4a1b-a70f-c8dfc9f0d143" providerId="ADAL" clId="{638D4B9E-85CB-4B46-A368-6C64F0C874B3}" dt="2024-12-04T11:07:12.957" v="2354" actId="20577"/>
        <pc:sldMkLst>
          <pc:docMk/>
          <pc:sldMk cId="3632693639" sldId="16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xfrm>
            <a:off x="1143000" y="685800"/>
            <a:ext cx="4572000" cy="3429000"/>
          </a:xfrm>
          <a:prstGeom prst="rect">
            <a:avLst/>
          </a:prstGeom>
        </p:spPr>
        <p:txBody>
          <a:bodyPr/>
          <a:lstStyle/>
          <a:p>
            <a:endParaRPr/>
          </a:p>
        </p:txBody>
      </p:sp>
      <p:sp>
        <p:nvSpPr>
          <p:cNvPr id="139" name="Shape 13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rtl="0" eaLnBrk="1" fontAlgn="auto" latinLnBrk="0" hangingPunct="1">
              <a:lnSpc>
                <a:spcPct val="117999"/>
              </a:lnSpc>
              <a:spcBef>
                <a:spcPts val="0"/>
              </a:spcBef>
              <a:spcAft>
                <a:spcPts val="0"/>
              </a:spcAft>
              <a:buClrTx/>
              <a:buSzTx/>
              <a:buFontTx/>
              <a:buNone/>
              <a:tabLst/>
              <a:defRPr/>
            </a:pPr>
            <a:r>
              <a:rPr lang="en-US" dirty="0"/>
              <a:t>I’m glad to be here today to present to you the PTOLEMY project.  This is a new instrument that we believe will help unravel the early moments of the Universe.  </a:t>
            </a:r>
            <a:br>
              <a:rPr lang="en-US" dirty="0"/>
            </a:br>
            <a:r>
              <a:rPr lang="en-US" dirty="0"/>
              <a:t>For my part in this project, the last two years have been supported by the John Templeton Foundation.  It is exciting to see the progress on the experiment and to discuss the scientific program.</a:t>
            </a:r>
          </a:p>
        </p:txBody>
      </p:sp>
    </p:spTree>
    <p:extLst>
      <p:ext uri="{BB962C8B-B14F-4D97-AF65-F5344CB8AC3E}">
        <p14:creationId xmlns:p14="http://schemas.microsoft.com/office/powerpoint/2010/main" val="1327431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 generation of neutrino mass oscillation experiments operates in open waters.   I am so glad to be speaking here, at the heart of the KM3 project.  Off the coast of France 2.5km underwater is the KM3Net ORCA observatory specially designed to measure neutrino mass oscillation from neutrinos created in the atmosphere from high energy protons, but not the atmosphere above our heads, the atmosphere on the other side of the the Earth with the neutrinos making their conversion to muons in the sea floor and producing Cherenkov light into an array of phototubes deep in the waters dark depths.</a:t>
            </a:r>
          </a:p>
        </p:txBody>
      </p:sp>
    </p:spTree>
    <p:extLst>
      <p:ext uri="{BB962C8B-B14F-4D97-AF65-F5344CB8AC3E}">
        <p14:creationId xmlns:p14="http://schemas.microsoft.com/office/powerpoint/2010/main" val="3019831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are many waves of oscillations that can be observed, but these waves only tell us about the squared mass differences of the neutrinos, not their absolute masses.  We will return to this.</a:t>
            </a:r>
          </a:p>
        </p:txBody>
      </p:sp>
    </p:spTree>
    <p:extLst>
      <p:ext uri="{BB962C8B-B14F-4D97-AF65-F5344CB8AC3E}">
        <p14:creationId xmlns:p14="http://schemas.microsoft.com/office/powerpoint/2010/main" val="3896885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the Universe look like from the point of view of a massive neutrino?  Neutrinos start out traveling at nearly the speed of light, but as the Universe expands, they slow down.  They see the Universe aging as they travel, but at distances an order of magnitude closer to us than the photons.  That means that we can see optically a much older version of the Universe than what the neutrinos experienced.  If we spot a supermassive black hole in the path in the way of the neutrino from the Big Bang, then those neutrinos may have been captured or deflected by those black holes.</a:t>
            </a:r>
          </a:p>
        </p:txBody>
      </p:sp>
    </p:spTree>
    <p:extLst>
      <p:ext uri="{BB962C8B-B14F-4D97-AF65-F5344CB8AC3E}">
        <p14:creationId xmlns:p14="http://schemas.microsoft.com/office/powerpoint/2010/main" val="2491199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to light when the photons or light rays pass by a massive object is that they can be focused and in some cases smear the original image behind the black hole into a ring of light with multiple images for telescopes that view from Earth.  These are known as Einstein rings.</a:t>
            </a:r>
          </a:p>
        </p:txBody>
      </p:sp>
    </p:spTree>
    <p:extLst>
      <p:ext uri="{BB962C8B-B14F-4D97-AF65-F5344CB8AC3E}">
        <p14:creationId xmlns:p14="http://schemas.microsoft.com/office/powerpoint/2010/main" val="811904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three fairly  distinct images of a galaxy in the Einstein rings.  And, maybe, if we look at neutrino flux, we could see similar effects during that early period of radiation dominance where only neutrinos are free streaming through the Universe, creating their own rings or angular power spectrum from these effects.  It may even be that the Universe at those early times looks like a kind of Swiss cheese, potted with supermassive black holes from a quantum era and yet yielding a similar nucleosynthesis in the space between.  It is wonders like this that push us to imagine what the neutrinos can see and unravel about the youngest Universe.</a:t>
            </a:r>
          </a:p>
        </p:txBody>
      </p:sp>
    </p:spTree>
    <p:extLst>
      <p:ext uri="{BB962C8B-B14F-4D97-AF65-F5344CB8AC3E}">
        <p14:creationId xmlns:p14="http://schemas.microsoft.com/office/powerpoint/2010/main" val="2912979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detect neutrinos?  We do so through a nuclear transformation where we can convert a light element, in this case, tritium, into a helium-3 atom by the capture of a neutrino from the Big Bang.  The mass of the neutrino, for which we don’t know it’s absolute value, would separate the relic neutrino capture signal to be a narrow peak of high kinetic energy electrons.  Similarly, tritium, which is unstable to beta-decay, would produce a lower energy spectrum of electrons whose spectrum drops off near its endpoint because of the neutrino mass stealing away what would otherwise be available kinetic energy.  Enrico Fermi predicted this effect.  This, in turn, predicts a gap with a spacing of twice the neutrino mass between relic neutrino capture and maximal energy beta-decay electrons.  I’ve included the world’s highest energy neutrino event from KM3.</a:t>
            </a:r>
          </a:p>
        </p:txBody>
      </p:sp>
    </p:spTree>
    <p:extLst>
      <p:ext uri="{BB962C8B-B14F-4D97-AF65-F5344CB8AC3E}">
        <p14:creationId xmlns:p14="http://schemas.microsoft.com/office/powerpoint/2010/main" val="98020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effect on the beta spectrum predicted by Enrico </a:t>
            </a:r>
            <a:r>
              <a:rPr lang="en-US"/>
              <a:t>Fermi 91 </a:t>
            </a:r>
            <a:r>
              <a:rPr lang="en-US" dirty="0"/>
              <a:t>years ago gives a tell-tale signature for finite neutrino mass.  Here you can see the shape for heavy, light and massless neutrinos.  However, in Fermi’s time, there was no mass scale known for the neutrino – there is a reason why there are no units on this plot.  In practice, the neutrino mess is limited by lab experiments to less than 0.45 eV and oscillations tell us that at least one is heavier than 0.05 eV.  Those scales are smaller than atomic binding energies, so when we hold tritium with chemical bonds, the neutrino mass effect from Fermi appears subdominant to atomic effects and as we will see, the threshold effects appear multiple times.</a:t>
            </a:r>
          </a:p>
        </p:txBody>
      </p:sp>
    </p:spTree>
    <p:extLst>
      <p:ext uri="{BB962C8B-B14F-4D97-AF65-F5344CB8AC3E}">
        <p14:creationId xmlns:p14="http://schemas.microsoft.com/office/powerpoint/2010/main" val="3125561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PTOLEMY experiment studies Graphene, a novel 2D material made only from Carbon atoms, as way of holding tritium against vacuum.  This allows emitted electrons to pass directly into vacuum to avoid scattering effects.  This material will capture the final state helium-3 element in some cases and these atoms fall into a spectrum of excited states that appear like steps in the energy spectrum of the endpoint electrons.  And in some cases, the helium-3 clears the Graphene surface as a kind of “atomic”  work function.</a:t>
            </a:r>
          </a:p>
        </p:txBody>
      </p:sp>
    </p:spTree>
    <p:extLst>
      <p:ext uri="{BB962C8B-B14F-4D97-AF65-F5344CB8AC3E}">
        <p14:creationId xmlns:p14="http://schemas.microsoft.com/office/powerpoint/2010/main" val="491428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effect of Fermi appears every time there is a new energy threshold and as excited states grow in numbers with each step, the Fermi effect is a percentage effect on each step and in the much larger  atomic work function threshold.  This discovery allows us to measure neutrino mass effects across the spectrum and requires much less tritium than having  to go to the extreme upper tip and collect events there.  The atomic work function and steps introduce an endpoint shape that has more structure than Fermi predicted from neutrino mass alone.  One wonders whether previous neutrino mass experiments that measure unphysical negative mass squared preferred values are in fact not accounting for atomic steps in their data, and it could be that our measurements will help with the re-analysis of that data.  An important take-away from this talk is that the neutrino mass measurement for these systems for these tiny masses is equally a condensed matter experiment.   PTOLEMY will have an energy resolution high enough to measure these steps directly.</a:t>
            </a:r>
          </a:p>
        </p:txBody>
      </p:sp>
    </p:spTree>
    <p:extLst>
      <p:ext uri="{BB962C8B-B14F-4D97-AF65-F5344CB8AC3E}">
        <p14:creationId xmlns:p14="http://schemas.microsoft.com/office/powerpoint/2010/main" val="3113794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that with new generations of detectors, one is the transition-edge sensor, developed by </a:t>
            </a:r>
            <a:r>
              <a:rPr lang="en-US" dirty="0" err="1"/>
              <a:t>INRiM</a:t>
            </a:r>
            <a:r>
              <a:rPr lang="en-US" dirty="0"/>
              <a:t>, Torino, another is an electrostatic spectrometer, which I will show later.  The TES detectors show the world’s best energy  resolution performance on infrared photons – energies in the molecular scale.  But what about electrons?  It’s taken some time of development, but we now have the first results on low energy electrons using clever electron sources and these results yield the world’s highest absolute energy resolution at these scales.  To make a neutrino experiment, the rates are low, so we need to do more  than count hits in a micro-calorimeter.</a:t>
            </a:r>
          </a:p>
        </p:txBody>
      </p:sp>
    </p:spTree>
    <p:extLst>
      <p:ext uri="{BB962C8B-B14F-4D97-AF65-F5344CB8AC3E}">
        <p14:creationId xmlns:p14="http://schemas.microsoft.com/office/powerpoint/2010/main" val="1610243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in an era of amazing new telescopes enabling us to see things we’ve never seen before.  On the left is the James Webb telescope orbiting the Sun at the Lagrange 2 point and below an extremely early galaxy formed within the first few hundred million years after the Big Bang.  In the middle are LIGO-Virgo gravitational wave interferometers having detected gravitational waves for the first time and seeing them from the signal of black hole merger and even neutrino star – black hole merger.  On the right are images reconstructed from the Event Horizon Telescope looking at the galactic center of the Milky Way.  The bottom is the accretion disk around the supermassive black hole at the center of the Milky Way with a polarization filter showing strong magnetic field lines influencing the light emission.  In fact, it is now believed that most if not all galaxies have supermassive black holes at their center.</a:t>
            </a:r>
          </a:p>
        </p:txBody>
      </p:sp>
    </p:spTree>
    <p:extLst>
      <p:ext uri="{BB962C8B-B14F-4D97-AF65-F5344CB8AC3E}">
        <p14:creationId xmlns:p14="http://schemas.microsoft.com/office/powerpoint/2010/main" val="4103367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need to suppress background led us to consider the semi-relativistic cyclotron motion of an electron in magnetic field.  A new, non-destructive technique for tagging electrons, developed by the Project 8 collaboration, could be used to tag the electron between the graphene and the micro-calorimeter to reduce backgrounds.  Here we show the bouncing motion of an endpoint electron in magnetic field as it drifts between the target and micro-calorimeter.  These electrons will emit microwave radiation – like in your microwave, but much lower power.</a:t>
            </a:r>
          </a:p>
        </p:txBody>
      </p:sp>
    </p:spTree>
    <p:extLst>
      <p:ext uri="{BB962C8B-B14F-4D97-AF65-F5344CB8AC3E}">
        <p14:creationId xmlns:p14="http://schemas.microsoft.com/office/powerpoint/2010/main" val="1996456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8 collaboration uses the relativistic shift of the cyclotron motion to derive the energy values of electrons measured this way and have measured  the tritium endpoint spectrum.  The background suppression is amazing.  They saw the equivalent of less than 1 event per eV in 100 years at the endpoint.  This is what we want, but for a drifting geometry.</a:t>
            </a:r>
          </a:p>
        </p:txBody>
      </p:sp>
    </p:spTree>
    <p:extLst>
      <p:ext uri="{BB962C8B-B14F-4D97-AF65-F5344CB8AC3E}">
        <p14:creationId xmlns:p14="http://schemas.microsoft.com/office/powerpoint/2010/main" val="2553541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 detection of drifting electrons has been achieved at the LNGS!  The bright streaks in this plot are electrons in drift motion in a waveguide connected to low noise amplifiers and readout electronics developed by the Dutch groups.  Now how about the tritium on Graphene?</a:t>
            </a:r>
          </a:p>
        </p:txBody>
      </p:sp>
    </p:spTree>
    <p:extLst>
      <p:ext uri="{BB962C8B-B14F-4D97-AF65-F5344CB8AC3E}">
        <p14:creationId xmlns:p14="http://schemas.microsoft.com/office/powerpoint/2010/main" val="3628513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D6F38A7-0194-A428-8F05-EB26140C6BF1}"/>
            </a:ext>
          </a:extLst>
        </p:cNvPr>
        <p:cNvGrpSpPr/>
        <p:nvPr/>
      </p:nvGrpSpPr>
      <p:grpSpPr>
        <a:xfrm>
          <a:off x="0" y="0"/>
          <a:ext cx="0" cy="0"/>
          <a:chOff x="0" y="0"/>
          <a:chExt cx="0" cy="0"/>
        </a:xfrm>
      </p:grpSpPr>
      <p:sp>
        <p:nvSpPr>
          <p:cNvPr id="16386" name="Rectangle 21">
            <a:extLst>
              <a:ext uri="{FF2B5EF4-FFF2-40B4-BE49-F238E27FC236}">
                <a16:creationId xmlns:a16="http://schemas.microsoft.com/office/drawing/2014/main" id="{B38D3736-BD4D-CC0E-ED04-58E4D0F4CAB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marL="215900" marR="0" lvl="0" indent="-215900" algn="r" defTabSz="457200" rtl="0" eaLnBrk="1" fontAlgn="auto"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F892585-3CEB-4107-8004-A4496B2468A5}"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215900" marR="0" lvl="0" indent="-215900" algn="r" defTabSz="457200" rtl="0" eaLnBrk="1" fontAlgn="auto"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23</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387" name="Text Box 1">
            <a:extLst>
              <a:ext uri="{FF2B5EF4-FFF2-40B4-BE49-F238E27FC236}">
                <a16:creationId xmlns:a16="http://schemas.microsoft.com/office/drawing/2014/main" id="{E4D31223-738A-F241-9AF2-D3698EBA62E2}"/>
              </a:ext>
            </a:extLst>
          </p:cNvPr>
          <p:cNvSpPr txBox="1">
            <a:spLocks noChangeArrowheads="1"/>
          </p:cNvSpPr>
          <p:nvPr/>
        </p:nvSpPr>
        <p:spPr bwMode="auto">
          <a:xfrm>
            <a:off x="3886200" y="8837613"/>
            <a:ext cx="2949575"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marL="0" marR="0" lvl="0" indent="0" algn="r" defTabSz="457200" rtl="0" eaLnBrk="1" fontAlgn="auto"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ACFBD6C-3A64-4CC4-8499-ADE34FEF26DA}"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Unicode MS" charset="0"/>
              </a:rPr>
              <a:pPr marL="0" marR="0" lvl="0" indent="0" algn="r" defTabSz="457200" rtl="0" eaLnBrk="1" fontAlgn="auto"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23</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Unicode MS" charset="0"/>
            </a:endParaRPr>
          </a:p>
        </p:txBody>
      </p:sp>
      <p:sp>
        <p:nvSpPr>
          <p:cNvPr id="16388" name="Rectangle 2">
            <a:extLst>
              <a:ext uri="{FF2B5EF4-FFF2-40B4-BE49-F238E27FC236}">
                <a16:creationId xmlns:a16="http://schemas.microsoft.com/office/drawing/2014/main" id="{94E5089E-B16C-98D3-2EC9-111453EDA893}"/>
              </a:ext>
            </a:extLst>
          </p:cNvPr>
          <p:cNvSpPr>
            <a:spLocks noGrp="1" noRot="1" noChangeAspect="1" noChangeArrowheads="1" noTextEdit="1"/>
          </p:cNvSpPr>
          <p:nvPr>
            <p:ph type="sldImg"/>
          </p:nvPr>
        </p:nvSpPr>
        <p:spPr>
          <a:xfrm>
            <a:off x="3340100" y="533400"/>
            <a:ext cx="3454400" cy="25908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9" name="Rectangle 3">
            <a:extLst>
              <a:ext uri="{FF2B5EF4-FFF2-40B4-BE49-F238E27FC236}">
                <a16:creationId xmlns:a16="http://schemas.microsoft.com/office/drawing/2014/main" id="{5B9E5A2F-171B-91FC-66B6-A8D9797CB052}"/>
              </a:ext>
            </a:extLst>
          </p:cNvPr>
          <p:cNvSpPr>
            <a:spLocks noGrp="1" noChangeArrowheads="1"/>
          </p:cNvSpPr>
          <p:nvPr>
            <p:ph type="body" idx="1"/>
          </p:nvPr>
        </p:nvSpPr>
        <p:spPr>
          <a:xfrm>
            <a:off x="1371600" y="3276600"/>
            <a:ext cx="7389813" cy="319881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Hydrogen and deuterium loading of </a:t>
            </a:r>
            <a:r>
              <a:rPr lang="en-US" dirty="0" err="1"/>
              <a:t>nano</a:t>
            </a:r>
            <a:r>
              <a:rPr lang="en-US" dirty="0"/>
              <a:t>-porous graphene has been achieved by the Roma and </a:t>
            </a:r>
            <a:r>
              <a:rPr lang="en-US" dirty="0" err="1"/>
              <a:t>RomaTre</a:t>
            </a:r>
            <a:r>
              <a:rPr lang="en-US" dirty="0"/>
              <a:t>  groups using a special capillary cracker and loading setup, custom built in Italy.  This is the world record for hydrogen loading on Graphene with more than 9 of every 10 carbon atoms attached to hydrogen.  We are working on developing this chamber for use in a tritium facility.</a:t>
            </a:r>
          </a:p>
        </p:txBody>
      </p:sp>
    </p:spTree>
    <p:extLst>
      <p:ext uri="{BB962C8B-B14F-4D97-AF65-F5344CB8AC3E}">
        <p14:creationId xmlns:p14="http://schemas.microsoft.com/office/powerpoint/2010/main" val="3251653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now we go through the concept of the PTOLEMY experiment.  Electrons begin on the Graphene target and emit into vacuum.</a:t>
            </a:r>
          </a:p>
        </p:txBody>
      </p:sp>
    </p:spTree>
    <p:extLst>
      <p:ext uri="{BB962C8B-B14F-4D97-AF65-F5344CB8AC3E}">
        <p14:creationId xmlns:p14="http://schemas.microsoft.com/office/powerpoint/2010/main" val="168072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electrons are transported into the high magnetic field of a magnet and the RF radiation is used to non-destructively tag them on their way toward the micro-calorimeter.</a:t>
            </a:r>
          </a:p>
        </p:txBody>
      </p:sp>
    </p:spTree>
    <p:extLst>
      <p:ext uri="{BB962C8B-B14F-4D97-AF65-F5344CB8AC3E}">
        <p14:creationId xmlns:p14="http://schemas.microsoft.com/office/powerpoint/2010/main" val="1188841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 technique is used to trade the kinetic energy of the electron into electron potential so that the electrons transported to the microcalorimeter are in a smaller energy range to be measured.</a:t>
            </a:r>
          </a:p>
        </p:txBody>
      </p:sp>
    </p:spTree>
    <p:extLst>
      <p:ext uri="{BB962C8B-B14F-4D97-AF65-F5344CB8AC3E}">
        <p14:creationId xmlns:p14="http://schemas.microsoft.com/office/powerpoint/2010/main" val="3343454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remaining kinetic energy/momentum of the electrons referenced to a precise voltage difference between target and detector are then measured to resolutions comparable to the neutrino mass.  A special feature of the PTOLEMY magnetic geometry is that not only are we able to leverage zero-field TES, an electrostatic spectrometer is also possible for the precision energy measurement.</a:t>
            </a:r>
          </a:p>
        </p:txBody>
      </p:sp>
    </p:spTree>
    <p:extLst>
      <p:ext uri="{BB962C8B-B14F-4D97-AF65-F5344CB8AC3E}">
        <p14:creationId xmlns:p14="http://schemas.microsoft.com/office/powerpoint/2010/main" val="32383238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great synergy between particle physics and condensed matter physics is in the possibility of using a spherical electrostatic spectrometer for the final electron momentum measurement, as one would use to probe the band structure in condensed matter physics using ARPES-like methods.  We are able to time-multiplex the anode to achieve position sensitive detection with an MCP, expanding the phase space of the device.  This phase space is very much like photoelectrons coming off a 3 inch photocathode – a familiar problem for KM3.</a:t>
            </a:r>
          </a:p>
        </p:txBody>
      </p:sp>
    </p:spTree>
    <p:extLst>
      <p:ext uri="{BB962C8B-B14F-4D97-AF65-F5344CB8AC3E}">
        <p14:creationId xmlns:p14="http://schemas.microsoft.com/office/powerpoint/2010/main" val="9002952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full end-to-end simulation of this process.  We see the target location and electron path into the high field magnet, the RF measurement region and then the electrodes guiding the electrons to the </a:t>
            </a:r>
            <a:r>
              <a:rPr lang="en-US" dirty="0" err="1"/>
              <a:t>microcalorimeter</a:t>
            </a:r>
            <a:r>
              <a:rPr lang="en-US" dirty="0"/>
              <a:t>.  At the current stage of the project where we will be commissioning the filter transport, a novel new approach is being developed for electron analysis with Fermilab.  A pixelated CCD/Skipper readout system with a GEM-like pre-accelerator on the surface will provide a momentum spectrometer with a silicon-based Faraday cup micro-array with a noise level that is a small fraction of one elementary charge.</a:t>
            </a:r>
          </a:p>
        </p:txBody>
      </p:sp>
    </p:spTree>
    <p:extLst>
      <p:ext uri="{BB962C8B-B14F-4D97-AF65-F5344CB8AC3E}">
        <p14:creationId xmlns:p14="http://schemas.microsoft.com/office/powerpoint/2010/main" val="651226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 back as far as we can see with photons using the Webb telescope (JWST), then the farther we look, the more uniform we see the matter distribution of the universe.  Gravitational instability is nominally a late universe effect and driven by free fall timescale over large distances.  Stellar black holes are formed when stars run out of fuel to burn and collapse under gravitational pressure.  That makes it strange for JWST to observe so many galaxies with supermassive black hole core at a time when we only expect to see the first stars.  This is a great mystery and grows with every new observation.</a:t>
            </a:r>
          </a:p>
        </p:txBody>
      </p:sp>
    </p:spTree>
    <p:extLst>
      <p:ext uri="{BB962C8B-B14F-4D97-AF65-F5344CB8AC3E}">
        <p14:creationId xmlns:p14="http://schemas.microsoft.com/office/powerpoint/2010/main" val="2819063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results are phenomenal.  With static electric and magnetic fields, no dynamical switching, we achieve 10% transport for a large fraction of the emitted solid angle of electrons from the target.  We manage to drain the kinetic energy down to the levels that can be measured well by the TES below the 160 eV range.  The left bottom shows a flat plateau where electrons are transported with 10% efficiency with the main losses at the start and end.  I should mention that the acceleration process on the left is a novel new type of particle accelerator with great interest to the fusion community.</a:t>
            </a:r>
          </a:p>
        </p:txBody>
      </p:sp>
    </p:spTree>
    <p:extLst>
      <p:ext uri="{BB962C8B-B14F-4D97-AF65-F5344CB8AC3E}">
        <p14:creationId xmlns:p14="http://schemas.microsoft.com/office/powerpoint/2010/main" val="2826246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important part of  the experiment is being fabricated currently in Genova.  This is a new generation of superconducting magnet using MgB2 coils that are conduction cooled.  It’s highly energy efficient and produces through iron pole face shaping all the regions we need for the target, RF and a zero field region where we can shield and place the micro-calorimeter/</a:t>
            </a:r>
            <a:r>
              <a:rPr lang="en-US"/>
              <a:t>electrostatic spectrometer </a:t>
            </a:r>
            <a:r>
              <a:rPr lang="en-US" dirty="0"/>
              <a:t>-  </a:t>
            </a:r>
            <a:r>
              <a:rPr lang="en-US"/>
              <a:t>which need </a:t>
            </a:r>
            <a:r>
              <a:rPr lang="en-US" dirty="0"/>
              <a:t>zero magnetic field to operate.  Here we also show the vacuum system under development at LNGS.</a:t>
            </a:r>
          </a:p>
        </p:txBody>
      </p:sp>
    </p:spTree>
    <p:extLst>
      <p:ext uri="{BB962C8B-B14F-4D97-AF65-F5344CB8AC3E}">
        <p14:creationId xmlns:p14="http://schemas.microsoft.com/office/powerpoint/2010/main" val="3585648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PTOLEMY is a collaboration of people from all over with a common dream of measuring  the youngest Universe.</a:t>
            </a:r>
          </a:p>
        </p:txBody>
      </p:sp>
      <p:sp>
        <p:nvSpPr>
          <p:cNvPr id="4" name="Slide Number Placeholder 3"/>
          <p:cNvSpPr>
            <a:spLocks noGrp="1"/>
          </p:cNvSpPr>
          <p:nvPr>
            <p:ph type="sldNum" sz="quarter" idx="10"/>
          </p:nvPr>
        </p:nvSpPr>
        <p:spPr/>
        <p:txBody>
          <a:bodyPr/>
          <a:lstStyle/>
          <a:p>
            <a:fld id="{CF23E83C-66B4-7446-AA52-3E21F7647497}" type="slidenum">
              <a:rPr lang="en-US" smtClean="0"/>
              <a:t>32</a:t>
            </a:fld>
            <a:endParaRPr lang="en-US"/>
          </a:p>
        </p:txBody>
      </p:sp>
    </p:spTree>
    <p:extLst>
      <p:ext uri="{BB962C8B-B14F-4D97-AF65-F5344CB8AC3E}">
        <p14:creationId xmlns:p14="http://schemas.microsoft.com/office/powerpoint/2010/main" val="149104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photo from </a:t>
            </a:r>
            <a:r>
              <a:rPr lang="en-US" dirty="0" err="1"/>
              <a:t>Pollica</a:t>
            </a:r>
            <a:r>
              <a:rPr lang="en-US" dirty="0"/>
              <a:t> in May 2024.  I have to say that there is nothing more wonderful in science than to join together with people around the world who share common dreams and enthusiasm for this science.  It has been a great honor to work in </a:t>
            </a:r>
            <a:r>
              <a:rPr lang="en-US"/>
              <a:t>the group.</a:t>
            </a:r>
            <a:endParaRPr lang="en-US" dirty="0"/>
          </a:p>
        </p:txBody>
      </p:sp>
      <p:sp>
        <p:nvSpPr>
          <p:cNvPr id="4" name="Slide Number Placeholder 3"/>
          <p:cNvSpPr>
            <a:spLocks noGrp="1"/>
          </p:cNvSpPr>
          <p:nvPr>
            <p:ph type="sldNum" sz="quarter" idx="10"/>
          </p:nvPr>
        </p:nvSpPr>
        <p:spPr/>
        <p:txBody>
          <a:bodyPr/>
          <a:lstStyle/>
          <a:p>
            <a:fld id="{CF23E83C-66B4-7446-AA52-3E21F7647497}" type="slidenum">
              <a:rPr lang="en-US" smtClean="0"/>
              <a:t>33</a:t>
            </a:fld>
            <a:endParaRPr lang="en-US"/>
          </a:p>
        </p:txBody>
      </p:sp>
    </p:spTree>
    <p:extLst>
      <p:ext uri="{BB962C8B-B14F-4D97-AF65-F5344CB8AC3E}">
        <p14:creationId xmlns:p14="http://schemas.microsoft.com/office/powerpoint/2010/main" val="876143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conclusion, …read.</a:t>
            </a:r>
          </a:p>
        </p:txBody>
      </p:sp>
    </p:spTree>
    <p:extLst>
      <p:ext uri="{BB962C8B-B14F-4D97-AF65-F5344CB8AC3E}">
        <p14:creationId xmlns:p14="http://schemas.microsoft.com/office/powerpoint/2010/main" val="15761561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5149E9D-8D42-4148-9B37-195363E6F958}" type="slidenum">
              <a:rPr lang="en-IT" smtClean="0"/>
              <a:t>36</a:t>
            </a:fld>
            <a:endParaRPr lang="en-IT"/>
          </a:p>
        </p:txBody>
      </p:sp>
    </p:spTree>
    <p:extLst>
      <p:ext uri="{BB962C8B-B14F-4D97-AF65-F5344CB8AC3E}">
        <p14:creationId xmlns:p14="http://schemas.microsoft.com/office/powerpoint/2010/main" val="1865316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could supermassive black holes form so early?  One idea is that they are left over from a previous cycle of the universe, and another is that they could form in the radiation dominated phase of the very early universe where molecular cooling is blocked from the high radiative energies and large massive regions maintain their kinetic energy as they fall in and directly form “primordial black holes”.  The supermassive black holes could also have been seeded in a quantum era in which spacetime is being formed.  This would suggest that the initial gravitational entropy is not low as suggested by Penrose, but rather is sprinkled into a uniform distribution of supermassive black holes.  But how could we tell, this would be during a time where no light can shine directly to see what is happening?</a:t>
            </a:r>
          </a:p>
        </p:txBody>
      </p:sp>
    </p:spTree>
    <p:extLst>
      <p:ext uri="{BB962C8B-B14F-4D97-AF65-F5344CB8AC3E}">
        <p14:creationId xmlns:p14="http://schemas.microsoft.com/office/powerpoint/2010/main" val="838641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earliest image from photons is shown here.  It comes from approximately 400,000 years after the Big Bang and what we show is that the temperature of the Universe is extremely uniform to 10 parts per million everywhere we look.  The small angular features are predicted by the physics of the hot plasma in the matter dominated physics before the plasma neutralizes to transparent gases.</a:t>
            </a:r>
          </a:p>
        </p:txBody>
      </p:sp>
    </p:spTree>
    <p:extLst>
      <p:ext uri="{BB962C8B-B14F-4D97-AF65-F5344CB8AC3E}">
        <p14:creationId xmlns:p14="http://schemas.microsoft.com/office/powerpoint/2010/main" val="1160334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an immensely successful thermal model of the early Universe, here shown from a paper published in 1965 that predicted that the sphere shown in the previous slide could one day be observed, not in the optical when it was formed at roughly 3000K, but over a thousand times lower, now measured to be 2.7K due to the expansion of the Universe predicted by Einstein’s equations.  This theory predicted the acoustical waves that give rise to the large scale structure we see in the late Universe and that there was a time when the Universe was so hot and dense that the not only photons, but the light, neutral particles known as neutrinos dominate the total energy density of the Universe.  At one second after the Big Bang when the neutrinos are nearly half the total energy density of the Universe, the Universe becomes transparent to neutrinos and they begin traveling in straight lines like photons travel through transparent material.  From detecting the CMB, we know many properties of the relic neutrinos.  Their presence is immensely important as it sets the scale for the cooling of the Universe which enabled the light elements to be fabricated in just enough time, within the first 3 minutes, to give us the neutrons as the fundamental nuclear ingredient to the rich range of atomic elements we have today.</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60DED5-2478-0146-BF30-57697A483256}" type="slidenum">
              <a:rPr kumimoji="0" lang="en-US" sz="1200" b="0" i="0" u="none" strike="noStrike" kern="1200" cap="none" spc="0" normalizeH="0" baseline="0" noProof="0" smtClean="0">
                <a:ln>
                  <a:noFill/>
                </a:ln>
                <a:solidFill>
                  <a:srgbClr val="000000"/>
                </a:solidFill>
                <a:effectLst/>
                <a:uLnTx/>
                <a:uFillTx/>
                <a:latin typeface="Arial" pitchFamily="-107"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pitchFamily="-107" charset="0"/>
              <a:ea typeface="+mn-ea"/>
              <a:cs typeface="+mn-cs"/>
            </a:endParaRPr>
          </a:p>
        </p:txBody>
      </p:sp>
    </p:spTree>
    <p:extLst>
      <p:ext uri="{BB962C8B-B14F-4D97-AF65-F5344CB8AC3E}">
        <p14:creationId xmlns:p14="http://schemas.microsoft.com/office/powerpoint/2010/main" val="1636083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 up a the night sky, we see a wave of coincident photons, the CMB photons emitted 13.8 billion years ago and now stretched in the microwave, but as they travel to us, they see the Universe aging and are joined by emissions along the way, for instance, of stars born 4 billion years ago, and star clusters and nebula 200 million light years away and the Andromeda galaxy 2 million light years away.  That is what we see in the night’s sky -  a mélange of many different time periods all at once.  </a:t>
            </a:r>
          </a:p>
          <a:p>
            <a:r>
              <a:rPr lang="en-US" dirty="0"/>
              <a:t>What would the neutrinos see along their way to Earth over their journey starting one second after the Big Bang?  You’d think they would see even farther away, but that would only be true if they were massless, we know that at least two of the three neutrinos have mass.  When I was a student in the late 80’s, one of the first measurements we made at the LEP collider was to count the number of light neutrinos in Z boson decay.  This created great certainty for what to expect in cosmology.  I see the neutrino mass in the same way.  The more we constrain with lab experiments, the more we can learn from cosmological observables.</a:t>
            </a:r>
          </a:p>
        </p:txBody>
      </p:sp>
    </p:spTree>
    <p:extLst>
      <p:ext uri="{BB962C8B-B14F-4D97-AF65-F5344CB8AC3E}">
        <p14:creationId xmlns:p14="http://schemas.microsoft.com/office/powerpoint/2010/main" val="4177676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known that some neutrino masses are non-zero from the theory developed by Bruno </a:t>
            </a:r>
            <a:r>
              <a:rPr lang="en-US" dirty="0" err="1"/>
              <a:t>Pontecorvo</a:t>
            </a:r>
            <a:r>
              <a:rPr lang="en-US" dirty="0"/>
              <a:t> who applied quantum mechanics to the production of neutrinos from processes that are so short in time that the energy uncertainty of the process spans the range of neutrinos masses.  In those conditions, nature does not force the choice of one specific neutrino mass eigenstate, but necessarily allows all possible states to propagate coherently over long distances until only one gets projected out at the time of measurement.  These states oscillate between each other.</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60DED5-2478-0146-BF30-57697A483256}" type="slidenum">
              <a:rPr kumimoji="0" lang="en-US" sz="1200" b="0" i="0" u="none" strike="noStrike" kern="1200" cap="none" spc="0" normalizeH="0" baseline="0" noProof="0" smtClean="0">
                <a:ln>
                  <a:noFill/>
                </a:ln>
                <a:solidFill>
                  <a:srgbClr val="000000"/>
                </a:solidFill>
                <a:effectLst/>
                <a:uLnTx/>
                <a:uFillTx/>
                <a:latin typeface="Arial" pitchFamily="-107"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pitchFamily="-107" charset="0"/>
              <a:ea typeface="+mn-ea"/>
              <a:cs typeface="+mn-cs"/>
            </a:endParaRPr>
          </a:p>
        </p:txBody>
      </p:sp>
    </p:spTree>
    <p:extLst>
      <p:ext uri="{BB962C8B-B14F-4D97-AF65-F5344CB8AC3E}">
        <p14:creationId xmlns:p14="http://schemas.microsoft.com/office/powerpoint/2010/main" val="2745750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known that some neutrino masses are non-zero from the theory developed by Bruno </a:t>
            </a:r>
            <a:r>
              <a:rPr lang="en-US" dirty="0" err="1"/>
              <a:t>Pontecorvo</a:t>
            </a:r>
            <a:r>
              <a:rPr lang="en-US" dirty="0"/>
              <a:t> who applied quantum mechanics to the production of neutrinos from processes that are so short in time that the energy uncertainty of the process spans the range of neutrinos masses.  In those conditions, nature does not force the choice of one specific neutrino mass eigenstate, but necessarily allows all possible states to propagate coherently over long distances until only one gets projected out at the time of measurement.  These states oscillate between each other.</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60DED5-2478-0146-BF30-57697A483256}" type="slidenum">
              <a:rPr kumimoji="0" lang="en-US" sz="1200" b="0" i="0" u="none" strike="noStrike" kern="1200" cap="none" spc="0" normalizeH="0" baseline="0" noProof="0" smtClean="0">
                <a:ln>
                  <a:noFill/>
                </a:ln>
                <a:solidFill>
                  <a:srgbClr val="000000"/>
                </a:solidFill>
                <a:effectLst/>
                <a:uLnTx/>
                <a:uFillTx/>
                <a:latin typeface="Arial" pitchFamily="-107"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pitchFamily="-107" charset="0"/>
              <a:ea typeface="+mn-ea"/>
              <a:cs typeface="+mn-cs"/>
            </a:endParaRPr>
          </a:p>
        </p:txBody>
      </p:sp>
    </p:spTree>
    <p:extLst>
      <p:ext uri="{BB962C8B-B14F-4D97-AF65-F5344CB8AC3E}">
        <p14:creationId xmlns:p14="http://schemas.microsoft.com/office/powerpoint/2010/main" val="1049294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Foto - Orizzontale">
    <p:spTree>
      <p:nvGrpSpPr>
        <p:cNvPr id="1" name=""/>
        <p:cNvGrpSpPr/>
        <p:nvPr/>
      </p:nvGrpSpPr>
      <p:grpSpPr>
        <a:xfrm>
          <a:off x="0" y="0"/>
          <a:ext cx="0" cy="0"/>
          <a:chOff x="0" y="0"/>
          <a:chExt cx="0" cy="0"/>
        </a:xfrm>
      </p:grpSpPr>
      <p:sp>
        <p:nvSpPr>
          <p:cNvPr id="20" name="Image"/>
          <p:cNvSpPr>
            <a:spLocks noGrp="1"/>
          </p:cNvSpPr>
          <p:nvPr>
            <p:ph type="pic" idx="21"/>
          </p:nvPr>
        </p:nvSpPr>
        <p:spPr>
          <a:xfrm>
            <a:off x="1258743" y="-673100"/>
            <a:ext cx="10390144" cy="777732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908800"/>
            <a:ext cx="10464800" cy="1282700"/>
          </a:xfrm>
          <a:prstGeom prst="rect">
            <a:avLst/>
          </a:prstGeom>
        </p:spPr>
        <p:txBody>
          <a:bodyPr/>
          <a:lstStyle/>
          <a:p>
            <a:r>
              <a:t>Title Text</a:t>
            </a:r>
          </a:p>
        </p:txBody>
      </p:sp>
      <p:sp>
        <p:nvSpPr>
          <p:cNvPr id="22" name="Body Level One…"/>
          <p:cNvSpPr txBox="1">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Image"/>
          <p:cNvSpPr>
            <a:spLocks noGrp="1"/>
          </p:cNvSpPr>
          <p:nvPr>
            <p:ph type="pic" idx="21"/>
          </p:nvPr>
        </p:nvSpPr>
        <p:spPr>
          <a:xfrm>
            <a:off x="-2552700" y="0"/>
            <a:ext cx="17339734" cy="9753601"/>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extLst>
    <p:ext uri="{DCECCB84-F9BA-43D5-87BE-67443E8EF086}">
      <p15:sldGuideLst xmlns:p15="http://schemas.microsoft.com/office/powerpoint/2012/main">
        <p15:guide id="1" orient="horz" pos="3072" userDrawn="1">
          <p15:clr>
            <a:srgbClr val="FBAE40"/>
          </p15:clr>
        </p15:guide>
        <p15:guide id="2" pos="409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117" name="Title Text"/>
          <p:cNvSpPr txBox="1">
            <a:spLocks noGrp="1"/>
          </p:cNvSpPr>
          <p:nvPr>
            <p:ph type="title"/>
          </p:nvPr>
        </p:nvSpPr>
        <p:spPr>
          <a:prstGeom prst="rect">
            <a:avLst/>
          </a:prstGeom>
        </p:spPr>
        <p:txBody>
          <a:bodyPr/>
          <a:lstStyle/>
          <a:p>
            <a:r>
              <a:t>Title Text</a:t>
            </a:r>
          </a:p>
        </p:txBody>
      </p:sp>
      <p:sp>
        <p:nvSpPr>
          <p:cNvPr id="118" name="Body Level One…"/>
          <p:cNvSpPr txBox="1">
            <a:spLocks noGrp="1"/>
          </p:cNvSpPr>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20" name="Angelo Esposito — A new look at XZ resonances"/>
          <p:cNvSpPr txBox="1"/>
          <p:nvPr/>
        </p:nvSpPr>
        <p:spPr>
          <a:xfrm>
            <a:off x="347507" y="9271000"/>
            <a:ext cx="4116686" cy="330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1600"/>
            </a:lvl1pPr>
          </a:lstStyle>
          <a:p>
            <a:r>
              <a:t>Angelo Esposito — A new look at XZ resonances</a:t>
            </a:r>
          </a:p>
        </p:txBody>
      </p:sp>
      <p:sp>
        <p:nvSpPr>
          <p:cNvPr id="121" name="CERN,  Oct. 14th 2016"/>
          <p:cNvSpPr txBox="1"/>
          <p:nvPr/>
        </p:nvSpPr>
        <p:spPr>
          <a:xfrm>
            <a:off x="10671032" y="9271000"/>
            <a:ext cx="1973561" cy="330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a:defRPr sz="1600"/>
            </a:lvl1pPr>
          </a:lstStyle>
          <a:p>
            <a:r>
              <a:t>CERN,  Oct. 14th 2016</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EC9-58FA-D377-DD08-428D9800B58E}"/>
              </a:ext>
            </a:extLst>
          </p:cNvPr>
          <p:cNvSpPr>
            <a:spLocks noGrp="1"/>
          </p:cNvSpPr>
          <p:nvPr>
            <p:ph type="ctrTitle"/>
          </p:nvPr>
        </p:nvSpPr>
        <p:spPr>
          <a:xfrm>
            <a:off x="1625600" y="1596249"/>
            <a:ext cx="9753600" cy="3395698"/>
          </a:xfrm>
        </p:spPr>
        <p:txBody>
          <a:bodyPr anchor="b"/>
          <a:lstStyle>
            <a:lvl1pPr algn="ctr">
              <a:defRPr sz="6400"/>
            </a:lvl1pPr>
          </a:lstStyle>
          <a:p>
            <a:r>
              <a:rPr lang="en-GB"/>
              <a:t>Click to edit Master title style</a:t>
            </a:r>
            <a:endParaRPr lang="it-IT"/>
          </a:p>
        </p:txBody>
      </p:sp>
      <p:sp>
        <p:nvSpPr>
          <p:cNvPr id="3" name="Subtitle 2">
            <a:extLst>
              <a:ext uri="{FF2B5EF4-FFF2-40B4-BE49-F238E27FC236}">
                <a16:creationId xmlns:a16="http://schemas.microsoft.com/office/drawing/2014/main" id="{D3598EA5-FF4B-1A5B-5980-1A171DB0DB6F}"/>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GB"/>
              <a:t>Click to edit Master subtitle style</a:t>
            </a:r>
            <a:endParaRPr lang="it-IT"/>
          </a:p>
        </p:txBody>
      </p:sp>
      <p:sp>
        <p:nvSpPr>
          <p:cNvPr id="4" name="Date Placeholder 3">
            <a:extLst>
              <a:ext uri="{FF2B5EF4-FFF2-40B4-BE49-F238E27FC236}">
                <a16:creationId xmlns:a16="http://schemas.microsoft.com/office/drawing/2014/main" id="{13AD49B3-E692-672A-2BAE-CBFEDB97D175}"/>
              </a:ext>
            </a:extLst>
          </p:cNvPr>
          <p:cNvSpPr>
            <a:spLocks noGrp="1"/>
          </p:cNvSpPr>
          <p:nvPr>
            <p:ph type="dt" sz="half" idx="10"/>
          </p:nvPr>
        </p:nvSpPr>
        <p:spPr/>
        <p:txBody>
          <a:bodyPr/>
          <a:lstStyle/>
          <a:p>
            <a:endParaRPr lang="it-IT"/>
          </a:p>
        </p:txBody>
      </p:sp>
      <p:sp>
        <p:nvSpPr>
          <p:cNvPr id="5" name="Footer Placeholder 4">
            <a:extLst>
              <a:ext uri="{FF2B5EF4-FFF2-40B4-BE49-F238E27FC236}">
                <a16:creationId xmlns:a16="http://schemas.microsoft.com/office/drawing/2014/main" id="{21EDA150-D4DC-C893-FF28-D914E7074EF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EF7A43B0-1E2F-136D-7AED-7A74F5EA211F}"/>
              </a:ext>
            </a:extLst>
          </p:cNvPr>
          <p:cNvSpPr>
            <a:spLocks noGrp="1"/>
          </p:cNvSpPr>
          <p:nvPr>
            <p:ph type="sldNum" sz="quarter" idx="12"/>
          </p:nvPr>
        </p:nvSpPr>
        <p:spPr>
          <a:xfrm>
            <a:off x="6304491" y="9271000"/>
            <a:ext cx="383118" cy="379591"/>
          </a:xfrm>
        </p:spPr>
        <p:txBody>
          <a:bodyPr/>
          <a:lstStyle/>
          <a:p>
            <a:fld id="{912ED2F1-27A9-4647-B88A-FE67DEDCE6CD}" type="slidenum">
              <a:rPr lang="it-IT" smtClean="0"/>
              <a:t>‹#›</a:t>
            </a:fld>
            <a:endParaRPr lang="it-IT"/>
          </a:p>
        </p:txBody>
      </p:sp>
    </p:spTree>
    <p:extLst>
      <p:ext uri="{BB962C8B-B14F-4D97-AF65-F5344CB8AC3E}">
        <p14:creationId xmlns:p14="http://schemas.microsoft.com/office/powerpoint/2010/main" val="3995892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C27A-6851-83CC-761F-FB1AA14C5B8C}"/>
              </a:ext>
            </a:extLst>
          </p:cNvPr>
          <p:cNvSpPr>
            <a:spLocks noGrp="1"/>
          </p:cNvSpPr>
          <p:nvPr>
            <p:ph type="title"/>
          </p:nvPr>
        </p:nvSpPr>
        <p:spPr/>
        <p:txBody>
          <a:bodyPr/>
          <a:lstStyle/>
          <a:p>
            <a:r>
              <a:rPr lang="en-GB"/>
              <a:t>Click to edit Master title style</a:t>
            </a:r>
            <a:endParaRPr lang="it-IT"/>
          </a:p>
        </p:txBody>
      </p:sp>
      <p:sp>
        <p:nvSpPr>
          <p:cNvPr id="3" name="Content Placeholder 2">
            <a:extLst>
              <a:ext uri="{FF2B5EF4-FFF2-40B4-BE49-F238E27FC236}">
                <a16:creationId xmlns:a16="http://schemas.microsoft.com/office/drawing/2014/main" id="{B23DB38F-6A11-B626-F990-3D78B80A8D1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99104FAE-2871-C17E-A3C9-B0F376D36409}"/>
              </a:ext>
            </a:extLst>
          </p:cNvPr>
          <p:cNvSpPr>
            <a:spLocks noGrp="1"/>
          </p:cNvSpPr>
          <p:nvPr>
            <p:ph type="dt" sz="half" idx="10"/>
          </p:nvPr>
        </p:nvSpPr>
        <p:spPr/>
        <p:txBody>
          <a:bodyPr/>
          <a:lstStyle/>
          <a:p>
            <a:endParaRPr lang="it-IT"/>
          </a:p>
        </p:txBody>
      </p:sp>
      <p:sp>
        <p:nvSpPr>
          <p:cNvPr id="5" name="Footer Placeholder 4">
            <a:extLst>
              <a:ext uri="{FF2B5EF4-FFF2-40B4-BE49-F238E27FC236}">
                <a16:creationId xmlns:a16="http://schemas.microsoft.com/office/drawing/2014/main" id="{09867D37-6C1F-7B22-D4CE-2052527D4A0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456B43D-C036-06F8-BD4A-6742D761E1A8}"/>
              </a:ext>
            </a:extLst>
          </p:cNvPr>
          <p:cNvSpPr>
            <a:spLocks noGrp="1"/>
          </p:cNvSpPr>
          <p:nvPr>
            <p:ph type="sldNum" sz="quarter" idx="12"/>
          </p:nvPr>
        </p:nvSpPr>
        <p:spPr>
          <a:xfrm>
            <a:off x="6304491" y="9271000"/>
            <a:ext cx="383118" cy="379591"/>
          </a:xfrm>
        </p:spPr>
        <p:txBody>
          <a:bodyPr/>
          <a:lstStyle/>
          <a:p>
            <a:fld id="{912ED2F1-27A9-4647-B88A-FE67DEDCE6CD}" type="slidenum">
              <a:rPr lang="it-IT" smtClean="0"/>
              <a:t>‹#›</a:t>
            </a:fld>
            <a:endParaRPr lang="it-IT"/>
          </a:p>
        </p:txBody>
      </p:sp>
    </p:spTree>
    <p:extLst>
      <p:ext uri="{BB962C8B-B14F-4D97-AF65-F5344CB8AC3E}">
        <p14:creationId xmlns:p14="http://schemas.microsoft.com/office/powerpoint/2010/main" val="2388925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49525" y="370572"/>
            <a:ext cx="11664773" cy="1605127"/>
          </a:xfrm>
        </p:spPr>
        <p:txBody>
          <a:bodyPr/>
          <a:lstStyle/>
          <a:p>
            <a:r>
              <a:rPr lang="it-IT"/>
              <a:t>Fare clic per modificare lo stile del titolo dello schema</a:t>
            </a:r>
          </a:p>
        </p:txBody>
      </p:sp>
      <p:sp>
        <p:nvSpPr>
          <p:cNvPr id="3" name="Rectangle 3">
            <a:extLst>
              <a:ext uri="{FF2B5EF4-FFF2-40B4-BE49-F238E27FC236}">
                <a16:creationId xmlns:a16="http://schemas.microsoft.com/office/drawing/2014/main" id="{FA5799A3-70A0-4AEE-A469-A1EDC98BE9BA}"/>
              </a:ext>
            </a:extLst>
          </p:cNvPr>
          <p:cNvSpPr>
            <a:spLocks noGrp="1" noChangeArrowheads="1"/>
          </p:cNvSpPr>
          <p:nvPr>
            <p:ph type="dt" idx="10"/>
          </p:nvPr>
        </p:nvSpPr>
        <p:spPr>
          <a:ln/>
        </p:spPr>
        <p:txBody>
          <a:bodyPr/>
          <a:lstStyle>
            <a:lvl1pPr>
              <a:defRPr/>
            </a:lvl1pPr>
          </a:lstStyle>
          <a:p>
            <a:pPr>
              <a:defRPr/>
            </a:pPr>
            <a:fld id="{0D25C108-C14F-E541-89FF-8B1239269023}" type="datetime1">
              <a:rPr lang="it-IT" altLang="it-IT" smtClean="0"/>
              <a:t>24/04/25</a:t>
            </a:fld>
            <a:endParaRPr lang="it-IT" altLang="it-IT"/>
          </a:p>
        </p:txBody>
      </p:sp>
      <p:sp>
        <p:nvSpPr>
          <p:cNvPr id="4" name="Rectangle 4">
            <a:extLst>
              <a:ext uri="{FF2B5EF4-FFF2-40B4-BE49-F238E27FC236}">
                <a16:creationId xmlns:a16="http://schemas.microsoft.com/office/drawing/2014/main" id="{505A7521-2131-48F5-9B80-3298F91ECBA3}"/>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2166C845-C38F-43A6-9D7E-C66D99B61015}"/>
              </a:ext>
            </a:extLst>
          </p:cNvPr>
          <p:cNvSpPr>
            <a:spLocks noGrp="1" noChangeArrowheads="1"/>
          </p:cNvSpPr>
          <p:nvPr>
            <p:ph type="sldNum" idx="12"/>
          </p:nvPr>
        </p:nvSpPr>
        <p:spPr>
          <a:xfrm>
            <a:off x="6304491" y="9271000"/>
            <a:ext cx="383118" cy="379591"/>
          </a:xfrm>
          <a:ln/>
        </p:spPr>
        <p:txBody>
          <a:bodyPr/>
          <a:lstStyle>
            <a:lvl1pPr>
              <a:defRPr/>
            </a:lvl1pPr>
          </a:lstStyle>
          <a:p>
            <a:pPr>
              <a:defRPr/>
            </a:pPr>
            <a:fld id="{16B8843F-4AB0-41C6-A1B5-66132F8E45FB}" type="slidenum">
              <a:rPr lang="it-IT" altLang="it-IT"/>
              <a:pPr>
                <a:defRPr/>
              </a:pPr>
              <a:t>‹#›</a:t>
            </a:fld>
            <a:endParaRPr lang="it-IT" altLang="it-IT"/>
          </a:p>
        </p:txBody>
      </p:sp>
    </p:spTree>
    <p:extLst>
      <p:ext uri="{BB962C8B-B14F-4D97-AF65-F5344CB8AC3E}">
        <p14:creationId xmlns:p14="http://schemas.microsoft.com/office/powerpoint/2010/main" val="765054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0C7A8686-04E8-8249-A4B7-C7F2F4348015}" type="datetime1">
              <a:rPr lang="it-IT" smtClean="0"/>
              <a:t>24/04/25</a:t>
            </a:fld>
            <a:endParaRPr lang="en-IT"/>
          </a:p>
        </p:txBody>
      </p:sp>
      <p:sp>
        <p:nvSpPr>
          <p:cNvPr id="4" name="Footer Placeholder 3"/>
          <p:cNvSpPr>
            <a:spLocks noGrp="1"/>
          </p:cNvSpPr>
          <p:nvPr>
            <p:ph type="ftr" sz="quarter" idx="11"/>
          </p:nvPr>
        </p:nvSpPr>
        <p:spPr/>
        <p:txBody>
          <a:bodyPr/>
          <a:lstStyle/>
          <a:p>
            <a:endParaRPr lang="en-IT"/>
          </a:p>
        </p:txBody>
      </p:sp>
      <p:sp>
        <p:nvSpPr>
          <p:cNvPr id="5" name="Slide Number Placeholder 4"/>
          <p:cNvSpPr>
            <a:spLocks noGrp="1"/>
          </p:cNvSpPr>
          <p:nvPr>
            <p:ph type="sldNum" sz="quarter" idx="12"/>
          </p:nvPr>
        </p:nvSpPr>
        <p:spPr>
          <a:xfrm>
            <a:off x="6304491" y="9271000"/>
            <a:ext cx="383118" cy="379591"/>
          </a:xfrm>
        </p:spPr>
        <p:txBody>
          <a:bodyPr/>
          <a:lstStyle/>
          <a:p>
            <a:fld id="{23C7CB26-C4AD-E24C-99F4-9278FBEB9685}" type="slidenum">
              <a:rPr lang="en-IT" smtClean="0"/>
              <a:t>‹#›</a:t>
            </a:fld>
            <a:endParaRPr lang="en-IT"/>
          </a:p>
        </p:txBody>
      </p:sp>
    </p:spTree>
    <p:extLst>
      <p:ext uri="{BB962C8B-B14F-4D97-AF65-F5344CB8AC3E}">
        <p14:creationId xmlns:p14="http://schemas.microsoft.com/office/powerpoint/2010/main" val="1287573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olo e punti elenco">
    <p:spTree>
      <p:nvGrpSpPr>
        <p:cNvPr id="1" name=""/>
        <p:cNvGrpSpPr/>
        <p:nvPr/>
      </p:nvGrpSpPr>
      <p:grpSpPr>
        <a:xfrm>
          <a:off x="0" y="0"/>
          <a:ext cx="0" cy="0"/>
          <a:chOff x="0" y="0"/>
          <a:chExt cx="0" cy="0"/>
        </a:xfrm>
      </p:grpSpPr>
      <p:sp>
        <p:nvSpPr>
          <p:cNvPr id="130"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31" name="Angelo Esposito — The Goldstone’s Theorem"/>
          <p:cNvSpPr txBox="1"/>
          <p:nvPr/>
        </p:nvSpPr>
        <p:spPr>
          <a:xfrm>
            <a:off x="347507" y="9271000"/>
            <a:ext cx="2643352"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1600"/>
            </a:lvl1pPr>
          </a:lstStyle>
          <a:p>
            <a:r>
              <a:rPr lang="en-US"/>
              <a:t>Marcello Messina</a:t>
            </a:r>
            <a:r>
              <a:t> </a:t>
            </a:r>
            <a:r>
              <a:rPr lang="en-US"/>
              <a:t>, INFN-LNGS</a:t>
            </a:r>
            <a:endParaRPr/>
          </a:p>
        </p:txBody>
      </p:sp>
      <p:sp>
        <p:nvSpPr>
          <p:cNvPr id="132" name="Grad Students Talk — Feb. 3rd 2017"/>
          <p:cNvSpPr txBox="1"/>
          <p:nvPr/>
        </p:nvSpPr>
        <p:spPr>
          <a:xfrm>
            <a:off x="9754378" y="9271000"/>
            <a:ext cx="2890215"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a:defRPr sz="1600"/>
            </a:lvl1pPr>
          </a:lstStyle>
          <a:p>
            <a:r>
              <a:rPr lang="en-US"/>
              <a:t>LHC Days 2024, Hvar 10/04/2024</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20EAF-8BC5-F592-FCF5-68B3A6183880}"/>
              </a:ext>
            </a:extLst>
          </p:cNvPr>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0A0B150-21B5-E96E-8BFA-09D2D252E33E}"/>
              </a:ext>
            </a:extLst>
          </p:cNvPr>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3DE0797-CD6A-C75B-D23C-2685BE14391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30DD930-B3BB-5963-2E3F-BE70667365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EB7076-64C0-E5CD-DD32-38784D1913AC}"/>
              </a:ext>
            </a:extLst>
          </p:cNvPr>
          <p:cNvSpPr>
            <a:spLocks noGrp="1"/>
          </p:cNvSpPr>
          <p:nvPr>
            <p:ph type="sldNum" sz="quarter" idx="12"/>
          </p:nvPr>
        </p:nvSpPr>
        <p:spPr/>
        <p:txBody>
          <a:bodyPr/>
          <a:lstStyle/>
          <a:p>
            <a:fld id="{29173DA4-4626-3E41-A20B-E0EA90AE6700}" type="slidenum">
              <a:rPr lang="en-US" smtClean="0"/>
              <a:t>‹#›</a:t>
            </a:fld>
            <a:endParaRPr lang="en-US"/>
          </a:p>
        </p:txBody>
      </p:sp>
    </p:spTree>
    <p:extLst>
      <p:ext uri="{BB962C8B-B14F-4D97-AF65-F5344CB8AC3E}">
        <p14:creationId xmlns:p14="http://schemas.microsoft.com/office/powerpoint/2010/main" val="1699250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68DE7-4B44-6C09-1072-882ACC558803}"/>
              </a:ext>
            </a:extLst>
          </p:cNvPr>
          <p:cNvSpPr>
            <a:spLocks noGrp="1"/>
          </p:cNvSpPr>
          <p:nvPr>
            <p:ph type="title"/>
          </p:nvPr>
        </p:nvSpPr>
        <p:spPr>
          <a:xfrm>
            <a:off x="893763" y="519113"/>
            <a:ext cx="11217275" cy="1885950"/>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82C5D1B-94BB-36BB-7AA5-DA4609D5583B}"/>
              </a:ext>
            </a:extLst>
          </p:cNvPr>
          <p:cNvSpPr>
            <a:spLocks noGrp="1"/>
          </p:cNvSpPr>
          <p:nvPr>
            <p:ph idx="1"/>
          </p:nvPr>
        </p:nvSpPr>
        <p:spPr>
          <a:xfrm>
            <a:off x="893763" y="2597150"/>
            <a:ext cx="11217275" cy="618807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4E1690D-00B6-9B7F-4C6B-51501E18A9C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B66859E-3AD8-BAF6-476D-296748421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AAC94-DB08-B187-8C81-3935F03D1F93}"/>
              </a:ext>
            </a:extLst>
          </p:cNvPr>
          <p:cNvSpPr>
            <a:spLocks noGrp="1"/>
          </p:cNvSpPr>
          <p:nvPr>
            <p:ph type="sldNum" sz="quarter" idx="12"/>
          </p:nvPr>
        </p:nvSpPr>
        <p:spPr/>
        <p:txBody>
          <a:bodyPr/>
          <a:lstStyle/>
          <a:p>
            <a:fld id="{29173DA4-4626-3E41-A20B-E0EA90AE6700}" type="slidenum">
              <a:rPr lang="en-US" smtClean="0"/>
              <a:t>‹#›</a:t>
            </a:fld>
            <a:endParaRPr lang="en-US"/>
          </a:p>
        </p:txBody>
      </p:sp>
    </p:spTree>
    <p:extLst>
      <p:ext uri="{BB962C8B-B14F-4D97-AF65-F5344CB8AC3E}">
        <p14:creationId xmlns:p14="http://schemas.microsoft.com/office/powerpoint/2010/main" val="847961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 Centrato">
    <p:spTree>
      <p:nvGrpSpPr>
        <p:cNvPr id="1" name=""/>
        <p:cNvGrpSpPr/>
        <p:nvPr/>
      </p:nvGrpSpPr>
      <p:grpSpPr>
        <a:xfrm>
          <a:off x="0" y="0"/>
          <a:ext cx="0" cy="0"/>
          <a:chOff x="0" y="0"/>
          <a:chExt cx="0" cy="0"/>
        </a:xfrm>
      </p:grpSpPr>
      <p:sp>
        <p:nvSpPr>
          <p:cNvPr id="30" name="Title Text"/>
          <p:cNvSpPr txBox="1">
            <a:spLocks noGrp="1"/>
          </p:cNvSpPr>
          <p:nvPr>
            <p:ph type="title"/>
          </p:nvPr>
        </p:nvSpPr>
        <p:spPr>
          <a:xfrm>
            <a:off x="355600" y="3251200"/>
            <a:ext cx="12293600" cy="3238500"/>
          </a:xfrm>
          <a:prstGeom prst="rect">
            <a:avLst/>
          </a:prstGeom>
        </p:spPr>
        <p:txBody>
          <a:bodyPr/>
          <a:lstStyle/>
          <a:p>
            <a:r>
              <a:t>Title Text</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F11DF-5B78-8EAE-1A16-4E9A26EB9C57}"/>
              </a:ext>
            </a:extLst>
          </p:cNvPr>
          <p:cNvSpPr>
            <a:spLocks noGrp="1"/>
          </p:cNvSpPr>
          <p:nvPr>
            <p:ph type="title"/>
          </p:nvPr>
        </p:nvSpPr>
        <p:spPr>
          <a:xfrm>
            <a:off x="887413" y="2432050"/>
            <a:ext cx="11217275" cy="4056063"/>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D38900C-91A5-B7F6-E0BE-718E55A23A6E}"/>
              </a:ext>
            </a:extLst>
          </p:cNvPr>
          <p:cNvSpPr>
            <a:spLocks noGrp="1"/>
          </p:cNvSpPr>
          <p:nvPr>
            <p:ph type="body" idx="1"/>
          </p:nvPr>
        </p:nvSpPr>
        <p:spPr>
          <a:xfrm>
            <a:off x="887413" y="6527800"/>
            <a:ext cx="11217275" cy="2133600"/>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D8C7FFD-8598-440B-3A73-3A3629C7166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F2623C-6758-546C-A2C2-2BDBFDAA5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9918B-893D-9475-CBAE-E82777B53C1A}"/>
              </a:ext>
            </a:extLst>
          </p:cNvPr>
          <p:cNvSpPr>
            <a:spLocks noGrp="1"/>
          </p:cNvSpPr>
          <p:nvPr>
            <p:ph type="sldNum" sz="quarter" idx="12"/>
          </p:nvPr>
        </p:nvSpPr>
        <p:spPr/>
        <p:txBody>
          <a:bodyPr/>
          <a:lstStyle/>
          <a:p>
            <a:fld id="{29173DA4-4626-3E41-A20B-E0EA90AE6700}" type="slidenum">
              <a:rPr lang="en-US" smtClean="0"/>
              <a:t>‹#›</a:t>
            </a:fld>
            <a:endParaRPr lang="en-US"/>
          </a:p>
        </p:txBody>
      </p:sp>
    </p:spTree>
    <p:extLst>
      <p:ext uri="{BB962C8B-B14F-4D97-AF65-F5344CB8AC3E}">
        <p14:creationId xmlns:p14="http://schemas.microsoft.com/office/powerpoint/2010/main" val="64631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BA5C5-8E09-3BBA-1FF1-4B1B61C45B9A}"/>
              </a:ext>
            </a:extLst>
          </p:cNvPr>
          <p:cNvSpPr>
            <a:spLocks noGrp="1"/>
          </p:cNvSpPr>
          <p:nvPr>
            <p:ph type="title"/>
          </p:nvPr>
        </p:nvSpPr>
        <p:spPr>
          <a:xfrm>
            <a:off x="893763" y="519113"/>
            <a:ext cx="11217275" cy="1885950"/>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A5BC37F-245A-2637-27B9-F56470CDF92E}"/>
              </a:ext>
            </a:extLst>
          </p:cNvPr>
          <p:cNvSpPr>
            <a:spLocks noGrp="1"/>
          </p:cNvSpPr>
          <p:nvPr>
            <p:ph sz="half" idx="1"/>
          </p:nvPr>
        </p:nvSpPr>
        <p:spPr>
          <a:xfrm>
            <a:off x="893763" y="2597150"/>
            <a:ext cx="5532437" cy="618807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9A164F7-8AB2-746D-B083-587BD31DC2D9}"/>
              </a:ext>
            </a:extLst>
          </p:cNvPr>
          <p:cNvSpPr>
            <a:spLocks noGrp="1"/>
          </p:cNvSpPr>
          <p:nvPr>
            <p:ph sz="half" idx="2"/>
          </p:nvPr>
        </p:nvSpPr>
        <p:spPr>
          <a:xfrm>
            <a:off x="6578600" y="2597150"/>
            <a:ext cx="5532438" cy="618807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82CB7D8-E74F-BB99-7219-EFEC9725448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5402A12-D569-A38E-529F-85A21176D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595D4D-8A86-7800-60B1-303E635D6706}"/>
              </a:ext>
            </a:extLst>
          </p:cNvPr>
          <p:cNvSpPr>
            <a:spLocks noGrp="1"/>
          </p:cNvSpPr>
          <p:nvPr>
            <p:ph type="sldNum" sz="quarter" idx="12"/>
          </p:nvPr>
        </p:nvSpPr>
        <p:spPr/>
        <p:txBody>
          <a:bodyPr/>
          <a:lstStyle/>
          <a:p>
            <a:fld id="{29173DA4-4626-3E41-A20B-E0EA90AE6700}" type="slidenum">
              <a:rPr lang="en-US" smtClean="0"/>
              <a:t>‹#›</a:t>
            </a:fld>
            <a:endParaRPr lang="en-US"/>
          </a:p>
        </p:txBody>
      </p:sp>
    </p:spTree>
    <p:extLst>
      <p:ext uri="{BB962C8B-B14F-4D97-AF65-F5344CB8AC3E}">
        <p14:creationId xmlns:p14="http://schemas.microsoft.com/office/powerpoint/2010/main" val="11101886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CB87E-3444-7B06-A4C9-B0A7FEDA402C}"/>
              </a:ext>
            </a:extLst>
          </p:cNvPr>
          <p:cNvSpPr>
            <a:spLocks noGrp="1"/>
          </p:cNvSpPr>
          <p:nvPr>
            <p:ph type="title"/>
          </p:nvPr>
        </p:nvSpPr>
        <p:spPr>
          <a:xfrm>
            <a:off x="895350" y="519113"/>
            <a:ext cx="11217275" cy="1885950"/>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62056A1-5874-F179-13BE-E50AC1C39BB7}"/>
              </a:ext>
            </a:extLst>
          </p:cNvPr>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34C3669-71A7-DE10-3E3F-E872927519E3}"/>
              </a:ext>
            </a:extLst>
          </p:cNvPr>
          <p:cNvSpPr>
            <a:spLocks noGrp="1"/>
          </p:cNvSpPr>
          <p:nvPr>
            <p:ph sz="half" idx="2"/>
          </p:nvPr>
        </p:nvSpPr>
        <p:spPr>
          <a:xfrm>
            <a:off x="895350" y="3562350"/>
            <a:ext cx="5502275" cy="5240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4F8E109-4D39-6779-BBBC-AB4BAD23DB75}"/>
              </a:ext>
            </a:extLst>
          </p:cNvPr>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66A9BD9-66D6-6961-4DCF-DD640D3EB25C}"/>
              </a:ext>
            </a:extLst>
          </p:cNvPr>
          <p:cNvSpPr>
            <a:spLocks noGrp="1"/>
          </p:cNvSpPr>
          <p:nvPr>
            <p:ph sz="quarter" idx="4"/>
          </p:nvPr>
        </p:nvSpPr>
        <p:spPr>
          <a:xfrm>
            <a:off x="6583363" y="3562350"/>
            <a:ext cx="5529262" cy="5240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805000E-AC36-21FD-C9DC-F49CAF838C20}"/>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50BB2891-42C6-863A-9AE5-1BC6DA9FBE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00AE9B-B671-89DC-348C-1551C614933B}"/>
              </a:ext>
            </a:extLst>
          </p:cNvPr>
          <p:cNvSpPr>
            <a:spLocks noGrp="1"/>
          </p:cNvSpPr>
          <p:nvPr>
            <p:ph type="sldNum" sz="quarter" idx="12"/>
          </p:nvPr>
        </p:nvSpPr>
        <p:spPr/>
        <p:txBody>
          <a:bodyPr/>
          <a:lstStyle/>
          <a:p>
            <a:fld id="{29173DA4-4626-3E41-A20B-E0EA90AE6700}" type="slidenum">
              <a:rPr lang="en-US" smtClean="0"/>
              <a:t>‹#›</a:t>
            </a:fld>
            <a:endParaRPr lang="en-US"/>
          </a:p>
        </p:txBody>
      </p:sp>
    </p:spTree>
    <p:extLst>
      <p:ext uri="{BB962C8B-B14F-4D97-AF65-F5344CB8AC3E}">
        <p14:creationId xmlns:p14="http://schemas.microsoft.com/office/powerpoint/2010/main" val="2438325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CCD4A-A8E1-9BAA-F032-929739B58736}"/>
              </a:ext>
            </a:extLst>
          </p:cNvPr>
          <p:cNvSpPr>
            <a:spLocks noGrp="1"/>
          </p:cNvSpPr>
          <p:nvPr>
            <p:ph type="title"/>
          </p:nvPr>
        </p:nvSpPr>
        <p:spPr>
          <a:xfrm>
            <a:off x="893763" y="519113"/>
            <a:ext cx="11217275" cy="1885950"/>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4C5950E-849C-0860-E91D-B7BE524CF25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A42A43B-93E4-2337-6317-FDA51983B5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8A35F7-421E-6C70-35DF-0E27E50FB26F}"/>
              </a:ext>
            </a:extLst>
          </p:cNvPr>
          <p:cNvSpPr>
            <a:spLocks noGrp="1"/>
          </p:cNvSpPr>
          <p:nvPr>
            <p:ph type="sldNum" sz="quarter" idx="12"/>
          </p:nvPr>
        </p:nvSpPr>
        <p:spPr/>
        <p:txBody>
          <a:bodyPr/>
          <a:lstStyle/>
          <a:p>
            <a:fld id="{29173DA4-4626-3E41-A20B-E0EA90AE6700}" type="slidenum">
              <a:rPr lang="en-US" smtClean="0"/>
              <a:t>‹#›</a:t>
            </a:fld>
            <a:endParaRPr lang="en-US"/>
          </a:p>
        </p:txBody>
      </p:sp>
    </p:spTree>
    <p:extLst>
      <p:ext uri="{BB962C8B-B14F-4D97-AF65-F5344CB8AC3E}">
        <p14:creationId xmlns:p14="http://schemas.microsoft.com/office/powerpoint/2010/main" val="1837569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E4670E-8F52-388A-6347-8C4D74D5135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4BC0C8E0-45A3-6F39-0B6B-9D69D6D0D6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CEC9D6-5D2D-D390-9F59-4DC604BA18C1}"/>
              </a:ext>
            </a:extLst>
          </p:cNvPr>
          <p:cNvSpPr>
            <a:spLocks noGrp="1"/>
          </p:cNvSpPr>
          <p:nvPr>
            <p:ph type="sldNum" sz="quarter" idx="12"/>
          </p:nvPr>
        </p:nvSpPr>
        <p:spPr/>
        <p:txBody>
          <a:bodyPr/>
          <a:lstStyle/>
          <a:p>
            <a:fld id="{29173DA4-4626-3E41-A20B-E0EA90AE6700}" type="slidenum">
              <a:rPr lang="en-US" smtClean="0"/>
              <a:t>‹#›</a:t>
            </a:fld>
            <a:endParaRPr lang="en-US"/>
          </a:p>
        </p:txBody>
      </p:sp>
    </p:spTree>
    <p:extLst>
      <p:ext uri="{BB962C8B-B14F-4D97-AF65-F5344CB8AC3E}">
        <p14:creationId xmlns:p14="http://schemas.microsoft.com/office/powerpoint/2010/main" val="3712876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45789-5A36-4AA0-57F6-CF24F4A3CFF2}"/>
              </a:ext>
            </a:extLst>
          </p:cNvPr>
          <p:cNvSpPr>
            <a:spLocks noGrp="1"/>
          </p:cNvSpPr>
          <p:nvPr>
            <p:ph type="title"/>
          </p:nvPr>
        </p:nvSpPr>
        <p:spPr>
          <a:xfrm>
            <a:off x="895350" y="650875"/>
            <a:ext cx="4194175" cy="2274888"/>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BE72F24-B226-B390-53B0-B6033BFBD5D7}"/>
              </a:ext>
            </a:extLst>
          </p:cNvPr>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2CB0ED2-E502-7134-A133-ECD848823653}"/>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AE15ABA-9735-2D6D-5626-D969D0FC021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F305FF1-DDAE-D198-76C4-B6DF738C48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067D0D-3B25-E42D-3E64-7C48BF337C88}"/>
              </a:ext>
            </a:extLst>
          </p:cNvPr>
          <p:cNvSpPr>
            <a:spLocks noGrp="1"/>
          </p:cNvSpPr>
          <p:nvPr>
            <p:ph type="sldNum" sz="quarter" idx="12"/>
          </p:nvPr>
        </p:nvSpPr>
        <p:spPr/>
        <p:txBody>
          <a:bodyPr/>
          <a:lstStyle/>
          <a:p>
            <a:fld id="{29173DA4-4626-3E41-A20B-E0EA90AE6700}" type="slidenum">
              <a:rPr lang="en-US" smtClean="0"/>
              <a:t>‹#›</a:t>
            </a:fld>
            <a:endParaRPr lang="en-US"/>
          </a:p>
        </p:txBody>
      </p:sp>
    </p:spTree>
    <p:extLst>
      <p:ext uri="{BB962C8B-B14F-4D97-AF65-F5344CB8AC3E}">
        <p14:creationId xmlns:p14="http://schemas.microsoft.com/office/powerpoint/2010/main" val="2805315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2E1C5-2CC2-FC08-92BF-F013192076BA}"/>
              </a:ext>
            </a:extLst>
          </p:cNvPr>
          <p:cNvSpPr>
            <a:spLocks noGrp="1"/>
          </p:cNvSpPr>
          <p:nvPr>
            <p:ph type="title"/>
          </p:nvPr>
        </p:nvSpPr>
        <p:spPr>
          <a:xfrm>
            <a:off x="895350" y="650875"/>
            <a:ext cx="4194175" cy="2274888"/>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3F2033D-A5F2-0C74-F4EC-FE2A6A2A0009}"/>
              </a:ext>
            </a:extLst>
          </p:cNvPr>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73EB37-A1FA-C4AF-539F-D2248BD929E7}"/>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D4C7CA5-396C-7F13-D172-233BEEE3F60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194AD8D-F0B4-2549-11FC-13BEEAD961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0C4095-97D0-B44D-8DDA-0CED04E55398}"/>
              </a:ext>
            </a:extLst>
          </p:cNvPr>
          <p:cNvSpPr>
            <a:spLocks noGrp="1"/>
          </p:cNvSpPr>
          <p:nvPr>
            <p:ph type="sldNum" sz="quarter" idx="12"/>
          </p:nvPr>
        </p:nvSpPr>
        <p:spPr/>
        <p:txBody>
          <a:bodyPr/>
          <a:lstStyle/>
          <a:p>
            <a:fld id="{29173DA4-4626-3E41-A20B-E0EA90AE6700}" type="slidenum">
              <a:rPr lang="en-US" smtClean="0"/>
              <a:t>‹#›</a:t>
            </a:fld>
            <a:endParaRPr lang="en-US"/>
          </a:p>
        </p:txBody>
      </p:sp>
    </p:spTree>
    <p:extLst>
      <p:ext uri="{BB962C8B-B14F-4D97-AF65-F5344CB8AC3E}">
        <p14:creationId xmlns:p14="http://schemas.microsoft.com/office/powerpoint/2010/main" val="3658425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2B5B4-EC73-8D2D-3F6A-9EDEC7750D9D}"/>
              </a:ext>
            </a:extLst>
          </p:cNvPr>
          <p:cNvSpPr>
            <a:spLocks noGrp="1"/>
          </p:cNvSpPr>
          <p:nvPr>
            <p:ph type="title"/>
          </p:nvPr>
        </p:nvSpPr>
        <p:spPr>
          <a:xfrm>
            <a:off x="893763" y="519113"/>
            <a:ext cx="11217275" cy="1885950"/>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529CD85-986B-3C1E-378D-5E4D8066EC1D}"/>
              </a:ext>
            </a:extLst>
          </p:cNvPr>
          <p:cNvSpPr>
            <a:spLocks noGrp="1"/>
          </p:cNvSpPr>
          <p:nvPr>
            <p:ph type="body" orient="vert" idx="1"/>
          </p:nvPr>
        </p:nvSpPr>
        <p:spPr>
          <a:xfrm>
            <a:off x="893763" y="2597150"/>
            <a:ext cx="11217275" cy="618807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E196CD-ED47-7389-B21B-FC8CDA79739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5CF65A0-ED1D-0455-45F8-E63968EBD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F76E50-B706-9058-88EE-346A72E41276}"/>
              </a:ext>
            </a:extLst>
          </p:cNvPr>
          <p:cNvSpPr>
            <a:spLocks noGrp="1"/>
          </p:cNvSpPr>
          <p:nvPr>
            <p:ph type="sldNum" sz="quarter" idx="12"/>
          </p:nvPr>
        </p:nvSpPr>
        <p:spPr/>
        <p:txBody>
          <a:bodyPr/>
          <a:lstStyle/>
          <a:p>
            <a:fld id="{29173DA4-4626-3E41-A20B-E0EA90AE6700}" type="slidenum">
              <a:rPr lang="en-US" smtClean="0"/>
              <a:t>‹#›</a:t>
            </a:fld>
            <a:endParaRPr lang="en-US"/>
          </a:p>
        </p:txBody>
      </p:sp>
    </p:spTree>
    <p:extLst>
      <p:ext uri="{BB962C8B-B14F-4D97-AF65-F5344CB8AC3E}">
        <p14:creationId xmlns:p14="http://schemas.microsoft.com/office/powerpoint/2010/main" val="24241887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3ED21F-5F89-327A-D1CA-3638488B2198}"/>
              </a:ext>
            </a:extLst>
          </p:cNvPr>
          <p:cNvSpPr>
            <a:spLocks noGrp="1"/>
          </p:cNvSpPr>
          <p:nvPr>
            <p:ph type="title" orient="vert"/>
          </p:nvPr>
        </p:nvSpPr>
        <p:spPr>
          <a:xfrm>
            <a:off x="9307513" y="519113"/>
            <a:ext cx="2803525" cy="8266112"/>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06109CF-856E-A61E-6F4F-BB347D2F2CE9}"/>
              </a:ext>
            </a:extLst>
          </p:cNvPr>
          <p:cNvSpPr>
            <a:spLocks noGrp="1"/>
          </p:cNvSpPr>
          <p:nvPr>
            <p:ph type="body" orient="vert" idx="1"/>
          </p:nvPr>
        </p:nvSpPr>
        <p:spPr>
          <a:xfrm>
            <a:off x="893763" y="519113"/>
            <a:ext cx="8261350" cy="8266112"/>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0C94C9-D9B1-D553-8A4A-E1FB63E917A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7768BEA-E516-AB6F-6863-5CC639CF7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BFDB23-415D-736D-C44B-4DAF90FA480B}"/>
              </a:ext>
            </a:extLst>
          </p:cNvPr>
          <p:cNvSpPr>
            <a:spLocks noGrp="1"/>
          </p:cNvSpPr>
          <p:nvPr>
            <p:ph type="sldNum" sz="quarter" idx="12"/>
          </p:nvPr>
        </p:nvSpPr>
        <p:spPr/>
        <p:txBody>
          <a:bodyPr/>
          <a:lstStyle/>
          <a:p>
            <a:fld id="{29173DA4-4626-3E41-A20B-E0EA90AE6700}" type="slidenum">
              <a:rPr lang="en-US" smtClean="0"/>
              <a:t>‹#›</a:t>
            </a:fld>
            <a:endParaRPr lang="en-US"/>
          </a:p>
        </p:txBody>
      </p:sp>
    </p:spTree>
    <p:extLst>
      <p:ext uri="{BB962C8B-B14F-4D97-AF65-F5344CB8AC3E}">
        <p14:creationId xmlns:p14="http://schemas.microsoft.com/office/powerpoint/2010/main" val="21735284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D552D-38C6-4A8E-B954-AB992B94519B}"/>
              </a:ext>
            </a:extLst>
          </p:cNvPr>
          <p:cNvSpPr>
            <a:spLocks noGrp="1"/>
          </p:cNvSpPr>
          <p:nvPr>
            <p:ph type="ctrTitle"/>
          </p:nvPr>
        </p:nvSpPr>
        <p:spPr>
          <a:xfrm>
            <a:off x="1625600" y="1597025"/>
            <a:ext cx="9753600" cy="3395663"/>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E282381-260E-6E9B-6C60-CA7E8ACDA7D1}"/>
              </a:ext>
            </a:extLst>
          </p:cNvPr>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7BCA5D2-EAFB-3C74-A735-7740AA801F8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EDD5985-7B71-A4F1-69F5-70A48706D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0B6E8-315E-0B7D-2DEB-FB6DF02CE2B4}"/>
              </a:ext>
            </a:extLst>
          </p:cNvPr>
          <p:cNvSpPr>
            <a:spLocks noGrp="1"/>
          </p:cNvSpPr>
          <p:nvPr>
            <p:ph type="sldNum" sz="quarter" idx="12"/>
          </p:nvPr>
        </p:nvSpPr>
        <p:spPr/>
        <p:txBody>
          <a:bodyPr/>
          <a:lstStyle/>
          <a:p>
            <a:fld id="{907F3BEB-EB0C-7A4F-B265-61E7F73203C8}" type="slidenum">
              <a:rPr lang="en-US" smtClean="0"/>
              <a:t>‹#›</a:t>
            </a:fld>
            <a:endParaRPr lang="en-US"/>
          </a:p>
        </p:txBody>
      </p:sp>
    </p:spTree>
    <p:extLst>
      <p:ext uri="{BB962C8B-B14F-4D97-AF65-F5344CB8AC3E}">
        <p14:creationId xmlns:p14="http://schemas.microsoft.com/office/powerpoint/2010/main" val="3029129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Foto - Verticale">
    <p:spTree>
      <p:nvGrpSpPr>
        <p:cNvPr id="1" name=""/>
        <p:cNvGrpSpPr/>
        <p:nvPr/>
      </p:nvGrpSpPr>
      <p:grpSpPr>
        <a:xfrm>
          <a:off x="0" y="0"/>
          <a:ext cx="0" cy="0"/>
          <a:chOff x="0" y="0"/>
          <a:chExt cx="0" cy="0"/>
        </a:xfrm>
      </p:grpSpPr>
      <p:sp>
        <p:nvSpPr>
          <p:cNvPr id="38" name="Image"/>
          <p:cNvSpPr>
            <a:spLocks noGrp="1"/>
          </p:cNvSpPr>
          <p:nvPr>
            <p:ph type="pic" idx="21"/>
          </p:nvPr>
        </p:nvSpPr>
        <p:spPr>
          <a:xfrm>
            <a:off x="5351574" y="1384300"/>
            <a:ext cx="7872413" cy="69977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355600" y="1016000"/>
            <a:ext cx="5892800" cy="3886200"/>
          </a:xfrm>
          <a:prstGeom prst="rect">
            <a:avLst/>
          </a:prstGeom>
        </p:spPr>
        <p:txBody>
          <a:bodyPr anchor="b"/>
          <a:lstStyle/>
          <a:p>
            <a:r>
              <a:t>Title Text</a:t>
            </a:r>
          </a:p>
        </p:txBody>
      </p:sp>
      <p:sp>
        <p:nvSpPr>
          <p:cNvPr id="40" name="Body Level One…"/>
          <p:cNvSpPr txBox="1">
            <a:spLocks noGrp="1"/>
          </p:cNvSpPr>
          <p:nvPr>
            <p:ph type="body" sz="quarter" idx="1"/>
          </p:nvPr>
        </p:nvSpPr>
        <p:spPr>
          <a:xfrm>
            <a:off x="355600" y="4889500"/>
            <a:ext cx="5892800" cy="38862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2742D-D1AF-EE60-46B9-0D99892B278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9FE8EA8-BA7E-05E6-9EDE-D962B2E2854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2775CFA-60D1-279E-F79C-142FC1F53C1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07E5C90-14BD-461A-5001-7A3B40911C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FA94B-BB65-F9E8-D171-ACB906C07C31}"/>
              </a:ext>
            </a:extLst>
          </p:cNvPr>
          <p:cNvSpPr>
            <a:spLocks noGrp="1"/>
          </p:cNvSpPr>
          <p:nvPr>
            <p:ph type="sldNum" sz="quarter" idx="12"/>
          </p:nvPr>
        </p:nvSpPr>
        <p:spPr/>
        <p:txBody>
          <a:bodyPr/>
          <a:lstStyle/>
          <a:p>
            <a:fld id="{907F3BEB-EB0C-7A4F-B265-61E7F73203C8}" type="slidenum">
              <a:rPr lang="en-US" smtClean="0"/>
              <a:t>‹#›</a:t>
            </a:fld>
            <a:endParaRPr lang="en-US"/>
          </a:p>
        </p:txBody>
      </p:sp>
    </p:spTree>
    <p:extLst>
      <p:ext uri="{BB962C8B-B14F-4D97-AF65-F5344CB8AC3E}">
        <p14:creationId xmlns:p14="http://schemas.microsoft.com/office/powerpoint/2010/main" val="39599434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BC31-99A6-7ECF-7604-685A7F3E181F}"/>
              </a:ext>
            </a:extLst>
          </p:cNvPr>
          <p:cNvSpPr>
            <a:spLocks noGrp="1"/>
          </p:cNvSpPr>
          <p:nvPr>
            <p:ph type="title"/>
          </p:nvPr>
        </p:nvSpPr>
        <p:spPr>
          <a:xfrm>
            <a:off x="887413" y="2432050"/>
            <a:ext cx="11217275" cy="4056063"/>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3A53E90-50A1-1F95-D87A-756DEDD8A711}"/>
              </a:ext>
            </a:extLst>
          </p:cNvPr>
          <p:cNvSpPr>
            <a:spLocks noGrp="1"/>
          </p:cNvSpPr>
          <p:nvPr>
            <p:ph type="body" idx="1"/>
          </p:nvPr>
        </p:nvSpPr>
        <p:spPr>
          <a:xfrm>
            <a:off x="887413" y="6527800"/>
            <a:ext cx="11217275" cy="2133600"/>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B9A56FB-7104-DB4C-04CC-727652800A7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7F06F36-13A3-2979-D30B-7CC5BEDD4B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32F167-F9C5-E2D5-F7DD-EEAADB700E8F}"/>
              </a:ext>
            </a:extLst>
          </p:cNvPr>
          <p:cNvSpPr>
            <a:spLocks noGrp="1"/>
          </p:cNvSpPr>
          <p:nvPr>
            <p:ph type="sldNum" sz="quarter" idx="12"/>
          </p:nvPr>
        </p:nvSpPr>
        <p:spPr/>
        <p:txBody>
          <a:bodyPr/>
          <a:lstStyle/>
          <a:p>
            <a:fld id="{907F3BEB-EB0C-7A4F-B265-61E7F73203C8}" type="slidenum">
              <a:rPr lang="en-US" smtClean="0"/>
              <a:t>‹#›</a:t>
            </a:fld>
            <a:endParaRPr lang="en-US"/>
          </a:p>
        </p:txBody>
      </p:sp>
    </p:spTree>
    <p:extLst>
      <p:ext uri="{BB962C8B-B14F-4D97-AF65-F5344CB8AC3E}">
        <p14:creationId xmlns:p14="http://schemas.microsoft.com/office/powerpoint/2010/main" val="3740563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A08B5-4FBE-F16E-EB24-6B5AEA23AE2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90C0870-CA39-5EE9-22EE-5F2F32B483A1}"/>
              </a:ext>
            </a:extLst>
          </p:cNvPr>
          <p:cNvSpPr>
            <a:spLocks noGrp="1"/>
          </p:cNvSpPr>
          <p:nvPr>
            <p:ph sz="half" idx="1"/>
          </p:nvPr>
        </p:nvSpPr>
        <p:spPr>
          <a:xfrm>
            <a:off x="893763" y="2597150"/>
            <a:ext cx="5532437" cy="61880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394A28A-661E-BCD0-3AF4-69CB642E03C8}"/>
              </a:ext>
            </a:extLst>
          </p:cNvPr>
          <p:cNvSpPr>
            <a:spLocks noGrp="1"/>
          </p:cNvSpPr>
          <p:nvPr>
            <p:ph sz="half" idx="2"/>
          </p:nvPr>
        </p:nvSpPr>
        <p:spPr>
          <a:xfrm>
            <a:off x="6578600" y="2597150"/>
            <a:ext cx="5532438" cy="61880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027DA3F-9844-6BEC-B6D4-2F4E4610EA2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5CF46DD-F21A-4A05-E55B-5F0E5039E1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21FD6-5486-1F48-D8AC-3ABEA9E50694}"/>
              </a:ext>
            </a:extLst>
          </p:cNvPr>
          <p:cNvSpPr>
            <a:spLocks noGrp="1"/>
          </p:cNvSpPr>
          <p:nvPr>
            <p:ph type="sldNum" sz="quarter" idx="12"/>
          </p:nvPr>
        </p:nvSpPr>
        <p:spPr/>
        <p:txBody>
          <a:bodyPr/>
          <a:lstStyle/>
          <a:p>
            <a:fld id="{907F3BEB-EB0C-7A4F-B265-61E7F73203C8}" type="slidenum">
              <a:rPr lang="en-US" smtClean="0"/>
              <a:t>‹#›</a:t>
            </a:fld>
            <a:endParaRPr lang="en-US"/>
          </a:p>
        </p:txBody>
      </p:sp>
    </p:spTree>
    <p:extLst>
      <p:ext uri="{BB962C8B-B14F-4D97-AF65-F5344CB8AC3E}">
        <p14:creationId xmlns:p14="http://schemas.microsoft.com/office/powerpoint/2010/main" val="3955508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8EC3B-63F5-C7B4-5892-6A514073DE57}"/>
              </a:ext>
            </a:extLst>
          </p:cNvPr>
          <p:cNvSpPr>
            <a:spLocks noGrp="1"/>
          </p:cNvSpPr>
          <p:nvPr>
            <p:ph type="title"/>
          </p:nvPr>
        </p:nvSpPr>
        <p:spPr>
          <a:xfrm>
            <a:off x="895350" y="519113"/>
            <a:ext cx="11217275" cy="1885950"/>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00DF239-FA4B-C313-30E5-C68CA945C40F}"/>
              </a:ext>
            </a:extLst>
          </p:cNvPr>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ACD8BD5-27A6-CCC3-D0CB-256EBA87AEB0}"/>
              </a:ext>
            </a:extLst>
          </p:cNvPr>
          <p:cNvSpPr>
            <a:spLocks noGrp="1"/>
          </p:cNvSpPr>
          <p:nvPr>
            <p:ph sz="half" idx="2"/>
          </p:nvPr>
        </p:nvSpPr>
        <p:spPr>
          <a:xfrm>
            <a:off x="895350" y="3562350"/>
            <a:ext cx="5502275" cy="5240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188D8C5-2103-AFD9-6F59-6E9E78AC1457}"/>
              </a:ext>
            </a:extLst>
          </p:cNvPr>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696C605-2B24-A7D3-C693-9C66F3AB889B}"/>
              </a:ext>
            </a:extLst>
          </p:cNvPr>
          <p:cNvSpPr>
            <a:spLocks noGrp="1"/>
          </p:cNvSpPr>
          <p:nvPr>
            <p:ph sz="quarter" idx="4"/>
          </p:nvPr>
        </p:nvSpPr>
        <p:spPr>
          <a:xfrm>
            <a:off x="6583363" y="3562350"/>
            <a:ext cx="5529262" cy="5240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56DDC18-7C18-25F6-980C-F0BA85FCAA7F}"/>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0BE77C1-11A1-2163-BB27-E74CAE219E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A761F7-AFD2-26D4-01E1-997F0F89B9B8}"/>
              </a:ext>
            </a:extLst>
          </p:cNvPr>
          <p:cNvSpPr>
            <a:spLocks noGrp="1"/>
          </p:cNvSpPr>
          <p:nvPr>
            <p:ph type="sldNum" sz="quarter" idx="12"/>
          </p:nvPr>
        </p:nvSpPr>
        <p:spPr/>
        <p:txBody>
          <a:bodyPr/>
          <a:lstStyle/>
          <a:p>
            <a:fld id="{907F3BEB-EB0C-7A4F-B265-61E7F73203C8}" type="slidenum">
              <a:rPr lang="en-US" smtClean="0"/>
              <a:t>‹#›</a:t>
            </a:fld>
            <a:endParaRPr lang="en-US"/>
          </a:p>
        </p:txBody>
      </p:sp>
    </p:spTree>
    <p:extLst>
      <p:ext uri="{BB962C8B-B14F-4D97-AF65-F5344CB8AC3E}">
        <p14:creationId xmlns:p14="http://schemas.microsoft.com/office/powerpoint/2010/main" val="42163986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7393D-9931-C0B7-102F-2FE26BC5233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9D2E905-7BB0-36D0-E034-7D5D5981DCE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9ADD3CA-30F2-CFA3-6497-45DBD1A220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CE3BB6-922A-586A-D6FD-24ADC75C380B}"/>
              </a:ext>
            </a:extLst>
          </p:cNvPr>
          <p:cNvSpPr>
            <a:spLocks noGrp="1"/>
          </p:cNvSpPr>
          <p:nvPr>
            <p:ph type="sldNum" sz="quarter" idx="12"/>
          </p:nvPr>
        </p:nvSpPr>
        <p:spPr/>
        <p:txBody>
          <a:bodyPr/>
          <a:lstStyle/>
          <a:p>
            <a:fld id="{907F3BEB-EB0C-7A4F-B265-61E7F73203C8}" type="slidenum">
              <a:rPr lang="en-US" smtClean="0"/>
              <a:t>‹#›</a:t>
            </a:fld>
            <a:endParaRPr lang="en-US"/>
          </a:p>
        </p:txBody>
      </p:sp>
    </p:spTree>
    <p:extLst>
      <p:ext uri="{BB962C8B-B14F-4D97-AF65-F5344CB8AC3E}">
        <p14:creationId xmlns:p14="http://schemas.microsoft.com/office/powerpoint/2010/main" val="920975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5D23E4-EA9E-067F-7023-20E60EE9B0A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427541F-A87F-E738-1931-BBA72641DA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BD8E98-FA62-9385-1F04-F80A842A57C2}"/>
              </a:ext>
            </a:extLst>
          </p:cNvPr>
          <p:cNvSpPr>
            <a:spLocks noGrp="1"/>
          </p:cNvSpPr>
          <p:nvPr>
            <p:ph type="sldNum" sz="quarter" idx="12"/>
          </p:nvPr>
        </p:nvSpPr>
        <p:spPr/>
        <p:txBody>
          <a:bodyPr/>
          <a:lstStyle/>
          <a:p>
            <a:fld id="{907F3BEB-EB0C-7A4F-B265-61E7F73203C8}" type="slidenum">
              <a:rPr lang="en-US" smtClean="0"/>
              <a:t>‹#›</a:t>
            </a:fld>
            <a:endParaRPr lang="en-US"/>
          </a:p>
        </p:txBody>
      </p:sp>
    </p:spTree>
    <p:extLst>
      <p:ext uri="{BB962C8B-B14F-4D97-AF65-F5344CB8AC3E}">
        <p14:creationId xmlns:p14="http://schemas.microsoft.com/office/powerpoint/2010/main" val="2249055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355D3-376A-BB53-A501-65B77CAF2750}"/>
              </a:ext>
            </a:extLst>
          </p:cNvPr>
          <p:cNvSpPr>
            <a:spLocks noGrp="1"/>
          </p:cNvSpPr>
          <p:nvPr>
            <p:ph type="title"/>
          </p:nvPr>
        </p:nvSpPr>
        <p:spPr>
          <a:xfrm>
            <a:off x="895350" y="650875"/>
            <a:ext cx="4194175" cy="2274888"/>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66A6694-102C-E2BC-603E-9F9A8AEA007D}"/>
              </a:ext>
            </a:extLst>
          </p:cNvPr>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A52D1DD-C0AA-96DB-65AA-30240DB68D09}"/>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280FB82-6EA8-4F5F-6F9E-F47F550DE78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7162BF5-C970-0FA5-57FE-B1BA2AEED5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D4B770-2A8D-AA52-47EB-7705EFFD3951}"/>
              </a:ext>
            </a:extLst>
          </p:cNvPr>
          <p:cNvSpPr>
            <a:spLocks noGrp="1"/>
          </p:cNvSpPr>
          <p:nvPr>
            <p:ph type="sldNum" sz="quarter" idx="12"/>
          </p:nvPr>
        </p:nvSpPr>
        <p:spPr/>
        <p:txBody>
          <a:bodyPr/>
          <a:lstStyle/>
          <a:p>
            <a:fld id="{907F3BEB-EB0C-7A4F-B265-61E7F73203C8}" type="slidenum">
              <a:rPr lang="en-US" smtClean="0"/>
              <a:t>‹#›</a:t>
            </a:fld>
            <a:endParaRPr lang="en-US"/>
          </a:p>
        </p:txBody>
      </p:sp>
    </p:spTree>
    <p:extLst>
      <p:ext uri="{BB962C8B-B14F-4D97-AF65-F5344CB8AC3E}">
        <p14:creationId xmlns:p14="http://schemas.microsoft.com/office/powerpoint/2010/main" val="3054357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4C3D3-D516-A25B-AACA-6A4395C9A1F3}"/>
              </a:ext>
            </a:extLst>
          </p:cNvPr>
          <p:cNvSpPr>
            <a:spLocks noGrp="1"/>
          </p:cNvSpPr>
          <p:nvPr>
            <p:ph type="title"/>
          </p:nvPr>
        </p:nvSpPr>
        <p:spPr>
          <a:xfrm>
            <a:off x="895350" y="650875"/>
            <a:ext cx="4194175" cy="2274888"/>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4FB319F-4129-A7E6-4C25-48EC44086F6B}"/>
              </a:ext>
            </a:extLst>
          </p:cNvPr>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DD91E8-B7EF-A61C-CA47-474F64B74C63}"/>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FE42DA-945F-7AB9-1377-996D52183AE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595A84E-EDB4-0B1D-58A6-8F3EA1F39B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58B459-73C0-24A6-12D4-C4EF8BC7D036}"/>
              </a:ext>
            </a:extLst>
          </p:cNvPr>
          <p:cNvSpPr>
            <a:spLocks noGrp="1"/>
          </p:cNvSpPr>
          <p:nvPr>
            <p:ph type="sldNum" sz="quarter" idx="12"/>
          </p:nvPr>
        </p:nvSpPr>
        <p:spPr/>
        <p:txBody>
          <a:bodyPr/>
          <a:lstStyle/>
          <a:p>
            <a:fld id="{907F3BEB-EB0C-7A4F-B265-61E7F73203C8}" type="slidenum">
              <a:rPr lang="en-US" smtClean="0"/>
              <a:t>‹#›</a:t>
            </a:fld>
            <a:endParaRPr lang="en-US"/>
          </a:p>
        </p:txBody>
      </p:sp>
    </p:spTree>
    <p:extLst>
      <p:ext uri="{BB962C8B-B14F-4D97-AF65-F5344CB8AC3E}">
        <p14:creationId xmlns:p14="http://schemas.microsoft.com/office/powerpoint/2010/main" val="41376373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F120-1382-4BE0-4C70-0FE6A16A7E5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56206C9-56F0-6D5F-E84C-778D008DB1B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2EC6B35-D63D-7651-0F43-71351DD670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6B23788-F34F-D41C-016B-27BB47A048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A5EB8-C763-21D6-02AF-DFE4686D938D}"/>
              </a:ext>
            </a:extLst>
          </p:cNvPr>
          <p:cNvSpPr>
            <a:spLocks noGrp="1"/>
          </p:cNvSpPr>
          <p:nvPr>
            <p:ph type="sldNum" sz="quarter" idx="12"/>
          </p:nvPr>
        </p:nvSpPr>
        <p:spPr/>
        <p:txBody>
          <a:bodyPr/>
          <a:lstStyle/>
          <a:p>
            <a:fld id="{907F3BEB-EB0C-7A4F-B265-61E7F73203C8}" type="slidenum">
              <a:rPr lang="en-US" smtClean="0"/>
              <a:t>‹#›</a:t>
            </a:fld>
            <a:endParaRPr lang="en-US"/>
          </a:p>
        </p:txBody>
      </p:sp>
    </p:spTree>
    <p:extLst>
      <p:ext uri="{BB962C8B-B14F-4D97-AF65-F5344CB8AC3E}">
        <p14:creationId xmlns:p14="http://schemas.microsoft.com/office/powerpoint/2010/main" val="10946818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A60E25-CE14-7223-E986-7A04A77B65DF}"/>
              </a:ext>
            </a:extLst>
          </p:cNvPr>
          <p:cNvSpPr>
            <a:spLocks noGrp="1"/>
          </p:cNvSpPr>
          <p:nvPr>
            <p:ph type="title" orient="vert"/>
          </p:nvPr>
        </p:nvSpPr>
        <p:spPr>
          <a:xfrm>
            <a:off x="9307513" y="519113"/>
            <a:ext cx="2803525" cy="8266112"/>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DA2E0F8-BF15-DA18-DC16-576238F1237A}"/>
              </a:ext>
            </a:extLst>
          </p:cNvPr>
          <p:cNvSpPr>
            <a:spLocks noGrp="1"/>
          </p:cNvSpPr>
          <p:nvPr>
            <p:ph type="body" orient="vert" idx="1"/>
          </p:nvPr>
        </p:nvSpPr>
        <p:spPr>
          <a:xfrm>
            <a:off x="893763" y="519113"/>
            <a:ext cx="8261350" cy="8266112"/>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DFDC1B1-FEA6-BDA7-B9D4-88EED7D594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42CCE38-A384-01C4-FEA3-C834CEA60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69AF58-D2F2-0BE1-EB5A-9DBE16B35F66}"/>
              </a:ext>
            </a:extLst>
          </p:cNvPr>
          <p:cNvSpPr>
            <a:spLocks noGrp="1"/>
          </p:cNvSpPr>
          <p:nvPr>
            <p:ph type="sldNum" sz="quarter" idx="12"/>
          </p:nvPr>
        </p:nvSpPr>
        <p:spPr/>
        <p:txBody>
          <a:bodyPr/>
          <a:lstStyle/>
          <a:p>
            <a:fld id="{907F3BEB-EB0C-7A4F-B265-61E7F73203C8}" type="slidenum">
              <a:rPr lang="en-US" smtClean="0"/>
              <a:t>‹#›</a:t>
            </a:fld>
            <a:endParaRPr lang="en-US"/>
          </a:p>
        </p:txBody>
      </p:sp>
    </p:spTree>
    <p:extLst>
      <p:ext uri="{BB962C8B-B14F-4D97-AF65-F5344CB8AC3E}">
        <p14:creationId xmlns:p14="http://schemas.microsoft.com/office/powerpoint/2010/main" val="1281502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xfrm>
            <a:off x="12306299" y="9271000"/>
            <a:ext cx="342901" cy="355600"/>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A3C2A-CD71-6331-67E3-107E72B51CF0}"/>
              </a:ext>
            </a:extLst>
          </p:cNvPr>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64F3150-790A-B4D9-18EA-712793BE15C3}"/>
              </a:ext>
            </a:extLst>
          </p:cNvPr>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FAC3FA1-4700-27C1-3B49-D8285C3C011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729DEE6-DA8E-4E5F-0688-980E35D8B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46D621-B7BD-7AE8-60B0-551E8F6DCC97}"/>
              </a:ext>
            </a:extLst>
          </p:cNvPr>
          <p:cNvSpPr>
            <a:spLocks noGrp="1"/>
          </p:cNvSpPr>
          <p:nvPr>
            <p:ph type="sldNum" sz="quarter" idx="12"/>
          </p:nvPr>
        </p:nvSpPr>
        <p:spPr/>
        <p:txBody>
          <a:bodyPr/>
          <a:lstStyle/>
          <a:p>
            <a:fld id="{E326B3C7-378F-954B-8B57-A196EE4A081B}" type="slidenum">
              <a:rPr lang="en-US" smtClean="0"/>
              <a:t>‹#›</a:t>
            </a:fld>
            <a:endParaRPr lang="en-US"/>
          </a:p>
        </p:txBody>
      </p:sp>
    </p:spTree>
    <p:extLst>
      <p:ext uri="{BB962C8B-B14F-4D97-AF65-F5344CB8AC3E}">
        <p14:creationId xmlns:p14="http://schemas.microsoft.com/office/powerpoint/2010/main" val="3317759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14EE7-8D38-8FFC-E430-758A504B3840}"/>
              </a:ext>
            </a:extLst>
          </p:cNvPr>
          <p:cNvSpPr>
            <a:spLocks noGrp="1"/>
          </p:cNvSpPr>
          <p:nvPr>
            <p:ph type="title"/>
          </p:nvPr>
        </p:nvSpPr>
        <p:spPr>
          <a:xfrm>
            <a:off x="893763" y="519113"/>
            <a:ext cx="11217275" cy="1885950"/>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3E9256-A491-23AF-CFEE-2C7DBB42C3E6}"/>
              </a:ext>
            </a:extLst>
          </p:cNvPr>
          <p:cNvSpPr>
            <a:spLocks noGrp="1"/>
          </p:cNvSpPr>
          <p:nvPr>
            <p:ph idx="1"/>
          </p:nvPr>
        </p:nvSpPr>
        <p:spPr>
          <a:xfrm>
            <a:off x="893763" y="2597150"/>
            <a:ext cx="11217275" cy="618807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A91B1CD-B5F0-5CD9-88BC-9754129A1C5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7D79402-38C0-CCA8-9272-10F992E75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8F3B-2F48-12E3-3665-BE5FC1D33215}"/>
              </a:ext>
            </a:extLst>
          </p:cNvPr>
          <p:cNvSpPr>
            <a:spLocks noGrp="1"/>
          </p:cNvSpPr>
          <p:nvPr>
            <p:ph type="sldNum" sz="quarter" idx="12"/>
          </p:nvPr>
        </p:nvSpPr>
        <p:spPr/>
        <p:txBody>
          <a:bodyPr/>
          <a:lstStyle/>
          <a:p>
            <a:fld id="{E326B3C7-378F-954B-8B57-A196EE4A081B}" type="slidenum">
              <a:rPr lang="en-US" smtClean="0"/>
              <a:t>‹#›</a:t>
            </a:fld>
            <a:endParaRPr lang="en-US"/>
          </a:p>
        </p:txBody>
      </p:sp>
    </p:spTree>
    <p:extLst>
      <p:ext uri="{BB962C8B-B14F-4D97-AF65-F5344CB8AC3E}">
        <p14:creationId xmlns:p14="http://schemas.microsoft.com/office/powerpoint/2010/main" val="2147114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01FB-2FAE-D001-3885-C6B4874AFDF8}"/>
              </a:ext>
            </a:extLst>
          </p:cNvPr>
          <p:cNvSpPr>
            <a:spLocks noGrp="1"/>
          </p:cNvSpPr>
          <p:nvPr>
            <p:ph type="title"/>
          </p:nvPr>
        </p:nvSpPr>
        <p:spPr>
          <a:xfrm>
            <a:off x="887413" y="2432050"/>
            <a:ext cx="11217275" cy="4056063"/>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50F3983-3241-DA36-1243-1A304B536E77}"/>
              </a:ext>
            </a:extLst>
          </p:cNvPr>
          <p:cNvSpPr>
            <a:spLocks noGrp="1"/>
          </p:cNvSpPr>
          <p:nvPr>
            <p:ph type="body" idx="1"/>
          </p:nvPr>
        </p:nvSpPr>
        <p:spPr>
          <a:xfrm>
            <a:off x="887413" y="6527800"/>
            <a:ext cx="11217275" cy="2133600"/>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75EA678-E424-34D3-B7FC-FEA65B22E7C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D9E63A3-8B54-733C-CF35-56067E361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B610C5-94F1-CA5E-9F9B-5D3AB67224DD}"/>
              </a:ext>
            </a:extLst>
          </p:cNvPr>
          <p:cNvSpPr>
            <a:spLocks noGrp="1"/>
          </p:cNvSpPr>
          <p:nvPr>
            <p:ph type="sldNum" sz="quarter" idx="12"/>
          </p:nvPr>
        </p:nvSpPr>
        <p:spPr/>
        <p:txBody>
          <a:bodyPr/>
          <a:lstStyle/>
          <a:p>
            <a:fld id="{E326B3C7-378F-954B-8B57-A196EE4A081B}" type="slidenum">
              <a:rPr lang="en-US" smtClean="0"/>
              <a:t>‹#›</a:t>
            </a:fld>
            <a:endParaRPr lang="en-US"/>
          </a:p>
        </p:txBody>
      </p:sp>
    </p:spTree>
    <p:extLst>
      <p:ext uri="{BB962C8B-B14F-4D97-AF65-F5344CB8AC3E}">
        <p14:creationId xmlns:p14="http://schemas.microsoft.com/office/powerpoint/2010/main" val="27895374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8111C-BB29-42E5-B470-7EEA3667893B}"/>
              </a:ext>
            </a:extLst>
          </p:cNvPr>
          <p:cNvSpPr>
            <a:spLocks noGrp="1"/>
          </p:cNvSpPr>
          <p:nvPr>
            <p:ph type="title"/>
          </p:nvPr>
        </p:nvSpPr>
        <p:spPr>
          <a:xfrm>
            <a:off x="893763" y="519113"/>
            <a:ext cx="11217275" cy="1885950"/>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786A382-1952-0035-BE78-3BA2357B397E}"/>
              </a:ext>
            </a:extLst>
          </p:cNvPr>
          <p:cNvSpPr>
            <a:spLocks noGrp="1"/>
          </p:cNvSpPr>
          <p:nvPr>
            <p:ph sz="half" idx="1"/>
          </p:nvPr>
        </p:nvSpPr>
        <p:spPr>
          <a:xfrm>
            <a:off x="893763" y="2597150"/>
            <a:ext cx="5532437" cy="618807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9D0A21D-86C8-5B60-0CA9-25B7DBC1AB9D}"/>
              </a:ext>
            </a:extLst>
          </p:cNvPr>
          <p:cNvSpPr>
            <a:spLocks noGrp="1"/>
          </p:cNvSpPr>
          <p:nvPr>
            <p:ph sz="half" idx="2"/>
          </p:nvPr>
        </p:nvSpPr>
        <p:spPr>
          <a:xfrm>
            <a:off x="6578600" y="2597150"/>
            <a:ext cx="5532438" cy="618807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E0CF9D4-5983-0816-3B6B-FAC5606DE5E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537B0BB-1DF8-8D38-A783-8CC307CF03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1A7572-1AF6-65F0-4B18-C72975B04BC8}"/>
              </a:ext>
            </a:extLst>
          </p:cNvPr>
          <p:cNvSpPr>
            <a:spLocks noGrp="1"/>
          </p:cNvSpPr>
          <p:nvPr>
            <p:ph type="sldNum" sz="quarter" idx="12"/>
          </p:nvPr>
        </p:nvSpPr>
        <p:spPr/>
        <p:txBody>
          <a:bodyPr/>
          <a:lstStyle/>
          <a:p>
            <a:fld id="{E326B3C7-378F-954B-8B57-A196EE4A081B}" type="slidenum">
              <a:rPr lang="en-US" smtClean="0"/>
              <a:t>‹#›</a:t>
            </a:fld>
            <a:endParaRPr lang="en-US"/>
          </a:p>
        </p:txBody>
      </p:sp>
    </p:spTree>
    <p:extLst>
      <p:ext uri="{BB962C8B-B14F-4D97-AF65-F5344CB8AC3E}">
        <p14:creationId xmlns:p14="http://schemas.microsoft.com/office/powerpoint/2010/main" val="9054502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6848B-FCBD-A51E-A0B6-B7F34921F3A7}"/>
              </a:ext>
            </a:extLst>
          </p:cNvPr>
          <p:cNvSpPr>
            <a:spLocks noGrp="1"/>
          </p:cNvSpPr>
          <p:nvPr>
            <p:ph type="title"/>
          </p:nvPr>
        </p:nvSpPr>
        <p:spPr>
          <a:xfrm>
            <a:off x="895350" y="519113"/>
            <a:ext cx="11217275" cy="1885950"/>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B036664-25A0-39FD-C4D9-0D903F4F08C8}"/>
              </a:ext>
            </a:extLst>
          </p:cNvPr>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FEE0D29-11BD-0433-6EF9-87E95A00E272}"/>
              </a:ext>
            </a:extLst>
          </p:cNvPr>
          <p:cNvSpPr>
            <a:spLocks noGrp="1"/>
          </p:cNvSpPr>
          <p:nvPr>
            <p:ph sz="half" idx="2"/>
          </p:nvPr>
        </p:nvSpPr>
        <p:spPr>
          <a:xfrm>
            <a:off x="895350" y="3562350"/>
            <a:ext cx="5502275" cy="5240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62E97A7-68CF-C2F3-8D94-BD6A7AA7E92F}"/>
              </a:ext>
            </a:extLst>
          </p:cNvPr>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800A006-61DA-4078-C7E7-6236F4949630}"/>
              </a:ext>
            </a:extLst>
          </p:cNvPr>
          <p:cNvSpPr>
            <a:spLocks noGrp="1"/>
          </p:cNvSpPr>
          <p:nvPr>
            <p:ph sz="quarter" idx="4"/>
          </p:nvPr>
        </p:nvSpPr>
        <p:spPr>
          <a:xfrm>
            <a:off x="6583363" y="3562350"/>
            <a:ext cx="5529262" cy="5240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102F5F9-EB3F-E643-F82F-8801989D98D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69C4E7A-9375-3CA6-2532-A7D0521B7C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ABB9C1-8184-4215-C65F-C7A9A3F02BF7}"/>
              </a:ext>
            </a:extLst>
          </p:cNvPr>
          <p:cNvSpPr>
            <a:spLocks noGrp="1"/>
          </p:cNvSpPr>
          <p:nvPr>
            <p:ph type="sldNum" sz="quarter" idx="12"/>
          </p:nvPr>
        </p:nvSpPr>
        <p:spPr/>
        <p:txBody>
          <a:bodyPr/>
          <a:lstStyle/>
          <a:p>
            <a:fld id="{E326B3C7-378F-954B-8B57-A196EE4A081B}" type="slidenum">
              <a:rPr lang="en-US" smtClean="0"/>
              <a:t>‹#›</a:t>
            </a:fld>
            <a:endParaRPr lang="en-US"/>
          </a:p>
        </p:txBody>
      </p:sp>
    </p:spTree>
    <p:extLst>
      <p:ext uri="{BB962C8B-B14F-4D97-AF65-F5344CB8AC3E}">
        <p14:creationId xmlns:p14="http://schemas.microsoft.com/office/powerpoint/2010/main" val="15085009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7BF60-291D-B5BE-7534-7A0BE9DEE89A}"/>
              </a:ext>
            </a:extLst>
          </p:cNvPr>
          <p:cNvSpPr>
            <a:spLocks noGrp="1"/>
          </p:cNvSpPr>
          <p:nvPr>
            <p:ph type="title"/>
          </p:nvPr>
        </p:nvSpPr>
        <p:spPr>
          <a:xfrm>
            <a:off x="893763" y="519113"/>
            <a:ext cx="11217275" cy="1885950"/>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71A91B6-6990-84AD-C1FD-1F6CF0B5540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7B2A42-165D-B333-6BEF-B69F8745BC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C1F5DF-C415-A6D9-F68F-5E35A34835D1}"/>
              </a:ext>
            </a:extLst>
          </p:cNvPr>
          <p:cNvSpPr>
            <a:spLocks noGrp="1"/>
          </p:cNvSpPr>
          <p:nvPr>
            <p:ph type="sldNum" sz="quarter" idx="12"/>
          </p:nvPr>
        </p:nvSpPr>
        <p:spPr/>
        <p:txBody>
          <a:bodyPr/>
          <a:lstStyle/>
          <a:p>
            <a:fld id="{E326B3C7-378F-954B-8B57-A196EE4A081B}" type="slidenum">
              <a:rPr lang="en-US" smtClean="0"/>
              <a:t>‹#›</a:t>
            </a:fld>
            <a:endParaRPr lang="en-US"/>
          </a:p>
        </p:txBody>
      </p:sp>
    </p:spTree>
    <p:extLst>
      <p:ext uri="{BB962C8B-B14F-4D97-AF65-F5344CB8AC3E}">
        <p14:creationId xmlns:p14="http://schemas.microsoft.com/office/powerpoint/2010/main" val="2201953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23492-D21C-7F92-16A0-F953C00CAEF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3A0E531-3A88-F21B-FE04-6CA635645A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D2EBE7-5F61-9D15-C77C-774D1F44978A}"/>
              </a:ext>
            </a:extLst>
          </p:cNvPr>
          <p:cNvSpPr>
            <a:spLocks noGrp="1"/>
          </p:cNvSpPr>
          <p:nvPr>
            <p:ph type="sldNum" sz="quarter" idx="12"/>
          </p:nvPr>
        </p:nvSpPr>
        <p:spPr/>
        <p:txBody>
          <a:bodyPr/>
          <a:lstStyle/>
          <a:p>
            <a:fld id="{E326B3C7-378F-954B-8B57-A196EE4A081B}" type="slidenum">
              <a:rPr lang="en-US" smtClean="0"/>
              <a:t>‹#›</a:t>
            </a:fld>
            <a:endParaRPr lang="en-US"/>
          </a:p>
        </p:txBody>
      </p:sp>
    </p:spTree>
    <p:extLst>
      <p:ext uri="{BB962C8B-B14F-4D97-AF65-F5344CB8AC3E}">
        <p14:creationId xmlns:p14="http://schemas.microsoft.com/office/powerpoint/2010/main" val="32159504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F6C52-82A3-878B-4010-8175766B43D0}"/>
              </a:ext>
            </a:extLst>
          </p:cNvPr>
          <p:cNvSpPr>
            <a:spLocks noGrp="1"/>
          </p:cNvSpPr>
          <p:nvPr>
            <p:ph type="title"/>
          </p:nvPr>
        </p:nvSpPr>
        <p:spPr>
          <a:xfrm>
            <a:off x="895350" y="650875"/>
            <a:ext cx="4194175" cy="2274888"/>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97238A2-DF90-D5B3-406F-FBE70006BC4C}"/>
              </a:ext>
            </a:extLst>
          </p:cNvPr>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9746B76-26F8-43A9-23E5-5C03A884B753}"/>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7CAECB0-7FCA-8359-EB6D-CCEDD55438B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25DF107-B6E1-A920-FC64-6334F5B15C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6A42B-5A6E-A1B4-D09A-6DE5730E737D}"/>
              </a:ext>
            </a:extLst>
          </p:cNvPr>
          <p:cNvSpPr>
            <a:spLocks noGrp="1"/>
          </p:cNvSpPr>
          <p:nvPr>
            <p:ph type="sldNum" sz="quarter" idx="12"/>
          </p:nvPr>
        </p:nvSpPr>
        <p:spPr/>
        <p:txBody>
          <a:bodyPr/>
          <a:lstStyle/>
          <a:p>
            <a:fld id="{E326B3C7-378F-954B-8B57-A196EE4A081B}" type="slidenum">
              <a:rPr lang="en-US" smtClean="0"/>
              <a:t>‹#›</a:t>
            </a:fld>
            <a:endParaRPr lang="en-US"/>
          </a:p>
        </p:txBody>
      </p:sp>
    </p:spTree>
    <p:extLst>
      <p:ext uri="{BB962C8B-B14F-4D97-AF65-F5344CB8AC3E}">
        <p14:creationId xmlns:p14="http://schemas.microsoft.com/office/powerpoint/2010/main" val="32298113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806A6-7F61-482D-0712-7FD3FECF47BC}"/>
              </a:ext>
            </a:extLst>
          </p:cNvPr>
          <p:cNvSpPr>
            <a:spLocks noGrp="1"/>
          </p:cNvSpPr>
          <p:nvPr>
            <p:ph type="title"/>
          </p:nvPr>
        </p:nvSpPr>
        <p:spPr>
          <a:xfrm>
            <a:off x="895350" y="650875"/>
            <a:ext cx="4194175" cy="2274888"/>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97F6854-B676-C37B-B662-8CC976CC339C}"/>
              </a:ext>
            </a:extLst>
          </p:cNvPr>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166929-C072-A897-34F0-6B2D3AF94D34}"/>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9E62DE8-C0B2-4C2E-DB57-5A92895255C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9AADB6E-7116-9893-BB54-524214E385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EBCE2C-5BA3-3F67-12DA-E00403C0AC2E}"/>
              </a:ext>
            </a:extLst>
          </p:cNvPr>
          <p:cNvSpPr>
            <a:spLocks noGrp="1"/>
          </p:cNvSpPr>
          <p:nvPr>
            <p:ph type="sldNum" sz="quarter" idx="12"/>
          </p:nvPr>
        </p:nvSpPr>
        <p:spPr/>
        <p:txBody>
          <a:bodyPr/>
          <a:lstStyle/>
          <a:p>
            <a:fld id="{E326B3C7-378F-954B-8B57-A196EE4A081B}" type="slidenum">
              <a:rPr lang="en-US" smtClean="0"/>
              <a:t>‹#›</a:t>
            </a:fld>
            <a:endParaRPr lang="en-US"/>
          </a:p>
        </p:txBody>
      </p:sp>
    </p:spTree>
    <p:extLst>
      <p:ext uri="{BB962C8B-B14F-4D97-AF65-F5344CB8AC3E}">
        <p14:creationId xmlns:p14="http://schemas.microsoft.com/office/powerpoint/2010/main" val="32821190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DD5AD-D2F3-100C-23E3-ACF657FB0C4F}"/>
              </a:ext>
            </a:extLst>
          </p:cNvPr>
          <p:cNvSpPr>
            <a:spLocks noGrp="1"/>
          </p:cNvSpPr>
          <p:nvPr>
            <p:ph type="title"/>
          </p:nvPr>
        </p:nvSpPr>
        <p:spPr>
          <a:xfrm>
            <a:off x="893763" y="519113"/>
            <a:ext cx="11217275" cy="1885950"/>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9DE9EF7-2A3D-DD96-E530-AF45004D6A57}"/>
              </a:ext>
            </a:extLst>
          </p:cNvPr>
          <p:cNvSpPr>
            <a:spLocks noGrp="1"/>
          </p:cNvSpPr>
          <p:nvPr>
            <p:ph type="body" orient="vert" idx="1"/>
          </p:nvPr>
        </p:nvSpPr>
        <p:spPr>
          <a:xfrm>
            <a:off x="893763" y="2597150"/>
            <a:ext cx="11217275" cy="618807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73F241-C824-F81F-BED4-A7A45BADBE2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C6AA80D-47A6-4248-E1E5-3F4BAB0770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9522E0-780F-452A-610B-75977390DAF9}"/>
              </a:ext>
            </a:extLst>
          </p:cNvPr>
          <p:cNvSpPr>
            <a:spLocks noGrp="1"/>
          </p:cNvSpPr>
          <p:nvPr>
            <p:ph type="sldNum" sz="quarter" idx="12"/>
          </p:nvPr>
        </p:nvSpPr>
        <p:spPr/>
        <p:txBody>
          <a:bodyPr/>
          <a:lstStyle/>
          <a:p>
            <a:fld id="{E326B3C7-378F-954B-8B57-A196EE4A081B}" type="slidenum">
              <a:rPr lang="en-US" smtClean="0"/>
              <a:t>‹#›</a:t>
            </a:fld>
            <a:endParaRPr lang="en-US"/>
          </a:p>
        </p:txBody>
      </p:sp>
    </p:spTree>
    <p:extLst>
      <p:ext uri="{BB962C8B-B14F-4D97-AF65-F5344CB8AC3E}">
        <p14:creationId xmlns:p14="http://schemas.microsoft.com/office/powerpoint/2010/main" val="3726434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xfrm>
            <a:off x="12309763" y="9257146"/>
            <a:ext cx="342901" cy="355600"/>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B67DC7-8B59-23FD-589A-4C923BEC1058}"/>
              </a:ext>
            </a:extLst>
          </p:cNvPr>
          <p:cNvSpPr>
            <a:spLocks noGrp="1"/>
          </p:cNvSpPr>
          <p:nvPr>
            <p:ph type="title" orient="vert"/>
          </p:nvPr>
        </p:nvSpPr>
        <p:spPr>
          <a:xfrm>
            <a:off x="9307513" y="519113"/>
            <a:ext cx="2803525" cy="8266112"/>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5056F7A-9DC3-CABA-0CD8-313703E85587}"/>
              </a:ext>
            </a:extLst>
          </p:cNvPr>
          <p:cNvSpPr>
            <a:spLocks noGrp="1"/>
          </p:cNvSpPr>
          <p:nvPr>
            <p:ph type="body" orient="vert" idx="1"/>
          </p:nvPr>
        </p:nvSpPr>
        <p:spPr>
          <a:xfrm>
            <a:off x="893763" y="519113"/>
            <a:ext cx="8261350" cy="8266112"/>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A38D81C-83E1-A171-362C-A8CA085CB10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6719ED9-4F7F-D98D-8517-B0DDDB3CA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C1409-0BE4-AF8E-0EE7-24E738A5A53B}"/>
              </a:ext>
            </a:extLst>
          </p:cNvPr>
          <p:cNvSpPr>
            <a:spLocks noGrp="1"/>
          </p:cNvSpPr>
          <p:nvPr>
            <p:ph type="sldNum" sz="quarter" idx="12"/>
          </p:nvPr>
        </p:nvSpPr>
        <p:spPr/>
        <p:txBody>
          <a:bodyPr/>
          <a:lstStyle/>
          <a:p>
            <a:fld id="{E326B3C7-378F-954B-8B57-A196EE4A081B}" type="slidenum">
              <a:rPr lang="en-US" smtClean="0"/>
              <a:t>‹#›</a:t>
            </a:fld>
            <a:endParaRPr lang="en-US"/>
          </a:p>
        </p:txBody>
      </p:sp>
    </p:spTree>
    <p:extLst>
      <p:ext uri="{BB962C8B-B14F-4D97-AF65-F5344CB8AC3E}">
        <p14:creationId xmlns:p14="http://schemas.microsoft.com/office/powerpoint/2010/main" val="17859241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3"/>
          <p:cNvSpPr>
            <a:spLocks noChangeArrowheads="1"/>
          </p:cNvSpPr>
          <p:nvPr userDrawn="1"/>
        </p:nvSpPr>
        <p:spPr bwMode="auto">
          <a:xfrm>
            <a:off x="0" y="0"/>
            <a:ext cx="13004800" cy="9753600"/>
          </a:xfrm>
          <a:prstGeom prst="rect">
            <a:avLst/>
          </a:prstGeom>
          <a:gradFill rotWithShape="1">
            <a:gsLst>
              <a:gs pos="0">
                <a:srgbClr val="000090"/>
              </a:gs>
              <a:gs pos="100000">
                <a:schemeClr val="accent4"/>
              </a:gs>
            </a:gsLst>
            <a:lin ang="5400000" scaled="1"/>
          </a:gradFill>
          <a:ln w="9525">
            <a:solidFill>
              <a:schemeClr val="tx1"/>
            </a:solidFill>
            <a:miter lim="800000"/>
            <a:headEnd/>
            <a:tailEnd/>
          </a:ln>
          <a:effectLst/>
        </p:spPr>
        <p:txBody>
          <a:bodyPr wrap="none" lIns="127837" tIns="63918" rIns="127837" bIns="63918" anchor="ctr">
            <a:prstTxWarp prst="textNoShape">
              <a:avLst/>
            </a:prstTxWarp>
          </a:bodyPr>
          <a:lstStyle/>
          <a:p>
            <a:pPr algn="ctr">
              <a:defRPr/>
            </a:pPr>
            <a:endParaRPr lang="en-US" sz="4518"/>
          </a:p>
        </p:txBody>
      </p:sp>
      <p:sp>
        <p:nvSpPr>
          <p:cNvPr id="5123" name="Rectangle 3"/>
          <p:cNvSpPr>
            <a:spLocks noGrp="1" noChangeArrowheads="1"/>
          </p:cNvSpPr>
          <p:nvPr>
            <p:ph type="ctrTitle"/>
          </p:nvPr>
        </p:nvSpPr>
        <p:spPr>
          <a:xfrm>
            <a:off x="975360" y="3029938"/>
            <a:ext cx="11054080" cy="2090702"/>
          </a:xfrm>
        </p:spPr>
        <p:txBody>
          <a:bodyPr/>
          <a:lstStyle>
            <a:lvl1pPr>
              <a:defRPr sz="7529" b="1">
                <a:solidFill>
                  <a:srgbClr val="FFFF99"/>
                </a:solidFill>
              </a:defRPr>
            </a:lvl1pPr>
          </a:lstStyle>
          <a:p>
            <a:r>
              <a:rPr lang="en-US" dirty="0"/>
              <a:t>Click to edit Master title style</a:t>
            </a:r>
          </a:p>
        </p:txBody>
      </p:sp>
      <p:sp>
        <p:nvSpPr>
          <p:cNvPr id="5124" name="Rectangle 4"/>
          <p:cNvSpPr>
            <a:spLocks noGrp="1" noChangeArrowheads="1"/>
          </p:cNvSpPr>
          <p:nvPr>
            <p:ph type="subTitle" idx="1"/>
          </p:nvPr>
        </p:nvSpPr>
        <p:spPr>
          <a:xfrm>
            <a:off x="1950720" y="5527040"/>
            <a:ext cx="9103360" cy="2492587"/>
          </a:xfrm>
        </p:spPr>
        <p:txBody>
          <a:bodyPr/>
          <a:lstStyle>
            <a:lvl1pPr marL="0" indent="0" algn="ctr">
              <a:buFontTx/>
              <a:buNone/>
              <a:defRPr/>
            </a:lvl1pPr>
          </a:lstStyle>
          <a:p>
            <a:r>
              <a:rPr lang="en-US"/>
              <a:t>Click to edit Master subtitle style</a:t>
            </a:r>
          </a:p>
        </p:txBody>
      </p:sp>
      <p:sp>
        <p:nvSpPr>
          <p:cNvPr id="8" name="Rectangle 5"/>
          <p:cNvSpPr>
            <a:spLocks noGrp="1" noChangeArrowheads="1"/>
          </p:cNvSpPr>
          <p:nvPr>
            <p:ph type="dt" sz="half" idx="10"/>
          </p:nvPr>
        </p:nvSpPr>
        <p:spPr/>
        <p:txBody>
          <a:bodyPr/>
          <a:lstStyle>
            <a:lvl1pPr>
              <a:defRPr/>
            </a:lvl1pPr>
          </a:lstStyle>
          <a:p>
            <a:pPr>
              <a:defRPr/>
            </a:pPr>
            <a:endParaRPr lang="en-US"/>
          </a:p>
        </p:txBody>
      </p:sp>
      <p:sp>
        <p:nvSpPr>
          <p:cNvPr id="9" name="Rectangle 6"/>
          <p:cNvSpPr>
            <a:spLocks noGrp="1" noChangeArrowheads="1"/>
          </p:cNvSpPr>
          <p:nvPr>
            <p:ph type="ftr" sz="quarter" idx="11"/>
          </p:nvPr>
        </p:nvSpPr>
        <p:spPr/>
        <p:txBody>
          <a:bodyPr/>
          <a:lstStyle>
            <a:lvl1pPr>
              <a:defRPr/>
            </a:lvl1pPr>
          </a:lstStyle>
          <a:p>
            <a:pPr>
              <a:defRPr/>
            </a:pPr>
            <a:endParaRPr lang="en-US"/>
          </a:p>
        </p:txBody>
      </p:sp>
      <p:sp>
        <p:nvSpPr>
          <p:cNvPr id="10" name="Rectangle 7"/>
          <p:cNvSpPr>
            <a:spLocks noGrp="1" noChangeArrowheads="1"/>
          </p:cNvSpPr>
          <p:nvPr>
            <p:ph type="sldNum" sz="quarter" idx="12"/>
          </p:nvPr>
        </p:nvSpPr>
        <p:spPr/>
        <p:txBody>
          <a:bodyPr/>
          <a:lstStyle>
            <a:lvl1pPr>
              <a:defRPr/>
            </a:lvl1pPr>
          </a:lstStyle>
          <a:p>
            <a:pPr>
              <a:defRPr/>
            </a:pPr>
            <a:fld id="{09DC4341-D054-0D4E-9662-9C3BDE6A7F9E}" type="slidenum">
              <a:rPr lang="en-US"/>
              <a:pPr>
                <a:defRPr/>
              </a:pPr>
              <a:t>‹#›</a:t>
            </a:fld>
            <a:endParaRPr lang="en-US"/>
          </a:p>
        </p:txBody>
      </p:sp>
    </p:spTree>
    <p:extLst>
      <p:ext uri="{BB962C8B-B14F-4D97-AF65-F5344CB8AC3E}">
        <p14:creationId xmlns:p14="http://schemas.microsoft.com/office/powerpoint/2010/main" val="31487044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07B666-0005-D843-B37B-9851DF6282A0}" type="slidenum">
              <a:rPr lang="en-US"/>
              <a:pPr>
                <a:defRPr/>
              </a:pPr>
              <a:t>‹#›</a:t>
            </a:fld>
            <a:endParaRPr lang="en-US"/>
          </a:p>
        </p:txBody>
      </p:sp>
    </p:spTree>
    <p:extLst>
      <p:ext uri="{BB962C8B-B14F-4D97-AF65-F5344CB8AC3E}">
        <p14:creationId xmlns:p14="http://schemas.microsoft.com/office/powerpoint/2010/main" val="21275751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89" y="6267594"/>
            <a:ext cx="11054080" cy="1937173"/>
          </a:xfrm>
        </p:spPr>
        <p:txBody>
          <a:bodyPr anchor="t"/>
          <a:lstStyle>
            <a:lvl1pPr algn="l">
              <a:defRPr sz="5647" b="1" cap="all"/>
            </a:lvl1pPr>
          </a:lstStyle>
          <a:p>
            <a:r>
              <a:rPr lang="en-US"/>
              <a:t>Click to edit Master title style</a:t>
            </a:r>
          </a:p>
        </p:txBody>
      </p:sp>
      <p:sp>
        <p:nvSpPr>
          <p:cNvPr id="3" name="Text Placeholder 2"/>
          <p:cNvSpPr>
            <a:spLocks noGrp="1"/>
          </p:cNvSpPr>
          <p:nvPr>
            <p:ph type="body" idx="1"/>
          </p:nvPr>
        </p:nvSpPr>
        <p:spPr>
          <a:xfrm>
            <a:off x="1027289" y="4133992"/>
            <a:ext cx="11054080" cy="2133599"/>
          </a:xfrm>
        </p:spPr>
        <p:txBody>
          <a:bodyPr anchor="b"/>
          <a:lstStyle>
            <a:lvl1pPr marL="0" indent="0">
              <a:buNone/>
              <a:defRPr sz="2761"/>
            </a:lvl1pPr>
            <a:lvl2pPr marL="639186" indent="0">
              <a:buNone/>
              <a:defRPr sz="2510"/>
            </a:lvl2pPr>
            <a:lvl3pPr marL="1278373" indent="0">
              <a:buNone/>
              <a:defRPr sz="2259"/>
            </a:lvl3pPr>
            <a:lvl4pPr marL="1917560" indent="0">
              <a:buNone/>
              <a:defRPr sz="2008"/>
            </a:lvl4pPr>
            <a:lvl5pPr marL="2556747" indent="0">
              <a:buNone/>
              <a:defRPr sz="2008"/>
            </a:lvl5pPr>
            <a:lvl6pPr marL="3195934" indent="0">
              <a:buNone/>
              <a:defRPr sz="2008"/>
            </a:lvl6pPr>
            <a:lvl7pPr marL="3835120" indent="0">
              <a:buNone/>
              <a:defRPr sz="2008"/>
            </a:lvl7pPr>
            <a:lvl8pPr marL="4474307" indent="0">
              <a:buNone/>
              <a:defRPr sz="2008"/>
            </a:lvl8pPr>
            <a:lvl9pPr marL="5113493" indent="0">
              <a:buNone/>
              <a:defRPr sz="200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4B66AC-475E-4443-BD66-38B2299B3213}" type="slidenum">
              <a:rPr lang="en-US"/>
              <a:pPr>
                <a:defRPr/>
              </a:pPr>
              <a:t>‹#›</a:t>
            </a:fld>
            <a:endParaRPr lang="en-US"/>
          </a:p>
        </p:txBody>
      </p:sp>
    </p:spTree>
    <p:extLst>
      <p:ext uri="{BB962C8B-B14F-4D97-AF65-F5344CB8AC3E}">
        <p14:creationId xmlns:p14="http://schemas.microsoft.com/office/powerpoint/2010/main" val="15384140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240" y="2926080"/>
            <a:ext cx="5743787" cy="5093547"/>
          </a:xfrm>
        </p:spPr>
        <p:txBody>
          <a:bodyPr/>
          <a:lstStyle>
            <a:lvl1pPr>
              <a:defRPr sz="3890"/>
            </a:lvl1pPr>
            <a:lvl2pPr>
              <a:defRPr sz="3388"/>
            </a:lvl2pPr>
            <a:lvl3pPr>
              <a:defRPr sz="2761"/>
            </a:lvl3pPr>
            <a:lvl4pPr>
              <a:defRPr sz="2510"/>
            </a:lvl4pPr>
            <a:lvl5pPr>
              <a:defRPr sz="2510"/>
            </a:lvl5pPr>
            <a:lvl6pPr>
              <a:defRPr sz="2510"/>
            </a:lvl6pPr>
            <a:lvl7pPr>
              <a:defRPr sz="2510"/>
            </a:lvl7pPr>
            <a:lvl8pPr>
              <a:defRPr sz="2510"/>
            </a:lvl8pPr>
            <a:lvl9pPr>
              <a:defRPr sz="25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926080"/>
            <a:ext cx="5743787" cy="5093547"/>
          </a:xfrm>
        </p:spPr>
        <p:txBody>
          <a:bodyPr/>
          <a:lstStyle>
            <a:lvl1pPr>
              <a:defRPr sz="3890"/>
            </a:lvl1pPr>
            <a:lvl2pPr>
              <a:defRPr sz="3388"/>
            </a:lvl2pPr>
            <a:lvl3pPr>
              <a:defRPr sz="2761"/>
            </a:lvl3pPr>
            <a:lvl4pPr>
              <a:defRPr sz="2510"/>
            </a:lvl4pPr>
            <a:lvl5pPr>
              <a:defRPr sz="2510"/>
            </a:lvl5pPr>
            <a:lvl6pPr>
              <a:defRPr sz="2510"/>
            </a:lvl6pPr>
            <a:lvl7pPr>
              <a:defRPr sz="2510"/>
            </a:lvl7pPr>
            <a:lvl8pPr>
              <a:defRPr sz="2510"/>
            </a:lvl8pPr>
            <a:lvl9pPr>
              <a:defRPr sz="25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9F32AB-6032-4B4F-8302-C5BB8DCABBEF}" type="slidenum">
              <a:rPr lang="en-US"/>
              <a:pPr>
                <a:defRPr/>
              </a:pPr>
              <a:t>‹#›</a:t>
            </a:fld>
            <a:endParaRPr lang="en-US"/>
          </a:p>
        </p:txBody>
      </p:sp>
    </p:spTree>
    <p:extLst>
      <p:ext uri="{BB962C8B-B14F-4D97-AF65-F5344CB8AC3E}">
        <p14:creationId xmlns:p14="http://schemas.microsoft.com/office/powerpoint/2010/main" val="21212623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2" y="2183272"/>
            <a:ext cx="5746045" cy="909884"/>
          </a:xfrm>
        </p:spPr>
        <p:txBody>
          <a:bodyPr anchor="b"/>
          <a:lstStyle>
            <a:lvl1pPr marL="0" indent="0">
              <a:buNone/>
              <a:defRPr sz="3388" b="1"/>
            </a:lvl1pPr>
            <a:lvl2pPr marL="639186" indent="0">
              <a:buNone/>
              <a:defRPr sz="2761" b="1"/>
            </a:lvl2pPr>
            <a:lvl3pPr marL="1278373" indent="0">
              <a:buNone/>
              <a:defRPr sz="2510" b="1"/>
            </a:lvl3pPr>
            <a:lvl4pPr marL="1917560" indent="0">
              <a:buNone/>
              <a:defRPr sz="2259" b="1"/>
            </a:lvl4pPr>
            <a:lvl5pPr marL="2556747" indent="0">
              <a:buNone/>
              <a:defRPr sz="2259" b="1"/>
            </a:lvl5pPr>
            <a:lvl6pPr marL="3195934" indent="0">
              <a:buNone/>
              <a:defRPr sz="2259" b="1"/>
            </a:lvl6pPr>
            <a:lvl7pPr marL="3835120" indent="0">
              <a:buNone/>
              <a:defRPr sz="2259" b="1"/>
            </a:lvl7pPr>
            <a:lvl8pPr marL="4474307" indent="0">
              <a:buNone/>
              <a:defRPr sz="2259" b="1"/>
            </a:lvl8pPr>
            <a:lvl9pPr marL="5113493" indent="0">
              <a:buNone/>
              <a:defRPr sz="2259" b="1"/>
            </a:lvl9pPr>
          </a:lstStyle>
          <a:p>
            <a:pPr lvl="0"/>
            <a:r>
              <a:rPr lang="en-US"/>
              <a:t>Click to edit Master text styles</a:t>
            </a:r>
          </a:p>
        </p:txBody>
      </p:sp>
      <p:sp>
        <p:nvSpPr>
          <p:cNvPr id="4" name="Content Placeholder 3"/>
          <p:cNvSpPr>
            <a:spLocks noGrp="1"/>
          </p:cNvSpPr>
          <p:nvPr>
            <p:ph sz="half" idx="2"/>
          </p:nvPr>
        </p:nvSpPr>
        <p:spPr>
          <a:xfrm>
            <a:off x="650242" y="3093156"/>
            <a:ext cx="5746045" cy="5619609"/>
          </a:xfrm>
        </p:spPr>
        <p:txBody>
          <a:bodyPr/>
          <a:lstStyle>
            <a:lvl1pPr>
              <a:defRPr sz="3388"/>
            </a:lvl1pPr>
            <a:lvl2pPr>
              <a:defRPr sz="2761"/>
            </a:lvl2pPr>
            <a:lvl3pPr>
              <a:defRPr sz="2510"/>
            </a:lvl3pPr>
            <a:lvl4pPr>
              <a:defRPr sz="2259"/>
            </a:lvl4pPr>
            <a:lvl5pPr>
              <a:defRPr sz="2259"/>
            </a:lvl5pPr>
            <a:lvl6pPr>
              <a:defRPr sz="2259"/>
            </a:lvl6pPr>
            <a:lvl7pPr>
              <a:defRPr sz="2259"/>
            </a:lvl7pPr>
            <a:lvl8pPr>
              <a:defRPr sz="2259"/>
            </a:lvl8pPr>
            <a:lvl9pPr>
              <a:defRPr sz="2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60" y="2183272"/>
            <a:ext cx="5748303" cy="909884"/>
          </a:xfrm>
        </p:spPr>
        <p:txBody>
          <a:bodyPr anchor="b"/>
          <a:lstStyle>
            <a:lvl1pPr marL="0" indent="0">
              <a:buNone/>
              <a:defRPr sz="3388" b="1"/>
            </a:lvl1pPr>
            <a:lvl2pPr marL="639186" indent="0">
              <a:buNone/>
              <a:defRPr sz="2761" b="1"/>
            </a:lvl2pPr>
            <a:lvl3pPr marL="1278373" indent="0">
              <a:buNone/>
              <a:defRPr sz="2510" b="1"/>
            </a:lvl3pPr>
            <a:lvl4pPr marL="1917560" indent="0">
              <a:buNone/>
              <a:defRPr sz="2259" b="1"/>
            </a:lvl4pPr>
            <a:lvl5pPr marL="2556747" indent="0">
              <a:buNone/>
              <a:defRPr sz="2259" b="1"/>
            </a:lvl5pPr>
            <a:lvl6pPr marL="3195934" indent="0">
              <a:buNone/>
              <a:defRPr sz="2259" b="1"/>
            </a:lvl6pPr>
            <a:lvl7pPr marL="3835120" indent="0">
              <a:buNone/>
              <a:defRPr sz="2259" b="1"/>
            </a:lvl7pPr>
            <a:lvl8pPr marL="4474307" indent="0">
              <a:buNone/>
              <a:defRPr sz="2259" b="1"/>
            </a:lvl8pPr>
            <a:lvl9pPr marL="5113493" indent="0">
              <a:buNone/>
              <a:defRPr sz="2259" b="1"/>
            </a:lvl9pPr>
          </a:lstStyle>
          <a:p>
            <a:pPr lvl="0"/>
            <a:r>
              <a:rPr lang="en-US"/>
              <a:t>Click to edit Master text styles</a:t>
            </a:r>
          </a:p>
        </p:txBody>
      </p:sp>
      <p:sp>
        <p:nvSpPr>
          <p:cNvPr id="6" name="Content Placeholder 5"/>
          <p:cNvSpPr>
            <a:spLocks noGrp="1"/>
          </p:cNvSpPr>
          <p:nvPr>
            <p:ph sz="quarter" idx="4"/>
          </p:nvPr>
        </p:nvSpPr>
        <p:spPr>
          <a:xfrm>
            <a:off x="6606260" y="3093156"/>
            <a:ext cx="5748303" cy="5619609"/>
          </a:xfrm>
        </p:spPr>
        <p:txBody>
          <a:bodyPr/>
          <a:lstStyle>
            <a:lvl1pPr>
              <a:defRPr sz="3388"/>
            </a:lvl1pPr>
            <a:lvl2pPr>
              <a:defRPr sz="2761"/>
            </a:lvl2pPr>
            <a:lvl3pPr>
              <a:defRPr sz="2510"/>
            </a:lvl3pPr>
            <a:lvl4pPr>
              <a:defRPr sz="2259"/>
            </a:lvl4pPr>
            <a:lvl5pPr>
              <a:defRPr sz="2259"/>
            </a:lvl5pPr>
            <a:lvl6pPr>
              <a:defRPr sz="2259"/>
            </a:lvl6pPr>
            <a:lvl7pPr>
              <a:defRPr sz="2259"/>
            </a:lvl7pPr>
            <a:lvl8pPr>
              <a:defRPr sz="2259"/>
            </a:lvl8pPr>
            <a:lvl9pPr>
              <a:defRPr sz="2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AC32B0-05E4-0248-A56F-1400334409A8}" type="slidenum">
              <a:rPr lang="en-US"/>
              <a:pPr>
                <a:defRPr/>
              </a:pPr>
              <a:t>‹#›</a:t>
            </a:fld>
            <a:endParaRPr lang="en-US"/>
          </a:p>
        </p:txBody>
      </p:sp>
    </p:spTree>
    <p:extLst>
      <p:ext uri="{BB962C8B-B14F-4D97-AF65-F5344CB8AC3E}">
        <p14:creationId xmlns:p14="http://schemas.microsoft.com/office/powerpoint/2010/main" val="38456211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477F0A-A1B2-2948-BC9A-C0FC771D6B5C}" type="slidenum">
              <a:rPr lang="en-US"/>
              <a:pPr>
                <a:defRPr/>
              </a:pPr>
              <a:t>‹#›</a:t>
            </a:fld>
            <a:endParaRPr lang="en-US"/>
          </a:p>
        </p:txBody>
      </p:sp>
    </p:spTree>
    <p:extLst>
      <p:ext uri="{BB962C8B-B14F-4D97-AF65-F5344CB8AC3E}">
        <p14:creationId xmlns:p14="http://schemas.microsoft.com/office/powerpoint/2010/main" val="42438654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645E436-246D-8842-9BC7-0A5A3C4B65E0}" type="slidenum">
              <a:rPr lang="en-US"/>
              <a:pPr>
                <a:defRPr/>
              </a:pPr>
              <a:t>‹#›</a:t>
            </a:fld>
            <a:endParaRPr lang="en-US"/>
          </a:p>
        </p:txBody>
      </p:sp>
    </p:spTree>
    <p:extLst>
      <p:ext uri="{BB962C8B-B14F-4D97-AF65-F5344CB8AC3E}">
        <p14:creationId xmlns:p14="http://schemas.microsoft.com/office/powerpoint/2010/main" val="17488856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89" cy="1652693"/>
          </a:xfrm>
        </p:spPr>
        <p:txBody>
          <a:bodyPr anchor="b"/>
          <a:lstStyle>
            <a:lvl1pPr algn="l">
              <a:defRPr sz="2761" b="1"/>
            </a:lvl1pPr>
          </a:lstStyle>
          <a:p>
            <a:r>
              <a:rPr lang="en-US"/>
              <a:t>Click to edit Master title style</a:t>
            </a:r>
          </a:p>
        </p:txBody>
      </p:sp>
      <p:sp>
        <p:nvSpPr>
          <p:cNvPr id="3" name="Content Placeholder 2"/>
          <p:cNvSpPr>
            <a:spLocks noGrp="1"/>
          </p:cNvSpPr>
          <p:nvPr>
            <p:ph idx="1"/>
          </p:nvPr>
        </p:nvSpPr>
        <p:spPr>
          <a:xfrm>
            <a:off x="5084516" y="388338"/>
            <a:ext cx="7270044" cy="8324427"/>
          </a:xfrm>
        </p:spPr>
        <p:txBody>
          <a:bodyPr/>
          <a:lstStyle>
            <a:lvl1pPr>
              <a:defRPr sz="4518"/>
            </a:lvl1pPr>
            <a:lvl2pPr>
              <a:defRPr sz="3890"/>
            </a:lvl2pPr>
            <a:lvl3pPr>
              <a:defRPr sz="3388"/>
            </a:lvl3pPr>
            <a:lvl4pPr>
              <a:defRPr sz="2761"/>
            </a:lvl4pPr>
            <a:lvl5pPr>
              <a:defRPr sz="2761"/>
            </a:lvl5pPr>
            <a:lvl6pPr>
              <a:defRPr sz="2761"/>
            </a:lvl6pPr>
            <a:lvl7pPr>
              <a:defRPr sz="2761"/>
            </a:lvl7pPr>
            <a:lvl8pPr>
              <a:defRPr sz="2761"/>
            </a:lvl8pPr>
            <a:lvl9pPr>
              <a:defRPr sz="27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3" y="2041032"/>
            <a:ext cx="4278489" cy="6671734"/>
          </a:xfrm>
        </p:spPr>
        <p:txBody>
          <a:bodyPr/>
          <a:lstStyle>
            <a:lvl1pPr marL="0" indent="0">
              <a:buNone/>
              <a:defRPr sz="2008"/>
            </a:lvl1pPr>
            <a:lvl2pPr marL="639186" indent="0">
              <a:buNone/>
              <a:defRPr sz="1631"/>
            </a:lvl2pPr>
            <a:lvl3pPr marL="1278373" indent="0">
              <a:buNone/>
              <a:defRPr sz="1380"/>
            </a:lvl3pPr>
            <a:lvl4pPr marL="1917560" indent="0">
              <a:buNone/>
              <a:defRPr sz="1255"/>
            </a:lvl4pPr>
            <a:lvl5pPr marL="2556747" indent="0">
              <a:buNone/>
              <a:defRPr sz="1255"/>
            </a:lvl5pPr>
            <a:lvl6pPr marL="3195934" indent="0">
              <a:buNone/>
              <a:defRPr sz="1255"/>
            </a:lvl6pPr>
            <a:lvl7pPr marL="3835120" indent="0">
              <a:buNone/>
              <a:defRPr sz="1255"/>
            </a:lvl7pPr>
            <a:lvl8pPr marL="4474307" indent="0">
              <a:buNone/>
              <a:defRPr sz="1255"/>
            </a:lvl8pPr>
            <a:lvl9pPr marL="5113493" indent="0">
              <a:buNone/>
              <a:defRPr sz="125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836763-7854-CC42-A2B1-78F1D6E1D726}" type="slidenum">
              <a:rPr lang="en-US"/>
              <a:pPr>
                <a:defRPr/>
              </a:pPr>
              <a:t>‹#›</a:t>
            </a:fld>
            <a:endParaRPr lang="en-US"/>
          </a:p>
        </p:txBody>
      </p:sp>
    </p:spTree>
    <p:extLst>
      <p:ext uri="{BB962C8B-B14F-4D97-AF65-F5344CB8AC3E}">
        <p14:creationId xmlns:p14="http://schemas.microsoft.com/office/powerpoint/2010/main" val="36499660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1"/>
            <a:ext cx="7802880" cy="806027"/>
          </a:xfrm>
        </p:spPr>
        <p:txBody>
          <a:bodyPr anchor="b"/>
          <a:lstStyle>
            <a:lvl1pPr algn="l">
              <a:defRPr sz="2761"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18"/>
            </a:lvl1pPr>
            <a:lvl2pPr marL="639186" indent="0">
              <a:buNone/>
              <a:defRPr sz="3890"/>
            </a:lvl2pPr>
            <a:lvl3pPr marL="1278373" indent="0">
              <a:buNone/>
              <a:defRPr sz="3388"/>
            </a:lvl3pPr>
            <a:lvl4pPr marL="1917560" indent="0">
              <a:buNone/>
              <a:defRPr sz="2761"/>
            </a:lvl4pPr>
            <a:lvl5pPr marL="2556747" indent="0">
              <a:buNone/>
              <a:defRPr sz="2761"/>
            </a:lvl5pPr>
            <a:lvl6pPr marL="3195934" indent="0">
              <a:buNone/>
              <a:defRPr sz="2761"/>
            </a:lvl6pPr>
            <a:lvl7pPr marL="3835120" indent="0">
              <a:buNone/>
              <a:defRPr sz="2761"/>
            </a:lvl7pPr>
            <a:lvl8pPr marL="4474307" indent="0">
              <a:buNone/>
              <a:defRPr sz="2761"/>
            </a:lvl8pPr>
            <a:lvl9pPr marL="5113493" indent="0">
              <a:buNone/>
              <a:defRPr sz="2761"/>
            </a:lvl9pPr>
          </a:lstStyle>
          <a:p>
            <a:pPr lvl="0"/>
            <a:endParaRPr lang="en-US" noProof="0"/>
          </a:p>
        </p:txBody>
      </p:sp>
      <p:sp>
        <p:nvSpPr>
          <p:cNvPr id="4" name="Text Placeholder 3"/>
          <p:cNvSpPr>
            <a:spLocks noGrp="1"/>
          </p:cNvSpPr>
          <p:nvPr>
            <p:ph type="body" sz="half" idx="2"/>
          </p:nvPr>
        </p:nvSpPr>
        <p:spPr>
          <a:xfrm>
            <a:off x="2549032" y="7633548"/>
            <a:ext cx="7802880" cy="1144693"/>
          </a:xfrm>
        </p:spPr>
        <p:txBody>
          <a:bodyPr/>
          <a:lstStyle>
            <a:lvl1pPr marL="0" indent="0">
              <a:buNone/>
              <a:defRPr sz="2008"/>
            </a:lvl1pPr>
            <a:lvl2pPr marL="639186" indent="0">
              <a:buNone/>
              <a:defRPr sz="1631"/>
            </a:lvl2pPr>
            <a:lvl3pPr marL="1278373" indent="0">
              <a:buNone/>
              <a:defRPr sz="1380"/>
            </a:lvl3pPr>
            <a:lvl4pPr marL="1917560" indent="0">
              <a:buNone/>
              <a:defRPr sz="1255"/>
            </a:lvl4pPr>
            <a:lvl5pPr marL="2556747" indent="0">
              <a:buNone/>
              <a:defRPr sz="1255"/>
            </a:lvl5pPr>
            <a:lvl6pPr marL="3195934" indent="0">
              <a:buNone/>
              <a:defRPr sz="1255"/>
            </a:lvl6pPr>
            <a:lvl7pPr marL="3835120" indent="0">
              <a:buNone/>
              <a:defRPr sz="1255"/>
            </a:lvl7pPr>
            <a:lvl8pPr marL="4474307" indent="0">
              <a:buNone/>
              <a:defRPr sz="1255"/>
            </a:lvl8pPr>
            <a:lvl9pPr marL="5113493" indent="0">
              <a:buNone/>
              <a:defRPr sz="125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5CBC81-0F5E-044F-ABC2-10B67632854C}" type="slidenum">
              <a:rPr lang="en-US"/>
              <a:pPr>
                <a:defRPr/>
              </a:pPr>
              <a:t>‹#›</a:t>
            </a:fld>
            <a:endParaRPr lang="en-US"/>
          </a:p>
        </p:txBody>
      </p:sp>
    </p:spTree>
    <p:extLst>
      <p:ext uri="{BB962C8B-B14F-4D97-AF65-F5344CB8AC3E}">
        <p14:creationId xmlns:p14="http://schemas.microsoft.com/office/powerpoint/2010/main" val="3174323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5" name="Image"/>
          <p:cNvSpPr>
            <a:spLocks noGrp="1"/>
          </p:cNvSpPr>
          <p:nvPr>
            <p:ph type="pic" idx="21"/>
          </p:nvPr>
        </p:nvSpPr>
        <p:spPr>
          <a:xfrm>
            <a:off x="5493159" y="2743200"/>
            <a:ext cx="7889605" cy="7012983"/>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355600" y="2730500"/>
            <a:ext cx="5892800" cy="62992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68143E-FBE0-C94B-930B-0313FB47FE8F}" type="slidenum">
              <a:rPr lang="en-US"/>
              <a:pPr>
                <a:defRPr/>
              </a:pPr>
              <a:t>‹#›</a:t>
            </a:fld>
            <a:endParaRPr lang="en-US"/>
          </a:p>
        </p:txBody>
      </p:sp>
    </p:spTree>
    <p:extLst>
      <p:ext uri="{BB962C8B-B14F-4D97-AF65-F5344CB8AC3E}">
        <p14:creationId xmlns:p14="http://schemas.microsoft.com/office/powerpoint/2010/main" val="1547321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1300480"/>
            <a:ext cx="2926080" cy="671914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240" y="1300480"/>
            <a:ext cx="8561493" cy="67191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1E61D7-1955-3D4A-AFE4-D87886757931}" type="slidenum">
              <a:rPr lang="en-US"/>
              <a:pPr>
                <a:defRPr/>
              </a:pPr>
              <a:t>‹#›</a:t>
            </a:fld>
            <a:endParaRPr lang="en-US"/>
          </a:p>
        </p:txBody>
      </p:sp>
    </p:spTree>
    <p:extLst>
      <p:ext uri="{BB962C8B-B14F-4D97-AF65-F5344CB8AC3E}">
        <p14:creationId xmlns:p14="http://schemas.microsoft.com/office/powerpoint/2010/main" val="42573939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50240" y="1300480"/>
            <a:ext cx="11704320" cy="1300480"/>
          </a:xfrm>
        </p:spPr>
        <p:txBody>
          <a:bodyPr/>
          <a:lstStyle/>
          <a:p>
            <a:r>
              <a:rPr lang="en-US"/>
              <a:t>Click to edit Master title style</a:t>
            </a:r>
          </a:p>
        </p:txBody>
      </p:sp>
      <p:sp>
        <p:nvSpPr>
          <p:cNvPr id="3" name="Table Placeholder 2"/>
          <p:cNvSpPr>
            <a:spLocks noGrp="1"/>
          </p:cNvSpPr>
          <p:nvPr>
            <p:ph type="tbl" idx="1"/>
          </p:nvPr>
        </p:nvSpPr>
        <p:spPr>
          <a:xfrm>
            <a:off x="650240" y="2926080"/>
            <a:ext cx="11704320" cy="5093547"/>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6E79C7-4314-464A-8B5A-B6B3DD2A68B1}" type="slidenum">
              <a:rPr lang="en-US"/>
              <a:pPr>
                <a:defRPr/>
              </a:pPr>
              <a:t>‹#›</a:t>
            </a:fld>
            <a:endParaRPr lang="en-US"/>
          </a:p>
        </p:txBody>
      </p:sp>
    </p:spTree>
    <p:extLst>
      <p:ext uri="{BB962C8B-B14F-4D97-AF65-F5344CB8AC3E}">
        <p14:creationId xmlns:p14="http://schemas.microsoft.com/office/powerpoint/2010/main" val="21199731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GB"/>
              <a:t>Click to edit Master title style</a:t>
            </a:r>
            <a:endParaRPr lang="en-US" dirty="0"/>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7AA9D43-3519-BB4B-B807-04A764298E40}" type="datetime1">
              <a:rPr lang="it-IT" smtClean="0"/>
              <a:t>24/04/25</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23C7CB26-C4AD-E24C-99F4-9278FBEB9685}" type="slidenum">
              <a:rPr lang="en-IT" smtClean="0"/>
              <a:t>‹#›</a:t>
            </a:fld>
            <a:endParaRPr lang="en-IT"/>
          </a:p>
        </p:txBody>
      </p:sp>
    </p:spTree>
    <p:extLst>
      <p:ext uri="{BB962C8B-B14F-4D97-AF65-F5344CB8AC3E}">
        <p14:creationId xmlns:p14="http://schemas.microsoft.com/office/powerpoint/2010/main" val="35423152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8BB6FAD-E725-F644-9217-9D2BC23CCD40}" type="datetime1">
              <a:rPr lang="it-IT" smtClean="0"/>
              <a:t>24/04/25</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23C7CB26-C4AD-E24C-99F4-9278FBEB9685}" type="slidenum">
              <a:rPr lang="en-IT" smtClean="0"/>
              <a:t>‹#›</a:t>
            </a:fld>
            <a:endParaRPr lang="en-IT"/>
          </a:p>
        </p:txBody>
      </p:sp>
    </p:spTree>
    <p:extLst>
      <p:ext uri="{BB962C8B-B14F-4D97-AF65-F5344CB8AC3E}">
        <p14:creationId xmlns:p14="http://schemas.microsoft.com/office/powerpoint/2010/main" val="36785306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GB"/>
              <a:t>Click to edit Master title style</a:t>
            </a:r>
            <a:endParaRPr lang="en-US" dirty="0"/>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65FCA40-3817-3340-86A6-F1263A2696B5}" type="datetime1">
              <a:rPr lang="it-IT" smtClean="0"/>
              <a:t>24/04/25</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23C7CB26-C4AD-E24C-99F4-9278FBEB9685}" type="slidenum">
              <a:rPr lang="en-IT" smtClean="0"/>
              <a:t>‹#›</a:t>
            </a:fld>
            <a:endParaRPr lang="en-IT"/>
          </a:p>
        </p:txBody>
      </p:sp>
    </p:spTree>
    <p:extLst>
      <p:ext uri="{BB962C8B-B14F-4D97-AF65-F5344CB8AC3E}">
        <p14:creationId xmlns:p14="http://schemas.microsoft.com/office/powerpoint/2010/main" val="14248775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94080" y="2596444"/>
            <a:ext cx="5527040" cy="618857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583680" y="2596444"/>
            <a:ext cx="5527040" cy="618857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21E1AFE-D9CF-B74F-A73E-19F9142865A8}" type="datetime1">
              <a:rPr lang="it-IT" smtClean="0"/>
              <a:t>24/04/25</a:t>
            </a:fld>
            <a:endParaRPr lang="en-IT"/>
          </a:p>
        </p:txBody>
      </p:sp>
      <p:sp>
        <p:nvSpPr>
          <p:cNvPr id="6" name="Footer Placeholder 5"/>
          <p:cNvSpPr>
            <a:spLocks noGrp="1"/>
          </p:cNvSpPr>
          <p:nvPr>
            <p:ph type="ftr" sz="quarter" idx="11"/>
          </p:nvPr>
        </p:nvSpPr>
        <p:spPr/>
        <p:txBody>
          <a:bodyPr/>
          <a:lstStyle/>
          <a:p>
            <a:endParaRPr lang="en-IT"/>
          </a:p>
        </p:txBody>
      </p:sp>
      <p:sp>
        <p:nvSpPr>
          <p:cNvPr id="7" name="Slide Number Placeholder 6"/>
          <p:cNvSpPr>
            <a:spLocks noGrp="1"/>
          </p:cNvSpPr>
          <p:nvPr>
            <p:ph type="sldNum" sz="quarter" idx="12"/>
          </p:nvPr>
        </p:nvSpPr>
        <p:spPr/>
        <p:txBody>
          <a:bodyPr/>
          <a:lstStyle/>
          <a:p>
            <a:fld id="{23C7CB26-C4AD-E24C-99F4-9278FBEB9685}" type="slidenum">
              <a:rPr lang="en-IT" smtClean="0"/>
              <a:t>‹#›</a:t>
            </a:fld>
            <a:endParaRPr lang="en-IT"/>
          </a:p>
        </p:txBody>
      </p:sp>
    </p:spTree>
    <p:extLst>
      <p:ext uri="{BB962C8B-B14F-4D97-AF65-F5344CB8AC3E}">
        <p14:creationId xmlns:p14="http://schemas.microsoft.com/office/powerpoint/2010/main" val="14370030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GB"/>
              <a:t>Click to edit Master title style</a:t>
            </a:r>
            <a:endParaRPr lang="en-US" dirty="0"/>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GB"/>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GB"/>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A9783F9-DFB8-DE49-A21A-B6C4361DE9DF}" type="datetime1">
              <a:rPr lang="it-IT" smtClean="0"/>
              <a:t>24/04/25</a:t>
            </a:fld>
            <a:endParaRPr lang="en-IT"/>
          </a:p>
        </p:txBody>
      </p:sp>
      <p:sp>
        <p:nvSpPr>
          <p:cNvPr id="8" name="Footer Placeholder 7"/>
          <p:cNvSpPr>
            <a:spLocks noGrp="1"/>
          </p:cNvSpPr>
          <p:nvPr>
            <p:ph type="ftr" sz="quarter" idx="11"/>
          </p:nvPr>
        </p:nvSpPr>
        <p:spPr/>
        <p:txBody>
          <a:bodyPr/>
          <a:lstStyle/>
          <a:p>
            <a:endParaRPr lang="en-IT"/>
          </a:p>
        </p:txBody>
      </p:sp>
      <p:sp>
        <p:nvSpPr>
          <p:cNvPr id="9" name="Slide Number Placeholder 8"/>
          <p:cNvSpPr>
            <a:spLocks noGrp="1"/>
          </p:cNvSpPr>
          <p:nvPr>
            <p:ph type="sldNum" sz="quarter" idx="12"/>
          </p:nvPr>
        </p:nvSpPr>
        <p:spPr/>
        <p:txBody>
          <a:bodyPr/>
          <a:lstStyle/>
          <a:p>
            <a:fld id="{23C7CB26-C4AD-E24C-99F4-9278FBEB9685}" type="slidenum">
              <a:rPr lang="en-IT" smtClean="0"/>
              <a:t>‹#›</a:t>
            </a:fld>
            <a:endParaRPr lang="en-IT"/>
          </a:p>
        </p:txBody>
      </p:sp>
    </p:spTree>
    <p:extLst>
      <p:ext uri="{BB962C8B-B14F-4D97-AF65-F5344CB8AC3E}">
        <p14:creationId xmlns:p14="http://schemas.microsoft.com/office/powerpoint/2010/main" val="36698339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0C7A8686-04E8-8249-A4B7-C7F2F4348015}" type="datetime1">
              <a:rPr lang="it-IT" smtClean="0"/>
              <a:t>24/04/25</a:t>
            </a:fld>
            <a:endParaRPr lang="en-IT"/>
          </a:p>
        </p:txBody>
      </p:sp>
      <p:sp>
        <p:nvSpPr>
          <p:cNvPr id="4" name="Footer Placeholder 3"/>
          <p:cNvSpPr>
            <a:spLocks noGrp="1"/>
          </p:cNvSpPr>
          <p:nvPr>
            <p:ph type="ftr" sz="quarter" idx="11"/>
          </p:nvPr>
        </p:nvSpPr>
        <p:spPr/>
        <p:txBody>
          <a:bodyPr/>
          <a:lstStyle/>
          <a:p>
            <a:endParaRPr lang="en-IT"/>
          </a:p>
        </p:txBody>
      </p:sp>
      <p:sp>
        <p:nvSpPr>
          <p:cNvPr id="5" name="Slide Number Placeholder 4"/>
          <p:cNvSpPr>
            <a:spLocks noGrp="1"/>
          </p:cNvSpPr>
          <p:nvPr>
            <p:ph type="sldNum" sz="quarter" idx="12"/>
          </p:nvPr>
        </p:nvSpPr>
        <p:spPr/>
        <p:txBody>
          <a:bodyPr/>
          <a:lstStyle/>
          <a:p>
            <a:fld id="{23C7CB26-C4AD-E24C-99F4-9278FBEB9685}" type="slidenum">
              <a:rPr lang="en-IT" smtClean="0"/>
              <a:t>‹#›</a:t>
            </a:fld>
            <a:endParaRPr lang="en-IT"/>
          </a:p>
        </p:txBody>
      </p:sp>
    </p:spTree>
    <p:extLst>
      <p:ext uri="{BB962C8B-B14F-4D97-AF65-F5344CB8AC3E}">
        <p14:creationId xmlns:p14="http://schemas.microsoft.com/office/powerpoint/2010/main" val="30606856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B64AB5-DD69-794E-9B39-C5DFF0275179}" type="datetime1">
              <a:rPr lang="it-IT" smtClean="0"/>
              <a:t>24/04/25</a:t>
            </a:fld>
            <a:endParaRPr lang="en-IT"/>
          </a:p>
        </p:txBody>
      </p:sp>
      <p:sp>
        <p:nvSpPr>
          <p:cNvPr id="3" name="Footer Placeholder 2"/>
          <p:cNvSpPr>
            <a:spLocks noGrp="1"/>
          </p:cNvSpPr>
          <p:nvPr>
            <p:ph type="ftr" sz="quarter" idx="11"/>
          </p:nvPr>
        </p:nvSpPr>
        <p:spPr/>
        <p:txBody>
          <a:bodyPr/>
          <a:lstStyle/>
          <a:p>
            <a:endParaRPr lang="en-IT"/>
          </a:p>
        </p:txBody>
      </p:sp>
      <p:sp>
        <p:nvSpPr>
          <p:cNvPr id="4" name="Slide Number Placeholder 3"/>
          <p:cNvSpPr>
            <a:spLocks noGrp="1"/>
          </p:cNvSpPr>
          <p:nvPr>
            <p:ph type="sldNum" sz="quarter" idx="12"/>
          </p:nvPr>
        </p:nvSpPr>
        <p:spPr/>
        <p:txBody>
          <a:bodyPr/>
          <a:lstStyle/>
          <a:p>
            <a:fld id="{23C7CB26-C4AD-E24C-99F4-9278FBEB9685}" type="slidenum">
              <a:rPr lang="en-IT" smtClean="0"/>
              <a:t>‹#›</a:t>
            </a:fld>
            <a:endParaRPr lang="en-IT"/>
          </a:p>
        </p:txBody>
      </p:sp>
    </p:spTree>
    <p:extLst>
      <p:ext uri="{BB962C8B-B14F-4D97-AF65-F5344CB8AC3E}">
        <p14:creationId xmlns:p14="http://schemas.microsoft.com/office/powerpoint/2010/main" val="3987198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GB"/>
              <a:t>Click to edit Master title style</a:t>
            </a:r>
            <a:endParaRPr lang="en-US" dirty="0"/>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GB"/>
              <a:t>Click to edit Master text styles</a:t>
            </a:r>
          </a:p>
        </p:txBody>
      </p:sp>
      <p:sp>
        <p:nvSpPr>
          <p:cNvPr id="5" name="Date Placeholder 4"/>
          <p:cNvSpPr>
            <a:spLocks noGrp="1"/>
          </p:cNvSpPr>
          <p:nvPr>
            <p:ph type="dt" sz="half" idx="10"/>
          </p:nvPr>
        </p:nvSpPr>
        <p:spPr/>
        <p:txBody>
          <a:bodyPr/>
          <a:lstStyle/>
          <a:p>
            <a:fld id="{0A6F64FE-5947-D640-A379-A64DCB9E0EE3}" type="datetime1">
              <a:rPr lang="it-IT" smtClean="0"/>
              <a:t>24/04/25</a:t>
            </a:fld>
            <a:endParaRPr lang="en-IT"/>
          </a:p>
        </p:txBody>
      </p:sp>
      <p:sp>
        <p:nvSpPr>
          <p:cNvPr id="6" name="Footer Placeholder 5"/>
          <p:cNvSpPr>
            <a:spLocks noGrp="1"/>
          </p:cNvSpPr>
          <p:nvPr>
            <p:ph type="ftr" sz="quarter" idx="11"/>
          </p:nvPr>
        </p:nvSpPr>
        <p:spPr/>
        <p:txBody>
          <a:bodyPr/>
          <a:lstStyle/>
          <a:p>
            <a:endParaRPr lang="en-IT"/>
          </a:p>
        </p:txBody>
      </p:sp>
      <p:sp>
        <p:nvSpPr>
          <p:cNvPr id="7" name="Slide Number Placeholder 6"/>
          <p:cNvSpPr>
            <a:spLocks noGrp="1"/>
          </p:cNvSpPr>
          <p:nvPr>
            <p:ph type="sldNum" sz="quarter" idx="12"/>
          </p:nvPr>
        </p:nvSpPr>
        <p:spPr/>
        <p:txBody>
          <a:bodyPr/>
          <a:lstStyle/>
          <a:p>
            <a:fld id="{23C7CB26-C4AD-E24C-99F4-9278FBEB9685}" type="slidenum">
              <a:rPr lang="en-IT" smtClean="0"/>
              <a:t>‹#›</a:t>
            </a:fld>
            <a:endParaRPr lang="en-IT"/>
          </a:p>
        </p:txBody>
      </p:sp>
    </p:spTree>
    <p:extLst>
      <p:ext uri="{BB962C8B-B14F-4D97-AF65-F5344CB8AC3E}">
        <p14:creationId xmlns:p14="http://schemas.microsoft.com/office/powerpoint/2010/main" val="2075102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GB"/>
              <a:t>Click to edit Master title style</a:t>
            </a:r>
            <a:endParaRPr lang="en-US" dirty="0"/>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GB"/>
              <a:t>Click icon to add picture</a:t>
            </a:r>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GB"/>
              <a:t>Click to edit Master text styles</a:t>
            </a:r>
          </a:p>
        </p:txBody>
      </p:sp>
      <p:sp>
        <p:nvSpPr>
          <p:cNvPr id="5" name="Date Placeholder 4"/>
          <p:cNvSpPr>
            <a:spLocks noGrp="1"/>
          </p:cNvSpPr>
          <p:nvPr>
            <p:ph type="dt" sz="half" idx="10"/>
          </p:nvPr>
        </p:nvSpPr>
        <p:spPr/>
        <p:txBody>
          <a:bodyPr/>
          <a:lstStyle/>
          <a:p>
            <a:fld id="{E76D88D8-7723-5349-90A3-1A9108A7E7DF}" type="datetime1">
              <a:rPr lang="it-IT" smtClean="0"/>
              <a:t>24/04/25</a:t>
            </a:fld>
            <a:endParaRPr lang="en-IT"/>
          </a:p>
        </p:txBody>
      </p:sp>
      <p:sp>
        <p:nvSpPr>
          <p:cNvPr id="6" name="Footer Placeholder 5"/>
          <p:cNvSpPr>
            <a:spLocks noGrp="1"/>
          </p:cNvSpPr>
          <p:nvPr>
            <p:ph type="ftr" sz="quarter" idx="11"/>
          </p:nvPr>
        </p:nvSpPr>
        <p:spPr/>
        <p:txBody>
          <a:bodyPr/>
          <a:lstStyle/>
          <a:p>
            <a:endParaRPr lang="en-IT"/>
          </a:p>
        </p:txBody>
      </p:sp>
      <p:sp>
        <p:nvSpPr>
          <p:cNvPr id="7" name="Slide Number Placeholder 6"/>
          <p:cNvSpPr>
            <a:spLocks noGrp="1"/>
          </p:cNvSpPr>
          <p:nvPr>
            <p:ph type="sldNum" sz="quarter" idx="12"/>
          </p:nvPr>
        </p:nvSpPr>
        <p:spPr/>
        <p:txBody>
          <a:bodyPr/>
          <a:lstStyle/>
          <a:p>
            <a:fld id="{23C7CB26-C4AD-E24C-99F4-9278FBEB9685}" type="slidenum">
              <a:rPr lang="en-IT" smtClean="0"/>
              <a:t>‹#›</a:t>
            </a:fld>
            <a:endParaRPr lang="en-IT"/>
          </a:p>
        </p:txBody>
      </p:sp>
    </p:spTree>
    <p:extLst>
      <p:ext uri="{BB962C8B-B14F-4D97-AF65-F5344CB8AC3E}">
        <p14:creationId xmlns:p14="http://schemas.microsoft.com/office/powerpoint/2010/main" val="21845759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E7B4CAC-51DC-1A44-8AF6-4F32AC0D12CF}" type="datetime1">
              <a:rPr lang="it-IT" smtClean="0"/>
              <a:t>24/04/25</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23C7CB26-C4AD-E24C-99F4-9278FBEB9685}" type="slidenum">
              <a:rPr lang="en-IT" smtClean="0"/>
              <a:t>‹#›</a:t>
            </a:fld>
            <a:endParaRPr lang="en-IT"/>
          </a:p>
        </p:txBody>
      </p:sp>
    </p:spTree>
    <p:extLst>
      <p:ext uri="{BB962C8B-B14F-4D97-AF65-F5344CB8AC3E}">
        <p14:creationId xmlns:p14="http://schemas.microsoft.com/office/powerpoint/2010/main" val="11212684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393517B-A4F3-F245-B419-FEA4926E426B}" type="datetime1">
              <a:rPr lang="it-IT" smtClean="0"/>
              <a:t>24/04/25</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23C7CB26-C4AD-E24C-99F4-9278FBEB9685}" type="slidenum">
              <a:rPr lang="en-IT" smtClean="0"/>
              <a:t>‹#›</a:t>
            </a:fld>
            <a:endParaRPr lang="en-IT"/>
          </a:p>
        </p:txBody>
      </p:sp>
    </p:spTree>
    <p:extLst>
      <p:ext uri="{BB962C8B-B14F-4D97-AF65-F5344CB8AC3E}">
        <p14:creationId xmlns:p14="http://schemas.microsoft.com/office/powerpoint/2010/main" val="35159013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49525" y="370572"/>
            <a:ext cx="11664773" cy="1605127"/>
          </a:xfrm>
        </p:spPr>
        <p:txBody>
          <a:bodyPr/>
          <a:lstStyle/>
          <a:p>
            <a:r>
              <a:rPr lang="it-IT"/>
              <a:t>Fare clic per modificare lo stile del titolo dello schema</a:t>
            </a:r>
          </a:p>
        </p:txBody>
      </p:sp>
      <p:sp>
        <p:nvSpPr>
          <p:cNvPr id="3" name="Rectangle 3">
            <a:extLst>
              <a:ext uri="{FF2B5EF4-FFF2-40B4-BE49-F238E27FC236}">
                <a16:creationId xmlns:a16="http://schemas.microsoft.com/office/drawing/2014/main" id="{FA5799A3-70A0-4AEE-A469-A1EDC98BE9BA}"/>
              </a:ext>
            </a:extLst>
          </p:cNvPr>
          <p:cNvSpPr>
            <a:spLocks noGrp="1" noChangeArrowheads="1"/>
          </p:cNvSpPr>
          <p:nvPr>
            <p:ph type="dt" idx="10"/>
          </p:nvPr>
        </p:nvSpPr>
        <p:spPr>
          <a:ln/>
        </p:spPr>
        <p:txBody>
          <a:bodyPr/>
          <a:lstStyle>
            <a:lvl1pPr>
              <a:defRPr/>
            </a:lvl1pPr>
          </a:lstStyle>
          <a:p>
            <a:pPr>
              <a:defRPr/>
            </a:pPr>
            <a:fld id="{0D25C108-C14F-E541-89FF-8B1239269023}" type="datetime1">
              <a:rPr lang="it-IT" altLang="it-IT" smtClean="0"/>
              <a:t>24/04/25</a:t>
            </a:fld>
            <a:endParaRPr lang="it-IT" altLang="it-IT"/>
          </a:p>
        </p:txBody>
      </p:sp>
      <p:sp>
        <p:nvSpPr>
          <p:cNvPr id="4" name="Rectangle 4">
            <a:extLst>
              <a:ext uri="{FF2B5EF4-FFF2-40B4-BE49-F238E27FC236}">
                <a16:creationId xmlns:a16="http://schemas.microsoft.com/office/drawing/2014/main" id="{505A7521-2131-48F5-9B80-3298F91ECBA3}"/>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2166C845-C38F-43A6-9D7E-C66D99B61015}"/>
              </a:ext>
            </a:extLst>
          </p:cNvPr>
          <p:cNvSpPr>
            <a:spLocks noGrp="1" noChangeArrowheads="1"/>
          </p:cNvSpPr>
          <p:nvPr>
            <p:ph type="sldNum" idx="12"/>
          </p:nvPr>
        </p:nvSpPr>
        <p:spPr>
          <a:ln/>
        </p:spPr>
        <p:txBody>
          <a:bodyPr/>
          <a:lstStyle>
            <a:lvl1pPr>
              <a:defRPr/>
            </a:lvl1pPr>
          </a:lstStyle>
          <a:p>
            <a:pPr>
              <a:defRPr/>
            </a:pPr>
            <a:fld id="{16B8843F-4AB0-41C6-A1B5-66132F8E45FB}" type="slidenum">
              <a:rPr lang="it-IT" altLang="it-IT"/>
              <a:pPr>
                <a:defRPr/>
              </a:pPr>
              <a:t>‹#›</a:t>
            </a:fld>
            <a:endParaRPr lang="it-IT" altLang="it-IT"/>
          </a:p>
        </p:txBody>
      </p:sp>
    </p:spTree>
    <p:extLst>
      <p:ext uri="{BB962C8B-B14F-4D97-AF65-F5344CB8AC3E}">
        <p14:creationId xmlns:p14="http://schemas.microsoft.com/office/powerpoint/2010/main" val="39260785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292214009"/>
      </p:ext>
    </p:extLst>
  </p:cSld>
  <p:clrMapOvr>
    <a:masterClrMapping/>
  </p:clrMapOvr>
  <p:transition spd="med"/>
  <p:extLst>
    <p:ext uri="{DCECCB84-F9BA-43D5-87BE-67443E8EF086}">
      <p15:sldGuideLst xmlns:p15="http://schemas.microsoft.com/office/powerpoint/2012/main">
        <p15:guide id="1" orient="horz" pos="3072">
          <p15:clr>
            <a:srgbClr val="FBAE40"/>
          </p15:clr>
        </p15:guide>
        <p15:guide id="2" pos="409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marL="390523" indent="-390523">
              <a:lnSpc>
                <a:spcPct val="120000"/>
              </a:lnSpc>
              <a:spcBef>
                <a:spcPts val="3450"/>
              </a:spcBef>
              <a:defRPr sz="3450"/>
            </a:lvl1pPr>
            <a:lvl2pPr marL="781046" indent="-390523">
              <a:lnSpc>
                <a:spcPct val="120000"/>
              </a:lnSpc>
              <a:spcBef>
                <a:spcPts val="3450"/>
              </a:spcBef>
              <a:defRPr sz="3450"/>
            </a:lvl2pPr>
            <a:lvl3pPr marL="1171570" indent="-390523">
              <a:lnSpc>
                <a:spcPct val="120000"/>
              </a:lnSpc>
              <a:spcBef>
                <a:spcPts val="3450"/>
              </a:spcBef>
              <a:defRPr sz="3450"/>
            </a:lvl3pPr>
            <a:lvl4pPr marL="1562094" indent="-390523">
              <a:lnSpc>
                <a:spcPct val="120000"/>
              </a:lnSpc>
              <a:spcBef>
                <a:spcPts val="3450"/>
              </a:spcBef>
              <a:defRPr sz="3450"/>
            </a:lvl4pPr>
            <a:lvl5pPr marL="1952617" indent="-390523">
              <a:lnSpc>
                <a:spcPct val="120000"/>
              </a:lnSpc>
              <a:spcBef>
                <a:spcPts val="3450"/>
              </a:spcBef>
              <a:defRPr sz="345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9649484"/>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50199" y="388867"/>
            <a:ext cx="11703130" cy="1627920"/>
          </a:xfrm>
          <a:prstGeom prst="rect">
            <a:avLst/>
          </a:prstGeom>
          <a:noFill/>
          <a:ln w="0">
            <a:noFill/>
          </a:ln>
        </p:spPr>
        <p:txBody>
          <a:bodyPr lIns="0" tIns="0" rIns="0" bIns="0" anchor="ctr">
            <a:noAutofit/>
          </a:bodyPr>
          <a:lstStyle/>
          <a:p>
            <a:pPr algn="ctr">
              <a:buNone/>
            </a:pPr>
            <a:endParaRPr lang="en-US" sz="5676" b="0" strike="noStrike" spc="-1">
              <a:latin typeface="Arial"/>
            </a:endParaRPr>
          </a:p>
        </p:txBody>
      </p:sp>
      <p:sp>
        <p:nvSpPr>
          <p:cNvPr id="6" name="PlaceHolder 2"/>
          <p:cNvSpPr>
            <a:spLocks noGrp="1"/>
          </p:cNvSpPr>
          <p:nvPr>
            <p:ph type="subTitle"/>
          </p:nvPr>
        </p:nvSpPr>
        <p:spPr>
          <a:xfrm>
            <a:off x="650199" y="2281813"/>
            <a:ext cx="11703130" cy="5655920"/>
          </a:xfrm>
          <a:prstGeom prst="rect">
            <a:avLst/>
          </a:prstGeom>
          <a:noFill/>
          <a:ln w="0">
            <a:noFill/>
          </a:ln>
        </p:spPr>
        <p:txBody>
          <a:bodyPr lIns="0" tIns="0" rIns="0" bIns="0" anchor="ctr">
            <a:noAutofit/>
          </a:bodyPr>
          <a:lstStyle/>
          <a:p>
            <a:pPr algn="ctr">
              <a:buNone/>
            </a:pPr>
            <a:endParaRPr lang="en-US" sz="4128" b="0" strike="noStrike" spc="-1">
              <a:latin typeface="Arial"/>
            </a:endParaRPr>
          </a:p>
        </p:txBody>
      </p:sp>
      <p:sp>
        <p:nvSpPr>
          <p:cNvPr id="4" name="PlaceHolder 3"/>
          <p:cNvSpPr>
            <a:spLocks noGrp="1"/>
          </p:cNvSpPr>
          <p:nvPr>
            <p:ph type="ftr" idx="2"/>
          </p:nvPr>
        </p:nvSpPr>
        <p:spPr/>
        <p:txBody>
          <a:bodyPr/>
          <a:lstStyle/>
          <a:p>
            <a:endParaRPr/>
          </a:p>
        </p:txBody>
      </p:sp>
      <p:sp>
        <p:nvSpPr>
          <p:cNvPr id="2" name="PlaceHolder 4"/>
          <p:cNvSpPr>
            <a:spLocks noGrp="1"/>
          </p:cNvSpPr>
          <p:nvPr>
            <p:ph type="sldNum" idx="3"/>
          </p:nvPr>
        </p:nvSpPr>
        <p:spPr/>
        <p:txBody>
          <a:bodyPr/>
          <a:lstStyle/>
          <a:p>
            <a:fld id="{5A1984C1-70AB-4A5E-A9F1-AE32D409111F}" type="slidenum">
              <a:rPr/>
              <a:t>‹#›</a:t>
            </a:fld>
            <a:endParaRPr/>
          </a:p>
        </p:txBody>
      </p:sp>
      <p:sp>
        <p:nvSpPr>
          <p:cNvPr id="3" name="PlaceHolder 5"/>
          <p:cNvSpPr>
            <a:spLocks noGrp="1"/>
          </p:cNvSpPr>
          <p:nvPr>
            <p:ph type="dt" idx="1"/>
          </p:nvPr>
        </p:nvSpPr>
        <p:spPr/>
        <p:txBody>
          <a:bodyPr/>
          <a:lstStyle/>
          <a:p>
            <a:fld id="{8B1ACC4F-4628-7D47-A573-EAA4371AC2BC}" type="datetime1">
              <a:rPr lang="it-IT" smtClean="0"/>
              <a:t>24/04/25</a:t>
            </a:fld>
            <a:endParaRPr/>
          </a:p>
        </p:txBody>
      </p:sp>
    </p:spTree>
    <p:extLst>
      <p:ext uri="{BB962C8B-B14F-4D97-AF65-F5344CB8AC3E}">
        <p14:creationId xmlns:p14="http://schemas.microsoft.com/office/powerpoint/2010/main" val="4174674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6654800" y="4965700"/>
            <a:ext cx="5803900" cy="4346239"/>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6667500" y="444500"/>
            <a:ext cx="5803900" cy="4346239"/>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939561" y="482600"/>
            <a:ext cx="7995295" cy="10681635"/>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93" name="–Giovanni Mela"/>
          <p:cNvSpPr>
            <a:spLocks noGrp="1"/>
          </p:cNvSpPr>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r>
              <a:t>–Giovanni Mela</a:t>
            </a:r>
          </a:p>
        </p:txBody>
      </p:sp>
      <p:sp>
        <p:nvSpPr>
          <p:cNvPr id="94" name="“Inserisci qui una citazione”."/>
          <p:cNvSpPr>
            <a:spLocks noGrp="1"/>
          </p:cNvSpPr>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r>
              <a:t>“Inserisci qui una citazione”.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theme" Target="../theme/theme6.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Slide Number"/>
          <p:cNvSpPr txBox="1">
            <a:spLocks noGrp="1"/>
          </p:cNvSpPr>
          <p:nvPr>
            <p:ph type="sldNum" sz="quarter" idx="2"/>
          </p:nvPr>
        </p:nvSpPr>
        <p:spPr>
          <a:xfrm>
            <a:off x="6324599" y="9271000"/>
            <a:ext cx="342901" cy="355600"/>
          </a:xfrm>
          <a:prstGeom prst="rect">
            <a:avLst/>
          </a:prstGeom>
          <a:ln w="12700">
            <a:miter lim="400000"/>
          </a:ln>
        </p:spPr>
        <p:txBody>
          <a:bodyPr wrap="none" lIns="50800" tIns="50800" rIns="50800" bIns="50800">
            <a:spAutoFit/>
          </a:bodyPr>
          <a:lstStyle>
            <a:lvl1pPr>
              <a:defRPr sz="1800"/>
            </a:lvl1pPr>
          </a:lstStyle>
          <a:p>
            <a:fld id="{86CB4B4D-7CA3-9044-876B-883B54F8677D}" type="slidenum">
              <a:rPr/>
              <a:t>‹#›</a:t>
            </a:fld>
            <a:endParaRPr/>
          </a:p>
        </p:txBody>
      </p:sp>
      <p:sp>
        <p:nvSpPr>
          <p:cNvPr id="4" name="Body Level One…"/>
          <p:cNvSpPr txBox="1">
            <a:spLocks noGrp="1"/>
          </p:cNvSpPr>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99" r:id="rId13"/>
    <p:sldLayoutId id="2147483700" r:id="rId14"/>
    <p:sldLayoutId id="2147483731" r:id="rId15"/>
    <p:sldLayoutId id="2147483732" r:id="rId16"/>
  </p:sldLayoutIdLst>
  <p:transition spd="med"/>
  <p:hf hdr="0" ftr="0" dt="0"/>
  <p:txStyles>
    <p:titleStyle>
      <a:lvl1pPr marL="0" marR="0" indent="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1pPr>
      <a:lvl2pPr marL="0" marR="0" indent="2286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2pPr>
      <a:lvl3pPr marL="0" marR="0" indent="4572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3pPr>
      <a:lvl4pPr marL="0" marR="0" indent="6858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4pPr>
      <a:lvl5pPr marL="0" marR="0" indent="9144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5pPr>
      <a:lvl6pPr marL="0" marR="0" indent="11430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6pPr>
      <a:lvl7pPr marL="0" marR="0" indent="13716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7pPr>
      <a:lvl8pPr marL="0" marR="0" indent="16002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8pPr>
      <a:lvl9pPr marL="0" marR="0" indent="18288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sz="3800" b="0" i="0" u="none" strike="noStrike" cap="none" spc="0" baseline="0">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sz="3800" b="0" i="0" u="none" strike="noStrike" cap="none" spc="0" baseline="0">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sz="3800" b="0" i="0" u="none" strike="noStrike" cap="none" spc="0" baseline="0">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sz="3800" b="0" i="0" u="none" strike="noStrike" cap="none" spc="0" baseline="0">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sz="3800" b="0" i="0" u="none" strike="noStrike" cap="none" spc="0" baseline="0">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sz="3800" b="0" i="0" u="none" strike="noStrike" cap="none" spc="0" baseline="0">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sz="3800" b="0" i="0" u="none" strike="noStrike" cap="none" spc="0" baseline="0">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sz="3800" b="0" i="0" u="none" strike="noStrike" cap="none" spc="0" baseline="0">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sz="3800" b="0" i="0" u="none" strike="noStrike" cap="none" spc="0" baseline="0">
          <a:solidFill>
            <a:srgbClr val="535353"/>
          </a:solidFill>
          <a:uFillTx/>
          <a:latin typeface="+mn-lt"/>
          <a:ea typeface="+mn-ea"/>
          <a:cs typeface="+mn-cs"/>
          <a:sym typeface="Gill Sans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FFD9124-A57F-6D85-6311-9ABDC0983171}"/>
              </a:ext>
            </a:extLst>
          </p:cNvPr>
          <p:cNvSpPr>
            <a:spLocks noGrp="1"/>
          </p:cNvSpPr>
          <p:nvPr>
            <p:ph type="dt" sz="half" idx="2"/>
          </p:nvPr>
        </p:nvSpPr>
        <p:spPr>
          <a:xfrm>
            <a:off x="893763" y="9040813"/>
            <a:ext cx="2925762" cy="519112"/>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A3B989A5-FCA4-27C7-017F-556D73305AAD}"/>
              </a:ext>
            </a:extLst>
          </p:cNvPr>
          <p:cNvSpPr>
            <a:spLocks noGrp="1"/>
          </p:cNvSpPr>
          <p:nvPr>
            <p:ph type="ftr" sz="quarter" idx="3"/>
          </p:nvPr>
        </p:nvSpPr>
        <p:spPr>
          <a:xfrm>
            <a:off x="4308475" y="9040813"/>
            <a:ext cx="4387850" cy="5191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0D40062-8672-9F44-2916-1A1224E68E3E}"/>
              </a:ext>
            </a:extLst>
          </p:cNvPr>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200">
                <a:solidFill>
                  <a:schemeClr val="tx1">
                    <a:tint val="82000"/>
                  </a:schemeClr>
                </a:solidFill>
              </a:defRPr>
            </a:lvl1pPr>
          </a:lstStyle>
          <a:p>
            <a:fld id="{29173DA4-4626-3E41-A20B-E0EA90AE6700}" type="slidenum">
              <a:rPr lang="en-US" smtClean="0"/>
              <a:t>‹#›</a:t>
            </a:fld>
            <a:endParaRPr lang="en-US"/>
          </a:p>
        </p:txBody>
      </p:sp>
    </p:spTree>
    <p:extLst>
      <p:ext uri="{BB962C8B-B14F-4D97-AF65-F5344CB8AC3E}">
        <p14:creationId xmlns:p14="http://schemas.microsoft.com/office/powerpoint/2010/main" val="3149779340"/>
      </p:ext>
    </p:extLst>
  </p:cSld>
  <p:clrMap bg1="lt1" tx1="dk1" bg2="lt2" tx2="dk2" accent1="accent1" accent2="accent2" accent3="accent3" accent4="accent4" accent5="accent5" accent6="accent6" hlink="hlink" folHlink="folHlink"/>
  <p:sldLayoutIdLst>
    <p:sldLayoutId id="2147483662"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72" userDrawn="1">
          <p15:clr>
            <a:srgbClr val="F26B43"/>
          </p15:clr>
        </p15:guide>
        <p15:guide id="2" pos="409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A51BC5-ED02-1E08-6F64-75246988CDC7}"/>
              </a:ext>
            </a:extLst>
          </p:cNvPr>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94FB593-77D3-6D94-0C45-4006716BA3ED}"/>
              </a:ext>
            </a:extLst>
          </p:cNvPr>
          <p:cNvSpPr>
            <a:spLocks noGrp="1"/>
          </p:cNvSpPr>
          <p:nvPr>
            <p:ph type="body" idx="1"/>
          </p:nvPr>
        </p:nvSpPr>
        <p:spPr>
          <a:xfrm>
            <a:off x="893763" y="2597150"/>
            <a:ext cx="11217275" cy="6188075"/>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85AE359D-2D8F-D6FC-1FB5-C39A32887C7A}"/>
              </a:ext>
            </a:extLst>
          </p:cNvPr>
          <p:cNvSpPr>
            <a:spLocks noGrp="1"/>
          </p:cNvSpPr>
          <p:nvPr>
            <p:ph type="dt" sz="half" idx="2"/>
          </p:nvPr>
        </p:nvSpPr>
        <p:spPr>
          <a:xfrm>
            <a:off x="893763" y="9040813"/>
            <a:ext cx="2925762" cy="519112"/>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0AF85471-EFA6-B05A-5197-4D07011C1BE9}"/>
              </a:ext>
            </a:extLst>
          </p:cNvPr>
          <p:cNvSpPr>
            <a:spLocks noGrp="1"/>
          </p:cNvSpPr>
          <p:nvPr>
            <p:ph type="ftr" sz="quarter" idx="3"/>
          </p:nvPr>
        </p:nvSpPr>
        <p:spPr>
          <a:xfrm>
            <a:off x="4308475" y="9040813"/>
            <a:ext cx="4387850" cy="5191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81CFA07-950B-8EA9-8774-5458CFCAF7F3}"/>
              </a:ext>
            </a:extLst>
          </p:cNvPr>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200">
                <a:solidFill>
                  <a:schemeClr val="tx1">
                    <a:tint val="82000"/>
                  </a:schemeClr>
                </a:solidFill>
              </a:defRPr>
            </a:lvl1pPr>
          </a:lstStyle>
          <a:p>
            <a:fld id="{907F3BEB-EB0C-7A4F-B265-61E7F73203C8}" type="slidenum">
              <a:rPr lang="en-US" smtClean="0"/>
              <a:t>‹#›</a:t>
            </a:fld>
            <a:endParaRPr lang="en-US"/>
          </a:p>
        </p:txBody>
      </p:sp>
    </p:spTree>
    <p:extLst>
      <p:ext uri="{BB962C8B-B14F-4D97-AF65-F5344CB8AC3E}">
        <p14:creationId xmlns:p14="http://schemas.microsoft.com/office/powerpoint/2010/main" val="321876697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35E477A-1D7E-130B-2BAE-E431750D7874}"/>
              </a:ext>
            </a:extLst>
          </p:cNvPr>
          <p:cNvSpPr>
            <a:spLocks noGrp="1"/>
          </p:cNvSpPr>
          <p:nvPr>
            <p:ph type="dt" sz="half" idx="2"/>
          </p:nvPr>
        </p:nvSpPr>
        <p:spPr>
          <a:xfrm>
            <a:off x="893763" y="9040813"/>
            <a:ext cx="2925762" cy="519112"/>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CA2A578B-8EA7-AE07-A214-71579387EA55}"/>
              </a:ext>
            </a:extLst>
          </p:cNvPr>
          <p:cNvSpPr>
            <a:spLocks noGrp="1"/>
          </p:cNvSpPr>
          <p:nvPr>
            <p:ph type="ftr" sz="quarter" idx="3"/>
          </p:nvPr>
        </p:nvSpPr>
        <p:spPr>
          <a:xfrm>
            <a:off x="4308475" y="9040813"/>
            <a:ext cx="4387850" cy="5191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B4B609C-19B8-D83D-CC55-B53E63138339}"/>
              </a:ext>
            </a:extLst>
          </p:cNvPr>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200">
                <a:solidFill>
                  <a:schemeClr val="tx1">
                    <a:tint val="82000"/>
                  </a:schemeClr>
                </a:solidFill>
              </a:defRPr>
            </a:lvl1pPr>
          </a:lstStyle>
          <a:p>
            <a:r>
              <a:rPr lang="en-US"/>
              <a:t>Hvar, 10/04/2024</a:t>
            </a:r>
            <a:fld id="{E326B3C7-378F-954B-8B57-A196EE4A081B}" type="slidenum">
              <a:rPr lang="en-US" smtClean="0"/>
              <a:t>‹#›</a:t>
            </a:fld>
            <a:endParaRPr lang="en-US"/>
          </a:p>
        </p:txBody>
      </p:sp>
    </p:spTree>
    <p:extLst>
      <p:ext uri="{BB962C8B-B14F-4D97-AF65-F5344CB8AC3E}">
        <p14:creationId xmlns:p14="http://schemas.microsoft.com/office/powerpoint/2010/main" val="177626689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72" userDrawn="1">
          <p15:clr>
            <a:srgbClr val="F26B43"/>
          </p15:clr>
        </p15:guide>
        <p15:guide id="2" pos="409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Rectangle 13"/>
          <p:cNvSpPr>
            <a:spLocks noChangeArrowheads="1"/>
          </p:cNvSpPr>
          <p:nvPr userDrawn="1"/>
        </p:nvSpPr>
        <p:spPr bwMode="auto">
          <a:xfrm>
            <a:off x="0" y="0"/>
            <a:ext cx="13004800" cy="9753600"/>
          </a:xfrm>
          <a:prstGeom prst="rect">
            <a:avLst/>
          </a:prstGeom>
          <a:gradFill rotWithShape="1">
            <a:gsLst>
              <a:gs pos="0">
                <a:srgbClr val="000090"/>
              </a:gs>
              <a:gs pos="100000">
                <a:schemeClr val="accent4"/>
              </a:gs>
            </a:gsLst>
            <a:lin ang="5400000" scaled="1"/>
          </a:gradFill>
          <a:ln w="9525">
            <a:solidFill>
              <a:schemeClr val="tx1"/>
            </a:solidFill>
            <a:miter lim="800000"/>
            <a:headEnd/>
            <a:tailEnd/>
          </a:ln>
          <a:effectLst/>
        </p:spPr>
        <p:txBody>
          <a:bodyPr wrap="none" lIns="127837" tIns="63918" rIns="127837" bIns="63918" anchor="ctr">
            <a:prstTxWarp prst="textNoShape">
              <a:avLst/>
            </a:prstTxWarp>
          </a:bodyPr>
          <a:lstStyle/>
          <a:p>
            <a:pPr algn="ctr">
              <a:defRPr/>
            </a:pPr>
            <a:endParaRPr lang="en-US" sz="4518"/>
          </a:p>
        </p:txBody>
      </p:sp>
      <p:sp>
        <p:nvSpPr>
          <p:cNvPr id="1027" name="Rectangle 3"/>
          <p:cNvSpPr>
            <a:spLocks noGrp="1" noChangeArrowheads="1"/>
          </p:cNvSpPr>
          <p:nvPr>
            <p:ph type="body" idx="1"/>
          </p:nvPr>
        </p:nvSpPr>
        <p:spPr bwMode="auto">
          <a:xfrm>
            <a:off x="650240" y="1774617"/>
            <a:ext cx="11704320" cy="6245013"/>
          </a:xfrm>
          <a:prstGeom prst="rect">
            <a:avLst/>
          </a:prstGeom>
          <a:noFill/>
          <a:ln w="9525">
            <a:noFill/>
            <a:miter lim="800000"/>
            <a:headEnd/>
            <a:tailEnd/>
          </a:ln>
        </p:spPr>
        <p:txBody>
          <a:bodyPr vert="horz" wrap="square" lIns="101870" tIns="50935" rIns="101870" bIns="50935" numCol="1" anchor="t" anchorCtr="0" compatLnSpc="1">
            <a:prstTxWarp prst="textNoShape">
              <a:avLst/>
            </a:prstTxWarp>
          </a:bodyPr>
          <a:lstStyle/>
          <a:p>
            <a:pPr lvl="0"/>
            <a:r>
              <a:rPr lang="en-US"/>
              <a:t>Click to edit Master text styles</a:t>
            </a:r>
          </a:p>
          <a:p>
            <a:pPr lvl="1"/>
            <a:r>
              <a:rPr lang="en-US"/>
              <a:t>Second level</a:t>
            </a:r>
          </a:p>
        </p:txBody>
      </p:sp>
      <p:sp>
        <p:nvSpPr>
          <p:cNvPr id="2" name="Rectangle 4"/>
          <p:cNvSpPr>
            <a:spLocks noGrp="1" noChangeArrowheads="1"/>
          </p:cNvSpPr>
          <p:nvPr>
            <p:ph type="dt" sz="half" idx="2"/>
          </p:nvPr>
        </p:nvSpPr>
        <p:spPr bwMode="auto">
          <a:xfrm>
            <a:off x="650240" y="8882098"/>
            <a:ext cx="3034453" cy="677333"/>
          </a:xfrm>
          <a:prstGeom prst="rect">
            <a:avLst/>
          </a:prstGeom>
          <a:noFill/>
          <a:ln w="9525">
            <a:noFill/>
            <a:miter lim="800000"/>
            <a:headEnd/>
            <a:tailEnd/>
          </a:ln>
          <a:effectLst/>
        </p:spPr>
        <p:txBody>
          <a:bodyPr vert="horz" wrap="square" lIns="101870" tIns="50935" rIns="101870" bIns="50935" numCol="1" anchor="t" anchorCtr="0" compatLnSpc="1">
            <a:prstTxWarp prst="textNoShape">
              <a:avLst/>
            </a:prstTxWarp>
          </a:bodyPr>
          <a:lstStyle>
            <a:lvl1pPr>
              <a:defRPr sz="2008">
                <a:solidFill>
                  <a:schemeClr val="bg1"/>
                </a:solidFill>
              </a:defRPr>
            </a:lvl1pPr>
          </a:lstStyle>
          <a:p>
            <a:pPr>
              <a:defRPr/>
            </a:pPr>
            <a:endParaRPr lang="en-US"/>
          </a:p>
        </p:txBody>
      </p:sp>
      <p:sp>
        <p:nvSpPr>
          <p:cNvPr id="1029" name="Rectangle 5"/>
          <p:cNvSpPr>
            <a:spLocks noGrp="1" noChangeArrowheads="1"/>
          </p:cNvSpPr>
          <p:nvPr>
            <p:ph type="ftr" sz="quarter" idx="3"/>
          </p:nvPr>
        </p:nvSpPr>
        <p:spPr bwMode="auto">
          <a:xfrm>
            <a:off x="4443307" y="8882098"/>
            <a:ext cx="4118187" cy="677333"/>
          </a:xfrm>
          <a:prstGeom prst="rect">
            <a:avLst/>
          </a:prstGeom>
          <a:noFill/>
          <a:ln w="9525">
            <a:noFill/>
            <a:miter lim="800000"/>
            <a:headEnd/>
            <a:tailEnd/>
          </a:ln>
          <a:effectLst/>
        </p:spPr>
        <p:txBody>
          <a:bodyPr vert="horz" wrap="square" lIns="101870" tIns="50935" rIns="101870" bIns="50935" numCol="1" anchor="t" anchorCtr="0" compatLnSpc="1">
            <a:prstTxWarp prst="textNoShape">
              <a:avLst/>
            </a:prstTxWarp>
          </a:bodyPr>
          <a:lstStyle>
            <a:lvl1pPr algn="ctr">
              <a:defRPr sz="2008">
                <a:solidFill>
                  <a:schemeClr val="bg1"/>
                </a:solidFill>
              </a:defRPr>
            </a:lvl1pPr>
          </a:lstStyle>
          <a:p>
            <a:pPr>
              <a:defRPr/>
            </a:pPr>
            <a:endParaRPr lang="en-US"/>
          </a:p>
        </p:txBody>
      </p:sp>
      <p:sp>
        <p:nvSpPr>
          <p:cNvPr id="1030" name="Rectangle 6"/>
          <p:cNvSpPr>
            <a:spLocks noGrp="1" noChangeArrowheads="1"/>
          </p:cNvSpPr>
          <p:nvPr>
            <p:ph type="sldNum" sz="quarter" idx="4"/>
          </p:nvPr>
        </p:nvSpPr>
        <p:spPr bwMode="auto">
          <a:xfrm>
            <a:off x="9320107" y="8882098"/>
            <a:ext cx="3034453" cy="677333"/>
          </a:xfrm>
          <a:prstGeom prst="rect">
            <a:avLst/>
          </a:prstGeom>
          <a:noFill/>
          <a:ln w="9525">
            <a:noFill/>
            <a:miter lim="800000"/>
            <a:headEnd/>
            <a:tailEnd/>
          </a:ln>
          <a:effectLst/>
        </p:spPr>
        <p:txBody>
          <a:bodyPr vert="horz" wrap="square" lIns="101870" tIns="50935" rIns="101870" bIns="50935" numCol="1" anchor="t" anchorCtr="0" compatLnSpc="1">
            <a:prstTxWarp prst="textNoShape">
              <a:avLst/>
            </a:prstTxWarp>
          </a:bodyPr>
          <a:lstStyle>
            <a:lvl1pPr algn="r">
              <a:defRPr sz="2008">
                <a:solidFill>
                  <a:schemeClr val="bg1"/>
                </a:solidFill>
              </a:defRPr>
            </a:lvl1pPr>
          </a:lstStyle>
          <a:p>
            <a:pPr>
              <a:defRPr/>
            </a:pPr>
            <a:fld id="{CB322E57-34EA-3A49-8309-D8EAD056A80E}" type="slidenum">
              <a:rPr lang="en-US" smtClean="0"/>
              <a:pPr>
                <a:defRPr/>
              </a:pPr>
              <a:t>‹#›</a:t>
            </a:fld>
            <a:endParaRPr lang="en-US"/>
          </a:p>
        </p:txBody>
      </p:sp>
      <p:sp>
        <p:nvSpPr>
          <p:cNvPr id="3" name="Title Placeholder 2"/>
          <p:cNvSpPr>
            <a:spLocks noGrp="1" noChangeArrowheads="1"/>
          </p:cNvSpPr>
          <p:nvPr>
            <p:ph type="title"/>
          </p:nvPr>
        </p:nvSpPr>
        <p:spPr bwMode="auto">
          <a:xfrm>
            <a:off x="652940" y="0"/>
            <a:ext cx="11704320" cy="1300480"/>
          </a:xfrm>
          <a:prstGeom prst="rect">
            <a:avLst/>
          </a:prstGeom>
          <a:noFill/>
          <a:ln w="9525">
            <a:noFill/>
            <a:miter lim="800000"/>
            <a:headEnd/>
            <a:tailEnd/>
          </a:ln>
        </p:spPr>
        <p:txBody>
          <a:bodyPr vert="horz" wrap="square" lIns="101870" tIns="50935" rIns="101870" bIns="50935"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71450106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hdr="0" ftr="0" dt="0"/>
  <p:txStyles>
    <p:titleStyle>
      <a:lvl1pPr algn="ctr" rtl="0" eaLnBrk="0" fontAlgn="base" hangingPunct="0">
        <a:spcBef>
          <a:spcPct val="0"/>
        </a:spcBef>
        <a:spcAft>
          <a:spcPct val="0"/>
        </a:spcAft>
        <a:defRPr sz="6149">
          <a:solidFill>
            <a:srgbClr val="FFFFFF"/>
          </a:solidFill>
          <a:effectLst>
            <a:outerShdw blurRad="50800" dist="38100" dir="2700000" algn="tl" rotWithShape="0">
              <a:srgbClr val="000000"/>
            </a:outerShdw>
            <a:reflection stA="50000" endPos="75000" dist="12700" dir="5400000" sy="-100000" algn="bl" rotWithShape="0"/>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6149">
          <a:solidFill>
            <a:srgbClr val="FFFFFF"/>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6149">
          <a:solidFill>
            <a:srgbClr val="FFFFFF"/>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6149">
          <a:solidFill>
            <a:srgbClr val="FFFFFF"/>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6149">
          <a:solidFill>
            <a:srgbClr val="FFFFFF"/>
          </a:solidFill>
          <a:latin typeface="Arial" pitchFamily="-107" charset="0"/>
          <a:ea typeface="ＭＳ Ｐゴシック" pitchFamily="-107" charset="-128"/>
          <a:cs typeface="ＭＳ Ｐゴシック" pitchFamily="-107" charset="-128"/>
        </a:defRPr>
      </a:lvl5pPr>
      <a:lvl6pPr marL="639186" algn="ctr" rtl="0" fontAlgn="base">
        <a:spcBef>
          <a:spcPct val="0"/>
        </a:spcBef>
        <a:spcAft>
          <a:spcPct val="0"/>
        </a:spcAft>
        <a:defRPr sz="6149">
          <a:solidFill>
            <a:srgbClr val="CCFFFF"/>
          </a:solidFill>
          <a:latin typeface="Arial" pitchFamily="-107" charset="0"/>
        </a:defRPr>
      </a:lvl6pPr>
      <a:lvl7pPr marL="1278373" algn="ctr" rtl="0" fontAlgn="base">
        <a:spcBef>
          <a:spcPct val="0"/>
        </a:spcBef>
        <a:spcAft>
          <a:spcPct val="0"/>
        </a:spcAft>
        <a:defRPr sz="6149">
          <a:solidFill>
            <a:srgbClr val="CCFFFF"/>
          </a:solidFill>
          <a:latin typeface="Arial" pitchFamily="-107" charset="0"/>
        </a:defRPr>
      </a:lvl7pPr>
      <a:lvl8pPr marL="1917560" algn="ctr" rtl="0" fontAlgn="base">
        <a:spcBef>
          <a:spcPct val="0"/>
        </a:spcBef>
        <a:spcAft>
          <a:spcPct val="0"/>
        </a:spcAft>
        <a:defRPr sz="6149">
          <a:solidFill>
            <a:srgbClr val="CCFFFF"/>
          </a:solidFill>
          <a:latin typeface="Arial" pitchFamily="-107" charset="0"/>
        </a:defRPr>
      </a:lvl8pPr>
      <a:lvl9pPr marL="2556747" algn="ctr" rtl="0" fontAlgn="base">
        <a:spcBef>
          <a:spcPct val="0"/>
        </a:spcBef>
        <a:spcAft>
          <a:spcPct val="0"/>
        </a:spcAft>
        <a:defRPr sz="6149">
          <a:solidFill>
            <a:srgbClr val="CCFFFF"/>
          </a:solidFill>
          <a:latin typeface="Arial" pitchFamily="-107" charset="0"/>
        </a:defRPr>
      </a:lvl9pPr>
    </p:titleStyle>
    <p:bodyStyle>
      <a:lvl1pPr marL="479391" indent="-479391" algn="l" rtl="0" eaLnBrk="0" fontAlgn="base" hangingPunct="0">
        <a:spcBef>
          <a:spcPct val="20000"/>
        </a:spcBef>
        <a:spcAft>
          <a:spcPct val="0"/>
        </a:spcAft>
        <a:buChar char="•"/>
        <a:defRPr sz="4518">
          <a:solidFill>
            <a:srgbClr val="FFFF99"/>
          </a:solidFill>
          <a:latin typeface="+mn-lt"/>
          <a:ea typeface="ＭＳ Ｐゴシック" pitchFamily="-107" charset="-128"/>
          <a:cs typeface="ＭＳ Ｐゴシック" pitchFamily="-107" charset="-128"/>
        </a:defRPr>
      </a:lvl1pPr>
      <a:lvl2pPr marL="1038678" indent="-399492" algn="l" rtl="0" eaLnBrk="0" fontAlgn="base" hangingPunct="0">
        <a:spcBef>
          <a:spcPct val="20000"/>
        </a:spcBef>
        <a:spcAft>
          <a:spcPct val="0"/>
        </a:spcAft>
        <a:buChar char="–"/>
        <a:defRPr sz="3890">
          <a:solidFill>
            <a:srgbClr val="FFFFFF"/>
          </a:solidFill>
          <a:latin typeface="+mn-lt"/>
          <a:ea typeface="ＭＳ Ｐゴシック" pitchFamily="-107" charset="-128"/>
        </a:defRPr>
      </a:lvl2pPr>
      <a:lvl3pPr marL="1597967" indent="-319593" algn="l" rtl="0" eaLnBrk="0" fontAlgn="base" hangingPunct="0">
        <a:spcBef>
          <a:spcPct val="20000"/>
        </a:spcBef>
        <a:spcAft>
          <a:spcPct val="0"/>
        </a:spcAft>
        <a:buChar char="•"/>
        <a:defRPr sz="3388">
          <a:solidFill>
            <a:schemeClr val="tx1"/>
          </a:solidFill>
          <a:latin typeface="+mn-lt"/>
          <a:ea typeface="ＭＳ Ｐゴシック" pitchFamily="-107" charset="-128"/>
        </a:defRPr>
      </a:lvl3pPr>
      <a:lvl4pPr marL="2237153" indent="-319593" algn="l" rtl="0" eaLnBrk="0" fontAlgn="base" hangingPunct="0">
        <a:spcBef>
          <a:spcPct val="20000"/>
        </a:spcBef>
        <a:spcAft>
          <a:spcPct val="0"/>
        </a:spcAft>
        <a:buChar char="–"/>
        <a:defRPr sz="2761">
          <a:solidFill>
            <a:schemeClr val="tx1"/>
          </a:solidFill>
          <a:latin typeface="+mn-lt"/>
          <a:ea typeface="ＭＳ Ｐゴシック" pitchFamily="-107" charset="-128"/>
        </a:defRPr>
      </a:lvl4pPr>
      <a:lvl5pPr marL="2876340" indent="-319593" algn="l" rtl="0" eaLnBrk="0" fontAlgn="base" hangingPunct="0">
        <a:spcBef>
          <a:spcPct val="20000"/>
        </a:spcBef>
        <a:spcAft>
          <a:spcPct val="0"/>
        </a:spcAft>
        <a:buChar char="»"/>
        <a:defRPr sz="2761">
          <a:solidFill>
            <a:schemeClr val="tx1"/>
          </a:solidFill>
          <a:latin typeface="+mn-lt"/>
          <a:ea typeface="ＭＳ Ｐゴシック" pitchFamily="-107" charset="-128"/>
        </a:defRPr>
      </a:lvl5pPr>
      <a:lvl6pPr marL="3515527" indent="-319593" algn="l" rtl="0" fontAlgn="base">
        <a:spcBef>
          <a:spcPct val="20000"/>
        </a:spcBef>
        <a:spcAft>
          <a:spcPct val="0"/>
        </a:spcAft>
        <a:buChar char="»"/>
        <a:defRPr sz="2761">
          <a:solidFill>
            <a:schemeClr val="tx1"/>
          </a:solidFill>
          <a:latin typeface="+mn-lt"/>
          <a:ea typeface="ＭＳ Ｐゴシック" pitchFamily="-107" charset="-128"/>
        </a:defRPr>
      </a:lvl6pPr>
      <a:lvl7pPr marL="4154714" indent="-319593" algn="l" rtl="0" fontAlgn="base">
        <a:spcBef>
          <a:spcPct val="20000"/>
        </a:spcBef>
        <a:spcAft>
          <a:spcPct val="0"/>
        </a:spcAft>
        <a:buChar char="»"/>
        <a:defRPr sz="2761">
          <a:solidFill>
            <a:schemeClr val="tx1"/>
          </a:solidFill>
          <a:latin typeface="+mn-lt"/>
          <a:ea typeface="ＭＳ Ｐゴシック" pitchFamily="-107" charset="-128"/>
        </a:defRPr>
      </a:lvl7pPr>
      <a:lvl8pPr marL="4793900" indent="-319593" algn="l" rtl="0" fontAlgn="base">
        <a:spcBef>
          <a:spcPct val="20000"/>
        </a:spcBef>
        <a:spcAft>
          <a:spcPct val="0"/>
        </a:spcAft>
        <a:buChar char="»"/>
        <a:defRPr sz="2761">
          <a:solidFill>
            <a:schemeClr val="tx1"/>
          </a:solidFill>
          <a:latin typeface="+mn-lt"/>
          <a:ea typeface="ＭＳ Ｐゴシック" pitchFamily="-107" charset="-128"/>
        </a:defRPr>
      </a:lvl8pPr>
      <a:lvl9pPr marL="5433087" indent="-319593" algn="l" rtl="0" fontAlgn="base">
        <a:spcBef>
          <a:spcPct val="20000"/>
        </a:spcBef>
        <a:spcAft>
          <a:spcPct val="0"/>
        </a:spcAft>
        <a:buChar char="»"/>
        <a:defRPr sz="2761">
          <a:solidFill>
            <a:schemeClr val="tx1"/>
          </a:solidFill>
          <a:latin typeface="+mn-lt"/>
          <a:ea typeface="ＭＳ Ｐゴシック" pitchFamily="-107" charset="-128"/>
        </a:defRPr>
      </a:lvl9pPr>
    </p:bodyStyle>
    <p:otherStyle>
      <a:defPPr>
        <a:defRPr lang="en-US"/>
      </a:defPPr>
      <a:lvl1pPr marL="0" algn="l" defTabSz="639186" rtl="0" eaLnBrk="1" latinLnBrk="0" hangingPunct="1">
        <a:defRPr sz="2510" kern="1200">
          <a:solidFill>
            <a:schemeClr val="tx1"/>
          </a:solidFill>
          <a:latin typeface="+mn-lt"/>
          <a:ea typeface="+mn-ea"/>
          <a:cs typeface="+mn-cs"/>
        </a:defRPr>
      </a:lvl1pPr>
      <a:lvl2pPr marL="639186" algn="l" defTabSz="639186" rtl="0" eaLnBrk="1" latinLnBrk="0" hangingPunct="1">
        <a:defRPr sz="2510" kern="1200">
          <a:solidFill>
            <a:schemeClr val="tx1"/>
          </a:solidFill>
          <a:latin typeface="+mn-lt"/>
          <a:ea typeface="+mn-ea"/>
          <a:cs typeface="+mn-cs"/>
        </a:defRPr>
      </a:lvl2pPr>
      <a:lvl3pPr marL="1278373" algn="l" defTabSz="639186" rtl="0" eaLnBrk="1" latinLnBrk="0" hangingPunct="1">
        <a:defRPr sz="2510" kern="1200">
          <a:solidFill>
            <a:schemeClr val="tx1"/>
          </a:solidFill>
          <a:latin typeface="+mn-lt"/>
          <a:ea typeface="+mn-ea"/>
          <a:cs typeface="+mn-cs"/>
        </a:defRPr>
      </a:lvl3pPr>
      <a:lvl4pPr marL="1917560" algn="l" defTabSz="639186" rtl="0" eaLnBrk="1" latinLnBrk="0" hangingPunct="1">
        <a:defRPr sz="2510" kern="1200">
          <a:solidFill>
            <a:schemeClr val="tx1"/>
          </a:solidFill>
          <a:latin typeface="+mn-lt"/>
          <a:ea typeface="+mn-ea"/>
          <a:cs typeface="+mn-cs"/>
        </a:defRPr>
      </a:lvl4pPr>
      <a:lvl5pPr marL="2556747" algn="l" defTabSz="639186" rtl="0" eaLnBrk="1" latinLnBrk="0" hangingPunct="1">
        <a:defRPr sz="2510" kern="1200">
          <a:solidFill>
            <a:schemeClr val="tx1"/>
          </a:solidFill>
          <a:latin typeface="+mn-lt"/>
          <a:ea typeface="+mn-ea"/>
          <a:cs typeface="+mn-cs"/>
        </a:defRPr>
      </a:lvl5pPr>
      <a:lvl6pPr marL="3195934" algn="l" defTabSz="639186" rtl="0" eaLnBrk="1" latinLnBrk="0" hangingPunct="1">
        <a:defRPr sz="2510" kern="1200">
          <a:solidFill>
            <a:schemeClr val="tx1"/>
          </a:solidFill>
          <a:latin typeface="+mn-lt"/>
          <a:ea typeface="+mn-ea"/>
          <a:cs typeface="+mn-cs"/>
        </a:defRPr>
      </a:lvl6pPr>
      <a:lvl7pPr marL="3835120" algn="l" defTabSz="639186" rtl="0" eaLnBrk="1" latinLnBrk="0" hangingPunct="1">
        <a:defRPr sz="2510" kern="1200">
          <a:solidFill>
            <a:schemeClr val="tx1"/>
          </a:solidFill>
          <a:latin typeface="+mn-lt"/>
          <a:ea typeface="+mn-ea"/>
          <a:cs typeface="+mn-cs"/>
        </a:defRPr>
      </a:lvl7pPr>
      <a:lvl8pPr marL="4474307" algn="l" defTabSz="639186" rtl="0" eaLnBrk="1" latinLnBrk="0" hangingPunct="1">
        <a:defRPr sz="2510" kern="1200">
          <a:solidFill>
            <a:schemeClr val="tx1"/>
          </a:solidFill>
          <a:latin typeface="+mn-lt"/>
          <a:ea typeface="+mn-ea"/>
          <a:cs typeface="+mn-cs"/>
        </a:defRPr>
      </a:lvl8pPr>
      <a:lvl9pPr marL="5113493" algn="l" defTabSz="639186" rtl="0" eaLnBrk="1" latinLnBrk="0" hangingPunct="1">
        <a:defRPr sz="251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D337C405-84CD-5440-8D73-F3F2BAFA2CBA}" type="datetime1">
              <a:rPr lang="it-IT" smtClean="0"/>
              <a:t>24/04/25</a:t>
            </a:fld>
            <a:endParaRPr lang="en-IT"/>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IT"/>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23C7CB26-C4AD-E24C-99F4-9278FBEB9685}" type="slidenum">
              <a:rPr lang="en-IT" smtClean="0"/>
              <a:t>‹#›</a:t>
            </a:fld>
            <a:endParaRPr lang="en-IT"/>
          </a:p>
        </p:txBody>
      </p:sp>
    </p:spTree>
    <p:extLst>
      <p:ext uri="{BB962C8B-B14F-4D97-AF65-F5344CB8AC3E}">
        <p14:creationId xmlns:p14="http://schemas.microsoft.com/office/powerpoint/2010/main" val="84993036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Lst>
  <p:hf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52.xml"/><Relationship Id="rId5" Type="http://schemas.openxmlformats.org/officeDocument/2006/relationships/image" Target="../media/image24.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5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21" Type="http://schemas.openxmlformats.org/officeDocument/2006/relationships/image" Target="../media/image44.png"/><Relationship Id="rId34" Type="http://schemas.openxmlformats.org/officeDocument/2006/relationships/image" Target="../media/image57.png"/><Relationship Id="rId7" Type="http://schemas.openxmlformats.org/officeDocument/2006/relationships/image" Target="../media/image30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image" Target="../media/image56.png"/><Relationship Id="rId38" Type="http://schemas.openxmlformats.org/officeDocument/2006/relationships/image" Target="../media/image61.png"/><Relationship Id="rId2" Type="http://schemas.openxmlformats.org/officeDocument/2006/relationships/notesSlide" Target="../notesSlides/notesSlide14.xml"/><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png"/><Relationship Id="rId1" Type="http://schemas.openxmlformats.org/officeDocument/2006/relationships/slideLayout" Target="../slideLayouts/slideLayout11.xml"/><Relationship Id="rId6" Type="http://schemas.openxmlformats.org/officeDocument/2006/relationships/image" Target="../media/image290.png"/><Relationship Id="rId11" Type="http://schemas.openxmlformats.org/officeDocument/2006/relationships/image" Target="../media/image34.png"/><Relationship Id="rId24" Type="http://schemas.openxmlformats.org/officeDocument/2006/relationships/image" Target="../media/image47.png"/><Relationship Id="rId32" Type="http://schemas.openxmlformats.org/officeDocument/2006/relationships/image" Target="../media/image55.png"/><Relationship Id="rId37" Type="http://schemas.openxmlformats.org/officeDocument/2006/relationships/image" Target="../media/image60.png"/><Relationship Id="rId5" Type="http://schemas.openxmlformats.org/officeDocument/2006/relationships/image" Target="../media/image280.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51.png"/><Relationship Id="rId36" Type="http://schemas.openxmlformats.org/officeDocument/2006/relationships/image" Target="../media/image59.png"/><Relationship Id="rId10" Type="http://schemas.openxmlformats.org/officeDocument/2006/relationships/image" Target="../media/image33.png"/><Relationship Id="rId19" Type="http://schemas.openxmlformats.org/officeDocument/2006/relationships/image" Target="../media/image42.png"/><Relationship Id="rId31" Type="http://schemas.openxmlformats.org/officeDocument/2006/relationships/image" Target="../media/image54.png"/><Relationship Id="rId4" Type="http://schemas.openxmlformats.org/officeDocument/2006/relationships/image" Target="../media/image31.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 Id="rId30" Type="http://schemas.openxmlformats.org/officeDocument/2006/relationships/image" Target="../media/image53.png"/><Relationship Id="rId35" Type="http://schemas.openxmlformats.org/officeDocument/2006/relationships/image" Target="../media/image58.png"/><Relationship Id="rId8" Type="http://schemas.openxmlformats.org/officeDocument/2006/relationships/image" Target="../media/image310.png"/><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hyperlink" Target="https://doi.org/10.1088/1475-7516/2007/06/015"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https://doi.org/10.1007/BF01351864" TargetMode="External"/><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7.png"/><Relationship Id="rId7"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70.emf"/><Relationship Id="rId5" Type="http://schemas.openxmlformats.org/officeDocument/2006/relationships/image" Target="../media/image6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7.png"/><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70.emf"/><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1.tif"/><Relationship Id="rId7" Type="http://schemas.openxmlformats.org/officeDocument/2006/relationships/image" Target="../media/image77.emf"/><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hyperlink" Target="https://arxiv.org/abs/2203.07349"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23.xml"/><Relationship Id="rId1" Type="http://schemas.openxmlformats.org/officeDocument/2006/relationships/slideLayout" Target="../slideLayouts/slideLayout69.xml"/><Relationship Id="rId6" Type="http://schemas.openxmlformats.org/officeDocument/2006/relationships/hyperlink" Target="https://pubs.acs.org/doi/10.1021/acs.nanolett.2c00162" TargetMode="External"/><Relationship Id="rId5" Type="http://schemas.openxmlformats.org/officeDocument/2006/relationships/image" Target="../media/image86.emf"/><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4.png"/><Relationship Id="rId3" Type="http://schemas.openxmlformats.org/officeDocument/2006/relationships/image" Target="../media/image91.emf"/><Relationship Id="rId7" Type="http://schemas.openxmlformats.org/officeDocument/2006/relationships/image" Target="../media/image940.png"/><Relationship Id="rId12" Type="http://schemas.openxmlformats.org/officeDocument/2006/relationships/image" Target="../media/image99.png"/><Relationship Id="rId17" Type="http://schemas.openxmlformats.org/officeDocument/2006/relationships/image" Target="../media/image102.png"/><Relationship Id="rId2" Type="http://schemas.openxmlformats.org/officeDocument/2006/relationships/notesSlide" Target="../notesSlides/notesSlide28.xml"/><Relationship Id="rId16" Type="http://schemas.openxmlformats.org/officeDocument/2006/relationships/image" Target="../media/image103.png"/><Relationship Id="rId1" Type="http://schemas.openxmlformats.org/officeDocument/2006/relationships/slideLayout" Target="../slideLayouts/slideLayout69.xml"/><Relationship Id="rId6" Type="http://schemas.openxmlformats.org/officeDocument/2006/relationships/image" Target="../media/image930.png"/><Relationship Id="rId11" Type="http://schemas.openxmlformats.org/officeDocument/2006/relationships/image" Target="../media/image98.png"/><Relationship Id="rId5" Type="http://schemas.openxmlformats.org/officeDocument/2006/relationships/image" Target="../media/image920.png"/><Relationship Id="rId15" Type="http://schemas.openxmlformats.org/officeDocument/2006/relationships/image" Target="../media/image101.png"/><Relationship Id="rId10" Type="http://schemas.openxmlformats.org/officeDocument/2006/relationships/image" Target="../media/image97.png"/><Relationship Id="rId4" Type="http://schemas.openxmlformats.org/officeDocument/2006/relationships/image" Target="../media/image93.png"/><Relationship Id="rId9" Type="http://schemas.openxmlformats.org/officeDocument/2006/relationships/image" Target="../media/image96.png"/><Relationship Id="rId14" Type="http://schemas.openxmlformats.org/officeDocument/2006/relationships/image" Target="../media/image100.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106.png"/><Relationship Id="rId4" Type="http://schemas.openxmlformats.org/officeDocument/2006/relationships/image" Target="../media/image105.png"/></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109.pn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6.png"/><Relationship Id="rId18" Type="http://schemas.openxmlformats.org/officeDocument/2006/relationships/image" Target="../media/image121.png"/><Relationship Id="rId26" Type="http://schemas.openxmlformats.org/officeDocument/2006/relationships/image" Target="../media/image129.png"/><Relationship Id="rId3" Type="http://schemas.openxmlformats.org/officeDocument/2006/relationships/image" Target="../media/image110.png"/><Relationship Id="rId21" Type="http://schemas.openxmlformats.org/officeDocument/2006/relationships/image" Target="../media/image124.jpeg"/><Relationship Id="rId7" Type="http://schemas.openxmlformats.org/officeDocument/2006/relationships/hyperlink" Target="https://www.google.com/imgres?imgurl=http://www.agenparl.com/wp-content/uploads/2017/11/Universita%CC%80-degli-Studi-di-Genova.png&amp;imgrefurl=http://www.agenparl.com/12-12-2017-12-12-2017-lectio-del-presidente-del-senato-pietro-grasso/&amp;docid=GcpGkXAboMmOiM&amp;tbnid=KOM1lhS4N8M_DM:&amp;vet=1&amp;w=1200&amp;h=617&amp;client=firefox-b&amp;bih=849&amp;biw=1637&amp;ved=0ahUKEwiBo_yXoOnYAhXOAewKHYEVBDUQxiAIGigC&amp;iact=c&amp;ictx=1" TargetMode="External"/><Relationship Id="rId12" Type="http://schemas.openxmlformats.org/officeDocument/2006/relationships/image" Target="../media/image115.jpeg"/><Relationship Id="rId17" Type="http://schemas.openxmlformats.org/officeDocument/2006/relationships/image" Target="../media/image120.gif"/><Relationship Id="rId25" Type="http://schemas.openxmlformats.org/officeDocument/2006/relationships/image" Target="../media/image128.jpeg"/><Relationship Id="rId2" Type="http://schemas.openxmlformats.org/officeDocument/2006/relationships/notesSlide" Target="../notesSlides/notesSlide32.xml"/><Relationship Id="rId16" Type="http://schemas.openxmlformats.org/officeDocument/2006/relationships/image" Target="../media/image119.png"/><Relationship Id="rId20" Type="http://schemas.openxmlformats.org/officeDocument/2006/relationships/image" Target="../media/image123.jpeg"/><Relationship Id="rId1" Type="http://schemas.openxmlformats.org/officeDocument/2006/relationships/slideLayout" Target="../slideLayouts/slideLayout13.xml"/><Relationship Id="rId6" Type="http://schemas.openxmlformats.org/officeDocument/2006/relationships/hyperlink" Target="https://www.google.com/imgres?imgurl=http://www.aqua-add.eu/images/Logo_unige_08_intestato.jpg&amp;imgrefurl=http://www.aqua-add.eu/?page=genoa&amp;docid=v0PL1ddPYaDDeM&amp;tbnid=s8bfpqifW4yecM:&amp;vet=10ahUKEwixjYqXoOnYAhVGDCwKHTF7DjIQMwg7KAAwAA..i&amp;w=2835&amp;h=1728&amp;client=firefox-b&amp;bih=849&amp;biw=1637&amp;q=University%20of%20Genova%20logo&amp;ved=0ahUKEwixjYqXoOnYAhVGDCwKHTF7DjIQMwg7KAAwAA&amp;iact=mrc&amp;uact=8" TargetMode="External"/><Relationship Id="rId11" Type="http://schemas.openxmlformats.org/officeDocument/2006/relationships/image" Target="../media/image114.png"/><Relationship Id="rId24" Type="http://schemas.openxmlformats.org/officeDocument/2006/relationships/image" Target="../media/image127.png"/><Relationship Id="rId5" Type="http://schemas.openxmlformats.org/officeDocument/2006/relationships/image" Target="../media/image111.png"/><Relationship Id="rId15" Type="http://schemas.openxmlformats.org/officeDocument/2006/relationships/image" Target="../media/image118.png"/><Relationship Id="rId23" Type="http://schemas.openxmlformats.org/officeDocument/2006/relationships/image" Target="../media/image126.emf"/><Relationship Id="rId28" Type="http://schemas.openxmlformats.org/officeDocument/2006/relationships/image" Target="../media/image131.png"/><Relationship Id="rId10" Type="http://schemas.openxmlformats.org/officeDocument/2006/relationships/image" Target="../media/image113.jpeg"/><Relationship Id="rId19" Type="http://schemas.openxmlformats.org/officeDocument/2006/relationships/image" Target="../media/image122.png"/><Relationship Id="rId4" Type="http://schemas.openxmlformats.org/officeDocument/2006/relationships/hyperlink" Target="https://www.google.com/url?sa=i&amp;rct=j&amp;q=&amp;esrc=s&amp;source=imgres&amp;cd=&amp;ved=0ahUKEwiKvIWFoOnYAhVBzqQKHVq-Bd8QjRwIBw&amp;url=https://en.wikipedia.org/wiki/File:Princeton_logo.svg&amp;psig=AOvVaw0ck29S50CbEWXRbC97kquk&amp;ust=1516630772494770" TargetMode="External"/><Relationship Id="rId9" Type="http://schemas.openxmlformats.org/officeDocument/2006/relationships/hyperlink" Target="https://www.google.com/imgres?imgurl=http://wordpress.to.infn.it/taup2015/wp-content/uploads/sites/3/2015/02/lngs.jpg&amp;imgrefurl=http://taup2015.to.infn.it/&amp;docid=_TMS52pZAVOF3M&amp;tbnid=osQ2yaEBSE18QM:&amp;vet=10ahUKEwjHqZr1oOnYAhXBCCwKHTeeC8oQMwjQASgAMAA..i&amp;w=335&amp;h=195&amp;client=firefox-b&amp;bih=849&amp;biw=1637&amp;q=LNGS%20logo&amp;ved=0ahUKEwjHqZr1oOnYAhXBCCwKHTeeC8oQMwjQASgAMAA&amp;iact=mrc&amp;uact=8" TargetMode="External"/><Relationship Id="rId14" Type="http://schemas.openxmlformats.org/officeDocument/2006/relationships/image" Target="../media/image117.jpeg"/><Relationship Id="rId22" Type="http://schemas.openxmlformats.org/officeDocument/2006/relationships/image" Target="../media/image125.png"/><Relationship Id="rId27" Type="http://schemas.openxmlformats.org/officeDocument/2006/relationships/image" Target="../media/image130.png"/></Relationships>
</file>

<file path=ppt/slides/_rels/slide3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hyperlink" Target="https://press.princeton.edu/books/hardcover/9780691196022/cosmologys-century" TargetMode="External"/><Relationship Id="rId5" Type="http://schemas.openxmlformats.org/officeDocument/2006/relationships/image" Target="../media/image16.emf"/><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52.xml"/><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5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209186-E7AE-D440-B0DB-D66D77F9D807}"/>
              </a:ext>
            </a:extLst>
          </p:cNvPr>
          <p:cNvPicPr>
            <a:picLocks noChangeAspect="1"/>
          </p:cNvPicPr>
          <p:nvPr/>
        </p:nvPicPr>
        <p:blipFill rotWithShape="1">
          <a:blip r:embed="rId3">
            <a:extLst>
              <a:ext uri="{28A0092B-C50C-407E-A947-70E740481C1C}">
                <a14:useLocalDpi xmlns:a14="http://schemas.microsoft.com/office/drawing/2010/main" val="0"/>
              </a:ext>
            </a:extLst>
          </a:blip>
          <a:srcRect b="22995"/>
          <a:stretch/>
        </p:blipFill>
        <p:spPr>
          <a:xfrm>
            <a:off x="-1" y="0"/>
            <a:ext cx="13004800" cy="9753599"/>
          </a:xfrm>
          <a:prstGeom prst="rect">
            <a:avLst/>
          </a:prstGeom>
        </p:spPr>
      </p:pic>
      <p:pic>
        <p:nvPicPr>
          <p:cNvPr id="5" name="Picture 4">
            <a:extLst>
              <a:ext uri="{FF2B5EF4-FFF2-40B4-BE49-F238E27FC236}">
                <a16:creationId xmlns:a16="http://schemas.microsoft.com/office/drawing/2014/main" id="{AACBE7C7-627F-0941-8B02-F6C81AA91C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010269" y="5782859"/>
            <a:ext cx="4550664" cy="3412998"/>
          </a:xfrm>
          <a:prstGeom prst="rect">
            <a:avLst/>
          </a:prstGeom>
        </p:spPr>
      </p:pic>
      <p:pic>
        <p:nvPicPr>
          <p:cNvPr id="141" name="Image" descr="Image"/>
          <p:cNvPicPr>
            <a:picLocks noChangeAspect="1"/>
          </p:cNvPicPr>
          <p:nvPr/>
        </p:nvPicPr>
        <p:blipFill>
          <a:blip r:embed="rId5"/>
          <a:stretch>
            <a:fillRect/>
          </a:stretch>
        </p:blipFill>
        <p:spPr>
          <a:xfrm>
            <a:off x="179916" y="160866"/>
            <a:ext cx="1892301" cy="1727201"/>
          </a:xfrm>
          <a:prstGeom prst="rect">
            <a:avLst/>
          </a:prstGeom>
          <a:ln w="12700">
            <a:miter lim="400000"/>
          </a:ln>
        </p:spPr>
      </p:pic>
      <p:sp>
        <p:nvSpPr>
          <p:cNvPr id="144" name="The PTOLEMY NEW Results and Status…"/>
          <p:cNvSpPr txBox="1"/>
          <p:nvPr/>
        </p:nvSpPr>
        <p:spPr>
          <a:xfrm>
            <a:off x="282559" y="1964215"/>
            <a:ext cx="12439679" cy="6227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5200"/>
            </a:pPr>
            <a:r>
              <a:rPr lang="en-US" dirty="0">
                <a:solidFill>
                  <a:schemeClr val="bg2">
                    <a:lumMod val="20000"/>
                    <a:lumOff val="80000"/>
                  </a:schemeClr>
                </a:solidFill>
                <a:latin typeface="Gill Sans SemiBold"/>
                <a:ea typeface="Gill Sans SemiBold"/>
                <a:cs typeface="Gill Sans SemiBold"/>
                <a:sym typeface="Gill Sans SemiBold"/>
              </a:rPr>
              <a:t>How to unravel early moments of the Universe with neutrinos:</a:t>
            </a:r>
          </a:p>
          <a:p>
            <a:pPr>
              <a:defRPr sz="5200"/>
            </a:pPr>
            <a:r>
              <a:rPr lang="en-US" dirty="0">
                <a:solidFill>
                  <a:schemeClr val="bg2">
                    <a:lumMod val="20000"/>
                    <a:lumOff val="80000"/>
                  </a:schemeClr>
                </a:solidFill>
                <a:latin typeface="Gill Sans SemiBold"/>
                <a:ea typeface="Gill Sans SemiBold"/>
                <a:cs typeface="Gill Sans SemiBold"/>
                <a:sym typeface="Gill Sans SemiBold"/>
              </a:rPr>
              <a:t>Introduction to the PTOLEMY project</a:t>
            </a:r>
          </a:p>
          <a:p>
            <a:pPr>
              <a:defRPr sz="5200"/>
            </a:pPr>
            <a:endParaRPr lang="en-US" dirty="0">
              <a:latin typeface="Gill Sans SemiBold"/>
              <a:ea typeface="Gill Sans SemiBold"/>
              <a:cs typeface="Gill Sans SemiBold"/>
              <a:sym typeface="Gill Sans SemiBold"/>
            </a:endParaRPr>
          </a:p>
          <a:p>
            <a:pPr>
              <a:defRPr sz="5200"/>
            </a:pPr>
            <a:endParaRPr dirty="0">
              <a:latin typeface="Gill Sans SemiBold"/>
              <a:ea typeface="Gill Sans SemiBold"/>
              <a:cs typeface="Gill Sans SemiBold"/>
              <a:sym typeface="Gill Sans SemiBold"/>
            </a:endParaRPr>
          </a:p>
          <a:p>
            <a:pPr>
              <a:defRPr sz="5200"/>
            </a:pPr>
            <a:r>
              <a:rPr lang="en-US" sz="3200" dirty="0">
                <a:solidFill>
                  <a:schemeClr val="bg2">
                    <a:lumMod val="20000"/>
                    <a:lumOff val="80000"/>
                  </a:schemeClr>
                </a:solidFill>
                <a:latin typeface="Gill Sans SemiBold"/>
                <a:ea typeface="Gill Sans SemiBold"/>
                <a:cs typeface="Gill Sans SemiBold"/>
                <a:sym typeface="Gill Sans SemiBold"/>
              </a:rPr>
              <a:t>Chris Tully (Princeton University)</a:t>
            </a:r>
          </a:p>
          <a:p>
            <a:pPr>
              <a:defRPr sz="5200"/>
            </a:pPr>
            <a:endParaRPr lang="en-US" sz="2200" dirty="0">
              <a:solidFill>
                <a:schemeClr val="bg2">
                  <a:lumMod val="20000"/>
                  <a:lumOff val="80000"/>
                </a:schemeClr>
              </a:solidFill>
              <a:latin typeface="Gill Sans SemiBold"/>
              <a:cs typeface="Gill Sans SemiBold"/>
              <a:sym typeface="Gill Sans SemiBold"/>
            </a:endParaRPr>
          </a:p>
          <a:p>
            <a:pPr>
              <a:defRPr sz="5200"/>
            </a:pPr>
            <a:r>
              <a:rPr lang="en-US" sz="2800" cap="small" dirty="0">
                <a:solidFill>
                  <a:schemeClr val="bg2">
                    <a:lumMod val="20000"/>
                    <a:lumOff val="80000"/>
                  </a:schemeClr>
                </a:solidFill>
                <a:latin typeface="Gill Sans SemiBold"/>
                <a:cs typeface="Gill Sans SemiBold"/>
                <a:sym typeface="Gill Sans SemiBold"/>
              </a:rPr>
              <a:t>24 April 2025</a:t>
            </a:r>
          </a:p>
          <a:p>
            <a:pPr>
              <a:defRPr sz="5200"/>
            </a:pPr>
            <a:r>
              <a:rPr lang="en-US" sz="2800" cap="small">
                <a:solidFill>
                  <a:schemeClr val="bg2">
                    <a:lumMod val="20000"/>
                    <a:lumOff val="80000"/>
                  </a:schemeClr>
                </a:solidFill>
                <a:latin typeface="Gill Sans SemiBold"/>
                <a:cs typeface="Gill Sans SemiBold"/>
                <a:sym typeface="Gill Sans SemiBold"/>
              </a:rPr>
              <a:t>Centre </a:t>
            </a:r>
            <a:r>
              <a:rPr lang="en-US" sz="2800" cap="small" dirty="0">
                <a:solidFill>
                  <a:schemeClr val="bg2">
                    <a:lumMod val="20000"/>
                    <a:lumOff val="80000"/>
                  </a:schemeClr>
                </a:solidFill>
                <a:latin typeface="Gill Sans SemiBold"/>
                <a:cs typeface="Gill Sans SemiBold"/>
                <a:sym typeface="Gill Sans SemiBold"/>
              </a:rPr>
              <a:t>d</a:t>
            </a:r>
            <a:r>
              <a:rPr lang="en-US" sz="2800" cap="small">
                <a:solidFill>
                  <a:schemeClr val="bg2">
                    <a:lumMod val="20000"/>
                    <a:lumOff val="80000"/>
                  </a:schemeClr>
                </a:solidFill>
                <a:latin typeface="Gill Sans SemiBold"/>
                <a:cs typeface="Gill Sans SemiBold"/>
                <a:sym typeface="Gill Sans SemiBold"/>
              </a:rPr>
              <a:t>e Physique des Particles de </a:t>
            </a:r>
            <a:r>
              <a:rPr lang="en-US" sz="2800" cap="small" dirty="0">
                <a:solidFill>
                  <a:schemeClr val="bg2">
                    <a:lumMod val="20000"/>
                    <a:lumOff val="80000"/>
                  </a:schemeClr>
                </a:solidFill>
                <a:latin typeface="Gill Sans SemiBold"/>
                <a:cs typeface="Gill Sans SemiBold"/>
                <a:sym typeface="Gill Sans SemiBold"/>
              </a:rPr>
              <a:t>Marseille, Aix-Marseille </a:t>
            </a:r>
            <a:r>
              <a:rPr lang="en-US" sz="2800" cap="small" dirty="0" err="1">
                <a:solidFill>
                  <a:schemeClr val="bg2">
                    <a:lumMod val="20000"/>
                    <a:lumOff val="80000"/>
                  </a:schemeClr>
                </a:solidFill>
                <a:latin typeface="Gill Sans SemiBold"/>
                <a:cs typeface="Gill Sans SemiBold"/>
                <a:sym typeface="Gill Sans SemiBold"/>
              </a:rPr>
              <a:t>Université</a:t>
            </a:r>
            <a:r>
              <a:rPr lang="en-US" sz="2800" cap="small" dirty="0">
                <a:solidFill>
                  <a:schemeClr val="bg2">
                    <a:lumMod val="20000"/>
                    <a:lumOff val="80000"/>
                  </a:schemeClr>
                </a:solidFill>
                <a:latin typeface="Gill Sans SemiBold"/>
                <a:cs typeface="Gill Sans SemiBold"/>
                <a:sym typeface="Gill Sans SemiBold"/>
              </a:rPr>
              <a:t>, Marseille, France</a:t>
            </a:r>
            <a:endParaRPr sz="2800" cap="small" dirty="0">
              <a:solidFill>
                <a:schemeClr val="bg2">
                  <a:lumMod val="20000"/>
                  <a:lumOff val="80000"/>
                </a:schemeClr>
              </a:solidFill>
            </a:endParaRPr>
          </a:p>
        </p:txBody>
      </p:sp>
      <p:pic>
        <p:nvPicPr>
          <p:cNvPr id="7" name="Picture 6">
            <a:extLst>
              <a:ext uri="{FF2B5EF4-FFF2-40B4-BE49-F238E27FC236}">
                <a16:creationId xmlns:a16="http://schemas.microsoft.com/office/drawing/2014/main" id="{60B93761-C8B6-FB4A-8A64-1FD20C0521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4258" y="8213743"/>
            <a:ext cx="3120541" cy="1539856"/>
          </a:xfrm>
          <a:prstGeom prst="rect">
            <a:avLst/>
          </a:prstGeom>
        </p:spPr>
      </p:pic>
      <p:sp>
        <p:nvSpPr>
          <p:cNvPr id="8" name="TextBox 7">
            <a:extLst>
              <a:ext uri="{FF2B5EF4-FFF2-40B4-BE49-F238E27FC236}">
                <a16:creationId xmlns:a16="http://schemas.microsoft.com/office/drawing/2014/main" id="{DAE38BF4-1D03-9940-8BCF-56BECDBA0AD0}"/>
              </a:ext>
            </a:extLst>
          </p:cNvPr>
          <p:cNvSpPr txBox="1"/>
          <p:nvPr/>
        </p:nvSpPr>
        <p:spPr>
          <a:xfrm>
            <a:off x="9809918" y="8126736"/>
            <a:ext cx="2973891" cy="461665"/>
          </a:xfrm>
          <a:prstGeom prst="rect">
            <a:avLst/>
          </a:prstGeom>
          <a:noFill/>
        </p:spPr>
        <p:txBody>
          <a:bodyPr wrap="none" rtlCol="0">
            <a:spAutoFit/>
          </a:bodyPr>
          <a:lstStyle/>
          <a:p>
            <a:r>
              <a:rPr lang="en-US" sz="2400" dirty="0">
                <a:solidFill>
                  <a:schemeClr val="bg2">
                    <a:lumMod val="20000"/>
                    <a:lumOff val="80000"/>
                  </a:schemeClr>
                </a:solidFill>
              </a:rPr>
              <a:t>Research supported by</a:t>
            </a:r>
          </a:p>
        </p:txBody>
      </p:sp>
      <p:sp>
        <p:nvSpPr>
          <p:cNvPr id="4" name="Slide Number Placeholder 3">
            <a:extLst>
              <a:ext uri="{FF2B5EF4-FFF2-40B4-BE49-F238E27FC236}">
                <a16:creationId xmlns:a16="http://schemas.microsoft.com/office/drawing/2014/main" id="{1D6E6FAA-F7A6-4B4F-ACE6-CB537395E1FF}"/>
              </a:ext>
            </a:extLst>
          </p:cNvPr>
          <p:cNvSpPr>
            <a:spLocks noGrp="1"/>
          </p:cNvSpPr>
          <p:nvPr>
            <p:ph type="sldNum" sz="quarter" idx="2"/>
          </p:nvPr>
        </p:nvSpPr>
        <p:spPr/>
        <p:txBody>
          <a:bodyPr/>
          <a:lstStyle/>
          <a:p>
            <a:fld id="{86CB4B4D-7CA3-9044-876B-883B54F8677D}" type="slidenum">
              <a:rPr lang="en-US" smtClean="0"/>
              <a:t>1</a:t>
            </a:fld>
            <a:endParaRPr lang="en-US"/>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82D59-7F24-9541-8E53-DFBF039E3088}"/>
              </a:ext>
            </a:extLst>
          </p:cNvPr>
          <p:cNvSpPr>
            <a:spLocks noGrp="1"/>
          </p:cNvSpPr>
          <p:nvPr>
            <p:ph type="title"/>
          </p:nvPr>
        </p:nvSpPr>
        <p:spPr>
          <a:xfrm>
            <a:off x="0" y="0"/>
            <a:ext cx="13004800" cy="1300480"/>
          </a:xfrm>
        </p:spPr>
        <p:txBody>
          <a:bodyPr/>
          <a:lstStyle/>
          <a:p>
            <a:r>
              <a:rPr lang="en-US" sz="5400" dirty="0"/>
              <a:t>Neutrino Mass Oscillation Observatory</a:t>
            </a:r>
          </a:p>
        </p:txBody>
      </p:sp>
      <p:sp>
        <p:nvSpPr>
          <p:cNvPr id="4" name="Slide Number Placeholder 3">
            <a:extLst>
              <a:ext uri="{FF2B5EF4-FFF2-40B4-BE49-F238E27FC236}">
                <a16:creationId xmlns:a16="http://schemas.microsoft.com/office/drawing/2014/main" id="{3E472EAF-187D-5D44-96C4-FA143CF6157C}"/>
              </a:ext>
            </a:extLst>
          </p:cNvPr>
          <p:cNvSpPr>
            <a:spLocks noGrp="1"/>
          </p:cNvSpPr>
          <p:nvPr>
            <p:ph type="sldNum" sz="quarter" idx="12"/>
          </p:nvPr>
        </p:nvSpPr>
        <p:spPr>
          <a:xfrm>
            <a:off x="9615529" y="8882098"/>
            <a:ext cx="3034453" cy="677333"/>
          </a:xfrm>
        </p:spPr>
        <p:txBody>
          <a:bodyPr/>
          <a:lstStyle/>
          <a:p>
            <a:pPr>
              <a:defRPr/>
            </a:pPr>
            <a:fld id="{EB07B666-0005-D843-B37B-9851DF6282A0}" type="slidenum">
              <a:rPr lang="en-US" smtClean="0"/>
              <a:pPr>
                <a:defRPr/>
              </a:pPr>
              <a:t>10</a:t>
            </a:fld>
            <a:endParaRPr lang="en-US" dirty="0"/>
          </a:p>
        </p:txBody>
      </p:sp>
      <p:pic>
        <p:nvPicPr>
          <p:cNvPr id="5" name="Content Placeholder 5">
            <a:extLst>
              <a:ext uri="{FF2B5EF4-FFF2-40B4-BE49-F238E27FC236}">
                <a16:creationId xmlns:a16="http://schemas.microsoft.com/office/drawing/2014/main" id="{1AD60827-3791-374E-A3FB-C022D2105E42}"/>
              </a:ext>
            </a:extLst>
          </p:cNvPr>
          <p:cNvPicPr>
            <a:picLocks noChangeAspect="1"/>
          </p:cNvPicPr>
          <p:nvPr/>
        </p:nvPicPr>
        <p:blipFill rotWithShape="1">
          <a:blip r:embed="rId3">
            <a:extLst>
              <a:ext uri="{28A0092B-C50C-407E-A947-70E740481C1C}">
                <a14:useLocalDpi xmlns:a14="http://schemas.microsoft.com/office/drawing/2010/main" val="0"/>
              </a:ext>
            </a:extLst>
          </a:blip>
          <a:srcRect l="52047" t="25872" b="9977"/>
          <a:stretch/>
        </p:blipFill>
        <p:spPr bwMode="auto">
          <a:xfrm>
            <a:off x="1041011" y="1422170"/>
            <a:ext cx="11021486" cy="8293510"/>
          </a:xfrm>
          <a:prstGeom prst="rect">
            <a:avLst/>
          </a:prstGeom>
          <a:noFill/>
          <a:ln w="9525">
            <a:noFill/>
            <a:miter lim="800000"/>
            <a:headEnd/>
            <a:tailEnd/>
          </a:ln>
        </p:spPr>
      </p:pic>
      <p:pic>
        <p:nvPicPr>
          <p:cNvPr id="7" name="Content Placeholder 6">
            <a:extLst>
              <a:ext uri="{FF2B5EF4-FFF2-40B4-BE49-F238E27FC236}">
                <a16:creationId xmlns:a16="http://schemas.microsoft.com/office/drawing/2014/main" id="{C81921E6-089F-C840-8F22-DEC67CA8BD87}"/>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43265"/>
          <a:stretch/>
        </p:blipFill>
        <p:spPr>
          <a:xfrm>
            <a:off x="9461680" y="3197988"/>
            <a:ext cx="2600817" cy="5317592"/>
          </a:xfrm>
        </p:spPr>
      </p:pic>
      <p:sp>
        <p:nvSpPr>
          <p:cNvPr id="8" name="TextBox 7">
            <a:extLst>
              <a:ext uri="{FF2B5EF4-FFF2-40B4-BE49-F238E27FC236}">
                <a16:creationId xmlns:a16="http://schemas.microsoft.com/office/drawing/2014/main" id="{98FF9BD1-61A0-DA4A-92F0-0D5384AF6228}"/>
              </a:ext>
            </a:extLst>
          </p:cNvPr>
          <p:cNvSpPr txBox="1"/>
          <p:nvPr/>
        </p:nvSpPr>
        <p:spPr>
          <a:xfrm>
            <a:off x="9461679" y="6682781"/>
            <a:ext cx="1518364" cy="646331"/>
          </a:xfrm>
          <a:prstGeom prst="rect">
            <a:avLst/>
          </a:prstGeom>
          <a:noFill/>
        </p:spPr>
        <p:txBody>
          <a:bodyPr wrap="none" rtlCol="0">
            <a:spAutoFit/>
          </a:bodyPr>
          <a:lstStyle/>
          <a:p>
            <a:r>
              <a:rPr lang="en-US" dirty="0">
                <a:solidFill>
                  <a:schemeClr val="bg1"/>
                </a:solidFill>
              </a:rPr>
              <a:t>ORCA</a:t>
            </a:r>
          </a:p>
        </p:txBody>
      </p:sp>
      <p:pic>
        <p:nvPicPr>
          <p:cNvPr id="6" name="Picture 5">
            <a:extLst>
              <a:ext uri="{FF2B5EF4-FFF2-40B4-BE49-F238E27FC236}">
                <a16:creationId xmlns:a16="http://schemas.microsoft.com/office/drawing/2014/main" id="{B393DAF6-2475-0649-B223-FB06C0AEAD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012" y="3197987"/>
            <a:ext cx="8420669" cy="6517693"/>
          </a:xfrm>
          <a:prstGeom prst="rect">
            <a:avLst/>
          </a:prstGeom>
        </p:spPr>
      </p:pic>
    </p:spTree>
    <p:extLst>
      <p:ext uri="{BB962C8B-B14F-4D97-AF65-F5344CB8AC3E}">
        <p14:creationId xmlns:p14="http://schemas.microsoft.com/office/powerpoint/2010/main" val="2074517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82D59-7F24-9541-8E53-DFBF039E3088}"/>
              </a:ext>
            </a:extLst>
          </p:cNvPr>
          <p:cNvSpPr>
            <a:spLocks noGrp="1"/>
          </p:cNvSpPr>
          <p:nvPr>
            <p:ph type="title"/>
          </p:nvPr>
        </p:nvSpPr>
        <p:spPr>
          <a:xfrm>
            <a:off x="0" y="0"/>
            <a:ext cx="13004800" cy="1300480"/>
          </a:xfrm>
        </p:spPr>
        <p:txBody>
          <a:bodyPr/>
          <a:lstStyle/>
          <a:p>
            <a:r>
              <a:rPr lang="en-US" sz="5400" dirty="0"/>
              <a:t>Neutrino Mass Oscillation Observatory</a:t>
            </a:r>
          </a:p>
        </p:txBody>
      </p:sp>
      <p:sp>
        <p:nvSpPr>
          <p:cNvPr id="4" name="Slide Number Placeholder 3">
            <a:extLst>
              <a:ext uri="{FF2B5EF4-FFF2-40B4-BE49-F238E27FC236}">
                <a16:creationId xmlns:a16="http://schemas.microsoft.com/office/drawing/2014/main" id="{3E472EAF-187D-5D44-96C4-FA143CF6157C}"/>
              </a:ext>
            </a:extLst>
          </p:cNvPr>
          <p:cNvSpPr>
            <a:spLocks noGrp="1"/>
          </p:cNvSpPr>
          <p:nvPr>
            <p:ph type="sldNum" sz="quarter" idx="12"/>
          </p:nvPr>
        </p:nvSpPr>
        <p:spPr>
          <a:xfrm>
            <a:off x="9615528" y="8882098"/>
            <a:ext cx="3034453" cy="677333"/>
          </a:xfrm>
        </p:spPr>
        <p:txBody>
          <a:bodyPr/>
          <a:lstStyle/>
          <a:p>
            <a:pPr>
              <a:defRPr/>
            </a:pPr>
            <a:fld id="{EB07B666-0005-D843-B37B-9851DF6282A0}" type="slidenum">
              <a:rPr lang="en-US" smtClean="0"/>
              <a:pPr>
                <a:defRPr/>
              </a:pPr>
              <a:t>11</a:t>
            </a:fld>
            <a:endParaRPr lang="en-US" dirty="0"/>
          </a:p>
        </p:txBody>
      </p:sp>
      <p:pic>
        <p:nvPicPr>
          <p:cNvPr id="5" name="Content Placeholder 5">
            <a:extLst>
              <a:ext uri="{FF2B5EF4-FFF2-40B4-BE49-F238E27FC236}">
                <a16:creationId xmlns:a16="http://schemas.microsoft.com/office/drawing/2014/main" id="{1AD60827-3791-374E-A3FB-C022D2105E42}"/>
              </a:ext>
            </a:extLst>
          </p:cNvPr>
          <p:cNvPicPr>
            <a:picLocks noChangeAspect="1"/>
          </p:cNvPicPr>
          <p:nvPr/>
        </p:nvPicPr>
        <p:blipFill rotWithShape="1">
          <a:blip r:embed="rId3">
            <a:extLst>
              <a:ext uri="{28A0092B-C50C-407E-A947-70E740481C1C}">
                <a14:useLocalDpi xmlns:a14="http://schemas.microsoft.com/office/drawing/2010/main" val="0"/>
              </a:ext>
            </a:extLst>
          </a:blip>
          <a:srcRect l="52047" t="25872" b="9977"/>
          <a:stretch/>
        </p:blipFill>
        <p:spPr bwMode="auto">
          <a:xfrm>
            <a:off x="1041024" y="1422170"/>
            <a:ext cx="11021486" cy="8293510"/>
          </a:xfrm>
          <a:prstGeom prst="rect">
            <a:avLst/>
          </a:prstGeom>
          <a:noFill/>
          <a:ln w="9525">
            <a:noFill/>
            <a:miter lim="800000"/>
            <a:headEnd/>
            <a:tailEnd/>
          </a:ln>
        </p:spPr>
      </p:pic>
      <p:pic>
        <p:nvPicPr>
          <p:cNvPr id="7" name="Content Placeholder 6">
            <a:extLst>
              <a:ext uri="{FF2B5EF4-FFF2-40B4-BE49-F238E27FC236}">
                <a16:creationId xmlns:a16="http://schemas.microsoft.com/office/drawing/2014/main" id="{C81921E6-089F-C840-8F22-DEC67CA8BD87}"/>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43265"/>
          <a:stretch/>
        </p:blipFill>
        <p:spPr>
          <a:xfrm>
            <a:off x="9461693" y="3197988"/>
            <a:ext cx="2600817" cy="5317592"/>
          </a:xfrm>
        </p:spPr>
      </p:pic>
      <p:sp>
        <p:nvSpPr>
          <p:cNvPr id="8" name="TextBox 7">
            <a:extLst>
              <a:ext uri="{FF2B5EF4-FFF2-40B4-BE49-F238E27FC236}">
                <a16:creationId xmlns:a16="http://schemas.microsoft.com/office/drawing/2014/main" id="{98FF9BD1-61A0-DA4A-92F0-0D5384AF6228}"/>
              </a:ext>
            </a:extLst>
          </p:cNvPr>
          <p:cNvSpPr txBox="1"/>
          <p:nvPr/>
        </p:nvSpPr>
        <p:spPr>
          <a:xfrm>
            <a:off x="9461692" y="6682781"/>
            <a:ext cx="1518364" cy="646331"/>
          </a:xfrm>
          <a:prstGeom prst="rect">
            <a:avLst/>
          </a:prstGeom>
          <a:noFill/>
        </p:spPr>
        <p:txBody>
          <a:bodyPr wrap="none" rtlCol="0">
            <a:spAutoFit/>
          </a:bodyPr>
          <a:lstStyle/>
          <a:p>
            <a:r>
              <a:rPr lang="en-US" dirty="0">
                <a:solidFill>
                  <a:schemeClr val="bg1"/>
                </a:solidFill>
              </a:rPr>
              <a:t>ORCA</a:t>
            </a:r>
          </a:p>
        </p:txBody>
      </p:sp>
      <p:pic>
        <p:nvPicPr>
          <p:cNvPr id="6" name="Picture 5">
            <a:extLst>
              <a:ext uri="{FF2B5EF4-FFF2-40B4-BE49-F238E27FC236}">
                <a16:creationId xmlns:a16="http://schemas.microsoft.com/office/drawing/2014/main" id="{B393DAF6-2475-0649-B223-FB06C0AEAD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025" y="3197987"/>
            <a:ext cx="8420669" cy="6517693"/>
          </a:xfrm>
          <a:prstGeom prst="rect">
            <a:avLst/>
          </a:prstGeom>
        </p:spPr>
      </p:pic>
      <p:pic>
        <p:nvPicPr>
          <p:cNvPr id="9" name="Picture 8">
            <a:extLst>
              <a:ext uri="{FF2B5EF4-FFF2-40B4-BE49-F238E27FC236}">
                <a16:creationId xmlns:a16="http://schemas.microsoft.com/office/drawing/2014/main" id="{D5AA9783-F433-264C-8041-D0D26F8244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6157" y="3076297"/>
            <a:ext cx="6605534" cy="5120079"/>
          </a:xfrm>
          <a:prstGeom prst="rect">
            <a:avLst/>
          </a:prstGeom>
        </p:spPr>
      </p:pic>
      <p:sp>
        <p:nvSpPr>
          <p:cNvPr id="10" name="TextBox 9">
            <a:extLst>
              <a:ext uri="{FF2B5EF4-FFF2-40B4-BE49-F238E27FC236}">
                <a16:creationId xmlns:a16="http://schemas.microsoft.com/office/drawing/2014/main" id="{373A9FBB-ADF7-EA4F-B085-496F2F47136C}"/>
              </a:ext>
            </a:extLst>
          </p:cNvPr>
          <p:cNvSpPr txBox="1"/>
          <p:nvPr/>
        </p:nvSpPr>
        <p:spPr>
          <a:xfrm>
            <a:off x="3768013" y="3398293"/>
            <a:ext cx="4662724" cy="1077218"/>
          </a:xfrm>
          <a:prstGeom prst="rect">
            <a:avLst/>
          </a:prstGeom>
          <a:noFill/>
        </p:spPr>
        <p:txBody>
          <a:bodyPr wrap="square" rtlCol="0">
            <a:spAutoFit/>
          </a:bodyPr>
          <a:lstStyle/>
          <a:p>
            <a:r>
              <a:rPr lang="en-US" sz="3200" dirty="0" err="1">
                <a:solidFill>
                  <a:schemeClr val="bg1"/>
                </a:solidFill>
                <a:effectLst>
                  <a:outerShdw blurRad="50800" dist="139700" dir="3660000" algn="tr" rotWithShape="0">
                    <a:schemeClr val="tx1"/>
                  </a:outerShdw>
                </a:effectLst>
              </a:rPr>
              <a:t>Pontecorvo</a:t>
            </a:r>
            <a:r>
              <a:rPr lang="en-US" sz="3200" dirty="0">
                <a:solidFill>
                  <a:schemeClr val="bg1"/>
                </a:solidFill>
                <a:effectLst>
                  <a:outerShdw blurRad="50800" dist="139700" dir="3660000" algn="tr" rotWithShape="0">
                    <a:schemeClr val="tx1"/>
                  </a:outerShdw>
                </a:effectLst>
              </a:rPr>
              <a:t> Neutrino Mass Oscillations</a:t>
            </a:r>
          </a:p>
        </p:txBody>
      </p:sp>
    </p:spTree>
    <p:extLst>
      <p:ext uri="{BB962C8B-B14F-4D97-AF65-F5344CB8AC3E}">
        <p14:creationId xmlns:p14="http://schemas.microsoft.com/office/powerpoint/2010/main" val="264173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B599F911-FB28-3B4B-B4A3-601EA379BF26}"/>
              </a:ext>
            </a:extLst>
          </p:cNvPr>
          <p:cNvSpPr/>
          <p:nvPr/>
        </p:nvSpPr>
        <p:spPr>
          <a:xfrm rot="2546111">
            <a:off x="7193165" y="1741115"/>
            <a:ext cx="1974304" cy="1861235"/>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FF000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C07301-9732-3746-8185-21D7C11F9DE7}"/>
              </a:ext>
            </a:extLst>
          </p:cNvPr>
          <p:cNvSpPr>
            <a:spLocks noGrp="1"/>
          </p:cNvSpPr>
          <p:nvPr>
            <p:ph type="title"/>
          </p:nvPr>
        </p:nvSpPr>
        <p:spPr/>
        <p:txBody>
          <a:bodyPr/>
          <a:lstStyle/>
          <a:p>
            <a:r>
              <a:rPr lang="en-US" dirty="0"/>
              <a:t>Massive Neutrino Timeline</a:t>
            </a:r>
          </a:p>
        </p:txBody>
      </p:sp>
      <p:sp>
        <p:nvSpPr>
          <p:cNvPr id="4" name="Slide Number Placeholder 3">
            <a:extLst>
              <a:ext uri="{FF2B5EF4-FFF2-40B4-BE49-F238E27FC236}">
                <a16:creationId xmlns:a16="http://schemas.microsoft.com/office/drawing/2014/main" id="{41FB294E-3FD1-1342-91C9-746E2CCD5AFE}"/>
              </a:ext>
            </a:extLst>
          </p:cNvPr>
          <p:cNvSpPr>
            <a:spLocks noGrp="1"/>
          </p:cNvSpPr>
          <p:nvPr>
            <p:ph type="sldNum" sz="quarter" idx="12"/>
          </p:nvPr>
        </p:nvSpPr>
        <p:spPr>
          <a:xfrm>
            <a:off x="9562434" y="9076267"/>
            <a:ext cx="3034453" cy="677333"/>
          </a:xfrm>
        </p:spPr>
        <p:txBody>
          <a:bodyPr/>
          <a:lstStyle/>
          <a:p>
            <a:pPr>
              <a:defRPr/>
            </a:pPr>
            <a:fld id="{EB07B666-0005-D843-B37B-9851DF6282A0}" type="slidenum">
              <a:rPr lang="en-US" smtClean="0"/>
              <a:pPr>
                <a:defRPr/>
              </a:pPr>
              <a:t>12</a:t>
            </a:fld>
            <a:endParaRPr lang="en-US" dirty="0"/>
          </a:p>
        </p:txBody>
      </p:sp>
      <p:pic>
        <p:nvPicPr>
          <p:cNvPr id="5" name="Content Placeholder 4">
            <a:extLst>
              <a:ext uri="{FF2B5EF4-FFF2-40B4-BE49-F238E27FC236}">
                <a16:creationId xmlns:a16="http://schemas.microsoft.com/office/drawing/2014/main" id="{53DB5C2C-F06A-4244-92EE-2DF65BCED6E0}"/>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t="12830" r="51950" b="12464"/>
          <a:stretch/>
        </p:blipFill>
        <p:spPr>
          <a:xfrm>
            <a:off x="74970" y="1886510"/>
            <a:ext cx="8166829" cy="7633856"/>
          </a:xfrm>
        </p:spPr>
      </p:pic>
      <p:pic>
        <p:nvPicPr>
          <p:cNvPr id="11" name="Picture 10">
            <a:extLst>
              <a:ext uri="{FF2B5EF4-FFF2-40B4-BE49-F238E27FC236}">
                <a16:creationId xmlns:a16="http://schemas.microsoft.com/office/drawing/2014/main" id="{4E14DAE4-BC29-0D40-A351-AEA325A12DF3}"/>
              </a:ext>
            </a:extLst>
          </p:cNvPr>
          <p:cNvPicPr>
            <a:picLocks noChangeAspect="1"/>
          </p:cNvPicPr>
          <p:nvPr/>
        </p:nvPicPr>
        <p:blipFill>
          <a:blip r:embed="rId4">
            <a:extLst>
              <a:ext uri="{BEBA8EAE-BF5A-486C-A8C5-ECC9F3942E4B}">
                <a14:imgProps xmlns:a14="http://schemas.microsoft.com/office/drawing/2010/main">
                  <a14:imgLayer>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022871" y="4442266"/>
            <a:ext cx="2606741" cy="2440267"/>
          </a:xfrm>
          <a:prstGeom prst="rect">
            <a:avLst/>
          </a:prstGeom>
        </p:spPr>
      </p:pic>
      <p:pic>
        <p:nvPicPr>
          <p:cNvPr id="13" name="Picture 12">
            <a:extLst>
              <a:ext uri="{FF2B5EF4-FFF2-40B4-BE49-F238E27FC236}">
                <a16:creationId xmlns:a16="http://schemas.microsoft.com/office/drawing/2014/main" id="{57D95CD7-889E-3849-8DF3-6148E65A5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70" y="1846049"/>
            <a:ext cx="8153400" cy="7632700"/>
          </a:xfrm>
          <a:prstGeom prst="rect">
            <a:avLst/>
          </a:prstGeom>
        </p:spPr>
      </p:pic>
      <p:sp>
        <p:nvSpPr>
          <p:cNvPr id="14" name="Freeform 13">
            <a:extLst>
              <a:ext uri="{FF2B5EF4-FFF2-40B4-BE49-F238E27FC236}">
                <a16:creationId xmlns:a16="http://schemas.microsoft.com/office/drawing/2014/main" id="{94CCD805-C76C-9E4D-AABE-A6705EF467F3}"/>
              </a:ext>
            </a:extLst>
          </p:cNvPr>
          <p:cNvSpPr/>
          <p:nvPr/>
        </p:nvSpPr>
        <p:spPr>
          <a:xfrm>
            <a:off x="4678784" y="4961965"/>
            <a:ext cx="277469" cy="418089"/>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FF000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FA1A8A61-7318-5A41-8F59-65429CEE14FF}"/>
              </a:ext>
            </a:extLst>
          </p:cNvPr>
          <p:cNvSpPr/>
          <p:nvPr/>
        </p:nvSpPr>
        <p:spPr>
          <a:xfrm rot="5400000">
            <a:off x="4658353" y="6089458"/>
            <a:ext cx="493142" cy="452281"/>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FF000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Freeform 15">
            <a:extLst>
              <a:ext uri="{FF2B5EF4-FFF2-40B4-BE49-F238E27FC236}">
                <a16:creationId xmlns:a16="http://schemas.microsoft.com/office/drawing/2014/main" id="{5D1A4280-5393-7D44-8B4B-361151BBEEBB}"/>
              </a:ext>
            </a:extLst>
          </p:cNvPr>
          <p:cNvSpPr/>
          <p:nvPr/>
        </p:nvSpPr>
        <p:spPr>
          <a:xfrm flipH="1">
            <a:off x="3483688" y="4975412"/>
            <a:ext cx="494843" cy="418089"/>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FF000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F4756030-CD51-DF45-A847-2A8C92A31590}"/>
              </a:ext>
            </a:extLst>
          </p:cNvPr>
          <p:cNvSpPr txBox="1"/>
          <p:nvPr/>
        </p:nvSpPr>
        <p:spPr>
          <a:xfrm>
            <a:off x="9289299" y="1657107"/>
            <a:ext cx="2872901" cy="584775"/>
          </a:xfrm>
          <a:prstGeom prst="rect">
            <a:avLst/>
          </a:prstGeom>
          <a:noFill/>
        </p:spPr>
        <p:txBody>
          <a:bodyPr wrap="none" rtlCol="0">
            <a:spAutoFit/>
          </a:bodyPr>
          <a:lstStyle/>
          <a:p>
            <a:r>
              <a:rPr lang="en-US" sz="3200" u="sng" dirty="0">
                <a:solidFill>
                  <a:srgbClr val="FFFFFF"/>
                </a:solidFill>
              </a:rPr>
              <a:t>Emission Time</a:t>
            </a:r>
          </a:p>
        </p:txBody>
      </p:sp>
      <p:sp>
        <p:nvSpPr>
          <p:cNvPr id="27" name="TextBox 26">
            <a:extLst>
              <a:ext uri="{FF2B5EF4-FFF2-40B4-BE49-F238E27FC236}">
                <a16:creationId xmlns:a16="http://schemas.microsoft.com/office/drawing/2014/main" id="{41F00C43-BA88-214D-B9E1-11852875483B}"/>
              </a:ext>
            </a:extLst>
          </p:cNvPr>
          <p:cNvSpPr txBox="1"/>
          <p:nvPr/>
        </p:nvSpPr>
        <p:spPr>
          <a:xfrm>
            <a:off x="9554666" y="2321541"/>
            <a:ext cx="3536546" cy="646331"/>
          </a:xfrm>
          <a:prstGeom prst="rect">
            <a:avLst/>
          </a:prstGeom>
          <a:noFill/>
        </p:spPr>
        <p:txBody>
          <a:bodyPr wrap="none" rtlCol="0">
            <a:spAutoFit/>
          </a:bodyPr>
          <a:lstStyle/>
          <a:p>
            <a:r>
              <a:rPr lang="en-US" dirty="0">
                <a:solidFill>
                  <a:srgbClr val="FFFFFF"/>
                </a:solidFill>
              </a:rPr>
              <a:t>-13.8x10</a:t>
            </a:r>
            <a:r>
              <a:rPr lang="en-US" baseline="30000" dirty="0">
                <a:solidFill>
                  <a:srgbClr val="FFFFFF"/>
                </a:solidFill>
              </a:rPr>
              <a:t>9</a:t>
            </a:r>
            <a:r>
              <a:rPr lang="en-US" dirty="0">
                <a:solidFill>
                  <a:srgbClr val="FFFFFF"/>
                </a:solidFill>
              </a:rPr>
              <a:t> years </a:t>
            </a:r>
          </a:p>
        </p:txBody>
      </p:sp>
      <p:pic>
        <p:nvPicPr>
          <p:cNvPr id="35" name="Picture 34">
            <a:extLst>
              <a:ext uri="{FF2B5EF4-FFF2-40B4-BE49-F238E27FC236}">
                <a16:creationId xmlns:a16="http://schemas.microsoft.com/office/drawing/2014/main" id="{01E92007-6A34-C24A-9450-E5F0D84D7ECB}"/>
              </a:ext>
            </a:extLst>
          </p:cNvPr>
          <p:cNvPicPr>
            <a:picLocks noChangeAspect="1"/>
          </p:cNvPicPr>
          <p:nvPr/>
        </p:nvPicPr>
        <p:blipFill>
          <a:blip r:embed="rId6"/>
          <a:stretch>
            <a:fillRect/>
          </a:stretch>
        </p:blipFill>
        <p:spPr>
          <a:xfrm>
            <a:off x="8467295" y="6923317"/>
            <a:ext cx="4018137" cy="2560643"/>
          </a:xfrm>
          <a:prstGeom prst="rect">
            <a:avLst/>
          </a:prstGeom>
        </p:spPr>
      </p:pic>
      <p:sp>
        <p:nvSpPr>
          <p:cNvPr id="36" name="TextBox 35">
            <a:extLst>
              <a:ext uri="{FF2B5EF4-FFF2-40B4-BE49-F238E27FC236}">
                <a16:creationId xmlns:a16="http://schemas.microsoft.com/office/drawing/2014/main" id="{28EABBAF-2B2A-9642-B1BC-3EAFB1B55C15}"/>
              </a:ext>
            </a:extLst>
          </p:cNvPr>
          <p:cNvSpPr txBox="1"/>
          <p:nvPr/>
        </p:nvSpPr>
        <p:spPr>
          <a:xfrm>
            <a:off x="9039914" y="6463361"/>
            <a:ext cx="2826415" cy="646331"/>
          </a:xfrm>
          <a:prstGeom prst="rect">
            <a:avLst/>
          </a:prstGeom>
          <a:noFill/>
        </p:spPr>
        <p:txBody>
          <a:bodyPr wrap="none" rtlCol="0">
            <a:spAutoFit/>
          </a:bodyPr>
          <a:lstStyle/>
          <a:p>
            <a:r>
              <a:rPr lang="en-US" dirty="0">
                <a:solidFill>
                  <a:schemeClr val="bg1"/>
                </a:solidFill>
              </a:rPr>
              <a:t>Neutrino Sky</a:t>
            </a:r>
          </a:p>
        </p:txBody>
      </p:sp>
      <p:sp>
        <p:nvSpPr>
          <p:cNvPr id="37" name="Freeform 36">
            <a:extLst>
              <a:ext uri="{FF2B5EF4-FFF2-40B4-BE49-F238E27FC236}">
                <a16:creationId xmlns:a16="http://schemas.microsoft.com/office/drawing/2014/main" id="{3544DCE7-E08F-204E-900E-0DDF422660ED}"/>
              </a:ext>
            </a:extLst>
          </p:cNvPr>
          <p:cNvSpPr/>
          <p:nvPr/>
        </p:nvSpPr>
        <p:spPr>
          <a:xfrm rot="4414417">
            <a:off x="4839436" y="5902802"/>
            <a:ext cx="426814" cy="390988"/>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FF000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Freeform 37">
            <a:extLst>
              <a:ext uri="{FF2B5EF4-FFF2-40B4-BE49-F238E27FC236}">
                <a16:creationId xmlns:a16="http://schemas.microsoft.com/office/drawing/2014/main" id="{486F0DBF-1D30-8647-9CAF-1D676366A133}"/>
              </a:ext>
            </a:extLst>
          </p:cNvPr>
          <p:cNvSpPr/>
          <p:nvPr/>
        </p:nvSpPr>
        <p:spPr>
          <a:xfrm rot="2148272">
            <a:off x="4944435" y="5461670"/>
            <a:ext cx="547702" cy="492886"/>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FF000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Freeform 38">
            <a:extLst>
              <a:ext uri="{FF2B5EF4-FFF2-40B4-BE49-F238E27FC236}">
                <a16:creationId xmlns:a16="http://schemas.microsoft.com/office/drawing/2014/main" id="{71E5AF6E-3786-7243-81A4-6D2616B864C4}"/>
              </a:ext>
            </a:extLst>
          </p:cNvPr>
          <p:cNvSpPr/>
          <p:nvPr/>
        </p:nvSpPr>
        <p:spPr>
          <a:xfrm rot="1863241" flipH="1">
            <a:off x="3894792" y="4801854"/>
            <a:ext cx="392289" cy="356524"/>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FF000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Freeform 39">
            <a:extLst>
              <a:ext uri="{FF2B5EF4-FFF2-40B4-BE49-F238E27FC236}">
                <a16:creationId xmlns:a16="http://schemas.microsoft.com/office/drawing/2014/main" id="{577D4143-123B-C544-AFA9-5709BE590F6E}"/>
              </a:ext>
            </a:extLst>
          </p:cNvPr>
          <p:cNvSpPr/>
          <p:nvPr/>
        </p:nvSpPr>
        <p:spPr>
          <a:xfrm rot="17383054" flipH="1">
            <a:off x="3541898" y="5784408"/>
            <a:ext cx="479836" cy="418369"/>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FF000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Freeform 40">
            <a:extLst>
              <a:ext uri="{FF2B5EF4-FFF2-40B4-BE49-F238E27FC236}">
                <a16:creationId xmlns:a16="http://schemas.microsoft.com/office/drawing/2014/main" id="{AA2E754E-731F-E64D-B801-1625C6216660}"/>
              </a:ext>
            </a:extLst>
          </p:cNvPr>
          <p:cNvSpPr/>
          <p:nvPr/>
        </p:nvSpPr>
        <p:spPr>
          <a:xfrm rot="14675065" flipH="1">
            <a:off x="4058126" y="6109886"/>
            <a:ext cx="332013" cy="301171"/>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FF000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Freeform 41">
            <a:extLst>
              <a:ext uri="{FF2B5EF4-FFF2-40B4-BE49-F238E27FC236}">
                <a16:creationId xmlns:a16="http://schemas.microsoft.com/office/drawing/2014/main" id="{D191E1D9-20C9-3046-A75D-D4915349BBED}"/>
              </a:ext>
            </a:extLst>
          </p:cNvPr>
          <p:cNvSpPr/>
          <p:nvPr/>
        </p:nvSpPr>
        <p:spPr>
          <a:xfrm rot="13064346">
            <a:off x="3308862" y="5402863"/>
            <a:ext cx="547702" cy="492886"/>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FF000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40653E4D-6E0C-8946-B78A-471DD67D3AFC}"/>
              </a:ext>
            </a:extLst>
          </p:cNvPr>
          <p:cNvSpPr txBox="1"/>
          <p:nvPr/>
        </p:nvSpPr>
        <p:spPr>
          <a:xfrm>
            <a:off x="7598026" y="2939777"/>
            <a:ext cx="5545108" cy="646331"/>
          </a:xfrm>
          <a:prstGeom prst="rect">
            <a:avLst/>
          </a:prstGeom>
          <a:noFill/>
        </p:spPr>
        <p:txBody>
          <a:bodyPr wrap="none" rtlCol="0">
            <a:spAutoFit/>
          </a:bodyPr>
          <a:lstStyle/>
          <a:p>
            <a:r>
              <a:rPr lang="en-US" dirty="0">
                <a:solidFill>
                  <a:schemeClr val="bg1"/>
                </a:solidFill>
              </a:rPr>
              <a:t>(1 second after Big Bang)</a:t>
            </a:r>
          </a:p>
        </p:txBody>
      </p:sp>
      <p:sp>
        <p:nvSpPr>
          <p:cNvPr id="44" name="TextBox 43">
            <a:extLst>
              <a:ext uri="{FF2B5EF4-FFF2-40B4-BE49-F238E27FC236}">
                <a16:creationId xmlns:a16="http://schemas.microsoft.com/office/drawing/2014/main" id="{3621FC72-9C7F-BC41-B313-19A08BD3DEBA}"/>
              </a:ext>
            </a:extLst>
          </p:cNvPr>
          <p:cNvSpPr txBox="1"/>
          <p:nvPr/>
        </p:nvSpPr>
        <p:spPr>
          <a:xfrm>
            <a:off x="7598026" y="3743194"/>
            <a:ext cx="5493186" cy="1200329"/>
          </a:xfrm>
          <a:prstGeom prst="rect">
            <a:avLst/>
          </a:prstGeom>
          <a:noFill/>
        </p:spPr>
        <p:txBody>
          <a:bodyPr wrap="square" rtlCol="0">
            <a:spAutoFit/>
          </a:bodyPr>
          <a:lstStyle/>
          <a:p>
            <a:r>
              <a:rPr lang="en-US" dirty="0">
                <a:solidFill>
                  <a:schemeClr val="bg1"/>
                </a:solidFill>
              </a:rPr>
              <a:t>No comparable flux from other sources</a:t>
            </a:r>
          </a:p>
        </p:txBody>
      </p:sp>
      <p:sp>
        <p:nvSpPr>
          <p:cNvPr id="45" name="TextBox 44">
            <a:extLst>
              <a:ext uri="{FF2B5EF4-FFF2-40B4-BE49-F238E27FC236}">
                <a16:creationId xmlns:a16="http://schemas.microsoft.com/office/drawing/2014/main" id="{D668A452-D689-FC4A-B452-7312D39E70D2}"/>
              </a:ext>
            </a:extLst>
          </p:cNvPr>
          <p:cNvSpPr txBox="1"/>
          <p:nvPr/>
        </p:nvSpPr>
        <p:spPr>
          <a:xfrm>
            <a:off x="7649948" y="5033054"/>
            <a:ext cx="5493186" cy="1200329"/>
          </a:xfrm>
          <a:prstGeom prst="rect">
            <a:avLst/>
          </a:prstGeom>
          <a:noFill/>
        </p:spPr>
        <p:txBody>
          <a:bodyPr wrap="square" rtlCol="0">
            <a:spAutoFit/>
          </a:bodyPr>
          <a:lstStyle/>
          <a:p>
            <a:r>
              <a:rPr lang="en-US" dirty="0">
                <a:solidFill>
                  <a:schemeClr val="bg1"/>
                </a:solidFill>
              </a:rPr>
              <a:t>Starting radius more spread out due to mass</a:t>
            </a:r>
          </a:p>
        </p:txBody>
      </p:sp>
    </p:spTree>
    <p:extLst>
      <p:ext uri="{BB962C8B-B14F-4D97-AF65-F5344CB8AC3E}">
        <p14:creationId xmlns:p14="http://schemas.microsoft.com/office/powerpoint/2010/main" val="2036723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F60E15-8501-E54F-B7F8-2761D3BE85DC}"/>
              </a:ext>
            </a:extLst>
          </p:cNvPr>
          <p:cNvSpPr>
            <a:spLocks noGrp="1"/>
          </p:cNvSpPr>
          <p:nvPr>
            <p:ph type="sldNum" sz="quarter" idx="2"/>
          </p:nvPr>
        </p:nvSpPr>
        <p:spPr>
          <a:xfrm>
            <a:off x="11755581" y="9085118"/>
            <a:ext cx="342901" cy="355600"/>
          </a:xfrm>
        </p:spPr>
        <p:txBody>
          <a:bodyPr/>
          <a:lstStyle/>
          <a:p>
            <a:fld id="{86CB4B4D-7CA3-9044-876B-883B54F8677D}" type="slidenum">
              <a:rPr lang="en-US" smtClean="0"/>
              <a:t>13</a:t>
            </a:fld>
            <a:endParaRPr lang="en-US"/>
          </a:p>
        </p:txBody>
      </p:sp>
      <p:pic>
        <p:nvPicPr>
          <p:cNvPr id="3" name="Picture 2">
            <a:extLst>
              <a:ext uri="{FF2B5EF4-FFF2-40B4-BE49-F238E27FC236}">
                <a16:creationId xmlns:a16="http://schemas.microsoft.com/office/drawing/2014/main" id="{8D93EB6D-46AD-974A-BC6E-A3D495BD4F1D}"/>
              </a:ext>
            </a:extLst>
          </p:cNvPr>
          <p:cNvPicPr>
            <a:picLocks noChangeAspect="1"/>
          </p:cNvPicPr>
          <p:nvPr/>
        </p:nvPicPr>
        <p:blipFill>
          <a:blip r:embed="rId3"/>
          <a:stretch>
            <a:fillRect/>
          </a:stretch>
        </p:blipFill>
        <p:spPr>
          <a:xfrm>
            <a:off x="-974175" y="1648692"/>
            <a:ext cx="8732981" cy="6549736"/>
          </a:xfrm>
          <a:prstGeom prst="rect">
            <a:avLst/>
          </a:prstGeom>
        </p:spPr>
      </p:pic>
      <p:pic>
        <p:nvPicPr>
          <p:cNvPr id="6" name="Picture 5">
            <a:extLst>
              <a:ext uri="{FF2B5EF4-FFF2-40B4-BE49-F238E27FC236}">
                <a16:creationId xmlns:a16="http://schemas.microsoft.com/office/drawing/2014/main" id="{CC9CCA91-EAC7-564C-9CCE-F2464C84B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7843" y="2535382"/>
            <a:ext cx="7550728" cy="5663046"/>
          </a:xfrm>
          <a:prstGeom prst="rect">
            <a:avLst/>
          </a:prstGeom>
        </p:spPr>
      </p:pic>
    </p:spTree>
    <p:extLst>
      <p:ext uri="{BB962C8B-B14F-4D97-AF65-F5344CB8AC3E}">
        <p14:creationId xmlns:p14="http://schemas.microsoft.com/office/powerpoint/2010/main" val="95914832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1261F85B-F051-A447-B108-FD9D30ED150D}"/>
              </a:ext>
            </a:extLst>
          </p:cNvPr>
          <p:cNvPicPr>
            <a:picLocks noChangeAspect="1"/>
          </p:cNvPicPr>
          <p:nvPr/>
        </p:nvPicPr>
        <p:blipFill>
          <a:blip r:embed="rId3"/>
          <a:stretch>
            <a:fillRect/>
          </a:stretch>
        </p:blipFill>
        <p:spPr>
          <a:xfrm>
            <a:off x="-1002688" y="1635518"/>
            <a:ext cx="8732981" cy="6549736"/>
          </a:xfrm>
          <a:prstGeom prst="rect">
            <a:avLst/>
          </a:prstGeom>
        </p:spPr>
      </p:pic>
      <p:sp>
        <p:nvSpPr>
          <p:cNvPr id="2" name="Slide Number Placeholder 1">
            <a:extLst>
              <a:ext uri="{FF2B5EF4-FFF2-40B4-BE49-F238E27FC236}">
                <a16:creationId xmlns:a16="http://schemas.microsoft.com/office/drawing/2014/main" id="{0AF60E15-8501-E54F-B7F8-2761D3BE85DC}"/>
              </a:ext>
            </a:extLst>
          </p:cNvPr>
          <p:cNvSpPr>
            <a:spLocks noGrp="1"/>
          </p:cNvSpPr>
          <p:nvPr>
            <p:ph type="sldNum" sz="quarter" idx="2"/>
          </p:nvPr>
        </p:nvSpPr>
        <p:spPr/>
        <p:txBody>
          <a:bodyPr/>
          <a:lstStyle/>
          <a:p>
            <a:fld id="{86CB4B4D-7CA3-9044-876B-883B54F8677D}" type="slidenum">
              <a:rPr lang="en-US" smtClean="0"/>
              <a:t>14</a:t>
            </a:fld>
            <a:endParaRPr lang="en-US"/>
          </a:p>
        </p:txBody>
      </p:sp>
      <p:pic>
        <p:nvPicPr>
          <p:cNvPr id="3" name="Picture 2">
            <a:extLst>
              <a:ext uri="{FF2B5EF4-FFF2-40B4-BE49-F238E27FC236}">
                <a16:creationId xmlns:a16="http://schemas.microsoft.com/office/drawing/2014/main" id="{8D93EB6D-46AD-974A-BC6E-A3D495BD4F1D}"/>
              </a:ext>
            </a:extLst>
          </p:cNvPr>
          <p:cNvPicPr>
            <a:picLocks noChangeAspect="1"/>
          </p:cNvPicPr>
          <p:nvPr/>
        </p:nvPicPr>
        <p:blipFill>
          <a:blip r:embed="rId3"/>
          <a:stretch>
            <a:fillRect/>
          </a:stretch>
        </p:blipFill>
        <p:spPr>
          <a:xfrm>
            <a:off x="-974175" y="1648692"/>
            <a:ext cx="8732981" cy="6549736"/>
          </a:xfrm>
          <a:prstGeom prst="rect">
            <a:avLst/>
          </a:prstGeom>
        </p:spPr>
      </p:pic>
      <p:sp>
        <p:nvSpPr>
          <p:cNvPr id="37" name="TextBox 36">
            <a:extLst>
              <a:ext uri="{FF2B5EF4-FFF2-40B4-BE49-F238E27FC236}">
                <a16:creationId xmlns:a16="http://schemas.microsoft.com/office/drawing/2014/main" id="{1228C14C-B003-E048-BFBA-042FFFB164C7}"/>
              </a:ext>
            </a:extLst>
          </p:cNvPr>
          <p:cNvSpPr txBox="1"/>
          <p:nvPr/>
        </p:nvSpPr>
        <p:spPr>
          <a:xfrm>
            <a:off x="86515" y="2988275"/>
            <a:ext cx="602889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00"/>
                </a:solidFill>
                <a:effectLst/>
                <a:uFillTx/>
                <a:latin typeface="+mn-lt"/>
                <a:ea typeface="+mn-ea"/>
                <a:cs typeface="+mn-cs"/>
                <a:sym typeface="Gill Sans Light"/>
              </a:rPr>
              <a:t>Three images of the same galaxy</a:t>
            </a:r>
          </a:p>
        </p:txBody>
      </p:sp>
      <p:cxnSp>
        <p:nvCxnSpPr>
          <p:cNvPr id="39" name="Straight Arrow Connector 38">
            <a:extLst>
              <a:ext uri="{FF2B5EF4-FFF2-40B4-BE49-F238E27FC236}">
                <a16:creationId xmlns:a16="http://schemas.microsoft.com/office/drawing/2014/main" id="{86CED3CF-A60A-444C-ACDB-D2F8DF57E1F4}"/>
              </a:ext>
            </a:extLst>
          </p:cNvPr>
          <p:cNvCxnSpPr>
            <a:cxnSpLocks/>
          </p:cNvCxnSpPr>
          <p:nvPr/>
        </p:nvCxnSpPr>
        <p:spPr>
          <a:xfrm>
            <a:off x="1839462" y="3825819"/>
            <a:ext cx="486296" cy="1162591"/>
          </a:xfrm>
          <a:prstGeom prst="straightConnector1">
            <a:avLst/>
          </a:prstGeom>
          <a:noFill/>
          <a:ln w="25400" cap="flat">
            <a:solidFill>
              <a:srgbClr val="FFFF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6" name="Straight Arrow Connector 55">
            <a:extLst>
              <a:ext uri="{FF2B5EF4-FFF2-40B4-BE49-F238E27FC236}">
                <a16:creationId xmlns:a16="http://schemas.microsoft.com/office/drawing/2014/main" id="{BCF15BD1-FC0E-C646-B2F3-9592B5C6C7AE}"/>
              </a:ext>
            </a:extLst>
          </p:cNvPr>
          <p:cNvCxnSpPr>
            <a:cxnSpLocks/>
          </p:cNvCxnSpPr>
          <p:nvPr/>
        </p:nvCxnSpPr>
        <p:spPr>
          <a:xfrm>
            <a:off x="1832080" y="3741846"/>
            <a:ext cx="1682353" cy="2864380"/>
          </a:xfrm>
          <a:prstGeom prst="straightConnector1">
            <a:avLst/>
          </a:prstGeom>
          <a:noFill/>
          <a:ln w="25400" cap="flat">
            <a:solidFill>
              <a:srgbClr val="FFFF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9" name="Straight Arrow Connector 58">
            <a:extLst>
              <a:ext uri="{FF2B5EF4-FFF2-40B4-BE49-F238E27FC236}">
                <a16:creationId xmlns:a16="http://schemas.microsoft.com/office/drawing/2014/main" id="{3C9DE833-8A7B-E94B-A3AE-91849A074DE7}"/>
              </a:ext>
            </a:extLst>
          </p:cNvPr>
          <p:cNvCxnSpPr>
            <a:cxnSpLocks/>
          </p:cNvCxnSpPr>
          <p:nvPr/>
        </p:nvCxnSpPr>
        <p:spPr>
          <a:xfrm>
            <a:off x="1811701" y="3726007"/>
            <a:ext cx="2190464" cy="1154348"/>
          </a:xfrm>
          <a:prstGeom prst="straightConnector1">
            <a:avLst/>
          </a:prstGeom>
          <a:noFill/>
          <a:ln w="25400" cap="flat">
            <a:solidFill>
              <a:srgbClr val="FFFF00"/>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68" name="Group 67">
            <a:extLst>
              <a:ext uri="{FF2B5EF4-FFF2-40B4-BE49-F238E27FC236}">
                <a16:creationId xmlns:a16="http://schemas.microsoft.com/office/drawing/2014/main" id="{6EEB031E-4F8C-BF4B-8948-970F93FD8F5A}"/>
              </a:ext>
            </a:extLst>
          </p:cNvPr>
          <p:cNvGrpSpPr/>
          <p:nvPr/>
        </p:nvGrpSpPr>
        <p:grpSpPr>
          <a:xfrm>
            <a:off x="6510744" y="1335584"/>
            <a:ext cx="10058400" cy="6862843"/>
            <a:chOff x="6510744" y="1335584"/>
            <a:chExt cx="10058400" cy="6862843"/>
          </a:xfrm>
        </p:grpSpPr>
        <p:grpSp>
          <p:nvGrpSpPr>
            <p:cNvPr id="36" name="Group 35">
              <a:extLst>
                <a:ext uri="{FF2B5EF4-FFF2-40B4-BE49-F238E27FC236}">
                  <a16:creationId xmlns:a16="http://schemas.microsoft.com/office/drawing/2014/main" id="{6E905B64-E9A1-AB4B-A0CB-4F7DAD5A6BC9}"/>
                </a:ext>
              </a:extLst>
            </p:cNvPr>
            <p:cNvGrpSpPr/>
            <p:nvPr/>
          </p:nvGrpSpPr>
          <p:grpSpPr>
            <a:xfrm>
              <a:off x="6510744" y="1335584"/>
              <a:ext cx="10058400" cy="6862843"/>
              <a:chOff x="6510744" y="1335584"/>
              <a:chExt cx="10058400" cy="6862843"/>
            </a:xfrm>
          </p:grpSpPr>
          <p:grpSp>
            <p:nvGrpSpPr>
              <p:cNvPr id="55" name="Group 54">
                <a:extLst>
                  <a:ext uri="{FF2B5EF4-FFF2-40B4-BE49-F238E27FC236}">
                    <a16:creationId xmlns:a16="http://schemas.microsoft.com/office/drawing/2014/main" id="{DBD023AD-6BE1-6945-8C29-E60FD206A310}"/>
                  </a:ext>
                </a:extLst>
              </p:cNvPr>
              <p:cNvGrpSpPr/>
              <p:nvPr/>
            </p:nvGrpSpPr>
            <p:grpSpPr>
              <a:xfrm>
                <a:off x="6510744" y="1335584"/>
                <a:ext cx="10058400" cy="6862843"/>
                <a:chOff x="6667500" y="1335584"/>
                <a:chExt cx="10058400" cy="6862843"/>
              </a:xfrm>
            </p:grpSpPr>
            <p:pic>
              <p:nvPicPr>
                <p:cNvPr id="4" name="Picture 3">
                  <a:extLst>
                    <a:ext uri="{FF2B5EF4-FFF2-40B4-BE49-F238E27FC236}">
                      <a16:creationId xmlns:a16="http://schemas.microsoft.com/office/drawing/2014/main" id="{65F35CB6-C60F-8545-B52D-3A794A21CDFF}"/>
                    </a:ext>
                  </a:extLst>
                </p:cNvPr>
                <p:cNvPicPr>
                  <a:picLocks noChangeAspect="1"/>
                </p:cNvPicPr>
                <p:nvPr/>
              </p:nvPicPr>
              <p:blipFill>
                <a:blip r:embed="rId4"/>
                <a:stretch>
                  <a:fillRect/>
                </a:stretch>
              </p:blipFill>
              <p:spPr>
                <a:xfrm>
                  <a:off x="6667500" y="2540577"/>
                  <a:ext cx="10058400" cy="565785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D1DF5F6-1A53-0F43-9E01-716FC037CF6A}"/>
                        </a:ext>
                      </a:extLst>
                    </p:cNvPr>
                    <p:cNvSpPr txBox="1"/>
                    <p:nvPr/>
                  </p:nvSpPr>
                  <p:spPr>
                    <a:xfrm>
                      <a:off x="11696700" y="4923559"/>
                      <a:ext cx="341106"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acc>
                                  <m:accPr>
                                    <m:chr m:val="̅"/>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acc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acc>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1</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8" name="TextBox 7">
                      <a:extLst>
                        <a:ext uri="{FF2B5EF4-FFF2-40B4-BE49-F238E27FC236}">
                          <a16:creationId xmlns:a16="http://schemas.microsoft.com/office/drawing/2014/main" id="{6D1DF5F6-1A53-0F43-9E01-716FC037CF6A}"/>
                        </a:ext>
                      </a:extLst>
                    </p:cNvPr>
                    <p:cNvSpPr txBox="1">
                      <a:spLocks noRot="1" noChangeAspect="1" noMove="1" noResize="1" noEditPoints="1" noAdjustHandles="1" noChangeArrowheads="1" noChangeShapeType="1" noTextEdit="1"/>
                    </p:cNvSpPr>
                    <p:nvPr/>
                  </p:nvSpPr>
                  <p:spPr>
                    <a:xfrm>
                      <a:off x="11696700" y="4923559"/>
                      <a:ext cx="341106" cy="553998"/>
                    </a:xfrm>
                    <a:prstGeom prst="rect">
                      <a:avLst/>
                    </a:prstGeom>
                    <a:blipFill>
                      <a:blip r:embed="rId5"/>
                      <a:stretch>
                        <a:fillRect l="-60714" r="-17857" b="-1363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B98D31B-71F4-1748-BB8F-61DEF3733B62}"/>
                        </a:ext>
                      </a:extLst>
                    </p:cNvPr>
                    <p:cNvSpPr txBox="1"/>
                    <p:nvPr/>
                  </p:nvSpPr>
                  <p:spPr>
                    <a:xfrm>
                      <a:off x="10720544" y="3464847"/>
                      <a:ext cx="558871"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1</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10" name="TextBox 9">
                      <a:extLst>
                        <a:ext uri="{FF2B5EF4-FFF2-40B4-BE49-F238E27FC236}">
                          <a16:creationId xmlns:a16="http://schemas.microsoft.com/office/drawing/2014/main" id="{5B98D31B-71F4-1748-BB8F-61DEF3733B62}"/>
                        </a:ext>
                      </a:extLst>
                    </p:cNvPr>
                    <p:cNvSpPr txBox="1">
                      <a:spLocks noRot="1" noChangeAspect="1" noMove="1" noResize="1" noEditPoints="1" noAdjustHandles="1" noChangeArrowheads="1" noChangeShapeType="1" noTextEdit="1"/>
                    </p:cNvSpPr>
                    <p:nvPr/>
                  </p:nvSpPr>
                  <p:spPr>
                    <a:xfrm>
                      <a:off x="10720544" y="3464847"/>
                      <a:ext cx="558871" cy="553998"/>
                    </a:xfrm>
                    <a:prstGeom prst="rect">
                      <a:avLst/>
                    </a:prstGeom>
                    <a:blipFill>
                      <a:blip r:embed="rId6"/>
                      <a:stretch>
                        <a:fillRect l="-17778" b="-15909"/>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CFA93AB-38CB-5A4C-96C0-BBA52ACA6A17}"/>
                        </a:ext>
                      </a:extLst>
                    </p:cNvPr>
                    <p:cNvSpPr txBox="1"/>
                    <p:nvPr/>
                  </p:nvSpPr>
                  <p:spPr>
                    <a:xfrm>
                      <a:off x="8854267" y="5735008"/>
                      <a:ext cx="569578"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2</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11" name="TextBox 10">
                      <a:extLst>
                        <a:ext uri="{FF2B5EF4-FFF2-40B4-BE49-F238E27FC236}">
                          <a16:creationId xmlns:a16="http://schemas.microsoft.com/office/drawing/2014/main" id="{8CFA93AB-38CB-5A4C-96C0-BBA52ACA6A17}"/>
                        </a:ext>
                      </a:extLst>
                    </p:cNvPr>
                    <p:cNvSpPr txBox="1">
                      <a:spLocks noRot="1" noChangeAspect="1" noMove="1" noResize="1" noEditPoints="1" noAdjustHandles="1" noChangeArrowheads="1" noChangeShapeType="1" noTextEdit="1"/>
                    </p:cNvSpPr>
                    <p:nvPr/>
                  </p:nvSpPr>
                  <p:spPr>
                    <a:xfrm>
                      <a:off x="8854267" y="5735008"/>
                      <a:ext cx="569578" cy="553998"/>
                    </a:xfrm>
                    <a:prstGeom prst="rect">
                      <a:avLst/>
                    </a:prstGeom>
                    <a:blipFill>
                      <a:blip r:embed="rId7"/>
                      <a:stretch>
                        <a:fillRect l="-17391" b="-15909"/>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23CB841-11F1-E241-9E73-17D0CA5CAD27}"/>
                        </a:ext>
                      </a:extLst>
                    </p:cNvPr>
                    <p:cNvSpPr txBox="1"/>
                    <p:nvPr/>
                  </p:nvSpPr>
                  <p:spPr>
                    <a:xfrm>
                      <a:off x="10121399" y="6052228"/>
                      <a:ext cx="569578"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3</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12" name="TextBox 11">
                      <a:extLst>
                        <a:ext uri="{FF2B5EF4-FFF2-40B4-BE49-F238E27FC236}">
                          <a16:creationId xmlns:a16="http://schemas.microsoft.com/office/drawing/2014/main" id="{423CB841-11F1-E241-9E73-17D0CA5CAD27}"/>
                        </a:ext>
                      </a:extLst>
                    </p:cNvPr>
                    <p:cNvSpPr txBox="1">
                      <a:spLocks noRot="1" noChangeAspect="1" noMove="1" noResize="1" noEditPoints="1" noAdjustHandles="1" noChangeArrowheads="1" noChangeShapeType="1" noTextEdit="1"/>
                    </p:cNvSpPr>
                    <p:nvPr/>
                  </p:nvSpPr>
                  <p:spPr>
                    <a:xfrm>
                      <a:off x="10121399" y="6052228"/>
                      <a:ext cx="569578" cy="553998"/>
                    </a:xfrm>
                    <a:prstGeom prst="rect">
                      <a:avLst/>
                    </a:prstGeom>
                    <a:blipFill>
                      <a:blip r:embed="rId8"/>
                      <a:stretch>
                        <a:fillRect l="-17778" b="-15909"/>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62B756F-0F6D-F14B-9296-967714487652}"/>
                        </a:ext>
                      </a:extLst>
                    </p:cNvPr>
                    <p:cNvSpPr txBox="1"/>
                    <p:nvPr/>
                  </p:nvSpPr>
                  <p:spPr>
                    <a:xfrm>
                      <a:off x="11284900" y="5846029"/>
                      <a:ext cx="341106"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acc>
                                  <m:accPr>
                                    <m:chr m:val="̅"/>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acc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acc>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2</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14" name="TextBox 13">
                      <a:extLst>
                        <a:ext uri="{FF2B5EF4-FFF2-40B4-BE49-F238E27FC236}">
                          <a16:creationId xmlns:a16="http://schemas.microsoft.com/office/drawing/2014/main" id="{562B756F-0F6D-F14B-9296-967714487652}"/>
                        </a:ext>
                      </a:extLst>
                    </p:cNvPr>
                    <p:cNvSpPr txBox="1">
                      <a:spLocks noRot="1" noChangeAspect="1" noMove="1" noResize="1" noEditPoints="1" noAdjustHandles="1" noChangeArrowheads="1" noChangeShapeType="1" noTextEdit="1"/>
                    </p:cNvSpPr>
                    <p:nvPr/>
                  </p:nvSpPr>
                  <p:spPr>
                    <a:xfrm>
                      <a:off x="11284900" y="5846029"/>
                      <a:ext cx="341106" cy="553998"/>
                    </a:xfrm>
                    <a:prstGeom prst="rect">
                      <a:avLst/>
                    </a:prstGeom>
                    <a:blipFill>
                      <a:blip r:embed="rId9"/>
                      <a:stretch>
                        <a:fillRect l="-66667" r="-22222" b="-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87FAC2A-4B03-2048-9C88-445E624F39F9}"/>
                        </a:ext>
                      </a:extLst>
                    </p:cNvPr>
                    <p:cNvSpPr txBox="1"/>
                    <p:nvPr/>
                  </p:nvSpPr>
                  <p:spPr>
                    <a:xfrm>
                      <a:off x="8824825" y="3988470"/>
                      <a:ext cx="341106"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acc>
                                  <m:accPr>
                                    <m:chr m:val="̅"/>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acc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acc>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3</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15" name="TextBox 14">
                      <a:extLst>
                        <a:ext uri="{FF2B5EF4-FFF2-40B4-BE49-F238E27FC236}">
                          <a16:creationId xmlns:a16="http://schemas.microsoft.com/office/drawing/2014/main" id="{D87FAC2A-4B03-2048-9C88-445E624F39F9}"/>
                        </a:ext>
                      </a:extLst>
                    </p:cNvPr>
                    <p:cNvSpPr txBox="1">
                      <a:spLocks noRot="1" noChangeAspect="1" noMove="1" noResize="1" noEditPoints="1" noAdjustHandles="1" noChangeArrowheads="1" noChangeShapeType="1" noTextEdit="1"/>
                    </p:cNvSpPr>
                    <p:nvPr/>
                  </p:nvSpPr>
                  <p:spPr>
                    <a:xfrm>
                      <a:off x="8824825" y="3988470"/>
                      <a:ext cx="341106" cy="553998"/>
                    </a:xfrm>
                    <a:prstGeom prst="rect">
                      <a:avLst/>
                    </a:prstGeom>
                    <a:blipFill>
                      <a:blip r:embed="rId10"/>
                      <a:stretch>
                        <a:fillRect l="-66667" r="-22222" b="-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A21D992-AF38-3043-918B-6AFB0D404173}"/>
                        </a:ext>
                      </a:extLst>
                    </p:cNvPr>
                    <p:cNvSpPr txBox="1"/>
                    <p:nvPr/>
                  </p:nvSpPr>
                  <p:spPr>
                    <a:xfrm>
                      <a:off x="9635578" y="3640467"/>
                      <a:ext cx="341106"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acc>
                                  <m:accPr>
                                    <m:chr m:val="̅"/>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acc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acc>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3</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16" name="TextBox 15">
                      <a:extLst>
                        <a:ext uri="{FF2B5EF4-FFF2-40B4-BE49-F238E27FC236}">
                          <a16:creationId xmlns:a16="http://schemas.microsoft.com/office/drawing/2014/main" id="{4A21D992-AF38-3043-918B-6AFB0D404173}"/>
                        </a:ext>
                      </a:extLst>
                    </p:cNvPr>
                    <p:cNvSpPr txBox="1">
                      <a:spLocks noRot="1" noChangeAspect="1" noMove="1" noResize="1" noEditPoints="1" noAdjustHandles="1" noChangeArrowheads="1" noChangeShapeType="1" noTextEdit="1"/>
                    </p:cNvSpPr>
                    <p:nvPr/>
                  </p:nvSpPr>
                  <p:spPr>
                    <a:xfrm>
                      <a:off x="9635578" y="3640467"/>
                      <a:ext cx="341106" cy="553998"/>
                    </a:xfrm>
                    <a:prstGeom prst="rect">
                      <a:avLst/>
                    </a:prstGeom>
                    <a:blipFill>
                      <a:blip r:embed="rId11"/>
                      <a:stretch>
                        <a:fillRect l="-60714" r="-21429" b="-1363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C43E947-684E-4D40-ADEE-B79D05A6141B}"/>
                        </a:ext>
                      </a:extLst>
                    </p:cNvPr>
                    <p:cNvSpPr txBox="1"/>
                    <p:nvPr/>
                  </p:nvSpPr>
                  <p:spPr>
                    <a:xfrm>
                      <a:off x="8374077" y="4646560"/>
                      <a:ext cx="341106"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acc>
                                  <m:accPr>
                                    <m:chr m:val="̅"/>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acc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acc>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3</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17" name="TextBox 16">
                      <a:extLst>
                        <a:ext uri="{FF2B5EF4-FFF2-40B4-BE49-F238E27FC236}">
                          <a16:creationId xmlns:a16="http://schemas.microsoft.com/office/drawing/2014/main" id="{5C43E947-684E-4D40-ADEE-B79D05A6141B}"/>
                        </a:ext>
                      </a:extLst>
                    </p:cNvPr>
                    <p:cNvSpPr txBox="1">
                      <a:spLocks noRot="1" noChangeAspect="1" noMove="1" noResize="1" noEditPoints="1" noAdjustHandles="1" noChangeArrowheads="1" noChangeShapeType="1" noTextEdit="1"/>
                    </p:cNvSpPr>
                    <p:nvPr/>
                  </p:nvSpPr>
                  <p:spPr>
                    <a:xfrm>
                      <a:off x="8374077" y="4646560"/>
                      <a:ext cx="341106" cy="553998"/>
                    </a:xfrm>
                    <a:prstGeom prst="rect">
                      <a:avLst/>
                    </a:prstGeom>
                    <a:blipFill>
                      <a:blip r:embed="rId12"/>
                      <a:stretch>
                        <a:fillRect l="-60714" r="-17857" b="-15909"/>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9CF7218-892E-924D-B48D-37D9AF222A15}"/>
                        </a:ext>
                      </a:extLst>
                    </p:cNvPr>
                    <p:cNvSpPr txBox="1"/>
                    <p:nvPr/>
                  </p:nvSpPr>
                  <p:spPr>
                    <a:xfrm>
                      <a:off x="11114347" y="6675295"/>
                      <a:ext cx="341106"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acc>
                                  <m:accPr>
                                    <m:chr m:val="̅"/>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acc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acc>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3</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18" name="TextBox 17">
                      <a:extLst>
                        <a:ext uri="{FF2B5EF4-FFF2-40B4-BE49-F238E27FC236}">
                          <a16:creationId xmlns:a16="http://schemas.microsoft.com/office/drawing/2014/main" id="{19CF7218-892E-924D-B48D-37D9AF222A15}"/>
                        </a:ext>
                      </a:extLst>
                    </p:cNvPr>
                    <p:cNvSpPr txBox="1">
                      <a:spLocks noRot="1" noChangeAspect="1" noMove="1" noResize="1" noEditPoints="1" noAdjustHandles="1" noChangeArrowheads="1" noChangeShapeType="1" noTextEdit="1"/>
                    </p:cNvSpPr>
                    <p:nvPr/>
                  </p:nvSpPr>
                  <p:spPr>
                    <a:xfrm>
                      <a:off x="11114347" y="6675295"/>
                      <a:ext cx="341106" cy="553998"/>
                    </a:xfrm>
                    <a:prstGeom prst="rect">
                      <a:avLst/>
                    </a:prstGeom>
                    <a:blipFill>
                      <a:blip r:embed="rId13"/>
                      <a:stretch>
                        <a:fillRect l="-60714" r="-17857" b="-15909"/>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36F6F67-2BA7-BC4D-A7B5-CC60791C705C}"/>
                        </a:ext>
                      </a:extLst>
                    </p:cNvPr>
                    <p:cNvSpPr txBox="1"/>
                    <p:nvPr/>
                  </p:nvSpPr>
                  <p:spPr>
                    <a:xfrm>
                      <a:off x="12513656" y="7241121"/>
                      <a:ext cx="341106"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acc>
                                  <m:accPr>
                                    <m:chr m:val="̅"/>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acc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acc>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3</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19" name="TextBox 18">
                      <a:extLst>
                        <a:ext uri="{FF2B5EF4-FFF2-40B4-BE49-F238E27FC236}">
                          <a16:creationId xmlns:a16="http://schemas.microsoft.com/office/drawing/2014/main" id="{936F6F67-2BA7-BC4D-A7B5-CC60791C705C}"/>
                        </a:ext>
                      </a:extLst>
                    </p:cNvPr>
                    <p:cNvSpPr txBox="1">
                      <a:spLocks noRot="1" noChangeAspect="1" noMove="1" noResize="1" noEditPoints="1" noAdjustHandles="1" noChangeArrowheads="1" noChangeShapeType="1" noTextEdit="1"/>
                    </p:cNvSpPr>
                    <p:nvPr/>
                  </p:nvSpPr>
                  <p:spPr>
                    <a:xfrm>
                      <a:off x="12513656" y="7241121"/>
                      <a:ext cx="341106" cy="553998"/>
                    </a:xfrm>
                    <a:prstGeom prst="rect">
                      <a:avLst/>
                    </a:prstGeom>
                    <a:blipFill>
                      <a:blip r:embed="rId14"/>
                      <a:stretch>
                        <a:fillRect l="-60714" r="-21429" b="-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E930F55-F72B-E249-B647-2C71B8B34F52}"/>
                        </a:ext>
                      </a:extLst>
                    </p:cNvPr>
                    <p:cNvSpPr txBox="1"/>
                    <p:nvPr/>
                  </p:nvSpPr>
                  <p:spPr>
                    <a:xfrm>
                      <a:off x="8981315" y="4880355"/>
                      <a:ext cx="341106"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acc>
                                  <m:accPr>
                                    <m:chr m:val="̅"/>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acc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acc>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1</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20" name="TextBox 19">
                      <a:extLst>
                        <a:ext uri="{FF2B5EF4-FFF2-40B4-BE49-F238E27FC236}">
                          <a16:creationId xmlns:a16="http://schemas.microsoft.com/office/drawing/2014/main" id="{6E930F55-F72B-E249-B647-2C71B8B34F52}"/>
                        </a:ext>
                      </a:extLst>
                    </p:cNvPr>
                    <p:cNvSpPr txBox="1">
                      <a:spLocks noRot="1" noChangeAspect="1" noMove="1" noResize="1" noEditPoints="1" noAdjustHandles="1" noChangeArrowheads="1" noChangeShapeType="1" noTextEdit="1"/>
                    </p:cNvSpPr>
                    <p:nvPr/>
                  </p:nvSpPr>
                  <p:spPr>
                    <a:xfrm>
                      <a:off x="8981315" y="4880355"/>
                      <a:ext cx="341106" cy="553998"/>
                    </a:xfrm>
                    <a:prstGeom prst="rect">
                      <a:avLst/>
                    </a:prstGeom>
                    <a:blipFill>
                      <a:blip r:embed="rId15"/>
                      <a:stretch>
                        <a:fillRect l="-60714" r="-17857" b="-1363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8A1FCBB-C27D-EB47-BF81-6D7D7C1F220F}"/>
                        </a:ext>
                      </a:extLst>
                    </p:cNvPr>
                    <p:cNvSpPr txBox="1"/>
                    <p:nvPr/>
                  </p:nvSpPr>
                  <p:spPr>
                    <a:xfrm>
                      <a:off x="9423845" y="6405039"/>
                      <a:ext cx="341106"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acc>
                                  <m:accPr>
                                    <m:chr m:val="̅"/>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acc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acc>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1</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21" name="TextBox 20">
                      <a:extLst>
                        <a:ext uri="{FF2B5EF4-FFF2-40B4-BE49-F238E27FC236}">
                          <a16:creationId xmlns:a16="http://schemas.microsoft.com/office/drawing/2014/main" id="{E8A1FCBB-C27D-EB47-BF81-6D7D7C1F220F}"/>
                        </a:ext>
                      </a:extLst>
                    </p:cNvPr>
                    <p:cNvSpPr txBox="1">
                      <a:spLocks noRot="1" noChangeAspect="1" noMove="1" noResize="1" noEditPoints="1" noAdjustHandles="1" noChangeArrowheads="1" noChangeShapeType="1" noTextEdit="1"/>
                    </p:cNvSpPr>
                    <p:nvPr/>
                  </p:nvSpPr>
                  <p:spPr>
                    <a:xfrm>
                      <a:off x="9423845" y="6405039"/>
                      <a:ext cx="341106" cy="553998"/>
                    </a:xfrm>
                    <a:prstGeom prst="rect">
                      <a:avLst/>
                    </a:prstGeom>
                    <a:blipFill>
                      <a:blip r:embed="rId15"/>
                      <a:stretch>
                        <a:fillRect l="-60714" r="-17857" b="-1363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9E2A03F-AFD3-3D4D-B66F-B62334B0723A}"/>
                        </a:ext>
                      </a:extLst>
                    </p:cNvPr>
                    <p:cNvSpPr txBox="1"/>
                    <p:nvPr/>
                  </p:nvSpPr>
                  <p:spPr>
                    <a:xfrm>
                      <a:off x="11640962" y="4356388"/>
                      <a:ext cx="341106"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acc>
                                  <m:accPr>
                                    <m:chr m:val="̅"/>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acc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acc>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1</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22" name="TextBox 21">
                      <a:extLst>
                        <a:ext uri="{FF2B5EF4-FFF2-40B4-BE49-F238E27FC236}">
                          <a16:creationId xmlns:a16="http://schemas.microsoft.com/office/drawing/2014/main" id="{39E2A03F-AFD3-3D4D-B66F-B62334B0723A}"/>
                        </a:ext>
                      </a:extLst>
                    </p:cNvPr>
                    <p:cNvSpPr txBox="1">
                      <a:spLocks noRot="1" noChangeAspect="1" noMove="1" noResize="1" noEditPoints="1" noAdjustHandles="1" noChangeArrowheads="1" noChangeShapeType="1" noTextEdit="1"/>
                    </p:cNvSpPr>
                    <p:nvPr/>
                  </p:nvSpPr>
                  <p:spPr>
                    <a:xfrm>
                      <a:off x="11640962" y="4356388"/>
                      <a:ext cx="341106" cy="553998"/>
                    </a:xfrm>
                    <a:prstGeom prst="rect">
                      <a:avLst/>
                    </a:prstGeom>
                    <a:blipFill>
                      <a:blip r:embed="rId16"/>
                      <a:stretch>
                        <a:fillRect l="-57143" r="-17857" b="-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484E472-B2AF-154B-B0A2-F58F4D6D4A06}"/>
                        </a:ext>
                      </a:extLst>
                    </p:cNvPr>
                    <p:cNvSpPr txBox="1"/>
                    <p:nvPr/>
                  </p:nvSpPr>
                  <p:spPr>
                    <a:xfrm>
                      <a:off x="12851562" y="4207259"/>
                      <a:ext cx="341106"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acc>
                                  <m:accPr>
                                    <m:chr m:val="̅"/>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acc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acc>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1</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23" name="TextBox 22">
                      <a:extLst>
                        <a:ext uri="{FF2B5EF4-FFF2-40B4-BE49-F238E27FC236}">
                          <a16:creationId xmlns:a16="http://schemas.microsoft.com/office/drawing/2014/main" id="{4484E472-B2AF-154B-B0A2-F58F4D6D4A06}"/>
                        </a:ext>
                      </a:extLst>
                    </p:cNvPr>
                    <p:cNvSpPr txBox="1">
                      <a:spLocks noRot="1" noChangeAspect="1" noMove="1" noResize="1" noEditPoints="1" noAdjustHandles="1" noChangeArrowheads="1" noChangeShapeType="1" noTextEdit="1"/>
                    </p:cNvSpPr>
                    <p:nvPr/>
                  </p:nvSpPr>
                  <p:spPr>
                    <a:xfrm>
                      <a:off x="12851562" y="4207259"/>
                      <a:ext cx="341106" cy="553998"/>
                    </a:xfrm>
                    <a:prstGeom prst="rect">
                      <a:avLst/>
                    </a:prstGeom>
                    <a:blipFill>
                      <a:blip r:embed="rId17"/>
                      <a:stretch>
                        <a:fillRect l="-62963" r="-22222" b="-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8D11A4D-EC83-5642-A942-C830E3ABF369}"/>
                        </a:ext>
                      </a:extLst>
                    </p:cNvPr>
                    <p:cNvSpPr txBox="1"/>
                    <p:nvPr/>
                  </p:nvSpPr>
                  <p:spPr>
                    <a:xfrm>
                      <a:off x="9789170" y="3140157"/>
                      <a:ext cx="558871"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1</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24" name="TextBox 23">
                      <a:extLst>
                        <a:ext uri="{FF2B5EF4-FFF2-40B4-BE49-F238E27FC236}">
                          <a16:creationId xmlns:a16="http://schemas.microsoft.com/office/drawing/2014/main" id="{88D11A4D-EC83-5642-A942-C830E3ABF369}"/>
                        </a:ext>
                      </a:extLst>
                    </p:cNvPr>
                    <p:cNvSpPr txBox="1">
                      <a:spLocks noRot="1" noChangeAspect="1" noMove="1" noResize="1" noEditPoints="1" noAdjustHandles="1" noChangeArrowheads="1" noChangeShapeType="1" noTextEdit="1"/>
                    </p:cNvSpPr>
                    <p:nvPr/>
                  </p:nvSpPr>
                  <p:spPr>
                    <a:xfrm>
                      <a:off x="9789170" y="3140157"/>
                      <a:ext cx="558871" cy="553998"/>
                    </a:xfrm>
                    <a:prstGeom prst="rect">
                      <a:avLst/>
                    </a:prstGeom>
                    <a:blipFill>
                      <a:blip r:embed="rId18"/>
                      <a:stretch>
                        <a:fillRect l="-17778" b="-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EF8E11B-7287-9F4A-9781-EBCBD7C0EFAA}"/>
                        </a:ext>
                      </a:extLst>
                    </p:cNvPr>
                    <p:cNvSpPr txBox="1"/>
                    <p:nvPr/>
                  </p:nvSpPr>
                  <p:spPr>
                    <a:xfrm>
                      <a:off x="8933462" y="3449008"/>
                      <a:ext cx="558871"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1</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25" name="TextBox 24">
                      <a:extLst>
                        <a:ext uri="{FF2B5EF4-FFF2-40B4-BE49-F238E27FC236}">
                          <a16:creationId xmlns:a16="http://schemas.microsoft.com/office/drawing/2014/main" id="{FEF8E11B-7287-9F4A-9781-EBCBD7C0EFAA}"/>
                        </a:ext>
                      </a:extLst>
                    </p:cNvPr>
                    <p:cNvSpPr txBox="1">
                      <a:spLocks noRot="1" noChangeAspect="1" noMove="1" noResize="1" noEditPoints="1" noAdjustHandles="1" noChangeArrowheads="1" noChangeShapeType="1" noTextEdit="1"/>
                    </p:cNvSpPr>
                    <p:nvPr/>
                  </p:nvSpPr>
                  <p:spPr>
                    <a:xfrm>
                      <a:off x="8933462" y="3449008"/>
                      <a:ext cx="558871" cy="553998"/>
                    </a:xfrm>
                    <a:prstGeom prst="rect">
                      <a:avLst/>
                    </a:prstGeom>
                    <a:blipFill>
                      <a:blip r:embed="rId19"/>
                      <a:stretch>
                        <a:fillRect l="-17778" b="-15909"/>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D5486F4-A012-D44A-A592-813E9B59C82B}"/>
                        </a:ext>
                      </a:extLst>
                    </p:cNvPr>
                    <p:cNvSpPr txBox="1"/>
                    <p:nvPr/>
                  </p:nvSpPr>
                  <p:spPr>
                    <a:xfrm>
                      <a:off x="9705910" y="6288048"/>
                      <a:ext cx="558871"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1</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26" name="TextBox 25">
                      <a:extLst>
                        <a:ext uri="{FF2B5EF4-FFF2-40B4-BE49-F238E27FC236}">
                          <a16:creationId xmlns:a16="http://schemas.microsoft.com/office/drawing/2014/main" id="{AD5486F4-A012-D44A-A592-813E9B59C82B}"/>
                        </a:ext>
                      </a:extLst>
                    </p:cNvPr>
                    <p:cNvSpPr txBox="1">
                      <a:spLocks noRot="1" noChangeAspect="1" noMove="1" noResize="1" noEditPoints="1" noAdjustHandles="1" noChangeArrowheads="1" noChangeShapeType="1" noTextEdit="1"/>
                    </p:cNvSpPr>
                    <p:nvPr/>
                  </p:nvSpPr>
                  <p:spPr>
                    <a:xfrm>
                      <a:off x="9705910" y="6288048"/>
                      <a:ext cx="558871" cy="553998"/>
                    </a:xfrm>
                    <a:prstGeom prst="rect">
                      <a:avLst/>
                    </a:prstGeom>
                    <a:blipFill>
                      <a:blip r:embed="rId20"/>
                      <a:stretch>
                        <a:fillRect l="-17778" b="-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EAE0C5F-2E7F-924C-BA5D-301D667DA3FB}"/>
                        </a:ext>
                      </a:extLst>
                    </p:cNvPr>
                    <p:cNvSpPr txBox="1"/>
                    <p:nvPr/>
                  </p:nvSpPr>
                  <p:spPr>
                    <a:xfrm>
                      <a:off x="8350503" y="5427886"/>
                      <a:ext cx="558871"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1</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27" name="TextBox 26">
                      <a:extLst>
                        <a:ext uri="{FF2B5EF4-FFF2-40B4-BE49-F238E27FC236}">
                          <a16:creationId xmlns:a16="http://schemas.microsoft.com/office/drawing/2014/main" id="{9EAE0C5F-2E7F-924C-BA5D-301D667DA3FB}"/>
                        </a:ext>
                      </a:extLst>
                    </p:cNvPr>
                    <p:cNvSpPr txBox="1">
                      <a:spLocks noRot="1" noChangeAspect="1" noMove="1" noResize="1" noEditPoints="1" noAdjustHandles="1" noChangeArrowheads="1" noChangeShapeType="1" noTextEdit="1"/>
                    </p:cNvSpPr>
                    <p:nvPr/>
                  </p:nvSpPr>
                  <p:spPr>
                    <a:xfrm>
                      <a:off x="8350503" y="5427886"/>
                      <a:ext cx="558871" cy="553998"/>
                    </a:xfrm>
                    <a:prstGeom prst="rect">
                      <a:avLst/>
                    </a:prstGeom>
                    <a:blipFill>
                      <a:blip r:embed="rId21"/>
                      <a:stretch>
                        <a:fillRect l="-17778" b="-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C932761-37C8-7948-89CF-71FD7D330292}"/>
                        </a:ext>
                      </a:extLst>
                    </p:cNvPr>
                    <p:cNvSpPr txBox="1"/>
                    <p:nvPr/>
                  </p:nvSpPr>
                  <p:spPr>
                    <a:xfrm>
                      <a:off x="11758370" y="2804021"/>
                      <a:ext cx="558871"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1</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28" name="TextBox 27">
                      <a:extLst>
                        <a:ext uri="{FF2B5EF4-FFF2-40B4-BE49-F238E27FC236}">
                          <a16:creationId xmlns:a16="http://schemas.microsoft.com/office/drawing/2014/main" id="{1C932761-37C8-7948-89CF-71FD7D330292}"/>
                        </a:ext>
                      </a:extLst>
                    </p:cNvPr>
                    <p:cNvSpPr txBox="1">
                      <a:spLocks noRot="1" noChangeAspect="1" noMove="1" noResize="1" noEditPoints="1" noAdjustHandles="1" noChangeArrowheads="1" noChangeShapeType="1" noTextEdit="1"/>
                    </p:cNvSpPr>
                    <p:nvPr/>
                  </p:nvSpPr>
                  <p:spPr>
                    <a:xfrm>
                      <a:off x="11758370" y="2804021"/>
                      <a:ext cx="558871" cy="553998"/>
                    </a:xfrm>
                    <a:prstGeom prst="rect">
                      <a:avLst/>
                    </a:prstGeom>
                    <a:blipFill>
                      <a:blip r:embed="rId22"/>
                      <a:stretch>
                        <a:fillRect l="-20000" b="-15909"/>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C17A6EA-900F-E145-883D-7CEF06560C8D}"/>
                        </a:ext>
                      </a:extLst>
                    </p:cNvPr>
                    <p:cNvSpPr txBox="1"/>
                    <p:nvPr/>
                  </p:nvSpPr>
                  <p:spPr>
                    <a:xfrm>
                      <a:off x="10635198" y="6232081"/>
                      <a:ext cx="569578"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2</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29" name="TextBox 28">
                      <a:extLst>
                        <a:ext uri="{FF2B5EF4-FFF2-40B4-BE49-F238E27FC236}">
                          <a16:creationId xmlns:a16="http://schemas.microsoft.com/office/drawing/2014/main" id="{FC17A6EA-900F-E145-883D-7CEF06560C8D}"/>
                        </a:ext>
                      </a:extLst>
                    </p:cNvPr>
                    <p:cNvSpPr txBox="1">
                      <a:spLocks noRot="1" noChangeAspect="1" noMove="1" noResize="1" noEditPoints="1" noAdjustHandles="1" noChangeArrowheads="1" noChangeShapeType="1" noTextEdit="1"/>
                    </p:cNvSpPr>
                    <p:nvPr/>
                  </p:nvSpPr>
                  <p:spPr>
                    <a:xfrm>
                      <a:off x="10635198" y="6232081"/>
                      <a:ext cx="569578" cy="553998"/>
                    </a:xfrm>
                    <a:prstGeom prst="rect">
                      <a:avLst/>
                    </a:prstGeom>
                    <a:blipFill>
                      <a:blip r:embed="rId23"/>
                      <a:stretch>
                        <a:fillRect l="-17391" b="-1363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9CE2E42-B4E1-EE42-B7D4-38C7BBA60739}"/>
                        </a:ext>
                      </a:extLst>
                    </p:cNvPr>
                    <p:cNvSpPr txBox="1"/>
                    <p:nvPr/>
                  </p:nvSpPr>
                  <p:spPr>
                    <a:xfrm>
                      <a:off x="10249504" y="3548820"/>
                      <a:ext cx="569578"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2</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30" name="TextBox 29">
                      <a:extLst>
                        <a:ext uri="{FF2B5EF4-FFF2-40B4-BE49-F238E27FC236}">
                          <a16:creationId xmlns:a16="http://schemas.microsoft.com/office/drawing/2014/main" id="{99CE2E42-B4E1-EE42-B7D4-38C7BBA60739}"/>
                        </a:ext>
                      </a:extLst>
                    </p:cNvPr>
                    <p:cNvSpPr txBox="1">
                      <a:spLocks noRot="1" noChangeAspect="1" noMove="1" noResize="1" noEditPoints="1" noAdjustHandles="1" noChangeArrowheads="1" noChangeShapeType="1" noTextEdit="1"/>
                    </p:cNvSpPr>
                    <p:nvPr/>
                  </p:nvSpPr>
                  <p:spPr>
                    <a:xfrm>
                      <a:off x="10249504" y="3548820"/>
                      <a:ext cx="569578" cy="553998"/>
                    </a:xfrm>
                    <a:prstGeom prst="rect">
                      <a:avLst/>
                    </a:prstGeom>
                    <a:blipFill>
                      <a:blip r:embed="rId24"/>
                      <a:stretch>
                        <a:fillRect l="-17391" b="-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6881B03-C2D6-DD4F-A8F9-14582FB41A36}"/>
                        </a:ext>
                      </a:extLst>
                    </p:cNvPr>
                    <p:cNvSpPr txBox="1"/>
                    <p:nvPr/>
                  </p:nvSpPr>
                  <p:spPr>
                    <a:xfrm>
                      <a:off x="8521424" y="6261575"/>
                      <a:ext cx="569578"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2</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31" name="TextBox 30">
                      <a:extLst>
                        <a:ext uri="{FF2B5EF4-FFF2-40B4-BE49-F238E27FC236}">
                          <a16:creationId xmlns:a16="http://schemas.microsoft.com/office/drawing/2014/main" id="{D6881B03-C2D6-DD4F-A8F9-14582FB41A36}"/>
                        </a:ext>
                      </a:extLst>
                    </p:cNvPr>
                    <p:cNvSpPr txBox="1">
                      <a:spLocks noRot="1" noChangeAspect="1" noMove="1" noResize="1" noEditPoints="1" noAdjustHandles="1" noChangeArrowheads="1" noChangeShapeType="1" noTextEdit="1"/>
                    </p:cNvSpPr>
                    <p:nvPr/>
                  </p:nvSpPr>
                  <p:spPr>
                    <a:xfrm>
                      <a:off x="8521424" y="6261575"/>
                      <a:ext cx="569578" cy="553998"/>
                    </a:xfrm>
                    <a:prstGeom prst="rect">
                      <a:avLst/>
                    </a:prstGeom>
                    <a:blipFill>
                      <a:blip r:embed="rId25"/>
                      <a:stretch>
                        <a:fillRect l="-20000" b="-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6EAE8A1-F9B7-EB4D-9403-023524275E4D}"/>
                        </a:ext>
                      </a:extLst>
                    </p:cNvPr>
                    <p:cNvSpPr txBox="1"/>
                    <p:nvPr/>
                  </p:nvSpPr>
                  <p:spPr>
                    <a:xfrm>
                      <a:off x="11241937" y="5198827"/>
                      <a:ext cx="569578"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2</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32" name="TextBox 31">
                      <a:extLst>
                        <a:ext uri="{FF2B5EF4-FFF2-40B4-BE49-F238E27FC236}">
                          <a16:creationId xmlns:a16="http://schemas.microsoft.com/office/drawing/2014/main" id="{96EAE8A1-F9B7-EB4D-9403-023524275E4D}"/>
                        </a:ext>
                      </a:extLst>
                    </p:cNvPr>
                    <p:cNvSpPr txBox="1">
                      <a:spLocks noRot="1" noChangeAspect="1" noMove="1" noResize="1" noEditPoints="1" noAdjustHandles="1" noChangeArrowheads="1" noChangeShapeType="1" noTextEdit="1"/>
                    </p:cNvSpPr>
                    <p:nvPr/>
                  </p:nvSpPr>
                  <p:spPr>
                    <a:xfrm>
                      <a:off x="11241937" y="5198827"/>
                      <a:ext cx="569578" cy="553998"/>
                    </a:xfrm>
                    <a:prstGeom prst="rect">
                      <a:avLst/>
                    </a:prstGeom>
                    <a:blipFill>
                      <a:blip r:embed="rId26"/>
                      <a:stretch>
                        <a:fillRect l="-17391" b="-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A5D9A5E-45F5-5C4F-B6DE-294CD64E3BB3}"/>
                        </a:ext>
                      </a:extLst>
                    </p:cNvPr>
                    <p:cNvSpPr txBox="1"/>
                    <p:nvPr/>
                  </p:nvSpPr>
                  <p:spPr>
                    <a:xfrm>
                      <a:off x="8624585" y="2762572"/>
                      <a:ext cx="569578"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2</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33" name="TextBox 32">
                      <a:extLst>
                        <a:ext uri="{FF2B5EF4-FFF2-40B4-BE49-F238E27FC236}">
                          <a16:creationId xmlns:a16="http://schemas.microsoft.com/office/drawing/2014/main" id="{3A5D9A5E-45F5-5C4F-B6DE-294CD64E3BB3}"/>
                        </a:ext>
                      </a:extLst>
                    </p:cNvPr>
                    <p:cNvSpPr txBox="1">
                      <a:spLocks noRot="1" noChangeAspect="1" noMove="1" noResize="1" noEditPoints="1" noAdjustHandles="1" noChangeArrowheads="1" noChangeShapeType="1" noTextEdit="1"/>
                    </p:cNvSpPr>
                    <p:nvPr/>
                  </p:nvSpPr>
                  <p:spPr>
                    <a:xfrm>
                      <a:off x="8624585" y="2762572"/>
                      <a:ext cx="569578" cy="553998"/>
                    </a:xfrm>
                    <a:prstGeom prst="rect">
                      <a:avLst/>
                    </a:prstGeom>
                    <a:blipFill>
                      <a:blip r:embed="rId27"/>
                      <a:stretch>
                        <a:fillRect l="-17391" b="-1363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F7380D4-9CCB-3D4B-BD5E-57FDF7270990}"/>
                        </a:ext>
                      </a:extLst>
                    </p:cNvPr>
                    <p:cNvSpPr txBox="1"/>
                    <p:nvPr/>
                  </p:nvSpPr>
                  <p:spPr>
                    <a:xfrm>
                      <a:off x="11129229" y="3963453"/>
                      <a:ext cx="569578"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2</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34" name="TextBox 33">
                      <a:extLst>
                        <a:ext uri="{FF2B5EF4-FFF2-40B4-BE49-F238E27FC236}">
                          <a16:creationId xmlns:a16="http://schemas.microsoft.com/office/drawing/2014/main" id="{7F7380D4-9CCB-3D4B-BD5E-57FDF7270990}"/>
                        </a:ext>
                      </a:extLst>
                    </p:cNvPr>
                    <p:cNvSpPr txBox="1">
                      <a:spLocks noRot="1" noChangeAspect="1" noMove="1" noResize="1" noEditPoints="1" noAdjustHandles="1" noChangeArrowheads="1" noChangeShapeType="1" noTextEdit="1"/>
                    </p:cNvSpPr>
                    <p:nvPr/>
                  </p:nvSpPr>
                  <p:spPr>
                    <a:xfrm>
                      <a:off x="11129229" y="3963453"/>
                      <a:ext cx="569578" cy="553998"/>
                    </a:xfrm>
                    <a:prstGeom prst="rect">
                      <a:avLst/>
                    </a:prstGeom>
                    <a:blipFill>
                      <a:blip r:embed="rId28"/>
                      <a:stretch>
                        <a:fillRect l="-20000" b="-1363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9FD04DE-3DB1-F24B-A4CD-41E3D84116A3}"/>
                        </a:ext>
                      </a:extLst>
                    </p:cNvPr>
                    <p:cNvSpPr txBox="1"/>
                    <p:nvPr/>
                  </p:nvSpPr>
                  <p:spPr>
                    <a:xfrm>
                      <a:off x="10241704" y="7367431"/>
                      <a:ext cx="569578"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2</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35" name="TextBox 34">
                      <a:extLst>
                        <a:ext uri="{FF2B5EF4-FFF2-40B4-BE49-F238E27FC236}">
                          <a16:creationId xmlns:a16="http://schemas.microsoft.com/office/drawing/2014/main" id="{A9FD04DE-3DB1-F24B-A4CD-41E3D84116A3}"/>
                        </a:ext>
                      </a:extLst>
                    </p:cNvPr>
                    <p:cNvSpPr txBox="1">
                      <a:spLocks noRot="1" noChangeAspect="1" noMove="1" noResize="1" noEditPoints="1" noAdjustHandles="1" noChangeArrowheads="1" noChangeShapeType="1" noTextEdit="1"/>
                    </p:cNvSpPr>
                    <p:nvPr/>
                  </p:nvSpPr>
                  <p:spPr>
                    <a:xfrm>
                      <a:off x="10241704" y="7367431"/>
                      <a:ext cx="569578" cy="553998"/>
                    </a:xfrm>
                    <a:prstGeom prst="rect">
                      <a:avLst/>
                    </a:prstGeom>
                    <a:blipFill>
                      <a:blip r:embed="rId29"/>
                      <a:stretch>
                        <a:fillRect l="-17391" b="-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0D37665-D516-A247-9054-3FA216F1633E}"/>
                        </a:ext>
                      </a:extLst>
                    </p:cNvPr>
                    <p:cNvSpPr txBox="1"/>
                    <p:nvPr/>
                  </p:nvSpPr>
                  <p:spPr>
                    <a:xfrm>
                      <a:off x="11706130" y="5641876"/>
                      <a:ext cx="341106"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acc>
                                  <m:accPr>
                                    <m:chr m:val="̅"/>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acc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acc>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2</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40" name="TextBox 39">
                      <a:extLst>
                        <a:ext uri="{FF2B5EF4-FFF2-40B4-BE49-F238E27FC236}">
                          <a16:creationId xmlns:a16="http://schemas.microsoft.com/office/drawing/2014/main" id="{30D37665-D516-A247-9054-3FA216F1633E}"/>
                        </a:ext>
                      </a:extLst>
                    </p:cNvPr>
                    <p:cNvSpPr txBox="1">
                      <a:spLocks noRot="1" noChangeAspect="1" noMove="1" noResize="1" noEditPoints="1" noAdjustHandles="1" noChangeArrowheads="1" noChangeShapeType="1" noTextEdit="1"/>
                    </p:cNvSpPr>
                    <p:nvPr/>
                  </p:nvSpPr>
                  <p:spPr>
                    <a:xfrm>
                      <a:off x="11706130" y="5641876"/>
                      <a:ext cx="341106" cy="553998"/>
                    </a:xfrm>
                    <a:prstGeom prst="rect">
                      <a:avLst/>
                    </a:prstGeom>
                    <a:blipFill>
                      <a:blip r:embed="rId30"/>
                      <a:stretch>
                        <a:fillRect l="-60714" r="-21429" b="-1363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DDD64B2-7D6B-1948-BB54-2FEBB800E7A9}"/>
                        </a:ext>
                      </a:extLst>
                    </p:cNvPr>
                    <p:cNvSpPr txBox="1"/>
                    <p:nvPr/>
                  </p:nvSpPr>
                  <p:spPr>
                    <a:xfrm>
                      <a:off x="12788176" y="2495081"/>
                      <a:ext cx="341106"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acc>
                                  <m:accPr>
                                    <m:chr m:val="̅"/>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acc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acc>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2</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41" name="TextBox 40">
                      <a:extLst>
                        <a:ext uri="{FF2B5EF4-FFF2-40B4-BE49-F238E27FC236}">
                          <a16:creationId xmlns:a16="http://schemas.microsoft.com/office/drawing/2014/main" id="{7DDD64B2-7D6B-1948-BB54-2FEBB800E7A9}"/>
                        </a:ext>
                      </a:extLst>
                    </p:cNvPr>
                    <p:cNvSpPr txBox="1">
                      <a:spLocks noRot="1" noChangeAspect="1" noMove="1" noResize="1" noEditPoints="1" noAdjustHandles="1" noChangeArrowheads="1" noChangeShapeType="1" noTextEdit="1"/>
                    </p:cNvSpPr>
                    <p:nvPr/>
                  </p:nvSpPr>
                  <p:spPr>
                    <a:xfrm>
                      <a:off x="12788176" y="2495081"/>
                      <a:ext cx="341106" cy="553998"/>
                    </a:xfrm>
                    <a:prstGeom prst="rect">
                      <a:avLst/>
                    </a:prstGeom>
                    <a:blipFill>
                      <a:blip r:embed="rId31"/>
                      <a:stretch>
                        <a:fillRect l="-62963" r="-22222" b="-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B5CDE58-E0DA-A64E-8C59-50E617F6303B}"/>
                        </a:ext>
                      </a:extLst>
                    </p:cNvPr>
                    <p:cNvSpPr txBox="1"/>
                    <p:nvPr/>
                  </p:nvSpPr>
                  <p:spPr>
                    <a:xfrm>
                      <a:off x="9399748" y="6012007"/>
                      <a:ext cx="341106"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acc>
                                  <m:accPr>
                                    <m:chr m:val="̅"/>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acc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acc>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2</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42" name="TextBox 41">
                      <a:extLst>
                        <a:ext uri="{FF2B5EF4-FFF2-40B4-BE49-F238E27FC236}">
                          <a16:creationId xmlns:a16="http://schemas.microsoft.com/office/drawing/2014/main" id="{DB5CDE58-E0DA-A64E-8C59-50E617F6303B}"/>
                        </a:ext>
                      </a:extLst>
                    </p:cNvPr>
                    <p:cNvSpPr txBox="1">
                      <a:spLocks noRot="1" noChangeAspect="1" noMove="1" noResize="1" noEditPoints="1" noAdjustHandles="1" noChangeArrowheads="1" noChangeShapeType="1" noTextEdit="1"/>
                    </p:cNvSpPr>
                    <p:nvPr/>
                  </p:nvSpPr>
                  <p:spPr>
                    <a:xfrm>
                      <a:off x="9399748" y="6012007"/>
                      <a:ext cx="341106" cy="553998"/>
                    </a:xfrm>
                    <a:prstGeom prst="rect">
                      <a:avLst/>
                    </a:prstGeom>
                    <a:blipFill>
                      <a:blip r:embed="rId32"/>
                      <a:stretch>
                        <a:fillRect l="-60714" r="-17857" b="-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5DF72C6C-D08F-1549-A1D2-DC2C8A74E615}"/>
                        </a:ext>
                      </a:extLst>
                    </p:cNvPr>
                    <p:cNvSpPr txBox="1"/>
                    <p:nvPr/>
                  </p:nvSpPr>
                  <p:spPr>
                    <a:xfrm>
                      <a:off x="11270889" y="3611561"/>
                      <a:ext cx="341106"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acc>
                                  <m:accPr>
                                    <m:chr m:val="̅"/>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acc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acc>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2</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43" name="TextBox 42">
                      <a:extLst>
                        <a:ext uri="{FF2B5EF4-FFF2-40B4-BE49-F238E27FC236}">
                          <a16:creationId xmlns:a16="http://schemas.microsoft.com/office/drawing/2014/main" id="{5DF72C6C-D08F-1549-A1D2-DC2C8A74E615}"/>
                        </a:ext>
                      </a:extLst>
                    </p:cNvPr>
                    <p:cNvSpPr txBox="1">
                      <a:spLocks noRot="1" noChangeAspect="1" noMove="1" noResize="1" noEditPoints="1" noAdjustHandles="1" noChangeArrowheads="1" noChangeShapeType="1" noTextEdit="1"/>
                    </p:cNvSpPr>
                    <p:nvPr/>
                  </p:nvSpPr>
                  <p:spPr>
                    <a:xfrm>
                      <a:off x="11270889" y="3611561"/>
                      <a:ext cx="341106" cy="553998"/>
                    </a:xfrm>
                    <a:prstGeom prst="rect">
                      <a:avLst/>
                    </a:prstGeom>
                    <a:blipFill>
                      <a:blip r:embed="rId9"/>
                      <a:stretch>
                        <a:fillRect l="-60714" r="-21429" b="-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EADB4001-A0C0-7F46-97C3-B2E3F9D94D6B}"/>
                        </a:ext>
                      </a:extLst>
                    </p:cNvPr>
                    <p:cNvSpPr txBox="1"/>
                    <p:nvPr/>
                  </p:nvSpPr>
                  <p:spPr>
                    <a:xfrm>
                      <a:off x="8180318" y="6873769"/>
                      <a:ext cx="341106"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acc>
                                  <m:accPr>
                                    <m:chr m:val="̅"/>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acc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acc>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2</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44" name="TextBox 43">
                      <a:extLst>
                        <a:ext uri="{FF2B5EF4-FFF2-40B4-BE49-F238E27FC236}">
                          <a16:creationId xmlns:a16="http://schemas.microsoft.com/office/drawing/2014/main" id="{EADB4001-A0C0-7F46-97C3-B2E3F9D94D6B}"/>
                        </a:ext>
                      </a:extLst>
                    </p:cNvPr>
                    <p:cNvSpPr txBox="1">
                      <a:spLocks noRot="1" noChangeAspect="1" noMove="1" noResize="1" noEditPoints="1" noAdjustHandles="1" noChangeArrowheads="1" noChangeShapeType="1" noTextEdit="1"/>
                    </p:cNvSpPr>
                    <p:nvPr/>
                  </p:nvSpPr>
                  <p:spPr>
                    <a:xfrm>
                      <a:off x="8180318" y="6873769"/>
                      <a:ext cx="341106" cy="553998"/>
                    </a:xfrm>
                    <a:prstGeom prst="rect">
                      <a:avLst/>
                    </a:prstGeom>
                    <a:blipFill>
                      <a:blip r:embed="rId32"/>
                      <a:stretch>
                        <a:fillRect l="-60714" r="-17857" b="-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DD77F08-09BE-2748-AAEF-2983034EC72A}"/>
                        </a:ext>
                      </a:extLst>
                    </p:cNvPr>
                    <p:cNvSpPr txBox="1"/>
                    <p:nvPr/>
                  </p:nvSpPr>
                  <p:spPr>
                    <a:xfrm>
                      <a:off x="8720589" y="4434412"/>
                      <a:ext cx="341106"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acc>
                                  <m:accPr>
                                    <m:chr m:val="̅"/>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acc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acc>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2</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45" name="TextBox 44">
                      <a:extLst>
                        <a:ext uri="{FF2B5EF4-FFF2-40B4-BE49-F238E27FC236}">
                          <a16:creationId xmlns:a16="http://schemas.microsoft.com/office/drawing/2014/main" id="{CDD77F08-09BE-2748-AAEF-2983034EC72A}"/>
                        </a:ext>
                      </a:extLst>
                    </p:cNvPr>
                    <p:cNvSpPr txBox="1">
                      <a:spLocks noRot="1" noChangeAspect="1" noMove="1" noResize="1" noEditPoints="1" noAdjustHandles="1" noChangeArrowheads="1" noChangeShapeType="1" noTextEdit="1"/>
                    </p:cNvSpPr>
                    <p:nvPr/>
                  </p:nvSpPr>
                  <p:spPr>
                    <a:xfrm>
                      <a:off x="8720589" y="4434412"/>
                      <a:ext cx="341106" cy="553998"/>
                    </a:xfrm>
                    <a:prstGeom prst="rect">
                      <a:avLst/>
                    </a:prstGeom>
                    <a:blipFill>
                      <a:blip r:embed="rId9"/>
                      <a:stretch>
                        <a:fillRect l="-60714" r="-21429" b="-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A9DB412D-0933-304D-B2E6-B01CBA37DE04}"/>
                        </a:ext>
                      </a:extLst>
                    </p:cNvPr>
                    <p:cNvSpPr txBox="1"/>
                    <p:nvPr/>
                  </p:nvSpPr>
                  <p:spPr>
                    <a:xfrm>
                      <a:off x="10190607" y="6594194"/>
                      <a:ext cx="569578"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3</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46" name="TextBox 45">
                      <a:extLst>
                        <a:ext uri="{FF2B5EF4-FFF2-40B4-BE49-F238E27FC236}">
                          <a16:creationId xmlns:a16="http://schemas.microsoft.com/office/drawing/2014/main" id="{A9DB412D-0933-304D-B2E6-B01CBA37DE04}"/>
                        </a:ext>
                      </a:extLst>
                    </p:cNvPr>
                    <p:cNvSpPr txBox="1">
                      <a:spLocks noRot="1" noChangeAspect="1" noMove="1" noResize="1" noEditPoints="1" noAdjustHandles="1" noChangeArrowheads="1" noChangeShapeType="1" noTextEdit="1"/>
                    </p:cNvSpPr>
                    <p:nvPr/>
                  </p:nvSpPr>
                  <p:spPr>
                    <a:xfrm>
                      <a:off x="10190607" y="6594194"/>
                      <a:ext cx="569578" cy="553998"/>
                    </a:xfrm>
                    <a:prstGeom prst="rect">
                      <a:avLst/>
                    </a:prstGeom>
                    <a:blipFill>
                      <a:blip r:embed="rId33"/>
                      <a:stretch>
                        <a:fillRect l="-17391" b="-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77305EA3-E1A6-0B4A-AF93-4AD93A7DB187}"/>
                        </a:ext>
                      </a:extLst>
                    </p:cNvPr>
                    <p:cNvSpPr txBox="1"/>
                    <p:nvPr/>
                  </p:nvSpPr>
                  <p:spPr>
                    <a:xfrm>
                      <a:off x="9803300" y="6716773"/>
                      <a:ext cx="569578"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3</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47" name="TextBox 46">
                      <a:extLst>
                        <a:ext uri="{FF2B5EF4-FFF2-40B4-BE49-F238E27FC236}">
                          <a16:creationId xmlns:a16="http://schemas.microsoft.com/office/drawing/2014/main" id="{77305EA3-E1A6-0B4A-AF93-4AD93A7DB187}"/>
                        </a:ext>
                      </a:extLst>
                    </p:cNvPr>
                    <p:cNvSpPr txBox="1">
                      <a:spLocks noRot="1" noChangeAspect="1" noMove="1" noResize="1" noEditPoints="1" noAdjustHandles="1" noChangeArrowheads="1" noChangeShapeType="1" noTextEdit="1"/>
                    </p:cNvSpPr>
                    <p:nvPr/>
                  </p:nvSpPr>
                  <p:spPr>
                    <a:xfrm>
                      <a:off x="9803300" y="6716773"/>
                      <a:ext cx="569578" cy="553998"/>
                    </a:xfrm>
                    <a:prstGeom prst="rect">
                      <a:avLst/>
                    </a:prstGeom>
                    <a:blipFill>
                      <a:blip r:embed="rId34"/>
                      <a:stretch>
                        <a:fillRect l="-17778" b="-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AB44DC5F-91C1-824C-B64E-BA750A4C5CC5}"/>
                        </a:ext>
                      </a:extLst>
                    </p:cNvPr>
                    <p:cNvSpPr txBox="1"/>
                    <p:nvPr/>
                  </p:nvSpPr>
                  <p:spPr>
                    <a:xfrm>
                      <a:off x="8250734" y="4041333"/>
                      <a:ext cx="569578"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3</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48" name="TextBox 47">
                      <a:extLst>
                        <a:ext uri="{FF2B5EF4-FFF2-40B4-BE49-F238E27FC236}">
                          <a16:creationId xmlns:a16="http://schemas.microsoft.com/office/drawing/2014/main" id="{AB44DC5F-91C1-824C-B64E-BA750A4C5CC5}"/>
                        </a:ext>
                      </a:extLst>
                    </p:cNvPr>
                    <p:cNvSpPr txBox="1">
                      <a:spLocks noRot="1" noChangeAspect="1" noMove="1" noResize="1" noEditPoints="1" noAdjustHandles="1" noChangeArrowheads="1" noChangeShapeType="1" noTextEdit="1"/>
                    </p:cNvSpPr>
                    <p:nvPr/>
                  </p:nvSpPr>
                  <p:spPr>
                    <a:xfrm>
                      <a:off x="8250734" y="4041333"/>
                      <a:ext cx="569578" cy="553998"/>
                    </a:xfrm>
                    <a:prstGeom prst="rect">
                      <a:avLst/>
                    </a:prstGeom>
                    <a:blipFill>
                      <a:blip r:embed="rId33"/>
                      <a:stretch>
                        <a:fillRect l="-17391" b="-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B9CFEAB6-86D8-7745-9D75-6259A4B113DC}"/>
                        </a:ext>
                      </a:extLst>
                    </p:cNvPr>
                    <p:cNvSpPr txBox="1"/>
                    <p:nvPr/>
                  </p:nvSpPr>
                  <p:spPr>
                    <a:xfrm>
                      <a:off x="8651090" y="5195725"/>
                      <a:ext cx="569578"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3</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49" name="TextBox 48">
                      <a:extLst>
                        <a:ext uri="{FF2B5EF4-FFF2-40B4-BE49-F238E27FC236}">
                          <a16:creationId xmlns:a16="http://schemas.microsoft.com/office/drawing/2014/main" id="{B9CFEAB6-86D8-7745-9D75-6259A4B113DC}"/>
                        </a:ext>
                      </a:extLst>
                    </p:cNvPr>
                    <p:cNvSpPr txBox="1">
                      <a:spLocks noRot="1" noChangeAspect="1" noMove="1" noResize="1" noEditPoints="1" noAdjustHandles="1" noChangeArrowheads="1" noChangeShapeType="1" noTextEdit="1"/>
                    </p:cNvSpPr>
                    <p:nvPr/>
                  </p:nvSpPr>
                  <p:spPr>
                    <a:xfrm>
                      <a:off x="8651090" y="5195725"/>
                      <a:ext cx="569578" cy="553998"/>
                    </a:xfrm>
                    <a:prstGeom prst="rect">
                      <a:avLst/>
                    </a:prstGeom>
                    <a:blipFill>
                      <a:blip r:embed="rId35"/>
                      <a:stretch>
                        <a:fillRect l="-17391" b="-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8E96C27D-E9FC-5B43-96BB-D51A8378A516}"/>
                        </a:ext>
                      </a:extLst>
                    </p:cNvPr>
                    <p:cNvSpPr txBox="1"/>
                    <p:nvPr/>
                  </p:nvSpPr>
                  <p:spPr>
                    <a:xfrm>
                      <a:off x="11056428" y="6258664"/>
                      <a:ext cx="569578"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3</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50" name="TextBox 49">
                      <a:extLst>
                        <a:ext uri="{FF2B5EF4-FFF2-40B4-BE49-F238E27FC236}">
                          <a16:creationId xmlns:a16="http://schemas.microsoft.com/office/drawing/2014/main" id="{8E96C27D-E9FC-5B43-96BB-D51A8378A516}"/>
                        </a:ext>
                      </a:extLst>
                    </p:cNvPr>
                    <p:cNvSpPr txBox="1">
                      <a:spLocks noRot="1" noChangeAspect="1" noMove="1" noResize="1" noEditPoints="1" noAdjustHandles="1" noChangeArrowheads="1" noChangeShapeType="1" noTextEdit="1"/>
                    </p:cNvSpPr>
                    <p:nvPr/>
                  </p:nvSpPr>
                  <p:spPr>
                    <a:xfrm>
                      <a:off x="11056428" y="6258664"/>
                      <a:ext cx="569578" cy="553998"/>
                    </a:xfrm>
                    <a:prstGeom prst="rect">
                      <a:avLst/>
                    </a:prstGeom>
                    <a:blipFill>
                      <a:blip r:embed="rId36"/>
                      <a:stretch>
                        <a:fillRect l="-17391" b="-1363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8408316-7623-1842-8112-8A280B00D1DE}"/>
                        </a:ext>
                      </a:extLst>
                    </p:cNvPr>
                    <p:cNvSpPr txBox="1"/>
                    <p:nvPr/>
                  </p:nvSpPr>
                  <p:spPr>
                    <a:xfrm>
                      <a:off x="10715190" y="3863694"/>
                      <a:ext cx="569578"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3</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51" name="TextBox 50">
                      <a:extLst>
                        <a:ext uri="{FF2B5EF4-FFF2-40B4-BE49-F238E27FC236}">
                          <a16:creationId xmlns:a16="http://schemas.microsoft.com/office/drawing/2014/main" id="{A8408316-7623-1842-8112-8A280B00D1DE}"/>
                        </a:ext>
                      </a:extLst>
                    </p:cNvPr>
                    <p:cNvSpPr txBox="1">
                      <a:spLocks noRot="1" noChangeAspect="1" noMove="1" noResize="1" noEditPoints="1" noAdjustHandles="1" noChangeArrowheads="1" noChangeShapeType="1" noTextEdit="1"/>
                    </p:cNvSpPr>
                    <p:nvPr/>
                  </p:nvSpPr>
                  <p:spPr>
                    <a:xfrm>
                      <a:off x="10715190" y="3863694"/>
                      <a:ext cx="569578" cy="553998"/>
                    </a:xfrm>
                    <a:prstGeom prst="rect">
                      <a:avLst/>
                    </a:prstGeom>
                    <a:blipFill>
                      <a:blip r:embed="rId33"/>
                      <a:stretch>
                        <a:fillRect l="-17391" b="-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F753D72-FF3E-0C45-A2B5-4C7700B6A65A}"/>
                        </a:ext>
                      </a:extLst>
                    </p:cNvPr>
                    <p:cNvSpPr txBox="1"/>
                    <p:nvPr/>
                  </p:nvSpPr>
                  <p:spPr>
                    <a:xfrm>
                      <a:off x="9789170" y="2381828"/>
                      <a:ext cx="569578"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3</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52" name="TextBox 51">
                      <a:extLst>
                        <a:ext uri="{FF2B5EF4-FFF2-40B4-BE49-F238E27FC236}">
                          <a16:creationId xmlns:a16="http://schemas.microsoft.com/office/drawing/2014/main" id="{CF753D72-FF3E-0C45-A2B5-4C7700B6A65A}"/>
                        </a:ext>
                      </a:extLst>
                    </p:cNvPr>
                    <p:cNvSpPr txBox="1">
                      <a:spLocks noRot="1" noChangeAspect="1" noMove="1" noResize="1" noEditPoints="1" noAdjustHandles="1" noChangeArrowheads="1" noChangeShapeType="1" noTextEdit="1"/>
                    </p:cNvSpPr>
                    <p:nvPr/>
                  </p:nvSpPr>
                  <p:spPr>
                    <a:xfrm>
                      <a:off x="9789170" y="2381828"/>
                      <a:ext cx="569578" cy="553998"/>
                    </a:xfrm>
                    <a:prstGeom prst="rect">
                      <a:avLst/>
                    </a:prstGeom>
                    <a:blipFill>
                      <a:blip r:embed="rId37"/>
                      <a:stretch>
                        <a:fillRect l="-17391" b="-15909"/>
                      </a:stretch>
                    </a:blipFill>
                    <a:ln w="12700" cap="flat">
                      <a:noFill/>
                      <a:miter lim="400000"/>
                    </a:ln>
                    <a:effectLst/>
                  </p:spPr>
                  <p:txBody>
                    <a:bodyPr/>
                    <a:lstStyle/>
                    <a:p>
                      <a:r>
                        <a:rPr lang="en-US">
                          <a:noFill/>
                        </a:rPr>
                        <a:t> </a:t>
                      </a:r>
                    </a:p>
                  </p:txBody>
                </p:sp>
              </mc:Fallback>
            </mc:AlternateContent>
            <p:sp>
              <p:nvSpPr>
                <p:cNvPr id="54" name="TextBox 53">
                  <a:extLst>
                    <a:ext uri="{FF2B5EF4-FFF2-40B4-BE49-F238E27FC236}">
                      <a16:creationId xmlns:a16="http://schemas.microsoft.com/office/drawing/2014/main" id="{1777E952-E123-0C42-AA2A-B9DF592A3E17}"/>
                    </a:ext>
                  </a:extLst>
                </p:cNvPr>
                <p:cNvSpPr txBox="1"/>
                <p:nvPr/>
              </p:nvSpPr>
              <p:spPr>
                <a:xfrm>
                  <a:off x="7889752" y="1335584"/>
                  <a:ext cx="5171287"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535353"/>
                      </a:solidFill>
                      <a:effectLst/>
                      <a:uFillTx/>
                      <a:latin typeface="+mn-lt"/>
                      <a:ea typeface="+mn-ea"/>
                      <a:cs typeface="+mn-cs"/>
                      <a:sym typeface="Gill Sans Light"/>
                    </a:rPr>
                    <a:t>Neutrino Rings?</a:t>
                  </a:r>
                </a:p>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535353"/>
                      </a:solidFill>
                      <a:effectLst/>
                      <a:uFillTx/>
                      <a:latin typeface="+mn-lt"/>
                      <a:ea typeface="+mn-ea"/>
                      <a:cs typeface="+mn-cs"/>
                      <a:sym typeface="Gill Sans Light"/>
                    </a:rPr>
                    <a:t>from Primordial Black Holes</a:t>
                  </a:r>
                </a:p>
              </p:txBody>
            </p:sp>
          </p:grpSp>
          <p:cxnSp>
            <p:nvCxnSpPr>
              <p:cNvPr id="9" name="Straight Arrow Connector 8">
                <a:extLst>
                  <a:ext uri="{FF2B5EF4-FFF2-40B4-BE49-F238E27FC236}">
                    <a16:creationId xmlns:a16="http://schemas.microsoft.com/office/drawing/2014/main" id="{B554B775-943F-9F43-9AAA-2BE7AA7E493B}"/>
                  </a:ext>
                </a:extLst>
              </p:cNvPr>
              <p:cNvCxnSpPr/>
              <p:nvPr/>
            </p:nvCxnSpPr>
            <p:spPr>
              <a:xfrm flipV="1">
                <a:off x="9964643" y="4673856"/>
                <a:ext cx="1334054" cy="549165"/>
              </a:xfrm>
              <a:prstGeom prst="straightConnector1">
                <a:avLst/>
              </a:prstGeom>
              <a:noFill/>
              <a:ln w="50800" cap="flat">
                <a:solidFill>
                  <a:srgbClr val="FFFFFF"/>
                </a:solidFill>
                <a:prstDash val="sysDash"/>
                <a:miter lim="400000"/>
                <a:tailEnd type="triangle"/>
              </a:ln>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4514BC95-B25A-5446-8D22-841497823DCF}"/>
                  </a:ext>
                </a:extLst>
              </p:cNvPr>
              <p:cNvSpPr txBox="1"/>
              <p:nvPr/>
            </p:nvSpPr>
            <p:spPr>
              <a:xfrm>
                <a:off x="10233837" y="4371880"/>
                <a:ext cx="36708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mn-lt"/>
                    <a:ea typeface="+mn-ea"/>
                    <a:cs typeface="+mn-cs"/>
                    <a:sym typeface="Gill Sans Light"/>
                  </a:rPr>
                  <a:t>R</a:t>
                </a:r>
              </a:p>
            </p:txBody>
          </p:sp>
        </p:gr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BABBDC66-7103-7449-8D83-0D0709B4FAA8}"/>
                    </a:ext>
                  </a:extLst>
                </p:cNvPr>
                <p:cNvSpPr txBox="1"/>
                <p:nvPr/>
              </p:nvSpPr>
              <p:spPr>
                <a:xfrm>
                  <a:off x="7174208" y="3449008"/>
                  <a:ext cx="341106"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sSubPr>
                          <m:e>
                            <m:acc>
                              <m:accPr>
                                <m:chr m:val="̅"/>
                                <m:ctrlP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ctrlPr>
                              </m:accPr>
                              <m:e>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𝜈</m:t>
                                </m:r>
                              </m:e>
                            </m:acc>
                          </m:e>
                          <m:sub>
                            <m:r>
                              <a:rPr kumimoji="0" lang="en-US" sz="3600" b="0" i="1" u="none" strike="noStrike" cap="none" spc="0" normalizeH="0" baseline="0" smtClean="0">
                                <a:ln>
                                  <a:noFill/>
                                </a:ln>
                                <a:solidFill>
                                  <a:srgbClr val="FFFFFF"/>
                                </a:solidFill>
                                <a:effectLst/>
                                <a:uFillTx/>
                                <a:latin typeface="Cambria Math" panose="02040503050406030204" pitchFamily="18" charset="0"/>
                                <a:ea typeface="Cambria Math" panose="02040503050406030204" pitchFamily="18" charset="0"/>
                                <a:sym typeface="Gill Sans Light"/>
                              </a:rPr>
                              <m:t>1</m:t>
                            </m:r>
                          </m:sub>
                        </m:sSub>
                      </m:oMath>
                    </m:oMathPara>
                  </a14:m>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mc:Choice>
          <mc:Fallback xmlns="">
            <p:sp>
              <p:nvSpPr>
                <p:cNvPr id="67" name="TextBox 66">
                  <a:extLst>
                    <a:ext uri="{FF2B5EF4-FFF2-40B4-BE49-F238E27FC236}">
                      <a16:creationId xmlns:a16="http://schemas.microsoft.com/office/drawing/2014/main" id="{BABBDC66-7103-7449-8D83-0D0709B4FAA8}"/>
                    </a:ext>
                  </a:extLst>
                </p:cNvPr>
                <p:cNvSpPr txBox="1">
                  <a:spLocks noRot="1" noChangeAspect="1" noMove="1" noResize="1" noEditPoints="1" noAdjustHandles="1" noChangeArrowheads="1" noChangeShapeType="1" noTextEdit="1"/>
                </p:cNvSpPr>
                <p:nvPr/>
              </p:nvSpPr>
              <p:spPr>
                <a:xfrm>
                  <a:off x="7174208" y="3449008"/>
                  <a:ext cx="341106" cy="553998"/>
                </a:xfrm>
                <a:prstGeom prst="rect">
                  <a:avLst/>
                </a:prstGeom>
                <a:blipFill>
                  <a:blip r:embed="rId38"/>
                  <a:stretch>
                    <a:fillRect l="-60714" r="-17857" b="-15909"/>
                  </a:stretch>
                </a:blipFill>
                <a:ln w="12700" cap="flat">
                  <a:noFill/>
                  <a:miter lim="400000"/>
                </a:ln>
                <a:effectLst/>
              </p:spPr>
              <p:txBody>
                <a:bodyPr/>
                <a:lstStyle/>
                <a:p>
                  <a:r>
                    <a:rPr lang="en-US">
                      <a:noFill/>
                    </a:rPr>
                    <a:t> </a:t>
                  </a:r>
                </a:p>
              </p:txBody>
            </p:sp>
          </mc:Fallback>
        </mc:AlternateContent>
      </p:grpSp>
    </p:spTree>
    <p:extLst>
      <p:ext uri="{BB962C8B-B14F-4D97-AF65-F5344CB8AC3E}">
        <p14:creationId xmlns:p14="http://schemas.microsoft.com/office/powerpoint/2010/main" val="3895910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Image" descr="Image"/>
          <p:cNvPicPr>
            <a:picLocks noChangeAspect="1"/>
          </p:cNvPicPr>
          <p:nvPr/>
        </p:nvPicPr>
        <p:blipFill>
          <a:blip r:embed="rId3"/>
          <a:stretch>
            <a:fillRect/>
          </a:stretch>
        </p:blipFill>
        <p:spPr>
          <a:xfrm>
            <a:off x="243106" y="1792814"/>
            <a:ext cx="3581401" cy="2641601"/>
          </a:xfrm>
          <a:prstGeom prst="rect">
            <a:avLst/>
          </a:prstGeom>
          <a:ln w="12700">
            <a:miter lim="400000"/>
          </a:ln>
        </p:spPr>
      </p:pic>
      <p:pic>
        <p:nvPicPr>
          <p:cNvPr id="178" name="Image" descr="Image"/>
          <p:cNvPicPr>
            <a:picLocks noChangeAspect="1"/>
          </p:cNvPicPr>
          <p:nvPr/>
        </p:nvPicPr>
        <p:blipFill>
          <a:blip r:embed="rId4"/>
          <a:stretch>
            <a:fillRect/>
          </a:stretch>
        </p:blipFill>
        <p:spPr>
          <a:xfrm>
            <a:off x="6580815" y="1860538"/>
            <a:ext cx="4597401" cy="2921001"/>
          </a:xfrm>
          <a:prstGeom prst="rect">
            <a:avLst/>
          </a:prstGeom>
          <a:ln w="12700">
            <a:miter lim="400000"/>
          </a:ln>
        </p:spPr>
      </p:pic>
      <p:sp>
        <p:nvSpPr>
          <p:cNvPr id="179" name="ptolemy - relic neutrino detection strategy"/>
          <p:cNvSpPr txBox="1">
            <a:spLocks noGrp="1"/>
          </p:cNvSpPr>
          <p:nvPr>
            <p:ph type="title" idx="4294967295"/>
          </p:nvPr>
        </p:nvSpPr>
        <p:spPr>
          <a:xfrm>
            <a:off x="1" y="-582645"/>
            <a:ext cx="13004799" cy="2438401"/>
          </a:xfrm>
          <a:prstGeom prst="rect">
            <a:avLst/>
          </a:prstGeom>
        </p:spPr>
        <p:txBody>
          <a:bodyPr>
            <a:normAutofit/>
          </a:bodyPr>
          <a:lstStyle>
            <a:lvl1pPr>
              <a:defRPr sz="5200">
                <a:solidFill>
                  <a:srgbClr val="000000"/>
                </a:solidFill>
                <a:latin typeface="Gill Sans SemiBold"/>
                <a:ea typeface="Gill Sans SemiBold"/>
                <a:cs typeface="Gill Sans SemiBold"/>
                <a:sym typeface="Gill Sans SemiBold"/>
              </a:defRPr>
            </a:lvl1pPr>
          </a:lstStyle>
          <a:p>
            <a:r>
              <a:rPr sz="4800" dirty="0" err="1"/>
              <a:t>ptolemy</a:t>
            </a:r>
            <a:r>
              <a:rPr sz="4800" dirty="0"/>
              <a:t> - relic neutrino detection</a:t>
            </a:r>
          </a:p>
        </p:txBody>
      </p:sp>
      <p:sp>
        <p:nvSpPr>
          <p:cNvPr id="180" name="Background"/>
          <p:cNvSpPr txBox="1"/>
          <p:nvPr/>
        </p:nvSpPr>
        <p:spPr>
          <a:xfrm>
            <a:off x="8709591" y="1799416"/>
            <a:ext cx="2468625" cy="5027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600">
                <a:solidFill>
                  <a:srgbClr val="000000"/>
                </a:solidFill>
              </a:defRPr>
            </a:lvl1pPr>
          </a:lstStyle>
          <a:p>
            <a:r>
              <a:rPr lang="en-US" dirty="0"/>
              <a:t>Neutrino Capture</a:t>
            </a:r>
            <a:endParaRPr dirty="0"/>
          </a:p>
        </p:txBody>
      </p:sp>
      <p:sp>
        <p:nvSpPr>
          <p:cNvPr id="181" name="Signal"/>
          <p:cNvSpPr txBox="1"/>
          <p:nvPr/>
        </p:nvSpPr>
        <p:spPr>
          <a:xfrm>
            <a:off x="1281312" y="1726900"/>
            <a:ext cx="1615827" cy="5027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600">
                <a:solidFill>
                  <a:srgbClr val="000000"/>
                </a:solidFill>
              </a:defRPr>
            </a:lvl1pPr>
          </a:lstStyle>
          <a:p>
            <a:r>
              <a:rPr lang="en-US" dirty="0"/>
              <a:t>Beta-Decay</a:t>
            </a:r>
            <a:endParaRPr dirty="0"/>
          </a:p>
        </p:txBody>
      </p:sp>
      <p:pic>
        <p:nvPicPr>
          <p:cNvPr id="3" name="Picture 2" descr="A diagram of a graph and a diagram of a graph&#10;&#10;Description automatically generated">
            <a:extLst>
              <a:ext uri="{FF2B5EF4-FFF2-40B4-BE49-F238E27FC236}">
                <a16:creationId xmlns:a16="http://schemas.microsoft.com/office/drawing/2014/main" id="{8FE0C7F8-D40D-190C-BD2E-37484FEE26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8680" y="5169812"/>
            <a:ext cx="5902209" cy="3319527"/>
          </a:xfrm>
          <a:prstGeom prst="rect">
            <a:avLst/>
          </a:prstGeom>
        </p:spPr>
      </p:pic>
      <p:sp>
        <p:nvSpPr>
          <p:cNvPr id="4" name="TextBox 3">
            <a:extLst>
              <a:ext uri="{FF2B5EF4-FFF2-40B4-BE49-F238E27FC236}">
                <a16:creationId xmlns:a16="http://schemas.microsoft.com/office/drawing/2014/main" id="{D47FC648-455A-A53B-0EF8-35D6C88F7E29}"/>
              </a:ext>
            </a:extLst>
          </p:cNvPr>
          <p:cNvSpPr txBox="1"/>
          <p:nvPr/>
        </p:nvSpPr>
        <p:spPr>
          <a:xfrm>
            <a:off x="8208452" y="5197375"/>
            <a:ext cx="316753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535353"/>
                </a:solidFill>
                <a:effectLst/>
                <a:uFillTx/>
                <a:latin typeface="+mn-lt"/>
                <a:ea typeface="+mn-ea"/>
                <a:cs typeface="+mn-cs"/>
                <a:sym typeface="Gill Sans Light"/>
              </a:rPr>
              <a:t>Signature of </a:t>
            </a:r>
            <a:r>
              <a:rPr kumimoji="0" lang="en-US" sz="3600" b="0" i="0" u="none" strike="noStrike" cap="none" spc="0" normalizeH="0" baseline="0" dirty="0" err="1">
                <a:ln>
                  <a:noFill/>
                </a:ln>
                <a:solidFill>
                  <a:srgbClr val="535353"/>
                </a:solidFill>
                <a:effectLst/>
                <a:uFillTx/>
                <a:latin typeface="+mn-lt"/>
                <a:ea typeface="+mn-ea"/>
                <a:cs typeface="+mn-cs"/>
                <a:sym typeface="Gill Sans Light"/>
              </a:rPr>
              <a:t>C</a:t>
            </a:r>
            <a:r>
              <a:rPr kumimoji="0" lang="en-US" sz="3600" b="0" i="0" u="none" strike="noStrike" cap="none" spc="0" normalizeH="0" baseline="0" dirty="0" err="1">
                <a:ln>
                  <a:noFill/>
                </a:ln>
                <a:solidFill>
                  <a:srgbClr val="535353"/>
                </a:solidFill>
                <a:effectLst/>
                <a:uFillTx/>
                <a:latin typeface="Symbol" pitchFamily="2" charset="2"/>
                <a:sym typeface="Gill Sans Light"/>
              </a:rPr>
              <a:t>n</a:t>
            </a:r>
            <a:r>
              <a:rPr kumimoji="0" lang="en-US" sz="3600" b="0" i="0" u="none" strike="noStrike" cap="none" spc="0" normalizeH="0" baseline="0" dirty="0" err="1">
                <a:ln>
                  <a:noFill/>
                </a:ln>
                <a:solidFill>
                  <a:srgbClr val="535353"/>
                </a:solidFill>
                <a:effectLst/>
                <a:uFillTx/>
                <a:latin typeface="+mn-lt"/>
                <a:ea typeface="+mn-ea"/>
                <a:cs typeface="+mn-cs"/>
                <a:sym typeface="Gill Sans Light"/>
              </a:rPr>
              <a:t>B</a:t>
            </a:r>
            <a:endParaRPr kumimoji="0" lang="en-US" sz="36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2" name="Slide Number Placeholder 1">
            <a:extLst>
              <a:ext uri="{FF2B5EF4-FFF2-40B4-BE49-F238E27FC236}">
                <a16:creationId xmlns:a16="http://schemas.microsoft.com/office/drawing/2014/main" id="{D83DBC92-92B4-549A-B6D0-C0564FE4E37F}"/>
              </a:ext>
            </a:extLst>
          </p:cNvPr>
          <p:cNvSpPr>
            <a:spLocks noGrp="1"/>
          </p:cNvSpPr>
          <p:nvPr>
            <p:ph type="sldNum" sz="quarter" idx="2"/>
          </p:nvPr>
        </p:nvSpPr>
        <p:spPr>
          <a:xfrm>
            <a:off x="12327193" y="9271000"/>
            <a:ext cx="342901" cy="355600"/>
          </a:xfrm>
        </p:spPr>
        <p:txBody>
          <a:bodyPr/>
          <a:lstStyle/>
          <a:p>
            <a:fld id="{86CB4B4D-7CA3-9044-876B-883B54F8677D}" type="slidenum">
              <a:rPr lang="en-IT" smtClean="0"/>
              <a:t>15</a:t>
            </a:fld>
            <a:endParaRPr lang="en-IT"/>
          </a:p>
        </p:txBody>
      </p:sp>
      <p:pic>
        <p:nvPicPr>
          <p:cNvPr id="7" name="Picture 5" descr="A diagram of solar energy&#10;&#10;Description automatically generated">
            <a:extLst>
              <a:ext uri="{FF2B5EF4-FFF2-40B4-BE49-F238E27FC236}">
                <a16:creationId xmlns:a16="http://schemas.microsoft.com/office/drawing/2014/main" id="{FA236E6C-3A8F-0E5C-E263-D67C4EBF59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512" y="4751377"/>
            <a:ext cx="7046169" cy="4735231"/>
          </a:xfrm>
          <a:prstGeom prst="rect">
            <a:avLst/>
          </a:prstGeom>
        </p:spPr>
      </p:pic>
      <p:sp>
        <p:nvSpPr>
          <p:cNvPr id="9" name="CasellaDiTesto 7">
            <a:extLst>
              <a:ext uri="{FF2B5EF4-FFF2-40B4-BE49-F238E27FC236}">
                <a16:creationId xmlns:a16="http://schemas.microsoft.com/office/drawing/2014/main" id="{F28B04AD-47B9-6594-ABC6-7451C2CA5025}"/>
              </a:ext>
            </a:extLst>
          </p:cNvPr>
          <p:cNvSpPr txBox="1"/>
          <p:nvPr/>
        </p:nvSpPr>
        <p:spPr>
          <a:xfrm>
            <a:off x="1559540" y="4840071"/>
            <a:ext cx="4500601" cy="369332"/>
          </a:xfrm>
          <a:prstGeom prst="rect">
            <a:avLst/>
          </a:prstGeom>
          <a:noFill/>
        </p:spPr>
        <p:txBody>
          <a:bodyPr wrap="square">
            <a:spAutoFit/>
          </a:bodyPr>
          <a:lstStyle/>
          <a:p>
            <a:r>
              <a:rPr lang="da-DK" sz="1800" b="0" i="1">
                <a:solidFill>
                  <a:srgbClr val="000000"/>
                </a:solidFill>
                <a:effectLst/>
                <a:latin typeface="Lucida Grande"/>
              </a:rPr>
              <a:t>Rev. Mod. </a:t>
            </a:r>
            <a:r>
              <a:rPr lang="da-DK" sz="1800" b="0" i="1" err="1">
                <a:solidFill>
                  <a:srgbClr val="000000"/>
                </a:solidFill>
                <a:effectLst/>
                <a:latin typeface="Lucida Grande"/>
              </a:rPr>
              <a:t>Phys</a:t>
            </a:r>
            <a:r>
              <a:rPr lang="da-DK" sz="1800" b="0" i="1">
                <a:solidFill>
                  <a:srgbClr val="000000"/>
                </a:solidFill>
                <a:effectLst/>
                <a:latin typeface="Lucida Grande"/>
              </a:rPr>
              <a:t>. 92, 45006 (2020)</a:t>
            </a:r>
            <a:endParaRPr lang="it-IT" sz="1800" i="1"/>
          </a:p>
        </p:txBody>
      </p:sp>
      <p:sp>
        <p:nvSpPr>
          <p:cNvPr id="5" name="TextBox 4">
            <a:extLst>
              <a:ext uri="{FF2B5EF4-FFF2-40B4-BE49-F238E27FC236}">
                <a16:creationId xmlns:a16="http://schemas.microsoft.com/office/drawing/2014/main" id="{F352F697-F1A8-1041-BE49-C1D77B0E3B7E}"/>
              </a:ext>
            </a:extLst>
          </p:cNvPr>
          <p:cNvSpPr txBox="1"/>
          <p:nvPr/>
        </p:nvSpPr>
        <p:spPr>
          <a:xfrm>
            <a:off x="592880" y="1020873"/>
            <a:ext cx="11788484"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err="1">
                <a:ln>
                  <a:noFill/>
                </a:ln>
                <a:solidFill>
                  <a:srgbClr val="535353"/>
                </a:solidFill>
                <a:effectLst/>
                <a:uFillTx/>
                <a:latin typeface="+mn-lt"/>
                <a:ea typeface="+mn-ea"/>
                <a:cs typeface="+mn-cs"/>
                <a:sym typeface="Gill Sans Light"/>
              </a:rPr>
              <a:t>PonTecorvo</a:t>
            </a:r>
            <a:r>
              <a:rPr kumimoji="0" lang="en-US" sz="3200" b="0" i="0" u="none" strike="noStrike" cap="none" spc="0" normalizeH="0" baseline="0" dirty="0">
                <a:ln>
                  <a:noFill/>
                </a:ln>
                <a:solidFill>
                  <a:srgbClr val="535353"/>
                </a:solidFill>
                <a:effectLst/>
                <a:uFillTx/>
                <a:latin typeface="+mn-lt"/>
                <a:ea typeface="+mn-ea"/>
                <a:cs typeface="+mn-cs"/>
                <a:sym typeface="Gill Sans Light"/>
              </a:rPr>
              <a:t> Observatory for Light Early-universe Massive-neutrino Yield</a:t>
            </a:r>
          </a:p>
        </p:txBody>
      </p:sp>
      <p:sp>
        <p:nvSpPr>
          <p:cNvPr id="6" name="TextBox 5">
            <a:extLst>
              <a:ext uri="{FF2B5EF4-FFF2-40B4-BE49-F238E27FC236}">
                <a16:creationId xmlns:a16="http://schemas.microsoft.com/office/drawing/2014/main" id="{FBF7FCE0-E32E-7247-91B0-31654284BE44}"/>
              </a:ext>
            </a:extLst>
          </p:cNvPr>
          <p:cNvSpPr txBox="1"/>
          <p:nvPr/>
        </p:nvSpPr>
        <p:spPr>
          <a:xfrm>
            <a:off x="6597594" y="8416012"/>
            <a:ext cx="65278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535353"/>
                </a:solidFill>
                <a:effectLst/>
                <a:uFillTx/>
                <a:latin typeface="+mn-lt"/>
                <a:ea typeface="+mn-ea"/>
                <a:cs typeface="+mn-cs"/>
                <a:sym typeface="Gill Sans Light"/>
              </a:rPr>
              <a:t>Neutrino Mass Effect on Endpoint</a:t>
            </a:r>
          </a:p>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535353"/>
                </a:solidFill>
                <a:effectLst/>
                <a:uFillTx/>
                <a:latin typeface="+mn-lt"/>
                <a:ea typeface="+mn-ea"/>
                <a:cs typeface="+mn-cs"/>
                <a:sym typeface="Gill Sans Light"/>
              </a:rPr>
              <a:t>Predicted by Enrico Fermi</a:t>
            </a:r>
          </a:p>
        </p:txBody>
      </p:sp>
      <p:cxnSp>
        <p:nvCxnSpPr>
          <p:cNvPr id="10" name="Straight Arrow Connector 9">
            <a:extLst>
              <a:ext uri="{FF2B5EF4-FFF2-40B4-BE49-F238E27FC236}">
                <a16:creationId xmlns:a16="http://schemas.microsoft.com/office/drawing/2014/main" id="{2CAD9F64-276B-E045-AD3E-3FA9F16699F3}"/>
              </a:ext>
            </a:extLst>
          </p:cNvPr>
          <p:cNvCxnSpPr>
            <a:cxnSpLocks/>
            <a:stCxn id="3" idx="2"/>
          </p:cNvCxnSpPr>
          <p:nvPr/>
        </p:nvCxnSpPr>
        <p:spPr>
          <a:xfrm flipV="1">
            <a:off x="9949785" y="7742903"/>
            <a:ext cx="879998" cy="746436"/>
          </a:xfrm>
          <a:prstGeom prst="straightConnector1">
            <a:avLst/>
          </a:prstGeom>
          <a:noFill/>
          <a:ln w="50800" cap="flat">
            <a:solidFill>
              <a:schemeClr val="bg1">
                <a:lumMod val="50000"/>
                <a:lumOff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94A17C7D-8227-4C40-B08D-D2519CD846AB}"/>
              </a:ext>
            </a:extLst>
          </p:cNvPr>
          <p:cNvCxnSpPr/>
          <p:nvPr/>
        </p:nvCxnSpPr>
        <p:spPr>
          <a:xfrm>
            <a:off x="6270171" y="8489339"/>
            <a:ext cx="0" cy="219232"/>
          </a:xfrm>
          <a:prstGeom prst="line">
            <a:avLst/>
          </a:prstGeom>
          <a:noFill/>
          <a:ln w="25400" cap="flat">
            <a:solidFill>
              <a:srgbClr val="5A5F5E"/>
            </a:solidFill>
            <a:prstDash val="solid"/>
            <a:miter lim="400000"/>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F8D6B406-166D-6E46-9084-CB17449A20A7}"/>
              </a:ext>
            </a:extLst>
          </p:cNvPr>
          <p:cNvCxnSpPr/>
          <p:nvPr/>
        </p:nvCxnSpPr>
        <p:spPr>
          <a:xfrm>
            <a:off x="6219372" y="8606971"/>
            <a:ext cx="116114" cy="0"/>
          </a:xfrm>
          <a:prstGeom prst="line">
            <a:avLst/>
          </a:prstGeom>
          <a:noFill/>
          <a:ln w="25400" cap="flat">
            <a:solidFill>
              <a:srgbClr val="5A5F5E"/>
            </a:solidFill>
            <a:prstDash val="solid"/>
            <a:miter lim="400000"/>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1AD84634-6EEA-964B-87E6-66242B3DE85F}"/>
              </a:ext>
            </a:extLst>
          </p:cNvPr>
          <p:cNvSpPr txBox="1"/>
          <p:nvPr/>
        </p:nvSpPr>
        <p:spPr>
          <a:xfrm>
            <a:off x="5530857" y="8234884"/>
            <a:ext cx="1500621"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535353"/>
                </a:solidFill>
                <a:effectLst/>
                <a:uFillTx/>
                <a:latin typeface="+mn-lt"/>
                <a:ea typeface="+mn-ea"/>
                <a:cs typeface="+mn-cs"/>
                <a:sym typeface="Gill Sans Light"/>
              </a:rPr>
              <a:t>KM3</a:t>
            </a:r>
          </a:p>
        </p:txBody>
      </p:sp>
      <p:sp>
        <p:nvSpPr>
          <p:cNvPr id="8" name="Rectangle 7">
            <a:extLst>
              <a:ext uri="{FF2B5EF4-FFF2-40B4-BE49-F238E27FC236}">
                <a16:creationId xmlns:a16="http://schemas.microsoft.com/office/drawing/2014/main" id="{57434D96-C633-B34C-8964-43E2D158FE2E}"/>
              </a:ext>
            </a:extLst>
          </p:cNvPr>
          <p:cNvSpPr/>
          <p:nvPr/>
        </p:nvSpPr>
        <p:spPr>
          <a:xfrm>
            <a:off x="7048946" y="4723450"/>
            <a:ext cx="5845129" cy="523220"/>
          </a:xfrm>
          <a:prstGeom prst="rect">
            <a:avLst/>
          </a:prstGeom>
        </p:spPr>
        <p:txBody>
          <a:bodyPr wrap="square">
            <a:spAutoFit/>
          </a:bodyPr>
          <a:lstStyle/>
          <a:p>
            <a:r>
              <a:rPr lang="mr-IN" sz="2800" dirty="0">
                <a:solidFill>
                  <a:schemeClr val="bg1"/>
                </a:solidFill>
                <a:hlinkClick r:id="rId7"/>
              </a:rPr>
              <a:t>DOI: 10.1088/1475-7516/2007/06/015</a:t>
            </a:r>
            <a:endParaRPr lang="en-US" sz="2800"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25D2B-7384-F24B-9193-1BF7FD2DCDC3}"/>
              </a:ext>
            </a:extLst>
          </p:cNvPr>
          <p:cNvSpPr>
            <a:spLocks noGrp="1"/>
          </p:cNvSpPr>
          <p:nvPr>
            <p:ph type="title"/>
          </p:nvPr>
        </p:nvSpPr>
        <p:spPr>
          <a:xfrm>
            <a:off x="355600" y="254000"/>
            <a:ext cx="12293600" cy="1173018"/>
          </a:xfrm>
        </p:spPr>
        <p:txBody>
          <a:bodyPr>
            <a:normAutofit/>
          </a:bodyPr>
          <a:lstStyle/>
          <a:p>
            <a:r>
              <a:rPr lang="en-US" sz="6000" dirty="0"/>
              <a:t>Idea of Enrico </a:t>
            </a:r>
            <a:r>
              <a:rPr lang="en-US" sz="6000" dirty="0" err="1"/>
              <a:t>FErmi</a:t>
            </a:r>
            <a:endParaRPr lang="en-US" sz="6000" dirty="0"/>
          </a:p>
        </p:txBody>
      </p:sp>
      <p:sp>
        <p:nvSpPr>
          <p:cNvPr id="3" name="Slide Number Placeholder 2">
            <a:extLst>
              <a:ext uri="{FF2B5EF4-FFF2-40B4-BE49-F238E27FC236}">
                <a16:creationId xmlns:a16="http://schemas.microsoft.com/office/drawing/2014/main" id="{6C4D9DB6-928D-2343-B4E4-9D57796F14F6}"/>
              </a:ext>
            </a:extLst>
          </p:cNvPr>
          <p:cNvSpPr>
            <a:spLocks noGrp="1"/>
          </p:cNvSpPr>
          <p:nvPr>
            <p:ph type="sldNum" sz="quarter" idx="2"/>
          </p:nvPr>
        </p:nvSpPr>
        <p:spPr/>
        <p:txBody>
          <a:bodyPr/>
          <a:lstStyle/>
          <a:p>
            <a:fld id="{86CB4B4D-7CA3-9044-876B-883B54F8677D}" type="slidenum">
              <a:rPr lang="en-US" smtClean="0"/>
              <a:t>16</a:t>
            </a:fld>
            <a:endParaRPr lang="en-US"/>
          </a:p>
        </p:txBody>
      </p:sp>
      <p:pic>
        <p:nvPicPr>
          <p:cNvPr id="5" name="Picture 4">
            <a:extLst>
              <a:ext uri="{FF2B5EF4-FFF2-40B4-BE49-F238E27FC236}">
                <a16:creationId xmlns:a16="http://schemas.microsoft.com/office/drawing/2014/main" id="{7BCB63A6-8EAA-FE4D-9B7D-3B7B5EBC920F}"/>
              </a:ext>
            </a:extLst>
          </p:cNvPr>
          <p:cNvPicPr>
            <a:picLocks noChangeAspect="1"/>
          </p:cNvPicPr>
          <p:nvPr/>
        </p:nvPicPr>
        <p:blipFill rotWithShape="1">
          <a:blip r:embed="rId3">
            <a:extLst>
              <a:ext uri="{28A0092B-C50C-407E-A947-70E740481C1C}">
                <a14:useLocalDpi xmlns:a14="http://schemas.microsoft.com/office/drawing/2010/main" val="0"/>
              </a:ext>
            </a:extLst>
          </a:blip>
          <a:srcRect l="21879" r="21394"/>
          <a:stretch/>
        </p:blipFill>
        <p:spPr>
          <a:xfrm>
            <a:off x="1066801" y="1717962"/>
            <a:ext cx="2919447" cy="2971223"/>
          </a:xfrm>
          <a:prstGeom prst="rect">
            <a:avLst/>
          </a:prstGeom>
        </p:spPr>
      </p:pic>
      <p:pic>
        <p:nvPicPr>
          <p:cNvPr id="9" name="Picture 8">
            <a:extLst>
              <a:ext uri="{FF2B5EF4-FFF2-40B4-BE49-F238E27FC236}">
                <a16:creationId xmlns:a16="http://schemas.microsoft.com/office/drawing/2014/main" id="{983CC20F-F773-D944-A6B7-C651C8C712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8691" y="2724219"/>
            <a:ext cx="5938404" cy="4157628"/>
          </a:xfrm>
          <a:prstGeom prst="rect">
            <a:avLst/>
          </a:prstGeom>
        </p:spPr>
      </p:pic>
      <p:sp>
        <p:nvSpPr>
          <p:cNvPr id="10" name="TextBox 9">
            <a:extLst>
              <a:ext uri="{FF2B5EF4-FFF2-40B4-BE49-F238E27FC236}">
                <a16:creationId xmlns:a16="http://schemas.microsoft.com/office/drawing/2014/main" id="{2A523AA0-8BDD-FF4E-9D85-CDCF82BA2873}"/>
              </a:ext>
            </a:extLst>
          </p:cNvPr>
          <p:cNvSpPr txBox="1"/>
          <p:nvPr/>
        </p:nvSpPr>
        <p:spPr>
          <a:xfrm>
            <a:off x="4520372" y="1898161"/>
            <a:ext cx="812882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000" dirty="0"/>
              <a:t>Fermi, E. </a:t>
            </a:r>
            <a:r>
              <a:rPr lang="en-US" sz="2000" dirty="0" err="1"/>
              <a:t>Versuch</a:t>
            </a:r>
            <a:r>
              <a:rPr lang="en-US" sz="2000" dirty="0"/>
              <a:t> </a:t>
            </a:r>
            <a:r>
              <a:rPr lang="en-US" sz="2000" dirty="0" err="1"/>
              <a:t>einer</a:t>
            </a:r>
            <a:r>
              <a:rPr lang="en-US" sz="2000" dirty="0"/>
              <a:t> </a:t>
            </a:r>
            <a:r>
              <a:rPr lang="en-US" sz="2000" dirty="0" err="1"/>
              <a:t>Theorie</a:t>
            </a:r>
            <a:r>
              <a:rPr lang="en-US" sz="2000" dirty="0"/>
              <a:t> der </a:t>
            </a:r>
            <a:r>
              <a:rPr lang="el-GR" sz="2000" dirty="0"/>
              <a:t>β-</a:t>
            </a:r>
            <a:r>
              <a:rPr lang="en-US" sz="2000" dirty="0" err="1"/>
              <a:t>Strahlen</a:t>
            </a:r>
            <a:r>
              <a:rPr lang="en-US" sz="2000" dirty="0"/>
              <a:t>. I. </a:t>
            </a:r>
            <a:r>
              <a:rPr lang="en-US" sz="2000" i="1" dirty="0"/>
              <a:t>Z. </a:t>
            </a:r>
            <a:r>
              <a:rPr lang="en-US" sz="2000" i="1" dirty="0" err="1"/>
              <a:t>Physik</a:t>
            </a:r>
            <a:r>
              <a:rPr lang="en-US" sz="2000" dirty="0"/>
              <a:t> </a:t>
            </a:r>
            <a:r>
              <a:rPr lang="en-US" sz="2000" b="1" dirty="0"/>
              <a:t>88</a:t>
            </a:r>
            <a:r>
              <a:rPr lang="en-US" sz="2000" dirty="0"/>
              <a:t>, 161–177 (</a:t>
            </a:r>
            <a:r>
              <a:rPr lang="en-US" sz="2000" b="1" dirty="0"/>
              <a:t>1934</a:t>
            </a:r>
            <a:r>
              <a:rPr lang="en-US" sz="2000" dirty="0"/>
              <a:t>). </a:t>
            </a:r>
          </a:p>
          <a:p>
            <a:r>
              <a:rPr lang="en-US" sz="2000" dirty="0">
                <a:hlinkClick r:id="rId5"/>
              </a:rPr>
              <a:t>https://doi.org/10.1007/BF01351864</a:t>
            </a:r>
            <a:endParaRPr lang="en-US" sz="2000" dirty="0"/>
          </a:p>
        </p:txBody>
      </p:sp>
      <p:sp>
        <p:nvSpPr>
          <p:cNvPr id="11" name="TextBox 10">
            <a:extLst>
              <a:ext uri="{FF2B5EF4-FFF2-40B4-BE49-F238E27FC236}">
                <a16:creationId xmlns:a16="http://schemas.microsoft.com/office/drawing/2014/main" id="{3881CB3E-E6DA-D949-A766-C4C1CE7A05C9}"/>
              </a:ext>
            </a:extLst>
          </p:cNvPr>
          <p:cNvSpPr txBox="1"/>
          <p:nvPr/>
        </p:nvSpPr>
        <p:spPr>
          <a:xfrm>
            <a:off x="923625" y="7056113"/>
            <a:ext cx="11157549"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535353"/>
                </a:solidFill>
                <a:effectLst/>
                <a:uFillTx/>
                <a:latin typeface="+mn-lt"/>
                <a:ea typeface="+mn-ea"/>
                <a:cs typeface="+mn-cs"/>
                <a:sym typeface="Gill Sans Light"/>
              </a:rPr>
              <a:t>The neutrino masses are so tiny, their effects are smaller than atomic transitions in normal materials.</a:t>
            </a:r>
          </a:p>
          <a:p>
            <a:pPr marL="0" marR="0" indent="0" algn="ctr" defTabSz="584200" rtl="0" fontAlgn="auto" latinLnBrk="0" hangingPunct="0">
              <a:lnSpc>
                <a:spcPct val="100000"/>
              </a:lnSpc>
              <a:spcBef>
                <a:spcPts val="0"/>
              </a:spcBef>
              <a:spcAft>
                <a:spcPts val="0"/>
              </a:spcAft>
              <a:buClrTx/>
              <a:buSzTx/>
              <a:buFontTx/>
              <a:buNone/>
              <a:tabLst/>
            </a:pPr>
            <a:r>
              <a:rPr lang="en-US" dirty="0"/>
              <a:t>(There is a reason that there are no units on this plot.)</a:t>
            </a:r>
            <a:endParaRPr kumimoji="0" lang="en-US" sz="36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4" name="TextBox 3">
            <a:extLst>
              <a:ext uri="{FF2B5EF4-FFF2-40B4-BE49-F238E27FC236}">
                <a16:creationId xmlns:a16="http://schemas.microsoft.com/office/drawing/2014/main" id="{5B17CD4C-EA70-3F45-B479-9C3DBC997806}"/>
              </a:ext>
            </a:extLst>
          </p:cNvPr>
          <p:cNvSpPr txBox="1"/>
          <p:nvPr/>
        </p:nvSpPr>
        <p:spPr>
          <a:xfrm>
            <a:off x="9069794" y="1357920"/>
            <a:ext cx="368209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b="1" dirty="0"/>
              <a:t>91</a:t>
            </a:r>
            <a:r>
              <a:rPr kumimoji="0" lang="en-US" sz="3600" b="1" i="0" u="none" strike="noStrike" cap="none" spc="0" normalizeH="0" baseline="0" dirty="0">
                <a:ln>
                  <a:noFill/>
                </a:ln>
                <a:solidFill>
                  <a:srgbClr val="535353"/>
                </a:solidFill>
                <a:effectLst/>
                <a:uFillTx/>
                <a:latin typeface="+mn-lt"/>
                <a:ea typeface="+mn-ea"/>
                <a:cs typeface="+mn-cs"/>
                <a:sym typeface="Gill Sans Light"/>
              </a:rPr>
              <a:t> year anniversary!</a:t>
            </a:r>
          </a:p>
        </p:txBody>
      </p:sp>
    </p:spTree>
    <p:extLst>
      <p:ext uri="{BB962C8B-B14F-4D97-AF65-F5344CB8AC3E}">
        <p14:creationId xmlns:p14="http://schemas.microsoft.com/office/powerpoint/2010/main" val="10863058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Rectangle Rectangle" descr="Rectangle Rectangle"/>
          <p:cNvPicPr>
            <a:picLocks/>
          </p:cNvPicPr>
          <p:nvPr/>
        </p:nvPicPr>
        <p:blipFill>
          <a:blip r:embed="rId3"/>
          <a:stretch>
            <a:fillRect/>
          </a:stretch>
        </p:blipFill>
        <p:spPr>
          <a:xfrm>
            <a:off x="-263235" y="457200"/>
            <a:ext cx="11734800" cy="9155546"/>
          </a:xfrm>
          <a:prstGeom prst="rect">
            <a:avLst/>
          </a:prstGeom>
        </p:spPr>
      </p:pic>
      <p:sp>
        <p:nvSpPr>
          <p:cNvPr id="272" name="ptolemy: Atomic T target"/>
          <p:cNvSpPr txBox="1">
            <a:spLocks noGrp="1"/>
          </p:cNvSpPr>
          <p:nvPr>
            <p:ph type="title"/>
          </p:nvPr>
        </p:nvSpPr>
        <p:spPr>
          <a:xfrm>
            <a:off x="355600" y="10938"/>
            <a:ext cx="12293600" cy="1380259"/>
          </a:xfrm>
          <a:prstGeom prst="rect">
            <a:avLst/>
          </a:prstGeom>
        </p:spPr>
        <p:txBody>
          <a:bodyPr/>
          <a:lstStyle>
            <a:lvl1pPr>
              <a:defRPr sz="5200">
                <a:solidFill>
                  <a:srgbClr val="000000"/>
                </a:solidFill>
                <a:latin typeface="Gill Sans SemiBold"/>
                <a:ea typeface="Gill Sans SemiBold"/>
                <a:cs typeface="Gill Sans SemiBold"/>
                <a:sym typeface="Gill Sans SemiBold"/>
              </a:defRPr>
            </a:lvl1pPr>
          </a:lstStyle>
          <a:p>
            <a:r>
              <a:rPr dirty="0" err="1"/>
              <a:t>ptolemy</a:t>
            </a:r>
            <a:r>
              <a:rPr dirty="0"/>
              <a:t>: </a:t>
            </a:r>
            <a:r>
              <a:rPr lang="en-US" dirty="0"/>
              <a:t>2D Material - </a:t>
            </a:r>
            <a:r>
              <a:rPr lang="en-US" dirty="0" err="1"/>
              <a:t>GrapheNE</a:t>
            </a:r>
            <a:endParaRPr dirty="0"/>
          </a:p>
        </p:txBody>
      </p:sp>
      <p:pic>
        <p:nvPicPr>
          <p:cNvPr id="273" name="Screen Shot 2022-05-17 at 4.13.56 PM.png" descr="Screen Shot 2022-05-17 at 4.13.56 PM.png"/>
          <p:cNvPicPr>
            <a:picLocks noChangeAspect="1"/>
          </p:cNvPicPr>
          <p:nvPr/>
        </p:nvPicPr>
        <p:blipFill>
          <a:blip r:embed="rId4"/>
          <a:stretch>
            <a:fillRect/>
          </a:stretch>
        </p:blipFill>
        <p:spPr>
          <a:xfrm>
            <a:off x="522423" y="1177636"/>
            <a:ext cx="10227418" cy="7555389"/>
          </a:xfrm>
          <a:prstGeom prst="rect">
            <a:avLst/>
          </a:prstGeom>
          <a:ln w="12700">
            <a:miter lim="400000"/>
          </a:ln>
        </p:spPr>
      </p:pic>
      <p:sp>
        <p:nvSpPr>
          <p:cNvPr id="2" name="TextBox 1">
            <a:extLst>
              <a:ext uri="{FF2B5EF4-FFF2-40B4-BE49-F238E27FC236}">
                <a16:creationId xmlns:a16="http://schemas.microsoft.com/office/drawing/2014/main" id="{1899997A-D31F-B7FA-07E7-7F759AAF64AD}"/>
              </a:ext>
            </a:extLst>
          </p:cNvPr>
          <p:cNvSpPr txBox="1"/>
          <p:nvPr/>
        </p:nvSpPr>
        <p:spPr>
          <a:xfrm>
            <a:off x="156398" y="9158565"/>
            <a:ext cx="716702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3200" dirty="0"/>
              <a:t>Other graphene structures also under study</a:t>
            </a:r>
            <a:endParaRPr kumimoji="0" lang="en-US" sz="32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3" name="Slide Number Placeholder 2">
            <a:extLst>
              <a:ext uri="{FF2B5EF4-FFF2-40B4-BE49-F238E27FC236}">
                <a16:creationId xmlns:a16="http://schemas.microsoft.com/office/drawing/2014/main" id="{A8934ECE-A271-5BEE-0489-2FE6DD264C32}"/>
              </a:ext>
            </a:extLst>
          </p:cNvPr>
          <p:cNvSpPr>
            <a:spLocks noGrp="1"/>
          </p:cNvSpPr>
          <p:nvPr>
            <p:ph type="sldNum" sz="quarter" idx="2"/>
          </p:nvPr>
        </p:nvSpPr>
        <p:spPr>
          <a:xfrm>
            <a:off x="7535256" y="9368712"/>
            <a:ext cx="342901" cy="355600"/>
          </a:xfrm>
        </p:spPr>
        <p:txBody>
          <a:bodyPr/>
          <a:lstStyle/>
          <a:p>
            <a:fld id="{86CB4B4D-7CA3-9044-876B-883B54F8677D}" type="slidenum">
              <a:rPr lang="en-IT" smtClean="0"/>
              <a:t>17</a:t>
            </a:fld>
            <a:endParaRPr lang="en-IT"/>
          </a:p>
        </p:txBody>
      </p:sp>
      <p:pic>
        <p:nvPicPr>
          <p:cNvPr id="7" name="Picture 6">
            <a:extLst>
              <a:ext uri="{FF2B5EF4-FFF2-40B4-BE49-F238E27FC236}">
                <a16:creationId xmlns:a16="http://schemas.microsoft.com/office/drawing/2014/main" id="{A846995B-067D-B046-BDDA-A413DC8CBB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7705" y="3114315"/>
            <a:ext cx="7972136" cy="5841841"/>
          </a:xfrm>
          <a:prstGeom prst="rect">
            <a:avLst/>
          </a:prstGeom>
        </p:spPr>
      </p:pic>
      <p:sp>
        <p:nvSpPr>
          <p:cNvPr id="14" name="TextBox 13">
            <a:extLst>
              <a:ext uri="{FF2B5EF4-FFF2-40B4-BE49-F238E27FC236}">
                <a16:creationId xmlns:a16="http://schemas.microsoft.com/office/drawing/2014/main" id="{3F41C06D-A99C-BA41-9C1F-D52060691FAA}"/>
              </a:ext>
            </a:extLst>
          </p:cNvPr>
          <p:cNvSpPr txBox="1"/>
          <p:nvPr/>
        </p:nvSpPr>
        <p:spPr>
          <a:xfrm>
            <a:off x="1421598" y="1286033"/>
            <a:ext cx="381354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dirty="0">
                <a:solidFill>
                  <a:schemeClr val="bg2">
                    <a:lumMod val="20000"/>
                    <a:lumOff val="80000"/>
                  </a:schemeClr>
                </a:solidFill>
              </a:rPr>
              <a:t>Graphene w/Tritium</a:t>
            </a:r>
            <a:endParaRPr kumimoji="0" lang="en-US" sz="3600" b="0" i="0" u="none" strike="noStrike" cap="none" spc="0" normalizeH="0" baseline="0" dirty="0">
              <a:ln>
                <a:noFill/>
              </a:ln>
              <a:solidFill>
                <a:schemeClr val="bg2">
                  <a:lumMod val="20000"/>
                  <a:lumOff val="80000"/>
                </a:schemeClr>
              </a:solidFill>
              <a:effectLst/>
              <a:uFillTx/>
              <a:sym typeface="Gill Sans Light"/>
            </a:endParaRPr>
          </a:p>
        </p:txBody>
      </p:sp>
      <p:sp>
        <p:nvSpPr>
          <p:cNvPr id="15" name="Rectangle 14">
            <a:extLst>
              <a:ext uri="{FF2B5EF4-FFF2-40B4-BE49-F238E27FC236}">
                <a16:creationId xmlns:a16="http://schemas.microsoft.com/office/drawing/2014/main" id="{50FA840C-ACBE-D24B-8C2B-2C2620B170B0}"/>
              </a:ext>
            </a:extLst>
          </p:cNvPr>
          <p:cNvSpPr/>
          <p:nvPr/>
        </p:nvSpPr>
        <p:spPr>
          <a:xfrm>
            <a:off x="9324109" y="5902036"/>
            <a:ext cx="734291" cy="2327564"/>
          </a:xfrm>
          <a:prstGeom prst="rect">
            <a:avLst/>
          </a:prstGeom>
          <a:no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p:pic>
        <p:nvPicPr>
          <p:cNvPr id="5" name="Picture 4">
            <a:extLst>
              <a:ext uri="{FF2B5EF4-FFF2-40B4-BE49-F238E27FC236}">
                <a16:creationId xmlns:a16="http://schemas.microsoft.com/office/drawing/2014/main" id="{40BE7DB4-07A1-E642-BFAD-710FAE39F6F4}"/>
              </a:ext>
            </a:extLst>
          </p:cNvPr>
          <p:cNvPicPr>
            <a:picLocks noChangeAspect="1"/>
          </p:cNvPicPr>
          <p:nvPr/>
        </p:nvPicPr>
        <p:blipFill rotWithShape="1">
          <a:blip r:embed="rId6">
            <a:extLst>
              <a:ext uri="{28A0092B-C50C-407E-A947-70E740481C1C}">
                <a14:useLocalDpi xmlns:a14="http://schemas.microsoft.com/office/drawing/2010/main" val="0"/>
              </a:ext>
            </a:extLst>
          </a:blip>
          <a:srcRect l="16279"/>
          <a:stretch/>
        </p:blipFill>
        <p:spPr>
          <a:xfrm>
            <a:off x="9950449" y="4040804"/>
            <a:ext cx="2530764" cy="2409284"/>
          </a:xfrm>
          <a:prstGeom prst="rect">
            <a:avLst/>
          </a:prstGeom>
          <a:ln w="41275">
            <a:solidFill>
              <a:schemeClr val="bg1"/>
            </a:solidFill>
          </a:ln>
        </p:spPr>
      </p:pic>
      <p:cxnSp>
        <p:nvCxnSpPr>
          <p:cNvPr id="17" name="Straight Connector 16">
            <a:extLst>
              <a:ext uri="{FF2B5EF4-FFF2-40B4-BE49-F238E27FC236}">
                <a16:creationId xmlns:a16="http://schemas.microsoft.com/office/drawing/2014/main" id="{6183D769-CBCD-1B47-859C-5E865074D55E}"/>
              </a:ext>
            </a:extLst>
          </p:cNvPr>
          <p:cNvCxnSpPr/>
          <p:nvPr/>
        </p:nvCxnSpPr>
        <p:spPr>
          <a:xfrm flipV="1">
            <a:off x="10058400" y="6450088"/>
            <a:ext cx="2422813" cy="1779512"/>
          </a:xfrm>
          <a:prstGeom prst="line">
            <a:avLst/>
          </a:prstGeom>
          <a:noFill/>
          <a:ln w="25400" cap="flat">
            <a:solidFill>
              <a:srgbClr val="5A5F5E"/>
            </a:solidFill>
            <a:prstDash val="solid"/>
            <a:miter lim="400000"/>
          </a:ln>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272761A2-CF65-D44D-A831-0669C81E2C6E}"/>
              </a:ext>
            </a:extLst>
          </p:cNvPr>
          <p:cNvCxnSpPr/>
          <p:nvPr/>
        </p:nvCxnSpPr>
        <p:spPr>
          <a:xfrm flipV="1">
            <a:off x="9324109" y="4040804"/>
            <a:ext cx="617158" cy="1861232"/>
          </a:xfrm>
          <a:prstGeom prst="line">
            <a:avLst/>
          </a:prstGeom>
          <a:noFill/>
          <a:ln w="25400" cap="flat">
            <a:solidFill>
              <a:srgbClr val="5A5F5E"/>
            </a:solidFill>
            <a:prstDash val="solid"/>
            <a:miter lim="400000"/>
          </a:ln>
          <a:effectLst/>
          <a:sp3d/>
        </p:spPr>
        <p:style>
          <a:lnRef idx="0">
            <a:scrgbClr r="0" g="0" b="0"/>
          </a:lnRef>
          <a:fillRef idx="0">
            <a:scrgbClr r="0" g="0" b="0"/>
          </a:fillRef>
          <a:effectRef idx="0">
            <a:scrgbClr r="0" g="0" b="0"/>
          </a:effectRef>
          <a:fontRef idx="none"/>
        </p:style>
      </p:cxnSp>
      <p:sp>
        <p:nvSpPr>
          <p:cNvPr id="20" name="TextBox 19">
            <a:extLst>
              <a:ext uri="{FF2B5EF4-FFF2-40B4-BE49-F238E27FC236}">
                <a16:creationId xmlns:a16="http://schemas.microsoft.com/office/drawing/2014/main" id="{3A92D4FB-D215-D94F-967E-5C21312F0F39}"/>
              </a:ext>
            </a:extLst>
          </p:cNvPr>
          <p:cNvSpPr txBox="1"/>
          <p:nvPr/>
        </p:nvSpPr>
        <p:spPr>
          <a:xfrm>
            <a:off x="9691659" y="3352291"/>
            <a:ext cx="295754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535353"/>
                </a:solidFill>
                <a:effectLst/>
                <a:uFillTx/>
                <a:latin typeface="+mn-lt"/>
                <a:ea typeface="+mn-ea"/>
                <a:cs typeface="+mn-cs"/>
                <a:sym typeface="Gill Sans Light"/>
              </a:rPr>
              <a:t>Quantum Steps</a:t>
            </a:r>
          </a:p>
        </p:txBody>
      </p:sp>
      <p:cxnSp>
        <p:nvCxnSpPr>
          <p:cNvPr id="6" name="Straight Arrow Connector 5">
            <a:extLst>
              <a:ext uri="{FF2B5EF4-FFF2-40B4-BE49-F238E27FC236}">
                <a16:creationId xmlns:a16="http://schemas.microsoft.com/office/drawing/2014/main" id="{7D001B02-B8EB-4B4E-BFFB-277088776C00}"/>
              </a:ext>
            </a:extLst>
          </p:cNvPr>
          <p:cNvCxnSpPr/>
          <p:nvPr/>
        </p:nvCxnSpPr>
        <p:spPr>
          <a:xfrm>
            <a:off x="8234594" y="6639339"/>
            <a:ext cx="1457065" cy="0"/>
          </a:xfrm>
          <a:prstGeom prst="straightConnector1">
            <a:avLst/>
          </a:prstGeom>
          <a:noFill/>
          <a:ln w="57150" cap="flat">
            <a:solidFill>
              <a:srgbClr val="5A5F5E"/>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8" name="TextBox 7">
            <a:extLst>
              <a:ext uri="{FF2B5EF4-FFF2-40B4-BE49-F238E27FC236}">
                <a16:creationId xmlns:a16="http://schemas.microsoft.com/office/drawing/2014/main" id="{5E3EE43F-9A2E-6849-AAC0-B8BE42122DC6}"/>
              </a:ext>
            </a:extLst>
          </p:cNvPr>
          <p:cNvSpPr txBox="1"/>
          <p:nvPr/>
        </p:nvSpPr>
        <p:spPr>
          <a:xfrm>
            <a:off x="11167710" y="7260270"/>
            <a:ext cx="1445909"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535353"/>
                </a:solidFill>
                <a:effectLst/>
                <a:uFillTx/>
                <a:latin typeface="+mn-lt"/>
                <a:ea typeface="+mn-ea"/>
                <a:cs typeface="+mn-cs"/>
                <a:sym typeface="Gill Sans Light"/>
              </a:rPr>
              <a:t>~0.2eV</a:t>
            </a:r>
          </a:p>
          <a:p>
            <a:pPr marL="0" marR="0" indent="0" algn="ctr" defTabSz="584200" rtl="0" fontAlgn="auto" latinLnBrk="0" hangingPunct="0">
              <a:lnSpc>
                <a:spcPct val="100000"/>
              </a:lnSpc>
              <a:spcBef>
                <a:spcPts val="0"/>
              </a:spcBef>
              <a:spcAft>
                <a:spcPts val="0"/>
              </a:spcAft>
              <a:buClrTx/>
              <a:buSzTx/>
              <a:buFontTx/>
              <a:buNone/>
              <a:tabLst/>
            </a:pPr>
            <a:r>
              <a:rPr lang="en-US" dirty="0"/>
              <a:t>steps</a:t>
            </a:r>
            <a:endParaRPr kumimoji="0" lang="en-US" sz="3600" b="0" i="0" u="none" strike="noStrike" cap="none" spc="0" normalizeH="0" baseline="0" dirty="0">
              <a:ln>
                <a:noFill/>
              </a:ln>
              <a:solidFill>
                <a:srgbClr val="535353"/>
              </a:solidFill>
              <a:effectLst/>
              <a:uFillTx/>
              <a:latin typeface="+mn-lt"/>
              <a:ea typeface="+mn-ea"/>
              <a:cs typeface="+mn-cs"/>
              <a:sym typeface="Gill Sans Light"/>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9D12E02-669B-6947-A171-D5280AC20BE1}"/>
                  </a:ext>
                </a:extLst>
              </p:cNvPr>
              <p:cNvSpPr txBox="1"/>
              <p:nvPr/>
            </p:nvSpPr>
            <p:spPr>
              <a:xfrm>
                <a:off x="8686769" y="6002122"/>
                <a:ext cx="453970"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3600" b="0" i="1" u="none" strike="noStrike" cap="none" spc="0" normalizeH="0" baseline="0" smtClean="0">
                          <a:ln>
                            <a:noFill/>
                          </a:ln>
                          <a:solidFill>
                            <a:srgbClr val="535353"/>
                          </a:solidFill>
                          <a:effectLst/>
                          <a:uFillTx/>
                          <a:latin typeface="Cambria Math" panose="02040503050406030204" pitchFamily="18" charset="0"/>
                          <a:ea typeface="Cambria Math" panose="02040503050406030204" pitchFamily="18" charset="0"/>
                          <a:sym typeface="Gill Sans Light"/>
                        </a:rPr>
                        <m:t>𝜙</m:t>
                      </m:r>
                    </m:oMath>
                  </m:oMathPara>
                </a14:m>
                <a:endParaRPr kumimoji="0" lang="en-US" sz="3600" b="0" i="0" u="none" strike="noStrike" cap="none" spc="0" normalizeH="0" baseline="0" dirty="0">
                  <a:ln>
                    <a:noFill/>
                  </a:ln>
                  <a:solidFill>
                    <a:srgbClr val="535353"/>
                  </a:solidFill>
                  <a:effectLst/>
                  <a:uFillTx/>
                  <a:latin typeface="+mn-lt"/>
                  <a:ea typeface="+mn-ea"/>
                  <a:cs typeface="+mn-cs"/>
                  <a:sym typeface="Gill Sans Light"/>
                </a:endParaRPr>
              </a:p>
            </p:txBody>
          </p:sp>
        </mc:Choice>
        <mc:Fallback xmlns="">
          <p:sp>
            <p:nvSpPr>
              <p:cNvPr id="10" name="TextBox 9">
                <a:extLst>
                  <a:ext uri="{FF2B5EF4-FFF2-40B4-BE49-F238E27FC236}">
                    <a16:creationId xmlns:a16="http://schemas.microsoft.com/office/drawing/2014/main" id="{A9D12E02-669B-6947-A171-D5280AC20BE1}"/>
                  </a:ext>
                </a:extLst>
              </p:cNvPr>
              <p:cNvSpPr txBox="1">
                <a:spLocks noRot="1" noChangeAspect="1" noMove="1" noResize="1" noEditPoints="1" noAdjustHandles="1" noChangeArrowheads="1" noChangeShapeType="1" noTextEdit="1"/>
              </p:cNvSpPr>
              <p:nvPr/>
            </p:nvSpPr>
            <p:spPr>
              <a:xfrm>
                <a:off x="8686769" y="6002122"/>
                <a:ext cx="453970" cy="553998"/>
              </a:xfrm>
              <a:prstGeom prst="rect">
                <a:avLst/>
              </a:prstGeom>
              <a:blipFill>
                <a:blip r:embed="rId7"/>
                <a:stretch>
                  <a:fillRect l="-47222" r="-13889" b="-34091"/>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835BA69-7290-2D40-A3A6-81AD006EA32F}"/>
                  </a:ext>
                </a:extLst>
              </p:cNvPr>
              <p:cNvSpPr txBox="1"/>
              <p:nvPr/>
            </p:nvSpPr>
            <p:spPr>
              <a:xfrm>
                <a:off x="8677310" y="9190731"/>
                <a:ext cx="926857"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3600" b="0" i="1" u="none" strike="noStrike" cap="none" spc="0" normalizeH="0" baseline="0" smtClean="0">
                          <a:ln>
                            <a:noFill/>
                          </a:ln>
                          <a:solidFill>
                            <a:srgbClr val="535353"/>
                          </a:solidFill>
                          <a:effectLst/>
                          <a:uFillTx/>
                          <a:latin typeface="Cambria Math" panose="02040503050406030204" pitchFamily="18" charset="0"/>
                          <a:ea typeface="Cambria Math" panose="02040503050406030204" pitchFamily="18" charset="0"/>
                          <a:sym typeface="Gill Sans Light"/>
                        </a:rPr>
                        <m:t>𝜙</m:t>
                      </m:r>
                      <m:r>
                        <a:rPr kumimoji="0" lang="en-US" sz="3600" b="0" i="1" u="none" strike="noStrike" cap="none" spc="0" normalizeH="0" baseline="0" smtClean="0">
                          <a:ln>
                            <a:noFill/>
                          </a:ln>
                          <a:solidFill>
                            <a:srgbClr val="535353"/>
                          </a:solidFill>
                          <a:effectLst/>
                          <a:uFillTx/>
                          <a:latin typeface="Cambria Math" panose="02040503050406030204" pitchFamily="18" charset="0"/>
                          <a:ea typeface="Cambria Math" panose="02040503050406030204" pitchFamily="18" charset="0"/>
                          <a:sym typeface="Gill Sans Light"/>
                        </a:rPr>
                        <m:t>≡</m:t>
                      </m:r>
                    </m:oMath>
                  </m:oMathPara>
                </a14:m>
                <a:endParaRPr kumimoji="0" lang="en-US" sz="3600" b="0" i="0" u="none" strike="noStrike" cap="none" spc="0" normalizeH="0" baseline="0" dirty="0">
                  <a:ln>
                    <a:noFill/>
                  </a:ln>
                  <a:solidFill>
                    <a:srgbClr val="535353"/>
                  </a:solidFill>
                  <a:effectLst/>
                  <a:uFillTx/>
                  <a:latin typeface="+mn-lt"/>
                  <a:ea typeface="+mn-ea"/>
                  <a:cs typeface="+mn-cs"/>
                  <a:sym typeface="Gill Sans Light"/>
                </a:endParaRPr>
              </a:p>
            </p:txBody>
          </p:sp>
        </mc:Choice>
        <mc:Fallback xmlns="">
          <p:sp>
            <p:nvSpPr>
              <p:cNvPr id="21" name="TextBox 20">
                <a:extLst>
                  <a:ext uri="{FF2B5EF4-FFF2-40B4-BE49-F238E27FC236}">
                    <a16:creationId xmlns:a16="http://schemas.microsoft.com/office/drawing/2014/main" id="{C835BA69-7290-2D40-A3A6-81AD006EA32F}"/>
                  </a:ext>
                </a:extLst>
              </p:cNvPr>
              <p:cNvSpPr txBox="1">
                <a:spLocks noRot="1" noChangeAspect="1" noMove="1" noResize="1" noEditPoints="1" noAdjustHandles="1" noChangeArrowheads="1" noChangeShapeType="1" noTextEdit="1"/>
              </p:cNvSpPr>
              <p:nvPr/>
            </p:nvSpPr>
            <p:spPr>
              <a:xfrm>
                <a:off x="8677310" y="9190731"/>
                <a:ext cx="926857" cy="553998"/>
              </a:xfrm>
              <a:prstGeom prst="rect">
                <a:avLst/>
              </a:prstGeom>
              <a:blipFill>
                <a:blip r:embed="rId8"/>
                <a:stretch>
                  <a:fillRect l="-21622" b="-34091"/>
                </a:stretch>
              </a:blipFill>
              <a:ln w="12700" cap="flat">
                <a:noFill/>
                <a:miter lim="400000"/>
              </a:ln>
              <a:effectLst/>
            </p:spPr>
            <p:txBody>
              <a:bodyPr/>
              <a:lstStyle/>
              <a:p>
                <a:r>
                  <a:rPr lang="en-US">
                    <a:noFill/>
                  </a:rPr>
                  <a:t> </a:t>
                </a:r>
              </a:p>
            </p:txBody>
          </p:sp>
        </mc:Fallback>
      </mc:AlternateContent>
      <p:sp>
        <p:nvSpPr>
          <p:cNvPr id="11" name="TextBox 10">
            <a:extLst>
              <a:ext uri="{FF2B5EF4-FFF2-40B4-BE49-F238E27FC236}">
                <a16:creationId xmlns:a16="http://schemas.microsoft.com/office/drawing/2014/main" id="{2AA09540-367F-1346-ABB6-E6BE0778E37E}"/>
              </a:ext>
            </a:extLst>
          </p:cNvPr>
          <p:cNvSpPr txBox="1"/>
          <p:nvPr/>
        </p:nvSpPr>
        <p:spPr>
          <a:xfrm>
            <a:off x="9427650" y="9220121"/>
            <a:ext cx="348012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35353"/>
                </a:solidFill>
                <a:effectLst/>
                <a:uFillTx/>
                <a:latin typeface="+mn-lt"/>
                <a:ea typeface="+mn-ea"/>
                <a:cs typeface="+mn-cs"/>
                <a:sym typeface="Gill Sans Light"/>
              </a:rPr>
              <a:t>“Atomic” work function</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a14="http://schemas.microsoft.com/office/drawing/2010/main" xmlns:m="http://schemas.openxmlformats.org/officeDocument/2006/math" xmlns="">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Rectangle Rectangle" descr="Rectangle Rectangle"/>
          <p:cNvPicPr>
            <a:picLocks/>
          </p:cNvPicPr>
          <p:nvPr/>
        </p:nvPicPr>
        <p:blipFill>
          <a:blip r:embed="rId3"/>
          <a:stretch>
            <a:fillRect/>
          </a:stretch>
        </p:blipFill>
        <p:spPr>
          <a:xfrm>
            <a:off x="-263235" y="457200"/>
            <a:ext cx="11734800" cy="9155546"/>
          </a:xfrm>
          <a:prstGeom prst="rect">
            <a:avLst/>
          </a:prstGeom>
        </p:spPr>
      </p:pic>
      <p:sp>
        <p:nvSpPr>
          <p:cNvPr id="272" name="ptolemy: Atomic T target"/>
          <p:cNvSpPr txBox="1">
            <a:spLocks noGrp="1"/>
          </p:cNvSpPr>
          <p:nvPr>
            <p:ph type="title"/>
          </p:nvPr>
        </p:nvSpPr>
        <p:spPr>
          <a:xfrm>
            <a:off x="355600" y="10938"/>
            <a:ext cx="12293600" cy="1380259"/>
          </a:xfrm>
          <a:prstGeom prst="rect">
            <a:avLst/>
          </a:prstGeom>
        </p:spPr>
        <p:txBody>
          <a:bodyPr/>
          <a:lstStyle>
            <a:lvl1pPr>
              <a:defRPr sz="5200">
                <a:solidFill>
                  <a:srgbClr val="000000"/>
                </a:solidFill>
                <a:latin typeface="Gill Sans SemiBold"/>
                <a:ea typeface="Gill Sans SemiBold"/>
                <a:cs typeface="Gill Sans SemiBold"/>
                <a:sym typeface="Gill Sans SemiBold"/>
              </a:defRPr>
            </a:lvl1pPr>
          </a:lstStyle>
          <a:p>
            <a:r>
              <a:rPr dirty="0" err="1"/>
              <a:t>ptolemy</a:t>
            </a:r>
            <a:r>
              <a:rPr dirty="0"/>
              <a:t>: </a:t>
            </a:r>
            <a:r>
              <a:rPr lang="en-US" dirty="0"/>
              <a:t>2D Material - </a:t>
            </a:r>
            <a:r>
              <a:rPr lang="en-US" dirty="0" err="1"/>
              <a:t>GrapheNE</a:t>
            </a:r>
            <a:endParaRPr dirty="0"/>
          </a:p>
        </p:txBody>
      </p:sp>
      <p:pic>
        <p:nvPicPr>
          <p:cNvPr id="273" name="Screen Shot 2022-05-17 at 4.13.56 PM.png" descr="Screen Shot 2022-05-17 at 4.13.56 PM.png"/>
          <p:cNvPicPr>
            <a:picLocks noChangeAspect="1"/>
          </p:cNvPicPr>
          <p:nvPr/>
        </p:nvPicPr>
        <p:blipFill>
          <a:blip r:embed="rId4"/>
          <a:stretch>
            <a:fillRect/>
          </a:stretch>
        </p:blipFill>
        <p:spPr>
          <a:xfrm>
            <a:off x="522423" y="1177636"/>
            <a:ext cx="10227418" cy="7555389"/>
          </a:xfrm>
          <a:prstGeom prst="rect">
            <a:avLst/>
          </a:prstGeom>
          <a:ln w="12700">
            <a:miter lim="400000"/>
          </a:ln>
        </p:spPr>
      </p:pic>
      <p:sp>
        <p:nvSpPr>
          <p:cNvPr id="2" name="TextBox 1">
            <a:extLst>
              <a:ext uri="{FF2B5EF4-FFF2-40B4-BE49-F238E27FC236}">
                <a16:creationId xmlns:a16="http://schemas.microsoft.com/office/drawing/2014/main" id="{1899997A-D31F-B7FA-07E7-7F759AAF64AD}"/>
              </a:ext>
            </a:extLst>
          </p:cNvPr>
          <p:cNvSpPr txBox="1"/>
          <p:nvPr/>
        </p:nvSpPr>
        <p:spPr>
          <a:xfrm>
            <a:off x="156398" y="9158565"/>
            <a:ext cx="716702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3200" dirty="0"/>
              <a:t>Other graphene structures also under study</a:t>
            </a:r>
            <a:endParaRPr kumimoji="0" lang="en-US" sz="32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3" name="Slide Number Placeholder 2">
            <a:extLst>
              <a:ext uri="{FF2B5EF4-FFF2-40B4-BE49-F238E27FC236}">
                <a16:creationId xmlns:a16="http://schemas.microsoft.com/office/drawing/2014/main" id="{A8934ECE-A271-5BEE-0489-2FE6DD264C32}"/>
              </a:ext>
            </a:extLst>
          </p:cNvPr>
          <p:cNvSpPr>
            <a:spLocks noGrp="1"/>
          </p:cNvSpPr>
          <p:nvPr>
            <p:ph type="sldNum" sz="quarter" idx="2"/>
          </p:nvPr>
        </p:nvSpPr>
        <p:spPr>
          <a:xfrm>
            <a:off x="7535256" y="9368712"/>
            <a:ext cx="342901" cy="355600"/>
          </a:xfrm>
        </p:spPr>
        <p:txBody>
          <a:bodyPr/>
          <a:lstStyle/>
          <a:p>
            <a:fld id="{86CB4B4D-7CA3-9044-876B-883B54F8677D}" type="slidenum">
              <a:rPr lang="en-IT" smtClean="0"/>
              <a:t>18</a:t>
            </a:fld>
            <a:endParaRPr lang="en-IT"/>
          </a:p>
        </p:txBody>
      </p:sp>
      <p:pic>
        <p:nvPicPr>
          <p:cNvPr id="7" name="Picture 6">
            <a:extLst>
              <a:ext uri="{FF2B5EF4-FFF2-40B4-BE49-F238E27FC236}">
                <a16:creationId xmlns:a16="http://schemas.microsoft.com/office/drawing/2014/main" id="{A846995B-067D-B046-BDDA-A413DC8CBB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7705" y="3114315"/>
            <a:ext cx="7972136" cy="5841841"/>
          </a:xfrm>
          <a:prstGeom prst="rect">
            <a:avLst/>
          </a:prstGeom>
        </p:spPr>
      </p:pic>
      <p:sp>
        <p:nvSpPr>
          <p:cNvPr id="14" name="TextBox 13">
            <a:extLst>
              <a:ext uri="{FF2B5EF4-FFF2-40B4-BE49-F238E27FC236}">
                <a16:creationId xmlns:a16="http://schemas.microsoft.com/office/drawing/2014/main" id="{3F41C06D-A99C-BA41-9C1F-D52060691FAA}"/>
              </a:ext>
            </a:extLst>
          </p:cNvPr>
          <p:cNvSpPr txBox="1"/>
          <p:nvPr/>
        </p:nvSpPr>
        <p:spPr>
          <a:xfrm>
            <a:off x="1421598" y="1286033"/>
            <a:ext cx="381354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dirty="0">
                <a:solidFill>
                  <a:schemeClr val="bg2">
                    <a:lumMod val="20000"/>
                    <a:lumOff val="80000"/>
                  </a:schemeClr>
                </a:solidFill>
              </a:rPr>
              <a:t>Graphene w/Tritium</a:t>
            </a:r>
            <a:endParaRPr kumimoji="0" lang="en-US" sz="3600" b="0" i="0" u="none" strike="noStrike" cap="none" spc="0" normalizeH="0" baseline="0" dirty="0">
              <a:ln>
                <a:noFill/>
              </a:ln>
              <a:solidFill>
                <a:schemeClr val="bg2">
                  <a:lumMod val="20000"/>
                  <a:lumOff val="80000"/>
                </a:schemeClr>
              </a:solidFill>
              <a:effectLst/>
              <a:uFillTx/>
              <a:sym typeface="Gill Sans Light"/>
            </a:endParaRPr>
          </a:p>
        </p:txBody>
      </p:sp>
      <p:sp>
        <p:nvSpPr>
          <p:cNvPr id="15" name="Rectangle 14">
            <a:extLst>
              <a:ext uri="{FF2B5EF4-FFF2-40B4-BE49-F238E27FC236}">
                <a16:creationId xmlns:a16="http://schemas.microsoft.com/office/drawing/2014/main" id="{50FA840C-ACBE-D24B-8C2B-2C2620B170B0}"/>
              </a:ext>
            </a:extLst>
          </p:cNvPr>
          <p:cNvSpPr/>
          <p:nvPr/>
        </p:nvSpPr>
        <p:spPr>
          <a:xfrm>
            <a:off x="9324109" y="5902036"/>
            <a:ext cx="734291" cy="2327564"/>
          </a:xfrm>
          <a:prstGeom prst="rect">
            <a:avLst/>
          </a:prstGeom>
          <a:no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Gill Sans Light"/>
            </a:endParaRPr>
          </a:p>
        </p:txBody>
      </p:sp>
      <p:pic>
        <p:nvPicPr>
          <p:cNvPr id="5" name="Picture 4">
            <a:extLst>
              <a:ext uri="{FF2B5EF4-FFF2-40B4-BE49-F238E27FC236}">
                <a16:creationId xmlns:a16="http://schemas.microsoft.com/office/drawing/2014/main" id="{40BE7DB4-07A1-E642-BFAD-710FAE39F6F4}"/>
              </a:ext>
            </a:extLst>
          </p:cNvPr>
          <p:cNvPicPr>
            <a:picLocks noChangeAspect="1"/>
          </p:cNvPicPr>
          <p:nvPr/>
        </p:nvPicPr>
        <p:blipFill rotWithShape="1">
          <a:blip r:embed="rId6">
            <a:extLst>
              <a:ext uri="{28A0092B-C50C-407E-A947-70E740481C1C}">
                <a14:useLocalDpi xmlns:a14="http://schemas.microsoft.com/office/drawing/2010/main" val="0"/>
              </a:ext>
            </a:extLst>
          </a:blip>
          <a:srcRect l="16279"/>
          <a:stretch/>
        </p:blipFill>
        <p:spPr>
          <a:xfrm>
            <a:off x="9950449" y="4040804"/>
            <a:ext cx="2530764" cy="2409284"/>
          </a:xfrm>
          <a:prstGeom prst="rect">
            <a:avLst/>
          </a:prstGeom>
          <a:ln w="41275">
            <a:solidFill>
              <a:schemeClr val="bg1"/>
            </a:solidFill>
          </a:ln>
        </p:spPr>
      </p:pic>
      <p:cxnSp>
        <p:nvCxnSpPr>
          <p:cNvPr id="17" name="Straight Connector 16">
            <a:extLst>
              <a:ext uri="{FF2B5EF4-FFF2-40B4-BE49-F238E27FC236}">
                <a16:creationId xmlns:a16="http://schemas.microsoft.com/office/drawing/2014/main" id="{6183D769-CBCD-1B47-859C-5E865074D55E}"/>
              </a:ext>
            </a:extLst>
          </p:cNvPr>
          <p:cNvCxnSpPr/>
          <p:nvPr/>
        </p:nvCxnSpPr>
        <p:spPr>
          <a:xfrm flipV="1">
            <a:off x="10058400" y="6450088"/>
            <a:ext cx="2422813" cy="1779512"/>
          </a:xfrm>
          <a:prstGeom prst="line">
            <a:avLst/>
          </a:prstGeom>
          <a:noFill/>
          <a:ln w="25400" cap="flat">
            <a:solidFill>
              <a:srgbClr val="5A5F5E"/>
            </a:solidFill>
            <a:prstDash val="solid"/>
            <a:miter lim="400000"/>
          </a:ln>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272761A2-CF65-D44D-A831-0669C81E2C6E}"/>
              </a:ext>
            </a:extLst>
          </p:cNvPr>
          <p:cNvCxnSpPr/>
          <p:nvPr/>
        </p:nvCxnSpPr>
        <p:spPr>
          <a:xfrm flipV="1">
            <a:off x="9324109" y="4040804"/>
            <a:ext cx="617158" cy="1861232"/>
          </a:xfrm>
          <a:prstGeom prst="line">
            <a:avLst/>
          </a:prstGeom>
          <a:noFill/>
          <a:ln w="25400" cap="flat">
            <a:solidFill>
              <a:srgbClr val="5A5F5E"/>
            </a:solidFill>
            <a:prstDash val="solid"/>
            <a:miter lim="400000"/>
          </a:ln>
          <a:effectLst/>
          <a:sp3d/>
        </p:spPr>
        <p:style>
          <a:lnRef idx="0">
            <a:scrgbClr r="0" g="0" b="0"/>
          </a:lnRef>
          <a:fillRef idx="0">
            <a:scrgbClr r="0" g="0" b="0"/>
          </a:fillRef>
          <a:effectRef idx="0">
            <a:scrgbClr r="0" g="0" b="0"/>
          </a:effectRef>
          <a:fontRef idx="none"/>
        </p:style>
      </p:cxnSp>
      <p:sp>
        <p:nvSpPr>
          <p:cNvPr id="20" name="TextBox 19">
            <a:extLst>
              <a:ext uri="{FF2B5EF4-FFF2-40B4-BE49-F238E27FC236}">
                <a16:creationId xmlns:a16="http://schemas.microsoft.com/office/drawing/2014/main" id="{3A92D4FB-D215-D94F-967E-5C21312F0F39}"/>
              </a:ext>
            </a:extLst>
          </p:cNvPr>
          <p:cNvSpPr txBox="1"/>
          <p:nvPr/>
        </p:nvSpPr>
        <p:spPr>
          <a:xfrm>
            <a:off x="9691659" y="3352291"/>
            <a:ext cx="295754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535353"/>
                </a:solidFill>
                <a:effectLst/>
                <a:uFillTx/>
                <a:latin typeface="+mn-lt"/>
                <a:ea typeface="+mn-ea"/>
                <a:cs typeface="+mn-cs"/>
                <a:sym typeface="Gill Sans Light"/>
              </a:rPr>
              <a:t>Quantum Steps</a:t>
            </a:r>
          </a:p>
        </p:txBody>
      </p:sp>
      <p:cxnSp>
        <p:nvCxnSpPr>
          <p:cNvPr id="6" name="Straight Arrow Connector 5">
            <a:extLst>
              <a:ext uri="{FF2B5EF4-FFF2-40B4-BE49-F238E27FC236}">
                <a16:creationId xmlns:a16="http://schemas.microsoft.com/office/drawing/2014/main" id="{7D001B02-B8EB-4B4E-BFFB-277088776C00}"/>
              </a:ext>
            </a:extLst>
          </p:cNvPr>
          <p:cNvCxnSpPr/>
          <p:nvPr/>
        </p:nvCxnSpPr>
        <p:spPr>
          <a:xfrm>
            <a:off x="8234594" y="6639339"/>
            <a:ext cx="1457065" cy="0"/>
          </a:xfrm>
          <a:prstGeom prst="straightConnector1">
            <a:avLst/>
          </a:prstGeom>
          <a:noFill/>
          <a:ln w="57150" cap="flat">
            <a:solidFill>
              <a:srgbClr val="5A5F5E"/>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8" name="TextBox 7">
            <a:extLst>
              <a:ext uri="{FF2B5EF4-FFF2-40B4-BE49-F238E27FC236}">
                <a16:creationId xmlns:a16="http://schemas.microsoft.com/office/drawing/2014/main" id="{5E3EE43F-9A2E-6849-AAC0-B8BE42122DC6}"/>
              </a:ext>
            </a:extLst>
          </p:cNvPr>
          <p:cNvSpPr txBox="1"/>
          <p:nvPr/>
        </p:nvSpPr>
        <p:spPr>
          <a:xfrm>
            <a:off x="11167710" y="7260270"/>
            <a:ext cx="1445909"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535353"/>
                </a:solidFill>
                <a:effectLst/>
                <a:uFillTx/>
                <a:latin typeface="+mn-lt"/>
                <a:ea typeface="+mn-ea"/>
                <a:cs typeface="+mn-cs"/>
                <a:sym typeface="Gill Sans Light"/>
              </a:rPr>
              <a:t>~0.2eV</a:t>
            </a:r>
          </a:p>
          <a:p>
            <a:pPr marL="0" marR="0" indent="0" algn="ctr" defTabSz="584200" rtl="0" fontAlgn="auto" latinLnBrk="0" hangingPunct="0">
              <a:lnSpc>
                <a:spcPct val="100000"/>
              </a:lnSpc>
              <a:spcBef>
                <a:spcPts val="0"/>
              </a:spcBef>
              <a:spcAft>
                <a:spcPts val="0"/>
              </a:spcAft>
              <a:buClrTx/>
              <a:buSzTx/>
              <a:buFontTx/>
              <a:buNone/>
              <a:tabLst/>
            </a:pPr>
            <a:r>
              <a:rPr lang="en-US" dirty="0"/>
              <a:t>steps</a:t>
            </a:r>
            <a:endParaRPr kumimoji="0" lang="en-US" sz="3600" b="0" i="0" u="none" strike="noStrike" cap="none" spc="0" normalizeH="0" baseline="0" dirty="0">
              <a:ln>
                <a:noFill/>
              </a:ln>
              <a:solidFill>
                <a:srgbClr val="535353"/>
              </a:solidFill>
              <a:effectLst/>
              <a:uFillTx/>
              <a:latin typeface="+mn-lt"/>
              <a:ea typeface="+mn-ea"/>
              <a:cs typeface="+mn-cs"/>
              <a:sym typeface="Gill Sans Light"/>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9D12E02-669B-6947-A171-D5280AC20BE1}"/>
                  </a:ext>
                </a:extLst>
              </p:cNvPr>
              <p:cNvSpPr txBox="1"/>
              <p:nvPr/>
            </p:nvSpPr>
            <p:spPr>
              <a:xfrm>
                <a:off x="8686769" y="6002122"/>
                <a:ext cx="453970"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3600" b="0" i="1" u="none" strike="noStrike" cap="none" spc="0" normalizeH="0" baseline="0" smtClean="0">
                          <a:ln>
                            <a:noFill/>
                          </a:ln>
                          <a:solidFill>
                            <a:srgbClr val="535353"/>
                          </a:solidFill>
                          <a:effectLst/>
                          <a:uFillTx/>
                          <a:latin typeface="Cambria Math" panose="02040503050406030204" pitchFamily="18" charset="0"/>
                          <a:ea typeface="Cambria Math" panose="02040503050406030204" pitchFamily="18" charset="0"/>
                          <a:sym typeface="Gill Sans Light"/>
                        </a:rPr>
                        <m:t>𝜙</m:t>
                      </m:r>
                    </m:oMath>
                  </m:oMathPara>
                </a14:m>
                <a:endParaRPr kumimoji="0" lang="en-US" sz="3600" b="0" i="0" u="none" strike="noStrike" cap="none" spc="0" normalizeH="0" baseline="0" dirty="0">
                  <a:ln>
                    <a:noFill/>
                  </a:ln>
                  <a:solidFill>
                    <a:srgbClr val="535353"/>
                  </a:solidFill>
                  <a:effectLst/>
                  <a:uFillTx/>
                  <a:latin typeface="+mn-lt"/>
                  <a:ea typeface="+mn-ea"/>
                  <a:cs typeface="+mn-cs"/>
                  <a:sym typeface="Gill Sans Light"/>
                </a:endParaRPr>
              </a:p>
            </p:txBody>
          </p:sp>
        </mc:Choice>
        <mc:Fallback xmlns="">
          <p:sp>
            <p:nvSpPr>
              <p:cNvPr id="10" name="TextBox 9">
                <a:extLst>
                  <a:ext uri="{FF2B5EF4-FFF2-40B4-BE49-F238E27FC236}">
                    <a16:creationId xmlns:a16="http://schemas.microsoft.com/office/drawing/2014/main" id="{A9D12E02-669B-6947-A171-D5280AC20BE1}"/>
                  </a:ext>
                </a:extLst>
              </p:cNvPr>
              <p:cNvSpPr txBox="1">
                <a:spLocks noRot="1" noChangeAspect="1" noMove="1" noResize="1" noEditPoints="1" noAdjustHandles="1" noChangeArrowheads="1" noChangeShapeType="1" noTextEdit="1"/>
              </p:cNvSpPr>
              <p:nvPr/>
            </p:nvSpPr>
            <p:spPr>
              <a:xfrm>
                <a:off x="8686769" y="6002122"/>
                <a:ext cx="453970" cy="553998"/>
              </a:xfrm>
              <a:prstGeom prst="rect">
                <a:avLst/>
              </a:prstGeom>
              <a:blipFill>
                <a:blip r:embed="rId7"/>
                <a:stretch>
                  <a:fillRect l="-47222" r="-13889" b="-34091"/>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835BA69-7290-2D40-A3A6-81AD006EA32F}"/>
                  </a:ext>
                </a:extLst>
              </p:cNvPr>
              <p:cNvSpPr txBox="1"/>
              <p:nvPr/>
            </p:nvSpPr>
            <p:spPr>
              <a:xfrm>
                <a:off x="8677310" y="9190731"/>
                <a:ext cx="926857"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3600" b="0" i="1" u="none" strike="noStrike" cap="none" spc="0" normalizeH="0" baseline="0" smtClean="0">
                          <a:ln>
                            <a:noFill/>
                          </a:ln>
                          <a:solidFill>
                            <a:srgbClr val="535353"/>
                          </a:solidFill>
                          <a:effectLst/>
                          <a:uFillTx/>
                          <a:latin typeface="Cambria Math" panose="02040503050406030204" pitchFamily="18" charset="0"/>
                          <a:ea typeface="Cambria Math" panose="02040503050406030204" pitchFamily="18" charset="0"/>
                          <a:sym typeface="Gill Sans Light"/>
                        </a:rPr>
                        <m:t>𝜙</m:t>
                      </m:r>
                      <m:r>
                        <a:rPr kumimoji="0" lang="en-US" sz="3600" b="0" i="1" u="none" strike="noStrike" cap="none" spc="0" normalizeH="0" baseline="0" smtClean="0">
                          <a:ln>
                            <a:noFill/>
                          </a:ln>
                          <a:solidFill>
                            <a:srgbClr val="535353"/>
                          </a:solidFill>
                          <a:effectLst/>
                          <a:uFillTx/>
                          <a:latin typeface="Cambria Math" panose="02040503050406030204" pitchFamily="18" charset="0"/>
                          <a:ea typeface="Cambria Math" panose="02040503050406030204" pitchFamily="18" charset="0"/>
                          <a:sym typeface="Gill Sans Light"/>
                        </a:rPr>
                        <m:t>≡</m:t>
                      </m:r>
                    </m:oMath>
                  </m:oMathPara>
                </a14:m>
                <a:endParaRPr kumimoji="0" lang="en-US" sz="3600" b="0" i="0" u="none" strike="noStrike" cap="none" spc="0" normalizeH="0" baseline="0" dirty="0">
                  <a:ln>
                    <a:noFill/>
                  </a:ln>
                  <a:solidFill>
                    <a:srgbClr val="535353"/>
                  </a:solidFill>
                  <a:effectLst/>
                  <a:uFillTx/>
                  <a:latin typeface="+mn-lt"/>
                  <a:ea typeface="+mn-ea"/>
                  <a:cs typeface="+mn-cs"/>
                  <a:sym typeface="Gill Sans Light"/>
                </a:endParaRPr>
              </a:p>
            </p:txBody>
          </p:sp>
        </mc:Choice>
        <mc:Fallback xmlns="">
          <p:sp>
            <p:nvSpPr>
              <p:cNvPr id="21" name="TextBox 20">
                <a:extLst>
                  <a:ext uri="{FF2B5EF4-FFF2-40B4-BE49-F238E27FC236}">
                    <a16:creationId xmlns:a16="http://schemas.microsoft.com/office/drawing/2014/main" id="{C835BA69-7290-2D40-A3A6-81AD006EA32F}"/>
                  </a:ext>
                </a:extLst>
              </p:cNvPr>
              <p:cNvSpPr txBox="1">
                <a:spLocks noRot="1" noChangeAspect="1" noMove="1" noResize="1" noEditPoints="1" noAdjustHandles="1" noChangeArrowheads="1" noChangeShapeType="1" noTextEdit="1"/>
              </p:cNvSpPr>
              <p:nvPr/>
            </p:nvSpPr>
            <p:spPr>
              <a:xfrm>
                <a:off x="8677310" y="9190731"/>
                <a:ext cx="926857" cy="553998"/>
              </a:xfrm>
              <a:prstGeom prst="rect">
                <a:avLst/>
              </a:prstGeom>
              <a:blipFill>
                <a:blip r:embed="rId8"/>
                <a:stretch>
                  <a:fillRect l="-21622" b="-34091"/>
                </a:stretch>
              </a:blipFill>
              <a:ln w="12700" cap="flat">
                <a:noFill/>
                <a:miter lim="400000"/>
              </a:ln>
              <a:effectLst/>
            </p:spPr>
            <p:txBody>
              <a:bodyPr/>
              <a:lstStyle/>
              <a:p>
                <a:r>
                  <a:rPr lang="en-US">
                    <a:noFill/>
                  </a:rPr>
                  <a:t> </a:t>
                </a:r>
              </a:p>
            </p:txBody>
          </p:sp>
        </mc:Fallback>
      </mc:AlternateContent>
      <p:sp>
        <p:nvSpPr>
          <p:cNvPr id="11" name="TextBox 10">
            <a:extLst>
              <a:ext uri="{FF2B5EF4-FFF2-40B4-BE49-F238E27FC236}">
                <a16:creationId xmlns:a16="http://schemas.microsoft.com/office/drawing/2014/main" id="{2AA09540-367F-1346-ABB6-E6BE0778E37E}"/>
              </a:ext>
            </a:extLst>
          </p:cNvPr>
          <p:cNvSpPr txBox="1"/>
          <p:nvPr/>
        </p:nvSpPr>
        <p:spPr>
          <a:xfrm>
            <a:off x="9427650" y="9220121"/>
            <a:ext cx="348012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35353"/>
                </a:solidFill>
                <a:effectLst/>
                <a:uFillTx/>
                <a:latin typeface="+mn-lt"/>
                <a:ea typeface="+mn-ea"/>
                <a:cs typeface="+mn-cs"/>
                <a:sym typeface="Gill Sans Light"/>
              </a:rPr>
              <a:t>“Atomic” work function</a:t>
            </a:r>
          </a:p>
        </p:txBody>
      </p:sp>
      <p:pic>
        <p:nvPicPr>
          <p:cNvPr id="22" name="Picture 21">
            <a:extLst>
              <a:ext uri="{FF2B5EF4-FFF2-40B4-BE49-F238E27FC236}">
                <a16:creationId xmlns:a16="http://schemas.microsoft.com/office/drawing/2014/main" id="{010A21B8-3277-3F4D-8F49-1B1EE74A21E8}"/>
              </a:ext>
            </a:extLst>
          </p:cNvPr>
          <p:cNvPicPr>
            <a:picLocks noChangeAspect="1"/>
          </p:cNvPicPr>
          <p:nvPr/>
        </p:nvPicPr>
        <p:blipFill rotWithShape="1">
          <a:blip r:embed="rId9">
            <a:extLst>
              <a:ext uri="{28A0092B-C50C-407E-A947-70E740481C1C}">
                <a14:useLocalDpi xmlns:a14="http://schemas.microsoft.com/office/drawing/2010/main" val="0"/>
              </a:ext>
            </a:extLst>
          </a:blip>
          <a:srcRect l="34442" t="9921" r="14308" b="25740"/>
          <a:stretch/>
        </p:blipFill>
        <p:spPr>
          <a:xfrm>
            <a:off x="12241547" y="5505660"/>
            <a:ext cx="707168" cy="621547"/>
          </a:xfrm>
          <a:prstGeom prst="rect">
            <a:avLst/>
          </a:prstGeom>
        </p:spPr>
      </p:pic>
      <p:pic>
        <p:nvPicPr>
          <p:cNvPr id="23" name="Picture 22">
            <a:extLst>
              <a:ext uri="{FF2B5EF4-FFF2-40B4-BE49-F238E27FC236}">
                <a16:creationId xmlns:a16="http://schemas.microsoft.com/office/drawing/2014/main" id="{40B71847-88B7-5B4C-B2C1-588C441368CC}"/>
              </a:ext>
            </a:extLst>
          </p:cNvPr>
          <p:cNvPicPr>
            <a:picLocks noChangeAspect="1"/>
          </p:cNvPicPr>
          <p:nvPr/>
        </p:nvPicPr>
        <p:blipFill rotWithShape="1">
          <a:blip r:embed="rId9">
            <a:extLst>
              <a:ext uri="{28A0092B-C50C-407E-A947-70E740481C1C}">
                <a14:useLocalDpi xmlns:a14="http://schemas.microsoft.com/office/drawing/2010/main" val="0"/>
              </a:ext>
            </a:extLst>
          </a:blip>
          <a:srcRect l="34442" t="9921" r="14308" b="25740"/>
          <a:stretch/>
        </p:blipFill>
        <p:spPr>
          <a:xfrm>
            <a:off x="11745624" y="4903601"/>
            <a:ext cx="704562" cy="619256"/>
          </a:xfrm>
          <a:prstGeom prst="rect">
            <a:avLst/>
          </a:prstGeom>
        </p:spPr>
      </p:pic>
      <p:pic>
        <p:nvPicPr>
          <p:cNvPr id="24" name="Picture 23">
            <a:extLst>
              <a:ext uri="{FF2B5EF4-FFF2-40B4-BE49-F238E27FC236}">
                <a16:creationId xmlns:a16="http://schemas.microsoft.com/office/drawing/2014/main" id="{F658B7D7-627C-474E-812E-209B43E36A38}"/>
              </a:ext>
            </a:extLst>
          </p:cNvPr>
          <p:cNvPicPr>
            <a:picLocks noChangeAspect="1"/>
          </p:cNvPicPr>
          <p:nvPr/>
        </p:nvPicPr>
        <p:blipFill rotWithShape="1">
          <a:blip r:embed="rId9">
            <a:extLst>
              <a:ext uri="{28A0092B-C50C-407E-A947-70E740481C1C}">
                <a14:useLocalDpi xmlns:a14="http://schemas.microsoft.com/office/drawing/2010/main" val="0"/>
              </a:ext>
            </a:extLst>
          </a:blip>
          <a:srcRect l="34442" t="9921" r="14308" b="25740"/>
          <a:stretch/>
        </p:blipFill>
        <p:spPr>
          <a:xfrm>
            <a:off x="7603946" y="5073206"/>
            <a:ext cx="826033" cy="726020"/>
          </a:xfrm>
          <a:prstGeom prst="rect">
            <a:avLst/>
          </a:prstGeom>
        </p:spPr>
      </p:pic>
      <p:pic>
        <p:nvPicPr>
          <p:cNvPr id="25" name="Picture 24">
            <a:extLst>
              <a:ext uri="{FF2B5EF4-FFF2-40B4-BE49-F238E27FC236}">
                <a16:creationId xmlns:a16="http://schemas.microsoft.com/office/drawing/2014/main" id="{80F91314-AF12-E746-A0DF-BEB410BA5B15}"/>
              </a:ext>
            </a:extLst>
          </p:cNvPr>
          <p:cNvPicPr>
            <a:picLocks noChangeAspect="1"/>
          </p:cNvPicPr>
          <p:nvPr/>
        </p:nvPicPr>
        <p:blipFill rotWithShape="1">
          <a:blip r:embed="rId9">
            <a:extLst>
              <a:ext uri="{28A0092B-C50C-407E-A947-70E740481C1C}">
                <a14:useLocalDpi xmlns:a14="http://schemas.microsoft.com/office/drawing/2010/main" val="0"/>
              </a:ext>
            </a:extLst>
          </a:blip>
          <a:srcRect l="34442" t="9921" r="14308" b="25740"/>
          <a:stretch/>
        </p:blipFill>
        <p:spPr>
          <a:xfrm>
            <a:off x="11208414" y="4399839"/>
            <a:ext cx="654170" cy="574966"/>
          </a:xfrm>
          <a:prstGeom prst="rect">
            <a:avLst/>
          </a:prstGeom>
        </p:spPr>
      </p:pic>
      <p:pic>
        <p:nvPicPr>
          <p:cNvPr id="26" name="Picture 25">
            <a:extLst>
              <a:ext uri="{FF2B5EF4-FFF2-40B4-BE49-F238E27FC236}">
                <a16:creationId xmlns:a16="http://schemas.microsoft.com/office/drawing/2014/main" id="{5F5B6255-374D-0846-AFC0-41A55E74B603}"/>
              </a:ext>
            </a:extLst>
          </p:cNvPr>
          <p:cNvPicPr>
            <a:picLocks noChangeAspect="1"/>
          </p:cNvPicPr>
          <p:nvPr/>
        </p:nvPicPr>
        <p:blipFill rotWithShape="1">
          <a:blip r:embed="rId9">
            <a:extLst>
              <a:ext uri="{28A0092B-C50C-407E-A947-70E740481C1C}">
                <a14:useLocalDpi xmlns:a14="http://schemas.microsoft.com/office/drawing/2010/main" val="0"/>
              </a:ext>
            </a:extLst>
          </a:blip>
          <a:srcRect l="34442" t="9921" r="14308" b="25740"/>
          <a:stretch/>
        </p:blipFill>
        <p:spPr>
          <a:xfrm>
            <a:off x="10681843" y="4058490"/>
            <a:ext cx="609857" cy="536018"/>
          </a:xfrm>
          <a:prstGeom prst="rect">
            <a:avLst/>
          </a:prstGeom>
        </p:spPr>
      </p:pic>
    </p:spTree>
    <p:extLst>
      <p:ext uri="{BB962C8B-B14F-4D97-AF65-F5344CB8AC3E}">
        <p14:creationId xmlns:p14="http://schemas.microsoft.com/office/powerpoint/2010/main" val="3738804754"/>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a14="http://schemas.microsoft.com/office/drawing/2010/main" xmlns:m="http://schemas.openxmlformats.org/officeDocument/2006/math" xmlns="">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Image" descr="Image"/>
          <p:cNvPicPr>
            <a:picLocks noChangeAspect="1"/>
          </p:cNvPicPr>
          <p:nvPr/>
        </p:nvPicPr>
        <p:blipFill>
          <a:blip r:embed="rId3"/>
          <a:stretch>
            <a:fillRect/>
          </a:stretch>
        </p:blipFill>
        <p:spPr>
          <a:xfrm>
            <a:off x="8573745" y="2467567"/>
            <a:ext cx="4285030" cy="1420040"/>
          </a:xfrm>
          <a:prstGeom prst="rect">
            <a:avLst/>
          </a:prstGeom>
          <a:ln w="12700">
            <a:miter lim="400000"/>
          </a:ln>
        </p:spPr>
      </p:pic>
      <p:pic>
        <p:nvPicPr>
          <p:cNvPr id="301" name="Image" descr="Image"/>
          <p:cNvPicPr>
            <a:picLocks noChangeAspect="1"/>
          </p:cNvPicPr>
          <p:nvPr/>
        </p:nvPicPr>
        <p:blipFill rotWithShape="1">
          <a:blip r:embed="rId4"/>
          <a:srcRect t="17975" b="58828"/>
          <a:stretch/>
        </p:blipFill>
        <p:spPr>
          <a:xfrm>
            <a:off x="6335207" y="989581"/>
            <a:ext cx="6718301" cy="1269745"/>
          </a:xfrm>
          <a:prstGeom prst="rect">
            <a:avLst/>
          </a:prstGeom>
          <a:ln w="12700">
            <a:miter lim="400000"/>
          </a:ln>
        </p:spPr>
      </p:pic>
      <p:pic>
        <p:nvPicPr>
          <p:cNvPr id="309" name="Image" descr="Image"/>
          <p:cNvPicPr>
            <a:picLocks noChangeAspect="1"/>
          </p:cNvPicPr>
          <p:nvPr/>
        </p:nvPicPr>
        <p:blipFill>
          <a:blip r:embed="rId5"/>
          <a:stretch>
            <a:fillRect/>
          </a:stretch>
        </p:blipFill>
        <p:spPr>
          <a:xfrm>
            <a:off x="6415640" y="989582"/>
            <a:ext cx="3340101" cy="546100"/>
          </a:xfrm>
          <a:prstGeom prst="rect">
            <a:avLst/>
          </a:prstGeom>
          <a:ln w="12700">
            <a:miter lim="400000"/>
          </a:ln>
        </p:spPr>
      </p:pic>
      <p:sp>
        <p:nvSpPr>
          <p:cNvPr id="310" name="𝝙EFWHM = 0.022 eV @ 0.8 eV"/>
          <p:cNvSpPr txBox="1"/>
          <p:nvPr/>
        </p:nvSpPr>
        <p:spPr>
          <a:xfrm>
            <a:off x="9334524" y="1620362"/>
            <a:ext cx="3472842" cy="7957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ts val="3600"/>
              </a:lnSpc>
              <a:defRPr sz="2000">
                <a:solidFill>
                  <a:srgbClr val="0000FF"/>
                </a:solidFill>
                <a:latin typeface="Arial"/>
                <a:ea typeface="Arial"/>
                <a:cs typeface="Arial"/>
                <a:sym typeface="Arial"/>
              </a:defRPr>
            </a:pPr>
            <a:r>
              <a:rPr>
                <a:latin typeface="Symbol"/>
                <a:ea typeface="Symbol"/>
                <a:cs typeface="Symbol"/>
                <a:sym typeface="Symbol"/>
              </a:rPr>
              <a:t>𝝙</a:t>
            </a:r>
            <a:r>
              <a:rPr i="1"/>
              <a:t>E</a:t>
            </a:r>
            <a:r>
              <a:rPr i="1" baseline="-5999"/>
              <a:t>FWHM </a:t>
            </a:r>
            <a:r>
              <a:t>= 0.022 eV @ 0.8 eV</a:t>
            </a:r>
            <a:endParaRPr>
              <a:solidFill>
                <a:srgbClr val="000000"/>
              </a:solidFill>
              <a:latin typeface="Times Roman"/>
              <a:ea typeface="Times Roman"/>
              <a:cs typeface="Times Roman"/>
              <a:sym typeface="Times Roman"/>
            </a:endParaRPr>
          </a:p>
        </p:txBody>
      </p:sp>
      <p:sp>
        <p:nvSpPr>
          <p:cNvPr id="311" name="𝝙EFWHM = 0.05 eV @ 10 eV"/>
          <p:cNvSpPr txBox="1"/>
          <p:nvPr/>
        </p:nvSpPr>
        <p:spPr>
          <a:xfrm>
            <a:off x="9734325" y="949616"/>
            <a:ext cx="3197511"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ts val="3600"/>
              </a:lnSpc>
              <a:defRPr sz="2000">
                <a:solidFill>
                  <a:srgbClr val="0000FF"/>
                </a:solidFill>
                <a:latin typeface="Arial"/>
                <a:ea typeface="Arial"/>
                <a:cs typeface="Arial"/>
                <a:sym typeface="Arial"/>
              </a:defRPr>
            </a:pPr>
            <a:r>
              <a:rPr>
                <a:latin typeface="Symbol"/>
                <a:ea typeface="Symbol"/>
                <a:cs typeface="Symbol"/>
                <a:sym typeface="Symbol"/>
              </a:rPr>
              <a:t>𝝙</a:t>
            </a:r>
            <a:r>
              <a:rPr i="1"/>
              <a:t>E</a:t>
            </a:r>
            <a:r>
              <a:rPr i="1" baseline="-5999"/>
              <a:t>FWHM </a:t>
            </a:r>
            <a:r>
              <a:t>= 0.05 eV @ 10 eV</a:t>
            </a:r>
          </a:p>
        </p:txBody>
      </p:sp>
      <p:sp>
        <p:nvSpPr>
          <p:cNvPr id="312" name="CaloRImeTER"/>
          <p:cNvSpPr txBox="1">
            <a:spLocks noGrp="1"/>
          </p:cNvSpPr>
          <p:nvPr>
            <p:ph type="title" idx="4294967295"/>
          </p:nvPr>
        </p:nvSpPr>
        <p:spPr>
          <a:xfrm>
            <a:off x="355600" y="-539976"/>
            <a:ext cx="12293600" cy="1894863"/>
          </a:xfrm>
          <a:prstGeom prst="rect">
            <a:avLst/>
          </a:prstGeom>
        </p:spPr>
        <p:txBody>
          <a:bodyPr>
            <a:normAutofit/>
          </a:bodyPr>
          <a:lstStyle>
            <a:lvl1pPr>
              <a:defRPr sz="5200">
                <a:solidFill>
                  <a:srgbClr val="000000"/>
                </a:solidFill>
                <a:latin typeface="Gill Sans SemiBold"/>
                <a:ea typeface="Gill Sans SemiBold"/>
                <a:cs typeface="Gill Sans SemiBold"/>
                <a:sym typeface="Gill Sans SemiBold"/>
              </a:defRPr>
            </a:lvl1pPr>
          </a:lstStyle>
          <a:p>
            <a:r>
              <a:rPr lang="en-US" sz="4400" dirty="0">
                <a:latin typeface="Gill Sans" panose="020B0502020104020203" pitchFamily="34" charset="-79"/>
                <a:cs typeface="Gill Sans" panose="020B0502020104020203" pitchFamily="34" charset="-79"/>
              </a:rPr>
              <a:t>Micro-</a:t>
            </a:r>
            <a:r>
              <a:rPr sz="4400" dirty="0" err="1">
                <a:latin typeface="Gill Sans" panose="020B0502020104020203" pitchFamily="34" charset="-79"/>
                <a:cs typeface="Gill Sans" panose="020B0502020104020203" pitchFamily="34" charset="-79"/>
              </a:rPr>
              <a:t>CaloRImeTER</a:t>
            </a:r>
            <a:endParaRPr sz="4400" dirty="0">
              <a:latin typeface="Gill Sans" panose="020B0502020104020203" pitchFamily="34" charset="-79"/>
              <a:cs typeface="Gill Sans" panose="020B0502020104020203" pitchFamily="34" charset="-79"/>
            </a:endParaRPr>
          </a:p>
        </p:txBody>
      </p:sp>
      <p:sp>
        <p:nvSpPr>
          <p:cNvPr id="313" name="Text"/>
          <p:cNvSpPr txBox="1"/>
          <p:nvPr/>
        </p:nvSpPr>
        <p:spPr>
          <a:xfrm>
            <a:off x="11962301" y="1207931"/>
            <a:ext cx="460376" cy="330201"/>
          </a:xfrm>
          <a:prstGeom prst="rect">
            <a:avLst/>
          </a:prstGeom>
          <a:ln w="12700">
            <a:miter lim="400000"/>
          </a:ln>
        </p:spPr>
        <p:txBody>
          <a:bodyPr wrap="none" lIns="50800" tIns="50800" rIns="50800" bIns="50800" anchor="ctr">
            <a:spAutoFit/>
          </a:bodyPr>
          <a:lstStyle/>
          <a:p>
            <a:pPr>
              <a:defRPr sz="1600">
                <a:solidFill>
                  <a:srgbClr val="000000"/>
                </a:solidFill>
              </a:defRPr>
            </a:pPr>
            <a:endParaRPr/>
          </a:p>
        </p:txBody>
      </p:sp>
      <p:pic>
        <p:nvPicPr>
          <p:cNvPr id="304" name="Image" descr="Image"/>
          <p:cNvPicPr>
            <a:picLocks noChangeAspect="1"/>
          </p:cNvPicPr>
          <p:nvPr/>
        </p:nvPicPr>
        <p:blipFill>
          <a:blip r:embed="rId6"/>
          <a:stretch>
            <a:fillRect/>
          </a:stretch>
        </p:blipFill>
        <p:spPr>
          <a:xfrm>
            <a:off x="8557408" y="3636719"/>
            <a:ext cx="4285030" cy="2837883"/>
          </a:xfrm>
          <a:prstGeom prst="rect">
            <a:avLst/>
          </a:prstGeom>
          <a:ln w="12700">
            <a:miter lim="400000"/>
          </a:ln>
        </p:spPr>
      </p:pic>
      <p:pic>
        <p:nvPicPr>
          <p:cNvPr id="22" name="Picture 21">
            <a:extLst>
              <a:ext uri="{FF2B5EF4-FFF2-40B4-BE49-F238E27FC236}">
                <a16:creationId xmlns:a16="http://schemas.microsoft.com/office/drawing/2014/main" id="{6CE36A78-4155-644D-8761-AFC67587005C}"/>
              </a:ext>
            </a:extLst>
          </p:cNvPr>
          <p:cNvPicPr>
            <a:picLocks noChangeAspect="1"/>
          </p:cNvPicPr>
          <p:nvPr/>
        </p:nvPicPr>
        <p:blipFill rotWithShape="1">
          <a:blip r:embed="rId7"/>
          <a:srcRect t="50580" r="73902" b="3127"/>
          <a:stretch/>
        </p:blipFill>
        <p:spPr>
          <a:xfrm>
            <a:off x="8541074" y="6602475"/>
            <a:ext cx="4317701" cy="2750020"/>
          </a:xfrm>
          <a:prstGeom prst="rect">
            <a:avLst/>
          </a:prstGeom>
        </p:spPr>
      </p:pic>
      <p:grpSp>
        <p:nvGrpSpPr>
          <p:cNvPr id="4" name="Group 3">
            <a:extLst>
              <a:ext uri="{FF2B5EF4-FFF2-40B4-BE49-F238E27FC236}">
                <a16:creationId xmlns:a16="http://schemas.microsoft.com/office/drawing/2014/main" id="{C9999F1D-B707-2E44-AA58-226ABC95A422}"/>
              </a:ext>
            </a:extLst>
          </p:cNvPr>
          <p:cNvGrpSpPr/>
          <p:nvPr/>
        </p:nvGrpSpPr>
        <p:grpSpPr>
          <a:xfrm>
            <a:off x="166212" y="3877338"/>
            <a:ext cx="8471977" cy="5649173"/>
            <a:chOff x="166212" y="3877338"/>
            <a:chExt cx="8471977" cy="5649173"/>
          </a:xfrm>
        </p:grpSpPr>
        <p:pic>
          <p:nvPicPr>
            <p:cNvPr id="25" name="Picture 24" descr="A graph of a number of people&#10;&#10;AI-generated content may be incorrect.">
              <a:extLst>
                <a:ext uri="{FF2B5EF4-FFF2-40B4-BE49-F238E27FC236}">
                  <a16:creationId xmlns:a16="http://schemas.microsoft.com/office/drawing/2014/main" id="{3493425F-7054-7D4B-95CD-A37071F22046}"/>
                </a:ext>
              </a:extLst>
            </p:cNvPr>
            <p:cNvPicPr>
              <a:picLocks noChangeAspect="1"/>
            </p:cNvPicPr>
            <p:nvPr/>
          </p:nvPicPr>
          <p:blipFill>
            <a:blip r:embed="rId8"/>
            <a:stretch>
              <a:fillRect/>
            </a:stretch>
          </p:blipFill>
          <p:spPr>
            <a:xfrm>
              <a:off x="166212" y="5745585"/>
              <a:ext cx="4503562" cy="3780926"/>
            </a:xfrm>
            <a:prstGeom prst="rect">
              <a:avLst/>
            </a:prstGeom>
          </p:spPr>
        </p:pic>
        <p:sp>
          <p:nvSpPr>
            <p:cNvPr id="2" name="TextBox 1">
              <a:extLst>
                <a:ext uri="{FF2B5EF4-FFF2-40B4-BE49-F238E27FC236}">
                  <a16:creationId xmlns:a16="http://schemas.microsoft.com/office/drawing/2014/main" id="{E2FA5311-D3F5-BC67-56D1-AAD8AD532BDC}"/>
                </a:ext>
              </a:extLst>
            </p:cNvPr>
            <p:cNvSpPr txBox="1"/>
            <p:nvPr/>
          </p:nvSpPr>
          <p:spPr>
            <a:xfrm>
              <a:off x="307214" y="3877338"/>
              <a:ext cx="7701343"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2060"/>
                  </a:solidFill>
                  <a:effectLst/>
                  <a:uFillTx/>
                  <a:latin typeface="+mn-lt"/>
                  <a:ea typeface="+mn-ea"/>
                  <a:cs typeface="+mn-cs"/>
                  <a:sym typeface="Gill Sans Light"/>
                </a:rPr>
                <a:t>Based on the expertise of the </a:t>
              </a:r>
              <a:r>
                <a:rPr kumimoji="0" lang="en-US" sz="2400" b="1" i="0" u="none" strike="noStrike" cap="none" spc="0" normalizeH="0" baseline="0" dirty="0" err="1">
                  <a:ln>
                    <a:noFill/>
                  </a:ln>
                  <a:solidFill>
                    <a:srgbClr val="002060"/>
                  </a:solidFill>
                  <a:effectLst/>
                  <a:uFillTx/>
                  <a:latin typeface="+mn-lt"/>
                  <a:ea typeface="+mn-ea"/>
                  <a:cs typeface="+mn-cs"/>
                  <a:sym typeface="Gill Sans Light"/>
                </a:rPr>
                <a:t>INRiM</a:t>
              </a:r>
              <a:r>
                <a:rPr kumimoji="0" lang="en-US" sz="2400" b="1" i="0" u="none" strike="noStrike" cap="none" spc="0" normalizeH="0" baseline="0" dirty="0">
                  <a:ln>
                    <a:noFill/>
                  </a:ln>
                  <a:solidFill>
                    <a:srgbClr val="002060"/>
                  </a:solidFill>
                  <a:effectLst/>
                  <a:uFillTx/>
                  <a:latin typeface="+mn-lt"/>
                  <a:ea typeface="+mn-ea"/>
                  <a:cs typeface="+mn-cs"/>
                  <a:sym typeface="Gill Sans Light"/>
                </a:rPr>
                <a:t> important results h</a:t>
              </a:r>
              <a:r>
                <a:rPr lang="en-US" sz="2400" b="1" dirty="0">
                  <a:solidFill>
                    <a:srgbClr val="002060"/>
                  </a:solidFill>
                </a:rPr>
                <a:t>ave been achieved on electron measurement with TES.</a:t>
              </a:r>
            </a:p>
            <a:p>
              <a:pPr marL="0" marR="0" indent="0" algn="just" defTabSz="584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2060"/>
                  </a:solidFill>
                  <a:effectLst/>
                  <a:uFillTx/>
                  <a:latin typeface="+mn-lt"/>
                  <a:ea typeface="+mn-ea"/>
                  <a:cs typeface="+mn-cs"/>
                  <a:sym typeface="Gill Sans Light"/>
                </a:rPr>
                <a:t>Key elements of the measurements: performing TES and new e-source based on </a:t>
              </a:r>
              <a:r>
                <a:rPr lang="en-US" sz="2400" b="1" dirty="0">
                  <a:solidFill>
                    <a:srgbClr val="002060"/>
                  </a:solidFill>
                </a:rPr>
                <a:t>nanostructures </a:t>
              </a:r>
              <a:endParaRPr kumimoji="0" lang="en-US" sz="2400" b="1" i="0" u="none" strike="noStrike" cap="none" spc="0" normalizeH="0" baseline="0" dirty="0">
                <a:ln>
                  <a:noFill/>
                </a:ln>
                <a:solidFill>
                  <a:srgbClr val="002060"/>
                </a:solidFill>
                <a:effectLst/>
                <a:uFillTx/>
                <a:latin typeface="+mn-lt"/>
                <a:ea typeface="+mn-ea"/>
                <a:cs typeface="+mn-cs"/>
                <a:sym typeface="Gill Sans Light"/>
              </a:endParaRPr>
            </a:p>
          </p:txBody>
        </p:sp>
        <p:sp>
          <p:nvSpPr>
            <p:cNvPr id="9" name="TextBox 8">
              <a:extLst>
                <a:ext uri="{FF2B5EF4-FFF2-40B4-BE49-F238E27FC236}">
                  <a16:creationId xmlns:a16="http://schemas.microsoft.com/office/drawing/2014/main" id="{4486421D-1C53-1B87-107E-1D116FA39FDD}"/>
                </a:ext>
              </a:extLst>
            </p:cNvPr>
            <p:cNvSpPr txBox="1"/>
            <p:nvPr/>
          </p:nvSpPr>
          <p:spPr>
            <a:xfrm>
              <a:off x="4749466" y="5585131"/>
              <a:ext cx="3888723"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tx1">
                      <a:lumMod val="50000"/>
                    </a:schemeClr>
                  </a:solidFill>
                  <a:effectLst/>
                  <a:uFillTx/>
                  <a:latin typeface="+mn-lt"/>
                  <a:ea typeface="+mn-ea"/>
                  <a:cs typeface="+mn-cs"/>
                  <a:sym typeface="Gill Sans Light"/>
                </a:rPr>
                <a:t>First measurement of electrons </a:t>
              </a:r>
            </a:p>
            <a:p>
              <a:pPr marL="0" marR="0" indent="0" algn="ctr" defTabSz="584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tx1">
                      <a:lumMod val="50000"/>
                    </a:schemeClr>
                  </a:solidFill>
                  <a:effectLst/>
                  <a:uFillTx/>
                  <a:latin typeface="+mn-lt"/>
                  <a:ea typeface="+mn-ea"/>
                  <a:cs typeface="+mn-cs"/>
                  <a:sym typeface="Gill Sans Light"/>
                </a:rPr>
                <a:t> at 100 V </a:t>
              </a:r>
              <a:r>
                <a:rPr lang="en-US" sz="2800" b="1" dirty="0">
                  <a:solidFill>
                    <a:schemeClr val="tx1">
                      <a:lumMod val="50000"/>
                    </a:schemeClr>
                  </a:solidFill>
                </a:rPr>
                <a:t>with resolution of ~1-1.5 eV</a:t>
              </a:r>
              <a:endParaRPr kumimoji="0" lang="en-US" sz="1200" b="1" i="0" u="none" strike="noStrike" cap="none" spc="0" normalizeH="0" baseline="0" dirty="0">
                <a:ln>
                  <a:noFill/>
                </a:ln>
                <a:solidFill>
                  <a:schemeClr val="tx1">
                    <a:lumMod val="50000"/>
                  </a:schemeClr>
                </a:solidFill>
                <a:effectLst/>
                <a:uFillTx/>
                <a:latin typeface="+mn-lt"/>
                <a:ea typeface="+mn-ea"/>
                <a:cs typeface="+mn-cs"/>
                <a:sym typeface="Gill Sans Light"/>
              </a:endParaRPr>
            </a:p>
          </p:txBody>
        </p:sp>
        <p:cxnSp>
          <p:nvCxnSpPr>
            <p:cNvPr id="11" name="Straight Arrow Connector 10">
              <a:extLst>
                <a:ext uri="{FF2B5EF4-FFF2-40B4-BE49-F238E27FC236}">
                  <a16:creationId xmlns:a16="http://schemas.microsoft.com/office/drawing/2014/main" id="{13B9E519-8DA4-ECE7-7F34-FBED58858826}"/>
                </a:ext>
              </a:extLst>
            </p:cNvPr>
            <p:cNvCxnSpPr>
              <a:cxnSpLocks/>
            </p:cNvCxnSpPr>
            <p:nvPr/>
          </p:nvCxnSpPr>
          <p:spPr>
            <a:xfrm flipH="1">
              <a:off x="3960536" y="6077779"/>
              <a:ext cx="976060" cy="396823"/>
            </a:xfrm>
            <a:prstGeom prst="straightConnector1">
              <a:avLst/>
            </a:prstGeom>
            <a:noFill/>
            <a:ln w="47625" cap="flat">
              <a:solidFill>
                <a:srgbClr val="5A5F5E"/>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5" name="TextBox 4">
              <a:extLst>
                <a:ext uri="{FF2B5EF4-FFF2-40B4-BE49-F238E27FC236}">
                  <a16:creationId xmlns:a16="http://schemas.microsoft.com/office/drawing/2014/main" id="{3B2BB18E-2FB4-1448-8289-AAF4C3F5CA47}"/>
                </a:ext>
              </a:extLst>
            </p:cNvPr>
            <p:cNvSpPr txBox="1"/>
            <p:nvPr/>
          </p:nvSpPr>
          <p:spPr>
            <a:xfrm>
              <a:off x="4876488" y="8036096"/>
              <a:ext cx="344004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535353"/>
                  </a:solidFill>
                  <a:effectLst/>
                  <a:uFillTx/>
                  <a:latin typeface="+mn-lt"/>
                  <a:ea typeface="+mn-ea"/>
                  <a:cs typeface="+mn-cs"/>
                  <a:sym typeface="Gill Sans Light"/>
                </a:rPr>
                <a:t>Best in the World!</a:t>
              </a:r>
            </a:p>
          </p:txBody>
        </p:sp>
        <p:sp>
          <p:nvSpPr>
            <p:cNvPr id="8" name="TextBox 7">
              <a:extLst>
                <a:ext uri="{FF2B5EF4-FFF2-40B4-BE49-F238E27FC236}">
                  <a16:creationId xmlns:a16="http://schemas.microsoft.com/office/drawing/2014/main" id="{1434DC52-F716-DA29-E427-9A5F24EEB632}"/>
                </a:ext>
              </a:extLst>
            </p:cNvPr>
            <p:cNvSpPr txBox="1"/>
            <p:nvPr/>
          </p:nvSpPr>
          <p:spPr>
            <a:xfrm>
              <a:off x="445434" y="5668809"/>
              <a:ext cx="3319308"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2400" dirty="0"/>
                <a:t>arXiv:2405.19475v2</a:t>
              </a:r>
              <a:endParaRPr lang="en-US" sz="2400" dirty="0"/>
            </a:p>
          </p:txBody>
        </p:sp>
      </p:grpSp>
      <p:sp>
        <p:nvSpPr>
          <p:cNvPr id="3" name="Slide Number Placeholder 2">
            <a:extLst>
              <a:ext uri="{FF2B5EF4-FFF2-40B4-BE49-F238E27FC236}">
                <a16:creationId xmlns:a16="http://schemas.microsoft.com/office/drawing/2014/main" id="{6EDC91CE-8DF1-9A21-D49A-B0190E8404E3}"/>
              </a:ext>
            </a:extLst>
          </p:cNvPr>
          <p:cNvSpPr>
            <a:spLocks noGrp="1"/>
          </p:cNvSpPr>
          <p:nvPr>
            <p:ph type="sldNum" sz="quarter" idx="2"/>
          </p:nvPr>
        </p:nvSpPr>
        <p:spPr>
          <a:xfrm>
            <a:off x="6708090" y="8996895"/>
            <a:ext cx="342901" cy="355600"/>
          </a:xfrm>
        </p:spPr>
        <p:txBody>
          <a:bodyPr/>
          <a:lstStyle/>
          <a:p>
            <a:fld id="{86CB4B4D-7CA3-9044-876B-883B54F8677D}" type="slidenum">
              <a:rPr lang="en-IT" smtClean="0"/>
              <a:t>19</a:t>
            </a:fld>
            <a:endParaRPr lang="en-IT"/>
          </a:p>
        </p:txBody>
      </p:sp>
      <p:pic>
        <p:nvPicPr>
          <p:cNvPr id="23" name="Picture 22" descr="microCal2.png">
            <a:extLst>
              <a:ext uri="{FF2B5EF4-FFF2-40B4-BE49-F238E27FC236}">
                <a16:creationId xmlns:a16="http://schemas.microsoft.com/office/drawing/2014/main" id="{FAF1EE79-E28E-8546-9CD1-79A1DF1738F6}"/>
              </a:ext>
            </a:extLst>
          </p:cNvPr>
          <p:cNvPicPr>
            <a:picLocks noChangeAspect="1"/>
          </p:cNvPicPr>
          <p:nvPr/>
        </p:nvPicPr>
        <p:blipFill>
          <a:blip r:embed="rId9"/>
          <a:srcRect/>
          <a:stretch>
            <a:fillRect/>
          </a:stretch>
        </p:blipFill>
        <p:spPr bwMode="auto">
          <a:xfrm>
            <a:off x="337196" y="775252"/>
            <a:ext cx="4412270" cy="3003013"/>
          </a:xfrm>
          <a:prstGeom prst="rect">
            <a:avLst/>
          </a:prstGeom>
          <a:noFill/>
          <a:ln w="9525">
            <a:noFill/>
            <a:miter lim="800000"/>
            <a:headEnd/>
            <a:tailEnd/>
          </a:ln>
        </p:spPr>
      </p:pic>
      <p:sp>
        <p:nvSpPr>
          <p:cNvPr id="10" name="TextBox 9">
            <a:extLst>
              <a:ext uri="{FF2B5EF4-FFF2-40B4-BE49-F238E27FC236}">
                <a16:creationId xmlns:a16="http://schemas.microsoft.com/office/drawing/2014/main" id="{4C19D4F4-13A4-0B4F-9FA2-8C963490E38E}"/>
              </a:ext>
            </a:extLst>
          </p:cNvPr>
          <p:cNvSpPr txBox="1"/>
          <p:nvPr/>
        </p:nvSpPr>
        <p:spPr>
          <a:xfrm>
            <a:off x="3362321" y="1453960"/>
            <a:ext cx="27892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Gill Sans Light"/>
              </a:rPr>
              <a:t>E</a:t>
            </a:r>
          </a:p>
        </p:txBody>
      </p:sp>
      <p:sp>
        <p:nvSpPr>
          <p:cNvPr id="26" name="TextBox 25">
            <a:extLst>
              <a:ext uri="{FF2B5EF4-FFF2-40B4-BE49-F238E27FC236}">
                <a16:creationId xmlns:a16="http://schemas.microsoft.com/office/drawing/2014/main" id="{6B6372EE-81BE-F441-B3E6-415DF4942542}"/>
              </a:ext>
            </a:extLst>
          </p:cNvPr>
          <p:cNvSpPr txBox="1"/>
          <p:nvPr/>
        </p:nvSpPr>
        <p:spPr>
          <a:xfrm>
            <a:off x="3308779" y="1805469"/>
            <a:ext cx="346249"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bg1"/>
                </a:solidFill>
              </a:rPr>
              <a:t>C</a:t>
            </a:r>
            <a:endParaRPr kumimoji="0" lang="en-US" sz="2800" b="0" i="0" u="none" strike="noStrike" cap="none" spc="0" normalizeH="0" baseline="0" dirty="0">
              <a:ln>
                <a:noFill/>
              </a:ln>
              <a:solidFill>
                <a:schemeClr val="bg1"/>
              </a:solidFill>
              <a:effectLst/>
              <a:uFillTx/>
              <a:latin typeface="+mn-lt"/>
              <a:ea typeface="+mn-ea"/>
              <a:cs typeface="+mn-cs"/>
              <a:sym typeface="Gill Sans Light"/>
            </a:endParaRPr>
          </a:p>
        </p:txBody>
      </p:sp>
      <p:sp>
        <p:nvSpPr>
          <p:cNvPr id="27" name="TextBox 26">
            <a:extLst>
              <a:ext uri="{FF2B5EF4-FFF2-40B4-BE49-F238E27FC236}">
                <a16:creationId xmlns:a16="http://schemas.microsoft.com/office/drawing/2014/main" id="{51C798A1-9954-F942-AC59-FED71C9DE538}"/>
              </a:ext>
            </a:extLst>
          </p:cNvPr>
          <p:cNvSpPr txBox="1"/>
          <p:nvPr/>
        </p:nvSpPr>
        <p:spPr>
          <a:xfrm>
            <a:off x="4209081" y="1266720"/>
            <a:ext cx="39443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2800" dirty="0">
                <a:solidFill>
                  <a:schemeClr val="bg1"/>
                </a:solidFill>
              </a:rPr>
              <a:t>C</a:t>
            </a:r>
            <a:endParaRPr kumimoji="0" lang="en-US" sz="2800" b="0" i="0" u="none" strike="noStrike" cap="none" spc="0" normalizeH="0" baseline="0" dirty="0">
              <a:ln>
                <a:noFill/>
              </a:ln>
              <a:solidFill>
                <a:schemeClr val="bg1"/>
              </a:solidFill>
              <a:effectLst/>
              <a:uFillTx/>
              <a:latin typeface="+mn-lt"/>
              <a:ea typeface="+mn-ea"/>
              <a:cs typeface="+mn-cs"/>
              <a:sym typeface="Gill Sans Light"/>
            </a:endParaRPr>
          </a:p>
        </p:txBody>
      </p:sp>
      <p:sp>
        <p:nvSpPr>
          <p:cNvPr id="28" name="TextBox 27">
            <a:extLst>
              <a:ext uri="{FF2B5EF4-FFF2-40B4-BE49-F238E27FC236}">
                <a16:creationId xmlns:a16="http://schemas.microsoft.com/office/drawing/2014/main" id="{2D4EEB75-3492-3A44-95EA-CEEE3F2D6F3C}"/>
              </a:ext>
            </a:extLst>
          </p:cNvPr>
          <p:cNvSpPr txBox="1"/>
          <p:nvPr/>
        </p:nvSpPr>
        <p:spPr>
          <a:xfrm>
            <a:off x="4246378" y="1712501"/>
            <a:ext cx="36067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Gill Sans Light"/>
              </a:rPr>
              <a:t>G</a:t>
            </a:r>
          </a:p>
        </p:txBody>
      </p:sp>
    </p:spTree>
    <p:extLst>
      <p:ext uri="{BB962C8B-B14F-4D97-AF65-F5344CB8AC3E}">
        <p14:creationId xmlns:p14="http://schemas.microsoft.com/office/powerpoint/2010/main" val="9449427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D84D12-20B1-7546-9F6D-C45583F14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781" y="4638115"/>
            <a:ext cx="5575300" cy="5575300"/>
          </a:xfrm>
          <a:prstGeom prst="rect">
            <a:avLst/>
          </a:prstGeom>
        </p:spPr>
      </p:pic>
      <p:pic>
        <p:nvPicPr>
          <p:cNvPr id="6" name="Picture 5">
            <a:extLst>
              <a:ext uri="{FF2B5EF4-FFF2-40B4-BE49-F238E27FC236}">
                <a16:creationId xmlns:a16="http://schemas.microsoft.com/office/drawing/2014/main" id="{41CF87F8-EECA-FF48-AAFA-79AF650B1A7A}"/>
              </a:ext>
            </a:extLst>
          </p:cNvPr>
          <p:cNvPicPr>
            <a:picLocks noChangeAspect="1"/>
          </p:cNvPicPr>
          <p:nvPr/>
        </p:nvPicPr>
        <p:blipFill rotWithShape="1">
          <a:blip r:embed="rId4">
            <a:extLst>
              <a:ext uri="{28A0092B-C50C-407E-A947-70E740481C1C}">
                <a14:useLocalDpi xmlns:a14="http://schemas.microsoft.com/office/drawing/2010/main" val="0"/>
              </a:ext>
            </a:extLst>
          </a:blip>
          <a:srcRect r="10387"/>
          <a:stretch/>
        </p:blipFill>
        <p:spPr>
          <a:xfrm>
            <a:off x="5056111" y="2723717"/>
            <a:ext cx="3771952" cy="3156077"/>
          </a:xfrm>
          <a:prstGeom prst="rect">
            <a:avLst/>
          </a:prstGeom>
        </p:spPr>
      </p:pic>
      <p:sp>
        <p:nvSpPr>
          <p:cNvPr id="2" name="Slide Number Placeholder 1">
            <a:extLst>
              <a:ext uri="{FF2B5EF4-FFF2-40B4-BE49-F238E27FC236}">
                <a16:creationId xmlns:a16="http://schemas.microsoft.com/office/drawing/2014/main" id="{F0A52B94-8735-D543-9B3C-426978625047}"/>
              </a:ext>
            </a:extLst>
          </p:cNvPr>
          <p:cNvSpPr>
            <a:spLocks noGrp="1"/>
          </p:cNvSpPr>
          <p:nvPr>
            <p:ph type="sldNum" sz="quarter" idx="2"/>
          </p:nvPr>
        </p:nvSpPr>
        <p:spPr/>
        <p:txBody>
          <a:bodyPr/>
          <a:lstStyle/>
          <a:p>
            <a:fld id="{86CB4B4D-7CA3-9044-876B-883B54F8677D}" type="slidenum">
              <a:rPr lang="en-US" smtClean="0"/>
              <a:t>2</a:t>
            </a:fld>
            <a:endParaRPr lang="en-US"/>
          </a:p>
        </p:txBody>
      </p:sp>
      <p:pic>
        <p:nvPicPr>
          <p:cNvPr id="7" name="Picture 6">
            <a:extLst>
              <a:ext uri="{FF2B5EF4-FFF2-40B4-BE49-F238E27FC236}">
                <a16:creationId xmlns:a16="http://schemas.microsoft.com/office/drawing/2014/main" id="{5A20B788-7B17-A14D-9751-C93984FF7B92}"/>
              </a:ext>
            </a:extLst>
          </p:cNvPr>
          <p:cNvPicPr>
            <a:picLocks noChangeAspect="1"/>
          </p:cNvPicPr>
          <p:nvPr/>
        </p:nvPicPr>
        <p:blipFill rotWithShape="1">
          <a:blip r:embed="rId5">
            <a:extLst>
              <a:ext uri="{28A0092B-C50C-407E-A947-70E740481C1C}">
                <a14:useLocalDpi xmlns:a14="http://schemas.microsoft.com/office/drawing/2010/main" val="0"/>
              </a:ext>
            </a:extLst>
          </a:blip>
          <a:srcRect t="37729"/>
          <a:stretch/>
        </p:blipFill>
        <p:spPr>
          <a:xfrm>
            <a:off x="4751608" y="1052177"/>
            <a:ext cx="5276554" cy="2427705"/>
          </a:xfrm>
          <a:prstGeom prst="rect">
            <a:avLst/>
          </a:prstGeom>
        </p:spPr>
      </p:pic>
      <p:pic>
        <p:nvPicPr>
          <p:cNvPr id="9" name="Picture 8">
            <a:extLst>
              <a:ext uri="{FF2B5EF4-FFF2-40B4-BE49-F238E27FC236}">
                <a16:creationId xmlns:a16="http://schemas.microsoft.com/office/drawing/2014/main" id="{02E8E183-98A5-4047-8814-335BC5716A86}"/>
              </a:ext>
            </a:extLst>
          </p:cNvPr>
          <p:cNvPicPr>
            <a:picLocks noChangeAspect="1"/>
          </p:cNvPicPr>
          <p:nvPr/>
        </p:nvPicPr>
        <p:blipFill rotWithShape="1">
          <a:blip r:embed="rId6">
            <a:extLst>
              <a:ext uri="{28A0092B-C50C-407E-A947-70E740481C1C}">
                <a14:useLocalDpi xmlns:a14="http://schemas.microsoft.com/office/drawing/2010/main" val="0"/>
              </a:ext>
            </a:extLst>
          </a:blip>
          <a:srcRect t="11733"/>
          <a:stretch/>
        </p:blipFill>
        <p:spPr>
          <a:xfrm>
            <a:off x="3559385" y="5486400"/>
            <a:ext cx="5266798" cy="4267200"/>
          </a:xfrm>
          <a:prstGeom prst="rect">
            <a:avLst/>
          </a:prstGeom>
        </p:spPr>
      </p:pic>
      <p:pic>
        <p:nvPicPr>
          <p:cNvPr id="3" name="Picture 2">
            <a:extLst>
              <a:ext uri="{FF2B5EF4-FFF2-40B4-BE49-F238E27FC236}">
                <a16:creationId xmlns:a16="http://schemas.microsoft.com/office/drawing/2014/main" id="{8A75ED59-130E-E545-A772-775C6321BA2A}"/>
              </a:ext>
            </a:extLst>
          </p:cNvPr>
          <p:cNvPicPr>
            <a:picLocks noChangeAspect="1"/>
          </p:cNvPicPr>
          <p:nvPr/>
        </p:nvPicPr>
        <p:blipFill>
          <a:blip r:embed="rId7"/>
          <a:stretch>
            <a:fillRect/>
          </a:stretch>
        </p:blipFill>
        <p:spPr>
          <a:xfrm>
            <a:off x="11920" y="1052177"/>
            <a:ext cx="5521092" cy="4002792"/>
          </a:xfrm>
          <a:prstGeom prst="rect">
            <a:avLst/>
          </a:prstGeom>
        </p:spPr>
      </p:pic>
      <p:pic>
        <p:nvPicPr>
          <p:cNvPr id="11" name="Picture 10">
            <a:extLst>
              <a:ext uri="{FF2B5EF4-FFF2-40B4-BE49-F238E27FC236}">
                <a16:creationId xmlns:a16="http://schemas.microsoft.com/office/drawing/2014/main" id="{44BA3644-42E5-454D-8997-A0A8ADEFB9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8806421" y="1074586"/>
            <a:ext cx="4220020" cy="4176737"/>
          </a:xfrm>
          <a:prstGeom prst="rect">
            <a:avLst/>
          </a:prstGeom>
        </p:spPr>
      </p:pic>
      <p:sp>
        <p:nvSpPr>
          <p:cNvPr id="12" name="Rectangle 11">
            <a:extLst>
              <a:ext uri="{FF2B5EF4-FFF2-40B4-BE49-F238E27FC236}">
                <a16:creationId xmlns:a16="http://schemas.microsoft.com/office/drawing/2014/main" id="{C37A723D-A57A-9F41-8544-4783139A904A}"/>
              </a:ext>
            </a:extLst>
          </p:cNvPr>
          <p:cNvSpPr/>
          <p:nvPr/>
        </p:nvSpPr>
        <p:spPr>
          <a:xfrm>
            <a:off x="11840" y="7990367"/>
            <a:ext cx="3533031" cy="1815882"/>
          </a:xfrm>
          <a:prstGeom prst="rect">
            <a:avLst/>
          </a:prstGeom>
          <a:solidFill>
            <a:schemeClr val="bg1"/>
          </a:solidFill>
        </p:spPr>
        <p:txBody>
          <a:bodyPr wrap="square">
            <a:spAutoFit/>
          </a:bodyPr>
          <a:lstStyle/>
          <a:p>
            <a:r>
              <a:rPr lang="en-US" sz="2800" dirty="0">
                <a:solidFill>
                  <a:schemeClr val="bg2">
                    <a:lumMod val="20000"/>
                    <a:lumOff val="80000"/>
                  </a:schemeClr>
                </a:solidFill>
              </a:rPr>
              <a:t>https://</a:t>
            </a:r>
            <a:r>
              <a:rPr lang="en-US" sz="2800" dirty="0" err="1">
                <a:solidFill>
                  <a:schemeClr val="bg2">
                    <a:lumMod val="20000"/>
                    <a:lumOff val="80000"/>
                  </a:schemeClr>
                </a:solidFill>
              </a:rPr>
              <a:t>www.space.com</a:t>
            </a:r>
            <a:r>
              <a:rPr lang="en-US" sz="2800" dirty="0">
                <a:solidFill>
                  <a:schemeClr val="bg2">
                    <a:lumMod val="20000"/>
                    <a:lumOff val="80000"/>
                  </a:schemeClr>
                </a:solidFill>
              </a:rPr>
              <a:t>/</a:t>
            </a:r>
            <a:r>
              <a:rPr lang="en-US" sz="2800" dirty="0" err="1">
                <a:solidFill>
                  <a:schemeClr val="bg2">
                    <a:lumMod val="20000"/>
                    <a:lumOff val="80000"/>
                  </a:schemeClr>
                </a:solidFill>
              </a:rPr>
              <a:t>james</a:t>
            </a:r>
            <a:r>
              <a:rPr lang="en-US" sz="2800" dirty="0">
                <a:solidFill>
                  <a:schemeClr val="bg2">
                    <a:lumMod val="20000"/>
                    <a:lumOff val="80000"/>
                  </a:schemeClr>
                </a:solidFill>
              </a:rPr>
              <a:t>-</a:t>
            </a:r>
            <a:r>
              <a:rPr lang="en-US" sz="2800" dirty="0" err="1">
                <a:solidFill>
                  <a:schemeClr val="bg2">
                    <a:lumMod val="20000"/>
                    <a:lumOff val="80000"/>
                  </a:schemeClr>
                </a:solidFill>
              </a:rPr>
              <a:t>webb</a:t>
            </a:r>
            <a:r>
              <a:rPr lang="en-US" sz="2800" dirty="0">
                <a:solidFill>
                  <a:schemeClr val="bg2">
                    <a:lumMod val="20000"/>
                    <a:lumOff val="80000"/>
                  </a:schemeClr>
                </a:solidFill>
              </a:rPr>
              <a:t>-space-telescope-ancient-black-hole-quasar</a:t>
            </a:r>
          </a:p>
        </p:txBody>
      </p:sp>
      <p:sp>
        <p:nvSpPr>
          <p:cNvPr id="13" name="Rectangle 12">
            <a:extLst>
              <a:ext uri="{FF2B5EF4-FFF2-40B4-BE49-F238E27FC236}">
                <a16:creationId xmlns:a16="http://schemas.microsoft.com/office/drawing/2014/main" id="{0E82D422-7E69-BF4E-A7A5-23BE156A6342}"/>
              </a:ext>
            </a:extLst>
          </p:cNvPr>
          <p:cNvSpPr/>
          <p:nvPr/>
        </p:nvSpPr>
        <p:spPr>
          <a:xfrm>
            <a:off x="7520514" y="8553271"/>
            <a:ext cx="6502400" cy="1200329"/>
          </a:xfrm>
          <a:prstGeom prst="rect">
            <a:avLst/>
          </a:prstGeom>
        </p:spPr>
        <p:txBody>
          <a:bodyPr>
            <a:spAutoFit/>
          </a:bodyPr>
          <a:lstStyle/>
          <a:p>
            <a:r>
              <a:rPr lang="en-US" sz="2400" dirty="0">
                <a:solidFill>
                  <a:schemeClr val="bg2">
                    <a:lumMod val="20000"/>
                    <a:lumOff val="80000"/>
                  </a:schemeClr>
                </a:solidFill>
              </a:rPr>
              <a:t>Event Horizon Telescope</a:t>
            </a:r>
          </a:p>
          <a:p>
            <a:r>
              <a:rPr lang="en-US" sz="2400" dirty="0">
                <a:solidFill>
                  <a:schemeClr val="bg2">
                    <a:lumMod val="20000"/>
                    <a:lumOff val="80000"/>
                  </a:schemeClr>
                </a:solidFill>
              </a:rPr>
              <a:t>Supermassive Black Hole </a:t>
            </a:r>
          </a:p>
          <a:p>
            <a:r>
              <a:rPr lang="en-US" sz="2400" dirty="0">
                <a:solidFill>
                  <a:schemeClr val="bg2">
                    <a:lumMod val="20000"/>
                    <a:lumOff val="80000"/>
                  </a:schemeClr>
                </a:solidFill>
              </a:rPr>
              <a:t>at Center of Milky Way Galaxy</a:t>
            </a:r>
          </a:p>
        </p:txBody>
      </p:sp>
      <p:pic>
        <p:nvPicPr>
          <p:cNvPr id="15" name="Picture 14">
            <a:extLst>
              <a:ext uri="{FF2B5EF4-FFF2-40B4-BE49-F238E27FC236}">
                <a16:creationId xmlns:a16="http://schemas.microsoft.com/office/drawing/2014/main" id="{9B868884-2DCF-C246-9A83-69ADBC2B3B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20" y="5054969"/>
            <a:ext cx="5521092" cy="3107533"/>
          </a:xfrm>
          <a:prstGeom prst="rect">
            <a:avLst/>
          </a:prstGeom>
        </p:spPr>
      </p:pic>
      <p:sp>
        <p:nvSpPr>
          <p:cNvPr id="16" name="Outline">
            <a:extLst>
              <a:ext uri="{FF2B5EF4-FFF2-40B4-BE49-F238E27FC236}">
                <a16:creationId xmlns:a16="http://schemas.microsoft.com/office/drawing/2014/main" id="{3495ECFE-7C8C-AB49-8C36-AC30648564DE}"/>
              </a:ext>
            </a:extLst>
          </p:cNvPr>
          <p:cNvSpPr txBox="1">
            <a:spLocks/>
          </p:cNvSpPr>
          <p:nvPr/>
        </p:nvSpPr>
        <p:spPr>
          <a:xfrm>
            <a:off x="355600" y="-4234"/>
            <a:ext cx="12293600" cy="2438401"/>
          </a:xfrm>
          <a:prstGeom prst="rect">
            <a:avLst/>
          </a:prstGeom>
        </p:spPr>
        <p:txBody>
          <a:bodyPr/>
          <a:lstStyle>
            <a:lvl1pPr marL="0" marR="0" indent="0" algn="ctr" defTabSz="584200" rtl="0" latinLnBrk="0">
              <a:lnSpc>
                <a:spcPct val="100000"/>
              </a:lnSpc>
              <a:spcBef>
                <a:spcPts val="0"/>
              </a:spcBef>
              <a:spcAft>
                <a:spcPts val="0"/>
              </a:spcAft>
              <a:buClrTx/>
              <a:buSzTx/>
              <a:buFontTx/>
              <a:buNone/>
              <a:tabLst/>
              <a:defRPr sz="5200" b="0" i="0" u="none" strike="noStrike" cap="all" spc="0" baseline="0">
                <a:solidFill>
                  <a:srgbClr val="000000"/>
                </a:solidFill>
                <a:uFillTx/>
                <a:latin typeface="Gill Sans SemiBold"/>
                <a:ea typeface="Gill Sans SemiBold"/>
                <a:cs typeface="Gill Sans SemiBold"/>
                <a:sym typeface="Gill Sans SemiBold"/>
              </a:defRPr>
            </a:lvl1pPr>
            <a:lvl2pPr marL="0" marR="0" indent="2286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2pPr>
            <a:lvl3pPr marL="0" marR="0" indent="4572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3pPr>
            <a:lvl4pPr marL="0" marR="0" indent="6858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4pPr>
            <a:lvl5pPr marL="0" marR="0" indent="9144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5pPr>
            <a:lvl6pPr marL="0" marR="0" indent="11430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6pPr>
            <a:lvl7pPr marL="0" marR="0" indent="13716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7pPr>
            <a:lvl8pPr marL="0" marR="0" indent="16002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8pPr>
            <a:lvl9pPr marL="0" marR="0" indent="18288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9pPr>
          </a:lstStyle>
          <a:p>
            <a:pPr hangingPunct="1"/>
            <a:r>
              <a:rPr lang="en-US" dirty="0"/>
              <a:t>Era of Amazing New Telescopes</a:t>
            </a:r>
          </a:p>
        </p:txBody>
      </p:sp>
    </p:spTree>
    <p:extLst>
      <p:ext uri="{BB962C8B-B14F-4D97-AF65-F5344CB8AC3E}">
        <p14:creationId xmlns:p14="http://schemas.microsoft.com/office/powerpoint/2010/main" val="356923651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728066-368E-DB4B-8319-96EDEE325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49" y="4044949"/>
            <a:ext cx="12192000" cy="6858000"/>
          </a:xfrm>
          <a:prstGeom prst="rect">
            <a:avLst/>
          </a:prstGeom>
        </p:spPr>
      </p:pic>
      <p:sp>
        <p:nvSpPr>
          <p:cNvPr id="2" name="Title 1">
            <a:extLst>
              <a:ext uri="{FF2B5EF4-FFF2-40B4-BE49-F238E27FC236}">
                <a16:creationId xmlns:a16="http://schemas.microsoft.com/office/drawing/2014/main" id="{8968EF7F-1BE9-E04A-9FB8-7417A19C1CA6}"/>
              </a:ext>
            </a:extLst>
          </p:cNvPr>
          <p:cNvSpPr>
            <a:spLocks noGrp="1"/>
          </p:cNvSpPr>
          <p:nvPr>
            <p:ph type="title"/>
          </p:nvPr>
        </p:nvSpPr>
        <p:spPr>
          <a:xfrm>
            <a:off x="355600" y="259307"/>
            <a:ext cx="12293600" cy="1465618"/>
          </a:xfrm>
        </p:spPr>
        <p:txBody>
          <a:bodyPr>
            <a:normAutofit fontScale="90000"/>
          </a:bodyPr>
          <a:lstStyle/>
          <a:p>
            <a:r>
              <a:rPr lang="en-US" dirty="0"/>
              <a:t>RF Measurements</a:t>
            </a:r>
            <a:br>
              <a:rPr lang="en-US" dirty="0"/>
            </a:br>
            <a:r>
              <a:rPr lang="en-US" sz="6000" dirty="0"/>
              <a:t>Non-Destructive Electron Tag</a:t>
            </a:r>
            <a:endParaRPr lang="en-US" dirty="0"/>
          </a:p>
        </p:txBody>
      </p:sp>
      <p:sp>
        <p:nvSpPr>
          <p:cNvPr id="3" name="Slide Number Placeholder 2">
            <a:extLst>
              <a:ext uri="{FF2B5EF4-FFF2-40B4-BE49-F238E27FC236}">
                <a16:creationId xmlns:a16="http://schemas.microsoft.com/office/drawing/2014/main" id="{FD85C3FA-5571-CF48-862B-6AE7AB1ACAAE}"/>
              </a:ext>
            </a:extLst>
          </p:cNvPr>
          <p:cNvSpPr>
            <a:spLocks noGrp="1"/>
          </p:cNvSpPr>
          <p:nvPr>
            <p:ph type="sldNum" sz="quarter" idx="2"/>
          </p:nvPr>
        </p:nvSpPr>
        <p:spPr>
          <a:xfrm>
            <a:off x="12470075" y="9271000"/>
            <a:ext cx="342901" cy="355600"/>
          </a:xfrm>
        </p:spPr>
        <p:txBody>
          <a:bodyPr/>
          <a:lstStyle/>
          <a:p>
            <a:fld id="{86CB4B4D-7CA3-9044-876B-883B54F8677D}" type="slidenum">
              <a:rPr lang="en-US" smtClean="0"/>
              <a:t>20</a:t>
            </a:fld>
            <a:endParaRPr lang="en-US"/>
          </a:p>
        </p:txBody>
      </p:sp>
      <p:pic>
        <p:nvPicPr>
          <p:cNvPr id="5" name="Picture 4">
            <a:extLst>
              <a:ext uri="{FF2B5EF4-FFF2-40B4-BE49-F238E27FC236}">
                <a16:creationId xmlns:a16="http://schemas.microsoft.com/office/drawing/2014/main" id="{E8934BF7-5987-2D47-AA64-4E3FF1925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0549" y="2254624"/>
            <a:ext cx="7139433" cy="4629814"/>
          </a:xfrm>
          <a:prstGeom prst="rect">
            <a:avLst/>
          </a:prstGeom>
        </p:spPr>
      </p:pic>
      <p:sp>
        <p:nvSpPr>
          <p:cNvPr id="8" name="TextBox 7">
            <a:extLst>
              <a:ext uri="{FF2B5EF4-FFF2-40B4-BE49-F238E27FC236}">
                <a16:creationId xmlns:a16="http://schemas.microsoft.com/office/drawing/2014/main" id="{1A3E1EA5-334C-3949-95F4-36E0CADCF950}"/>
              </a:ext>
            </a:extLst>
          </p:cNvPr>
          <p:cNvSpPr txBox="1"/>
          <p:nvPr/>
        </p:nvSpPr>
        <p:spPr>
          <a:xfrm>
            <a:off x="-131968" y="2166770"/>
            <a:ext cx="6355347"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535353"/>
                </a:solidFill>
                <a:effectLst/>
                <a:uFillTx/>
                <a:latin typeface="+mn-lt"/>
                <a:ea typeface="+mn-ea"/>
                <a:cs typeface="+mn-cs"/>
                <a:sym typeface="Gill Sans Light"/>
              </a:rPr>
              <a:t>Can we detect the (semi-relativistic) electron on its way to the micro-calorimeter?</a:t>
            </a:r>
          </a:p>
        </p:txBody>
      </p:sp>
    </p:spTree>
    <p:extLst>
      <p:ext uri="{BB962C8B-B14F-4D97-AF65-F5344CB8AC3E}">
        <p14:creationId xmlns:p14="http://schemas.microsoft.com/office/powerpoint/2010/main" val="400410349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D7132-2072-B541-B759-B79A65446323}"/>
              </a:ext>
            </a:extLst>
          </p:cNvPr>
          <p:cNvSpPr>
            <a:spLocks noGrp="1"/>
          </p:cNvSpPr>
          <p:nvPr>
            <p:ph type="title"/>
          </p:nvPr>
        </p:nvSpPr>
        <p:spPr>
          <a:xfrm>
            <a:off x="1059031" y="633065"/>
            <a:ext cx="10886739" cy="1372347"/>
          </a:xfrm>
        </p:spPr>
        <p:txBody>
          <a:bodyPr>
            <a:normAutofit fontScale="90000"/>
          </a:bodyPr>
          <a:lstStyle/>
          <a:p>
            <a:r>
              <a:rPr lang="en-US" dirty="0"/>
              <a:t>Recent Project 8 Tritium RF Measurement</a:t>
            </a:r>
          </a:p>
        </p:txBody>
      </p:sp>
      <p:sp>
        <p:nvSpPr>
          <p:cNvPr id="6" name="TextBox 5">
            <a:extLst>
              <a:ext uri="{FF2B5EF4-FFF2-40B4-BE49-F238E27FC236}">
                <a16:creationId xmlns:a16="http://schemas.microsoft.com/office/drawing/2014/main" id="{1DA047DF-3FC2-5B4B-BEB9-E731A750D454}"/>
              </a:ext>
            </a:extLst>
          </p:cNvPr>
          <p:cNvSpPr txBox="1"/>
          <p:nvPr/>
        </p:nvSpPr>
        <p:spPr bwMode="auto">
          <a:xfrm>
            <a:off x="8887983" y="3013064"/>
            <a:ext cx="3925571" cy="6089039"/>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en-US" sz="2485" dirty="0">
                <a:solidFill>
                  <a:schemeClr val="bg1"/>
                </a:solidFill>
              </a:rPr>
              <a:t>RF measurement background levels extremely low.</a:t>
            </a:r>
          </a:p>
          <a:p>
            <a:endParaRPr lang="en-US" sz="2485" dirty="0">
              <a:solidFill>
                <a:schemeClr val="bg1"/>
              </a:solidFill>
            </a:endParaRPr>
          </a:p>
          <a:p>
            <a:r>
              <a:rPr lang="en-US" sz="2485" dirty="0">
                <a:solidFill>
                  <a:schemeClr val="bg1"/>
                </a:solidFill>
              </a:rPr>
              <a:t>No events observed above endpoint,</a:t>
            </a:r>
          </a:p>
          <a:p>
            <a:r>
              <a:rPr lang="en-US" sz="2485" dirty="0">
                <a:solidFill>
                  <a:schemeClr val="bg1"/>
                </a:solidFill>
              </a:rPr>
              <a:t>Setting upper limit on background rate</a:t>
            </a:r>
          </a:p>
          <a:p>
            <a:endParaRPr lang="en-US" sz="2485" dirty="0">
              <a:solidFill>
                <a:schemeClr val="bg1"/>
              </a:solidFill>
            </a:endParaRPr>
          </a:p>
          <a:p>
            <a:r>
              <a:rPr lang="en-US" sz="2485" dirty="0">
                <a:solidFill>
                  <a:schemeClr val="bg1"/>
                </a:solidFill>
              </a:rPr>
              <a:t>&lt; 3x10</a:t>
            </a:r>
            <a:r>
              <a:rPr lang="en-US" sz="2485" baseline="30000" dirty="0">
                <a:solidFill>
                  <a:schemeClr val="bg1"/>
                </a:solidFill>
              </a:rPr>
              <a:t>-10</a:t>
            </a:r>
            <a:r>
              <a:rPr lang="en-US" sz="2485" dirty="0">
                <a:solidFill>
                  <a:schemeClr val="bg1"/>
                </a:solidFill>
              </a:rPr>
              <a:t> /eV/s (90% CL)</a:t>
            </a:r>
          </a:p>
          <a:p>
            <a:endParaRPr lang="en-US" sz="2485" dirty="0">
              <a:solidFill>
                <a:schemeClr val="bg1"/>
              </a:solidFill>
            </a:endParaRPr>
          </a:p>
          <a:p>
            <a:pPr marL="457200" indent="-457200">
              <a:buFont typeface="Wingdings" pitchFamily="2" charset="2"/>
              <a:buChar char="à"/>
            </a:pPr>
            <a:r>
              <a:rPr lang="en-US" sz="3200" b="1" dirty="0">
                <a:solidFill>
                  <a:schemeClr val="bg1"/>
                </a:solidFill>
                <a:sym typeface="Wingdings" pitchFamily="2" charset="2"/>
              </a:rPr>
              <a:t>Background Rate</a:t>
            </a:r>
          </a:p>
          <a:p>
            <a:r>
              <a:rPr lang="en-US" sz="3200" b="1" dirty="0">
                <a:solidFill>
                  <a:schemeClr val="bg1"/>
                </a:solidFill>
                <a:sym typeface="Wingdings" pitchFamily="2" charset="2"/>
              </a:rPr>
              <a:t>	&lt; 1 event per eV 		in 100 years!</a:t>
            </a:r>
            <a:endParaRPr lang="en-US" sz="3200" b="1" dirty="0">
              <a:solidFill>
                <a:schemeClr val="bg1"/>
              </a:solidFill>
            </a:endParaRPr>
          </a:p>
          <a:p>
            <a:endParaRPr lang="en-US" sz="4518" dirty="0"/>
          </a:p>
        </p:txBody>
      </p:sp>
      <p:sp>
        <p:nvSpPr>
          <p:cNvPr id="7" name="TextBox 6">
            <a:extLst>
              <a:ext uri="{FF2B5EF4-FFF2-40B4-BE49-F238E27FC236}">
                <a16:creationId xmlns:a16="http://schemas.microsoft.com/office/drawing/2014/main" id="{874EAE23-34CF-284F-96AF-1BCFD0BC4394}"/>
              </a:ext>
            </a:extLst>
          </p:cNvPr>
          <p:cNvSpPr txBox="1"/>
          <p:nvPr/>
        </p:nvSpPr>
        <p:spPr bwMode="auto">
          <a:xfrm>
            <a:off x="1219863" y="7983835"/>
            <a:ext cx="7457490" cy="787588"/>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en-US" sz="4518" dirty="0">
                <a:hlinkClick r:id="rId3"/>
              </a:rPr>
              <a:t>https://arxiv.org/abs/2203.07349</a:t>
            </a:r>
            <a:endParaRPr lang="en-US" sz="4518" dirty="0"/>
          </a:p>
        </p:txBody>
      </p:sp>
      <p:pic>
        <p:nvPicPr>
          <p:cNvPr id="11" name="Picture 10">
            <a:extLst>
              <a:ext uri="{FF2B5EF4-FFF2-40B4-BE49-F238E27FC236}">
                <a16:creationId xmlns:a16="http://schemas.microsoft.com/office/drawing/2014/main" id="{52A5644F-49C9-1A40-BB68-023DA61C3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681" y="2702098"/>
            <a:ext cx="7290414" cy="5281738"/>
          </a:xfrm>
          <a:prstGeom prst="rect">
            <a:avLst/>
          </a:prstGeom>
        </p:spPr>
      </p:pic>
      <p:sp>
        <p:nvSpPr>
          <p:cNvPr id="8" name="Slide Number Placeholder 2">
            <a:extLst>
              <a:ext uri="{FF2B5EF4-FFF2-40B4-BE49-F238E27FC236}">
                <a16:creationId xmlns:a16="http://schemas.microsoft.com/office/drawing/2014/main" id="{99A0FAF9-8803-1847-B0C4-6F5C484F745F}"/>
              </a:ext>
            </a:extLst>
          </p:cNvPr>
          <p:cNvSpPr txBox="1">
            <a:spLocks/>
          </p:cNvSpPr>
          <p:nvPr/>
        </p:nvSpPr>
        <p:spPr>
          <a:xfrm>
            <a:off x="6708090" y="8996895"/>
            <a:ext cx="511576" cy="447356"/>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9pPr>
          </a:lstStyle>
          <a:p>
            <a:fld id="{86CB4B4D-7CA3-9044-876B-883B54F8677D}" type="slidenum">
              <a:rPr lang="en-IT" sz="2000" smtClean="0"/>
              <a:pPr/>
              <a:t>21</a:t>
            </a:fld>
            <a:endParaRPr lang="en-IT"/>
          </a:p>
        </p:txBody>
      </p:sp>
    </p:spTree>
    <p:extLst>
      <p:ext uri="{BB962C8B-B14F-4D97-AF65-F5344CB8AC3E}">
        <p14:creationId xmlns:p14="http://schemas.microsoft.com/office/powerpoint/2010/main" val="931238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728066-368E-DB4B-8319-96EDEE325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49" y="4044949"/>
            <a:ext cx="12192000" cy="6858000"/>
          </a:xfrm>
          <a:prstGeom prst="rect">
            <a:avLst/>
          </a:prstGeom>
        </p:spPr>
      </p:pic>
      <p:pic>
        <p:nvPicPr>
          <p:cNvPr id="13" name="Picture 12">
            <a:extLst>
              <a:ext uri="{FF2B5EF4-FFF2-40B4-BE49-F238E27FC236}">
                <a16:creationId xmlns:a16="http://schemas.microsoft.com/office/drawing/2014/main" id="{B403F72D-408E-CD42-A96C-9BA8ED26C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0549" y="2254624"/>
            <a:ext cx="7139433" cy="4629814"/>
          </a:xfrm>
          <a:prstGeom prst="rect">
            <a:avLst/>
          </a:prstGeom>
        </p:spPr>
      </p:pic>
      <p:sp>
        <p:nvSpPr>
          <p:cNvPr id="2" name="Title 1">
            <a:extLst>
              <a:ext uri="{FF2B5EF4-FFF2-40B4-BE49-F238E27FC236}">
                <a16:creationId xmlns:a16="http://schemas.microsoft.com/office/drawing/2014/main" id="{8968EF7F-1BE9-E04A-9FB8-7417A19C1CA6}"/>
              </a:ext>
            </a:extLst>
          </p:cNvPr>
          <p:cNvSpPr>
            <a:spLocks noGrp="1"/>
          </p:cNvSpPr>
          <p:nvPr>
            <p:ph type="title"/>
          </p:nvPr>
        </p:nvSpPr>
        <p:spPr>
          <a:xfrm>
            <a:off x="355600" y="259307"/>
            <a:ext cx="12293600" cy="1465618"/>
          </a:xfrm>
        </p:spPr>
        <p:txBody>
          <a:bodyPr>
            <a:normAutofit fontScale="90000"/>
          </a:bodyPr>
          <a:lstStyle/>
          <a:p>
            <a:r>
              <a:rPr lang="en-US" b="1" dirty="0"/>
              <a:t>ACHIEVED!!  </a:t>
            </a:r>
            <a:r>
              <a:rPr lang="en-US" dirty="0"/>
              <a:t>RF Measurements</a:t>
            </a:r>
            <a:br>
              <a:rPr lang="en-US" dirty="0"/>
            </a:br>
            <a:r>
              <a:rPr lang="en-US" sz="6000" dirty="0"/>
              <a:t>Non-Destructive Electron Tag</a:t>
            </a:r>
            <a:endParaRPr lang="en-US" dirty="0"/>
          </a:p>
        </p:txBody>
      </p:sp>
      <p:sp>
        <p:nvSpPr>
          <p:cNvPr id="3" name="Slide Number Placeholder 2">
            <a:extLst>
              <a:ext uri="{FF2B5EF4-FFF2-40B4-BE49-F238E27FC236}">
                <a16:creationId xmlns:a16="http://schemas.microsoft.com/office/drawing/2014/main" id="{FD85C3FA-5571-CF48-862B-6AE7AB1ACAAE}"/>
              </a:ext>
            </a:extLst>
          </p:cNvPr>
          <p:cNvSpPr>
            <a:spLocks noGrp="1"/>
          </p:cNvSpPr>
          <p:nvPr>
            <p:ph type="sldNum" sz="quarter" idx="2"/>
          </p:nvPr>
        </p:nvSpPr>
        <p:spPr>
          <a:xfrm>
            <a:off x="12470075" y="9271000"/>
            <a:ext cx="342901" cy="355600"/>
          </a:xfrm>
        </p:spPr>
        <p:txBody>
          <a:bodyPr/>
          <a:lstStyle/>
          <a:p>
            <a:fld id="{86CB4B4D-7CA3-9044-876B-883B54F8677D}" type="slidenum">
              <a:rPr lang="en-US" smtClean="0"/>
              <a:t>22</a:t>
            </a:fld>
            <a:endParaRPr lang="en-US"/>
          </a:p>
        </p:txBody>
      </p:sp>
      <p:sp>
        <p:nvSpPr>
          <p:cNvPr id="8" name="TextBox 7">
            <a:extLst>
              <a:ext uri="{FF2B5EF4-FFF2-40B4-BE49-F238E27FC236}">
                <a16:creationId xmlns:a16="http://schemas.microsoft.com/office/drawing/2014/main" id="{1A3E1EA5-334C-3949-95F4-36E0CADCF950}"/>
              </a:ext>
            </a:extLst>
          </p:cNvPr>
          <p:cNvSpPr txBox="1"/>
          <p:nvPr/>
        </p:nvSpPr>
        <p:spPr>
          <a:xfrm>
            <a:off x="-131968" y="2166770"/>
            <a:ext cx="6355347"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535353"/>
                </a:solidFill>
                <a:effectLst/>
                <a:uFillTx/>
                <a:latin typeface="+mn-lt"/>
                <a:ea typeface="+mn-ea"/>
                <a:cs typeface="+mn-cs"/>
                <a:sym typeface="Gill Sans Light"/>
              </a:rPr>
              <a:t>Can we detect the (semi-relativistic) electron on its way to the micro-calorimeter?</a:t>
            </a:r>
          </a:p>
        </p:txBody>
      </p:sp>
      <p:pic>
        <p:nvPicPr>
          <p:cNvPr id="9" name="Picture 8" descr="A red and yellow lines&#10;&#10;Description automatically generated">
            <a:extLst>
              <a:ext uri="{FF2B5EF4-FFF2-40B4-BE49-F238E27FC236}">
                <a16:creationId xmlns:a16="http://schemas.microsoft.com/office/drawing/2014/main" id="{381B9B64-F578-DA42-9DD0-3AC02D29FB29}"/>
              </a:ext>
            </a:extLst>
          </p:cNvPr>
          <p:cNvPicPr>
            <a:picLocks noChangeAspect="1"/>
          </p:cNvPicPr>
          <p:nvPr/>
        </p:nvPicPr>
        <p:blipFill rotWithShape="1">
          <a:blip r:embed="rId5">
            <a:extLst>
              <a:ext uri="{28A0092B-C50C-407E-A947-70E740481C1C}">
                <a14:useLocalDpi xmlns:a14="http://schemas.microsoft.com/office/drawing/2010/main" val="0"/>
              </a:ext>
            </a:extLst>
          </a:blip>
          <a:srcRect t="5430"/>
          <a:stretch/>
        </p:blipFill>
        <p:spPr>
          <a:xfrm>
            <a:off x="285748" y="5950423"/>
            <a:ext cx="7771035" cy="3803177"/>
          </a:xfrm>
          <a:prstGeom prst="rect">
            <a:avLst/>
          </a:prstGeom>
        </p:spPr>
      </p:pic>
    </p:spTree>
    <p:extLst>
      <p:ext uri="{BB962C8B-B14F-4D97-AF65-F5344CB8AC3E}">
        <p14:creationId xmlns:p14="http://schemas.microsoft.com/office/powerpoint/2010/main" val="327791494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D28AC-3698-4E6F-AA80-DF0DFDEBF21D}"/>
            </a:ext>
          </a:extLst>
        </p:cNvPr>
        <p:cNvGrpSpPr/>
        <p:nvPr/>
      </p:nvGrpSpPr>
      <p:grpSpPr>
        <a:xfrm>
          <a:off x="0" y="0"/>
          <a:ext cx="0" cy="0"/>
          <a:chOff x="0" y="0"/>
          <a:chExt cx="0" cy="0"/>
        </a:xfrm>
      </p:grpSpPr>
      <p:sp>
        <p:nvSpPr>
          <p:cNvPr id="15363" name="Text Box 2">
            <a:extLst>
              <a:ext uri="{FF2B5EF4-FFF2-40B4-BE49-F238E27FC236}">
                <a16:creationId xmlns:a16="http://schemas.microsoft.com/office/drawing/2014/main" id="{46B1345D-59EA-7A0C-2429-EF616E7DFD78}"/>
              </a:ext>
            </a:extLst>
          </p:cNvPr>
          <p:cNvSpPr txBox="1">
            <a:spLocks noChangeArrowheads="1"/>
          </p:cNvSpPr>
          <p:nvPr/>
        </p:nvSpPr>
        <p:spPr bwMode="auto">
          <a:xfrm>
            <a:off x="1490474" y="1860586"/>
            <a:ext cx="9745923" cy="681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924" tIns="47963" rIns="95924" bIns="47963"/>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defTabSz="487695" hangingPunct="1">
              <a:spcBef>
                <a:spcPct val="0"/>
              </a:spcBef>
              <a:buClrTx/>
              <a:tabLst>
                <a:tab pos="0" algn="l"/>
                <a:tab pos="487695" algn="l"/>
                <a:tab pos="975390" algn="l"/>
                <a:tab pos="1463086" algn="l"/>
                <a:tab pos="1950781" algn="l"/>
                <a:tab pos="2438476" algn="l"/>
                <a:tab pos="2926171" algn="l"/>
                <a:tab pos="3413867" algn="l"/>
                <a:tab pos="3901562" algn="l"/>
                <a:tab pos="4389257" algn="l"/>
                <a:tab pos="4876952" algn="l"/>
                <a:tab pos="5364648" algn="l"/>
                <a:tab pos="5852343" algn="l"/>
                <a:tab pos="6340038" algn="l"/>
                <a:tab pos="6827733" algn="l"/>
                <a:tab pos="7315429" algn="l"/>
                <a:tab pos="7803124" algn="l"/>
                <a:tab pos="8290819" algn="l"/>
                <a:tab pos="8778514" algn="l"/>
                <a:tab pos="9266210" algn="l"/>
                <a:tab pos="9753905" algn="l"/>
              </a:tabLst>
            </a:pPr>
            <a:r>
              <a:rPr lang="en-US" altLang="it-IT" sz="2133" kern="1200" dirty="0">
                <a:solidFill>
                  <a:srgbClr val="0000A4"/>
                </a:solidFill>
                <a:latin typeface="Calibri" panose="020F0502020204030204"/>
              </a:rPr>
              <a:t>atomic H as a tool to ‘</a:t>
            </a:r>
            <a:r>
              <a:rPr lang="en-US" altLang="it-IT" sz="2133" i="1" kern="1200" dirty="0">
                <a:solidFill>
                  <a:srgbClr val="0000A4"/>
                </a:solidFill>
                <a:latin typeface="Calibri" panose="020F0502020204030204"/>
              </a:rPr>
              <a:t>pinch</a:t>
            </a:r>
            <a:r>
              <a:rPr lang="en-US" altLang="it-IT" sz="2133" kern="1200" dirty="0">
                <a:solidFill>
                  <a:srgbClr val="0000A4"/>
                </a:solidFill>
                <a:latin typeface="Calibri" panose="020F0502020204030204"/>
              </a:rPr>
              <a:t>’ the sp</a:t>
            </a:r>
            <a:r>
              <a:rPr lang="en-US" altLang="it-IT" sz="2133" kern="1200" baseline="30000" dirty="0">
                <a:solidFill>
                  <a:srgbClr val="0000A4"/>
                </a:solidFill>
                <a:latin typeface="Calibri" panose="020F0502020204030204"/>
              </a:rPr>
              <a:t>2</a:t>
            </a:r>
            <a:r>
              <a:rPr lang="en-US" altLang="it-IT" sz="2133" kern="1200" dirty="0">
                <a:solidFill>
                  <a:srgbClr val="0000A4"/>
                </a:solidFill>
                <a:latin typeface="Calibri" panose="020F0502020204030204"/>
              </a:rPr>
              <a:t> bonds towards a sp</a:t>
            </a:r>
            <a:r>
              <a:rPr lang="en-US" altLang="it-IT" sz="2133" kern="1200" baseline="30000" dirty="0">
                <a:solidFill>
                  <a:srgbClr val="0000A4"/>
                </a:solidFill>
                <a:latin typeface="Calibri" panose="020F0502020204030204"/>
              </a:rPr>
              <a:t>3</a:t>
            </a:r>
            <a:r>
              <a:rPr lang="en-US" altLang="it-IT" sz="2133" kern="1200" dirty="0">
                <a:solidFill>
                  <a:srgbClr val="0000A4"/>
                </a:solidFill>
                <a:latin typeface="Calibri" panose="020F0502020204030204"/>
              </a:rPr>
              <a:t> configuration </a:t>
            </a:r>
            <a:br>
              <a:rPr lang="en-US" altLang="it-IT" sz="2133" kern="1200" dirty="0">
                <a:solidFill>
                  <a:srgbClr val="0000A4"/>
                </a:solidFill>
                <a:latin typeface="Calibri" panose="020F0502020204030204"/>
              </a:rPr>
            </a:br>
            <a:r>
              <a:rPr lang="en-US" altLang="it-IT" sz="2133" kern="1200" dirty="0">
                <a:solidFill>
                  <a:srgbClr val="0000A4"/>
                </a:solidFill>
                <a:latin typeface="Calibri" panose="020F0502020204030204"/>
              </a:rPr>
              <a:t>while maintaining the planar nature of graphene</a:t>
            </a:r>
          </a:p>
        </p:txBody>
      </p:sp>
      <p:pic>
        <p:nvPicPr>
          <p:cNvPr id="15364" name="Picture 5">
            <a:extLst>
              <a:ext uri="{FF2B5EF4-FFF2-40B4-BE49-F238E27FC236}">
                <a16:creationId xmlns:a16="http://schemas.microsoft.com/office/drawing/2014/main" id="{A8C8D9C7-E6A1-8A20-9136-F6A449FDE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405" y="2354653"/>
            <a:ext cx="2877282" cy="21611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7" name="Straight Arrow Connector 6">
            <a:extLst>
              <a:ext uri="{FF2B5EF4-FFF2-40B4-BE49-F238E27FC236}">
                <a16:creationId xmlns:a16="http://schemas.microsoft.com/office/drawing/2014/main" id="{87702105-F549-6A3D-0DC7-32479A42B521}"/>
              </a:ext>
            </a:extLst>
          </p:cNvPr>
          <p:cNvCxnSpPr>
            <a:stCxn id="9" idx="1"/>
          </p:cNvCxnSpPr>
          <p:nvPr/>
        </p:nvCxnSpPr>
        <p:spPr bwMode="auto">
          <a:xfrm flipH="1">
            <a:off x="2415179" y="3432122"/>
            <a:ext cx="1292628" cy="388038"/>
          </a:xfrm>
          <a:prstGeom prst="straightConnector1">
            <a:avLst/>
          </a:prstGeom>
          <a:solidFill>
            <a:srgbClr val="00B8FF"/>
          </a:solidFill>
          <a:ln w="317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a:extLst>
              <a:ext uri="{FF2B5EF4-FFF2-40B4-BE49-F238E27FC236}">
                <a16:creationId xmlns:a16="http://schemas.microsoft.com/office/drawing/2014/main" id="{23A65DFE-5707-1BF9-4ECA-CF98FBF6C45B}"/>
              </a:ext>
            </a:extLst>
          </p:cNvPr>
          <p:cNvSpPr txBox="1"/>
          <p:nvPr/>
        </p:nvSpPr>
        <p:spPr>
          <a:xfrm>
            <a:off x="3707807" y="3221840"/>
            <a:ext cx="3169306" cy="420564"/>
          </a:xfrm>
          <a:prstGeom prst="rect">
            <a:avLst/>
          </a:prstGeom>
          <a:noFill/>
        </p:spPr>
        <p:txBody>
          <a:bodyPr wrap="square">
            <a:spAutoFit/>
          </a:bodyPr>
          <a:lstStyle/>
          <a:p>
            <a:pPr algn="l" defTabSz="487695" hangingPunct="1"/>
            <a:r>
              <a:rPr lang="en-US" altLang="it-IT" sz="2133" b="1" i="1" kern="1200" dirty="0">
                <a:solidFill>
                  <a:srgbClr val="FF0000"/>
                </a:solidFill>
                <a:latin typeface="Calibri" panose="020F0502020204030204"/>
              </a:rPr>
              <a:t>sp</a:t>
            </a:r>
            <a:r>
              <a:rPr lang="en-US" altLang="it-IT" sz="2133" b="1" i="1" kern="1200" baseline="30000" dirty="0">
                <a:solidFill>
                  <a:srgbClr val="FF0000"/>
                </a:solidFill>
                <a:latin typeface="Calibri" panose="020F0502020204030204"/>
              </a:rPr>
              <a:t>3 </a:t>
            </a:r>
            <a:r>
              <a:rPr lang="en-US" altLang="it-IT" sz="2133" b="1" i="1" kern="1200" dirty="0">
                <a:solidFill>
                  <a:srgbClr val="FF0000"/>
                </a:solidFill>
                <a:latin typeface="Calibri" panose="020F0502020204030204"/>
              </a:rPr>
              <a:t>C-H bond</a:t>
            </a:r>
            <a:endParaRPr lang="en-US" sz="2133" i="1" kern="1200" dirty="0">
              <a:solidFill>
                <a:srgbClr val="FF0000"/>
              </a:solidFill>
              <a:latin typeface="Calibri" panose="020F0502020204030204"/>
            </a:endParaRPr>
          </a:p>
        </p:txBody>
      </p:sp>
      <p:sp>
        <p:nvSpPr>
          <p:cNvPr id="2" name="TextBox 1">
            <a:extLst>
              <a:ext uri="{FF2B5EF4-FFF2-40B4-BE49-F238E27FC236}">
                <a16:creationId xmlns:a16="http://schemas.microsoft.com/office/drawing/2014/main" id="{408F0425-BE8B-DB8A-7883-12C42CE7CD35}"/>
              </a:ext>
            </a:extLst>
          </p:cNvPr>
          <p:cNvSpPr txBox="1"/>
          <p:nvPr/>
        </p:nvSpPr>
        <p:spPr>
          <a:xfrm>
            <a:off x="538218" y="705940"/>
            <a:ext cx="11650433" cy="1077218"/>
          </a:xfrm>
          <a:prstGeom prst="rect">
            <a:avLst/>
          </a:prstGeom>
          <a:noFill/>
        </p:spPr>
        <p:txBody>
          <a:bodyPr wrap="none" rtlCol="0">
            <a:spAutoFit/>
          </a:bodyPr>
          <a:lstStyle/>
          <a:p>
            <a:pPr defTabSz="487695" hangingPunct="1"/>
            <a:r>
              <a:rPr lang="en-US" sz="3200" b="1" kern="1200" dirty="0">
                <a:solidFill>
                  <a:prstClr val="black"/>
                </a:solidFill>
                <a:latin typeface="Calibri Light" panose="020F0302020204030204"/>
              </a:rPr>
              <a:t>Fabrication of a Tritiated-Graphene Target/Source</a:t>
            </a:r>
          </a:p>
          <a:p>
            <a:pPr defTabSz="487695" hangingPunct="1"/>
            <a:r>
              <a:rPr lang="en-US" sz="3200" b="1" kern="1200" dirty="0">
                <a:solidFill>
                  <a:prstClr val="black"/>
                </a:solidFill>
                <a:latin typeface="Calibri Light" panose="020F0302020204030204"/>
              </a:rPr>
              <a:t>Hydrogen and Deuterium loading on graphene at Roma1 and Roma3  </a:t>
            </a:r>
          </a:p>
        </p:txBody>
      </p:sp>
      <p:pic>
        <p:nvPicPr>
          <p:cNvPr id="3" name="Picture 2" descr="A machine with text on it&#10;&#10;Description automatically generated">
            <a:extLst>
              <a:ext uri="{FF2B5EF4-FFF2-40B4-BE49-F238E27FC236}">
                <a16:creationId xmlns:a16="http://schemas.microsoft.com/office/drawing/2014/main" id="{3B848542-3A4A-3445-6899-F8D9B6EAB892}"/>
              </a:ext>
            </a:extLst>
          </p:cNvPr>
          <p:cNvPicPr>
            <a:picLocks noChangeAspect="1"/>
          </p:cNvPicPr>
          <p:nvPr/>
        </p:nvPicPr>
        <p:blipFill rotWithShape="1">
          <a:blip r:embed="rId4"/>
          <a:srcRect l="3266" t="13192" r="3092" b="3225"/>
          <a:stretch/>
        </p:blipFill>
        <p:spPr>
          <a:xfrm>
            <a:off x="198829" y="5016139"/>
            <a:ext cx="5701488" cy="3251200"/>
          </a:xfrm>
          <a:prstGeom prst="rect">
            <a:avLst/>
          </a:prstGeom>
        </p:spPr>
      </p:pic>
      <p:pic>
        <p:nvPicPr>
          <p:cNvPr id="5" name="Picture 4">
            <a:extLst>
              <a:ext uri="{FF2B5EF4-FFF2-40B4-BE49-F238E27FC236}">
                <a16:creationId xmlns:a16="http://schemas.microsoft.com/office/drawing/2014/main" id="{2AD67CC7-0664-55C8-C902-6011F53EF8CD}"/>
              </a:ext>
            </a:extLst>
          </p:cNvPr>
          <p:cNvPicPr>
            <a:picLocks noChangeAspect="1"/>
          </p:cNvPicPr>
          <p:nvPr/>
        </p:nvPicPr>
        <p:blipFill>
          <a:blip r:embed="rId5"/>
          <a:srcRect t="6732"/>
          <a:stretch/>
        </p:blipFill>
        <p:spPr>
          <a:xfrm>
            <a:off x="6427583" y="2980269"/>
            <a:ext cx="5877196" cy="3883835"/>
          </a:xfrm>
          <a:prstGeom prst="rect">
            <a:avLst/>
          </a:prstGeom>
        </p:spPr>
      </p:pic>
      <p:sp>
        <p:nvSpPr>
          <p:cNvPr id="8" name="Text Box 3">
            <a:extLst>
              <a:ext uri="{FF2B5EF4-FFF2-40B4-BE49-F238E27FC236}">
                <a16:creationId xmlns:a16="http://schemas.microsoft.com/office/drawing/2014/main" id="{279DF3ED-52CB-9378-3494-B98E4F008DDD}"/>
              </a:ext>
            </a:extLst>
          </p:cNvPr>
          <p:cNvSpPr txBox="1">
            <a:spLocks noChangeArrowheads="1"/>
          </p:cNvSpPr>
          <p:nvPr/>
        </p:nvSpPr>
        <p:spPr bwMode="auto">
          <a:xfrm rot="16200000">
            <a:off x="10869212" y="4601391"/>
            <a:ext cx="3437372" cy="4882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924" tIns="47963" rIns="95924" bIns="47963"/>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l" defTabSz="487695" hangingPunct="1">
              <a:spcBef>
                <a:spcPct val="0"/>
              </a:spcBef>
              <a:buClrTx/>
              <a:tabLst>
                <a:tab pos="0" algn="l"/>
                <a:tab pos="487695" algn="l"/>
                <a:tab pos="975390" algn="l"/>
                <a:tab pos="1463086" algn="l"/>
                <a:tab pos="1950781" algn="l"/>
                <a:tab pos="2438476" algn="l"/>
                <a:tab pos="2926171" algn="l"/>
                <a:tab pos="3413867" algn="l"/>
                <a:tab pos="3901562" algn="l"/>
                <a:tab pos="4389257" algn="l"/>
                <a:tab pos="4876952" algn="l"/>
                <a:tab pos="5364648" algn="l"/>
                <a:tab pos="5852343" algn="l"/>
                <a:tab pos="6340038" algn="l"/>
                <a:tab pos="6827733" algn="l"/>
                <a:tab pos="7315429" algn="l"/>
                <a:tab pos="7803124" algn="l"/>
                <a:tab pos="8290819" algn="l"/>
                <a:tab pos="8778514" algn="l"/>
                <a:tab pos="9266210" algn="l"/>
                <a:tab pos="9753905" algn="l"/>
              </a:tabLst>
            </a:pPr>
            <a:r>
              <a:rPr lang="en-US" altLang="it-IT" sz="1493" kern="1200" dirty="0">
                <a:latin typeface="Arial" panose="020B0604020202020204" pitchFamily="34" charset="0"/>
                <a:hlinkClick r:id="rId6"/>
              </a:rPr>
              <a:t>Betti et all, Nano Lett. </a:t>
            </a:r>
            <a:r>
              <a:rPr lang="en-US" altLang="it-IT" sz="1493" b="1" kern="1200" dirty="0">
                <a:latin typeface="Arial" panose="020B0604020202020204" pitchFamily="34" charset="0"/>
                <a:hlinkClick r:id="rId6"/>
              </a:rPr>
              <a:t>22</a:t>
            </a:r>
            <a:r>
              <a:rPr lang="en-US" altLang="it-IT" sz="1493" kern="1200" dirty="0">
                <a:latin typeface="Arial" panose="020B0604020202020204" pitchFamily="34" charset="0"/>
                <a:hlinkClick r:id="rId6"/>
              </a:rPr>
              <a:t>, 2971 (2022)</a:t>
            </a:r>
            <a:endParaRPr lang="en-US" altLang="it-IT" sz="1493" kern="1200" dirty="0">
              <a:latin typeface="Arial" panose="020B0604020202020204" pitchFamily="34" charset="0"/>
            </a:endParaRPr>
          </a:p>
        </p:txBody>
      </p:sp>
      <p:sp>
        <p:nvSpPr>
          <p:cNvPr id="10" name="TextBox 9">
            <a:extLst>
              <a:ext uri="{FF2B5EF4-FFF2-40B4-BE49-F238E27FC236}">
                <a16:creationId xmlns:a16="http://schemas.microsoft.com/office/drawing/2014/main" id="{4F93A5EF-D2D3-6290-1E20-88070D18B4A1}"/>
              </a:ext>
            </a:extLst>
          </p:cNvPr>
          <p:cNvSpPr txBox="1"/>
          <p:nvPr/>
        </p:nvSpPr>
        <p:spPr>
          <a:xfrm>
            <a:off x="6470797" y="7016767"/>
            <a:ext cx="5877196" cy="1569660"/>
          </a:xfrm>
          <a:prstGeom prst="rect">
            <a:avLst/>
          </a:prstGeom>
          <a:noFill/>
          <a:ln w="63500">
            <a:solidFill>
              <a:srgbClr val="ED2323"/>
            </a:solidFill>
          </a:ln>
        </p:spPr>
        <p:txBody>
          <a:bodyPr wrap="square" rtlCol="0">
            <a:spAutoFit/>
          </a:bodyPr>
          <a:lstStyle/>
          <a:p>
            <a:pPr marL="240396" indent="-240396" algn="l" defTabSz="868098" hangingPunct="1">
              <a:spcBef>
                <a:spcPts val="533"/>
              </a:spcBef>
              <a:defRPr sz="2136"/>
            </a:pPr>
            <a:r>
              <a:rPr lang="en-GB" sz="2400" kern="1200" dirty="0">
                <a:solidFill>
                  <a:prstClr val="black"/>
                </a:solidFill>
                <a:latin typeface="Calibri" panose="020F0502020204030204"/>
              </a:rPr>
              <a:t>    UKAEA’s Active Gas Handling System 		   (tritium for JET, EU Tokamak) for </a:t>
            </a:r>
            <a:r>
              <a:rPr lang="en-GB" sz="2400" b="1" kern="1200" dirty="0">
                <a:solidFill>
                  <a:prstClr val="black"/>
                </a:solidFill>
                <a:latin typeface="Calibri" panose="020F0502020204030204"/>
              </a:rPr>
              <a:t>feasibility study &amp;  design requirement </a:t>
            </a:r>
            <a:r>
              <a:rPr lang="en-GB" sz="2400" kern="1200" dirty="0">
                <a:solidFill>
                  <a:prstClr val="black"/>
                </a:solidFill>
                <a:latin typeface="Calibri" panose="020F0502020204030204"/>
              </a:rPr>
              <a:t>of a</a:t>
            </a:r>
            <a:r>
              <a:rPr lang="en-GB" sz="2400" b="1" kern="1200" dirty="0">
                <a:solidFill>
                  <a:prstClr val="black"/>
                </a:solidFill>
                <a:latin typeface="Calibri" panose="020F0502020204030204"/>
              </a:rPr>
              <a:t> new T loading chamber</a:t>
            </a:r>
            <a:endParaRPr lang="en-GB" sz="2800" b="1" kern="1200"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62F78AC3-7DBA-BD34-55D6-A7A9CBDB4AEA}"/>
              </a:ext>
            </a:extLst>
          </p:cNvPr>
          <p:cNvSpPr txBox="1"/>
          <p:nvPr/>
        </p:nvSpPr>
        <p:spPr>
          <a:xfrm>
            <a:off x="6344081" y="2619889"/>
            <a:ext cx="4107475" cy="387798"/>
          </a:xfrm>
          <a:prstGeom prst="rect">
            <a:avLst/>
          </a:prstGeom>
          <a:noFill/>
        </p:spPr>
        <p:txBody>
          <a:bodyPr wrap="square" rtlCol="0">
            <a:spAutoFit/>
          </a:bodyPr>
          <a:lstStyle/>
          <a:p>
            <a:pPr algn="l" defTabSz="487695" hangingPunct="1"/>
            <a:r>
              <a:rPr lang="en-GB" sz="1920" b="1" kern="1200" dirty="0">
                <a:solidFill>
                  <a:prstClr val="black"/>
                </a:solidFill>
                <a:latin typeface="Calibri" panose="020F0502020204030204"/>
              </a:rPr>
              <a:t>H on N</a:t>
            </a:r>
            <a:r>
              <a:rPr lang="en-IT" sz="1920" b="1" kern="1200">
                <a:solidFill>
                  <a:prstClr val="black"/>
                </a:solidFill>
                <a:latin typeface="Calibri" panose="020F0502020204030204"/>
              </a:rPr>
              <a:t>anoporous</a:t>
            </a:r>
            <a:r>
              <a:rPr lang="it-IT" sz="1920" b="1" kern="1200" dirty="0">
                <a:solidFill>
                  <a:prstClr val="black"/>
                </a:solidFill>
                <a:latin typeface="Calibri" panose="020F0502020204030204"/>
              </a:rPr>
              <a:t> G</a:t>
            </a:r>
            <a:r>
              <a:rPr lang="en-IT" sz="1920" b="1" kern="1200">
                <a:solidFill>
                  <a:prstClr val="black"/>
                </a:solidFill>
                <a:latin typeface="Calibri" panose="020F0502020204030204"/>
              </a:rPr>
              <a:t>raphene</a:t>
            </a:r>
            <a:r>
              <a:rPr lang="it-IT" sz="1920" b="1" kern="1200" dirty="0">
                <a:solidFill>
                  <a:prstClr val="black"/>
                </a:solidFill>
                <a:latin typeface="Calibri" panose="020F0502020204030204"/>
              </a:rPr>
              <a:t> (NPG):</a:t>
            </a:r>
            <a:endParaRPr lang="en-IT" sz="1920" b="1" kern="1200">
              <a:solidFill>
                <a:prstClr val="black"/>
              </a:solidFill>
              <a:latin typeface="Calibri" panose="020F0502020204030204"/>
            </a:endParaRPr>
          </a:p>
        </p:txBody>
      </p:sp>
      <p:sp>
        <p:nvSpPr>
          <p:cNvPr id="6" name="Text Box 2">
            <a:extLst>
              <a:ext uri="{FF2B5EF4-FFF2-40B4-BE49-F238E27FC236}">
                <a16:creationId xmlns:a16="http://schemas.microsoft.com/office/drawing/2014/main" id="{69A78725-9066-0EF3-BAD3-45CF62148B42}"/>
              </a:ext>
            </a:extLst>
          </p:cNvPr>
          <p:cNvSpPr txBox="1">
            <a:spLocks noChangeArrowheads="1"/>
          </p:cNvSpPr>
          <p:nvPr/>
        </p:nvSpPr>
        <p:spPr bwMode="auto">
          <a:xfrm>
            <a:off x="116251" y="4664823"/>
            <a:ext cx="3754233" cy="681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924" tIns="47963" rIns="95924" bIns="47963"/>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l" defTabSz="487695" hangingPunct="1">
              <a:spcBef>
                <a:spcPct val="0"/>
              </a:spcBef>
              <a:buClrTx/>
              <a:tabLst>
                <a:tab pos="0" algn="l"/>
                <a:tab pos="487695" algn="l"/>
                <a:tab pos="975390" algn="l"/>
                <a:tab pos="1463086" algn="l"/>
                <a:tab pos="1950781" algn="l"/>
                <a:tab pos="2438476" algn="l"/>
                <a:tab pos="2926171" algn="l"/>
                <a:tab pos="3413867" algn="l"/>
                <a:tab pos="3901562" algn="l"/>
                <a:tab pos="4389257" algn="l"/>
                <a:tab pos="4876952" algn="l"/>
                <a:tab pos="5364648" algn="l"/>
                <a:tab pos="5852343" algn="l"/>
                <a:tab pos="6340038" algn="l"/>
                <a:tab pos="6827733" algn="l"/>
                <a:tab pos="7315429" algn="l"/>
                <a:tab pos="7803124" algn="l"/>
                <a:tab pos="8290819" algn="l"/>
                <a:tab pos="8778514" algn="l"/>
                <a:tab pos="9266210" algn="l"/>
                <a:tab pos="9753905" algn="l"/>
              </a:tabLst>
            </a:pPr>
            <a:r>
              <a:rPr lang="en-US" altLang="it-IT" sz="1918" b="1" kern="1200" dirty="0">
                <a:solidFill>
                  <a:prstClr val="black"/>
                </a:solidFill>
                <a:latin typeface="Calibri" panose="020F0502020204030204"/>
              </a:rPr>
              <a:t>T-chamber in Rome side view:</a:t>
            </a:r>
          </a:p>
        </p:txBody>
      </p:sp>
      <p:sp>
        <p:nvSpPr>
          <p:cNvPr id="12" name="Segnaposto numero diapositiva 2">
            <a:extLst>
              <a:ext uri="{FF2B5EF4-FFF2-40B4-BE49-F238E27FC236}">
                <a16:creationId xmlns:a16="http://schemas.microsoft.com/office/drawing/2014/main" id="{7E0A11B8-43A9-818E-19E1-28125560A381}"/>
              </a:ext>
            </a:extLst>
          </p:cNvPr>
          <p:cNvSpPr>
            <a:spLocks noGrp="1"/>
          </p:cNvSpPr>
          <p:nvPr>
            <p:ph type="sldNum" sz="quarter" idx="12"/>
          </p:nvPr>
        </p:nvSpPr>
        <p:spPr>
          <a:xfrm>
            <a:off x="9651200" y="8064000"/>
            <a:ext cx="2926080" cy="389467"/>
          </a:xfrm>
        </p:spPr>
        <p:txBody>
          <a:bodyPr/>
          <a:lstStyle/>
          <a:p>
            <a:pPr defTabSz="487695" hangingPunct="1"/>
            <a:fld id="{23C7CB26-C4AD-E24C-99F4-9278FBEB9685}" type="slidenum">
              <a:rPr lang="en-IT" sz="1707" kern="1200">
                <a:solidFill>
                  <a:prstClr val="white"/>
                </a:solidFill>
                <a:latin typeface="Calibri" panose="020F0502020204030204"/>
              </a:rPr>
              <a:pPr defTabSz="487695" hangingPunct="1"/>
              <a:t>23</a:t>
            </a:fld>
            <a:endParaRPr lang="en-IT" sz="1707" kern="1200">
              <a:solidFill>
                <a:prstClr val="white"/>
              </a:solidFill>
              <a:latin typeface="Calibri" panose="020F0502020204030204"/>
            </a:endParaRPr>
          </a:p>
        </p:txBody>
      </p:sp>
    </p:spTree>
    <p:extLst>
      <p:ext uri="{BB962C8B-B14F-4D97-AF65-F5344CB8AC3E}">
        <p14:creationId xmlns:p14="http://schemas.microsoft.com/office/powerpoint/2010/main" val="2267961650"/>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A new electromagnetic filter idea based on RF detection and dynamic E setting"/>
          <p:cNvSpPr txBox="1">
            <a:spLocks noGrp="1"/>
          </p:cNvSpPr>
          <p:nvPr>
            <p:ph type="body" idx="1"/>
          </p:nvPr>
        </p:nvSpPr>
        <p:spPr>
          <a:xfrm>
            <a:off x="355600" y="2669116"/>
            <a:ext cx="12293600" cy="6366934"/>
          </a:xfrm>
          <a:prstGeom prst="rect">
            <a:avLst/>
          </a:prstGeom>
        </p:spPr>
        <p:txBody>
          <a:bodyPr anchor="t"/>
          <a:lstStyle/>
          <a:p>
            <a:pPr marL="452782" indent="-452782">
              <a:spcBef>
                <a:spcPts val="1500"/>
              </a:spcBef>
              <a:buClr>
                <a:srgbClr val="535353"/>
              </a:buClr>
              <a:defRPr sz="3400"/>
            </a:pPr>
            <a:r>
              <a:t>A </a:t>
            </a:r>
            <a:r>
              <a:rPr>
                <a:solidFill>
                  <a:srgbClr val="B92423"/>
                </a:solidFill>
              </a:rPr>
              <a:t>new electromagnetic filter idea </a:t>
            </a:r>
            <a:r>
              <a:rPr>
                <a:solidFill>
                  <a:srgbClr val="000000"/>
                </a:solidFill>
              </a:rPr>
              <a:t>based on RF detection and dynamic E setting</a:t>
            </a:r>
          </a:p>
        </p:txBody>
      </p:sp>
      <p:pic>
        <p:nvPicPr>
          <p:cNvPr id="226" name="Rectangle Rectangle" descr="Rectangle Rectangle"/>
          <p:cNvPicPr>
            <a:picLocks/>
          </p:cNvPicPr>
          <p:nvPr/>
        </p:nvPicPr>
        <p:blipFill>
          <a:blip r:embed="rId3"/>
          <a:stretch>
            <a:fillRect/>
          </a:stretch>
        </p:blipFill>
        <p:spPr>
          <a:xfrm>
            <a:off x="2214051" y="3688370"/>
            <a:ext cx="8576698" cy="5877508"/>
          </a:xfrm>
          <a:prstGeom prst="rect">
            <a:avLst/>
          </a:prstGeom>
        </p:spPr>
      </p:pic>
      <p:pic>
        <p:nvPicPr>
          <p:cNvPr id="227" name="Screen Shot 2022-05-17 at 6.02.08 PM.png" descr="Screen Shot 2022-05-17 at 6.02.08 PM.png"/>
          <p:cNvPicPr>
            <a:picLocks noChangeAspect="1"/>
          </p:cNvPicPr>
          <p:nvPr/>
        </p:nvPicPr>
        <p:blipFill>
          <a:blip r:embed="rId4"/>
          <a:stretch>
            <a:fillRect/>
          </a:stretch>
        </p:blipFill>
        <p:spPr>
          <a:xfrm>
            <a:off x="2633752" y="4100834"/>
            <a:ext cx="7752227" cy="5027802"/>
          </a:xfrm>
          <a:prstGeom prst="rect">
            <a:avLst/>
          </a:prstGeom>
          <a:ln w="12700">
            <a:miter lim="400000"/>
          </a:ln>
        </p:spPr>
      </p:pic>
      <p:sp>
        <p:nvSpPr>
          <p:cNvPr id="229" name="Rectangle"/>
          <p:cNvSpPr/>
          <p:nvPr/>
        </p:nvSpPr>
        <p:spPr>
          <a:xfrm>
            <a:off x="4018280" y="4151000"/>
            <a:ext cx="6353172" cy="4927282"/>
          </a:xfrm>
          <a:prstGeom prst="rect">
            <a:avLst/>
          </a:prstGeom>
          <a:solidFill>
            <a:srgbClr val="FFFFFF"/>
          </a:solidFill>
          <a:ln w="12700">
            <a:miter lim="400000"/>
          </a:ln>
        </p:spPr>
        <p:txBody>
          <a:bodyPr lIns="50800" tIns="50800" rIns="50800" bIns="50800" anchor="ctr"/>
          <a:lstStyle/>
          <a:p>
            <a:pPr>
              <a:defRPr>
                <a:solidFill>
                  <a:srgbClr val="FFFFFF"/>
                </a:solidFill>
              </a:defRPr>
            </a:pPr>
            <a:endParaRPr/>
          </a:p>
        </p:txBody>
      </p:sp>
      <p:sp>
        <p:nvSpPr>
          <p:cNvPr id="230" name="By A. Esposito"/>
          <p:cNvSpPr txBox="1"/>
          <p:nvPr/>
        </p:nvSpPr>
        <p:spPr>
          <a:xfrm>
            <a:off x="9295138" y="8902700"/>
            <a:ext cx="950790"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200"/>
            </a:lvl1pPr>
          </a:lstStyle>
          <a:p>
            <a:r>
              <a:t>By A. Esposito</a:t>
            </a:r>
          </a:p>
        </p:txBody>
      </p:sp>
      <p:sp>
        <p:nvSpPr>
          <p:cNvPr id="231" name="ptolemy: the idea…"/>
          <p:cNvSpPr txBox="1">
            <a:spLocks noGrp="1"/>
          </p:cNvSpPr>
          <p:nvPr>
            <p:ph type="title"/>
          </p:nvPr>
        </p:nvSpPr>
        <p:spPr>
          <a:xfrm>
            <a:off x="541866" y="-414867"/>
            <a:ext cx="12293601" cy="2438401"/>
          </a:xfrm>
          <a:prstGeom prst="rect">
            <a:avLst/>
          </a:prstGeom>
        </p:spPr>
        <p:txBody>
          <a:bodyPr/>
          <a:lstStyle/>
          <a:p>
            <a:pPr>
              <a:defRPr sz="5200">
                <a:solidFill>
                  <a:srgbClr val="000000"/>
                </a:solidFill>
                <a:latin typeface="Gill Sans SemiBold"/>
                <a:ea typeface="Gill Sans SemiBold"/>
                <a:cs typeface="Gill Sans SemiBold"/>
                <a:sym typeface="Gill Sans SemiBold"/>
              </a:defRPr>
            </a:pPr>
            <a:r>
              <a:t>ptolemy: the idea</a:t>
            </a:r>
          </a:p>
          <a:p>
            <a:pPr>
              <a:defRPr sz="1800" b="1" cap="none">
                <a:solidFill>
                  <a:srgbClr val="000000"/>
                </a:solidFill>
                <a:latin typeface="Courier New"/>
                <a:ea typeface="Courier New"/>
                <a:cs typeface="Courier New"/>
                <a:sym typeface="Courier New"/>
              </a:defRPr>
            </a:pPr>
            <a:r>
              <a:t>JINST 17 (2022) 05, P05021</a:t>
            </a:r>
          </a:p>
        </p:txBody>
      </p:sp>
      <p:sp>
        <p:nvSpPr>
          <p:cNvPr id="2" name="Slide Number Placeholder 1">
            <a:extLst>
              <a:ext uri="{FF2B5EF4-FFF2-40B4-BE49-F238E27FC236}">
                <a16:creationId xmlns:a16="http://schemas.microsoft.com/office/drawing/2014/main" id="{06CB0607-7135-DA49-43E7-26DA67F2FBD4}"/>
              </a:ext>
            </a:extLst>
          </p:cNvPr>
          <p:cNvSpPr>
            <a:spLocks noGrp="1"/>
          </p:cNvSpPr>
          <p:nvPr>
            <p:ph type="sldNum" sz="quarter" idx="2"/>
          </p:nvPr>
        </p:nvSpPr>
        <p:spPr/>
        <p:txBody>
          <a:bodyPr/>
          <a:lstStyle/>
          <a:p>
            <a:fld id="{86CB4B4D-7CA3-9044-876B-883B54F8677D}" type="slidenum">
              <a:rPr lang="en-IT" smtClean="0"/>
              <a:t>24</a:t>
            </a:fld>
            <a:endParaRPr lang="en-IT"/>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a14="http://schemas.microsoft.com/office/drawing/2010/main" xmlns:m="http://schemas.openxmlformats.org/officeDocument/2006/math" xmlns="">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Rectangle Rectangle" descr="Rectangle Rectangle"/>
          <p:cNvPicPr>
            <a:picLocks/>
          </p:cNvPicPr>
          <p:nvPr/>
        </p:nvPicPr>
        <p:blipFill>
          <a:blip r:embed="rId3"/>
          <a:stretch>
            <a:fillRect/>
          </a:stretch>
        </p:blipFill>
        <p:spPr>
          <a:xfrm>
            <a:off x="2214051" y="3688370"/>
            <a:ext cx="8576698" cy="5877508"/>
          </a:xfrm>
          <a:prstGeom prst="rect">
            <a:avLst/>
          </a:prstGeom>
        </p:spPr>
      </p:pic>
      <p:pic>
        <p:nvPicPr>
          <p:cNvPr id="234" name="Screen Shot 2022-05-17 at 6.02.08 PM.png" descr="Screen Shot 2022-05-17 at 6.02.08 PM.png"/>
          <p:cNvPicPr>
            <a:picLocks noChangeAspect="1"/>
          </p:cNvPicPr>
          <p:nvPr/>
        </p:nvPicPr>
        <p:blipFill>
          <a:blip r:embed="rId4"/>
          <a:stretch>
            <a:fillRect/>
          </a:stretch>
        </p:blipFill>
        <p:spPr>
          <a:xfrm>
            <a:off x="2633752" y="4100834"/>
            <a:ext cx="7752227" cy="5027802"/>
          </a:xfrm>
          <a:prstGeom prst="rect">
            <a:avLst/>
          </a:prstGeom>
          <a:ln w="12700">
            <a:miter lim="400000"/>
          </a:ln>
        </p:spPr>
      </p:pic>
      <mc:AlternateContent xmlns:mc="http://schemas.openxmlformats.org/markup-compatibility/2006" xmlns:a14="http://schemas.microsoft.com/office/drawing/2010/main">
        <mc:Choice Requires="a14">
          <p:sp>
            <p:nvSpPr>
              <p:cNvPr id="236" name="first measurement of the energy via cyclotron RF emission ( )"/>
              <p:cNvSpPr txBox="1"/>
              <p:nvPr/>
            </p:nvSpPr>
            <p:spPr>
              <a:xfrm>
                <a:off x="307139" y="7772488"/>
                <a:ext cx="4100928" cy="126220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a:defRPr sz="2400">
                    <a:solidFill>
                      <a:srgbClr val="37A917"/>
                    </a:solidFill>
                  </a:defRPr>
                </a:pPr>
                <a:r>
                  <a:rPr dirty="0"/>
                  <a:t>first measurement of the energy via cyclotron RF emission </a:t>
                </a:r>
                <a:endParaRPr lang="en-US" dirty="0"/>
              </a:p>
              <a:p>
                <a:pPr>
                  <a:defRPr sz="2400">
                    <a:solidFill>
                      <a:srgbClr val="37A917"/>
                    </a:solidFill>
                  </a:defRPr>
                </a:pPr>
                <a:r>
                  <a:rPr dirty="0"/>
                  <a:t>(</a:t>
                </a:r>
                <a14:m>
                  <m:oMath xmlns:m="http://schemas.openxmlformats.org/officeDocument/2006/math">
                    <m:r>
                      <a:rPr sz="2800" i="1">
                        <a:solidFill>
                          <a:srgbClr val="36A817"/>
                        </a:solidFill>
                        <a:latin typeface="Cambria Math" panose="02040503050406030204" pitchFamily="18" charset="0"/>
                      </a:rPr>
                      <m:t>∼10</m:t>
                    </m:r>
                    <m:r>
                      <a:rPr sz="2800" i="1">
                        <a:solidFill>
                          <a:srgbClr val="36A817"/>
                        </a:solidFill>
                        <a:latin typeface="Cambria Math" panose="02040503050406030204" pitchFamily="18" charset="0"/>
                      </a:rPr>
                      <m:t>𝜇</m:t>
                    </m:r>
                    <m:r>
                      <m:rPr>
                        <m:nor/>
                      </m:rPr>
                      <a:rPr sz="2800" i="1">
                        <a:solidFill>
                          <a:srgbClr val="36A817"/>
                        </a:solidFill>
                        <a:latin typeface="Cambria Math" panose="02040503050406030204" pitchFamily="18" charset="0"/>
                      </a:rPr>
                      <m:t>s</m:t>
                    </m:r>
                  </m:oMath>
                </a14:m>
                <a:r>
                  <a:rPr dirty="0"/>
                  <a:t>)</a:t>
                </a:r>
              </a:p>
            </p:txBody>
          </p:sp>
        </mc:Choice>
        <mc:Fallback xmlns="">
          <p:sp>
            <p:nvSpPr>
              <p:cNvPr id="236" name="first measurement of the energy via cyclotron RF emission ( )"/>
              <p:cNvSpPr txBox="1">
                <a:spLocks noRot="1" noChangeAspect="1" noMove="1" noResize="1" noEditPoints="1" noAdjustHandles="1" noChangeArrowheads="1" noChangeShapeType="1" noTextEdit="1"/>
              </p:cNvSpPr>
              <p:nvPr/>
            </p:nvSpPr>
            <p:spPr>
              <a:xfrm>
                <a:off x="307139" y="7772488"/>
                <a:ext cx="4100928" cy="1262205"/>
              </a:xfrm>
              <a:prstGeom prst="rect">
                <a:avLst/>
              </a:prstGeom>
              <a:blipFill>
                <a:blip r:embed="rId5"/>
                <a:stretch>
                  <a:fillRect l="-1238" t="-3030" r="-3406" b="-10101"/>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US">
                    <a:noFill/>
                  </a:rPr>
                  <a:t> </a:t>
                </a:r>
              </a:p>
            </p:txBody>
          </p:sp>
        </mc:Fallback>
      </mc:AlternateContent>
      <p:pic>
        <p:nvPicPr>
          <p:cNvPr id="237" name="Line Shape" descr="Line Shape"/>
          <p:cNvPicPr>
            <a:picLocks/>
          </p:cNvPicPr>
          <p:nvPr/>
        </p:nvPicPr>
        <p:blipFill>
          <a:blip r:embed="rId6"/>
          <a:stretch>
            <a:fillRect/>
          </a:stretch>
        </p:blipFill>
        <p:spPr>
          <a:xfrm>
            <a:off x="3589663" y="6724654"/>
            <a:ext cx="1035602" cy="1047377"/>
          </a:xfrm>
          <a:prstGeom prst="rect">
            <a:avLst/>
          </a:prstGeom>
        </p:spPr>
      </p:pic>
      <p:sp>
        <p:nvSpPr>
          <p:cNvPr id="239" name="Rectangle"/>
          <p:cNvSpPr/>
          <p:nvPr/>
        </p:nvSpPr>
        <p:spPr>
          <a:xfrm>
            <a:off x="6676024" y="5604977"/>
            <a:ext cx="3705588" cy="3371488"/>
          </a:xfrm>
          <a:prstGeom prst="rect">
            <a:avLst/>
          </a:prstGeom>
          <a:solidFill>
            <a:srgbClr val="FFFFFF"/>
          </a:solidFill>
          <a:ln w="12700">
            <a:miter lim="400000"/>
          </a:ln>
        </p:spPr>
        <p:txBody>
          <a:bodyPr lIns="50800" tIns="50800" rIns="50800" bIns="50800" anchor="ctr"/>
          <a:lstStyle/>
          <a:p>
            <a:pPr>
              <a:defRPr>
                <a:solidFill>
                  <a:srgbClr val="FFFFFF"/>
                </a:solidFill>
              </a:defRPr>
            </a:pPr>
            <a:endParaRPr/>
          </a:p>
        </p:txBody>
      </p:sp>
      <p:sp>
        <p:nvSpPr>
          <p:cNvPr id="240" name="A new electromagnetic filter idea based on RF detection and dynamic E setting"/>
          <p:cNvSpPr txBox="1">
            <a:spLocks noGrp="1"/>
          </p:cNvSpPr>
          <p:nvPr>
            <p:ph type="body" idx="1"/>
          </p:nvPr>
        </p:nvSpPr>
        <p:spPr>
          <a:xfrm>
            <a:off x="719138" y="2696633"/>
            <a:ext cx="12293601" cy="6366934"/>
          </a:xfrm>
          <a:prstGeom prst="rect">
            <a:avLst/>
          </a:prstGeom>
        </p:spPr>
        <p:txBody>
          <a:bodyPr anchor="t"/>
          <a:lstStyle/>
          <a:p>
            <a:pPr marL="452782" indent="-452782">
              <a:spcBef>
                <a:spcPts val="1500"/>
              </a:spcBef>
              <a:buClr>
                <a:srgbClr val="535353"/>
              </a:buClr>
              <a:defRPr sz="3400"/>
            </a:pPr>
            <a:r>
              <a:t>A </a:t>
            </a:r>
            <a:r>
              <a:rPr>
                <a:solidFill>
                  <a:srgbClr val="B92423"/>
                </a:solidFill>
              </a:rPr>
              <a:t>new electromagnetic filter idea </a:t>
            </a:r>
            <a:r>
              <a:rPr>
                <a:solidFill>
                  <a:srgbClr val="000000"/>
                </a:solidFill>
              </a:rPr>
              <a:t>based on RF detection and dynamic E setting</a:t>
            </a:r>
          </a:p>
        </p:txBody>
      </p:sp>
      <p:sp>
        <p:nvSpPr>
          <p:cNvPr id="241" name="By A. Esposito"/>
          <p:cNvSpPr txBox="1"/>
          <p:nvPr/>
        </p:nvSpPr>
        <p:spPr>
          <a:xfrm>
            <a:off x="9295138" y="8902700"/>
            <a:ext cx="950790"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200"/>
            </a:lvl1pPr>
          </a:lstStyle>
          <a:p>
            <a:r>
              <a:t>By A. Esposito</a:t>
            </a:r>
          </a:p>
        </p:txBody>
      </p:sp>
      <p:sp>
        <p:nvSpPr>
          <p:cNvPr id="242" name="ptolemy: the idea…"/>
          <p:cNvSpPr txBox="1">
            <a:spLocks noGrp="1"/>
          </p:cNvSpPr>
          <p:nvPr>
            <p:ph type="title"/>
          </p:nvPr>
        </p:nvSpPr>
        <p:spPr>
          <a:xfrm>
            <a:off x="541866" y="-414867"/>
            <a:ext cx="12293601" cy="2438401"/>
          </a:xfrm>
          <a:prstGeom prst="rect">
            <a:avLst/>
          </a:prstGeom>
        </p:spPr>
        <p:txBody>
          <a:bodyPr/>
          <a:lstStyle/>
          <a:p>
            <a:pPr>
              <a:defRPr sz="5200">
                <a:solidFill>
                  <a:srgbClr val="000000"/>
                </a:solidFill>
                <a:latin typeface="Gill Sans SemiBold"/>
                <a:ea typeface="Gill Sans SemiBold"/>
                <a:cs typeface="Gill Sans SemiBold"/>
                <a:sym typeface="Gill Sans SemiBold"/>
              </a:defRPr>
            </a:pPr>
            <a:r>
              <a:t>ptolemy: the idea</a:t>
            </a:r>
          </a:p>
          <a:p>
            <a:pPr>
              <a:defRPr sz="1800" b="1" cap="none">
                <a:solidFill>
                  <a:srgbClr val="000000"/>
                </a:solidFill>
                <a:latin typeface="Courier New"/>
                <a:ea typeface="Courier New"/>
                <a:cs typeface="Courier New"/>
                <a:sym typeface="Courier New"/>
              </a:defRPr>
            </a:pPr>
            <a:r>
              <a:t>JINST 17 (2022) 05, P05021</a:t>
            </a:r>
          </a:p>
        </p:txBody>
      </p:sp>
      <p:sp>
        <p:nvSpPr>
          <p:cNvPr id="2" name="Slide Number Placeholder 1">
            <a:extLst>
              <a:ext uri="{FF2B5EF4-FFF2-40B4-BE49-F238E27FC236}">
                <a16:creationId xmlns:a16="http://schemas.microsoft.com/office/drawing/2014/main" id="{70EED333-3B0D-49E7-1207-2ADBF9C9DFED}"/>
              </a:ext>
            </a:extLst>
          </p:cNvPr>
          <p:cNvSpPr>
            <a:spLocks noGrp="1"/>
          </p:cNvSpPr>
          <p:nvPr>
            <p:ph type="sldNum" sz="quarter" idx="2"/>
          </p:nvPr>
        </p:nvSpPr>
        <p:spPr/>
        <p:txBody>
          <a:bodyPr/>
          <a:lstStyle/>
          <a:p>
            <a:fld id="{86CB4B4D-7CA3-9044-876B-883B54F8677D}" type="slidenum">
              <a:rPr lang="en-IT" smtClean="0"/>
              <a:t>25</a:t>
            </a:fld>
            <a:endParaRPr lang="en-IT"/>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a14="http://schemas.microsoft.com/office/drawing/2010/main" xmlns:m="http://schemas.openxmlformats.org/officeDocument/2006/math" xmlns="">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Rectangle Rectangle" descr="Rectangle Rectangle"/>
          <p:cNvPicPr>
            <a:picLocks/>
          </p:cNvPicPr>
          <p:nvPr/>
        </p:nvPicPr>
        <p:blipFill>
          <a:blip r:embed="rId3"/>
          <a:stretch>
            <a:fillRect/>
          </a:stretch>
        </p:blipFill>
        <p:spPr>
          <a:xfrm>
            <a:off x="2214051" y="3688370"/>
            <a:ext cx="8576698" cy="5877508"/>
          </a:xfrm>
          <a:prstGeom prst="rect">
            <a:avLst/>
          </a:prstGeom>
        </p:spPr>
      </p:pic>
      <p:pic>
        <p:nvPicPr>
          <p:cNvPr id="245" name="Screen Shot 2022-05-17 at 6.02.08 PM.png" descr="Screen Shot 2022-05-17 at 6.02.08 PM.png"/>
          <p:cNvPicPr>
            <a:picLocks noChangeAspect="1"/>
          </p:cNvPicPr>
          <p:nvPr/>
        </p:nvPicPr>
        <p:blipFill>
          <a:blip r:embed="rId4"/>
          <a:stretch>
            <a:fillRect/>
          </a:stretch>
        </p:blipFill>
        <p:spPr>
          <a:xfrm>
            <a:off x="2633752" y="4100834"/>
            <a:ext cx="7752227" cy="5027802"/>
          </a:xfrm>
          <a:prstGeom prst="rect">
            <a:avLst/>
          </a:prstGeom>
          <a:ln w="12700">
            <a:miter lim="400000"/>
          </a:ln>
        </p:spPr>
      </p:pic>
      <mc:AlternateContent xmlns:mc="http://schemas.openxmlformats.org/markup-compatibility/2006" xmlns:a14="http://schemas.microsoft.com/office/drawing/2010/main">
        <mc:Choice Requires="a14">
          <p:sp>
            <p:nvSpPr>
              <p:cNvPr id="247" name="first measurement of the energy via cyclotron RF emission ( )"/>
              <p:cNvSpPr txBox="1"/>
              <p:nvPr/>
            </p:nvSpPr>
            <p:spPr>
              <a:xfrm>
                <a:off x="307139" y="7772488"/>
                <a:ext cx="4100928" cy="126220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a:defRPr sz="2400">
                    <a:solidFill>
                      <a:srgbClr val="37A917"/>
                    </a:solidFill>
                  </a:defRPr>
                </a:pPr>
                <a:r>
                  <a:rPr dirty="0"/>
                  <a:t>first measurement of the energy via cyclotron RF emission </a:t>
                </a:r>
                <a:endParaRPr lang="en-US" dirty="0"/>
              </a:p>
              <a:p>
                <a:pPr>
                  <a:defRPr sz="2400">
                    <a:solidFill>
                      <a:srgbClr val="37A917"/>
                    </a:solidFill>
                  </a:defRPr>
                </a:pPr>
                <a:r>
                  <a:rPr dirty="0"/>
                  <a:t>(</a:t>
                </a:r>
                <a14:m>
                  <m:oMath xmlns:m="http://schemas.openxmlformats.org/officeDocument/2006/math">
                    <m:r>
                      <a:rPr sz="2800" i="1">
                        <a:solidFill>
                          <a:srgbClr val="36A817"/>
                        </a:solidFill>
                        <a:latin typeface="Cambria Math" panose="02040503050406030204" pitchFamily="18" charset="0"/>
                      </a:rPr>
                      <m:t>∼10</m:t>
                    </m:r>
                    <m:r>
                      <a:rPr sz="2800" i="1">
                        <a:solidFill>
                          <a:srgbClr val="36A817"/>
                        </a:solidFill>
                        <a:latin typeface="Cambria Math" panose="02040503050406030204" pitchFamily="18" charset="0"/>
                      </a:rPr>
                      <m:t>𝜇</m:t>
                    </m:r>
                    <m:r>
                      <m:rPr>
                        <m:nor/>
                      </m:rPr>
                      <a:rPr sz="2800" i="1">
                        <a:solidFill>
                          <a:srgbClr val="36A817"/>
                        </a:solidFill>
                        <a:latin typeface="Cambria Math" panose="02040503050406030204" pitchFamily="18" charset="0"/>
                      </a:rPr>
                      <m:t>s</m:t>
                    </m:r>
                  </m:oMath>
                </a14:m>
                <a:r>
                  <a:rPr dirty="0"/>
                  <a:t>)</a:t>
                </a:r>
              </a:p>
            </p:txBody>
          </p:sp>
        </mc:Choice>
        <mc:Fallback xmlns="">
          <p:sp>
            <p:nvSpPr>
              <p:cNvPr id="247" name="first measurement of the energy via cyclotron RF emission ( )"/>
              <p:cNvSpPr txBox="1">
                <a:spLocks noRot="1" noChangeAspect="1" noMove="1" noResize="1" noEditPoints="1" noAdjustHandles="1" noChangeArrowheads="1" noChangeShapeType="1" noTextEdit="1"/>
              </p:cNvSpPr>
              <p:nvPr/>
            </p:nvSpPr>
            <p:spPr>
              <a:xfrm>
                <a:off x="307139" y="7772488"/>
                <a:ext cx="4100928" cy="1262205"/>
              </a:xfrm>
              <a:prstGeom prst="rect">
                <a:avLst/>
              </a:prstGeom>
              <a:blipFill>
                <a:blip r:embed="rId5"/>
                <a:stretch>
                  <a:fillRect l="-1238" t="-3030" r="-3406" b="-10101"/>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US">
                    <a:noFill/>
                  </a:rPr>
                  <a:t> </a:t>
                </a:r>
              </a:p>
            </p:txBody>
          </p:sp>
        </mc:Fallback>
      </mc:AlternateContent>
      <p:pic>
        <p:nvPicPr>
          <p:cNvPr id="248" name="Line Shape" descr="Line Shape"/>
          <p:cNvPicPr>
            <a:picLocks/>
          </p:cNvPicPr>
          <p:nvPr/>
        </p:nvPicPr>
        <p:blipFill>
          <a:blip r:embed="rId6"/>
          <a:stretch>
            <a:fillRect/>
          </a:stretch>
        </p:blipFill>
        <p:spPr>
          <a:xfrm>
            <a:off x="3589663" y="6724654"/>
            <a:ext cx="1035602" cy="1047377"/>
          </a:xfrm>
          <a:prstGeom prst="rect">
            <a:avLst/>
          </a:prstGeom>
        </p:spPr>
      </p:pic>
      <mc:AlternateContent xmlns:mc="http://schemas.openxmlformats.org/markup-compatibility/2006" xmlns:a14="http://schemas.microsoft.com/office/drawing/2010/main">
        <mc:Choice Requires="a14">
          <p:sp>
            <p:nvSpPr>
              <p:cNvPr id="250" name="enter if within   from endpoint"/>
              <p:cNvSpPr txBox="1"/>
              <p:nvPr/>
            </p:nvSpPr>
            <p:spPr>
              <a:xfrm>
                <a:off x="6162683" y="7925083"/>
                <a:ext cx="1994397" cy="1247201"/>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a:defRPr sz="2400">
                    <a:solidFill>
                      <a:srgbClr val="37A917"/>
                    </a:solidFill>
                  </a:defRPr>
                </a:pPr>
                <a:r>
                  <a:rPr dirty="0"/>
                  <a:t>enter if within </a:t>
                </a:r>
                <a14:m>
                  <m:oMath xmlns:m="http://schemas.openxmlformats.org/officeDocument/2006/math">
                    <m:r>
                      <a:rPr sz="2700" i="1">
                        <a:solidFill>
                          <a:srgbClr val="36A817"/>
                        </a:solidFill>
                        <a:latin typeface="Cambria Math" panose="02040503050406030204" pitchFamily="18" charset="0"/>
                      </a:rPr>
                      <m:t>∼10</m:t>
                    </m:r>
                    <m:r>
                      <m:rPr>
                        <m:nor/>
                      </m:rPr>
                      <a:rPr sz="2700" i="1">
                        <a:solidFill>
                          <a:srgbClr val="36A817"/>
                        </a:solidFill>
                        <a:latin typeface="Cambria Math" panose="02040503050406030204" pitchFamily="18" charset="0"/>
                      </a:rPr>
                      <m:t>eV</m:t>
                    </m:r>
                  </m:oMath>
                </a14:m>
                <a:r>
                  <a:rPr dirty="0"/>
                  <a:t> </a:t>
                </a:r>
                <a:r>
                  <a:rPr lang="en-US" dirty="0"/>
                  <a:t> </a:t>
                </a:r>
                <a:r>
                  <a:rPr dirty="0"/>
                  <a:t>from endpoint</a:t>
                </a:r>
              </a:p>
            </p:txBody>
          </p:sp>
        </mc:Choice>
        <mc:Fallback xmlns="">
          <p:sp>
            <p:nvSpPr>
              <p:cNvPr id="250" name="enter if within   from endpoint"/>
              <p:cNvSpPr txBox="1">
                <a:spLocks noRot="1" noChangeAspect="1" noMove="1" noResize="1" noEditPoints="1" noAdjustHandles="1" noChangeArrowheads="1" noChangeShapeType="1" noTextEdit="1"/>
              </p:cNvSpPr>
              <p:nvPr/>
            </p:nvSpPr>
            <p:spPr>
              <a:xfrm>
                <a:off x="6162683" y="7925083"/>
                <a:ext cx="1994397" cy="1247201"/>
              </a:xfrm>
              <a:prstGeom prst="rect">
                <a:avLst/>
              </a:prstGeom>
              <a:blipFill>
                <a:blip r:embed="rId7"/>
                <a:stretch>
                  <a:fillRect l="-633" t="-3061" r="-9494" b="-10204"/>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US">
                    <a:noFill/>
                  </a:rPr>
                  <a:t> </a:t>
                </a:r>
              </a:p>
            </p:txBody>
          </p:sp>
        </mc:Fallback>
      </mc:AlternateContent>
      <p:sp>
        <p:nvSpPr>
          <p:cNvPr id="251" name="Rectangle"/>
          <p:cNvSpPr/>
          <p:nvPr/>
        </p:nvSpPr>
        <p:spPr>
          <a:xfrm>
            <a:off x="7759768" y="5604977"/>
            <a:ext cx="2621844" cy="1808183"/>
          </a:xfrm>
          <a:prstGeom prst="rect">
            <a:avLst/>
          </a:prstGeom>
          <a:solidFill>
            <a:srgbClr val="FFFFFF"/>
          </a:solidFill>
          <a:ln w="12700">
            <a:miter lim="400000"/>
          </a:ln>
        </p:spPr>
        <p:txBody>
          <a:bodyPr lIns="50800" tIns="50800" rIns="50800" bIns="50800" anchor="ctr"/>
          <a:lstStyle/>
          <a:p>
            <a:pPr>
              <a:defRPr>
                <a:solidFill>
                  <a:srgbClr val="FFFFFF"/>
                </a:solidFill>
              </a:defRPr>
            </a:pPr>
            <a:endParaRPr/>
          </a:p>
        </p:txBody>
      </p:sp>
      <p:sp>
        <p:nvSpPr>
          <p:cNvPr id="252" name="A new electromagnetic filter idea based on RF detection and dynamic E setting"/>
          <p:cNvSpPr txBox="1">
            <a:spLocks noGrp="1"/>
          </p:cNvSpPr>
          <p:nvPr>
            <p:ph type="body" idx="1"/>
          </p:nvPr>
        </p:nvSpPr>
        <p:spPr>
          <a:xfrm>
            <a:off x="623470" y="2264833"/>
            <a:ext cx="12293601" cy="6366934"/>
          </a:xfrm>
          <a:prstGeom prst="rect">
            <a:avLst/>
          </a:prstGeom>
        </p:spPr>
        <p:txBody>
          <a:bodyPr anchor="t"/>
          <a:lstStyle/>
          <a:p>
            <a:pPr marL="452782" indent="-452782">
              <a:spcBef>
                <a:spcPts val="1500"/>
              </a:spcBef>
              <a:buClr>
                <a:srgbClr val="535353"/>
              </a:buClr>
              <a:defRPr sz="3400"/>
            </a:pPr>
            <a:r>
              <a:t>A </a:t>
            </a:r>
            <a:r>
              <a:rPr>
                <a:solidFill>
                  <a:srgbClr val="B92423"/>
                </a:solidFill>
              </a:rPr>
              <a:t>new electromagnetic filter idea </a:t>
            </a:r>
            <a:r>
              <a:rPr>
                <a:solidFill>
                  <a:srgbClr val="000000"/>
                </a:solidFill>
              </a:rPr>
              <a:t>based on RF detection and dynamic E setting</a:t>
            </a:r>
          </a:p>
        </p:txBody>
      </p:sp>
      <p:sp>
        <p:nvSpPr>
          <p:cNvPr id="253" name="By A. Esposito"/>
          <p:cNvSpPr txBox="1"/>
          <p:nvPr/>
        </p:nvSpPr>
        <p:spPr>
          <a:xfrm>
            <a:off x="9295138" y="8902700"/>
            <a:ext cx="950790"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200"/>
            </a:lvl1pPr>
          </a:lstStyle>
          <a:p>
            <a:r>
              <a:t>By A. Esposito</a:t>
            </a:r>
          </a:p>
        </p:txBody>
      </p:sp>
      <p:sp>
        <p:nvSpPr>
          <p:cNvPr id="254" name="ptolemy: the idea…"/>
          <p:cNvSpPr txBox="1">
            <a:spLocks noGrp="1"/>
          </p:cNvSpPr>
          <p:nvPr>
            <p:ph type="title"/>
          </p:nvPr>
        </p:nvSpPr>
        <p:spPr>
          <a:xfrm>
            <a:off x="541866" y="-414867"/>
            <a:ext cx="12293601" cy="2438401"/>
          </a:xfrm>
          <a:prstGeom prst="rect">
            <a:avLst/>
          </a:prstGeom>
        </p:spPr>
        <p:txBody>
          <a:bodyPr/>
          <a:lstStyle/>
          <a:p>
            <a:pPr>
              <a:defRPr sz="5200">
                <a:solidFill>
                  <a:srgbClr val="000000"/>
                </a:solidFill>
                <a:latin typeface="Gill Sans SemiBold"/>
                <a:ea typeface="Gill Sans SemiBold"/>
                <a:cs typeface="Gill Sans SemiBold"/>
                <a:sym typeface="Gill Sans SemiBold"/>
              </a:defRPr>
            </a:pPr>
            <a:r>
              <a:t>ptolemy: the idea</a:t>
            </a:r>
          </a:p>
          <a:p>
            <a:pPr>
              <a:defRPr sz="1800" b="1" cap="none">
                <a:solidFill>
                  <a:srgbClr val="000000"/>
                </a:solidFill>
                <a:latin typeface="Courier New"/>
                <a:ea typeface="Courier New"/>
                <a:cs typeface="Courier New"/>
                <a:sym typeface="Courier New"/>
              </a:defRPr>
            </a:pPr>
            <a:r>
              <a:t>JINST 17 (2022) 05, P05021</a:t>
            </a:r>
          </a:p>
        </p:txBody>
      </p:sp>
      <p:sp>
        <p:nvSpPr>
          <p:cNvPr id="2" name="Slide Number Placeholder 1">
            <a:extLst>
              <a:ext uri="{FF2B5EF4-FFF2-40B4-BE49-F238E27FC236}">
                <a16:creationId xmlns:a16="http://schemas.microsoft.com/office/drawing/2014/main" id="{E760D041-5F18-F4FF-118D-B2773AD372D6}"/>
              </a:ext>
            </a:extLst>
          </p:cNvPr>
          <p:cNvSpPr>
            <a:spLocks noGrp="1"/>
          </p:cNvSpPr>
          <p:nvPr>
            <p:ph type="sldNum" sz="quarter" idx="2"/>
          </p:nvPr>
        </p:nvSpPr>
        <p:spPr/>
        <p:txBody>
          <a:bodyPr/>
          <a:lstStyle/>
          <a:p>
            <a:fld id="{86CB4B4D-7CA3-9044-876B-883B54F8677D}" type="slidenum">
              <a:rPr lang="en-IT" smtClean="0"/>
              <a:t>26</a:t>
            </a:fld>
            <a:endParaRPr lang="en-IT"/>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a14="http://schemas.microsoft.com/office/drawing/2010/main" xmlns:m="http://schemas.openxmlformats.org/officeDocument/2006/math" xmlns="">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Rectangle Rectangle" descr="Rectangle Rectangle"/>
          <p:cNvPicPr>
            <a:picLocks/>
          </p:cNvPicPr>
          <p:nvPr/>
        </p:nvPicPr>
        <p:blipFill>
          <a:blip r:embed="rId3"/>
          <a:stretch>
            <a:fillRect/>
          </a:stretch>
        </p:blipFill>
        <p:spPr>
          <a:xfrm>
            <a:off x="2214051" y="3688370"/>
            <a:ext cx="8576698" cy="5877508"/>
          </a:xfrm>
          <a:prstGeom prst="rect">
            <a:avLst/>
          </a:prstGeom>
        </p:spPr>
      </p:pic>
      <p:pic>
        <p:nvPicPr>
          <p:cNvPr id="257" name="Screen Shot 2022-05-17 at 6.02.08 PM.png" descr="Screen Shot 2022-05-17 at 6.02.08 PM.png"/>
          <p:cNvPicPr>
            <a:picLocks noChangeAspect="1"/>
          </p:cNvPicPr>
          <p:nvPr/>
        </p:nvPicPr>
        <p:blipFill>
          <a:blip r:embed="rId4"/>
          <a:stretch>
            <a:fillRect/>
          </a:stretch>
        </p:blipFill>
        <p:spPr>
          <a:xfrm>
            <a:off x="2633752" y="4100834"/>
            <a:ext cx="7752227" cy="5027802"/>
          </a:xfrm>
          <a:prstGeom prst="rect">
            <a:avLst/>
          </a:prstGeom>
          <a:ln w="12700">
            <a:miter lim="400000"/>
          </a:ln>
        </p:spPr>
      </p:pic>
      <mc:AlternateContent xmlns:mc="http://schemas.openxmlformats.org/markup-compatibility/2006" xmlns:a14="http://schemas.microsoft.com/office/drawing/2010/main">
        <mc:Choice Requires="a14">
          <p:sp>
            <p:nvSpPr>
              <p:cNvPr id="259" name="first measurement of the energy via cyclotron RF emission ( )"/>
              <p:cNvSpPr txBox="1"/>
              <p:nvPr/>
            </p:nvSpPr>
            <p:spPr>
              <a:xfrm>
                <a:off x="307139" y="7772488"/>
                <a:ext cx="4100928" cy="126220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a:defRPr sz="2400">
                    <a:solidFill>
                      <a:srgbClr val="37A917"/>
                    </a:solidFill>
                  </a:defRPr>
                </a:pPr>
                <a:r>
                  <a:rPr dirty="0"/>
                  <a:t>first measurement of the energy via cyclotron RF emission </a:t>
                </a:r>
                <a:endParaRPr lang="en-US" dirty="0"/>
              </a:p>
              <a:p>
                <a:pPr>
                  <a:defRPr sz="2400">
                    <a:solidFill>
                      <a:srgbClr val="37A917"/>
                    </a:solidFill>
                  </a:defRPr>
                </a:pPr>
                <a:r>
                  <a:rPr dirty="0"/>
                  <a:t>(</a:t>
                </a:r>
                <a14:m>
                  <m:oMath xmlns:m="http://schemas.openxmlformats.org/officeDocument/2006/math">
                    <m:r>
                      <a:rPr sz="2800" i="1">
                        <a:solidFill>
                          <a:srgbClr val="36A817"/>
                        </a:solidFill>
                        <a:latin typeface="Cambria Math" panose="02040503050406030204" pitchFamily="18" charset="0"/>
                      </a:rPr>
                      <m:t>∼10</m:t>
                    </m:r>
                    <m:r>
                      <a:rPr sz="2800" i="1">
                        <a:solidFill>
                          <a:srgbClr val="36A817"/>
                        </a:solidFill>
                        <a:latin typeface="Cambria Math" panose="02040503050406030204" pitchFamily="18" charset="0"/>
                      </a:rPr>
                      <m:t>𝜇</m:t>
                    </m:r>
                    <m:r>
                      <m:rPr>
                        <m:nor/>
                      </m:rPr>
                      <a:rPr sz="2800" i="1">
                        <a:solidFill>
                          <a:srgbClr val="36A817"/>
                        </a:solidFill>
                        <a:latin typeface="Cambria Math" panose="02040503050406030204" pitchFamily="18" charset="0"/>
                      </a:rPr>
                      <m:t>s</m:t>
                    </m:r>
                  </m:oMath>
                </a14:m>
                <a:r>
                  <a:rPr dirty="0"/>
                  <a:t>)</a:t>
                </a:r>
              </a:p>
            </p:txBody>
          </p:sp>
        </mc:Choice>
        <mc:Fallback xmlns="">
          <p:sp>
            <p:nvSpPr>
              <p:cNvPr id="259" name="first measurement of the energy via cyclotron RF emission ( )"/>
              <p:cNvSpPr txBox="1">
                <a:spLocks noRot="1" noChangeAspect="1" noMove="1" noResize="1" noEditPoints="1" noAdjustHandles="1" noChangeArrowheads="1" noChangeShapeType="1" noTextEdit="1"/>
              </p:cNvSpPr>
              <p:nvPr/>
            </p:nvSpPr>
            <p:spPr>
              <a:xfrm>
                <a:off x="307139" y="7772488"/>
                <a:ext cx="4100928" cy="1262205"/>
              </a:xfrm>
              <a:prstGeom prst="rect">
                <a:avLst/>
              </a:prstGeom>
              <a:blipFill>
                <a:blip r:embed="rId5"/>
                <a:stretch>
                  <a:fillRect l="-1238" t="-3030" r="-3406" b="-10101"/>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US">
                    <a:noFill/>
                  </a:rPr>
                  <a:t> </a:t>
                </a:r>
              </a:p>
            </p:txBody>
          </p:sp>
        </mc:Fallback>
      </mc:AlternateContent>
      <p:pic>
        <p:nvPicPr>
          <p:cNvPr id="260" name="Line Shape" descr="Line Shape"/>
          <p:cNvPicPr>
            <a:picLocks/>
          </p:cNvPicPr>
          <p:nvPr/>
        </p:nvPicPr>
        <p:blipFill>
          <a:blip r:embed="rId6"/>
          <a:stretch>
            <a:fillRect/>
          </a:stretch>
        </p:blipFill>
        <p:spPr>
          <a:xfrm>
            <a:off x="3589663" y="6724654"/>
            <a:ext cx="1035602" cy="1047377"/>
          </a:xfrm>
          <a:prstGeom prst="rect">
            <a:avLst/>
          </a:prstGeom>
        </p:spPr>
      </p:pic>
      <p:sp>
        <p:nvSpPr>
          <p:cNvPr id="262" name="collimate and slow down"/>
          <p:cNvSpPr txBox="1"/>
          <p:nvPr/>
        </p:nvSpPr>
        <p:spPr>
          <a:xfrm>
            <a:off x="7813682" y="7006590"/>
            <a:ext cx="1738726"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400">
                <a:solidFill>
                  <a:srgbClr val="37A917"/>
                </a:solidFill>
              </a:defRPr>
            </a:lvl1pPr>
          </a:lstStyle>
          <a:p>
            <a:r>
              <a:t>collimate and slow down</a:t>
            </a:r>
          </a:p>
        </p:txBody>
      </p:sp>
      <mc:AlternateContent xmlns:mc="http://schemas.openxmlformats.org/markup-compatibility/2006" xmlns:a14="http://schemas.microsoft.com/office/drawing/2010/main">
        <mc:Choice Requires="a14">
          <p:sp>
            <p:nvSpPr>
              <p:cNvPr id="263" name="enter if within   from endpoint"/>
              <p:cNvSpPr txBox="1"/>
              <p:nvPr/>
            </p:nvSpPr>
            <p:spPr>
              <a:xfrm>
                <a:off x="6162683" y="7914923"/>
                <a:ext cx="1994397" cy="1247201"/>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a:defRPr sz="2400">
                    <a:solidFill>
                      <a:srgbClr val="37A917"/>
                    </a:solidFill>
                  </a:defRPr>
                </a:pPr>
                <a:r>
                  <a:rPr dirty="0"/>
                  <a:t>enter if within </a:t>
                </a:r>
                <a14:m>
                  <m:oMath xmlns:m="http://schemas.openxmlformats.org/officeDocument/2006/math">
                    <m:r>
                      <a:rPr sz="2700" i="1">
                        <a:solidFill>
                          <a:srgbClr val="36A817"/>
                        </a:solidFill>
                        <a:latin typeface="Cambria Math" panose="02040503050406030204" pitchFamily="18" charset="0"/>
                      </a:rPr>
                      <m:t>∼10</m:t>
                    </m:r>
                    <m:r>
                      <m:rPr>
                        <m:nor/>
                      </m:rPr>
                      <a:rPr sz="2700" i="1">
                        <a:solidFill>
                          <a:srgbClr val="36A817"/>
                        </a:solidFill>
                        <a:latin typeface="Cambria Math" panose="02040503050406030204" pitchFamily="18" charset="0"/>
                      </a:rPr>
                      <m:t>eV</m:t>
                    </m:r>
                  </m:oMath>
                </a14:m>
                <a:r>
                  <a:rPr dirty="0"/>
                  <a:t> </a:t>
                </a:r>
                <a:r>
                  <a:rPr lang="en-US" dirty="0"/>
                  <a:t> </a:t>
                </a:r>
                <a:r>
                  <a:rPr dirty="0"/>
                  <a:t>from endpoint</a:t>
                </a:r>
              </a:p>
            </p:txBody>
          </p:sp>
        </mc:Choice>
        <mc:Fallback xmlns="">
          <p:sp>
            <p:nvSpPr>
              <p:cNvPr id="263" name="enter if within   from endpoint"/>
              <p:cNvSpPr txBox="1">
                <a:spLocks noRot="1" noChangeAspect="1" noMove="1" noResize="1" noEditPoints="1" noAdjustHandles="1" noChangeArrowheads="1" noChangeShapeType="1" noTextEdit="1"/>
              </p:cNvSpPr>
              <p:nvPr/>
            </p:nvSpPr>
            <p:spPr>
              <a:xfrm>
                <a:off x="6162683" y="7914923"/>
                <a:ext cx="1994397" cy="1247201"/>
              </a:xfrm>
              <a:prstGeom prst="rect">
                <a:avLst/>
              </a:prstGeom>
              <a:blipFill>
                <a:blip r:embed="rId7"/>
                <a:stretch>
                  <a:fillRect l="-633" t="-2020" r="-9494" b="-10101"/>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US">
                    <a:noFill/>
                  </a:rPr>
                  <a:t> </a:t>
                </a:r>
              </a:p>
            </p:txBody>
          </p:sp>
        </mc:Fallback>
      </mc:AlternateContent>
      <p:sp>
        <p:nvSpPr>
          <p:cNvPr id="264" name="A new electromagnetic filter idea based on RF detection and dynamic E setting"/>
          <p:cNvSpPr txBox="1">
            <a:spLocks noGrp="1"/>
          </p:cNvSpPr>
          <p:nvPr>
            <p:ph type="body" idx="1"/>
          </p:nvPr>
        </p:nvSpPr>
        <p:spPr>
          <a:xfrm>
            <a:off x="680871" y="2256559"/>
            <a:ext cx="12293601" cy="6366935"/>
          </a:xfrm>
          <a:prstGeom prst="rect">
            <a:avLst/>
          </a:prstGeom>
        </p:spPr>
        <p:txBody>
          <a:bodyPr anchor="t"/>
          <a:lstStyle/>
          <a:p>
            <a:pPr marL="452782" indent="-452782">
              <a:spcBef>
                <a:spcPts val="1500"/>
              </a:spcBef>
              <a:buClr>
                <a:srgbClr val="535353"/>
              </a:buClr>
              <a:defRPr sz="3400"/>
            </a:pPr>
            <a:r>
              <a:t>A </a:t>
            </a:r>
            <a:r>
              <a:rPr>
                <a:solidFill>
                  <a:srgbClr val="B92423"/>
                </a:solidFill>
              </a:rPr>
              <a:t>new electromagnetic filter idea </a:t>
            </a:r>
            <a:r>
              <a:rPr>
                <a:solidFill>
                  <a:srgbClr val="000000"/>
                </a:solidFill>
              </a:rPr>
              <a:t>based on RF detection and dynamic E setting</a:t>
            </a:r>
          </a:p>
        </p:txBody>
      </p:sp>
      <p:sp>
        <p:nvSpPr>
          <p:cNvPr id="265" name="𝜟V known to 1 ppm precision"/>
          <p:cNvSpPr txBox="1"/>
          <p:nvPr/>
        </p:nvSpPr>
        <p:spPr>
          <a:xfrm>
            <a:off x="4003417" y="3361381"/>
            <a:ext cx="4041285"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600">
                <a:solidFill>
                  <a:srgbClr val="2190FF"/>
                </a:solidFill>
              </a:defRPr>
            </a:lvl1pPr>
          </a:lstStyle>
          <a:p>
            <a:r>
              <a:t>𝜟V known to 1 ppm precision</a:t>
            </a:r>
          </a:p>
        </p:txBody>
      </p:sp>
      <p:sp>
        <p:nvSpPr>
          <p:cNvPr id="266" name="By A. Esposito"/>
          <p:cNvSpPr txBox="1"/>
          <p:nvPr/>
        </p:nvSpPr>
        <p:spPr>
          <a:xfrm>
            <a:off x="9295138" y="8902700"/>
            <a:ext cx="950790"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200"/>
            </a:lvl1pPr>
          </a:lstStyle>
          <a:p>
            <a:r>
              <a:t>By A. Esposito</a:t>
            </a:r>
          </a:p>
        </p:txBody>
      </p:sp>
      <p:sp>
        <p:nvSpPr>
          <p:cNvPr id="267" name="ptolemy: the idea…"/>
          <p:cNvSpPr txBox="1">
            <a:spLocks noGrp="1"/>
          </p:cNvSpPr>
          <p:nvPr>
            <p:ph type="title"/>
          </p:nvPr>
        </p:nvSpPr>
        <p:spPr>
          <a:xfrm>
            <a:off x="541866" y="-414867"/>
            <a:ext cx="12293601" cy="2438401"/>
          </a:xfrm>
          <a:prstGeom prst="rect">
            <a:avLst/>
          </a:prstGeom>
        </p:spPr>
        <p:txBody>
          <a:bodyPr/>
          <a:lstStyle/>
          <a:p>
            <a:pPr>
              <a:defRPr sz="5200">
                <a:solidFill>
                  <a:srgbClr val="000000"/>
                </a:solidFill>
                <a:latin typeface="Gill Sans SemiBold"/>
                <a:ea typeface="Gill Sans SemiBold"/>
                <a:cs typeface="Gill Sans SemiBold"/>
                <a:sym typeface="Gill Sans SemiBold"/>
              </a:defRPr>
            </a:pPr>
            <a:r>
              <a:t>ptolemy: the idea</a:t>
            </a:r>
          </a:p>
          <a:p>
            <a:pPr>
              <a:defRPr sz="1800" b="1" cap="none">
                <a:solidFill>
                  <a:srgbClr val="000000"/>
                </a:solidFill>
                <a:latin typeface="Courier New"/>
                <a:ea typeface="Courier New"/>
                <a:cs typeface="Courier New"/>
                <a:sym typeface="Courier New"/>
              </a:defRPr>
            </a:pPr>
            <a:r>
              <a:t>JINST 17 (2022) 05, P05021</a:t>
            </a:r>
          </a:p>
        </p:txBody>
      </p:sp>
      <p:sp>
        <p:nvSpPr>
          <p:cNvPr id="268" name="ETot=q(VTES-Vsource)+ETES"/>
          <p:cNvSpPr txBox="1"/>
          <p:nvPr/>
        </p:nvSpPr>
        <p:spPr>
          <a:xfrm>
            <a:off x="7903874" y="5561330"/>
            <a:ext cx="2514118" cy="38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solidFill>
                  <a:srgbClr val="000000"/>
                </a:solidFill>
                <a:latin typeface="Gill Sans SemiBold"/>
                <a:ea typeface="Gill Sans SemiBold"/>
                <a:cs typeface="Gill Sans SemiBold"/>
                <a:sym typeface="Gill Sans SemiBold"/>
              </a:defRPr>
            </a:pPr>
            <a:r>
              <a:t>E</a:t>
            </a:r>
            <a:r>
              <a:rPr baseline="-5999"/>
              <a:t>Tot</a:t>
            </a:r>
            <a:r>
              <a:t>=q(V</a:t>
            </a:r>
            <a:r>
              <a:rPr baseline="-5999"/>
              <a:t>TES</a:t>
            </a:r>
            <a:r>
              <a:t>-V</a:t>
            </a:r>
            <a:r>
              <a:rPr baseline="-5999"/>
              <a:t>source</a:t>
            </a:r>
            <a:r>
              <a:t>)+E</a:t>
            </a:r>
            <a:r>
              <a:rPr baseline="-5999"/>
              <a:t>TES</a:t>
            </a:r>
          </a:p>
        </p:txBody>
      </p:sp>
      <p:sp>
        <p:nvSpPr>
          <p:cNvPr id="2" name="Slide Number Placeholder 1">
            <a:extLst>
              <a:ext uri="{FF2B5EF4-FFF2-40B4-BE49-F238E27FC236}">
                <a16:creationId xmlns:a16="http://schemas.microsoft.com/office/drawing/2014/main" id="{78F67978-64FD-985C-62D0-4EB98C2CA81C}"/>
              </a:ext>
            </a:extLst>
          </p:cNvPr>
          <p:cNvSpPr>
            <a:spLocks noGrp="1"/>
          </p:cNvSpPr>
          <p:nvPr>
            <p:ph type="sldNum" sz="quarter" idx="2"/>
          </p:nvPr>
        </p:nvSpPr>
        <p:spPr/>
        <p:txBody>
          <a:bodyPr/>
          <a:lstStyle/>
          <a:p>
            <a:fld id="{86CB4B4D-7CA3-9044-876B-883B54F8677D}" type="slidenum">
              <a:rPr lang="en-IT" smtClean="0"/>
              <a:t>27</a:t>
            </a:fld>
            <a:endParaRPr lang="en-IT"/>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a14="http://schemas.microsoft.com/office/drawing/2010/main" xmlns:m="http://schemas.openxmlformats.org/officeDocument/2006/math" xmlns="">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EB861-A254-42A1-E245-21E788E01164}"/>
            </a:ext>
          </a:extLst>
        </p:cNvPr>
        <p:cNvGrpSpPr/>
        <p:nvPr/>
      </p:nvGrpSpPr>
      <p:grpSpPr>
        <a:xfrm>
          <a:off x="0" y="0"/>
          <a:ext cx="0" cy="0"/>
          <a:chOff x="0" y="0"/>
          <a:chExt cx="0" cy="0"/>
        </a:xfrm>
      </p:grpSpPr>
      <p:sp>
        <p:nvSpPr>
          <p:cNvPr id="141" name="Rettangolo 140">
            <a:extLst>
              <a:ext uri="{FF2B5EF4-FFF2-40B4-BE49-F238E27FC236}">
                <a16:creationId xmlns:a16="http://schemas.microsoft.com/office/drawing/2014/main" id="{342719CA-9AFE-402F-3AD3-45801F917ED1}"/>
              </a:ext>
            </a:extLst>
          </p:cNvPr>
          <p:cNvSpPr/>
          <p:nvPr/>
        </p:nvSpPr>
        <p:spPr>
          <a:xfrm>
            <a:off x="419434" y="5382716"/>
            <a:ext cx="4147733" cy="884485"/>
          </a:xfrm>
          <a:prstGeom prst="rect">
            <a:avLst/>
          </a:prstGeom>
          <a:solidFill>
            <a:schemeClr val="accent2">
              <a:lumMod val="20000"/>
              <a:lumOff val="80000"/>
            </a:schemeClr>
          </a:solidFill>
          <a:ln w="254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87695" hangingPunct="1"/>
            <a:endParaRPr lang="it-IT" sz="1920" kern="1200">
              <a:solidFill>
                <a:prstClr val="white"/>
              </a:solidFill>
              <a:latin typeface="Calibri" panose="020F0502020204030204"/>
            </a:endParaRPr>
          </a:p>
        </p:txBody>
      </p:sp>
      <p:sp>
        <p:nvSpPr>
          <p:cNvPr id="138" name="Rettangolo 137">
            <a:extLst>
              <a:ext uri="{FF2B5EF4-FFF2-40B4-BE49-F238E27FC236}">
                <a16:creationId xmlns:a16="http://schemas.microsoft.com/office/drawing/2014/main" id="{EA3950D3-F36F-401D-B361-61852E58A131}"/>
              </a:ext>
            </a:extLst>
          </p:cNvPr>
          <p:cNvSpPr/>
          <p:nvPr/>
        </p:nvSpPr>
        <p:spPr>
          <a:xfrm>
            <a:off x="10037385" y="3465236"/>
            <a:ext cx="2857516" cy="4154693"/>
          </a:xfrm>
          <a:prstGeom prst="rect">
            <a:avLst/>
          </a:prstGeom>
          <a:solidFill>
            <a:schemeClr val="accent2">
              <a:lumMod val="20000"/>
              <a:lumOff val="80000"/>
            </a:schemeClr>
          </a:solidFill>
          <a:ln w="254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87695" hangingPunct="1"/>
            <a:endParaRPr lang="it-IT" sz="1920" kern="1200">
              <a:solidFill>
                <a:prstClr val="white"/>
              </a:solidFill>
              <a:latin typeface="Calibri" panose="020F0502020204030204"/>
            </a:endParaRPr>
          </a:p>
        </p:txBody>
      </p:sp>
      <p:sp>
        <p:nvSpPr>
          <p:cNvPr id="2" name="CasellaDiTesto 1">
            <a:extLst>
              <a:ext uri="{FF2B5EF4-FFF2-40B4-BE49-F238E27FC236}">
                <a16:creationId xmlns:a16="http://schemas.microsoft.com/office/drawing/2014/main" id="{ACB36601-59DB-E906-2B37-06B73221C694}"/>
              </a:ext>
            </a:extLst>
          </p:cNvPr>
          <p:cNvSpPr txBox="1"/>
          <p:nvPr/>
        </p:nvSpPr>
        <p:spPr>
          <a:xfrm>
            <a:off x="3596752" y="496902"/>
            <a:ext cx="5690276" cy="1536703"/>
          </a:xfrm>
          <a:prstGeom prst="rect">
            <a:avLst/>
          </a:prstGeom>
          <a:noFill/>
        </p:spPr>
        <p:txBody>
          <a:bodyPr wrap="none" rtlCol="0">
            <a:spAutoFit/>
          </a:bodyPr>
          <a:lstStyle/>
          <a:p>
            <a:pPr defTabSz="487695" hangingPunct="1"/>
            <a:r>
              <a:rPr lang="it-IT" sz="3413" kern="1200" dirty="0">
                <a:solidFill>
                  <a:prstClr val="black"/>
                </a:solidFill>
                <a:latin typeface="Calibri" panose="020F0502020204030204"/>
              </a:rPr>
              <a:t>Precision </a:t>
            </a:r>
            <a:r>
              <a:rPr lang="it-IT" sz="3413" kern="1200" dirty="0" err="1">
                <a:solidFill>
                  <a:prstClr val="black"/>
                </a:solidFill>
                <a:latin typeface="Calibri" panose="020F0502020204030204"/>
              </a:rPr>
              <a:t>energy</a:t>
            </a:r>
            <a:r>
              <a:rPr lang="it-IT" sz="3413" kern="1200" dirty="0">
                <a:solidFill>
                  <a:prstClr val="black"/>
                </a:solidFill>
                <a:latin typeface="Calibri" panose="020F0502020204030204"/>
              </a:rPr>
              <a:t> </a:t>
            </a:r>
            <a:r>
              <a:rPr lang="it-IT" sz="3413" kern="1200" dirty="0" err="1">
                <a:solidFill>
                  <a:prstClr val="black"/>
                </a:solidFill>
                <a:latin typeface="Calibri" panose="020F0502020204030204"/>
              </a:rPr>
              <a:t>measurement</a:t>
            </a:r>
            <a:endParaRPr lang="it-IT" sz="3413" kern="1200" dirty="0">
              <a:solidFill>
                <a:prstClr val="black"/>
              </a:solidFill>
              <a:latin typeface="Calibri" panose="020F0502020204030204"/>
            </a:endParaRPr>
          </a:p>
          <a:p>
            <a:pPr defTabSz="487695" hangingPunct="1"/>
            <a:r>
              <a:rPr lang="it-IT" sz="3413" kern="1200" dirty="0">
                <a:solidFill>
                  <a:prstClr val="black"/>
                </a:solidFill>
                <a:latin typeface="Calibri" panose="020F0502020204030204"/>
              </a:rPr>
              <a:t>from </a:t>
            </a:r>
            <a:r>
              <a:rPr lang="it-IT" sz="3413" kern="1200" dirty="0" err="1">
                <a:solidFill>
                  <a:prstClr val="black"/>
                </a:solidFill>
                <a:latin typeface="Calibri" panose="020F0502020204030204"/>
              </a:rPr>
              <a:t>Condensed</a:t>
            </a:r>
            <a:r>
              <a:rPr lang="it-IT" sz="3413" kern="1200" dirty="0">
                <a:solidFill>
                  <a:prstClr val="black"/>
                </a:solidFill>
                <a:latin typeface="Calibri" panose="020F0502020204030204"/>
              </a:rPr>
              <a:t> </a:t>
            </a:r>
            <a:r>
              <a:rPr lang="it-IT" sz="3413" kern="1200" dirty="0" err="1">
                <a:solidFill>
                  <a:prstClr val="black"/>
                </a:solidFill>
                <a:latin typeface="Calibri" panose="020F0502020204030204"/>
              </a:rPr>
              <a:t>Matter</a:t>
            </a:r>
            <a:r>
              <a:rPr lang="it-IT" sz="3413" kern="1200" dirty="0">
                <a:solidFill>
                  <a:prstClr val="black"/>
                </a:solidFill>
                <a:latin typeface="Calibri" panose="020F0502020204030204"/>
              </a:rPr>
              <a:t>/ARPES</a:t>
            </a:r>
          </a:p>
          <a:p>
            <a:pPr defTabSz="487695" hangingPunct="1"/>
            <a:r>
              <a:rPr lang="it-IT" sz="2560" kern="1200" dirty="0" err="1">
                <a:solidFill>
                  <a:prstClr val="black"/>
                </a:solidFill>
                <a:latin typeface="Calibri" panose="020F0502020204030204"/>
              </a:rPr>
              <a:t>Electostatic</a:t>
            </a:r>
            <a:r>
              <a:rPr lang="it-IT" sz="2560" kern="1200" dirty="0">
                <a:solidFill>
                  <a:prstClr val="black"/>
                </a:solidFill>
                <a:latin typeface="Calibri" panose="020F0502020204030204"/>
              </a:rPr>
              <a:t> </a:t>
            </a:r>
            <a:r>
              <a:rPr lang="it-IT" sz="2560" kern="1200" dirty="0" err="1">
                <a:solidFill>
                  <a:prstClr val="black"/>
                </a:solidFill>
                <a:latin typeface="Calibri" panose="020F0502020204030204"/>
              </a:rPr>
              <a:t>analyser</a:t>
            </a:r>
            <a:r>
              <a:rPr lang="it-IT" sz="2560" kern="1200" dirty="0">
                <a:solidFill>
                  <a:prstClr val="black"/>
                </a:solidFill>
                <a:latin typeface="Calibri" panose="020F0502020204030204"/>
              </a:rPr>
              <a:t> </a:t>
            </a:r>
            <a:endParaRPr lang="it-IT" sz="2560" kern="1200" dirty="0">
              <a:solidFill>
                <a:srgbClr val="FF0000"/>
              </a:solidFill>
              <a:latin typeface="Calibri" panose="020F0502020204030204"/>
            </a:endParaRPr>
          </a:p>
        </p:txBody>
      </p:sp>
      <p:grpSp>
        <p:nvGrpSpPr>
          <p:cNvPr id="24" name="Gruppo 23">
            <a:extLst>
              <a:ext uri="{FF2B5EF4-FFF2-40B4-BE49-F238E27FC236}">
                <a16:creationId xmlns:a16="http://schemas.microsoft.com/office/drawing/2014/main" id="{30477DB9-149B-960F-9B57-81E060932CB2}"/>
              </a:ext>
            </a:extLst>
          </p:cNvPr>
          <p:cNvGrpSpPr/>
          <p:nvPr/>
        </p:nvGrpSpPr>
        <p:grpSpPr>
          <a:xfrm>
            <a:off x="132036" y="2612613"/>
            <a:ext cx="5608022" cy="1863201"/>
            <a:chOff x="411285" y="4338535"/>
            <a:chExt cx="6400801" cy="1999508"/>
          </a:xfrm>
        </p:grpSpPr>
        <p:pic>
          <p:nvPicPr>
            <p:cNvPr id="11" name="Immagine 10">
              <a:extLst>
                <a:ext uri="{FF2B5EF4-FFF2-40B4-BE49-F238E27FC236}">
                  <a16:creationId xmlns:a16="http://schemas.microsoft.com/office/drawing/2014/main" id="{80BA8C4D-D3B3-74CF-F74F-1916E0021190}"/>
                </a:ext>
              </a:extLst>
            </p:cNvPr>
            <p:cNvPicPr>
              <a:picLocks noChangeAspect="1"/>
            </p:cNvPicPr>
            <p:nvPr/>
          </p:nvPicPr>
          <p:blipFill>
            <a:blip r:embed="rId3"/>
            <a:stretch>
              <a:fillRect/>
            </a:stretch>
          </p:blipFill>
          <p:spPr>
            <a:xfrm>
              <a:off x="411285" y="4340460"/>
              <a:ext cx="6400801" cy="1997583"/>
            </a:xfrm>
            <a:prstGeom prst="rect">
              <a:avLst/>
            </a:prstGeom>
          </p:spPr>
        </p:pic>
        <p:sp>
          <p:nvSpPr>
            <p:cNvPr id="12" name="Rettangolo 11">
              <a:extLst>
                <a:ext uri="{FF2B5EF4-FFF2-40B4-BE49-F238E27FC236}">
                  <a16:creationId xmlns:a16="http://schemas.microsoft.com/office/drawing/2014/main" id="{88FEA1D1-0E39-04B5-5A20-1212A130E8C1}"/>
                </a:ext>
              </a:extLst>
            </p:cNvPr>
            <p:cNvSpPr/>
            <p:nvPr/>
          </p:nvSpPr>
          <p:spPr>
            <a:xfrm>
              <a:off x="4299625" y="4338535"/>
              <a:ext cx="2500008" cy="19941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87695" hangingPunct="1"/>
              <a:endParaRPr lang="it-IT" sz="1920" kern="1200">
                <a:solidFill>
                  <a:prstClr val="white"/>
                </a:solidFill>
                <a:latin typeface="Calibri" panose="020F0502020204030204"/>
              </a:endParaRPr>
            </a:p>
          </p:txBody>
        </p:sp>
        <p:cxnSp>
          <p:nvCxnSpPr>
            <p:cNvPr id="23" name="Connettore diritto 22">
              <a:extLst>
                <a:ext uri="{FF2B5EF4-FFF2-40B4-BE49-F238E27FC236}">
                  <a16:creationId xmlns:a16="http://schemas.microsoft.com/office/drawing/2014/main" id="{7BEDA2D4-FA85-E006-93A3-9F70E613198D}"/>
                </a:ext>
              </a:extLst>
            </p:cNvPr>
            <p:cNvCxnSpPr/>
            <p:nvPr/>
          </p:nvCxnSpPr>
          <p:spPr>
            <a:xfrm>
              <a:off x="4270443" y="5019473"/>
              <a:ext cx="0" cy="612842"/>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5" name="CasellaDiTesto 24">
            <a:extLst>
              <a:ext uri="{FF2B5EF4-FFF2-40B4-BE49-F238E27FC236}">
                <a16:creationId xmlns:a16="http://schemas.microsoft.com/office/drawing/2014/main" id="{3E20F2CB-2F60-137C-3DED-3704BF3661A1}"/>
              </a:ext>
            </a:extLst>
          </p:cNvPr>
          <p:cNvSpPr txBox="1"/>
          <p:nvPr/>
        </p:nvSpPr>
        <p:spPr>
          <a:xfrm>
            <a:off x="452297" y="4561916"/>
            <a:ext cx="1881412" cy="355034"/>
          </a:xfrm>
          <a:prstGeom prst="rect">
            <a:avLst/>
          </a:prstGeom>
          <a:noFill/>
        </p:spPr>
        <p:txBody>
          <a:bodyPr wrap="none" rtlCol="0">
            <a:spAutoFit/>
          </a:bodyPr>
          <a:lstStyle/>
          <a:p>
            <a:pPr algn="l" defTabSz="487695" hangingPunct="1"/>
            <a:r>
              <a:rPr lang="it-IT" sz="1707" kern="1200" err="1">
                <a:solidFill>
                  <a:prstClr val="black"/>
                </a:solidFill>
                <a:latin typeface="Calibri" panose="020F0502020204030204"/>
              </a:rPr>
              <a:t>Ptolemy</a:t>
            </a:r>
            <a:r>
              <a:rPr lang="it-IT" sz="1707" kern="1200">
                <a:solidFill>
                  <a:prstClr val="black"/>
                </a:solidFill>
                <a:latin typeface="Calibri" panose="020F0502020204030204"/>
              </a:rPr>
              <a:t> e.m. filter </a:t>
            </a:r>
          </a:p>
        </p:txBody>
      </p:sp>
      <p:grpSp>
        <p:nvGrpSpPr>
          <p:cNvPr id="4" name="Gruppo 3">
            <a:extLst>
              <a:ext uri="{FF2B5EF4-FFF2-40B4-BE49-F238E27FC236}">
                <a16:creationId xmlns:a16="http://schemas.microsoft.com/office/drawing/2014/main" id="{C6E354E6-484A-7C03-A4CA-DA68FAA7D958}"/>
              </a:ext>
            </a:extLst>
          </p:cNvPr>
          <p:cNvGrpSpPr>
            <a:grpSpLocks noChangeAspect="1"/>
          </p:cNvGrpSpPr>
          <p:nvPr/>
        </p:nvGrpSpPr>
        <p:grpSpPr>
          <a:xfrm>
            <a:off x="3842839" y="2560234"/>
            <a:ext cx="3872516" cy="2219035"/>
            <a:chOff x="1163813" y="988902"/>
            <a:chExt cx="4088945" cy="2343053"/>
          </a:xfrm>
        </p:grpSpPr>
        <p:pic>
          <p:nvPicPr>
            <p:cNvPr id="5" name="Immagine 4">
              <a:extLst>
                <a:ext uri="{FF2B5EF4-FFF2-40B4-BE49-F238E27FC236}">
                  <a16:creationId xmlns:a16="http://schemas.microsoft.com/office/drawing/2014/main" id="{EFF233A1-EB17-B487-66A1-98E19BCAF19F}"/>
                </a:ext>
              </a:extLst>
            </p:cNvPr>
            <p:cNvPicPr>
              <a:picLocks noChangeAspect="1"/>
            </p:cNvPicPr>
            <p:nvPr/>
          </p:nvPicPr>
          <p:blipFill>
            <a:blip r:embed="rId4"/>
            <a:stretch>
              <a:fillRect/>
            </a:stretch>
          </p:blipFill>
          <p:spPr>
            <a:xfrm>
              <a:off x="3159207" y="988902"/>
              <a:ext cx="951679" cy="2040951"/>
            </a:xfrm>
            <a:prstGeom prst="rect">
              <a:avLst/>
            </a:prstGeom>
          </p:spPr>
        </p:pic>
        <p:grpSp>
          <p:nvGrpSpPr>
            <p:cNvPr id="8" name="Gruppo 7">
              <a:extLst>
                <a:ext uri="{FF2B5EF4-FFF2-40B4-BE49-F238E27FC236}">
                  <a16:creationId xmlns:a16="http://schemas.microsoft.com/office/drawing/2014/main" id="{9C9F1537-0E53-8BAC-05D8-B71A5ED843A1}"/>
                </a:ext>
              </a:extLst>
            </p:cNvPr>
            <p:cNvGrpSpPr/>
            <p:nvPr/>
          </p:nvGrpSpPr>
          <p:grpSpPr>
            <a:xfrm rot="5400000">
              <a:off x="1835166" y="911521"/>
              <a:ext cx="1167896" cy="2301568"/>
              <a:chOff x="6676697" y="4059621"/>
              <a:chExt cx="717331" cy="1413642"/>
            </a:xfrm>
          </p:grpSpPr>
          <p:cxnSp>
            <p:nvCxnSpPr>
              <p:cNvPr id="42" name="Connettore diritto 41">
                <a:extLst>
                  <a:ext uri="{FF2B5EF4-FFF2-40B4-BE49-F238E27FC236}">
                    <a16:creationId xmlns:a16="http://schemas.microsoft.com/office/drawing/2014/main" id="{97B6DCE7-8631-9344-54A5-8D8CC17F68C7}"/>
                  </a:ext>
                </a:extLst>
              </p:cNvPr>
              <p:cNvCxnSpPr>
                <a:cxnSpLocks/>
              </p:cNvCxnSpPr>
              <p:nvPr/>
            </p:nvCxnSpPr>
            <p:spPr>
              <a:xfrm>
                <a:off x="6676697" y="4083269"/>
                <a:ext cx="349469" cy="13899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nettore diritto 42">
                <a:extLst>
                  <a:ext uri="{FF2B5EF4-FFF2-40B4-BE49-F238E27FC236}">
                    <a16:creationId xmlns:a16="http://schemas.microsoft.com/office/drawing/2014/main" id="{33463E84-EBA3-5981-A99B-095CD93DE1C7}"/>
                  </a:ext>
                </a:extLst>
              </p:cNvPr>
              <p:cNvCxnSpPr>
                <a:cxnSpLocks/>
              </p:cNvCxnSpPr>
              <p:nvPr/>
            </p:nvCxnSpPr>
            <p:spPr>
              <a:xfrm flipV="1">
                <a:off x="7026166" y="4059621"/>
                <a:ext cx="367862" cy="141364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9" name="Connettore diritto 18">
              <a:extLst>
                <a:ext uri="{FF2B5EF4-FFF2-40B4-BE49-F238E27FC236}">
                  <a16:creationId xmlns:a16="http://schemas.microsoft.com/office/drawing/2014/main" id="{F2C92774-08D0-D98F-5723-F4E6661E9E89}"/>
                </a:ext>
              </a:extLst>
            </p:cNvPr>
            <p:cNvCxnSpPr>
              <a:cxnSpLocks/>
            </p:cNvCxnSpPr>
            <p:nvPr/>
          </p:nvCxnSpPr>
          <p:spPr>
            <a:xfrm flipH="1" flipV="1">
              <a:off x="3510004" y="1482635"/>
              <a:ext cx="1699305" cy="5493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D42DA997-E8AD-B646-98E3-03CE31FB4D30}"/>
                </a:ext>
              </a:extLst>
            </p:cNvPr>
            <p:cNvCxnSpPr>
              <a:cxnSpLocks/>
            </p:cNvCxnSpPr>
            <p:nvPr/>
          </p:nvCxnSpPr>
          <p:spPr>
            <a:xfrm flipV="1">
              <a:off x="3548505" y="2057238"/>
              <a:ext cx="1661726" cy="554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09F512EF-014A-E1B5-895A-D3EE709AEC06}"/>
                </a:ext>
              </a:extLst>
            </p:cNvPr>
            <p:cNvCxnSpPr>
              <a:cxnSpLocks/>
            </p:cNvCxnSpPr>
            <p:nvPr/>
          </p:nvCxnSpPr>
          <p:spPr>
            <a:xfrm>
              <a:off x="1268329" y="2047331"/>
              <a:ext cx="3941903"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6B672B50-A4B2-47AF-A148-BCB6F0EB062B}"/>
                    </a:ext>
                  </a:extLst>
                </p:cNvPr>
                <p:cNvSpPr txBox="1"/>
                <p:nvPr/>
              </p:nvSpPr>
              <p:spPr>
                <a:xfrm>
                  <a:off x="3802240" y="1573481"/>
                  <a:ext cx="633639" cy="513465"/>
                </a:xfrm>
                <a:prstGeom prst="rect">
                  <a:avLst/>
                </a:prstGeom>
                <a:noFill/>
              </p:spPr>
              <p:txBody>
                <a:bodyPr wrap="none" rtlCol="0">
                  <a:spAutoFit/>
                </a:bodyPr>
                <a:lstStyle/>
                <a:p>
                  <a:pPr algn="l" defTabSz="487695" hangingPunct="1"/>
                  <a14:m>
                    <m:oMathPara xmlns:m="http://schemas.openxmlformats.org/officeDocument/2006/math">
                      <m:oMathParaPr>
                        <m:jc m:val="centerGroup"/>
                      </m:oMathParaPr>
                      <m:oMath xmlns:m="http://schemas.openxmlformats.org/officeDocument/2006/math">
                        <m:sSub>
                          <m:sSubPr>
                            <m:ctrlPr>
                              <a:rPr lang="it-IT" sz="2560" i="1" kern="1200">
                                <a:solidFill>
                                  <a:prstClr val="black"/>
                                </a:solidFill>
                                <a:latin typeface="Cambria Math" panose="02040503050406030204" pitchFamily="18" charset="0"/>
                              </a:rPr>
                            </m:ctrlPr>
                          </m:sSubPr>
                          <m:e>
                            <m:r>
                              <a:rPr lang="it-IT" sz="2560" i="1" kern="1200">
                                <a:solidFill>
                                  <a:prstClr val="black"/>
                                </a:solidFill>
                                <a:latin typeface="Cambria Math" panose="02040503050406030204" pitchFamily="18" charset="0"/>
                                <a:ea typeface="Cambria Math" panose="02040503050406030204" pitchFamily="18" charset="0"/>
                              </a:rPr>
                              <m:t>𝜗</m:t>
                            </m:r>
                          </m:e>
                          <m:sub>
                            <m:r>
                              <a:rPr lang="it-IT" sz="2560" i="1" kern="1200">
                                <a:solidFill>
                                  <a:prstClr val="black"/>
                                </a:solidFill>
                                <a:latin typeface="Cambria Math" panose="02040503050406030204" pitchFamily="18" charset="0"/>
                                <a:ea typeface="Cambria Math" panose="02040503050406030204" pitchFamily="18" charset="0"/>
                              </a:rPr>
                              <m:t>𝑎</m:t>
                            </m:r>
                          </m:sub>
                        </m:sSub>
                      </m:oMath>
                    </m:oMathPara>
                  </a14:m>
                  <a:endParaRPr lang="it-IT" sz="2560" kern="1200">
                    <a:solidFill>
                      <a:prstClr val="black"/>
                    </a:solidFill>
                    <a:latin typeface="Calibri" panose="020F0502020204030204"/>
                  </a:endParaRPr>
                </a:p>
              </p:txBody>
            </p:sp>
          </mc:Choice>
          <mc:Fallback xmlns="">
            <p:sp>
              <p:nvSpPr>
                <p:cNvPr id="27" name="CasellaDiTesto 26">
                  <a:extLst>
                    <a:ext uri="{FF2B5EF4-FFF2-40B4-BE49-F238E27FC236}">
                      <a16:creationId xmlns:a16="http://schemas.microsoft.com/office/drawing/2014/main" id="{6B672B50-A4B2-47AF-A148-BCB6F0EB062B}"/>
                    </a:ext>
                  </a:extLst>
                </p:cNvPr>
                <p:cNvSpPr txBox="1">
                  <a:spLocks noRot="1" noChangeAspect="1" noMove="1" noResize="1" noEditPoints="1" noAdjustHandles="1" noChangeArrowheads="1" noChangeShapeType="1" noTextEdit="1"/>
                </p:cNvSpPr>
                <p:nvPr/>
              </p:nvSpPr>
              <p:spPr>
                <a:xfrm>
                  <a:off x="3802240" y="1573481"/>
                  <a:ext cx="633639" cy="513465"/>
                </a:xfrm>
                <a:prstGeom prst="rect">
                  <a:avLst/>
                </a:prstGeom>
                <a:blipFill>
                  <a:blip r:embed="rId5"/>
                  <a:stretch>
                    <a:fillRect/>
                  </a:stretch>
                </a:blipFill>
              </p:spPr>
              <p:txBody>
                <a:bodyPr/>
                <a:lstStyle/>
                <a:p>
                  <a:r>
                    <a:rPr lang="en-US">
                      <a:noFill/>
                    </a:rPr>
                    <a:t> </a:t>
                  </a:r>
                </a:p>
              </p:txBody>
            </p:sp>
          </mc:Fallback>
        </mc:AlternateContent>
        <p:sp>
          <p:nvSpPr>
            <p:cNvPr id="28" name="Arco 27">
              <a:extLst>
                <a:ext uri="{FF2B5EF4-FFF2-40B4-BE49-F238E27FC236}">
                  <a16:creationId xmlns:a16="http://schemas.microsoft.com/office/drawing/2014/main" id="{4FDDED87-F6BA-AD74-9B18-974D5BC0856B}"/>
                </a:ext>
              </a:extLst>
            </p:cNvPr>
            <p:cNvSpPr/>
            <p:nvPr/>
          </p:nvSpPr>
          <p:spPr>
            <a:xfrm rot="3665687">
              <a:off x="2120213" y="1965459"/>
              <a:ext cx="468703" cy="39113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defTabSz="487695" hangingPunct="1"/>
              <a:endParaRPr lang="it-IT" sz="1920" kern="120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90463124-6B31-553F-428C-71752B8A1A53}"/>
                    </a:ext>
                  </a:extLst>
                </p:cNvPr>
                <p:cNvSpPr txBox="1"/>
                <p:nvPr/>
              </p:nvSpPr>
              <p:spPr>
                <a:xfrm>
                  <a:off x="2532351" y="2005364"/>
                  <a:ext cx="596673" cy="513465"/>
                </a:xfrm>
                <a:prstGeom prst="rect">
                  <a:avLst/>
                </a:prstGeom>
                <a:noFill/>
              </p:spPr>
              <p:txBody>
                <a:bodyPr wrap="none" rtlCol="0">
                  <a:spAutoFit/>
                </a:bodyPr>
                <a:lstStyle/>
                <a:p>
                  <a:pPr algn="l" defTabSz="487695" hangingPunct="1"/>
                  <a14:m>
                    <m:oMathPara xmlns:m="http://schemas.openxmlformats.org/officeDocument/2006/math">
                      <m:oMathParaPr>
                        <m:jc m:val="centerGroup"/>
                      </m:oMathParaPr>
                      <m:oMath xmlns:m="http://schemas.openxmlformats.org/officeDocument/2006/math">
                        <m:sSub>
                          <m:sSubPr>
                            <m:ctrlPr>
                              <a:rPr lang="it-IT" sz="2560" i="1" kern="1200">
                                <a:solidFill>
                                  <a:prstClr val="black"/>
                                </a:solidFill>
                                <a:latin typeface="Cambria Math" panose="02040503050406030204" pitchFamily="18" charset="0"/>
                              </a:rPr>
                            </m:ctrlPr>
                          </m:sSubPr>
                          <m:e>
                            <m:r>
                              <a:rPr lang="it-IT" sz="2560" i="1" kern="1200">
                                <a:solidFill>
                                  <a:prstClr val="black"/>
                                </a:solidFill>
                                <a:latin typeface="Cambria Math" panose="02040503050406030204" pitchFamily="18" charset="0"/>
                                <a:ea typeface="Cambria Math" panose="02040503050406030204" pitchFamily="18" charset="0"/>
                              </a:rPr>
                              <m:t>𝜗</m:t>
                            </m:r>
                          </m:e>
                          <m:sub>
                            <m:r>
                              <a:rPr lang="it-IT" sz="2560" i="1" kern="1200">
                                <a:solidFill>
                                  <a:prstClr val="black"/>
                                </a:solidFill>
                                <a:latin typeface="Cambria Math" panose="02040503050406030204" pitchFamily="18" charset="0"/>
                              </a:rPr>
                              <m:t>𝑡</m:t>
                            </m:r>
                          </m:sub>
                        </m:sSub>
                      </m:oMath>
                    </m:oMathPara>
                  </a14:m>
                  <a:endParaRPr lang="it-IT" sz="2560" kern="1200">
                    <a:solidFill>
                      <a:prstClr val="black"/>
                    </a:solidFill>
                    <a:latin typeface="Calibri" panose="020F0502020204030204"/>
                  </a:endParaRPr>
                </a:p>
              </p:txBody>
            </p:sp>
          </mc:Choice>
          <mc:Fallback xmlns="">
            <p:sp>
              <p:nvSpPr>
                <p:cNvPr id="29" name="CasellaDiTesto 28">
                  <a:extLst>
                    <a:ext uri="{FF2B5EF4-FFF2-40B4-BE49-F238E27FC236}">
                      <a16:creationId xmlns:a16="http://schemas.microsoft.com/office/drawing/2014/main" id="{90463124-6B31-553F-428C-71752B8A1A53}"/>
                    </a:ext>
                  </a:extLst>
                </p:cNvPr>
                <p:cNvSpPr txBox="1">
                  <a:spLocks noRot="1" noChangeAspect="1" noMove="1" noResize="1" noEditPoints="1" noAdjustHandles="1" noChangeArrowheads="1" noChangeShapeType="1" noTextEdit="1"/>
                </p:cNvSpPr>
                <p:nvPr/>
              </p:nvSpPr>
              <p:spPr>
                <a:xfrm>
                  <a:off x="2532351" y="2005364"/>
                  <a:ext cx="596673" cy="513465"/>
                </a:xfrm>
                <a:prstGeom prst="rect">
                  <a:avLst/>
                </a:prstGeom>
                <a:blipFill>
                  <a:blip r:embed="rId6"/>
                  <a:stretch>
                    <a:fillRect/>
                  </a:stretch>
                </a:blipFill>
              </p:spPr>
              <p:txBody>
                <a:bodyPr/>
                <a:lstStyle/>
                <a:p>
                  <a:r>
                    <a:rPr lang="en-US">
                      <a:noFill/>
                    </a:rPr>
                    <a:t> </a:t>
                  </a:r>
                </a:p>
              </p:txBody>
            </p:sp>
          </mc:Fallback>
        </mc:AlternateContent>
        <p:sp>
          <p:nvSpPr>
            <p:cNvPr id="30" name="Arco 29">
              <a:extLst>
                <a:ext uri="{FF2B5EF4-FFF2-40B4-BE49-F238E27FC236}">
                  <a16:creationId xmlns:a16="http://schemas.microsoft.com/office/drawing/2014/main" id="{A6005F5C-33FF-6DCE-D0F3-8A49249E8BD2}"/>
                </a:ext>
              </a:extLst>
            </p:cNvPr>
            <p:cNvSpPr/>
            <p:nvPr/>
          </p:nvSpPr>
          <p:spPr>
            <a:xfrm rot="14886856">
              <a:off x="4203602" y="1790064"/>
              <a:ext cx="468703" cy="39113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defTabSz="487695" hangingPunct="1"/>
              <a:endParaRPr lang="it-IT" sz="1920" kern="120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3029A239-15E5-3966-B5C8-F065C5E1DCE8}"/>
                    </a:ext>
                  </a:extLst>
                </p:cNvPr>
                <p:cNvSpPr txBox="1"/>
                <p:nvPr/>
              </p:nvSpPr>
              <p:spPr>
                <a:xfrm>
                  <a:off x="1163813" y="1445672"/>
                  <a:ext cx="619241" cy="513465"/>
                </a:xfrm>
                <a:prstGeom prst="rect">
                  <a:avLst/>
                </a:prstGeom>
                <a:noFill/>
              </p:spPr>
              <p:txBody>
                <a:bodyPr wrap="square">
                  <a:spAutoFit/>
                </a:bodyPr>
                <a:lstStyle/>
                <a:p>
                  <a:pPr algn="l" defTabSz="487695" hangingPunct="1"/>
                  <a14:m>
                    <m:oMathPara xmlns:m="http://schemas.openxmlformats.org/officeDocument/2006/math">
                      <m:oMathParaPr>
                        <m:jc m:val="centerGroup"/>
                      </m:oMathParaPr>
                      <m:oMath xmlns:m="http://schemas.openxmlformats.org/officeDocument/2006/math">
                        <m:sSub>
                          <m:sSubPr>
                            <m:ctrlPr>
                              <a:rPr lang="it-IT" sz="2560" i="1" kern="1200">
                                <a:solidFill>
                                  <a:prstClr val="black"/>
                                </a:solidFill>
                                <a:latin typeface="Cambria Math" panose="02040503050406030204" pitchFamily="18" charset="0"/>
                              </a:rPr>
                            </m:ctrlPr>
                          </m:sSubPr>
                          <m:e>
                            <m:r>
                              <a:rPr lang="it-IT" sz="2560" i="1" kern="1200">
                                <a:solidFill>
                                  <a:prstClr val="black"/>
                                </a:solidFill>
                                <a:latin typeface="Cambria Math" panose="02040503050406030204" pitchFamily="18" charset="0"/>
                              </a:rPr>
                              <m:t>𝑥</m:t>
                            </m:r>
                          </m:e>
                          <m:sub>
                            <m:r>
                              <a:rPr lang="it-IT" sz="2560" i="1" kern="1200">
                                <a:solidFill>
                                  <a:prstClr val="black"/>
                                </a:solidFill>
                                <a:latin typeface="Cambria Math" panose="02040503050406030204" pitchFamily="18" charset="0"/>
                              </a:rPr>
                              <m:t>𝑡</m:t>
                            </m:r>
                          </m:sub>
                        </m:sSub>
                      </m:oMath>
                    </m:oMathPara>
                  </a14:m>
                  <a:endParaRPr lang="en-US" sz="2560" kern="1200">
                    <a:solidFill>
                      <a:prstClr val="black"/>
                    </a:solidFill>
                    <a:latin typeface="Calibri" panose="020F0502020204030204"/>
                  </a:endParaRPr>
                </a:p>
              </p:txBody>
            </p:sp>
          </mc:Choice>
          <mc:Fallback xmlns="">
            <p:sp>
              <p:nvSpPr>
                <p:cNvPr id="34" name="CasellaDiTesto 33">
                  <a:extLst>
                    <a:ext uri="{FF2B5EF4-FFF2-40B4-BE49-F238E27FC236}">
                      <a16:creationId xmlns:a16="http://schemas.microsoft.com/office/drawing/2014/main" id="{3029A239-15E5-3966-B5C8-F065C5E1DCE8}"/>
                    </a:ext>
                  </a:extLst>
                </p:cNvPr>
                <p:cNvSpPr txBox="1">
                  <a:spLocks noRot="1" noChangeAspect="1" noMove="1" noResize="1" noEditPoints="1" noAdjustHandles="1" noChangeArrowheads="1" noChangeShapeType="1" noTextEdit="1"/>
                </p:cNvSpPr>
                <p:nvPr/>
              </p:nvSpPr>
              <p:spPr>
                <a:xfrm>
                  <a:off x="1163813" y="1445672"/>
                  <a:ext cx="619241" cy="5134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15F184C0-A20E-0CB9-2AC9-5901AC544A95}"/>
                    </a:ext>
                  </a:extLst>
                </p:cNvPr>
                <p:cNvSpPr txBox="1"/>
                <p:nvPr/>
              </p:nvSpPr>
              <p:spPr>
                <a:xfrm>
                  <a:off x="4633517" y="1410886"/>
                  <a:ext cx="619241" cy="513465"/>
                </a:xfrm>
                <a:prstGeom prst="rect">
                  <a:avLst/>
                </a:prstGeom>
                <a:noFill/>
              </p:spPr>
              <p:txBody>
                <a:bodyPr wrap="square">
                  <a:spAutoFit/>
                </a:bodyPr>
                <a:lstStyle/>
                <a:p>
                  <a:pPr algn="l" defTabSz="487695" hangingPunct="1"/>
                  <a14:m>
                    <m:oMathPara xmlns:m="http://schemas.openxmlformats.org/officeDocument/2006/math">
                      <m:oMathParaPr>
                        <m:jc m:val="centerGroup"/>
                      </m:oMathParaPr>
                      <m:oMath xmlns:m="http://schemas.openxmlformats.org/officeDocument/2006/math">
                        <m:sSub>
                          <m:sSubPr>
                            <m:ctrlPr>
                              <a:rPr lang="it-IT" sz="2560" i="1" kern="1200">
                                <a:solidFill>
                                  <a:prstClr val="black"/>
                                </a:solidFill>
                                <a:latin typeface="Cambria Math" panose="02040503050406030204" pitchFamily="18" charset="0"/>
                              </a:rPr>
                            </m:ctrlPr>
                          </m:sSubPr>
                          <m:e>
                            <m:r>
                              <a:rPr lang="it-IT" sz="2560" i="1" kern="1200">
                                <a:solidFill>
                                  <a:prstClr val="black"/>
                                </a:solidFill>
                                <a:latin typeface="Cambria Math" panose="02040503050406030204" pitchFamily="18" charset="0"/>
                              </a:rPr>
                              <m:t>𝑥</m:t>
                            </m:r>
                          </m:e>
                          <m:sub>
                            <m:r>
                              <a:rPr lang="it-IT" sz="2560" i="1" kern="1200">
                                <a:solidFill>
                                  <a:prstClr val="black"/>
                                </a:solidFill>
                                <a:latin typeface="Cambria Math" panose="02040503050406030204" pitchFamily="18" charset="0"/>
                              </a:rPr>
                              <m:t>𝑎</m:t>
                            </m:r>
                          </m:sub>
                        </m:sSub>
                      </m:oMath>
                    </m:oMathPara>
                  </a14:m>
                  <a:endParaRPr lang="en-US" sz="2560" kern="1200">
                    <a:solidFill>
                      <a:prstClr val="black"/>
                    </a:solidFill>
                    <a:latin typeface="Calibri" panose="020F0502020204030204"/>
                  </a:endParaRPr>
                </a:p>
              </p:txBody>
            </p:sp>
          </mc:Choice>
          <mc:Fallback xmlns="">
            <p:sp>
              <p:nvSpPr>
                <p:cNvPr id="35" name="CasellaDiTesto 34">
                  <a:extLst>
                    <a:ext uri="{FF2B5EF4-FFF2-40B4-BE49-F238E27FC236}">
                      <a16:creationId xmlns:a16="http://schemas.microsoft.com/office/drawing/2014/main" id="{15F184C0-A20E-0CB9-2AC9-5901AC544A95}"/>
                    </a:ext>
                  </a:extLst>
                </p:cNvPr>
                <p:cNvSpPr txBox="1">
                  <a:spLocks noRot="1" noChangeAspect="1" noMove="1" noResize="1" noEditPoints="1" noAdjustHandles="1" noChangeArrowheads="1" noChangeShapeType="1" noTextEdit="1"/>
                </p:cNvSpPr>
                <p:nvPr/>
              </p:nvSpPr>
              <p:spPr>
                <a:xfrm>
                  <a:off x="4633517" y="1410886"/>
                  <a:ext cx="619241" cy="513465"/>
                </a:xfrm>
                <a:prstGeom prst="rect">
                  <a:avLst/>
                </a:prstGeom>
                <a:blipFill>
                  <a:blip r:embed="rId8"/>
                  <a:stretch>
                    <a:fillRect/>
                  </a:stretch>
                </a:blipFill>
              </p:spPr>
              <p:txBody>
                <a:bodyPr/>
                <a:lstStyle/>
                <a:p>
                  <a:r>
                    <a:rPr lang="en-US">
                      <a:noFill/>
                    </a:rPr>
                    <a:t> </a:t>
                  </a:r>
                </a:p>
              </p:txBody>
            </p:sp>
          </mc:Fallback>
        </mc:AlternateContent>
        <p:cxnSp>
          <p:nvCxnSpPr>
            <p:cNvPr id="36" name="Connettore diritto 35">
              <a:extLst>
                <a:ext uri="{FF2B5EF4-FFF2-40B4-BE49-F238E27FC236}">
                  <a16:creationId xmlns:a16="http://schemas.microsoft.com/office/drawing/2014/main" id="{6203F525-D490-4F28-04DC-21A8FF70C7A0}"/>
                </a:ext>
              </a:extLst>
            </p:cNvPr>
            <p:cNvCxnSpPr>
              <a:cxnSpLocks/>
            </p:cNvCxnSpPr>
            <p:nvPr/>
          </p:nvCxnSpPr>
          <p:spPr>
            <a:xfrm rot="5400000">
              <a:off x="4905217" y="1664729"/>
              <a:ext cx="496247"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Connettore diritto 36">
              <a:extLst>
                <a:ext uri="{FF2B5EF4-FFF2-40B4-BE49-F238E27FC236}">
                  <a16:creationId xmlns:a16="http://schemas.microsoft.com/office/drawing/2014/main" id="{4C3D6B39-43D5-CF60-1F1C-3EA4D53422A6}"/>
                </a:ext>
              </a:extLst>
            </p:cNvPr>
            <p:cNvCxnSpPr>
              <a:cxnSpLocks/>
            </p:cNvCxnSpPr>
            <p:nvPr/>
          </p:nvCxnSpPr>
          <p:spPr>
            <a:xfrm rot="5400000">
              <a:off x="4897698" y="2450790"/>
              <a:ext cx="496247"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CasellaDiTesto 37">
                  <a:extLst>
                    <a:ext uri="{FF2B5EF4-FFF2-40B4-BE49-F238E27FC236}">
                      <a16:creationId xmlns:a16="http://schemas.microsoft.com/office/drawing/2014/main" id="{50CB3D51-81CC-B395-2A8C-F124FC75A443}"/>
                    </a:ext>
                  </a:extLst>
                </p:cNvPr>
                <p:cNvSpPr txBox="1"/>
                <p:nvPr/>
              </p:nvSpPr>
              <p:spPr>
                <a:xfrm>
                  <a:off x="2935133" y="2853086"/>
                  <a:ext cx="1273776" cy="478869"/>
                </a:xfrm>
                <a:prstGeom prst="rect">
                  <a:avLst/>
                </a:prstGeom>
                <a:noFill/>
              </p:spPr>
              <p:txBody>
                <a:bodyPr wrap="square">
                  <a:spAutoFit/>
                </a:bodyPr>
                <a:lstStyle/>
                <a:p>
                  <a:pPr algn="l" defTabSz="487695" hangingPunct="1"/>
                  <a14:m>
                    <m:oMathPara xmlns:m="http://schemas.openxmlformats.org/officeDocument/2006/math">
                      <m:oMathParaPr>
                        <m:jc m:val="centerGroup"/>
                      </m:oMathParaPr>
                      <m:oMath xmlns:m="http://schemas.openxmlformats.org/officeDocument/2006/math">
                        <m:sSub>
                          <m:sSubPr>
                            <m:ctrlPr>
                              <a:rPr lang="it-IT" sz="2347" i="1" kern="1200">
                                <a:solidFill>
                                  <a:prstClr val="black"/>
                                </a:solidFill>
                                <a:latin typeface="Cambria Math" panose="02040503050406030204" pitchFamily="18" charset="0"/>
                              </a:rPr>
                            </m:ctrlPr>
                          </m:sSubPr>
                          <m:e>
                            <m:r>
                              <a:rPr lang="it-IT" sz="2347" i="1" kern="1200">
                                <a:solidFill>
                                  <a:prstClr val="black"/>
                                </a:solidFill>
                                <a:latin typeface="Cambria Math" panose="02040503050406030204" pitchFamily="18" charset="0"/>
                              </a:rPr>
                              <m:t>𝑀</m:t>
                            </m:r>
                          </m:e>
                          <m:sub>
                            <m:r>
                              <a:rPr lang="it-IT" sz="2347" i="1" kern="1200">
                                <a:solidFill>
                                  <a:prstClr val="black"/>
                                </a:solidFill>
                                <a:latin typeface="Cambria Math" panose="02040503050406030204" pitchFamily="18" charset="0"/>
                                <a:ea typeface="Cambria Math" panose="02040503050406030204" pitchFamily="18" charset="0"/>
                              </a:rPr>
                              <m:t>𝜗</m:t>
                            </m:r>
                          </m:sub>
                        </m:sSub>
                        <m:sSub>
                          <m:sSubPr>
                            <m:ctrlPr>
                              <a:rPr lang="it-IT" sz="2347" i="1" kern="1200">
                                <a:solidFill>
                                  <a:prstClr val="black"/>
                                </a:solidFill>
                                <a:latin typeface="Cambria Math" panose="02040503050406030204" pitchFamily="18" charset="0"/>
                              </a:rPr>
                            </m:ctrlPr>
                          </m:sSubPr>
                          <m:e>
                            <m:r>
                              <a:rPr lang="it-IT" sz="2347" i="1" kern="1200">
                                <a:solidFill>
                                  <a:prstClr val="black"/>
                                </a:solidFill>
                                <a:latin typeface="Cambria Math" panose="02040503050406030204" pitchFamily="18" charset="0"/>
                              </a:rPr>
                              <m:t>𝑀</m:t>
                            </m:r>
                          </m:e>
                          <m:sub>
                            <m:r>
                              <a:rPr lang="it-IT" sz="2347" i="1" kern="1200">
                                <a:solidFill>
                                  <a:prstClr val="black"/>
                                </a:solidFill>
                                <a:latin typeface="Cambria Math" panose="02040503050406030204" pitchFamily="18" charset="0"/>
                              </a:rPr>
                              <m:t>𝑙</m:t>
                            </m:r>
                          </m:sub>
                        </m:sSub>
                      </m:oMath>
                    </m:oMathPara>
                  </a14:m>
                  <a:endParaRPr lang="en-US" sz="2347" kern="1200">
                    <a:solidFill>
                      <a:prstClr val="black"/>
                    </a:solidFill>
                    <a:latin typeface="Calibri" panose="020F0502020204030204"/>
                  </a:endParaRPr>
                </a:p>
              </p:txBody>
            </p:sp>
          </mc:Choice>
          <mc:Fallback xmlns="">
            <p:sp>
              <p:nvSpPr>
                <p:cNvPr id="38" name="CasellaDiTesto 37">
                  <a:extLst>
                    <a:ext uri="{FF2B5EF4-FFF2-40B4-BE49-F238E27FC236}">
                      <a16:creationId xmlns:a16="http://schemas.microsoft.com/office/drawing/2014/main" id="{50CB3D51-81CC-B395-2A8C-F124FC75A443}"/>
                    </a:ext>
                  </a:extLst>
                </p:cNvPr>
                <p:cNvSpPr txBox="1">
                  <a:spLocks noRot="1" noChangeAspect="1" noMove="1" noResize="1" noEditPoints="1" noAdjustHandles="1" noChangeArrowheads="1" noChangeShapeType="1" noTextEdit="1"/>
                </p:cNvSpPr>
                <p:nvPr/>
              </p:nvSpPr>
              <p:spPr>
                <a:xfrm>
                  <a:off x="2935133" y="2853086"/>
                  <a:ext cx="1273776" cy="478869"/>
                </a:xfrm>
                <a:prstGeom prst="rect">
                  <a:avLst/>
                </a:prstGeom>
                <a:blipFill>
                  <a:blip r:embed="rId9"/>
                  <a:stretch>
                    <a:fillRect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CasellaDiTesto 38">
                  <a:extLst>
                    <a:ext uri="{FF2B5EF4-FFF2-40B4-BE49-F238E27FC236}">
                      <a16:creationId xmlns:a16="http://schemas.microsoft.com/office/drawing/2014/main" id="{40DC52C1-06DF-8601-EA1F-099A1D4918A0}"/>
                    </a:ext>
                  </a:extLst>
                </p:cNvPr>
                <p:cNvSpPr txBox="1"/>
                <p:nvPr/>
              </p:nvSpPr>
              <p:spPr>
                <a:xfrm>
                  <a:off x="1337692" y="2247797"/>
                  <a:ext cx="350982" cy="513465"/>
                </a:xfrm>
                <a:prstGeom prst="rect">
                  <a:avLst/>
                </a:prstGeom>
                <a:noFill/>
              </p:spPr>
              <p:txBody>
                <a:bodyPr wrap="square">
                  <a:spAutoFit/>
                </a:bodyPr>
                <a:lstStyle/>
                <a:p>
                  <a:pPr algn="l" defTabSz="487695" hangingPunct="1"/>
                  <a14:m>
                    <m:oMathPara xmlns:m="http://schemas.openxmlformats.org/officeDocument/2006/math">
                      <m:oMathParaPr>
                        <m:jc m:val="centerGroup"/>
                      </m:oMathParaPr>
                      <m:oMath xmlns:m="http://schemas.openxmlformats.org/officeDocument/2006/math">
                        <m:sSub>
                          <m:sSubPr>
                            <m:ctrlPr>
                              <a:rPr lang="it-IT" sz="2560" i="1" kern="1200">
                                <a:solidFill>
                                  <a:prstClr val="black"/>
                                </a:solidFill>
                                <a:latin typeface="Cambria Math" panose="02040503050406030204" pitchFamily="18" charset="0"/>
                              </a:rPr>
                            </m:ctrlPr>
                          </m:sSubPr>
                          <m:e>
                            <m:r>
                              <a:rPr lang="it-IT" sz="2560" i="1" kern="1200">
                                <a:solidFill>
                                  <a:prstClr val="black"/>
                                </a:solidFill>
                                <a:latin typeface="Cambria Math" panose="02040503050406030204" pitchFamily="18" charset="0"/>
                              </a:rPr>
                              <m:t>𝐸</m:t>
                            </m:r>
                          </m:e>
                          <m:sub>
                            <m:r>
                              <a:rPr lang="it-IT" sz="2560" i="1" kern="1200">
                                <a:solidFill>
                                  <a:prstClr val="black"/>
                                </a:solidFill>
                                <a:latin typeface="Cambria Math" panose="02040503050406030204" pitchFamily="18" charset="0"/>
                              </a:rPr>
                              <m:t>𝑘</m:t>
                            </m:r>
                          </m:sub>
                        </m:sSub>
                      </m:oMath>
                    </m:oMathPara>
                  </a14:m>
                  <a:endParaRPr lang="en-US" sz="2560" kern="1200">
                    <a:solidFill>
                      <a:prstClr val="black"/>
                    </a:solidFill>
                    <a:latin typeface="Calibri" panose="020F0502020204030204"/>
                  </a:endParaRPr>
                </a:p>
              </p:txBody>
            </p:sp>
          </mc:Choice>
          <mc:Fallback xmlns="">
            <p:sp>
              <p:nvSpPr>
                <p:cNvPr id="39" name="CasellaDiTesto 38">
                  <a:extLst>
                    <a:ext uri="{FF2B5EF4-FFF2-40B4-BE49-F238E27FC236}">
                      <a16:creationId xmlns:a16="http://schemas.microsoft.com/office/drawing/2014/main" id="{40DC52C1-06DF-8601-EA1F-099A1D4918A0}"/>
                    </a:ext>
                  </a:extLst>
                </p:cNvPr>
                <p:cNvSpPr txBox="1">
                  <a:spLocks noRot="1" noChangeAspect="1" noMove="1" noResize="1" noEditPoints="1" noAdjustHandles="1" noChangeArrowheads="1" noChangeShapeType="1" noTextEdit="1"/>
                </p:cNvSpPr>
                <p:nvPr/>
              </p:nvSpPr>
              <p:spPr>
                <a:xfrm>
                  <a:off x="1337692" y="2247797"/>
                  <a:ext cx="350982" cy="513465"/>
                </a:xfrm>
                <a:prstGeom prst="rect">
                  <a:avLst/>
                </a:prstGeom>
                <a:blipFill>
                  <a:blip r:embed="rId10"/>
                  <a:stretch>
                    <a:fillRect l="-7407" r="-48148" b="-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F6B9D7BA-0200-B3B0-86E8-9B388A29D863}"/>
                    </a:ext>
                  </a:extLst>
                </p:cNvPr>
                <p:cNvSpPr txBox="1"/>
                <p:nvPr/>
              </p:nvSpPr>
              <p:spPr>
                <a:xfrm>
                  <a:off x="4542779" y="2395749"/>
                  <a:ext cx="480291" cy="545625"/>
                </a:xfrm>
                <a:prstGeom prst="rect">
                  <a:avLst/>
                </a:prstGeom>
                <a:noFill/>
              </p:spPr>
              <p:txBody>
                <a:bodyPr wrap="square">
                  <a:spAutoFit/>
                </a:bodyPr>
                <a:lstStyle/>
                <a:p>
                  <a:pPr algn="l" defTabSz="487695" hangingPunct="1"/>
                  <a14:m>
                    <m:oMathPara xmlns:m="http://schemas.openxmlformats.org/officeDocument/2006/math">
                      <m:oMathParaPr>
                        <m:jc m:val="centerGroup"/>
                      </m:oMathParaPr>
                      <m:oMath xmlns:m="http://schemas.openxmlformats.org/officeDocument/2006/math">
                        <m:sSub>
                          <m:sSubPr>
                            <m:ctrlPr>
                              <a:rPr lang="it-IT" sz="2560" i="1" kern="1200">
                                <a:solidFill>
                                  <a:prstClr val="black"/>
                                </a:solidFill>
                                <a:latin typeface="Cambria Math" panose="02040503050406030204" pitchFamily="18" charset="0"/>
                              </a:rPr>
                            </m:ctrlPr>
                          </m:sSubPr>
                          <m:e>
                            <m:r>
                              <a:rPr lang="it-IT" sz="2560" i="1" kern="1200">
                                <a:solidFill>
                                  <a:prstClr val="black"/>
                                </a:solidFill>
                                <a:latin typeface="Cambria Math" panose="02040503050406030204" pitchFamily="18" charset="0"/>
                              </a:rPr>
                              <m:t>𝐸</m:t>
                            </m:r>
                          </m:e>
                          <m:sub>
                            <m:r>
                              <a:rPr lang="it-IT" sz="2560" i="1" kern="1200">
                                <a:solidFill>
                                  <a:prstClr val="black"/>
                                </a:solidFill>
                                <a:latin typeface="Cambria Math" panose="02040503050406030204" pitchFamily="18" charset="0"/>
                              </a:rPr>
                              <m:t>𝑝</m:t>
                            </m:r>
                          </m:sub>
                        </m:sSub>
                      </m:oMath>
                    </m:oMathPara>
                  </a14:m>
                  <a:endParaRPr lang="en-US" sz="2560" kern="1200">
                    <a:solidFill>
                      <a:prstClr val="black"/>
                    </a:solidFill>
                    <a:latin typeface="Calibri" panose="020F0502020204030204"/>
                  </a:endParaRPr>
                </a:p>
              </p:txBody>
            </p:sp>
          </mc:Choice>
          <mc:Fallback xmlns="">
            <p:sp>
              <p:nvSpPr>
                <p:cNvPr id="40" name="CasellaDiTesto 39">
                  <a:extLst>
                    <a:ext uri="{FF2B5EF4-FFF2-40B4-BE49-F238E27FC236}">
                      <a16:creationId xmlns:a16="http://schemas.microsoft.com/office/drawing/2014/main" id="{F6B9D7BA-0200-B3B0-86E8-9B388A29D863}"/>
                    </a:ext>
                  </a:extLst>
                </p:cNvPr>
                <p:cNvSpPr txBox="1">
                  <a:spLocks noRot="1" noChangeAspect="1" noMove="1" noResize="1" noEditPoints="1" noAdjustHandles="1" noChangeArrowheads="1" noChangeShapeType="1" noTextEdit="1"/>
                </p:cNvSpPr>
                <p:nvPr/>
              </p:nvSpPr>
              <p:spPr>
                <a:xfrm>
                  <a:off x="4542779" y="2395749"/>
                  <a:ext cx="480291" cy="545625"/>
                </a:xfrm>
                <a:prstGeom prst="rect">
                  <a:avLst/>
                </a:prstGeom>
                <a:blipFill>
                  <a:blip r:embed="rId11"/>
                  <a:stretch>
                    <a:fillRect l="-5556" r="-11111" b="-2439"/>
                  </a:stretch>
                </a:blipFill>
              </p:spPr>
              <p:txBody>
                <a:bodyPr/>
                <a:lstStyle/>
                <a:p>
                  <a:r>
                    <a:rPr lang="en-US">
                      <a:noFill/>
                    </a:rPr>
                    <a:t> </a:t>
                  </a:r>
                </a:p>
              </p:txBody>
            </p:sp>
          </mc:Fallback>
        </mc:AlternateContent>
      </p:grpSp>
      <p:grpSp>
        <p:nvGrpSpPr>
          <p:cNvPr id="62" name="Gruppo 61">
            <a:extLst>
              <a:ext uri="{FF2B5EF4-FFF2-40B4-BE49-F238E27FC236}">
                <a16:creationId xmlns:a16="http://schemas.microsoft.com/office/drawing/2014/main" id="{2D53372B-FC54-8CEE-6CE3-5117AA2FD117}"/>
              </a:ext>
            </a:extLst>
          </p:cNvPr>
          <p:cNvGrpSpPr>
            <a:grpSpLocks noChangeAspect="1"/>
          </p:cNvGrpSpPr>
          <p:nvPr/>
        </p:nvGrpSpPr>
        <p:grpSpPr>
          <a:xfrm rot="5400000">
            <a:off x="5924411" y="2796682"/>
            <a:ext cx="4048302" cy="3947811"/>
            <a:chOff x="6687127" y="486844"/>
            <a:chExt cx="4212170" cy="4107610"/>
          </a:xfrm>
        </p:grpSpPr>
        <p:sp>
          <p:nvSpPr>
            <p:cNvPr id="71" name="Rettangolo 70">
              <a:extLst>
                <a:ext uri="{FF2B5EF4-FFF2-40B4-BE49-F238E27FC236}">
                  <a16:creationId xmlns:a16="http://schemas.microsoft.com/office/drawing/2014/main" id="{CA85423E-F73A-E5BA-4106-E104E086EE60}"/>
                </a:ext>
              </a:extLst>
            </p:cNvPr>
            <p:cNvSpPr/>
            <p:nvPr/>
          </p:nvSpPr>
          <p:spPr>
            <a:xfrm>
              <a:off x="6687127" y="886691"/>
              <a:ext cx="4211782" cy="1958108"/>
            </a:xfrm>
            <a:prstGeom prst="rect">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87695" hangingPunct="1"/>
              <a:endParaRPr lang="it-IT" sz="1920" kern="1200">
                <a:solidFill>
                  <a:prstClr val="white"/>
                </a:solidFill>
                <a:latin typeface="Calibri" panose="020F0502020204030204"/>
              </a:endParaRPr>
            </a:p>
          </p:txBody>
        </p:sp>
        <p:sp>
          <p:nvSpPr>
            <p:cNvPr id="72" name="Cerchio parziale 71">
              <a:extLst>
                <a:ext uri="{FF2B5EF4-FFF2-40B4-BE49-F238E27FC236}">
                  <a16:creationId xmlns:a16="http://schemas.microsoft.com/office/drawing/2014/main" id="{C68017AB-7E6D-4C50-4D21-AE0B6655D689}"/>
                </a:ext>
              </a:extLst>
            </p:cNvPr>
            <p:cNvSpPr>
              <a:spLocks noChangeAspect="1"/>
            </p:cNvSpPr>
            <p:nvPr/>
          </p:nvSpPr>
          <p:spPr>
            <a:xfrm rot="10800000">
              <a:off x="7056582" y="1110673"/>
              <a:ext cx="3483781" cy="3483781"/>
            </a:xfrm>
            <a:prstGeom prst="pie">
              <a:avLst>
                <a:gd name="adj1" fmla="val 0"/>
                <a:gd name="adj2" fmla="val 1077375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87695" hangingPunct="1"/>
              <a:endParaRPr lang="it-IT" sz="1920" kern="1200">
                <a:solidFill>
                  <a:prstClr val="black"/>
                </a:solidFill>
                <a:latin typeface="Calibri" panose="020F0502020204030204"/>
              </a:endParaRPr>
            </a:p>
          </p:txBody>
        </p:sp>
        <p:sp>
          <p:nvSpPr>
            <p:cNvPr id="73" name="Cerchio parziale 72">
              <a:extLst>
                <a:ext uri="{FF2B5EF4-FFF2-40B4-BE49-F238E27FC236}">
                  <a16:creationId xmlns:a16="http://schemas.microsoft.com/office/drawing/2014/main" id="{A9F1C20E-F7C9-1AAF-534C-CEE3E1CAB790}"/>
                </a:ext>
              </a:extLst>
            </p:cNvPr>
            <p:cNvSpPr>
              <a:spLocks noChangeAspect="1"/>
            </p:cNvSpPr>
            <p:nvPr/>
          </p:nvSpPr>
          <p:spPr>
            <a:xfrm rot="10800000">
              <a:off x="7897091" y="1941950"/>
              <a:ext cx="1800000" cy="1800000"/>
            </a:xfrm>
            <a:prstGeom prst="pie">
              <a:avLst>
                <a:gd name="adj1" fmla="val 0"/>
                <a:gd name="adj2" fmla="val 10773754"/>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87695" hangingPunct="1"/>
              <a:endParaRPr lang="it-IT" sz="1920" kern="1200">
                <a:solidFill>
                  <a:prstClr val="black"/>
                </a:solidFill>
                <a:latin typeface="Calibri" panose="020F0502020204030204"/>
              </a:endParaRPr>
            </a:p>
          </p:txBody>
        </p:sp>
        <p:sp>
          <p:nvSpPr>
            <p:cNvPr id="74" name="Arco 73">
              <a:extLst>
                <a:ext uri="{FF2B5EF4-FFF2-40B4-BE49-F238E27FC236}">
                  <a16:creationId xmlns:a16="http://schemas.microsoft.com/office/drawing/2014/main" id="{80DECB6F-AE13-14F6-A4CC-9B6DB90AABF7}"/>
                </a:ext>
              </a:extLst>
            </p:cNvPr>
            <p:cNvSpPr/>
            <p:nvPr/>
          </p:nvSpPr>
          <p:spPr>
            <a:xfrm>
              <a:off x="7490689" y="1523998"/>
              <a:ext cx="2635200" cy="2635200"/>
            </a:xfrm>
            <a:prstGeom prst="arc">
              <a:avLst>
                <a:gd name="adj1" fmla="val 10832740"/>
                <a:gd name="adj2" fmla="val 0"/>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487695" hangingPunct="1"/>
              <a:endParaRPr lang="it-IT" sz="1920" kern="1200">
                <a:solidFill>
                  <a:prstClr val="black"/>
                </a:solidFill>
                <a:latin typeface="Calibri" panose="020F0502020204030204"/>
              </a:endParaRPr>
            </a:p>
          </p:txBody>
        </p:sp>
        <p:sp>
          <p:nvSpPr>
            <p:cNvPr id="75" name="Arco 74">
              <a:extLst>
                <a:ext uri="{FF2B5EF4-FFF2-40B4-BE49-F238E27FC236}">
                  <a16:creationId xmlns:a16="http://schemas.microsoft.com/office/drawing/2014/main" id="{FF69BBF5-5776-6B3B-06DC-EFACF8DB18A7}"/>
                </a:ext>
              </a:extLst>
            </p:cNvPr>
            <p:cNvSpPr>
              <a:spLocks noChangeAspect="1"/>
            </p:cNvSpPr>
            <p:nvPr/>
          </p:nvSpPr>
          <p:spPr>
            <a:xfrm>
              <a:off x="7504544" y="1639452"/>
              <a:ext cx="2448000" cy="2448000"/>
            </a:xfrm>
            <a:prstGeom prst="arc">
              <a:avLst>
                <a:gd name="adj1" fmla="val 10832740"/>
                <a:gd name="adj2" fmla="val 0"/>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487695" hangingPunct="1"/>
              <a:endParaRPr lang="it-IT" sz="1920" kern="1200">
                <a:solidFill>
                  <a:prstClr val="black"/>
                </a:solidFill>
                <a:latin typeface="Calibri" panose="020F0502020204030204"/>
              </a:endParaRPr>
            </a:p>
          </p:txBody>
        </p:sp>
        <p:sp>
          <p:nvSpPr>
            <p:cNvPr id="76" name="Arco 75">
              <a:extLst>
                <a:ext uri="{FF2B5EF4-FFF2-40B4-BE49-F238E27FC236}">
                  <a16:creationId xmlns:a16="http://schemas.microsoft.com/office/drawing/2014/main" id="{D8784C3E-7BD0-3AA2-497E-9B3235807611}"/>
                </a:ext>
              </a:extLst>
            </p:cNvPr>
            <p:cNvSpPr>
              <a:spLocks noChangeAspect="1"/>
            </p:cNvSpPr>
            <p:nvPr/>
          </p:nvSpPr>
          <p:spPr>
            <a:xfrm>
              <a:off x="7486071" y="1343893"/>
              <a:ext cx="2815200" cy="3007495"/>
            </a:xfrm>
            <a:prstGeom prst="arc">
              <a:avLst>
                <a:gd name="adj1" fmla="val 10832740"/>
                <a:gd name="adj2" fmla="val 0"/>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487695" hangingPunct="1"/>
              <a:endParaRPr lang="it-IT" sz="1920" kern="1200">
                <a:solidFill>
                  <a:prstClr val="black"/>
                </a:solidFill>
                <a:latin typeface="Calibri" panose="020F0502020204030204"/>
              </a:endParaRPr>
            </a:p>
          </p:txBody>
        </p:sp>
        <p:cxnSp>
          <p:nvCxnSpPr>
            <p:cNvPr id="77" name="Connettore diritto 76">
              <a:extLst>
                <a:ext uri="{FF2B5EF4-FFF2-40B4-BE49-F238E27FC236}">
                  <a16:creationId xmlns:a16="http://schemas.microsoft.com/office/drawing/2014/main" id="{035567C0-17A8-183D-1D5D-F77C0F85C959}"/>
                </a:ext>
              </a:extLst>
            </p:cNvPr>
            <p:cNvCxnSpPr>
              <a:cxnSpLocks/>
            </p:cNvCxnSpPr>
            <p:nvPr/>
          </p:nvCxnSpPr>
          <p:spPr>
            <a:xfrm>
              <a:off x="7100138" y="2829473"/>
              <a:ext cx="304798"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Connettore diritto 77">
              <a:extLst>
                <a:ext uri="{FF2B5EF4-FFF2-40B4-BE49-F238E27FC236}">
                  <a16:creationId xmlns:a16="http://schemas.microsoft.com/office/drawing/2014/main" id="{B60D02DD-3F1E-D576-E15E-A2C964BC2971}"/>
                </a:ext>
              </a:extLst>
            </p:cNvPr>
            <p:cNvCxnSpPr>
              <a:cxnSpLocks/>
            </p:cNvCxnSpPr>
            <p:nvPr/>
          </p:nvCxnSpPr>
          <p:spPr>
            <a:xfrm>
              <a:off x="7661801" y="2834091"/>
              <a:ext cx="304798"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Connettore diritto 78">
              <a:extLst>
                <a:ext uri="{FF2B5EF4-FFF2-40B4-BE49-F238E27FC236}">
                  <a16:creationId xmlns:a16="http://schemas.microsoft.com/office/drawing/2014/main" id="{1C17358F-2192-FA06-83DC-6E30E11BAE96}"/>
                </a:ext>
              </a:extLst>
            </p:cNvPr>
            <p:cNvCxnSpPr>
              <a:cxnSpLocks/>
            </p:cNvCxnSpPr>
            <p:nvPr/>
          </p:nvCxnSpPr>
          <p:spPr>
            <a:xfrm>
              <a:off x="9699108" y="2830396"/>
              <a:ext cx="15147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Connettore diritto 79">
              <a:extLst>
                <a:ext uri="{FF2B5EF4-FFF2-40B4-BE49-F238E27FC236}">
                  <a16:creationId xmlns:a16="http://schemas.microsoft.com/office/drawing/2014/main" id="{E6A157A3-7295-F699-AB22-3FEC826413FB}"/>
                </a:ext>
              </a:extLst>
            </p:cNvPr>
            <p:cNvCxnSpPr>
              <a:cxnSpLocks/>
            </p:cNvCxnSpPr>
            <p:nvPr/>
          </p:nvCxnSpPr>
          <p:spPr>
            <a:xfrm>
              <a:off x="10399222" y="2835014"/>
              <a:ext cx="146859"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1" name="CasellaDiTesto 80">
              <a:extLst>
                <a:ext uri="{FF2B5EF4-FFF2-40B4-BE49-F238E27FC236}">
                  <a16:creationId xmlns:a16="http://schemas.microsoft.com/office/drawing/2014/main" id="{C0D1C482-9D53-6903-3E26-FC6A6CEB6FE9}"/>
                </a:ext>
              </a:extLst>
            </p:cNvPr>
            <p:cNvSpPr txBox="1"/>
            <p:nvPr/>
          </p:nvSpPr>
          <p:spPr>
            <a:xfrm rot="16200000">
              <a:off x="10337836" y="1440078"/>
              <a:ext cx="383949" cy="369405"/>
            </a:xfrm>
            <a:prstGeom prst="rect">
              <a:avLst/>
            </a:prstGeom>
            <a:noFill/>
          </p:spPr>
          <p:txBody>
            <a:bodyPr wrap="none" rtlCol="0">
              <a:spAutoFit/>
            </a:bodyPr>
            <a:lstStyle/>
            <a:p>
              <a:pPr algn="l" defTabSz="487695" hangingPunct="1"/>
              <a:r>
                <a:rPr lang="it-IT" sz="1707" kern="1200" err="1">
                  <a:solidFill>
                    <a:prstClr val="black"/>
                  </a:solidFill>
                  <a:latin typeface="Calibri" panose="020F0502020204030204"/>
                </a:rPr>
                <a:t>E</a:t>
              </a:r>
              <a:r>
                <a:rPr lang="it-IT" sz="1707" kern="1200" baseline="-25000" err="1">
                  <a:solidFill>
                    <a:prstClr val="black"/>
                  </a:solidFill>
                  <a:latin typeface="Calibri" panose="020F0502020204030204"/>
                </a:rPr>
                <a:t>p</a:t>
              </a:r>
              <a:endParaRPr lang="it-IT" sz="1707" kern="1200">
                <a:solidFill>
                  <a:prstClr val="black"/>
                </a:solidFill>
                <a:latin typeface="Calibri" panose="020F0502020204030204"/>
              </a:endParaRPr>
            </a:p>
          </p:txBody>
        </p:sp>
        <p:cxnSp>
          <p:nvCxnSpPr>
            <p:cNvPr id="82" name="Connettore curvo 81">
              <a:extLst>
                <a:ext uri="{FF2B5EF4-FFF2-40B4-BE49-F238E27FC236}">
                  <a16:creationId xmlns:a16="http://schemas.microsoft.com/office/drawing/2014/main" id="{0EA54C43-41B1-69CA-3FDC-E3F0B0D924D6}"/>
                </a:ext>
              </a:extLst>
            </p:cNvPr>
            <p:cNvCxnSpPr>
              <a:cxnSpLocks/>
            </p:cNvCxnSpPr>
            <p:nvPr/>
          </p:nvCxnSpPr>
          <p:spPr>
            <a:xfrm flipV="1">
              <a:off x="9818255" y="1690255"/>
              <a:ext cx="554182" cy="314036"/>
            </a:xfrm>
            <a:prstGeom prst="curvedConnector3">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3" name="CasellaDiTesto 82">
              <a:extLst>
                <a:ext uri="{FF2B5EF4-FFF2-40B4-BE49-F238E27FC236}">
                  <a16:creationId xmlns:a16="http://schemas.microsoft.com/office/drawing/2014/main" id="{15FB730D-E34D-8352-1A22-35DBC8F0C160}"/>
                </a:ext>
              </a:extLst>
            </p:cNvPr>
            <p:cNvSpPr txBox="1"/>
            <p:nvPr/>
          </p:nvSpPr>
          <p:spPr>
            <a:xfrm rot="16200000">
              <a:off x="10349994" y="2021725"/>
              <a:ext cx="729201" cy="369405"/>
            </a:xfrm>
            <a:prstGeom prst="rect">
              <a:avLst/>
            </a:prstGeom>
            <a:noFill/>
          </p:spPr>
          <p:txBody>
            <a:bodyPr wrap="none" rtlCol="0">
              <a:spAutoFit/>
            </a:bodyPr>
            <a:lstStyle/>
            <a:p>
              <a:pPr algn="l" defTabSz="487695" hangingPunct="1"/>
              <a:r>
                <a:rPr lang="it-IT" sz="1707" kern="1200" err="1">
                  <a:solidFill>
                    <a:prstClr val="black"/>
                  </a:solidFill>
                  <a:latin typeface="Calibri" panose="020F0502020204030204"/>
                </a:rPr>
                <a:t>E</a:t>
              </a:r>
              <a:r>
                <a:rPr lang="it-IT" sz="1707" kern="1200" baseline="-25000" err="1">
                  <a:solidFill>
                    <a:prstClr val="black"/>
                  </a:solidFill>
                  <a:latin typeface="Calibri" panose="020F0502020204030204"/>
                </a:rPr>
                <a:t>p</a:t>
              </a:r>
              <a:r>
                <a:rPr lang="it-IT" sz="1707" kern="1200">
                  <a:solidFill>
                    <a:prstClr val="black"/>
                  </a:solidFill>
                  <a:latin typeface="Calibri" panose="020F0502020204030204"/>
                </a:rPr>
                <a:t>- </a:t>
              </a:r>
              <a:r>
                <a:rPr lang="it-IT" sz="1707" kern="1200" err="1">
                  <a:solidFill>
                    <a:prstClr val="black"/>
                  </a:solidFill>
                  <a:latin typeface="Symbol" panose="05050102010706020507" pitchFamily="18" charset="2"/>
                </a:rPr>
                <a:t>d</a:t>
              </a:r>
              <a:r>
                <a:rPr lang="it-IT" sz="1707" kern="1200" err="1">
                  <a:solidFill>
                    <a:prstClr val="black"/>
                  </a:solidFill>
                  <a:latin typeface="Calibri" panose="020F0502020204030204"/>
                </a:rPr>
                <a:t>E</a:t>
              </a:r>
              <a:endParaRPr lang="it-IT" sz="1707" kern="1200">
                <a:solidFill>
                  <a:prstClr val="black"/>
                </a:solidFill>
                <a:latin typeface="MS Shell Dlg 2" panose="020B0604030504040204" pitchFamily="34" charset="0"/>
              </a:endParaRPr>
            </a:p>
          </p:txBody>
        </p:sp>
        <p:sp>
          <p:nvSpPr>
            <p:cNvPr id="84" name="CasellaDiTesto 83">
              <a:extLst>
                <a:ext uri="{FF2B5EF4-FFF2-40B4-BE49-F238E27FC236}">
                  <a16:creationId xmlns:a16="http://schemas.microsoft.com/office/drawing/2014/main" id="{CCBBC2C1-7612-EFE8-B9A8-9B61BE1731E5}"/>
                </a:ext>
              </a:extLst>
            </p:cNvPr>
            <p:cNvSpPr txBox="1"/>
            <p:nvPr/>
          </p:nvSpPr>
          <p:spPr>
            <a:xfrm rot="16200000">
              <a:off x="9721894" y="714277"/>
              <a:ext cx="824272" cy="369405"/>
            </a:xfrm>
            <a:prstGeom prst="rect">
              <a:avLst/>
            </a:prstGeom>
            <a:noFill/>
          </p:spPr>
          <p:txBody>
            <a:bodyPr wrap="none" rtlCol="0">
              <a:spAutoFit/>
            </a:bodyPr>
            <a:lstStyle/>
            <a:p>
              <a:pPr algn="l" defTabSz="487695" hangingPunct="1"/>
              <a:r>
                <a:rPr lang="it-IT" sz="1707" kern="1200" err="1">
                  <a:solidFill>
                    <a:prstClr val="black"/>
                  </a:solidFill>
                  <a:latin typeface="Calibri" panose="020F0502020204030204"/>
                </a:rPr>
                <a:t>E</a:t>
              </a:r>
              <a:r>
                <a:rPr lang="it-IT" sz="1707" kern="1200" baseline="-25000" err="1">
                  <a:solidFill>
                    <a:prstClr val="black"/>
                  </a:solidFill>
                  <a:latin typeface="Calibri" panose="020F0502020204030204"/>
                </a:rPr>
                <a:t>p</a:t>
              </a:r>
              <a:r>
                <a:rPr lang="it-IT" sz="1707" kern="1200">
                  <a:solidFill>
                    <a:prstClr val="black"/>
                  </a:solidFill>
                  <a:latin typeface="Calibri" panose="020F0502020204030204"/>
                </a:rPr>
                <a:t> + </a:t>
              </a:r>
              <a:r>
                <a:rPr lang="it-IT" sz="1707" kern="1200" err="1">
                  <a:solidFill>
                    <a:prstClr val="black"/>
                  </a:solidFill>
                  <a:latin typeface="Symbol" panose="05050102010706020507" pitchFamily="18" charset="2"/>
                </a:rPr>
                <a:t>d</a:t>
              </a:r>
              <a:r>
                <a:rPr lang="it-IT" sz="1707" kern="1200" err="1">
                  <a:solidFill>
                    <a:prstClr val="black"/>
                  </a:solidFill>
                  <a:latin typeface="Calibri" panose="020F0502020204030204"/>
                </a:rPr>
                <a:t>E</a:t>
              </a:r>
              <a:endParaRPr lang="it-IT" sz="1707" kern="1200">
                <a:solidFill>
                  <a:prstClr val="black"/>
                </a:solidFill>
                <a:latin typeface="MS Shell Dlg 2" panose="020B0604030504040204" pitchFamily="34" charset="0"/>
              </a:endParaRPr>
            </a:p>
          </p:txBody>
        </p:sp>
        <p:cxnSp>
          <p:nvCxnSpPr>
            <p:cNvPr id="85" name="Connettore curvo 84">
              <a:extLst>
                <a:ext uri="{FF2B5EF4-FFF2-40B4-BE49-F238E27FC236}">
                  <a16:creationId xmlns:a16="http://schemas.microsoft.com/office/drawing/2014/main" id="{A848554C-2067-D6ED-5C04-4D6837F3C216}"/>
                </a:ext>
              </a:extLst>
            </p:cNvPr>
            <p:cNvCxnSpPr>
              <a:cxnSpLocks/>
            </p:cNvCxnSpPr>
            <p:nvPr/>
          </p:nvCxnSpPr>
          <p:spPr>
            <a:xfrm flipV="1">
              <a:off x="9924472" y="2115127"/>
              <a:ext cx="632692" cy="346363"/>
            </a:xfrm>
            <a:prstGeom prst="curvedConnector3">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ttore curvo 85">
              <a:extLst>
                <a:ext uri="{FF2B5EF4-FFF2-40B4-BE49-F238E27FC236}">
                  <a16:creationId xmlns:a16="http://schemas.microsoft.com/office/drawing/2014/main" id="{1AEA97A6-172C-81E6-F921-8B9F5B013862}"/>
                </a:ext>
              </a:extLst>
            </p:cNvPr>
            <p:cNvCxnSpPr>
              <a:cxnSpLocks/>
            </p:cNvCxnSpPr>
            <p:nvPr/>
          </p:nvCxnSpPr>
          <p:spPr>
            <a:xfrm rot="10800000" flipH="1">
              <a:off x="9559636" y="1194599"/>
              <a:ext cx="416419" cy="357111"/>
            </a:xfrm>
            <a:prstGeom prst="curvedConnector3">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uppo 62">
            <a:extLst>
              <a:ext uri="{FF2B5EF4-FFF2-40B4-BE49-F238E27FC236}">
                <a16:creationId xmlns:a16="http://schemas.microsoft.com/office/drawing/2014/main" id="{D038C152-734F-1084-04F8-EFBC53EA29A9}"/>
              </a:ext>
            </a:extLst>
          </p:cNvPr>
          <p:cNvGrpSpPr>
            <a:grpSpLocks noChangeAspect="1"/>
          </p:cNvGrpSpPr>
          <p:nvPr/>
        </p:nvGrpSpPr>
        <p:grpSpPr>
          <a:xfrm>
            <a:off x="6425270" y="5436275"/>
            <a:ext cx="1189792" cy="1135180"/>
            <a:chOff x="7153791" y="2837568"/>
            <a:chExt cx="659848" cy="564787"/>
          </a:xfrm>
        </p:grpSpPr>
        <p:sp>
          <p:nvSpPr>
            <p:cNvPr id="67" name="Rettangolo 66">
              <a:extLst>
                <a:ext uri="{FF2B5EF4-FFF2-40B4-BE49-F238E27FC236}">
                  <a16:creationId xmlns:a16="http://schemas.microsoft.com/office/drawing/2014/main" id="{CAAF1A33-AB58-4712-D48E-952ED30DAD84}"/>
                </a:ext>
              </a:extLst>
            </p:cNvPr>
            <p:cNvSpPr/>
            <p:nvPr/>
          </p:nvSpPr>
          <p:spPr>
            <a:xfrm>
              <a:off x="7636643" y="2850723"/>
              <a:ext cx="176996" cy="541974"/>
            </a:xfrm>
            <a:prstGeom prst="rect">
              <a:avLst/>
            </a:prstGeom>
            <a:pattFill prst="ltUpDiag">
              <a:fgClr>
                <a:schemeClr val="accent1"/>
              </a:fgClr>
              <a:bgClr>
                <a:schemeClr val="bg1"/>
              </a:bgClr>
            </a:patt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87695" hangingPunct="1"/>
              <a:endParaRPr lang="it-IT" sz="1280" kern="1200">
                <a:solidFill>
                  <a:prstClr val="white"/>
                </a:solidFill>
                <a:latin typeface="Calibri" panose="020F0502020204030204"/>
              </a:endParaRPr>
            </a:p>
          </p:txBody>
        </p:sp>
        <p:sp>
          <p:nvSpPr>
            <p:cNvPr id="68" name="Rettangolo 67">
              <a:extLst>
                <a:ext uri="{FF2B5EF4-FFF2-40B4-BE49-F238E27FC236}">
                  <a16:creationId xmlns:a16="http://schemas.microsoft.com/office/drawing/2014/main" id="{0FDE0447-2270-287D-F162-F940464EE1F2}"/>
                </a:ext>
              </a:extLst>
            </p:cNvPr>
            <p:cNvSpPr/>
            <p:nvPr/>
          </p:nvSpPr>
          <p:spPr>
            <a:xfrm>
              <a:off x="7459647" y="2850723"/>
              <a:ext cx="176996" cy="541974"/>
            </a:xfrm>
            <a:prstGeom prst="rect">
              <a:avLst/>
            </a:prstGeom>
            <a:pattFill prst="ltDnDiag">
              <a:fgClr>
                <a:schemeClr val="accent1"/>
              </a:fgClr>
              <a:bgClr>
                <a:schemeClr val="bg1"/>
              </a:bgClr>
            </a:patt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87695" hangingPunct="1"/>
              <a:endParaRPr lang="it-IT" sz="1280" kern="1200">
                <a:solidFill>
                  <a:prstClr val="white"/>
                </a:solidFill>
                <a:latin typeface="Calibri" panose="020F0502020204030204"/>
              </a:endParaRPr>
            </a:p>
          </p:txBody>
        </p:sp>
        <p:sp>
          <p:nvSpPr>
            <p:cNvPr id="69" name="Rettangolo 68">
              <a:extLst>
                <a:ext uri="{FF2B5EF4-FFF2-40B4-BE49-F238E27FC236}">
                  <a16:creationId xmlns:a16="http://schemas.microsoft.com/office/drawing/2014/main" id="{EF27A85D-4020-B14F-F4B8-BC9B7694F5A1}"/>
                </a:ext>
              </a:extLst>
            </p:cNvPr>
            <p:cNvSpPr/>
            <p:nvPr/>
          </p:nvSpPr>
          <p:spPr>
            <a:xfrm>
              <a:off x="7153791" y="2848974"/>
              <a:ext cx="176996" cy="541974"/>
            </a:xfrm>
            <a:prstGeom prst="rect">
              <a:avLst/>
            </a:prstGeom>
            <a:pattFill prst="shingle">
              <a:fgClr>
                <a:schemeClr val="accent1"/>
              </a:fgClr>
              <a:bgClr>
                <a:schemeClr val="bg1"/>
              </a:bgClr>
            </a:patt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87695" hangingPunct="1"/>
              <a:endParaRPr lang="it-IT" sz="1280" kern="1200">
                <a:solidFill>
                  <a:prstClr val="white"/>
                </a:solidFill>
                <a:latin typeface="Calibri" panose="020F0502020204030204"/>
              </a:endParaRPr>
            </a:p>
          </p:txBody>
        </p:sp>
        <p:sp>
          <p:nvSpPr>
            <p:cNvPr id="70" name="Rettangolo 69">
              <a:extLst>
                <a:ext uri="{FF2B5EF4-FFF2-40B4-BE49-F238E27FC236}">
                  <a16:creationId xmlns:a16="http://schemas.microsoft.com/office/drawing/2014/main" id="{166BA3BA-8A94-E74B-DED2-74D23CB69B2C}"/>
                </a:ext>
              </a:extLst>
            </p:cNvPr>
            <p:cNvSpPr/>
            <p:nvPr/>
          </p:nvSpPr>
          <p:spPr>
            <a:xfrm>
              <a:off x="7388897" y="2837568"/>
              <a:ext cx="33913" cy="564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87695" hangingPunct="1"/>
              <a:endParaRPr lang="it-IT" sz="1280" kern="1200">
                <a:solidFill>
                  <a:prstClr val="white"/>
                </a:solidFill>
                <a:latin typeface="Calibri" panose="020F0502020204030204"/>
              </a:endParaRPr>
            </a:p>
          </p:txBody>
        </p:sp>
      </p:grpSp>
      <p:sp>
        <p:nvSpPr>
          <p:cNvPr id="64" name="CasellaDiTesto 63">
            <a:extLst>
              <a:ext uri="{FF2B5EF4-FFF2-40B4-BE49-F238E27FC236}">
                <a16:creationId xmlns:a16="http://schemas.microsoft.com/office/drawing/2014/main" id="{C2632E4D-D59A-88AB-1D16-C747521EEA22}"/>
              </a:ext>
            </a:extLst>
          </p:cNvPr>
          <p:cNvSpPr txBox="1"/>
          <p:nvPr/>
        </p:nvSpPr>
        <p:spPr>
          <a:xfrm>
            <a:off x="7020167" y="5160415"/>
            <a:ext cx="550151" cy="322076"/>
          </a:xfrm>
          <a:prstGeom prst="rect">
            <a:avLst/>
          </a:prstGeom>
          <a:noFill/>
        </p:spPr>
        <p:txBody>
          <a:bodyPr wrap="none" rtlCol="0">
            <a:spAutoFit/>
          </a:bodyPr>
          <a:lstStyle/>
          <a:p>
            <a:pPr algn="l" defTabSz="487695" hangingPunct="1"/>
            <a:r>
              <a:rPr lang="it-IT" sz="1493" kern="1200">
                <a:solidFill>
                  <a:prstClr val="black"/>
                </a:solidFill>
                <a:latin typeface="Calibri" panose="020F0502020204030204"/>
              </a:rPr>
              <a:t>MCP</a:t>
            </a:r>
          </a:p>
        </p:txBody>
      </p:sp>
      <p:sp>
        <p:nvSpPr>
          <p:cNvPr id="65" name="CasellaDiTesto 64">
            <a:extLst>
              <a:ext uri="{FF2B5EF4-FFF2-40B4-BE49-F238E27FC236}">
                <a16:creationId xmlns:a16="http://schemas.microsoft.com/office/drawing/2014/main" id="{63C7A210-07B2-FD4B-3DAF-2FCFAEDE118E}"/>
              </a:ext>
            </a:extLst>
          </p:cNvPr>
          <p:cNvSpPr txBox="1"/>
          <p:nvPr/>
        </p:nvSpPr>
        <p:spPr>
          <a:xfrm>
            <a:off x="6311739" y="6485869"/>
            <a:ext cx="692818" cy="322076"/>
          </a:xfrm>
          <a:prstGeom prst="rect">
            <a:avLst/>
          </a:prstGeom>
          <a:noFill/>
        </p:spPr>
        <p:txBody>
          <a:bodyPr wrap="none" rtlCol="0">
            <a:spAutoFit/>
          </a:bodyPr>
          <a:lstStyle/>
          <a:p>
            <a:pPr algn="l" defTabSz="487695" hangingPunct="1"/>
            <a:r>
              <a:rPr lang="it-IT" sz="1493" kern="1200" err="1">
                <a:solidFill>
                  <a:prstClr val="black"/>
                </a:solidFill>
                <a:latin typeface="Calibri" panose="020F0502020204030204"/>
              </a:rPr>
              <a:t>Anode</a:t>
            </a:r>
            <a:endParaRPr lang="it-IT" sz="1493" kern="1200">
              <a:solidFill>
                <a:prstClr val="black"/>
              </a:solidFill>
              <a:latin typeface="Calibri" panose="020F0502020204030204"/>
            </a:endParaRPr>
          </a:p>
        </p:txBody>
      </p:sp>
      <p:sp>
        <p:nvSpPr>
          <p:cNvPr id="66" name="CasellaDiTesto 65">
            <a:extLst>
              <a:ext uri="{FF2B5EF4-FFF2-40B4-BE49-F238E27FC236}">
                <a16:creationId xmlns:a16="http://schemas.microsoft.com/office/drawing/2014/main" id="{FB74D71C-3E5C-E8DB-5D7C-A14F9B4FC71C}"/>
              </a:ext>
            </a:extLst>
          </p:cNvPr>
          <p:cNvSpPr txBox="1"/>
          <p:nvPr/>
        </p:nvSpPr>
        <p:spPr>
          <a:xfrm>
            <a:off x="5747549" y="5160414"/>
            <a:ext cx="976229" cy="322076"/>
          </a:xfrm>
          <a:prstGeom prst="rect">
            <a:avLst/>
          </a:prstGeom>
          <a:noFill/>
        </p:spPr>
        <p:txBody>
          <a:bodyPr wrap="none" rtlCol="0">
            <a:spAutoFit/>
          </a:bodyPr>
          <a:lstStyle/>
          <a:p>
            <a:pPr algn="l" defTabSz="487695" hangingPunct="1"/>
            <a:r>
              <a:rPr lang="it-IT" sz="1493" kern="1200">
                <a:solidFill>
                  <a:prstClr val="black"/>
                </a:solidFill>
                <a:latin typeface="Calibri" panose="020F0502020204030204"/>
              </a:rPr>
              <a:t>Delay Line</a:t>
            </a:r>
          </a:p>
        </p:txBody>
      </p:sp>
      <p:sp>
        <p:nvSpPr>
          <p:cNvPr id="90" name="Rettangolo 89">
            <a:extLst>
              <a:ext uri="{FF2B5EF4-FFF2-40B4-BE49-F238E27FC236}">
                <a16:creationId xmlns:a16="http://schemas.microsoft.com/office/drawing/2014/main" id="{8CE78327-D45F-DBCF-915C-C25D27E7B2A3}"/>
              </a:ext>
            </a:extLst>
          </p:cNvPr>
          <p:cNvSpPr/>
          <p:nvPr/>
        </p:nvSpPr>
        <p:spPr>
          <a:xfrm>
            <a:off x="9991691" y="1594407"/>
            <a:ext cx="2916571" cy="1613526"/>
          </a:xfrm>
          <a:prstGeom prst="rect">
            <a:avLst/>
          </a:prstGeom>
          <a:solidFill>
            <a:schemeClr val="accent2">
              <a:lumMod val="20000"/>
              <a:lumOff val="80000"/>
            </a:schemeClr>
          </a:solidFill>
          <a:ln w="254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87695" hangingPunct="1"/>
            <a:endParaRPr lang="it-IT" sz="1920" kern="1200">
              <a:solidFill>
                <a:prstClr val="white"/>
              </a:solidFill>
              <a:latin typeface="Calibri" panose="020F0502020204030204"/>
            </a:endParaRPr>
          </a:p>
        </p:txBody>
      </p:sp>
      <p:sp>
        <p:nvSpPr>
          <p:cNvPr id="91" name="CasellaDiTesto 90">
            <a:extLst>
              <a:ext uri="{FF2B5EF4-FFF2-40B4-BE49-F238E27FC236}">
                <a16:creationId xmlns:a16="http://schemas.microsoft.com/office/drawing/2014/main" id="{94AD7B41-694F-B6A6-B847-1DD70A6CE7DD}"/>
              </a:ext>
            </a:extLst>
          </p:cNvPr>
          <p:cNvSpPr txBox="1"/>
          <p:nvPr/>
        </p:nvSpPr>
        <p:spPr>
          <a:xfrm>
            <a:off x="10170982" y="2224682"/>
            <a:ext cx="2462790" cy="355034"/>
          </a:xfrm>
          <a:prstGeom prst="rect">
            <a:avLst/>
          </a:prstGeom>
          <a:noFill/>
        </p:spPr>
        <p:txBody>
          <a:bodyPr wrap="none" rtlCol="0">
            <a:spAutoFit/>
          </a:bodyPr>
          <a:lstStyle/>
          <a:p>
            <a:pPr algn="l" defTabSz="487695" hangingPunct="1"/>
            <a:r>
              <a:rPr lang="it-IT" sz="1707" kern="1200" dirty="0">
                <a:solidFill>
                  <a:prstClr val="black"/>
                </a:solidFill>
                <a:latin typeface="Calibri" panose="020F0502020204030204"/>
              </a:rPr>
              <a:t>Helmholtz – Lagrange </a:t>
            </a:r>
            <a:r>
              <a:rPr lang="it-IT" sz="1707" kern="1200" dirty="0" err="1">
                <a:solidFill>
                  <a:prstClr val="black"/>
                </a:solidFill>
                <a:latin typeface="Calibri" panose="020F0502020204030204"/>
              </a:rPr>
              <a:t>law</a:t>
            </a:r>
            <a:endParaRPr lang="it-IT" sz="1707" kern="1200"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92" name="CasellaDiTesto 91">
                <a:extLst>
                  <a:ext uri="{FF2B5EF4-FFF2-40B4-BE49-F238E27FC236}">
                    <a16:creationId xmlns:a16="http://schemas.microsoft.com/office/drawing/2014/main" id="{1963A90F-864B-3CE6-5B79-762ABAB7B0F5}"/>
                  </a:ext>
                </a:extLst>
              </p:cNvPr>
              <p:cNvSpPr txBox="1"/>
              <p:nvPr/>
            </p:nvSpPr>
            <p:spPr>
              <a:xfrm>
                <a:off x="10243687" y="2578841"/>
                <a:ext cx="2487989" cy="401457"/>
              </a:xfrm>
              <a:prstGeom prst="rect">
                <a:avLst/>
              </a:prstGeom>
              <a:noFill/>
            </p:spPr>
            <p:txBody>
              <a:bodyPr wrap="none" lIns="0" tIns="0" rIns="0" bIns="0" rtlCol="0">
                <a:spAutoFit/>
              </a:bodyPr>
              <a:lstStyle/>
              <a:p>
                <a:pPr algn="l" defTabSz="487695" hangingPunct="1"/>
                <a14:m>
                  <m:oMathPara xmlns:m="http://schemas.openxmlformats.org/officeDocument/2006/math">
                    <m:oMathParaPr>
                      <m:jc m:val="centerGroup"/>
                    </m:oMathParaPr>
                    <m:oMath xmlns:m="http://schemas.openxmlformats.org/officeDocument/2006/math">
                      <m:sSub>
                        <m:sSubPr>
                          <m:ctrlPr>
                            <a:rPr lang="it-IT" sz="2133" i="1" kern="1200">
                              <a:solidFill>
                                <a:prstClr val="black"/>
                              </a:solidFill>
                              <a:latin typeface="Cambria Math" panose="02040503050406030204" pitchFamily="18" charset="0"/>
                            </a:rPr>
                          </m:ctrlPr>
                        </m:sSubPr>
                        <m:e>
                          <m:r>
                            <a:rPr lang="it-IT" sz="2133" i="1" kern="1200">
                              <a:solidFill>
                                <a:prstClr val="black"/>
                              </a:solidFill>
                              <a:latin typeface="Cambria Math" panose="02040503050406030204" pitchFamily="18" charset="0"/>
                            </a:rPr>
                            <m:t>𝑥</m:t>
                          </m:r>
                        </m:e>
                        <m:sub>
                          <m:r>
                            <a:rPr lang="it-IT" sz="2133" i="1" kern="1200">
                              <a:solidFill>
                                <a:prstClr val="black"/>
                              </a:solidFill>
                              <a:latin typeface="Cambria Math" panose="02040503050406030204" pitchFamily="18" charset="0"/>
                            </a:rPr>
                            <m:t>𝑡</m:t>
                          </m:r>
                        </m:sub>
                      </m:sSub>
                      <m:sSub>
                        <m:sSubPr>
                          <m:ctrlPr>
                            <a:rPr lang="it-IT" sz="2133" i="1" kern="1200">
                              <a:solidFill>
                                <a:prstClr val="black"/>
                              </a:solidFill>
                              <a:latin typeface="Cambria Math" panose="02040503050406030204" pitchFamily="18" charset="0"/>
                            </a:rPr>
                          </m:ctrlPr>
                        </m:sSubPr>
                        <m:e>
                          <m:r>
                            <a:rPr lang="it-IT" sz="2133" i="1" kern="1200">
                              <a:solidFill>
                                <a:prstClr val="black"/>
                              </a:solidFill>
                              <a:latin typeface="Cambria Math" panose="02040503050406030204" pitchFamily="18" charset="0"/>
                              <a:ea typeface="Cambria Math" panose="02040503050406030204" pitchFamily="18" charset="0"/>
                            </a:rPr>
                            <m:t>𝜗</m:t>
                          </m:r>
                        </m:e>
                        <m:sub>
                          <m:r>
                            <a:rPr lang="it-IT" sz="2133" i="1" kern="1200">
                              <a:solidFill>
                                <a:prstClr val="black"/>
                              </a:solidFill>
                              <a:latin typeface="Cambria Math" panose="02040503050406030204" pitchFamily="18" charset="0"/>
                            </a:rPr>
                            <m:t>𝑡</m:t>
                          </m:r>
                        </m:sub>
                      </m:sSub>
                      <m:rad>
                        <m:radPr>
                          <m:degHide m:val="on"/>
                          <m:ctrlPr>
                            <a:rPr lang="it-IT" sz="2133" i="1" kern="1200">
                              <a:solidFill>
                                <a:prstClr val="black"/>
                              </a:solidFill>
                              <a:latin typeface="Cambria Math" panose="02040503050406030204" pitchFamily="18" charset="0"/>
                            </a:rPr>
                          </m:ctrlPr>
                        </m:radPr>
                        <m:deg/>
                        <m:e>
                          <m:sSub>
                            <m:sSubPr>
                              <m:ctrlPr>
                                <a:rPr lang="it-IT" sz="2133" i="1" kern="1200">
                                  <a:solidFill>
                                    <a:prstClr val="black"/>
                                  </a:solidFill>
                                  <a:latin typeface="Cambria Math" panose="02040503050406030204" pitchFamily="18" charset="0"/>
                                </a:rPr>
                              </m:ctrlPr>
                            </m:sSubPr>
                            <m:e>
                              <m:r>
                                <a:rPr lang="it-IT" sz="2133" i="1" kern="1200">
                                  <a:solidFill>
                                    <a:prstClr val="black"/>
                                  </a:solidFill>
                                  <a:latin typeface="Cambria Math" panose="02040503050406030204" pitchFamily="18" charset="0"/>
                                </a:rPr>
                                <m:t>𝐸</m:t>
                              </m:r>
                            </m:e>
                            <m:sub>
                              <m:r>
                                <a:rPr lang="it-IT" sz="2133" i="1" kern="1200">
                                  <a:solidFill>
                                    <a:prstClr val="black"/>
                                  </a:solidFill>
                                  <a:latin typeface="Cambria Math" panose="02040503050406030204" pitchFamily="18" charset="0"/>
                                </a:rPr>
                                <m:t>𝑘</m:t>
                              </m:r>
                            </m:sub>
                          </m:sSub>
                        </m:e>
                      </m:rad>
                      <m:r>
                        <a:rPr lang="it-IT" sz="2133" i="1" kern="1200">
                          <a:solidFill>
                            <a:prstClr val="black"/>
                          </a:solidFill>
                          <a:latin typeface="Cambria Math" panose="02040503050406030204" pitchFamily="18" charset="0"/>
                        </a:rPr>
                        <m:t>=</m:t>
                      </m:r>
                      <m:sSub>
                        <m:sSubPr>
                          <m:ctrlPr>
                            <a:rPr lang="it-IT" sz="2133" i="1" kern="1200">
                              <a:solidFill>
                                <a:prstClr val="black"/>
                              </a:solidFill>
                              <a:latin typeface="Cambria Math" panose="02040503050406030204" pitchFamily="18" charset="0"/>
                            </a:rPr>
                          </m:ctrlPr>
                        </m:sSubPr>
                        <m:e>
                          <m:r>
                            <a:rPr lang="it-IT" sz="2133" i="1" kern="1200">
                              <a:solidFill>
                                <a:prstClr val="black"/>
                              </a:solidFill>
                              <a:latin typeface="Cambria Math" panose="02040503050406030204" pitchFamily="18" charset="0"/>
                            </a:rPr>
                            <m:t>𝑥</m:t>
                          </m:r>
                        </m:e>
                        <m:sub>
                          <m:r>
                            <a:rPr lang="it-IT" sz="2133" i="1" kern="1200">
                              <a:solidFill>
                                <a:prstClr val="black"/>
                              </a:solidFill>
                              <a:latin typeface="Cambria Math" panose="02040503050406030204" pitchFamily="18" charset="0"/>
                            </a:rPr>
                            <m:t>𝑎</m:t>
                          </m:r>
                        </m:sub>
                      </m:sSub>
                      <m:sSub>
                        <m:sSubPr>
                          <m:ctrlPr>
                            <a:rPr lang="it-IT" sz="2133" i="1" kern="1200">
                              <a:solidFill>
                                <a:prstClr val="black"/>
                              </a:solidFill>
                              <a:latin typeface="Cambria Math" panose="02040503050406030204" pitchFamily="18" charset="0"/>
                            </a:rPr>
                          </m:ctrlPr>
                        </m:sSubPr>
                        <m:e>
                          <m:r>
                            <a:rPr lang="it-IT" sz="2133" i="1" kern="1200">
                              <a:solidFill>
                                <a:prstClr val="black"/>
                              </a:solidFill>
                              <a:latin typeface="Cambria Math" panose="02040503050406030204" pitchFamily="18" charset="0"/>
                              <a:ea typeface="Cambria Math" panose="02040503050406030204" pitchFamily="18" charset="0"/>
                            </a:rPr>
                            <m:t>𝜗</m:t>
                          </m:r>
                        </m:e>
                        <m:sub>
                          <m:r>
                            <a:rPr lang="it-IT" sz="2133" i="1" kern="1200">
                              <a:solidFill>
                                <a:prstClr val="black"/>
                              </a:solidFill>
                              <a:latin typeface="Cambria Math" panose="02040503050406030204" pitchFamily="18" charset="0"/>
                              <a:ea typeface="Cambria Math" panose="02040503050406030204" pitchFamily="18" charset="0"/>
                            </a:rPr>
                            <m:t>𝑎</m:t>
                          </m:r>
                        </m:sub>
                      </m:sSub>
                      <m:rad>
                        <m:radPr>
                          <m:degHide m:val="on"/>
                          <m:ctrlPr>
                            <a:rPr lang="it-IT" sz="2133" i="1" kern="1200">
                              <a:solidFill>
                                <a:prstClr val="black"/>
                              </a:solidFill>
                              <a:latin typeface="Cambria Math" panose="02040503050406030204" pitchFamily="18" charset="0"/>
                            </a:rPr>
                          </m:ctrlPr>
                        </m:radPr>
                        <m:deg/>
                        <m:e>
                          <m:sSub>
                            <m:sSubPr>
                              <m:ctrlPr>
                                <a:rPr lang="it-IT" sz="2133" i="1" kern="1200">
                                  <a:solidFill>
                                    <a:prstClr val="black"/>
                                  </a:solidFill>
                                  <a:latin typeface="Cambria Math" panose="02040503050406030204" pitchFamily="18" charset="0"/>
                                </a:rPr>
                              </m:ctrlPr>
                            </m:sSubPr>
                            <m:e>
                              <m:r>
                                <a:rPr lang="it-IT" sz="2133" i="1" kern="1200">
                                  <a:solidFill>
                                    <a:prstClr val="black"/>
                                  </a:solidFill>
                                  <a:latin typeface="Cambria Math" panose="02040503050406030204" pitchFamily="18" charset="0"/>
                                </a:rPr>
                                <m:t>𝐸</m:t>
                              </m:r>
                            </m:e>
                            <m:sub>
                              <m:r>
                                <a:rPr lang="it-IT" sz="2133" i="1" kern="1200">
                                  <a:solidFill>
                                    <a:prstClr val="black"/>
                                  </a:solidFill>
                                  <a:latin typeface="Cambria Math" panose="02040503050406030204" pitchFamily="18" charset="0"/>
                                </a:rPr>
                                <m:t>𝑝</m:t>
                              </m:r>
                            </m:sub>
                          </m:sSub>
                        </m:e>
                      </m:rad>
                    </m:oMath>
                  </m:oMathPara>
                </a14:m>
                <a:endParaRPr lang="it-IT" sz="2133" kern="1200" dirty="0">
                  <a:solidFill>
                    <a:prstClr val="black"/>
                  </a:solidFill>
                  <a:latin typeface="Calibri" panose="020F0502020204030204"/>
                </a:endParaRPr>
              </a:p>
            </p:txBody>
          </p:sp>
        </mc:Choice>
        <mc:Fallback xmlns="">
          <p:sp>
            <p:nvSpPr>
              <p:cNvPr id="92" name="CasellaDiTesto 91">
                <a:extLst>
                  <a:ext uri="{FF2B5EF4-FFF2-40B4-BE49-F238E27FC236}">
                    <a16:creationId xmlns:a16="http://schemas.microsoft.com/office/drawing/2014/main" id="{1963A90F-864B-3CE6-5B79-762ABAB7B0F5}"/>
                  </a:ext>
                </a:extLst>
              </p:cNvPr>
              <p:cNvSpPr txBox="1">
                <a:spLocks noRot="1" noChangeAspect="1" noMove="1" noResize="1" noEditPoints="1" noAdjustHandles="1" noChangeArrowheads="1" noChangeShapeType="1" noTextEdit="1"/>
              </p:cNvSpPr>
              <p:nvPr/>
            </p:nvSpPr>
            <p:spPr>
              <a:xfrm>
                <a:off x="10243687" y="2578841"/>
                <a:ext cx="2487989" cy="401457"/>
              </a:xfrm>
              <a:prstGeom prst="rect">
                <a:avLst/>
              </a:prstGeom>
              <a:blipFill>
                <a:blip r:embed="rId12"/>
                <a:stretch>
                  <a:fillRect l="-1020" r="-510" b="-15152"/>
                </a:stretch>
              </a:blipFill>
            </p:spPr>
            <p:txBody>
              <a:bodyPr/>
              <a:lstStyle/>
              <a:p>
                <a:r>
                  <a:rPr lang="en-US">
                    <a:noFill/>
                  </a:rPr>
                  <a:t> </a:t>
                </a:r>
              </a:p>
            </p:txBody>
          </p:sp>
        </mc:Fallback>
      </mc:AlternateContent>
      <p:pic>
        <p:nvPicPr>
          <p:cNvPr id="93" name="Immagine 92">
            <a:extLst>
              <a:ext uri="{FF2B5EF4-FFF2-40B4-BE49-F238E27FC236}">
                <a16:creationId xmlns:a16="http://schemas.microsoft.com/office/drawing/2014/main" id="{34C52FBA-E534-0008-A303-AE0FCE0197D5}"/>
              </a:ext>
            </a:extLst>
          </p:cNvPr>
          <p:cNvPicPr>
            <a:picLocks noChangeAspect="1"/>
          </p:cNvPicPr>
          <p:nvPr/>
        </p:nvPicPr>
        <p:blipFill>
          <a:blip r:embed="rId13"/>
          <a:stretch>
            <a:fillRect/>
          </a:stretch>
        </p:blipFill>
        <p:spPr>
          <a:xfrm>
            <a:off x="48362" y="6565866"/>
            <a:ext cx="2808306" cy="1843456"/>
          </a:xfrm>
          <a:prstGeom prst="rect">
            <a:avLst/>
          </a:prstGeom>
        </p:spPr>
      </p:pic>
      <p:pic>
        <p:nvPicPr>
          <p:cNvPr id="94" name="Immagine 93" descr="Immagine che contiene quadrato&#10;&#10;Descrizione generata automaticamente">
            <a:extLst>
              <a:ext uri="{FF2B5EF4-FFF2-40B4-BE49-F238E27FC236}">
                <a16:creationId xmlns:a16="http://schemas.microsoft.com/office/drawing/2014/main" id="{3787C343-6EAD-0759-3BA2-DCFC971A06D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93152" y="6838098"/>
            <a:ext cx="1642596" cy="1642596"/>
          </a:xfrm>
          <a:prstGeom prst="rect">
            <a:avLst/>
          </a:prstGeom>
        </p:spPr>
      </p:pic>
      <p:grpSp>
        <p:nvGrpSpPr>
          <p:cNvPr id="95" name="Gruppo 94">
            <a:extLst>
              <a:ext uri="{FF2B5EF4-FFF2-40B4-BE49-F238E27FC236}">
                <a16:creationId xmlns:a16="http://schemas.microsoft.com/office/drawing/2014/main" id="{64ECF48C-5C11-93E1-232A-B245E7270354}"/>
              </a:ext>
            </a:extLst>
          </p:cNvPr>
          <p:cNvGrpSpPr>
            <a:grpSpLocks noChangeAspect="1"/>
          </p:cNvGrpSpPr>
          <p:nvPr/>
        </p:nvGrpSpPr>
        <p:grpSpPr>
          <a:xfrm>
            <a:off x="2520717" y="6377379"/>
            <a:ext cx="2917726" cy="1907068"/>
            <a:chOff x="5849008" y="4564117"/>
            <a:chExt cx="3318640" cy="2169111"/>
          </a:xfrm>
        </p:grpSpPr>
        <p:sp>
          <p:nvSpPr>
            <p:cNvPr id="96" name="Rettangolo 95">
              <a:extLst>
                <a:ext uri="{FF2B5EF4-FFF2-40B4-BE49-F238E27FC236}">
                  <a16:creationId xmlns:a16="http://schemas.microsoft.com/office/drawing/2014/main" id="{20FCC370-49D6-424A-D909-8B126ACBE075}"/>
                </a:ext>
              </a:extLst>
            </p:cNvPr>
            <p:cNvSpPr/>
            <p:nvPr/>
          </p:nvSpPr>
          <p:spPr>
            <a:xfrm>
              <a:off x="6337738" y="5022671"/>
              <a:ext cx="472966" cy="3074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87695" hangingPunct="1"/>
              <a:endParaRPr lang="it-IT" sz="1920" kern="1200">
                <a:solidFill>
                  <a:prstClr val="white"/>
                </a:solidFill>
                <a:latin typeface="Calibri" panose="020F0502020204030204"/>
              </a:endParaRPr>
            </a:p>
          </p:txBody>
        </p:sp>
        <p:sp>
          <p:nvSpPr>
            <p:cNvPr id="97" name="CasellaDiTesto 96">
              <a:extLst>
                <a:ext uri="{FF2B5EF4-FFF2-40B4-BE49-F238E27FC236}">
                  <a16:creationId xmlns:a16="http://schemas.microsoft.com/office/drawing/2014/main" id="{D59A0965-46C4-FBA4-466E-27BE60DBE9FE}"/>
                </a:ext>
              </a:extLst>
            </p:cNvPr>
            <p:cNvSpPr txBox="1"/>
            <p:nvPr/>
          </p:nvSpPr>
          <p:spPr>
            <a:xfrm>
              <a:off x="6251027" y="4564117"/>
              <a:ext cx="849350" cy="329063"/>
            </a:xfrm>
            <a:prstGeom prst="rect">
              <a:avLst/>
            </a:prstGeom>
            <a:noFill/>
          </p:spPr>
          <p:txBody>
            <a:bodyPr wrap="none" rtlCol="0">
              <a:spAutoFit/>
            </a:bodyPr>
            <a:lstStyle/>
            <a:p>
              <a:pPr algn="l" defTabSz="487695" hangingPunct="1"/>
              <a:r>
                <a:rPr lang="it-IT" sz="1280" kern="1200" err="1">
                  <a:solidFill>
                    <a:prstClr val="black"/>
                  </a:solidFill>
                  <a:latin typeface="Calibri" panose="020F0502020204030204"/>
                </a:rPr>
                <a:t>preamp</a:t>
              </a:r>
              <a:r>
                <a:rPr lang="it-IT" sz="1280" kern="1200">
                  <a:solidFill>
                    <a:prstClr val="black"/>
                  </a:solidFill>
                  <a:latin typeface="Calibri" panose="020F0502020204030204"/>
                </a:rPr>
                <a:t>.</a:t>
              </a:r>
            </a:p>
          </p:txBody>
        </p:sp>
        <p:sp>
          <p:nvSpPr>
            <p:cNvPr id="98" name="CasellaDiTesto 97">
              <a:extLst>
                <a:ext uri="{FF2B5EF4-FFF2-40B4-BE49-F238E27FC236}">
                  <a16:creationId xmlns:a16="http://schemas.microsoft.com/office/drawing/2014/main" id="{A82BA84D-54D1-ACFF-3E49-4D55B97423FA}"/>
                </a:ext>
              </a:extLst>
            </p:cNvPr>
            <p:cNvSpPr txBox="1"/>
            <p:nvPr/>
          </p:nvSpPr>
          <p:spPr>
            <a:xfrm>
              <a:off x="7252137" y="4572001"/>
              <a:ext cx="510880" cy="329063"/>
            </a:xfrm>
            <a:prstGeom prst="rect">
              <a:avLst/>
            </a:prstGeom>
            <a:noFill/>
          </p:spPr>
          <p:txBody>
            <a:bodyPr wrap="none" rtlCol="0">
              <a:spAutoFit/>
            </a:bodyPr>
            <a:lstStyle/>
            <a:p>
              <a:pPr algn="l" defTabSz="487695" hangingPunct="1"/>
              <a:r>
                <a:rPr lang="it-IT" sz="1280" kern="1200">
                  <a:solidFill>
                    <a:prstClr val="black"/>
                  </a:solidFill>
                  <a:latin typeface="Calibri" panose="020F0502020204030204"/>
                </a:rPr>
                <a:t>CFD</a:t>
              </a:r>
            </a:p>
          </p:txBody>
        </p:sp>
        <p:sp>
          <p:nvSpPr>
            <p:cNvPr id="99" name="CasellaDiTesto 98">
              <a:extLst>
                <a:ext uri="{FF2B5EF4-FFF2-40B4-BE49-F238E27FC236}">
                  <a16:creationId xmlns:a16="http://schemas.microsoft.com/office/drawing/2014/main" id="{AEC3F0CD-0A5B-1ECC-11F1-A10AEBCB9BFF}"/>
                </a:ext>
              </a:extLst>
            </p:cNvPr>
            <p:cNvSpPr txBox="1"/>
            <p:nvPr/>
          </p:nvSpPr>
          <p:spPr>
            <a:xfrm>
              <a:off x="8182303" y="4579881"/>
              <a:ext cx="516348" cy="329063"/>
            </a:xfrm>
            <a:prstGeom prst="rect">
              <a:avLst/>
            </a:prstGeom>
            <a:noFill/>
          </p:spPr>
          <p:txBody>
            <a:bodyPr wrap="none" rtlCol="0">
              <a:spAutoFit/>
            </a:bodyPr>
            <a:lstStyle/>
            <a:p>
              <a:pPr algn="l" defTabSz="487695" hangingPunct="1"/>
              <a:r>
                <a:rPr lang="it-IT" sz="1280" kern="1200">
                  <a:solidFill>
                    <a:prstClr val="black"/>
                  </a:solidFill>
                  <a:latin typeface="Calibri" panose="020F0502020204030204"/>
                </a:rPr>
                <a:t>TDC</a:t>
              </a:r>
            </a:p>
          </p:txBody>
        </p:sp>
        <p:cxnSp>
          <p:nvCxnSpPr>
            <p:cNvPr id="100" name="Connettore diritto 99">
              <a:extLst>
                <a:ext uri="{FF2B5EF4-FFF2-40B4-BE49-F238E27FC236}">
                  <a16:creationId xmlns:a16="http://schemas.microsoft.com/office/drawing/2014/main" id="{42E2501F-DC50-DE85-1756-4E1475D60A9B}"/>
                </a:ext>
              </a:extLst>
            </p:cNvPr>
            <p:cNvCxnSpPr>
              <a:cxnSpLocks/>
              <a:stCxn id="96" idx="1"/>
            </p:cNvCxnSpPr>
            <p:nvPr/>
          </p:nvCxnSpPr>
          <p:spPr>
            <a:xfrm flipH="1">
              <a:off x="5856890" y="5176385"/>
              <a:ext cx="480848"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01" name="Rettangolo 100">
              <a:extLst>
                <a:ext uri="{FF2B5EF4-FFF2-40B4-BE49-F238E27FC236}">
                  <a16:creationId xmlns:a16="http://schemas.microsoft.com/office/drawing/2014/main" id="{FB89136E-4410-242A-AD46-5B25A2D88A50}"/>
                </a:ext>
              </a:extLst>
            </p:cNvPr>
            <p:cNvSpPr/>
            <p:nvPr/>
          </p:nvSpPr>
          <p:spPr>
            <a:xfrm>
              <a:off x="6329856" y="5416809"/>
              <a:ext cx="472966" cy="3074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87695" hangingPunct="1"/>
              <a:endParaRPr lang="it-IT" sz="1920" kern="1200">
                <a:solidFill>
                  <a:prstClr val="white"/>
                </a:solidFill>
                <a:latin typeface="Calibri" panose="020F0502020204030204"/>
              </a:endParaRPr>
            </a:p>
          </p:txBody>
        </p:sp>
        <p:cxnSp>
          <p:nvCxnSpPr>
            <p:cNvPr id="102" name="Connettore diritto 101">
              <a:extLst>
                <a:ext uri="{FF2B5EF4-FFF2-40B4-BE49-F238E27FC236}">
                  <a16:creationId xmlns:a16="http://schemas.microsoft.com/office/drawing/2014/main" id="{5B740F17-EA2B-EE0E-17AA-DF77D3D9BDC3}"/>
                </a:ext>
              </a:extLst>
            </p:cNvPr>
            <p:cNvCxnSpPr>
              <a:cxnSpLocks/>
              <a:stCxn id="101" idx="1"/>
            </p:cNvCxnSpPr>
            <p:nvPr/>
          </p:nvCxnSpPr>
          <p:spPr>
            <a:xfrm flipH="1">
              <a:off x="5849008" y="5570523"/>
              <a:ext cx="480848"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ttangolo 102">
              <a:extLst>
                <a:ext uri="{FF2B5EF4-FFF2-40B4-BE49-F238E27FC236}">
                  <a16:creationId xmlns:a16="http://schemas.microsoft.com/office/drawing/2014/main" id="{5B468BC6-83B5-2DF5-DFD2-D289301BDA22}"/>
                </a:ext>
              </a:extLst>
            </p:cNvPr>
            <p:cNvSpPr/>
            <p:nvPr/>
          </p:nvSpPr>
          <p:spPr>
            <a:xfrm>
              <a:off x="6353504" y="6015898"/>
              <a:ext cx="472966" cy="30742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87695" hangingPunct="1"/>
              <a:endParaRPr lang="it-IT" sz="1920" kern="1200">
                <a:solidFill>
                  <a:prstClr val="white"/>
                </a:solidFill>
                <a:latin typeface="Calibri" panose="020F0502020204030204"/>
              </a:endParaRPr>
            </a:p>
          </p:txBody>
        </p:sp>
        <p:cxnSp>
          <p:nvCxnSpPr>
            <p:cNvPr id="104" name="Connettore diritto 103">
              <a:extLst>
                <a:ext uri="{FF2B5EF4-FFF2-40B4-BE49-F238E27FC236}">
                  <a16:creationId xmlns:a16="http://schemas.microsoft.com/office/drawing/2014/main" id="{F6A81154-A76F-B0EE-6DE4-4AE3098948D3}"/>
                </a:ext>
              </a:extLst>
            </p:cNvPr>
            <p:cNvCxnSpPr>
              <a:cxnSpLocks/>
              <a:stCxn id="103" idx="1"/>
            </p:cNvCxnSpPr>
            <p:nvPr/>
          </p:nvCxnSpPr>
          <p:spPr>
            <a:xfrm flipH="1">
              <a:off x="5872656" y="6169612"/>
              <a:ext cx="480848"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05" name="Rettangolo 104">
              <a:extLst>
                <a:ext uri="{FF2B5EF4-FFF2-40B4-BE49-F238E27FC236}">
                  <a16:creationId xmlns:a16="http://schemas.microsoft.com/office/drawing/2014/main" id="{5AF28F2E-5521-F217-FDA0-675959115622}"/>
                </a:ext>
              </a:extLst>
            </p:cNvPr>
            <p:cNvSpPr/>
            <p:nvPr/>
          </p:nvSpPr>
          <p:spPr>
            <a:xfrm>
              <a:off x="6353504" y="6417918"/>
              <a:ext cx="472966" cy="30742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87695" hangingPunct="1"/>
              <a:endParaRPr lang="it-IT" sz="1920" kern="1200">
                <a:solidFill>
                  <a:prstClr val="white"/>
                </a:solidFill>
                <a:latin typeface="Calibri" panose="020F0502020204030204"/>
              </a:endParaRPr>
            </a:p>
          </p:txBody>
        </p:sp>
        <p:cxnSp>
          <p:nvCxnSpPr>
            <p:cNvPr id="106" name="Connettore diritto 105">
              <a:extLst>
                <a:ext uri="{FF2B5EF4-FFF2-40B4-BE49-F238E27FC236}">
                  <a16:creationId xmlns:a16="http://schemas.microsoft.com/office/drawing/2014/main" id="{B582050E-FADD-7C47-9FFB-2E46B02D6FE8}"/>
                </a:ext>
              </a:extLst>
            </p:cNvPr>
            <p:cNvCxnSpPr>
              <a:cxnSpLocks/>
              <a:stCxn id="105" idx="1"/>
            </p:cNvCxnSpPr>
            <p:nvPr/>
          </p:nvCxnSpPr>
          <p:spPr>
            <a:xfrm flipH="1">
              <a:off x="5872656" y="6571632"/>
              <a:ext cx="480848"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07" name="Rettangolo 106">
              <a:extLst>
                <a:ext uri="{FF2B5EF4-FFF2-40B4-BE49-F238E27FC236}">
                  <a16:creationId xmlns:a16="http://schemas.microsoft.com/office/drawing/2014/main" id="{A50EC9E2-C733-6BB0-E031-784135D795AF}"/>
                </a:ext>
              </a:extLst>
            </p:cNvPr>
            <p:cNvSpPr/>
            <p:nvPr/>
          </p:nvSpPr>
          <p:spPr>
            <a:xfrm>
              <a:off x="7275786" y="5030553"/>
              <a:ext cx="472966" cy="3074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87695" hangingPunct="1"/>
              <a:endParaRPr lang="it-IT" sz="1920" kern="1200">
                <a:solidFill>
                  <a:prstClr val="white"/>
                </a:solidFill>
                <a:latin typeface="Calibri" panose="020F0502020204030204"/>
              </a:endParaRPr>
            </a:p>
          </p:txBody>
        </p:sp>
        <p:cxnSp>
          <p:nvCxnSpPr>
            <p:cNvPr id="108" name="Connettore diritto 107">
              <a:extLst>
                <a:ext uri="{FF2B5EF4-FFF2-40B4-BE49-F238E27FC236}">
                  <a16:creationId xmlns:a16="http://schemas.microsoft.com/office/drawing/2014/main" id="{C8C110E3-7D74-2164-0985-F264EEB712FD}"/>
                </a:ext>
              </a:extLst>
            </p:cNvPr>
            <p:cNvCxnSpPr>
              <a:cxnSpLocks/>
              <a:stCxn id="107" idx="1"/>
            </p:cNvCxnSpPr>
            <p:nvPr/>
          </p:nvCxnSpPr>
          <p:spPr>
            <a:xfrm flipH="1">
              <a:off x="6794938" y="5184267"/>
              <a:ext cx="480848"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Rettangolo 108">
              <a:extLst>
                <a:ext uri="{FF2B5EF4-FFF2-40B4-BE49-F238E27FC236}">
                  <a16:creationId xmlns:a16="http://schemas.microsoft.com/office/drawing/2014/main" id="{3C336846-BE72-99D4-9ECC-56AE38764809}"/>
                </a:ext>
              </a:extLst>
            </p:cNvPr>
            <p:cNvSpPr/>
            <p:nvPr/>
          </p:nvSpPr>
          <p:spPr>
            <a:xfrm>
              <a:off x="7267904" y="5424691"/>
              <a:ext cx="472966" cy="3074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87695" hangingPunct="1"/>
              <a:endParaRPr lang="it-IT" sz="1920" kern="1200">
                <a:solidFill>
                  <a:prstClr val="white"/>
                </a:solidFill>
                <a:latin typeface="Calibri" panose="020F0502020204030204"/>
              </a:endParaRPr>
            </a:p>
          </p:txBody>
        </p:sp>
        <p:cxnSp>
          <p:nvCxnSpPr>
            <p:cNvPr id="110" name="Connettore diritto 109">
              <a:extLst>
                <a:ext uri="{FF2B5EF4-FFF2-40B4-BE49-F238E27FC236}">
                  <a16:creationId xmlns:a16="http://schemas.microsoft.com/office/drawing/2014/main" id="{42CC118A-44BD-4127-6041-C1AFFA863D86}"/>
                </a:ext>
              </a:extLst>
            </p:cNvPr>
            <p:cNvCxnSpPr>
              <a:cxnSpLocks/>
              <a:stCxn id="109" idx="1"/>
            </p:cNvCxnSpPr>
            <p:nvPr/>
          </p:nvCxnSpPr>
          <p:spPr>
            <a:xfrm flipH="1">
              <a:off x="6787056" y="5578405"/>
              <a:ext cx="480848"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1" name="Rettangolo 110">
              <a:extLst>
                <a:ext uri="{FF2B5EF4-FFF2-40B4-BE49-F238E27FC236}">
                  <a16:creationId xmlns:a16="http://schemas.microsoft.com/office/drawing/2014/main" id="{6137D8EC-B475-7189-5F7C-D491988C000F}"/>
                </a:ext>
              </a:extLst>
            </p:cNvPr>
            <p:cNvSpPr/>
            <p:nvPr/>
          </p:nvSpPr>
          <p:spPr>
            <a:xfrm>
              <a:off x="7291552" y="6023780"/>
              <a:ext cx="472966" cy="30742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87695" hangingPunct="1"/>
              <a:endParaRPr lang="it-IT" sz="1920" kern="1200">
                <a:solidFill>
                  <a:prstClr val="white"/>
                </a:solidFill>
                <a:latin typeface="Calibri" panose="020F0502020204030204"/>
              </a:endParaRPr>
            </a:p>
          </p:txBody>
        </p:sp>
        <p:cxnSp>
          <p:nvCxnSpPr>
            <p:cNvPr id="112" name="Connettore diritto 111">
              <a:extLst>
                <a:ext uri="{FF2B5EF4-FFF2-40B4-BE49-F238E27FC236}">
                  <a16:creationId xmlns:a16="http://schemas.microsoft.com/office/drawing/2014/main" id="{8AE8053F-1FDC-561A-9D9E-5DB7F91D8DF0}"/>
                </a:ext>
              </a:extLst>
            </p:cNvPr>
            <p:cNvCxnSpPr>
              <a:cxnSpLocks/>
              <a:stCxn id="111" idx="1"/>
            </p:cNvCxnSpPr>
            <p:nvPr/>
          </p:nvCxnSpPr>
          <p:spPr>
            <a:xfrm flipH="1">
              <a:off x="6810704" y="6177494"/>
              <a:ext cx="480848"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3" name="Rettangolo 112">
              <a:extLst>
                <a:ext uri="{FF2B5EF4-FFF2-40B4-BE49-F238E27FC236}">
                  <a16:creationId xmlns:a16="http://schemas.microsoft.com/office/drawing/2014/main" id="{C8D4CB3F-0321-D2E5-18F4-18B3C178ED1E}"/>
                </a:ext>
              </a:extLst>
            </p:cNvPr>
            <p:cNvSpPr/>
            <p:nvPr/>
          </p:nvSpPr>
          <p:spPr>
            <a:xfrm>
              <a:off x="7291552" y="6425800"/>
              <a:ext cx="472966" cy="30742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87695" hangingPunct="1"/>
              <a:endParaRPr lang="it-IT" sz="1920" kern="1200">
                <a:solidFill>
                  <a:prstClr val="white"/>
                </a:solidFill>
                <a:latin typeface="Calibri" panose="020F0502020204030204"/>
              </a:endParaRPr>
            </a:p>
          </p:txBody>
        </p:sp>
        <p:cxnSp>
          <p:nvCxnSpPr>
            <p:cNvPr id="114" name="Connettore diritto 113">
              <a:extLst>
                <a:ext uri="{FF2B5EF4-FFF2-40B4-BE49-F238E27FC236}">
                  <a16:creationId xmlns:a16="http://schemas.microsoft.com/office/drawing/2014/main" id="{26377D8A-B868-6D0C-948B-B51ADF4AB367}"/>
                </a:ext>
              </a:extLst>
            </p:cNvPr>
            <p:cNvCxnSpPr>
              <a:cxnSpLocks/>
              <a:stCxn id="113" idx="1"/>
            </p:cNvCxnSpPr>
            <p:nvPr/>
          </p:nvCxnSpPr>
          <p:spPr>
            <a:xfrm flipH="1">
              <a:off x="6810704" y="6579514"/>
              <a:ext cx="480848"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5" name="Rettangolo 114">
              <a:extLst>
                <a:ext uri="{FF2B5EF4-FFF2-40B4-BE49-F238E27FC236}">
                  <a16:creationId xmlns:a16="http://schemas.microsoft.com/office/drawing/2014/main" id="{96F1D5D0-9B1D-CF2F-B3EC-494B02288D84}"/>
                </a:ext>
              </a:extLst>
            </p:cNvPr>
            <p:cNvSpPr/>
            <p:nvPr/>
          </p:nvSpPr>
          <p:spPr>
            <a:xfrm>
              <a:off x="8221718" y="5022672"/>
              <a:ext cx="472966" cy="3074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87695" hangingPunct="1"/>
              <a:endParaRPr lang="it-IT" sz="1920" kern="1200">
                <a:solidFill>
                  <a:prstClr val="white"/>
                </a:solidFill>
                <a:latin typeface="Calibri" panose="020F0502020204030204"/>
              </a:endParaRPr>
            </a:p>
          </p:txBody>
        </p:sp>
        <p:cxnSp>
          <p:nvCxnSpPr>
            <p:cNvPr id="116" name="Connettore diritto 115">
              <a:extLst>
                <a:ext uri="{FF2B5EF4-FFF2-40B4-BE49-F238E27FC236}">
                  <a16:creationId xmlns:a16="http://schemas.microsoft.com/office/drawing/2014/main" id="{7511D10D-F39C-A8AC-BC31-A760E384F809}"/>
                </a:ext>
              </a:extLst>
            </p:cNvPr>
            <p:cNvCxnSpPr>
              <a:cxnSpLocks/>
              <a:stCxn id="115" idx="1"/>
            </p:cNvCxnSpPr>
            <p:nvPr/>
          </p:nvCxnSpPr>
          <p:spPr>
            <a:xfrm flipH="1">
              <a:off x="7740870" y="5176386"/>
              <a:ext cx="480848"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7" name="Rettangolo 116">
              <a:extLst>
                <a:ext uri="{FF2B5EF4-FFF2-40B4-BE49-F238E27FC236}">
                  <a16:creationId xmlns:a16="http://schemas.microsoft.com/office/drawing/2014/main" id="{7B630DCF-C210-5AE0-463F-96CFD91DD6C3}"/>
                </a:ext>
              </a:extLst>
            </p:cNvPr>
            <p:cNvSpPr/>
            <p:nvPr/>
          </p:nvSpPr>
          <p:spPr>
            <a:xfrm>
              <a:off x="8213836" y="5416810"/>
              <a:ext cx="472966" cy="3074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87695" hangingPunct="1"/>
              <a:endParaRPr lang="it-IT" sz="1920" kern="1200">
                <a:solidFill>
                  <a:prstClr val="white"/>
                </a:solidFill>
                <a:latin typeface="Calibri" panose="020F0502020204030204"/>
              </a:endParaRPr>
            </a:p>
          </p:txBody>
        </p:sp>
        <p:cxnSp>
          <p:nvCxnSpPr>
            <p:cNvPr id="118" name="Connettore diritto 117">
              <a:extLst>
                <a:ext uri="{FF2B5EF4-FFF2-40B4-BE49-F238E27FC236}">
                  <a16:creationId xmlns:a16="http://schemas.microsoft.com/office/drawing/2014/main" id="{0F6D365A-8649-499E-CBB1-C9B9C87A244E}"/>
                </a:ext>
              </a:extLst>
            </p:cNvPr>
            <p:cNvCxnSpPr>
              <a:cxnSpLocks/>
              <a:stCxn id="117" idx="1"/>
            </p:cNvCxnSpPr>
            <p:nvPr/>
          </p:nvCxnSpPr>
          <p:spPr>
            <a:xfrm flipH="1">
              <a:off x="7732988" y="5570524"/>
              <a:ext cx="480848"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9" name="Rettangolo 118">
              <a:extLst>
                <a:ext uri="{FF2B5EF4-FFF2-40B4-BE49-F238E27FC236}">
                  <a16:creationId xmlns:a16="http://schemas.microsoft.com/office/drawing/2014/main" id="{A431EBE2-E755-3F6F-3BAF-B2F19BE4D7FC}"/>
                </a:ext>
              </a:extLst>
            </p:cNvPr>
            <p:cNvSpPr/>
            <p:nvPr/>
          </p:nvSpPr>
          <p:spPr>
            <a:xfrm>
              <a:off x="8237484" y="6015899"/>
              <a:ext cx="472966" cy="30742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87695" hangingPunct="1"/>
              <a:endParaRPr lang="it-IT" sz="1920" kern="1200">
                <a:solidFill>
                  <a:prstClr val="white"/>
                </a:solidFill>
                <a:latin typeface="Calibri" panose="020F0502020204030204"/>
              </a:endParaRPr>
            </a:p>
          </p:txBody>
        </p:sp>
        <p:cxnSp>
          <p:nvCxnSpPr>
            <p:cNvPr id="120" name="Connettore diritto 119">
              <a:extLst>
                <a:ext uri="{FF2B5EF4-FFF2-40B4-BE49-F238E27FC236}">
                  <a16:creationId xmlns:a16="http://schemas.microsoft.com/office/drawing/2014/main" id="{93BED4A7-02CD-5916-26B3-9930DA9391C6}"/>
                </a:ext>
              </a:extLst>
            </p:cNvPr>
            <p:cNvCxnSpPr>
              <a:cxnSpLocks/>
              <a:stCxn id="119" idx="1"/>
            </p:cNvCxnSpPr>
            <p:nvPr/>
          </p:nvCxnSpPr>
          <p:spPr>
            <a:xfrm flipH="1">
              <a:off x="7756636" y="6169613"/>
              <a:ext cx="480848"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21" name="Rettangolo 120">
              <a:extLst>
                <a:ext uri="{FF2B5EF4-FFF2-40B4-BE49-F238E27FC236}">
                  <a16:creationId xmlns:a16="http://schemas.microsoft.com/office/drawing/2014/main" id="{BF5F2D94-5157-74F0-D8A0-B3515C63115E}"/>
                </a:ext>
              </a:extLst>
            </p:cNvPr>
            <p:cNvSpPr/>
            <p:nvPr/>
          </p:nvSpPr>
          <p:spPr>
            <a:xfrm>
              <a:off x="8237484" y="6417919"/>
              <a:ext cx="472966" cy="30742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87695" hangingPunct="1"/>
              <a:endParaRPr lang="it-IT" sz="1920" kern="1200">
                <a:solidFill>
                  <a:prstClr val="white"/>
                </a:solidFill>
                <a:latin typeface="Calibri" panose="020F0502020204030204"/>
              </a:endParaRPr>
            </a:p>
          </p:txBody>
        </p:sp>
        <p:cxnSp>
          <p:nvCxnSpPr>
            <p:cNvPr id="122" name="Connettore diritto 121">
              <a:extLst>
                <a:ext uri="{FF2B5EF4-FFF2-40B4-BE49-F238E27FC236}">
                  <a16:creationId xmlns:a16="http://schemas.microsoft.com/office/drawing/2014/main" id="{FE576ECA-A1CE-F13B-4A38-DC21074851AF}"/>
                </a:ext>
              </a:extLst>
            </p:cNvPr>
            <p:cNvCxnSpPr>
              <a:cxnSpLocks/>
              <a:stCxn id="121" idx="1"/>
            </p:cNvCxnSpPr>
            <p:nvPr/>
          </p:nvCxnSpPr>
          <p:spPr>
            <a:xfrm flipH="1">
              <a:off x="7756636" y="6571633"/>
              <a:ext cx="480848"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Connettore a gomito 123">
              <a:extLst>
                <a:ext uri="{FF2B5EF4-FFF2-40B4-BE49-F238E27FC236}">
                  <a16:creationId xmlns:a16="http://schemas.microsoft.com/office/drawing/2014/main" id="{26E0BBA6-4746-F223-9C3C-E96C4482E05F}"/>
                </a:ext>
              </a:extLst>
            </p:cNvPr>
            <p:cNvCxnSpPr>
              <a:stCxn id="115" idx="3"/>
            </p:cNvCxnSpPr>
            <p:nvPr/>
          </p:nvCxnSpPr>
          <p:spPr>
            <a:xfrm>
              <a:off x="8694684" y="5176386"/>
              <a:ext cx="465082" cy="30348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25" name="Connettore a gomito 124">
              <a:extLst>
                <a:ext uri="{FF2B5EF4-FFF2-40B4-BE49-F238E27FC236}">
                  <a16:creationId xmlns:a16="http://schemas.microsoft.com/office/drawing/2014/main" id="{A3A1D9AF-6496-A950-68F8-224E3E837E65}"/>
                </a:ext>
              </a:extLst>
            </p:cNvPr>
            <p:cNvCxnSpPr>
              <a:stCxn id="117" idx="3"/>
            </p:cNvCxnSpPr>
            <p:nvPr/>
          </p:nvCxnSpPr>
          <p:spPr>
            <a:xfrm>
              <a:off x="8686802" y="5570524"/>
              <a:ext cx="465081" cy="14582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26" name="Connettore a gomito 125">
              <a:extLst>
                <a:ext uri="{FF2B5EF4-FFF2-40B4-BE49-F238E27FC236}">
                  <a16:creationId xmlns:a16="http://schemas.microsoft.com/office/drawing/2014/main" id="{004FF8D4-BEF6-4D91-E11F-497CB9AC0006}"/>
                </a:ext>
              </a:extLst>
            </p:cNvPr>
            <p:cNvCxnSpPr>
              <a:stCxn id="119" idx="3"/>
            </p:cNvCxnSpPr>
            <p:nvPr/>
          </p:nvCxnSpPr>
          <p:spPr>
            <a:xfrm flipV="1">
              <a:off x="8710450" y="6015898"/>
              <a:ext cx="457198" cy="153715"/>
            </a:xfrm>
            <a:prstGeom prst="bentConnector3">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Connettore a gomito 126">
              <a:extLst>
                <a:ext uri="{FF2B5EF4-FFF2-40B4-BE49-F238E27FC236}">
                  <a16:creationId xmlns:a16="http://schemas.microsoft.com/office/drawing/2014/main" id="{6E3B6811-6598-29DB-DA5E-A2F712857DB3}"/>
                </a:ext>
              </a:extLst>
            </p:cNvPr>
            <p:cNvCxnSpPr>
              <a:stCxn id="121" idx="3"/>
            </p:cNvCxnSpPr>
            <p:nvPr/>
          </p:nvCxnSpPr>
          <p:spPr>
            <a:xfrm flipV="1">
              <a:off x="8710450" y="6291795"/>
              <a:ext cx="449316" cy="279838"/>
            </a:xfrm>
            <a:prstGeom prst="bentConnector3">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29" name="Immagine 128">
            <a:extLst>
              <a:ext uri="{FF2B5EF4-FFF2-40B4-BE49-F238E27FC236}">
                <a16:creationId xmlns:a16="http://schemas.microsoft.com/office/drawing/2014/main" id="{6DE399DC-1FA1-65E6-42FE-661AF98CAD5F}"/>
              </a:ext>
            </a:extLst>
          </p:cNvPr>
          <p:cNvPicPr preferRelativeResize="0">
            <a:picLocks noChangeAspect="1"/>
          </p:cNvPicPr>
          <p:nvPr/>
        </p:nvPicPr>
        <p:blipFill>
          <a:blip r:embed="rId15"/>
          <a:stretch>
            <a:fillRect/>
          </a:stretch>
        </p:blipFill>
        <p:spPr>
          <a:xfrm>
            <a:off x="5412123" y="6998166"/>
            <a:ext cx="1367545" cy="874563"/>
          </a:xfrm>
          <a:prstGeom prst="rect">
            <a:avLst/>
          </a:prstGeom>
        </p:spPr>
      </p:pic>
      <p:sp>
        <p:nvSpPr>
          <p:cNvPr id="130" name="CasellaDiTesto 129">
            <a:extLst>
              <a:ext uri="{FF2B5EF4-FFF2-40B4-BE49-F238E27FC236}">
                <a16:creationId xmlns:a16="http://schemas.microsoft.com/office/drawing/2014/main" id="{8F403545-F27F-64B3-B4E7-FA524CB37B31}"/>
              </a:ext>
            </a:extLst>
          </p:cNvPr>
          <p:cNvSpPr txBox="1"/>
          <p:nvPr/>
        </p:nvSpPr>
        <p:spPr>
          <a:xfrm>
            <a:off x="452297" y="5479132"/>
            <a:ext cx="4137543" cy="617733"/>
          </a:xfrm>
          <a:prstGeom prst="rect">
            <a:avLst/>
          </a:prstGeom>
          <a:noFill/>
        </p:spPr>
        <p:txBody>
          <a:bodyPr wrap="none" rtlCol="0">
            <a:spAutoFit/>
          </a:bodyPr>
          <a:lstStyle/>
          <a:p>
            <a:pPr algn="l" defTabSz="487695" hangingPunct="1"/>
            <a:r>
              <a:rPr lang="it-IT" sz="1707" kern="1200">
                <a:solidFill>
                  <a:prstClr val="black"/>
                </a:solidFill>
                <a:latin typeface="Calibri" panose="020F0502020204030204"/>
              </a:rPr>
              <a:t>Position sensitive detector (</a:t>
            </a:r>
            <a:r>
              <a:rPr lang="it-IT" sz="1707" kern="1200" err="1">
                <a:solidFill>
                  <a:prstClr val="black"/>
                </a:solidFill>
                <a:latin typeface="Calibri" panose="020F0502020204030204"/>
              </a:rPr>
              <a:t>MCP+delay</a:t>
            </a:r>
            <a:r>
              <a:rPr lang="it-IT" sz="1707" kern="1200">
                <a:solidFill>
                  <a:prstClr val="black"/>
                </a:solidFill>
                <a:latin typeface="Calibri" panose="020F0502020204030204"/>
              </a:rPr>
              <a:t> line) </a:t>
            </a:r>
          </a:p>
          <a:p>
            <a:pPr algn="l" defTabSz="487695" hangingPunct="1"/>
            <a:r>
              <a:rPr lang="it-IT" sz="1707" kern="1200" err="1">
                <a:solidFill>
                  <a:prstClr val="black"/>
                </a:solidFill>
                <a:latin typeface="Calibri" panose="020F0502020204030204"/>
              </a:rPr>
              <a:t>allows</a:t>
            </a:r>
            <a:r>
              <a:rPr lang="it-IT" sz="1707" kern="1200">
                <a:solidFill>
                  <a:prstClr val="black"/>
                </a:solidFill>
                <a:latin typeface="Calibri" panose="020F0502020204030204"/>
              </a:rPr>
              <a:t> </a:t>
            </a:r>
            <a:r>
              <a:rPr lang="it-IT" sz="1707" kern="1200" err="1">
                <a:solidFill>
                  <a:prstClr val="black"/>
                </a:solidFill>
                <a:latin typeface="Calibri" panose="020F0502020204030204"/>
              </a:rPr>
              <a:t>parallel</a:t>
            </a:r>
            <a:r>
              <a:rPr lang="it-IT" sz="1707" kern="1200">
                <a:solidFill>
                  <a:prstClr val="black"/>
                </a:solidFill>
                <a:latin typeface="Calibri" panose="020F0502020204030204"/>
              </a:rPr>
              <a:t> </a:t>
            </a:r>
            <a:r>
              <a:rPr lang="it-IT" sz="1707" kern="1200" err="1">
                <a:solidFill>
                  <a:prstClr val="black"/>
                </a:solidFill>
                <a:latin typeface="Calibri" panose="020F0502020204030204"/>
              </a:rPr>
              <a:t>acquisition</a:t>
            </a:r>
            <a:endParaRPr lang="it-IT" sz="1707" kern="1200">
              <a:solidFill>
                <a:prstClr val="black"/>
              </a:solidFill>
              <a:latin typeface="Calibri" panose="020F0502020204030204"/>
            </a:endParaRPr>
          </a:p>
        </p:txBody>
      </p:sp>
      <p:sp>
        <p:nvSpPr>
          <p:cNvPr id="131" name="CasellaDiTesto 130">
            <a:extLst>
              <a:ext uri="{FF2B5EF4-FFF2-40B4-BE49-F238E27FC236}">
                <a16:creationId xmlns:a16="http://schemas.microsoft.com/office/drawing/2014/main" id="{937A706A-1D9C-D7FA-9139-6F5FA2372861}"/>
              </a:ext>
            </a:extLst>
          </p:cNvPr>
          <p:cNvSpPr txBox="1"/>
          <p:nvPr/>
        </p:nvSpPr>
        <p:spPr>
          <a:xfrm>
            <a:off x="4440129" y="2439693"/>
            <a:ext cx="1930850" cy="355034"/>
          </a:xfrm>
          <a:prstGeom prst="rect">
            <a:avLst/>
          </a:prstGeom>
          <a:noFill/>
        </p:spPr>
        <p:txBody>
          <a:bodyPr wrap="none" rtlCol="0">
            <a:spAutoFit/>
          </a:bodyPr>
          <a:lstStyle/>
          <a:p>
            <a:pPr algn="l" defTabSz="487695" hangingPunct="1"/>
            <a:r>
              <a:rPr lang="it-IT" sz="1707" kern="1200" err="1">
                <a:solidFill>
                  <a:prstClr val="black"/>
                </a:solidFill>
                <a:latin typeface="Calibri" panose="020F0502020204030204"/>
              </a:rPr>
              <a:t>Electrostatic</a:t>
            </a:r>
            <a:r>
              <a:rPr lang="it-IT" sz="1707" kern="1200">
                <a:solidFill>
                  <a:prstClr val="black"/>
                </a:solidFill>
                <a:latin typeface="Calibri" panose="020F0502020204030204"/>
              </a:rPr>
              <a:t> </a:t>
            </a:r>
            <a:r>
              <a:rPr lang="it-IT" sz="1707" kern="1200" err="1">
                <a:solidFill>
                  <a:prstClr val="black"/>
                </a:solidFill>
                <a:latin typeface="Calibri" panose="020F0502020204030204"/>
              </a:rPr>
              <a:t>lenses</a:t>
            </a:r>
            <a:r>
              <a:rPr lang="it-IT" sz="1707" kern="1200">
                <a:solidFill>
                  <a:prstClr val="black"/>
                </a:solidFill>
                <a:latin typeface="Calibri" panose="020F0502020204030204"/>
              </a:rPr>
              <a:t> </a:t>
            </a:r>
          </a:p>
        </p:txBody>
      </p:sp>
      <p:sp>
        <p:nvSpPr>
          <p:cNvPr id="132" name="CasellaDiTesto 131">
            <a:extLst>
              <a:ext uri="{FF2B5EF4-FFF2-40B4-BE49-F238E27FC236}">
                <a16:creationId xmlns:a16="http://schemas.microsoft.com/office/drawing/2014/main" id="{4ECD0C76-53C0-48D3-8276-C957A962489D}"/>
              </a:ext>
            </a:extLst>
          </p:cNvPr>
          <p:cNvSpPr txBox="1"/>
          <p:nvPr/>
        </p:nvSpPr>
        <p:spPr>
          <a:xfrm>
            <a:off x="10036000" y="1716085"/>
            <a:ext cx="2760564" cy="355034"/>
          </a:xfrm>
          <a:prstGeom prst="rect">
            <a:avLst/>
          </a:prstGeom>
          <a:noFill/>
        </p:spPr>
        <p:txBody>
          <a:bodyPr wrap="none" rtlCol="0">
            <a:spAutoFit/>
          </a:bodyPr>
          <a:lstStyle/>
          <a:p>
            <a:pPr algn="l" defTabSz="487695" hangingPunct="1"/>
            <a:r>
              <a:rPr lang="it-IT" sz="1707" kern="1200">
                <a:solidFill>
                  <a:prstClr val="black"/>
                </a:solidFill>
                <a:latin typeface="Calibri" panose="020F0502020204030204"/>
              </a:rPr>
              <a:t>Electron </a:t>
            </a:r>
            <a:r>
              <a:rPr lang="it-IT" sz="1707" kern="1200" err="1">
                <a:solidFill>
                  <a:prstClr val="black"/>
                </a:solidFill>
                <a:latin typeface="Calibri" panose="020F0502020204030204"/>
              </a:rPr>
              <a:t>optic</a:t>
            </a:r>
            <a:r>
              <a:rPr lang="it-IT" sz="1707" kern="1200">
                <a:solidFill>
                  <a:prstClr val="black"/>
                </a:solidFill>
                <a:latin typeface="Calibri" panose="020F0502020204030204"/>
              </a:rPr>
              <a:t> </a:t>
            </a:r>
            <a:r>
              <a:rPr lang="it-IT" sz="1707" kern="1200" err="1">
                <a:solidFill>
                  <a:prstClr val="black"/>
                </a:solidFill>
                <a:latin typeface="Calibri" panose="020F0502020204030204"/>
              </a:rPr>
              <a:t>basic</a:t>
            </a:r>
            <a:r>
              <a:rPr lang="it-IT" sz="1707" kern="1200">
                <a:solidFill>
                  <a:prstClr val="black"/>
                </a:solidFill>
                <a:latin typeface="Calibri" panose="020F0502020204030204"/>
              </a:rPr>
              <a:t> </a:t>
            </a:r>
            <a:r>
              <a:rPr lang="it-IT" sz="1707" kern="1200" err="1">
                <a:solidFill>
                  <a:prstClr val="black"/>
                </a:solidFill>
                <a:latin typeface="Calibri" panose="020F0502020204030204"/>
              </a:rPr>
              <a:t>equation</a:t>
            </a:r>
            <a:endParaRPr lang="it-IT" sz="1707" kern="120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135" name="CasellaDiTesto 134">
                <a:extLst>
                  <a:ext uri="{FF2B5EF4-FFF2-40B4-BE49-F238E27FC236}">
                    <a16:creationId xmlns:a16="http://schemas.microsoft.com/office/drawing/2014/main" id="{C0FDD5A5-D220-BED8-CC9B-8D71C8A40F75}"/>
                  </a:ext>
                </a:extLst>
              </p:cNvPr>
              <p:cNvSpPr txBox="1"/>
              <p:nvPr/>
            </p:nvSpPr>
            <p:spPr>
              <a:xfrm>
                <a:off x="10576816" y="5037788"/>
                <a:ext cx="1835118" cy="750718"/>
              </a:xfrm>
              <a:prstGeom prst="rect">
                <a:avLst/>
              </a:prstGeom>
              <a:noFill/>
            </p:spPr>
            <p:txBody>
              <a:bodyPr wrap="none" lIns="0" tIns="0" rIns="0" bIns="0" rtlCol="0">
                <a:spAutoFit/>
              </a:bodyPr>
              <a:lstStyle/>
              <a:p>
                <a:pPr algn="l" defTabSz="487695" hangingPunct="1"/>
                <a14:m>
                  <m:oMathPara xmlns:m="http://schemas.openxmlformats.org/officeDocument/2006/math">
                    <m:oMathParaPr>
                      <m:jc m:val="centerGroup"/>
                    </m:oMathParaPr>
                    <m:oMath xmlns:m="http://schemas.openxmlformats.org/officeDocument/2006/math">
                      <m:f>
                        <m:fPr>
                          <m:ctrlPr>
                            <a:rPr lang="it-IT" sz="2133" i="1" kern="1200">
                              <a:solidFill>
                                <a:prstClr val="black"/>
                              </a:solidFill>
                              <a:latin typeface="Cambria Math" panose="02040503050406030204" pitchFamily="18" charset="0"/>
                            </a:rPr>
                          </m:ctrlPr>
                        </m:fPr>
                        <m:num>
                          <m:r>
                            <a:rPr lang="it-IT" sz="2133" i="1" kern="1200">
                              <a:solidFill>
                                <a:prstClr val="black"/>
                              </a:solidFill>
                              <a:latin typeface="Cambria Math" panose="02040503050406030204" pitchFamily="18" charset="0"/>
                              <a:ea typeface="Cambria Math" panose="02040503050406030204" pitchFamily="18" charset="0"/>
                            </a:rPr>
                            <m:t>∆</m:t>
                          </m:r>
                          <m:r>
                            <a:rPr lang="it-IT" sz="2133" i="1" kern="1200">
                              <a:solidFill>
                                <a:prstClr val="black"/>
                              </a:solidFill>
                              <a:latin typeface="Cambria Math" panose="02040503050406030204" pitchFamily="18" charset="0"/>
                              <a:ea typeface="Cambria Math" panose="02040503050406030204" pitchFamily="18" charset="0"/>
                            </a:rPr>
                            <m:t>𝐸</m:t>
                          </m:r>
                        </m:num>
                        <m:den>
                          <m:sSub>
                            <m:sSubPr>
                              <m:ctrlPr>
                                <a:rPr lang="it-IT" sz="2133" i="1" kern="1200">
                                  <a:solidFill>
                                    <a:prstClr val="black"/>
                                  </a:solidFill>
                                  <a:latin typeface="Cambria Math" panose="02040503050406030204" pitchFamily="18" charset="0"/>
                                </a:rPr>
                              </m:ctrlPr>
                            </m:sSubPr>
                            <m:e>
                              <m:r>
                                <a:rPr lang="it-IT" sz="2133" i="1" kern="1200">
                                  <a:solidFill>
                                    <a:prstClr val="black"/>
                                  </a:solidFill>
                                  <a:latin typeface="Cambria Math" panose="02040503050406030204" pitchFamily="18" charset="0"/>
                                </a:rPr>
                                <m:t>𝐸</m:t>
                              </m:r>
                            </m:e>
                            <m:sub>
                              <m:r>
                                <a:rPr lang="it-IT" sz="2133" i="1" kern="1200">
                                  <a:solidFill>
                                    <a:prstClr val="black"/>
                                  </a:solidFill>
                                  <a:latin typeface="Cambria Math" panose="02040503050406030204" pitchFamily="18" charset="0"/>
                                </a:rPr>
                                <m:t>𝑝</m:t>
                              </m:r>
                            </m:sub>
                          </m:sSub>
                        </m:den>
                      </m:f>
                      <m:r>
                        <a:rPr lang="it-IT" sz="2133" i="1" kern="1200">
                          <a:solidFill>
                            <a:prstClr val="black"/>
                          </a:solidFill>
                          <a:latin typeface="Cambria Math" panose="02040503050406030204" pitchFamily="18" charset="0"/>
                        </a:rPr>
                        <m:t>=</m:t>
                      </m:r>
                      <m:f>
                        <m:fPr>
                          <m:ctrlPr>
                            <a:rPr lang="it-IT" sz="2133" i="1" kern="1200">
                              <a:solidFill>
                                <a:prstClr val="black"/>
                              </a:solidFill>
                              <a:latin typeface="Cambria Math" panose="02040503050406030204" pitchFamily="18" charset="0"/>
                            </a:rPr>
                          </m:ctrlPr>
                        </m:fPr>
                        <m:num>
                          <m:r>
                            <a:rPr lang="it-IT" sz="2133" i="1" kern="1200">
                              <a:solidFill>
                                <a:prstClr val="black"/>
                              </a:solidFill>
                              <a:latin typeface="Cambria Math" panose="02040503050406030204" pitchFamily="18" charset="0"/>
                            </a:rPr>
                            <m:t>𝑥</m:t>
                          </m:r>
                        </m:num>
                        <m:den>
                          <m:r>
                            <a:rPr lang="it-IT" sz="2133" i="1" kern="1200">
                              <a:solidFill>
                                <a:prstClr val="black"/>
                              </a:solidFill>
                              <a:latin typeface="Cambria Math" panose="02040503050406030204" pitchFamily="18" charset="0"/>
                            </a:rPr>
                            <m:t>2</m:t>
                          </m:r>
                          <m:sSub>
                            <m:sSubPr>
                              <m:ctrlPr>
                                <a:rPr lang="it-IT" sz="2133" i="1" kern="1200">
                                  <a:solidFill>
                                    <a:prstClr val="black"/>
                                  </a:solidFill>
                                  <a:latin typeface="Cambria Math" panose="02040503050406030204" pitchFamily="18" charset="0"/>
                                </a:rPr>
                              </m:ctrlPr>
                            </m:sSubPr>
                            <m:e>
                              <m:r>
                                <a:rPr lang="it-IT" sz="2133" i="1" kern="1200">
                                  <a:solidFill>
                                    <a:prstClr val="black"/>
                                  </a:solidFill>
                                  <a:latin typeface="Cambria Math" panose="02040503050406030204" pitchFamily="18" charset="0"/>
                                </a:rPr>
                                <m:t>𝑅</m:t>
                              </m:r>
                            </m:e>
                            <m:sub>
                              <m:r>
                                <a:rPr lang="it-IT" sz="2133" i="1" kern="1200">
                                  <a:solidFill>
                                    <a:prstClr val="black"/>
                                  </a:solidFill>
                                  <a:latin typeface="Cambria Math" panose="02040503050406030204" pitchFamily="18" charset="0"/>
                                </a:rPr>
                                <m:t>0</m:t>
                              </m:r>
                            </m:sub>
                          </m:sSub>
                        </m:den>
                      </m:f>
                      <m:r>
                        <a:rPr lang="it-IT" sz="2133" i="1" kern="1200">
                          <a:solidFill>
                            <a:prstClr val="black"/>
                          </a:solidFill>
                          <a:latin typeface="Cambria Math" panose="02040503050406030204" pitchFamily="18" charset="0"/>
                        </a:rPr>
                        <m:t>+</m:t>
                      </m:r>
                      <m:f>
                        <m:fPr>
                          <m:ctrlPr>
                            <a:rPr lang="it-IT" sz="2133" i="1" kern="1200">
                              <a:solidFill>
                                <a:prstClr val="black"/>
                              </a:solidFill>
                              <a:latin typeface="Cambria Math" panose="02040503050406030204" pitchFamily="18" charset="0"/>
                            </a:rPr>
                          </m:ctrlPr>
                        </m:fPr>
                        <m:num>
                          <m:sSup>
                            <m:sSupPr>
                              <m:ctrlPr>
                                <a:rPr lang="it-IT" sz="2133" i="1" kern="1200">
                                  <a:solidFill>
                                    <a:prstClr val="black"/>
                                  </a:solidFill>
                                  <a:latin typeface="Cambria Math" panose="02040503050406030204" pitchFamily="18" charset="0"/>
                                </a:rPr>
                              </m:ctrlPr>
                            </m:sSupPr>
                            <m:e>
                              <m:r>
                                <a:rPr lang="it-IT" sz="2133" i="1" kern="1200">
                                  <a:solidFill>
                                    <a:prstClr val="black"/>
                                  </a:solidFill>
                                  <a:latin typeface="Cambria Math" panose="02040503050406030204" pitchFamily="18" charset="0"/>
                                  <a:ea typeface="Cambria Math" panose="02040503050406030204" pitchFamily="18" charset="0"/>
                                </a:rPr>
                                <m:t>𝜗</m:t>
                              </m:r>
                            </m:e>
                            <m:sup>
                              <m:r>
                                <a:rPr lang="it-IT" sz="2133" i="1" kern="1200">
                                  <a:solidFill>
                                    <a:prstClr val="black"/>
                                  </a:solidFill>
                                  <a:latin typeface="Cambria Math" panose="02040503050406030204" pitchFamily="18" charset="0"/>
                                </a:rPr>
                                <m:t>2</m:t>
                              </m:r>
                            </m:sup>
                          </m:sSup>
                        </m:num>
                        <m:den>
                          <m:r>
                            <a:rPr lang="it-IT" sz="2133" i="1" kern="1200">
                              <a:solidFill>
                                <a:prstClr val="black"/>
                              </a:solidFill>
                              <a:latin typeface="Cambria Math" panose="02040503050406030204" pitchFamily="18" charset="0"/>
                            </a:rPr>
                            <m:t>4</m:t>
                          </m:r>
                        </m:den>
                      </m:f>
                    </m:oMath>
                  </m:oMathPara>
                </a14:m>
                <a:endParaRPr lang="it-IT" sz="2133" kern="1200" dirty="0">
                  <a:solidFill>
                    <a:prstClr val="black"/>
                  </a:solidFill>
                  <a:latin typeface="Calibri" panose="020F0502020204030204"/>
                </a:endParaRPr>
              </a:p>
            </p:txBody>
          </p:sp>
        </mc:Choice>
        <mc:Fallback xmlns="">
          <p:sp>
            <p:nvSpPr>
              <p:cNvPr id="135" name="CasellaDiTesto 134">
                <a:extLst>
                  <a:ext uri="{FF2B5EF4-FFF2-40B4-BE49-F238E27FC236}">
                    <a16:creationId xmlns:a16="http://schemas.microsoft.com/office/drawing/2014/main" id="{C0FDD5A5-D220-BED8-CC9B-8D71C8A40F75}"/>
                  </a:ext>
                </a:extLst>
              </p:cNvPr>
              <p:cNvSpPr txBox="1">
                <a:spLocks noRot="1" noChangeAspect="1" noMove="1" noResize="1" noEditPoints="1" noAdjustHandles="1" noChangeArrowheads="1" noChangeShapeType="1" noTextEdit="1"/>
              </p:cNvSpPr>
              <p:nvPr/>
            </p:nvSpPr>
            <p:spPr>
              <a:xfrm>
                <a:off x="10576816" y="5037788"/>
                <a:ext cx="1835118" cy="750718"/>
              </a:xfrm>
              <a:prstGeom prst="rect">
                <a:avLst/>
              </a:prstGeom>
              <a:blipFill>
                <a:blip r:embed="rId16"/>
                <a:stretch>
                  <a:fillRect l="-2759" r="-690" b="-6667"/>
                </a:stretch>
              </a:blipFill>
            </p:spPr>
            <p:txBody>
              <a:bodyPr/>
              <a:lstStyle/>
              <a:p>
                <a:r>
                  <a:rPr lang="en-US">
                    <a:noFill/>
                  </a:rPr>
                  <a:t> </a:t>
                </a:r>
              </a:p>
            </p:txBody>
          </p:sp>
        </mc:Fallback>
      </mc:AlternateContent>
      <p:sp>
        <p:nvSpPr>
          <p:cNvPr id="136" name="CasellaDiTesto 135">
            <a:extLst>
              <a:ext uri="{FF2B5EF4-FFF2-40B4-BE49-F238E27FC236}">
                <a16:creationId xmlns:a16="http://schemas.microsoft.com/office/drawing/2014/main" id="{BCC355E0-9858-1ACB-1AA1-0EE573DD0174}"/>
              </a:ext>
            </a:extLst>
          </p:cNvPr>
          <p:cNvSpPr txBox="1"/>
          <p:nvPr/>
        </p:nvSpPr>
        <p:spPr>
          <a:xfrm>
            <a:off x="10208573" y="4270467"/>
            <a:ext cx="1843966" cy="617733"/>
          </a:xfrm>
          <a:prstGeom prst="rect">
            <a:avLst/>
          </a:prstGeom>
          <a:noFill/>
        </p:spPr>
        <p:txBody>
          <a:bodyPr wrap="none" rtlCol="0">
            <a:spAutoFit/>
          </a:bodyPr>
          <a:lstStyle/>
          <a:p>
            <a:pPr algn="l" defTabSz="487695" hangingPunct="1"/>
            <a:r>
              <a:rPr lang="it-IT" sz="1707" kern="1200" dirty="0">
                <a:solidFill>
                  <a:prstClr val="black"/>
                </a:solidFill>
                <a:latin typeface="Calibri" panose="020F0502020204030204"/>
              </a:rPr>
              <a:t>Energy </a:t>
            </a:r>
            <a:r>
              <a:rPr lang="it-IT" sz="1707" kern="1200" dirty="0" err="1">
                <a:solidFill>
                  <a:prstClr val="black"/>
                </a:solidFill>
                <a:latin typeface="Calibri" panose="020F0502020204030204"/>
              </a:rPr>
              <a:t>resolution</a:t>
            </a:r>
            <a:r>
              <a:rPr lang="it-IT" sz="1707" kern="1200" dirty="0">
                <a:solidFill>
                  <a:prstClr val="black"/>
                </a:solidFill>
                <a:latin typeface="Calibri" panose="020F0502020204030204"/>
              </a:rPr>
              <a:t> </a:t>
            </a:r>
          </a:p>
          <a:p>
            <a:pPr algn="l" defTabSz="487695" hangingPunct="1"/>
            <a:r>
              <a:rPr lang="it-IT" sz="1493" kern="1200" dirty="0">
                <a:solidFill>
                  <a:prstClr val="black"/>
                </a:solidFill>
                <a:latin typeface="Calibri" panose="020F0502020204030204"/>
              </a:rPr>
              <a:t>(</a:t>
            </a:r>
            <a:r>
              <a:rPr lang="it-IT" sz="1707" kern="1200" dirty="0" err="1">
                <a:solidFill>
                  <a:prstClr val="black"/>
                </a:solidFill>
                <a:latin typeface="Calibri" panose="020F0502020204030204"/>
              </a:rPr>
              <a:t>bandpass</a:t>
            </a:r>
            <a:r>
              <a:rPr lang="it-IT" sz="1493" kern="1200" dirty="0">
                <a:solidFill>
                  <a:prstClr val="black"/>
                </a:solidFill>
                <a:latin typeface="Calibri" panose="020F0502020204030204"/>
              </a:rPr>
              <a:t> </a:t>
            </a:r>
            <a:r>
              <a:rPr lang="it-IT" sz="1707" kern="1200" dirty="0">
                <a:solidFill>
                  <a:prstClr val="black"/>
                </a:solidFill>
                <a:latin typeface="Calibri" panose="020F0502020204030204"/>
              </a:rPr>
              <a:t>energy</a:t>
            </a:r>
            <a:r>
              <a:rPr lang="it-IT" sz="1493" kern="1200" dirty="0">
                <a:solidFill>
                  <a:prstClr val="black"/>
                </a:solidFill>
                <a:latin typeface="Calibri" panose="020F0502020204030204"/>
              </a:rPr>
              <a:t>):</a:t>
            </a:r>
          </a:p>
        </p:txBody>
      </p:sp>
      <p:sp>
        <p:nvSpPr>
          <p:cNvPr id="137" name="CasellaDiTesto 136">
            <a:extLst>
              <a:ext uri="{FF2B5EF4-FFF2-40B4-BE49-F238E27FC236}">
                <a16:creationId xmlns:a16="http://schemas.microsoft.com/office/drawing/2014/main" id="{3EA197F9-D72C-2658-1B3F-C8A5E574EA42}"/>
              </a:ext>
            </a:extLst>
          </p:cNvPr>
          <p:cNvSpPr txBox="1"/>
          <p:nvPr/>
        </p:nvSpPr>
        <p:spPr>
          <a:xfrm>
            <a:off x="10343611" y="5980712"/>
            <a:ext cx="2097562" cy="1405834"/>
          </a:xfrm>
          <a:prstGeom prst="rect">
            <a:avLst/>
          </a:prstGeom>
          <a:noFill/>
        </p:spPr>
        <p:txBody>
          <a:bodyPr wrap="none" rtlCol="0">
            <a:spAutoFit/>
          </a:bodyPr>
          <a:lstStyle/>
          <a:p>
            <a:pPr algn="l" defTabSz="487695" hangingPunct="1"/>
            <a:r>
              <a:rPr lang="it-IT" sz="1707" kern="1200" dirty="0">
                <a:solidFill>
                  <a:prstClr val="black"/>
                </a:solidFill>
                <a:latin typeface="Symbol" panose="05050102010706020507" pitchFamily="18" charset="2"/>
              </a:rPr>
              <a:t>D</a:t>
            </a:r>
            <a:r>
              <a:rPr lang="it-IT" sz="1707" kern="1200" dirty="0">
                <a:solidFill>
                  <a:prstClr val="black"/>
                </a:solidFill>
                <a:latin typeface="Calibri" panose="020F0502020204030204"/>
              </a:rPr>
              <a:t>E: energy </a:t>
            </a:r>
            <a:r>
              <a:rPr lang="it-IT" sz="1707" kern="1200" dirty="0" err="1">
                <a:solidFill>
                  <a:prstClr val="black"/>
                </a:solidFill>
                <a:latin typeface="Calibri" panose="020F0502020204030204"/>
              </a:rPr>
              <a:t>resolution</a:t>
            </a:r>
            <a:endParaRPr lang="it-IT" sz="1707" kern="1200" dirty="0">
              <a:solidFill>
                <a:prstClr val="black"/>
              </a:solidFill>
              <a:latin typeface="Calibri" panose="020F0502020204030204"/>
            </a:endParaRPr>
          </a:p>
          <a:p>
            <a:pPr algn="l" defTabSz="487695" hangingPunct="1"/>
            <a:r>
              <a:rPr lang="it-IT" sz="1707" kern="1200" dirty="0" err="1">
                <a:solidFill>
                  <a:prstClr val="black"/>
                </a:solidFill>
                <a:latin typeface="Calibri" panose="020F0502020204030204"/>
              </a:rPr>
              <a:t>E</a:t>
            </a:r>
            <a:r>
              <a:rPr lang="it-IT" sz="1707" kern="1200" baseline="-25000" dirty="0" err="1">
                <a:solidFill>
                  <a:prstClr val="black"/>
                </a:solidFill>
                <a:latin typeface="Calibri" panose="020F0502020204030204"/>
              </a:rPr>
              <a:t>p</a:t>
            </a:r>
            <a:r>
              <a:rPr lang="it-IT" sz="1707" kern="1200" dirty="0">
                <a:solidFill>
                  <a:prstClr val="black"/>
                </a:solidFill>
                <a:latin typeface="Calibri" panose="020F0502020204030204"/>
              </a:rPr>
              <a:t> : pass energy</a:t>
            </a:r>
          </a:p>
          <a:p>
            <a:pPr algn="l" defTabSz="487695" hangingPunct="1"/>
            <a:r>
              <a:rPr lang="it-IT" sz="1707" kern="1200" dirty="0">
                <a:solidFill>
                  <a:prstClr val="black"/>
                </a:solidFill>
                <a:latin typeface="Calibri" panose="020F0502020204030204"/>
              </a:rPr>
              <a:t>x: </a:t>
            </a:r>
            <a:r>
              <a:rPr lang="it-IT" sz="1707" kern="1200" dirty="0" err="1">
                <a:solidFill>
                  <a:prstClr val="black"/>
                </a:solidFill>
                <a:latin typeface="Calibri" panose="020F0502020204030204"/>
              </a:rPr>
              <a:t>slit</a:t>
            </a:r>
            <a:r>
              <a:rPr lang="it-IT" sz="1707" kern="1200" dirty="0">
                <a:solidFill>
                  <a:prstClr val="black"/>
                </a:solidFill>
                <a:latin typeface="Calibri" panose="020F0502020204030204"/>
              </a:rPr>
              <a:t> </a:t>
            </a:r>
            <a:r>
              <a:rPr lang="it-IT" sz="1707" kern="1200" dirty="0" err="1">
                <a:solidFill>
                  <a:prstClr val="black"/>
                </a:solidFill>
                <a:latin typeface="Calibri" panose="020F0502020204030204"/>
              </a:rPr>
              <a:t>width</a:t>
            </a:r>
            <a:r>
              <a:rPr lang="it-IT" sz="1707" kern="1200" dirty="0">
                <a:solidFill>
                  <a:prstClr val="black"/>
                </a:solidFill>
                <a:latin typeface="Calibri" panose="020F0502020204030204"/>
              </a:rPr>
              <a:t> </a:t>
            </a:r>
          </a:p>
          <a:p>
            <a:pPr algn="l" defTabSz="487695" hangingPunct="1"/>
            <a:r>
              <a:rPr lang="it-IT" sz="1707" kern="1200" dirty="0">
                <a:solidFill>
                  <a:prstClr val="black"/>
                </a:solidFill>
                <a:latin typeface="Calibri" panose="020F0502020204030204"/>
              </a:rPr>
              <a:t>R</a:t>
            </a:r>
            <a:r>
              <a:rPr lang="it-IT" sz="1707" kern="1200" baseline="-25000" dirty="0">
                <a:solidFill>
                  <a:prstClr val="black"/>
                </a:solidFill>
                <a:latin typeface="Calibri" panose="020F0502020204030204"/>
              </a:rPr>
              <a:t>0</a:t>
            </a:r>
            <a:r>
              <a:rPr lang="it-IT" sz="1707" kern="1200" dirty="0">
                <a:solidFill>
                  <a:prstClr val="black"/>
                </a:solidFill>
                <a:latin typeface="Calibri" panose="020F0502020204030204"/>
              </a:rPr>
              <a:t>: </a:t>
            </a:r>
            <a:r>
              <a:rPr lang="it-IT" sz="1707" kern="1200" dirty="0" err="1">
                <a:solidFill>
                  <a:prstClr val="black"/>
                </a:solidFill>
                <a:latin typeface="Calibri" panose="020F0502020204030204"/>
              </a:rPr>
              <a:t>mean</a:t>
            </a:r>
            <a:r>
              <a:rPr lang="it-IT" sz="1707" kern="1200" dirty="0">
                <a:solidFill>
                  <a:prstClr val="black"/>
                </a:solidFill>
                <a:latin typeface="Calibri" panose="020F0502020204030204"/>
              </a:rPr>
              <a:t> </a:t>
            </a:r>
            <a:r>
              <a:rPr lang="it-IT" sz="1707" kern="1200" dirty="0" err="1">
                <a:solidFill>
                  <a:prstClr val="black"/>
                </a:solidFill>
                <a:latin typeface="Calibri" panose="020F0502020204030204"/>
              </a:rPr>
              <a:t>radius</a:t>
            </a:r>
            <a:endParaRPr lang="it-IT" sz="1707" kern="1200" dirty="0">
              <a:solidFill>
                <a:prstClr val="black"/>
              </a:solidFill>
              <a:latin typeface="Calibri" panose="020F0502020204030204"/>
            </a:endParaRPr>
          </a:p>
          <a:p>
            <a:pPr algn="l" defTabSz="487695" hangingPunct="1"/>
            <a:r>
              <a:rPr lang="it-IT" sz="1707" kern="1200" dirty="0" err="1">
                <a:solidFill>
                  <a:prstClr val="black"/>
                </a:solidFill>
                <a:latin typeface="Symbol" panose="05050102010706020507" pitchFamily="18" charset="2"/>
              </a:rPr>
              <a:t>q</a:t>
            </a:r>
            <a:r>
              <a:rPr lang="it-IT" sz="1707" kern="1200" dirty="0">
                <a:solidFill>
                  <a:prstClr val="black"/>
                </a:solidFill>
                <a:latin typeface="Calibri" panose="020F0502020204030204"/>
              </a:rPr>
              <a:t>: </a:t>
            </a:r>
            <a:r>
              <a:rPr lang="it-IT" sz="1707" kern="1200" dirty="0" err="1">
                <a:solidFill>
                  <a:prstClr val="black"/>
                </a:solidFill>
                <a:latin typeface="Calibri" panose="020F0502020204030204"/>
              </a:rPr>
              <a:t>accepted</a:t>
            </a:r>
            <a:r>
              <a:rPr lang="it-IT" sz="1707" kern="1200" dirty="0">
                <a:solidFill>
                  <a:prstClr val="black"/>
                </a:solidFill>
                <a:latin typeface="Calibri" panose="020F0502020204030204"/>
              </a:rPr>
              <a:t> angle</a:t>
            </a:r>
          </a:p>
        </p:txBody>
      </p:sp>
      <p:sp>
        <p:nvSpPr>
          <p:cNvPr id="140" name="CasellaDiTesto 139">
            <a:extLst>
              <a:ext uri="{FF2B5EF4-FFF2-40B4-BE49-F238E27FC236}">
                <a16:creationId xmlns:a16="http://schemas.microsoft.com/office/drawing/2014/main" id="{975DAAFA-BC27-4FDF-D0A0-B6301231F71B}"/>
              </a:ext>
            </a:extLst>
          </p:cNvPr>
          <p:cNvSpPr txBox="1"/>
          <p:nvPr/>
        </p:nvSpPr>
        <p:spPr>
          <a:xfrm>
            <a:off x="10064108" y="3573219"/>
            <a:ext cx="2754148" cy="617733"/>
          </a:xfrm>
          <a:prstGeom prst="rect">
            <a:avLst/>
          </a:prstGeom>
          <a:noFill/>
        </p:spPr>
        <p:txBody>
          <a:bodyPr wrap="square">
            <a:spAutoFit/>
          </a:bodyPr>
          <a:lstStyle/>
          <a:p>
            <a:pPr algn="l" defTabSz="487695" hangingPunct="1"/>
            <a:r>
              <a:rPr lang="it-IT" sz="1707" kern="1200" dirty="0">
                <a:solidFill>
                  <a:prstClr val="black"/>
                </a:solidFill>
                <a:latin typeface="Calibri" panose="020F0502020204030204" pitchFamily="34" charset="0"/>
                <a:ea typeface="Calibri" panose="020F0502020204030204" pitchFamily="34" charset="0"/>
                <a:cs typeface="Calibri" panose="020F0502020204030204" pitchFamily="34" charset="0"/>
              </a:rPr>
              <a:t>Two </a:t>
            </a:r>
            <a:r>
              <a:rPr lang="it-IT" sz="1707" kern="1200" dirty="0" err="1">
                <a:solidFill>
                  <a:prstClr val="black"/>
                </a:solidFill>
                <a:latin typeface="Calibri" panose="020F0502020204030204" pitchFamily="34" charset="0"/>
                <a:ea typeface="Calibri" panose="020F0502020204030204" pitchFamily="34" charset="0"/>
                <a:cs typeface="Calibri" panose="020F0502020204030204" pitchFamily="34" charset="0"/>
              </a:rPr>
              <a:t>concentric</a:t>
            </a:r>
            <a:r>
              <a:rPr lang="it-IT" sz="1707" kern="1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it-IT" sz="1707" kern="1200" dirty="0" err="1">
                <a:solidFill>
                  <a:prstClr val="black"/>
                </a:solidFill>
                <a:latin typeface="Calibri" panose="020F0502020204030204" pitchFamily="34" charset="0"/>
                <a:ea typeface="Calibri" panose="020F0502020204030204" pitchFamily="34" charset="0"/>
                <a:cs typeface="Calibri" panose="020F0502020204030204" pitchFamily="34" charset="0"/>
              </a:rPr>
              <a:t>hemispheres</a:t>
            </a:r>
            <a:r>
              <a:rPr lang="it-IT" sz="1707" kern="1200" dirty="0">
                <a:solidFill>
                  <a:prstClr val="black"/>
                </a:solidFill>
                <a:latin typeface="Calibri" panose="020F0502020204030204" pitchFamily="34" charset="0"/>
                <a:ea typeface="Calibri" panose="020F0502020204030204" pitchFamily="34" charset="0"/>
                <a:cs typeface="Calibri" panose="020F0502020204030204" pitchFamily="34" charset="0"/>
              </a:rPr>
              <a:t> </a:t>
            </a:r>
          </a:p>
          <a:p>
            <a:pPr algn="l" defTabSz="487695" hangingPunct="1"/>
            <a:r>
              <a:rPr lang="it-IT" sz="1707" kern="1200" dirty="0">
                <a:solidFill>
                  <a:prstClr val="black"/>
                </a:solidFill>
                <a:latin typeface="Calibri" panose="020F0502020204030204" pitchFamily="34" charset="0"/>
                <a:ea typeface="Calibri" panose="020F0502020204030204" pitchFamily="34" charset="0"/>
                <a:cs typeface="Calibri" panose="020F0502020204030204" pitchFamily="34" charset="0"/>
              </a:rPr>
              <a:t>for the energy </a:t>
            </a:r>
            <a:r>
              <a:rPr lang="it-IT" sz="1707" kern="1200" dirty="0" err="1">
                <a:solidFill>
                  <a:prstClr val="black"/>
                </a:solidFill>
                <a:latin typeface="Calibri" panose="020F0502020204030204" pitchFamily="34" charset="0"/>
                <a:ea typeface="Calibri" panose="020F0502020204030204" pitchFamily="34" charset="0"/>
                <a:cs typeface="Calibri" panose="020F0502020204030204" pitchFamily="34" charset="0"/>
              </a:rPr>
              <a:t>selection</a:t>
            </a:r>
            <a:endParaRPr lang="it-IT" sz="1707" kern="1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Segnaposto numero diapositiva 2">
            <a:extLst>
              <a:ext uri="{FF2B5EF4-FFF2-40B4-BE49-F238E27FC236}">
                <a16:creationId xmlns:a16="http://schemas.microsoft.com/office/drawing/2014/main" id="{DF4AED1C-4D09-F186-F2EB-20C25205F41B}"/>
              </a:ext>
            </a:extLst>
          </p:cNvPr>
          <p:cNvSpPr>
            <a:spLocks noGrp="1"/>
          </p:cNvSpPr>
          <p:nvPr>
            <p:ph type="sldNum" sz="quarter" idx="12"/>
          </p:nvPr>
        </p:nvSpPr>
        <p:spPr>
          <a:xfrm>
            <a:off x="9651200" y="8064000"/>
            <a:ext cx="2926080" cy="389467"/>
          </a:xfrm>
        </p:spPr>
        <p:txBody>
          <a:bodyPr/>
          <a:lstStyle/>
          <a:p>
            <a:pPr defTabSz="487695" hangingPunct="1"/>
            <a:fld id="{23C7CB26-C4AD-E24C-99F4-9278FBEB9685}" type="slidenum">
              <a:rPr lang="en-IT" sz="1707" kern="1200">
                <a:solidFill>
                  <a:prstClr val="white"/>
                </a:solidFill>
                <a:latin typeface="Calibri" panose="020F0502020204030204"/>
              </a:rPr>
              <a:pPr defTabSz="487695" hangingPunct="1"/>
              <a:t>28</a:t>
            </a:fld>
            <a:endParaRPr lang="en-IT" sz="1707" kern="1200">
              <a:solidFill>
                <a:prstClr val="white"/>
              </a:solidFill>
              <a:latin typeface="Calibri" panose="020F0502020204030204"/>
            </a:endParaRPr>
          </a:p>
        </p:txBody>
      </p:sp>
      <p:pic>
        <p:nvPicPr>
          <p:cNvPr id="3" name="Immagine 80">
            <a:extLst>
              <a:ext uri="{FF2B5EF4-FFF2-40B4-BE49-F238E27FC236}">
                <a16:creationId xmlns:a16="http://schemas.microsoft.com/office/drawing/2014/main" id="{558B4674-9B4A-972F-E37E-75360BFB200C}"/>
              </a:ext>
            </a:extLst>
          </p:cNvPr>
          <p:cNvPicPr>
            <a:picLocks noChangeAspect="1"/>
          </p:cNvPicPr>
          <p:nvPr/>
        </p:nvPicPr>
        <p:blipFill>
          <a:blip r:embed="rId17"/>
          <a:stretch>
            <a:fillRect/>
          </a:stretch>
        </p:blipFill>
        <p:spPr>
          <a:xfrm>
            <a:off x="7132052" y="6952035"/>
            <a:ext cx="1799183" cy="1501431"/>
          </a:xfrm>
          <a:prstGeom prst="rect">
            <a:avLst/>
          </a:prstGeom>
        </p:spPr>
      </p:pic>
      <p:sp>
        <p:nvSpPr>
          <p:cNvPr id="7" name="CasellaDiTesto 81">
            <a:extLst>
              <a:ext uri="{FF2B5EF4-FFF2-40B4-BE49-F238E27FC236}">
                <a16:creationId xmlns:a16="http://schemas.microsoft.com/office/drawing/2014/main" id="{1E6B12AF-BB63-E7EF-0ABD-3DEB932EF401}"/>
              </a:ext>
            </a:extLst>
          </p:cNvPr>
          <p:cNvSpPr txBox="1"/>
          <p:nvPr/>
        </p:nvSpPr>
        <p:spPr>
          <a:xfrm>
            <a:off x="7054719" y="6838098"/>
            <a:ext cx="2375260" cy="322076"/>
          </a:xfrm>
          <a:prstGeom prst="rect">
            <a:avLst/>
          </a:prstGeom>
          <a:noFill/>
        </p:spPr>
        <p:txBody>
          <a:bodyPr wrap="square">
            <a:spAutoFit/>
          </a:bodyPr>
          <a:lstStyle/>
          <a:p>
            <a:pPr algn="l" defTabSz="487695" hangingPunct="1"/>
            <a:r>
              <a:rPr lang="en-US" sz="1493" kern="1200" dirty="0">
                <a:solidFill>
                  <a:prstClr val="black"/>
                </a:solidFill>
                <a:latin typeface="Calibri" panose="020F0502020204030204"/>
              </a:rPr>
              <a:t>Specs Phoibos 225</a:t>
            </a:r>
          </a:p>
        </p:txBody>
      </p:sp>
      <p:sp>
        <p:nvSpPr>
          <p:cNvPr id="9" name="TextBox 8">
            <a:extLst>
              <a:ext uri="{FF2B5EF4-FFF2-40B4-BE49-F238E27FC236}">
                <a16:creationId xmlns:a16="http://schemas.microsoft.com/office/drawing/2014/main" id="{B1100519-6D3A-724F-BFCE-7B351CBEB75C}"/>
              </a:ext>
            </a:extLst>
          </p:cNvPr>
          <p:cNvSpPr txBox="1"/>
          <p:nvPr/>
        </p:nvSpPr>
        <p:spPr>
          <a:xfrm>
            <a:off x="6642374" y="8975188"/>
            <a:ext cx="5480988" cy="646331"/>
          </a:xfrm>
          <a:prstGeom prst="rect">
            <a:avLst/>
          </a:prstGeom>
          <a:noFill/>
        </p:spPr>
        <p:txBody>
          <a:bodyPr wrap="none" rtlCol="0">
            <a:spAutoFit/>
          </a:bodyPr>
          <a:lstStyle/>
          <a:p>
            <a:r>
              <a:rPr lang="en-US" dirty="0"/>
              <a:t>~few </a:t>
            </a:r>
            <a:r>
              <a:rPr lang="en-US" dirty="0" err="1"/>
              <a:t>meV</a:t>
            </a:r>
            <a:r>
              <a:rPr lang="en-US" dirty="0"/>
              <a:t> energy resolution</a:t>
            </a:r>
          </a:p>
        </p:txBody>
      </p:sp>
    </p:spTree>
    <p:extLst>
      <p:ext uri="{BB962C8B-B14F-4D97-AF65-F5344CB8AC3E}">
        <p14:creationId xmlns:p14="http://schemas.microsoft.com/office/powerpoint/2010/main" val="2160014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screen shot of a machine&#10;&#10;Description automatically generated">
            <a:extLst>
              <a:ext uri="{FF2B5EF4-FFF2-40B4-BE49-F238E27FC236}">
                <a16:creationId xmlns:a16="http://schemas.microsoft.com/office/drawing/2014/main" id="{D4CDA754-47EA-2406-BD5A-FA82E99222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126" y="1844498"/>
            <a:ext cx="10464882" cy="2315135"/>
          </a:xfrm>
          <a:prstGeom prst="rect">
            <a:avLst/>
          </a:prstGeom>
        </p:spPr>
      </p:pic>
      <p:sp>
        <p:nvSpPr>
          <p:cNvPr id="8" name="TextBox 7">
            <a:extLst>
              <a:ext uri="{FF2B5EF4-FFF2-40B4-BE49-F238E27FC236}">
                <a16:creationId xmlns:a16="http://schemas.microsoft.com/office/drawing/2014/main" id="{4C333608-4096-1868-4BDD-8F32E16BB198}"/>
              </a:ext>
            </a:extLst>
          </p:cNvPr>
          <p:cNvSpPr txBox="1"/>
          <p:nvPr/>
        </p:nvSpPr>
        <p:spPr>
          <a:xfrm>
            <a:off x="1655590" y="60326"/>
            <a:ext cx="95042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535353"/>
                </a:solidFill>
                <a:effectLst/>
                <a:uFillTx/>
                <a:latin typeface="+mn-lt"/>
                <a:ea typeface="+mn-ea"/>
                <a:cs typeface="+mn-cs"/>
                <a:sym typeface="Gill Sans Light"/>
              </a:rPr>
              <a:t>Detailed simulation of the PTOLEMY filter</a:t>
            </a:r>
          </a:p>
        </p:txBody>
      </p:sp>
      <p:sp>
        <p:nvSpPr>
          <p:cNvPr id="11" name="TextBox 10">
            <a:extLst>
              <a:ext uri="{FF2B5EF4-FFF2-40B4-BE49-F238E27FC236}">
                <a16:creationId xmlns:a16="http://schemas.microsoft.com/office/drawing/2014/main" id="{54745506-1547-111B-E5E0-0B7C8483DD15}"/>
              </a:ext>
            </a:extLst>
          </p:cNvPr>
          <p:cNvSpPr txBox="1"/>
          <p:nvPr/>
        </p:nvSpPr>
        <p:spPr>
          <a:xfrm>
            <a:off x="264565" y="4062358"/>
            <a:ext cx="4807616"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2800" dirty="0"/>
              <a:t>Geometry relying on modularity approach to increase instrumented </a:t>
            </a:r>
          </a:p>
          <a:p>
            <a:pPr marL="0" marR="0" indent="0" algn="l" defTabSz="584200" rtl="0" fontAlgn="auto" latinLnBrk="0" hangingPunct="0">
              <a:lnSpc>
                <a:spcPct val="100000"/>
              </a:lnSpc>
              <a:spcBef>
                <a:spcPts val="0"/>
              </a:spcBef>
              <a:spcAft>
                <a:spcPts val="0"/>
              </a:spcAft>
              <a:buClrTx/>
              <a:buSzTx/>
              <a:buFontTx/>
              <a:buNone/>
              <a:tabLst/>
            </a:pPr>
            <a:r>
              <a:rPr lang="en-US" sz="2800" dirty="0"/>
              <a:t>target mass </a:t>
            </a:r>
            <a:endParaRPr kumimoji="0" lang="en-US" sz="2800" b="0" i="0" u="none" strike="noStrike" cap="none" spc="0" normalizeH="0" baseline="0" dirty="0">
              <a:ln>
                <a:noFill/>
              </a:ln>
              <a:solidFill>
                <a:srgbClr val="535353"/>
              </a:solidFill>
              <a:effectLst/>
              <a:uFillTx/>
              <a:latin typeface="+mn-lt"/>
              <a:ea typeface="+mn-ea"/>
              <a:cs typeface="+mn-cs"/>
              <a:sym typeface="Gill Sans Light"/>
            </a:endParaRPr>
          </a:p>
        </p:txBody>
      </p:sp>
      <p:cxnSp>
        <p:nvCxnSpPr>
          <p:cNvPr id="13" name="Straight Arrow Connector 12">
            <a:extLst>
              <a:ext uri="{FF2B5EF4-FFF2-40B4-BE49-F238E27FC236}">
                <a16:creationId xmlns:a16="http://schemas.microsoft.com/office/drawing/2014/main" id="{449A4329-6D2C-EEC4-692D-842C4279C43D}"/>
              </a:ext>
            </a:extLst>
          </p:cNvPr>
          <p:cNvCxnSpPr>
            <a:cxnSpLocks/>
          </p:cNvCxnSpPr>
          <p:nvPr/>
        </p:nvCxnSpPr>
        <p:spPr>
          <a:xfrm flipV="1">
            <a:off x="4782358" y="3681484"/>
            <a:ext cx="1432224" cy="596388"/>
          </a:xfrm>
          <a:prstGeom prst="straightConnector1">
            <a:avLst/>
          </a:prstGeom>
          <a:noFill/>
          <a:ln w="25400" cap="flat">
            <a:solidFill>
              <a:srgbClr val="5A5F5E"/>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6" name="TextBox 15">
            <a:extLst>
              <a:ext uri="{FF2B5EF4-FFF2-40B4-BE49-F238E27FC236}">
                <a16:creationId xmlns:a16="http://schemas.microsoft.com/office/drawing/2014/main" id="{2F11B40A-9A56-53BB-500B-85A8271165FC}"/>
              </a:ext>
            </a:extLst>
          </p:cNvPr>
          <p:cNvSpPr txBox="1"/>
          <p:nvPr/>
        </p:nvSpPr>
        <p:spPr>
          <a:xfrm>
            <a:off x="5269946" y="896570"/>
            <a:ext cx="240610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35353"/>
                </a:solidFill>
                <a:effectLst/>
                <a:uFillTx/>
                <a:latin typeface="+mn-lt"/>
                <a:ea typeface="+mn-ea"/>
                <a:cs typeface="+mn-cs"/>
                <a:sym typeface="Gill Sans Light"/>
              </a:rPr>
              <a:t>Magnet 1 T field</a:t>
            </a:r>
          </a:p>
        </p:txBody>
      </p:sp>
      <p:cxnSp>
        <p:nvCxnSpPr>
          <p:cNvPr id="19" name="Straight Arrow Connector 18">
            <a:extLst>
              <a:ext uri="{FF2B5EF4-FFF2-40B4-BE49-F238E27FC236}">
                <a16:creationId xmlns:a16="http://schemas.microsoft.com/office/drawing/2014/main" id="{16239AD4-8454-2D27-54CF-3528AB3202B4}"/>
              </a:ext>
            </a:extLst>
          </p:cNvPr>
          <p:cNvCxnSpPr>
            <a:cxnSpLocks/>
          </p:cNvCxnSpPr>
          <p:nvPr/>
        </p:nvCxnSpPr>
        <p:spPr>
          <a:xfrm>
            <a:off x="8410901" y="1712034"/>
            <a:ext cx="2371107" cy="0"/>
          </a:xfrm>
          <a:prstGeom prst="straightConnector1">
            <a:avLst/>
          </a:prstGeom>
          <a:noFill/>
          <a:ln w="50800" cap="flat">
            <a:solidFill>
              <a:srgbClr val="5A5F5E"/>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21" name="TextBox 20">
            <a:extLst>
              <a:ext uri="{FF2B5EF4-FFF2-40B4-BE49-F238E27FC236}">
                <a16:creationId xmlns:a16="http://schemas.microsoft.com/office/drawing/2014/main" id="{7410F6F8-5D0C-0DC9-AF5F-A2502F739BB3}"/>
              </a:ext>
            </a:extLst>
          </p:cNvPr>
          <p:cNvSpPr txBox="1"/>
          <p:nvPr/>
        </p:nvSpPr>
        <p:spPr>
          <a:xfrm>
            <a:off x="8568337" y="1138167"/>
            <a:ext cx="177773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35353"/>
                </a:solidFill>
                <a:effectLst/>
                <a:uFillTx/>
                <a:latin typeface="+mn-lt"/>
                <a:ea typeface="+mn-ea"/>
                <a:cs typeface="+mn-cs"/>
                <a:sym typeface="Gill Sans Light"/>
              </a:rPr>
              <a:t>Filter region</a:t>
            </a:r>
          </a:p>
        </p:txBody>
      </p:sp>
      <p:sp>
        <p:nvSpPr>
          <p:cNvPr id="22" name="TextBox 21">
            <a:extLst>
              <a:ext uri="{FF2B5EF4-FFF2-40B4-BE49-F238E27FC236}">
                <a16:creationId xmlns:a16="http://schemas.microsoft.com/office/drawing/2014/main" id="{52DF7306-1B70-0BCA-1550-48FAED280B49}"/>
              </a:ext>
            </a:extLst>
          </p:cNvPr>
          <p:cNvSpPr txBox="1"/>
          <p:nvPr/>
        </p:nvSpPr>
        <p:spPr>
          <a:xfrm>
            <a:off x="9854039" y="4277872"/>
            <a:ext cx="313086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35353"/>
                </a:solidFill>
                <a:effectLst/>
                <a:uFillTx/>
                <a:latin typeface="+mn-lt"/>
                <a:ea typeface="+mn-ea"/>
                <a:cs typeface="+mn-cs"/>
                <a:sym typeface="Gill Sans Light"/>
              </a:rPr>
              <a:t>Micro-calorimeter region</a:t>
            </a:r>
          </a:p>
          <a:p>
            <a:pPr marL="0" marR="0" indent="0" defTabSz="584200" rtl="0" fontAlgn="auto" latinLnBrk="0" hangingPunct="0">
              <a:lnSpc>
                <a:spcPct val="100000"/>
              </a:lnSpc>
              <a:spcBef>
                <a:spcPts val="0"/>
              </a:spcBef>
              <a:spcAft>
                <a:spcPts val="0"/>
              </a:spcAft>
              <a:buClrTx/>
              <a:buSzTx/>
              <a:buFontTx/>
              <a:buNone/>
              <a:tabLst/>
            </a:pPr>
            <a:r>
              <a:rPr lang="en-US" sz="2400" dirty="0"/>
              <a:t>with focusing system to match b</a:t>
            </a:r>
            <a:r>
              <a:rPr kumimoji="0" lang="en-US" sz="2400" b="0" i="0" u="none" strike="noStrike" cap="none" spc="0" normalizeH="0" baseline="0" dirty="0">
                <a:ln>
                  <a:noFill/>
                </a:ln>
                <a:solidFill>
                  <a:srgbClr val="535353"/>
                </a:solidFill>
                <a:effectLst/>
                <a:uFillTx/>
                <a:latin typeface="+mn-lt"/>
                <a:ea typeface="+mn-ea"/>
                <a:cs typeface="+mn-cs"/>
                <a:sym typeface="Gill Sans Light"/>
              </a:rPr>
              <a:t>eam and calorimeter array</a:t>
            </a:r>
          </a:p>
        </p:txBody>
      </p:sp>
      <p:cxnSp>
        <p:nvCxnSpPr>
          <p:cNvPr id="23" name="Straight Arrow Connector 22">
            <a:extLst>
              <a:ext uri="{FF2B5EF4-FFF2-40B4-BE49-F238E27FC236}">
                <a16:creationId xmlns:a16="http://schemas.microsoft.com/office/drawing/2014/main" id="{4652AF5F-9960-39DF-4339-63F4C3540820}"/>
              </a:ext>
            </a:extLst>
          </p:cNvPr>
          <p:cNvCxnSpPr>
            <a:cxnSpLocks/>
          </p:cNvCxnSpPr>
          <p:nvPr/>
        </p:nvCxnSpPr>
        <p:spPr>
          <a:xfrm>
            <a:off x="10923898" y="2150477"/>
            <a:ext cx="813377" cy="0"/>
          </a:xfrm>
          <a:prstGeom prst="straightConnector1">
            <a:avLst/>
          </a:prstGeom>
          <a:noFill/>
          <a:ln w="50800" cap="flat">
            <a:solidFill>
              <a:srgbClr val="5A5F5E"/>
            </a:solidFill>
            <a:prstDash val="solid"/>
            <a:miter lim="400000"/>
            <a:headEnd type="none"/>
            <a:tailEnd type="triangle"/>
          </a:ln>
          <a:effectLst/>
          <a:sp3d/>
        </p:spPr>
        <p:style>
          <a:lnRef idx="0">
            <a:scrgbClr r="0" g="0" b="0"/>
          </a:lnRef>
          <a:fillRef idx="0">
            <a:scrgbClr r="0" g="0" b="0"/>
          </a:fillRef>
          <a:effectRef idx="0">
            <a:scrgbClr r="0" g="0" b="0"/>
          </a:effectRef>
          <a:fontRef idx="none"/>
        </p:style>
      </p:cxnSp>
      <p:sp>
        <p:nvSpPr>
          <p:cNvPr id="28" name="TextBox 27">
            <a:extLst>
              <a:ext uri="{FF2B5EF4-FFF2-40B4-BE49-F238E27FC236}">
                <a16:creationId xmlns:a16="http://schemas.microsoft.com/office/drawing/2014/main" id="{7E054890-BA45-8C77-49D9-90A15722D3F1}"/>
              </a:ext>
            </a:extLst>
          </p:cNvPr>
          <p:cNvSpPr txBox="1"/>
          <p:nvPr/>
        </p:nvSpPr>
        <p:spPr>
          <a:xfrm>
            <a:off x="5663092" y="1321798"/>
            <a:ext cx="1447512"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35353"/>
                </a:solidFill>
                <a:effectLst/>
                <a:uFillTx/>
                <a:latin typeface="+mn-lt"/>
                <a:ea typeface="+mn-ea"/>
                <a:cs typeface="+mn-cs"/>
                <a:sym typeface="Gill Sans Light"/>
              </a:rPr>
              <a:t>RF region</a:t>
            </a:r>
          </a:p>
        </p:txBody>
      </p:sp>
      <p:sp>
        <p:nvSpPr>
          <p:cNvPr id="30" name="TextBox 29">
            <a:extLst>
              <a:ext uri="{FF2B5EF4-FFF2-40B4-BE49-F238E27FC236}">
                <a16:creationId xmlns:a16="http://schemas.microsoft.com/office/drawing/2014/main" id="{DC6A07E9-BA38-27AF-4126-947D529D43D8}"/>
              </a:ext>
            </a:extLst>
          </p:cNvPr>
          <p:cNvSpPr txBox="1"/>
          <p:nvPr/>
        </p:nvSpPr>
        <p:spPr>
          <a:xfrm>
            <a:off x="8210066" y="3737842"/>
            <a:ext cx="2143215"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err="1">
                <a:ln>
                  <a:noFill/>
                </a:ln>
                <a:solidFill>
                  <a:srgbClr val="535353"/>
                </a:solidFill>
                <a:effectLst/>
                <a:uFillTx/>
                <a:latin typeface="+mn-lt"/>
                <a:ea typeface="+mn-ea"/>
                <a:cs typeface="+mn-cs"/>
                <a:sym typeface="Gill Sans Light"/>
              </a:rPr>
              <a:t>Wonyong</a:t>
            </a:r>
            <a:r>
              <a:rPr kumimoji="0" lang="en-US" sz="1200" b="0" i="0" u="none" strike="noStrike" cap="none" spc="0" normalizeH="0" baseline="0">
                <a:ln>
                  <a:noFill/>
                </a:ln>
                <a:solidFill>
                  <a:srgbClr val="535353"/>
                </a:solidFill>
                <a:effectLst/>
                <a:uFillTx/>
                <a:latin typeface="+mn-lt"/>
                <a:ea typeface="+mn-ea"/>
                <a:cs typeface="+mn-cs"/>
                <a:sym typeface="Gill Sans Light"/>
              </a:rPr>
              <a:t> C. Princeton University</a:t>
            </a:r>
          </a:p>
        </p:txBody>
      </p:sp>
      <p:sp>
        <p:nvSpPr>
          <p:cNvPr id="3" name="Slide Number Placeholder 2">
            <a:extLst>
              <a:ext uri="{FF2B5EF4-FFF2-40B4-BE49-F238E27FC236}">
                <a16:creationId xmlns:a16="http://schemas.microsoft.com/office/drawing/2014/main" id="{AD62C51D-98E3-965B-3017-8F7E8F476E22}"/>
              </a:ext>
            </a:extLst>
          </p:cNvPr>
          <p:cNvSpPr>
            <a:spLocks noGrp="1"/>
          </p:cNvSpPr>
          <p:nvPr>
            <p:ph type="sldNum" sz="quarter" idx="2"/>
          </p:nvPr>
        </p:nvSpPr>
        <p:spPr/>
        <p:txBody>
          <a:bodyPr/>
          <a:lstStyle/>
          <a:p>
            <a:fld id="{86CB4B4D-7CA3-9044-876B-883B54F8677D}" type="slidenum">
              <a:rPr lang="en-IT" smtClean="0"/>
              <a:t>29</a:t>
            </a:fld>
            <a:endParaRPr lang="en-IT"/>
          </a:p>
        </p:txBody>
      </p:sp>
      <p:sp>
        <p:nvSpPr>
          <p:cNvPr id="15" name="TextBox 14">
            <a:extLst>
              <a:ext uri="{FF2B5EF4-FFF2-40B4-BE49-F238E27FC236}">
                <a16:creationId xmlns:a16="http://schemas.microsoft.com/office/drawing/2014/main" id="{396AED05-398C-195A-D743-4FCC6ED66E42}"/>
              </a:ext>
            </a:extLst>
          </p:cNvPr>
          <p:cNvSpPr txBox="1"/>
          <p:nvPr/>
        </p:nvSpPr>
        <p:spPr>
          <a:xfrm>
            <a:off x="9929575" y="6431424"/>
            <a:ext cx="305532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u="none" strike="noStrike" cap="none" spc="0" normalizeH="0" baseline="0" dirty="0">
                <a:ln>
                  <a:noFill/>
                </a:ln>
                <a:solidFill>
                  <a:srgbClr val="535353"/>
                </a:solidFill>
                <a:effectLst/>
                <a:uFillTx/>
                <a:latin typeface="Gill Sans" panose="020B0502020104020203" pitchFamily="34" charset="-79"/>
                <a:cs typeface="Gill Sans" panose="020B0502020104020203" pitchFamily="34" charset="-79"/>
                <a:sym typeface="Gill Sans Light"/>
              </a:rPr>
              <a:t>Zero B Field FOCUSING</a:t>
            </a:r>
          </a:p>
          <a:p>
            <a:pPr marL="0" marR="0" indent="0" algn="ctr" defTabSz="584200" rtl="0" fontAlgn="auto" latinLnBrk="0" hangingPunct="0">
              <a:lnSpc>
                <a:spcPct val="100000"/>
              </a:lnSpc>
              <a:spcBef>
                <a:spcPts val="0"/>
              </a:spcBef>
              <a:spcAft>
                <a:spcPts val="0"/>
              </a:spcAft>
              <a:buClrTx/>
              <a:buSzTx/>
              <a:buFontTx/>
              <a:buNone/>
              <a:tabLst/>
            </a:pPr>
            <a:r>
              <a:rPr lang="en-US" sz="2000" dirty="0">
                <a:latin typeface="Gill Sans" panose="020B0502020104020203" pitchFamily="34" charset="-79"/>
                <a:cs typeface="Gill Sans" panose="020B0502020104020203" pitchFamily="34" charset="-79"/>
              </a:rPr>
              <a:t>with </a:t>
            </a:r>
            <a:r>
              <a:rPr lang="en-US" sz="2000" dirty="0" err="1">
                <a:latin typeface="Gill Sans" panose="020B0502020104020203" pitchFamily="34" charset="-79"/>
                <a:cs typeface="Gill Sans" panose="020B0502020104020203" pitchFamily="34" charset="-79"/>
              </a:rPr>
              <a:t>Einzel</a:t>
            </a:r>
            <a:r>
              <a:rPr lang="en-US" sz="2000" dirty="0">
                <a:latin typeface="Gill Sans" panose="020B0502020104020203" pitchFamily="34" charset="-79"/>
                <a:cs typeface="Gill Sans" panose="020B0502020104020203" pitchFamily="34" charset="-79"/>
              </a:rPr>
              <a:t> lens (90 </a:t>
            </a:r>
            <a:r>
              <a:rPr lang="en-US" sz="2000" dirty="0" err="1">
                <a:latin typeface="Gill Sans" panose="020B0502020104020203" pitchFamily="34" charset="-79"/>
                <a:cs typeface="Gill Sans" panose="020B0502020104020203" pitchFamily="34" charset="-79"/>
              </a:rPr>
              <a:t>degress</a:t>
            </a:r>
            <a:r>
              <a:rPr lang="en-US" sz="2000" dirty="0">
                <a:latin typeface="Gill Sans" panose="020B0502020104020203" pitchFamily="34" charset="-79"/>
                <a:cs typeface="Gill Sans" panose="020B0502020104020203" pitchFamily="34" charset="-79"/>
              </a:rPr>
              <a:t>)</a:t>
            </a:r>
            <a:endParaRPr kumimoji="0" lang="en-US" sz="2000" u="none" strike="noStrike" cap="none" spc="0" normalizeH="0" baseline="0" dirty="0">
              <a:ln>
                <a:noFill/>
              </a:ln>
              <a:solidFill>
                <a:srgbClr val="535353"/>
              </a:solidFill>
              <a:effectLst/>
              <a:uFillTx/>
              <a:latin typeface="Gill Sans" panose="020B0502020104020203" pitchFamily="34" charset="-79"/>
              <a:cs typeface="Gill Sans" panose="020B0502020104020203" pitchFamily="34" charset="-79"/>
              <a:sym typeface="Gill Sans Light"/>
            </a:endParaRPr>
          </a:p>
        </p:txBody>
      </p:sp>
      <p:sp>
        <p:nvSpPr>
          <p:cNvPr id="17" name="TextBox 16">
            <a:extLst>
              <a:ext uri="{FF2B5EF4-FFF2-40B4-BE49-F238E27FC236}">
                <a16:creationId xmlns:a16="http://schemas.microsoft.com/office/drawing/2014/main" id="{1694E6AA-1092-529B-B4C6-27FE989D7C50}"/>
              </a:ext>
            </a:extLst>
          </p:cNvPr>
          <p:cNvSpPr txBox="1"/>
          <p:nvPr/>
        </p:nvSpPr>
        <p:spPr>
          <a:xfrm>
            <a:off x="10205167" y="7902743"/>
            <a:ext cx="252152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535353"/>
                </a:solidFill>
                <a:effectLst/>
                <a:uFillTx/>
                <a:latin typeface="+mn-lt"/>
                <a:ea typeface="+mn-ea"/>
                <a:cs typeface="+mn-cs"/>
                <a:sym typeface="Gill Sans Light"/>
              </a:rPr>
              <a:t>Microcalorimeter</a:t>
            </a:r>
          </a:p>
        </p:txBody>
      </p:sp>
      <p:pic>
        <p:nvPicPr>
          <p:cNvPr id="20" name="Picture 19">
            <a:extLst>
              <a:ext uri="{FF2B5EF4-FFF2-40B4-BE49-F238E27FC236}">
                <a16:creationId xmlns:a16="http://schemas.microsoft.com/office/drawing/2014/main" id="{1C006C1B-2521-6F4F-A40D-07875364984A}"/>
              </a:ext>
            </a:extLst>
          </p:cNvPr>
          <p:cNvPicPr>
            <a:picLocks noChangeAspect="1"/>
          </p:cNvPicPr>
          <p:nvPr/>
        </p:nvPicPr>
        <p:blipFill rotWithShape="1">
          <a:blip r:embed="rId4">
            <a:extLst>
              <a:ext uri="{28A0092B-C50C-407E-A947-70E740481C1C}">
                <a14:useLocalDpi xmlns:a14="http://schemas.microsoft.com/office/drawing/2010/main" val="0"/>
              </a:ext>
            </a:extLst>
          </a:blip>
          <a:srcRect r="10167"/>
          <a:stretch/>
        </p:blipFill>
        <p:spPr>
          <a:xfrm>
            <a:off x="2927572" y="5182051"/>
            <a:ext cx="7019386" cy="4322445"/>
          </a:xfrm>
          <a:prstGeom prst="rect">
            <a:avLst/>
          </a:prstGeom>
        </p:spPr>
      </p:pic>
      <p:cxnSp>
        <p:nvCxnSpPr>
          <p:cNvPr id="4" name="Straight Arrow Connector 3">
            <a:extLst>
              <a:ext uri="{FF2B5EF4-FFF2-40B4-BE49-F238E27FC236}">
                <a16:creationId xmlns:a16="http://schemas.microsoft.com/office/drawing/2014/main" id="{8001093F-3008-C841-A428-39B3908CFBFE}"/>
              </a:ext>
            </a:extLst>
          </p:cNvPr>
          <p:cNvCxnSpPr>
            <a:cxnSpLocks/>
            <a:stCxn id="15" idx="2"/>
            <a:endCxn id="17" idx="0"/>
          </p:cNvCxnSpPr>
          <p:nvPr/>
        </p:nvCxnSpPr>
        <p:spPr>
          <a:xfrm>
            <a:off x="11457237" y="7149569"/>
            <a:ext cx="8692" cy="753174"/>
          </a:xfrm>
          <a:prstGeom prst="straightConnector1">
            <a:avLst/>
          </a:prstGeom>
          <a:noFill/>
          <a:ln w="60325" cap="flat">
            <a:solidFill>
              <a:srgbClr val="5A5F5E"/>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7" name="Rectangle 6">
            <a:extLst>
              <a:ext uri="{FF2B5EF4-FFF2-40B4-BE49-F238E27FC236}">
                <a16:creationId xmlns:a16="http://schemas.microsoft.com/office/drawing/2014/main" id="{0F606509-2D08-A64A-9E40-C064CC806200}"/>
              </a:ext>
            </a:extLst>
          </p:cNvPr>
          <p:cNvSpPr/>
          <p:nvPr/>
        </p:nvSpPr>
        <p:spPr>
          <a:xfrm>
            <a:off x="8009230" y="3238248"/>
            <a:ext cx="401671" cy="300251"/>
          </a:xfrm>
          <a:prstGeom prst="rect">
            <a:avLst/>
          </a:prstGeom>
          <a:noFill/>
          <a:ln w="34925" cap="flat">
            <a:solidFill>
              <a:srgbClr val="5A5F5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Gill Sans Light"/>
            </a:endParaRPr>
          </a:p>
        </p:txBody>
      </p:sp>
      <p:cxnSp>
        <p:nvCxnSpPr>
          <p:cNvPr id="10" name="Straight Connector 9">
            <a:extLst>
              <a:ext uri="{FF2B5EF4-FFF2-40B4-BE49-F238E27FC236}">
                <a16:creationId xmlns:a16="http://schemas.microsoft.com/office/drawing/2014/main" id="{4B30919C-5320-7A4D-A42E-3284A397EDE5}"/>
              </a:ext>
            </a:extLst>
          </p:cNvPr>
          <p:cNvCxnSpPr>
            <a:cxnSpLocks/>
          </p:cNvCxnSpPr>
          <p:nvPr/>
        </p:nvCxnSpPr>
        <p:spPr>
          <a:xfrm flipH="1">
            <a:off x="2927573" y="3238248"/>
            <a:ext cx="5067259" cy="1943803"/>
          </a:xfrm>
          <a:prstGeom prst="line">
            <a:avLst/>
          </a:prstGeom>
          <a:noFill/>
          <a:ln w="25400" cap="flat">
            <a:solidFill>
              <a:srgbClr val="5A5F5E"/>
            </a:solidFill>
            <a:prstDash val="solid"/>
            <a:miter lim="400000"/>
          </a:ln>
          <a:effectLst/>
          <a:sp3d/>
        </p:spPr>
        <p:style>
          <a:lnRef idx="0">
            <a:scrgbClr r="0" g="0" b="0"/>
          </a:lnRef>
          <a:fillRef idx="0">
            <a:scrgbClr r="0" g="0" b="0"/>
          </a:fillRef>
          <a:effectRef idx="0">
            <a:scrgbClr r="0" g="0" b="0"/>
          </a:effectRef>
          <a:fontRef idx="none"/>
        </p:style>
      </p:cxnSp>
      <p:cxnSp>
        <p:nvCxnSpPr>
          <p:cNvPr id="29" name="Straight Connector 28">
            <a:extLst>
              <a:ext uri="{FF2B5EF4-FFF2-40B4-BE49-F238E27FC236}">
                <a16:creationId xmlns:a16="http://schemas.microsoft.com/office/drawing/2014/main" id="{D7F68AAF-574F-D042-9640-FF6D01D89991}"/>
              </a:ext>
            </a:extLst>
          </p:cNvPr>
          <p:cNvCxnSpPr>
            <a:cxnSpLocks/>
          </p:cNvCxnSpPr>
          <p:nvPr/>
        </p:nvCxnSpPr>
        <p:spPr>
          <a:xfrm>
            <a:off x="8410901" y="3238248"/>
            <a:ext cx="1518674" cy="1943803"/>
          </a:xfrm>
          <a:prstGeom prst="line">
            <a:avLst/>
          </a:prstGeom>
          <a:noFill/>
          <a:ln w="25400" cap="flat">
            <a:solidFill>
              <a:srgbClr val="5A5F5E"/>
            </a:solidFill>
            <a:prstDash val="solid"/>
            <a:miter lim="400000"/>
          </a:ln>
          <a:effectLst/>
          <a:sp3d/>
        </p:spPr>
        <p:style>
          <a:lnRef idx="0">
            <a:scrgbClr r="0" g="0" b="0"/>
          </a:lnRef>
          <a:fillRef idx="0">
            <a:scrgbClr r="0" g="0" b="0"/>
          </a:fillRef>
          <a:effectRef idx="0">
            <a:scrgbClr r="0" g="0" b="0"/>
          </a:effectRef>
          <a:fontRef idx="none"/>
        </p:style>
      </p:cxnSp>
      <p:sp>
        <p:nvSpPr>
          <p:cNvPr id="33" name="TextBox 32">
            <a:extLst>
              <a:ext uri="{FF2B5EF4-FFF2-40B4-BE49-F238E27FC236}">
                <a16:creationId xmlns:a16="http://schemas.microsoft.com/office/drawing/2014/main" id="{68FE99AE-DB99-5743-915F-0E9BD34B2987}"/>
              </a:ext>
            </a:extLst>
          </p:cNvPr>
          <p:cNvSpPr txBox="1"/>
          <p:nvPr/>
        </p:nvSpPr>
        <p:spPr>
          <a:xfrm>
            <a:off x="1911747" y="3465480"/>
            <a:ext cx="127599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mn-lt"/>
                <a:ea typeface="+mn-ea"/>
                <a:cs typeface="+mn-cs"/>
                <a:sym typeface="Gill Sans Light"/>
              </a:rPr>
              <a:t>Target</a:t>
            </a:r>
          </a:p>
        </p:txBody>
      </p:sp>
      <p:sp>
        <p:nvSpPr>
          <p:cNvPr id="34" name="TextBox 33">
            <a:extLst>
              <a:ext uri="{FF2B5EF4-FFF2-40B4-BE49-F238E27FC236}">
                <a16:creationId xmlns:a16="http://schemas.microsoft.com/office/drawing/2014/main" id="{CE9A44F9-4DAD-E542-B60A-1F70DD09AC18}"/>
              </a:ext>
            </a:extLst>
          </p:cNvPr>
          <p:cNvSpPr txBox="1"/>
          <p:nvPr/>
        </p:nvSpPr>
        <p:spPr>
          <a:xfrm>
            <a:off x="4083945" y="2029852"/>
            <a:ext cx="408897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mn-lt"/>
                <a:ea typeface="+mn-ea"/>
                <a:cs typeface="+mn-cs"/>
                <a:sym typeface="Gill Sans Light"/>
              </a:rPr>
              <a:t>RF Measurement</a:t>
            </a:r>
          </a:p>
        </p:txBody>
      </p:sp>
      <p:sp>
        <p:nvSpPr>
          <p:cNvPr id="37" name="TextBox 36">
            <a:extLst>
              <a:ext uri="{FF2B5EF4-FFF2-40B4-BE49-F238E27FC236}">
                <a16:creationId xmlns:a16="http://schemas.microsoft.com/office/drawing/2014/main" id="{37C7FBC3-1E39-B14D-8BE1-745365D2A9B2}"/>
              </a:ext>
            </a:extLst>
          </p:cNvPr>
          <p:cNvSpPr txBox="1"/>
          <p:nvPr/>
        </p:nvSpPr>
        <p:spPr>
          <a:xfrm>
            <a:off x="9848919" y="2206136"/>
            <a:ext cx="408897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mn-lt"/>
                <a:ea typeface="+mn-ea"/>
                <a:cs typeface="+mn-cs"/>
                <a:sym typeface="Gill Sans Light"/>
              </a:rPr>
              <a:t>Micro-Cal</a:t>
            </a:r>
          </a:p>
        </p:txBody>
      </p:sp>
    </p:spTree>
    <p:extLst>
      <p:ext uri="{BB962C8B-B14F-4D97-AF65-F5344CB8AC3E}">
        <p14:creationId xmlns:p14="http://schemas.microsoft.com/office/powerpoint/2010/main" val="296597909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8E09D4F-5812-AA42-9EB2-C5B30D2BA0EA}"/>
              </a:ext>
            </a:extLst>
          </p:cNvPr>
          <p:cNvPicPr>
            <a:picLocks noGrp="1" noChangeAspect="1"/>
          </p:cNvPicPr>
          <p:nvPr>
            <p:ph idx="1"/>
          </p:nvPr>
        </p:nvPicPr>
        <p:blipFill>
          <a:blip r:embed="rId3"/>
          <a:stretch>
            <a:fillRect/>
          </a:stretch>
        </p:blipFill>
        <p:spPr>
          <a:xfrm>
            <a:off x="1063781" y="609568"/>
            <a:ext cx="10988954" cy="8661432"/>
          </a:xfrm>
        </p:spPr>
      </p:pic>
      <p:sp>
        <p:nvSpPr>
          <p:cNvPr id="4" name="Slide Number Placeholder 3">
            <a:extLst>
              <a:ext uri="{FF2B5EF4-FFF2-40B4-BE49-F238E27FC236}">
                <a16:creationId xmlns:a16="http://schemas.microsoft.com/office/drawing/2014/main" id="{FD611DDE-DD7F-DB48-8026-1D1B407EC8E4}"/>
              </a:ext>
            </a:extLst>
          </p:cNvPr>
          <p:cNvSpPr>
            <a:spLocks noGrp="1"/>
          </p:cNvSpPr>
          <p:nvPr>
            <p:ph type="sldNum" sz="quarter" idx="12"/>
          </p:nvPr>
        </p:nvSpPr>
        <p:spPr>
          <a:xfrm>
            <a:off x="11823814" y="9271000"/>
            <a:ext cx="333425" cy="379591"/>
          </a:xfrm>
        </p:spPr>
        <p:txBody>
          <a:bodyPr/>
          <a:lstStyle/>
          <a:p>
            <a:pPr>
              <a:defRPr/>
            </a:pPr>
            <a:fld id="{EB07B666-0005-D843-B37B-9851DF6282A0}" type="slidenum">
              <a:rPr lang="en-US" smtClean="0"/>
              <a:pPr>
                <a:defRPr/>
              </a:pPr>
              <a:t>3</a:t>
            </a:fld>
            <a:endParaRPr lang="en-US"/>
          </a:p>
        </p:txBody>
      </p:sp>
    </p:spTree>
    <p:extLst>
      <p:ext uri="{BB962C8B-B14F-4D97-AF65-F5344CB8AC3E}">
        <p14:creationId xmlns:p14="http://schemas.microsoft.com/office/powerpoint/2010/main" val="4209880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screen shot of a machine&#10;&#10;Description automatically generated">
            <a:extLst>
              <a:ext uri="{FF2B5EF4-FFF2-40B4-BE49-F238E27FC236}">
                <a16:creationId xmlns:a16="http://schemas.microsoft.com/office/drawing/2014/main" id="{D4CDA754-47EA-2406-BD5A-FA82E99222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126" y="1844498"/>
            <a:ext cx="10464882" cy="2315135"/>
          </a:xfrm>
          <a:prstGeom prst="rect">
            <a:avLst/>
          </a:prstGeom>
        </p:spPr>
      </p:pic>
      <p:sp>
        <p:nvSpPr>
          <p:cNvPr id="8" name="TextBox 7">
            <a:extLst>
              <a:ext uri="{FF2B5EF4-FFF2-40B4-BE49-F238E27FC236}">
                <a16:creationId xmlns:a16="http://schemas.microsoft.com/office/drawing/2014/main" id="{4C333608-4096-1868-4BDD-8F32E16BB198}"/>
              </a:ext>
            </a:extLst>
          </p:cNvPr>
          <p:cNvSpPr txBox="1"/>
          <p:nvPr/>
        </p:nvSpPr>
        <p:spPr>
          <a:xfrm>
            <a:off x="319503" y="60326"/>
            <a:ext cx="12176410"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535353"/>
                </a:solidFill>
                <a:effectLst/>
                <a:uFillTx/>
                <a:latin typeface="+mn-lt"/>
                <a:ea typeface="+mn-ea"/>
                <a:cs typeface="+mn-cs"/>
                <a:sym typeface="Gill Sans Light"/>
              </a:rPr>
              <a:t>End-to-End Drift Collimation and Transmission Results</a:t>
            </a:r>
          </a:p>
        </p:txBody>
      </p:sp>
      <p:sp>
        <p:nvSpPr>
          <p:cNvPr id="16" name="TextBox 15">
            <a:extLst>
              <a:ext uri="{FF2B5EF4-FFF2-40B4-BE49-F238E27FC236}">
                <a16:creationId xmlns:a16="http://schemas.microsoft.com/office/drawing/2014/main" id="{2F11B40A-9A56-53BB-500B-85A8271165FC}"/>
              </a:ext>
            </a:extLst>
          </p:cNvPr>
          <p:cNvSpPr txBox="1"/>
          <p:nvPr/>
        </p:nvSpPr>
        <p:spPr>
          <a:xfrm>
            <a:off x="5269946" y="896570"/>
            <a:ext cx="240610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35353"/>
                </a:solidFill>
                <a:effectLst/>
                <a:uFillTx/>
                <a:latin typeface="+mn-lt"/>
                <a:ea typeface="+mn-ea"/>
                <a:cs typeface="+mn-cs"/>
                <a:sym typeface="Gill Sans Light"/>
              </a:rPr>
              <a:t>Magnet 1 T field</a:t>
            </a:r>
          </a:p>
        </p:txBody>
      </p:sp>
      <p:cxnSp>
        <p:nvCxnSpPr>
          <p:cNvPr id="19" name="Straight Arrow Connector 18">
            <a:extLst>
              <a:ext uri="{FF2B5EF4-FFF2-40B4-BE49-F238E27FC236}">
                <a16:creationId xmlns:a16="http://schemas.microsoft.com/office/drawing/2014/main" id="{16239AD4-8454-2D27-54CF-3528AB3202B4}"/>
              </a:ext>
            </a:extLst>
          </p:cNvPr>
          <p:cNvCxnSpPr>
            <a:cxnSpLocks/>
          </p:cNvCxnSpPr>
          <p:nvPr/>
        </p:nvCxnSpPr>
        <p:spPr>
          <a:xfrm>
            <a:off x="8410901" y="1712034"/>
            <a:ext cx="2371107" cy="0"/>
          </a:xfrm>
          <a:prstGeom prst="straightConnector1">
            <a:avLst/>
          </a:prstGeom>
          <a:noFill/>
          <a:ln w="50800" cap="flat">
            <a:solidFill>
              <a:srgbClr val="5A5F5E"/>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21" name="TextBox 20">
            <a:extLst>
              <a:ext uri="{FF2B5EF4-FFF2-40B4-BE49-F238E27FC236}">
                <a16:creationId xmlns:a16="http://schemas.microsoft.com/office/drawing/2014/main" id="{7410F6F8-5D0C-0DC9-AF5F-A2502F739BB3}"/>
              </a:ext>
            </a:extLst>
          </p:cNvPr>
          <p:cNvSpPr txBox="1"/>
          <p:nvPr/>
        </p:nvSpPr>
        <p:spPr>
          <a:xfrm>
            <a:off x="8568337" y="1138167"/>
            <a:ext cx="177773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35353"/>
                </a:solidFill>
                <a:effectLst/>
                <a:uFillTx/>
                <a:latin typeface="+mn-lt"/>
                <a:ea typeface="+mn-ea"/>
                <a:cs typeface="+mn-cs"/>
                <a:sym typeface="Gill Sans Light"/>
              </a:rPr>
              <a:t>Filter region</a:t>
            </a:r>
          </a:p>
        </p:txBody>
      </p:sp>
      <p:cxnSp>
        <p:nvCxnSpPr>
          <p:cNvPr id="23" name="Straight Arrow Connector 22">
            <a:extLst>
              <a:ext uri="{FF2B5EF4-FFF2-40B4-BE49-F238E27FC236}">
                <a16:creationId xmlns:a16="http://schemas.microsoft.com/office/drawing/2014/main" id="{4652AF5F-9960-39DF-4339-63F4C3540820}"/>
              </a:ext>
            </a:extLst>
          </p:cNvPr>
          <p:cNvCxnSpPr>
            <a:cxnSpLocks/>
          </p:cNvCxnSpPr>
          <p:nvPr/>
        </p:nvCxnSpPr>
        <p:spPr>
          <a:xfrm>
            <a:off x="10923898" y="2150477"/>
            <a:ext cx="813377" cy="0"/>
          </a:xfrm>
          <a:prstGeom prst="straightConnector1">
            <a:avLst/>
          </a:prstGeom>
          <a:noFill/>
          <a:ln w="50800" cap="flat">
            <a:solidFill>
              <a:srgbClr val="5A5F5E"/>
            </a:solidFill>
            <a:prstDash val="solid"/>
            <a:miter lim="400000"/>
            <a:headEnd type="none"/>
            <a:tailEnd type="triangle"/>
          </a:ln>
          <a:effectLst/>
          <a:sp3d/>
        </p:spPr>
        <p:style>
          <a:lnRef idx="0">
            <a:scrgbClr r="0" g="0" b="0"/>
          </a:lnRef>
          <a:fillRef idx="0">
            <a:scrgbClr r="0" g="0" b="0"/>
          </a:fillRef>
          <a:effectRef idx="0">
            <a:scrgbClr r="0" g="0" b="0"/>
          </a:effectRef>
          <a:fontRef idx="none"/>
        </p:style>
      </p:cxnSp>
      <p:sp>
        <p:nvSpPr>
          <p:cNvPr id="28" name="TextBox 27">
            <a:extLst>
              <a:ext uri="{FF2B5EF4-FFF2-40B4-BE49-F238E27FC236}">
                <a16:creationId xmlns:a16="http://schemas.microsoft.com/office/drawing/2014/main" id="{7E054890-BA45-8C77-49D9-90A15722D3F1}"/>
              </a:ext>
            </a:extLst>
          </p:cNvPr>
          <p:cNvSpPr txBox="1"/>
          <p:nvPr/>
        </p:nvSpPr>
        <p:spPr>
          <a:xfrm>
            <a:off x="5663092" y="1321798"/>
            <a:ext cx="1447512"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35353"/>
                </a:solidFill>
                <a:effectLst/>
                <a:uFillTx/>
                <a:latin typeface="+mn-lt"/>
                <a:ea typeface="+mn-ea"/>
                <a:cs typeface="+mn-cs"/>
                <a:sym typeface="Gill Sans Light"/>
              </a:rPr>
              <a:t>RF region</a:t>
            </a:r>
          </a:p>
        </p:txBody>
      </p:sp>
      <p:sp>
        <p:nvSpPr>
          <p:cNvPr id="30" name="TextBox 29">
            <a:extLst>
              <a:ext uri="{FF2B5EF4-FFF2-40B4-BE49-F238E27FC236}">
                <a16:creationId xmlns:a16="http://schemas.microsoft.com/office/drawing/2014/main" id="{DC6A07E9-BA38-27AF-4126-947D529D43D8}"/>
              </a:ext>
            </a:extLst>
          </p:cNvPr>
          <p:cNvSpPr txBox="1"/>
          <p:nvPr/>
        </p:nvSpPr>
        <p:spPr>
          <a:xfrm>
            <a:off x="8210066" y="3737842"/>
            <a:ext cx="2143215"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err="1">
                <a:ln>
                  <a:noFill/>
                </a:ln>
                <a:solidFill>
                  <a:srgbClr val="535353"/>
                </a:solidFill>
                <a:effectLst/>
                <a:uFillTx/>
                <a:latin typeface="+mn-lt"/>
                <a:ea typeface="+mn-ea"/>
                <a:cs typeface="+mn-cs"/>
                <a:sym typeface="Gill Sans Light"/>
              </a:rPr>
              <a:t>Wonyong</a:t>
            </a:r>
            <a:r>
              <a:rPr kumimoji="0" lang="en-US" sz="1200" b="0" i="0" u="none" strike="noStrike" cap="none" spc="0" normalizeH="0" baseline="0">
                <a:ln>
                  <a:noFill/>
                </a:ln>
                <a:solidFill>
                  <a:srgbClr val="535353"/>
                </a:solidFill>
                <a:effectLst/>
                <a:uFillTx/>
                <a:latin typeface="+mn-lt"/>
                <a:ea typeface="+mn-ea"/>
                <a:cs typeface="+mn-cs"/>
                <a:sym typeface="Gill Sans Light"/>
              </a:rPr>
              <a:t> C. Princeton University</a:t>
            </a:r>
          </a:p>
        </p:txBody>
      </p:sp>
      <p:sp>
        <p:nvSpPr>
          <p:cNvPr id="3" name="Slide Number Placeholder 2">
            <a:extLst>
              <a:ext uri="{FF2B5EF4-FFF2-40B4-BE49-F238E27FC236}">
                <a16:creationId xmlns:a16="http://schemas.microsoft.com/office/drawing/2014/main" id="{AD62C51D-98E3-965B-3017-8F7E8F476E22}"/>
              </a:ext>
            </a:extLst>
          </p:cNvPr>
          <p:cNvSpPr>
            <a:spLocks noGrp="1"/>
          </p:cNvSpPr>
          <p:nvPr>
            <p:ph type="sldNum" sz="quarter" idx="2"/>
          </p:nvPr>
        </p:nvSpPr>
        <p:spPr/>
        <p:txBody>
          <a:bodyPr/>
          <a:lstStyle/>
          <a:p>
            <a:fld id="{86CB4B4D-7CA3-9044-876B-883B54F8677D}" type="slidenum">
              <a:rPr lang="en-IT" smtClean="0"/>
              <a:t>30</a:t>
            </a:fld>
            <a:endParaRPr lang="en-IT"/>
          </a:p>
        </p:txBody>
      </p:sp>
      <p:sp>
        <p:nvSpPr>
          <p:cNvPr id="7" name="Rectangle 6">
            <a:extLst>
              <a:ext uri="{FF2B5EF4-FFF2-40B4-BE49-F238E27FC236}">
                <a16:creationId xmlns:a16="http://schemas.microsoft.com/office/drawing/2014/main" id="{0F606509-2D08-A64A-9E40-C064CC806200}"/>
              </a:ext>
            </a:extLst>
          </p:cNvPr>
          <p:cNvSpPr/>
          <p:nvPr/>
        </p:nvSpPr>
        <p:spPr>
          <a:xfrm>
            <a:off x="8009230" y="3238248"/>
            <a:ext cx="401671" cy="300251"/>
          </a:xfrm>
          <a:prstGeom prst="rect">
            <a:avLst/>
          </a:prstGeom>
          <a:noFill/>
          <a:ln w="34925" cap="flat">
            <a:solidFill>
              <a:srgbClr val="5A5F5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Gill Sans Light"/>
            </a:endParaRPr>
          </a:p>
        </p:txBody>
      </p:sp>
      <p:sp>
        <p:nvSpPr>
          <p:cNvPr id="33" name="TextBox 32">
            <a:extLst>
              <a:ext uri="{FF2B5EF4-FFF2-40B4-BE49-F238E27FC236}">
                <a16:creationId xmlns:a16="http://schemas.microsoft.com/office/drawing/2014/main" id="{68FE99AE-DB99-5743-915F-0E9BD34B2987}"/>
              </a:ext>
            </a:extLst>
          </p:cNvPr>
          <p:cNvSpPr txBox="1"/>
          <p:nvPr/>
        </p:nvSpPr>
        <p:spPr>
          <a:xfrm>
            <a:off x="1911747" y="3465480"/>
            <a:ext cx="127599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mn-lt"/>
                <a:ea typeface="+mn-ea"/>
                <a:cs typeface="+mn-cs"/>
                <a:sym typeface="Gill Sans Light"/>
              </a:rPr>
              <a:t>Target</a:t>
            </a:r>
          </a:p>
        </p:txBody>
      </p:sp>
      <p:sp>
        <p:nvSpPr>
          <p:cNvPr id="34" name="TextBox 33">
            <a:extLst>
              <a:ext uri="{FF2B5EF4-FFF2-40B4-BE49-F238E27FC236}">
                <a16:creationId xmlns:a16="http://schemas.microsoft.com/office/drawing/2014/main" id="{CE9A44F9-4DAD-E542-B60A-1F70DD09AC18}"/>
              </a:ext>
            </a:extLst>
          </p:cNvPr>
          <p:cNvSpPr txBox="1"/>
          <p:nvPr/>
        </p:nvSpPr>
        <p:spPr>
          <a:xfrm>
            <a:off x="4083945" y="2029852"/>
            <a:ext cx="408897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mn-lt"/>
                <a:ea typeface="+mn-ea"/>
                <a:cs typeface="+mn-cs"/>
                <a:sym typeface="Gill Sans Light"/>
              </a:rPr>
              <a:t>RF Measurement</a:t>
            </a:r>
          </a:p>
        </p:txBody>
      </p:sp>
      <p:sp>
        <p:nvSpPr>
          <p:cNvPr id="37" name="TextBox 36">
            <a:extLst>
              <a:ext uri="{FF2B5EF4-FFF2-40B4-BE49-F238E27FC236}">
                <a16:creationId xmlns:a16="http://schemas.microsoft.com/office/drawing/2014/main" id="{37C7FBC3-1E39-B14D-8BE1-745365D2A9B2}"/>
              </a:ext>
            </a:extLst>
          </p:cNvPr>
          <p:cNvSpPr txBox="1"/>
          <p:nvPr/>
        </p:nvSpPr>
        <p:spPr>
          <a:xfrm>
            <a:off x="9848919" y="2206136"/>
            <a:ext cx="408897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mn-lt"/>
                <a:ea typeface="+mn-ea"/>
                <a:cs typeface="+mn-cs"/>
                <a:sym typeface="Gill Sans Light"/>
              </a:rPr>
              <a:t>Micro-Cal</a:t>
            </a:r>
          </a:p>
        </p:txBody>
      </p:sp>
      <p:pic>
        <p:nvPicPr>
          <p:cNvPr id="24" name="Picture 23">
            <a:extLst>
              <a:ext uri="{FF2B5EF4-FFF2-40B4-BE49-F238E27FC236}">
                <a16:creationId xmlns:a16="http://schemas.microsoft.com/office/drawing/2014/main" id="{8BF61A67-4DCD-B842-9CD7-7218E0A767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7062" y="2827124"/>
            <a:ext cx="1565595" cy="866051"/>
          </a:xfrm>
          <a:prstGeom prst="rect">
            <a:avLst/>
          </a:prstGeom>
        </p:spPr>
      </p:pic>
      <p:sp>
        <p:nvSpPr>
          <p:cNvPr id="2" name="TextBox 1">
            <a:extLst>
              <a:ext uri="{FF2B5EF4-FFF2-40B4-BE49-F238E27FC236}">
                <a16:creationId xmlns:a16="http://schemas.microsoft.com/office/drawing/2014/main" id="{469D714A-268D-584F-807D-712E2049978D}"/>
              </a:ext>
            </a:extLst>
          </p:cNvPr>
          <p:cNvSpPr txBox="1"/>
          <p:nvPr/>
        </p:nvSpPr>
        <p:spPr>
          <a:xfrm>
            <a:off x="2549742" y="4292096"/>
            <a:ext cx="906658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535353"/>
                </a:solidFill>
                <a:effectLst/>
                <a:uFillTx/>
                <a:latin typeface="+mn-lt"/>
                <a:ea typeface="+mn-ea"/>
                <a:cs typeface="+mn-cs"/>
                <a:sym typeface="Gill Sans Light"/>
              </a:rPr>
              <a:t>10% Static Transport Achieved!!! Down to 160eV</a:t>
            </a:r>
          </a:p>
        </p:txBody>
      </p:sp>
      <p:pic>
        <p:nvPicPr>
          <p:cNvPr id="18" name="Picture 17">
            <a:extLst>
              <a:ext uri="{FF2B5EF4-FFF2-40B4-BE49-F238E27FC236}">
                <a16:creationId xmlns:a16="http://schemas.microsoft.com/office/drawing/2014/main" id="{F2281851-4E9D-F146-8C01-6BE882CF02BF}"/>
              </a:ext>
            </a:extLst>
          </p:cNvPr>
          <p:cNvPicPr>
            <a:picLocks noChangeAspect="1"/>
          </p:cNvPicPr>
          <p:nvPr/>
        </p:nvPicPr>
        <p:blipFill>
          <a:blip r:embed="rId5"/>
          <a:stretch>
            <a:fillRect/>
          </a:stretch>
        </p:blipFill>
        <p:spPr>
          <a:xfrm>
            <a:off x="317126" y="4900216"/>
            <a:ext cx="12335538" cy="4345432"/>
          </a:xfrm>
          <a:prstGeom prst="rect">
            <a:avLst/>
          </a:prstGeom>
        </p:spPr>
      </p:pic>
    </p:spTree>
    <p:extLst>
      <p:ext uri="{BB962C8B-B14F-4D97-AF65-F5344CB8AC3E}">
        <p14:creationId xmlns:p14="http://schemas.microsoft.com/office/powerpoint/2010/main" val="152585716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Image" descr="Image"/>
          <p:cNvPicPr>
            <a:picLocks noChangeAspect="1"/>
          </p:cNvPicPr>
          <p:nvPr/>
        </p:nvPicPr>
        <p:blipFill>
          <a:blip r:embed="rId3"/>
          <a:srcRect t="52417" r="49484"/>
          <a:stretch>
            <a:fillRect/>
          </a:stretch>
        </p:blipFill>
        <p:spPr>
          <a:xfrm>
            <a:off x="89396" y="5827059"/>
            <a:ext cx="4585293" cy="3080970"/>
          </a:xfrm>
          <a:prstGeom prst="rect">
            <a:avLst/>
          </a:prstGeom>
          <a:ln w="12700">
            <a:miter lim="400000"/>
          </a:ln>
        </p:spPr>
      </p:pic>
      <p:sp>
        <p:nvSpPr>
          <p:cNvPr id="291" name="demonstrator MagneT…"/>
          <p:cNvSpPr txBox="1">
            <a:spLocks noGrp="1"/>
          </p:cNvSpPr>
          <p:nvPr>
            <p:ph type="title" idx="4294967295"/>
          </p:nvPr>
        </p:nvSpPr>
        <p:spPr>
          <a:xfrm>
            <a:off x="32710" y="-485110"/>
            <a:ext cx="13004801" cy="2438401"/>
          </a:xfrm>
          <a:prstGeom prst="rect">
            <a:avLst/>
          </a:prstGeom>
        </p:spPr>
        <p:txBody>
          <a:bodyPr/>
          <a:lstStyle/>
          <a:p>
            <a:pPr>
              <a:defRPr sz="5200">
                <a:solidFill>
                  <a:srgbClr val="000000"/>
                </a:solidFill>
                <a:latin typeface="Gill Sans SemiBold"/>
                <a:ea typeface="Gill Sans SemiBold"/>
                <a:cs typeface="Gill Sans SemiBold"/>
                <a:sym typeface="Gill Sans SemiBold"/>
              </a:defRPr>
            </a:pPr>
            <a:r>
              <a:rPr dirty="0"/>
              <a:t>demonstrator </a:t>
            </a:r>
            <a:r>
              <a:rPr dirty="0" err="1"/>
              <a:t>MagneT</a:t>
            </a:r>
            <a:endParaRPr dirty="0"/>
          </a:p>
          <a:p>
            <a:pPr>
              <a:defRPr sz="2000">
                <a:solidFill>
                  <a:srgbClr val="000000"/>
                </a:solidFill>
                <a:latin typeface="Gill Sans"/>
                <a:ea typeface="Gill Sans"/>
                <a:cs typeface="Gill Sans"/>
                <a:sym typeface="Gill Sans"/>
              </a:defRPr>
            </a:pPr>
            <a:r>
              <a:rPr dirty="0"/>
              <a:t>Being built</a:t>
            </a:r>
            <a:r>
              <a:rPr lang="en-US" dirty="0"/>
              <a:t> and will be installed at the LNGS</a:t>
            </a:r>
            <a:br>
              <a:rPr lang="en-US" dirty="0"/>
            </a:br>
            <a:r>
              <a:rPr lang="en-US" dirty="0"/>
              <a:t>Key element to realize the PTOLEMY Experiment</a:t>
            </a:r>
            <a:endParaRPr dirty="0"/>
          </a:p>
        </p:txBody>
      </p:sp>
      <p:sp>
        <p:nvSpPr>
          <p:cNvPr id="293" name="Simulated B-map"/>
          <p:cNvSpPr txBox="1"/>
          <p:nvPr/>
        </p:nvSpPr>
        <p:spPr>
          <a:xfrm>
            <a:off x="498875" y="5306261"/>
            <a:ext cx="2306068"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600"/>
            </a:lvl1pPr>
          </a:lstStyle>
          <a:p>
            <a:r>
              <a:t>Simulated B-map</a:t>
            </a:r>
          </a:p>
        </p:txBody>
      </p:sp>
      <p:pic>
        <p:nvPicPr>
          <p:cNvPr id="3" name="Picture 2" descr="A screenshot of a computer&#10;&#10;Description automatically generated">
            <a:extLst>
              <a:ext uri="{FF2B5EF4-FFF2-40B4-BE49-F238E27FC236}">
                <a16:creationId xmlns:a16="http://schemas.microsoft.com/office/drawing/2014/main" id="{D448BA15-B29A-6589-04F0-1EAF308A8663}"/>
              </a:ext>
            </a:extLst>
          </p:cNvPr>
          <p:cNvPicPr>
            <a:picLocks noChangeAspect="1"/>
          </p:cNvPicPr>
          <p:nvPr/>
        </p:nvPicPr>
        <p:blipFill rotWithShape="1">
          <a:blip r:embed="rId4">
            <a:extLst>
              <a:ext uri="{28A0092B-C50C-407E-A947-70E740481C1C}">
                <a14:useLocalDpi xmlns:a14="http://schemas.microsoft.com/office/drawing/2010/main" val="0"/>
              </a:ext>
            </a:extLst>
          </a:blip>
          <a:srcRect l="6216" t="15429" r="12371" b="7988"/>
          <a:stretch/>
        </p:blipFill>
        <p:spPr>
          <a:xfrm>
            <a:off x="3854948" y="2871138"/>
            <a:ext cx="7071914" cy="3543820"/>
          </a:xfrm>
          <a:prstGeom prst="rect">
            <a:avLst/>
          </a:prstGeom>
        </p:spPr>
      </p:pic>
      <p:sp>
        <p:nvSpPr>
          <p:cNvPr id="4" name="TextBox 3">
            <a:extLst>
              <a:ext uri="{FF2B5EF4-FFF2-40B4-BE49-F238E27FC236}">
                <a16:creationId xmlns:a16="http://schemas.microsoft.com/office/drawing/2014/main" id="{254B3663-4333-E121-A354-F22CF20BBB70}"/>
              </a:ext>
            </a:extLst>
          </p:cNvPr>
          <p:cNvSpPr txBox="1"/>
          <p:nvPr/>
        </p:nvSpPr>
        <p:spPr>
          <a:xfrm>
            <a:off x="2139467" y="1844211"/>
            <a:ext cx="10502876"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535353"/>
                </a:solidFill>
                <a:effectLst/>
                <a:uFillTx/>
                <a:latin typeface="Helvetica" pitchFamily="2" charset="0"/>
                <a:sym typeface="Gill Sans Light"/>
              </a:rPr>
              <a:t>Construction ASG/</a:t>
            </a:r>
            <a:r>
              <a:rPr kumimoji="0" lang="en-US" sz="2800" b="1" i="0" u="none" strike="noStrike" cap="none" spc="0" normalizeH="0" baseline="0" dirty="0" err="1">
                <a:ln>
                  <a:noFill/>
                </a:ln>
                <a:solidFill>
                  <a:srgbClr val="535353"/>
                </a:solidFill>
                <a:effectLst/>
                <a:uFillTx/>
                <a:latin typeface="Helvetica" pitchFamily="2" charset="0"/>
                <a:sym typeface="Gill Sans Light"/>
              </a:rPr>
              <a:t>Suprasys</a:t>
            </a:r>
            <a:r>
              <a:rPr kumimoji="0" lang="en-US" sz="2800" b="1" i="0" u="none" strike="noStrike" cap="none" spc="0" normalizeH="0" baseline="0" dirty="0">
                <a:ln>
                  <a:noFill/>
                </a:ln>
                <a:solidFill>
                  <a:srgbClr val="535353"/>
                </a:solidFill>
                <a:effectLst/>
                <a:uFillTx/>
                <a:latin typeface="Helvetica" pitchFamily="2" charset="0"/>
                <a:sym typeface="Gill Sans Light"/>
              </a:rPr>
              <a:t> consortium of a SC dipole</a:t>
            </a:r>
            <a:r>
              <a:rPr lang="en-US" sz="2800" b="1" dirty="0">
                <a:latin typeface="Helvetica" pitchFamily="2" charset="0"/>
              </a:rPr>
              <a:t> with </a:t>
            </a:r>
          </a:p>
          <a:p>
            <a:pPr marL="0" marR="0" indent="0" algn="ctr" defTabSz="584200" rtl="0" fontAlgn="auto" latinLnBrk="0" hangingPunct="0">
              <a:lnSpc>
                <a:spcPct val="100000"/>
              </a:lnSpc>
              <a:spcBef>
                <a:spcPts val="0"/>
              </a:spcBef>
              <a:spcAft>
                <a:spcPts val="0"/>
              </a:spcAft>
              <a:buClrTx/>
              <a:buSzTx/>
              <a:buFontTx/>
              <a:buNone/>
              <a:tabLst/>
            </a:pPr>
            <a:r>
              <a:rPr lang="en-US" sz="2800" b="1" dirty="0">
                <a:latin typeface="Helvetica" pitchFamily="2" charset="0"/>
              </a:rPr>
              <a:t>special attention to the fringe field</a:t>
            </a:r>
            <a:endParaRPr kumimoji="0" lang="en-US" sz="2800" b="1" i="0" u="none" strike="noStrike" cap="none" spc="0" normalizeH="0" baseline="0" dirty="0">
              <a:ln>
                <a:noFill/>
              </a:ln>
              <a:solidFill>
                <a:srgbClr val="535353"/>
              </a:solidFill>
              <a:effectLst/>
              <a:uFillTx/>
              <a:latin typeface="Helvetica" pitchFamily="2" charset="0"/>
              <a:sym typeface="Gill Sans Light"/>
            </a:endParaRPr>
          </a:p>
        </p:txBody>
      </p:sp>
      <p:sp>
        <p:nvSpPr>
          <p:cNvPr id="6" name="TextBox 5">
            <a:extLst>
              <a:ext uri="{FF2B5EF4-FFF2-40B4-BE49-F238E27FC236}">
                <a16:creationId xmlns:a16="http://schemas.microsoft.com/office/drawing/2014/main" id="{8815CDCF-A069-5C6D-BCC4-3C2A79ACE84B}"/>
              </a:ext>
            </a:extLst>
          </p:cNvPr>
          <p:cNvSpPr txBox="1"/>
          <p:nvPr/>
        </p:nvSpPr>
        <p:spPr>
          <a:xfrm>
            <a:off x="1686239" y="8426931"/>
            <a:ext cx="1505196" cy="37640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535353"/>
                </a:solidFill>
                <a:effectLst/>
                <a:uFillTx/>
                <a:latin typeface="Helvetica Neue" panose="02000503000000020004" pitchFamily="2" charset="0"/>
                <a:ea typeface="Helvetica Neue" panose="02000503000000020004" pitchFamily="2" charset="0"/>
                <a:cs typeface="Helvetica Neue" panose="02000503000000020004" pitchFamily="2" charset="0"/>
                <a:sym typeface="Gill Sans Light"/>
              </a:rPr>
              <a:t>&lt; 200 cm</a:t>
            </a:r>
          </a:p>
        </p:txBody>
      </p:sp>
      <p:sp>
        <p:nvSpPr>
          <p:cNvPr id="7" name="Line">
            <a:extLst>
              <a:ext uri="{FF2B5EF4-FFF2-40B4-BE49-F238E27FC236}">
                <a16:creationId xmlns:a16="http://schemas.microsoft.com/office/drawing/2014/main" id="{B296D16A-2936-C9D8-7221-8E51CAFF28F7}"/>
              </a:ext>
            </a:extLst>
          </p:cNvPr>
          <p:cNvSpPr/>
          <p:nvPr/>
        </p:nvSpPr>
        <p:spPr>
          <a:xfrm flipV="1">
            <a:off x="697452" y="8439602"/>
            <a:ext cx="3051587" cy="28339"/>
          </a:xfrm>
          <a:prstGeom prst="line">
            <a:avLst/>
          </a:prstGeom>
          <a:ln w="25400">
            <a:solidFill>
              <a:schemeClr val="bg1"/>
            </a:solidFill>
            <a:miter lim="400000"/>
            <a:headEnd type="triangle"/>
            <a:tailEnd type="triangle"/>
          </a:ln>
        </p:spPr>
        <p:txBody>
          <a:bodyPr lIns="50800" tIns="50800" rIns="50800" bIns="50800" anchor="ctr"/>
          <a:lstStyle/>
          <a:p>
            <a:endParaRPr/>
          </a:p>
        </p:txBody>
      </p:sp>
      <p:sp>
        <p:nvSpPr>
          <p:cNvPr id="8" name="TextBox 7">
            <a:extLst>
              <a:ext uri="{FF2B5EF4-FFF2-40B4-BE49-F238E27FC236}">
                <a16:creationId xmlns:a16="http://schemas.microsoft.com/office/drawing/2014/main" id="{7F6ACD1E-A1B8-8847-956D-3483920AE42F}"/>
              </a:ext>
            </a:extLst>
          </p:cNvPr>
          <p:cNvSpPr txBox="1"/>
          <p:nvPr/>
        </p:nvSpPr>
        <p:spPr>
          <a:xfrm>
            <a:off x="924013" y="9062327"/>
            <a:ext cx="665566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35353"/>
                </a:solidFill>
                <a:effectLst/>
                <a:uFillTx/>
                <a:latin typeface="+mn-lt"/>
                <a:ea typeface="+mn-ea"/>
                <a:cs typeface="+mn-cs"/>
                <a:sym typeface="Gill Sans Light"/>
              </a:rPr>
              <a:t>Zero </a:t>
            </a:r>
            <a:r>
              <a:rPr lang="en-US" sz="2400" dirty="0"/>
              <a:t>B field s</a:t>
            </a:r>
            <a:r>
              <a:rPr kumimoji="0" lang="en-US" sz="2400" b="0" i="0" u="none" strike="noStrike" cap="none" spc="0" normalizeH="0" baseline="0" dirty="0">
                <a:ln>
                  <a:noFill/>
                </a:ln>
                <a:solidFill>
                  <a:srgbClr val="535353"/>
                </a:solidFill>
                <a:effectLst/>
                <a:uFillTx/>
                <a:latin typeface="+mn-lt"/>
                <a:ea typeface="+mn-ea"/>
                <a:cs typeface="+mn-cs"/>
                <a:sym typeface="Gill Sans Light"/>
              </a:rPr>
              <a:t>addle point key feature of the field map</a:t>
            </a:r>
          </a:p>
        </p:txBody>
      </p:sp>
      <p:sp>
        <p:nvSpPr>
          <p:cNvPr id="9" name="Line">
            <a:extLst>
              <a:ext uri="{FF2B5EF4-FFF2-40B4-BE49-F238E27FC236}">
                <a16:creationId xmlns:a16="http://schemas.microsoft.com/office/drawing/2014/main" id="{F1D51F15-60A6-C509-D9F1-98DC4D8A18DF}"/>
              </a:ext>
            </a:extLst>
          </p:cNvPr>
          <p:cNvSpPr/>
          <p:nvPr/>
        </p:nvSpPr>
        <p:spPr>
          <a:xfrm>
            <a:off x="3352801" y="7161164"/>
            <a:ext cx="1004294" cy="1979385"/>
          </a:xfrm>
          <a:prstGeom prst="line">
            <a:avLst/>
          </a:prstGeom>
          <a:ln w="50800">
            <a:solidFill>
              <a:schemeClr val="bg1"/>
            </a:solidFill>
            <a:miter lim="400000"/>
            <a:headEnd type="triangle"/>
            <a:tailEnd type="none"/>
          </a:ln>
        </p:spPr>
        <p:txBody>
          <a:bodyPr lIns="50800" tIns="50800" rIns="50800" bIns="50800" anchor="ctr"/>
          <a:lstStyle/>
          <a:p>
            <a:endParaRPr dirty="0"/>
          </a:p>
        </p:txBody>
      </p:sp>
      <p:sp>
        <p:nvSpPr>
          <p:cNvPr id="2" name="Slide Number Placeholder 1">
            <a:extLst>
              <a:ext uri="{FF2B5EF4-FFF2-40B4-BE49-F238E27FC236}">
                <a16:creationId xmlns:a16="http://schemas.microsoft.com/office/drawing/2014/main" id="{8935AFE6-48FB-4CF9-FDBE-6FB868CCEA90}"/>
              </a:ext>
            </a:extLst>
          </p:cNvPr>
          <p:cNvSpPr>
            <a:spLocks noGrp="1"/>
          </p:cNvSpPr>
          <p:nvPr>
            <p:ph type="sldNum" sz="quarter" idx="2"/>
          </p:nvPr>
        </p:nvSpPr>
        <p:spPr>
          <a:xfrm>
            <a:off x="12187316" y="9176308"/>
            <a:ext cx="342901" cy="355600"/>
          </a:xfrm>
        </p:spPr>
        <p:txBody>
          <a:bodyPr/>
          <a:lstStyle/>
          <a:p>
            <a:fld id="{86CB4B4D-7CA3-9044-876B-883B54F8677D}" type="slidenum">
              <a:rPr lang="en-IT" smtClean="0"/>
              <a:t>31</a:t>
            </a:fld>
            <a:endParaRPr lang="en-IT"/>
          </a:p>
        </p:txBody>
      </p:sp>
      <p:sp>
        <p:nvSpPr>
          <p:cNvPr id="5" name="TextBox 4">
            <a:extLst>
              <a:ext uri="{FF2B5EF4-FFF2-40B4-BE49-F238E27FC236}">
                <a16:creationId xmlns:a16="http://schemas.microsoft.com/office/drawing/2014/main" id="{8B73BBEC-86E1-DB44-B37B-747238C023CF}"/>
              </a:ext>
            </a:extLst>
          </p:cNvPr>
          <p:cNvSpPr txBox="1"/>
          <p:nvPr/>
        </p:nvSpPr>
        <p:spPr>
          <a:xfrm>
            <a:off x="-32724" y="2781005"/>
            <a:ext cx="3894307"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535353"/>
                </a:solidFill>
                <a:effectLst/>
                <a:uFillTx/>
                <a:latin typeface="+mn-lt"/>
                <a:ea typeface="+mn-ea"/>
                <a:cs typeface="+mn-cs"/>
                <a:sym typeface="Gill Sans Light"/>
              </a:rPr>
              <a:t>Under construction in Genova </a:t>
            </a:r>
            <a:r>
              <a:rPr kumimoji="0" lang="en-US" sz="3600" b="1" i="0" u="none" strike="noStrike" cap="none" spc="0" normalizeH="0" baseline="0" dirty="0">
                <a:ln>
                  <a:noFill/>
                </a:ln>
                <a:solidFill>
                  <a:srgbClr val="535353"/>
                </a:solidFill>
                <a:effectLst/>
                <a:uFillTx/>
                <a:latin typeface="+mn-lt"/>
                <a:ea typeface="+mn-ea"/>
                <a:cs typeface="+mn-cs"/>
                <a:sym typeface="Wingdings" pitchFamily="2" charset="2"/>
              </a:rPr>
              <a:t> Shipment to CERN  LNGS</a:t>
            </a:r>
            <a:endParaRPr kumimoji="0" lang="en-US" sz="3600" b="1" i="0" u="none" strike="noStrike" cap="none" spc="0" normalizeH="0" baseline="0" dirty="0">
              <a:ln>
                <a:noFill/>
              </a:ln>
              <a:solidFill>
                <a:srgbClr val="535353"/>
              </a:solidFill>
              <a:effectLst/>
              <a:uFillTx/>
              <a:latin typeface="+mn-lt"/>
              <a:ea typeface="+mn-ea"/>
              <a:cs typeface="+mn-cs"/>
              <a:sym typeface="Gill Sans Light"/>
            </a:endParaRPr>
          </a:p>
        </p:txBody>
      </p:sp>
      <p:pic>
        <p:nvPicPr>
          <p:cNvPr id="19" name="Picture 18">
            <a:extLst>
              <a:ext uri="{FF2B5EF4-FFF2-40B4-BE49-F238E27FC236}">
                <a16:creationId xmlns:a16="http://schemas.microsoft.com/office/drawing/2014/main" id="{A7649F7C-8106-774B-A72F-F280486E8A68}"/>
              </a:ext>
            </a:extLst>
          </p:cNvPr>
          <p:cNvPicPr>
            <a:picLocks noChangeAspect="1"/>
          </p:cNvPicPr>
          <p:nvPr/>
        </p:nvPicPr>
        <p:blipFill rotWithShape="1">
          <a:blip r:embed="rId5"/>
          <a:srcRect t="26957" b="22756"/>
          <a:stretch/>
        </p:blipFill>
        <p:spPr>
          <a:xfrm>
            <a:off x="6081917" y="6782589"/>
            <a:ext cx="6189214" cy="2199310"/>
          </a:xfrm>
          <a:prstGeom prst="rect">
            <a:avLst/>
          </a:prstGeom>
        </p:spPr>
      </p:pic>
      <p:sp>
        <p:nvSpPr>
          <p:cNvPr id="10" name="TextBox 9">
            <a:extLst>
              <a:ext uri="{FF2B5EF4-FFF2-40B4-BE49-F238E27FC236}">
                <a16:creationId xmlns:a16="http://schemas.microsoft.com/office/drawing/2014/main" id="{7B776507-FB80-9745-BBC1-F16FDEEF996B}"/>
              </a:ext>
            </a:extLst>
          </p:cNvPr>
          <p:cNvSpPr txBox="1"/>
          <p:nvPr/>
        </p:nvSpPr>
        <p:spPr>
          <a:xfrm>
            <a:off x="5252646" y="5358668"/>
            <a:ext cx="6450485"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535353"/>
                </a:solidFill>
                <a:effectLst/>
                <a:uFillTx/>
                <a:latin typeface="+mn-lt"/>
                <a:ea typeface="+mn-ea"/>
                <a:cs typeface="+mn-cs"/>
                <a:sym typeface="Gill Sans Light"/>
              </a:rPr>
              <a:t>Low Power MgB</a:t>
            </a:r>
            <a:r>
              <a:rPr kumimoji="0" lang="en-US" sz="3600" b="0" i="0" u="none" strike="noStrike" cap="none" spc="0" normalizeH="0" baseline="-25000" dirty="0">
                <a:ln>
                  <a:noFill/>
                </a:ln>
                <a:solidFill>
                  <a:srgbClr val="535353"/>
                </a:solidFill>
                <a:effectLst/>
                <a:uFillTx/>
                <a:latin typeface="+mn-lt"/>
                <a:ea typeface="+mn-ea"/>
                <a:cs typeface="+mn-cs"/>
                <a:sym typeface="Gill Sans Light"/>
              </a:rPr>
              <a:t>2</a:t>
            </a:r>
            <a:r>
              <a:rPr kumimoji="0" lang="en-US" sz="3600" b="0" i="0" u="none" strike="noStrike" cap="none" spc="0" normalizeH="0" dirty="0">
                <a:ln>
                  <a:noFill/>
                </a:ln>
                <a:solidFill>
                  <a:srgbClr val="535353"/>
                </a:solidFill>
                <a:effectLst/>
                <a:uFillTx/>
                <a:latin typeface="+mn-lt"/>
                <a:ea typeface="+mn-ea"/>
                <a:cs typeface="+mn-cs"/>
                <a:sym typeface="Gill Sans Light"/>
              </a:rPr>
              <a:t> Superconducting</a:t>
            </a:r>
          </a:p>
          <a:p>
            <a:pPr marL="0" marR="0" indent="0" algn="ctr" defTabSz="584200" rtl="0" fontAlgn="auto" latinLnBrk="0" hangingPunct="0">
              <a:lnSpc>
                <a:spcPct val="100000"/>
              </a:lnSpc>
              <a:spcBef>
                <a:spcPts val="0"/>
              </a:spcBef>
              <a:spcAft>
                <a:spcPts val="0"/>
              </a:spcAft>
              <a:buClrTx/>
              <a:buSzTx/>
              <a:buFontTx/>
              <a:buNone/>
              <a:tabLst/>
            </a:pPr>
            <a:r>
              <a:rPr lang="en-US" baseline="0" dirty="0"/>
              <a:t>Conduction-cooled Coils</a:t>
            </a:r>
            <a:endParaRPr kumimoji="0" lang="en-US" sz="36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21" name="TextBox 20">
            <a:extLst>
              <a:ext uri="{FF2B5EF4-FFF2-40B4-BE49-F238E27FC236}">
                <a16:creationId xmlns:a16="http://schemas.microsoft.com/office/drawing/2014/main" id="{C0344870-48A9-E14F-8E65-D6945B4784DF}"/>
              </a:ext>
            </a:extLst>
          </p:cNvPr>
          <p:cNvSpPr txBox="1"/>
          <p:nvPr/>
        </p:nvSpPr>
        <p:spPr>
          <a:xfrm>
            <a:off x="7390905" y="6937573"/>
            <a:ext cx="299120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535353"/>
                </a:solidFill>
                <a:effectLst/>
                <a:uFillTx/>
                <a:latin typeface="+mn-lt"/>
                <a:ea typeface="+mn-ea"/>
                <a:cs typeface="+mn-cs"/>
                <a:sym typeface="Gill Sans Light"/>
              </a:rPr>
              <a:t>Vacuum System</a:t>
            </a:r>
          </a:p>
        </p:txBody>
      </p:sp>
    </p:spTree>
    <p:extLst>
      <p:ext uri="{BB962C8B-B14F-4D97-AF65-F5344CB8AC3E}">
        <p14:creationId xmlns:p14="http://schemas.microsoft.com/office/powerpoint/2010/main" val="363269363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086"/>
          <a:stretch/>
        </p:blipFill>
        <p:spPr>
          <a:xfrm>
            <a:off x="0" y="2908328"/>
            <a:ext cx="13004800" cy="5608846"/>
          </a:xfrm>
          <a:prstGeom prst="rect">
            <a:avLst/>
          </a:prstGeom>
        </p:spPr>
      </p:pic>
      <p:cxnSp>
        <p:nvCxnSpPr>
          <p:cNvPr id="6" name="Straight Arrow Connector 5"/>
          <p:cNvCxnSpPr>
            <a:cxnSpLocks/>
          </p:cNvCxnSpPr>
          <p:nvPr/>
        </p:nvCxnSpPr>
        <p:spPr>
          <a:xfrm>
            <a:off x="2378460" y="3480129"/>
            <a:ext cx="873071" cy="12245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32" name="Picture 8" descr="mage resul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328" y="2760913"/>
            <a:ext cx="2106092" cy="602869"/>
          </a:xfrm>
          <a:prstGeom prst="rect">
            <a:avLst/>
          </a:prstGeom>
          <a:noFill/>
          <a:extLst>
            <a:ext uri="{909E8E84-426E-40DD-AFC4-6F175D3DCCD1}">
              <a14:hiddenFill xmlns:a14="http://schemas.microsoft.com/office/drawing/2010/main">
                <a:solidFill>
                  <a:srgbClr val="FFFFFF"/>
                </a:solidFill>
              </a14:hiddenFill>
            </a:ext>
          </a:extLst>
        </p:spPr>
      </p:pic>
      <p:sp>
        <p:nvSpPr>
          <p:cNvPr id="39" name="AutoShape 10" descr="mage result for University of Genova logo">
            <a:hlinkClick r:id="rId6" invalidUrl="https://www.google.com/imgres?imgurl=http://www.aqua-add.eu/images/Logo_unige_08_intestato.jpg&amp;imgrefurl=http://www.aqua-add.eu/?page=genoa&amp;docid=v0PL1ddPYaDDeM&amp;tbnid=s8bfpqifW4yecM:&amp;vet=10ahUKEwixjYqXoOnYAhVGDCwKHTF7DjIQMwg7KAAwAA..i&amp;w=2835&amp;h=1728&amp;client=firefox-b&amp;bih=849&amp;biw=1637&amp;q=University of Genova logo&amp;ved=0ahUKEwixjYqXoOnYAhVGDCwKHTF7DjIQMwg7KAAwAA&amp;iact=mrc&amp;uact=8"/>
          </p:cNvPr>
          <p:cNvSpPr>
            <a:spLocks noChangeAspect="1" noChangeArrowheads="1"/>
          </p:cNvSpPr>
          <p:nvPr/>
        </p:nvSpPr>
        <p:spPr bwMode="auto">
          <a:xfrm>
            <a:off x="433894" y="2132451"/>
            <a:ext cx="325120" cy="3251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7536" tIns="48768" rIns="97536" bIns="48768" numCol="1" anchor="t" anchorCtr="0" compatLnSpc="1">
            <a:prstTxWarp prst="textNoShape">
              <a:avLst/>
            </a:prstTxWarp>
          </a:bodyPr>
          <a:lstStyle/>
          <a:p>
            <a:endParaRPr lang="en-US" sz="3840"/>
          </a:p>
        </p:txBody>
      </p:sp>
      <p:pic>
        <p:nvPicPr>
          <p:cNvPr id="1036" name="Picture 12" descr="elated imag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42194" y="2030465"/>
            <a:ext cx="1177090" cy="605468"/>
          </a:xfrm>
          <a:prstGeom prst="rect">
            <a:avLst/>
          </a:prstGeom>
          <a:noFill/>
          <a:extLst>
            <a:ext uri="{909E8E84-426E-40DD-AFC4-6F175D3DCCD1}">
              <a14:hiddenFill xmlns:a14="http://schemas.microsoft.com/office/drawing/2010/main">
                <a:solidFill>
                  <a:srgbClr val="FFFFFF"/>
                </a:solidFill>
              </a14:hiddenFill>
            </a:ext>
          </a:extLst>
        </p:spPr>
      </p:pic>
      <p:sp>
        <p:nvSpPr>
          <p:cNvPr id="41" name="AutoShape 16" descr="mage result for LNGS logo">
            <a:hlinkClick r:id="rId9" invalidUrl="https://www.google.com/imgres?imgurl=http://wordpress.to.infn.it/taup2015/wp-content/uploads/sites/3/2015/02/lngs.jpg&amp;imgrefurl=http://taup2015.to.infn.it/&amp;docid=_TMS52pZAVOF3M&amp;tbnid=osQ2yaEBSE18QM:&amp;vet=10ahUKEwjHqZr1oOnYAhXBCCwKHTeeC8oQMwjQASgAMAA..i&amp;w=335&amp;h=195&amp;client=firefox-b&amp;bih=849&amp;biw=1637&amp;q=LNGS logo&amp;ved=0ahUKEwjHqZr1oOnYAhXBCCwKHTeeC8oQMwjQASgAMAA&amp;iact=mrc&amp;uact=8"/>
          </p:cNvPr>
          <p:cNvSpPr>
            <a:spLocks noChangeAspect="1" noChangeArrowheads="1"/>
          </p:cNvSpPr>
          <p:nvPr/>
        </p:nvSpPr>
        <p:spPr bwMode="auto">
          <a:xfrm>
            <a:off x="596454" y="2295011"/>
            <a:ext cx="325120" cy="3251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7536" tIns="48768" rIns="97536" bIns="48768" numCol="1" anchor="t" anchorCtr="0" compatLnSpc="1">
            <a:prstTxWarp prst="textNoShape">
              <a:avLst/>
            </a:prstTxWarp>
          </a:bodyPr>
          <a:lstStyle/>
          <a:p>
            <a:endParaRPr lang="en-US" sz="3840"/>
          </a:p>
        </p:txBody>
      </p:sp>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80394" y="4081889"/>
            <a:ext cx="1749734" cy="586262"/>
          </a:xfrm>
          <a:prstGeom prst="rect">
            <a:avLst/>
          </a:prstGeom>
        </p:spPr>
      </p:pic>
      <p:pic>
        <p:nvPicPr>
          <p:cNvPr id="54" name="Picture 5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075" y="2159990"/>
            <a:ext cx="2429693" cy="517435"/>
          </a:xfrm>
          <a:prstGeom prst="rect">
            <a:avLst/>
          </a:prstGeom>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00667" y="2013940"/>
            <a:ext cx="830091" cy="730480"/>
          </a:xfrm>
          <a:prstGeom prst="rect">
            <a:avLst/>
          </a:prstGeom>
        </p:spPr>
      </p:pic>
      <p:cxnSp>
        <p:nvCxnSpPr>
          <p:cNvPr id="37" name="Straight Arrow Connector 36"/>
          <p:cNvCxnSpPr>
            <a:cxnSpLocks/>
          </p:cNvCxnSpPr>
          <p:nvPr/>
        </p:nvCxnSpPr>
        <p:spPr>
          <a:xfrm flipH="1">
            <a:off x="6536605" y="2956334"/>
            <a:ext cx="392241" cy="8378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23602" y="2750752"/>
            <a:ext cx="1318262" cy="425516"/>
          </a:xfrm>
          <a:prstGeom prst="rect">
            <a:avLst/>
          </a:prstGeom>
        </p:spPr>
      </p:pic>
      <p:pic>
        <p:nvPicPr>
          <p:cNvPr id="8" name="Picture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4341934"/>
            <a:ext cx="1633846" cy="760970"/>
          </a:xfrm>
          <a:prstGeom prst="rect">
            <a:avLst/>
          </a:prstGeom>
        </p:spPr>
      </p:pic>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3039" y="3584055"/>
            <a:ext cx="1043155" cy="754707"/>
          </a:xfrm>
          <a:prstGeom prst="rect">
            <a:avLst/>
          </a:prstGeom>
        </p:spPr>
      </p:pic>
      <p:cxnSp>
        <p:nvCxnSpPr>
          <p:cNvPr id="44" name="Straight Arrow Connector 43"/>
          <p:cNvCxnSpPr>
            <a:cxnSpLocks/>
          </p:cNvCxnSpPr>
          <p:nvPr/>
        </p:nvCxnSpPr>
        <p:spPr>
          <a:xfrm>
            <a:off x="1610470" y="4411852"/>
            <a:ext cx="1154735" cy="1846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99478" y="3068431"/>
            <a:ext cx="1155001" cy="592798"/>
          </a:xfrm>
          <a:prstGeom prst="rect">
            <a:avLst/>
          </a:prstGeom>
        </p:spPr>
      </p:pic>
      <p:pic>
        <p:nvPicPr>
          <p:cNvPr id="10" name="Picture 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92158" y="3176269"/>
            <a:ext cx="2054559" cy="566420"/>
          </a:xfrm>
          <a:prstGeom prst="rect">
            <a:avLst/>
          </a:prstGeom>
        </p:spPr>
      </p:pic>
      <p:pic>
        <p:nvPicPr>
          <p:cNvPr id="1038" name="Picture 14" descr="ttp://irpa-c02.kxcdn.com/wp-content/uploads/2014/09/logo_sapienza.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658329" y="1929195"/>
            <a:ext cx="1220861" cy="6239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792493" y="3509396"/>
            <a:ext cx="1152295" cy="423881"/>
          </a:xfrm>
          <a:prstGeom prst="rect">
            <a:avLst/>
          </a:prstGeom>
        </p:spPr>
      </p:pic>
      <p:cxnSp>
        <p:nvCxnSpPr>
          <p:cNvPr id="49" name="Straight Arrow Connector 48"/>
          <p:cNvCxnSpPr>
            <a:cxnSpLocks/>
          </p:cNvCxnSpPr>
          <p:nvPr/>
        </p:nvCxnSpPr>
        <p:spPr>
          <a:xfrm flipH="1" flipV="1">
            <a:off x="7244888" y="4862873"/>
            <a:ext cx="3503813" cy="12284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768751" y="5801171"/>
            <a:ext cx="2047482" cy="682494"/>
          </a:xfrm>
          <a:prstGeom prst="rect">
            <a:avLst/>
          </a:prstGeom>
        </p:spPr>
      </p:pic>
      <p:pic>
        <p:nvPicPr>
          <p:cNvPr id="22" name="Picture 2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386585" y="1974841"/>
            <a:ext cx="858303" cy="818668"/>
          </a:xfrm>
          <a:prstGeom prst="rect">
            <a:avLst/>
          </a:prstGeom>
        </p:spPr>
      </p:pic>
      <p:cxnSp>
        <p:nvCxnSpPr>
          <p:cNvPr id="55" name="Straight Arrow Connector 54"/>
          <p:cNvCxnSpPr>
            <a:cxnSpLocks/>
          </p:cNvCxnSpPr>
          <p:nvPr/>
        </p:nvCxnSpPr>
        <p:spPr>
          <a:xfrm>
            <a:off x="5433518" y="3678556"/>
            <a:ext cx="732922" cy="3481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551671" y="2477580"/>
            <a:ext cx="603174" cy="646690"/>
          </a:xfrm>
          <a:prstGeom prst="rect">
            <a:avLst/>
          </a:prstGeom>
        </p:spPr>
      </p:pic>
      <p:pic>
        <p:nvPicPr>
          <p:cNvPr id="17" name="Picture 1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016031" y="2763635"/>
            <a:ext cx="1161300" cy="690258"/>
          </a:xfrm>
          <a:prstGeom prst="rect">
            <a:avLst/>
          </a:prstGeom>
        </p:spPr>
      </p:pic>
      <p:pic>
        <p:nvPicPr>
          <p:cNvPr id="25" name="Picture 2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874682" y="2558625"/>
            <a:ext cx="2304999" cy="485511"/>
          </a:xfrm>
          <a:prstGeom prst="rect">
            <a:avLst/>
          </a:prstGeom>
        </p:spPr>
      </p:pic>
      <p:pic>
        <p:nvPicPr>
          <p:cNvPr id="23" name="Picture 22"/>
          <p:cNvPicPr>
            <a:picLocks noChangeAspect="1"/>
          </p:cNvPicPr>
          <p:nvPr/>
        </p:nvPicPr>
        <p:blipFill rotWithShape="1">
          <a:blip r:embed="rId25">
            <a:extLst>
              <a:ext uri="{28A0092B-C50C-407E-A947-70E740481C1C}">
                <a14:useLocalDpi xmlns:a14="http://schemas.microsoft.com/office/drawing/2010/main" val="0"/>
              </a:ext>
            </a:extLst>
          </a:blip>
          <a:srcRect t="36026" b="33502"/>
          <a:stretch/>
        </p:blipFill>
        <p:spPr>
          <a:xfrm>
            <a:off x="3277344" y="3044920"/>
            <a:ext cx="1796320" cy="547369"/>
          </a:xfrm>
          <a:prstGeom prst="rect">
            <a:avLst/>
          </a:prstGeom>
        </p:spPr>
      </p:pic>
      <p:pic>
        <p:nvPicPr>
          <p:cNvPr id="30" name="Picture 29" descr="A close up of a sign&#10;&#10;Description automatically generated">
            <a:extLst>
              <a:ext uri="{FF2B5EF4-FFF2-40B4-BE49-F238E27FC236}">
                <a16:creationId xmlns:a16="http://schemas.microsoft.com/office/drawing/2014/main" id="{F5FF31B6-FB22-1E44-8496-B985501826D2}"/>
              </a:ext>
            </a:extLst>
          </p:cNvPr>
          <p:cNvPicPr>
            <a:picLocks noChangeAspect="1"/>
          </p:cNvPicPr>
          <p:nvPr/>
        </p:nvPicPr>
        <p:blipFill>
          <a:blip r:embed="rId26"/>
          <a:stretch>
            <a:fillRect/>
          </a:stretch>
        </p:blipFill>
        <p:spPr>
          <a:xfrm>
            <a:off x="8296303" y="1984914"/>
            <a:ext cx="1177090" cy="532045"/>
          </a:xfrm>
          <a:prstGeom prst="rect">
            <a:avLst/>
          </a:prstGeom>
        </p:spPr>
      </p:pic>
      <p:pic>
        <p:nvPicPr>
          <p:cNvPr id="28" name="Picture 27" descr="A blue and white logo&#10;&#10;Description automatically generated with low confidence">
            <a:extLst>
              <a:ext uri="{FF2B5EF4-FFF2-40B4-BE49-F238E27FC236}">
                <a16:creationId xmlns:a16="http://schemas.microsoft.com/office/drawing/2014/main" id="{99CF1C1B-4E9C-374A-AECE-04FB63B53520}"/>
              </a:ext>
            </a:extLst>
          </p:cNvPr>
          <p:cNvPicPr>
            <a:picLocks noChangeAspect="1"/>
          </p:cNvPicPr>
          <p:nvPr/>
        </p:nvPicPr>
        <p:blipFill>
          <a:blip r:embed="rId27"/>
          <a:stretch>
            <a:fillRect/>
          </a:stretch>
        </p:blipFill>
        <p:spPr>
          <a:xfrm>
            <a:off x="10998787" y="2726655"/>
            <a:ext cx="1127309" cy="608389"/>
          </a:xfrm>
          <a:prstGeom prst="rect">
            <a:avLst/>
          </a:prstGeom>
        </p:spPr>
      </p:pic>
      <p:sp>
        <p:nvSpPr>
          <p:cNvPr id="9" name="Titolo 1">
            <a:extLst>
              <a:ext uri="{FF2B5EF4-FFF2-40B4-BE49-F238E27FC236}">
                <a16:creationId xmlns:a16="http://schemas.microsoft.com/office/drawing/2014/main" id="{C257B9A0-6008-2F66-EBC1-833B46D90FA3}"/>
              </a:ext>
            </a:extLst>
          </p:cNvPr>
          <p:cNvSpPr txBox="1">
            <a:spLocks/>
          </p:cNvSpPr>
          <p:nvPr/>
        </p:nvSpPr>
        <p:spPr>
          <a:xfrm>
            <a:off x="1092091" y="289273"/>
            <a:ext cx="11216640" cy="822767"/>
          </a:xfrm>
          <a:prstGeom prst="rect">
            <a:avLst/>
          </a:prstGeom>
        </p:spPr>
        <p:txBody>
          <a:bodyPr vert="horz" lIns="97536" tIns="48768" rIns="97536" bIns="48768"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6400" b="1" dirty="0"/>
              <a:t>The PTOLEMY Collaboration</a:t>
            </a:r>
          </a:p>
        </p:txBody>
      </p:sp>
      <p:pic>
        <p:nvPicPr>
          <p:cNvPr id="16" name="Immagine 15" descr="Immagine che contiene uccello, emblema, simbolo, cresta&#10;&#10;Descrizione generata automaticamente">
            <a:extLst>
              <a:ext uri="{FF2B5EF4-FFF2-40B4-BE49-F238E27FC236}">
                <a16:creationId xmlns:a16="http://schemas.microsoft.com/office/drawing/2014/main" id="{C20D7434-AA9E-4AB5-ED42-66AAFB806BC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1140301" y="3436463"/>
            <a:ext cx="518805" cy="646262"/>
          </a:xfrm>
          <a:prstGeom prst="rect">
            <a:avLst/>
          </a:prstGeom>
        </p:spPr>
      </p:pic>
      <p:cxnSp>
        <p:nvCxnSpPr>
          <p:cNvPr id="57" name="Straight Arrow Connector 48">
            <a:extLst>
              <a:ext uri="{FF2B5EF4-FFF2-40B4-BE49-F238E27FC236}">
                <a16:creationId xmlns:a16="http://schemas.microsoft.com/office/drawing/2014/main" id="{7840B2E3-5780-DA23-C907-FE54765E52A8}"/>
              </a:ext>
            </a:extLst>
          </p:cNvPr>
          <p:cNvCxnSpPr>
            <a:cxnSpLocks/>
          </p:cNvCxnSpPr>
          <p:nvPr/>
        </p:nvCxnSpPr>
        <p:spPr>
          <a:xfrm flipH="1">
            <a:off x="6331002" y="3457387"/>
            <a:ext cx="2079391" cy="8813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48">
            <a:extLst>
              <a:ext uri="{FF2B5EF4-FFF2-40B4-BE49-F238E27FC236}">
                <a16:creationId xmlns:a16="http://schemas.microsoft.com/office/drawing/2014/main" id="{271752DC-359D-0E70-486B-D90725F8742F}"/>
              </a:ext>
            </a:extLst>
          </p:cNvPr>
          <p:cNvCxnSpPr>
            <a:cxnSpLocks/>
          </p:cNvCxnSpPr>
          <p:nvPr/>
        </p:nvCxnSpPr>
        <p:spPr>
          <a:xfrm flipH="1">
            <a:off x="6438831" y="3924922"/>
            <a:ext cx="4539776" cy="5445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28" name="Rettangolo 1027">
            <a:extLst>
              <a:ext uri="{FF2B5EF4-FFF2-40B4-BE49-F238E27FC236}">
                <a16:creationId xmlns:a16="http://schemas.microsoft.com/office/drawing/2014/main" id="{D4D4A0CF-CC22-18C6-B593-375725ED0D6A}"/>
              </a:ext>
            </a:extLst>
          </p:cNvPr>
          <p:cNvSpPr/>
          <p:nvPr/>
        </p:nvSpPr>
        <p:spPr>
          <a:xfrm>
            <a:off x="10998787" y="1776549"/>
            <a:ext cx="2026193" cy="29281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840"/>
          </a:p>
        </p:txBody>
      </p:sp>
      <p:sp>
        <p:nvSpPr>
          <p:cNvPr id="1029" name="Rettangolo 1028">
            <a:extLst>
              <a:ext uri="{FF2B5EF4-FFF2-40B4-BE49-F238E27FC236}">
                <a16:creationId xmlns:a16="http://schemas.microsoft.com/office/drawing/2014/main" id="{B70AF811-01B9-FEE7-E242-3D69B5647BF1}"/>
              </a:ext>
            </a:extLst>
          </p:cNvPr>
          <p:cNvSpPr/>
          <p:nvPr/>
        </p:nvSpPr>
        <p:spPr>
          <a:xfrm>
            <a:off x="8372827" y="1877147"/>
            <a:ext cx="2353569" cy="180140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840"/>
          </a:p>
        </p:txBody>
      </p:sp>
      <p:sp>
        <p:nvSpPr>
          <p:cNvPr id="1031" name="Rettangolo 1030">
            <a:extLst>
              <a:ext uri="{FF2B5EF4-FFF2-40B4-BE49-F238E27FC236}">
                <a16:creationId xmlns:a16="http://schemas.microsoft.com/office/drawing/2014/main" id="{88F42C55-23F1-2C3C-46C1-E7A80F10518F}"/>
              </a:ext>
            </a:extLst>
          </p:cNvPr>
          <p:cNvSpPr/>
          <p:nvPr/>
        </p:nvSpPr>
        <p:spPr>
          <a:xfrm>
            <a:off x="6298809" y="1841242"/>
            <a:ext cx="1957439" cy="10257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840"/>
          </a:p>
        </p:txBody>
      </p:sp>
      <p:sp>
        <p:nvSpPr>
          <p:cNvPr id="1033" name="Rettangolo 1032">
            <a:extLst>
              <a:ext uri="{FF2B5EF4-FFF2-40B4-BE49-F238E27FC236}">
                <a16:creationId xmlns:a16="http://schemas.microsoft.com/office/drawing/2014/main" id="{848C3735-F8B2-B144-6986-3EFEDE872834}"/>
              </a:ext>
            </a:extLst>
          </p:cNvPr>
          <p:cNvSpPr/>
          <p:nvPr/>
        </p:nvSpPr>
        <p:spPr>
          <a:xfrm>
            <a:off x="3213478" y="2562172"/>
            <a:ext cx="3023849" cy="11163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840"/>
          </a:p>
        </p:txBody>
      </p:sp>
      <p:sp>
        <p:nvSpPr>
          <p:cNvPr id="1049" name="Rettangolo 1048">
            <a:extLst>
              <a:ext uri="{FF2B5EF4-FFF2-40B4-BE49-F238E27FC236}">
                <a16:creationId xmlns:a16="http://schemas.microsoft.com/office/drawing/2014/main" id="{2152FAEA-5906-8E63-AEB6-2C238AEA7ED1}"/>
              </a:ext>
            </a:extLst>
          </p:cNvPr>
          <p:cNvSpPr/>
          <p:nvPr/>
        </p:nvSpPr>
        <p:spPr>
          <a:xfrm>
            <a:off x="86830" y="2129279"/>
            <a:ext cx="2957893" cy="12959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840"/>
          </a:p>
        </p:txBody>
      </p:sp>
      <p:sp>
        <p:nvSpPr>
          <p:cNvPr id="1051" name="Rettangolo 1050">
            <a:extLst>
              <a:ext uri="{FF2B5EF4-FFF2-40B4-BE49-F238E27FC236}">
                <a16:creationId xmlns:a16="http://schemas.microsoft.com/office/drawing/2014/main" id="{BAB34A8B-53CB-C337-D11B-93D0674B308E}"/>
              </a:ext>
            </a:extLst>
          </p:cNvPr>
          <p:cNvSpPr/>
          <p:nvPr/>
        </p:nvSpPr>
        <p:spPr>
          <a:xfrm>
            <a:off x="60013" y="3506043"/>
            <a:ext cx="1488976" cy="164417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840"/>
          </a:p>
        </p:txBody>
      </p:sp>
      <p:sp>
        <p:nvSpPr>
          <p:cNvPr id="1053" name="Rettangolo 1052">
            <a:extLst>
              <a:ext uri="{FF2B5EF4-FFF2-40B4-BE49-F238E27FC236}">
                <a16:creationId xmlns:a16="http://schemas.microsoft.com/office/drawing/2014/main" id="{957585CC-8A67-D598-EDA3-B6F707C5F02B}"/>
              </a:ext>
            </a:extLst>
          </p:cNvPr>
          <p:cNvSpPr/>
          <p:nvPr/>
        </p:nvSpPr>
        <p:spPr>
          <a:xfrm>
            <a:off x="10726396" y="5721252"/>
            <a:ext cx="2100636" cy="87224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840"/>
          </a:p>
        </p:txBody>
      </p:sp>
      <p:sp>
        <p:nvSpPr>
          <p:cNvPr id="3" name="Slide Number Placeholder 2">
            <a:extLst>
              <a:ext uri="{FF2B5EF4-FFF2-40B4-BE49-F238E27FC236}">
                <a16:creationId xmlns:a16="http://schemas.microsoft.com/office/drawing/2014/main" id="{841FD0E0-B10C-574F-BFD3-2D46E5A103D0}"/>
              </a:ext>
            </a:extLst>
          </p:cNvPr>
          <p:cNvSpPr>
            <a:spLocks noGrp="1"/>
          </p:cNvSpPr>
          <p:nvPr>
            <p:ph type="sldNum" sz="quarter" idx="12"/>
          </p:nvPr>
        </p:nvSpPr>
        <p:spPr/>
        <p:txBody>
          <a:bodyPr/>
          <a:lstStyle/>
          <a:p>
            <a:fld id="{912ED2F1-27A9-4647-B88A-FE67DEDCE6CD}" type="slidenum">
              <a:rPr lang="it-IT" smtClean="0"/>
              <a:t>32</a:t>
            </a:fld>
            <a:endParaRPr lang="it-IT"/>
          </a:p>
        </p:txBody>
      </p:sp>
    </p:spTree>
    <p:extLst>
      <p:ext uri="{BB962C8B-B14F-4D97-AF65-F5344CB8AC3E}">
        <p14:creationId xmlns:p14="http://schemas.microsoft.com/office/powerpoint/2010/main" val="276698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C257B9A0-6008-2F66-EBC1-833B46D90FA3}"/>
              </a:ext>
            </a:extLst>
          </p:cNvPr>
          <p:cNvSpPr txBox="1">
            <a:spLocks/>
          </p:cNvSpPr>
          <p:nvPr/>
        </p:nvSpPr>
        <p:spPr>
          <a:xfrm>
            <a:off x="1092091" y="289273"/>
            <a:ext cx="11216640" cy="822767"/>
          </a:xfrm>
          <a:prstGeom prst="rect">
            <a:avLst/>
          </a:prstGeom>
        </p:spPr>
        <p:txBody>
          <a:bodyPr vert="horz" lIns="97536" tIns="48768" rIns="97536" bIns="48768"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6400" b="1" dirty="0"/>
              <a:t>The PTOLEMY Collaboration</a:t>
            </a:r>
          </a:p>
        </p:txBody>
      </p:sp>
      <p:pic>
        <p:nvPicPr>
          <p:cNvPr id="7" name="Picture 6">
            <a:extLst>
              <a:ext uri="{FF2B5EF4-FFF2-40B4-BE49-F238E27FC236}">
                <a16:creationId xmlns:a16="http://schemas.microsoft.com/office/drawing/2014/main" id="{1B9269FC-EF40-FC42-9FA0-EA6DB6151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91" y="1112040"/>
            <a:ext cx="10820400" cy="8115300"/>
          </a:xfrm>
          <a:prstGeom prst="rect">
            <a:avLst/>
          </a:prstGeom>
        </p:spPr>
      </p:pic>
      <p:sp>
        <p:nvSpPr>
          <p:cNvPr id="11" name="TextBox 10">
            <a:extLst>
              <a:ext uri="{FF2B5EF4-FFF2-40B4-BE49-F238E27FC236}">
                <a16:creationId xmlns:a16="http://schemas.microsoft.com/office/drawing/2014/main" id="{D5346E4C-8BD3-CA49-94E6-9DD69578FAA0}"/>
              </a:ext>
            </a:extLst>
          </p:cNvPr>
          <p:cNvSpPr txBox="1"/>
          <p:nvPr/>
        </p:nvSpPr>
        <p:spPr>
          <a:xfrm>
            <a:off x="4319951" y="9227340"/>
            <a:ext cx="476091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535353"/>
                </a:solidFill>
                <a:effectLst/>
                <a:uFillTx/>
                <a:latin typeface="+mn-lt"/>
                <a:ea typeface="+mn-ea"/>
                <a:cs typeface="+mn-cs"/>
                <a:sym typeface="Gill Sans Light"/>
              </a:rPr>
              <a:t>14 May 2024, </a:t>
            </a:r>
            <a:r>
              <a:rPr kumimoji="0" lang="en-US" sz="3600" b="0" i="0" u="none" strike="noStrike" cap="none" spc="0" normalizeH="0" baseline="0" dirty="0" err="1">
                <a:ln>
                  <a:noFill/>
                </a:ln>
                <a:solidFill>
                  <a:srgbClr val="535353"/>
                </a:solidFill>
                <a:effectLst/>
                <a:uFillTx/>
                <a:latin typeface="+mn-lt"/>
                <a:ea typeface="+mn-ea"/>
                <a:cs typeface="+mn-cs"/>
                <a:sym typeface="Gill Sans Light"/>
              </a:rPr>
              <a:t>Pollica</a:t>
            </a:r>
            <a:r>
              <a:rPr kumimoji="0" lang="en-US" sz="3600" b="0" i="0" u="none" strike="noStrike" cap="none" spc="0" normalizeH="0" baseline="0" dirty="0">
                <a:ln>
                  <a:noFill/>
                </a:ln>
                <a:solidFill>
                  <a:srgbClr val="535353"/>
                </a:solidFill>
                <a:effectLst/>
                <a:uFillTx/>
                <a:latin typeface="+mn-lt"/>
                <a:ea typeface="+mn-ea"/>
                <a:cs typeface="+mn-cs"/>
                <a:sym typeface="Gill Sans Light"/>
              </a:rPr>
              <a:t>, Italy</a:t>
            </a:r>
          </a:p>
        </p:txBody>
      </p:sp>
      <p:sp>
        <p:nvSpPr>
          <p:cNvPr id="14" name="Slide Number Placeholder 13">
            <a:extLst>
              <a:ext uri="{FF2B5EF4-FFF2-40B4-BE49-F238E27FC236}">
                <a16:creationId xmlns:a16="http://schemas.microsoft.com/office/drawing/2014/main" id="{B3AB2021-B6C7-0840-AB22-5E4AA14427A5}"/>
              </a:ext>
            </a:extLst>
          </p:cNvPr>
          <p:cNvSpPr>
            <a:spLocks noGrp="1"/>
          </p:cNvSpPr>
          <p:nvPr>
            <p:ph type="sldNum" sz="quarter" idx="12"/>
          </p:nvPr>
        </p:nvSpPr>
        <p:spPr/>
        <p:txBody>
          <a:bodyPr/>
          <a:lstStyle/>
          <a:p>
            <a:fld id="{912ED2F1-27A9-4647-B88A-FE67DEDCE6CD}" type="slidenum">
              <a:rPr lang="it-IT" smtClean="0"/>
              <a:t>33</a:t>
            </a:fld>
            <a:endParaRPr lang="it-IT"/>
          </a:p>
        </p:txBody>
      </p:sp>
    </p:spTree>
    <p:extLst>
      <p:ext uri="{BB962C8B-B14F-4D97-AF65-F5344CB8AC3E}">
        <p14:creationId xmlns:p14="http://schemas.microsoft.com/office/powerpoint/2010/main" val="1995406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TOLEMY aims at eventually detect  cosmic neutrino background on  a long term time scale…"/>
          <p:cNvSpPr txBox="1">
            <a:spLocks noGrp="1"/>
          </p:cNvSpPr>
          <p:nvPr>
            <p:ph type="body" idx="1"/>
          </p:nvPr>
        </p:nvSpPr>
        <p:spPr>
          <a:xfrm>
            <a:off x="355600" y="2181112"/>
            <a:ext cx="12293600" cy="6814970"/>
          </a:xfrm>
          <a:prstGeom prst="rect">
            <a:avLst/>
          </a:prstGeom>
        </p:spPr>
        <p:txBody>
          <a:bodyPr anchor="t">
            <a:normAutofit fontScale="92500"/>
          </a:bodyPr>
          <a:lstStyle/>
          <a:p>
            <a:pPr marL="407504" indent="-407504" defTabSz="525779">
              <a:spcBef>
                <a:spcPts val="1300"/>
              </a:spcBef>
              <a:buClr>
                <a:srgbClr val="000000"/>
              </a:buClr>
              <a:defRPr sz="3059"/>
            </a:pPr>
            <a:r>
              <a:rPr dirty="0">
                <a:solidFill>
                  <a:srgbClr val="000000"/>
                </a:solidFill>
              </a:rPr>
              <a:t>PTOLEMY</a:t>
            </a:r>
            <a:r>
              <a:rPr lang="en-US" dirty="0">
                <a:solidFill>
                  <a:srgbClr val="000000"/>
                </a:solidFill>
              </a:rPr>
              <a:t>’s</a:t>
            </a:r>
            <a:r>
              <a:rPr dirty="0">
                <a:solidFill>
                  <a:srgbClr val="000000"/>
                </a:solidFill>
              </a:rPr>
              <a:t> </a:t>
            </a:r>
            <a:r>
              <a:rPr lang="en-US" dirty="0">
                <a:solidFill>
                  <a:srgbClr val="000000"/>
                </a:solidFill>
              </a:rPr>
              <a:t>goal is to</a:t>
            </a:r>
            <a:r>
              <a:rPr dirty="0">
                <a:solidFill>
                  <a:srgbClr val="000000"/>
                </a:solidFill>
              </a:rPr>
              <a:t> eventually detect</a:t>
            </a:r>
            <a:r>
              <a:rPr lang="en-US" dirty="0">
                <a:solidFill>
                  <a:srgbClr val="000000"/>
                </a:solidFill>
              </a:rPr>
              <a:t> the</a:t>
            </a:r>
            <a:r>
              <a:rPr dirty="0"/>
              <a:t>  </a:t>
            </a:r>
            <a:r>
              <a:rPr dirty="0">
                <a:solidFill>
                  <a:srgbClr val="2B85DF"/>
                </a:solidFill>
              </a:rPr>
              <a:t>cosmic neutrino background</a:t>
            </a:r>
          </a:p>
          <a:p>
            <a:pPr marL="407504" indent="-407504" defTabSz="525779">
              <a:spcBef>
                <a:spcPts val="1300"/>
              </a:spcBef>
              <a:buClr>
                <a:srgbClr val="000000"/>
              </a:buClr>
              <a:defRPr sz="3059">
                <a:solidFill>
                  <a:srgbClr val="000000"/>
                </a:solidFill>
              </a:defRPr>
            </a:pPr>
            <a:r>
              <a:rPr dirty="0"/>
              <a:t>The detector prototype will be ready at </a:t>
            </a:r>
            <a:r>
              <a:rPr dirty="0">
                <a:solidFill>
                  <a:srgbClr val="2B85DF"/>
                </a:solidFill>
              </a:rPr>
              <a:t>LNGS</a:t>
            </a:r>
            <a:r>
              <a:rPr dirty="0"/>
              <a:t> by the </a:t>
            </a:r>
            <a:r>
              <a:rPr lang="en-US" dirty="0"/>
              <a:t>end of this</a:t>
            </a:r>
            <a:r>
              <a:rPr dirty="0"/>
              <a:t> year </a:t>
            </a:r>
          </a:p>
          <a:p>
            <a:pPr marL="407504" indent="-407504" defTabSz="525779">
              <a:spcBef>
                <a:spcPts val="1300"/>
              </a:spcBef>
              <a:buClr>
                <a:srgbClr val="000000"/>
              </a:buClr>
              <a:defRPr sz="3059">
                <a:solidFill>
                  <a:srgbClr val="000000"/>
                </a:solidFill>
              </a:defRPr>
            </a:pPr>
            <a:r>
              <a:rPr dirty="0"/>
              <a:t>Prototype baseline option is:  T embedded on graphene; New concept EM filter; electron energy resolution measured in several steps (SDD</a:t>
            </a:r>
            <a:r>
              <a:rPr lang="en-US" dirty="0"/>
              <a:t>/electrostatic spec/TES</a:t>
            </a:r>
            <a:r>
              <a:rPr dirty="0"/>
              <a:t>). </a:t>
            </a:r>
            <a:r>
              <a:rPr lang="en-US" dirty="0"/>
              <a:t>U</a:t>
            </a:r>
            <a:r>
              <a:rPr dirty="0"/>
              <a:t>ltimately operat</a:t>
            </a:r>
            <a:r>
              <a:rPr lang="en-US" dirty="0"/>
              <a:t>ing</a:t>
            </a:r>
            <a:r>
              <a:rPr dirty="0"/>
              <a:t> </a:t>
            </a:r>
            <a:r>
              <a:rPr dirty="0">
                <a:solidFill>
                  <a:srgbClr val="2B85DF"/>
                </a:solidFill>
              </a:rPr>
              <a:t>with sub-eV energy resolution</a:t>
            </a:r>
            <a:r>
              <a:rPr dirty="0"/>
              <a:t>.</a:t>
            </a:r>
          </a:p>
          <a:p>
            <a:pPr marL="407504" indent="-407504" defTabSz="525779">
              <a:spcBef>
                <a:spcPts val="1300"/>
              </a:spcBef>
              <a:buClr>
                <a:srgbClr val="000000"/>
              </a:buClr>
              <a:defRPr sz="3059">
                <a:solidFill>
                  <a:srgbClr val="000000"/>
                </a:solidFill>
              </a:defRPr>
            </a:pPr>
            <a:r>
              <a:rPr dirty="0">
                <a:solidFill>
                  <a:srgbClr val="2B85DF"/>
                </a:solidFill>
              </a:rPr>
              <a:t>Ultimate goals of </a:t>
            </a:r>
            <a:r>
              <a:rPr lang="en-US" dirty="0">
                <a:solidFill>
                  <a:srgbClr val="2B85DF"/>
                </a:solidFill>
              </a:rPr>
              <a:t>the Demonstrator</a:t>
            </a:r>
            <a:r>
              <a:rPr dirty="0"/>
              <a:t>: instrumented mass ~ hundreds of 𝜇g, energy resolution 50-100 </a:t>
            </a:r>
            <a:r>
              <a:rPr dirty="0" err="1"/>
              <a:t>meV</a:t>
            </a:r>
            <a:r>
              <a:rPr dirty="0"/>
              <a:t>,  T storage solution will come from optimization of atomic T support structure.  </a:t>
            </a:r>
            <a:r>
              <a:rPr dirty="0">
                <a:solidFill>
                  <a:srgbClr val="2B85DF"/>
                </a:solidFill>
              </a:rPr>
              <a:t>Time scale 5 years.</a:t>
            </a:r>
            <a:endParaRPr lang="en-US" dirty="0">
              <a:solidFill>
                <a:schemeClr val="tx1">
                  <a:lumMod val="50000"/>
                </a:schemeClr>
              </a:solidFill>
            </a:endParaRPr>
          </a:p>
          <a:p>
            <a:pPr marL="407504" indent="-407504" defTabSz="525779">
              <a:spcBef>
                <a:spcPts val="1300"/>
              </a:spcBef>
              <a:buClr>
                <a:srgbClr val="000000"/>
              </a:buClr>
              <a:defRPr sz="3059">
                <a:solidFill>
                  <a:srgbClr val="000000"/>
                </a:solidFill>
              </a:defRPr>
            </a:pPr>
            <a:r>
              <a:rPr lang="en-IT" dirty="0">
                <a:solidFill>
                  <a:schemeClr val="tx1">
                    <a:lumMod val="50000"/>
                  </a:schemeClr>
                </a:solidFill>
              </a:rPr>
              <a:t>“Intermediate” </a:t>
            </a:r>
            <a:r>
              <a:rPr lang="en-IT">
                <a:solidFill>
                  <a:schemeClr val="tx1">
                    <a:lumMod val="50000"/>
                  </a:schemeClr>
                </a:solidFill>
              </a:rPr>
              <a:t>physics </a:t>
            </a:r>
            <a:r>
              <a:rPr lang="en-US" dirty="0">
                <a:solidFill>
                  <a:schemeClr val="tx1">
                    <a:lumMod val="50000"/>
                  </a:schemeClr>
                </a:solidFill>
              </a:rPr>
              <a:t>program</a:t>
            </a:r>
            <a:r>
              <a:rPr lang="en-IT">
                <a:solidFill>
                  <a:schemeClr val="tx1">
                    <a:lumMod val="50000"/>
                  </a:schemeClr>
                </a:solidFill>
              </a:rPr>
              <a:t> o</a:t>
            </a:r>
            <a:r>
              <a:rPr lang="en-US" dirty="0">
                <a:solidFill>
                  <a:schemeClr val="tx1">
                    <a:lumMod val="50000"/>
                  </a:schemeClr>
                </a:solidFill>
              </a:rPr>
              <a:t>f</a:t>
            </a:r>
            <a:r>
              <a:rPr lang="en-IT">
                <a:solidFill>
                  <a:schemeClr val="tx1">
                    <a:lumMod val="50000"/>
                  </a:schemeClr>
                </a:solidFill>
              </a:rPr>
              <a:t> </a:t>
            </a:r>
            <a:r>
              <a:rPr lang="en-IT" dirty="0">
                <a:solidFill>
                  <a:schemeClr val="tx1">
                    <a:lumMod val="50000"/>
                  </a:schemeClr>
                </a:solidFill>
              </a:rPr>
              <a:t>Demonstrator: neutrino mass measurements (</a:t>
            </a:r>
            <a:r>
              <a:rPr lang="en-IT">
                <a:solidFill>
                  <a:schemeClr val="tx1">
                    <a:lumMod val="50000"/>
                  </a:schemeClr>
                </a:solidFill>
              </a:rPr>
              <a:t>or limit</a:t>
            </a:r>
            <a:r>
              <a:rPr lang="en-US" dirty="0">
                <a:solidFill>
                  <a:schemeClr val="tx1">
                    <a:lumMod val="50000"/>
                  </a:schemeClr>
                </a:solidFill>
              </a:rPr>
              <a:t>s</a:t>
            </a:r>
            <a:r>
              <a:rPr lang="en-IT">
                <a:solidFill>
                  <a:schemeClr val="tx1">
                    <a:lumMod val="50000"/>
                  </a:schemeClr>
                </a:solidFill>
              </a:rPr>
              <a:t>) </a:t>
            </a:r>
            <a:r>
              <a:rPr lang="en-US" dirty="0">
                <a:solidFill>
                  <a:schemeClr val="tx1">
                    <a:lumMod val="50000"/>
                  </a:schemeClr>
                </a:solidFill>
              </a:rPr>
              <a:t>beyond what has been achieved by all previous experiments</a:t>
            </a:r>
            <a:r>
              <a:rPr lang="en-IT">
                <a:solidFill>
                  <a:schemeClr val="tx1">
                    <a:lumMod val="50000"/>
                  </a:schemeClr>
                </a:solidFill>
              </a:rPr>
              <a:t>.</a:t>
            </a:r>
            <a:endParaRPr lang="en-US" dirty="0">
              <a:solidFill>
                <a:schemeClr val="tx1">
                  <a:lumMod val="50000"/>
                </a:schemeClr>
              </a:solidFill>
            </a:endParaRPr>
          </a:p>
          <a:p>
            <a:pPr marL="407504" indent="-407504" defTabSz="525779">
              <a:spcBef>
                <a:spcPts val="1300"/>
              </a:spcBef>
              <a:buClr>
                <a:srgbClr val="000000"/>
              </a:buClr>
              <a:defRPr sz="3059">
                <a:solidFill>
                  <a:srgbClr val="000000"/>
                </a:solidFill>
              </a:defRPr>
            </a:pPr>
            <a:r>
              <a:rPr lang="en-US" dirty="0">
                <a:solidFill>
                  <a:schemeClr val="tx1">
                    <a:lumMod val="50000"/>
                  </a:schemeClr>
                </a:solidFill>
              </a:rPr>
              <a:t>Submitted letter of intent to European Strategy for Particle Physics 2026 (#28)</a:t>
            </a:r>
            <a:endParaRPr dirty="0">
              <a:solidFill>
                <a:schemeClr val="tx1">
                  <a:lumMod val="50000"/>
                </a:schemeClr>
              </a:solidFill>
            </a:endParaRPr>
          </a:p>
        </p:txBody>
      </p:sp>
      <p:sp>
        <p:nvSpPr>
          <p:cNvPr id="322" name="conclusion"/>
          <p:cNvSpPr txBox="1">
            <a:spLocks noGrp="1"/>
          </p:cNvSpPr>
          <p:nvPr>
            <p:ph type="title"/>
          </p:nvPr>
        </p:nvSpPr>
        <p:spPr>
          <a:xfrm>
            <a:off x="355600" y="-539976"/>
            <a:ext cx="12293600" cy="2438401"/>
          </a:xfrm>
          <a:prstGeom prst="rect">
            <a:avLst/>
          </a:prstGeom>
        </p:spPr>
        <p:txBody>
          <a:bodyPr/>
          <a:lstStyle>
            <a:lvl1pPr>
              <a:defRPr sz="5200">
                <a:solidFill>
                  <a:srgbClr val="000000"/>
                </a:solidFill>
                <a:latin typeface="Gill Sans SemiBold"/>
                <a:ea typeface="Gill Sans SemiBold"/>
                <a:cs typeface="Gill Sans SemiBold"/>
                <a:sym typeface="Gill Sans SemiBold"/>
              </a:defRPr>
            </a:lvl1pPr>
          </a:lstStyle>
          <a:p>
            <a:r>
              <a:t>conclusion</a:t>
            </a:r>
          </a:p>
        </p:txBody>
      </p:sp>
      <p:sp>
        <p:nvSpPr>
          <p:cNvPr id="2" name="Slide Number Placeholder 1">
            <a:extLst>
              <a:ext uri="{FF2B5EF4-FFF2-40B4-BE49-F238E27FC236}">
                <a16:creationId xmlns:a16="http://schemas.microsoft.com/office/drawing/2014/main" id="{7BC1E739-CE0B-46DF-3A20-17CEC8A4F141}"/>
              </a:ext>
            </a:extLst>
          </p:cNvPr>
          <p:cNvSpPr>
            <a:spLocks noGrp="1"/>
          </p:cNvSpPr>
          <p:nvPr>
            <p:ph type="sldNum" sz="quarter" idx="2"/>
          </p:nvPr>
        </p:nvSpPr>
        <p:spPr/>
        <p:txBody>
          <a:bodyPr/>
          <a:lstStyle/>
          <a:p>
            <a:fld id="{86CB4B4D-7CA3-9044-876B-883B54F8677D}" type="slidenum">
              <a:rPr lang="en-IT" smtClean="0"/>
              <a:t>34</a:t>
            </a:fld>
            <a:endParaRPr lang="en-IT"/>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77CF7-E0C9-0B01-5760-D9CCFCBBD475}"/>
              </a:ext>
            </a:extLst>
          </p:cNvPr>
          <p:cNvSpPr>
            <a:spLocks noGrp="1"/>
          </p:cNvSpPr>
          <p:nvPr>
            <p:ph type="title"/>
          </p:nvPr>
        </p:nvSpPr>
        <p:spPr>
          <a:xfrm>
            <a:off x="670014" y="3176916"/>
            <a:ext cx="11664773" cy="1203845"/>
          </a:xfrm>
        </p:spPr>
        <p:txBody>
          <a:bodyPr/>
          <a:lstStyle/>
          <a:p>
            <a:pPr algn="ctr"/>
            <a:r>
              <a:rPr lang="en-US" dirty="0"/>
              <a:t>Backup</a:t>
            </a:r>
          </a:p>
        </p:txBody>
      </p:sp>
    </p:spTree>
    <p:extLst>
      <p:ext uri="{BB962C8B-B14F-4D97-AF65-F5344CB8AC3E}">
        <p14:creationId xmlns:p14="http://schemas.microsoft.com/office/powerpoint/2010/main" val="3275404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358E0-D2A4-1589-1476-D92B6FD6FF9F}"/>
            </a:ext>
          </a:extLst>
        </p:cNvPr>
        <p:cNvGrpSpPr/>
        <p:nvPr/>
      </p:nvGrpSpPr>
      <p:grpSpPr>
        <a:xfrm>
          <a:off x="0" y="0"/>
          <a:ext cx="0" cy="0"/>
          <a:chOff x="0" y="0"/>
          <a:chExt cx="0" cy="0"/>
        </a:xfrm>
      </p:grpSpPr>
      <p:sp>
        <p:nvSpPr>
          <p:cNvPr id="235" name="PlaceHolder 1">
            <a:extLst>
              <a:ext uri="{FF2B5EF4-FFF2-40B4-BE49-F238E27FC236}">
                <a16:creationId xmlns:a16="http://schemas.microsoft.com/office/drawing/2014/main" id="{1326A479-CACC-8F8E-26F3-79E391A8325F}"/>
              </a:ext>
            </a:extLst>
          </p:cNvPr>
          <p:cNvSpPr>
            <a:spLocks noGrp="1"/>
          </p:cNvSpPr>
          <p:nvPr>
            <p:ph type="title"/>
          </p:nvPr>
        </p:nvSpPr>
        <p:spPr>
          <a:xfrm>
            <a:off x="636337" y="656177"/>
            <a:ext cx="11702720" cy="1220940"/>
          </a:xfrm>
          <a:prstGeom prst="rect">
            <a:avLst/>
          </a:prstGeom>
          <a:noFill/>
          <a:ln w="0">
            <a:noFill/>
          </a:ln>
        </p:spPr>
        <p:txBody>
          <a:bodyPr vert="horz" lIns="0" tIns="0" rIns="0" bIns="0" rtlCol="0" anchor="ctr">
            <a:noAutofit/>
          </a:bodyPr>
          <a:lstStyle/>
          <a:p>
            <a:pPr algn="ctr">
              <a:buNone/>
            </a:pPr>
            <a:r>
              <a:rPr lang="en-US" sz="4644" b="1" spc="-1" dirty="0"/>
              <a:t>Sensitivity as a function of tritium mass</a:t>
            </a:r>
          </a:p>
        </p:txBody>
      </p:sp>
      <p:pic>
        <p:nvPicPr>
          <p:cNvPr id="236" name="Picture 235">
            <a:extLst>
              <a:ext uri="{FF2B5EF4-FFF2-40B4-BE49-F238E27FC236}">
                <a16:creationId xmlns:a16="http://schemas.microsoft.com/office/drawing/2014/main" id="{AD95ED5C-CAE9-51B0-AF67-9F21929962DC}"/>
              </a:ext>
            </a:extLst>
          </p:cNvPr>
          <p:cNvPicPr/>
          <p:nvPr/>
        </p:nvPicPr>
        <p:blipFill>
          <a:blip r:embed="rId3"/>
          <a:stretch/>
        </p:blipFill>
        <p:spPr>
          <a:xfrm>
            <a:off x="205457" y="2220899"/>
            <a:ext cx="7607535" cy="5539972"/>
          </a:xfrm>
          <a:prstGeom prst="rect">
            <a:avLst/>
          </a:prstGeom>
          <a:ln w="0">
            <a:noFill/>
          </a:ln>
        </p:spPr>
      </p:pic>
      <p:sp>
        <p:nvSpPr>
          <p:cNvPr id="237" name="TextBox 236">
            <a:extLst>
              <a:ext uri="{FF2B5EF4-FFF2-40B4-BE49-F238E27FC236}">
                <a16:creationId xmlns:a16="http://schemas.microsoft.com/office/drawing/2014/main" id="{42BBEB31-FE69-4799-21A5-7AAC6143AC3D}"/>
              </a:ext>
            </a:extLst>
          </p:cNvPr>
          <p:cNvSpPr txBox="1"/>
          <p:nvPr/>
        </p:nvSpPr>
        <p:spPr>
          <a:xfrm>
            <a:off x="8257941" y="2142582"/>
            <a:ext cx="4746860" cy="5655953"/>
          </a:xfrm>
          <a:prstGeom prst="rect">
            <a:avLst/>
          </a:prstGeom>
          <a:noFill/>
          <a:ln w="0">
            <a:noFill/>
          </a:ln>
        </p:spPr>
        <p:txBody>
          <a:bodyPr lIns="116103" tIns="58051" rIns="116103" bIns="58051" anchor="t">
            <a:noAutofit/>
          </a:bodyPr>
          <a:lstStyle/>
          <a:p>
            <a:r>
              <a:rPr lang="en-US" sz="2322" b="1" spc="-1" dirty="0">
                <a:latin typeface="Arial"/>
              </a:rPr>
              <a:t>Remarks:</a:t>
            </a:r>
            <a:endParaRPr lang="en-US" sz="2322" spc="-1" dirty="0">
              <a:latin typeface="Arial"/>
            </a:endParaRPr>
          </a:p>
          <a:p>
            <a:endParaRPr lang="en-US" sz="2322" spc="-1" dirty="0">
              <a:latin typeface="Arial"/>
            </a:endParaRPr>
          </a:p>
          <a:p>
            <a:r>
              <a:rPr lang="en-US" sz="2322" spc="-1" dirty="0">
                <a:latin typeface="Arial"/>
              </a:rPr>
              <a:t>- the sensitivity is weakly dependent upon the energy resolution (500 </a:t>
            </a:r>
            <a:r>
              <a:rPr lang="en-US" sz="2322" spc="-1" dirty="0" err="1">
                <a:latin typeface="Arial"/>
              </a:rPr>
              <a:t>meV</a:t>
            </a:r>
            <a:r>
              <a:rPr lang="en-US" sz="2322" spc="-1" dirty="0">
                <a:latin typeface="Arial"/>
              </a:rPr>
              <a:t> is already a good starting point)</a:t>
            </a:r>
          </a:p>
          <a:p>
            <a:endParaRPr lang="en-US" sz="2322" spc="-1" dirty="0">
              <a:latin typeface="Arial"/>
            </a:endParaRPr>
          </a:p>
          <a:p>
            <a:pPr marL="365771" indent="-365771">
              <a:buFontTx/>
              <a:buChar char="-"/>
            </a:pPr>
            <a:r>
              <a:rPr lang="en-US" sz="2322" spc="-1" dirty="0">
                <a:latin typeface="Arial"/>
              </a:rPr>
              <a:t>1 </a:t>
            </a:r>
            <a:r>
              <a:rPr lang="en-US" sz="2322" spc="-1" dirty="0" err="1">
                <a:latin typeface="Arial"/>
                <a:ea typeface="Arial"/>
              </a:rPr>
              <a:t>μg</a:t>
            </a:r>
            <a:r>
              <a:rPr lang="en-US" sz="2322" spc="-1" dirty="0">
                <a:latin typeface="Arial"/>
                <a:ea typeface="Arial"/>
              </a:rPr>
              <a:t> (</a:t>
            </a:r>
            <a:r>
              <a:rPr lang="en-US" sz="2322" spc="-1" dirty="0">
                <a:latin typeface="Arial"/>
              </a:rPr>
              <a:t>7x7 cm</a:t>
            </a:r>
            <a:r>
              <a:rPr lang="en-US" sz="2322" spc="-1" baseline="30000" dirty="0">
                <a:latin typeface="Arial"/>
              </a:rPr>
              <a:t>2</a:t>
            </a:r>
            <a:r>
              <a:rPr lang="en-US" sz="2322" spc="-1" dirty="0">
                <a:latin typeface="Arial"/>
              </a:rPr>
              <a:t>) </a:t>
            </a:r>
            <a:r>
              <a:rPr lang="en-US" sz="2322" spc="-1" dirty="0">
                <a:latin typeface="Arial"/>
                <a:ea typeface="Arial"/>
              </a:rPr>
              <a:t>already provides competitive sensitivity</a:t>
            </a:r>
          </a:p>
          <a:p>
            <a:endParaRPr lang="en-US" sz="2322" spc="-1" dirty="0">
              <a:latin typeface="Arial"/>
            </a:endParaRPr>
          </a:p>
          <a:p>
            <a:r>
              <a:rPr lang="en-US" sz="2322" spc="-1" dirty="0">
                <a:latin typeface="Arial"/>
                <a:ea typeface="Arial"/>
              </a:rPr>
              <a:t>- 100</a:t>
            </a:r>
            <a:r>
              <a:rPr lang="en-US" sz="2322" spc="-1" dirty="0">
                <a:latin typeface="Arial"/>
                <a:ea typeface="Noto Sans CJK SC"/>
              </a:rPr>
              <a:t> </a:t>
            </a:r>
            <a:r>
              <a:rPr lang="en-US" sz="2322" spc="-1" dirty="0" err="1">
                <a:latin typeface="Arial"/>
                <a:ea typeface="Arial"/>
              </a:rPr>
              <a:t>μg</a:t>
            </a:r>
            <a:r>
              <a:rPr lang="en-US" sz="2322" spc="-1" dirty="0">
                <a:latin typeface="Arial"/>
                <a:ea typeface="Arial"/>
              </a:rPr>
              <a:t> (0.5 m</a:t>
            </a:r>
            <a:r>
              <a:rPr lang="en-US" sz="2322" spc="-1" baseline="33000" dirty="0">
                <a:latin typeface="Arial"/>
                <a:ea typeface="Arial"/>
              </a:rPr>
              <a:t>2</a:t>
            </a:r>
            <a:r>
              <a:rPr lang="en-US" sz="2322" spc="-1" dirty="0">
                <a:latin typeface="Arial"/>
                <a:ea typeface="Arial"/>
              </a:rPr>
              <a:t>) can potentially probe the neutrino mass down to the IO scenario</a:t>
            </a:r>
            <a:endParaRPr lang="en-US" sz="2322" spc="-1" dirty="0">
              <a:latin typeface="Arial"/>
            </a:endParaRPr>
          </a:p>
        </p:txBody>
      </p:sp>
      <p:sp>
        <p:nvSpPr>
          <p:cNvPr id="2" name="TextBox 1">
            <a:extLst>
              <a:ext uri="{FF2B5EF4-FFF2-40B4-BE49-F238E27FC236}">
                <a16:creationId xmlns:a16="http://schemas.microsoft.com/office/drawing/2014/main" id="{B8FD093D-4DCD-FEBE-D2E2-61AF96002342}"/>
              </a:ext>
            </a:extLst>
          </p:cNvPr>
          <p:cNvSpPr txBox="1"/>
          <p:nvPr/>
        </p:nvSpPr>
        <p:spPr>
          <a:xfrm>
            <a:off x="-140680" y="7798535"/>
            <a:ext cx="13239609" cy="1865126"/>
          </a:xfrm>
          <a:prstGeom prst="rect">
            <a:avLst/>
          </a:prstGeom>
          <a:noFill/>
        </p:spPr>
        <p:txBody>
          <a:bodyPr wrap="square" rtlCol="0">
            <a:spAutoFit/>
          </a:bodyPr>
          <a:lstStyle/>
          <a:p>
            <a:r>
              <a:rPr lang="en-US" sz="3840" dirty="0"/>
              <a:t>In preparation a theory paper on solid state effects on the electron spectrum &amp; consequent theory systematics on </a:t>
            </a:r>
            <a:r>
              <a:rPr lang="en-US" sz="3840" dirty="0" err="1"/>
              <a:t>m</a:t>
            </a:r>
            <a:r>
              <a:rPr lang="en-US" sz="3840" baseline="-25000" dirty="0" err="1">
                <a:latin typeface="Symbol" pitchFamily="2" charset="2"/>
              </a:rPr>
              <a:t>n</a:t>
            </a:r>
            <a:r>
              <a:rPr lang="en-US" sz="3840" baseline="-25000" dirty="0">
                <a:latin typeface="Symbol" pitchFamily="2" charset="2"/>
              </a:rPr>
              <a:t> </a:t>
            </a:r>
            <a:r>
              <a:rPr lang="en-US" sz="3840" baseline="-25000" dirty="0">
                <a:latin typeface="Calibri" panose="020F0502020204030204" pitchFamily="34" charset="0"/>
                <a:cs typeface="Calibri" panose="020F0502020204030204" pitchFamily="34" charset="0"/>
              </a:rPr>
              <a:t> </a:t>
            </a:r>
            <a:r>
              <a:rPr lang="en-US" sz="3840" dirty="0">
                <a:latin typeface="Calibri" panose="020F0502020204030204" pitchFamily="34" charset="0"/>
                <a:cs typeface="Calibri" panose="020F0502020204030204" pitchFamily="34" charset="0"/>
              </a:rPr>
              <a:t>extraction  </a:t>
            </a:r>
          </a:p>
          <a:p>
            <a:r>
              <a:rPr lang="en-US" sz="3840" dirty="0"/>
              <a:t>(A. Casale, A. Esposito G. </a:t>
            </a:r>
            <a:r>
              <a:rPr lang="en-US" sz="3840" dirty="0" err="1"/>
              <a:t>Menichetti</a:t>
            </a:r>
            <a:r>
              <a:rPr lang="en-US" sz="3840" dirty="0"/>
              <a:t>, V. </a:t>
            </a:r>
            <a:r>
              <a:rPr lang="en-US" sz="3840" dirty="0" err="1"/>
              <a:t>Tozzini</a:t>
            </a:r>
            <a:r>
              <a:rPr lang="en-US" sz="3840" dirty="0"/>
              <a:t>)</a:t>
            </a:r>
          </a:p>
        </p:txBody>
      </p:sp>
      <p:sp>
        <p:nvSpPr>
          <p:cNvPr id="4" name="Segnaposto numero diapositiva 2">
            <a:extLst>
              <a:ext uri="{FF2B5EF4-FFF2-40B4-BE49-F238E27FC236}">
                <a16:creationId xmlns:a16="http://schemas.microsoft.com/office/drawing/2014/main" id="{338160C8-0B43-58DB-FA94-9A43A9E204DE}"/>
              </a:ext>
            </a:extLst>
          </p:cNvPr>
          <p:cNvSpPr>
            <a:spLocks noGrp="1"/>
          </p:cNvSpPr>
          <p:nvPr>
            <p:ph type="sldNum" sz="quarter" idx="12"/>
          </p:nvPr>
        </p:nvSpPr>
        <p:spPr>
          <a:xfrm>
            <a:off x="10953939" y="8064000"/>
            <a:ext cx="320601" cy="365293"/>
          </a:xfrm>
        </p:spPr>
        <p:txBody>
          <a:bodyPr/>
          <a:lstStyle/>
          <a:p>
            <a:fld id="{23C7CB26-C4AD-E24C-99F4-9278FBEB9685}" type="slidenum">
              <a:rPr lang="en-IT" sz="1707">
                <a:solidFill>
                  <a:schemeClr val="bg1"/>
                </a:solidFill>
              </a:rPr>
              <a:t>36</a:t>
            </a:fld>
            <a:endParaRPr lang="en-IT" sz="1707">
              <a:solidFill>
                <a:schemeClr val="bg1"/>
              </a:solidFill>
            </a:endParaRPr>
          </a:p>
        </p:txBody>
      </p:sp>
      <p:sp>
        <p:nvSpPr>
          <p:cNvPr id="5" name="TextBox 4">
            <a:extLst>
              <a:ext uri="{FF2B5EF4-FFF2-40B4-BE49-F238E27FC236}">
                <a16:creationId xmlns:a16="http://schemas.microsoft.com/office/drawing/2014/main" id="{3A6152E3-B3BC-5842-1A95-F5DE83447F08}"/>
              </a:ext>
            </a:extLst>
          </p:cNvPr>
          <p:cNvSpPr txBox="1"/>
          <p:nvPr/>
        </p:nvSpPr>
        <p:spPr>
          <a:xfrm>
            <a:off x="3810323" y="7477371"/>
            <a:ext cx="2526654" cy="322076"/>
          </a:xfrm>
          <a:prstGeom prst="rect">
            <a:avLst/>
          </a:prstGeom>
          <a:noFill/>
        </p:spPr>
        <p:txBody>
          <a:bodyPr wrap="none" rtlCol="0">
            <a:spAutoFit/>
          </a:bodyPr>
          <a:lstStyle/>
          <a:p>
            <a:r>
              <a:rPr lang="en-US" sz="1493" dirty="0"/>
              <a:t>(No syst. Uncertainty included)</a:t>
            </a:r>
          </a:p>
        </p:txBody>
      </p:sp>
    </p:spTree>
    <p:extLst>
      <p:ext uri="{BB962C8B-B14F-4D97-AF65-F5344CB8AC3E}">
        <p14:creationId xmlns:p14="http://schemas.microsoft.com/office/powerpoint/2010/main" val="1127881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579023" y="1304468"/>
            <a:ext cx="7846755" cy="1465220"/>
          </a:xfrm>
          <a:prstGeom prst="rect">
            <a:avLst/>
          </a:prstGeom>
          <a:noFill/>
          <a:ln w="0">
            <a:noFill/>
          </a:ln>
        </p:spPr>
        <p:txBody>
          <a:bodyPr lIns="116103" tIns="58051" rIns="116103" bIns="58051" anchor="t">
            <a:noAutofit/>
          </a:bodyPr>
          <a:lstStyle/>
          <a:p>
            <a:pPr algn="l" defTabSz="487695" hangingPunct="1"/>
            <a:r>
              <a:rPr lang="en-US" sz="4267" b="1" kern="1200" spc="-1" dirty="0">
                <a:solidFill>
                  <a:srgbClr val="000000"/>
                </a:solidFill>
                <a:latin typeface="Calibri Light" panose="020F0302020204030204"/>
                <a:ea typeface="Arial"/>
              </a:rPr>
              <a:t>HV High precision stability (LNGS)</a:t>
            </a:r>
            <a:endParaRPr lang="en-US" sz="4267" b="1" kern="1200" spc="-1" dirty="0">
              <a:solidFill>
                <a:srgbClr val="000000"/>
              </a:solidFill>
              <a:latin typeface="Calibri Light" panose="020F0302020204030204"/>
            </a:endParaRPr>
          </a:p>
        </p:txBody>
      </p:sp>
      <p:grpSp>
        <p:nvGrpSpPr>
          <p:cNvPr id="27" name="Group 26"/>
          <p:cNvGrpSpPr/>
          <p:nvPr/>
        </p:nvGrpSpPr>
        <p:grpSpPr>
          <a:xfrm>
            <a:off x="295130" y="2488703"/>
            <a:ext cx="6757661" cy="4091207"/>
            <a:chOff x="228600" y="984084"/>
            <a:chExt cx="5238360" cy="3171396"/>
          </a:xfrm>
        </p:grpSpPr>
        <p:sp>
          <p:nvSpPr>
            <p:cNvPr id="28" name="Straight Connector 27"/>
            <p:cNvSpPr/>
            <p:nvPr/>
          </p:nvSpPr>
          <p:spPr>
            <a:xfrm>
              <a:off x="1065960" y="1295640"/>
              <a:ext cx="241704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29" name="Straight Connector 28"/>
            <p:cNvSpPr/>
            <p:nvPr/>
          </p:nvSpPr>
          <p:spPr>
            <a:xfrm flipV="1">
              <a:off x="1466640" y="1288080"/>
              <a:ext cx="0" cy="604440"/>
            </a:xfrm>
            <a:prstGeom prst="line">
              <a:avLst/>
            </a:prstGeom>
            <a:ln w="38160">
              <a:solidFill>
                <a:srgbClr val="B2B2B2"/>
              </a:solidFill>
              <a:prstDash val="dash"/>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30" name="Straight Connector 29"/>
            <p:cNvSpPr/>
            <p:nvPr/>
          </p:nvSpPr>
          <p:spPr>
            <a:xfrm flipV="1">
              <a:off x="1466640" y="2112840"/>
              <a:ext cx="0" cy="604080"/>
            </a:xfrm>
            <a:prstGeom prst="line">
              <a:avLst/>
            </a:prstGeom>
            <a:ln w="38160">
              <a:solidFill>
                <a:srgbClr val="B2B2B2"/>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31" name="Straight Connector 30"/>
            <p:cNvSpPr/>
            <p:nvPr/>
          </p:nvSpPr>
          <p:spPr>
            <a:xfrm>
              <a:off x="1265040" y="1892160"/>
              <a:ext cx="402840" cy="0"/>
            </a:xfrm>
            <a:prstGeom prst="line">
              <a:avLst/>
            </a:prstGeom>
            <a:ln w="38160">
              <a:solidFill>
                <a:srgbClr val="B2B2B2"/>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32" name="Straight Connector 31"/>
            <p:cNvSpPr/>
            <p:nvPr/>
          </p:nvSpPr>
          <p:spPr>
            <a:xfrm>
              <a:off x="1265040" y="2098440"/>
              <a:ext cx="402840" cy="0"/>
            </a:xfrm>
            <a:prstGeom prst="line">
              <a:avLst/>
            </a:prstGeom>
            <a:ln w="38160">
              <a:solidFill>
                <a:srgbClr val="B2B2B2"/>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33" name="Straight Connector 32"/>
            <p:cNvSpPr/>
            <p:nvPr/>
          </p:nvSpPr>
          <p:spPr>
            <a:xfrm>
              <a:off x="2867040" y="2177640"/>
              <a:ext cx="40284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34" name="Straight Connector 33"/>
            <p:cNvSpPr/>
            <p:nvPr/>
          </p:nvSpPr>
          <p:spPr>
            <a:xfrm>
              <a:off x="2867040" y="1713600"/>
              <a:ext cx="40284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35" name="Straight Connector 34"/>
            <p:cNvSpPr/>
            <p:nvPr/>
          </p:nvSpPr>
          <p:spPr>
            <a:xfrm flipV="1">
              <a:off x="3078000" y="1288080"/>
              <a:ext cx="6120" cy="41904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36" name="Straight Connector 35"/>
            <p:cNvSpPr/>
            <p:nvPr/>
          </p:nvSpPr>
          <p:spPr>
            <a:xfrm flipV="1">
              <a:off x="3078000" y="2192040"/>
              <a:ext cx="6120" cy="50364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37" name="Triangle 36"/>
            <p:cNvSpPr/>
            <p:nvPr/>
          </p:nvSpPr>
          <p:spPr>
            <a:xfrm>
              <a:off x="2150280" y="1492920"/>
              <a:ext cx="251640" cy="201240"/>
            </a:xfrm>
            <a:prstGeom prst="triangle">
              <a:avLst>
                <a:gd name="adj" fmla="val 50000"/>
              </a:avLst>
            </a:prstGeom>
            <a:solidFill>
              <a:srgbClr val="DEE6EF"/>
            </a:solidFill>
            <a:ln w="38160">
              <a:solidFill>
                <a:srgbClr val="2A6099"/>
              </a:solidFill>
              <a:round/>
            </a:ln>
          </p:spPr>
          <p:style>
            <a:lnRef idx="0">
              <a:scrgbClr r="0" g="0" b="0"/>
            </a:lnRef>
            <a:fillRef idx="0">
              <a:scrgbClr r="0" g="0" b="0"/>
            </a:fillRef>
            <a:effectRef idx="0">
              <a:scrgbClr r="0" g="0" b="0"/>
            </a:effectRef>
            <a:fontRef idx="minor"/>
          </p:style>
          <p:txBody>
            <a:bodyPr lIns="140717" tIns="3715" rIns="140717" bIns="3715" anchor="ctr">
              <a:noAutofit/>
            </a:bodyPr>
            <a:lstStyle/>
            <a:p>
              <a:pPr algn="l" defTabSz="487695" hangingPunct="1"/>
              <a:endParaRPr lang="en-US" sz="2322" kern="1200" spc="-1">
                <a:solidFill>
                  <a:srgbClr val="000000"/>
                </a:solidFill>
                <a:latin typeface="Arial"/>
              </a:endParaRPr>
            </a:p>
          </p:txBody>
        </p:sp>
        <p:sp>
          <p:nvSpPr>
            <p:cNvPr id="38" name="Straight Connector 37"/>
            <p:cNvSpPr/>
            <p:nvPr/>
          </p:nvSpPr>
          <p:spPr>
            <a:xfrm>
              <a:off x="2074320" y="1495800"/>
              <a:ext cx="40248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39" name="Straight Connector 38"/>
            <p:cNvSpPr/>
            <p:nvPr/>
          </p:nvSpPr>
          <p:spPr>
            <a:xfrm>
              <a:off x="3023640" y="1982520"/>
              <a:ext cx="45648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40" name="Triangle 39"/>
            <p:cNvSpPr/>
            <p:nvPr/>
          </p:nvSpPr>
          <p:spPr>
            <a:xfrm rot="5333400">
              <a:off x="3459600" y="1779840"/>
              <a:ext cx="503280" cy="453240"/>
            </a:xfrm>
            <a:prstGeom prst="triangle">
              <a:avLst>
                <a:gd name="adj" fmla="val 50000"/>
              </a:avLst>
            </a:prstGeom>
            <a:solidFill>
              <a:srgbClr val="DEE6EF"/>
            </a:solidFill>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41" name="Oval 40"/>
            <p:cNvSpPr/>
            <p:nvPr/>
          </p:nvSpPr>
          <p:spPr>
            <a:xfrm>
              <a:off x="3968640" y="2258640"/>
              <a:ext cx="452880" cy="453240"/>
            </a:xfrm>
            <a:prstGeom prst="ellipse">
              <a:avLst/>
            </a:prstGeom>
            <a:solidFill>
              <a:srgbClr val="DEE6EF"/>
            </a:solidFill>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42" name="Freeform 41"/>
            <p:cNvSpPr/>
            <p:nvPr/>
          </p:nvSpPr>
          <p:spPr>
            <a:xfrm>
              <a:off x="3934080" y="1992960"/>
              <a:ext cx="248760" cy="251640"/>
            </a:xfrm>
            <a:custGeom>
              <a:avLst/>
              <a:gdLst/>
              <a:ahLst/>
              <a:cxnLst/>
              <a:rect l="0" t="0" r="r" b="b"/>
              <a:pathLst>
                <a:path w="691" h="699" fill="none">
                  <a:moveTo>
                    <a:pt x="0" y="0"/>
                  </a:moveTo>
                  <a:lnTo>
                    <a:pt x="691" y="0"/>
                  </a:lnTo>
                  <a:lnTo>
                    <a:pt x="691" y="699"/>
                  </a:lnTo>
                </a:path>
              </a:pathLst>
            </a:custGeom>
            <a:ln w="38160">
              <a:solidFill>
                <a:srgbClr val="2A6099"/>
              </a:solidFill>
              <a:round/>
            </a:ln>
          </p:spPr>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43" name="Straight Connector 42"/>
            <p:cNvSpPr/>
            <p:nvPr/>
          </p:nvSpPr>
          <p:spPr>
            <a:xfrm>
              <a:off x="2074320" y="1892160"/>
              <a:ext cx="40248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44" name="Straight Connector 43"/>
            <p:cNvSpPr/>
            <p:nvPr/>
          </p:nvSpPr>
          <p:spPr>
            <a:xfrm>
              <a:off x="2074320" y="2288880"/>
              <a:ext cx="40248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45" name="Straight Connector 44"/>
            <p:cNvSpPr/>
            <p:nvPr/>
          </p:nvSpPr>
          <p:spPr>
            <a:xfrm>
              <a:off x="2272320" y="1700280"/>
              <a:ext cx="0" cy="201600"/>
            </a:xfrm>
            <a:prstGeom prst="line">
              <a:avLst/>
            </a:prstGeom>
            <a:ln w="38160">
              <a:solidFill>
                <a:srgbClr val="158466"/>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46" name="Straight Connector 45"/>
            <p:cNvSpPr/>
            <p:nvPr/>
          </p:nvSpPr>
          <p:spPr>
            <a:xfrm>
              <a:off x="2272320" y="2097000"/>
              <a:ext cx="0" cy="20124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47" name="Straight Connector 46"/>
            <p:cNvSpPr/>
            <p:nvPr/>
          </p:nvSpPr>
          <p:spPr>
            <a:xfrm>
              <a:off x="2269440" y="2496240"/>
              <a:ext cx="3240" cy="21420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48" name="Straight Connector 47"/>
            <p:cNvSpPr/>
            <p:nvPr/>
          </p:nvSpPr>
          <p:spPr>
            <a:xfrm>
              <a:off x="2272320" y="1288080"/>
              <a:ext cx="0" cy="20160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49" name="Triangle 48"/>
            <p:cNvSpPr/>
            <p:nvPr/>
          </p:nvSpPr>
          <p:spPr>
            <a:xfrm>
              <a:off x="2152800" y="2295000"/>
              <a:ext cx="252000" cy="201240"/>
            </a:xfrm>
            <a:prstGeom prst="triangle">
              <a:avLst>
                <a:gd name="adj" fmla="val 50000"/>
              </a:avLst>
            </a:prstGeom>
            <a:solidFill>
              <a:srgbClr val="DEE6EF"/>
            </a:solidFill>
            <a:ln w="38160">
              <a:solidFill>
                <a:srgbClr val="2A6099"/>
              </a:solidFill>
              <a:round/>
            </a:ln>
          </p:spPr>
          <p:style>
            <a:lnRef idx="0">
              <a:scrgbClr r="0" g="0" b="0"/>
            </a:lnRef>
            <a:fillRef idx="0">
              <a:scrgbClr r="0" g="0" b="0"/>
            </a:fillRef>
            <a:effectRef idx="0">
              <a:scrgbClr r="0" g="0" b="0"/>
            </a:effectRef>
            <a:fontRef idx="minor"/>
          </p:style>
          <p:txBody>
            <a:bodyPr lIns="140717" tIns="3715" rIns="140717" bIns="3715" anchor="ctr">
              <a:noAutofit/>
            </a:bodyPr>
            <a:lstStyle/>
            <a:p>
              <a:pPr algn="l" defTabSz="487695" hangingPunct="1"/>
              <a:endParaRPr lang="en-US" sz="2322" kern="1200" spc="-1">
                <a:solidFill>
                  <a:srgbClr val="000000"/>
                </a:solidFill>
                <a:latin typeface="Arial"/>
              </a:endParaRPr>
            </a:p>
          </p:txBody>
        </p:sp>
        <p:sp>
          <p:nvSpPr>
            <p:cNvPr id="50" name="Triangle 49"/>
            <p:cNvSpPr/>
            <p:nvPr/>
          </p:nvSpPr>
          <p:spPr>
            <a:xfrm>
              <a:off x="2150280" y="1889640"/>
              <a:ext cx="251640" cy="201240"/>
            </a:xfrm>
            <a:prstGeom prst="triangle">
              <a:avLst>
                <a:gd name="adj" fmla="val 50000"/>
              </a:avLst>
            </a:prstGeom>
            <a:solidFill>
              <a:srgbClr val="DEE7E5"/>
            </a:solidFill>
            <a:ln w="38160">
              <a:solidFill>
                <a:srgbClr val="2A6099"/>
              </a:solidFill>
              <a:round/>
            </a:ln>
          </p:spPr>
          <p:style>
            <a:lnRef idx="0">
              <a:scrgbClr r="0" g="0" b="0"/>
            </a:lnRef>
            <a:fillRef idx="0">
              <a:scrgbClr r="0" g="0" b="0"/>
            </a:fillRef>
            <a:effectRef idx="0">
              <a:scrgbClr r="0" g="0" b="0"/>
            </a:effectRef>
            <a:fontRef idx="minor"/>
          </p:style>
          <p:txBody>
            <a:bodyPr lIns="140717" tIns="3715" rIns="140717" bIns="3715" anchor="ctr">
              <a:noAutofit/>
            </a:bodyPr>
            <a:lstStyle/>
            <a:p>
              <a:pPr algn="l" defTabSz="487695" hangingPunct="1"/>
              <a:endParaRPr lang="en-US" sz="2322" kern="1200" spc="-1">
                <a:solidFill>
                  <a:srgbClr val="000000"/>
                </a:solidFill>
                <a:latin typeface="Arial"/>
              </a:endParaRPr>
            </a:p>
          </p:txBody>
        </p:sp>
        <p:sp>
          <p:nvSpPr>
            <p:cNvPr id="51" name="Oval 50"/>
            <p:cNvSpPr/>
            <p:nvPr/>
          </p:nvSpPr>
          <p:spPr>
            <a:xfrm>
              <a:off x="960480" y="1237680"/>
              <a:ext cx="100440" cy="100440"/>
            </a:xfrm>
            <a:prstGeom prst="ellipse">
              <a:avLst/>
            </a:prstGeom>
            <a:solidFill>
              <a:srgbClr val="DEE6EF"/>
            </a:solidFill>
            <a:ln w="38160">
              <a:solidFill>
                <a:srgbClr val="2A6099"/>
              </a:solidFill>
              <a:round/>
            </a:ln>
          </p:spPr>
          <p:style>
            <a:lnRef idx="0">
              <a:scrgbClr r="0" g="0" b="0"/>
            </a:lnRef>
            <a:fillRef idx="0">
              <a:scrgbClr r="0" g="0" b="0"/>
            </a:fillRef>
            <a:effectRef idx="0">
              <a:scrgbClr r="0" g="0" b="0"/>
            </a:effectRef>
            <a:fontRef idx="minor"/>
          </p:style>
          <p:txBody>
            <a:bodyPr lIns="140717" tIns="8823" rIns="140717" bIns="8823" anchor="ctr">
              <a:noAutofit/>
            </a:bodyPr>
            <a:lstStyle/>
            <a:p>
              <a:pPr algn="l" defTabSz="487695" hangingPunct="1"/>
              <a:endParaRPr lang="en-US" sz="2322" kern="1200" spc="-1">
                <a:solidFill>
                  <a:srgbClr val="000000"/>
                </a:solidFill>
                <a:latin typeface="Arial"/>
              </a:endParaRPr>
            </a:p>
          </p:txBody>
        </p:sp>
        <p:sp>
          <p:nvSpPr>
            <p:cNvPr id="52" name="Oval 51"/>
            <p:cNvSpPr/>
            <p:nvPr/>
          </p:nvSpPr>
          <p:spPr>
            <a:xfrm>
              <a:off x="3497760" y="1237680"/>
              <a:ext cx="100800" cy="100440"/>
            </a:xfrm>
            <a:prstGeom prst="ellipse">
              <a:avLst/>
            </a:prstGeom>
            <a:solidFill>
              <a:srgbClr val="DEE6EF"/>
            </a:solidFill>
            <a:ln w="38160">
              <a:solidFill>
                <a:srgbClr val="2A6099"/>
              </a:solidFill>
              <a:round/>
            </a:ln>
          </p:spPr>
          <p:style>
            <a:lnRef idx="0">
              <a:scrgbClr r="0" g="0" b="0"/>
            </a:lnRef>
            <a:fillRef idx="0">
              <a:scrgbClr r="0" g="0" b="0"/>
            </a:fillRef>
            <a:effectRef idx="0">
              <a:scrgbClr r="0" g="0" b="0"/>
            </a:effectRef>
            <a:fontRef idx="minor"/>
          </p:style>
          <p:txBody>
            <a:bodyPr lIns="140717" tIns="8823" rIns="140717" bIns="8823" anchor="ctr">
              <a:noAutofit/>
            </a:bodyPr>
            <a:lstStyle/>
            <a:p>
              <a:pPr algn="l" defTabSz="487695" hangingPunct="1"/>
              <a:endParaRPr lang="en-US" sz="2322" kern="1200" spc="-1">
                <a:solidFill>
                  <a:srgbClr val="000000"/>
                </a:solidFill>
                <a:latin typeface="Arial"/>
              </a:endParaRPr>
            </a:p>
          </p:txBody>
        </p:sp>
        <p:sp>
          <p:nvSpPr>
            <p:cNvPr id="53" name="Straight Connector 52"/>
            <p:cNvSpPr/>
            <p:nvPr/>
          </p:nvSpPr>
          <p:spPr>
            <a:xfrm flipV="1">
              <a:off x="4116600" y="2327400"/>
              <a:ext cx="151200" cy="302040"/>
            </a:xfrm>
            <a:prstGeom prst="line">
              <a:avLst/>
            </a:prstGeom>
            <a:ln w="38160">
              <a:solidFill>
                <a:srgbClr val="2A6099"/>
              </a:solidFill>
              <a:round/>
              <a:tailEnd type="triangle" w="med" len="me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grpSp>
          <p:nvGrpSpPr>
            <p:cNvPr id="54" name="Group 53"/>
            <p:cNvGrpSpPr/>
            <p:nvPr/>
          </p:nvGrpSpPr>
          <p:grpSpPr>
            <a:xfrm>
              <a:off x="1265040" y="2701080"/>
              <a:ext cx="402840" cy="97560"/>
              <a:chOff x="1265040" y="2701080"/>
              <a:chExt cx="402840" cy="97560"/>
            </a:xfrm>
          </p:grpSpPr>
          <p:sp>
            <p:nvSpPr>
              <p:cNvPr id="55" name="Straight Connector 54"/>
              <p:cNvSpPr/>
              <p:nvPr/>
            </p:nvSpPr>
            <p:spPr>
              <a:xfrm>
                <a:off x="1265040" y="2701080"/>
                <a:ext cx="402840" cy="0"/>
              </a:xfrm>
              <a:prstGeom prst="line">
                <a:avLst/>
              </a:prstGeom>
              <a:ln w="38160">
                <a:solidFill>
                  <a:srgbClr val="B2B2B2"/>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56" name="Straight Connector 55"/>
              <p:cNvSpPr/>
              <p:nvPr/>
            </p:nvSpPr>
            <p:spPr>
              <a:xfrm>
                <a:off x="1366200" y="2748240"/>
                <a:ext cx="201240" cy="0"/>
              </a:xfrm>
              <a:prstGeom prst="line">
                <a:avLst/>
              </a:prstGeom>
              <a:ln w="38160">
                <a:solidFill>
                  <a:srgbClr val="B2B2B2"/>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57" name="Straight Connector 56"/>
              <p:cNvSpPr/>
              <p:nvPr/>
            </p:nvSpPr>
            <p:spPr>
              <a:xfrm>
                <a:off x="1416240" y="2798640"/>
                <a:ext cx="100440" cy="0"/>
              </a:xfrm>
              <a:prstGeom prst="line">
                <a:avLst/>
              </a:prstGeom>
              <a:ln w="38160">
                <a:solidFill>
                  <a:srgbClr val="B2B2B2"/>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grpSp>
        <p:grpSp>
          <p:nvGrpSpPr>
            <p:cNvPr id="58" name="Group 57"/>
            <p:cNvGrpSpPr/>
            <p:nvPr/>
          </p:nvGrpSpPr>
          <p:grpSpPr>
            <a:xfrm>
              <a:off x="2074320" y="2701080"/>
              <a:ext cx="402480" cy="97920"/>
              <a:chOff x="2074320" y="2701080"/>
              <a:chExt cx="402480" cy="97920"/>
            </a:xfrm>
          </p:grpSpPr>
          <p:sp>
            <p:nvSpPr>
              <p:cNvPr id="59" name="Straight Connector 58"/>
              <p:cNvSpPr/>
              <p:nvPr/>
            </p:nvSpPr>
            <p:spPr>
              <a:xfrm>
                <a:off x="2074320" y="2701080"/>
                <a:ext cx="40248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60" name="Straight Connector 59"/>
              <p:cNvSpPr/>
              <p:nvPr/>
            </p:nvSpPr>
            <p:spPr>
              <a:xfrm>
                <a:off x="2174760" y="2748240"/>
                <a:ext cx="20160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61" name="Straight Connector 60"/>
              <p:cNvSpPr/>
              <p:nvPr/>
            </p:nvSpPr>
            <p:spPr>
              <a:xfrm>
                <a:off x="2225160" y="2799000"/>
                <a:ext cx="10044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grpSp>
        <p:grpSp>
          <p:nvGrpSpPr>
            <p:cNvPr id="62" name="Group 61"/>
            <p:cNvGrpSpPr/>
            <p:nvPr/>
          </p:nvGrpSpPr>
          <p:grpSpPr>
            <a:xfrm>
              <a:off x="2882880" y="2701440"/>
              <a:ext cx="402840" cy="97560"/>
              <a:chOff x="2882880" y="2701440"/>
              <a:chExt cx="402840" cy="97560"/>
            </a:xfrm>
          </p:grpSpPr>
          <p:sp>
            <p:nvSpPr>
              <p:cNvPr id="63" name="Straight Connector 62"/>
              <p:cNvSpPr/>
              <p:nvPr/>
            </p:nvSpPr>
            <p:spPr>
              <a:xfrm>
                <a:off x="2882880" y="2701440"/>
                <a:ext cx="40284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64" name="Straight Connector 63"/>
              <p:cNvSpPr/>
              <p:nvPr/>
            </p:nvSpPr>
            <p:spPr>
              <a:xfrm>
                <a:off x="2983680" y="2748600"/>
                <a:ext cx="20160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65" name="Straight Connector 64"/>
              <p:cNvSpPr/>
              <p:nvPr/>
            </p:nvSpPr>
            <p:spPr>
              <a:xfrm>
                <a:off x="3033720" y="2799000"/>
                <a:ext cx="10080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grpSp>
        <p:grpSp>
          <p:nvGrpSpPr>
            <p:cNvPr id="66" name="Group 65"/>
            <p:cNvGrpSpPr/>
            <p:nvPr/>
          </p:nvGrpSpPr>
          <p:grpSpPr>
            <a:xfrm>
              <a:off x="3993120" y="2715480"/>
              <a:ext cx="402840" cy="289800"/>
              <a:chOff x="3993120" y="2715480"/>
              <a:chExt cx="402840" cy="289800"/>
            </a:xfrm>
          </p:grpSpPr>
          <p:sp>
            <p:nvSpPr>
              <p:cNvPr id="67" name="Straight Connector 66"/>
              <p:cNvSpPr/>
              <p:nvPr/>
            </p:nvSpPr>
            <p:spPr>
              <a:xfrm>
                <a:off x="4191480" y="2715480"/>
                <a:ext cx="0" cy="20160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grpSp>
            <p:nvGrpSpPr>
              <p:cNvPr id="68" name="Group 67"/>
              <p:cNvGrpSpPr/>
              <p:nvPr/>
            </p:nvGrpSpPr>
            <p:grpSpPr>
              <a:xfrm>
                <a:off x="3993120" y="2907720"/>
                <a:ext cx="402840" cy="97560"/>
                <a:chOff x="3993120" y="2907720"/>
                <a:chExt cx="402840" cy="97560"/>
              </a:xfrm>
            </p:grpSpPr>
            <p:sp>
              <p:nvSpPr>
                <p:cNvPr id="69" name="Straight Connector 68"/>
                <p:cNvSpPr/>
                <p:nvPr/>
              </p:nvSpPr>
              <p:spPr>
                <a:xfrm>
                  <a:off x="3993120" y="2907720"/>
                  <a:ext cx="40284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70" name="Straight Connector 69"/>
                <p:cNvSpPr/>
                <p:nvPr/>
              </p:nvSpPr>
              <p:spPr>
                <a:xfrm>
                  <a:off x="4093920" y="2954520"/>
                  <a:ext cx="20160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sp>
              <p:nvSpPr>
                <p:cNvPr id="71" name="Straight Connector 70"/>
                <p:cNvSpPr/>
                <p:nvPr/>
              </p:nvSpPr>
              <p:spPr>
                <a:xfrm>
                  <a:off x="4144320" y="3005280"/>
                  <a:ext cx="10044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40717" tIns="-82666" rIns="140717" bIns="-82666" anchor="ctr">
                  <a:noAutofit/>
                </a:bodyPr>
                <a:lstStyle/>
                <a:p>
                  <a:pPr algn="l" defTabSz="487695" hangingPunct="1"/>
                  <a:endParaRPr lang="en-US" sz="2322" kern="1200" spc="-1">
                    <a:solidFill>
                      <a:srgbClr val="000000"/>
                    </a:solidFill>
                    <a:latin typeface="Arial"/>
                  </a:endParaRPr>
                </a:p>
              </p:txBody>
            </p:sp>
          </p:grpSp>
        </p:grpSp>
        <p:sp>
          <p:nvSpPr>
            <p:cNvPr id="72" name="TextBox 71"/>
            <p:cNvSpPr txBox="1"/>
            <p:nvPr/>
          </p:nvSpPr>
          <p:spPr>
            <a:xfrm>
              <a:off x="415954" y="984084"/>
              <a:ext cx="719280" cy="1029240"/>
            </a:xfrm>
            <a:prstGeom prst="rect">
              <a:avLst/>
            </a:prstGeom>
            <a:noFill/>
            <a:ln w="0">
              <a:noFill/>
            </a:ln>
          </p:spPr>
          <p:txBody>
            <a:bodyPr lIns="116103" tIns="58051" rIns="116103" bIns="58051" anchor="t">
              <a:noAutofit/>
            </a:bodyPr>
            <a:lstStyle/>
            <a:p>
              <a:pPr algn="l" defTabSz="487695" hangingPunct="1"/>
              <a:r>
                <a:rPr lang="en-US" sz="3097" kern="1200" spc="-1" dirty="0">
                  <a:solidFill>
                    <a:srgbClr val="000000"/>
                  </a:solidFill>
                  <a:latin typeface="EasyReadingPRO"/>
                </a:rPr>
                <a:t>V</a:t>
              </a:r>
              <a:r>
                <a:rPr lang="en-US" sz="3097" kern="1200" spc="-1" baseline="-8000" dirty="0">
                  <a:solidFill>
                    <a:srgbClr val="000000"/>
                  </a:solidFill>
                  <a:latin typeface="EasyReadingPRO"/>
                </a:rPr>
                <a:t>in</a:t>
              </a:r>
              <a:r>
                <a:rPr lang="en-US" sz="3097" kern="1200" spc="-1" baseline="-8000" dirty="0">
                  <a:solidFill>
                    <a:srgbClr val="000000"/>
                  </a:solidFill>
                  <a:latin typeface="Ubuntu Condensed"/>
                </a:rPr>
                <a:t> </a:t>
              </a:r>
              <a:endParaRPr lang="en-US" sz="3097" kern="1200" spc="-1" dirty="0">
                <a:solidFill>
                  <a:srgbClr val="000000"/>
                </a:solidFill>
                <a:latin typeface="Arial"/>
              </a:endParaRPr>
            </a:p>
          </p:txBody>
        </p:sp>
        <p:sp>
          <p:nvSpPr>
            <p:cNvPr id="73" name="TextBox 72"/>
            <p:cNvSpPr txBox="1"/>
            <p:nvPr/>
          </p:nvSpPr>
          <p:spPr>
            <a:xfrm>
              <a:off x="3694320" y="1023120"/>
              <a:ext cx="817557" cy="472681"/>
            </a:xfrm>
            <a:prstGeom prst="rect">
              <a:avLst/>
            </a:prstGeom>
            <a:noFill/>
            <a:ln w="0">
              <a:noFill/>
            </a:ln>
          </p:spPr>
          <p:txBody>
            <a:bodyPr lIns="116103" tIns="58051" rIns="116103" bIns="58051" anchor="t">
              <a:noAutofit/>
            </a:bodyPr>
            <a:lstStyle/>
            <a:p>
              <a:pPr algn="l" defTabSz="487695" hangingPunct="1"/>
              <a:r>
                <a:rPr lang="en-US" sz="3097" kern="1200" spc="-1" dirty="0" err="1">
                  <a:solidFill>
                    <a:srgbClr val="000000"/>
                  </a:solidFill>
                  <a:latin typeface="EasyReadingPRO"/>
                </a:rPr>
                <a:t>V</a:t>
              </a:r>
              <a:r>
                <a:rPr lang="en-US" sz="3097" kern="1200" spc="-1" baseline="-8000" dirty="0" err="1">
                  <a:solidFill>
                    <a:srgbClr val="000000"/>
                  </a:solidFill>
                  <a:latin typeface="EasyReadingPRO"/>
                </a:rPr>
                <a:t>out</a:t>
              </a:r>
              <a:endParaRPr lang="en-US" sz="3097" kern="1200" spc="-1" dirty="0">
                <a:solidFill>
                  <a:srgbClr val="000000"/>
                </a:solidFill>
                <a:latin typeface="Arial"/>
              </a:endParaRPr>
            </a:p>
          </p:txBody>
        </p:sp>
        <p:sp>
          <p:nvSpPr>
            <p:cNvPr id="74" name="TextBox 73"/>
            <p:cNvSpPr txBox="1"/>
            <p:nvPr/>
          </p:nvSpPr>
          <p:spPr>
            <a:xfrm>
              <a:off x="639720" y="2879640"/>
              <a:ext cx="1312560" cy="506520"/>
            </a:xfrm>
            <a:prstGeom prst="rect">
              <a:avLst/>
            </a:prstGeom>
            <a:noFill/>
            <a:ln w="0">
              <a:noFill/>
            </a:ln>
          </p:spPr>
          <p:txBody>
            <a:bodyPr lIns="116103" tIns="58051" rIns="116103" bIns="58051" anchor="t">
              <a:noAutofit/>
            </a:bodyPr>
            <a:lstStyle/>
            <a:p>
              <a:pPr algn="l" defTabSz="487695" hangingPunct="1"/>
              <a:r>
                <a:rPr lang="en-US" sz="1548" kern="1200" spc="-1">
                  <a:solidFill>
                    <a:srgbClr val="000000"/>
                  </a:solidFill>
                  <a:latin typeface="Arial"/>
                </a:rPr>
                <a:t>HV Capacitor (?)</a:t>
              </a:r>
            </a:p>
          </p:txBody>
        </p:sp>
        <p:sp>
          <p:nvSpPr>
            <p:cNvPr id="75" name="TextBox 74"/>
            <p:cNvSpPr txBox="1"/>
            <p:nvPr/>
          </p:nvSpPr>
          <p:spPr>
            <a:xfrm>
              <a:off x="2085120" y="2862360"/>
              <a:ext cx="654480" cy="748080"/>
            </a:xfrm>
            <a:prstGeom prst="rect">
              <a:avLst/>
            </a:prstGeom>
            <a:noFill/>
            <a:ln w="0">
              <a:noFill/>
            </a:ln>
          </p:spPr>
          <p:txBody>
            <a:bodyPr lIns="116103" tIns="58051" rIns="116103" bIns="58051" anchor="t">
              <a:noAutofit/>
            </a:bodyPr>
            <a:lstStyle/>
            <a:p>
              <a:pPr algn="l" defTabSz="487695" hangingPunct="1"/>
              <a:r>
                <a:rPr lang="en-US" sz="1548" kern="1200" spc="-1">
                  <a:solidFill>
                    <a:srgbClr val="000000"/>
                  </a:solidFill>
                  <a:latin typeface="Arial"/>
                </a:rPr>
                <a:t>Diode </a:t>
              </a:r>
            </a:p>
            <a:p>
              <a:pPr algn="l" defTabSz="487695" hangingPunct="1"/>
              <a:r>
                <a:rPr lang="en-US" sz="1548" kern="1200" spc="-1">
                  <a:solidFill>
                    <a:srgbClr val="000000"/>
                  </a:solidFill>
                  <a:latin typeface="Arial"/>
                </a:rPr>
                <a:t>chain</a:t>
              </a:r>
              <a:br>
                <a:rPr sz="1548" kern="1200">
                  <a:solidFill>
                    <a:prstClr val="black"/>
                  </a:solidFill>
                  <a:latin typeface="Calibri" panose="020F0502020204030204"/>
                </a:rPr>
              </a:br>
              <a:endParaRPr lang="en-US" sz="1548" kern="1200" spc="-1">
                <a:solidFill>
                  <a:srgbClr val="000000"/>
                </a:solidFill>
                <a:latin typeface="Arial"/>
              </a:endParaRPr>
            </a:p>
          </p:txBody>
        </p:sp>
        <p:sp>
          <p:nvSpPr>
            <p:cNvPr id="76" name="TextBox 75"/>
            <p:cNvSpPr txBox="1"/>
            <p:nvPr/>
          </p:nvSpPr>
          <p:spPr>
            <a:xfrm>
              <a:off x="2756520" y="2879640"/>
              <a:ext cx="654480" cy="748080"/>
            </a:xfrm>
            <a:prstGeom prst="rect">
              <a:avLst/>
            </a:prstGeom>
            <a:noFill/>
            <a:ln w="0">
              <a:noFill/>
            </a:ln>
          </p:spPr>
          <p:txBody>
            <a:bodyPr lIns="116103" tIns="58051" rIns="116103" bIns="58051" anchor="t">
              <a:noAutofit/>
            </a:bodyPr>
            <a:lstStyle/>
            <a:p>
              <a:pPr algn="l" defTabSz="487695" hangingPunct="1"/>
              <a:r>
                <a:rPr lang="en-US" sz="1548" kern="1200" spc="-1">
                  <a:solidFill>
                    <a:srgbClr val="000000"/>
                  </a:solidFill>
                  <a:latin typeface="Arial"/>
                </a:rPr>
                <a:t>Field </a:t>
              </a:r>
            </a:p>
            <a:p>
              <a:pPr algn="l" defTabSz="487695" hangingPunct="1"/>
              <a:r>
                <a:rPr lang="en-US" sz="1548" kern="1200" spc="-1">
                  <a:solidFill>
                    <a:srgbClr val="000000"/>
                  </a:solidFill>
                  <a:latin typeface="Arial"/>
                </a:rPr>
                <a:t>Mill</a:t>
              </a:r>
              <a:br>
                <a:rPr sz="1548" kern="1200">
                  <a:solidFill>
                    <a:prstClr val="black"/>
                  </a:solidFill>
                  <a:latin typeface="Calibri" panose="020F0502020204030204"/>
                </a:rPr>
              </a:br>
              <a:endParaRPr lang="en-US" sz="1548" kern="1200" spc="-1">
                <a:solidFill>
                  <a:srgbClr val="000000"/>
                </a:solidFill>
                <a:latin typeface="Arial"/>
              </a:endParaRPr>
            </a:p>
          </p:txBody>
        </p:sp>
        <p:sp>
          <p:nvSpPr>
            <p:cNvPr id="77" name="TextBox 76"/>
            <p:cNvSpPr txBox="1"/>
            <p:nvPr/>
          </p:nvSpPr>
          <p:spPr>
            <a:xfrm>
              <a:off x="3918599" y="1668930"/>
              <a:ext cx="1392840" cy="441000"/>
            </a:xfrm>
            <a:prstGeom prst="rect">
              <a:avLst/>
            </a:prstGeom>
            <a:noFill/>
            <a:ln w="0">
              <a:noFill/>
            </a:ln>
          </p:spPr>
          <p:txBody>
            <a:bodyPr lIns="116103" tIns="58051" rIns="116103" bIns="58051" anchor="t">
              <a:noAutofit/>
            </a:bodyPr>
            <a:lstStyle/>
            <a:p>
              <a:pPr algn="l" defTabSz="487695" hangingPunct="1"/>
              <a:r>
                <a:rPr lang="en-US" sz="1548" kern="1200" spc="-1" dirty="0">
                  <a:solidFill>
                    <a:srgbClr val="000000"/>
                  </a:solidFill>
                  <a:latin typeface="Arial"/>
                </a:rPr>
                <a:t>Differential Amp</a:t>
              </a:r>
            </a:p>
            <a:p>
              <a:pPr algn="l" defTabSz="487695" hangingPunct="1"/>
              <a:endParaRPr lang="en-US" sz="1548" kern="1200" spc="-1" dirty="0">
                <a:solidFill>
                  <a:srgbClr val="000000"/>
                </a:solidFill>
                <a:latin typeface="Arial"/>
              </a:endParaRPr>
            </a:p>
          </p:txBody>
        </p:sp>
        <p:sp>
          <p:nvSpPr>
            <p:cNvPr id="78" name="TextBox 77"/>
            <p:cNvSpPr txBox="1"/>
            <p:nvPr/>
          </p:nvSpPr>
          <p:spPr>
            <a:xfrm>
              <a:off x="4471920" y="2216520"/>
              <a:ext cx="928080" cy="460800"/>
            </a:xfrm>
            <a:prstGeom prst="rect">
              <a:avLst/>
            </a:prstGeom>
            <a:noFill/>
            <a:ln w="0">
              <a:noFill/>
            </a:ln>
          </p:spPr>
          <p:txBody>
            <a:bodyPr lIns="116103" tIns="58051" rIns="116103" bIns="58051" anchor="t">
              <a:noAutofit/>
            </a:bodyPr>
            <a:lstStyle/>
            <a:p>
              <a:pPr algn="l" defTabSz="487695" hangingPunct="1"/>
              <a:r>
                <a:rPr lang="en-US" sz="1548" kern="1200" spc="-1">
                  <a:solidFill>
                    <a:srgbClr val="000000"/>
                  </a:solidFill>
                  <a:latin typeface="Arial"/>
                </a:rPr>
                <a:t>Precision</a:t>
              </a:r>
            </a:p>
            <a:p>
              <a:pPr algn="l" defTabSz="487695" hangingPunct="1"/>
              <a:r>
                <a:rPr lang="en-US" sz="1548" kern="1200" spc="-1">
                  <a:solidFill>
                    <a:srgbClr val="000000"/>
                  </a:solidFill>
                  <a:latin typeface="Arial"/>
                </a:rPr>
                <a:t>Multimeter</a:t>
              </a:r>
            </a:p>
          </p:txBody>
        </p:sp>
        <p:sp>
          <p:nvSpPr>
            <p:cNvPr id="79" name="Rectangle 78"/>
            <p:cNvSpPr/>
            <p:nvPr/>
          </p:nvSpPr>
          <p:spPr>
            <a:xfrm>
              <a:off x="228600" y="1002240"/>
              <a:ext cx="5038920" cy="2386800"/>
            </a:xfrm>
            <a:prstGeom prst="rect">
              <a:avLst/>
            </a:prstGeom>
            <a:noFill/>
            <a:ln w="38160">
              <a:solidFill>
                <a:srgbClr val="2A6099"/>
              </a:solidFill>
              <a:prstDash val="lgDash"/>
              <a:round/>
            </a:ln>
          </p:spPr>
          <p:style>
            <a:lnRef idx="0">
              <a:scrgbClr r="0" g="0" b="0"/>
            </a:lnRef>
            <a:fillRef idx="0">
              <a:scrgbClr r="0" g="0" b="0"/>
            </a:fillRef>
            <a:effectRef idx="0">
              <a:scrgbClr r="0" g="0" b="0"/>
            </a:effectRef>
            <a:fontRef idx="minor"/>
          </p:style>
          <p:txBody>
            <a:bodyPr lIns="140253" tIns="82201" rIns="140253" bIns="82201" anchor="ctr">
              <a:noAutofit/>
            </a:bodyPr>
            <a:lstStyle/>
            <a:p>
              <a:pPr algn="l" defTabSz="487695" hangingPunct="1"/>
              <a:endParaRPr lang="en-US" sz="2322" kern="1200" spc="-1">
                <a:solidFill>
                  <a:srgbClr val="000000"/>
                </a:solidFill>
                <a:latin typeface="Arial"/>
              </a:endParaRPr>
            </a:p>
          </p:txBody>
        </p:sp>
        <p:sp>
          <p:nvSpPr>
            <p:cNvPr id="80" name="TextBox 79"/>
            <p:cNvSpPr txBox="1"/>
            <p:nvPr/>
          </p:nvSpPr>
          <p:spPr>
            <a:xfrm>
              <a:off x="2286000" y="3360960"/>
              <a:ext cx="3180960" cy="794520"/>
            </a:xfrm>
            <a:prstGeom prst="rect">
              <a:avLst/>
            </a:prstGeom>
            <a:noFill/>
            <a:ln w="0">
              <a:noFill/>
            </a:ln>
          </p:spPr>
          <p:txBody>
            <a:bodyPr lIns="116103" tIns="58051" rIns="116103" bIns="58051" anchor="t">
              <a:noAutofit/>
            </a:bodyPr>
            <a:lstStyle/>
            <a:p>
              <a:pPr algn="l" defTabSz="487695" hangingPunct="1"/>
              <a:r>
                <a:rPr lang="en-US" sz="2322" b="1" kern="1200" spc="-1" dirty="0">
                  <a:solidFill>
                    <a:srgbClr val="2A6099"/>
                  </a:solidFill>
                  <a:latin typeface="Arial"/>
                </a:rPr>
                <a:t>Climatic chamber - N</a:t>
              </a:r>
              <a:r>
                <a:rPr lang="en-US" sz="2322" b="1" kern="1200" spc="-1" baseline="-8000" dirty="0">
                  <a:solidFill>
                    <a:srgbClr val="2A6099"/>
                  </a:solidFill>
                  <a:latin typeface="Arial"/>
                </a:rPr>
                <a:t>2</a:t>
              </a:r>
              <a:endParaRPr lang="en-US" sz="2322" kern="1200" spc="-1" dirty="0">
                <a:solidFill>
                  <a:srgbClr val="000000"/>
                </a:solidFill>
                <a:latin typeface="Arial"/>
              </a:endParaRPr>
            </a:p>
          </p:txBody>
        </p:sp>
        <p:grpSp>
          <p:nvGrpSpPr>
            <p:cNvPr id="81" name="Group 80"/>
            <p:cNvGrpSpPr/>
            <p:nvPr/>
          </p:nvGrpSpPr>
          <p:grpSpPr>
            <a:xfrm>
              <a:off x="2930760" y="1824120"/>
              <a:ext cx="284040" cy="105840"/>
              <a:chOff x="2930760" y="1824120"/>
              <a:chExt cx="284040" cy="105840"/>
            </a:xfrm>
          </p:grpSpPr>
          <p:sp>
            <p:nvSpPr>
              <p:cNvPr id="82" name="Triangle 81"/>
              <p:cNvSpPr/>
              <p:nvPr/>
            </p:nvSpPr>
            <p:spPr>
              <a:xfrm rot="5400000">
                <a:off x="2944080" y="1810800"/>
                <a:ext cx="105840" cy="132480"/>
              </a:xfrm>
              <a:prstGeom prst="triangle">
                <a:avLst>
                  <a:gd name="adj" fmla="val 50000"/>
                </a:avLst>
              </a:prstGeom>
              <a:solidFill>
                <a:srgbClr val="DEE6EF"/>
              </a:solidFill>
              <a:ln w="38160">
                <a:solidFill>
                  <a:srgbClr val="3465A4"/>
                </a:solidFill>
                <a:round/>
              </a:ln>
            </p:spPr>
            <p:style>
              <a:lnRef idx="0">
                <a:scrgbClr r="0" g="0" b="0"/>
              </a:lnRef>
              <a:fillRef idx="0">
                <a:scrgbClr r="0" g="0" b="0"/>
              </a:fillRef>
              <a:effectRef idx="0">
                <a:scrgbClr r="0" g="0" b="0"/>
              </a:effectRef>
              <a:fontRef idx="minor"/>
            </p:style>
            <p:txBody>
              <a:bodyPr lIns="140717" tIns="-25542" rIns="140717" bIns="-25542" anchor="ctr">
                <a:noAutofit/>
              </a:bodyPr>
              <a:lstStyle/>
              <a:p>
                <a:pPr algn="l" defTabSz="487695" hangingPunct="1"/>
                <a:endParaRPr lang="en-US" sz="2322" kern="1200" spc="-1">
                  <a:solidFill>
                    <a:srgbClr val="000000"/>
                  </a:solidFill>
                  <a:latin typeface="Arial"/>
                </a:endParaRPr>
              </a:p>
            </p:txBody>
          </p:sp>
          <p:sp>
            <p:nvSpPr>
              <p:cNvPr id="83" name="Triangle 82"/>
              <p:cNvSpPr/>
              <p:nvPr/>
            </p:nvSpPr>
            <p:spPr>
              <a:xfrm rot="16200000">
                <a:off x="3095280" y="1810440"/>
                <a:ext cx="105840" cy="132840"/>
              </a:xfrm>
              <a:prstGeom prst="triangle">
                <a:avLst>
                  <a:gd name="adj" fmla="val 50000"/>
                </a:avLst>
              </a:prstGeom>
              <a:solidFill>
                <a:srgbClr val="DEE6EF"/>
              </a:solidFill>
              <a:ln w="38160">
                <a:solidFill>
                  <a:srgbClr val="3465A4"/>
                </a:solidFill>
                <a:round/>
              </a:ln>
            </p:spPr>
            <p:style>
              <a:lnRef idx="0">
                <a:scrgbClr r="0" g="0" b="0"/>
              </a:lnRef>
              <a:fillRef idx="0">
                <a:scrgbClr r="0" g="0" b="0"/>
              </a:fillRef>
              <a:effectRef idx="0">
                <a:scrgbClr r="0" g="0" b="0"/>
              </a:effectRef>
              <a:fontRef idx="minor"/>
            </p:style>
            <p:txBody>
              <a:bodyPr lIns="140717" tIns="-25542" rIns="140717" bIns="-25542" anchor="ctr">
                <a:noAutofit/>
              </a:bodyPr>
              <a:lstStyle/>
              <a:p>
                <a:pPr algn="l" defTabSz="487695" hangingPunct="1"/>
                <a:endParaRPr lang="en-US" sz="2322" kern="1200" spc="-1">
                  <a:solidFill>
                    <a:srgbClr val="000000"/>
                  </a:solidFill>
                  <a:latin typeface="Arial"/>
                </a:endParaRPr>
              </a:p>
            </p:txBody>
          </p:sp>
        </p:grpSp>
        <p:sp>
          <p:nvSpPr>
            <p:cNvPr id="84" name="Straight Connector 83"/>
            <p:cNvSpPr/>
            <p:nvPr/>
          </p:nvSpPr>
          <p:spPr>
            <a:xfrm>
              <a:off x="2949480" y="1760400"/>
              <a:ext cx="0" cy="397800"/>
            </a:xfrm>
            <a:prstGeom prst="line">
              <a:avLst/>
            </a:prstGeom>
            <a:ln w="19080">
              <a:solidFill>
                <a:srgbClr val="00A933"/>
              </a:solidFill>
              <a:round/>
              <a:tailEnd type="triangle" w="med" len="med"/>
            </a:ln>
          </p:spPr>
          <p:style>
            <a:lnRef idx="0">
              <a:scrgbClr r="0" g="0" b="0"/>
            </a:lnRef>
            <a:fillRef idx="0">
              <a:scrgbClr r="0" g="0" b="0"/>
            </a:fillRef>
            <a:effectRef idx="0">
              <a:scrgbClr r="0" g="0" b="0"/>
            </a:effectRef>
            <a:fontRef idx="minor"/>
          </p:style>
          <p:txBody>
            <a:bodyPr lIns="128642" tIns="70591" rIns="128642" bIns="70591" anchor="ctr">
              <a:noAutofit/>
            </a:bodyPr>
            <a:lstStyle/>
            <a:p>
              <a:pPr algn="l" defTabSz="487695" hangingPunct="1"/>
              <a:endParaRPr lang="en-US" sz="2322" kern="1200" spc="-1">
                <a:solidFill>
                  <a:srgbClr val="000000"/>
                </a:solidFill>
                <a:latin typeface="Arial"/>
              </a:endParaRPr>
            </a:p>
          </p:txBody>
        </p:sp>
        <p:sp>
          <p:nvSpPr>
            <p:cNvPr id="85" name="Straight Connector 84"/>
            <p:cNvSpPr/>
            <p:nvPr/>
          </p:nvSpPr>
          <p:spPr>
            <a:xfrm>
              <a:off x="2886840" y="1757520"/>
              <a:ext cx="0" cy="397800"/>
            </a:xfrm>
            <a:prstGeom prst="line">
              <a:avLst/>
            </a:prstGeom>
            <a:ln w="19080">
              <a:solidFill>
                <a:srgbClr val="00A933"/>
              </a:solidFill>
              <a:round/>
              <a:tailEnd type="triangle" w="med" len="med"/>
            </a:ln>
          </p:spPr>
          <p:style>
            <a:lnRef idx="0">
              <a:scrgbClr r="0" g="0" b="0"/>
            </a:lnRef>
            <a:fillRef idx="0">
              <a:scrgbClr r="0" g="0" b="0"/>
            </a:fillRef>
            <a:effectRef idx="0">
              <a:scrgbClr r="0" g="0" b="0"/>
            </a:effectRef>
            <a:fontRef idx="minor"/>
          </p:style>
          <p:txBody>
            <a:bodyPr lIns="128642" tIns="70591" rIns="128642" bIns="70591" anchor="ctr">
              <a:noAutofit/>
            </a:bodyPr>
            <a:lstStyle/>
            <a:p>
              <a:pPr algn="l" defTabSz="487695" hangingPunct="1"/>
              <a:endParaRPr lang="en-US" sz="2322" kern="1200" spc="-1">
                <a:solidFill>
                  <a:srgbClr val="000000"/>
                </a:solidFill>
                <a:latin typeface="Arial"/>
              </a:endParaRPr>
            </a:p>
          </p:txBody>
        </p:sp>
        <p:sp>
          <p:nvSpPr>
            <p:cNvPr id="86" name="Straight Connector 85"/>
            <p:cNvSpPr/>
            <p:nvPr/>
          </p:nvSpPr>
          <p:spPr>
            <a:xfrm>
              <a:off x="3012120" y="1755000"/>
              <a:ext cx="0" cy="397800"/>
            </a:xfrm>
            <a:prstGeom prst="line">
              <a:avLst/>
            </a:prstGeom>
            <a:ln w="19080">
              <a:solidFill>
                <a:srgbClr val="00A933"/>
              </a:solidFill>
              <a:round/>
              <a:tailEnd type="triangle" w="med" len="med"/>
            </a:ln>
          </p:spPr>
          <p:style>
            <a:lnRef idx="0">
              <a:scrgbClr r="0" g="0" b="0"/>
            </a:lnRef>
            <a:fillRef idx="0">
              <a:scrgbClr r="0" g="0" b="0"/>
            </a:fillRef>
            <a:effectRef idx="0">
              <a:scrgbClr r="0" g="0" b="0"/>
            </a:effectRef>
            <a:fontRef idx="minor"/>
          </p:style>
          <p:txBody>
            <a:bodyPr lIns="128642" tIns="70591" rIns="128642" bIns="70591" anchor="ctr">
              <a:noAutofit/>
            </a:bodyPr>
            <a:lstStyle/>
            <a:p>
              <a:pPr algn="l" defTabSz="487695" hangingPunct="1"/>
              <a:endParaRPr lang="en-US" sz="2322" kern="1200" spc="-1">
                <a:solidFill>
                  <a:srgbClr val="000000"/>
                </a:solidFill>
                <a:latin typeface="Arial"/>
              </a:endParaRPr>
            </a:p>
          </p:txBody>
        </p:sp>
        <p:sp>
          <p:nvSpPr>
            <p:cNvPr id="87" name="Straight Connector 86"/>
            <p:cNvSpPr/>
            <p:nvPr/>
          </p:nvSpPr>
          <p:spPr>
            <a:xfrm>
              <a:off x="3074760" y="1752120"/>
              <a:ext cx="0" cy="397800"/>
            </a:xfrm>
            <a:prstGeom prst="line">
              <a:avLst/>
            </a:prstGeom>
            <a:ln w="19080">
              <a:solidFill>
                <a:srgbClr val="00A933"/>
              </a:solidFill>
              <a:round/>
              <a:tailEnd type="triangle" w="med" len="med"/>
            </a:ln>
          </p:spPr>
          <p:style>
            <a:lnRef idx="0">
              <a:scrgbClr r="0" g="0" b="0"/>
            </a:lnRef>
            <a:fillRef idx="0">
              <a:scrgbClr r="0" g="0" b="0"/>
            </a:fillRef>
            <a:effectRef idx="0">
              <a:scrgbClr r="0" g="0" b="0"/>
            </a:effectRef>
            <a:fontRef idx="minor"/>
          </p:style>
          <p:txBody>
            <a:bodyPr lIns="128642" tIns="70591" rIns="128642" bIns="70591" anchor="ctr">
              <a:noAutofit/>
            </a:bodyPr>
            <a:lstStyle/>
            <a:p>
              <a:pPr algn="l" defTabSz="487695" hangingPunct="1"/>
              <a:endParaRPr lang="en-US" sz="2322" kern="1200" spc="-1">
                <a:solidFill>
                  <a:srgbClr val="000000"/>
                </a:solidFill>
                <a:latin typeface="Arial"/>
              </a:endParaRPr>
            </a:p>
          </p:txBody>
        </p:sp>
        <p:sp>
          <p:nvSpPr>
            <p:cNvPr id="88" name="Straight Connector 87"/>
            <p:cNvSpPr/>
            <p:nvPr/>
          </p:nvSpPr>
          <p:spPr>
            <a:xfrm>
              <a:off x="3137400" y="1749240"/>
              <a:ext cx="0" cy="397800"/>
            </a:xfrm>
            <a:prstGeom prst="line">
              <a:avLst/>
            </a:prstGeom>
            <a:ln w="19080">
              <a:solidFill>
                <a:srgbClr val="00A933"/>
              </a:solidFill>
              <a:round/>
              <a:tailEnd type="triangle" w="med" len="med"/>
            </a:ln>
          </p:spPr>
          <p:style>
            <a:lnRef idx="0">
              <a:scrgbClr r="0" g="0" b="0"/>
            </a:lnRef>
            <a:fillRef idx="0">
              <a:scrgbClr r="0" g="0" b="0"/>
            </a:fillRef>
            <a:effectRef idx="0">
              <a:scrgbClr r="0" g="0" b="0"/>
            </a:effectRef>
            <a:fontRef idx="minor"/>
          </p:style>
          <p:txBody>
            <a:bodyPr lIns="128642" tIns="70591" rIns="128642" bIns="70591" anchor="ctr">
              <a:noAutofit/>
            </a:bodyPr>
            <a:lstStyle/>
            <a:p>
              <a:pPr algn="l" defTabSz="487695" hangingPunct="1"/>
              <a:endParaRPr lang="en-US" sz="2322" kern="1200" spc="-1">
                <a:solidFill>
                  <a:srgbClr val="000000"/>
                </a:solidFill>
                <a:latin typeface="Arial"/>
              </a:endParaRPr>
            </a:p>
          </p:txBody>
        </p:sp>
        <p:sp>
          <p:nvSpPr>
            <p:cNvPr id="89" name="Straight Connector 88"/>
            <p:cNvSpPr/>
            <p:nvPr/>
          </p:nvSpPr>
          <p:spPr>
            <a:xfrm>
              <a:off x="3200040" y="1746720"/>
              <a:ext cx="0" cy="397800"/>
            </a:xfrm>
            <a:prstGeom prst="line">
              <a:avLst/>
            </a:prstGeom>
            <a:ln w="19080">
              <a:solidFill>
                <a:srgbClr val="00A933"/>
              </a:solidFill>
              <a:round/>
              <a:tailEnd type="triangle" w="med" len="med"/>
            </a:ln>
          </p:spPr>
          <p:style>
            <a:lnRef idx="0">
              <a:scrgbClr r="0" g="0" b="0"/>
            </a:lnRef>
            <a:fillRef idx="0">
              <a:scrgbClr r="0" g="0" b="0"/>
            </a:fillRef>
            <a:effectRef idx="0">
              <a:scrgbClr r="0" g="0" b="0"/>
            </a:effectRef>
            <a:fontRef idx="minor"/>
          </p:style>
          <p:txBody>
            <a:bodyPr lIns="128642" tIns="70591" rIns="128642" bIns="70591" anchor="ctr">
              <a:noAutofit/>
            </a:bodyPr>
            <a:lstStyle/>
            <a:p>
              <a:pPr algn="l" defTabSz="487695" hangingPunct="1"/>
              <a:endParaRPr lang="en-US" sz="2322" kern="1200" spc="-1">
                <a:solidFill>
                  <a:srgbClr val="000000"/>
                </a:solidFill>
                <a:latin typeface="Arial"/>
              </a:endParaRPr>
            </a:p>
          </p:txBody>
        </p:sp>
        <p:sp>
          <p:nvSpPr>
            <p:cNvPr id="90" name="Straight Connector 89"/>
            <p:cNvSpPr/>
            <p:nvPr/>
          </p:nvSpPr>
          <p:spPr>
            <a:xfrm>
              <a:off x="3262680" y="1743840"/>
              <a:ext cx="0" cy="397800"/>
            </a:xfrm>
            <a:prstGeom prst="line">
              <a:avLst/>
            </a:prstGeom>
            <a:ln w="19080">
              <a:solidFill>
                <a:srgbClr val="00A933"/>
              </a:solidFill>
              <a:round/>
              <a:tailEnd type="triangle" w="med" len="med"/>
            </a:ln>
          </p:spPr>
          <p:style>
            <a:lnRef idx="0">
              <a:scrgbClr r="0" g="0" b="0"/>
            </a:lnRef>
            <a:fillRef idx="0">
              <a:scrgbClr r="0" g="0" b="0"/>
            </a:fillRef>
            <a:effectRef idx="0">
              <a:scrgbClr r="0" g="0" b="0"/>
            </a:effectRef>
            <a:fontRef idx="minor"/>
          </p:style>
          <p:txBody>
            <a:bodyPr lIns="128642" tIns="70591" rIns="128642" bIns="70591" anchor="ctr">
              <a:noAutofit/>
            </a:bodyPr>
            <a:lstStyle/>
            <a:p>
              <a:pPr algn="l" defTabSz="487695" hangingPunct="1"/>
              <a:endParaRPr lang="en-US" sz="2322" kern="1200" spc="-1">
                <a:solidFill>
                  <a:srgbClr val="000000"/>
                </a:solidFill>
                <a:latin typeface="Arial"/>
              </a:endParaRPr>
            </a:p>
          </p:txBody>
        </p:sp>
        <p:sp>
          <p:nvSpPr>
            <p:cNvPr id="91" name="TextBox 90"/>
            <p:cNvSpPr txBox="1"/>
            <p:nvPr/>
          </p:nvSpPr>
          <p:spPr>
            <a:xfrm>
              <a:off x="2691720" y="1776960"/>
              <a:ext cx="264960" cy="442440"/>
            </a:xfrm>
            <a:prstGeom prst="rect">
              <a:avLst/>
            </a:prstGeom>
            <a:noFill/>
            <a:ln w="0">
              <a:noFill/>
            </a:ln>
          </p:spPr>
          <p:txBody>
            <a:bodyPr lIns="116103" tIns="58051" rIns="116103" bIns="58051" anchor="t">
              <a:noAutofit/>
            </a:bodyPr>
            <a:lstStyle/>
            <a:p>
              <a:pPr algn="l" defTabSz="487695" hangingPunct="1"/>
              <a:r>
                <a:rPr lang="en-US" sz="2322" b="1" kern="1200" spc="-1">
                  <a:solidFill>
                    <a:srgbClr val="00A933"/>
                  </a:solidFill>
                  <a:latin typeface="EasyReadingPRO"/>
                </a:rPr>
                <a:t>E</a:t>
              </a:r>
              <a:endParaRPr lang="en-US" sz="2322" kern="1200" spc="-1">
                <a:solidFill>
                  <a:srgbClr val="000000"/>
                </a:solidFill>
                <a:latin typeface="Arial"/>
              </a:endParaRPr>
            </a:p>
          </p:txBody>
        </p:sp>
      </p:grpSp>
      <p:pic>
        <p:nvPicPr>
          <p:cNvPr id="92" name="Picture 91"/>
          <p:cNvPicPr/>
          <p:nvPr/>
        </p:nvPicPr>
        <p:blipFill>
          <a:blip r:embed="rId2"/>
          <a:srcRect l="43337" t="15776" r="5424" b="23736"/>
          <a:stretch/>
        </p:blipFill>
        <p:spPr>
          <a:xfrm>
            <a:off x="7761019" y="2391376"/>
            <a:ext cx="4035277" cy="3561111"/>
          </a:xfrm>
          <a:prstGeom prst="rect">
            <a:avLst/>
          </a:prstGeom>
          <a:ln w="0">
            <a:noFill/>
          </a:ln>
        </p:spPr>
      </p:pic>
      <p:pic>
        <p:nvPicPr>
          <p:cNvPr id="93" name="Google Shape;167;p 1"/>
          <p:cNvPicPr/>
          <p:nvPr/>
        </p:nvPicPr>
        <p:blipFill>
          <a:blip r:embed="rId3"/>
          <a:stretch/>
        </p:blipFill>
        <p:spPr>
          <a:xfrm>
            <a:off x="545913" y="5993357"/>
            <a:ext cx="9781447" cy="2447452"/>
          </a:xfrm>
          <a:prstGeom prst="rect">
            <a:avLst/>
          </a:prstGeom>
          <a:ln w="0">
            <a:noFill/>
          </a:ln>
        </p:spPr>
      </p:pic>
      <p:sp>
        <p:nvSpPr>
          <p:cNvPr id="94" name="TextBox 93"/>
          <p:cNvSpPr txBox="1"/>
          <p:nvPr/>
        </p:nvSpPr>
        <p:spPr>
          <a:xfrm>
            <a:off x="10321788" y="6232529"/>
            <a:ext cx="2004402" cy="1933812"/>
          </a:xfrm>
          <a:prstGeom prst="rect">
            <a:avLst/>
          </a:prstGeom>
          <a:noFill/>
          <a:ln w="0">
            <a:noFill/>
          </a:ln>
        </p:spPr>
        <p:txBody>
          <a:bodyPr lIns="116103" tIns="58051" rIns="116103" bIns="58051" anchor="t">
            <a:noAutofit/>
          </a:bodyPr>
          <a:lstStyle/>
          <a:p>
            <a:pPr algn="l" defTabSz="487695" hangingPunct="1"/>
            <a:r>
              <a:rPr lang="en-US" sz="2322" b="1" kern="1200" spc="-1">
                <a:solidFill>
                  <a:srgbClr val="000000"/>
                </a:solidFill>
                <a:latin typeface="Arial"/>
                <a:ea typeface="Arial"/>
              </a:rPr>
              <a:t>Single board</a:t>
            </a:r>
            <a:br>
              <a:rPr sz="2322" kern="1200">
                <a:solidFill>
                  <a:prstClr val="black"/>
                </a:solidFill>
                <a:latin typeface="Calibri" panose="020F0502020204030204"/>
              </a:rPr>
            </a:br>
            <a:r>
              <a:rPr lang="en-US" sz="2322" b="1" kern="1200" spc="-1">
                <a:solidFill>
                  <a:srgbClr val="000000"/>
                </a:solidFill>
                <a:latin typeface="Arial"/>
                <a:ea typeface="Arial"/>
              </a:rPr>
              <a:t>(1 kV)</a:t>
            </a:r>
            <a:endParaRPr lang="en-US" sz="2322" kern="1200" spc="-1">
              <a:solidFill>
                <a:srgbClr val="000000"/>
              </a:solidFill>
              <a:latin typeface="Arial"/>
            </a:endParaRPr>
          </a:p>
          <a:p>
            <a:pPr algn="l" defTabSz="487695" hangingPunct="1"/>
            <a:endParaRPr lang="en-US" sz="2322" kern="1200" spc="-1">
              <a:solidFill>
                <a:srgbClr val="000000"/>
              </a:solidFill>
              <a:latin typeface="Arial"/>
            </a:endParaRPr>
          </a:p>
          <a:p>
            <a:pPr algn="l" defTabSz="487695" hangingPunct="1"/>
            <a:r>
              <a:rPr lang="en-US" sz="2322" kern="1200" spc="-1">
                <a:solidFill>
                  <a:srgbClr val="000000"/>
                </a:solidFill>
                <a:latin typeface="Arial"/>
                <a:ea typeface="Ubuntu Condensed"/>
              </a:rPr>
              <a:t>σ</a:t>
            </a:r>
            <a:r>
              <a:rPr lang="en-US" sz="2322" kern="1200" spc="-1">
                <a:solidFill>
                  <a:srgbClr val="000000"/>
                </a:solidFill>
                <a:latin typeface="Arial"/>
                <a:ea typeface="Arial"/>
              </a:rPr>
              <a:t> = 0.3 mV</a:t>
            </a:r>
            <a:endParaRPr lang="en-US" sz="2322" kern="1200" spc="-1">
              <a:solidFill>
                <a:srgbClr val="000000"/>
              </a:solidFill>
              <a:latin typeface="Arial"/>
            </a:endParaRPr>
          </a:p>
        </p:txBody>
      </p:sp>
      <p:sp>
        <p:nvSpPr>
          <p:cNvPr id="3" name="Segnaposto numero diapositiva 2">
            <a:extLst>
              <a:ext uri="{FF2B5EF4-FFF2-40B4-BE49-F238E27FC236}">
                <a16:creationId xmlns:a16="http://schemas.microsoft.com/office/drawing/2014/main" id="{A8E863A2-083B-455A-1624-E3F56BCA28AD}"/>
              </a:ext>
            </a:extLst>
          </p:cNvPr>
          <p:cNvSpPr>
            <a:spLocks noGrp="1"/>
          </p:cNvSpPr>
          <p:nvPr>
            <p:ph type="sldNum" sz="quarter" idx="12"/>
          </p:nvPr>
        </p:nvSpPr>
        <p:spPr>
          <a:xfrm>
            <a:off x="9651200" y="8064000"/>
            <a:ext cx="2926080" cy="389467"/>
          </a:xfrm>
        </p:spPr>
        <p:txBody>
          <a:bodyPr/>
          <a:lstStyle/>
          <a:p>
            <a:pPr defTabSz="487695" hangingPunct="1"/>
            <a:fld id="{23C7CB26-C4AD-E24C-99F4-9278FBEB9685}" type="slidenum">
              <a:rPr lang="en-IT" sz="1707" kern="1200">
                <a:solidFill>
                  <a:prstClr val="white"/>
                </a:solidFill>
                <a:latin typeface="Calibri" panose="020F0502020204030204"/>
              </a:rPr>
              <a:pPr defTabSz="487695" hangingPunct="1"/>
              <a:t>37</a:t>
            </a:fld>
            <a:endParaRPr lang="en-IT" sz="1707" kern="1200">
              <a:solidFill>
                <a:prstClr val="white"/>
              </a:solidFill>
              <a:latin typeface="Calibri" panose="020F0502020204030204"/>
            </a:endParaRPr>
          </a:p>
        </p:txBody>
      </p:sp>
    </p:spTree>
    <p:extLst>
      <p:ext uri="{BB962C8B-B14F-4D97-AF65-F5344CB8AC3E}">
        <p14:creationId xmlns:p14="http://schemas.microsoft.com/office/powerpoint/2010/main" val="899194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8E09D4F-5812-AA42-9EB2-C5B30D2BA0EA}"/>
              </a:ext>
            </a:extLst>
          </p:cNvPr>
          <p:cNvPicPr>
            <a:picLocks noGrp="1" noChangeAspect="1"/>
          </p:cNvPicPr>
          <p:nvPr>
            <p:ph idx="1"/>
          </p:nvPr>
        </p:nvPicPr>
        <p:blipFill>
          <a:blip r:embed="rId3"/>
          <a:stretch>
            <a:fillRect/>
          </a:stretch>
        </p:blipFill>
        <p:spPr>
          <a:xfrm>
            <a:off x="1063781" y="609568"/>
            <a:ext cx="10988954" cy="8661432"/>
          </a:xfrm>
        </p:spPr>
      </p:pic>
      <p:sp>
        <p:nvSpPr>
          <p:cNvPr id="4" name="Slide Number Placeholder 3">
            <a:extLst>
              <a:ext uri="{FF2B5EF4-FFF2-40B4-BE49-F238E27FC236}">
                <a16:creationId xmlns:a16="http://schemas.microsoft.com/office/drawing/2014/main" id="{FD611DDE-DD7F-DB48-8026-1D1B407EC8E4}"/>
              </a:ext>
            </a:extLst>
          </p:cNvPr>
          <p:cNvSpPr>
            <a:spLocks noGrp="1"/>
          </p:cNvSpPr>
          <p:nvPr>
            <p:ph type="sldNum" sz="quarter" idx="12"/>
          </p:nvPr>
        </p:nvSpPr>
        <p:spPr>
          <a:xfrm>
            <a:off x="11823814" y="9271000"/>
            <a:ext cx="333425" cy="379591"/>
          </a:xfrm>
        </p:spPr>
        <p:txBody>
          <a:bodyPr/>
          <a:lstStyle/>
          <a:p>
            <a:pPr>
              <a:defRPr/>
            </a:pPr>
            <a:fld id="{EB07B666-0005-D843-B37B-9851DF6282A0}" type="slidenum">
              <a:rPr lang="en-US" smtClean="0"/>
              <a:pPr>
                <a:defRPr/>
              </a:pPr>
              <a:t>4</a:t>
            </a:fld>
            <a:endParaRPr lang="en-US"/>
          </a:p>
        </p:txBody>
      </p:sp>
      <p:sp>
        <p:nvSpPr>
          <p:cNvPr id="2" name="TextBox 1">
            <a:extLst>
              <a:ext uri="{FF2B5EF4-FFF2-40B4-BE49-F238E27FC236}">
                <a16:creationId xmlns:a16="http://schemas.microsoft.com/office/drawing/2014/main" id="{E5857A7D-A9B4-CC4C-848B-9837F2438861}"/>
              </a:ext>
            </a:extLst>
          </p:cNvPr>
          <p:cNvSpPr txBox="1"/>
          <p:nvPr/>
        </p:nvSpPr>
        <p:spPr>
          <a:xfrm>
            <a:off x="5531072" y="1424351"/>
            <a:ext cx="438261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dirty="0">
                <a:solidFill>
                  <a:srgbClr val="FFFFFF"/>
                </a:solidFill>
              </a:rPr>
              <a:t>Stellar Black Holes here</a:t>
            </a:r>
            <a:endParaRPr kumimoji="0" lang="en-US" sz="3200" b="0" i="0" u="none" strike="noStrike" cap="none" spc="0" normalizeH="0" baseline="0" dirty="0">
              <a:ln>
                <a:noFill/>
              </a:ln>
              <a:solidFill>
                <a:srgbClr val="FFFFFF"/>
              </a:solidFill>
              <a:effectLst/>
              <a:uFillTx/>
              <a:sym typeface="Gill Sans Light"/>
            </a:endParaRPr>
          </a:p>
        </p:txBody>
      </p:sp>
      <p:cxnSp>
        <p:nvCxnSpPr>
          <p:cNvPr id="5" name="Straight Arrow Connector 4">
            <a:extLst>
              <a:ext uri="{FF2B5EF4-FFF2-40B4-BE49-F238E27FC236}">
                <a16:creationId xmlns:a16="http://schemas.microsoft.com/office/drawing/2014/main" id="{5004B7A5-418D-6D42-8FDD-0A928B233281}"/>
              </a:ext>
            </a:extLst>
          </p:cNvPr>
          <p:cNvCxnSpPr>
            <a:cxnSpLocks/>
          </p:cNvCxnSpPr>
          <p:nvPr/>
        </p:nvCxnSpPr>
        <p:spPr>
          <a:xfrm flipH="1">
            <a:off x="3735978" y="2080941"/>
            <a:ext cx="2822280" cy="1877105"/>
          </a:xfrm>
          <a:prstGeom prst="straightConnector1">
            <a:avLst/>
          </a:prstGeom>
          <a:noFill/>
          <a:ln w="25400" cap="flat">
            <a:solidFill>
              <a:schemeClr val="bg2">
                <a:lumMod val="20000"/>
                <a:lumOff val="8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8" name="TextBox 7">
            <a:extLst>
              <a:ext uri="{FF2B5EF4-FFF2-40B4-BE49-F238E27FC236}">
                <a16:creationId xmlns:a16="http://schemas.microsoft.com/office/drawing/2014/main" id="{6F647CDE-1ABD-AF4B-ABD9-3651276936B3}"/>
              </a:ext>
            </a:extLst>
          </p:cNvPr>
          <p:cNvSpPr txBox="1"/>
          <p:nvPr/>
        </p:nvSpPr>
        <p:spPr>
          <a:xfrm>
            <a:off x="7078136" y="2080941"/>
            <a:ext cx="4454721"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3200" dirty="0">
                <a:solidFill>
                  <a:srgbClr val="FFFFFF"/>
                </a:solidFill>
              </a:rPr>
              <a:t>Where do early Supermassive Black Holes come from?</a:t>
            </a:r>
            <a:endParaRPr kumimoji="0" lang="en-US" sz="2800" b="0" i="0" u="none" strike="noStrike" cap="none" spc="0" normalizeH="0" baseline="0" dirty="0">
              <a:ln>
                <a:noFill/>
              </a:ln>
              <a:solidFill>
                <a:srgbClr val="FFFFFF"/>
              </a:solidFill>
              <a:effectLst/>
              <a:uFillTx/>
              <a:sym typeface="Gill Sans Light"/>
            </a:endParaRPr>
          </a:p>
        </p:txBody>
      </p:sp>
      <p:cxnSp>
        <p:nvCxnSpPr>
          <p:cNvPr id="10" name="Straight Arrow Connector 9">
            <a:extLst>
              <a:ext uri="{FF2B5EF4-FFF2-40B4-BE49-F238E27FC236}">
                <a16:creationId xmlns:a16="http://schemas.microsoft.com/office/drawing/2014/main" id="{59DDFAC2-E077-9548-81E3-41005DA75DB8}"/>
              </a:ext>
            </a:extLst>
          </p:cNvPr>
          <p:cNvCxnSpPr>
            <a:cxnSpLocks/>
          </p:cNvCxnSpPr>
          <p:nvPr/>
        </p:nvCxnSpPr>
        <p:spPr>
          <a:xfrm flipH="1">
            <a:off x="10403008" y="3958046"/>
            <a:ext cx="386912" cy="741164"/>
          </a:xfrm>
          <a:prstGeom prst="straightConnector1">
            <a:avLst/>
          </a:prstGeom>
          <a:noFill/>
          <a:ln w="25400" cap="flat">
            <a:solidFill>
              <a:schemeClr val="bg2">
                <a:lumMod val="20000"/>
                <a:lumOff val="8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EF917366-ED6D-964D-85C2-CECC5CCF9A33}"/>
              </a:ext>
            </a:extLst>
          </p:cNvPr>
          <p:cNvSpPr txBox="1"/>
          <p:nvPr/>
        </p:nvSpPr>
        <p:spPr>
          <a:xfrm>
            <a:off x="10125433" y="3363343"/>
            <a:ext cx="1979554"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3200" dirty="0">
                <a:solidFill>
                  <a:srgbClr val="FFFFFF"/>
                </a:solidFill>
              </a:rPr>
              <a:t>here?</a:t>
            </a:r>
            <a:endParaRPr kumimoji="0" lang="en-US" sz="2800" b="0" i="0" u="none" strike="noStrike" cap="none" spc="0" normalizeH="0" baseline="0" dirty="0">
              <a:ln>
                <a:noFill/>
              </a:ln>
              <a:solidFill>
                <a:srgbClr val="FFFFFF"/>
              </a:solidFill>
              <a:effectLst/>
              <a:uFillTx/>
              <a:sym typeface="Gill Sans Light"/>
            </a:endParaRPr>
          </a:p>
        </p:txBody>
      </p:sp>
      <p:cxnSp>
        <p:nvCxnSpPr>
          <p:cNvPr id="14" name="Straight Arrow Connector 13">
            <a:extLst>
              <a:ext uri="{FF2B5EF4-FFF2-40B4-BE49-F238E27FC236}">
                <a16:creationId xmlns:a16="http://schemas.microsoft.com/office/drawing/2014/main" id="{E29F1F81-8C17-4F45-BE64-20B0F1DBBAA0}"/>
              </a:ext>
            </a:extLst>
          </p:cNvPr>
          <p:cNvCxnSpPr>
            <a:cxnSpLocks/>
          </p:cNvCxnSpPr>
          <p:nvPr/>
        </p:nvCxnSpPr>
        <p:spPr>
          <a:xfrm>
            <a:off x="6776360" y="2080941"/>
            <a:ext cx="760909" cy="1877105"/>
          </a:xfrm>
          <a:prstGeom prst="straightConnector1">
            <a:avLst/>
          </a:prstGeom>
          <a:noFill/>
          <a:ln w="25400" cap="flat">
            <a:solidFill>
              <a:schemeClr val="bg2">
                <a:lumMod val="20000"/>
                <a:lumOff val="80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7" name="Straight Arrow Connector 16">
            <a:extLst>
              <a:ext uri="{FF2B5EF4-FFF2-40B4-BE49-F238E27FC236}">
                <a16:creationId xmlns:a16="http://schemas.microsoft.com/office/drawing/2014/main" id="{219AF2B5-4B2A-A14C-84EA-8A5D48FB8EB1}"/>
              </a:ext>
            </a:extLst>
          </p:cNvPr>
          <p:cNvCxnSpPr>
            <a:cxnSpLocks/>
          </p:cNvCxnSpPr>
          <p:nvPr/>
        </p:nvCxnSpPr>
        <p:spPr>
          <a:xfrm flipH="1">
            <a:off x="5643154" y="2080941"/>
            <a:ext cx="1028702" cy="1866517"/>
          </a:xfrm>
          <a:prstGeom prst="straightConnector1">
            <a:avLst/>
          </a:prstGeom>
          <a:noFill/>
          <a:ln w="25400" cap="flat">
            <a:solidFill>
              <a:schemeClr val="bg2">
                <a:lumMod val="20000"/>
                <a:lumOff val="80000"/>
              </a:schemeClr>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518373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MBRotate_FullwidthLede">
            <a:hlinkClick r:id="" action="ppaction://media"/>
            <a:extLst>
              <a:ext uri="{FF2B5EF4-FFF2-40B4-BE49-F238E27FC236}">
                <a16:creationId xmlns:a16="http://schemas.microsoft.com/office/drawing/2014/main" id="{9CC314E8-BF52-BF43-9B37-1013E5D3FC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08673" y="0"/>
            <a:ext cx="23102361" cy="9753600"/>
          </a:xfrm>
          <a:prstGeom prst="rect">
            <a:avLst/>
          </a:prstGeom>
        </p:spPr>
      </p:pic>
      <p:sp>
        <p:nvSpPr>
          <p:cNvPr id="2" name="TextBox 1">
            <a:extLst>
              <a:ext uri="{FF2B5EF4-FFF2-40B4-BE49-F238E27FC236}">
                <a16:creationId xmlns:a16="http://schemas.microsoft.com/office/drawing/2014/main" id="{61ACD415-BB29-9243-BAAD-F3A17C198458}"/>
              </a:ext>
            </a:extLst>
          </p:cNvPr>
          <p:cNvSpPr txBox="1"/>
          <p:nvPr/>
        </p:nvSpPr>
        <p:spPr>
          <a:xfrm>
            <a:off x="-83137" y="60801"/>
            <a:ext cx="4063407" cy="2308324"/>
          </a:xfrm>
          <a:prstGeom prst="rect">
            <a:avLst/>
          </a:prstGeom>
          <a:noFill/>
        </p:spPr>
        <p:txBody>
          <a:bodyPr wrap="square" rtlCol="0">
            <a:spAutoFit/>
          </a:bodyPr>
          <a:lstStyle/>
          <a:p>
            <a:r>
              <a:rPr lang="en-US" dirty="0"/>
              <a:t>At 330,000 years, the Universe is smooth to 10 parts per million</a:t>
            </a:r>
          </a:p>
        </p:txBody>
      </p:sp>
    </p:spTree>
    <p:extLst>
      <p:ext uri="{BB962C8B-B14F-4D97-AF65-F5344CB8AC3E}">
        <p14:creationId xmlns:p14="http://schemas.microsoft.com/office/powerpoint/2010/main" val="123660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551" y="7163093"/>
            <a:ext cx="4720655" cy="2583408"/>
          </a:xfrm>
          <a:prstGeom prst="rect">
            <a:avLst/>
          </a:prstGeom>
        </p:spPr>
      </p:pic>
      <p:sp>
        <p:nvSpPr>
          <p:cNvPr id="2" name="Title 1"/>
          <p:cNvSpPr>
            <a:spLocks noGrp="1"/>
          </p:cNvSpPr>
          <p:nvPr>
            <p:ph type="title"/>
          </p:nvPr>
        </p:nvSpPr>
        <p:spPr>
          <a:xfrm>
            <a:off x="811920" y="89750"/>
            <a:ext cx="11360075" cy="1300480"/>
          </a:xfrm>
        </p:spPr>
        <p:txBody>
          <a:bodyPr/>
          <a:lstStyle/>
          <a:p>
            <a:pPr>
              <a:defRPr/>
            </a:pPr>
            <a:r>
              <a:rPr lang="en-US" dirty="0"/>
              <a:t>Cosmic Neutrino Background</a:t>
            </a:r>
          </a:p>
        </p:txBody>
      </p:sp>
      <p:sp>
        <p:nvSpPr>
          <p:cNvPr id="18436" name="Slide Number Placeholder 3"/>
          <p:cNvSpPr>
            <a:spLocks noGrp="1"/>
          </p:cNvSpPr>
          <p:nvPr>
            <p:ph type="sldNum" sz="quarter" idx="12"/>
          </p:nvPr>
        </p:nvSpPr>
        <p:spPr>
          <a:xfrm>
            <a:off x="9868348" y="9256131"/>
            <a:ext cx="2945205" cy="497469"/>
          </a:xfrm>
          <a:noFill/>
        </p:spPr>
        <p:txBody>
          <a:bodyPr/>
          <a:lstStyle/>
          <a:p>
            <a:pPr defTabSz="1147481" fontAlgn="base" hangingPunct="1">
              <a:spcBef>
                <a:spcPct val="0"/>
              </a:spcBef>
              <a:spcAft>
                <a:spcPct val="0"/>
              </a:spcAft>
            </a:pPr>
            <a:fld id="{B3979995-AADD-1243-9BEA-2899D55DB8A0}" type="slidenum">
              <a:rPr lang="en-US" kern="1200">
                <a:solidFill>
                  <a:srgbClr val="FFFFFF"/>
                </a:solidFill>
                <a:latin typeface="Arial" pitchFamily="-107" charset="0"/>
              </a:rPr>
              <a:pPr defTabSz="1147481" fontAlgn="base" hangingPunct="1">
                <a:spcBef>
                  <a:spcPct val="0"/>
                </a:spcBef>
                <a:spcAft>
                  <a:spcPct val="0"/>
                </a:spcAft>
              </a:pPr>
              <a:t>6</a:t>
            </a:fld>
            <a:endParaRPr lang="en-US" kern="1200" dirty="0">
              <a:solidFill>
                <a:srgbClr val="FFFFFF"/>
              </a:solidFill>
              <a:latin typeface="Arial" pitchFamily="-107" charset="0"/>
            </a:endParaRPr>
          </a:p>
        </p:txBody>
      </p:sp>
      <p:pic>
        <p:nvPicPr>
          <p:cNvPr id="18437" name="Picture 3" descr="DickePeeblesRollWilkinson.jpg"/>
          <p:cNvPicPr>
            <a:picLocks noChangeAspect="1"/>
          </p:cNvPicPr>
          <p:nvPr/>
        </p:nvPicPr>
        <p:blipFill>
          <a:blip r:embed="rId4"/>
          <a:srcRect/>
          <a:stretch>
            <a:fillRect/>
          </a:stretch>
        </p:blipFill>
        <p:spPr bwMode="auto">
          <a:xfrm>
            <a:off x="472230" y="1725548"/>
            <a:ext cx="5375437" cy="6594969"/>
          </a:xfrm>
          <a:prstGeom prst="rect">
            <a:avLst/>
          </a:prstGeom>
          <a:noFill/>
          <a:ln w="9525">
            <a:noFill/>
            <a:miter lim="800000"/>
            <a:headEnd/>
            <a:tailEnd/>
          </a:ln>
        </p:spPr>
      </p:pic>
      <p:sp>
        <p:nvSpPr>
          <p:cNvPr id="18438" name="TextBox 5"/>
          <p:cNvSpPr txBox="1">
            <a:spLocks noChangeArrowheads="1"/>
          </p:cNvSpPr>
          <p:nvPr/>
        </p:nvSpPr>
        <p:spPr bwMode="auto">
          <a:xfrm>
            <a:off x="572747" y="8804409"/>
            <a:ext cx="5249922" cy="476744"/>
          </a:xfrm>
          <a:prstGeom prst="rect">
            <a:avLst/>
          </a:prstGeom>
          <a:noFill/>
          <a:ln w="9525">
            <a:noFill/>
            <a:miter lim="800000"/>
            <a:headEnd/>
            <a:tailEnd/>
          </a:ln>
        </p:spPr>
        <p:txBody>
          <a:bodyPr wrap="none" lIns="127837" tIns="63918" rIns="127837" bIns="63918">
            <a:prstTxWarp prst="textNoShape">
              <a:avLst/>
            </a:prstTxWarp>
            <a:spAutoFit/>
          </a:bodyPr>
          <a:lstStyle/>
          <a:p>
            <a:pPr algn="l" defTabSz="1147481" fontAlgn="base" hangingPunct="1">
              <a:spcBef>
                <a:spcPct val="0"/>
              </a:spcBef>
              <a:spcAft>
                <a:spcPct val="0"/>
              </a:spcAft>
            </a:pPr>
            <a:r>
              <a:rPr lang="en-US" sz="2259" kern="1200" dirty="0" err="1">
                <a:solidFill>
                  <a:srgbClr val="FFFFFF"/>
                </a:solidFill>
                <a:latin typeface="Arial" pitchFamily="-107" charset="0"/>
              </a:rPr>
              <a:t>Dicke</a:t>
            </a:r>
            <a:r>
              <a:rPr lang="en-US" sz="2259" kern="1200" dirty="0">
                <a:solidFill>
                  <a:srgbClr val="FFFFFF"/>
                </a:solidFill>
                <a:latin typeface="Arial" pitchFamily="-107" charset="0"/>
              </a:rPr>
              <a:t>, Peebles</a:t>
            </a:r>
            <a:r>
              <a:rPr lang="en-US" sz="2259" kern="1200" baseline="30000" dirty="0">
                <a:solidFill>
                  <a:srgbClr val="FFFFFF"/>
                </a:solidFill>
                <a:latin typeface="Arial" pitchFamily="-107" charset="0"/>
              </a:rPr>
              <a:t>*</a:t>
            </a:r>
            <a:r>
              <a:rPr lang="en-US" sz="2259" kern="1200" dirty="0">
                <a:solidFill>
                  <a:srgbClr val="FFFFFF"/>
                </a:solidFill>
                <a:latin typeface="Arial" pitchFamily="-107" charset="0"/>
              </a:rPr>
              <a:t>, Roll, Wilkinson (</a:t>
            </a:r>
            <a:r>
              <a:rPr lang="en-US" sz="2259" b="1" kern="1200" dirty="0">
                <a:solidFill>
                  <a:srgbClr val="FFFFFF"/>
                </a:solidFill>
                <a:latin typeface="Arial" pitchFamily="-107" charset="0"/>
              </a:rPr>
              <a:t>1965</a:t>
            </a:r>
            <a:r>
              <a:rPr lang="en-US" sz="2259" kern="1200" dirty="0">
                <a:solidFill>
                  <a:srgbClr val="FFFFFF"/>
                </a:solidFill>
                <a:latin typeface="Arial" pitchFamily="-107" charset="0"/>
              </a:rPr>
              <a:t>)</a:t>
            </a:r>
          </a:p>
        </p:txBody>
      </p:sp>
      <p:cxnSp>
        <p:nvCxnSpPr>
          <p:cNvPr id="8" name="Straight Connector 7"/>
          <p:cNvCxnSpPr/>
          <p:nvPr/>
        </p:nvCxnSpPr>
        <p:spPr>
          <a:xfrm rot="5400000">
            <a:off x="1721614" y="2908841"/>
            <a:ext cx="373153" cy="1093"/>
          </a:xfrm>
          <a:prstGeom prst="line">
            <a:avLst/>
          </a:prstGeom>
          <a:ln w="57150" cap="flat" cmpd="sng" algn="ctr">
            <a:solidFill>
              <a:srgbClr val="FFFF00"/>
            </a:solidFill>
            <a:prstDash val="solid"/>
            <a:round/>
            <a:headEnd type="none" w="med" len="med"/>
            <a:tailEnd type="triangle" w="med" len="med"/>
          </a:ln>
          <a:effectLst>
            <a:outerShdw blurRad="50800" dist="38100" dir="2700000" algn="tl"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433860" y="2249766"/>
            <a:ext cx="985934" cy="476744"/>
          </a:xfrm>
          <a:prstGeom prst="rect">
            <a:avLst/>
          </a:prstGeom>
          <a:noFill/>
          <a:effectLst>
            <a:outerShdw blurRad="50800" dist="38100" dir="2700000" algn="tl" rotWithShape="0">
              <a:prstClr val="black">
                <a:alpha val="99000"/>
              </a:prstClr>
            </a:outerShdw>
          </a:effectLst>
        </p:spPr>
        <p:txBody>
          <a:bodyPr wrap="none" lIns="127837" tIns="63918" rIns="127837" bIns="63918" rtlCol="0">
            <a:spAutoFit/>
          </a:bodyPr>
          <a:lstStyle/>
          <a:p>
            <a:pPr algn="l" defTabSz="1147481" fontAlgn="base" hangingPunct="1">
              <a:spcBef>
                <a:spcPct val="0"/>
              </a:spcBef>
              <a:spcAft>
                <a:spcPct val="0"/>
              </a:spcAft>
            </a:pPr>
            <a:r>
              <a:rPr lang="en-US" sz="2259" b="1" kern="1200" dirty="0">
                <a:solidFill>
                  <a:srgbClr val="FFFF00"/>
                </a:solidFill>
                <a:latin typeface="Arial" pitchFamily="-107" charset="0"/>
              </a:rPr>
              <a:t>1 sec</a:t>
            </a:r>
          </a:p>
        </p:txBody>
      </p:sp>
      <p:grpSp>
        <p:nvGrpSpPr>
          <p:cNvPr id="13" name="Group 12"/>
          <p:cNvGrpSpPr/>
          <p:nvPr/>
        </p:nvGrpSpPr>
        <p:grpSpPr>
          <a:xfrm>
            <a:off x="6893183" y="1494409"/>
            <a:ext cx="4423749" cy="1332169"/>
            <a:chOff x="5340605" y="1411146"/>
            <a:chExt cx="3525175" cy="1210368"/>
          </a:xfrm>
        </p:grpSpPr>
        <p:sp>
          <p:nvSpPr>
            <p:cNvPr id="34" name="TextBox 33"/>
            <p:cNvSpPr txBox="1"/>
            <p:nvPr/>
          </p:nvSpPr>
          <p:spPr>
            <a:xfrm>
              <a:off x="6396306" y="1942745"/>
              <a:ext cx="2469474" cy="678769"/>
            </a:xfrm>
            <a:prstGeom prst="rect">
              <a:avLst/>
            </a:prstGeom>
            <a:noFill/>
          </p:spPr>
          <p:txBody>
            <a:bodyPr wrap="none" lIns="127837" tIns="63918" rIns="127837" bIns="63918" rtlCol="0">
              <a:spAutoFit/>
            </a:bodyPr>
            <a:lstStyle/>
            <a:p>
              <a:pPr algn="l" defTabSz="1147481" fontAlgn="base" hangingPunct="1">
                <a:spcBef>
                  <a:spcPct val="0"/>
                </a:spcBef>
                <a:spcAft>
                  <a:spcPct val="0"/>
                </a:spcAft>
              </a:pPr>
              <a:r>
                <a:rPr lang="en-US" sz="4016" kern="1200" dirty="0" err="1">
                  <a:solidFill>
                    <a:srgbClr val="99FF99"/>
                  </a:solidFill>
                  <a:latin typeface="Arial" pitchFamily="-107" charset="0"/>
                </a:rPr>
                <a:t>n</a:t>
              </a:r>
              <a:r>
                <a:rPr lang="en-US" sz="4016" kern="1200" baseline="-25000" dirty="0" err="1">
                  <a:solidFill>
                    <a:srgbClr val="99FF99"/>
                  </a:solidFill>
                  <a:latin typeface="Symbol" charset="2"/>
                  <a:cs typeface="Symbol" charset="2"/>
                </a:rPr>
                <a:t>n</a:t>
              </a:r>
              <a:r>
                <a:rPr lang="en-US" sz="4016" kern="1200" baseline="-25000" dirty="0">
                  <a:solidFill>
                    <a:srgbClr val="99FF99"/>
                  </a:solidFill>
                  <a:latin typeface="Symbol" charset="2"/>
                  <a:cs typeface="Symbol" charset="2"/>
                </a:rPr>
                <a:t> </a:t>
              </a:r>
              <a:r>
                <a:rPr lang="en-US" sz="4016" kern="1200" dirty="0">
                  <a:solidFill>
                    <a:srgbClr val="99FF99"/>
                  </a:solidFill>
                  <a:latin typeface="Arial" pitchFamily="-107" charset="0"/>
                </a:rPr>
                <a:t>= 112/cm</a:t>
              </a:r>
              <a:r>
                <a:rPr lang="en-US" sz="4016" kern="1200" baseline="30000" dirty="0">
                  <a:solidFill>
                    <a:srgbClr val="99FF99"/>
                  </a:solidFill>
                  <a:latin typeface="Arial" pitchFamily="-107" charset="0"/>
                </a:rPr>
                <a:t>3</a:t>
              </a:r>
              <a:endParaRPr lang="en-US" sz="4016" kern="1200" dirty="0">
                <a:solidFill>
                  <a:srgbClr val="99FF99"/>
                </a:solidFill>
                <a:latin typeface="Arial" pitchFamily="-107" charset="0"/>
              </a:endParaRPr>
            </a:p>
          </p:txBody>
        </p:sp>
        <p:sp>
          <p:nvSpPr>
            <p:cNvPr id="10" name="TextBox 9"/>
            <p:cNvSpPr txBox="1"/>
            <p:nvPr/>
          </p:nvSpPr>
          <p:spPr>
            <a:xfrm>
              <a:off x="5340605" y="1411146"/>
              <a:ext cx="2759424" cy="575235"/>
            </a:xfrm>
            <a:prstGeom prst="rect">
              <a:avLst/>
            </a:prstGeom>
            <a:noFill/>
          </p:spPr>
          <p:txBody>
            <a:bodyPr wrap="none" rtlCol="0">
              <a:spAutoFit/>
            </a:bodyPr>
            <a:lstStyle/>
            <a:p>
              <a:pPr algn="l" defTabSz="1147481" fontAlgn="base" hangingPunct="1">
                <a:spcBef>
                  <a:spcPct val="0"/>
                </a:spcBef>
                <a:spcAft>
                  <a:spcPct val="0"/>
                </a:spcAft>
              </a:pPr>
              <a:r>
                <a:rPr lang="en-US" sz="3514" kern="1200" dirty="0">
                  <a:solidFill>
                    <a:srgbClr val="FFFFFF"/>
                  </a:solidFill>
                  <a:latin typeface="Arial" pitchFamily="-107" charset="0"/>
                </a:rPr>
                <a:t>Number density:</a:t>
              </a:r>
            </a:p>
          </p:txBody>
        </p:sp>
      </p:grpSp>
      <p:grpSp>
        <p:nvGrpSpPr>
          <p:cNvPr id="14" name="Group 13"/>
          <p:cNvGrpSpPr/>
          <p:nvPr/>
        </p:nvGrpSpPr>
        <p:grpSpPr>
          <a:xfrm>
            <a:off x="6893184" y="2735289"/>
            <a:ext cx="4271886" cy="1263125"/>
            <a:chOff x="5337699" y="2537885"/>
            <a:chExt cx="3217484" cy="1175742"/>
          </a:xfrm>
        </p:grpSpPr>
        <p:sp>
          <p:nvSpPr>
            <p:cNvPr id="33" name="TextBox 32"/>
            <p:cNvSpPr txBox="1"/>
            <p:nvPr/>
          </p:nvSpPr>
          <p:spPr>
            <a:xfrm>
              <a:off x="6575072" y="3018236"/>
              <a:ext cx="1980111" cy="695391"/>
            </a:xfrm>
            <a:prstGeom prst="rect">
              <a:avLst/>
            </a:prstGeom>
            <a:noFill/>
          </p:spPr>
          <p:txBody>
            <a:bodyPr wrap="none" lIns="127837" tIns="63918" rIns="127837" bIns="63918" rtlCol="0">
              <a:spAutoFit/>
            </a:bodyPr>
            <a:lstStyle/>
            <a:p>
              <a:pPr algn="l" defTabSz="1147481" fontAlgn="base" hangingPunct="1">
                <a:spcBef>
                  <a:spcPct val="0"/>
                </a:spcBef>
                <a:spcAft>
                  <a:spcPct val="0"/>
                </a:spcAft>
              </a:pPr>
              <a:r>
                <a:rPr lang="en-US" sz="4016" kern="1200" dirty="0" err="1">
                  <a:solidFill>
                    <a:srgbClr val="99FF99"/>
                  </a:solidFill>
                  <a:latin typeface="Arial" pitchFamily="-107" charset="0"/>
                </a:rPr>
                <a:t>T</a:t>
              </a:r>
              <a:r>
                <a:rPr lang="en-US" sz="4016" kern="1200" baseline="-25000" dirty="0" err="1">
                  <a:solidFill>
                    <a:srgbClr val="99FF99"/>
                  </a:solidFill>
                  <a:latin typeface="Symbol" charset="2"/>
                  <a:cs typeface="Symbol" charset="2"/>
                </a:rPr>
                <a:t>n</a:t>
              </a:r>
              <a:r>
                <a:rPr lang="en-US" sz="4016" kern="1200" baseline="-25000" dirty="0">
                  <a:solidFill>
                    <a:srgbClr val="99FF99"/>
                  </a:solidFill>
                  <a:latin typeface="Symbol" charset="2"/>
                  <a:cs typeface="Symbol" charset="2"/>
                </a:rPr>
                <a:t> </a:t>
              </a:r>
              <a:r>
                <a:rPr lang="en-US" sz="4016" kern="1200" dirty="0">
                  <a:solidFill>
                    <a:srgbClr val="99FF99"/>
                  </a:solidFill>
                  <a:latin typeface="Arial" pitchFamily="-107" charset="0"/>
                </a:rPr>
                <a:t>~ 1.95K</a:t>
              </a:r>
            </a:p>
          </p:txBody>
        </p:sp>
        <p:sp>
          <p:nvSpPr>
            <p:cNvPr id="35" name="TextBox 34"/>
            <p:cNvSpPr txBox="1"/>
            <p:nvPr/>
          </p:nvSpPr>
          <p:spPr>
            <a:xfrm>
              <a:off x="5337699" y="2537885"/>
              <a:ext cx="2137048" cy="589323"/>
            </a:xfrm>
            <a:prstGeom prst="rect">
              <a:avLst/>
            </a:prstGeom>
            <a:noFill/>
          </p:spPr>
          <p:txBody>
            <a:bodyPr wrap="none" rtlCol="0">
              <a:spAutoFit/>
            </a:bodyPr>
            <a:lstStyle/>
            <a:p>
              <a:pPr algn="l" defTabSz="1147481" fontAlgn="base" hangingPunct="1">
                <a:spcBef>
                  <a:spcPct val="0"/>
                </a:spcBef>
                <a:spcAft>
                  <a:spcPct val="0"/>
                </a:spcAft>
              </a:pPr>
              <a:r>
                <a:rPr lang="en-US" sz="3514" kern="1200" dirty="0">
                  <a:solidFill>
                    <a:srgbClr val="FFFFFF"/>
                  </a:solidFill>
                  <a:latin typeface="Arial" pitchFamily="-107" charset="0"/>
                </a:rPr>
                <a:t>Temperature:</a:t>
              </a:r>
            </a:p>
          </p:txBody>
        </p:sp>
      </p:grpSp>
      <p:cxnSp>
        <p:nvCxnSpPr>
          <p:cNvPr id="4" name="Straight Connector 3"/>
          <p:cNvCxnSpPr/>
          <p:nvPr/>
        </p:nvCxnSpPr>
        <p:spPr>
          <a:xfrm>
            <a:off x="2164121" y="3442430"/>
            <a:ext cx="3300782" cy="269162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631615" y="4009087"/>
            <a:ext cx="2833289" cy="1756641"/>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582946" y="3402022"/>
            <a:ext cx="2173993" cy="439992"/>
          </a:xfrm>
          <a:prstGeom prst="rect">
            <a:avLst/>
          </a:prstGeom>
          <a:noFill/>
        </p:spPr>
        <p:txBody>
          <a:bodyPr wrap="none" rtlCol="0">
            <a:spAutoFit/>
          </a:bodyPr>
          <a:lstStyle/>
          <a:p>
            <a:pPr algn="l" defTabSz="1147481" fontAlgn="base" hangingPunct="1">
              <a:spcBef>
                <a:spcPct val="0"/>
              </a:spcBef>
              <a:spcAft>
                <a:spcPct val="0"/>
              </a:spcAft>
            </a:pPr>
            <a:r>
              <a:rPr lang="en-US" sz="2259" kern="1200" dirty="0">
                <a:solidFill>
                  <a:srgbClr val="FF0000"/>
                </a:solidFill>
                <a:latin typeface="Arial" pitchFamily="-107" charset="0"/>
              </a:rPr>
              <a:t>Radiation ~1/a</a:t>
            </a:r>
            <a:r>
              <a:rPr lang="en-US" sz="2259" kern="1200" baseline="30000" dirty="0">
                <a:solidFill>
                  <a:srgbClr val="FF0000"/>
                </a:solidFill>
                <a:latin typeface="Arial" pitchFamily="-107" charset="0"/>
              </a:rPr>
              <a:t>4</a:t>
            </a:r>
            <a:endParaRPr lang="en-US" sz="2259" kern="1200" dirty="0">
              <a:solidFill>
                <a:srgbClr val="FF0000"/>
              </a:solidFill>
              <a:latin typeface="Arial" pitchFamily="-107" charset="0"/>
            </a:endParaRPr>
          </a:p>
        </p:txBody>
      </p:sp>
      <p:sp>
        <p:nvSpPr>
          <p:cNvPr id="42" name="TextBox 41"/>
          <p:cNvSpPr txBox="1"/>
          <p:nvPr/>
        </p:nvSpPr>
        <p:spPr>
          <a:xfrm>
            <a:off x="3837403" y="4188693"/>
            <a:ext cx="1087157" cy="787652"/>
          </a:xfrm>
          <a:prstGeom prst="rect">
            <a:avLst/>
          </a:prstGeom>
          <a:noFill/>
        </p:spPr>
        <p:txBody>
          <a:bodyPr wrap="none" rtlCol="0">
            <a:spAutoFit/>
          </a:bodyPr>
          <a:lstStyle/>
          <a:p>
            <a:pPr defTabSz="1147481" fontAlgn="base" hangingPunct="1">
              <a:spcBef>
                <a:spcPct val="0"/>
              </a:spcBef>
              <a:spcAft>
                <a:spcPct val="0"/>
              </a:spcAft>
            </a:pPr>
            <a:r>
              <a:rPr lang="en-US" sz="2259" kern="1200" dirty="0">
                <a:solidFill>
                  <a:srgbClr val="0000FF"/>
                </a:solidFill>
                <a:latin typeface="Arial" pitchFamily="-107" charset="0"/>
              </a:rPr>
              <a:t>Matter </a:t>
            </a:r>
          </a:p>
          <a:p>
            <a:pPr defTabSz="1147481" fontAlgn="base" hangingPunct="1">
              <a:spcBef>
                <a:spcPct val="0"/>
              </a:spcBef>
              <a:spcAft>
                <a:spcPct val="0"/>
              </a:spcAft>
            </a:pPr>
            <a:r>
              <a:rPr lang="en-US" sz="2259" kern="1200" dirty="0">
                <a:solidFill>
                  <a:srgbClr val="0000FF"/>
                </a:solidFill>
                <a:latin typeface="Arial" pitchFamily="-107" charset="0"/>
              </a:rPr>
              <a:t>~1/a</a:t>
            </a:r>
            <a:r>
              <a:rPr lang="en-US" sz="2259" kern="1200" baseline="30000" dirty="0">
                <a:solidFill>
                  <a:srgbClr val="0000FF"/>
                </a:solidFill>
                <a:latin typeface="Arial" pitchFamily="-107" charset="0"/>
              </a:rPr>
              <a:t>3</a:t>
            </a:r>
            <a:endParaRPr lang="en-US" sz="2259" kern="1200" dirty="0">
              <a:solidFill>
                <a:srgbClr val="0000FF"/>
              </a:solidFill>
              <a:latin typeface="Arial" pitchFamily="-107" charset="0"/>
            </a:endParaRPr>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1363" y="7494498"/>
            <a:ext cx="617188" cy="620100"/>
          </a:xfrm>
          <a:prstGeom prst="rect">
            <a:avLst/>
          </a:prstGeom>
        </p:spPr>
      </p:pic>
      <p:sp>
        <p:nvSpPr>
          <p:cNvPr id="3" name="TextBox 2"/>
          <p:cNvSpPr txBox="1"/>
          <p:nvPr/>
        </p:nvSpPr>
        <p:spPr>
          <a:xfrm>
            <a:off x="6758244" y="9109385"/>
            <a:ext cx="340158" cy="439992"/>
          </a:xfrm>
          <a:prstGeom prst="rect">
            <a:avLst/>
          </a:prstGeom>
          <a:noFill/>
        </p:spPr>
        <p:txBody>
          <a:bodyPr wrap="none" rtlCol="0">
            <a:spAutoFit/>
          </a:bodyPr>
          <a:lstStyle/>
          <a:p>
            <a:pPr algn="l" defTabSz="1147481" fontAlgn="base" hangingPunct="1">
              <a:spcBef>
                <a:spcPct val="0"/>
              </a:spcBef>
              <a:spcAft>
                <a:spcPct val="0"/>
              </a:spcAft>
            </a:pPr>
            <a:r>
              <a:rPr lang="en-US" sz="2259" kern="1200" baseline="30000">
                <a:solidFill>
                  <a:srgbClr val="FFFFFF"/>
                </a:solidFill>
                <a:latin typeface="Arial" pitchFamily="-107" charset="0"/>
              </a:rPr>
              <a:t>*</a:t>
            </a:r>
            <a:r>
              <a:rPr lang="en-US" sz="2259" kern="1200">
                <a:solidFill>
                  <a:srgbClr val="FFFFFF"/>
                </a:solidFill>
                <a:latin typeface="Arial" pitchFamily="-107" charset="0"/>
              </a:rPr>
              <a:t> </a:t>
            </a:r>
            <a:endParaRPr lang="en-US" sz="2259" kern="1200" dirty="0">
              <a:solidFill>
                <a:srgbClr val="FFFFFF"/>
              </a:solidFill>
              <a:latin typeface="Arial" pitchFamily="-107" charset="0"/>
            </a:endParaRPr>
          </a:p>
        </p:txBody>
      </p:sp>
      <p:sp>
        <p:nvSpPr>
          <p:cNvPr id="6" name="Rectangle 5"/>
          <p:cNvSpPr/>
          <p:nvPr/>
        </p:nvSpPr>
        <p:spPr>
          <a:xfrm>
            <a:off x="225633" y="9236180"/>
            <a:ext cx="4989053" cy="787652"/>
          </a:xfrm>
          <a:prstGeom prst="rect">
            <a:avLst/>
          </a:prstGeom>
        </p:spPr>
        <p:txBody>
          <a:bodyPr wrap="square">
            <a:spAutoFit/>
          </a:bodyPr>
          <a:lstStyle/>
          <a:p>
            <a:pPr algn="l" defTabSz="1147481" fontAlgn="base" hangingPunct="1">
              <a:spcBef>
                <a:spcPct val="0"/>
              </a:spcBef>
              <a:spcAft>
                <a:spcPct val="0"/>
              </a:spcAft>
            </a:pPr>
            <a:r>
              <a:rPr lang="en-US" sz="2259" kern="1200" dirty="0">
                <a:solidFill>
                  <a:srgbClr val="000000"/>
                </a:solidFill>
                <a:latin typeface="Arial" pitchFamily="-107" charset="0"/>
                <a:hlinkClick r:id="rId6"/>
              </a:rPr>
              <a:t>Cosmology's Century (2020)</a:t>
            </a:r>
            <a:endParaRPr lang="en-US" sz="2259" kern="1200" dirty="0">
              <a:solidFill>
                <a:srgbClr val="000000"/>
              </a:solidFill>
              <a:latin typeface="Arial" pitchFamily="-107" charset="0"/>
            </a:endParaRPr>
          </a:p>
          <a:p>
            <a:pPr algn="l" defTabSz="1147481" fontAlgn="base" hangingPunct="1">
              <a:spcBef>
                <a:spcPct val="0"/>
              </a:spcBef>
              <a:spcAft>
                <a:spcPct val="0"/>
              </a:spcAft>
            </a:pPr>
            <a:endParaRPr lang="en-US" sz="2259" kern="1200" dirty="0">
              <a:solidFill>
                <a:srgbClr val="000000"/>
              </a:solidFill>
              <a:latin typeface="Arial" pitchFamily="-107" charset="0"/>
            </a:endParaRPr>
          </a:p>
        </p:txBody>
      </p:sp>
      <p:sp>
        <p:nvSpPr>
          <p:cNvPr id="7" name="TextBox 6">
            <a:extLst>
              <a:ext uri="{FF2B5EF4-FFF2-40B4-BE49-F238E27FC236}">
                <a16:creationId xmlns:a16="http://schemas.microsoft.com/office/drawing/2014/main" id="{7276F2AC-8DF2-164A-8904-D2D8216D47C2}"/>
              </a:ext>
            </a:extLst>
          </p:cNvPr>
          <p:cNvSpPr txBox="1"/>
          <p:nvPr/>
        </p:nvSpPr>
        <p:spPr>
          <a:xfrm>
            <a:off x="4959282" y="5009118"/>
            <a:ext cx="8990808" cy="1173911"/>
          </a:xfrm>
          <a:prstGeom prst="rect">
            <a:avLst/>
          </a:prstGeom>
          <a:noFill/>
          <a:effectLst>
            <a:outerShdw blurRad="50800" dist="38100" dir="2700000" algn="tl" rotWithShape="0">
              <a:prstClr val="black"/>
            </a:outerShdw>
          </a:effectLst>
        </p:spPr>
        <p:txBody>
          <a:bodyPr wrap="square" rtlCol="0">
            <a:spAutoFit/>
          </a:bodyPr>
          <a:lstStyle/>
          <a:p>
            <a:pPr defTabSz="1147481" fontAlgn="base" hangingPunct="1">
              <a:spcBef>
                <a:spcPct val="0"/>
              </a:spcBef>
              <a:spcAft>
                <a:spcPct val="0"/>
              </a:spcAft>
            </a:pPr>
            <a:r>
              <a:rPr lang="en-US" sz="3514" kern="1200" dirty="0">
                <a:solidFill>
                  <a:srgbClr val="FFFF00"/>
                </a:solidFill>
                <a:latin typeface="Arial" pitchFamily="-107" charset="0"/>
              </a:rPr>
              <a:t>~50% of the Total Energy Density</a:t>
            </a:r>
          </a:p>
          <a:p>
            <a:pPr defTabSz="1147481" fontAlgn="base" hangingPunct="1">
              <a:spcBef>
                <a:spcPct val="0"/>
              </a:spcBef>
              <a:spcAft>
                <a:spcPct val="0"/>
              </a:spcAft>
            </a:pPr>
            <a:r>
              <a:rPr lang="en-US" sz="3514" kern="1200" dirty="0">
                <a:solidFill>
                  <a:srgbClr val="FFFF00"/>
                </a:solidFill>
                <a:latin typeface="Arial" pitchFamily="-107" charset="0"/>
              </a:rPr>
              <a:t> of the Universe @ 1 sec</a:t>
            </a:r>
          </a:p>
        </p:txBody>
      </p:sp>
      <p:sp>
        <p:nvSpPr>
          <p:cNvPr id="9" name="TextBox 8">
            <a:extLst>
              <a:ext uri="{FF2B5EF4-FFF2-40B4-BE49-F238E27FC236}">
                <a16:creationId xmlns:a16="http://schemas.microsoft.com/office/drawing/2014/main" id="{7ECDC02B-04B7-BC4E-9BF6-478264E26711}"/>
              </a:ext>
            </a:extLst>
          </p:cNvPr>
          <p:cNvSpPr txBox="1"/>
          <p:nvPr/>
        </p:nvSpPr>
        <p:spPr>
          <a:xfrm>
            <a:off x="14120408" y="8016439"/>
            <a:ext cx="184731" cy="439992"/>
          </a:xfrm>
          <a:prstGeom prst="rect">
            <a:avLst/>
          </a:prstGeom>
          <a:noFill/>
        </p:spPr>
        <p:txBody>
          <a:bodyPr wrap="none" rtlCol="0">
            <a:spAutoFit/>
          </a:bodyPr>
          <a:lstStyle/>
          <a:p>
            <a:pPr algn="l" defTabSz="1147481" fontAlgn="base" hangingPunct="1">
              <a:spcBef>
                <a:spcPct val="0"/>
              </a:spcBef>
              <a:spcAft>
                <a:spcPct val="0"/>
              </a:spcAft>
            </a:pPr>
            <a:endParaRPr lang="en-US" sz="2259" kern="1200" dirty="0">
              <a:solidFill>
                <a:srgbClr val="000000"/>
              </a:solidFill>
              <a:latin typeface="Arial" pitchFamily="-107" charset="0"/>
            </a:endParaRPr>
          </a:p>
        </p:txBody>
      </p:sp>
      <p:grpSp>
        <p:nvGrpSpPr>
          <p:cNvPr id="17" name="Group 16">
            <a:extLst>
              <a:ext uri="{FF2B5EF4-FFF2-40B4-BE49-F238E27FC236}">
                <a16:creationId xmlns:a16="http://schemas.microsoft.com/office/drawing/2014/main" id="{6CAC75A4-42F6-5D46-926B-DC97B9ECDCCA}"/>
              </a:ext>
            </a:extLst>
          </p:cNvPr>
          <p:cNvGrpSpPr/>
          <p:nvPr/>
        </p:nvGrpSpPr>
        <p:grpSpPr>
          <a:xfrm>
            <a:off x="5873959" y="3864337"/>
            <a:ext cx="7056014" cy="5823033"/>
            <a:chOff x="5873959" y="3864337"/>
            <a:chExt cx="7056014" cy="5823033"/>
          </a:xfrm>
        </p:grpSpPr>
        <p:grpSp>
          <p:nvGrpSpPr>
            <p:cNvPr id="29" name="Group 28"/>
            <p:cNvGrpSpPr/>
            <p:nvPr/>
          </p:nvGrpSpPr>
          <p:grpSpPr>
            <a:xfrm>
              <a:off x="5873959" y="3864337"/>
              <a:ext cx="7056014" cy="3983463"/>
              <a:chOff x="4592840" y="3678628"/>
              <a:chExt cx="5372100" cy="3510650"/>
            </a:xfrm>
          </p:grpSpPr>
          <p:sp>
            <p:nvSpPr>
              <p:cNvPr id="27" name="Rectangle 26"/>
              <p:cNvSpPr/>
              <p:nvPr/>
            </p:nvSpPr>
            <p:spPr>
              <a:xfrm>
                <a:off x="4592840" y="4724901"/>
                <a:ext cx="5372100" cy="2464377"/>
              </a:xfrm>
              <a:prstGeom prst="rect">
                <a:avLst/>
              </a:prstGeom>
            </p:spPr>
            <p:txBody>
              <a:bodyPr wrap="square">
                <a:spAutoFit/>
              </a:bodyPr>
              <a:lstStyle/>
              <a:p>
                <a:pPr marL="1278373" lvl="2" indent="0" algn="l" defTabSz="1147481" fontAlgn="base" hangingPunct="1">
                  <a:spcBef>
                    <a:spcPct val="0"/>
                  </a:spcBef>
                  <a:spcAft>
                    <a:spcPct val="0"/>
                  </a:spcAft>
                </a:pPr>
                <a:endParaRPr lang="en-US" sz="3514" kern="1200" dirty="0">
                  <a:solidFill>
                    <a:srgbClr val="CCFFCC"/>
                  </a:solidFill>
                  <a:latin typeface="Arial" pitchFamily="-107" charset="0"/>
                </a:endParaRPr>
              </a:p>
              <a:p>
                <a:pPr marL="1278373" lvl="2" indent="0" algn="l" defTabSz="1147481" fontAlgn="base" hangingPunct="1">
                  <a:spcBef>
                    <a:spcPct val="0"/>
                  </a:spcBef>
                  <a:spcAft>
                    <a:spcPct val="0"/>
                  </a:spcAft>
                </a:pPr>
                <a:endParaRPr lang="en-US" sz="3514" kern="1200" dirty="0">
                  <a:solidFill>
                    <a:srgbClr val="CCFFCC"/>
                  </a:solidFill>
                  <a:latin typeface="Arial" pitchFamily="-107" charset="0"/>
                </a:endParaRPr>
              </a:p>
              <a:p>
                <a:pPr marL="1278373" lvl="2" indent="0" algn="l" defTabSz="1147481" fontAlgn="base" hangingPunct="1">
                  <a:spcBef>
                    <a:spcPct val="0"/>
                  </a:spcBef>
                  <a:spcAft>
                    <a:spcPct val="0"/>
                  </a:spcAft>
                </a:pPr>
                <a:r>
                  <a:rPr lang="en-US" sz="3514" kern="1200" dirty="0">
                    <a:solidFill>
                      <a:srgbClr val="CCFFCC"/>
                    </a:solidFill>
                    <a:latin typeface="Arial" pitchFamily="-107" charset="0"/>
                  </a:rPr>
                  <a:t>neutron/proton ratio</a:t>
                </a:r>
              </a:p>
              <a:p>
                <a:pPr marL="1278373" lvl="2" indent="0" algn="l" defTabSz="1147481" fontAlgn="base" hangingPunct="1">
                  <a:spcBef>
                    <a:spcPct val="0"/>
                  </a:spcBef>
                  <a:spcAft>
                    <a:spcPct val="0"/>
                  </a:spcAft>
                </a:pPr>
                <a:r>
                  <a:rPr lang="en-US" sz="3514" kern="1200" dirty="0">
                    <a:solidFill>
                      <a:srgbClr val="CCFFCC"/>
                    </a:solidFill>
                    <a:latin typeface="Arial" pitchFamily="-107" charset="0"/>
                  </a:rPr>
                  <a:t>@start of nucleosynthesis</a:t>
                </a:r>
              </a:p>
              <a:p>
                <a:pPr marL="1278373" lvl="2" indent="0" algn="l" defTabSz="1147481" fontAlgn="base" hangingPunct="1">
                  <a:spcBef>
                    <a:spcPct val="0"/>
                  </a:spcBef>
                  <a:spcAft>
                    <a:spcPct val="0"/>
                  </a:spcAft>
                </a:pPr>
                <a:endParaRPr lang="en-US" sz="3514" kern="1200" dirty="0">
                  <a:solidFill>
                    <a:srgbClr val="CCFFCC"/>
                  </a:solidFill>
                  <a:latin typeface="Arial" pitchFamily="-107" charset="0"/>
                </a:endParaRPr>
              </a:p>
            </p:txBody>
          </p:sp>
          <p:sp>
            <p:nvSpPr>
              <p:cNvPr id="36" name="TextBox 35"/>
              <p:cNvSpPr txBox="1"/>
              <p:nvPr/>
            </p:nvSpPr>
            <p:spPr>
              <a:xfrm>
                <a:off x="5367891" y="3678628"/>
                <a:ext cx="3116729" cy="557974"/>
              </a:xfrm>
              <a:prstGeom prst="rect">
                <a:avLst/>
              </a:prstGeom>
              <a:noFill/>
            </p:spPr>
            <p:txBody>
              <a:bodyPr wrap="none" rtlCol="0">
                <a:spAutoFit/>
              </a:bodyPr>
              <a:lstStyle/>
              <a:p>
                <a:pPr algn="l" defTabSz="1147481" fontAlgn="base" hangingPunct="1">
                  <a:spcBef>
                    <a:spcPct val="0"/>
                  </a:spcBef>
                  <a:spcAft>
                    <a:spcPct val="0"/>
                  </a:spcAft>
                </a:pPr>
                <a:r>
                  <a:rPr lang="en-US" sz="3514" kern="1200" dirty="0">
                    <a:solidFill>
                      <a:srgbClr val="FFFFFF"/>
                    </a:solidFill>
                    <a:latin typeface="Arial" pitchFamily="-107" charset="0"/>
                  </a:rPr>
                  <a:t>Time of decoupling:</a:t>
                </a:r>
              </a:p>
            </p:txBody>
          </p:sp>
          <p:sp>
            <p:nvSpPr>
              <p:cNvPr id="37" name="TextBox 36"/>
              <p:cNvSpPr txBox="1"/>
              <p:nvPr/>
            </p:nvSpPr>
            <p:spPr>
              <a:xfrm>
                <a:off x="6577742" y="4145837"/>
                <a:ext cx="2439740" cy="658401"/>
              </a:xfrm>
              <a:prstGeom prst="rect">
                <a:avLst/>
              </a:prstGeom>
              <a:noFill/>
            </p:spPr>
            <p:txBody>
              <a:bodyPr wrap="none" lIns="127837" tIns="63918" rIns="127837" bIns="63918" rtlCol="0">
                <a:spAutoFit/>
              </a:bodyPr>
              <a:lstStyle/>
              <a:p>
                <a:pPr algn="l" defTabSz="1147481" fontAlgn="base" hangingPunct="1">
                  <a:spcBef>
                    <a:spcPct val="0"/>
                  </a:spcBef>
                  <a:spcAft>
                    <a:spcPct val="0"/>
                  </a:spcAft>
                </a:pPr>
                <a:r>
                  <a:rPr lang="en-US" sz="4016" kern="1200" dirty="0" err="1">
                    <a:solidFill>
                      <a:srgbClr val="99FF99"/>
                    </a:solidFill>
                    <a:latin typeface="Arial" pitchFamily="-107" charset="0"/>
                  </a:rPr>
                  <a:t>t</a:t>
                </a:r>
                <a:r>
                  <a:rPr lang="en-US" sz="4016" kern="1200" baseline="-25000" dirty="0" err="1">
                    <a:solidFill>
                      <a:srgbClr val="99FF99"/>
                    </a:solidFill>
                    <a:latin typeface="Symbol" charset="2"/>
                    <a:cs typeface="Symbol" charset="2"/>
                  </a:rPr>
                  <a:t>n</a:t>
                </a:r>
                <a:r>
                  <a:rPr lang="en-US" sz="4016" kern="1200" baseline="-25000" dirty="0">
                    <a:solidFill>
                      <a:srgbClr val="99FF99"/>
                    </a:solidFill>
                    <a:latin typeface="Symbol" charset="2"/>
                    <a:cs typeface="Symbol" charset="2"/>
                  </a:rPr>
                  <a:t> </a:t>
                </a:r>
                <a:r>
                  <a:rPr lang="en-US" sz="4016" kern="1200" dirty="0">
                    <a:solidFill>
                      <a:srgbClr val="99FF99"/>
                    </a:solidFill>
                    <a:latin typeface="Arial" pitchFamily="-107" charset="0"/>
                  </a:rPr>
                  <a:t>~ 1 second</a:t>
                </a:r>
              </a:p>
            </p:txBody>
          </p:sp>
        </p:grpSp>
        <p:sp>
          <p:nvSpPr>
            <p:cNvPr id="15" name="TextBox 14">
              <a:extLst>
                <a:ext uri="{FF2B5EF4-FFF2-40B4-BE49-F238E27FC236}">
                  <a16:creationId xmlns:a16="http://schemas.microsoft.com/office/drawing/2014/main" id="{ACE134F6-346C-7544-85C0-19578B761E0F}"/>
                </a:ext>
              </a:extLst>
            </p:cNvPr>
            <p:cNvSpPr txBox="1"/>
            <p:nvPr/>
          </p:nvSpPr>
          <p:spPr>
            <a:xfrm>
              <a:off x="9916702" y="7379046"/>
              <a:ext cx="1843774" cy="2308324"/>
            </a:xfrm>
            <a:prstGeom prst="rect">
              <a:avLst/>
            </a:prstGeom>
            <a:noFill/>
          </p:spPr>
          <p:txBody>
            <a:bodyPr wrap="none" rtlCol="0">
              <a:spAutoFit/>
            </a:bodyPr>
            <a:lstStyle/>
            <a:p>
              <a:pPr marL="571500" indent="-571500">
                <a:buFont typeface="Wingdings" pitchFamily="2" charset="2"/>
                <a:buChar char="à"/>
              </a:pPr>
              <a:r>
                <a:rPr lang="en-US" baseline="30000" dirty="0">
                  <a:solidFill>
                    <a:srgbClr val="FFFFFF"/>
                  </a:solidFill>
                  <a:sym typeface="Wingdings" pitchFamily="2" charset="2"/>
                </a:rPr>
                <a:t>4</a:t>
              </a:r>
              <a:r>
                <a:rPr lang="en-US" dirty="0">
                  <a:solidFill>
                    <a:srgbClr val="FFFFFF"/>
                  </a:solidFill>
                  <a:sym typeface="Wingdings" pitchFamily="2" charset="2"/>
                </a:rPr>
                <a:t>He</a:t>
              </a:r>
            </a:p>
            <a:p>
              <a:r>
                <a:rPr lang="en-US" baseline="30000" dirty="0">
                  <a:solidFill>
                    <a:srgbClr val="FFFFFF"/>
                  </a:solidFill>
                  <a:sym typeface="Wingdings" pitchFamily="2" charset="2"/>
                </a:rPr>
                <a:t>	2</a:t>
              </a:r>
              <a:r>
                <a:rPr lang="en-US" dirty="0">
                  <a:solidFill>
                    <a:srgbClr val="FFFFFF"/>
                  </a:solidFill>
                  <a:sym typeface="Wingdings" pitchFamily="2" charset="2"/>
                </a:rPr>
                <a:t>H</a:t>
              </a:r>
            </a:p>
            <a:p>
              <a:r>
                <a:rPr lang="en-US" dirty="0">
                  <a:solidFill>
                    <a:srgbClr val="FFFFFF"/>
                  </a:solidFill>
                  <a:sym typeface="Wingdings" pitchFamily="2" charset="2"/>
                </a:rPr>
                <a:t>		(</a:t>
              </a:r>
              <a:r>
                <a:rPr lang="en-US" baseline="30000" dirty="0">
                  <a:solidFill>
                    <a:srgbClr val="FFFFFF"/>
                  </a:solidFill>
                  <a:sym typeface="Wingdings" pitchFamily="2" charset="2"/>
                </a:rPr>
                <a:t>3</a:t>
              </a:r>
              <a:r>
                <a:rPr lang="en-US" dirty="0">
                  <a:solidFill>
                    <a:srgbClr val="FFFFFF"/>
                  </a:solidFill>
                  <a:sym typeface="Wingdings" pitchFamily="2" charset="2"/>
                </a:rPr>
                <a:t>He)</a:t>
              </a:r>
            </a:p>
            <a:p>
              <a:r>
                <a:rPr lang="en-US" baseline="30000" dirty="0">
                  <a:solidFill>
                    <a:srgbClr val="FFFFFF"/>
                  </a:solidFill>
                  <a:sym typeface="Wingdings" pitchFamily="2" charset="2"/>
                </a:rPr>
                <a:t>	7</a:t>
              </a:r>
              <a:r>
                <a:rPr lang="en-US" dirty="0">
                  <a:solidFill>
                    <a:srgbClr val="FFFFFF"/>
                  </a:solidFill>
                  <a:sym typeface="Wingdings" pitchFamily="2" charset="2"/>
                </a:rPr>
                <a:t>Li</a:t>
              </a:r>
              <a:endParaRPr lang="en-US" dirty="0">
                <a:solidFill>
                  <a:srgbClr val="FFFFFF"/>
                </a:solidFill>
              </a:endParaRPr>
            </a:p>
          </p:txBody>
        </p:sp>
      </p:grpSp>
    </p:spTree>
    <p:extLst>
      <p:ext uri="{BB962C8B-B14F-4D97-AF65-F5344CB8AC3E}">
        <p14:creationId xmlns:p14="http://schemas.microsoft.com/office/powerpoint/2010/main" val="34942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C08C49E5-FB74-4043-AB35-B7B593AC5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2378" y="5580262"/>
            <a:ext cx="6279002" cy="4184979"/>
          </a:xfrm>
          <a:prstGeom prst="rect">
            <a:avLst/>
          </a:prstGeom>
        </p:spPr>
      </p:pic>
      <p:sp>
        <p:nvSpPr>
          <p:cNvPr id="24" name="Freeform 23">
            <a:extLst>
              <a:ext uri="{FF2B5EF4-FFF2-40B4-BE49-F238E27FC236}">
                <a16:creationId xmlns:a16="http://schemas.microsoft.com/office/drawing/2014/main" id="{DA05F3A2-BE83-1D4B-885B-3274947B31B7}"/>
              </a:ext>
            </a:extLst>
          </p:cNvPr>
          <p:cNvSpPr/>
          <p:nvPr/>
        </p:nvSpPr>
        <p:spPr>
          <a:xfrm rot="2546111">
            <a:off x="7340407" y="4266176"/>
            <a:ext cx="1974304" cy="1861235"/>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0070C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Freeform 22">
            <a:extLst>
              <a:ext uri="{FF2B5EF4-FFF2-40B4-BE49-F238E27FC236}">
                <a16:creationId xmlns:a16="http://schemas.microsoft.com/office/drawing/2014/main" id="{09B7654C-DC76-714B-9E69-A9502812D658}"/>
              </a:ext>
            </a:extLst>
          </p:cNvPr>
          <p:cNvSpPr/>
          <p:nvPr/>
        </p:nvSpPr>
        <p:spPr>
          <a:xfrm rot="2546111">
            <a:off x="7284649" y="3437601"/>
            <a:ext cx="1974304" cy="1861235"/>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00B05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Freeform 21">
            <a:extLst>
              <a:ext uri="{FF2B5EF4-FFF2-40B4-BE49-F238E27FC236}">
                <a16:creationId xmlns:a16="http://schemas.microsoft.com/office/drawing/2014/main" id="{89359ABC-60C5-D648-A93B-640DC7507412}"/>
              </a:ext>
            </a:extLst>
          </p:cNvPr>
          <p:cNvSpPr/>
          <p:nvPr/>
        </p:nvSpPr>
        <p:spPr>
          <a:xfrm rot="2546111">
            <a:off x="7202090" y="2595121"/>
            <a:ext cx="1974304" cy="1861235"/>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FFC00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Freeform 20">
            <a:extLst>
              <a:ext uri="{FF2B5EF4-FFF2-40B4-BE49-F238E27FC236}">
                <a16:creationId xmlns:a16="http://schemas.microsoft.com/office/drawing/2014/main" id="{389AA6D4-9427-1949-A08A-259B4E5E19D5}"/>
              </a:ext>
            </a:extLst>
          </p:cNvPr>
          <p:cNvSpPr/>
          <p:nvPr/>
        </p:nvSpPr>
        <p:spPr>
          <a:xfrm rot="2546111">
            <a:off x="7193165" y="1893518"/>
            <a:ext cx="1974304" cy="1861235"/>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FF000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Content Placeholder 4"/>
          <p:cNvPicPr>
            <a:picLocks noGrp="1" noChangeAspect="1"/>
          </p:cNvPicPr>
          <p:nvPr>
            <p:ph idx="1"/>
          </p:nvPr>
        </p:nvPicPr>
        <p:blipFill rotWithShape="1">
          <a:blip r:embed="rId4">
            <a:extLst>
              <a:ext uri="{28A0092B-C50C-407E-A947-70E740481C1C}">
                <a14:useLocalDpi xmlns:a14="http://schemas.microsoft.com/office/drawing/2010/main" val="0"/>
              </a:ext>
            </a:extLst>
          </a:blip>
          <a:srcRect t="12830" r="51950" b="12464"/>
          <a:stretch/>
        </p:blipFill>
        <p:spPr>
          <a:xfrm>
            <a:off x="244280" y="1343891"/>
            <a:ext cx="8166829" cy="7633856"/>
          </a:xfrm>
        </p:spPr>
      </p:pic>
      <p:sp>
        <p:nvSpPr>
          <p:cNvPr id="6" name="Title 1"/>
          <p:cNvSpPr>
            <a:spLocks noGrp="1"/>
          </p:cNvSpPr>
          <p:nvPr>
            <p:ph type="title"/>
          </p:nvPr>
        </p:nvSpPr>
        <p:spPr>
          <a:xfrm>
            <a:off x="824983" y="39119"/>
            <a:ext cx="11360075" cy="969042"/>
          </a:xfrm>
        </p:spPr>
        <p:txBody>
          <a:bodyPr/>
          <a:lstStyle/>
          <a:p>
            <a:r>
              <a:rPr lang="en-US" sz="5020" dirty="0"/>
              <a:t>Looking Back in Time with Photons</a:t>
            </a:r>
          </a:p>
        </p:txBody>
      </p:sp>
      <p:sp>
        <p:nvSpPr>
          <p:cNvPr id="8" name="Freeform 7">
            <a:extLst>
              <a:ext uri="{FF2B5EF4-FFF2-40B4-BE49-F238E27FC236}">
                <a16:creationId xmlns:a16="http://schemas.microsoft.com/office/drawing/2014/main" id="{02E4F352-E6F2-4F48-B885-8DDA06BA1B21}"/>
              </a:ext>
            </a:extLst>
          </p:cNvPr>
          <p:cNvSpPr/>
          <p:nvPr/>
        </p:nvSpPr>
        <p:spPr>
          <a:xfrm>
            <a:off x="4939990" y="3222702"/>
            <a:ext cx="1712235" cy="1594625"/>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FF000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17715C90-1462-8B45-BFC7-6850D98326A4}"/>
              </a:ext>
            </a:extLst>
          </p:cNvPr>
          <p:cNvSpPr/>
          <p:nvPr/>
        </p:nvSpPr>
        <p:spPr>
          <a:xfrm flipV="1">
            <a:off x="5045927" y="5531004"/>
            <a:ext cx="1243362" cy="841917"/>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FFC00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86F92207-461A-EF4A-A82A-9A2DC0F6016C}"/>
              </a:ext>
            </a:extLst>
          </p:cNvPr>
          <p:cNvSpPr/>
          <p:nvPr/>
        </p:nvSpPr>
        <p:spPr>
          <a:xfrm flipH="1" flipV="1">
            <a:off x="3936380" y="5480824"/>
            <a:ext cx="440474" cy="624468"/>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00B05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Freeform 13">
            <a:extLst>
              <a:ext uri="{FF2B5EF4-FFF2-40B4-BE49-F238E27FC236}">
                <a16:creationId xmlns:a16="http://schemas.microsoft.com/office/drawing/2014/main" id="{3FE09033-3B6F-3F4E-AC71-A875EA2EFD5D}"/>
              </a:ext>
            </a:extLst>
          </p:cNvPr>
          <p:cNvSpPr/>
          <p:nvPr/>
        </p:nvSpPr>
        <p:spPr>
          <a:xfrm flipH="1">
            <a:off x="3840664" y="4712055"/>
            <a:ext cx="302013" cy="166604"/>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0070C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92623E7A-C078-EA48-B9BE-66B66CDB125A}"/>
              </a:ext>
            </a:extLst>
          </p:cNvPr>
          <p:cNvSpPr/>
          <p:nvPr/>
        </p:nvSpPr>
        <p:spPr>
          <a:xfrm flipH="1">
            <a:off x="1806499" y="2926178"/>
            <a:ext cx="2391935" cy="1835393"/>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FF000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Freeform 15">
            <a:extLst>
              <a:ext uri="{FF2B5EF4-FFF2-40B4-BE49-F238E27FC236}">
                <a16:creationId xmlns:a16="http://schemas.microsoft.com/office/drawing/2014/main" id="{4A71DBD6-8600-2248-ABD0-AF7FC94B9971}"/>
              </a:ext>
            </a:extLst>
          </p:cNvPr>
          <p:cNvSpPr/>
          <p:nvPr/>
        </p:nvSpPr>
        <p:spPr>
          <a:xfrm>
            <a:off x="4767146" y="4379377"/>
            <a:ext cx="127774" cy="332678"/>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0070C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Freeform 16">
            <a:extLst>
              <a:ext uri="{FF2B5EF4-FFF2-40B4-BE49-F238E27FC236}">
                <a16:creationId xmlns:a16="http://schemas.microsoft.com/office/drawing/2014/main" id="{4F886496-EDFC-EF43-AFF7-0AA750531506}"/>
              </a:ext>
            </a:extLst>
          </p:cNvPr>
          <p:cNvSpPr/>
          <p:nvPr/>
        </p:nvSpPr>
        <p:spPr>
          <a:xfrm rot="19546694" flipV="1">
            <a:off x="5161272" y="5107634"/>
            <a:ext cx="476189" cy="323198"/>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00B05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Freeform 17">
            <a:extLst>
              <a:ext uri="{FF2B5EF4-FFF2-40B4-BE49-F238E27FC236}">
                <a16:creationId xmlns:a16="http://schemas.microsoft.com/office/drawing/2014/main" id="{0FAE19A4-89ED-E843-A6A0-C57126BF8994}"/>
              </a:ext>
            </a:extLst>
          </p:cNvPr>
          <p:cNvSpPr/>
          <p:nvPr/>
        </p:nvSpPr>
        <p:spPr>
          <a:xfrm rot="17641783" flipH="1">
            <a:off x="3156785" y="4979835"/>
            <a:ext cx="850382" cy="970762"/>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FFC00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Freeform 18">
            <a:extLst>
              <a:ext uri="{FF2B5EF4-FFF2-40B4-BE49-F238E27FC236}">
                <a16:creationId xmlns:a16="http://schemas.microsoft.com/office/drawing/2014/main" id="{780B4F51-3D54-8D4B-BB74-9F8CB7719943}"/>
              </a:ext>
            </a:extLst>
          </p:cNvPr>
          <p:cNvSpPr/>
          <p:nvPr/>
        </p:nvSpPr>
        <p:spPr>
          <a:xfrm rot="5400000">
            <a:off x="4833667" y="5782392"/>
            <a:ext cx="2221576" cy="2099071"/>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FF000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Freeform 19">
            <a:extLst>
              <a:ext uri="{FF2B5EF4-FFF2-40B4-BE49-F238E27FC236}">
                <a16:creationId xmlns:a16="http://schemas.microsoft.com/office/drawing/2014/main" id="{F32A0C8B-81FF-F842-B9BD-0D1BE1A491B6}"/>
              </a:ext>
            </a:extLst>
          </p:cNvPr>
          <p:cNvSpPr/>
          <p:nvPr/>
        </p:nvSpPr>
        <p:spPr>
          <a:xfrm rot="12855622" flipV="1">
            <a:off x="3374808" y="3751492"/>
            <a:ext cx="1245519" cy="563365"/>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FFC00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B5225E1-33AF-1E46-9B16-9047A6AB7E77}"/>
              </a:ext>
            </a:extLst>
          </p:cNvPr>
          <p:cNvSpPr txBox="1"/>
          <p:nvPr/>
        </p:nvSpPr>
        <p:spPr>
          <a:xfrm>
            <a:off x="9289299" y="1795655"/>
            <a:ext cx="2872901" cy="584775"/>
          </a:xfrm>
          <a:prstGeom prst="rect">
            <a:avLst/>
          </a:prstGeom>
          <a:noFill/>
        </p:spPr>
        <p:txBody>
          <a:bodyPr wrap="none" rtlCol="0">
            <a:spAutoFit/>
          </a:bodyPr>
          <a:lstStyle/>
          <a:p>
            <a:r>
              <a:rPr lang="en-US" sz="3200" u="sng" dirty="0">
                <a:solidFill>
                  <a:srgbClr val="FFFFFF"/>
                </a:solidFill>
              </a:rPr>
              <a:t>Emission Time</a:t>
            </a:r>
          </a:p>
        </p:txBody>
      </p:sp>
      <p:sp>
        <p:nvSpPr>
          <p:cNvPr id="26" name="TextBox 25">
            <a:extLst>
              <a:ext uri="{FF2B5EF4-FFF2-40B4-BE49-F238E27FC236}">
                <a16:creationId xmlns:a16="http://schemas.microsoft.com/office/drawing/2014/main" id="{0AB52A9A-F355-C440-B159-FA6627511785}"/>
              </a:ext>
            </a:extLst>
          </p:cNvPr>
          <p:cNvSpPr txBox="1"/>
          <p:nvPr/>
        </p:nvSpPr>
        <p:spPr>
          <a:xfrm>
            <a:off x="9554666" y="2460089"/>
            <a:ext cx="3536546" cy="646331"/>
          </a:xfrm>
          <a:prstGeom prst="rect">
            <a:avLst/>
          </a:prstGeom>
          <a:noFill/>
        </p:spPr>
        <p:txBody>
          <a:bodyPr wrap="none" rtlCol="0">
            <a:spAutoFit/>
          </a:bodyPr>
          <a:lstStyle/>
          <a:p>
            <a:r>
              <a:rPr lang="en-US" dirty="0">
                <a:solidFill>
                  <a:srgbClr val="FFFFFF"/>
                </a:solidFill>
              </a:rPr>
              <a:t>-13.8x10</a:t>
            </a:r>
            <a:r>
              <a:rPr lang="en-US" baseline="30000" dirty="0">
                <a:solidFill>
                  <a:srgbClr val="FFFFFF"/>
                </a:solidFill>
              </a:rPr>
              <a:t>9</a:t>
            </a:r>
            <a:r>
              <a:rPr lang="en-US" dirty="0">
                <a:solidFill>
                  <a:srgbClr val="FFFFFF"/>
                </a:solidFill>
              </a:rPr>
              <a:t> years </a:t>
            </a:r>
          </a:p>
        </p:txBody>
      </p:sp>
      <p:sp>
        <p:nvSpPr>
          <p:cNvPr id="31" name="TextBox 30">
            <a:extLst>
              <a:ext uri="{FF2B5EF4-FFF2-40B4-BE49-F238E27FC236}">
                <a16:creationId xmlns:a16="http://schemas.microsoft.com/office/drawing/2014/main" id="{332CF0FC-DAE2-4B4B-934D-2F7711A5DD1B}"/>
              </a:ext>
            </a:extLst>
          </p:cNvPr>
          <p:cNvSpPr txBox="1"/>
          <p:nvPr/>
        </p:nvSpPr>
        <p:spPr>
          <a:xfrm>
            <a:off x="9912082" y="3169623"/>
            <a:ext cx="2895344" cy="646331"/>
          </a:xfrm>
          <a:prstGeom prst="rect">
            <a:avLst/>
          </a:prstGeom>
          <a:noFill/>
        </p:spPr>
        <p:txBody>
          <a:bodyPr wrap="none" rtlCol="0">
            <a:spAutoFit/>
          </a:bodyPr>
          <a:lstStyle/>
          <a:p>
            <a:r>
              <a:rPr lang="en-US" dirty="0">
                <a:solidFill>
                  <a:srgbClr val="FFFFFF"/>
                </a:solidFill>
              </a:rPr>
              <a:t>-4x10</a:t>
            </a:r>
            <a:r>
              <a:rPr lang="en-US" baseline="30000" dirty="0">
                <a:solidFill>
                  <a:srgbClr val="FFFFFF"/>
                </a:solidFill>
              </a:rPr>
              <a:t>9</a:t>
            </a:r>
            <a:r>
              <a:rPr lang="en-US" dirty="0">
                <a:solidFill>
                  <a:srgbClr val="FFFFFF"/>
                </a:solidFill>
              </a:rPr>
              <a:t> years </a:t>
            </a:r>
          </a:p>
        </p:txBody>
      </p:sp>
      <p:sp>
        <p:nvSpPr>
          <p:cNvPr id="32" name="TextBox 31">
            <a:extLst>
              <a:ext uri="{FF2B5EF4-FFF2-40B4-BE49-F238E27FC236}">
                <a16:creationId xmlns:a16="http://schemas.microsoft.com/office/drawing/2014/main" id="{35528DA5-F3F4-2E4F-B5E6-E879C2B783A7}"/>
              </a:ext>
            </a:extLst>
          </p:cNvPr>
          <p:cNvSpPr txBox="1"/>
          <p:nvPr/>
        </p:nvSpPr>
        <p:spPr>
          <a:xfrm>
            <a:off x="9663972" y="3965156"/>
            <a:ext cx="3408305" cy="646331"/>
          </a:xfrm>
          <a:prstGeom prst="rect">
            <a:avLst/>
          </a:prstGeom>
          <a:noFill/>
        </p:spPr>
        <p:txBody>
          <a:bodyPr wrap="none" rtlCol="0">
            <a:spAutoFit/>
          </a:bodyPr>
          <a:lstStyle/>
          <a:p>
            <a:r>
              <a:rPr lang="en-US" dirty="0">
                <a:solidFill>
                  <a:srgbClr val="FFFFFF"/>
                </a:solidFill>
              </a:rPr>
              <a:t>-200x10</a:t>
            </a:r>
            <a:r>
              <a:rPr lang="en-US" baseline="30000" dirty="0">
                <a:solidFill>
                  <a:srgbClr val="FFFFFF"/>
                </a:solidFill>
              </a:rPr>
              <a:t>6</a:t>
            </a:r>
            <a:r>
              <a:rPr lang="en-US" dirty="0">
                <a:solidFill>
                  <a:srgbClr val="FFFFFF"/>
                </a:solidFill>
              </a:rPr>
              <a:t> years </a:t>
            </a:r>
          </a:p>
        </p:txBody>
      </p:sp>
      <p:sp>
        <p:nvSpPr>
          <p:cNvPr id="33" name="TextBox 32">
            <a:extLst>
              <a:ext uri="{FF2B5EF4-FFF2-40B4-BE49-F238E27FC236}">
                <a16:creationId xmlns:a16="http://schemas.microsoft.com/office/drawing/2014/main" id="{114D1B72-D577-914B-882F-7C4F43653872}"/>
              </a:ext>
            </a:extLst>
          </p:cNvPr>
          <p:cNvSpPr txBox="1"/>
          <p:nvPr/>
        </p:nvSpPr>
        <p:spPr>
          <a:xfrm>
            <a:off x="9982740" y="4823892"/>
            <a:ext cx="2895343" cy="646331"/>
          </a:xfrm>
          <a:prstGeom prst="rect">
            <a:avLst/>
          </a:prstGeom>
          <a:noFill/>
        </p:spPr>
        <p:txBody>
          <a:bodyPr wrap="none" rtlCol="0">
            <a:spAutoFit/>
          </a:bodyPr>
          <a:lstStyle/>
          <a:p>
            <a:r>
              <a:rPr lang="en-US" dirty="0">
                <a:solidFill>
                  <a:srgbClr val="FFFFFF"/>
                </a:solidFill>
              </a:rPr>
              <a:t>-2x10</a:t>
            </a:r>
            <a:r>
              <a:rPr lang="en-US" baseline="30000" dirty="0">
                <a:solidFill>
                  <a:srgbClr val="FFFFFF"/>
                </a:solidFill>
              </a:rPr>
              <a:t>6</a:t>
            </a:r>
            <a:r>
              <a:rPr lang="en-US" dirty="0">
                <a:solidFill>
                  <a:srgbClr val="FFFFFF"/>
                </a:solidFill>
              </a:rPr>
              <a:t> years </a:t>
            </a:r>
          </a:p>
        </p:txBody>
      </p:sp>
      <p:sp>
        <p:nvSpPr>
          <p:cNvPr id="34" name="TextBox 33">
            <a:extLst>
              <a:ext uri="{FF2B5EF4-FFF2-40B4-BE49-F238E27FC236}">
                <a16:creationId xmlns:a16="http://schemas.microsoft.com/office/drawing/2014/main" id="{702FB507-EBBF-6E42-9E16-6E064FE81A93}"/>
              </a:ext>
            </a:extLst>
          </p:cNvPr>
          <p:cNvSpPr txBox="1"/>
          <p:nvPr/>
        </p:nvSpPr>
        <p:spPr>
          <a:xfrm>
            <a:off x="8560262" y="5655905"/>
            <a:ext cx="3995026" cy="1754326"/>
          </a:xfrm>
          <a:prstGeom prst="rect">
            <a:avLst/>
          </a:prstGeom>
          <a:noFill/>
        </p:spPr>
        <p:txBody>
          <a:bodyPr wrap="square" rtlCol="0">
            <a:spAutoFit/>
          </a:bodyPr>
          <a:lstStyle/>
          <a:p>
            <a:r>
              <a:rPr lang="en-US" dirty="0">
                <a:solidFill>
                  <a:srgbClr val="FFFF00"/>
                </a:solidFill>
              </a:rPr>
              <a:t>All of this light arrives at the same time (t=0)</a:t>
            </a:r>
          </a:p>
        </p:txBody>
      </p:sp>
      <p:sp>
        <p:nvSpPr>
          <p:cNvPr id="37" name="Freeform 36">
            <a:extLst>
              <a:ext uri="{FF2B5EF4-FFF2-40B4-BE49-F238E27FC236}">
                <a16:creationId xmlns:a16="http://schemas.microsoft.com/office/drawing/2014/main" id="{12B56005-EFFF-ED4E-A1BE-C82A8E1E257B}"/>
              </a:ext>
            </a:extLst>
          </p:cNvPr>
          <p:cNvSpPr/>
          <p:nvPr/>
        </p:nvSpPr>
        <p:spPr>
          <a:xfrm rot="8581644">
            <a:off x="4635584" y="5634177"/>
            <a:ext cx="113544" cy="222357"/>
          </a:xfrm>
          <a:custGeom>
            <a:avLst/>
            <a:gdLst>
              <a:gd name="connsiteX0" fmla="*/ 1700561 w 1712235"/>
              <a:gd name="connsiteY0" fmla="*/ 0 h 1594625"/>
              <a:gd name="connsiteX1" fmla="*/ 1689410 w 1712235"/>
              <a:gd name="connsiteY1" fmla="*/ 189571 h 1594625"/>
              <a:gd name="connsiteX2" fmla="*/ 1494264 w 1712235"/>
              <a:gd name="connsiteY2" fmla="*/ 105937 h 1594625"/>
              <a:gd name="connsiteX3" fmla="*/ 1494264 w 1712235"/>
              <a:gd name="connsiteY3" fmla="*/ 351264 h 1594625"/>
              <a:gd name="connsiteX4" fmla="*/ 1282390 w 1712235"/>
              <a:gd name="connsiteY4" fmla="*/ 284357 h 1594625"/>
              <a:gd name="connsiteX5" fmla="*/ 1293542 w 1712235"/>
              <a:gd name="connsiteY5" fmla="*/ 507381 h 1594625"/>
              <a:gd name="connsiteX6" fmla="*/ 1098395 w 1712235"/>
              <a:gd name="connsiteY6" fmla="*/ 451625 h 1594625"/>
              <a:gd name="connsiteX7" fmla="*/ 1120698 w 1712235"/>
              <a:gd name="connsiteY7" fmla="*/ 669074 h 1594625"/>
              <a:gd name="connsiteX8" fmla="*/ 908825 w 1712235"/>
              <a:gd name="connsiteY8" fmla="*/ 607742 h 1594625"/>
              <a:gd name="connsiteX9" fmla="*/ 936703 w 1712235"/>
              <a:gd name="connsiteY9" fmla="*/ 836342 h 1594625"/>
              <a:gd name="connsiteX10" fmla="*/ 730405 w 1712235"/>
              <a:gd name="connsiteY10" fmla="*/ 763859 h 1594625"/>
              <a:gd name="connsiteX11" fmla="*/ 769434 w 1712235"/>
              <a:gd name="connsiteY11" fmla="*/ 964581 h 1594625"/>
              <a:gd name="connsiteX12" fmla="*/ 591015 w 1712235"/>
              <a:gd name="connsiteY12" fmla="*/ 897674 h 1594625"/>
              <a:gd name="connsiteX13" fmla="*/ 641195 w 1712235"/>
              <a:gd name="connsiteY13" fmla="*/ 1087244 h 1594625"/>
              <a:gd name="connsiteX14" fmla="*/ 451625 w 1712235"/>
              <a:gd name="connsiteY14" fmla="*/ 1009186 h 1594625"/>
              <a:gd name="connsiteX15" fmla="*/ 485078 w 1712235"/>
              <a:gd name="connsiteY15" fmla="*/ 1226635 h 1594625"/>
              <a:gd name="connsiteX16" fmla="*/ 295508 w 1712235"/>
              <a:gd name="connsiteY16" fmla="*/ 1165303 h 1594625"/>
              <a:gd name="connsiteX17" fmla="*/ 334537 w 1712235"/>
              <a:gd name="connsiteY17" fmla="*/ 1366025 h 1594625"/>
              <a:gd name="connsiteX18" fmla="*/ 167269 w 1712235"/>
              <a:gd name="connsiteY18" fmla="*/ 1304693 h 1594625"/>
              <a:gd name="connsiteX19" fmla="*/ 195147 w 1712235"/>
              <a:gd name="connsiteY19" fmla="*/ 1488688 h 1594625"/>
              <a:gd name="connsiteX20" fmla="*/ 33454 w 1712235"/>
              <a:gd name="connsiteY20" fmla="*/ 1421781 h 1594625"/>
              <a:gd name="connsiteX21" fmla="*/ 33454 w 1712235"/>
              <a:gd name="connsiteY21" fmla="*/ 1555596 h 1594625"/>
              <a:gd name="connsiteX22" fmla="*/ 0 w 1712235"/>
              <a:gd name="connsiteY22" fmla="*/ 1594625 h 159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235" h="1594625">
                <a:moveTo>
                  <a:pt x="1700561" y="0"/>
                </a:moveTo>
                <a:cubicBezTo>
                  <a:pt x="1712177" y="85957"/>
                  <a:pt x="1723793" y="171915"/>
                  <a:pt x="1689410" y="189571"/>
                </a:cubicBezTo>
                <a:cubicBezTo>
                  <a:pt x="1655027" y="207227"/>
                  <a:pt x="1526788" y="78988"/>
                  <a:pt x="1494264" y="105937"/>
                </a:cubicBezTo>
                <a:cubicBezTo>
                  <a:pt x="1461740" y="132886"/>
                  <a:pt x="1529576" y="321527"/>
                  <a:pt x="1494264" y="351264"/>
                </a:cubicBezTo>
                <a:cubicBezTo>
                  <a:pt x="1458952" y="381001"/>
                  <a:pt x="1315844" y="258338"/>
                  <a:pt x="1282390" y="284357"/>
                </a:cubicBezTo>
                <a:cubicBezTo>
                  <a:pt x="1248936" y="310376"/>
                  <a:pt x="1324208" y="479503"/>
                  <a:pt x="1293542" y="507381"/>
                </a:cubicBezTo>
                <a:cubicBezTo>
                  <a:pt x="1262876" y="535259"/>
                  <a:pt x="1127202" y="424676"/>
                  <a:pt x="1098395" y="451625"/>
                </a:cubicBezTo>
                <a:cubicBezTo>
                  <a:pt x="1069588" y="478574"/>
                  <a:pt x="1152293" y="643055"/>
                  <a:pt x="1120698" y="669074"/>
                </a:cubicBezTo>
                <a:cubicBezTo>
                  <a:pt x="1089103" y="695093"/>
                  <a:pt x="939491" y="579864"/>
                  <a:pt x="908825" y="607742"/>
                </a:cubicBezTo>
                <a:cubicBezTo>
                  <a:pt x="878159" y="635620"/>
                  <a:pt x="966440" y="810323"/>
                  <a:pt x="936703" y="836342"/>
                </a:cubicBezTo>
                <a:cubicBezTo>
                  <a:pt x="906966" y="862361"/>
                  <a:pt x="758283" y="742486"/>
                  <a:pt x="730405" y="763859"/>
                </a:cubicBezTo>
                <a:cubicBezTo>
                  <a:pt x="702527" y="785232"/>
                  <a:pt x="792666" y="942279"/>
                  <a:pt x="769434" y="964581"/>
                </a:cubicBezTo>
                <a:cubicBezTo>
                  <a:pt x="746202" y="986883"/>
                  <a:pt x="612388" y="877230"/>
                  <a:pt x="591015" y="897674"/>
                </a:cubicBezTo>
                <a:cubicBezTo>
                  <a:pt x="569642" y="918118"/>
                  <a:pt x="664427" y="1068659"/>
                  <a:pt x="641195" y="1087244"/>
                </a:cubicBezTo>
                <a:cubicBezTo>
                  <a:pt x="617963" y="1105829"/>
                  <a:pt x="477644" y="985954"/>
                  <a:pt x="451625" y="1009186"/>
                </a:cubicBezTo>
                <a:cubicBezTo>
                  <a:pt x="425605" y="1032418"/>
                  <a:pt x="511097" y="1200616"/>
                  <a:pt x="485078" y="1226635"/>
                </a:cubicBezTo>
                <a:cubicBezTo>
                  <a:pt x="459059" y="1252654"/>
                  <a:pt x="320598" y="1142071"/>
                  <a:pt x="295508" y="1165303"/>
                </a:cubicBezTo>
                <a:cubicBezTo>
                  <a:pt x="270418" y="1188535"/>
                  <a:pt x="355910" y="1342793"/>
                  <a:pt x="334537" y="1366025"/>
                </a:cubicBezTo>
                <a:cubicBezTo>
                  <a:pt x="313164" y="1389257"/>
                  <a:pt x="190501" y="1284249"/>
                  <a:pt x="167269" y="1304693"/>
                </a:cubicBezTo>
                <a:cubicBezTo>
                  <a:pt x="144037" y="1325137"/>
                  <a:pt x="217449" y="1469173"/>
                  <a:pt x="195147" y="1488688"/>
                </a:cubicBezTo>
                <a:cubicBezTo>
                  <a:pt x="172844" y="1508203"/>
                  <a:pt x="60403" y="1410630"/>
                  <a:pt x="33454" y="1421781"/>
                </a:cubicBezTo>
                <a:cubicBezTo>
                  <a:pt x="6505" y="1432932"/>
                  <a:pt x="39030" y="1526789"/>
                  <a:pt x="33454" y="1555596"/>
                </a:cubicBezTo>
                <a:cubicBezTo>
                  <a:pt x="27878" y="1584403"/>
                  <a:pt x="13939" y="1589514"/>
                  <a:pt x="0" y="1594625"/>
                </a:cubicBezTo>
              </a:path>
            </a:pathLst>
          </a:custGeom>
          <a:noFill/>
          <a:ln w="25400">
            <a:solidFill>
              <a:srgbClr val="0070C0"/>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3416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944" y="0"/>
            <a:ext cx="12545609" cy="1300480"/>
          </a:xfrm>
        </p:spPr>
        <p:txBody>
          <a:bodyPr/>
          <a:lstStyle/>
          <a:p>
            <a:r>
              <a:rPr lang="en-US" dirty="0"/>
              <a:t>Neutrino Masses from Oscillations</a:t>
            </a:r>
          </a:p>
        </p:txBody>
      </p:sp>
      <p:sp>
        <p:nvSpPr>
          <p:cNvPr id="4" name="Slide Number Placeholder 3"/>
          <p:cNvSpPr>
            <a:spLocks noGrp="1"/>
          </p:cNvSpPr>
          <p:nvPr>
            <p:ph type="sldNum" sz="quarter" idx="12"/>
          </p:nvPr>
        </p:nvSpPr>
        <p:spPr/>
        <p:txBody>
          <a:bodyPr/>
          <a:lstStyle/>
          <a:p>
            <a:pPr defTabSz="1147481" fontAlgn="base" hangingPunct="1">
              <a:spcBef>
                <a:spcPct val="0"/>
              </a:spcBef>
              <a:spcAft>
                <a:spcPct val="0"/>
              </a:spcAft>
              <a:defRPr/>
            </a:pPr>
            <a:fld id="{EB07B666-0005-D843-B37B-9851DF6282A0}" type="slidenum">
              <a:rPr lang="en-US" kern="1200">
                <a:solidFill>
                  <a:srgbClr val="FFFFFF"/>
                </a:solidFill>
                <a:latin typeface="Arial" pitchFamily="-107" charset="0"/>
              </a:rPr>
              <a:pPr defTabSz="1147481" fontAlgn="base" hangingPunct="1">
                <a:spcBef>
                  <a:spcPct val="0"/>
                </a:spcBef>
                <a:spcAft>
                  <a:spcPct val="0"/>
                </a:spcAft>
                <a:defRPr/>
              </a:pPr>
              <a:t>8</a:t>
            </a:fld>
            <a:endParaRPr lang="en-US" kern="1200">
              <a:solidFill>
                <a:srgbClr val="FFFFFF"/>
              </a:solidFill>
              <a:latin typeface="Arial" pitchFamily="-107" charset="0"/>
            </a:endParaRPr>
          </a:p>
        </p:txBody>
      </p:sp>
      <p:pic>
        <p:nvPicPr>
          <p:cNvPr id="6" name="Picture 5" descr="neutrinomassheir.pdf"/>
          <p:cNvPicPr>
            <a:picLocks noChangeAspect="1"/>
          </p:cNvPicPr>
          <p:nvPr/>
        </p:nvPicPr>
        <p:blipFill>
          <a:blip r:embed="rId3"/>
          <a:stretch>
            <a:fillRect/>
          </a:stretch>
        </p:blipFill>
        <p:spPr>
          <a:xfrm>
            <a:off x="191247" y="1908166"/>
            <a:ext cx="7363012" cy="7156164"/>
          </a:xfrm>
          <a:prstGeom prst="rect">
            <a:avLst/>
          </a:prstGeom>
        </p:spPr>
      </p:pic>
      <p:sp>
        <p:nvSpPr>
          <p:cNvPr id="9" name="TextBox 8"/>
          <p:cNvSpPr txBox="1"/>
          <p:nvPr/>
        </p:nvSpPr>
        <p:spPr>
          <a:xfrm>
            <a:off x="2964331" y="3572652"/>
            <a:ext cx="2629648" cy="1326335"/>
          </a:xfrm>
          <a:prstGeom prst="rect">
            <a:avLst/>
          </a:prstGeom>
          <a:solidFill>
            <a:srgbClr val="FFFFFF"/>
          </a:solidFill>
        </p:spPr>
        <p:txBody>
          <a:bodyPr wrap="square" lIns="127837" tIns="63918" rIns="127837" bIns="63918" rtlCol="0">
            <a:spAutoFit/>
          </a:bodyPr>
          <a:lstStyle/>
          <a:p>
            <a:pPr algn="l" defTabSz="1147481" fontAlgn="base" hangingPunct="1">
              <a:spcBef>
                <a:spcPct val="0"/>
              </a:spcBef>
              <a:spcAft>
                <a:spcPct val="0"/>
              </a:spcAft>
            </a:pPr>
            <a:r>
              <a:rPr lang="en-US" sz="3890" kern="1200" dirty="0">
                <a:solidFill>
                  <a:srgbClr val="000000"/>
                </a:solidFill>
                <a:latin typeface="Arial" pitchFamily="-107" charset="0"/>
              </a:rPr>
              <a:t>≈(0.05eV)</a:t>
            </a:r>
            <a:r>
              <a:rPr lang="en-US" sz="3890" kern="1200" baseline="30000" dirty="0">
                <a:solidFill>
                  <a:srgbClr val="000000"/>
                </a:solidFill>
                <a:latin typeface="Arial" pitchFamily="-107" charset="0"/>
              </a:rPr>
              <a:t>2</a:t>
            </a:r>
          </a:p>
          <a:p>
            <a:pPr algn="l" defTabSz="1147481" fontAlgn="base" hangingPunct="1">
              <a:spcBef>
                <a:spcPct val="0"/>
              </a:spcBef>
              <a:spcAft>
                <a:spcPct val="0"/>
              </a:spcAft>
            </a:pPr>
            <a:endParaRPr lang="en-US" sz="3890" kern="1200" dirty="0">
              <a:solidFill>
                <a:srgbClr val="000000"/>
              </a:solidFill>
              <a:latin typeface="Arial" pitchFamily="-107" charset="0"/>
            </a:endParaRPr>
          </a:p>
        </p:txBody>
      </p:sp>
      <p:cxnSp>
        <p:nvCxnSpPr>
          <p:cNvPr id="11" name="Straight Arrow Connector 10"/>
          <p:cNvCxnSpPr/>
          <p:nvPr/>
        </p:nvCxnSpPr>
        <p:spPr>
          <a:xfrm rot="16200000" flipH="1">
            <a:off x="3107817" y="7187594"/>
            <a:ext cx="1932658" cy="17531"/>
          </a:xfrm>
          <a:prstGeom prst="straightConnector1">
            <a:avLst/>
          </a:prstGeom>
          <a:ln w="381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714758" y="8144626"/>
            <a:ext cx="736301" cy="1806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205626" y="6753834"/>
            <a:ext cx="812810" cy="727710"/>
          </a:xfrm>
          <a:prstGeom prst="rect">
            <a:avLst/>
          </a:prstGeom>
          <a:solidFill>
            <a:srgbClr val="FFFFFF"/>
          </a:solidFill>
        </p:spPr>
        <p:txBody>
          <a:bodyPr wrap="none" lIns="127837" tIns="63918" rIns="127837" bIns="63918" rtlCol="0">
            <a:spAutoFit/>
          </a:bodyPr>
          <a:lstStyle/>
          <a:p>
            <a:pPr algn="l" defTabSz="1147481" fontAlgn="base" hangingPunct="1">
              <a:spcBef>
                <a:spcPct val="0"/>
              </a:spcBef>
              <a:spcAft>
                <a:spcPct val="0"/>
              </a:spcAft>
            </a:pPr>
            <a:r>
              <a:rPr lang="en-US" sz="3890" kern="1200" dirty="0">
                <a:solidFill>
                  <a:srgbClr val="000000"/>
                </a:solidFill>
                <a:latin typeface="Arial" pitchFamily="-107" charset="0"/>
              </a:rPr>
              <a:t>??</a:t>
            </a:r>
          </a:p>
        </p:txBody>
      </p:sp>
      <p:sp>
        <p:nvSpPr>
          <p:cNvPr id="15" name="TextBox 14"/>
          <p:cNvSpPr txBox="1"/>
          <p:nvPr/>
        </p:nvSpPr>
        <p:spPr>
          <a:xfrm>
            <a:off x="4398468" y="7729194"/>
            <a:ext cx="535491" cy="727710"/>
          </a:xfrm>
          <a:prstGeom prst="rect">
            <a:avLst/>
          </a:prstGeom>
          <a:solidFill>
            <a:srgbClr val="FFFFFF"/>
          </a:solidFill>
        </p:spPr>
        <p:txBody>
          <a:bodyPr wrap="none" lIns="127837" tIns="63918" rIns="127837" bIns="63918" rtlCol="0">
            <a:spAutoFit/>
          </a:bodyPr>
          <a:lstStyle/>
          <a:p>
            <a:pPr algn="l" defTabSz="1147481" fontAlgn="base" hangingPunct="1">
              <a:spcBef>
                <a:spcPct val="0"/>
              </a:spcBef>
              <a:spcAft>
                <a:spcPct val="0"/>
              </a:spcAft>
            </a:pPr>
            <a:r>
              <a:rPr lang="en-US" sz="3890" kern="1200" dirty="0">
                <a:solidFill>
                  <a:srgbClr val="000000"/>
                </a:solidFill>
                <a:latin typeface="Arial" pitchFamily="-107" charset="0"/>
              </a:rPr>
              <a:t>0</a:t>
            </a:r>
          </a:p>
        </p:txBody>
      </p:sp>
      <p:pic>
        <p:nvPicPr>
          <p:cNvPr id="1026" name="Picture 2" descr="omposition anim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3788" y="3023403"/>
            <a:ext cx="10279529" cy="316752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410210" y="6575243"/>
            <a:ext cx="3748142" cy="1946430"/>
          </a:xfrm>
          <a:prstGeom prst="rect">
            <a:avLst/>
          </a:prstGeom>
          <a:noFill/>
        </p:spPr>
        <p:txBody>
          <a:bodyPr wrap="none" rtlCol="0">
            <a:spAutoFit/>
          </a:bodyPr>
          <a:lstStyle/>
          <a:p>
            <a:pPr defTabSz="1147481" fontAlgn="base" hangingPunct="1">
              <a:spcBef>
                <a:spcPct val="0"/>
              </a:spcBef>
              <a:spcAft>
                <a:spcPct val="0"/>
              </a:spcAft>
            </a:pPr>
            <a:r>
              <a:rPr lang="en-US" sz="3012" kern="1200" dirty="0">
                <a:solidFill>
                  <a:srgbClr val="FFFFFF"/>
                </a:solidFill>
                <a:latin typeface="Arial" pitchFamily="-107" charset="0"/>
              </a:rPr>
              <a:t>3 mass eigenstates</a:t>
            </a:r>
          </a:p>
          <a:p>
            <a:pPr defTabSz="1147481" fontAlgn="base" hangingPunct="1">
              <a:spcBef>
                <a:spcPct val="0"/>
              </a:spcBef>
              <a:spcAft>
                <a:spcPct val="0"/>
              </a:spcAft>
            </a:pPr>
            <a:r>
              <a:rPr lang="en-US" sz="3012" kern="1200" dirty="0">
                <a:solidFill>
                  <a:srgbClr val="FFFFFF"/>
                </a:solidFill>
                <a:latin typeface="Arial" pitchFamily="-107" charset="0"/>
              </a:rPr>
              <a:t>X</a:t>
            </a:r>
          </a:p>
          <a:p>
            <a:pPr defTabSz="1147481" fontAlgn="base" hangingPunct="1">
              <a:spcBef>
                <a:spcPct val="0"/>
              </a:spcBef>
              <a:spcAft>
                <a:spcPct val="0"/>
              </a:spcAft>
            </a:pPr>
            <a:r>
              <a:rPr lang="en-US" sz="3012" kern="1200" dirty="0">
                <a:solidFill>
                  <a:srgbClr val="FFFFFF"/>
                </a:solidFill>
                <a:latin typeface="Arial" pitchFamily="-107" charset="0"/>
              </a:rPr>
              <a:t>3 flavors</a:t>
            </a:r>
          </a:p>
          <a:p>
            <a:pPr defTabSz="1147481" fontAlgn="base" hangingPunct="1">
              <a:spcBef>
                <a:spcPct val="0"/>
              </a:spcBef>
              <a:spcAft>
                <a:spcPct val="0"/>
              </a:spcAft>
            </a:pPr>
            <a:r>
              <a:rPr lang="en-US" sz="3012" kern="1200" dirty="0">
                <a:solidFill>
                  <a:srgbClr val="FFFFFF"/>
                </a:solidFill>
                <a:latin typeface="Arial" pitchFamily="-107" charset="0"/>
              </a:rPr>
              <a:t>(electron, muon, tau)</a:t>
            </a:r>
          </a:p>
        </p:txBody>
      </p:sp>
      <p:sp>
        <p:nvSpPr>
          <p:cNvPr id="3" name="TextBox 2">
            <a:extLst>
              <a:ext uri="{FF2B5EF4-FFF2-40B4-BE49-F238E27FC236}">
                <a16:creationId xmlns:a16="http://schemas.microsoft.com/office/drawing/2014/main" id="{DC149560-66D3-8546-AE56-6241A90D046A}"/>
              </a:ext>
            </a:extLst>
          </p:cNvPr>
          <p:cNvSpPr txBox="1"/>
          <p:nvPr/>
        </p:nvSpPr>
        <p:spPr>
          <a:xfrm>
            <a:off x="7973392" y="1684791"/>
            <a:ext cx="4621778" cy="1200329"/>
          </a:xfrm>
          <a:prstGeom prst="rect">
            <a:avLst/>
          </a:prstGeom>
          <a:noFill/>
        </p:spPr>
        <p:txBody>
          <a:bodyPr wrap="none" rtlCol="0">
            <a:spAutoFit/>
          </a:bodyPr>
          <a:lstStyle/>
          <a:p>
            <a:r>
              <a:rPr lang="en-US" dirty="0">
                <a:solidFill>
                  <a:schemeClr val="bg1"/>
                </a:solidFill>
              </a:rPr>
              <a:t>Theory developed by </a:t>
            </a:r>
          </a:p>
          <a:p>
            <a:r>
              <a:rPr lang="en-US" dirty="0">
                <a:solidFill>
                  <a:schemeClr val="bg1"/>
                </a:solidFill>
              </a:rPr>
              <a:t>Bruno </a:t>
            </a:r>
            <a:r>
              <a:rPr lang="en-US" dirty="0" err="1">
                <a:solidFill>
                  <a:schemeClr val="bg1"/>
                </a:solidFill>
              </a:rPr>
              <a:t>Pontecorvo</a:t>
            </a:r>
            <a:endParaRPr lang="en-US" dirty="0">
              <a:solidFill>
                <a:schemeClr val="bg1"/>
              </a:solidFill>
            </a:endParaRPr>
          </a:p>
        </p:txBody>
      </p:sp>
    </p:spTree>
    <p:extLst>
      <p:ext uri="{BB962C8B-B14F-4D97-AF65-F5344CB8AC3E}">
        <p14:creationId xmlns:p14="http://schemas.microsoft.com/office/powerpoint/2010/main" val="3175362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944" y="0"/>
            <a:ext cx="12545609" cy="1300480"/>
          </a:xfrm>
        </p:spPr>
        <p:txBody>
          <a:bodyPr/>
          <a:lstStyle/>
          <a:p>
            <a:r>
              <a:rPr lang="en-US" dirty="0"/>
              <a:t>Neutrino Masses from Oscillations</a:t>
            </a:r>
          </a:p>
        </p:txBody>
      </p:sp>
      <p:sp>
        <p:nvSpPr>
          <p:cNvPr id="4" name="Slide Number Placeholder 3"/>
          <p:cNvSpPr>
            <a:spLocks noGrp="1"/>
          </p:cNvSpPr>
          <p:nvPr>
            <p:ph type="sldNum" sz="quarter" idx="12"/>
          </p:nvPr>
        </p:nvSpPr>
        <p:spPr/>
        <p:txBody>
          <a:bodyPr/>
          <a:lstStyle/>
          <a:p>
            <a:pPr defTabSz="1147481" fontAlgn="base" hangingPunct="1">
              <a:spcBef>
                <a:spcPct val="0"/>
              </a:spcBef>
              <a:spcAft>
                <a:spcPct val="0"/>
              </a:spcAft>
              <a:defRPr/>
            </a:pPr>
            <a:fld id="{EB07B666-0005-D843-B37B-9851DF6282A0}" type="slidenum">
              <a:rPr lang="en-US" kern="1200">
                <a:solidFill>
                  <a:srgbClr val="FFFFFF"/>
                </a:solidFill>
                <a:latin typeface="Arial" pitchFamily="-107" charset="0"/>
              </a:rPr>
              <a:pPr defTabSz="1147481" fontAlgn="base" hangingPunct="1">
                <a:spcBef>
                  <a:spcPct val="0"/>
                </a:spcBef>
                <a:spcAft>
                  <a:spcPct val="0"/>
                </a:spcAft>
                <a:defRPr/>
              </a:pPr>
              <a:t>9</a:t>
            </a:fld>
            <a:endParaRPr lang="en-US" kern="1200">
              <a:solidFill>
                <a:srgbClr val="FFFFFF"/>
              </a:solidFill>
              <a:latin typeface="Arial" pitchFamily="-107" charset="0"/>
            </a:endParaRPr>
          </a:p>
        </p:txBody>
      </p:sp>
      <p:pic>
        <p:nvPicPr>
          <p:cNvPr id="6" name="Picture 5" descr="neutrinomassheir.pdf"/>
          <p:cNvPicPr>
            <a:picLocks noChangeAspect="1"/>
          </p:cNvPicPr>
          <p:nvPr/>
        </p:nvPicPr>
        <p:blipFill>
          <a:blip r:embed="rId3"/>
          <a:stretch>
            <a:fillRect/>
          </a:stretch>
        </p:blipFill>
        <p:spPr>
          <a:xfrm>
            <a:off x="191247" y="1908166"/>
            <a:ext cx="7363012" cy="7156164"/>
          </a:xfrm>
          <a:prstGeom prst="rect">
            <a:avLst/>
          </a:prstGeom>
        </p:spPr>
      </p:pic>
      <p:sp>
        <p:nvSpPr>
          <p:cNvPr id="9" name="TextBox 8"/>
          <p:cNvSpPr txBox="1"/>
          <p:nvPr/>
        </p:nvSpPr>
        <p:spPr>
          <a:xfrm>
            <a:off x="2964331" y="3572652"/>
            <a:ext cx="2629648" cy="1326335"/>
          </a:xfrm>
          <a:prstGeom prst="rect">
            <a:avLst/>
          </a:prstGeom>
          <a:solidFill>
            <a:srgbClr val="FFFFFF"/>
          </a:solidFill>
        </p:spPr>
        <p:txBody>
          <a:bodyPr wrap="square" lIns="127837" tIns="63918" rIns="127837" bIns="63918" rtlCol="0">
            <a:spAutoFit/>
          </a:bodyPr>
          <a:lstStyle/>
          <a:p>
            <a:pPr algn="l" defTabSz="1147481" fontAlgn="base" hangingPunct="1">
              <a:spcBef>
                <a:spcPct val="0"/>
              </a:spcBef>
              <a:spcAft>
                <a:spcPct val="0"/>
              </a:spcAft>
            </a:pPr>
            <a:r>
              <a:rPr lang="en-US" sz="3890" kern="1200" dirty="0">
                <a:solidFill>
                  <a:srgbClr val="000000"/>
                </a:solidFill>
                <a:latin typeface="Arial" pitchFamily="-107" charset="0"/>
              </a:rPr>
              <a:t>≈(0.05eV)</a:t>
            </a:r>
            <a:r>
              <a:rPr lang="en-US" sz="3890" kern="1200" baseline="30000" dirty="0">
                <a:solidFill>
                  <a:srgbClr val="000000"/>
                </a:solidFill>
                <a:latin typeface="Arial" pitchFamily="-107" charset="0"/>
              </a:rPr>
              <a:t>2</a:t>
            </a:r>
          </a:p>
          <a:p>
            <a:pPr algn="l" defTabSz="1147481" fontAlgn="base" hangingPunct="1">
              <a:spcBef>
                <a:spcPct val="0"/>
              </a:spcBef>
              <a:spcAft>
                <a:spcPct val="0"/>
              </a:spcAft>
            </a:pPr>
            <a:endParaRPr lang="en-US" sz="3890" kern="1200" dirty="0">
              <a:solidFill>
                <a:srgbClr val="000000"/>
              </a:solidFill>
              <a:latin typeface="Arial" pitchFamily="-107" charset="0"/>
            </a:endParaRPr>
          </a:p>
        </p:txBody>
      </p:sp>
      <p:cxnSp>
        <p:nvCxnSpPr>
          <p:cNvPr id="11" name="Straight Arrow Connector 10"/>
          <p:cNvCxnSpPr/>
          <p:nvPr/>
        </p:nvCxnSpPr>
        <p:spPr>
          <a:xfrm rot="16200000" flipH="1">
            <a:off x="3107817" y="7187594"/>
            <a:ext cx="1932658" cy="17531"/>
          </a:xfrm>
          <a:prstGeom prst="straightConnector1">
            <a:avLst/>
          </a:prstGeom>
          <a:ln w="381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714758" y="8144626"/>
            <a:ext cx="736301" cy="1806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205626" y="6753834"/>
            <a:ext cx="812810" cy="727710"/>
          </a:xfrm>
          <a:prstGeom prst="rect">
            <a:avLst/>
          </a:prstGeom>
          <a:solidFill>
            <a:srgbClr val="FFFFFF"/>
          </a:solidFill>
        </p:spPr>
        <p:txBody>
          <a:bodyPr wrap="none" lIns="127837" tIns="63918" rIns="127837" bIns="63918" rtlCol="0">
            <a:spAutoFit/>
          </a:bodyPr>
          <a:lstStyle/>
          <a:p>
            <a:pPr algn="l" defTabSz="1147481" fontAlgn="base" hangingPunct="1">
              <a:spcBef>
                <a:spcPct val="0"/>
              </a:spcBef>
              <a:spcAft>
                <a:spcPct val="0"/>
              </a:spcAft>
            </a:pPr>
            <a:r>
              <a:rPr lang="en-US" sz="3890" kern="1200" dirty="0">
                <a:solidFill>
                  <a:srgbClr val="000000"/>
                </a:solidFill>
                <a:latin typeface="Arial" pitchFamily="-107" charset="0"/>
              </a:rPr>
              <a:t>??</a:t>
            </a:r>
          </a:p>
        </p:txBody>
      </p:sp>
      <p:sp>
        <p:nvSpPr>
          <p:cNvPr id="15" name="TextBox 14"/>
          <p:cNvSpPr txBox="1"/>
          <p:nvPr/>
        </p:nvSpPr>
        <p:spPr>
          <a:xfrm>
            <a:off x="4398468" y="7729194"/>
            <a:ext cx="535491" cy="727710"/>
          </a:xfrm>
          <a:prstGeom prst="rect">
            <a:avLst/>
          </a:prstGeom>
          <a:solidFill>
            <a:srgbClr val="FFFFFF"/>
          </a:solidFill>
        </p:spPr>
        <p:txBody>
          <a:bodyPr wrap="none" lIns="127837" tIns="63918" rIns="127837" bIns="63918" rtlCol="0">
            <a:spAutoFit/>
          </a:bodyPr>
          <a:lstStyle/>
          <a:p>
            <a:pPr algn="l" defTabSz="1147481" fontAlgn="base" hangingPunct="1">
              <a:spcBef>
                <a:spcPct val="0"/>
              </a:spcBef>
              <a:spcAft>
                <a:spcPct val="0"/>
              </a:spcAft>
            </a:pPr>
            <a:r>
              <a:rPr lang="en-US" sz="3890" kern="1200" dirty="0">
                <a:solidFill>
                  <a:srgbClr val="000000"/>
                </a:solidFill>
                <a:latin typeface="Arial" pitchFamily="-107" charset="0"/>
              </a:rPr>
              <a:t>0</a:t>
            </a:r>
          </a:p>
        </p:txBody>
      </p:sp>
      <p:sp>
        <p:nvSpPr>
          <p:cNvPr id="12" name="TextBox 11"/>
          <p:cNvSpPr txBox="1"/>
          <p:nvPr/>
        </p:nvSpPr>
        <p:spPr>
          <a:xfrm>
            <a:off x="8410210" y="6575243"/>
            <a:ext cx="3748142" cy="1946430"/>
          </a:xfrm>
          <a:prstGeom prst="rect">
            <a:avLst/>
          </a:prstGeom>
          <a:noFill/>
        </p:spPr>
        <p:txBody>
          <a:bodyPr wrap="none" rtlCol="0">
            <a:spAutoFit/>
          </a:bodyPr>
          <a:lstStyle/>
          <a:p>
            <a:pPr defTabSz="1147481" fontAlgn="base" hangingPunct="1">
              <a:spcBef>
                <a:spcPct val="0"/>
              </a:spcBef>
              <a:spcAft>
                <a:spcPct val="0"/>
              </a:spcAft>
            </a:pPr>
            <a:r>
              <a:rPr lang="en-US" sz="3012" kern="1200" dirty="0">
                <a:solidFill>
                  <a:srgbClr val="FFFFFF"/>
                </a:solidFill>
                <a:latin typeface="Arial" pitchFamily="-107" charset="0"/>
              </a:rPr>
              <a:t>3 mass eigenstates</a:t>
            </a:r>
          </a:p>
          <a:p>
            <a:pPr defTabSz="1147481" fontAlgn="base" hangingPunct="1">
              <a:spcBef>
                <a:spcPct val="0"/>
              </a:spcBef>
              <a:spcAft>
                <a:spcPct val="0"/>
              </a:spcAft>
            </a:pPr>
            <a:r>
              <a:rPr lang="en-US" sz="3012" kern="1200" dirty="0">
                <a:solidFill>
                  <a:srgbClr val="FFFFFF"/>
                </a:solidFill>
                <a:latin typeface="Arial" pitchFamily="-107" charset="0"/>
              </a:rPr>
              <a:t>X</a:t>
            </a:r>
          </a:p>
          <a:p>
            <a:pPr defTabSz="1147481" fontAlgn="base" hangingPunct="1">
              <a:spcBef>
                <a:spcPct val="0"/>
              </a:spcBef>
              <a:spcAft>
                <a:spcPct val="0"/>
              </a:spcAft>
            </a:pPr>
            <a:r>
              <a:rPr lang="en-US" sz="3012" kern="1200" dirty="0">
                <a:solidFill>
                  <a:srgbClr val="FFFFFF"/>
                </a:solidFill>
                <a:latin typeface="Arial" pitchFamily="-107" charset="0"/>
              </a:rPr>
              <a:t>3 flavors</a:t>
            </a:r>
          </a:p>
          <a:p>
            <a:pPr defTabSz="1147481" fontAlgn="base" hangingPunct="1">
              <a:spcBef>
                <a:spcPct val="0"/>
              </a:spcBef>
              <a:spcAft>
                <a:spcPct val="0"/>
              </a:spcAft>
            </a:pPr>
            <a:r>
              <a:rPr lang="en-US" sz="3012" kern="1200" dirty="0">
                <a:solidFill>
                  <a:srgbClr val="FFFFFF"/>
                </a:solidFill>
                <a:latin typeface="Arial" pitchFamily="-107" charset="0"/>
              </a:rPr>
              <a:t>(electron, muon, tau)</a:t>
            </a:r>
          </a:p>
        </p:txBody>
      </p:sp>
      <p:sp>
        <p:nvSpPr>
          <p:cNvPr id="3" name="TextBox 2">
            <a:extLst>
              <a:ext uri="{FF2B5EF4-FFF2-40B4-BE49-F238E27FC236}">
                <a16:creationId xmlns:a16="http://schemas.microsoft.com/office/drawing/2014/main" id="{DC149560-66D3-8546-AE56-6241A90D046A}"/>
              </a:ext>
            </a:extLst>
          </p:cNvPr>
          <p:cNvSpPr txBox="1"/>
          <p:nvPr/>
        </p:nvSpPr>
        <p:spPr>
          <a:xfrm>
            <a:off x="7973392" y="1684791"/>
            <a:ext cx="4621778" cy="1200329"/>
          </a:xfrm>
          <a:prstGeom prst="rect">
            <a:avLst/>
          </a:prstGeom>
          <a:noFill/>
        </p:spPr>
        <p:txBody>
          <a:bodyPr wrap="none" rtlCol="0">
            <a:spAutoFit/>
          </a:bodyPr>
          <a:lstStyle/>
          <a:p>
            <a:r>
              <a:rPr lang="en-US" dirty="0">
                <a:solidFill>
                  <a:schemeClr val="bg1"/>
                </a:solidFill>
              </a:rPr>
              <a:t>Theory developed by </a:t>
            </a:r>
          </a:p>
          <a:p>
            <a:r>
              <a:rPr lang="en-US" dirty="0">
                <a:solidFill>
                  <a:schemeClr val="bg1"/>
                </a:solidFill>
              </a:rPr>
              <a:t>Bruno </a:t>
            </a:r>
            <a:r>
              <a:rPr lang="en-US" dirty="0" err="1">
                <a:solidFill>
                  <a:schemeClr val="bg1"/>
                </a:solidFill>
              </a:rPr>
              <a:t>Pontecorvo</a:t>
            </a:r>
            <a:endParaRPr lang="en-US" dirty="0">
              <a:solidFill>
                <a:schemeClr val="bg1"/>
              </a:solidFill>
            </a:endParaRPr>
          </a:p>
        </p:txBody>
      </p:sp>
      <p:pic>
        <p:nvPicPr>
          <p:cNvPr id="7" name="Picture 6">
            <a:extLst>
              <a:ext uri="{FF2B5EF4-FFF2-40B4-BE49-F238E27FC236}">
                <a16:creationId xmlns:a16="http://schemas.microsoft.com/office/drawing/2014/main" id="{0248A246-9C59-474C-8FEA-C04379732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340" y="3009955"/>
            <a:ext cx="5355271" cy="3167529"/>
          </a:xfrm>
          <a:prstGeom prst="rect">
            <a:avLst/>
          </a:prstGeom>
        </p:spPr>
      </p:pic>
    </p:spTree>
    <p:extLst>
      <p:ext uri="{BB962C8B-B14F-4D97-AF65-F5344CB8AC3E}">
        <p14:creationId xmlns:p14="http://schemas.microsoft.com/office/powerpoint/2010/main" val="4099934573"/>
      </p:ext>
    </p:extLst>
  </p:cSld>
  <p:clrMapOvr>
    <a:masterClrMapping/>
  </p:clrMapOvr>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3436</TotalTime>
  <Words>4867</Words>
  <Application>Microsoft Macintosh PowerPoint</Application>
  <PresentationFormat>Custom</PresentationFormat>
  <Paragraphs>410</Paragraphs>
  <Slides>37</Slides>
  <Notes>35</Notes>
  <HiddenSlides>0</HiddenSlides>
  <MMClips>1</MMClips>
  <ScaleCrop>false</ScaleCrop>
  <HeadingPairs>
    <vt:vector size="6" baseType="variant">
      <vt:variant>
        <vt:lpstr>Fonts Used</vt:lpstr>
      </vt:variant>
      <vt:variant>
        <vt:i4>24</vt:i4>
      </vt:variant>
      <vt:variant>
        <vt:lpstr>Theme</vt:lpstr>
      </vt:variant>
      <vt:variant>
        <vt:i4>6</vt:i4>
      </vt:variant>
      <vt:variant>
        <vt:lpstr>Slide Titles</vt:lpstr>
      </vt:variant>
      <vt:variant>
        <vt:i4>37</vt:i4>
      </vt:variant>
    </vt:vector>
  </HeadingPairs>
  <TitlesOfParts>
    <vt:vector size="67" baseType="lpstr">
      <vt:lpstr>Arial Unicode MS</vt:lpstr>
      <vt:lpstr>Microsoft YaHei</vt:lpstr>
      <vt:lpstr>ＭＳ Ｐゴシック</vt:lpstr>
      <vt:lpstr>Aptos</vt:lpstr>
      <vt:lpstr>Aptos Display</vt:lpstr>
      <vt:lpstr>Arial</vt:lpstr>
      <vt:lpstr>Calibri</vt:lpstr>
      <vt:lpstr>Calibri Light</vt:lpstr>
      <vt:lpstr>Cambria Math</vt:lpstr>
      <vt:lpstr>Courier New</vt:lpstr>
      <vt:lpstr>EasyReadingPRO</vt:lpstr>
      <vt:lpstr>Gill Sans</vt:lpstr>
      <vt:lpstr>Gill Sans Light</vt:lpstr>
      <vt:lpstr>Gill Sans SemiBold</vt:lpstr>
      <vt:lpstr>Helvetica</vt:lpstr>
      <vt:lpstr>Helvetica Neue</vt:lpstr>
      <vt:lpstr>Lucida Grande</vt:lpstr>
      <vt:lpstr>MS Shell Dlg 2</vt:lpstr>
      <vt:lpstr>Noto Sans CJK SC</vt:lpstr>
      <vt:lpstr>Symbol</vt:lpstr>
      <vt:lpstr>Times New Roman</vt:lpstr>
      <vt:lpstr>Times Roman</vt:lpstr>
      <vt:lpstr>Ubuntu Condensed</vt:lpstr>
      <vt:lpstr>Wingdings</vt:lpstr>
      <vt:lpstr>Showroom</vt:lpstr>
      <vt:lpstr>1_Custom Design</vt:lpstr>
      <vt:lpstr>2_Custom Design</vt:lpstr>
      <vt:lpstr>Custom Design</vt:lpstr>
      <vt:lpstr>Default Design</vt:lpstr>
      <vt:lpstr>Office Theme</vt:lpstr>
      <vt:lpstr>PowerPoint Presentation</vt:lpstr>
      <vt:lpstr>PowerPoint Presentation</vt:lpstr>
      <vt:lpstr>PowerPoint Presentation</vt:lpstr>
      <vt:lpstr>PowerPoint Presentation</vt:lpstr>
      <vt:lpstr>PowerPoint Presentation</vt:lpstr>
      <vt:lpstr>Cosmic Neutrino Background</vt:lpstr>
      <vt:lpstr>Looking Back in Time with Photons</vt:lpstr>
      <vt:lpstr>Neutrino Masses from Oscillations</vt:lpstr>
      <vt:lpstr>Neutrino Masses from Oscillations</vt:lpstr>
      <vt:lpstr>Neutrino Mass Oscillation Observatory</vt:lpstr>
      <vt:lpstr>Neutrino Mass Oscillation Observatory</vt:lpstr>
      <vt:lpstr>Massive Neutrino Timeline</vt:lpstr>
      <vt:lpstr>PowerPoint Presentation</vt:lpstr>
      <vt:lpstr>PowerPoint Presentation</vt:lpstr>
      <vt:lpstr>ptolemy - relic neutrino detection</vt:lpstr>
      <vt:lpstr>Idea of Enrico FErmi</vt:lpstr>
      <vt:lpstr>ptolemy: 2D Material - GrapheNE</vt:lpstr>
      <vt:lpstr>ptolemy: 2D Material - GrapheNE</vt:lpstr>
      <vt:lpstr>Micro-CaloRImeTER</vt:lpstr>
      <vt:lpstr>RF Measurements Non-Destructive Electron Tag</vt:lpstr>
      <vt:lpstr>Recent Project 8 Tritium RF Measurement</vt:lpstr>
      <vt:lpstr>ACHIEVED!!  RF Measurements Non-Destructive Electron Tag</vt:lpstr>
      <vt:lpstr>PowerPoint Presentation</vt:lpstr>
      <vt:lpstr>ptolemy: the idea JINST 17 (2022) 05, P05021</vt:lpstr>
      <vt:lpstr>ptolemy: the idea JINST 17 (2022) 05, P05021</vt:lpstr>
      <vt:lpstr>ptolemy: the idea JINST 17 (2022) 05, P05021</vt:lpstr>
      <vt:lpstr>ptolemy: the idea JINST 17 (2022) 05, P05021</vt:lpstr>
      <vt:lpstr>PowerPoint Presentation</vt:lpstr>
      <vt:lpstr>PowerPoint Presentation</vt:lpstr>
      <vt:lpstr>PowerPoint Presentation</vt:lpstr>
      <vt:lpstr>demonstrator MagneT Being built and will be installed at the LNGS Key element to realize the PTOLEMY Experiment</vt:lpstr>
      <vt:lpstr>PowerPoint Presentation</vt:lpstr>
      <vt:lpstr>PowerPoint Presentation</vt:lpstr>
      <vt:lpstr>conclusion</vt:lpstr>
      <vt:lpstr>Backup</vt:lpstr>
      <vt:lpstr>Sensitivity as a function of tritium mass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Christopher G. Tully</cp:lastModifiedBy>
  <cp:revision>158</cp:revision>
  <cp:lastPrinted>2025-04-22T06:58:50Z</cp:lastPrinted>
  <dcterms:modified xsi:type="dcterms:W3CDTF">2025-04-24T09:42:43Z</dcterms:modified>
</cp:coreProperties>
</file>