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RL11F1XQeza5i5MEA4dV/Pigm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796" y="-4000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9633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959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270999" y="13298400"/>
            <a:ext cx="25737979" cy="917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541997" y="24258164"/>
            <a:ext cx="21195983" cy="1093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ctr">
              <a:spcBef>
                <a:spcPts val="2920"/>
              </a:spcBef>
              <a:spcAft>
                <a:spcPts val="0"/>
              </a:spcAft>
              <a:buClr>
                <a:srgbClr val="888888"/>
              </a:buClr>
              <a:buSzPts val="14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560"/>
              </a:spcBef>
              <a:spcAft>
                <a:spcPts val="0"/>
              </a:spcAft>
              <a:buClr>
                <a:srgbClr val="888888"/>
              </a:buClr>
              <a:buSzPts val="1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11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014165" y="10488497"/>
            <a:ext cx="28251646" cy="27251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096491" y="16570824"/>
            <a:ext cx="36525976" cy="6812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6781831" y="10010163"/>
            <a:ext cx="36525976" cy="1993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391911" y="27508444"/>
            <a:ext cx="25737979" cy="850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Calibri"/>
              <a:buNone/>
              <a:defRPr sz="183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391911" y="18144085"/>
            <a:ext cx="25737979" cy="936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91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640"/>
              </a:spcBef>
              <a:spcAft>
                <a:spcPts val="0"/>
              </a:spcAft>
              <a:buClr>
                <a:srgbClr val="888888"/>
              </a:buClr>
              <a:buSzPts val="8200"/>
              <a:buNone/>
              <a:defRPr sz="82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5392321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514002" y="9582375"/>
            <a:ext cx="13378914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514002" y="13575850"/>
            <a:ext cx="13378914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5381810" y="9582375"/>
            <a:ext cx="13384168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5381810" y="13575850"/>
            <a:ext cx="13384168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514002" y="1704417"/>
            <a:ext cx="9961904" cy="7253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1838629" y="1704417"/>
            <a:ext cx="16927350" cy="36535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155700" algn="l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Char char="•"/>
              <a:defRPr sz="14600"/>
            </a:lvl1pPr>
            <a:lvl2pPr marL="914400" lvl="1" indent="-104140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–"/>
              <a:defRPr sz="12800"/>
            </a:lvl2pPr>
            <a:lvl3pPr marL="1371600" lvl="2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3pPr>
            <a:lvl4pPr marL="1828800" lvl="3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514002" y="8958086"/>
            <a:ext cx="9961904" cy="2928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5935088" y="29965970"/>
            <a:ext cx="18167985" cy="353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935088" y="3825021"/>
            <a:ext cx="18167985" cy="2568511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5935088" y="33503626"/>
            <a:ext cx="18167985" cy="502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 sz="20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marR="0" lvl="0" indent="-1155700" algn="l" rtl="0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Arial"/>
              <a:buChar char="•"/>
              <a:defRPr sz="1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–"/>
              <a:defRPr sz="1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2710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Font typeface="Arial"/>
              <a:buChar char="•"/>
              <a:defRPr sz="1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2767186" y="6225059"/>
            <a:ext cx="14806200" cy="400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traditional motor ratemaking, policyholders are classified according to observable risk factors such as age, gender, occupation, type and use of vehicle, and place of residence.</a:t>
            </a: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Unobservable </a:t>
            </a:r>
            <a:r>
              <a:rPr lang="en-GB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characteristics, such as swiftness of reflexes, are believed to be revealed by the number of claims reported or obtained via vehicle telematics.</a:t>
            </a: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Actuaries use regression techniques to predict the expected number of claims from this information.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2250554" y="2610174"/>
            <a:ext cx="25858193" cy="123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Simon Kamau</a:t>
            </a:r>
            <a:endParaRPr sz="4200" b="1" i="0" u="none" strike="noStrike" cap="none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en-US" sz="3200" dirty="0">
                <a:solidFill>
                  <a:schemeClr val="dk1"/>
                </a:solidFill>
              </a:rPr>
              <a:t>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gerton University, </a:t>
            </a:r>
            <a:r>
              <a:rPr lang="en-US" sz="3200" dirty="0">
                <a:solidFill>
                  <a:schemeClr val="dk1"/>
                </a:solidFill>
              </a:rPr>
              <a:t>Department of Mathematics, Nakuru, Kenya</a:t>
            </a: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2147259" y="4563680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Background</a:t>
            </a:r>
            <a:endParaRPr sz="4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9626939" y="13031851"/>
            <a:ext cx="848180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1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Flow chart of non-life insurance pricing.</a:t>
            </a:r>
            <a:endParaRPr sz="2800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147259" y="14668609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Current Work</a:t>
            </a:r>
            <a:endParaRPr sz="4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147259" y="31917430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Conclusion &amp; Expectations</a:t>
            </a:r>
            <a:endParaRPr sz="4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250553" y="5593275"/>
            <a:ext cx="14637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Introduction (or educational background)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2147245" y="15815975"/>
            <a:ext cx="4934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Objectives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2286323" y="20887625"/>
            <a:ext cx="5443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Methodology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15828771" y="16044575"/>
            <a:ext cx="4576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3. Results</a:t>
            </a:r>
            <a:endParaRPr dirty="0"/>
          </a:p>
        </p:txBody>
      </p:sp>
      <p:sp>
        <p:nvSpPr>
          <p:cNvPr id="99" name="Google Shape;99;p1"/>
          <p:cNvSpPr/>
          <p:nvPr/>
        </p:nvSpPr>
        <p:spPr>
          <a:xfrm>
            <a:off x="15875065" y="21698021"/>
            <a:ext cx="4105682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2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3 </a:t>
            </a:r>
            <a:r>
              <a:rPr lang="en-GB" sz="2800" i="1" dirty="0"/>
              <a:t>An illustrative example of a single layer neural network. Source: Charpentier (2024).</a:t>
            </a:r>
            <a:endParaRPr sz="2800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592296" y="16792621"/>
            <a:ext cx="12587354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To apply ML predictive techniques in the presence of non-traditional data.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GB" sz="3200" dirty="0">
              <a:solidFill>
                <a:schemeClr val="dk1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To develop discrimination-free insurance pricing models.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GB" sz="3200" dirty="0">
              <a:solidFill>
                <a:schemeClr val="dk1"/>
              </a:solidFill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To compare predictive performance of traditional and ML techniques.</a:t>
            </a:r>
          </a:p>
        </p:txBody>
      </p:sp>
      <p:sp>
        <p:nvSpPr>
          <p:cNvPr id="101" name="Google Shape;101;p1"/>
          <p:cNvSpPr txBox="1"/>
          <p:nvPr/>
        </p:nvSpPr>
        <p:spPr>
          <a:xfrm>
            <a:off x="2731365" y="21820198"/>
            <a:ext cx="11737575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Generalized linear models (GLMs) have been the most popular predictive technique for actuaries.</a:t>
            </a:r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endParaRPr lang="en-GB" sz="3200" dirty="0">
              <a:solidFill>
                <a:schemeClr val="dk1"/>
              </a:solidFill>
            </a:endParaRPr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dirty="0">
                <a:solidFill>
                  <a:schemeClr val="dk1"/>
                </a:solidFill>
              </a:rPr>
              <a:t>Other </a:t>
            </a:r>
            <a:r>
              <a:rPr lang="en-GB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predictive models </a:t>
            </a:r>
            <a:r>
              <a:rPr lang="en-GB" sz="3200" dirty="0">
                <a:solidFill>
                  <a:schemeClr val="dk1"/>
                </a:solidFill>
              </a:rPr>
              <a:t>include</a:t>
            </a:r>
            <a:r>
              <a:rPr lang="en-GB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neural networks, decision trees and ensemble approaches.</a:t>
            </a:r>
            <a:endParaRPr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2250553" y="10358871"/>
            <a:ext cx="7881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Problem statement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2711331" y="10982964"/>
            <a:ext cx="14806200" cy="350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/>
              <a:t>There have been considerations in banning the use of attributes that are beyond the control of the insured such as gender or race in insurance pricing.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Direct discrimination arises when such prohibited characteristics are used as rating factors.</a:t>
            </a:r>
            <a:endParaRPr lang="en-GB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E</a:t>
            </a:r>
            <a:r>
              <a:rPr lang="en-GB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xclusion of such attributes is not a solution as there is a possibility of inferring protected attributes from other non-protected attributes (proxy discrimination).</a:t>
            </a:r>
          </a:p>
        </p:txBody>
      </p:sp>
      <p:sp>
        <p:nvSpPr>
          <p:cNvPr id="104" name="Google Shape;104;p1"/>
          <p:cNvSpPr/>
          <p:nvPr/>
        </p:nvSpPr>
        <p:spPr>
          <a:xfrm>
            <a:off x="2571705" y="33246933"/>
            <a:ext cx="25552781" cy="3046948"/>
          </a:xfrm>
          <a:custGeom>
            <a:avLst/>
            <a:gdLst/>
            <a:ahLst/>
            <a:cxnLst/>
            <a:rect l="l" t="t" r="r" b="b"/>
            <a:pathLst>
              <a:path w="25552781" h="6093976" extrusionOk="0">
                <a:moveTo>
                  <a:pt x="0" y="0"/>
                </a:moveTo>
                <a:lnTo>
                  <a:pt x="25509238" y="0"/>
                </a:lnTo>
                <a:lnTo>
                  <a:pt x="25552781" y="3220148"/>
                </a:lnTo>
                <a:lnTo>
                  <a:pt x="9810207" y="3318586"/>
                </a:lnTo>
                <a:lnTo>
                  <a:pt x="0" y="609397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spcBef>
                <a:spcPts val="1200"/>
              </a:spcBef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We aim </a:t>
            </a:r>
            <a:r>
              <a:rPr lang="en-US" sz="3200">
                <a:solidFill>
                  <a:schemeClr val="dk1"/>
                </a:solidFill>
              </a:rPr>
              <a:t>to construct a </a:t>
            </a:r>
            <a:r>
              <a:rPr lang="en-US" sz="3200" dirty="0">
                <a:solidFill>
                  <a:schemeClr val="dk1"/>
                </a:solidFill>
              </a:rPr>
              <a:t>model that:</a:t>
            </a:r>
          </a:p>
          <a:p>
            <a:pPr marL="45720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3200" dirty="0">
                <a:solidFill>
                  <a:schemeClr val="dk1"/>
                </a:solidFill>
              </a:rPr>
              <a:t>incorporates non-traditional data in insurance pricing.</a:t>
            </a:r>
          </a:p>
          <a:p>
            <a:pPr marL="45720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3200" dirty="0">
                <a:solidFill>
                  <a:schemeClr val="dk1"/>
                </a:solidFill>
              </a:rPr>
              <a:t>generates discrimination-free prices.</a:t>
            </a:r>
          </a:p>
          <a:p>
            <a:pPr marL="45720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3200" dirty="0">
                <a:solidFill>
                  <a:schemeClr val="dk1"/>
                </a:solidFill>
              </a:rPr>
              <a:t>has the best predictive performance.</a:t>
            </a: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endParaRPr lang="en-US" dirty="0"/>
          </a:p>
        </p:txBody>
      </p:sp>
      <p:sp>
        <p:nvSpPr>
          <p:cNvPr id="107" name="Google Shape;107;p1"/>
          <p:cNvSpPr/>
          <p:nvPr/>
        </p:nvSpPr>
        <p:spPr>
          <a:xfrm>
            <a:off x="11454407" y="26488850"/>
            <a:ext cx="4076221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2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2 </a:t>
            </a:r>
            <a:r>
              <a:rPr lang="en-GB" sz="2800" i="1" dirty="0"/>
              <a:t>An illustrative example of a GLM. Source: Charpentier (2024).</a:t>
            </a:r>
            <a:endParaRPr sz="2800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2147259" y="37534054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References &amp; Acknowledgment (if needed)</a:t>
            </a:r>
            <a:endParaRPr sz="4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2767186" y="1398812"/>
            <a:ext cx="2502005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GB" sz="5400" b="1" dirty="0">
                <a:solidFill>
                  <a:srgbClr val="008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Predictive Models in Insurance Ratemaking</a:t>
            </a:r>
            <a:endParaRPr dirty="0"/>
          </a:p>
        </p:txBody>
      </p:sp>
      <p:sp>
        <p:nvSpPr>
          <p:cNvPr id="111" name="Google Shape;111;p1"/>
          <p:cNvSpPr txBox="1"/>
          <p:nvPr/>
        </p:nvSpPr>
        <p:spPr>
          <a:xfrm>
            <a:off x="15179650" y="16792621"/>
            <a:ext cx="12953873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3200" dirty="0">
                <a:solidFill>
                  <a:schemeClr val="dk1"/>
                </a:solidFill>
              </a:rPr>
              <a:t>The project is ongoing.</a:t>
            </a: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8740387" y="39050875"/>
            <a:ext cx="9265065" cy="212361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Contact: </a:t>
            </a:r>
            <a:r>
              <a:rPr lang="en-US" sz="4400" u="sng" dirty="0">
                <a:solidFill>
                  <a:schemeClr val="dk1"/>
                </a:solidFill>
              </a:rPr>
              <a:t>simon.muoria@egerton.ac.ke</a:t>
            </a:r>
            <a:endParaRPr sz="4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/>
            <a:r>
              <a:rPr lang="en-US" sz="4400" dirty="0"/>
              <a:t>536 – 20115, Egerton, </a:t>
            </a:r>
            <a:r>
              <a:rPr lang="en-US" sz="4400" dirty="0" err="1"/>
              <a:t>Njoro</a:t>
            </a:r>
            <a:r>
              <a:rPr lang="en-US" sz="4400" dirty="0"/>
              <a:t>.</a:t>
            </a:r>
            <a:r>
              <a:rPr lang="en-GB" sz="44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endParaRPr sz="4400" b="1" dirty="0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113" name="Google Shape;11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78547" y="38525945"/>
            <a:ext cx="15903782" cy="268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1AAF3ED-5032-0296-E0A5-AFEC90463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6130" y="25236200"/>
            <a:ext cx="8950937" cy="47103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3FDFE2A-8117-50A5-7699-FA9A02938A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26939" y="21534125"/>
            <a:ext cx="8506032" cy="58237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E0D76F-0EC7-013C-7702-E4AA5CD53C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29241" y="5934839"/>
            <a:ext cx="10377795" cy="65520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342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</vt:lpstr>
      <vt:lpstr>Calibri</vt:lpstr>
      <vt:lpstr>Courier New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hp</cp:lastModifiedBy>
  <cp:revision>50</cp:revision>
  <dcterms:created xsi:type="dcterms:W3CDTF">2023-06-19T11:57:52Z</dcterms:created>
  <dcterms:modified xsi:type="dcterms:W3CDTF">2025-07-07T11:54:26Z</dcterms:modified>
</cp:coreProperties>
</file>