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6" d="100"/>
          <a:sy n="26" d="100"/>
        </p:scale>
        <p:origin x="728" y="-4072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154320987654322E-2"/>
          <c:y val="0.20545729707425572"/>
          <c:w val="0.84104938271604934"/>
          <c:h val="0.73292953059811539"/>
        </c:manualLayout>
      </c:layout>
      <c:pie3DChart>
        <c:varyColors val="1"/>
        <c:ser>
          <c:idx val="0"/>
          <c:order val="0"/>
          <c:tx>
            <c:strRef>
              <c:f>Sheet1!$B$1:$B$2</c:f>
              <c:strCache>
                <c:ptCount val="1"/>
                <c:pt idx="0">
                  <c:v>PERCENTAGE ABUNDANCE OF NATURAL RADIONUCLIDES PERCENTAGE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4682403657337053E-2"/>
                  <c:y val="-6.887258877955093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sz="2800"/>
                      <a:t>Radon (natural)
42%</a:t>
                    </a:r>
                  </a:p>
                </c:rich>
              </c:tx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E65-4AC3-93DE-CF99C9E667EC}"/>
                </c:ext>
              </c:extLst>
            </c:dLbl>
            <c:dLbl>
              <c:idx val="1"/>
              <c:layout>
                <c:manualLayout>
                  <c:x val="3.913368556922555E-2"/>
                  <c:y val="-5.85116552581189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E65-4AC3-93DE-CF99C9E667EC}"/>
                </c:ext>
              </c:extLst>
            </c:dLbl>
            <c:dLbl>
              <c:idx val="3"/>
              <c:layout>
                <c:manualLayout>
                  <c:x val="1.608956902884499E-2"/>
                  <c:y val="-1.82119744850221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42407558011875"/>
                      <c:h val="0.273486629376732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E65-4AC3-93DE-CF99C9E667EC}"/>
                </c:ext>
              </c:extLst>
            </c:dLbl>
            <c:dLbl>
              <c:idx val="4"/>
              <c:layout>
                <c:manualLayout>
                  <c:x val="-5.92734106224687E-2"/>
                  <c:y val="-4.21672088502906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E65-4AC3-93DE-CF99C9E667EC}"/>
                </c:ext>
              </c:extLst>
            </c:dLbl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Sheet1!$A$3:$A$8</c:f>
              <c:strCache>
                <c:ptCount val="6"/>
                <c:pt idx="0">
                  <c:v>Randon (natural)</c:v>
                </c:pt>
                <c:pt idx="1">
                  <c:v>Building and soil (natural)</c:v>
                </c:pt>
                <c:pt idx="2">
                  <c:v>Cosmic (natural)</c:v>
                </c:pt>
                <c:pt idx="3">
                  <c:v>Food/drinking water (natural)</c:v>
                </c:pt>
                <c:pt idx="4">
                  <c:v>Medicine (man made)</c:v>
                </c:pt>
                <c:pt idx="5">
                  <c:v>Nuclear industry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0.42000000000000032</c:v>
                </c:pt>
                <c:pt idx="1">
                  <c:v>0.18000000000000024</c:v>
                </c:pt>
                <c:pt idx="2">
                  <c:v>0.14000000000000001</c:v>
                </c:pt>
                <c:pt idx="3">
                  <c:v>0.11</c:v>
                </c:pt>
                <c:pt idx="4">
                  <c:v>0.14000000000000001</c:v>
                </c:pt>
                <c:pt idx="5">
                  <c:v>1.0000000000000005E-2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65-4AC3-93DE-CF99C9E667EC}"/>
            </c:ext>
          </c:extLst>
        </c:ser>
        <c:ser>
          <c:idx val="1"/>
          <c:order val="1"/>
          <c:tx>
            <c:v>42%</c:v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5-2E65-4AC3-93DE-CF99C9E667E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 w="15875">
      <a:solidFill>
        <a:schemeClr val="bg2">
          <a:lumMod val="25000"/>
        </a:schemeClr>
      </a:solidFill>
    </a:ln>
  </c:spPr>
  <c:txPr>
    <a:bodyPr/>
    <a:lstStyle/>
    <a:p>
      <a:pPr>
        <a:defRPr sz="280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270999" y="13298400"/>
            <a:ext cx="25737979" cy="917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541997" y="24258164"/>
            <a:ext cx="21195983" cy="1093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920"/>
              </a:spcBef>
              <a:spcAft>
                <a:spcPts val="0"/>
              </a:spcAft>
              <a:buClr>
                <a:srgbClr val="888888"/>
              </a:buClr>
              <a:buSzPts val="146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rgbClr val="888888"/>
              </a:buClr>
              <a:buSzPts val="1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11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1014165" y="10488497"/>
            <a:ext cx="28251646" cy="27251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096491" y="16570824"/>
            <a:ext cx="36525976" cy="681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6781831" y="10010163"/>
            <a:ext cx="36525976" cy="1993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513999" y="9988663"/>
            <a:ext cx="27251978" cy="282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2391911" y="27508444"/>
            <a:ext cx="25737979" cy="850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0"/>
              <a:buFont typeface="Calibri"/>
              <a:buNone/>
              <a:defRPr sz="183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2391911" y="18144085"/>
            <a:ext cx="25737979" cy="936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 sz="91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rgbClr val="888888"/>
              </a:buClr>
              <a:buSzPts val="8200"/>
              <a:buNone/>
              <a:defRPr sz="8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rgbClr val="888888"/>
              </a:buClr>
              <a:buSzPts val="7300"/>
              <a:buNone/>
              <a:defRPr sz="73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513999" y="9988663"/>
            <a:ext cx="13373656" cy="282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1041400" algn="l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Char char="•"/>
              <a:defRPr sz="12800"/>
            </a:lvl1pPr>
            <a:lvl2pPr marL="914400" lvl="1" indent="-9271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–"/>
              <a:defRPr sz="11000"/>
            </a:lvl2pPr>
            <a:lvl3pPr marL="1371600" lvl="2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3pPr>
            <a:lvl4pPr marL="1828800" lvl="3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–"/>
              <a:defRPr sz="8200"/>
            </a:lvl4pPr>
            <a:lvl5pPr marL="2286000" lvl="4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»"/>
              <a:defRPr sz="8200"/>
            </a:lvl5pPr>
            <a:lvl6pPr marL="2743200" lvl="5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6pPr>
            <a:lvl7pPr marL="3200400" lvl="6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7pPr>
            <a:lvl8pPr marL="3657600" lvl="7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8pPr>
            <a:lvl9pPr marL="4114800" lvl="8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15392321" y="9988663"/>
            <a:ext cx="13373656" cy="282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1041400" algn="l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Char char="•"/>
              <a:defRPr sz="12800"/>
            </a:lvl1pPr>
            <a:lvl2pPr marL="914400" lvl="1" indent="-9271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–"/>
              <a:defRPr sz="11000"/>
            </a:lvl2pPr>
            <a:lvl3pPr marL="1371600" lvl="2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3pPr>
            <a:lvl4pPr marL="1828800" lvl="3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–"/>
              <a:defRPr sz="8200"/>
            </a:lvl4pPr>
            <a:lvl5pPr marL="2286000" lvl="4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»"/>
              <a:defRPr sz="8200"/>
            </a:lvl5pPr>
            <a:lvl6pPr marL="2743200" lvl="5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6pPr>
            <a:lvl7pPr marL="3200400" lvl="6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7pPr>
            <a:lvl8pPr marL="3657600" lvl="7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8pPr>
            <a:lvl9pPr marL="4114800" lvl="8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514002" y="9582375"/>
            <a:ext cx="13378914" cy="399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 b="1"/>
            </a:lvl1pPr>
            <a:lvl2pPr marL="914400" lvl="1" indent="-22860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None/>
              <a:defRPr sz="9100" b="1"/>
            </a:lvl2pPr>
            <a:lvl3pPr marL="1371600" lvl="2" indent="-2286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None/>
              <a:defRPr sz="8200" b="1"/>
            </a:lvl3pPr>
            <a:lvl4pPr marL="1828800" lvl="3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4pPr>
            <a:lvl5pPr marL="2286000" lvl="4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5pPr>
            <a:lvl6pPr marL="2743200" lvl="5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6pPr>
            <a:lvl7pPr marL="3200400" lvl="6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7pPr>
            <a:lvl8pPr marL="3657600" lvl="7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8pPr>
            <a:lvl9pPr marL="4114800" lvl="8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514002" y="13575850"/>
            <a:ext cx="13378914" cy="246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9271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•"/>
              <a:defRPr sz="11000"/>
            </a:lvl1pPr>
            <a:lvl2pPr marL="914400" lvl="1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–"/>
              <a:defRPr sz="9100"/>
            </a:lvl2pPr>
            <a:lvl3pPr marL="1371600" lvl="2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3pPr>
            <a:lvl4pPr marL="1828800" lvl="3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4pPr>
            <a:lvl5pPr marL="2286000" lvl="4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»"/>
              <a:defRPr sz="7300"/>
            </a:lvl5pPr>
            <a:lvl6pPr marL="2743200" lvl="5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6pPr>
            <a:lvl7pPr marL="3200400" lvl="6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7pPr>
            <a:lvl8pPr marL="3657600" lvl="7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8pPr>
            <a:lvl9pPr marL="4114800" lvl="8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15381810" y="9582375"/>
            <a:ext cx="13384168" cy="399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 b="1"/>
            </a:lvl1pPr>
            <a:lvl2pPr marL="914400" lvl="1" indent="-22860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None/>
              <a:defRPr sz="9100" b="1"/>
            </a:lvl2pPr>
            <a:lvl3pPr marL="1371600" lvl="2" indent="-2286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None/>
              <a:defRPr sz="8200" b="1"/>
            </a:lvl3pPr>
            <a:lvl4pPr marL="1828800" lvl="3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4pPr>
            <a:lvl5pPr marL="2286000" lvl="4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5pPr>
            <a:lvl6pPr marL="2743200" lvl="5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6pPr>
            <a:lvl7pPr marL="3200400" lvl="6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7pPr>
            <a:lvl8pPr marL="3657600" lvl="7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8pPr>
            <a:lvl9pPr marL="4114800" lvl="8" indent="-228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15381810" y="13575850"/>
            <a:ext cx="13384168" cy="246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9271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•"/>
              <a:defRPr sz="11000"/>
            </a:lvl1pPr>
            <a:lvl2pPr marL="914400" lvl="1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–"/>
              <a:defRPr sz="9100"/>
            </a:lvl2pPr>
            <a:lvl3pPr marL="1371600" lvl="2" indent="-74930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3pPr>
            <a:lvl4pPr marL="1828800" lvl="3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4pPr>
            <a:lvl5pPr marL="2286000" lvl="4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»"/>
              <a:defRPr sz="7300"/>
            </a:lvl5pPr>
            <a:lvl6pPr marL="2743200" lvl="5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6pPr>
            <a:lvl7pPr marL="3200400" lvl="6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7pPr>
            <a:lvl8pPr marL="3657600" lvl="7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8pPr>
            <a:lvl9pPr marL="4114800" lvl="8" indent="-69215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514002" y="1704417"/>
            <a:ext cx="9961904" cy="725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Calibri"/>
              <a:buNone/>
              <a:defRPr sz="9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1838629" y="1704417"/>
            <a:ext cx="16927350" cy="36535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1155700" algn="l">
              <a:lnSpc>
                <a:spcPct val="100000"/>
              </a:lnSpc>
              <a:spcBef>
                <a:spcPts val="2920"/>
              </a:spcBef>
              <a:spcAft>
                <a:spcPts val="0"/>
              </a:spcAft>
              <a:buClr>
                <a:schemeClr val="dk1"/>
              </a:buClr>
              <a:buSzPts val="14600"/>
              <a:buChar char="•"/>
              <a:defRPr sz="14600"/>
            </a:lvl1pPr>
            <a:lvl2pPr marL="914400" lvl="1" indent="-1041400" algn="l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Char char="–"/>
              <a:defRPr sz="12800"/>
            </a:lvl2pPr>
            <a:lvl3pPr marL="1371600" lvl="2" indent="-9271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•"/>
              <a:defRPr sz="11000"/>
            </a:lvl3pPr>
            <a:lvl4pPr marL="1828800" lvl="3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–"/>
              <a:defRPr sz="9100"/>
            </a:lvl4pPr>
            <a:lvl5pPr marL="2286000" lvl="4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»"/>
              <a:defRPr sz="9100"/>
            </a:lvl5pPr>
            <a:lvl6pPr marL="2743200" lvl="5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6pPr>
            <a:lvl7pPr marL="3200400" lvl="6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7pPr>
            <a:lvl8pPr marL="3657600" lvl="7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8pPr>
            <a:lvl9pPr marL="4114800" lvl="8" indent="-806450" algn="l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514002" y="8958086"/>
            <a:ext cx="9961904" cy="2928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3pPr>
            <a:lvl4pPr marL="1828800" lvl="3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4pPr>
            <a:lvl5pPr marL="2286000" lvl="4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5pPr>
            <a:lvl6pPr marL="2743200" lvl="5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6pPr>
            <a:lvl7pPr marL="3200400" lvl="6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7pPr>
            <a:lvl8pPr marL="3657600" lvl="7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8pPr>
            <a:lvl9pPr marL="4114800" lvl="8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5935088" y="29965970"/>
            <a:ext cx="18167985" cy="353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Calibri"/>
              <a:buNone/>
              <a:defRPr sz="9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935088" y="3825021"/>
            <a:ext cx="18167985" cy="2568511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5935088" y="33503626"/>
            <a:ext cx="18167985" cy="502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3pPr>
            <a:lvl4pPr marL="1828800" lvl="3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4pPr>
            <a:lvl5pPr marL="2286000" lvl="4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5pPr>
            <a:lvl6pPr marL="2743200" lvl="5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6pPr>
            <a:lvl7pPr marL="3200400" lvl="6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7pPr>
            <a:lvl8pPr marL="3657600" lvl="7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8pPr>
            <a:lvl9pPr marL="4114800" lvl="8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00"/>
              <a:buFont typeface="Calibri"/>
              <a:buNone/>
              <a:defRPr sz="2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513999" y="9988663"/>
            <a:ext cx="27251978" cy="282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t" anchorCtr="0">
            <a:normAutofit/>
          </a:bodyPr>
          <a:lstStyle>
            <a:lvl1pPr marL="457200" marR="0" lvl="0" indent="-1155700" algn="l" rtl="0">
              <a:lnSpc>
                <a:spcPct val="100000"/>
              </a:lnSpc>
              <a:spcBef>
                <a:spcPts val="2920"/>
              </a:spcBef>
              <a:spcAft>
                <a:spcPts val="0"/>
              </a:spcAft>
              <a:buClr>
                <a:schemeClr val="dk1"/>
              </a:buClr>
              <a:buSzPts val="14600"/>
              <a:buFont typeface="Arial"/>
              <a:buChar char="•"/>
              <a:defRPr sz="1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41400" algn="l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Char char="–"/>
              <a:defRPr sz="1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271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rial"/>
              <a:buChar char="•"/>
              <a:defRPr sz="1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06450" algn="l" rtl="0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–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06450" algn="l" rtl="0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06450" algn="l" rtl="0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06450" algn="l" rtl="0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06450" algn="l" rtl="0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06450" algn="l" rtl="0">
              <a:lnSpc>
                <a:spcPct val="100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51399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0345659" y="39677166"/>
            <a:ext cx="958865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1700649" y="39677166"/>
            <a:ext cx="7065329" cy="227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625" tIns="208800" rIns="417625" bIns="208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  <a:defRPr sz="5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chart" Target="../charts/chart1.xml"/><Relationship Id="rId4" Type="http://schemas.openxmlformats.org/officeDocument/2006/relationships/image" Target="../media/image2.jp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2286323" y="6217078"/>
            <a:ext cx="15231207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200" dirty="0">
                <a:latin typeface="+mn-lt"/>
              </a:rPr>
              <a:t>Ionizing radiations of natural origin are present in </a:t>
            </a:r>
            <a:r>
              <a:rPr lang="en-US" sz="3200" dirty="0" smtClean="0">
                <a:latin typeface="+mn-lt"/>
              </a:rPr>
              <a:t>all </a:t>
            </a:r>
            <a:r>
              <a:rPr lang="en-US" sz="3200" dirty="0">
                <a:latin typeface="+mn-lt"/>
              </a:rPr>
              <a:t>environmental media (Air, water, soil) and they contributes to </a:t>
            </a:r>
            <a:r>
              <a:rPr lang="en-US" sz="3200" dirty="0" smtClean="0">
                <a:latin typeface="+mn-lt"/>
              </a:rPr>
              <a:t>human population </a:t>
            </a:r>
            <a:r>
              <a:rPr lang="en-US" sz="3200" dirty="0">
                <a:latin typeface="+mn-lt"/>
              </a:rPr>
              <a:t>exposure primarily </a:t>
            </a:r>
            <a:r>
              <a:rPr lang="en-US" sz="3200" baseline="30000" dirty="0">
                <a:latin typeface="+mn-lt"/>
              </a:rPr>
              <a:t>238</a:t>
            </a:r>
            <a:r>
              <a:rPr lang="en-US" sz="3200" dirty="0">
                <a:latin typeface="+mn-lt"/>
              </a:rPr>
              <a:t>U, </a:t>
            </a:r>
            <a:r>
              <a:rPr lang="en-US" sz="3200" baseline="30000" dirty="0">
                <a:latin typeface="+mn-lt"/>
              </a:rPr>
              <a:t>232</a:t>
            </a:r>
            <a:r>
              <a:rPr lang="en-US" sz="3200" dirty="0">
                <a:latin typeface="+mn-lt"/>
              </a:rPr>
              <a:t>Th and </a:t>
            </a:r>
            <a:r>
              <a:rPr lang="en-US" sz="3200" baseline="30000" dirty="0">
                <a:latin typeface="+mn-lt"/>
              </a:rPr>
              <a:t>40</a:t>
            </a:r>
            <a:r>
              <a:rPr lang="en-US" sz="3200" dirty="0">
                <a:latin typeface="+mn-lt"/>
              </a:rPr>
              <a:t>K. </a:t>
            </a:r>
            <a:r>
              <a:rPr lang="en-US" sz="3200" dirty="0" smtClean="0">
                <a:latin typeface="+mn-lt"/>
              </a:rPr>
              <a:t>Additionally, extra radiation doses to human biota results </a:t>
            </a:r>
            <a:r>
              <a:rPr lang="en-US" sz="3200" dirty="0">
                <a:latin typeface="+mn-lt"/>
              </a:rPr>
              <a:t>from human activities like medical practices, agriculture, </a:t>
            </a:r>
            <a:r>
              <a:rPr lang="en-US" sz="3200" dirty="0" smtClean="0">
                <a:latin typeface="+mn-lt"/>
              </a:rPr>
              <a:t>nuclear </a:t>
            </a:r>
            <a:r>
              <a:rPr lang="en-US" sz="3200" dirty="0">
                <a:latin typeface="+mn-lt"/>
              </a:rPr>
              <a:t>power and research industries. </a:t>
            </a:r>
            <a:r>
              <a:rPr lang="en-US" sz="3200" dirty="0" smtClean="0">
                <a:latin typeface="+mn-lt"/>
              </a:rPr>
              <a:t>The </a:t>
            </a:r>
            <a:r>
              <a:rPr lang="en-US" sz="3200" dirty="0">
                <a:latin typeface="+mn-lt"/>
              </a:rPr>
              <a:t>combined contributions can be significant more so where the regulation and safety protocols are not </a:t>
            </a:r>
            <a:r>
              <a:rPr lang="en-US" sz="3200" dirty="0" smtClean="0">
                <a:latin typeface="+mn-lt"/>
              </a:rPr>
              <a:t>compliant. </a:t>
            </a:r>
            <a:r>
              <a:rPr lang="en-US" sz="3200" dirty="0">
                <a:latin typeface="+mn-lt"/>
              </a:rPr>
              <a:t>Figure 1 is a presentation of various sources </a:t>
            </a:r>
            <a:r>
              <a:rPr lang="en-US" sz="3200" dirty="0" smtClean="0">
                <a:latin typeface="+mn-lt"/>
              </a:rPr>
              <a:t>of radiation doses with </a:t>
            </a:r>
            <a:r>
              <a:rPr lang="en-US" sz="3200" dirty="0">
                <a:latin typeface="+mn-lt"/>
              </a:rPr>
              <a:t>their cumulative </a:t>
            </a:r>
            <a:r>
              <a:rPr lang="en-US" sz="3200" dirty="0" smtClean="0">
                <a:latin typeface="+mn-lt"/>
              </a:rPr>
              <a:t>percentage  </a:t>
            </a:r>
            <a:r>
              <a:rPr lang="en-US" sz="3200" dirty="0">
                <a:latin typeface="+mn-lt"/>
              </a:rPr>
              <a:t>contribution</a:t>
            </a:r>
          </a:p>
        </p:txBody>
      </p:sp>
      <p:sp>
        <p:nvSpPr>
          <p:cNvPr id="90" name="Google Shape;90;p13"/>
          <p:cNvSpPr txBox="1"/>
          <p:nvPr/>
        </p:nvSpPr>
        <p:spPr>
          <a:xfrm>
            <a:off x="2178547" y="2280821"/>
            <a:ext cx="25608698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4200"/>
            </a:pPr>
            <a:r>
              <a:rPr lang="en-US" sz="4400" dirty="0" smtClean="0">
                <a:latin typeface="Constantia" panose="02030602050306030303" pitchFamily="18" charset="0"/>
              </a:rPr>
              <a:t>Muthama Matsitsi</a:t>
            </a:r>
            <a:r>
              <a:rPr lang="en-US" sz="4400" baseline="30000" dirty="0" smtClean="0">
                <a:latin typeface="Constantia" panose="02030602050306030303" pitchFamily="18" charset="0"/>
              </a:rPr>
              <a:t>1</a:t>
            </a:r>
            <a:r>
              <a:rPr lang="en-US" sz="4400" dirty="0" smtClean="0">
                <a:latin typeface="Constantia" panose="02030602050306030303" pitchFamily="18" charset="0"/>
              </a:rPr>
              <a:t>, </a:t>
            </a:r>
            <a:r>
              <a:rPr lang="en-US" sz="4400" dirty="0" err="1">
                <a:latin typeface="Constantia" panose="02030602050306030303" pitchFamily="18" charset="0"/>
              </a:rPr>
              <a:t>Linturi</a:t>
            </a:r>
            <a:r>
              <a:rPr lang="en-US" sz="4400" dirty="0">
                <a:latin typeface="Constantia" panose="02030602050306030303" pitchFamily="18" charset="0"/>
              </a:rPr>
              <a:t> James</a:t>
            </a:r>
            <a:r>
              <a:rPr lang="en-US" sz="4400" baseline="30000" dirty="0">
                <a:latin typeface="Constantia" panose="02030602050306030303" pitchFamily="18" charset="0"/>
              </a:rPr>
              <a:t>1</a:t>
            </a:r>
            <a:r>
              <a:rPr lang="en-US" sz="4400" dirty="0">
                <a:latin typeface="Constantia" panose="02030602050306030303" pitchFamily="18" charset="0"/>
              </a:rPr>
              <a:t>, Jeremiah Kebwaro</a:t>
            </a:r>
            <a:r>
              <a:rPr lang="en-US" sz="4400" baseline="30000" dirty="0">
                <a:latin typeface="Constantia" panose="02030602050306030303" pitchFamily="18" charset="0"/>
              </a:rPr>
              <a:t>2</a:t>
            </a:r>
            <a:r>
              <a:rPr lang="en-US" sz="4400" dirty="0">
                <a:latin typeface="Constantia" panose="02030602050306030303" pitchFamily="18" charset="0"/>
              </a:rPr>
              <a:t>, Felix Wanjala</a:t>
            </a:r>
            <a:r>
              <a:rPr lang="en-US" sz="4400" baseline="30000" dirty="0">
                <a:latin typeface="Constantia" panose="02030602050306030303" pitchFamily="18" charset="0"/>
              </a:rPr>
              <a:t>3 </a:t>
            </a:r>
            <a:endParaRPr lang="en-US" sz="4400" dirty="0">
              <a:latin typeface="Constantia" panose="02030602050306030303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200" b="1" i="0" u="none" strike="noStrike" cap="none" baseline="30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3200" baseline="30000" dirty="0">
                <a:latin typeface="Constantia" panose="02030602050306030303" pitchFamily="18" charset="0"/>
              </a:rPr>
              <a:t>1</a:t>
            </a:r>
            <a:r>
              <a:rPr lang="en-US" sz="3200" dirty="0">
                <a:latin typeface="Constantia" panose="02030602050306030303" pitchFamily="18" charset="0"/>
              </a:rPr>
              <a:t>Department of Physical Sciences, South Eastern Kenya University, P.O BOX 170 - 90200 Kitui, </a:t>
            </a:r>
            <a:r>
              <a:rPr lang="en-US" sz="3200" dirty="0" smtClean="0">
                <a:latin typeface="Constantia" panose="02030602050306030303" pitchFamily="18" charset="0"/>
              </a:rPr>
              <a:t>Kenya, </a:t>
            </a:r>
            <a:r>
              <a:rPr lang="en-US" sz="3200" baseline="30000" dirty="0" smtClean="0">
                <a:latin typeface="Constantia" panose="02030602050306030303" pitchFamily="18" charset="0"/>
              </a:rPr>
              <a:t>2</a:t>
            </a:r>
            <a:r>
              <a:rPr lang="en-US" sz="3200" dirty="0" smtClean="0">
                <a:latin typeface="Constantia" panose="02030602050306030303" pitchFamily="18" charset="0"/>
              </a:rPr>
              <a:t>School </a:t>
            </a:r>
            <a:r>
              <a:rPr lang="en-US" sz="3200" dirty="0">
                <a:latin typeface="Constantia" panose="02030602050306030303" pitchFamily="18" charset="0"/>
              </a:rPr>
              <a:t>of Pure and Applied </a:t>
            </a:r>
            <a:r>
              <a:rPr lang="en-US" sz="3200" dirty="0" smtClean="0">
                <a:latin typeface="Constantia" panose="02030602050306030303" pitchFamily="18" charset="0"/>
              </a:rPr>
              <a:t>Sciences, </a:t>
            </a:r>
            <a:r>
              <a:rPr lang="en-US" sz="3200" dirty="0" err="1" smtClean="0">
                <a:latin typeface="Constantia" panose="02030602050306030303" pitchFamily="18" charset="0"/>
              </a:rPr>
              <a:t>Karatina</a:t>
            </a:r>
            <a:r>
              <a:rPr lang="en-US" sz="3200" dirty="0" smtClean="0">
                <a:latin typeface="Constantia" panose="02030602050306030303" pitchFamily="18" charset="0"/>
              </a:rPr>
              <a:t> </a:t>
            </a:r>
            <a:r>
              <a:rPr lang="en-US" sz="3200" dirty="0">
                <a:latin typeface="Constantia" panose="02030602050306030303" pitchFamily="18" charset="0"/>
              </a:rPr>
              <a:t>University, P.O BOX 1957-10101 </a:t>
            </a:r>
            <a:r>
              <a:rPr lang="en-US" sz="3200" dirty="0" err="1">
                <a:latin typeface="Constantia" panose="02030602050306030303" pitchFamily="18" charset="0"/>
              </a:rPr>
              <a:t>Karatina</a:t>
            </a:r>
            <a:r>
              <a:rPr lang="en-US" sz="3200" dirty="0">
                <a:latin typeface="Constantia" panose="02030602050306030303" pitchFamily="18" charset="0"/>
              </a:rPr>
              <a:t>, </a:t>
            </a:r>
            <a:r>
              <a:rPr lang="en-US" sz="3200" dirty="0" smtClean="0">
                <a:latin typeface="Constantia" panose="02030602050306030303" pitchFamily="18" charset="0"/>
              </a:rPr>
              <a:t>Kenya. </a:t>
            </a:r>
            <a:r>
              <a:rPr lang="en-US" sz="3200" baseline="30000" dirty="0" smtClean="0">
                <a:latin typeface="Constantia" panose="02030602050306030303" pitchFamily="18" charset="0"/>
              </a:rPr>
              <a:t>3</a:t>
            </a:r>
            <a:r>
              <a:rPr lang="en-US" sz="3200" dirty="0" smtClean="0">
                <a:latin typeface="Constantia" panose="02030602050306030303" pitchFamily="18" charset="0"/>
              </a:rPr>
              <a:t>International </a:t>
            </a:r>
            <a:r>
              <a:rPr lang="en-US" sz="3200" dirty="0">
                <a:latin typeface="Constantia" panose="02030602050306030303" pitchFamily="18" charset="0"/>
              </a:rPr>
              <a:t>Atomic Energy Agency P.O BOX 100, Vienna, Austria</a:t>
            </a:r>
          </a:p>
        </p:txBody>
      </p:sp>
      <p:sp>
        <p:nvSpPr>
          <p:cNvPr id="91" name="Google Shape;91;p13"/>
          <p:cNvSpPr txBox="1"/>
          <p:nvPr/>
        </p:nvSpPr>
        <p:spPr>
          <a:xfrm>
            <a:off x="2147259" y="4563680"/>
            <a:ext cx="25858193" cy="83099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Background</a:t>
            </a: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9305437" y="13844594"/>
            <a:ext cx="84818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1" u="none" strike="noStrike" cap="none" dirty="0" smtClean="0">
                <a:solidFill>
                  <a:schemeClr val="dk1"/>
                </a:solidFill>
                <a:sym typeface="Arial"/>
              </a:rPr>
              <a:t>Fig. 1 </a:t>
            </a:r>
            <a:r>
              <a:rPr lang="en-US" sz="2800" b="1" i="1" dirty="0">
                <a:solidFill>
                  <a:schemeClr val="dk1"/>
                </a:solidFill>
              </a:rPr>
              <a:t> </a:t>
            </a:r>
            <a:r>
              <a:rPr lang="en-US" sz="2800" b="1" i="1" dirty="0" smtClean="0">
                <a:solidFill>
                  <a:schemeClr val="dk1"/>
                </a:solidFill>
              </a:rPr>
              <a:t>Sources of radiations</a:t>
            </a:r>
            <a:endParaRPr sz="2800" b="1" i="1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2147258" y="15093718"/>
            <a:ext cx="25858193" cy="83099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Current Work</a:t>
            </a: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2147259" y="31917430"/>
            <a:ext cx="25858193" cy="83099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Conclusion</a:t>
            </a:r>
            <a:endParaRPr sz="4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2250553" y="5593275"/>
            <a:ext cx="1463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Introduction (or educational background)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2147245" y="16090875"/>
            <a:ext cx="4934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Objectives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/>
          <p:nvPr/>
        </p:nvSpPr>
        <p:spPr>
          <a:xfrm rot="10800000" flipV="1">
            <a:off x="2233262" y="20072518"/>
            <a:ext cx="50504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Methodology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15828771" y="16044575"/>
            <a:ext cx="457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Results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2147245" y="16936566"/>
            <a:ext cx="1258735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just">
              <a:buFont typeface="Courier New" panose="02070309020205020404" pitchFamily="49" charset="0"/>
              <a:buChar char="o"/>
            </a:pPr>
            <a:r>
              <a:rPr lang="en-US" sz="3200" dirty="0" smtClean="0"/>
              <a:t>To determine the radiation levels in hospital wards and offices within selected Level IV and V medical facilities in Kitui County.</a:t>
            </a:r>
          </a:p>
          <a:p>
            <a:pPr marL="457200" lvl="0" indent="-457200" algn="just">
              <a:buFont typeface="Courier New" panose="02070309020205020404" pitchFamily="49" charset="0"/>
              <a:buChar char="o"/>
            </a:pPr>
            <a:r>
              <a:rPr lang="en-US" sz="3200" dirty="0" smtClean="0"/>
              <a:t>To </a:t>
            </a:r>
            <a:r>
              <a:rPr lang="en-US" sz="3200" dirty="0"/>
              <a:t>monitor the occupational doses for medical workers in radiation rooms in selected Level IV and V medical facilities in Kitui County</a:t>
            </a:r>
            <a:r>
              <a:rPr lang="en-US" sz="3200" dirty="0" smtClean="0"/>
              <a:t>.</a:t>
            </a:r>
          </a:p>
          <a:p>
            <a:pPr marL="457200" lvl="0" indent="-457200" algn="just">
              <a:buFont typeface="Courier New" panose="02070309020205020404" pitchFamily="49" charset="0"/>
              <a:buChar char="o"/>
            </a:pPr>
            <a:r>
              <a:rPr lang="en-US" sz="3200" dirty="0" smtClean="0"/>
              <a:t>To optimize radiation doses for medical workers in Kitui Level V medical facility using the Monte Carlo GEANT4 toolkit.</a:t>
            </a:r>
            <a:endParaRPr lang="en-US" sz="3200" dirty="0"/>
          </a:p>
        </p:txBody>
      </p:sp>
      <p:sp>
        <p:nvSpPr>
          <p:cNvPr id="102" name="Google Shape;102;p13"/>
          <p:cNvSpPr txBox="1"/>
          <p:nvPr/>
        </p:nvSpPr>
        <p:spPr>
          <a:xfrm>
            <a:off x="2286323" y="9709477"/>
            <a:ext cx="788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Problem statement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286323" y="10289684"/>
            <a:ext cx="15231206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3200" dirty="0" smtClean="0"/>
              <a:t>The human population is continually exposed to doses </a:t>
            </a:r>
            <a:r>
              <a:rPr lang="en-US" sz="3200" dirty="0"/>
              <a:t>of ionizing radiation from natural sources. </a:t>
            </a:r>
            <a:r>
              <a:rPr lang="en-US" sz="3200" dirty="0" smtClean="0"/>
              <a:t>The radiation </a:t>
            </a:r>
            <a:r>
              <a:rPr lang="en-US" sz="3200" dirty="0"/>
              <a:t>of artificial origin also </a:t>
            </a:r>
            <a:r>
              <a:rPr lang="en-US" sz="3200" dirty="0" smtClean="0"/>
              <a:t>contributes to overall exposure. For occupational workers in radiology departments, the combined exposures can be significant based on multiple factors, shielding, exposure time</a:t>
            </a:r>
            <a:r>
              <a:rPr lang="en-US" sz="3200" dirty="0"/>
              <a:t>. Sustained exposure to ionizing radiation has been associated with DNA </a:t>
            </a:r>
            <a:r>
              <a:rPr lang="en-US" sz="3200" dirty="0" smtClean="0"/>
              <a:t>damage particularly </a:t>
            </a:r>
            <a:r>
              <a:rPr lang="en-US" sz="3200" dirty="0"/>
              <a:t> </a:t>
            </a:r>
            <a:r>
              <a:rPr lang="en-US" sz="3200" dirty="0" smtClean="0"/>
              <a:t>at doses exceeding 1 </a:t>
            </a:r>
            <a:r>
              <a:rPr lang="en-US" sz="3200" dirty="0" err="1" smtClean="0"/>
              <a:t>mSv</a:t>
            </a:r>
            <a:r>
              <a:rPr lang="en-US" sz="3200" dirty="0" smtClean="0"/>
              <a:t>/y (general public) and 20 </a:t>
            </a:r>
            <a:r>
              <a:rPr lang="en-US" sz="3200" dirty="0" err="1" smtClean="0"/>
              <a:t>mSv</a:t>
            </a:r>
            <a:r>
              <a:rPr lang="en-US" sz="3200" dirty="0" smtClean="0"/>
              <a:t>/y (occupational workers).The increasing use of radiological equipment, coupled with limited documentation on the shielding performance of x-ray machines in selected facilities prompted this study.</a:t>
            </a:r>
          </a:p>
          <a:p>
            <a:pPr lvl="0" algn="just"/>
            <a:endParaRPr lang="en-US" sz="3200" dirty="0"/>
          </a:p>
        </p:txBody>
      </p:sp>
      <p:sp>
        <p:nvSpPr>
          <p:cNvPr id="104" name="Google Shape;104;p13"/>
          <p:cNvSpPr/>
          <p:nvPr/>
        </p:nvSpPr>
        <p:spPr>
          <a:xfrm>
            <a:off x="2767186" y="33246933"/>
            <a:ext cx="25357300" cy="4282413"/>
          </a:xfrm>
          <a:custGeom>
            <a:avLst/>
            <a:gdLst/>
            <a:ahLst/>
            <a:cxnLst/>
            <a:rect l="l" t="t" r="r" b="b"/>
            <a:pathLst>
              <a:path w="25552781" h="6093976" extrusionOk="0">
                <a:moveTo>
                  <a:pt x="0" y="0"/>
                </a:moveTo>
                <a:lnTo>
                  <a:pt x="25509238" y="0"/>
                </a:lnTo>
                <a:lnTo>
                  <a:pt x="25552781" y="3220148"/>
                </a:lnTo>
                <a:lnTo>
                  <a:pt x="9810207" y="3318586"/>
                </a:lnTo>
                <a:lnTo>
                  <a:pt x="0" y="609397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SzPts val="3200"/>
            </a:pPr>
            <a:endParaRPr lang="en-US" sz="2400" dirty="0"/>
          </a:p>
        </p:txBody>
      </p:sp>
      <p:sp>
        <p:nvSpPr>
          <p:cNvPr id="107" name="Google Shape;107;p13"/>
          <p:cNvSpPr/>
          <p:nvPr/>
        </p:nvSpPr>
        <p:spPr>
          <a:xfrm>
            <a:off x="2599444" y="31236161"/>
            <a:ext cx="828009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1" u="none" strike="noStrike" cap="none" dirty="0">
                <a:solidFill>
                  <a:schemeClr val="dk1"/>
                </a:solidFill>
                <a:sym typeface="Arial"/>
              </a:rPr>
              <a:t>Fig. </a:t>
            </a:r>
            <a:r>
              <a:rPr lang="en-US" sz="3200" b="1" i="1" u="none" strike="noStrike" cap="none" dirty="0" smtClean="0">
                <a:solidFill>
                  <a:schemeClr val="dk1"/>
                </a:solidFill>
                <a:sym typeface="Arial"/>
              </a:rPr>
              <a:t>2 </a:t>
            </a:r>
            <a:r>
              <a:rPr lang="en-US" sz="3200" b="1" i="1" u="none" strike="noStrike" cap="none" dirty="0" err="1" smtClean="0">
                <a:solidFill>
                  <a:schemeClr val="dk1"/>
                </a:solidFill>
                <a:sym typeface="Arial"/>
              </a:rPr>
              <a:t>LiF</a:t>
            </a:r>
            <a:r>
              <a:rPr lang="en-US" sz="3200" b="1" i="1" u="none" strike="noStrike" cap="none" dirty="0" smtClean="0">
                <a:solidFill>
                  <a:schemeClr val="dk1"/>
                </a:solidFill>
                <a:sym typeface="Arial"/>
              </a:rPr>
              <a:t>; Mg, </a:t>
            </a:r>
            <a:r>
              <a:rPr lang="en-US" sz="3200" b="1" i="1" u="none" strike="noStrike" cap="none" dirty="0" err="1" smtClean="0">
                <a:solidFill>
                  <a:schemeClr val="dk1"/>
                </a:solidFill>
                <a:sym typeface="Arial"/>
              </a:rPr>
              <a:t>Ti</a:t>
            </a:r>
            <a:r>
              <a:rPr lang="en-US" sz="3200" b="1" i="1" u="none" strike="noStrike" cap="none" dirty="0" smtClean="0">
                <a:solidFill>
                  <a:schemeClr val="dk1"/>
                </a:solidFill>
                <a:sym typeface="Arial"/>
              </a:rPr>
              <a:t> TLD 100 mode </a:t>
            </a:r>
            <a:r>
              <a:rPr lang="en-US" sz="3200" b="1" i="1" dirty="0" smtClean="0">
                <a:solidFill>
                  <a:schemeClr val="dk1"/>
                </a:solidFill>
              </a:rPr>
              <a:t>used</a:t>
            </a:r>
            <a:r>
              <a:rPr lang="en-US" sz="3200" b="1" i="1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3200" i="1" dirty="0" smtClean="0">
                <a:solidFill>
                  <a:schemeClr val="dk1"/>
                </a:solidFill>
              </a:rPr>
              <a:t> </a:t>
            </a:r>
            <a:endParaRPr sz="3200" b="0" i="1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2147258" y="36449100"/>
            <a:ext cx="25858193" cy="83099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References &amp; Acknowledgment (if needed)</a:t>
            </a:r>
            <a:endParaRPr sz="4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1929052" y="830822"/>
            <a:ext cx="25858193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400" b="1" dirty="0"/>
              <a:t>Preliminary Findings on Occupational Radiation Levels in Selected Health Facilities in Kitui County, Kenya</a:t>
            </a:r>
            <a:endParaRPr lang="en-US" sz="4400" b="1" dirty="0">
              <a:latin typeface="Constantia" panose="02030602050306030303" pitchFamily="18" charset="0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17927906" y="39572632"/>
            <a:ext cx="9964239" cy="280072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Contact: </a:t>
            </a:r>
            <a:r>
              <a:rPr lang="en-US" sz="4400" b="0" i="0" u="sng" strike="noStrike" cap="none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muthamamatsitsi@students.seku</a:t>
            </a:r>
            <a:r>
              <a:rPr lang="en-US" sz="4400" u="sng" dirty="0" smtClean="0">
                <a:solidFill>
                  <a:schemeClr val="hlink"/>
                </a:solidFill>
              </a:rPr>
              <a:t>.ac.ke</a:t>
            </a: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P.O BOX 170-90200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dirty="0" smtClean="0">
                <a:solidFill>
                  <a:schemeClr val="dk1"/>
                </a:solidFill>
                <a:ea typeface="Arial Rounded"/>
              </a:rPr>
              <a:t>KITUI</a:t>
            </a:r>
            <a:endParaRPr sz="4400" b="1" i="0" u="none" strike="noStrike" cap="none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245" y="39407630"/>
            <a:ext cx="15903782" cy="26805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598987"/>
              </p:ext>
            </p:extLst>
          </p:nvPr>
        </p:nvGraphicFramePr>
        <p:xfrm>
          <a:off x="17927906" y="6307311"/>
          <a:ext cx="9923123" cy="7407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2568161" y="26205536"/>
            <a:ext cx="8655346" cy="4734951"/>
            <a:chOff x="-318976" y="1366202"/>
            <a:chExt cx="8655346" cy="522598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6"/>
            <a:srcRect l="27097" t="40967" r="32688" b="17183"/>
            <a:stretch/>
          </p:blipFill>
          <p:spPr>
            <a:xfrm>
              <a:off x="1637415" y="2337102"/>
              <a:ext cx="3094074" cy="4255084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-318976" y="1366202"/>
              <a:ext cx="8655346" cy="4792352"/>
              <a:chOff x="-318976" y="1366202"/>
              <a:chExt cx="8655346" cy="479235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4939268" y="1366202"/>
                <a:ext cx="33971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Notched identify corner</a:t>
                </a:r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-287693" y="1513677"/>
                <a:ext cx="28009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Aluminum card</a:t>
                </a:r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-318976" y="5635334"/>
                <a:ext cx="21584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Bar code</a:t>
                </a:r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277277" y="5595533"/>
                <a:ext cx="21584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TL element</a:t>
                </a:r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277276" y="4503464"/>
                <a:ext cx="21584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Serial number</a:t>
                </a:r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1139116" y="1994469"/>
                <a:ext cx="4138161" cy="3875829"/>
                <a:chOff x="1139116" y="1994469"/>
                <a:chExt cx="4138161" cy="3875829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1300701" y="4710224"/>
                  <a:ext cx="1017197" cy="1160074"/>
                </a:xfrm>
                <a:prstGeom prst="line">
                  <a:avLst/>
                </a:prstGeom>
                <a:ln w="25400">
                  <a:solidFill>
                    <a:srgbClr val="33CC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139116" y="1994469"/>
                  <a:ext cx="985607" cy="771426"/>
                </a:xfrm>
                <a:prstGeom prst="line">
                  <a:avLst/>
                </a:prstGeom>
                <a:ln w="25400">
                  <a:solidFill>
                    <a:srgbClr val="33CC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4396590" y="2035468"/>
                  <a:ext cx="558182" cy="662353"/>
                </a:xfrm>
                <a:prstGeom prst="line">
                  <a:avLst/>
                </a:prstGeom>
                <a:ln w="25400">
                  <a:solidFill>
                    <a:srgbClr val="33CC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endCxn id="48" idx="1"/>
                </p:cNvCxnSpPr>
                <p:nvPr/>
              </p:nvCxnSpPr>
              <p:spPr>
                <a:xfrm>
                  <a:off x="3997842" y="5730949"/>
                  <a:ext cx="1279435" cy="126194"/>
                </a:xfrm>
                <a:prstGeom prst="line">
                  <a:avLst/>
                </a:prstGeom>
                <a:ln w="25400">
                  <a:solidFill>
                    <a:srgbClr val="33CC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endCxn id="49" idx="1"/>
                </p:cNvCxnSpPr>
                <p:nvPr/>
              </p:nvCxnSpPr>
              <p:spPr>
                <a:xfrm>
                  <a:off x="3997842" y="4722792"/>
                  <a:ext cx="1279434" cy="257726"/>
                </a:xfrm>
                <a:prstGeom prst="line">
                  <a:avLst/>
                </a:prstGeom>
                <a:ln w="25400">
                  <a:solidFill>
                    <a:srgbClr val="33CC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25572"/>
              </p:ext>
            </p:extLst>
          </p:nvPr>
        </p:nvGraphicFramePr>
        <p:xfrm>
          <a:off x="16367760" y="20235621"/>
          <a:ext cx="11419485" cy="7403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Graph" r:id="rId7" imgW="4023360" imgH="3108960" progId="Origin50.Graph">
                  <p:embed/>
                </p:oleObj>
              </mc:Choice>
              <mc:Fallback>
                <p:oleObj name="Graph" r:id="rId7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367760" y="20235621"/>
                        <a:ext cx="11419485" cy="7403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55163" y="16691075"/>
            <a:ext cx="117958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Preliminary findings show that no average occupational dose exceeded the ICRP-recommended limit of ≤1.67 </a:t>
            </a:r>
            <a:r>
              <a:rPr lang="en-US" sz="3200" dirty="0" err="1"/>
              <a:t>mSv</a:t>
            </a:r>
            <a:r>
              <a:rPr lang="en-US" sz="3200" dirty="0"/>
              <a:t>/month, indicating exposures were well within safety limits. Average personal dose equivalents at Kitui Jordan Level V were higher than those at </a:t>
            </a:r>
            <a:r>
              <a:rPr lang="en-US" sz="3200" dirty="0" err="1"/>
              <a:t>Mwingi</a:t>
            </a:r>
            <a:r>
              <a:rPr lang="en-US" sz="3200" dirty="0"/>
              <a:t> Level IV and Kitui County Referral Hospital, likely due to additional diagnostic radiation modalities not present in the other </a:t>
            </a:r>
            <a:r>
              <a:rPr lang="en-US" sz="3200" dirty="0" smtClean="0"/>
              <a:t>facilities. </a:t>
            </a:r>
            <a:r>
              <a:rPr lang="en-US" sz="3200" dirty="0"/>
              <a:t>Figure 3 shows average whole-body dose </a:t>
            </a:r>
            <a:r>
              <a:rPr lang="en-US" sz="3200" dirty="0" err="1"/>
              <a:t>Hp</a:t>
            </a:r>
            <a:r>
              <a:rPr lang="en-US" sz="3200" dirty="0"/>
              <a:t>(10) and skin dose </a:t>
            </a:r>
            <a:r>
              <a:rPr lang="en-US" sz="3200" dirty="0" err="1"/>
              <a:t>Hp</a:t>
            </a:r>
            <a:r>
              <a:rPr lang="en-US" sz="3200" dirty="0"/>
              <a:t>(0.07) across the hospitals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28770" y="27150426"/>
            <a:ext cx="11224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Fig.3  Average monthly </a:t>
            </a:r>
            <a:r>
              <a:rPr lang="en-US" sz="2800" b="1" dirty="0" smtClean="0"/>
              <a:t>personal dose </a:t>
            </a:r>
            <a:r>
              <a:rPr lang="en-US" sz="2800" b="1" dirty="0" err="1" smtClean="0"/>
              <a:t>Hp</a:t>
            </a:r>
            <a:r>
              <a:rPr lang="en-US" sz="2800" b="1" dirty="0" smtClean="0"/>
              <a:t>(10</a:t>
            </a:r>
            <a:r>
              <a:rPr lang="en-US" sz="2800" b="1" dirty="0"/>
              <a:t>) and </a:t>
            </a:r>
            <a:r>
              <a:rPr lang="en-US" sz="2800" b="1" dirty="0" err="1"/>
              <a:t>Hp</a:t>
            </a:r>
            <a:r>
              <a:rPr lang="en-US" sz="2800" b="1" dirty="0"/>
              <a:t>(0.07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777252"/>
              </p:ext>
            </p:extLst>
          </p:nvPr>
        </p:nvGraphicFramePr>
        <p:xfrm>
          <a:off x="15828770" y="29119100"/>
          <a:ext cx="12176681" cy="2149349"/>
        </p:xfrm>
        <a:graphic>
          <a:graphicData uri="http://schemas.openxmlformats.org/drawingml/2006/table">
            <a:tbl>
              <a:tblPr firstRow="1" firstCol="1" bandRow="1"/>
              <a:tblGrid>
                <a:gridCol w="1992230">
                  <a:extLst>
                    <a:ext uri="{9D8B030D-6E8A-4147-A177-3AD203B41FA5}">
                      <a16:colId xmlns:a16="http://schemas.microsoft.com/office/drawing/2014/main" val="1712959557"/>
                    </a:ext>
                  </a:extLst>
                </a:gridCol>
                <a:gridCol w="1955843">
                  <a:extLst>
                    <a:ext uri="{9D8B030D-6E8A-4147-A177-3AD203B41FA5}">
                      <a16:colId xmlns:a16="http://schemas.microsoft.com/office/drawing/2014/main" val="4059464836"/>
                    </a:ext>
                  </a:extLst>
                </a:gridCol>
                <a:gridCol w="1781989">
                  <a:extLst>
                    <a:ext uri="{9D8B030D-6E8A-4147-A177-3AD203B41FA5}">
                      <a16:colId xmlns:a16="http://schemas.microsoft.com/office/drawing/2014/main" val="2778059257"/>
                    </a:ext>
                  </a:extLst>
                </a:gridCol>
                <a:gridCol w="1651600">
                  <a:extLst>
                    <a:ext uri="{9D8B030D-6E8A-4147-A177-3AD203B41FA5}">
                      <a16:colId xmlns:a16="http://schemas.microsoft.com/office/drawing/2014/main" val="312288694"/>
                    </a:ext>
                  </a:extLst>
                </a:gridCol>
                <a:gridCol w="2086232">
                  <a:extLst>
                    <a:ext uri="{9D8B030D-6E8A-4147-A177-3AD203B41FA5}">
                      <a16:colId xmlns:a16="http://schemas.microsoft.com/office/drawing/2014/main" val="3577898574"/>
                    </a:ext>
                  </a:extLst>
                </a:gridCol>
                <a:gridCol w="2554151">
                  <a:extLst>
                    <a:ext uri="{9D8B030D-6E8A-4147-A177-3AD203B41FA5}">
                      <a16:colId xmlns:a16="http://schemas.microsoft.com/office/drawing/2014/main" val="631532225"/>
                    </a:ext>
                  </a:extLst>
                </a:gridCol>
                <a:gridCol w="154636">
                  <a:extLst>
                    <a:ext uri="{9D8B030D-6E8A-4147-A177-3AD203B41FA5}">
                      <a16:colId xmlns:a16="http://schemas.microsoft.com/office/drawing/2014/main" val="4042560134"/>
                    </a:ext>
                  </a:extLst>
                </a:gridCol>
              </a:tblGrid>
              <a:tr h="229870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8505" algn="l"/>
                        </a:tabLs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Kitui Jordan Level V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8505" algn="l"/>
                        </a:tabLs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Mwingi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Level IV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8505" algn="l"/>
                        </a:tabLs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Kitui County Level V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380572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8505" algn="l"/>
                        </a:tabLs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Hp (0.07)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8505" algn="l"/>
                        </a:tabLs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(10)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8505" algn="l"/>
                        </a:tabLs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Hp (0.07)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8505" algn="l"/>
                        </a:tabLs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Hp (10)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8505" algn="l"/>
                        </a:tabLs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Hp  (0.07)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08505" algn="l"/>
                        </a:tabLs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10)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66678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0.14±0.055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0.16±0.048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0.10±0.01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0.11±0.01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0.10±0.03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0.13±0.02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67227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544367" y="28383270"/>
            <a:ext cx="13066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Table 1. Average </a:t>
            </a:r>
            <a:r>
              <a:rPr lang="en-US" sz="2800" b="1" dirty="0"/>
              <a:t>personal dose values reported in May for studied </a:t>
            </a:r>
            <a:r>
              <a:rPr lang="en-US" sz="2800" b="1" dirty="0" smtClean="0"/>
              <a:t>facilities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2147245" y="32867178"/>
            <a:ext cx="25858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/>
              <a:t>The </a:t>
            </a:r>
            <a:r>
              <a:rPr lang="en-US" sz="3600" dirty="0"/>
              <a:t>average personal dose equivalents for skin dose, </a:t>
            </a:r>
            <a:r>
              <a:rPr lang="en-US" sz="3600" dirty="0" err="1"/>
              <a:t>Hp</a:t>
            </a:r>
            <a:r>
              <a:rPr lang="en-US" sz="3600" dirty="0"/>
              <a:t>(0.07), and deep dose, </a:t>
            </a:r>
            <a:r>
              <a:rPr lang="en-US" sz="3600" dirty="0" err="1"/>
              <a:t>Hp</a:t>
            </a:r>
            <a:r>
              <a:rPr lang="en-US" sz="3600" dirty="0"/>
              <a:t>(10), were reported for the first month of the study. Dose variation across TLD badges was </a:t>
            </a:r>
            <a:r>
              <a:rPr lang="en-US" sz="3600" dirty="0" smtClean="0"/>
              <a:t>attributed </a:t>
            </a:r>
            <a:r>
              <a:rPr lang="en-US" sz="3600" dirty="0"/>
              <a:t>to workload intensity, proximity to radiation sources, procedure frequency, and shielding inconsistencies. </a:t>
            </a:r>
            <a:r>
              <a:rPr lang="en-US" sz="3600" dirty="0" smtClean="0"/>
              <a:t>Overall, </a:t>
            </a:r>
            <a:r>
              <a:rPr lang="en-US" sz="3600" dirty="0"/>
              <a:t>skin doses were lower than deep body doses, likely due to the use of lead aprons that shield superficial tissues. Kitui Jordan Level V Hospital recorded slightly higher doses, possibly due to additional modalities like fluoroscopy not used in the other facilities. The monthly </a:t>
            </a:r>
            <a:r>
              <a:rPr lang="en-US" sz="3600" dirty="0" err="1"/>
              <a:t>Hp</a:t>
            </a:r>
            <a:r>
              <a:rPr lang="en-US" sz="3600" dirty="0"/>
              <a:t>(10) </a:t>
            </a:r>
            <a:r>
              <a:rPr lang="en-US" sz="3600" dirty="0" smtClean="0"/>
              <a:t>range of (0.11</a:t>
            </a:r>
            <a:r>
              <a:rPr lang="en-US" sz="3600" dirty="0"/>
              <a:t> ± 0.01 -</a:t>
            </a:r>
            <a:r>
              <a:rPr lang="en-US" sz="3600" dirty="0" smtClean="0"/>
              <a:t> </a:t>
            </a:r>
            <a:r>
              <a:rPr lang="en-US" sz="3600" dirty="0"/>
              <a:t>0.16 ± </a:t>
            </a:r>
            <a:r>
              <a:rPr lang="en-US" sz="3600" dirty="0" smtClean="0"/>
              <a:t>0.048)</a:t>
            </a:r>
            <a:r>
              <a:rPr lang="en-US" sz="3600" dirty="0"/>
              <a:t> </a:t>
            </a:r>
            <a:r>
              <a:rPr lang="en-US" sz="3600" dirty="0" err="1"/>
              <a:t>mSv</a:t>
            </a:r>
            <a:r>
              <a:rPr lang="en-US" sz="3600" dirty="0"/>
              <a:t>, </a:t>
            </a:r>
            <a:r>
              <a:rPr lang="en-US" sz="3600" dirty="0" smtClean="0"/>
              <a:t>is </a:t>
            </a:r>
            <a:r>
              <a:rPr lang="en-US" sz="3600" dirty="0"/>
              <a:t>comparable to </a:t>
            </a:r>
            <a:r>
              <a:rPr lang="en-US" sz="3600" dirty="0" err="1" smtClean="0"/>
              <a:t>Hp</a:t>
            </a:r>
            <a:r>
              <a:rPr lang="en-US" sz="3600" dirty="0" smtClean="0"/>
              <a:t> (10) of 0.21</a:t>
            </a:r>
            <a:r>
              <a:rPr lang="en-US" sz="3600" dirty="0"/>
              <a:t> </a:t>
            </a:r>
            <a:r>
              <a:rPr lang="en-US" sz="3600" dirty="0" err="1" smtClean="0"/>
              <a:t>mSv</a:t>
            </a:r>
            <a:r>
              <a:rPr lang="en-US" sz="3600" dirty="0"/>
              <a:t> and </a:t>
            </a:r>
            <a:r>
              <a:rPr lang="en-US" sz="3600" dirty="0" smtClean="0"/>
              <a:t>(0.10–0.57)</a:t>
            </a:r>
            <a:r>
              <a:rPr lang="en-US" sz="3600" dirty="0"/>
              <a:t> </a:t>
            </a:r>
            <a:r>
              <a:rPr lang="en-US" sz="3600" dirty="0" err="1" smtClean="0"/>
              <a:t>mSv</a:t>
            </a:r>
            <a:r>
              <a:rPr lang="en-US" sz="3600" dirty="0" smtClean="0"/>
              <a:t> reported by </a:t>
            </a:r>
            <a:r>
              <a:rPr lang="en-US" sz="3600" dirty="0" err="1" smtClean="0"/>
              <a:t>Omondi</a:t>
            </a:r>
            <a:r>
              <a:rPr lang="en-US" sz="3600" dirty="0" smtClean="0"/>
              <a:t> </a:t>
            </a:r>
            <a:r>
              <a:rPr lang="en-US" sz="3600" dirty="0"/>
              <a:t>(2024) and </a:t>
            </a:r>
            <a:r>
              <a:rPr lang="en-US" sz="3600" dirty="0" err="1"/>
              <a:t>Korir</a:t>
            </a:r>
            <a:r>
              <a:rPr lang="en-US" sz="3600" dirty="0"/>
              <a:t> (2011</a:t>
            </a:r>
            <a:r>
              <a:rPr lang="en-US" sz="3600" dirty="0" smtClean="0"/>
              <a:t>) respectively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250553" y="37383900"/>
            <a:ext cx="256004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Korir</a:t>
            </a:r>
            <a:r>
              <a:rPr lang="en-US" sz="2800" dirty="0"/>
              <a:t>, G. K., </a:t>
            </a:r>
            <a:r>
              <a:rPr lang="en-US" sz="2800" dirty="0" err="1"/>
              <a:t>Wambani</a:t>
            </a:r>
            <a:r>
              <a:rPr lang="en-US" sz="2800" dirty="0"/>
              <a:t>, J. S., &amp; </a:t>
            </a:r>
            <a:r>
              <a:rPr lang="en-US" sz="2800" dirty="0" err="1"/>
              <a:t>Korir</a:t>
            </a:r>
            <a:r>
              <a:rPr lang="en-US" sz="2800" dirty="0"/>
              <a:t>, I. K. (2011). Estimation of annual occupational effective doses from external </a:t>
            </a:r>
            <a:r>
              <a:rPr lang="en-US" sz="2800" dirty="0" err="1"/>
              <a:t>ionising</a:t>
            </a:r>
            <a:r>
              <a:rPr lang="en-US" sz="2800" dirty="0"/>
              <a:t> radiation at medical institutions in Kenya. </a:t>
            </a:r>
            <a:r>
              <a:rPr lang="en-US" sz="2800" i="1" dirty="0"/>
              <a:t>SA Journal of radiology, 15</a:t>
            </a:r>
            <a:r>
              <a:rPr lang="en-US" sz="2800" dirty="0"/>
              <a:t>(4). </a:t>
            </a:r>
          </a:p>
          <a:p>
            <a:pPr algn="just"/>
            <a:r>
              <a:rPr lang="en-US" sz="2800" dirty="0" err="1"/>
              <a:t>Omondi</a:t>
            </a:r>
            <a:r>
              <a:rPr lang="en-US" sz="2800" dirty="0"/>
              <a:t>, C., </a:t>
            </a:r>
            <a:r>
              <a:rPr lang="en-US" sz="2800" dirty="0" err="1"/>
              <a:t>Chege</a:t>
            </a:r>
            <a:r>
              <a:rPr lang="en-US" sz="2800" dirty="0"/>
              <a:t>, M., &amp; </a:t>
            </a:r>
            <a:r>
              <a:rPr lang="en-US" sz="2800" dirty="0" err="1"/>
              <a:t>Omondi</a:t>
            </a:r>
            <a:r>
              <a:rPr lang="en-US" sz="2800" dirty="0"/>
              <a:t>, S. (2024). Assessment of Occupational Radiation Exposure for Radiotherapy Healthcare Workers at Kenyatta National Hospital Using Thermoluminescence Dosimeter </a:t>
            </a:r>
            <a:r>
              <a:rPr lang="en-US" sz="2800" dirty="0" err="1"/>
              <a:t>LiF</a:t>
            </a:r>
            <a:r>
              <a:rPr lang="en-US" sz="2800" dirty="0"/>
              <a:t>: Mg, </a:t>
            </a:r>
            <a:r>
              <a:rPr lang="en-US" sz="2800" dirty="0" err="1"/>
              <a:t>Ti</a:t>
            </a:r>
            <a:r>
              <a:rPr lang="en-US" sz="2800" dirty="0"/>
              <a:t>. </a:t>
            </a:r>
            <a:r>
              <a:rPr lang="en-US" sz="2800" i="1" dirty="0"/>
              <a:t>Journal of Geoscience and Environment Protection, 12</a:t>
            </a:r>
            <a:r>
              <a:rPr lang="en-US" sz="2800" dirty="0"/>
              <a:t>(7), 14-24. </a:t>
            </a:r>
          </a:p>
          <a:p>
            <a:pPr algn="just"/>
            <a:endParaRPr lang="en-US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368589" y="20904532"/>
            <a:ext cx="12366010" cy="4876463"/>
            <a:chOff x="2368589" y="20904033"/>
            <a:chExt cx="12366010" cy="4876463"/>
          </a:xfrm>
        </p:grpSpPr>
        <p:grpSp>
          <p:nvGrpSpPr>
            <p:cNvPr id="16" name="Group 15"/>
            <p:cNvGrpSpPr/>
            <p:nvPr/>
          </p:nvGrpSpPr>
          <p:grpSpPr>
            <a:xfrm>
              <a:off x="2368589" y="20904033"/>
              <a:ext cx="12366010" cy="4876463"/>
              <a:chOff x="2368589" y="20904033"/>
              <a:chExt cx="12366010" cy="4876463"/>
            </a:xfrm>
          </p:grpSpPr>
          <p:sp>
            <p:nvSpPr>
              <p:cNvPr id="15" name="Round Diagonal Corner Rectangle 14"/>
              <p:cNvSpPr/>
              <p:nvPr/>
            </p:nvSpPr>
            <p:spPr>
              <a:xfrm>
                <a:off x="2380828" y="20904033"/>
                <a:ext cx="12353771" cy="493873"/>
              </a:xfrm>
              <a:prstGeom prst="round2Diag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Twenty(20) TLDs where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acquired from 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Kenya Nuclear Regulatory Authority</a:t>
                </a: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>
                <a:off x="2380827" y="21847817"/>
                <a:ext cx="12353771" cy="493873"/>
              </a:xfrm>
              <a:prstGeom prst="round2Diag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Preparation of TLDs;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Harshaw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8800 TLD reader in (KNH)</a:t>
                </a:r>
              </a:p>
            </p:txBody>
          </p:sp>
          <p:sp>
            <p:nvSpPr>
              <p:cNvPr id="60" name="Round Diagonal Corner Rectangle 59"/>
              <p:cNvSpPr/>
              <p:nvPr/>
            </p:nvSpPr>
            <p:spPr>
              <a:xfrm>
                <a:off x="2368589" y="22700971"/>
                <a:ext cx="12353771" cy="493873"/>
              </a:xfrm>
              <a:prstGeom prst="round2Diag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TLDs heating to anneal data using standard protocol</a:t>
                </a:r>
              </a:p>
            </p:txBody>
          </p:sp>
          <p:sp>
            <p:nvSpPr>
              <p:cNvPr id="61" name="Round Diagonal Corner Rectangle 60"/>
              <p:cNvSpPr/>
              <p:nvPr/>
            </p:nvSpPr>
            <p:spPr>
              <a:xfrm>
                <a:off x="2380827" y="23621388"/>
                <a:ext cx="12341533" cy="420988"/>
              </a:xfrm>
              <a:prstGeom prst="round2Diag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TLD 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reader calibration factor (RCF) element correction coefficient (ECC)</a:t>
                </a:r>
              </a:p>
            </p:txBody>
          </p:sp>
          <p:sp>
            <p:nvSpPr>
              <p:cNvPr id="62" name="Round Diagonal Corner Rectangle 61"/>
              <p:cNvSpPr/>
              <p:nvPr/>
            </p:nvSpPr>
            <p:spPr>
              <a:xfrm>
                <a:off x="2368589" y="24474605"/>
                <a:ext cx="12288584" cy="481879"/>
              </a:xfrm>
              <a:prstGeom prst="round2Diag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TLD Field Deployment &amp; monthly data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collection</a:t>
                </a:r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Round Diagonal Corner Rectangle 62"/>
                  <p:cNvSpPr/>
                  <p:nvPr/>
                </p:nvSpPr>
                <p:spPr>
                  <a:xfrm>
                    <a:off x="2368589" y="25298617"/>
                    <a:ext cx="12288584" cy="481879"/>
                  </a:xfrm>
                  <a:prstGeom prst="round2DiagRect">
                    <a:avLst/>
                  </a:prstGeom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=(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Q</m:t>
                          </m:r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ECC</m:t>
                          </m:r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)/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RCF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3" name="Round Diagonal Corner Rectangle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8589" y="25298617"/>
                    <a:ext cx="12288584" cy="481879"/>
                  </a:xfrm>
                  <a:prstGeom prst="round2Diag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8020912" y="21382113"/>
              <a:ext cx="287001" cy="3987637"/>
              <a:chOff x="8135104" y="21397906"/>
              <a:chExt cx="287001" cy="3987637"/>
            </a:xfrm>
          </p:grpSpPr>
          <p:sp>
            <p:nvSpPr>
              <p:cNvPr id="18" name="Down Arrow 17"/>
              <p:cNvSpPr/>
              <p:nvPr/>
            </p:nvSpPr>
            <p:spPr>
              <a:xfrm>
                <a:off x="8164413" y="21397906"/>
                <a:ext cx="257692" cy="4499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Down Arrow 64"/>
              <p:cNvSpPr/>
              <p:nvPr/>
            </p:nvSpPr>
            <p:spPr>
              <a:xfrm>
                <a:off x="8148371" y="22256859"/>
                <a:ext cx="257692" cy="4499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Down Arrow 65"/>
              <p:cNvSpPr/>
              <p:nvPr/>
            </p:nvSpPr>
            <p:spPr>
              <a:xfrm>
                <a:off x="8135104" y="23235597"/>
                <a:ext cx="257692" cy="4499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Down Arrow 66"/>
              <p:cNvSpPr/>
              <p:nvPr/>
            </p:nvSpPr>
            <p:spPr>
              <a:xfrm>
                <a:off x="8153921" y="24021130"/>
                <a:ext cx="257692" cy="4499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Down Arrow 67"/>
              <p:cNvSpPr/>
              <p:nvPr/>
            </p:nvSpPr>
            <p:spPr>
              <a:xfrm>
                <a:off x="8135104" y="24935632"/>
                <a:ext cx="257692" cy="4499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740</Words>
  <Application>Microsoft Office PowerPoint</Application>
  <PresentationFormat>Custom</PresentationFormat>
  <Paragraphs>62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Rounded</vt:lpstr>
      <vt:lpstr>Calibri</vt:lpstr>
      <vt:lpstr>Cambria Math</vt:lpstr>
      <vt:lpstr>Constantia</vt:lpstr>
      <vt:lpstr>Courier New</vt:lpstr>
      <vt:lpstr>Times New Roman</vt:lpstr>
      <vt:lpstr>Verdana</vt:lpstr>
      <vt:lpstr>Office Theme</vt:lpstr>
      <vt:lpstr>Graph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Spinley </cp:lastModifiedBy>
  <cp:revision>44</cp:revision>
  <dcterms:modified xsi:type="dcterms:W3CDTF">2025-07-04T15:21:20Z</dcterms:modified>
</cp:coreProperties>
</file>