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1576" y="14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70999" y="13298400"/>
            <a:ext cx="25737979" cy="91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014165" y="10488497"/>
            <a:ext cx="28251646" cy="272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096491" y="16570824"/>
            <a:ext cx="36525976" cy="681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6781831" y="10010163"/>
            <a:ext cx="36525976" cy="1993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391911" y="27508444"/>
            <a:ext cx="25737979" cy="850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0"/>
              <a:buFont typeface="Calibri"/>
              <a:buNone/>
              <a:defRPr sz="18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391911" y="18144085"/>
            <a:ext cx="25737979" cy="93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5392321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514002" y="9582375"/>
            <a:ext cx="13378914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514002" y="13575850"/>
            <a:ext cx="13378914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5381810" y="9582375"/>
            <a:ext cx="13384168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5381810" y="13575850"/>
            <a:ext cx="13384168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514002" y="1704417"/>
            <a:ext cx="9961904" cy="725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1838629" y="1704417"/>
            <a:ext cx="16927350" cy="365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155700" algn="l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marL="914400" lvl="1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marL="1371600" lvl="2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marL="1828800" lvl="3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marL="2286000" lvl="4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marL="2743200" lvl="5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marL="3200400" lvl="6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marL="3657600" lvl="7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marL="4114800" lvl="8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514002" y="8958086"/>
            <a:ext cx="9961904" cy="2928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35088" y="29965970"/>
            <a:ext cx="18167985" cy="353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935088" y="3825021"/>
            <a:ext cx="18167985" cy="256851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935088" y="33503626"/>
            <a:ext cx="18167985" cy="50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 sz="2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marR="0" lvl="0" indent="-1155700" algn="l" rtl="0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41400" algn="l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40100-017-0095-8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oi.org/10.3389/fpls.2022.8959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2734949" y="2001363"/>
            <a:ext cx="2585819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dirty="0" smtClean="0">
                <a:solidFill>
                  <a:schemeClr val="dk1"/>
                </a:solidFill>
                <a:latin typeface="Arial Rounded"/>
                <a:ea typeface="Calibri"/>
                <a:cs typeface="Calibri"/>
                <a:sym typeface="Arial Rounded"/>
              </a:rPr>
              <a:t>Mercy Amondi</a:t>
            </a:r>
            <a:r>
              <a:rPr lang="en-US" sz="4200" baseline="30000" dirty="0" smtClean="0">
                <a:solidFill>
                  <a:schemeClr val="dk1"/>
                </a:solidFill>
                <a:latin typeface="Arial Rounded"/>
                <a:ea typeface="Calibri"/>
                <a:cs typeface="Calibri"/>
                <a:sym typeface="Arial Rounded"/>
              </a:rPr>
              <a:t>1</a:t>
            </a:r>
            <a:r>
              <a:rPr lang="en-US" sz="4200" dirty="0" smtClean="0">
                <a:solidFill>
                  <a:schemeClr val="dk1"/>
                </a:solidFill>
                <a:latin typeface="Arial Rounded"/>
                <a:ea typeface="Calibri"/>
                <a:cs typeface="Calibri"/>
                <a:sym typeface="Arial Rounded"/>
              </a:rPr>
              <a:t> Zephania Birech</a:t>
            </a:r>
            <a:r>
              <a:rPr lang="en-US" sz="4200" baseline="30000" dirty="0" smtClean="0">
                <a:solidFill>
                  <a:schemeClr val="dk1"/>
                </a:solidFill>
                <a:latin typeface="Arial Rounded"/>
                <a:ea typeface="Calibri"/>
                <a:cs typeface="Calibri"/>
                <a:sym typeface="Arial Rounded"/>
              </a:rPr>
              <a:t>2</a:t>
            </a:r>
            <a:endParaRPr sz="4200" i="0" u="none" strike="noStrike" cap="none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baseline="30000" dirty="0" smtClean="0">
                <a:solidFill>
                  <a:schemeClr val="dk1"/>
                </a:solidFill>
                <a:sym typeface="Arial"/>
              </a:rPr>
              <a:t>1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Arial"/>
              </a:rPr>
              <a:t> Maasai Mara University , School of </a:t>
            </a:r>
            <a:r>
              <a:rPr lang="en-US" sz="3200" dirty="0" smtClean="0">
                <a:solidFill>
                  <a:schemeClr val="dk1"/>
                </a:solidFill>
              </a:rPr>
              <a:t> Pure and Applied Sciences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Arial"/>
              </a:rPr>
              <a:t>, Narok, </a:t>
            </a:r>
            <a:r>
              <a:rPr lang="en-US" sz="3200" dirty="0" smtClean="0">
                <a:solidFill>
                  <a:schemeClr val="dk1"/>
                </a:solidFill>
              </a:rPr>
              <a:t>Kenya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sym typeface="Arial"/>
              </a:rPr>
              <a:t>, </a:t>
            </a:r>
          </a:p>
          <a:p>
            <a:pPr lvl="0" algn="ctr">
              <a:buSzPts val="3200"/>
            </a:pPr>
            <a:r>
              <a:rPr lang="en-US" sz="2800" baseline="30000" dirty="0" smtClean="0">
                <a:solidFill>
                  <a:schemeClr val="dk1"/>
                </a:solidFill>
              </a:rPr>
              <a:t>2</a:t>
            </a:r>
            <a:r>
              <a:rPr lang="en-US" sz="2800" dirty="0" smtClean="0">
                <a:solidFill>
                  <a:schemeClr val="dk1"/>
                </a:solidFill>
              </a:rPr>
              <a:t> UNIVERSITY </a:t>
            </a:r>
            <a:r>
              <a:rPr lang="en-US" sz="2800" dirty="0">
                <a:solidFill>
                  <a:schemeClr val="dk1"/>
                </a:solidFill>
              </a:rPr>
              <a:t>OF NAIROBI, FACULTY OF SCIENCE AND </a:t>
            </a:r>
            <a:r>
              <a:rPr lang="en-US" sz="2800" dirty="0" smtClean="0">
                <a:solidFill>
                  <a:schemeClr val="dk1"/>
                </a:solidFill>
              </a:rPr>
              <a:t>TECHNOLOGY,NAIROBI,KENYA</a:t>
            </a:r>
            <a:r>
              <a:rPr lang="en-US" sz="3200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232798" y="3827143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Background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147259" y="13238414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Current Work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139236" y="34179689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Conclusion &amp; Expectations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456964" y="4781160"/>
            <a:ext cx="146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Introduction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456964" y="14430422"/>
            <a:ext cx="493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Objectives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2147259" y="18441590"/>
            <a:ext cx="544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Methodology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5875064" y="14122361"/>
            <a:ext cx="457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Results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230999" y="15278972"/>
            <a:ext cx="11737574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/>
              <a:t>To design and optimize a </a:t>
            </a:r>
            <a:r>
              <a:rPr lang="en-US" sz="3200" dirty="0" smtClean="0"/>
              <a:t>non‑invasive </a:t>
            </a:r>
            <a:r>
              <a:rPr lang="en-US" sz="3200" dirty="0"/>
              <a:t>Near-Infrared</a:t>
            </a:r>
            <a:r>
              <a:rPr lang="en-US" sz="3200" dirty="0" smtClean="0"/>
              <a:t> (</a:t>
            </a:r>
            <a:r>
              <a:rPr lang="en-US" sz="3200" dirty="0" smtClean="0"/>
              <a:t>NIR)</a:t>
            </a:r>
            <a:r>
              <a:rPr lang="en-US" sz="3200" dirty="0" smtClean="0"/>
              <a:t> </a:t>
            </a:r>
            <a:r>
              <a:rPr lang="en-US" sz="3200" dirty="0"/>
              <a:t>method for rapid Hass avocado maturity assessment</a:t>
            </a:r>
            <a:r>
              <a:rPr lang="en-US" sz="3200" dirty="0" smtClean="0"/>
              <a:t>.</a:t>
            </a:r>
            <a:endParaRPr lang="en-US" sz="32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 </a:t>
            </a:r>
            <a:r>
              <a:rPr lang="en-US" sz="3200" dirty="0"/>
              <a:t>To measure the predictive performance of </a:t>
            </a:r>
            <a:r>
              <a:rPr lang="en-US" sz="3200" dirty="0" smtClean="0"/>
              <a:t>a </a:t>
            </a:r>
            <a:r>
              <a:rPr lang="en-US" sz="3200" dirty="0"/>
              <a:t>Convolutional </a:t>
            </a:r>
            <a:r>
              <a:rPr lang="en-US" sz="3200" dirty="0" smtClean="0"/>
              <a:t>Neural Network (CNN) </a:t>
            </a:r>
            <a:r>
              <a:rPr lang="en-US" sz="3200" dirty="0"/>
              <a:t>on raw spectral data, preprocessed </a:t>
            </a:r>
            <a:r>
              <a:rPr lang="en-US" sz="3200" dirty="0" smtClean="0"/>
              <a:t>spectral data</a:t>
            </a:r>
            <a:r>
              <a:rPr lang="en-US" sz="3200" dirty="0"/>
              <a:t>, and Principal Component Analysis (PCA) transformed data.</a:t>
            </a:r>
            <a:endParaRPr lang="en-US" sz="3200" dirty="0" smtClean="0"/>
          </a:p>
          <a:p>
            <a:pPr lvl="0">
              <a:buClr>
                <a:schemeClr val="dk1"/>
              </a:buClr>
              <a:buSzPts val="3200"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456964" y="8869461"/>
            <a:ext cx="788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Problem statement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262692" y="9585714"/>
            <a:ext cx="148062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SzPts val="3200"/>
              <a:buFont typeface="Courier New" panose="02070309020205020404" pitchFamily="49" charset="0"/>
              <a:buChar char="o"/>
            </a:pPr>
            <a:r>
              <a:rPr lang="en-US" sz="3200" dirty="0" smtClean="0"/>
              <a:t>Conventional maturity assessment (dry‐matter/firmness tests) is destructive, labour-intensive, and yields inconsistent results.</a:t>
            </a:r>
            <a:endParaRPr sz="3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lvl="0" indent="-457200" algn="just">
              <a:spcBef>
                <a:spcPts val="1200"/>
              </a:spcBef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 smtClean="0"/>
              <a:t>These methods cause delays and result in economic losses, making them unsuitable for large-scale production.</a:t>
            </a:r>
          </a:p>
          <a:p>
            <a:pPr marL="457200" lvl="0" indent="-457200" algn="just">
              <a:spcBef>
                <a:spcPts val="1200"/>
              </a:spcBef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 smtClean="0"/>
              <a:t>There is an urgent need for a rapid, accurate, non-invasive method to determine optimal harvest time.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2170886" y="22904289"/>
            <a:ext cx="78819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+mj-lt"/>
                <a:sym typeface="Arial"/>
              </a:rPr>
              <a:t>Fig. 2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Setup for diffuse reflectance</a:t>
            </a:r>
            <a:r>
              <a:rPr lang="en-US" sz="3200" dirty="0">
                <a:latin typeface="+mj-lt"/>
              </a:rPr>
              <a:t>. </a:t>
            </a:r>
            <a:endParaRPr sz="3200" b="0" i="1" u="none" strike="noStrike" cap="none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2230999" y="36674755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References &amp; </a:t>
            </a:r>
            <a:r>
              <a:rPr lang="en-US" sz="480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Acknowledgment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250553" y="784249"/>
            <a:ext cx="250200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/>
              <a:t>MACHINE </a:t>
            </a:r>
            <a:r>
              <a:rPr lang="en-US" sz="4000" b="1" dirty="0" smtClean="0"/>
              <a:t>LEARNING-ASSISTED NEAR INFRARED SPECTROSCOPY </a:t>
            </a:r>
            <a:r>
              <a:rPr lang="en-US" sz="4000" b="1" dirty="0"/>
              <a:t>FOR RAPID, NON-DESTRUCTIVE ASSESSMENT OF </a:t>
            </a:r>
            <a:r>
              <a:rPr lang="en-US" sz="4000" b="1" dirty="0" smtClean="0"/>
              <a:t>HASS AVOCADO </a:t>
            </a:r>
            <a:r>
              <a:rPr lang="en-US" sz="4000" b="1" dirty="0"/>
              <a:t>MATURITY.</a:t>
            </a:r>
            <a:endParaRPr sz="4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8740387" y="40486977"/>
            <a:ext cx="9265065" cy="14465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Contact: </a:t>
            </a:r>
            <a:r>
              <a:rPr lang="en-US" sz="44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mercyamondi161@gmail.com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023" y="39653703"/>
            <a:ext cx="15903782" cy="268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235" y="19313177"/>
            <a:ext cx="10811920" cy="361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616" y="5593275"/>
            <a:ext cx="9755600" cy="5791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0999" y="39014200"/>
            <a:ext cx="26553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We extend our heartfelt gratitude to the University of Nairobi for graciously granting us access to their </a:t>
            </a:r>
            <a:r>
              <a:rPr lang="en-US" sz="3200" dirty="0" smtClean="0"/>
              <a:t>Laser </a:t>
            </a:r>
            <a:r>
              <a:rPr lang="en-US" sz="3200" dirty="0"/>
              <a:t>Laboratory.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686" y="14877022"/>
            <a:ext cx="13708213" cy="1418745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5355433" y="29382519"/>
            <a:ext cx="13337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Fig. 4 </a:t>
            </a:r>
            <a:r>
              <a:rPr lang="en-US" sz="3200" dirty="0"/>
              <a:t>Flowchart showing optimization of NIR spectroscopy using a CNN model.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62692" y="33528253"/>
            <a:ext cx="1281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Fig.3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lowchart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summarizing the methodology used in this study</a:t>
            </a:r>
            <a:r>
              <a:rPr lang="en-US" sz="32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9222" y="35096534"/>
            <a:ext cx="258582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This study demonstrates the potential of Near-Infrared Reflectance Spectroscopy (NIR) with machine learning for assessing Hass avocado maturity.</a:t>
            </a:r>
            <a:endParaRPr lang="en-US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Goal: Develop </a:t>
            </a:r>
            <a:r>
              <a:rPr lang="en-US" sz="3200" dirty="0"/>
              <a:t>an affordable, </a:t>
            </a:r>
            <a:r>
              <a:rPr lang="en-US" sz="3200" dirty="0" smtClean="0"/>
              <a:t>compatible </a:t>
            </a:r>
            <a:r>
              <a:rPr lang="en-US" sz="3200" dirty="0"/>
              <a:t>device for real-time field assessments by smallholder farmers</a:t>
            </a:r>
            <a:r>
              <a:rPr lang="en-US" sz="3200" dirty="0" smtClean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2" y="23460269"/>
            <a:ext cx="12798269" cy="97550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4029" y="5363934"/>
            <a:ext cx="15413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3200" dirty="0"/>
              <a:t>Avocado is a globally significant crop, with approximately 8.06 million tonnes produced annually, and Kenya ranks sixth among the top producers [</a:t>
            </a:r>
            <a:r>
              <a:rPr lang="en-US" sz="3200" dirty="0" smtClean="0"/>
              <a:t>1].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3200" dirty="0"/>
              <a:t>Harvest maturity is </a:t>
            </a:r>
            <a:r>
              <a:rPr lang="en-US" sz="3200" dirty="0" smtClean="0"/>
              <a:t>important </a:t>
            </a:r>
            <a:r>
              <a:rPr lang="en-US" sz="3200" dirty="0"/>
              <a:t>for ensuring good flavour, texture, shelf life, and reducing post-harvest losses caused by immature or overripe </a:t>
            </a:r>
            <a:r>
              <a:rPr lang="en-US" sz="3200" dirty="0" smtClean="0"/>
              <a:t>fruits [2].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Determining avocado </a:t>
            </a:r>
            <a:r>
              <a:rPr lang="en-US" sz="3200" dirty="0"/>
              <a:t>maturity is challenging due to the minimal visible changes, and some indicators, such as seed coat </a:t>
            </a:r>
            <a:r>
              <a:rPr lang="en-US" sz="3200" dirty="0" smtClean="0"/>
              <a:t>colour </a:t>
            </a:r>
            <a:r>
              <a:rPr lang="en-US" sz="3200" dirty="0"/>
              <a:t>require destructive testing </a:t>
            </a:r>
            <a:r>
              <a:rPr lang="en-US" sz="3200" dirty="0" smtClean="0"/>
              <a:t>methods [3].</a:t>
            </a:r>
            <a:endParaRPr lang="en-US" sz="3200" dirty="0"/>
          </a:p>
        </p:txBody>
      </p:sp>
      <p:sp>
        <p:nvSpPr>
          <p:cNvPr id="32" name="Google Shape;107;p13"/>
          <p:cNvSpPr/>
          <p:nvPr/>
        </p:nvSpPr>
        <p:spPr>
          <a:xfrm>
            <a:off x="17727805" y="11619020"/>
            <a:ext cx="10363186" cy="126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+mj-lt"/>
                <a:sym typeface="Arial"/>
              </a:rPr>
              <a:t>Fig. </a:t>
            </a:r>
            <a:r>
              <a:rPr lang="en-US" sz="2800" b="1" i="1" u="none" strike="noStrike" cap="none" dirty="0" smtClean="0">
                <a:solidFill>
                  <a:schemeClr val="dk1"/>
                </a:solidFill>
                <a:latin typeface="+mj-lt"/>
                <a:sym typeface="Arial"/>
              </a:rPr>
              <a:t>1 </a:t>
            </a:r>
            <a:r>
              <a:rPr lang="en-US" sz="3200" dirty="0"/>
              <a:t>Despite similar external features, avocados may differ significantly in internal maturity.</a:t>
            </a:r>
            <a:endParaRPr lang="en-US" sz="3200" i="1" dirty="0">
              <a:solidFill>
                <a:schemeClr val="dk1"/>
              </a:solidFill>
              <a:latin typeface="+mj-lt"/>
            </a:endParaRPr>
          </a:p>
          <a:p>
            <a:pPr lvl="0">
              <a:buSzPts val="2800"/>
            </a:pPr>
            <a:r>
              <a:rPr lang="en-US" sz="3200" dirty="0" smtClean="0">
                <a:latin typeface="+mj-lt"/>
              </a:rPr>
              <a:t> </a:t>
            </a:r>
            <a:endParaRPr sz="3200" b="0" i="1" u="none" strike="noStrike" cap="none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195" y="37514313"/>
            <a:ext cx="1496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https</a:t>
            </a:r>
            <a:r>
              <a:rPr lang="en-US" sz="3200" dirty="0"/>
              <a:t>://www.fao.org/home/en, 2023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222222"/>
                </a:solidFill>
                <a:latin typeface="+mj-lt"/>
                <a:hlinkClick r:id="rId8"/>
              </a:rPr>
              <a:t>https</a:t>
            </a:r>
            <a:r>
              <a:rPr lang="en-US" sz="3200" dirty="0">
                <a:solidFill>
                  <a:srgbClr val="222222"/>
                </a:solidFill>
                <a:latin typeface="+mj-lt"/>
                <a:hlinkClick r:id="rId8"/>
              </a:rPr>
              <a:t>://</a:t>
            </a:r>
            <a:r>
              <a:rPr lang="en-US" sz="3200" dirty="0" smtClean="0">
                <a:solidFill>
                  <a:srgbClr val="222222"/>
                </a:solidFill>
                <a:latin typeface="+mj-lt"/>
                <a:hlinkClick r:id="rId8"/>
              </a:rPr>
              <a:t>doi.org/10.1186/s40100-017-0095-8</a:t>
            </a:r>
            <a:endParaRPr lang="en-US" sz="3200" dirty="0" smtClean="0">
              <a:solidFill>
                <a:srgbClr val="222222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200" dirty="0">
                <a:hlinkClick r:id="rId9"/>
              </a:rPr>
              <a:t>https://doi.org/10.3389/fpls.2022.895964</a:t>
            </a:r>
            <a:endParaRPr lang="en-US" sz="3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60582" y="30643798"/>
            <a:ext cx="151384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The CNN model performed best on raw spectra (R² = 0.94, RMSEP = 1.52), outperforming PCA (R² = 0.90, RMSEP = 1.97) and preprocessed (PP) data (R² = 0.90, RMSEP = 1.92), showing its strength in learning from rich spectral features without dimensionality reduction.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434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</vt:lpstr>
      <vt:lpstr>Calibri</vt:lpstr>
      <vt:lpstr>Courier New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Mercy</dc:creator>
  <cp:lastModifiedBy>Ayuka Phanuel</cp:lastModifiedBy>
  <cp:revision>44</cp:revision>
  <dcterms:modified xsi:type="dcterms:W3CDTF">2025-07-03T09:54:14Z</dcterms:modified>
</cp:coreProperties>
</file>