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965" y="-4387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033287027785297E-2"/>
          <c:y val="0.20545730815214008"/>
          <c:w val="0.84104938271604934"/>
          <c:h val="0.73292953059811539"/>
        </c:manualLayout>
      </c:layout>
      <c:pie3DChart>
        <c:varyColors val="1"/>
        <c:ser>
          <c:idx val="0"/>
          <c:order val="0"/>
          <c:tx>
            <c:strRef>
              <c:f>Sheet1!$B$1:$B$2</c:f>
              <c:strCache>
                <c:ptCount val="1"/>
                <c:pt idx="0">
                  <c:v>PERCENTAGE ABUNDANCE OF NATURAL RADIONUCLIDES PERCENTAGE</c:v>
                </c:pt>
              </c:strCache>
            </c:strRef>
          </c:tx>
          <c:dLbls>
            <c:dLbl>
              <c:idx val="0"/>
              <c:layout>
                <c:manualLayout>
                  <c:x val="-0.10965000805948613"/>
                  <c:y val="2.1083277224596013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Radon (natural)
42%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88652944515692"/>
                      <c:h val="0.184805122132367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228-41BD-96D8-8CA2EFE5C756}"/>
                </c:ext>
              </c:extLst>
            </c:dLbl>
            <c:dLbl>
              <c:idx val="1"/>
              <c:layout>
                <c:manualLayout>
                  <c:x val="3.913368556922555E-2"/>
                  <c:y val="-5.8511655258118994E-2"/>
                </c:manualLayout>
              </c:layout>
              <c:tx>
                <c:rich>
                  <a:bodyPr/>
                  <a:lstStyle/>
                  <a:p>
                    <a:fld id="{B6A423F8-3CF8-4BBA-9E28-1C39993E92D2}" type="CATEGORYNAME">
                      <a:rPr lang="en-US" sz="2000" b="1">
                        <a:latin typeface="+mj-lt"/>
                      </a:rPr>
                      <a:pPr/>
                      <a:t>[CATEGORY NAME]</a:t>
                    </a:fld>
                    <a:r>
                      <a:rPr lang="en-US" sz="2000" b="1" baseline="0" dirty="0">
                        <a:latin typeface="+mj-lt"/>
                      </a:rPr>
                      <a:t>
</a:t>
                    </a:r>
                    <a:fld id="{BB7CCE58-62EB-412E-B52B-1D3F83A4339D}" type="PERCENTAGE">
                      <a:rPr lang="en-US" sz="2000" b="1" baseline="0">
                        <a:latin typeface="+mj-lt"/>
                      </a:rPr>
                      <a:pPr/>
                      <a:t>[PERCENTAGE]</a:t>
                    </a:fld>
                    <a:endParaRPr lang="en-US" sz="2000" b="1" baseline="0" dirty="0">
                      <a:latin typeface="+mj-lt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228-41BD-96D8-8CA2EFE5C756}"/>
                </c:ext>
              </c:extLst>
            </c:dLbl>
            <c:dLbl>
              <c:idx val="2"/>
              <c:layout>
                <c:manualLayout>
                  <c:x val="4.4848781593122722E-2"/>
                  <c:y val="-8.169109140364961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28-41BD-96D8-8CA2EFE5C756}"/>
                </c:ext>
              </c:extLst>
            </c:dLbl>
            <c:dLbl>
              <c:idx val="3"/>
              <c:layout>
                <c:manualLayout>
                  <c:x val="1.608956902884499E-2"/>
                  <c:y val="-1.82119744850221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42407558011875"/>
                      <c:h val="0.273486629376732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228-41BD-96D8-8CA2EFE5C756}"/>
                </c:ext>
              </c:extLst>
            </c:dLbl>
            <c:dLbl>
              <c:idx val="4"/>
              <c:layout>
                <c:manualLayout>
                  <c:x val="-1.8228657478453737E-2"/>
                  <c:y val="-1.94471491417101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228-41BD-96D8-8CA2EFE5C756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/>
              <a:lstStyle/>
              <a:p>
                <a:pPr>
                  <a:defRPr sz="2000">
                    <a:solidFill>
                      <a:schemeClr val="tx1"/>
                    </a:solidFill>
                    <a:latin typeface="+mj-lt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Sheet1!$A$3:$A$8</c:f>
              <c:strCache>
                <c:ptCount val="6"/>
                <c:pt idx="0">
                  <c:v>Randon (natural)</c:v>
                </c:pt>
                <c:pt idx="1">
                  <c:v>Building and soil (natural)</c:v>
                </c:pt>
                <c:pt idx="2">
                  <c:v>Cosmic (natural)</c:v>
                </c:pt>
                <c:pt idx="3">
                  <c:v>Food/drinking water (natural)</c:v>
                </c:pt>
                <c:pt idx="4">
                  <c:v>Medicine (man made)</c:v>
                </c:pt>
                <c:pt idx="5">
                  <c:v>Nuclear industry</c:v>
                </c:pt>
              </c:strCache>
            </c:strRef>
          </c:cat>
          <c:val>
            <c:numRef>
              <c:f>Sheet1!$B$3:$B$8</c:f>
              <c:numCache>
                <c:formatCode>0%</c:formatCode>
                <c:ptCount val="6"/>
                <c:pt idx="0">
                  <c:v>0.42000000000000032</c:v>
                </c:pt>
                <c:pt idx="1">
                  <c:v>0.18000000000000024</c:v>
                </c:pt>
                <c:pt idx="2">
                  <c:v>0.14000000000000001</c:v>
                </c:pt>
                <c:pt idx="3">
                  <c:v>0.11</c:v>
                </c:pt>
                <c:pt idx="4">
                  <c:v>0.14000000000000001</c:v>
                </c:pt>
                <c:pt idx="5">
                  <c:v>1.0000000000000005E-2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28-41BD-96D8-8CA2EFE5C756}"/>
            </c:ext>
          </c:extLst>
        </c:ser>
        <c:ser>
          <c:idx val="1"/>
          <c:order val="1"/>
          <c:tx>
            <c:v>42%</c:v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6-1228-41BD-96D8-8CA2EFE5C75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 w="15875">
      <a:solidFill>
        <a:schemeClr val="bg2">
          <a:lumMod val="25000"/>
        </a:schemeClr>
      </a:solidFill>
    </a:ln>
  </c:spPr>
  <c:txPr>
    <a:bodyPr/>
    <a:lstStyle/>
    <a:p>
      <a:pPr>
        <a:defRPr sz="1600">
          <a:solidFill>
            <a:schemeClr val="bg1"/>
          </a:solidFill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BE96C-C09C-4689-87EF-89D4EF256F54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3FA0D0-ED89-4F4A-90E7-D3232F43FC3C}">
      <dgm:prSet phldrT="[Text]" custT="1"/>
      <dgm:spPr/>
      <dgm:t>
        <a:bodyPr/>
        <a:lstStyle/>
        <a:p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RAD – 7 from Karatina University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3E0811-1DDB-4DC6-B1F0-8880796B2074}" type="parTrans" cxnId="{072A2595-EA64-4BB2-BFA5-AF8A7A9F1555}">
      <dgm:prSet/>
      <dgm:spPr/>
      <dgm:t>
        <a:bodyPr/>
        <a:lstStyle/>
        <a:p>
          <a:endParaRPr lang="en-US" sz="800"/>
        </a:p>
      </dgm:t>
    </dgm:pt>
    <dgm:pt modelId="{A94A177B-744C-4689-A06D-7126BD6773BB}" type="sibTrans" cxnId="{072A2595-EA64-4BB2-BFA5-AF8A7A9F1555}">
      <dgm:prSet custT="1"/>
      <dgm:spPr/>
      <dgm:t>
        <a:bodyPr/>
        <a:lstStyle/>
        <a:p>
          <a:endParaRPr lang="en-US" sz="800"/>
        </a:p>
      </dgm:t>
    </dgm:pt>
    <dgm:pt modelId="{F64160F0-BDF0-416D-B4D5-6566D65F1923}">
      <dgm:prSet phldrT="[Text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At SEKU : Power on, set protocol and purge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FD35F5-1D4F-4B5B-8D39-82A5704993C1}" type="parTrans" cxnId="{CADC63F4-2EE5-48C9-B066-9C1F03E2CEB0}">
      <dgm:prSet/>
      <dgm:spPr/>
      <dgm:t>
        <a:bodyPr/>
        <a:lstStyle/>
        <a:p>
          <a:endParaRPr lang="en-US" sz="800"/>
        </a:p>
      </dgm:t>
    </dgm:pt>
    <dgm:pt modelId="{E1EFE02F-574B-40AF-810C-BAD4339A7FA0}" type="sibTrans" cxnId="{CADC63F4-2EE5-48C9-B066-9C1F03E2CEB0}">
      <dgm:prSet custT="1"/>
      <dgm:spPr/>
      <dgm:t>
        <a:bodyPr/>
        <a:lstStyle/>
        <a:p>
          <a:endParaRPr lang="en-US" sz="800"/>
        </a:p>
      </dgm:t>
    </dgm:pt>
    <dgm:pt modelId="{7096FB26-4A13-4621-BDD6-C031B322A104}">
      <dgm:prSet phldrT="[Text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Run (24 hours</a:t>
          </a:r>
          <a:r>
            <a:rPr lang="en-US" sz="3200" dirty="0" smtClean="0"/>
            <a:t>)</a:t>
          </a:r>
          <a:endParaRPr lang="en-US" sz="3200" dirty="0"/>
        </a:p>
      </dgm:t>
    </dgm:pt>
    <dgm:pt modelId="{6427009D-8DC4-48FB-8030-21FA156C73BC}" type="parTrans" cxnId="{DD337783-9141-4F70-8AD6-3E0C534A3EDC}">
      <dgm:prSet/>
      <dgm:spPr/>
      <dgm:t>
        <a:bodyPr/>
        <a:lstStyle/>
        <a:p>
          <a:endParaRPr lang="en-US" sz="800"/>
        </a:p>
      </dgm:t>
    </dgm:pt>
    <dgm:pt modelId="{35E86E7F-0FAA-4A62-8AFA-8A6262BC11F5}" type="sibTrans" cxnId="{DD337783-9141-4F70-8AD6-3E0C534A3EDC}">
      <dgm:prSet custT="1"/>
      <dgm:spPr/>
      <dgm:t>
        <a:bodyPr/>
        <a:lstStyle/>
        <a:p>
          <a:endParaRPr lang="en-US" sz="800"/>
        </a:p>
      </dgm:t>
    </dgm:pt>
    <dgm:pt modelId="{D7239D63-B2EF-4436-9708-EB15D25DC3B5}">
      <dgm:prSet phldrT="[Text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Autosave / Printout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9C108A-6E97-4B5B-939F-A83A96F0E9A8}" type="parTrans" cxnId="{3246DACE-CD93-4083-ABE6-DC0416BE32C8}">
      <dgm:prSet/>
      <dgm:spPr/>
      <dgm:t>
        <a:bodyPr/>
        <a:lstStyle/>
        <a:p>
          <a:endParaRPr lang="en-US" sz="800"/>
        </a:p>
      </dgm:t>
    </dgm:pt>
    <dgm:pt modelId="{C592209E-313B-4699-AFD0-954C021FE743}" type="sibTrans" cxnId="{3246DACE-CD93-4083-ABE6-DC0416BE32C8}">
      <dgm:prSet custT="1"/>
      <dgm:spPr/>
      <dgm:t>
        <a:bodyPr/>
        <a:lstStyle/>
        <a:p>
          <a:endParaRPr lang="en-US" sz="800"/>
        </a:p>
      </dgm:t>
    </dgm:pt>
    <dgm:pt modelId="{4CD38429-C855-4F24-B806-D5BAA476BB64}">
      <dgm:prSet phldrT="[Text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Download to PC for further processing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466E71-14AB-4C7A-9478-07C9B4643A8F}" type="parTrans" cxnId="{6CC2F0AA-180D-4883-A86C-9AD9E14CEB13}">
      <dgm:prSet/>
      <dgm:spPr/>
      <dgm:t>
        <a:bodyPr/>
        <a:lstStyle/>
        <a:p>
          <a:endParaRPr lang="en-US" sz="800"/>
        </a:p>
      </dgm:t>
    </dgm:pt>
    <dgm:pt modelId="{7DCCA505-ABB3-448B-ADD8-3F3556B64A6E}" type="sibTrans" cxnId="{6CC2F0AA-180D-4883-A86C-9AD9E14CEB13}">
      <dgm:prSet custT="1"/>
      <dgm:spPr/>
      <dgm:t>
        <a:bodyPr/>
        <a:lstStyle/>
        <a:p>
          <a:endParaRPr lang="en-US" sz="800"/>
        </a:p>
      </dgm:t>
    </dgm:pt>
    <dgm:pt modelId="{73FB4B30-81D8-444D-A0F9-7A63E10A6161}">
      <dgm:prSet phldrT="[Text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Data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EFCC23-C702-47C6-B252-84F28FE805F1}" type="parTrans" cxnId="{B705600E-18CB-4FB4-9797-4F10EF75BB21}">
      <dgm:prSet/>
      <dgm:spPr/>
      <dgm:t>
        <a:bodyPr/>
        <a:lstStyle/>
        <a:p>
          <a:endParaRPr lang="en-US" sz="800"/>
        </a:p>
      </dgm:t>
    </dgm:pt>
    <dgm:pt modelId="{79F1E9A9-D9DD-467F-A8DD-6C23BF6ED4DA}" type="sibTrans" cxnId="{B705600E-18CB-4FB4-9797-4F10EF75BB21}">
      <dgm:prSet/>
      <dgm:spPr/>
      <dgm:t>
        <a:bodyPr/>
        <a:lstStyle/>
        <a:p>
          <a:endParaRPr lang="en-US" sz="800"/>
        </a:p>
      </dgm:t>
    </dgm:pt>
    <dgm:pt modelId="{99819FF8-11D4-40B7-B17A-30FAB7D61D59}" type="pres">
      <dgm:prSet presAssocID="{BEFBE96C-C09C-4689-87EF-89D4EF256F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96BF71-67B4-4031-A6AB-4FEB1E145326}" type="pres">
      <dgm:prSet presAssocID="{683FA0D0-ED89-4F4A-90E7-D3232F43FC3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0F373-0ABB-4877-9CAC-2D572713C8C6}" type="pres">
      <dgm:prSet presAssocID="{A94A177B-744C-4689-A06D-7126BD6773B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3E0D7C8-484D-4854-9EE3-CF8AE4A92089}" type="pres">
      <dgm:prSet presAssocID="{A94A177B-744C-4689-A06D-7126BD6773B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942DD75-25AA-4209-B1E0-BFF817C00E05}" type="pres">
      <dgm:prSet presAssocID="{F64160F0-BDF0-416D-B4D5-6566D65F1923}" presName="node" presStyleLbl="node1" presStyleIdx="1" presStyleCnt="6" custScaleY="149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1875A-BE7E-4E54-B02D-64145EF138F4}" type="pres">
      <dgm:prSet presAssocID="{E1EFE02F-574B-40AF-810C-BAD4339A7FA0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31DEAA0-E3A5-4CFC-BF81-F63571B84967}" type="pres">
      <dgm:prSet presAssocID="{E1EFE02F-574B-40AF-810C-BAD4339A7FA0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ED289E2-DC7D-4654-9E6E-A6533DCC94AE}" type="pres">
      <dgm:prSet presAssocID="{7096FB26-4A13-4621-BDD6-C031B322A10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47DAD-3323-4AB9-95FF-8426EA1E7DEF}" type="pres">
      <dgm:prSet presAssocID="{35E86E7F-0FAA-4A62-8AFA-8A6262BC11F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EFD34BC0-931A-4581-BD03-E098375DC07B}" type="pres">
      <dgm:prSet presAssocID="{35E86E7F-0FAA-4A62-8AFA-8A6262BC11F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B515A6C-86B8-40CD-A9DA-1429DDD477A4}" type="pres">
      <dgm:prSet presAssocID="{D7239D63-B2EF-4436-9708-EB15D25DC3B5}" presName="node" presStyleLbl="node1" presStyleIdx="3" presStyleCnt="6" custLinFactNeighborX="-6754" custLinFactNeighborY="-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5CCCB-52D0-431F-B2DE-DDCF9E7C7D15}" type="pres">
      <dgm:prSet presAssocID="{C592209E-313B-4699-AFD0-954C021FE743}" presName="sibTrans" presStyleLbl="sibTrans2D1" presStyleIdx="3" presStyleCnt="5"/>
      <dgm:spPr/>
      <dgm:t>
        <a:bodyPr/>
        <a:lstStyle/>
        <a:p>
          <a:endParaRPr lang="en-US"/>
        </a:p>
      </dgm:t>
    </dgm:pt>
    <dgm:pt modelId="{8E45DB63-2D79-46BE-B3F9-856ECA986813}" type="pres">
      <dgm:prSet presAssocID="{C592209E-313B-4699-AFD0-954C021FE74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0A90529B-601A-4ECB-86A6-FA9694119DBD}" type="pres">
      <dgm:prSet presAssocID="{4CD38429-C855-4F24-B806-D5BAA476BB64}" presName="node" presStyleLbl="node1" presStyleIdx="4" presStyleCnt="6" custScaleY="167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1D014-37FB-4064-AE46-63F5E6D68E15}" type="pres">
      <dgm:prSet presAssocID="{7DCCA505-ABB3-448B-ADD8-3F3556B64A6E}" presName="sibTrans" presStyleLbl="sibTrans2D1" presStyleIdx="4" presStyleCnt="5"/>
      <dgm:spPr/>
      <dgm:t>
        <a:bodyPr/>
        <a:lstStyle/>
        <a:p>
          <a:endParaRPr lang="en-US"/>
        </a:p>
      </dgm:t>
    </dgm:pt>
    <dgm:pt modelId="{7B3269F3-BC65-4FA7-8ACB-8BE2426D4FC7}" type="pres">
      <dgm:prSet presAssocID="{7DCCA505-ABB3-448B-ADD8-3F3556B64A6E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5DE52020-B63B-4C03-8451-E118E9407249}" type="pres">
      <dgm:prSet presAssocID="{73FB4B30-81D8-444D-A0F9-7A63E10A616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E9D19E-CB60-4063-9F0E-CAA67A0D3BB3}" type="presOf" srcId="{F64160F0-BDF0-416D-B4D5-6566D65F1923}" destId="{6942DD75-25AA-4209-B1E0-BFF817C00E05}" srcOrd="0" destOrd="0" presId="urn:microsoft.com/office/officeart/2005/8/layout/process5"/>
    <dgm:cxn modelId="{9A78D366-7A50-4A95-88B6-CE9420E35732}" type="presOf" srcId="{E1EFE02F-574B-40AF-810C-BAD4339A7FA0}" destId="{631DEAA0-E3A5-4CFC-BF81-F63571B84967}" srcOrd="1" destOrd="0" presId="urn:microsoft.com/office/officeart/2005/8/layout/process5"/>
    <dgm:cxn modelId="{DD337783-9141-4F70-8AD6-3E0C534A3EDC}" srcId="{BEFBE96C-C09C-4689-87EF-89D4EF256F54}" destId="{7096FB26-4A13-4621-BDD6-C031B322A104}" srcOrd="2" destOrd="0" parTransId="{6427009D-8DC4-48FB-8030-21FA156C73BC}" sibTransId="{35E86E7F-0FAA-4A62-8AFA-8A6262BC11F5}"/>
    <dgm:cxn modelId="{0F7C0D56-70DD-475E-92D8-30FC10F54BFB}" type="presOf" srcId="{D7239D63-B2EF-4436-9708-EB15D25DC3B5}" destId="{5B515A6C-86B8-40CD-A9DA-1429DDD477A4}" srcOrd="0" destOrd="0" presId="urn:microsoft.com/office/officeart/2005/8/layout/process5"/>
    <dgm:cxn modelId="{DECDCE2A-5661-4ADD-AD2B-2B35918F7CFF}" type="presOf" srcId="{4CD38429-C855-4F24-B806-D5BAA476BB64}" destId="{0A90529B-601A-4ECB-86A6-FA9694119DBD}" srcOrd="0" destOrd="0" presId="urn:microsoft.com/office/officeart/2005/8/layout/process5"/>
    <dgm:cxn modelId="{F8AE1E42-B6CF-4572-AB22-B0F3E7FF9045}" type="presOf" srcId="{7DCCA505-ABB3-448B-ADD8-3F3556B64A6E}" destId="{7B3269F3-BC65-4FA7-8ACB-8BE2426D4FC7}" srcOrd="1" destOrd="0" presId="urn:microsoft.com/office/officeart/2005/8/layout/process5"/>
    <dgm:cxn modelId="{B705600E-18CB-4FB4-9797-4F10EF75BB21}" srcId="{BEFBE96C-C09C-4689-87EF-89D4EF256F54}" destId="{73FB4B30-81D8-444D-A0F9-7A63E10A6161}" srcOrd="5" destOrd="0" parTransId="{4AEFCC23-C702-47C6-B252-84F28FE805F1}" sibTransId="{79F1E9A9-D9DD-467F-A8DD-6C23BF6ED4DA}"/>
    <dgm:cxn modelId="{E28AC471-E9A6-4D63-9655-5F2EC69F70C9}" type="presOf" srcId="{E1EFE02F-574B-40AF-810C-BAD4339A7FA0}" destId="{7CD1875A-BE7E-4E54-B02D-64145EF138F4}" srcOrd="0" destOrd="0" presId="urn:microsoft.com/office/officeart/2005/8/layout/process5"/>
    <dgm:cxn modelId="{B9C8FCFC-A254-499F-86CD-AB1B4B40CE90}" type="presOf" srcId="{73FB4B30-81D8-444D-A0F9-7A63E10A6161}" destId="{5DE52020-B63B-4C03-8451-E118E9407249}" srcOrd="0" destOrd="0" presId="urn:microsoft.com/office/officeart/2005/8/layout/process5"/>
    <dgm:cxn modelId="{072A2595-EA64-4BB2-BFA5-AF8A7A9F1555}" srcId="{BEFBE96C-C09C-4689-87EF-89D4EF256F54}" destId="{683FA0D0-ED89-4F4A-90E7-D3232F43FC3C}" srcOrd="0" destOrd="0" parTransId="{3B3E0811-1DDB-4DC6-B1F0-8880796B2074}" sibTransId="{A94A177B-744C-4689-A06D-7126BD6773BB}"/>
    <dgm:cxn modelId="{26EB34D8-E123-415D-9D3F-7181634C0EE8}" type="presOf" srcId="{683FA0D0-ED89-4F4A-90E7-D3232F43FC3C}" destId="{0296BF71-67B4-4031-A6AB-4FEB1E145326}" srcOrd="0" destOrd="0" presId="urn:microsoft.com/office/officeart/2005/8/layout/process5"/>
    <dgm:cxn modelId="{30BBECD3-266A-4129-BEF3-E2E5D1939FEF}" type="presOf" srcId="{C592209E-313B-4699-AFD0-954C021FE743}" destId="{8E45DB63-2D79-46BE-B3F9-856ECA986813}" srcOrd="1" destOrd="0" presId="urn:microsoft.com/office/officeart/2005/8/layout/process5"/>
    <dgm:cxn modelId="{7EC6A1FF-964D-476B-9D5C-D47B63DAE074}" type="presOf" srcId="{7096FB26-4A13-4621-BDD6-C031B322A104}" destId="{FED289E2-DC7D-4654-9E6E-A6533DCC94AE}" srcOrd="0" destOrd="0" presId="urn:microsoft.com/office/officeart/2005/8/layout/process5"/>
    <dgm:cxn modelId="{1AD55EFB-D885-4BD8-9DF8-E1E38658EA2F}" type="presOf" srcId="{35E86E7F-0FAA-4A62-8AFA-8A6262BC11F5}" destId="{EFD34BC0-931A-4581-BD03-E098375DC07B}" srcOrd="1" destOrd="0" presId="urn:microsoft.com/office/officeart/2005/8/layout/process5"/>
    <dgm:cxn modelId="{525334BE-E14D-4BCE-B095-4CE77E268CE4}" type="presOf" srcId="{7DCCA505-ABB3-448B-ADD8-3F3556B64A6E}" destId="{5051D014-37FB-4064-AE46-63F5E6D68E15}" srcOrd="0" destOrd="0" presId="urn:microsoft.com/office/officeart/2005/8/layout/process5"/>
    <dgm:cxn modelId="{6CC2F0AA-180D-4883-A86C-9AD9E14CEB13}" srcId="{BEFBE96C-C09C-4689-87EF-89D4EF256F54}" destId="{4CD38429-C855-4F24-B806-D5BAA476BB64}" srcOrd="4" destOrd="0" parTransId="{E3466E71-14AB-4C7A-9478-07C9B4643A8F}" sibTransId="{7DCCA505-ABB3-448B-ADD8-3F3556B64A6E}"/>
    <dgm:cxn modelId="{0B6804E5-39E7-410A-962B-89D7F26476F1}" type="presOf" srcId="{A94A177B-744C-4689-A06D-7126BD6773BB}" destId="{13E0D7C8-484D-4854-9EE3-CF8AE4A92089}" srcOrd="1" destOrd="0" presId="urn:microsoft.com/office/officeart/2005/8/layout/process5"/>
    <dgm:cxn modelId="{76A5BA57-E225-4E2A-923B-1F8A52FA028B}" type="presOf" srcId="{35E86E7F-0FAA-4A62-8AFA-8A6262BC11F5}" destId="{C5147DAD-3323-4AB9-95FF-8426EA1E7DEF}" srcOrd="0" destOrd="0" presId="urn:microsoft.com/office/officeart/2005/8/layout/process5"/>
    <dgm:cxn modelId="{72723FE4-9ADE-43C9-A824-BD32B8E42567}" type="presOf" srcId="{A94A177B-744C-4689-A06D-7126BD6773BB}" destId="{7D60F373-0ABB-4877-9CAC-2D572713C8C6}" srcOrd="0" destOrd="0" presId="urn:microsoft.com/office/officeart/2005/8/layout/process5"/>
    <dgm:cxn modelId="{3246DACE-CD93-4083-ABE6-DC0416BE32C8}" srcId="{BEFBE96C-C09C-4689-87EF-89D4EF256F54}" destId="{D7239D63-B2EF-4436-9708-EB15D25DC3B5}" srcOrd="3" destOrd="0" parTransId="{3E9C108A-6E97-4B5B-939F-A83A96F0E9A8}" sibTransId="{C592209E-313B-4699-AFD0-954C021FE743}"/>
    <dgm:cxn modelId="{B05A2EE8-19F3-4BC5-A6FB-164C19A10391}" type="presOf" srcId="{BEFBE96C-C09C-4689-87EF-89D4EF256F54}" destId="{99819FF8-11D4-40B7-B17A-30FAB7D61D59}" srcOrd="0" destOrd="0" presId="urn:microsoft.com/office/officeart/2005/8/layout/process5"/>
    <dgm:cxn modelId="{E30171BA-E480-45CE-960F-B830832F057C}" type="presOf" srcId="{C592209E-313B-4699-AFD0-954C021FE743}" destId="{9605CCCB-52D0-431F-B2DE-DDCF9E7C7D15}" srcOrd="0" destOrd="0" presId="urn:microsoft.com/office/officeart/2005/8/layout/process5"/>
    <dgm:cxn modelId="{CADC63F4-2EE5-48C9-B066-9C1F03E2CEB0}" srcId="{BEFBE96C-C09C-4689-87EF-89D4EF256F54}" destId="{F64160F0-BDF0-416D-B4D5-6566D65F1923}" srcOrd="1" destOrd="0" parTransId="{80FD35F5-1D4F-4B5B-8D39-82A5704993C1}" sibTransId="{E1EFE02F-574B-40AF-810C-BAD4339A7FA0}"/>
    <dgm:cxn modelId="{C114E751-FDE7-4405-ACBE-C4D066C6DF40}" type="presParOf" srcId="{99819FF8-11D4-40B7-B17A-30FAB7D61D59}" destId="{0296BF71-67B4-4031-A6AB-4FEB1E145326}" srcOrd="0" destOrd="0" presId="urn:microsoft.com/office/officeart/2005/8/layout/process5"/>
    <dgm:cxn modelId="{A9698419-326C-4100-B89C-0687D6864365}" type="presParOf" srcId="{99819FF8-11D4-40B7-B17A-30FAB7D61D59}" destId="{7D60F373-0ABB-4877-9CAC-2D572713C8C6}" srcOrd="1" destOrd="0" presId="urn:microsoft.com/office/officeart/2005/8/layout/process5"/>
    <dgm:cxn modelId="{82B824C8-89EB-4F2B-9D67-F682E41F6536}" type="presParOf" srcId="{7D60F373-0ABB-4877-9CAC-2D572713C8C6}" destId="{13E0D7C8-484D-4854-9EE3-CF8AE4A92089}" srcOrd="0" destOrd="0" presId="urn:microsoft.com/office/officeart/2005/8/layout/process5"/>
    <dgm:cxn modelId="{42B7A29C-6FA6-4E28-9B8B-9B845ACD3EAB}" type="presParOf" srcId="{99819FF8-11D4-40B7-B17A-30FAB7D61D59}" destId="{6942DD75-25AA-4209-B1E0-BFF817C00E05}" srcOrd="2" destOrd="0" presId="urn:microsoft.com/office/officeart/2005/8/layout/process5"/>
    <dgm:cxn modelId="{03D441A8-4343-4423-A0C6-44A989B21525}" type="presParOf" srcId="{99819FF8-11D4-40B7-B17A-30FAB7D61D59}" destId="{7CD1875A-BE7E-4E54-B02D-64145EF138F4}" srcOrd="3" destOrd="0" presId="urn:microsoft.com/office/officeart/2005/8/layout/process5"/>
    <dgm:cxn modelId="{BD0AC5EE-F38D-42D7-B579-354925FD6D53}" type="presParOf" srcId="{7CD1875A-BE7E-4E54-B02D-64145EF138F4}" destId="{631DEAA0-E3A5-4CFC-BF81-F63571B84967}" srcOrd="0" destOrd="0" presId="urn:microsoft.com/office/officeart/2005/8/layout/process5"/>
    <dgm:cxn modelId="{904FF40D-D7A0-45DB-8A59-26D1C1AE76BB}" type="presParOf" srcId="{99819FF8-11D4-40B7-B17A-30FAB7D61D59}" destId="{FED289E2-DC7D-4654-9E6E-A6533DCC94AE}" srcOrd="4" destOrd="0" presId="urn:microsoft.com/office/officeart/2005/8/layout/process5"/>
    <dgm:cxn modelId="{2033A45F-02D9-4158-BA09-80056F925981}" type="presParOf" srcId="{99819FF8-11D4-40B7-B17A-30FAB7D61D59}" destId="{C5147DAD-3323-4AB9-95FF-8426EA1E7DEF}" srcOrd="5" destOrd="0" presId="urn:microsoft.com/office/officeart/2005/8/layout/process5"/>
    <dgm:cxn modelId="{085735AC-05FA-4B53-9631-41463E9A1B3C}" type="presParOf" srcId="{C5147DAD-3323-4AB9-95FF-8426EA1E7DEF}" destId="{EFD34BC0-931A-4581-BD03-E098375DC07B}" srcOrd="0" destOrd="0" presId="urn:microsoft.com/office/officeart/2005/8/layout/process5"/>
    <dgm:cxn modelId="{AADDEE6E-76C1-433D-9CDE-F1A96A4DE9BE}" type="presParOf" srcId="{99819FF8-11D4-40B7-B17A-30FAB7D61D59}" destId="{5B515A6C-86B8-40CD-A9DA-1429DDD477A4}" srcOrd="6" destOrd="0" presId="urn:microsoft.com/office/officeart/2005/8/layout/process5"/>
    <dgm:cxn modelId="{C55984CD-F0A2-4B11-9DDC-FB01278EFB60}" type="presParOf" srcId="{99819FF8-11D4-40B7-B17A-30FAB7D61D59}" destId="{9605CCCB-52D0-431F-B2DE-DDCF9E7C7D15}" srcOrd="7" destOrd="0" presId="urn:microsoft.com/office/officeart/2005/8/layout/process5"/>
    <dgm:cxn modelId="{E6EA13B0-2638-4820-A647-89194CFBB467}" type="presParOf" srcId="{9605CCCB-52D0-431F-B2DE-DDCF9E7C7D15}" destId="{8E45DB63-2D79-46BE-B3F9-856ECA986813}" srcOrd="0" destOrd="0" presId="urn:microsoft.com/office/officeart/2005/8/layout/process5"/>
    <dgm:cxn modelId="{B4EBAD39-1F83-4839-BB12-7B4598D74BD9}" type="presParOf" srcId="{99819FF8-11D4-40B7-B17A-30FAB7D61D59}" destId="{0A90529B-601A-4ECB-86A6-FA9694119DBD}" srcOrd="8" destOrd="0" presId="urn:microsoft.com/office/officeart/2005/8/layout/process5"/>
    <dgm:cxn modelId="{49FE1B83-5A7E-4E7B-958F-A6E541FB52ED}" type="presParOf" srcId="{99819FF8-11D4-40B7-B17A-30FAB7D61D59}" destId="{5051D014-37FB-4064-AE46-63F5E6D68E15}" srcOrd="9" destOrd="0" presId="urn:microsoft.com/office/officeart/2005/8/layout/process5"/>
    <dgm:cxn modelId="{9F5F95E8-921D-4E97-A46B-0F8115A27034}" type="presParOf" srcId="{5051D014-37FB-4064-AE46-63F5E6D68E15}" destId="{7B3269F3-BC65-4FA7-8ACB-8BE2426D4FC7}" srcOrd="0" destOrd="0" presId="urn:microsoft.com/office/officeart/2005/8/layout/process5"/>
    <dgm:cxn modelId="{8C7038BD-4A77-489A-AF26-BBD2D2F7F980}" type="presParOf" srcId="{99819FF8-11D4-40B7-B17A-30FAB7D61D59}" destId="{5DE52020-B63B-4C03-8451-E118E9407249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6BF71-67B4-4031-A6AB-4FEB1E145326}">
      <dsp:nvSpPr>
        <dsp:cNvPr id="0" name=""/>
        <dsp:cNvSpPr/>
      </dsp:nvSpPr>
      <dsp:spPr>
        <a:xfrm>
          <a:off x="8648" y="719010"/>
          <a:ext cx="2584847" cy="1550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RAD – 7 from Karatina University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73" y="764435"/>
        <a:ext cx="2493997" cy="1460058"/>
      </dsp:txXfrm>
    </dsp:sp>
    <dsp:sp modelId="{7D60F373-0ABB-4877-9CAC-2D572713C8C6}">
      <dsp:nvSpPr>
        <dsp:cNvPr id="0" name=""/>
        <dsp:cNvSpPr/>
      </dsp:nvSpPr>
      <dsp:spPr>
        <a:xfrm>
          <a:off x="2820961" y="1173943"/>
          <a:ext cx="547987" cy="6410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820961" y="1302151"/>
        <a:ext cx="383591" cy="384626"/>
      </dsp:txXfrm>
    </dsp:sp>
    <dsp:sp modelId="{6942DD75-25AA-4209-B1E0-BFF817C00E05}">
      <dsp:nvSpPr>
        <dsp:cNvPr id="0" name=""/>
        <dsp:cNvSpPr/>
      </dsp:nvSpPr>
      <dsp:spPr>
        <a:xfrm>
          <a:off x="3627433" y="337611"/>
          <a:ext cx="2584847" cy="2313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At SEKU : Power on, set protocol and purge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5199" y="405377"/>
        <a:ext cx="2449315" cy="2178174"/>
      </dsp:txXfrm>
    </dsp:sp>
    <dsp:sp modelId="{7CD1875A-BE7E-4E54-B02D-64145EF138F4}">
      <dsp:nvSpPr>
        <dsp:cNvPr id="0" name=""/>
        <dsp:cNvSpPr/>
      </dsp:nvSpPr>
      <dsp:spPr>
        <a:xfrm>
          <a:off x="6439747" y="1173943"/>
          <a:ext cx="547987" cy="6410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439747" y="1302151"/>
        <a:ext cx="383591" cy="384626"/>
      </dsp:txXfrm>
    </dsp:sp>
    <dsp:sp modelId="{FED289E2-DC7D-4654-9E6E-A6533DCC94AE}">
      <dsp:nvSpPr>
        <dsp:cNvPr id="0" name=""/>
        <dsp:cNvSpPr/>
      </dsp:nvSpPr>
      <dsp:spPr>
        <a:xfrm>
          <a:off x="7246219" y="719010"/>
          <a:ext cx="2584847" cy="1550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Run (24 hours</a:t>
          </a:r>
          <a:r>
            <a:rPr lang="en-US" sz="3200" kern="1200" dirty="0" smtClean="0"/>
            <a:t>)</a:t>
          </a:r>
          <a:endParaRPr lang="en-US" sz="3200" kern="1200" dirty="0"/>
        </a:p>
      </dsp:txBody>
      <dsp:txXfrm>
        <a:off x="7291644" y="764435"/>
        <a:ext cx="2493997" cy="1460058"/>
      </dsp:txXfrm>
    </dsp:sp>
    <dsp:sp modelId="{C5147DAD-3323-4AB9-95FF-8426EA1E7DEF}">
      <dsp:nvSpPr>
        <dsp:cNvPr id="0" name=""/>
        <dsp:cNvSpPr/>
      </dsp:nvSpPr>
      <dsp:spPr>
        <a:xfrm rot="5571949">
          <a:off x="7938982" y="2888618"/>
          <a:ext cx="1027649" cy="6410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8265301" y="2695435"/>
        <a:ext cx="384626" cy="835336"/>
      </dsp:txXfrm>
    </dsp:sp>
    <dsp:sp modelId="{5B515A6C-86B8-40CD-A9DA-1429DDD477A4}">
      <dsp:nvSpPr>
        <dsp:cNvPr id="0" name=""/>
        <dsp:cNvSpPr/>
      </dsp:nvSpPr>
      <dsp:spPr>
        <a:xfrm>
          <a:off x="7071639" y="4206455"/>
          <a:ext cx="2584847" cy="1550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Autosave / Printout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17064" y="4251880"/>
        <a:ext cx="2493997" cy="1460058"/>
      </dsp:txXfrm>
    </dsp:sp>
    <dsp:sp modelId="{9605CCCB-52D0-431F-B2DE-DDCF9E7C7D15}">
      <dsp:nvSpPr>
        <dsp:cNvPr id="0" name=""/>
        <dsp:cNvSpPr/>
      </dsp:nvSpPr>
      <dsp:spPr>
        <a:xfrm rot="10798560">
          <a:off x="6427120" y="4662104"/>
          <a:ext cx="455459" cy="6410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6563758" y="4790283"/>
        <a:ext cx="318821" cy="384626"/>
      </dsp:txXfrm>
    </dsp:sp>
    <dsp:sp modelId="{0A90529B-601A-4ECB-86A6-FA9694119DBD}">
      <dsp:nvSpPr>
        <dsp:cNvPr id="0" name=""/>
        <dsp:cNvSpPr/>
      </dsp:nvSpPr>
      <dsp:spPr>
        <a:xfrm>
          <a:off x="3627433" y="3685257"/>
          <a:ext cx="2584847" cy="2596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Download to PC for further processing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3141" y="3760965"/>
        <a:ext cx="2433431" cy="2444773"/>
      </dsp:txXfrm>
    </dsp:sp>
    <dsp:sp modelId="{5051D014-37FB-4064-AE46-63F5E6D68E15}">
      <dsp:nvSpPr>
        <dsp:cNvPr id="0" name=""/>
        <dsp:cNvSpPr/>
      </dsp:nvSpPr>
      <dsp:spPr>
        <a:xfrm rot="10800000">
          <a:off x="2851979" y="4662830"/>
          <a:ext cx="547987" cy="6410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3016375" y="4791038"/>
        <a:ext cx="383591" cy="384626"/>
      </dsp:txXfrm>
    </dsp:sp>
    <dsp:sp modelId="{5DE52020-B63B-4C03-8451-E118E9407249}">
      <dsp:nvSpPr>
        <dsp:cNvPr id="0" name=""/>
        <dsp:cNvSpPr/>
      </dsp:nvSpPr>
      <dsp:spPr>
        <a:xfrm>
          <a:off x="8648" y="4207897"/>
          <a:ext cx="2584847" cy="1550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Data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73" y="4253322"/>
        <a:ext cx="2493997" cy="1460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270999" y="13298400"/>
            <a:ext cx="25737979" cy="917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4541997" y="24258164"/>
            <a:ext cx="21195983" cy="1093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rgbClr val="888888"/>
              </a:buClr>
              <a:buSzPts val="1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10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014165" y="10488497"/>
            <a:ext cx="28251646" cy="27251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096491" y="16570824"/>
            <a:ext cx="36525976" cy="681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6781831" y="10010163"/>
            <a:ext cx="36525976" cy="1993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2391911" y="27508444"/>
            <a:ext cx="25737979" cy="850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5392321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514002" y="9582375"/>
            <a:ext cx="13378914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514002" y="13575850"/>
            <a:ext cx="13378914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5381810" y="9582375"/>
            <a:ext cx="13384168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5381810" y="13575850"/>
            <a:ext cx="13384168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lnSpc>
                <a:spcPct val="100000"/>
              </a:lnSpc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514002" y="1704417"/>
            <a:ext cx="9961904" cy="7253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1838629" y="1704417"/>
            <a:ext cx="16927350" cy="3653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155700" algn="l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41400" algn="l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–"/>
              <a:defRPr sz="12800"/>
            </a:lvl2pPr>
            <a:lvl3pPr marL="1371600" lvl="2" indent="-9271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3pPr>
            <a:lvl4pPr marL="1828800" lvl="3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514002" y="8958086"/>
            <a:ext cx="9961904" cy="2928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935088" y="3825021"/>
            <a:ext cx="18167985" cy="2568511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935088" y="33503626"/>
            <a:ext cx="18167985" cy="502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lnSpc>
                <a:spcPct val="100000"/>
              </a:lnSpc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marR="0" lvl="0" indent="-1155700" algn="l" rtl="0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41400" algn="l" rtl="0">
              <a:lnSpc>
                <a:spcPct val="100000"/>
              </a:lnSpc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–"/>
              <a:defRPr sz="1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71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Arial"/>
              <a:buChar char="•"/>
              <a:defRPr sz="1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chart" Target="../charts/chart1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2452988" y="5936667"/>
            <a:ext cx="15354900" cy="4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Radon is a naturally occurring, odourless, colourless and radioactive noble gas</a:t>
            </a:r>
            <a:r>
              <a:rPr lang="en-US" sz="3600" dirty="0" smtClean="0">
                <a:solidFill>
                  <a:schemeClr val="dk1"/>
                </a:solidFill>
              </a:rPr>
              <a:t>. The </a:t>
            </a:r>
            <a:r>
              <a:rPr lang="en-US" sz="3600" dirty="0">
                <a:solidFill>
                  <a:schemeClr val="dk1"/>
                </a:solidFill>
              </a:rPr>
              <a:t>most abundant of the naturally occurring radionuclides.</a:t>
            </a:r>
            <a:endParaRPr sz="3600" dirty="0">
              <a:solidFill>
                <a:schemeClr val="dk1"/>
              </a:solidFill>
            </a:endParaRPr>
          </a:p>
          <a:p>
            <a:pPr marL="457200" lvl="0" indent="-457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Radon is present outdoor and indoor.</a:t>
            </a:r>
            <a:endParaRPr sz="3600" dirty="0">
              <a:solidFill>
                <a:schemeClr val="dk1"/>
              </a:solidFill>
            </a:endParaRPr>
          </a:p>
          <a:p>
            <a:pPr marL="457200" lvl="0" indent="-4572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Indoor, it can accumulate to high and harmful levels in poorly ventilated buildings. Elemental and bound radon progenies can be deposited in the lungs when inhaled. Figure 1 shows sources of radiation</a:t>
            </a:r>
            <a:endParaRPr sz="3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250554" y="2610174"/>
            <a:ext cx="25858200" cy="16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400" b="1" dirty="0">
                <a:solidFill>
                  <a:schemeClr val="dk1"/>
                </a:solidFill>
              </a:rPr>
              <a:t>Kangai Winfred</a:t>
            </a:r>
            <a:r>
              <a:rPr lang="en-US" sz="5600" b="1" baseline="30000" dirty="0">
                <a:solidFill>
                  <a:schemeClr val="dk1"/>
                </a:solidFill>
              </a:rPr>
              <a:t>1</a:t>
            </a:r>
            <a:r>
              <a:rPr lang="en-US" sz="4400" b="1" dirty="0">
                <a:solidFill>
                  <a:schemeClr val="dk1"/>
                </a:solidFill>
              </a:rPr>
              <a:t> James M. Linturi</a:t>
            </a:r>
            <a:r>
              <a:rPr lang="en-US" sz="5600" b="1" baseline="30000" dirty="0">
                <a:solidFill>
                  <a:schemeClr val="dk1"/>
                </a:solidFill>
              </a:rPr>
              <a:t>1</a:t>
            </a:r>
            <a:r>
              <a:rPr lang="en-US" sz="4400" b="1" dirty="0">
                <a:solidFill>
                  <a:schemeClr val="dk1"/>
                </a:solidFill>
              </a:rPr>
              <a:t> Isaac Kwembur</a:t>
            </a:r>
            <a:r>
              <a:rPr lang="en-US" sz="5600" b="1" baseline="30000" dirty="0">
                <a:solidFill>
                  <a:schemeClr val="dk1"/>
                </a:solidFill>
              </a:rPr>
              <a:t>1</a:t>
            </a:r>
            <a:endParaRPr sz="5600" b="1" baseline="3000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900" b="1" dirty="0">
                <a:solidFill>
                  <a:schemeClr val="dk1"/>
                </a:solidFill>
              </a:rPr>
              <a:t>1Department of physical sciences, South Eastern Kenya University, P.O BOX 170-90200, Kitui</a:t>
            </a:r>
            <a:endParaRPr sz="3900" b="1" dirty="0">
              <a:solidFill>
                <a:schemeClr val="dk1"/>
              </a:solidFill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147259" y="456368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Background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9626939" y="13031851"/>
            <a:ext cx="8481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4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1 </a:t>
            </a:r>
            <a:r>
              <a:rPr lang="en-US" sz="4400" i="1">
                <a:solidFill>
                  <a:schemeClr val="dk1"/>
                </a:solidFill>
              </a:rPr>
              <a:t>Sources of Radiation</a:t>
            </a:r>
            <a:endParaRPr sz="44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147259" y="14668609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Current Work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2147259" y="31917430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Conclusion </a:t>
            </a:r>
            <a:endParaRPr sz="4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250553" y="5238259"/>
            <a:ext cx="146379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50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Introduction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147245" y="15815975"/>
            <a:ext cx="4934400" cy="10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59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Objectives</a:t>
            </a:r>
            <a:endParaRPr sz="3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86323" y="20887625"/>
            <a:ext cx="544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54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Methodology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5828778" y="16044575"/>
            <a:ext cx="8481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54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3. Preliminary Results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16031526" y="20439422"/>
            <a:ext cx="41058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2592296" y="16792621"/>
            <a:ext cx="12587400" cy="430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400" dirty="0" err="1" smtClean="0">
                <a:solidFill>
                  <a:schemeClr val="dk1"/>
                </a:solidFill>
              </a:rPr>
              <a:t>i</a:t>
            </a:r>
            <a:r>
              <a:rPr lang="en-US" sz="6400" dirty="0" smtClean="0">
                <a:solidFill>
                  <a:schemeClr val="dk1"/>
                </a:solidFill>
              </a:rPr>
              <a:t>. </a:t>
            </a:r>
            <a:r>
              <a:rPr lang="en-US" sz="3600" dirty="0" smtClean="0">
                <a:solidFill>
                  <a:schemeClr val="dk1"/>
                </a:solidFill>
              </a:rPr>
              <a:t>To </a:t>
            </a:r>
            <a:r>
              <a:rPr lang="en-US" sz="3600" dirty="0">
                <a:solidFill>
                  <a:schemeClr val="dk1"/>
                </a:solidFill>
              </a:rPr>
              <a:t>measure indoor radon concentration at south Eastern Kenya University, Kitui county</a:t>
            </a:r>
            <a:endParaRPr sz="3600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</a:rPr>
              <a:t>ii. To determine radium levels in soil samples within the vicinity of the buildings</a:t>
            </a:r>
            <a:endParaRPr sz="3600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</a:rPr>
              <a:t>iii. To establish the correlation between radon and radium concentration levels.</a:t>
            </a:r>
            <a:endParaRPr sz="3600" dirty="0">
              <a:solidFill>
                <a:schemeClr val="dk1"/>
              </a:solidFill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2731365" y="21820198"/>
            <a:ext cx="1173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286323" y="9686557"/>
            <a:ext cx="7881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56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Problem </a:t>
            </a:r>
            <a:r>
              <a:rPr lang="en-US" sz="5000" b="1" i="0" u="none" strike="noStrike" cap="none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Statement</a:t>
            </a:r>
            <a:endParaRPr sz="5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2250553" y="10357998"/>
            <a:ext cx="15354900" cy="5037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dirty="0">
                <a:solidFill>
                  <a:schemeClr val="dk1"/>
                </a:solidFill>
              </a:rPr>
              <a:t>Prolonged exposure to radon gas can cause health risks such as lung </a:t>
            </a:r>
            <a:r>
              <a:rPr lang="en-US" sz="3600" dirty="0" smtClean="0">
                <a:solidFill>
                  <a:schemeClr val="dk1"/>
                </a:solidFill>
              </a:rPr>
              <a:t>cancer.</a:t>
            </a:r>
            <a:endParaRPr lang="en-US" sz="3600" dirty="0">
              <a:solidFill>
                <a:schemeClr val="dk1"/>
              </a:solidFill>
            </a:endParaRPr>
          </a:p>
          <a:p>
            <a:pPr marL="457200" lvl="0" indent="-457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r>
              <a:rPr lang="en-US" sz="3600" dirty="0" smtClean="0">
                <a:solidFill>
                  <a:schemeClr val="dk1"/>
                </a:solidFill>
              </a:rPr>
              <a:t>With </a:t>
            </a:r>
            <a:r>
              <a:rPr lang="en-US" sz="3600" dirty="0">
                <a:solidFill>
                  <a:schemeClr val="dk1"/>
                </a:solidFill>
              </a:rPr>
              <a:t>radon emanating from natural decay of uranium from soil and rocks, SEKU may possess significant indoor radon risks</a:t>
            </a:r>
            <a:r>
              <a:rPr lang="en-US" sz="3600" dirty="0" smtClean="0">
                <a:solidFill>
                  <a:schemeClr val="dk1"/>
                </a:solidFill>
              </a:rPr>
              <a:t>.</a:t>
            </a:r>
          </a:p>
          <a:p>
            <a:pPr marL="457200" indent="-457200" algn="just">
              <a:spcBef>
                <a:spcPts val="1000"/>
              </a:spcBef>
              <a:buClr>
                <a:schemeClr val="dk1"/>
              </a:buClr>
              <a:buSzPts val="3600"/>
              <a:buFont typeface="Arial"/>
              <a:buChar char="●"/>
            </a:pPr>
            <a:r>
              <a:rPr lang="en-US" sz="3600" dirty="0">
                <a:latin typeface="+mj-lt"/>
                <a:cs typeface="Times New Roman" pitchFamily="18" charset="0"/>
              </a:rPr>
              <a:t>No documented data on the indoor radon concentration levels within SEKU’s buildings and radium content  in the soil within the buildings’ vicinity.</a:t>
            </a:r>
          </a:p>
          <a:p>
            <a:pPr marL="457200" lvl="0" indent="-457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●"/>
            </a:pPr>
            <a:endParaRPr sz="3600" dirty="0">
              <a:solidFill>
                <a:schemeClr val="dk1"/>
              </a:solidFill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2571705" y="33246933"/>
            <a:ext cx="25552781" cy="3508653"/>
          </a:xfrm>
          <a:custGeom>
            <a:avLst/>
            <a:gdLst/>
            <a:ahLst/>
            <a:cxnLst/>
            <a:rect l="l" t="t" r="r" b="b"/>
            <a:pathLst>
              <a:path w="25552781" h="6093976" extrusionOk="0">
                <a:moveTo>
                  <a:pt x="0" y="0"/>
                </a:moveTo>
                <a:lnTo>
                  <a:pt x="25509238" y="0"/>
                </a:lnTo>
                <a:lnTo>
                  <a:pt x="25552781" y="3220148"/>
                </a:lnTo>
                <a:lnTo>
                  <a:pt x="9810207" y="3318586"/>
                </a:lnTo>
                <a:lnTo>
                  <a:pt x="0" y="609397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600">
                <a:solidFill>
                  <a:schemeClr val="dk1"/>
                </a:solidFill>
              </a:rPr>
              <a:t>T</a:t>
            </a:r>
            <a:r>
              <a:rPr lang="en-US" sz="4300">
                <a:solidFill>
                  <a:schemeClr val="dk1"/>
                </a:solidFill>
              </a:rPr>
              <a:t>his study presents a vital assessment of indoor radon levels at SEKU, shedding light on a largely overlooked public health issue in Kenya. The preliminary findings indicate that average radon concentrations (11.54 ± 0.58 Bqm</a:t>
            </a:r>
            <a:r>
              <a:rPr lang="en-US" sz="4300" baseline="30000">
                <a:solidFill>
                  <a:schemeClr val="dk1"/>
                </a:solidFill>
              </a:rPr>
              <a:t>-</a:t>
            </a:r>
            <a:r>
              <a:rPr lang="en-US" sz="4300">
                <a:solidFill>
                  <a:schemeClr val="dk1"/>
                </a:solidFill>
              </a:rPr>
              <a:t>³) and corresponding annual effective doses (0.2911 mSvy</a:t>
            </a:r>
            <a:r>
              <a:rPr lang="en-US" sz="4300" baseline="30000">
                <a:solidFill>
                  <a:schemeClr val="dk1"/>
                </a:solidFill>
              </a:rPr>
              <a:t>-1</a:t>
            </a:r>
            <a:r>
              <a:rPr lang="en-US" sz="4300">
                <a:solidFill>
                  <a:schemeClr val="dk1"/>
                </a:solidFill>
              </a:rPr>
              <a:t>) remain well within international safety standards. </a:t>
            </a:r>
            <a:endParaRPr sz="2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2147259" y="37534054"/>
            <a:ext cx="25858193" cy="83099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References &amp; Acknowledgment (if needed)</a:t>
            </a:r>
            <a:endParaRPr sz="4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767186" y="1398812"/>
            <a:ext cx="25020000" cy="11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PRELIMINARY FINDINGS OF INDOOR RADON CONCENTRATION IN SOUTH EASTERN KENYA UNIVERSITY</a:t>
            </a:r>
            <a:endParaRPr sz="4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5875065" y="16792625"/>
            <a:ext cx="12130388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1"/>
                </a:solidFill>
              </a:rPr>
              <a:t>Radon levels at SEKU ranged from 5.28 ± 0.26 Bq/m³ in Tuition Block II to 15.42 ± 0.77 Bq/m³ in the Central Administration, averaging 11.54 ± 0.58 Bq/m³. Higher concentrations in administrative and teaching areas likely stem from poor ventilation and prolonged use, while lower levels may result from better airflow or structural </a:t>
            </a:r>
            <a:r>
              <a:rPr lang="en-US" sz="3600" dirty="0" smtClean="0">
                <a:solidFill>
                  <a:schemeClr val="dk1"/>
                </a:solidFill>
              </a:rPr>
              <a:t>variations. Table 1 shows average radon concentration</a:t>
            </a:r>
            <a:endParaRPr sz="3600" dirty="0"/>
          </a:p>
        </p:txBody>
      </p:sp>
      <p:sp>
        <p:nvSpPr>
          <p:cNvPr id="112" name="Google Shape;112;p13"/>
          <p:cNvSpPr txBox="1"/>
          <p:nvPr/>
        </p:nvSpPr>
        <p:spPr>
          <a:xfrm>
            <a:off x="18740387" y="39050875"/>
            <a:ext cx="9265065" cy="170812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5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Contact: </a:t>
            </a:r>
            <a:r>
              <a:rPr lang="en-US" sz="3500" u="sng" dirty="0" smtClean="0">
                <a:solidFill>
                  <a:schemeClr val="hlink"/>
                </a:solidFill>
                <a:ea typeface="Arial Rounded"/>
              </a:rPr>
              <a:t>winfredkangai@students.seku.ac.ke</a:t>
            </a:r>
            <a:endParaRPr sz="35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500" dirty="0" smtClean="0">
                <a:solidFill>
                  <a:schemeClr val="dk1"/>
                </a:solidFill>
              </a:rPr>
              <a:t>P.O BOX 78 – 90200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500" b="0" i="0" u="none" strike="noStrike" cap="none" dirty="0" smtClean="0">
                <a:solidFill>
                  <a:schemeClr val="dk1"/>
                </a:solidFill>
                <a:sym typeface="Arial"/>
              </a:rPr>
              <a:t>KITUI</a:t>
            </a:r>
            <a:endParaRPr sz="35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pic>
        <p:nvPicPr>
          <p:cNvPr id="113" name="Google Shape;11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78547" y="38525945"/>
            <a:ext cx="15903782" cy="268051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766841"/>
              </p:ext>
            </p:extLst>
          </p:nvPr>
        </p:nvGraphicFramePr>
        <p:xfrm>
          <a:off x="19225846" y="6173145"/>
          <a:ext cx="8561340" cy="6858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52799" y="29260800"/>
            <a:ext cx="6815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Fig. 2  </a:t>
            </a:r>
            <a:r>
              <a:rPr lang="en-US" sz="3600" dirty="0"/>
              <a:t>M</a:t>
            </a:r>
            <a:r>
              <a:rPr lang="en-US" sz="3600" dirty="0" smtClean="0"/>
              <a:t>ethodology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62530"/>
              </p:ext>
            </p:extLst>
          </p:nvPr>
        </p:nvGraphicFramePr>
        <p:xfrm>
          <a:off x="15917558" y="27360021"/>
          <a:ext cx="11912121" cy="3365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096">
                  <a:extLst>
                    <a:ext uri="{9D8B030D-6E8A-4147-A177-3AD203B41FA5}">
                      <a16:colId xmlns:a16="http://schemas.microsoft.com/office/drawing/2014/main" val="3662494229"/>
                    </a:ext>
                  </a:extLst>
                </a:gridCol>
                <a:gridCol w="1915380">
                  <a:extLst>
                    <a:ext uri="{9D8B030D-6E8A-4147-A177-3AD203B41FA5}">
                      <a16:colId xmlns:a16="http://schemas.microsoft.com/office/drawing/2014/main" val="3920747416"/>
                    </a:ext>
                  </a:extLst>
                </a:gridCol>
                <a:gridCol w="1592599">
                  <a:extLst>
                    <a:ext uri="{9D8B030D-6E8A-4147-A177-3AD203B41FA5}">
                      <a16:colId xmlns:a16="http://schemas.microsoft.com/office/drawing/2014/main" val="3361664301"/>
                    </a:ext>
                  </a:extLst>
                </a:gridCol>
                <a:gridCol w="2011581">
                  <a:extLst>
                    <a:ext uri="{9D8B030D-6E8A-4147-A177-3AD203B41FA5}">
                      <a16:colId xmlns:a16="http://schemas.microsoft.com/office/drawing/2014/main" val="4026694862"/>
                    </a:ext>
                  </a:extLst>
                </a:gridCol>
                <a:gridCol w="1439885">
                  <a:extLst>
                    <a:ext uri="{9D8B030D-6E8A-4147-A177-3AD203B41FA5}">
                      <a16:colId xmlns:a16="http://schemas.microsoft.com/office/drawing/2014/main" val="3750081653"/>
                    </a:ext>
                  </a:extLst>
                </a:gridCol>
                <a:gridCol w="1473502">
                  <a:extLst>
                    <a:ext uri="{9D8B030D-6E8A-4147-A177-3AD203B41FA5}">
                      <a16:colId xmlns:a16="http://schemas.microsoft.com/office/drawing/2014/main" val="2679403674"/>
                    </a:ext>
                  </a:extLst>
                </a:gridCol>
                <a:gridCol w="1819078">
                  <a:extLst>
                    <a:ext uri="{9D8B030D-6E8A-4147-A177-3AD203B41FA5}">
                      <a16:colId xmlns:a16="http://schemas.microsoft.com/office/drawing/2014/main" val="1537075007"/>
                    </a:ext>
                  </a:extLst>
                </a:gridCol>
              </a:tblGrid>
              <a:tr h="688427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and Innovation Centre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block II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administration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Hostel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Block 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09811"/>
                  </a:ext>
                </a:extLst>
              </a:tr>
              <a:tr h="7978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600" b="0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 </a:t>
                      </a:r>
                      <a:endParaRPr lang="en-US" sz="16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(Bqm</a:t>
                      </a:r>
                      <a:r>
                        <a:rPr lang="en-US" sz="1600" b="0" baseline="30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 ± 0.66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5.28 ± 0.26</a:t>
                      </a:r>
                      <a:endParaRPr lang="en-U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15.42 ± 0.77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 ± 0.66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10.78 ± 0.54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11.54 ± 0.58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19850"/>
                  </a:ext>
                </a:extLst>
              </a:tr>
              <a:tr h="62859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AED  (mSvy</a:t>
                      </a:r>
                      <a:r>
                        <a:rPr lang="en-US" sz="1600" b="0" baseline="30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0.3306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0.1333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0.3890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0.3306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0.2720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0.2910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29824"/>
                  </a:ext>
                </a:extLst>
              </a:tr>
              <a:tr h="58829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CPPP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5.95</a:t>
                      </a:r>
                      <a:endParaRPr lang="en-U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88723"/>
                  </a:ext>
                </a:extLst>
              </a:tr>
              <a:tr h="662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PAEC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(mWL)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65028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15875062" y="30818759"/>
            <a:ext cx="11912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Table 2: </a:t>
            </a:r>
            <a:r>
              <a:rPr lang="en-US" sz="3600" dirty="0" smtClean="0"/>
              <a:t>Average Radon Concentration levels, AED, CPPP and PAEC</a:t>
            </a:r>
            <a:endParaRPr lang="en-US" sz="3600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59268"/>
              </p:ext>
            </p:extLst>
          </p:nvPr>
        </p:nvGraphicFramePr>
        <p:xfrm>
          <a:off x="15875063" y="20919821"/>
          <a:ext cx="11912121" cy="4340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5703">
                  <a:extLst>
                    <a:ext uri="{9D8B030D-6E8A-4147-A177-3AD203B41FA5}">
                      <a16:colId xmlns:a16="http://schemas.microsoft.com/office/drawing/2014/main" val="2489527297"/>
                    </a:ext>
                  </a:extLst>
                </a:gridCol>
                <a:gridCol w="6306418">
                  <a:extLst>
                    <a:ext uri="{9D8B030D-6E8A-4147-A177-3AD203B41FA5}">
                      <a16:colId xmlns:a16="http://schemas.microsoft.com/office/drawing/2014/main" val="2648190456"/>
                    </a:ext>
                  </a:extLst>
                </a:gridCol>
              </a:tblGrid>
              <a:tr h="85537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000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 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(Bqm</a:t>
                      </a:r>
                      <a:r>
                        <a:rPr lang="en-US" sz="2000" baseline="30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384370"/>
                  </a:ext>
                </a:extLst>
              </a:tr>
              <a:tr h="6065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and Innovation Centre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0.66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extLst>
                  <a:ext uri="{0D108BD9-81ED-4DB2-BD59-A6C34878D82A}">
                    <a16:rowId xmlns:a16="http://schemas.microsoft.com/office/drawing/2014/main" val="3799929083"/>
                  </a:ext>
                </a:extLst>
              </a:tr>
              <a:tr h="7443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block II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5.28 ± 0.26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extLst>
                  <a:ext uri="{0D108BD9-81ED-4DB2-BD59-A6C34878D82A}">
                    <a16:rowId xmlns:a16="http://schemas.microsoft.com/office/drawing/2014/main" val="4131000755"/>
                  </a:ext>
                </a:extLst>
              </a:tr>
              <a:tr h="9213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15.42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extLst>
                  <a:ext uri="{0D108BD9-81ED-4DB2-BD59-A6C34878D82A}">
                    <a16:rowId xmlns:a16="http://schemas.microsoft.com/office/drawing/2014/main" val="3966930759"/>
                  </a:ext>
                </a:extLst>
              </a:tr>
              <a:tr h="6065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Hostel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0.66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extLst>
                  <a:ext uri="{0D108BD9-81ED-4DB2-BD59-A6C34878D82A}">
                    <a16:rowId xmlns:a16="http://schemas.microsoft.com/office/drawing/2014/main" val="2819520531"/>
                  </a:ext>
                </a:extLst>
              </a:tr>
              <a:tr h="6065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Block I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10.78 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0.54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646" marR="58646" marT="0" marB="0"/>
                </a:tc>
                <a:extLst>
                  <a:ext uri="{0D108BD9-81ED-4DB2-BD59-A6C34878D82A}">
                    <a16:rowId xmlns:a16="http://schemas.microsoft.com/office/drawing/2014/main" val="137644403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 flipH="1">
            <a:off x="16031526" y="25289038"/>
            <a:ext cx="900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Table 1 </a:t>
            </a:r>
            <a:r>
              <a:rPr lang="en-US" sz="3600" dirty="0" smtClean="0"/>
              <a:t>: Average Radon Concentration</a:t>
            </a:r>
            <a:endParaRPr lang="en-US" sz="3600" dirty="0"/>
          </a:p>
        </p:txBody>
      </p:sp>
      <p:graphicFrame>
        <p:nvGraphicFramePr>
          <p:cNvPr id="40" name="Diagram 39"/>
          <p:cNvGraphicFramePr/>
          <p:nvPr>
            <p:extLst>
              <p:ext uri="{D42A27DB-BD31-4B8C-83A1-F6EECF244321}">
                <p14:modId xmlns:p14="http://schemas.microsoft.com/office/powerpoint/2010/main" val="3968517500"/>
              </p:ext>
            </p:extLst>
          </p:nvPr>
        </p:nvGraphicFramePr>
        <p:xfrm>
          <a:off x="3352799" y="22480848"/>
          <a:ext cx="9839715" cy="6619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TextBox 3"/>
          <p:cNvSpPr txBox="1"/>
          <p:nvPr/>
        </p:nvSpPr>
        <p:spPr>
          <a:xfrm flipH="1">
            <a:off x="15875061" y="26039083"/>
            <a:ext cx="11912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average radon concentration and the calculated indices are shown in table 2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561</Words>
  <Application>Microsoft Office PowerPoint</Application>
  <PresentationFormat>Custom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</vt:lpstr>
      <vt:lpstr>Calibri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Winfred Kangai</cp:lastModifiedBy>
  <cp:revision>12</cp:revision>
  <dcterms:modified xsi:type="dcterms:W3CDTF">2025-07-04T18:18:48Z</dcterms:modified>
</cp:coreProperties>
</file>