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730" y="-5083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2270999" y="13298400"/>
            <a:ext cx="25737979" cy="9176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4541997" y="24258164"/>
            <a:ext cx="21195983" cy="1093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rgbClr val="888888"/>
              </a:buClr>
              <a:buSzPts val="146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rgbClr val="888888"/>
              </a:buClr>
              <a:buSzPts val="1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110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014165" y="10488497"/>
            <a:ext cx="28251646" cy="27251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096491" y="16570824"/>
            <a:ext cx="36525976" cy="6812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6781831" y="10010163"/>
            <a:ext cx="36525976" cy="1993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2391911" y="27508444"/>
            <a:ext cx="25737979" cy="850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300"/>
              <a:buFont typeface="Calibri"/>
              <a:buNone/>
              <a:defRPr sz="183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2391911" y="18144085"/>
            <a:ext cx="25737979" cy="936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 sz="91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rgbClr val="888888"/>
              </a:buClr>
              <a:buSzPts val="8200"/>
              <a:buNone/>
              <a:defRPr sz="82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15392321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514002" y="9582375"/>
            <a:ext cx="13378914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1514002" y="13575850"/>
            <a:ext cx="13378914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15381810" y="9582375"/>
            <a:ext cx="13384168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15381810" y="13575850"/>
            <a:ext cx="13384168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514002" y="1704417"/>
            <a:ext cx="9961904" cy="7253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11838629" y="1704417"/>
            <a:ext cx="16927350" cy="36535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155700" algn="l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Char char="•"/>
              <a:defRPr sz="14600"/>
            </a:lvl1pPr>
            <a:lvl2pPr marL="914400" lvl="1" indent="-1041400" algn="l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–"/>
              <a:defRPr sz="12800"/>
            </a:lvl2pPr>
            <a:lvl3pPr marL="1371600" lvl="2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3pPr>
            <a:lvl4pPr marL="1828800" lvl="3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4pPr>
            <a:lvl5pPr marL="2286000" lvl="4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»"/>
              <a:defRPr sz="9100"/>
            </a:lvl5pPr>
            <a:lvl6pPr marL="2743200" lvl="5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6pPr>
            <a:lvl7pPr marL="3200400" lvl="6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7pPr>
            <a:lvl8pPr marL="3657600" lvl="7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8pPr>
            <a:lvl9pPr marL="4114800" lvl="8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1514002" y="8958086"/>
            <a:ext cx="9961904" cy="2928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5935088" y="29965970"/>
            <a:ext cx="18167985" cy="3537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935088" y="3825021"/>
            <a:ext cx="18167985" cy="2568511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5935088" y="33503626"/>
            <a:ext cx="18167985" cy="502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 sz="20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marR="0" lvl="0" indent="-1155700" algn="l" rtl="0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Arial"/>
              <a:buChar char="•"/>
              <a:defRPr sz="14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41400" algn="l" rtl="0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–"/>
              <a:defRPr sz="1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271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Font typeface="Arial"/>
              <a:buChar char="•"/>
              <a:defRPr sz="1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–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»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2711329" y="6572559"/>
            <a:ext cx="17694241" cy="3754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</a:rPr>
              <a:t>Malaria is a significant public health concern in Kenya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70% of Kenya’s population is estimated to be at risk of malaria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 million people live in endemic areas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 million people live in areas of epidemic and seasonal malaria [1].</a:t>
            </a:r>
          </a:p>
          <a:p>
            <a:pPr lvl="0">
              <a:buSzPts val="3200"/>
            </a:pPr>
            <a:r>
              <a:rPr lang="en-US" sz="3200" dirty="0" smtClean="0">
                <a:solidFill>
                  <a:schemeClr val="dk1"/>
                </a:solidFill>
              </a:rPr>
              <a:t>Communicable diseases are the leading cause of outpatient visits and inpatient admissions in Kenya[1</a:t>
            </a:r>
            <a:r>
              <a:rPr lang="en-US" sz="3200" dirty="0">
                <a:solidFill>
                  <a:schemeClr val="dk1"/>
                </a:solidFill>
              </a:rPr>
              <a:t>]. </a:t>
            </a:r>
            <a:endParaRPr lang="en-US" sz="3200" dirty="0" smtClean="0">
              <a:solidFill>
                <a:schemeClr val="dk1"/>
              </a:solidFill>
            </a:endParaRPr>
          </a:p>
          <a:p>
            <a:pPr lvl="0">
              <a:buSzPts val="3200"/>
            </a:pPr>
            <a:r>
              <a:rPr lang="en-US" sz="3200" b="1" dirty="0" smtClean="0">
                <a:solidFill>
                  <a:schemeClr val="dk1"/>
                </a:solidFill>
              </a:rPr>
              <a:t>Timely </a:t>
            </a:r>
            <a:r>
              <a:rPr lang="en-US" sz="3200" b="1" dirty="0">
                <a:solidFill>
                  <a:schemeClr val="dk1"/>
                </a:solidFill>
              </a:rPr>
              <a:t>detection </a:t>
            </a:r>
            <a:r>
              <a:rPr lang="en-US" sz="3200" dirty="0" smtClean="0">
                <a:solidFill>
                  <a:schemeClr val="dk1"/>
                </a:solidFill>
              </a:rPr>
              <a:t>and</a:t>
            </a:r>
            <a:r>
              <a:rPr lang="en-US" sz="3200" b="1" dirty="0" smtClean="0">
                <a:solidFill>
                  <a:schemeClr val="dk1"/>
                </a:solidFill>
              </a:rPr>
              <a:t> prediction </a:t>
            </a:r>
            <a:r>
              <a:rPr lang="en-US" sz="3200" dirty="0" smtClean="0">
                <a:solidFill>
                  <a:schemeClr val="dk1"/>
                </a:solidFill>
              </a:rPr>
              <a:t>of hotspots are </a:t>
            </a:r>
            <a:r>
              <a:rPr lang="en-US" sz="3200" dirty="0">
                <a:solidFill>
                  <a:schemeClr val="dk1"/>
                </a:solidFill>
              </a:rPr>
              <a:t>crucial for effective intervention.</a:t>
            </a:r>
            <a:endParaRPr lang="en-US" sz="32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250554" y="2610174"/>
            <a:ext cx="25858193" cy="123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lang="en-US" sz="4200" b="1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Jacinta </a:t>
            </a:r>
            <a:r>
              <a:rPr lang="en-US" sz="4200" b="1" dirty="0" err="1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Wayua</a:t>
            </a:r>
            <a:r>
              <a:rPr lang="en-US" sz="4200" b="1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4200" b="1" dirty="0" err="1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Muindi</a:t>
            </a:r>
            <a:endParaRPr sz="4200" b="1" i="0" u="none" strike="noStrike" cap="none" baseline="30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University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 </a:t>
            </a:r>
            <a:r>
              <a:rPr lang="en-US" sz="3200" dirty="0" smtClean="0">
                <a:solidFill>
                  <a:schemeClr val="dk1"/>
                </a:solidFill>
              </a:rPr>
              <a:t>Nairobi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Department of Mathematics, Nairobi, Kenya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147259" y="4563680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Background</a:t>
            </a:r>
            <a:endParaRPr sz="4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21057155" y="11246203"/>
            <a:ext cx="84818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1 </a:t>
            </a:r>
            <a:r>
              <a:rPr lang="en-US" sz="2800" i="1" dirty="0" smtClean="0">
                <a:solidFill>
                  <a:schemeClr val="dk1"/>
                </a:solidFill>
              </a:rPr>
              <a:t>From a bite to an outbreak</a:t>
            </a:r>
            <a:endParaRPr sz="28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2147259" y="14668609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Current Work</a:t>
            </a:r>
            <a:endParaRPr sz="4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2147245" y="33037344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Conclusion &amp; Expectations</a:t>
            </a:r>
            <a:endParaRPr sz="4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250553" y="5593275"/>
            <a:ext cx="14637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1. </a:t>
            </a:r>
            <a:r>
              <a:rPr lang="en-US" sz="3600" b="1" i="0" u="none" strike="noStrike" cap="none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Introduction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2147245" y="15815975"/>
            <a:ext cx="4934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1. Objectives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286323" y="20887625"/>
            <a:ext cx="54435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2. Methodology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6257511" y="26039246"/>
            <a:ext cx="4576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3. Results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20571860" y="21953518"/>
            <a:ext cx="438569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2800"/>
            </a:pPr>
            <a:r>
              <a:rPr lang="en-US" sz="28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3 </a:t>
            </a:r>
            <a:r>
              <a:rPr lang="en-US" sz="2800" i="1" dirty="0" smtClean="0">
                <a:solidFill>
                  <a:schemeClr val="dk1"/>
                </a:solidFill>
              </a:rPr>
              <a:t>The Bayes theorem</a:t>
            </a:r>
            <a:endParaRPr sz="28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2592296" y="16792621"/>
            <a:ext cx="11876644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3200" dirty="0"/>
              <a:t>This study aims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Develop Bayesian spatial-temporal models integrating diverse data sources.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Leverage Bayesian inference to quantify uncertainty and enhance prediction.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Implement and validate models using </a:t>
            </a:r>
            <a:r>
              <a:rPr lang="en-US" sz="3200" dirty="0" smtClean="0"/>
              <a:t>real malaria </a:t>
            </a:r>
            <a:r>
              <a:rPr lang="en-US" sz="3200" dirty="0"/>
              <a:t>data</a:t>
            </a:r>
            <a:r>
              <a:rPr lang="en-US" sz="3200" dirty="0" smtClean="0"/>
              <a:t>. </a:t>
            </a:r>
            <a:endParaRPr lang="en-US" sz="3200" dirty="0"/>
          </a:p>
        </p:txBody>
      </p:sp>
      <p:sp>
        <p:nvSpPr>
          <p:cNvPr id="101" name="Google Shape;101;p13"/>
          <p:cNvSpPr txBox="1"/>
          <p:nvPr/>
        </p:nvSpPr>
        <p:spPr>
          <a:xfrm>
            <a:off x="2731365" y="21820198"/>
            <a:ext cx="11737575" cy="4247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b="1" i="1" dirty="0" smtClean="0">
                <a:solidFill>
                  <a:schemeClr val="dk1"/>
                </a:solidFill>
              </a:rPr>
              <a:t>Modeling approach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 dirty="0" smtClean="0">
                <a:solidFill>
                  <a:schemeClr val="dk1"/>
                </a:solidFill>
              </a:rPr>
              <a:t>Bayesian hierarchical models – develop and evaluate different variants of Bayesian hierarchical models (different modeling assumptions and data structures)</a:t>
            </a:r>
          </a:p>
          <a:p>
            <a:pPr marL="457200" lvl="0" indent="-457200"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i="1" dirty="0" smtClean="0">
                <a:solidFill>
                  <a:schemeClr val="dk1"/>
                </a:solidFill>
              </a:rPr>
              <a:t>Hierarchical models </a:t>
            </a:r>
            <a:r>
              <a:rPr lang="en-US" sz="3200" dirty="0" smtClean="0">
                <a:solidFill>
                  <a:schemeClr val="dk1"/>
                </a:solidFill>
              </a:rPr>
              <a:t>– statistical models that use a hierarchical structure to estimate parameters. They can handle </a:t>
            </a:r>
            <a:r>
              <a:rPr lang="en-US" sz="3200" dirty="0">
                <a:solidFill>
                  <a:schemeClr val="dk1"/>
                </a:solidFill>
              </a:rPr>
              <a:t>different groups/sources of data </a:t>
            </a:r>
            <a:r>
              <a:rPr lang="en-US" sz="3200" dirty="0" smtClean="0">
                <a:solidFill>
                  <a:schemeClr val="dk1"/>
                </a:solidFill>
              </a:rPr>
              <a:t>and/or </a:t>
            </a:r>
            <a:r>
              <a:rPr lang="en-US" sz="3200" dirty="0">
                <a:solidFill>
                  <a:schemeClr val="dk1"/>
                </a:solidFill>
              </a:rPr>
              <a:t>data with hierarchical structures</a:t>
            </a:r>
            <a:r>
              <a:rPr lang="en-US" sz="3200" dirty="0" smtClean="0">
                <a:solidFill>
                  <a:schemeClr val="dk1"/>
                </a:solidFill>
              </a:rPr>
              <a:t>.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2266304" y="10605325"/>
            <a:ext cx="7881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2. Problem statement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2623584" y="11533469"/>
            <a:ext cx="14806200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Lack of models incorporating uncertainty in disease </a:t>
            </a:r>
            <a:r>
              <a:rPr lang="en-US" sz="3200" dirty="0" smtClean="0"/>
              <a:t>prediction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Many available models rely on </a:t>
            </a:r>
            <a:r>
              <a:rPr lang="en-US" sz="3200" b="1" dirty="0"/>
              <a:t>single-source</a:t>
            </a:r>
            <a:r>
              <a:rPr lang="en-US" sz="3200" dirty="0"/>
              <a:t> epidemiological data (e.g., case counts), ignoring other key determinants of disease </a:t>
            </a:r>
            <a:r>
              <a:rPr lang="en-US" sz="3200" dirty="0" smtClean="0"/>
              <a:t>spread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Incomplete and Noisy Data – Bayesian methods are robust to missing or sparse datasets</a:t>
            </a:r>
          </a:p>
          <a:p>
            <a:endParaRPr lang="en-US" sz="3200" dirty="0"/>
          </a:p>
        </p:txBody>
      </p:sp>
      <p:sp>
        <p:nvSpPr>
          <p:cNvPr id="104" name="Google Shape;104;p13"/>
          <p:cNvSpPr/>
          <p:nvPr/>
        </p:nvSpPr>
        <p:spPr>
          <a:xfrm>
            <a:off x="2286323" y="34207538"/>
            <a:ext cx="25552781" cy="2375425"/>
          </a:xfrm>
          <a:custGeom>
            <a:avLst/>
            <a:gdLst/>
            <a:ahLst/>
            <a:cxnLst/>
            <a:rect l="l" t="t" r="r" b="b"/>
            <a:pathLst>
              <a:path w="25552781" h="6093976" extrusionOk="0">
                <a:moveTo>
                  <a:pt x="0" y="0"/>
                </a:moveTo>
                <a:lnTo>
                  <a:pt x="25509238" y="0"/>
                </a:lnTo>
                <a:lnTo>
                  <a:pt x="25552781" y="3220148"/>
                </a:lnTo>
                <a:lnTo>
                  <a:pt x="9810207" y="3318586"/>
                </a:lnTo>
                <a:lnTo>
                  <a:pt x="0" y="609397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If malaria hotspots can be mapped and predicted accurately, it can help in decision-making, resource allocation, and generally, the mitigation efforts.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findings of this study will </a:t>
            </a:r>
            <a:r>
              <a:rPr lang="en-US" sz="3200" dirty="0"/>
              <a:t>contribute to epidemic preparedness and public health.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This </a:t>
            </a:r>
            <a:r>
              <a:rPr lang="en-US" sz="3200" dirty="0"/>
              <a:t>study will support policymakers and other stakeholders in handling </a:t>
            </a:r>
            <a:r>
              <a:rPr lang="en-US" sz="3200" dirty="0" smtClean="0"/>
              <a:t>malaria. </a:t>
            </a:r>
            <a:endParaRPr lang="en-US" sz="3200" dirty="0"/>
          </a:p>
        </p:txBody>
      </p:sp>
      <p:sp>
        <p:nvSpPr>
          <p:cNvPr id="107" name="Google Shape;107;p13"/>
          <p:cNvSpPr/>
          <p:nvPr/>
        </p:nvSpPr>
        <p:spPr>
          <a:xfrm>
            <a:off x="5010539" y="31637208"/>
            <a:ext cx="4787343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2 </a:t>
            </a:r>
            <a:r>
              <a:rPr lang="en-US" sz="2800" i="1" dirty="0" smtClean="0">
                <a:solidFill>
                  <a:schemeClr val="dk1"/>
                </a:solidFill>
              </a:rPr>
              <a:t>Bayesian Hierarchical Models Structure </a:t>
            </a:r>
            <a:endParaRPr sz="28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2183134" y="36997608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References </a:t>
            </a:r>
            <a:endParaRPr sz="4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2767186" y="1398812"/>
            <a:ext cx="2502005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dirty="0" smtClean="0">
                <a:solidFill>
                  <a:srgbClr val="008000"/>
                </a:solidFill>
                <a:latin typeface="Arial Rounded"/>
                <a:sym typeface="Arial Rounded"/>
              </a:rPr>
              <a:t>Bayesian Models for Mapping and Predicting Malaria Hotspots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15479257" y="27036109"/>
            <a:ext cx="11864548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3200" dirty="0" smtClean="0"/>
              <a:t>The expected results are: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More accurate models for  </a:t>
            </a:r>
            <a:r>
              <a:rPr lang="en-US" sz="3200" dirty="0"/>
              <a:t>identifying and forecasting </a:t>
            </a:r>
            <a:r>
              <a:rPr lang="en-US" sz="3200" dirty="0" smtClean="0"/>
              <a:t>malaria hotspots.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Data-driven insights for resource allocation and intervention planning.</a:t>
            </a:r>
          </a:p>
          <a:p>
            <a:endParaRPr lang="en-US" sz="3200" dirty="0"/>
          </a:p>
        </p:txBody>
      </p:sp>
      <p:sp>
        <p:nvSpPr>
          <p:cNvPr id="112" name="Google Shape;112;p13"/>
          <p:cNvSpPr txBox="1"/>
          <p:nvPr/>
        </p:nvSpPr>
        <p:spPr>
          <a:xfrm>
            <a:off x="17842523" y="40207136"/>
            <a:ext cx="7115027" cy="236983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Contact</a:t>
            </a:r>
            <a:r>
              <a:rPr lang="en-US" sz="4400" b="1" i="0" u="none" strike="noStrike" cap="none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: </a:t>
            </a:r>
            <a:r>
              <a:rPr lang="en-US" sz="3200" i="0" u="none" strike="noStrike" cap="none" dirty="0" smtClean="0">
                <a:solidFill>
                  <a:srgbClr val="0000FF"/>
                </a:solidFill>
                <a:latin typeface="+mn-lt"/>
                <a:ea typeface="Arial Rounded"/>
                <a:cs typeface="Arial Rounded"/>
                <a:sym typeface="Arial Rounded"/>
              </a:rPr>
              <a:t>muindijacinta536@gmail.com</a:t>
            </a:r>
            <a:endParaRPr lang="en-US" sz="3600" u="sng" dirty="0">
              <a:solidFill>
                <a:schemeClr val="hlink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lang="en-US" sz="3600" b="0" i="0" u="sng" strike="noStrike" cap="none" dirty="0" smtClean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66304" y="39391079"/>
            <a:ext cx="14622149" cy="2432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7550" y="39482494"/>
            <a:ext cx="3175973" cy="27344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5570" y="6727507"/>
            <a:ext cx="6938235" cy="4417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9369" y="26236467"/>
            <a:ext cx="6035889" cy="50010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842523" y="17686278"/>
            <a:ext cx="8330098" cy="4347121"/>
          </a:xfrm>
          <a:prstGeom prst="rect">
            <a:avLst/>
          </a:prstGeom>
        </p:spPr>
      </p:pic>
      <p:sp>
        <p:nvSpPr>
          <p:cNvPr id="38" name="Google Shape;104;p13"/>
          <p:cNvSpPr/>
          <p:nvPr/>
        </p:nvSpPr>
        <p:spPr>
          <a:xfrm>
            <a:off x="2571705" y="38243249"/>
            <a:ext cx="21957435" cy="1262968"/>
          </a:xfrm>
          <a:custGeom>
            <a:avLst/>
            <a:gdLst/>
            <a:ahLst/>
            <a:cxnLst/>
            <a:rect l="l" t="t" r="r" b="b"/>
            <a:pathLst>
              <a:path w="25552781" h="6093976" extrusionOk="0">
                <a:moveTo>
                  <a:pt x="0" y="0"/>
                </a:moveTo>
                <a:lnTo>
                  <a:pt x="25509238" y="0"/>
                </a:lnTo>
                <a:lnTo>
                  <a:pt x="25552781" y="3220148"/>
                </a:lnTo>
                <a:lnTo>
                  <a:pt x="9810207" y="3318586"/>
                </a:lnTo>
                <a:lnTo>
                  <a:pt x="0" y="609397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</a:rPr>
              <a:t>[1] World Heath Organization. Country Disease Outlook: Kenya. 2023.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101;p13"/>
          <p:cNvSpPr txBox="1"/>
          <p:nvPr/>
        </p:nvSpPr>
        <p:spPr>
          <a:xfrm>
            <a:off x="16262687" y="15984040"/>
            <a:ext cx="11737575" cy="9941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b="1" i="1" dirty="0" smtClean="0">
                <a:solidFill>
                  <a:schemeClr val="dk1"/>
                </a:solidFill>
              </a:rPr>
              <a:t>Modeling approach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>
                <a:solidFill>
                  <a:schemeClr val="dk1"/>
                </a:solidFill>
              </a:rPr>
              <a:t>Bayesian inference </a:t>
            </a:r>
            <a:r>
              <a:rPr lang="en-US" sz="3200" dirty="0" smtClean="0">
                <a:solidFill>
                  <a:schemeClr val="dk1"/>
                </a:solidFill>
              </a:rPr>
              <a:t>– a statistical framework based on Bayes’ Theorem.</a:t>
            </a:r>
          </a:p>
          <a:p>
            <a:endParaRPr lang="en-US" sz="3200" dirty="0">
              <a:solidFill>
                <a:schemeClr val="dk1"/>
              </a:solidFill>
            </a:endParaRPr>
          </a:p>
          <a:p>
            <a:endParaRPr lang="en-US" sz="3200" dirty="0" smtClean="0">
              <a:solidFill>
                <a:schemeClr val="dk1"/>
              </a:solidFill>
            </a:endParaRPr>
          </a:p>
          <a:p>
            <a:endParaRPr lang="en-US" sz="3200" dirty="0">
              <a:solidFill>
                <a:schemeClr val="dk1"/>
              </a:solidFill>
            </a:endParaRPr>
          </a:p>
          <a:p>
            <a:endParaRPr lang="en-US" sz="3200" dirty="0" smtClean="0">
              <a:solidFill>
                <a:schemeClr val="dk1"/>
              </a:solidFill>
            </a:endParaRPr>
          </a:p>
          <a:p>
            <a:endParaRPr lang="en-US" sz="3200" dirty="0">
              <a:solidFill>
                <a:schemeClr val="dk1"/>
              </a:solidFill>
            </a:endParaRPr>
          </a:p>
          <a:p>
            <a:endParaRPr lang="en-US" sz="3200" dirty="0" smtClean="0">
              <a:solidFill>
                <a:schemeClr val="dk1"/>
              </a:solidFill>
            </a:endParaRPr>
          </a:p>
          <a:p>
            <a:endParaRPr lang="en-US" sz="3200" dirty="0">
              <a:solidFill>
                <a:schemeClr val="dk1"/>
              </a:solidFill>
            </a:endParaRPr>
          </a:p>
          <a:p>
            <a:endParaRPr lang="en-US" sz="3200" dirty="0" smtClean="0">
              <a:solidFill>
                <a:schemeClr val="dk1"/>
              </a:solidFill>
            </a:endParaRPr>
          </a:p>
          <a:p>
            <a:endParaRPr lang="en-US" sz="3200" dirty="0">
              <a:solidFill>
                <a:schemeClr val="dk1"/>
              </a:solidFill>
            </a:endParaRPr>
          </a:p>
          <a:p>
            <a:endParaRPr lang="en-US" sz="3200" dirty="0" smtClean="0">
              <a:solidFill>
                <a:schemeClr val="dk1"/>
              </a:solidFill>
            </a:endParaRPr>
          </a:p>
          <a:p>
            <a:endParaRPr lang="en-US" sz="3200" dirty="0">
              <a:solidFill>
                <a:schemeClr val="dk1"/>
              </a:solidFill>
            </a:endParaRPr>
          </a:p>
          <a:p>
            <a:r>
              <a:rPr lang="en-US" sz="3200" dirty="0" smtClean="0">
                <a:solidFill>
                  <a:schemeClr val="dk1"/>
                </a:solidFill>
              </a:rPr>
              <a:t>The framework provides a principled framework for incorporating uncertainty in predictions.</a:t>
            </a:r>
          </a:p>
          <a:p>
            <a:r>
              <a:rPr lang="en-US" sz="3200" dirty="0" smtClean="0">
                <a:solidFill>
                  <a:schemeClr val="dk1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chemeClr val="dk1"/>
                </a:solidFill>
              </a:rPr>
              <a:t>2</a:t>
            </a:r>
            <a:r>
              <a:rPr lang="en-US" sz="3200" dirty="0" smtClean="0">
                <a:solidFill>
                  <a:schemeClr val="dk1"/>
                </a:solidFill>
              </a:rPr>
              <a:t>. Machine learning models – To benchmark the performance of the Bayesian hierarchical models, two machine learning models will be trained and evaluated.</a:t>
            </a:r>
            <a:endParaRPr lang="en-US" dirty="0" smtClean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220554" y="30251641"/>
            <a:ext cx="11199078" cy="18665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412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hp</cp:lastModifiedBy>
  <cp:revision>48</cp:revision>
  <dcterms:modified xsi:type="dcterms:W3CDTF">2025-07-04T17:29:27Z</dcterms:modified>
</cp:coreProperties>
</file>