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30279975" cy="42808525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483">
          <p15:clr>
            <a:srgbClr val="A4A3A4"/>
          </p15:clr>
        </p15:guide>
        <p15:guide id="2" pos="95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0"/>
  </p:normalViewPr>
  <p:slideViewPr>
    <p:cSldViewPr snapToGrid="0">
      <p:cViewPr>
        <p:scale>
          <a:sx n="30" d="100"/>
          <a:sy n="30" d="100"/>
        </p:scale>
        <p:origin x="612" y="-4788"/>
      </p:cViewPr>
      <p:guideLst>
        <p:guide orient="horz" pos="13483"/>
        <p:guide pos="95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216150" y="685800"/>
            <a:ext cx="2425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2270999" y="13298400"/>
            <a:ext cx="25737979" cy="917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4541997" y="24258164"/>
            <a:ext cx="21195983" cy="10939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2920"/>
              </a:spcBef>
              <a:spcAft>
                <a:spcPts val="0"/>
              </a:spcAft>
              <a:buClr>
                <a:srgbClr val="888888"/>
              </a:buClr>
              <a:buSzPts val="146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2560"/>
              </a:spcBef>
              <a:spcAft>
                <a:spcPts val="0"/>
              </a:spcAft>
              <a:buClr>
                <a:srgbClr val="888888"/>
              </a:buClr>
              <a:buSzPts val="1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88888"/>
              </a:buClr>
              <a:buSzPts val="110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rgbClr val="888888"/>
              </a:buClr>
              <a:buSzPts val="91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rgbClr val="888888"/>
              </a:buClr>
              <a:buSzPts val="91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rgbClr val="888888"/>
              </a:buClr>
              <a:buSzPts val="91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rgbClr val="888888"/>
              </a:buClr>
              <a:buSzPts val="91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rgbClr val="888888"/>
              </a:buClr>
              <a:buSzPts val="91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rgbClr val="888888"/>
              </a:buClr>
              <a:buSzPts val="91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1513999" y="39677166"/>
            <a:ext cx="706532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10345659" y="39677166"/>
            <a:ext cx="958865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21700649" y="39677166"/>
            <a:ext cx="706532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096491" y="16570824"/>
            <a:ext cx="36525976" cy="6812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-6781831" y="10010163"/>
            <a:ext cx="36525976" cy="19934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1513999" y="39677166"/>
            <a:ext cx="706532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10345659" y="39677166"/>
            <a:ext cx="958865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21700649" y="39677166"/>
            <a:ext cx="706532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2391911" y="27508444"/>
            <a:ext cx="25737979" cy="8502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300"/>
              <a:buFont typeface="Calibri"/>
              <a:buNone/>
              <a:defRPr sz="183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2391911" y="18144085"/>
            <a:ext cx="25737979" cy="936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rgbClr val="888888"/>
              </a:buClr>
              <a:buSzPts val="9100"/>
              <a:buNone/>
              <a:defRPr sz="91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640"/>
              </a:spcBef>
              <a:spcAft>
                <a:spcPts val="0"/>
              </a:spcAft>
              <a:buClr>
                <a:srgbClr val="888888"/>
              </a:buClr>
              <a:buSzPts val="8200"/>
              <a:buNone/>
              <a:defRPr sz="82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rgbClr val="888888"/>
              </a:buClr>
              <a:buSzPts val="7300"/>
              <a:buNone/>
              <a:defRPr sz="73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rgbClr val="888888"/>
              </a:buClr>
              <a:buSzPts val="6400"/>
              <a:buNone/>
              <a:defRPr sz="6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rgbClr val="888888"/>
              </a:buClr>
              <a:buSzPts val="6400"/>
              <a:buNone/>
              <a:defRPr sz="6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rgbClr val="888888"/>
              </a:buClr>
              <a:buSzPts val="6400"/>
              <a:buNone/>
              <a:defRPr sz="6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rgbClr val="888888"/>
              </a:buClr>
              <a:buSzPts val="6400"/>
              <a:buNone/>
              <a:defRPr sz="6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rgbClr val="888888"/>
              </a:buClr>
              <a:buSzPts val="6400"/>
              <a:buNone/>
              <a:defRPr sz="6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rgbClr val="888888"/>
              </a:buClr>
              <a:buSzPts val="6400"/>
              <a:buNone/>
              <a:defRPr sz="6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1513999" y="39677166"/>
            <a:ext cx="706532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10345659" y="39677166"/>
            <a:ext cx="958865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21700649" y="39677166"/>
            <a:ext cx="706532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1513999" y="9988663"/>
            <a:ext cx="13373656" cy="28251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t" anchorCtr="0">
            <a:normAutofit/>
          </a:bodyPr>
          <a:lstStyle>
            <a:lvl1pPr marL="457200" lvl="0" indent="-1041400" algn="l">
              <a:lnSpc>
                <a:spcPct val="100000"/>
              </a:lnSpc>
              <a:spcBef>
                <a:spcPts val="2560"/>
              </a:spcBef>
              <a:spcAft>
                <a:spcPts val="0"/>
              </a:spcAft>
              <a:buClr>
                <a:schemeClr val="dk1"/>
              </a:buClr>
              <a:buSzPts val="12800"/>
              <a:buChar char="•"/>
              <a:defRPr sz="12800"/>
            </a:lvl1pPr>
            <a:lvl2pPr marL="914400" lvl="1" indent="-9271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0"/>
              <a:buChar char="–"/>
              <a:defRPr sz="11000"/>
            </a:lvl2pPr>
            <a:lvl3pPr marL="1371600" lvl="2" indent="-806450" algn="l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Char char="•"/>
              <a:defRPr sz="9100"/>
            </a:lvl3pPr>
            <a:lvl4pPr marL="1828800" lvl="3" indent="-749300" algn="l">
              <a:lnSpc>
                <a:spcPct val="100000"/>
              </a:lnSpc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Char char="–"/>
              <a:defRPr sz="8200"/>
            </a:lvl4pPr>
            <a:lvl5pPr marL="2286000" lvl="4" indent="-749300" algn="l">
              <a:lnSpc>
                <a:spcPct val="100000"/>
              </a:lnSpc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Char char="»"/>
              <a:defRPr sz="8200"/>
            </a:lvl5pPr>
            <a:lvl6pPr marL="2743200" lvl="5" indent="-749300" algn="l">
              <a:lnSpc>
                <a:spcPct val="100000"/>
              </a:lnSpc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Char char="•"/>
              <a:defRPr sz="8200"/>
            </a:lvl6pPr>
            <a:lvl7pPr marL="3200400" lvl="6" indent="-749300" algn="l">
              <a:lnSpc>
                <a:spcPct val="100000"/>
              </a:lnSpc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Char char="•"/>
              <a:defRPr sz="8200"/>
            </a:lvl7pPr>
            <a:lvl8pPr marL="3657600" lvl="7" indent="-749300" algn="l">
              <a:lnSpc>
                <a:spcPct val="100000"/>
              </a:lnSpc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Char char="•"/>
              <a:defRPr sz="8200"/>
            </a:lvl8pPr>
            <a:lvl9pPr marL="4114800" lvl="8" indent="-749300" algn="l">
              <a:lnSpc>
                <a:spcPct val="100000"/>
              </a:lnSpc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Char char="•"/>
              <a:defRPr sz="82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15392321" y="9988663"/>
            <a:ext cx="13373656" cy="28251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t" anchorCtr="0">
            <a:normAutofit/>
          </a:bodyPr>
          <a:lstStyle>
            <a:lvl1pPr marL="457200" lvl="0" indent="-1041400" algn="l">
              <a:lnSpc>
                <a:spcPct val="100000"/>
              </a:lnSpc>
              <a:spcBef>
                <a:spcPts val="2560"/>
              </a:spcBef>
              <a:spcAft>
                <a:spcPts val="0"/>
              </a:spcAft>
              <a:buClr>
                <a:schemeClr val="dk1"/>
              </a:buClr>
              <a:buSzPts val="12800"/>
              <a:buChar char="•"/>
              <a:defRPr sz="12800"/>
            </a:lvl1pPr>
            <a:lvl2pPr marL="914400" lvl="1" indent="-9271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0"/>
              <a:buChar char="–"/>
              <a:defRPr sz="11000"/>
            </a:lvl2pPr>
            <a:lvl3pPr marL="1371600" lvl="2" indent="-806450" algn="l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Char char="•"/>
              <a:defRPr sz="9100"/>
            </a:lvl3pPr>
            <a:lvl4pPr marL="1828800" lvl="3" indent="-749300" algn="l">
              <a:lnSpc>
                <a:spcPct val="100000"/>
              </a:lnSpc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Char char="–"/>
              <a:defRPr sz="8200"/>
            </a:lvl4pPr>
            <a:lvl5pPr marL="2286000" lvl="4" indent="-749300" algn="l">
              <a:lnSpc>
                <a:spcPct val="100000"/>
              </a:lnSpc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Char char="»"/>
              <a:defRPr sz="8200"/>
            </a:lvl5pPr>
            <a:lvl6pPr marL="2743200" lvl="5" indent="-749300" algn="l">
              <a:lnSpc>
                <a:spcPct val="100000"/>
              </a:lnSpc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Char char="•"/>
              <a:defRPr sz="8200"/>
            </a:lvl6pPr>
            <a:lvl7pPr marL="3200400" lvl="6" indent="-749300" algn="l">
              <a:lnSpc>
                <a:spcPct val="100000"/>
              </a:lnSpc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Char char="•"/>
              <a:defRPr sz="8200"/>
            </a:lvl7pPr>
            <a:lvl8pPr marL="3657600" lvl="7" indent="-749300" algn="l">
              <a:lnSpc>
                <a:spcPct val="100000"/>
              </a:lnSpc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Char char="•"/>
              <a:defRPr sz="8200"/>
            </a:lvl8pPr>
            <a:lvl9pPr marL="4114800" lvl="8" indent="-749300" algn="l">
              <a:lnSpc>
                <a:spcPct val="100000"/>
              </a:lnSpc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Char char="•"/>
              <a:defRPr sz="82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1513999" y="39677166"/>
            <a:ext cx="706532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10345659" y="39677166"/>
            <a:ext cx="958865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21700649" y="39677166"/>
            <a:ext cx="706532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1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1514002" y="9582375"/>
            <a:ext cx="13378914" cy="399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 b="1"/>
            </a:lvl1pPr>
            <a:lvl2pPr marL="914400" lvl="1" indent="-228600" algn="l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None/>
              <a:defRPr sz="9100" b="1"/>
            </a:lvl2pPr>
            <a:lvl3pPr marL="1371600" lvl="2" indent="-228600" algn="l">
              <a:lnSpc>
                <a:spcPct val="100000"/>
              </a:lnSpc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None/>
              <a:defRPr sz="8200" b="1"/>
            </a:lvl3pPr>
            <a:lvl4pPr marL="1828800" lvl="3" indent="-2286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 b="1"/>
            </a:lvl4pPr>
            <a:lvl5pPr marL="2286000" lvl="4" indent="-2286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 b="1"/>
            </a:lvl5pPr>
            <a:lvl6pPr marL="2743200" lvl="5" indent="-2286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 b="1"/>
            </a:lvl6pPr>
            <a:lvl7pPr marL="3200400" lvl="6" indent="-2286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 b="1"/>
            </a:lvl7pPr>
            <a:lvl8pPr marL="3657600" lvl="7" indent="-2286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 b="1"/>
            </a:lvl8pPr>
            <a:lvl9pPr marL="4114800" lvl="8" indent="-2286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1514002" y="13575850"/>
            <a:ext cx="13378914" cy="24664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t" anchorCtr="0">
            <a:normAutofit/>
          </a:bodyPr>
          <a:lstStyle>
            <a:lvl1pPr marL="457200" lvl="0" indent="-9271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0"/>
              <a:buChar char="•"/>
              <a:defRPr sz="11000"/>
            </a:lvl1pPr>
            <a:lvl2pPr marL="914400" lvl="1" indent="-806450" algn="l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Char char="–"/>
              <a:defRPr sz="9100"/>
            </a:lvl2pPr>
            <a:lvl3pPr marL="1371600" lvl="2" indent="-749300" algn="l">
              <a:lnSpc>
                <a:spcPct val="100000"/>
              </a:lnSpc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Char char="•"/>
              <a:defRPr sz="8200"/>
            </a:lvl3pPr>
            <a:lvl4pPr marL="1828800" lvl="3" indent="-69215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–"/>
              <a:defRPr sz="7300"/>
            </a:lvl4pPr>
            <a:lvl5pPr marL="2286000" lvl="4" indent="-69215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»"/>
              <a:defRPr sz="7300"/>
            </a:lvl5pPr>
            <a:lvl6pPr marL="2743200" lvl="5" indent="-69215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•"/>
              <a:defRPr sz="7300"/>
            </a:lvl6pPr>
            <a:lvl7pPr marL="3200400" lvl="6" indent="-69215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•"/>
              <a:defRPr sz="7300"/>
            </a:lvl7pPr>
            <a:lvl8pPr marL="3657600" lvl="7" indent="-69215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•"/>
              <a:defRPr sz="7300"/>
            </a:lvl8pPr>
            <a:lvl9pPr marL="4114800" lvl="8" indent="-69215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•"/>
              <a:defRPr sz="73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15381810" y="9582375"/>
            <a:ext cx="13384168" cy="399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 b="1"/>
            </a:lvl1pPr>
            <a:lvl2pPr marL="914400" lvl="1" indent="-228600" algn="l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None/>
              <a:defRPr sz="9100" b="1"/>
            </a:lvl2pPr>
            <a:lvl3pPr marL="1371600" lvl="2" indent="-228600" algn="l">
              <a:lnSpc>
                <a:spcPct val="100000"/>
              </a:lnSpc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None/>
              <a:defRPr sz="8200" b="1"/>
            </a:lvl3pPr>
            <a:lvl4pPr marL="1828800" lvl="3" indent="-2286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 b="1"/>
            </a:lvl4pPr>
            <a:lvl5pPr marL="2286000" lvl="4" indent="-2286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 b="1"/>
            </a:lvl5pPr>
            <a:lvl6pPr marL="2743200" lvl="5" indent="-2286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 b="1"/>
            </a:lvl6pPr>
            <a:lvl7pPr marL="3200400" lvl="6" indent="-2286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 b="1"/>
            </a:lvl7pPr>
            <a:lvl8pPr marL="3657600" lvl="7" indent="-2286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 b="1"/>
            </a:lvl8pPr>
            <a:lvl9pPr marL="4114800" lvl="8" indent="-2286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15381810" y="13575850"/>
            <a:ext cx="13384168" cy="24664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t" anchorCtr="0">
            <a:normAutofit/>
          </a:bodyPr>
          <a:lstStyle>
            <a:lvl1pPr marL="457200" lvl="0" indent="-9271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0"/>
              <a:buChar char="•"/>
              <a:defRPr sz="11000"/>
            </a:lvl1pPr>
            <a:lvl2pPr marL="914400" lvl="1" indent="-806450" algn="l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Char char="–"/>
              <a:defRPr sz="9100"/>
            </a:lvl2pPr>
            <a:lvl3pPr marL="1371600" lvl="2" indent="-749300" algn="l">
              <a:lnSpc>
                <a:spcPct val="100000"/>
              </a:lnSpc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Char char="•"/>
              <a:defRPr sz="8200"/>
            </a:lvl3pPr>
            <a:lvl4pPr marL="1828800" lvl="3" indent="-69215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–"/>
              <a:defRPr sz="7300"/>
            </a:lvl4pPr>
            <a:lvl5pPr marL="2286000" lvl="4" indent="-69215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»"/>
              <a:defRPr sz="7300"/>
            </a:lvl5pPr>
            <a:lvl6pPr marL="2743200" lvl="5" indent="-69215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•"/>
              <a:defRPr sz="7300"/>
            </a:lvl6pPr>
            <a:lvl7pPr marL="3200400" lvl="6" indent="-69215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•"/>
              <a:defRPr sz="7300"/>
            </a:lvl7pPr>
            <a:lvl8pPr marL="3657600" lvl="7" indent="-69215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•"/>
              <a:defRPr sz="7300"/>
            </a:lvl8pPr>
            <a:lvl9pPr marL="4114800" lvl="8" indent="-69215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•"/>
              <a:defRPr sz="73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1513999" y="39677166"/>
            <a:ext cx="706532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10345659" y="39677166"/>
            <a:ext cx="958865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21700649" y="39677166"/>
            <a:ext cx="706532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1513999" y="39677166"/>
            <a:ext cx="706532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10345659" y="39677166"/>
            <a:ext cx="958865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21700649" y="39677166"/>
            <a:ext cx="706532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1513999" y="39677166"/>
            <a:ext cx="706532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10345659" y="39677166"/>
            <a:ext cx="958865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21700649" y="39677166"/>
            <a:ext cx="706532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1514002" y="1704417"/>
            <a:ext cx="9961904" cy="725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100"/>
              <a:buFont typeface="Calibri"/>
              <a:buNone/>
              <a:defRPr sz="91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11838629" y="1704417"/>
            <a:ext cx="16927350" cy="36535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t" anchorCtr="0">
            <a:normAutofit/>
          </a:bodyPr>
          <a:lstStyle>
            <a:lvl1pPr marL="457200" lvl="0" indent="-1155700" algn="l">
              <a:lnSpc>
                <a:spcPct val="100000"/>
              </a:lnSpc>
              <a:spcBef>
                <a:spcPts val="2920"/>
              </a:spcBef>
              <a:spcAft>
                <a:spcPts val="0"/>
              </a:spcAft>
              <a:buClr>
                <a:schemeClr val="dk1"/>
              </a:buClr>
              <a:buSzPts val="14600"/>
              <a:buChar char="•"/>
              <a:defRPr sz="14600"/>
            </a:lvl1pPr>
            <a:lvl2pPr marL="914400" lvl="1" indent="-1041400" algn="l">
              <a:lnSpc>
                <a:spcPct val="100000"/>
              </a:lnSpc>
              <a:spcBef>
                <a:spcPts val="2560"/>
              </a:spcBef>
              <a:spcAft>
                <a:spcPts val="0"/>
              </a:spcAft>
              <a:buClr>
                <a:schemeClr val="dk1"/>
              </a:buClr>
              <a:buSzPts val="12800"/>
              <a:buChar char="–"/>
              <a:defRPr sz="12800"/>
            </a:lvl2pPr>
            <a:lvl3pPr marL="1371600" lvl="2" indent="-9271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0"/>
              <a:buChar char="•"/>
              <a:defRPr sz="11000"/>
            </a:lvl3pPr>
            <a:lvl4pPr marL="1828800" lvl="3" indent="-806450" algn="l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Char char="–"/>
              <a:defRPr sz="9100"/>
            </a:lvl4pPr>
            <a:lvl5pPr marL="2286000" lvl="4" indent="-806450" algn="l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Char char="»"/>
              <a:defRPr sz="9100"/>
            </a:lvl5pPr>
            <a:lvl6pPr marL="2743200" lvl="5" indent="-806450" algn="l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Char char="•"/>
              <a:defRPr sz="9100"/>
            </a:lvl6pPr>
            <a:lvl7pPr marL="3200400" lvl="6" indent="-806450" algn="l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Char char="•"/>
              <a:defRPr sz="9100"/>
            </a:lvl7pPr>
            <a:lvl8pPr marL="3657600" lvl="7" indent="-806450" algn="l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Char char="•"/>
              <a:defRPr sz="9100"/>
            </a:lvl8pPr>
            <a:lvl9pPr marL="4114800" lvl="8" indent="-806450" algn="l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Char char="•"/>
              <a:defRPr sz="9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1514002" y="8958086"/>
            <a:ext cx="9961904" cy="29282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/>
            </a:lvl1pPr>
            <a:lvl2pPr marL="914400" lvl="1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/>
            </a:lvl2pPr>
            <a:lvl3pPr marL="1371600" lvl="2" indent="-22860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/>
            </a:lvl3pPr>
            <a:lvl4pPr marL="1828800" lvl="3" indent="-228600" algn="l">
              <a:lnSpc>
                <a:spcPct val="10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4pPr>
            <a:lvl5pPr marL="2286000" lvl="4" indent="-228600" algn="l">
              <a:lnSpc>
                <a:spcPct val="10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5pPr>
            <a:lvl6pPr marL="2743200" lvl="5" indent="-228600" algn="l">
              <a:lnSpc>
                <a:spcPct val="10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6pPr>
            <a:lvl7pPr marL="3200400" lvl="6" indent="-228600" algn="l">
              <a:lnSpc>
                <a:spcPct val="10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7pPr>
            <a:lvl8pPr marL="3657600" lvl="7" indent="-228600" algn="l">
              <a:lnSpc>
                <a:spcPct val="10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8pPr>
            <a:lvl9pPr marL="4114800" lvl="8" indent="-228600" algn="l">
              <a:lnSpc>
                <a:spcPct val="10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1513999" y="39677166"/>
            <a:ext cx="706532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10345659" y="39677166"/>
            <a:ext cx="958865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21700649" y="39677166"/>
            <a:ext cx="706532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5935088" y="29965970"/>
            <a:ext cx="18167985" cy="3537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100"/>
              <a:buFont typeface="Calibri"/>
              <a:buNone/>
              <a:defRPr sz="91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935088" y="3825021"/>
            <a:ext cx="18167985" cy="2568511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5935088" y="33503626"/>
            <a:ext cx="18167985" cy="5024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/>
            </a:lvl1pPr>
            <a:lvl2pPr marL="914400" lvl="1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/>
            </a:lvl2pPr>
            <a:lvl3pPr marL="1371600" lvl="2" indent="-22860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/>
            </a:lvl3pPr>
            <a:lvl4pPr marL="1828800" lvl="3" indent="-228600" algn="l">
              <a:lnSpc>
                <a:spcPct val="10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4pPr>
            <a:lvl5pPr marL="2286000" lvl="4" indent="-228600" algn="l">
              <a:lnSpc>
                <a:spcPct val="10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5pPr>
            <a:lvl6pPr marL="2743200" lvl="5" indent="-228600" algn="l">
              <a:lnSpc>
                <a:spcPct val="10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6pPr>
            <a:lvl7pPr marL="3200400" lvl="6" indent="-228600" algn="l">
              <a:lnSpc>
                <a:spcPct val="10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7pPr>
            <a:lvl8pPr marL="3657600" lvl="7" indent="-228600" algn="l">
              <a:lnSpc>
                <a:spcPct val="10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8pPr>
            <a:lvl9pPr marL="4114800" lvl="8" indent="-228600" algn="l">
              <a:lnSpc>
                <a:spcPct val="10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1513999" y="39677166"/>
            <a:ext cx="706532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10345659" y="39677166"/>
            <a:ext cx="958865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21700649" y="39677166"/>
            <a:ext cx="706532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1014165" y="10488497"/>
            <a:ext cx="28251646" cy="27251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1513999" y="39677166"/>
            <a:ext cx="706532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10345659" y="39677166"/>
            <a:ext cx="958865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21700649" y="39677166"/>
            <a:ext cx="706532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100"/>
              <a:buFont typeface="Calibri"/>
              <a:buNone/>
              <a:defRPr sz="20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513999" y="9988663"/>
            <a:ext cx="27251978" cy="28251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t" anchorCtr="0">
            <a:normAutofit/>
          </a:bodyPr>
          <a:lstStyle>
            <a:lvl1pPr marL="457200" marR="0" lvl="0" indent="-1155700" algn="l" rtl="0">
              <a:lnSpc>
                <a:spcPct val="100000"/>
              </a:lnSpc>
              <a:spcBef>
                <a:spcPts val="2920"/>
              </a:spcBef>
              <a:spcAft>
                <a:spcPts val="0"/>
              </a:spcAft>
              <a:buClr>
                <a:schemeClr val="dk1"/>
              </a:buClr>
              <a:buSzPts val="14600"/>
              <a:buFont typeface="Arial"/>
              <a:buChar char="•"/>
              <a:defRPr sz="1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1041400" algn="l" rtl="0">
              <a:lnSpc>
                <a:spcPct val="100000"/>
              </a:lnSpc>
              <a:spcBef>
                <a:spcPts val="256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Arial"/>
              <a:buChar char="–"/>
              <a:defRPr sz="1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9271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0"/>
              <a:buFont typeface="Arial"/>
              <a:buChar char="•"/>
              <a:defRPr sz="1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806450" algn="l" rtl="0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Char char="–"/>
              <a:defRPr sz="9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806450" algn="l" rtl="0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Char char="»"/>
              <a:defRPr sz="9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806450" algn="l" rtl="0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Char char="•"/>
              <a:defRPr sz="9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806450" algn="l" rtl="0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Char char="•"/>
              <a:defRPr sz="9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806450" algn="l" rtl="0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Char char="•"/>
              <a:defRPr sz="9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806450" algn="l" rtl="0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Char char="•"/>
              <a:defRPr sz="9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1513999" y="39677166"/>
            <a:ext cx="706532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10345659" y="39677166"/>
            <a:ext cx="958865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21700649" y="39677166"/>
            <a:ext cx="706532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hyperlink" Target="mailto:myemail@my-univ.fr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/>
        </p:nvSpPr>
        <p:spPr>
          <a:xfrm>
            <a:off x="2711329" y="6426002"/>
            <a:ext cx="16029057" cy="2708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spcAft>
                <a:spcPts val="1200"/>
              </a:spcAft>
              <a:buSzPts val="3200"/>
            </a:pPr>
            <a:r>
              <a:rPr lang="en-US" sz="3200" dirty="0">
                <a:solidFill>
                  <a:schemeClr val="dk1"/>
                </a:solidFill>
              </a:rPr>
              <a:t>Uganda’s drive toward infrastructure </a:t>
            </a:r>
            <a:r>
              <a:rPr lang="en-US" sz="3200" dirty="0" smtClean="0">
                <a:solidFill>
                  <a:schemeClr val="dk1"/>
                </a:solidFill>
              </a:rPr>
              <a:t>development, aligned </a:t>
            </a:r>
            <a:r>
              <a:rPr lang="en-US" sz="3200" dirty="0">
                <a:solidFill>
                  <a:schemeClr val="dk1"/>
                </a:solidFill>
              </a:rPr>
              <a:t>with SDG 9, Vision 2040, and NDP </a:t>
            </a:r>
            <a:r>
              <a:rPr lang="en-US" sz="3200" dirty="0" smtClean="0">
                <a:solidFill>
                  <a:schemeClr val="dk1"/>
                </a:solidFill>
              </a:rPr>
              <a:t>III requires </a:t>
            </a:r>
            <a:r>
              <a:rPr lang="en-US" sz="3200" dirty="0">
                <a:solidFill>
                  <a:schemeClr val="dk1"/>
                </a:solidFill>
              </a:rPr>
              <a:t>large-scale land expropriation for roads, </a:t>
            </a:r>
            <a:r>
              <a:rPr lang="en-US" sz="3200" dirty="0" smtClean="0">
                <a:solidFill>
                  <a:schemeClr val="dk1"/>
                </a:solidFill>
              </a:rPr>
              <a:t>dams, power </a:t>
            </a:r>
            <a:r>
              <a:rPr lang="en-US" sz="3200" dirty="0">
                <a:solidFill>
                  <a:schemeClr val="dk1"/>
                </a:solidFill>
              </a:rPr>
              <a:t>lines, pipelines, </a:t>
            </a:r>
            <a:r>
              <a:rPr lang="en-US" sz="3200" dirty="0" smtClean="0">
                <a:solidFill>
                  <a:schemeClr val="dk1"/>
                </a:solidFill>
              </a:rPr>
              <a:t>and resettlement of displaced persons. Land </a:t>
            </a:r>
            <a:r>
              <a:rPr lang="en-US" sz="3200" dirty="0">
                <a:solidFill>
                  <a:schemeClr val="dk1"/>
                </a:solidFill>
              </a:rPr>
              <a:t>expropriation involves vast geospatial and attribute data, yet current processes lack automation and advanced analytics.</a:t>
            </a:r>
            <a:endParaRPr sz="14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2214125" y="2522546"/>
            <a:ext cx="25858193" cy="187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US" sz="4200" b="1" i="0" u="none" strike="noStrike" cap="none" dirty="0" smtClean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PhD Candidate: Immaculate </a:t>
            </a:r>
            <a:r>
              <a:rPr lang="en-US" sz="4200" b="1" i="0" u="none" strike="noStrike" cap="none" dirty="0" err="1" smtClean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Asiimwe</a:t>
            </a:r>
            <a:endParaRPr lang="en-US" sz="4200" b="1" i="0" u="none" strike="noStrike" cap="none" dirty="0" smtClean="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US" sz="4200" b="1" dirty="0" smtClean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Supervisors: Prof. </a:t>
            </a:r>
            <a:r>
              <a:rPr lang="en-US" sz="4200" b="1" dirty="0" smtClean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Moses </a:t>
            </a:r>
            <a:r>
              <a:rPr lang="en-US" sz="4200" b="1" dirty="0" err="1" smtClean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Musinguzi</a:t>
            </a:r>
            <a:r>
              <a:rPr lang="en-US" sz="4200" b="1" baseline="30000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200" b="1" baseline="30000" dirty="0" smtClean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&amp;</a:t>
            </a:r>
            <a:r>
              <a:rPr lang="en-US" sz="4200" b="1" dirty="0" smtClean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Dr. Allan </a:t>
            </a:r>
            <a:r>
              <a:rPr lang="en-US" sz="4200" b="1" dirty="0" err="1" smtClean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Mazimwe</a:t>
            </a:r>
            <a:endParaRPr sz="4200" b="1" i="0" u="none" strike="noStrike" cap="none" baseline="30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 baseline="30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Makerere University 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Kampala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2147259" y="4563680"/>
            <a:ext cx="25858193" cy="830997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Background</a:t>
            </a:r>
            <a:endParaRPr sz="48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19678586" y="11715420"/>
            <a:ext cx="8140625" cy="1077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Fig. 1 </a:t>
            </a:r>
            <a:r>
              <a:rPr lang="en-US" sz="2800" i="1" dirty="0" smtClean="0">
                <a:solidFill>
                  <a:schemeClr val="dk1"/>
                </a:solidFill>
              </a:rPr>
              <a:t>Manually Input Spatial &amp; Attribute Data (Land parcel, Name of owner, area to be acquired)  displayed on a static strip Map.</a:t>
            </a:r>
            <a:endParaRPr sz="2800" b="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3"/>
          <p:cNvSpPr txBox="1"/>
          <p:nvPr/>
        </p:nvSpPr>
        <p:spPr>
          <a:xfrm>
            <a:off x="2286322" y="13346108"/>
            <a:ext cx="25858193" cy="830997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Current Work</a:t>
            </a:r>
            <a:endParaRPr sz="48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2272712" y="30219017"/>
            <a:ext cx="25858193" cy="830997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Conclusion &amp; Expectations</a:t>
            </a:r>
            <a:endParaRPr sz="48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2250553" y="5593275"/>
            <a:ext cx="1463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1. Introduction (or educational background)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2244242" y="14423414"/>
            <a:ext cx="4934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1. Objectives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3"/>
          <p:cNvSpPr txBox="1"/>
          <p:nvPr/>
        </p:nvSpPr>
        <p:spPr>
          <a:xfrm>
            <a:off x="2250553" y="19720912"/>
            <a:ext cx="65668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2. </a:t>
            </a:r>
            <a:r>
              <a:rPr lang="en-US" sz="3600" b="1" i="0" u="none" strike="noStrike" cap="none" dirty="0" smtClean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Proposed Methodology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3"/>
          <p:cNvSpPr txBox="1"/>
          <p:nvPr/>
        </p:nvSpPr>
        <p:spPr>
          <a:xfrm>
            <a:off x="15875065" y="14485051"/>
            <a:ext cx="4576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3. </a:t>
            </a:r>
            <a:r>
              <a:rPr lang="en-US" sz="3600" b="1" i="0" u="none" strike="noStrike" cap="none" dirty="0" smtClean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Expected Results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3"/>
          <p:cNvSpPr/>
          <p:nvPr/>
        </p:nvSpPr>
        <p:spPr>
          <a:xfrm>
            <a:off x="19267237" y="27456076"/>
            <a:ext cx="8551974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Fig. </a:t>
            </a:r>
            <a:r>
              <a:rPr lang="en-US" sz="2800" i="1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dash board showing a map, summary statistics of land acquired and infographics; all being updated in real </a:t>
            </a:r>
            <a:r>
              <a:rPr lang="en-US" sz="2800" i="1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time.</a:t>
            </a:r>
            <a:r>
              <a:rPr lang="en-US" sz="2800" b="1" i="1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</a:t>
            </a:r>
            <a:r>
              <a:rPr lang="en-US" sz="2800" b="1" i="1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esriuk.com</a:t>
            </a:r>
            <a:endParaRPr sz="2800" b="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3"/>
          <p:cNvSpPr txBox="1"/>
          <p:nvPr/>
        </p:nvSpPr>
        <p:spPr>
          <a:xfrm>
            <a:off x="2663047" y="15282688"/>
            <a:ext cx="12587354" cy="403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57200">
              <a:buClr>
                <a:schemeClr val="dk1"/>
              </a:buClr>
              <a:buSzPts val="3200"/>
              <a:buFont typeface="Courier New"/>
              <a:buChar char="o"/>
            </a:pPr>
            <a:r>
              <a:rPr lang="en-US" sz="3200" dirty="0">
                <a:solidFill>
                  <a:schemeClr val="dk1"/>
                </a:solidFill>
              </a:rPr>
              <a:t>1.	To assess existing legal and institutional framework for land expropriation and SDI in Uganda </a:t>
            </a:r>
            <a:endParaRPr lang="en-US" sz="3200" dirty="0" smtClean="0">
              <a:solidFill>
                <a:schemeClr val="dk1"/>
              </a:solidFill>
            </a:endParaRPr>
          </a:p>
          <a:p>
            <a:pPr marL="457200" lvl="0" indent="-457200">
              <a:buClr>
                <a:schemeClr val="dk1"/>
              </a:buClr>
              <a:buSzPts val="3200"/>
              <a:buFont typeface="Courier New"/>
              <a:buChar char="o"/>
            </a:pPr>
            <a:r>
              <a:rPr lang="en-US" sz="3200" dirty="0" smtClean="0">
                <a:solidFill>
                  <a:schemeClr val="dk1"/>
                </a:solidFill>
              </a:rPr>
              <a:t>2</a:t>
            </a:r>
            <a:r>
              <a:rPr lang="en-US" sz="3200" dirty="0">
                <a:solidFill>
                  <a:schemeClr val="dk1"/>
                </a:solidFill>
              </a:rPr>
              <a:t>.	To assess the suitability of existing land acquisition datasets and workflows for use in Machine Learning.</a:t>
            </a:r>
          </a:p>
          <a:p>
            <a:pPr marL="457200" lvl="0" indent="-457200">
              <a:buClr>
                <a:schemeClr val="dk1"/>
              </a:buClr>
              <a:buSzPts val="3200"/>
              <a:buFont typeface="Courier New"/>
              <a:buChar char="o"/>
            </a:pPr>
            <a:r>
              <a:rPr lang="en-US" sz="3200" dirty="0">
                <a:solidFill>
                  <a:schemeClr val="dk1"/>
                </a:solidFill>
              </a:rPr>
              <a:t>3.	To assess the technical Capacity of Uganda MDAs to integrate Machine Learning and SDI in the Land expropriation process</a:t>
            </a:r>
          </a:p>
          <a:p>
            <a:pPr marL="457200" lvl="0" indent="-457200">
              <a:buClr>
                <a:schemeClr val="dk1"/>
              </a:buClr>
              <a:buSzPts val="3200"/>
              <a:buFont typeface="Courier New"/>
              <a:buChar char="o"/>
            </a:pPr>
            <a:r>
              <a:rPr lang="en-US" sz="3200" dirty="0">
                <a:solidFill>
                  <a:schemeClr val="dk1"/>
                </a:solidFill>
              </a:rPr>
              <a:t>4.	To develop and train a model for fast tracking land administration during land Acquisition.</a:t>
            </a:r>
            <a:endParaRPr lang="en-US" sz="3200" dirty="0">
              <a:solidFill>
                <a:schemeClr val="dk1"/>
              </a:solidFill>
            </a:endParaRPr>
          </a:p>
        </p:txBody>
      </p:sp>
      <p:sp>
        <p:nvSpPr>
          <p:cNvPr id="101" name="Google Shape;101;p13"/>
          <p:cNvSpPr txBox="1"/>
          <p:nvPr/>
        </p:nvSpPr>
        <p:spPr>
          <a:xfrm>
            <a:off x="2767186" y="20685361"/>
            <a:ext cx="12412464" cy="403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lvl="0" indent="-514350"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n-US" sz="3200" dirty="0" smtClean="0">
                <a:solidFill>
                  <a:schemeClr val="dk1"/>
                </a:solidFill>
              </a:rPr>
              <a:t>Review </a:t>
            </a:r>
            <a:r>
              <a:rPr lang="en-US" sz="3200" dirty="0">
                <a:solidFill>
                  <a:schemeClr val="dk1"/>
                </a:solidFill>
              </a:rPr>
              <a:t>existing legal &amp; institutional framework supporting Land Expropriation</a:t>
            </a:r>
          </a:p>
          <a:p>
            <a:pPr marL="514350" lvl="0" indent="-514350"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n-US" sz="3200" dirty="0" smtClean="0">
                <a:solidFill>
                  <a:schemeClr val="dk1"/>
                </a:solidFill>
              </a:rPr>
              <a:t>Perform </a:t>
            </a:r>
            <a:r>
              <a:rPr lang="en-US" sz="3200" dirty="0">
                <a:solidFill>
                  <a:schemeClr val="dk1"/>
                </a:solidFill>
              </a:rPr>
              <a:t>Machine Learning Readiness Checks on Land Expropriation processes </a:t>
            </a:r>
            <a:r>
              <a:rPr lang="en-US" sz="3200" dirty="0" smtClean="0">
                <a:solidFill>
                  <a:schemeClr val="dk1"/>
                </a:solidFill>
              </a:rPr>
              <a:t>and datasets </a:t>
            </a:r>
            <a:r>
              <a:rPr lang="en-US" sz="3200" dirty="0">
                <a:solidFill>
                  <a:schemeClr val="dk1"/>
                </a:solidFill>
              </a:rPr>
              <a:t>from different MDAs </a:t>
            </a:r>
          </a:p>
          <a:p>
            <a:pPr marL="514350" lvl="0" indent="-514350"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n-US" sz="3200" dirty="0" smtClean="0">
                <a:solidFill>
                  <a:schemeClr val="dk1"/>
                </a:solidFill>
              </a:rPr>
              <a:t>Assess </a:t>
            </a:r>
            <a:r>
              <a:rPr lang="en-US" sz="3200" dirty="0">
                <a:solidFill>
                  <a:schemeClr val="dk1"/>
                </a:solidFill>
              </a:rPr>
              <a:t>the Capacity and readiness of Uganda Ministries and MDAs to integrate Machine Learning in the Land Expropriation and National Land Information System.</a:t>
            </a:r>
          </a:p>
          <a:p>
            <a:pPr marL="514350" lvl="0" indent="-514350"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n-US" sz="3200" dirty="0" smtClean="0">
                <a:solidFill>
                  <a:schemeClr val="dk1"/>
                </a:solidFill>
              </a:rPr>
              <a:t>Design </a:t>
            </a:r>
            <a:r>
              <a:rPr lang="en-US" sz="3200" dirty="0">
                <a:solidFill>
                  <a:schemeClr val="dk1"/>
                </a:solidFill>
              </a:rPr>
              <a:t>a model and train it using available spatial/ attribute data.</a:t>
            </a:r>
            <a:endParaRPr lang="en-US" sz="3200" dirty="0">
              <a:solidFill>
                <a:schemeClr val="dk1"/>
              </a:solidFill>
            </a:endParaRPr>
          </a:p>
        </p:txBody>
      </p:sp>
      <p:sp>
        <p:nvSpPr>
          <p:cNvPr id="102" name="Google Shape;102;p13"/>
          <p:cNvSpPr txBox="1"/>
          <p:nvPr/>
        </p:nvSpPr>
        <p:spPr>
          <a:xfrm>
            <a:off x="2403259" y="9021319"/>
            <a:ext cx="7881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2. Problem statement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3"/>
          <p:cNvSpPr txBox="1"/>
          <p:nvPr/>
        </p:nvSpPr>
        <p:spPr>
          <a:xfrm>
            <a:off x="2711329" y="9778250"/>
            <a:ext cx="14806200" cy="353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buSzPts val="3200"/>
            </a:pPr>
            <a:r>
              <a:rPr lang="en-US" sz="3200" dirty="0">
                <a:solidFill>
                  <a:schemeClr val="dk1"/>
                </a:solidFill>
              </a:rPr>
              <a:t>Despite adoption of </a:t>
            </a:r>
            <a:r>
              <a:rPr lang="en-US" sz="3200" dirty="0" smtClean="0">
                <a:solidFill>
                  <a:schemeClr val="dk1"/>
                </a:solidFill>
              </a:rPr>
              <a:t>SDI in the National Land </a:t>
            </a:r>
            <a:r>
              <a:rPr lang="en-US" sz="3200" dirty="0">
                <a:solidFill>
                  <a:schemeClr val="dk1"/>
                </a:solidFill>
              </a:rPr>
              <a:t>Information </a:t>
            </a:r>
            <a:r>
              <a:rPr lang="en-US" sz="3200" dirty="0" smtClean="0">
                <a:solidFill>
                  <a:schemeClr val="dk1"/>
                </a:solidFill>
              </a:rPr>
              <a:t>System (NLIS), critical and recurrent </a:t>
            </a:r>
            <a:r>
              <a:rPr lang="en-US" sz="3200" dirty="0">
                <a:solidFill>
                  <a:schemeClr val="dk1"/>
                </a:solidFill>
              </a:rPr>
              <a:t>land administration components like mutation &amp; transfer remain </a:t>
            </a:r>
            <a:r>
              <a:rPr lang="en-US" sz="3200" dirty="0" err="1">
                <a:solidFill>
                  <a:schemeClr val="dk1"/>
                </a:solidFill>
              </a:rPr>
              <a:t>siloed</a:t>
            </a:r>
            <a:r>
              <a:rPr lang="en-US" sz="3200" dirty="0" smtClean="0">
                <a:solidFill>
                  <a:schemeClr val="dk1"/>
                </a:solidFill>
              </a:rPr>
              <a:t>. There's </a:t>
            </a:r>
            <a:r>
              <a:rPr lang="en-US" sz="3200" dirty="0">
                <a:solidFill>
                  <a:schemeClr val="dk1"/>
                </a:solidFill>
              </a:rPr>
              <a:t>no ML-driven linkage to support efficient land acquisition workflows</a:t>
            </a:r>
            <a:r>
              <a:rPr lang="en-US" sz="3200" dirty="0" smtClean="0">
                <a:solidFill>
                  <a:schemeClr val="dk1"/>
                </a:solidFill>
              </a:rPr>
              <a:t>. The aim of this study is </a:t>
            </a:r>
            <a:r>
              <a:rPr lang="en-US" sz="3200" dirty="0">
                <a:solidFill>
                  <a:schemeClr val="dk1"/>
                </a:solidFill>
              </a:rPr>
              <a:t>to </a:t>
            </a:r>
            <a:r>
              <a:rPr lang="en-US" sz="3200" dirty="0" smtClean="0">
                <a:solidFill>
                  <a:schemeClr val="dk1"/>
                </a:solidFill>
              </a:rPr>
              <a:t>design and train a machine learning model that automates </a:t>
            </a:r>
            <a:r>
              <a:rPr lang="en-US" sz="3200" dirty="0">
                <a:solidFill>
                  <a:schemeClr val="dk1"/>
                </a:solidFill>
              </a:rPr>
              <a:t>spatial data </a:t>
            </a:r>
            <a:r>
              <a:rPr lang="en-US" sz="3200" dirty="0" smtClean="0">
                <a:solidFill>
                  <a:schemeClr val="dk1"/>
                </a:solidFill>
              </a:rPr>
              <a:t>handling, enhances </a:t>
            </a:r>
            <a:r>
              <a:rPr lang="en-US" sz="3200" dirty="0">
                <a:solidFill>
                  <a:schemeClr val="dk1"/>
                </a:solidFill>
              </a:rPr>
              <a:t>data integration &amp; </a:t>
            </a:r>
            <a:r>
              <a:rPr lang="en-US" sz="3200" dirty="0" smtClean="0">
                <a:solidFill>
                  <a:schemeClr val="dk1"/>
                </a:solidFill>
              </a:rPr>
              <a:t>retrieval and supports </a:t>
            </a:r>
            <a:r>
              <a:rPr lang="en-US" sz="3200" dirty="0">
                <a:solidFill>
                  <a:schemeClr val="dk1"/>
                </a:solidFill>
              </a:rPr>
              <a:t>predictive modeling for land </a:t>
            </a:r>
            <a:r>
              <a:rPr lang="en-US" sz="3200" dirty="0" smtClean="0">
                <a:solidFill>
                  <a:schemeClr val="dk1"/>
                </a:solidFill>
              </a:rPr>
              <a:t>workflows while adding </a:t>
            </a:r>
            <a:r>
              <a:rPr lang="en-US" sz="3200" dirty="0">
                <a:solidFill>
                  <a:schemeClr val="dk1"/>
                </a:solidFill>
              </a:rPr>
              <a:t>intelligence to SDI-based land administration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3"/>
          <p:cNvSpPr/>
          <p:nvPr/>
        </p:nvSpPr>
        <p:spPr>
          <a:xfrm>
            <a:off x="2320698" y="31412010"/>
            <a:ext cx="25552781" cy="1227441"/>
          </a:xfrm>
          <a:custGeom>
            <a:avLst/>
            <a:gdLst/>
            <a:ahLst/>
            <a:cxnLst/>
            <a:rect l="l" t="t" r="r" b="b"/>
            <a:pathLst>
              <a:path w="25552781" h="6093976" extrusionOk="0">
                <a:moveTo>
                  <a:pt x="0" y="0"/>
                </a:moveTo>
                <a:lnTo>
                  <a:pt x="25509238" y="0"/>
                </a:lnTo>
                <a:lnTo>
                  <a:pt x="25552781" y="3220148"/>
                </a:lnTo>
                <a:lnTo>
                  <a:pt x="9810207" y="3318586"/>
                </a:lnTo>
                <a:lnTo>
                  <a:pt x="0" y="609397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3200" dirty="0"/>
              <a:t>Integrating ML into </a:t>
            </a:r>
            <a:r>
              <a:rPr lang="en-US" sz="3200" dirty="0" smtClean="0"/>
              <a:t>the National Land Information System will boost </a:t>
            </a:r>
            <a:r>
              <a:rPr lang="en-US" sz="3200" dirty="0"/>
              <a:t>operational </a:t>
            </a:r>
            <a:r>
              <a:rPr lang="en-US" sz="3200" dirty="0" smtClean="0"/>
              <a:t>efficiency,  improve </a:t>
            </a:r>
            <a:r>
              <a:rPr lang="en-US" sz="3200" dirty="0"/>
              <a:t>data integration in land </a:t>
            </a:r>
            <a:r>
              <a:rPr lang="en-US" sz="3200" dirty="0" smtClean="0"/>
              <a:t>administration while supporting </a:t>
            </a:r>
            <a:r>
              <a:rPr lang="en-US" sz="3200" dirty="0"/>
              <a:t>evidence-based decision-making </a:t>
            </a:r>
            <a:r>
              <a:rPr lang="en-US" sz="3200" dirty="0" smtClean="0"/>
              <a:t>during </a:t>
            </a:r>
            <a:r>
              <a:rPr lang="en-US" sz="3200" dirty="0"/>
              <a:t>land </a:t>
            </a:r>
            <a:r>
              <a:rPr lang="en-US" sz="3200" dirty="0" smtClean="0"/>
              <a:t>expropriation.</a:t>
            </a:r>
            <a:endParaRPr lang="en-US" sz="3200" dirty="0"/>
          </a:p>
        </p:txBody>
      </p:sp>
      <p:pic>
        <p:nvPicPr>
          <p:cNvPr id="105" name="Google Shape;10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626939" y="6813590"/>
            <a:ext cx="8128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3"/>
          <p:cNvSpPr/>
          <p:nvPr/>
        </p:nvSpPr>
        <p:spPr>
          <a:xfrm>
            <a:off x="10571095" y="26479415"/>
            <a:ext cx="6317358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Fig. 2 </a:t>
            </a:r>
            <a:r>
              <a:rPr lang="en-US" sz="2800" b="0" i="1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illustration of the proposed methodology for the study</a:t>
            </a:r>
            <a:endParaRPr sz="2800" b="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980747" y="21550847"/>
            <a:ext cx="8128000" cy="54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3"/>
          <p:cNvSpPr txBox="1"/>
          <p:nvPr/>
        </p:nvSpPr>
        <p:spPr>
          <a:xfrm>
            <a:off x="2287588" y="32874585"/>
            <a:ext cx="25858193" cy="830997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References &amp; Acknowledgment (if needed)</a:t>
            </a:r>
            <a:endParaRPr sz="48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0" name="Google Shape;110;p13"/>
          <p:cNvSpPr txBox="1"/>
          <p:nvPr/>
        </p:nvSpPr>
        <p:spPr>
          <a:xfrm>
            <a:off x="2767186" y="1398812"/>
            <a:ext cx="25020059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5400"/>
            </a:pPr>
            <a:r>
              <a:rPr lang="en-US" sz="5400" b="1" dirty="0" err="1" smtClean="0">
                <a:solidFill>
                  <a:srgbClr val="008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GeoAI</a:t>
            </a:r>
            <a:r>
              <a:rPr lang="en-US" sz="5400" b="1" dirty="0" smtClean="0">
                <a:solidFill>
                  <a:srgbClr val="008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&amp; ML in NLIS; Enhancing </a:t>
            </a:r>
            <a:r>
              <a:rPr lang="en-US" sz="5400" b="1" dirty="0">
                <a:solidFill>
                  <a:srgbClr val="008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Uganda’s </a:t>
            </a:r>
            <a:r>
              <a:rPr lang="en-US" sz="5400" b="1" dirty="0" smtClean="0">
                <a:solidFill>
                  <a:srgbClr val="008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Land Expropriation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3"/>
          <p:cNvSpPr txBox="1"/>
          <p:nvPr/>
        </p:nvSpPr>
        <p:spPr>
          <a:xfrm>
            <a:off x="15201809" y="15429178"/>
            <a:ext cx="12953873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57200">
              <a:buSzPts val="32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dk1"/>
                </a:solidFill>
              </a:rPr>
              <a:t>Identified gaps in laws &amp; workflows limiting ML/</a:t>
            </a:r>
            <a:r>
              <a:rPr lang="en-US" sz="3200" dirty="0" err="1">
                <a:solidFill>
                  <a:schemeClr val="dk1"/>
                </a:solidFill>
              </a:rPr>
              <a:t>GeoAI</a:t>
            </a:r>
            <a:r>
              <a:rPr lang="en-US" sz="3200" dirty="0">
                <a:solidFill>
                  <a:schemeClr val="dk1"/>
                </a:solidFill>
              </a:rPr>
              <a:t> </a:t>
            </a:r>
            <a:r>
              <a:rPr lang="en-US" sz="3200" dirty="0" smtClean="0">
                <a:solidFill>
                  <a:schemeClr val="dk1"/>
                </a:solidFill>
              </a:rPr>
              <a:t>adoption</a:t>
            </a:r>
          </a:p>
          <a:p>
            <a:pPr marL="457200" lvl="0" indent="-457200">
              <a:buSzPts val="3200"/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dk1"/>
                </a:solidFill>
              </a:rPr>
              <a:t>Assessment </a:t>
            </a:r>
            <a:r>
              <a:rPr lang="en-US" sz="3200" dirty="0">
                <a:solidFill>
                  <a:schemeClr val="dk1"/>
                </a:solidFill>
              </a:rPr>
              <a:t>of dataset suitability for machine </a:t>
            </a:r>
            <a:r>
              <a:rPr lang="en-US" sz="3200" dirty="0" smtClean="0">
                <a:solidFill>
                  <a:schemeClr val="dk1"/>
                </a:solidFill>
              </a:rPr>
              <a:t>learning</a:t>
            </a:r>
          </a:p>
          <a:p>
            <a:pPr marL="457200" lvl="0" indent="-457200">
              <a:buSzPts val="3200"/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dk1"/>
                </a:solidFill>
              </a:rPr>
              <a:t>Technical </a:t>
            </a:r>
            <a:r>
              <a:rPr lang="en-US" sz="3200" dirty="0">
                <a:solidFill>
                  <a:schemeClr val="dk1"/>
                </a:solidFill>
              </a:rPr>
              <a:t>capacity map of Uganda's </a:t>
            </a:r>
            <a:r>
              <a:rPr lang="en-US" sz="3200" dirty="0" smtClean="0">
                <a:solidFill>
                  <a:schemeClr val="dk1"/>
                </a:solidFill>
              </a:rPr>
              <a:t>MDAs</a:t>
            </a:r>
          </a:p>
          <a:p>
            <a:pPr marL="457200" lvl="0" indent="-457200">
              <a:buSzPts val="3200"/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dk1"/>
                </a:solidFill>
              </a:rPr>
              <a:t>Prototype </a:t>
            </a:r>
            <a:r>
              <a:rPr lang="en-US" sz="3200" dirty="0">
                <a:solidFill>
                  <a:schemeClr val="dk1"/>
                </a:solidFill>
              </a:rPr>
              <a:t>ML model for accelerating land acquisition processes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3"/>
          <p:cNvSpPr txBox="1"/>
          <p:nvPr/>
        </p:nvSpPr>
        <p:spPr>
          <a:xfrm>
            <a:off x="18740387" y="39050875"/>
            <a:ext cx="9265065" cy="212365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Contact: </a:t>
            </a:r>
            <a:r>
              <a:rPr lang="en-US" sz="44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myemail@my-univ.fr</a:t>
            </a:r>
            <a:endParaRPr sz="4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My Postal address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 be my pictures</a:t>
            </a:r>
            <a:endParaRPr sz="4400" b="1" i="0" u="none" strike="noStrike" cap="none" dirty="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13" name="Google Shape;113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78547" y="38525945"/>
            <a:ext cx="15903782" cy="2680517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101;p13"/>
          <p:cNvSpPr txBox="1"/>
          <p:nvPr/>
        </p:nvSpPr>
        <p:spPr>
          <a:xfrm>
            <a:off x="2244242" y="34096289"/>
            <a:ext cx="25858193" cy="3924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spcAft>
                <a:spcPts val="600"/>
              </a:spcAft>
              <a:buClr>
                <a:schemeClr val="dk1"/>
              </a:buClr>
              <a:buSzPts val="3200"/>
            </a:pPr>
            <a:r>
              <a:rPr lang="en-US" sz="3200" dirty="0">
                <a:solidFill>
                  <a:schemeClr val="dk1"/>
                </a:solidFill>
              </a:rPr>
              <a:t>A.P. </a:t>
            </a:r>
            <a:r>
              <a:rPr lang="en-US" sz="3200" dirty="0" err="1">
                <a:solidFill>
                  <a:schemeClr val="dk1"/>
                </a:solidFill>
              </a:rPr>
              <a:t>Frenţ</a:t>
            </a:r>
            <a:r>
              <a:rPr lang="en-US" sz="3200" dirty="0">
                <a:solidFill>
                  <a:schemeClr val="dk1"/>
                </a:solidFill>
              </a:rPr>
              <a:t>, A.C. </a:t>
            </a:r>
            <a:r>
              <a:rPr lang="en-US" sz="3200" dirty="0" err="1">
                <a:solidFill>
                  <a:schemeClr val="dk1"/>
                </a:solidFill>
              </a:rPr>
              <a:t>Badea</a:t>
            </a:r>
            <a:r>
              <a:rPr lang="en-US" sz="3200" dirty="0">
                <a:solidFill>
                  <a:schemeClr val="dk1"/>
                </a:solidFill>
              </a:rPr>
              <a:t>, P.I. </a:t>
            </a:r>
            <a:r>
              <a:rPr lang="en-US" sz="3200" dirty="0" err="1">
                <a:solidFill>
                  <a:schemeClr val="dk1"/>
                </a:solidFill>
              </a:rPr>
              <a:t>Dragomir</a:t>
            </a:r>
            <a:r>
              <a:rPr lang="en-US" sz="3200" dirty="0">
                <a:solidFill>
                  <a:schemeClr val="dk1"/>
                </a:solidFill>
              </a:rPr>
              <a:t> (2022). Geospatial Data Management Related to Expropriation Works: Research Gate.</a:t>
            </a:r>
          </a:p>
          <a:p>
            <a:pPr lvl="0">
              <a:spcAft>
                <a:spcPts val="600"/>
              </a:spcAft>
              <a:buClr>
                <a:schemeClr val="dk1"/>
              </a:buClr>
              <a:buSzPts val="3200"/>
            </a:pPr>
            <a:r>
              <a:rPr lang="en-US" sz="3200" dirty="0" smtClean="0">
                <a:solidFill>
                  <a:schemeClr val="dk1"/>
                </a:solidFill>
              </a:rPr>
              <a:t>GSDI </a:t>
            </a:r>
            <a:r>
              <a:rPr lang="en-US" sz="3200" dirty="0">
                <a:solidFill>
                  <a:schemeClr val="dk1"/>
                </a:solidFill>
              </a:rPr>
              <a:t>Association. (2004). Developing spatial data infrastructures: The SDI cookbook (Version 2.0). Global Spatial Data Infrastructure Association.</a:t>
            </a:r>
          </a:p>
          <a:p>
            <a:pPr lvl="0">
              <a:spcAft>
                <a:spcPts val="600"/>
              </a:spcAft>
              <a:buClr>
                <a:schemeClr val="dk1"/>
              </a:buClr>
              <a:buSzPts val="3200"/>
            </a:pPr>
            <a:r>
              <a:rPr lang="en-US" sz="3200" dirty="0" err="1" smtClean="0">
                <a:solidFill>
                  <a:schemeClr val="dk1"/>
                </a:solidFill>
              </a:rPr>
              <a:t>Musinguzi</a:t>
            </a:r>
            <a:r>
              <a:rPr lang="en-US" sz="3200" dirty="0">
                <a:solidFill>
                  <a:schemeClr val="dk1"/>
                </a:solidFill>
              </a:rPr>
              <a:t>, M., </a:t>
            </a:r>
            <a:r>
              <a:rPr lang="en-US" sz="3200" dirty="0" err="1">
                <a:solidFill>
                  <a:schemeClr val="dk1"/>
                </a:solidFill>
              </a:rPr>
              <a:t>Tickodri-Togboa</a:t>
            </a:r>
            <a:r>
              <a:rPr lang="en-US" sz="3200" dirty="0">
                <a:solidFill>
                  <a:schemeClr val="dk1"/>
                </a:solidFill>
              </a:rPr>
              <a:t>, S.S. and Gerhard, B (2004). Opportunities and Challenges For SDI Development in Developing Countries - A Case Study Of Uganda: </a:t>
            </a:r>
            <a:r>
              <a:rPr lang="en-US" sz="3200" dirty="0" err="1">
                <a:solidFill>
                  <a:schemeClr val="dk1"/>
                </a:solidFill>
              </a:rPr>
              <a:t>ResaerchGate</a:t>
            </a:r>
            <a:endParaRPr lang="en-US" sz="3200" dirty="0">
              <a:solidFill>
                <a:schemeClr val="dk1"/>
              </a:solidFill>
            </a:endParaRPr>
          </a:p>
          <a:p>
            <a:pPr lvl="0">
              <a:spcAft>
                <a:spcPts val="600"/>
              </a:spcAft>
              <a:buClr>
                <a:schemeClr val="dk1"/>
              </a:buClr>
              <a:buSzPts val="3200"/>
            </a:pPr>
            <a:r>
              <a:rPr lang="en-US" sz="3200" dirty="0" err="1" smtClean="0">
                <a:solidFill>
                  <a:schemeClr val="dk1"/>
                </a:solidFill>
              </a:rPr>
              <a:t>Musinguzi</a:t>
            </a:r>
            <a:r>
              <a:rPr lang="en-US" sz="3200" dirty="0">
                <a:solidFill>
                  <a:schemeClr val="dk1"/>
                </a:solidFill>
              </a:rPr>
              <a:t>, M. (2011). A Tree Model for Diffusion of Spatial Data Infrastructures in Developing Countries: Semantic Scholar</a:t>
            </a:r>
          </a:p>
          <a:p>
            <a:pPr lvl="0">
              <a:spcAft>
                <a:spcPts val="600"/>
              </a:spcAft>
              <a:buClr>
                <a:schemeClr val="dk1"/>
              </a:buClr>
              <a:buSzPts val="3200"/>
            </a:pPr>
            <a:r>
              <a:rPr lang="en-US" sz="3200" dirty="0" err="1" smtClean="0">
                <a:solidFill>
                  <a:schemeClr val="dk1"/>
                </a:solidFill>
              </a:rPr>
              <a:t>Musinguzi</a:t>
            </a:r>
            <a:r>
              <a:rPr lang="en-US" sz="3200" dirty="0">
                <a:solidFill>
                  <a:schemeClr val="dk1"/>
                </a:solidFill>
              </a:rPr>
              <a:t>, M., </a:t>
            </a:r>
            <a:r>
              <a:rPr lang="en-US" sz="3200" dirty="0" err="1">
                <a:solidFill>
                  <a:schemeClr val="dk1"/>
                </a:solidFill>
              </a:rPr>
              <a:t>Tickodri-Togboa</a:t>
            </a:r>
            <a:r>
              <a:rPr lang="en-US" sz="3200" dirty="0">
                <a:solidFill>
                  <a:schemeClr val="dk1"/>
                </a:solidFill>
              </a:rPr>
              <a:t>, S.S. and Gerhard, B (2012). Interoperability of GIS Data in Uganda: </a:t>
            </a:r>
            <a:r>
              <a:rPr lang="en-US" sz="3200" dirty="0" err="1">
                <a:solidFill>
                  <a:schemeClr val="dk1"/>
                </a:solidFill>
              </a:rPr>
              <a:t>ResearchGate</a:t>
            </a:r>
            <a:endParaRPr lang="en-US" sz="3200" dirty="0">
              <a:solidFill>
                <a:schemeClr val="dk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6939" y="6381707"/>
            <a:ext cx="8148356" cy="51349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6212" y="21394672"/>
            <a:ext cx="11048350" cy="60388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619" y="24662147"/>
            <a:ext cx="7450476" cy="558785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518</Words>
  <Application>Microsoft Office PowerPoint</Application>
  <PresentationFormat>Custom</PresentationFormat>
  <Paragraphs>40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Rounded</vt:lpstr>
      <vt:lpstr>Calibri</vt:lpstr>
      <vt:lpstr>Courier New</vt:lpstr>
      <vt:lpstr>Verdana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Immaculate Asiimwe</dc:creator>
  <cp:lastModifiedBy>Imax</cp:lastModifiedBy>
  <cp:revision>16</cp:revision>
  <dcterms:modified xsi:type="dcterms:W3CDTF">2025-06-30T11:24:04Z</dcterms:modified>
</cp:coreProperties>
</file>