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RL11F1XQeza5i5MEA4dV/Pigm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612" y="24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16150" y="685800"/>
            <a:ext cx="2425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2270999" y="13298400"/>
            <a:ext cx="25737979" cy="9176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541997" y="24258164"/>
            <a:ext cx="21195983" cy="1093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lvl="0" algn="ctr">
              <a:spcBef>
                <a:spcPts val="2920"/>
              </a:spcBef>
              <a:spcAft>
                <a:spcPts val="0"/>
              </a:spcAft>
              <a:buClr>
                <a:srgbClr val="888888"/>
              </a:buClr>
              <a:buSzPts val="146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560"/>
              </a:spcBef>
              <a:spcAft>
                <a:spcPts val="0"/>
              </a:spcAft>
              <a:buClr>
                <a:srgbClr val="888888"/>
              </a:buClr>
              <a:buSzPts val="1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200"/>
              </a:spcBef>
              <a:spcAft>
                <a:spcPts val="0"/>
              </a:spcAft>
              <a:buClr>
                <a:srgbClr val="888888"/>
              </a:buClr>
              <a:buSzPts val="110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014165" y="10488497"/>
            <a:ext cx="28251646" cy="27251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096491" y="16570824"/>
            <a:ext cx="36525976" cy="6812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6781831" y="10010163"/>
            <a:ext cx="36525976" cy="19934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2391911" y="27508444"/>
            <a:ext cx="25737979" cy="8502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300"/>
              <a:buFont typeface="Calibri"/>
              <a:buNone/>
              <a:defRPr sz="183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2391911" y="18144085"/>
            <a:ext cx="25737979" cy="936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marL="457200" lvl="0" indent="-228600" algn="l">
              <a:spcBef>
                <a:spcPts val="1820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 sz="91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640"/>
              </a:spcBef>
              <a:spcAft>
                <a:spcPts val="0"/>
              </a:spcAft>
              <a:buClr>
                <a:srgbClr val="888888"/>
              </a:buClr>
              <a:buSzPts val="8200"/>
              <a:buNone/>
              <a:defRPr sz="82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460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 sz="73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28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513999" y="9988663"/>
            <a:ext cx="13373656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1041400" algn="l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Char char="•"/>
              <a:defRPr sz="12800"/>
            </a:lvl1pPr>
            <a:lvl2pPr marL="914400" lvl="1" indent="-927100" algn="l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–"/>
              <a:defRPr sz="11000"/>
            </a:lvl2pPr>
            <a:lvl3pPr marL="1371600" lvl="2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3pPr>
            <a:lvl4pPr marL="1828800" lvl="3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–"/>
              <a:defRPr sz="8200"/>
            </a:lvl4pPr>
            <a:lvl5pPr marL="2286000" lvl="4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»"/>
              <a:defRPr sz="8200"/>
            </a:lvl5pPr>
            <a:lvl6pPr marL="2743200" lvl="5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6pPr>
            <a:lvl7pPr marL="3200400" lvl="6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7pPr>
            <a:lvl8pPr marL="3657600" lvl="7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8pPr>
            <a:lvl9pPr marL="4114800" lvl="8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15392321" y="9988663"/>
            <a:ext cx="13373656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1041400" algn="l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Char char="•"/>
              <a:defRPr sz="12800"/>
            </a:lvl1pPr>
            <a:lvl2pPr marL="914400" lvl="1" indent="-927100" algn="l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–"/>
              <a:defRPr sz="11000"/>
            </a:lvl2pPr>
            <a:lvl3pPr marL="1371600" lvl="2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3pPr>
            <a:lvl4pPr marL="1828800" lvl="3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–"/>
              <a:defRPr sz="8200"/>
            </a:lvl4pPr>
            <a:lvl5pPr marL="2286000" lvl="4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»"/>
              <a:defRPr sz="8200"/>
            </a:lvl5pPr>
            <a:lvl6pPr marL="2743200" lvl="5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6pPr>
            <a:lvl7pPr marL="3200400" lvl="6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7pPr>
            <a:lvl8pPr marL="3657600" lvl="7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8pPr>
            <a:lvl9pPr marL="4114800" lvl="8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1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1514002" y="9582375"/>
            <a:ext cx="13378914" cy="399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marL="457200" lvl="0" indent="-228600" algn="l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 b="1"/>
            </a:lvl1pPr>
            <a:lvl2pPr marL="914400" lvl="1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2pPr>
            <a:lvl3pPr marL="1371600" lvl="2" indent="-2286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None/>
              <a:defRPr sz="8200" b="1"/>
            </a:lvl3pPr>
            <a:lvl4pPr marL="1828800" lvl="3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4pPr>
            <a:lvl5pPr marL="2286000" lvl="4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5pPr>
            <a:lvl6pPr marL="2743200" lvl="5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6pPr>
            <a:lvl7pPr marL="3200400" lvl="6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7pPr>
            <a:lvl8pPr marL="3657600" lvl="7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8pPr>
            <a:lvl9pPr marL="4114800" lvl="8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1514002" y="13575850"/>
            <a:ext cx="13378914" cy="24664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927100" algn="l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•"/>
              <a:defRPr sz="11000"/>
            </a:lvl1pPr>
            <a:lvl2pPr marL="914400" lvl="1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2pPr>
            <a:lvl3pPr marL="1371600" lvl="2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3pPr>
            <a:lvl4pPr marL="1828800" lvl="3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marL="2286000" lvl="4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marL="2743200" lvl="5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marL="3200400" lvl="6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marL="3657600" lvl="7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marL="4114800" lvl="8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5381810" y="9582375"/>
            <a:ext cx="13384168" cy="399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marL="457200" lvl="0" indent="-228600" algn="l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 b="1"/>
            </a:lvl1pPr>
            <a:lvl2pPr marL="914400" lvl="1" indent="-22860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9100" b="1"/>
            </a:lvl2pPr>
            <a:lvl3pPr marL="1371600" lvl="2" indent="-2286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None/>
              <a:defRPr sz="8200" b="1"/>
            </a:lvl3pPr>
            <a:lvl4pPr marL="1828800" lvl="3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4pPr>
            <a:lvl5pPr marL="2286000" lvl="4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5pPr>
            <a:lvl6pPr marL="2743200" lvl="5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6pPr>
            <a:lvl7pPr marL="3200400" lvl="6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7pPr>
            <a:lvl8pPr marL="3657600" lvl="7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8pPr>
            <a:lvl9pPr marL="4114800" lvl="8" indent="-22860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73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5381810" y="13575850"/>
            <a:ext cx="13384168" cy="24664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927100" algn="l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•"/>
              <a:defRPr sz="11000"/>
            </a:lvl1pPr>
            <a:lvl2pPr marL="914400" lvl="1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2pPr>
            <a:lvl3pPr marL="1371600" lvl="2" indent="-749300" algn="l">
              <a:spcBef>
                <a:spcPts val="164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8200"/>
            </a:lvl3pPr>
            <a:lvl4pPr marL="1828800" lvl="3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7300"/>
            </a:lvl4pPr>
            <a:lvl5pPr marL="2286000" lvl="4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7300"/>
            </a:lvl5pPr>
            <a:lvl6pPr marL="2743200" lvl="5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6pPr>
            <a:lvl7pPr marL="3200400" lvl="6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7pPr>
            <a:lvl8pPr marL="3657600" lvl="7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8pPr>
            <a:lvl9pPr marL="4114800" lvl="8" indent="-692150" algn="l">
              <a:spcBef>
                <a:spcPts val="1460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73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514002" y="1704417"/>
            <a:ext cx="9961904" cy="7253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Calibri"/>
              <a:buNone/>
              <a:defRPr sz="91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1838629" y="1704417"/>
            <a:ext cx="16927350" cy="36535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1155700" algn="l">
              <a:spcBef>
                <a:spcPts val="2920"/>
              </a:spcBef>
              <a:spcAft>
                <a:spcPts val="0"/>
              </a:spcAft>
              <a:buClr>
                <a:schemeClr val="dk1"/>
              </a:buClr>
              <a:buSzPts val="14600"/>
              <a:buChar char="•"/>
              <a:defRPr sz="14600"/>
            </a:lvl1pPr>
            <a:lvl2pPr marL="914400" lvl="1" indent="-1041400" algn="l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Char char="–"/>
              <a:defRPr sz="12800"/>
            </a:lvl2pPr>
            <a:lvl3pPr marL="1371600" lvl="2" indent="-927100" algn="l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Char char="•"/>
              <a:defRPr sz="11000"/>
            </a:lvl3pPr>
            <a:lvl4pPr marL="1828800" lvl="3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9100"/>
            </a:lvl4pPr>
            <a:lvl5pPr marL="2286000" lvl="4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»"/>
              <a:defRPr sz="9100"/>
            </a:lvl5pPr>
            <a:lvl6pPr marL="2743200" lvl="5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6pPr>
            <a:lvl7pPr marL="3200400" lvl="6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7pPr>
            <a:lvl8pPr marL="3657600" lvl="7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8pPr>
            <a:lvl9pPr marL="4114800" lvl="8" indent="-806450" algn="l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91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1514002" y="8958086"/>
            <a:ext cx="9961904" cy="2928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1pPr>
            <a:lvl2pPr marL="914400" lvl="1" indent="-228600" algn="l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/>
            </a:lvl2pPr>
            <a:lvl3pPr marL="1371600" lvl="2" indent="-22860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/>
            </a:lvl3pPr>
            <a:lvl4pPr marL="1828800" lvl="3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4pPr>
            <a:lvl5pPr marL="2286000" lvl="4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5pPr>
            <a:lvl6pPr marL="2743200" lvl="5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6pPr>
            <a:lvl7pPr marL="3200400" lvl="6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7pPr>
            <a:lvl8pPr marL="3657600" lvl="7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8pPr>
            <a:lvl9pPr marL="4114800" lvl="8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5935088" y="29965970"/>
            <a:ext cx="18167985" cy="35376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Calibri"/>
              <a:buNone/>
              <a:defRPr sz="91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5935088" y="3825021"/>
            <a:ext cx="18167985" cy="2568511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5935088" y="33503626"/>
            <a:ext cx="18167985" cy="5024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lvl="0" indent="-228600" algn="l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1pPr>
            <a:lvl2pPr marL="914400" lvl="1" indent="-228600" algn="l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5500"/>
            </a:lvl2pPr>
            <a:lvl3pPr marL="1371600" lvl="2" indent="-228600" algn="l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None/>
              <a:defRPr sz="4600"/>
            </a:lvl3pPr>
            <a:lvl4pPr marL="1828800" lvl="3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4pPr>
            <a:lvl5pPr marL="2286000" lvl="4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5pPr>
            <a:lvl6pPr marL="2743200" lvl="5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6pPr>
            <a:lvl7pPr marL="3200400" lvl="6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7pPr>
            <a:lvl8pPr marL="3657600" lvl="7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8pPr>
            <a:lvl9pPr marL="4114800" lvl="8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100"/>
              <a:buFont typeface="Calibri"/>
              <a:buNone/>
              <a:defRPr sz="20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t" anchorCtr="0">
            <a:normAutofit/>
          </a:bodyPr>
          <a:lstStyle>
            <a:lvl1pPr marL="457200" marR="0" lvl="0" indent="-1155700" algn="l" rtl="0">
              <a:spcBef>
                <a:spcPts val="2920"/>
              </a:spcBef>
              <a:spcAft>
                <a:spcPts val="0"/>
              </a:spcAft>
              <a:buClr>
                <a:schemeClr val="dk1"/>
              </a:buClr>
              <a:buSzPts val="14600"/>
              <a:buFont typeface="Arial"/>
              <a:buChar char="•"/>
              <a:defRPr sz="14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41400" algn="l" rtl="0">
              <a:spcBef>
                <a:spcPts val="256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Arial"/>
              <a:buChar char="–"/>
              <a:defRPr sz="1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27100" algn="l" rtl="0"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0"/>
              <a:buFont typeface="Arial"/>
              <a:buChar char="•"/>
              <a:defRPr sz="1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–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»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06450" algn="l" rtl="0"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51399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0345659" y="39677166"/>
            <a:ext cx="958865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1700649" y="39677166"/>
            <a:ext cx="7065329" cy="2279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5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mailto:otienofelix397@gmail.com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2711329" y="6572559"/>
            <a:ext cx="16029058" cy="3847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lvl="0" indent="-457200">
              <a:buFont typeface="Courier New" panose="02070309020205020404" pitchFamily="49" charset="0"/>
              <a:buChar char="o"/>
            </a:pPr>
            <a:r>
              <a:rPr lang="en-GB" sz="3200" dirty="0" smtClean="0">
                <a:solidFill>
                  <a:schemeClr val="dk1"/>
                </a:solidFill>
              </a:rPr>
              <a:t>Massive </a:t>
            </a:r>
            <a:r>
              <a:rPr lang="en-GB" sz="3200" dirty="0">
                <a:solidFill>
                  <a:schemeClr val="dk1"/>
                </a:solidFill>
              </a:rPr>
              <a:t>amounts of CO</a:t>
            </a:r>
            <a:r>
              <a:rPr lang="en-GB" sz="3200" baseline="-25000" dirty="0">
                <a:solidFill>
                  <a:schemeClr val="dk1"/>
                </a:solidFill>
              </a:rPr>
              <a:t>2</a:t>
            </a:r>
            <a:r>
              <a:rPr lang="en-GB" sz="3200" dirty="0">
                <a:solidFill>
                  <a:schemeClr val="dk1"/>
                </a:solidFill>
              </a:rPr>
              <a:t> have been released into the atmosphere </a:t>
            </a:r>
            <a:r>
              <a:rPr lang="en-GB" sz="3200" dirty="0" smtClean="0">
                <a:solidFill>
                  <a:schemeClr val="dk1"/>
                </a:solidFill>
              </a:rPr>
              <a:t>due to expanding </a:t>
            </a:r>
            <a:r>
              <a:rPr lang="en-GB" sz="3200" dirty="0">
                <a:solidFill>
                  <a:schemeClr val="dk1"/>
                </a:solidFill>
              </a:rPr>
              <a:t>usage of fossil </a:t>
            </a:r>
            <a:r>
              <a:rPr lang="en-GB" sz="3200" dirty="0" smtClean="0">
                <a:solidFill>
                  <a:schemeClr val="dk1"/>
                </a:solidFill>
              </a:rPr>
              <a:t>fuels.</a:t>
            </a:r>
          </a:p>
          <a:p>
            <a:pPr marL="457200" lvl="0" indent="-457200">
              <a:buFont typeface="Courier New" panose="02070309020205020404" pitchFamily="49" charset="0"/>
              <a:buChar char="o"/>
            </a:pPr>
            <a:r>
              <a:rPr lang="en-GB" sz="3200" dirty="0">
                <a:solidFill>
                  <a:schemeClr val="dk1"/>
                </a:solidFill>
              </a:rPr>
              <a:t>As a potential countermeasure to global warming, CO</a:t>
            </a:r>
            <a:r>
              <a:rPr lang="en-GB" sz="3200" baseline="-25000" dirty="0">
                <a:solidFill>
                  <a:schemeClr val="dk1"/>
                </a:solidFill>
              </a:rPr>
              <a:t>2</a:t>
            </a:r>
            <a:r>
              <a:rPr lang="en-GB" sz="3200" dirty="0">
                <a:solidFill>
                  <a:schemeClr val="dk1"/>
                </a:solidFill>
              </a:rPr>
              <a:t> capture technology has generated a lot of </a:t>
            </a:r>
            <a:r>
              <a:rPr lang="en-GB" sz="3200" dirty="0" smtClean="0">
                <a:solidFill>
                  <a:schemeClr val="dk1"/>
                </a:solidFill>
              </a:rPr>
              <a:t>attention</a:t>
            </a:r>
            <a:endParaRPr dirty="0"/>
          </a:p>
          <a:p>
            <a:pPr marL="457200" lvl="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 panose="02070309020205020404" pitchFamily="49" charset="0"/>
              <a:buChar char="o"/>
            </a:pPr>
            <a:r>
              <a:rPr lang="en-GB" sz="3200" dirty="0"/>
              <a:t>Zeolite-</a:t>
            </a:r>
            <a:r>
              <a:rPr lang="en-GB" sz="3200" dirty="0" err="1"/>
              <a:t>templated</a:t>
            </a:r>
            <a:r>
              <a:rPr lang="en-GB" sz="3200" dirty="0"/>
              <a:t> carbon (ZTC) is a special type of ordered porous carbon which  has </a:t>
            </a:r>
            <a:r>
              <a:rPr lang="en-GB" sz="3200" dirty="0" err="1"/>
              <a:t>nanographenes</a:t>
            </a:r>
            <a:r>
              <a:rPr lang="en-GB" sz="3200" dirty="0"/>
              <a:t> that resemble </a:t>
            </a:r>
            <a:r>
              <a:rPr lang="en-GB" sz="3200" dirty="0" err="1"/>
              <a:t>buckybowls</a:t>
            </a:r>
            <a:r>
              <a:rPr lang="en-GB" sz="3200" dirty="0"/>
              <a:t> </a:t>
            </a:r>
            <a:endParaRPr lang="en-GB" sz="3200" dirty="0" smtClean="0"/>
          </a:p>
          <a:p>
            <a:pPr marL="457200" lvl="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 panose="02070309020205020404" pitchFamily="49" charset="0"/>
              <a:buChar char="o"/>
            </a:pPr>
            <a:endParaRPr sz="3200" dirty="0"/>
          </a:p>
        </p:txBody>
      </p:sp>
      <p:sp>
        <p:nvSpPr>
          <p:cNvPr id="90" name="Google Shape;90;p1"/>
          <p:cNvSpPr txBox="1"/>
          <p:nvPr/>
        </p:nvSpPr>
        <p:spPr>
          <a:xfrm>
            <a:off x="2250554" y="2610174"/>
            <a:ext cx="25858193" cy="1261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1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Felix Okello</a:t>
            </a:r>
            <a:r>
              <a:rPr lang="en-US" sz="4200" b="1" i="0" u="none" strike="noStrike" cap="none" baseline="30000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1</a:t>
            </a:r>
            <a:r>
              <a:rPr lang="en-US" sz="4200" b="1" i="0" u="none" strike="noStrike" cap="none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, </a:t>
            </a:r>
            <a:r>
              <a:rPr lang="en-US" sz="4200" b="1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Anthony Pembere</a:t>
            </a:r>
            <a:r>
              <a:rPr lang="en-US" sz="4200" b="1" i="0" u="none" strike="noStrike" cap="none" baseline="30000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2</a:t>
            </a:r>
            <a:endParaRPr sz="4200" b="1" i="0" u="none" strike="noStrike" cap="none" baseline="30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baseline="30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3200" dirty="0" smtClean="0">
                <a:solidFill>
                  <a:schemeClr val="dk1"/>
                </a:solidFill>
              </a:rPr>
              <a:t>JOOUST , Department of Physical Sciences,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Bondo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Kenya  </a:t>
            </a:r>
            <a:r>
              <a:rPr lang="en-US" sz="3200" b="0" i="0" u="none" strike="noStrike" cap="none" baseline="30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3200" dirty="0" smtClean="0">
                <a:solidFill>
                  <a:schemeClr val="dk1"/>
                </a:solidFill>
              </a:rPr>
              <a:t>JOOUST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,Department of Physical Sciences, </a:t>
            </a: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Bondo</a:t>
            </a:r>
            <a:r>
              <a:rPr lang="en-US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Kenya</a:t>
            </a:r>
            <a:endParaRPr dirty="0"/>
          </a:p>
        </p:txBody>
      </p:sp>
      <p:sp>
        <p:nvSpPr>
          <p:cNvPr id="91" name="Google Shape;91;p1"/>
          <p:cNvSpPr txBox="1"/>
          <p:nvPr/>
        </p:nvSpPr>
        <p:spPr>
          <a:xfrm>
            <a:off x="2147259" y="4563680"/>
            <a:ext cx="25858193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u="none" strike="noStrike" cap="none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Background</a:t>
            </a:r>
            <a:endParaRPr sz="4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9626939" y="13031851"/>
            <a:ext cx="84818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Fig. 1 </a:t>
            </a:r>
            <a:r>
              <a:rPr lang="en-US" sz="2800" i="1" dirty="0" smtClean="0">
                <a:solidFill>
                  <a:schemeClr val="dk1"/>
                </a:solidFill>
              </a:rPr>
              <a:t>The greenhouse effect</a:t>
            </a:r>
            <a:endParaRPr sz="2800" i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2147259" y="14668609"/>
            <a:ext cx="25858193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Current Work</a:t>
            </a:r>
            <a:endParaRPr sz="4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2147259" y="31917430"/>
            <a:ext cx="25858193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Conclusion &amp; Expectations</a:t>
            </a:r>
            <a:endParaRPr sz="4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2250553" y="5593275"/>
            <a:ext cx="14637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1. Introduction </a:t>
            </a:r>
            <a:endParaRPr dirty="0"/>
          </a:p>
        </p:txBody>
      </p:sp>
      <p:sp>
        <p:nvSpPr>
          <p:cNvPr id="96" name="Google Shape;96;p1"/>
          <p:cNvSpPr txBox="1"/>
          <p:nvPr/>
        </p:nvSpPr>
        <p:spPr>
          <a:xfrm>
            <a:off x="2147245" y="15815975"/>
            <a:ext cx="49344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1. Objectives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2286323" y="20887625"/>
            <a:ext cx="54435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2. Methodology</a:t>
            </a:r>
            <a:endParaRPr/>
          </a:p>
        </p:txBody>
      </p:sp>
      <p:sp>
        <p:nvSpPr>
          <p:cNvPr id="98" name="Google Shape;98;p1"/>
          <p:cNvSpPr txBox="1"/>
          <p:nvPr/>
        </p:nvSpPr>
        <p:spPr>
          <a:xfrm>
            <a:off x="15828771" y="16044575"/>
            <a:ext cx="4576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3. Results</a:t>
            </a:r>
            <a:endParaRPr/>
          </a:p>
        </p:txBody>
      </p:sp>
      <p:sp>
        <p:nvSpPr>
          <p:cNvPr id="99" name="Google Shape;99;p1"/>
          <p:cNvSpPr/>
          <p:nvPr/>
        </p:nvSpPr>
        <p:spPr>
          <a:xfrm>
            <a:off x="18141334" y="30341746"/>
            <a:ext cx="8985527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3200" b="1" i="1" dirty="0">
                <a:solidFill>
                  <a:schemeClr val="dk1"/>
                </a:solidFill>
                <a:sym typeface="Arial"/>
              </a:rPr>
              <a:t>Fig. 3 </a:t>
            </a:r>
            <a:r>
              <a:rPr lang="en-US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The feature importance derived from the Random Forest </a:t>
            </a:r>
            <a:r>
              <a:rPr lang="en-US" sz="32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model</a:t>
            </a:r>
            <a:r>
              <a:rPr lang="en-US" sz="3200" i="1" dirty="0" smtClean="0">
                <a:solidFill>
                  <a:schemeClr val="dk1"/>
                </a:solidFill>
                <a:sym typeface="Arial"/>
              </a:rPr>
              <a:t> </a:t>
            </a:r>
            <a:endParaRPr sz="3200" i="1" dirty="0">
              <a:solidFill>
                <a:schemeClr val="dk1"/>
              </a:solidFill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2592296" y="16792621"/>
            <a:ext cx="12587354" cy="3508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US" sz="32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Screening of ZTCs for  CO</a:t>
            </a:r>
            <a:r>
              <a:rPr lang="en-US" sz="3200" baseline="-25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32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storage</a:t>
            </a:r>
            <a:endParaRPr dirty="0"/>
          </a:p>
          <a:p>
            <a:pPr marL="457200" lvl="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 smtClean="0">
                <a:solidFill>
                  <a:schemeClr val="dk1"/>
                </a:solidFill>
              </a:rPr>
              <a:t>Use </a:t>
            </a:r>
            <a:r>
              <a:rPr lang="en-GB" sz="3200" dirty="0">
                <a:solidFill>
                  <a:schemeClr val="dk1"/>
                </a:solidFill>
              </a:rPr>
              <a:t>machine learning </a:t>
            </a:r>
            <a:r>
              <a:rPr lang="en-GB" sz="3200" dirty="0" smtClean="0">
                <a:solidFill>
                  <a:schemeClr val="dk1"/>
                </a:solidFill>
              </a:rPr>
              <a:t>for feature Engineering</a:t>
            </a:r>
            <a:r>
              <a:rPr lang="en-US" sz="32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457200" lvl="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/>
              <a:t>Comparative analysis of multiple machine learning models </a:t>
            </a:r>
            <a:r>
              <a:rPr lang="en-GB" sz="3200" dirty="0" smtClean="0"/>
              <a:t>by </a:t>
            </a:r>
            <a:r>
              <a:rPr lang="en-GB" sz="3200" dirty="0"/>
              <a:t>Lazy Predict using Jupiter environment</a:t>
            </a:r>
            <a:endParaRPr sz="3200" dirty="0"/>
          </a:p>
          <a:p>
            <a:pPr marL="457200" lvl="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 smtClean="0"/>
              <a:t>Use </a:t>
            </a:r>
            <a:r>
              <a:rPr lang="en-GB" sz="3200" dirty="0"/>
              <a:t>machine learning to predict the structural feature with a large influence on CO</a:t>
            </a:r>
            <a:r>
              <a:rPr lang="en-GB" sz="3200" baseline="-25000" dirty="0"/>
              <a:t>2 </a:t>
            </a:r>
            <a:r>
              <a:rPr lang="en-GB" sz="3200" dirty="0"/>
              <a:t>adsorption</a:t>
            </a:r>
            <a:endParaRPr sz="3200" dirty="0"/>
          </a:p>
        </p:txBody>
      </p:sp>
      <p:sp>
        <p:nvSpPr>
          <p:cNvPr id="101" name="Google Shape;101;p1"/>
          <p:cNvSpPr txBox="1"/>
          <p:nvPr/>
        </p:nvSpPr>
        <p:spPr>
          <a:xfrm>
            <a:off x="2337270" y="21860191"/>
            <a:ext cx="13097406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14350" lvl="0" indent="-514350"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GB" sz="3200" dirty="0">
                <a:solidFill>
                  <a:schemeClr val="dk1"/>
                </a:solidFill>
              </a:rPr>
              <a:t>ZTCs structure were imported </a:t>
            </a:r>
            <a:r>
              <a:rPr lang="en-GB" sz="3200" dirty="0" smtClean="0">
                <a:solidFill>
                  <a:schemeClr val="dk1"/>
                </a:solidFill>
              </a:rPr>
              <a:t>into </a:t>
            </a:r>
            <a:r>
              <a:rPr lang="en-GB" sz="3200" dirty="0">
                <a:solidFill>
                  <a:schemeClr val="dk1"/>
                </a:solidFill>
              </a:rPr>
              <a:t>the material studio </a:t>
            </a:r>
            <a:r>
              <a:rPr lang="en-GB" sz="3200" dirty="0" smtClean="0">
                <a:solidFill>
                  <a:schemeClr val="dk1"/>
                </a:solidFill>
              </a:rPr>
              <a:t>software </a:t>
            </a:r>
            <a:r>
              <a:rPr lang="en-GB" sz="3200" dirty="0">
                <a:solidFill>
                  <a:schemeClr val="dk1"/>
                </a:solidFill>
              </a:rPr>
              <a:t>prior to sorption </a:t>
            </a:r>
            <a:r>
              <a:rPr lang="en-GB" sz="3200" dirty="0" smtClean="0">
                <a:solidFill>
                  <a:schemeClr val="dk1"/>
                </a:solidFill>
              </a:rPr>
              <a:t>calculations</a:t>
            </a:r>
            <a:r>
              <a:rPr lang="en-US" sz="32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dirty="0"/>
          </a:p>
          <a:p>
            <a:pPr marL="514350" lvl="0" indent="-514350">
              <a:spcBef>
                <a:spcPts val="1200"/>
              </a:spcBef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GB" sz="3200" dirty="0">
                <a:solidFill>
                  <a:schemeClr val="dk1"/>
                </a:solidFill>
              </a:rPr>
              <a:t>The dataset was loaded into a </a:t>
            </a:r>
            <a:r>
              <a:rPr lang="en-GB" sz="3200" dirty="0" err="1">
                <a:solidFill>
                  <a:schemeClr val="dk1"/>
                </a:solidFill>
              </a:rPr>
              <a:t>Jupyter</a:t>
            </a:r>
            <a:r>
              <a:rPr lang="en-GB" sz="3200" dirty="0">
                <a:solidFill>
                  <a:schemeClr val="dk1"/>
                </a:solidFill>
              </a:rPr>
              <a:t> notebook environment,</a:t>
            </a:r>
            <a:r>
              <a:rPr lang="en-US" sz="32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514350" lvl="0" indent="-514350">
              <a:spcBef>
                <a:spcPts val="1200"/>
              </a:spcBef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lang="en-GB" sz="3200" dirty="0"/>
              <a:t>The Linear Regression model was </a:t>
            </a:r>
            <a:r>
              <a:rPr lang="en-GB" sz="3200" dirty="0" smtClean="0"/>
              <a:t> </a:t>
            </a:r>
            <a:r>
              <a:rPr lang="en-GB" sz="3200" dirty="0"/>
              <a:t>trained using the training set, and predictions were generated on the test set</a:t>
            </a:r>
            <a:endParaRPr sz="3200"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2571705" y="10337959"/>
            <a:ext cx="78816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2. Problem statement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2250553" y="11107470"/>
            <a:ext cx="16752791" cy="30161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lvl="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>
                <a:solidFill>
                  <a:schemeClr val="dk1"/>
                </a:solidFill>
              </a:rPr>
              <a:t>The earth's average temperature is being elevated </a:t>
            </a:r>
            <a:r>
              <a:rPr lang="en-GB" sz="3200" dirty="0" smtClean="0">
                <a:solidFill>
                  <a:schemeClr val="dk1"/>
                </a:solidFill>
              </a:rPr>
              <a:t>due to enormous </a:t>
            </a:r>
            <a:r>
              <a:rPr lang="en-GB" sz="3200" dirty="0">
                <a:solidFill>
                  <a:schemeClr val="dk1"/>
                </a:solidFill>
              </a:rPr>
              <a:t>amounts of CO</a:t>
            </a:r>
            <a:r>
              <a:rPr lang="en-GB" sz="3200" baseline="-25000" dirty="0">
                <a:solidFill>
                  <a:schemeClr val="dk1"/>
                </a:solidFill>
              </a:rPr>
              <a:t>2</a:t>
            </a:r>
            <a:r>
              <a:rPr lang="en-GB" sz="3200" dirty="0">
                <a:solidFill>
                  <a:schemeClr val="dk1"/>
                </a:solidFill>
              </a:rPr>
              <a:t> into the </a:t>
            </a:r>
            <a:r>
              <a:rPr lang="en-GB" sz="3200" dirty="0" smtClean="0">
                <a:solidFill>
                  <a:schemeClr val="dk1"/>
                </a:solidFill>
              </a:rPr>
              <a:t>atmosphere</a:t>
            </a:r>
          </a:p>
          <a:p>
            <a:pPr marL="457200" lvl="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 smtClean="0">
                <a:solidFill>
                  <a:schemeClr val="dk1"/>
                </a:solidFill>
              </a:rPr>
              <a:t>Effective </a:t>
            </a:r>
            <a:r>
              <a:rPr lang="en-GB" sz="3200" dirty="0">
                <a:solidFill>
                  <a:schemeClr val="dk1"/>
                </a:solidFill>
              </a:rPr>
              <a:t>collection strategies are needed to minimize the concentration of </a:t>
            </a:r>
            <a:r>
              <a:rPr lang="en-GB" sz="3200" dirty="0" smtClean="0">
                <a:solidFill>
                  <a:schemeClr val="dk1"/>
                </a:solidFill>
              </a:rPr>
              <a:t>CO</a:t>
            </a:r>
            <a:r>
              <a:rPr lang="en-GB" sz="3200" baseline="-25000" dirty="0" smtClean="0">
                <a:solidFill>
                  <a:schemeClr val="dk1"/>
                </a:solidFill>
              </a:rPr>
              <a:t>2</a:t>
            </a:r>
            <a:endParaRPr lang="en-US" sz="3200" baseline="-25000" dirty="0" smtClean="0">
              <a:solidFill>
                <a:schemeClr val="dk1"/>
              </a:solidFill>
              <a:sym typeface="Arial"/>
            </a:endParaRPr>
          </a:p>
          <a:p>
            <a:pPr marL="457200" lvl="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 smtClean="0"/>
              <a:t>As a potential countermeasure to global warming, CO</a:t>
            </a:r>
            <a:r>
              <a:rPr lang="en-GB" sz="3200" baseline="-25000" dirty="0" smtClean="0"/>
              <a:t>2</a:t>
            </a:r>
            <a:r>
              <a:rPr lang="en-GB" sz="3200" dirty="0" smtClean="0"/>
              <a:t> capture technology has generated a lot of attention</a:t>
            </a:r>
            <a:endParaRPr sz="3200" dirty="0"/>
          </a:p>
        </p:txBody>
      </p:sp>
      <p:sp>
        <p:nvSpPr>
          <p:cNvPr id="104" name="Google Shape;104;p1"/>
          <p:cNvSpPr/>
          <p:nvPr/>
        </p:nvSpPr>
        <p:spPr>
          <a:xfrm>
            <a:off x="2571705" y="33246933"/>
            <a:ext cx="25552781" cy="3662501"/>
          </a:xfrm>
          <a:custGeom>
            <a:avLst/>
            <a:gdLst/>
            <a:ahLst/>
            <a:cxnLst/>
            <a:rect l="l" t="t" r="r" b="b"/>
            <a:pathLst>
              <a:path w="25552781" h="6093976" extrusionOk="0">
                <a:moveTo>
                  <a:pt x="0" y="0"/>
                </a:moveTo>
                <a:lnTo>
                  <a:pt x="25509238" y="0"/>
                </a:lnTo>
                <a:lnTo>
                  <a:pt x="25552781" y="3220148"/>
                </a:lnTo>
                <a:lnTo>
                  <a:pt x="9810207" y="3318586"/>
                </a:lnTo>
                <a:lnTo>
                  <a:pt x="0" y="609397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lvl="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>
                <a:solidFill>
                  <a:schemeClr val="dk1"/>
                </a:solidFill>
              </a:rPr>
              <a:t>Machine learning </a:t>
            </a:r>
            <a:r>
              <a:rPr lang="en-GB" sz="3200" dirty="0" smtClean="0">
                <a:solidFill>
                  <a:schemeClr val="dk1"/>
                </a:solidFill>
              </a:rPr>
              <a:t>models achieved </a:t>
            </a:r>
            <a:r>
              <a:rPr lang="en-GB" sz="3200" dirty="0">
                <a:solidFill>
                  <a:schemeClr val="dk1"/>
                </a:solidFill>
              </a:rPr>
              <a:t>high predictive accuracy (R² = 0.98), confirming the reliability of computational predictions</a:t>
            </a:r>
            <a:r>
              <a:rPr lang="en-GB" sz="3200" dirty="0" smtClean="0">
                <a:solidFill>
                  <a:schemeClr val="dk1"/>
                </a:solidFill>
              </a:rPr>
              <a:t>.</a:t>
            </a:r>
          </a:p>
          <a:p>
            <a:pPr marL="457200" lvl="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>
                <a:solidFill>
                  <a:schemeClr val="dk1"/>
                </a:solidFill>
              </a:rPr>
              <a:t>The correlation analysis and feature importance ranking revealed density and APV as the most critical </a:t>
            </a:r>
            <a:r>
              <a:rPr lang="en-GB" sz="3200" dirty="0" smtClean="0">
                <a:solidFill>
                  <a:schemeClr val="dk1"/>
                </a:solidFill>
              </a:rPr>
              <a:t>features</a:t>
            </a:r>
          </a:p>
          <a:p>
            <a:pPr marL="457200" lvl="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 smtClean="0">
                <a:solidFill>
                  <a:schemeClr val="dk1"/>
                </a:solidFill>
              </a:rPr>
              <a:t>This </a:t>
            </a:r>
            <a:r>
              <a:rPr lang="en-GB" sz="3200" dirty="0">
                <a:solidFill>
                  <a:schemeClr val="dk1"/>
                </a:solidFill>
              </a:rPr>
              <a:t>research provides a robust predictive framework that not only accelerates material screening for carbon capture but also offers valuable insights for engineering high-performance </a:t>
            </a:r>
            <a:r>
              <a:rPr lang="en-GB" sz="3200" dirty="0" smtClean="0">
                <a:solidFill>
                  <a:schemeClr val="dk1"/>
                </a:solidFill>
              </a:rPr>
              <a:t>adsorbents</a:t>
            </a:r>
          </a:p>
          <a:p>
            <a:pPr marL="457200" lvl="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 smtClean="0">
                <a:solidFill>
                  <a:schemeClr val="dk1"/>
                </a:solidFill>
              </a:rPr>
              <a:t>Future </a:t>
            </a:r>
            <a:r>
              <a:rPr lang="en-GB" sz="3200" dirty="0">
                <a:solidFill>
                  <a:schemeClr val="dk1"/>
                </a:solidFill>
              </a:rPr>
              <a:t>studies should explore hybrid or functionalized ZTCs capable of maintaining high CO₂ uptake across a broader range of operating conditions, especially at elevated temperatures relevant to industrial applications</a:t>
            </a:r>
            <a:endParaRPr lang="en-US" sz="32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11103429" y="26479415"/>
            <a:ext cx="4725342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3200" b="1" i="1" dirty="0">
                <a:solidFill>
                  <a:schemeClr val="dk1"/>
                </a:solidFill>
                <a:sym typeface="Arial"/>
              </a:rPr>
              <a:t>Fig. 2 </a:t>
            </a:r>
            <a:r>
              <a:rPr lang="en-US" sz="3200" i="1" dirty="0">
                <a:solidFill>
                  <a:schemeClr val="dk1"/>
                </a:solidFill>
              </a:rPr>
              <a:t>Adsorption of CO</a:t>
            </a:r>
            <a:r>
              <a:rPr lang="en-US" sz="3200" i="1" baseline="-25000" dirty="0">
                <a:solidFill>
                  <a:schemeClr val="dk1"/>
                </a:solidFill>
              </a:rPr>
              <a:t>2</a:t>
            </a:r>
            <a:r>
              <a:rPr lang="en-US" sz="3200" i="1" dirty="0">
                <a:solidFill>
                  <a:schemeClr val="dk1"/>
                </a:solidFill>
              </a:rPr>
              <a:t> on </a:t>
            </a:r>
            <a:r>
              <a:rPr lang="en-US" sz="3200" i="1" dirty="0" smtClean="0">
                <a:solidFill>
                  <a:schemeClr val="dk1"/>
                </a:solidFill>
              </a:rPr>
              <a:t>FAU_2 using various </a:t>
            </a:r>
            <a:r>
              <a:rPr lang="en-US" sz="3200" i="1" dirty="0" err="1" smtClean="0">
                <a:solidFill>
                  <a:schemeClr val="dk1"/>
                </a:solidFill>
              </a:rPr>
              <a:t>forcefields</a:t>
            </a:r>
            <a:endParaRPr sz="3200" i="1" dirty="0">
              <a:solidFill>
                <a:schemeClr val="dk1"/>
              </a:solidFill>
              <a:sym typeface="Arial"/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2049597" y="38396706"/>
            <a:ext cx="25858193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References &amp; Acknowledgment (if needed)</a:t>
            </a:r>
            <a:endParaRPr sz="4800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2049597" y="619288"/>
            <a:ext cx="25676317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GB" sz="5400" b="1" dirty="0" smtClean="0">
                <a:solidFill>
                  <a:schemeClr val="accent4"/>
                </a:solidFill>
                <a:latin typeface="Arial Rounded"/>
                <a:ea typeface="Arial Rounded"/>
                <a:cs typeface="Arial Rounded"/>
                <a:sym typeface="Arial Rounded"/>
              </a:rPr>
              <a:t>Carbon </a:t>
            </a:r>
            <a:r>
              <a:rPr lang="en-GB" sz="5400" b="1" dirty="0">
                <a:solidFill>
                  <a:schemeClr val="accent4"/>
                </a:solidFill>
                <a:latin typeface="Arial Rounded"/>
                <a:ea typeface="Arial Rounded"/>
                <a:cs typeface="Arial Rounded"/>
                <a:sym typeface="Arial Rounded"/>
              </a:rPr>
              <a:t>Capture by Zeolite </a:t>
            </a:r>
            <a:r>
              <a:rPr lang="en-GB" sz="5400" b="1" dirty="0" err="1">
                <a:solidFill>
                  <a:schemeClr val="accent4"/>
                </a:solidFill>
                <a:latin typeface="Arial Rounded"/>
                <a:ea typeface="Arial Rounded"/>
                <a:cs typeface="Arial Rounded"/>
                <a:sym typeface="Arial Rounded"/>
              </a:rPr>
              <a:t>Templated</a:t>
            </a:r>
            <a:r>
              <a:rPr lang="en-GB" sz="5400" b="1" dirty="0">
                <a:solidFill>
                  <a:schemeClr val="accent4"/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r>
              <a:rPr lang="en-GB" sz="5400" b="1" dirty="0" smtClean="0">
                <a:solidFill>
                  <a:schemeClr val="accent4"/>
                </a:solidFill>
                <a:latin typeface="Arial Rounded"/>
                <a:ea typeface="Arial Rounded"/>
                <a:cs typeface="Arial Rounded"/>
                <a:sym typeface="Arial Rounded"/>
              </a:rPr>
              <a:t>Carbons  Using Molecular Simulation and Machine Learning  </a:t>
            </a:r>
            <a:endParaRPr dirty="0">
              <a:solidFill>
                <a:schemeClr val="accent4"/>
              </a:solidFill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15179650" y="16792621"/>
            <a:ext cx="12953873" cy="3662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lvl="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 smtClean="0">
                <a:solidFill>
                  <a:schemeClr val="dk1"/>
                </a:solidFill>
              </a:rPr>
              <a:t>Increase in temperatures reduces the adsorption capacities of ZTCs</a:t>
            </a:r>
          </a:p>
          <a:p>
            <a:pPr marL="457200" lvl="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dirty="0" smtClean="0">
                <a:solidFill>
                  <a:schemeClr val="dk1"/>
                </a:solidFill>
              </a:rPr>
              <a:t>A </a:t>
            </a:r>
            <a:r>
              <a:rPr lang="en-GB" sz="3200" dirty="0">
                <a:solidFill>
                  <a:schemeClr val="dk1"/>
                </a:solidFill>
              </a:rPr>
              <a:t>strong positive correlation is observed between the </a:t>
            </a:r>
            <a:r>
              <a:rPr lang="en-GB" sz="3200" dirty="0" smtClean="0">
                <a:solidFill>
                  <a:schemeClr val="dk1"/>
                </a:solidFill>
              </a:rPr>
              <a:t>Accessible </a:t>
            </a:r>
            <a:r>
              <a:rPr lang="en-GB" sz="3200" dirty="0">
                <a:solidFill>
                  <a:schemeClr val="dk1"/>
                </a:solidFill>
              </a:rPr>
              <a:t>Pore Volume (APV) and %</a:t>
            </a:r>
            <a:r>
              <a:rPr lang="en-GB" sz="3200" dirty="0" err="1">
                <a:solidFill>
                  <a:schemeClr val="dk1"/>
                </a:solidFill>
              </a:rPr>
              <a:t>wt</a:t>
            </a:r>
            <a:r>
              <a:rPr lang="en-GB" sz="3200" dirty="0">
                <a:solidFill>
                  <a:schemeClr val="dk1"/>
                </a:solidFill>
              </a:rPr>
              <a:t> (</a:t>
            </a:r>
            <a:r>
              <a:rPr lang="en-GB" sz="3200" dirty="0" smtClean="0">
                <a:solidFill>
                  <a:schemeClr val="dk1"/>
                </a:solidFill>
              </a:rPr>
              <a:t>0.94)</a:t>
            </a:r>
          </a:p>
          <a:p>
            <a:pPr marL="457200" lvl="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GB" sz="3200" kern="1200" dirty="0">
                <a:latin typeface="+mj-lt"/>
                <a:ea typeface="Times New Roman" panose="02020603050405020304" pitchFamily="18" charset="0"/>
              </a:rPr>
              <a:t>The Lars and Linear Regression models stand out with high R-squared values of 0.98 and low RMSE of </a:t>
            </a:r>
            <a:r>
              <a:rPr lang="en-GB" sz="3200" kern="1200" dirty="0" smtClean="0">
                <a:latin typeface="+mj-lt"/>
                <a:ea typeface="Times New Roman" panose="02020603050405020304" pitchFamily="18" charset="0"/>
              </a:rPr>
              <a:t>1.32</a:t>
            </a:r>
            <a:r>
              <a:rPr lang="en-US" sz="3200" dirty="0" smtClean="0">
                <a:solidFill>
                  <a:schemeClr val="dk1"/>
                </a:solidFill>
                <a:latin typeface="+mj-lt"/>
                <a:sym typeface="Arial"/>
              </a:rPr>
              <a:t>.</a:t>
            </a:r>
          </a:p>
          <a:p>
            <a:pPr marL="457200" lvl="0" indent="-457200">
              <a:spcBef>
                <a:spcPts val="1200"/>
              </a:spcBef>
              <a:buClr>
                <a:schemeClr val="dk1"/>
              </a:buClr>
              <a:buSzPts val="3200"/>
              <a:buFont typeface="Courier New"/>
              <a:buChar char="o"/>
            </a:pPr>
            <a:r>
              <a:rPr lang="en-US" sz="3200" dirty="0" smtClean="0">
                <a:solidFill>
                  <a:schemeClr val="dk1"/>
                </a:solidFill>
                <a:latin typeface="+mj-lt"/>
                <a:sym typeface="Arial"/>
              </a:rPr>
              <a:t> </a:t>
            </a:r>
            <a:endParaRPr dirty="0">
              <a:latin typeface="+mj-lt"/>
            </a:endParaRPr>
          </a:p>
        </p:txBody>
      </p:sp>
      <p:sp>
        <p:nvSpPr>
          <p:cNvPr id="112" name="Google Shape;112;p1"/>
          <p:cNvSpPr txBox="1"/>
          <p:nvPr/>
        </p:nvSpPr>
        <p:spPr>
          <a:xfrm>
            <a:off x="12852224" y="40112300"/>
            <a:ext cx="12879305" cy="1446509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</a:rPr>
              <a:t>Contact: </a:t>
            </a:r>
            <a:r>
              <a:rPr lang="en-US" sz="4400" b="1" dirty="0" smtClean="0">
                <a:solidFill>
                  <a:schemeClr val="dk1"/>
                </a:solidFill>
                <a:latin typeface="Arial Rounded"/>
                <a:ea typeface="Arial Rounded"/>
                <a:cs typeface="Arial Rounded"/>
                <a:sym typeface="Arial Rounded"/>
                <a:hlinkClick r:id="rId3"/>
              </a:rPr>
              <a:t>otienofelix397@gmail.com</a:t>
            </a:r>
            <a:endParaRPr lang="en-US" sz="4400" b="1" dirty="0" smtClean="0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 smtClean="0">
                <a:solidFill>
                  <a:schemeClr val="dk1"/>
                </a:solidFill>
                <a:latin typeface="Arial Rounded"/>
                <a:sym typeface="Arial Rounded"/>
              </a:rPr>
              <a:t>Postal Address: P.O BOX 338-40601 ,BONDO</a:t>
            </a:r>
            <a:endParaRPr sz="4400" b="1" dirty="0">
              <a:solidFill>
                <a:schemeClr val="dk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91877" y="6239774"/>
            <a:ext cx="9460466" cy="64757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7270" y="24924855"/>
            <a:ext cx="8439587" cy="6174840"/>
          </a:xfrm>
          <a:prstGeom prst="rect">
            <a:avLst/>
          </a:prstGeom>
        </p:spPr>
      </p:pic>
      <p:pic>
        <p:nvPicPr>
          <p:cNvPr id="32" name="Picture 31" descr="C:\Users\USER\Downloads\feature_importance_random_forest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1248" y="20057641"/>
            <a:ext cx="12991095" cy="9505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50141" y="40167454"/>
            <a:ext cx="4887007" cy="15242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62751" y="39809776"/>
            <a:ext cx="2441638" cy="21618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428</Words>
  <Application>Microsoft Office PowerPoint</Application>
  <PresentationFormat>Custom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Rounded</vt:lpstr>
      <vt:lpstr>Calibri</vt:lpstr>
      <vt:lpstr>Courier New</vt:lpstr>
      <vt:lpstr>Times New Roman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HP</cp:lastModifiedBy>
  <cp:revision>15</cp:revision>
  <dcterms:created xsi:type="dcterms:W3CDTF">2023-06-19T11:57:52Z</dcterms:created>
  <dcterms:modified xsi:type="dcterms:W3CDTF">2025-07-04T19:54:02Z</dcterms:modified>
</cp:coreProperties>
</file>