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3"/>
    <a:srgbClr val="FFFF81"/>
    <a:srgbClr val="FFDC6D"/>
    <a:srgbClr val="FFE38B"/>
    <a:srgbClr val="FFEBAB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660"/>
  </p:normalViewPr>
  <p:slideViewPr>
    <p:cSldViewPr snapToGrid="0">
      <p:cViewPr>
        <p:scale>
          <a:sx n="20" d="100"/>
          <a:sy n="20" d="100"/>
        </p:scale>
        <p:origin x="-1506" y="-7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2536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270999" y="13298400"/>
            <a:ext cx="25737979" cy="917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4541997" y="24258164"/>
            <a:ext cx="21195983" cy="1093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rgbClr val="888888"/>
              </a:buClr>
              <a:buSzPts val="1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10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014165" y="10488497"/>
            <a:ext cx="28251646" cy="27251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096491" y="16570824"/>
            <a:ext cx="36525976" cy="681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6781831" y="10010163"/>
            <a:ext cx="36525976" cy="1993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2391911" y="27508444"/>
            <a:ext cx="25737979" cy="850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5392321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514002" y="9582375"/>
            <a:ext cx="13378914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514002" y="13575850"/>
            <a:ext cx="13378914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5381810" y="9582375"/>
            <a:ext cx="13384168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5381810" y="13575850"/>
            <a:ext cx="13384168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514002" y="1704417"/>
            <a:ext cx="9961904" cy="7253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1838629" y="1704417"/>
            <a:ext cx="16927350" cy="3653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155700" algn="l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–"/>
              <a:defRPr sz="12800"/>
            </a:lvl2pPr>
            <a:lvl3pPr marL="1371600" lvl="2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3pPr>
            <a:lvl4pPr marL="1828800" lvl="3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514002" y="8958086"/>
            <a:ext cx="9961904" cy="2928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935088" y="3825021"/>
            <a:ext cx="18167985" cy="2568511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935088" y="33503626"/>
            <a:ext cx="18167985" cy="502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marR="0" lvl="0" indent="-1155700" algn="l" rtl="0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41400" algn="l" rtl="0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–"/>
              <a:defRPr sz="1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71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Arial"/>
              <a:buChar char="•"/>
              <a:defRPr sz="1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hyperlink" Target="https://doi.org/10.1016/j.aop.2020.1682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hyperlink" Target="https://doi.org/10.1103/physrevb.105.195405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2078967" y="5501782"/>
            <a:ext cx="12699961" cy="2062063"/>
          </a:xfrm>
          <a:prstGeom prst="rect">
            <a:avLst/>
          </a:prstGeom>
          <a:solidFill>
            <a:srgbClr val="FFDC6D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09728" algn="just">
              <a:defRPr/>
            </a:pPr>
            <a:r>
              <a:rPr lang="en-US" sz="3200" b="1" dirty="0">
                <a:solidFill>
                  <a:schemeClr val="tx1"/>
                </a:solidFill>
              </a:rPr>
              <a:t>High-order harmonic generation (HHG</a:t>
            </a:r>
            <a:r>
              <a:rPr lang="en-US" sz="3200" b="1" dirty="0" smtClean="0">
                <a:solidFill>
                  <a:schemeClr val="tx1"/>
                </a:solidFill>
              </a:rPr>
              <a:t>)</a:t>
            </a:r>
          </a:p>
          <a:p>
            <a:pPr marL="566928" indent="-457200" algn="just">
              <a:buFont typeface="Arial" pitchFamily="34" charset="0"/>
              <a:buChar char="•"/>
              <a:defRPr/>
            </a:pPr>
            <a:r>
              <a:rPr lang="en-US" sz="3200" dirty="0" smtClean="0"/>
              <a:t>Nonlinear process</a:t>
            </a:r>
          </a:p>
          <a:p>
            <a:pPr marL="566928" indent="-457200" algn="just">
              <a:buFont typeface="Arial" pitchFamily="34" charset="0"/>
              <a:buChar char="•"/>
              <a:defRPr/>
            </a:pPr>
            <a:r>
              <a:rPr lang="en-US" sz="3200" dirty="0" smtClean="0"/>
              <a:t>Involves a strong </a:t>
            </a:r>
            <a:r>
              <a:rPr lang="en-US" sz="3200" dirty="0"/>
              <a:t>laser pulse </a:t>
            </a:r>
            <a:r>
              <a:rPr lang="en-US" sz="3200" dirty="0" smtClean="0"/>
              <a:t>field and matter interaction</a:t>
            </a:r>
          </a:p>
          <a:p>
            <a:pPr marL="566928" indent="-457200" algn="just">
              <a:buFont typeface="Arial" pitchFamily="34" charset="0"/>
              <a:buChar char="•"/>
              <a:defRPr/>
            </a:pPr>
            <a:r>
              <a:rPr lang="en-US" sz="3200" dirty="0"/>
              <a:t>Consequently, high harmonics of the generation beam are </a:t>
            </a:r>
            <a:r>
              <a:rPr lang="en-US" sz="3200" dirty="0" smtClean="0"/>
              <a:t>emitted</a:t>
            </a:r>
          </a:p>
        </p:txBody>
      </p:sp>
      <p:sp>
        <p:nvSpPr>
          <p:cNvPr id="90" name="Google Shape;90;p13"/>
          <p:cNvSpPr txBox="1"/>
          <p:nvPr/>
        </p:nvSpPr>
        <p:spPr>
          <a:xfrm>
            <a:off x="2250554" y="2610174"/>
            <a:ext cx="25858193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4200"/>
            </a:pP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Duke Onsure</a:t>
            </a:r>
            <a:r>
              <a:rPr lang="en-US" sz="42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Stephen Njoroge &amp; </a:t>
            </a: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Jeremiah Kebwaro</a:t>
            </a:r>
            <a:endParaRPr sz="4200" b="1" i="0" u="none" strike="noStrike" cap="none" baseline="30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ts val="3200"/>
            </a:pP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</a:t>
            </a:r>
            <a:r>
              <a:rPr lang="en-US" sz="3200" dirty="0" smtClean="0">
                <a:solidFill>
                  <a:schemeClr val="dk1"/>
                </a:solidFill>
              </a:rPr>
              <a:t>of Pure and Applied Sciences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dirty="0">
                <a:solidFill>
                  <a:schemeClr val="dk1"/>
                </a:solidFill>
              </a:rPr>
              <a:t>Karatina </a:t>
            </a:r>
            <a:r>
              <a:rPr lang="en-US" sz="3200" dirty="0" smtClean="0">
                <a:solidFill>
                  <a:schemeClr val="dk1"/>
                </a:solidFill>
              </a:rPr>
              <a:t>University, P.O. Box 1957, Karatina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Kenya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147259" y="456368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Background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2631473" y="9738805"/>
            <a:ext cx="84818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800"/>
            </a:pPr>
            <a:r>
              <a:rPr lang="en-US" sz="2400" b="1" i="1" u="none" strike="noStrike" cap="none" dirty="0">
                <a:solidFill>
                  <a:schemeClr val="dk1"/>
                </a:solidFill>
                <a:sym typeface="Arial"/>
              </a:rPr>
              <a:t>Fig. 1 </a:t>
            </a:r>
            <a:r>
              <a:rPr lang="en-US" sz="2400" dirty="0"/>
              <a:t>Laser-matter interaction </a:t>
            </a:r>
            <a:r>
              <a:rPr lang="en-US" sz="2400" dirty="0" smtClean="0"/>
              <a:t>(Author</a:t>
            </a:r>
            <a:r>
              <a:rPr lang="en-US" sz="2400" dirty="0"/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400" b="0" i="1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147259" y="14920857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Current Work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2147259" y="3215806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Conclusion &amp; Expectations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147245" y="15815975"/>
            <a:ext cx="4934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Objectives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88267" y="20008761"/>
            <a:ext cx="5443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Methodology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5828771" y="16044575"/>
            <a:ext cx="4576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3. Results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2592296" y="16407613"/>
            <a:ext cx="11508715" cy="35393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 algn="just">
              <a:buFont typeface="Courier New" pitchFamily="49" charset="0"/>
              <a:buChar char="o"/>
              <a:defRPr/>
            </a:pPr>
            <a:r>
              <a:rPr lang="en-US" sz="3200" dirty="0"/>
              <a:t>To investigate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HHG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using plasmonic enhanced two colour field with modulated polarization gating and static electric field.</a:t>
            </a:r>
          </a:p>
          <a:p>
            <a:pPr marL="457200" indent="-457200" algn="just">
              <a:buFont typeface="Courier New" pitchFamily="49" charset="0"/>
              <a:buChar char="o"/>
              <a:defRPr/>
            </a:pPr>
            <a:r>
              <a:rPr lang="en-US" sz="3200" dirty="0"/>
              <a:t>To analyze the numerically generated high order harmonic spectrum.</a:t>
            </a:r>
          </a:p>
          <a:p>
            <a:pPr marL="457200" indent="-457200" algn="just">
              <a:buFont typeface="Courier New" pitchFamily="49" charset="0"/>
              <a:buChar char="o"/>
              <a:defRPr/>
            </a:pPr>
            <a:r>
              <a:rPr lang="en-US" sz="3200" dirty="0"/>
              <a:t>To evaluate the pulse duration of the generated isolated attosecond pulses</a:t>
            </a:r>
            <a:r>
              <a:rPr lang="en-US" sz="3200" dirty="0" smtClean="0"/>
              <a:t>.</a:t>
            </a:r>
            <a:endParaRPr lang="en-US" altLang="en-US" sz="3200" dirty="0"/>
          </a:p>
        </p:txBody>
      </p:sp>
      <p:sp>
        <p:nvSpPr>
          <p:cNvPr id="103" name="Google Shape;103;p13"/>
          <p:cNvSpPr txBox="1"/>
          <p:nvPr/>
        </p:nvSpPr>
        <p:spPr>
          <a:xfrm>
            <a:off x="14738698" y="12215961"/>
            <a:ext cx="13463807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09538" algn="just" eaLnBrk="1" hangingPunct="1"/>
            <a:r>
              <a:rPr lang="en-US" altLang="en-US" sz="3200" dirty="0" smtClean="0"/>
              <a:t>The application </a:t>
            </a:r>
            <a:r>
              <a:rPr lang="en-US" altLang="en-US" sz="3200" dirty="0"/>
              <a:t>of the attosecond (as) </a:t>
            </a:r>
            <a:r>
              <a:rPr lang="en-US" altLang="en-US" sz="3200" dirty="0" smtClean="0"/>
              <a:t>pulses from the HHG process </a:t>
            </a:r>
            <a:r>
              <a:rPr lang="en-US" altLang="en-US" sz="3200" dirty="0"/>
              <a:t>is yet to be fully explored due to several </a:t>
            </a:r>
            <a:r>
              <a:rPr lang="en-US" altLang="en-US" sz="3200" dirty="0" smtClean="0"/>
              <a:t>limitations:</a:t>
            </a:r>
          </a:p>
          <a:p>
            <a:pPr marL="936625" lvl="1" indent="-571500" algn="just" eaLnBrk="1" hangingPunct="1">
              <a:buFont typeface="+mj-lt"/>
              <a:buAutoNum type="romanUcPeriod"/>
            </a:pPr>
            <a:r>
              <a:rPr lang="en-US" altLang="en-US" sz="2800" dirty="0" smtClean="0"/>
              <a:t>Narrow bandwidth of HHG spectrum</a:t>
            </a:r>
          </a:p>
          <a:p>
            <a:pPr marL="936625" lvl="1" indent="-571500" algn="just" eaLnBrk="1" hangingPunct="1">
              <a:buFont typeface="+mj-lt"/>
              <a:buAutoNum type="romanUcPeriod"/>
            </a:pPr>
            <a:r>
              <a:rPr lang="en-US" altLang="en-US" sz="2800" dirty="0" smtClean="0"/>
              <a:t>Long </a:t>
            </a:r>
            <a:r>
              <a:rPr lang="en-US" altLang="en-US" sz="2800" dirty="0"/>
              <a:t>pulse duration of the as </a:t>
            </a:r>
            <a:r>
              <a:rPr lang="en-US" altLang="en-US" sz="2800" dirty="0" smtClean="0"/>
              <a:t>pulses </a:t>
            </a:r>
            <a:endParaRPr lang="en-US" altLang="en-US" sz="2800" dirty="0"/>
          </a:p>
          <a:p>
            <a:pPr marL="936625" lvl="1" indent="-571500" algn="just" eaLnBrk="1" hangingPunct="1">
              <a:buFont typeface="+mj-lt"/>
              <a:buAutoNum type="romanUcPeriod"/>
            </a:pPr>
            <a:r>
              <a:rPr lang="en-US" altLang="en-US" sz="2800" dirty="0" smtClean="0"/>
              <a:t>Low </a:t>
            </a:r>
            <a:r>
              <a:rPr lang="en-US" altLang="en-US" sz="2800" dirty="0"/>
              <a:t>harmonic conversion </a:t>
            </a:r>
            <a:r>
              <a:rPr lang="en-US" altLang="en-US" sz="2800" dirty="0" smtClean="0"/>
              <a:t>efficiency</a:t>
            </a:r>
            <a:endParaRPr lang="en-US" altLang="en-US" sz="2800" dirty="0">
              <a:cs typeface="Times New Roman" pitchFamily="18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2123196" y="35446369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References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767186" y="965678"/>
            <a:ext cx="25020059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 smtClean="0">
                <a:solidFill>
                  <a:srgbClr val="008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High order harmonic generation in a plasmonic enhanced two colour field with modulated polarization gating and static electric field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8740387" y="38672503"/>
            <a:ext cx="9265065" cy="212361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Contact: </a:t>
            </a:r>
            <a:r>
              <a:rPr lang="en-US" sz="4400" dirty="0" smtClean="0">
                <a:solidFill>
                  <a:schemeClr val="hlink"/>
                </a:solidFill>
                <a:ea typeface="Arial Rounded"/>
              </a:rPr>
              <a:t>duke.onsure@s.karu.ac.ke</a:t>
            </a:r>
            <a:endParaRPr sz="4400" b="0" i="0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dirty="0" smtClean="0">
                <a:solidFill>
                  <a:schemeClr val="dk1"/>
                </a:solidFill>
              </a:rPr>
              <a:t>P.O. Box 1957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dirty="0" smtClean="0">
                <a:solidFill>
                  <a:schemeClr val="dk1"/>
                </a:solidFill>
                <a:ea typeface="Arial Rounded"/>
              </a:rPr>
              <a:t>Karatina</a:t>
            </a:r>
          </a:p>
        </p:txBody>
      </p:sp>
      <p:pic>
        <p:nvPicPr>
          <p:cNvPr id="113" name="Google Shape;11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78547" y="38525945"/>
            <a:ext cx="15903782" cy="268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43" y="25723028"/>
            <a:ext cx="3886245" cy="111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763" y="25707884"/>
            <a:ext cx="4028725" cy="11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Google Shape;96;p13"/>
          <p:cNvSpPr txBox="1"/>
          <p:nvPr/>
        </p:nvSpPr>
        <p:spPr>
          <a:xfrm>
            <a:off x="2395601" y="24215513"/>
            <a:ext cx="12103844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buSzPts val="3600"/>
            </a:pPr>
            <a:r>
              <a:rPr lang="en-US" sz="3200" dirty="0" smtClean="0"/>
              <a:t>Through </a:t>
            </a:r>
            <a:r>
              <a:rPr lang="en-US" sz="3200" dirty="0"/>
              <a:t>a simulation, the harmonic spectra was generated by solving 1D-TDSE, expressed as follows; </a:t>
            </a:r>
            <a:r>
              <a:rPr lang="en-US" sz="36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96;p13"/>
          <p:cNvSpPr txBox="1"/>
          <p:nvPr/>
        </p:nvSpPr>
        <p:spPr>
          <a:xfrm>
            <a:off x="2208204" y="26836883"/>
            <a:ext cx="12103844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09537" indent="0" algn="just">
              <a:buFont typeface="Wingdings 3" pitchFamily="18" charset="2"/>
              <a:buNone/>
              <a:defRPr/>
            </a:pPr>
            <a:r>
              <a:rPr lang="en-US" sz="3200" dirty="0">
                <a:latin typeface="+mj-lt"/>
                <a:cs typeface="Times New Roman" panose="02020603050405020304" pitchFamily="18" charset="0"/>
              </a:rPr>
              <a:t>The HHG spectrum was obtained by Fourier transformation of time-dependent dipole acceleration given as;</a:t>
            </a:r>
          </a:p>
        </p:txBody>
      </p:sp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59" y="27935891"/>
            <a:ext cx="8243646" cy="1277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Google Shape;97;p13"/>
          <p:cNvSpPr txBox="1"/>
          <p:nvPr/>
        </p:nvSpPr>
        <p:spPr>
          <a:xfrm>
            <a:off x="10416989" y="25843873"/>
            <a:ext cx="33094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…………...(i)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97;p13"/>
          <p:cNvSpPr txBox="1"/>
          <p:nvPr/>
        </p:nvSpPr>
        <p:spPr>
          <a:xfrm>
            <a:off x="11498284" y="28282051"/>
            <a:ext cx="33094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….……...(ii)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Picture 57"/>
          <p:cNvPicPr/>
          <p:nvPr/>
        </p:nvPicPr>
        <p:blipFill>
          <a:blip r:embed="rId7" cstate="print"/>
          <a:srcRect/>
          <a:stretch/>
        </p:blipFill>
        <p:spPr>
          <a:xfrm>
            <a:off x="15277216" y="20008761"/>
            <a:ext cx="13141376" cy="10623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9" name="Picture 5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46" y="7563845"/>
            <a:ext cx="12591452" cy="2174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Straight Connector 9"/>
          <p:cNvCxnSpPr/>
          <p:nvPr/>
        </p:nvCxnSpPr>
        <p:spPr>
          <a:xfrm>
            <a:off x="14778928" y="5423534"/>
            <a:ext cx="85895" cy="9371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14870766" y="8818529"/>
            <a:ext cx="13363271" cy="32165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HHG is  </a:t>
            </a:r>
            <a:r>
              <a:rPr lang="en-US" sz="3200" dirty="0"/>
              <a:t>significant process in the production of </a:t>
            </a:r>
            <a:r>
              <a:rPr lang="en-US" sz="3200" b="1" dirty="0"/>
              <a:t>attosecond pulses </a:t>
            </a:r>
            <a:r>
              <a:rPr lang="en-US" sz="3200" dirty="0"/>
              <a:t>(as</a:t>
            </a:r>
            <a:r>
              <a:rPr lang="en-US" sz="3200" dirty="0" smtClean="0"/>
              <a:t>). 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r>
              <a:rPr lang="en-US" sz="3200" b="1" dirty="0" smtClean="0"/>
              <a:t>Attosecond pulses</a:t>
            </a:r>
            <a:r>
              <a:rPr lang="en-US" sz="3200" dirty="0" smtClean="0"/>
              <a:t>-s</a:t>
            </a:r>
            <a:r>
              <a:rPr lang="en-US" sz="3200" dirty="0" smtClean="0">
                <a:cs typeface="Times New Roman" pitchFamily="18" charset="0"/>
              </a:rPr>
              <a:t>hort-lived pulses (</a:t>
            </a:r>
            <a:r>
              <a:rPr lang="en-US" sz="3200" dirty="0" smtClean="0">
                <a:latin typeface="Arial Narrow" pitchFamily="34" charset="0"/>
                <a:cs typeface="Times New Roman" pitchFamily="18" charset="0"/>
              </a:rPr>
              <a:t>10</a:t>
            </a:r>
            <a:r>
              <a:rPr lang="en-US" sz="3200" b="1" baseline="30000" dirty="0" smtClean="0">
                <a:solidFill>
                  <a:schemeClr val="dk1"/>
                </a:solidFill>
                <a:latin typeface="Arial Narrow" pitchFamily="34" charset="0"/>
                <a:ea typeface="Arial Rounded"/>
                <a:cs typeface="Arial Rounded"/>
                <a:sym typeface="Arial Rounded"/>
              </a:rPr>
              <a:t>-1</a:t>
            </a:r>
            <a:r>
              <a:rPr lang="en-US" sz="3200" b="1" baseline="30000" dirty="0" smtClean="0">
                <a:solidFill>
                  <a:schemeClr val="dk1"/>
                </a:solidFill>
                <a:latin typeface="Arial Narrow" pitchFamily="34" charset="0"/>
                <a:ea typeface="Arial Rounded"/>
                <a:cs typeface="Calibri"/>
                <a:sym typeface="Calibri"/>
              </a:rPr>
              <a:t>8</a:t>
            </a:r>
            <a:r>
              <a:rPr lang="en-US" sz="3200" dirty="0" smtClean="0">
                <a:cs typeface="Times New Roman" pitchFamily="18" charset="0"/>
              </a:rPr>
              <a:t>s) .They are beneficial in:</a:t>
            </a:r>
          </a:p>
          <a:p>
            <a:pPr marL="566928" indent="-45720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cs typeface="Times New Roman" pitchFamily="18" charset="0"/>
              </a:rPr>
              <a:t>Attosecond </a:t>
            </a:r>
            <a:r>
              <a:rPr lang="en-US" sz="2800" b="1" dirty="0" smtClean="0">
                <a:cs typeface="Times New Roman" pitchFamily="18" charset="0"/>
              </a:rPr>
              <a:t>spectroscopy, </a:t>
            </a:r>
          </a:p>
          <a:p>
            <a:pPr marL="566928" indent="-45720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cs typeface="Times New Roman" pitchFamily="18" charset="0"/>
              </a:rPr>
              <a:t>Attosecond </a:t>
            </a:r>
            <a:r>
              <a:rPr lang="en-US" sz="2800" b="1" dirty="0" smtClean="0">
                <a:cs typeface="Times New Roman" pitchFamily="18" charset="0"/>
              </a:rPr>
              <a:t>imaging, </a:t>
            </a:r>
          </a:p>
          <a:p>
            <a:pPr marL="566928" indent="-45720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>
                <a:cs typeface="Times New Roman" pitchFamily="18" charset="0"/>
              </a:rPr>
              <a:t>Laser </a:t>
            </a:r>
            <a:r>
              <a:rPr lang="en-US" sz="2800" dirty="0">
                <a:cs typeface="Times New Roman" pitchFamily="18" charset="0"/>
              </a:rPr>
              <a:t>based </a:t>
            </a:r>
            <a:r>
              <a:rPr lang="en-US" sz="2800" b="1" dirty="0">
                <a:cs typeface="Times New Roman" pitchFamily="18" charset="0"/>
              </a:rPr>
              <a:t>particle </a:t>
            </a:r>
            <a:r>
              <a:rPr lang="en-US" sz="2800" b="1" dirty="0" smtClean="0">
                <a:cs typeface="Times New Roman" pitchFamily="18" charset="0"/>
              </a:rPr>
              <a:t>acceleration</a:t>
            </a:r>
            <a:endParaRPr lang="en-US" sz="2800" dirty="0" smtClean="0">
              <a:cs typeface="Times New Roman" pitchFamily="18" charset="0"/>
            </a:endParaRPr>
          </a:p>
          <a:p>
            <a:pPr marL="566928" indent="-45720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smtClean="0"/>
              <a:t>Exploration </a:t>
            </a:r>
            <a:r>
              <a:rPr lang="en-US" sz="2800" dirty="0"/>
              <a:t>of </a:t>
            </a:r>
            <a:r>
              <a:rPr lang="en-US" sz="2800" b="1" dirty="0"/>
              <a:t>ultrafast</a:t>
            </a:r>
            <a:r>
              <a:rPr lang="en-US" sz="2800" dirty="0"/>
              <a:t> processes in </a:t>
            </a:r>
            <a:r>
              <a:rPr lang="en-US" sz="2800" dirty="0" smtClean="0"/>
              <a:t>matter.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8" name="Content Placeholder 3" descr="hhg spectrum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rto="http://schemas.microsoft.com/office/word/2006/arto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oel="http://schemas.microsoft.com/office/2019/extlst" xmlns:v="urn:schemas-microsoft-com:vml" xmlns:w10="urn:schemas-microsoft-com:office:word" xmlns:w="http://schemas.openxmlformats.org/wordprocessingml/2006/main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du="http://schemas.microsoft.com/office/word/2023/wordml/word16du" xmlns:w16sdtdh="http://schemas.microsoft.com/office/word/2020/wordml/sdtdatahash" xmlns:w16sdtfl="http://schemas.microsoft.com/office/word/2024/wordml/sdtformatlock" xmlns:w16se="http://schemas.microsoft.com/office/word/2015/wordml/symex" xmlns:a16="http://schemas.microsoft.com/office/drawing/2014/main" xmlns:lc="http://schemas.openxmlformats.org/drawingml/2006/lockedCanvas" id="{508A247E-AAA6-345D-64B2-7F6D8024F45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90"/>
          <a:stretch/>
        </p:blipFill>
        <p:spPr>
          <a:xfrm>
            <a:off x="15427822" y="5912311"/>
            <a:ext cx="6987004" cy="21875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652" y="11044988"/>
            <a:ext cx="6075902" cy="26661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95;p13"/>
          <p:cNvSpPr txBox="1"/>
          <p:nvPr/>
        </p:nvSpPr>
        <p:spPr>
          <a:xfrm>
            <a:off x="22768962" y="6507356"/>
            <a:ext cx="5370482" cy="15696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Wingdings" pitchFamily="2" charset="2"/>
              <a:buChar char="v"/>
            </a:pPr>
            <a:r>
              <a:rPr lang="en-US" sz="3200" i="0" u="none" strike="noStrike" cap="none" dirty="0" smtClean="0">
                <a:solidFill>
                  <a:schemeClr val="tx1"/>
                </a:solidFill>
                <a:latin typeface="+mn-lt"/>
                <a:sym typeface="Arial Rounded"/>
              </a:rPr>
              <a:t>Perturbative region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+mn-lt"/>
                <a:sym typeface="Arial Rounded"/>
              </a:rPr>
              <a:t>Plateau region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Wingdings" pitchFamily="2" charset="2"/>
              <a:buChar char="v"/>
            </a:pPr>
            <a:r>
              <a:rPr lang="en-US" sz="3200" i="0" u="none" strike="noStrike" cap="none" dirty="0" smtClean="0">
                <a:solidFill>
                  <a:schemeClr val="tx1"/>
                </a:solidFill>
                <a:latin typeface="+mn-lt"/>
                <a:sym typeface="Arial Rounded"/>
              </a:rPr>
              <a:t>Cutoff point region</a:t>
            </a:r>
            <a:endParaRPr sz="3200" i="0" u="none" strike="noStrike" cap="none" dirty="0">
              <a:solidFill>
                <a:schemeClr val="tx1"/>
              </a:solidFill>
              <a:latin typeface="+mn-lt"/>
              <a:sym typeface="Arial"/>
            </a:endParaRPr>
          </a:p>
        </p:txBody>
      </p:sp>
      <p:sp>
        <p:nvSpPr>
          <p:cNvPr id="86" name="Google Shape;92;p13"/>
          <p:cNvSpPr/>
          <p:nvPr/>
        </p:nvSpPr>
        <p:spPr>
          <a:xfrm>
            <a:off x="2078966" y="13866918"/>
            <a:ext cx="12671749" cy="65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800"/>
            </a:pPr>
            <a:r>
              <a:rPr lang="en-US" sz="2400" b="1" i="1" u="none" strike="noStrike" cap="none" dirty="0">
                <a:solidFill>
                  <a:schemeClr val="dk1"/>
                </a:solidFill>
                <a:sym typeface="Arial"/>
              </a:rPr>
              <a:t>Fig. </a:t>
            </a:r>
            <a:r>
              <a:rPr lang="en-US" sz="2400" b="1" i="1" u="none" strike="noStrike" cap="none" dirty="0" smtClean="0">
                <a:solidFill>
                  <a:schemeClr val="dk1"/>
                </a:solidFill>
                <a:sym typeface="Arial"/>
              </a:rPr>
              <a:t>2</a:t>
            </a:r>
            <a:r>
              <a:rPr lang="en-US" sz="2400" dirty="0" smtClean="0"/>
              <a:t> </a:t>
            </a:r>
            <a:r>
              <a:rPr lang="en-US" sz="2400" dirty="0"/>
              <a:t>Schematic diagram of the Semi-classical three-step </a:t>
            </a:r>
            <a:r>
              <a:rPr lang="en-US" sz="2400" dirty="0" smtClean="0"/>
              <a:t>model (Koch </a:t>
            </a:r>
            <a:r>
              <a:rPr lang="en-US" sz="2400" i="1" dirty="0"/>
              <a:t>et al</a:t>
            </a:r>
            <a:r>
              <a:rPr lang="en-US" sz="2400" dirty="0"/>
              <a:t>., 2021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95;p13"/>
          <p:cNvSpPr txBox="1"/>
          <p:nvPr/>
        </p:nvSpPr>
        <p:spPr>
          <a:xfrm>
            <a:off x="8950553" y="11384435"/>
            <a:ext cx="5871322" cy="16311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>
              <a:buSzPts val="36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Tunneling </a:t>
            </a:r>
            <a:r>
              <a:rPr lang="en-US" sz="3200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ionization,</a:t>
            </a:r>
          </a:p>
          <a:p>
            <a:pPr marL="457200" lvl="0" indent="-457200">
              <a:buSzPts val="36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Acceleration</a:t>
            </a:r>
          </a:p>
          <a:p>
            <a:pPr marL="457200" lvl="0" indent="-457200">
              <a:buSzPts val="36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Recombination</a:t>
            </a:r>
            <a:r>
              <a:rPr lang="en-US" sz="3200" dirty="0" smtClean="0">
                <a:solidFill>
                  <a:srgbClr val="FF0000"/>
                </a:solidFill>
                <a:ea typeface="Arial Rounded"/>
                <a:cs typeface="Arial Rounded"/>
                <a:sym typeface="Arial Rounded"/>
              </a:rPr>
              <a:t> </a:t>
            </a:r>
            <a:r>
              <a:rPr lang="en-US" sz="36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240141" y="10330572"/>
            <a:ext cx="1259909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Google Shape;95;p13"/>
          <p:cNvSpPr txBox="1"/>
          <p:nvPr/>
        </p:nvSpPr>
        <p:spPr>
          <a:xfrm>
            <a:off x="4037814" y="10357539"/>
            <a:ext cx="881941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3600"/>
            </a:pPr>
            <a:r>
              <a:rPr lang="en-US" sz="3200" b="1" dirty="0">
                <a:solidFill>
                  <a:schemeClr val="tx1"/>
                </a:solidFill>
                <a:latin typeface="Arial Rounded"/>
                <a:ea typeface="Arial Rounded"/>
                <a:cs typeface="Arial Rounded"/>
                <a:sym typeface="Arial Rounded"/>
              </a:rPr>
              <a:t>The main steps in HHG process</a:t>
            </a:r>
          </a:p>
        </p:txBody>
      </p:sp>
      <p:sp>
        <p:nvSpPr>
          <p:cNvPr id="117" name="Google Shape;95;p13"/>
          <p:cNvSpPr txBox="1"/>
          <p:nvPr/>
        </p:nvSpPr>
        <p:spPr>
          <a:xfrm>
            <a:off x="16420688" y="5389016"/>
            <a:ext cx="881941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3600"/>
            </a:pPr>
            <a:r>
              <a:rPr lang="en-US" sz="3200" b="1" dirty="0" smtClean="0">
                <a:solidFill>
                  <a:schemeClr val="tx1"/>
                </a:solidFill>
                <a:sym typeface="Arial Rounded"/>
              </a:rPr>
              <a:t>The </a:t>
            </a:r>
            <a:r>
              <a:rPr lang="en-US" sz="3200" b="1" dirty="0">
                <a:solidFill>
                  <a:schemeClr val="tx1"/>
                </a:solidFill>
                <a:sym typeface="Arial Rounded"/>
              </a:rPr>
              <a:t>main spectral regions in HHG process</a:t>
            </a:r>
          </a:p>
        </p:txBody>
      </p:sp>
      <p:sp>
        <p:nvSpPr>
          <p:cNvPr id="118" name="Google Shape;92;p13"/>
          <p:cNvSpPr/>
          <p:nvPr/>
        </p:nvSpPr>
        <p:spPr>
          <a:xfrm>
            <a:off x="15215610" y="8172061"/>
            <a:ext cx="7415784" cy="65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800"/>
            </a:pPr>
            <a:r>
              <a:rPr lang="en-US" sz="2400" b="1" i="1" u="none" strike="noStrike" cap="none" dirty="0">
                <a:solidFill>
                  <a:schemeClr val="dk1"/>
                </a:solidFill>
                <a:sym typeface="Arial"/>
              </a:rPr>
              <a:t>Fig. </a:t>
            </a:r>
            <a:r>
              <a:rPr lang="en-US" sz="2400" b="1" i="1" dirty="0" smtClean="0">
                <a:solidFill>
                  <a:schemeClr val="dk1"/>
                </a:solidFill>
              </a:rPr>
              <a:t>3  </a:t>
            </a:r>
            <a:r>
              <a:rPr lang="en-US" sz="2400" dirty="0" smtClean="0"/>
              <a:t>Harmonic </a:t>
            </a:r>
            <a:r>
              <a:rPr lang="en-US" sz="2400" dirty="0"/>
              <a:t>spectrum </a:t>
            </a:r>
            <a:r>
              <a:rPr lang="en-US" sz="2400" dirty="0" smtClean="0"/>
              <a:t>(Avetissian </a:t>
            </a:r>
            <a:r>
              <a:rPr lang="en-US" sz="2400" i="1" dirty="0"/>
              <a:t>et al</a:t>
            </a:r>
            <a:r>
              <a:rPr lang="en-US" sz="2400" dirty="0"/>
              <a:t>., 2025)</a:t>
            </a:r>
            <a:endParaRPr sz="2400" b="0" i="1" u="none" strike="noStrike" cap="none" dirty="0">
              <a:solidFill>
                <a:schemeClr val="dk1"/>
              </a:solidFill>
              <a:sym typeface="Arial"/>
            </a:endParaRPr>
          </a:p>
        </p:txBody>
      </p:sp>
      <p:cxnSp>
        <p:nvCxnSpPr>
          <p:cNvPr id="119" name="Straight Connector 118"/>
          <p:cNvCxnSpPr/>
          <p:nvPr/>
        </p:nvCxnSpPr>
        <p:spPr>
          <a:xfrm>
            <a:off x="14778928" y="16407613"/>
            <a:ext cx="138764" cy="15139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Google Shape;92;p13"/>
          <p:cNvSpPr/>
          <p:nvPr/>
        </p:nvSpPr>
        <p:spPr>
          <a:xfrm>
            <a:off x="15285033" y="30632150"/>
            <a:ext cx="12854411" cy="1356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800"/>
            </a:pPr>
            <a:r>
              <a:rPr lang="en-US" sz="2400" b="1" i="1" u="none" strike="noStrike" cap="none" dirty="0">
                <a:solidFill>
                  <a:schemeClr val="dk1"/>
                </a:solidFill>
                <a:sym typeface="Arial"/>
              </a:rPr>
              <a:t>Fig. </a:t>
            </a:r>
            <a:r>
              <a:rPr lang="en-US" sz="2400" b="1" i="1" dirty="0" smtClean="0">
                <a:solidFill>
                  <a:schemeClr val="dk1"/>
                </a:solidFill>
              </a:rPr>
              <a:t>4 </a:t>
            </a:r>
            <a:r>
              <a:rPr lang="en-US" sz="2400" b="1" dirty="0"/>
              <a:t> </a:t>
            </a:r>
            <a:r>
              <a:rPr lang="en-US" sz="2400" dirty="0" smtClean="0"/>
              <a:t>(a</a:t>
            </a:r>
            <a:r>
              <a:rPr lang="en-US" sz="2400" dirty="0"/>
              <a:t>) The component of the generated harmonic spectrum in the inhomogeneous two-color field with static electric field and (b-d) the corresponding time frequency distributions for the generated harmonic spectrum</a:t>
            </a:r>
            <a:endParaRPr sz="2400" b="0" i="1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121" name="Google Shape;98;p13"/>
          <p:cNvSpPr txBox="1"/>
          <p:nvPr/>
        </p:nvSpPr>
        <p:spPr>
          <a:xfrm>
            <a:off x="15179650" y="16684391"/>
            <a:ext cx="6497351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1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st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Harmonic yield = -5.0 arb.units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1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st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Harmonic plateau = narrow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1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st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Broadband width = 234 orders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1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st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Cutoff point = 381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st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order</a:t>
            </a:r>
          </a:p>
        </p:txBody>
      </p:sp>
      <p:sp>
        <p:nvSpPr>
          <p:cNvPr id="124" name="Google Shape;97;p13"/>
          <p:cNvSpPr txBox="1"/>
          <p:nvPr/>
        </p:nvSpPr>
        <p:spPr>
          <a:xfrm>
            <a:off x="2406626" y="29212948"/>
            <a:ext cx="54435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 Rounded"/>
                <a:sym typeface="Arial Rounded"/>
              </a:rPr>
              <a:t>Parameters used</a:t>
            </a:r>
            <a:endParaRPr sz="2800" b="0" i="0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125" name="Google Shape;97;p13"/>
          <p:cNvSpPr txBox="1"/>
          <p:nvPr/>
        </p:nvSpPr>
        <p:spPr>
          <a:xfrm>
            <a:off x="2406626" y="29754041"/>
            <a:ext cx="6292168" cy="23082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50000"/>
              </a:lnSpc>
              <a:buSzPts val="3600"/>
            </a:pP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Fundamental wavelength (</a:t>
            </a:r>
            <a:r>
              <a:rPr lang="en-US" sz="2400" b="1" dirty="0" err="1">
                <a:solidFill>
                  <a:schemeClr val="tx1"/>
                </a:solidFill>
              </a:rPr>
              <a:t>E</a:t>
            </a:r>
            <a:r>
              <a:rPr lang="en-US" sz="2400" b="1" baseline="-25000" dirty="0" err="1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) = 800nm </a:t>
            </a:r>
          </a:p>
          <a:p>
            <a:pPr lvl="0">
              <a:lnSpc>
                <a:spcPct val="150000"/>
              </a:lnSpc>
              <a:buSzPts val="3600"/>
            </a:pP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Control wavelength (</a:t>
            </a:r>
            <a:r>
              <a:rPr lang="en-US" sz="2400" b="1" dirty="0" smtClean="0">
                <a:solidFill>
                  <a:schemeClr val="tx1"/>
                </a:solidFill>
              </a:rPr>
              <a:t>E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)     = 1600nm</a:t>
            </a:r>
          </a:p>
          <a:p>
            <a:pPr lvl="0">
              <a:lnSpc>
                <a:spcPct val="150000"/>
              </a:lnSpc>
              <a:buSzPts val="3600"/>
            </a:pP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Fundamental intensity(</a:t>
            </a:r>
            <a:r>
              <a:rPr lang="en-US" sz="2400" b="1" i="1" dirty="0" smtClean="0">
                <a:solidFill>
                  <a:schemeClr val="tx1"/>
                </a:solidFill>
              </a:rPr>
              <a:t>I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) = 4.0 x </a:t>
            </a:r>
            <a:r>
              <a:rPr lang="en-US" sz="2400" dirty="0"/>
              <a:t>10</a:t>
            </a:r>
            <a:r>
              <a:rPr lang="en-US" sz="2400" baseline="30000" dirty="0"/>
              <a:t>14 </a:t>
            </a:r>
            <a:r>
              <a:rPr lang="en-US" sz="2400" dirty="0"/>
              <a:t>Wcm</a:t>
            </a:r>
            <a:r>
              <a:rPr lang="en-US" sz="2400" baseline="30000" dirty="0"/>
              <a:t>-2</a:t>
            </a:r>
            <a:r>
              <a:rPr lang="en-US" sz="2400" dirty="0"/>
              <a:t> </a:t>
            </a: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Control intensity (</a:t>
            </a:r>
            <a:r>
              <a:rPr lang="en-US" sz="2400" b="1" i="1" dirty="0" smtClean="0">
                <a:solidFill>
                  <a:schemeClr val="tx1"/>
                </a:solidFill>
              </a:rPr>
              <a:t>I</a:t>
            </a:r>
            <a:r>
              <a:rPr lang="en-US" sz="2400" b="1" baseline="-25000" dirty="0">
                <a:solidFill>
                  <a:schemeClr val="tx1"/>
                </a:solidFill>
              </a:rPr>
              <a:t>1</a:t>
            </a: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)          = 3.6 x </a:t>
            </a:r>
            <a:r>
              <a:rPr lang="en-US" sz="2400" dirty="0"/>
              <a:t>10</a:t>
            </a:r>
            <a:r>
              <a:rPr lang="en-US" sz="2400" baseline="30000" dirty="0"/>
              <a:t>14 </a:t>
            </a:r>
            <a:r>
              <a:rPr lang="en-US" sz="2400" dirty="0"/>
              <a:t>Wcm</a:t>
            </a:r>
            <a:r>
              <a:rPr lang="en-US" sz="2400" baseline="30000" dirty="0"/>
              <a:t>-2</a:t>
            </a:r>
            <a:r>
              <a:rPr lang="en-US" sz="2400" dirty="0"/>
              <a:t> </a:t>
            </a:r>
            <a:endParaRPr sz="240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26" name="Google Shape;97;p13"/>
          <p:cNvSpPr txBox="1"/>
          <p:nvPr/>
        </p:nvSpPr>
        <p:spPr>
          <a:xfrm>
            <a:off x="8914925" y="29759029"/>
            <a:ext cx="4691926" cy="23082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Polarization angle </a:t>
            </a:r>
            <a:r>
              <a:rPr lang="en-US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(</a:t>
            </a:r>
            <a:r>
              <a:rPr lang="el-GR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θ</a:t>
            </a:r>
            <a:r>
              <a:rPr lang="en-US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) </a:t>
            </a: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= 0.1</a:t>
            </a:r>
            <a:r>
              <a:rPr lang="el-GR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π</a:t>
            </a:r>
            <a:endParaRPr lang="en-US" sz="2400" dirty="0" smtClean="0">
              <a:solidFill>
                <a:schemeClr val="dk1"/>
              </a:solidFill>
              <a:latin typeface="Arial Rounded"/>
              <a:sym typeface="Arial Rounde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Inhomogeneity </a:t>
            </a: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(</a:t>
            </a:r>
            <a:r>
              <a:rPr lang="el-GR" sz="2400" b="1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ε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) </a:t>
            </a:r>
            <a:r>
              <a:rPr lang="en-US" sz="2400" i="0" u="none" strike="noStrike" cap="none" dirty="0" smtClean="0">
                <a:solidFill>
                  <a:schemeClr val="dk1"/>
                </a:solidFill>
                <a:latin typeface="Arial Rounded"/>
                <a:sym typeface="Arial Rounded"/>
              </a:rPr>
              <a:t>= 0.0010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Static electric field </a:t>
            </a:r>
            <a:r>
              <a:rPr lang="en-US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(</a:t>
            </a:r>
            <a:r>
              <a:rPr lang="el-GR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β</a:t>
            </a:r>
            <a:r>
              <a:rPr lang="en-US" sz="2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) </a:t>
            </a:r>
            <a:r>
              <a:rPr lang="en-US" sz="2400" dirty="0" smtClean="0">
                <a:solidFill>
                  <a:schemeClr val="dk1"/>
                </a:solidFill>
                <a:latin typeface="Arial Rounded"/>
                <a:sym typeface="Arial Rounded"/>
              </a:rPr>
              <a:t>=</a:t>
            </a:r>
            <a:r>
              <a:rPr lang="en-US" sz="2400" dirty="0" smtClean="0"/>
              <a:t> 0.1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400" dirty="0" smtClean="0"/>
              <a:t>Target = Neon gas</a:t>
            </a:r>
            <a:endParaRPr lang="en-US" sz="2400" b="1" dirty="0" smtClean="0">
              <a:solidFill>
                <a:schemeClr val="dk1"/>
              </a:solidFill>
              <a:latin typeface="Arial Rounded"/>
              <a:sym typeface="Arial Rounded"/>
            </a:endParaRPr>
          </a:p>
        </p:txBody>
      </p:sp>
      <p:sp>
        <p:nvSpPr>
          <p:cNvPr id="127" name="Google Shape;98;p13"/>
          <p:cNvSpPr txBox="1"/>
          <p:nvPr/>
        </p:nvSpPr>
        <p:spPr>
          <a:xfrm>
            <a:off x="21823186" y="16736295"/>
            <a:ext cx="6595406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2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nd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Harmonic yield = -7.0 arb.units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2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nd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Harmonic plateau = broad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2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nd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Broadband width = 789 orders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2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nd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Cutoff point = 1110</a:t>
            </a:r>
            <a:r>
              <a:rPr lang="en-US" sz="3200" baseline="30000" dirty="0" smtClean="0">
                <a:solidFill>
                  <a:schemeClr val="dk1"/>
                </a:solidFill>
                <a:latin typeface="Arial Rounded"/>
                <a:sym typeface="Arial Rounded"/>
              </a:rPr>
              <a:t>th</a:t>
            </a:r>
            <a:r>
              <a:rPr lang="en-US" sz="3200" dirty="0" smtClean="0">
                <a:solidFill>
                  <a:schemeClr val="dk1"/>
                </a:solidFill>
                <a:latin typeface="Arial Rounded"/>
                <a:sym typeface="Arial Rounded"/>
              </a:rPr>
              <a:t> order</a:t>
            </a:r>
          </a:p>
        </p:txBody>
      </p:sp>
      <p:sp>
        <p:nvSpPr>
          <p:cNvPr id="128" name="Google Shape;97;p13"/>
          <p:cNvSpPr txBox="1"/>
          <p:nvPr/>
        </p:nvSpPr>
        <p:spPr>
          <a:xfrm>
            <a:off x="2214121" y="33050111"/>
            <a:ext cx="25767268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SzPts val="3600"/>
              <a:buFont typeface="Arial" pitchFamily="34" charset="0"/>
              <a:buChar char="•"/>
            </a:pPr>
            <a:r>
              <a:rPr lang="en-US" sz="2400" dirty="0" smtClean="0"/>
              <a:t>High </a:t>
            </a:r>
            <a:r>
              <a:rPr lang="en-US" sz="2400" dirty="0"/>
              <a:t>harmonic conversion efficiency is achieved when the harmonic plateau is broadened and the cutoff point is extended. </a:t>
            </a:r>
            <a:endParaRPr lang="en-US" sz="2400" dirty="0" smtClean="0"/>
          </a:p>
          <a:p>
            <a:pPr marL="342900" indent="-342900">
              <a:buSzPts val="3600"/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results have shown that optimal harmonic conversion efficiency can be achieved with a combination of the following; a wavelength of 800nm for the fundamental pulse with an intensity of 4.0x10</a:t>
            </a:r>
            <a:r>
              <a:rPr lang="en-US" sz="2400" baseline="30000" dirty="0"/>
              <a:t>14</a:t>
            </a:r>
            <a:r>
              <a:rPr lang="en-US" sz="2400" dirty="0"/>
              <a:t>W/cm</a:t>
            </a:r>
            <a:r>
              <a:rPr lang="en-US" sz="2400" baseline="30000" dirty="0"/>
              <a:t>2</a:t>
            </a:r>
            <a:r>
              <a:rPr lang="en-US" sz="2400" dirty="0"/>
              <a:t>, 1600nm control pulse with an intensity of 3.6x10</a:t>
            </a:r>
            <a:r>
              <a:rPr lang="en-US" sz="2400" baseline="30000" dirty="0"/>
              <a:t>14</a:t>
            </a:r>
            <a:r>
              <a:rPr lang="en-US" sz="2400" dirty="0"/>
              <a:t>W/cm</a:t>
            </a:r>
            <a:r>
              <a:rPr lang="en-US" sz="2400" baseline="30000" dirty="0"/>
              <a:t>2</a:t>
            </a:r>
            <a:r>
              <a:rPr lang="en-US" sz="2400" dirty="0"/>
              <a:t>, polarization angle of 0.1π, inhomogeneity parameters of value 0.0010 and a static electric field value of </a:t>
            </a:r>
            <a:r>
              <a:rPr lang="en-US" sz="2400" dirty="0" smtClean="0"/>
              <a:t>0.1.</a:t>
            </a:r>
          </a:p>
          <a:p>
            <a:pPr marL="342900" indent="-342900">
              <a:buSzPts val="3600"/>
              <a:buFont typeface="Arial" pitchFamily="34" charset="0"/>
              <a:buChar char="•"/>
            </a:pPr>
            <a:r>
              <a:rPr lang="en-US" sz="2400" dirty="0" smtClean="0"/>
              <a:t>When </a:t>
            </a:r>
            <a:r>
              <a:rPr lang="en-US" sz="2400" dirty="0"/>
              <a:t>these parameters are used simultaneously, we are able to obtain an extended harmonic cutoff to the </a:t>
            </a:r>
            <a:r>
              <a:rPr lang="en-US" sz="2400" dirty="0" smtClean="0"/>
              <a:t>1110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order with few modulation structures, which is likely to lead to a favorite attosecond pulse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chemeClr val="dk1"/>
              </a:solidFill>
              <a:latin typeface="Arial Rounded"/>
              <a:sym typeface="Arial Rounded"/>
            </a:endParaRPr>
          </a:p>
        </p:txBody>
      </p:sp>
      <p:sp>
        <p:nvSpPr>
          <p:cNvPr id="129" name="Google Shape;97;p13"/>
          <p:cNvSpPr txBox="1"/>
          <p:nvPr/>
        </p:nvSpPr>
        <p:spPr>
          <a:xfrm>
            <a:off x="2208204" y="36418295"/>
            <a:ext cx="2565287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3600"/>
            </a:pPr>
            <a:r>
              <a:rPr lang="en-US" sz="2400" dirty="0"/>
              <a:t>Avetissian, H. K., Mkrtchian, G. F., &amp; Knorr, A. (2022). Efficient high-harmonic generation in graphene with two-color laser field at orthogonal polarization. </a:t>
            </a:r>
            <a:r>
              <a:rPr lang="en-US" sz="2400" i="1" dirty="0"/>
              <a:t>Physical Review. B./Physical Review. B</a:t>
            </a:r>
            <a:r>
              <a:rPr lang="en-US" sz="2400" dirty="0"/>
              <a:t>, </a:t>
            </a:r>
            <a:r>
              <a:rPr lang="en-US" sz="2400" i="1" dirty="0"/>
              <a:t>105</a:t>
            </a:r>
            <a:r>
              <a:rPr lang="en-US" sz="2400" dirty="0"/>
              <a:t>(19). </a:t>
            </a:r>
            <a:r>
              <a:rPr lang="en-US" sz="2400" dirty="0">
                <a:hlinkClick r:id="rId11"/>
              </a:rPr>
              <a:t>https://</a:t>
            </a:r>
            <a:r>
              <a:rPr lang="en-US" sz="2400" dirty="0" smtClean="0">
                <a:hlinkClick r:id="rId11"/>
              </a:rPr>
              <a:t>doi.org/10.1103/physrevb.105.195405</a:t>
            </a:r>
            <a:endParaRPr lang="en-US" sz="2400" dirty="0" smtClean="0"/>
          </a:p>
          <a:p>
            <a:pPr>
              <a:buSzPts val="3600"/>
            </a:pPr>
            <a:endParaRPr lang="en-US" sz="2400" dirty="0"/>
          </a:p>
          <a:p>
            <a:pPr>
              <a:buSzPts val="3600"/>
            </a:pPr>
            <a:r>
              <a:rPr lang="en-US" sz="2400" dirty="0" smtClean="0"/>
              <a:t>Koch</a:t>
            </a:r>
            <a:r>
              <a:rPr lang="en-US" sz="2400" dirty="0"/>
              <a:t>, W., &amp; Tannor, D. J. (2021). A three-step model of high harmonic generation using complex classical trajectories. </a:t>
            </a:r>
            <a:r>
              <a:rPr lang="en-US" sz="2400" i="1" dirty="0"/>
              <a:t>Annals of Physics</a:t>
            </a:r>
            <a:r>
              <a:rPr lang="en-US" sz="2400" dirty="0"/>
              <a:t>, </a:t>
            </a:r>
            <a:r>
              <a:rPr lang="en-US" sz="2400" i="1" dirty="0"/>
              <a:t>427</a:t>
            </a:r>
            <a:r>
              <a:rPr lang="en-US" sz="2400" dirty="0"/>
              <a:t>, 168288. </a:t>
            </a:r>
            <a:r>
              <a:rPr lang="en-US" sz="2400" dirty="0">
                <a:hlinkClick r:id="rId12"/>
              </a:rPr>
              <a:t>https://</a:t>
            </a:r>
            <a:r>
              <a:rPr lang="en-US" sz="2400" dirty="0" smtClean="0">
                <a:hlinkClick r:id="rId12"/>
              </a:rPr>
              <a:t>doi.org/10.1016/j.aop.2020.168288</a:t>
            </a:r>
            <a:endParaRPr lang="en-US" sz="2400" dirty="0" smtClean="0">
              <a:solidFill>
                <a:schemeClr val="dk1"/>
              </a:solidFill>
              <a:latin typeface="Arial Rounded"/>
              <a:sym typeface="Arial Rounded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436653" y="20812916"/>
            <a:ext cx="12062792" cy="3224891"/>
            <a:chOff x="2436653" y="20812916"/>
            <a:chExt cx="11140835" cy="3224891"/>
          </a:xfrm>
        </p:grpSpPr>
        <p:pic>
          <p:nvPicPr>
            <p:cNvPr id="130" name="Picture 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41" t="22501" r="7294" b="41943"/>
            <a:stretch>
              <a:fillRect/>
            </a:stretch>
          </p:blipFill>
          <p:spPr bwMode="auto">
            <a:xfrm>
              <a:off x="2436653" y="20812916"/>
              <a:ext cx="11140835" cy="322489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1" name="Right Arrow 130"/>
            <p:cNvSpPr/>
            <p:nvPr/>
          </p:nvSpPr>
          <p:spPr>
            <a:xfrm>
              <a:off x="9025515" y="21388789"/>
              <a:ext cx="4529790" cy="1382096"/>
            </a:xfrm>
            <a:prstGeom prst="rightArrow">
              <a:avLst>
                <a:gd name="adj1" fmla="val 50000"/>
                <a:gd name="adj2" fmla="val 85714"/>
              </a:avLst>
            </a:prstGeom>
            <a:solidFill>
              <a:srgbClr val="D616B1"/>
            </a:solidFill>
            <a:ln w="55000" cap="flat" cmpd="thickThin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XUVs, X-RAYs, as pulses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670</Words>
  <Application>Microsoft Office PowerPoint</Application>
  <PresentationFormat>Custom</PresentationFormat>
  <Paragraphs>70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59</cp:revision>
  <dcterms:modified xsi:type="dcterms:W3CDTF">2025-07-04T04:02:43Z</dcterms:modified>
</cp:coreProperties>
</file>