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0" r:id="rId1"/>
  </p:sldMasterIdLst>
  <p:notesMasterIdLst>
    <p:notesMasterId r:id="rId30"/>
  </p:notesMasterIdLst>
  <p:sldIdLst>
    <p:sldId id="257" r:id="rId2"/>
    <p:sldId id="371" r:id="rId3"/>
    <p:sldId id="348" r:id="rId4"/>
    <p:sldId id="352" r:id="rId5"/>
    <p:sldId id="394" r:id="rId6"/>
    <p:sldId id="374" r:id="rId7"/>
    <p:sldId id="391" r:id="rId8"/>
    <p:sldId id="353" r:id="rId9"/>
    <p:sldId id="271" r:id="rId10"/>
    <p:sldId id="272" r:id="rId11"/>
    <p:sldId id="270" r:id="rId12"/>
    <p:sldId id="390" r:id="rId13"/>
    <p:sldId id="355" r:id="rId14"/>
    <p:sldId id="387" r:id="rId15"/>
    <p:sldId id="393" r:id="rId16"/>
    <p:sldId id="376" r:id="rId17"/>
    <p:sldId id="383" r:id="rId18"/>
    <p:sldId id="380" r:id="rId19"/>
    <p:sldId id="388" r:id="rId20"/>
    <p:sldId id="385" r:id="rId21"/>
    <p:sldId id="386" r:id="rId22"/>
    <p:sldId id="274" r:id="rId23"/>
    <p:sldId id="395" r:id="rId24"/>
    <p:sldId id="399" r:id="rId25"/>
    <p:sldId id="398" r:id="rId26"/>
    <p:sldId id="397" r:id="rId27"/>
    <p:sldId id="392" r:id="rId28"/>
    <p:sldId id="3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989"/>
    <a:srgbClr val="6A99EE"/>
    <a:srgbClr val="A0A0A0"/>
    <a:srgbClr val="525252"/>
    <a:srgbClr val="C1DCF2"/>
    <a:srgbClr val="FFE699"/>
    <a:srgbClr val="C5E0B4"/>
    <a:srgbClr val="FF9000"/>
    <a:srgbClr val="3CB371"/>
    <a:srgbClr val="FFC0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28" autoAdjust="0"/>
    <p:restoredTop sz="86008" autoAdjust="0"/>
  </p:normalViewPr>
  <p:slideViewPr>
    <p:cSldViewPr snapToGrid="0">
      <p:cViewPr varScale="1">
        <p:scale>
          <a:sx n="53" d="100"/>
          <a:sy n="53" d="100"/>
        </p:scale>
        <p:origin x="1388" y="44"/>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3A7E38-D937-4A22-B68C-65C8948963A6}" type="datetimeFigureOut">
              <a:rPr lang="en-US" smtClean="0"/>
              <a:t>4/15/2025</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BE182-A245-406B-B340-AE2F5F536F30}" type="slidenum">
              <a:rPr lang="en-US" smtClean="0"/>
              <a:t>‹N°›</a:t>
            </a:fld>
            <a:endParaRPr lang="en-US"/>
          </a:p>
        </p:txBody>
      </p:sp>
    </p:spTree>
    <p:extLst>
      <p:ext uri="{BB962C8B-B14F-4D97-AF65-F5344CB8AC3E}">
        <p14:creationId xmlns:p14="http://schemas.microsoft.com/office/powerpoint/2010/main" val="3539259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en-US" b="0" i="0" dirty="0">
              <a:effectLst/>
              <a:latin typeface="Inter"/>
            </a:endParaRPr>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1</a:t>
            </a:fld>
            <a:endParaRPr lang="en-US"/>
          </a:p>
        </p:txBody>
      </p:sp>
    </p:spTree>
    <p:extLst>
      <p:ext uri="{BB962C8B-B14F-4D97-AF65-F5344CB8AC3E}">
        <p14:creationId xmlns:p14="http://schemas.microsoft.com/office/powerpoint/2010/main" val="115540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Record the arrival time of both fragment.</a:t>
            </a:r>
          </a:p>
          <a:p>
            <a:r>
              <a:rPr lang="en-US" dirty="0"/>
              <a:t>Charged fragment is accelerated where the neutral is not.</a:t>
            </a:r>
          </a:p>
          <a:p>
            <a:r>
              <a:rPr lang="en-US" dirty="0"/>
              <a:t>The differences in arrival times allow us, based on mass spectra, to obtain the branching ratios of each relaxation channel considered.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step enables us to characterize the chemical species involved in these processes.</a:t>
            </a:r>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10</a:t>
            </a:fld>
            <a:endParaRPr lang="en-US"/>
          </a:p>
        </p:txBody>
      </p:sp>
    </p:spTree>
    <p:extLst>
      <p:ext uri="{BB962C8B-B14F-4D97-AF65-F5344CB8AC3E}">
        <p14:creationId xmlns:p14="http://schemas.microsoft.com/office/powerpoint/2010/main" val="2482832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record of fragment positions resulting from post-collisional relaxation of a protonated cluster provides information unique to our experience : the velocity distribution of the neutral fragment of the reaction.</a:t>
            </a:r>
          </a:p>
          <a:p>
            <a:r>
              <a:rPr lang="en-US" dirty="0"/>
              <a:t>This experiment provides us with quantitative information on the different relaxation channel involved in a reaction. </a:t>
            </a:r>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11</a:t>
            </a:fld>
            <a:endParaRPr lang="en-US"/>
          </a:p>
        </p:txBody>
      </p:sp>
    </p:spTree>
    <p:extLst>
      <p:ext uri="{BB962C8B-B14F-4D97-AF65-F5344CB8AC3E}">
        <p14:creationId xmlns:p14="http://schemas.microsoft.com/office/powerpoint/2010/main" val="2211433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Inter"/>
              </a:rPr>
              <a:t>By exploring a wide range of energy deposition, from 0 to 10 </a:t>
            </a:r>
            <a:r>
              <a:rPr lang="en-US" b="0" i="0" dirty="0" err="1">
                <a:effectLst/>
                <a:latin typeface="Inter"/>
              </a:rPr>
              <a:t>electronvolts</a:t>
            </a:r>
            <a:r>
              <a:rPr lang="en-US" b="0" i="0" dirty="0">
                <a:effectLst/>
                <a:latin typeface="Inter"/>
              </a:rPr>
              <a:t>, we observe various relaxation channels, including evaporation, fragmentation, and the formation of more complex molecules.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Inter"/>
              </a:rPr>
              <a:t>When excitation is localized within a molecule of the cluster, we can study how energy redistributes within small clusters.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Inter"/>
              </a:rPr>
              <a:t>This energy deposition, occurring on a short timescale relative to the characteristic motion of nuclei, is typical of radiation damage in molecular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measurements are used to constrain theoretical models of statistical physics.</a:t>
            </a:r>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12</a:t>
            </a:fld>
            <a:endParaRPr lang="en-US"/>
          </a:p>
        </p:txBody>
      </p:sp>
    </p:spTree>
    <p:extLst>
      <p:ext uri="{BB962C8B-B14F-4D97-AF65-F5344CB8AC3E}">
        <p14:creationId xmlns:p14="http://schemas.microsoft.com/office/powerpoint/2010/main" val="1421604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PST : Reactant and Product </a:t>
            </a:r>
            <a:r>
              <a:rPr lang="en-US" dirty="0" err="1"/>
              <a:t>infos</a:t>
            </a:r>
            <a:endParaRPr lang="en-US" dirty="0"/>
          </a:p>
          <a:p>
            <a:r>
              <a:rPr lang="en-US" dirty="0"/>
              <a:t>DFT for energies and modes</a:t>
            </a:r>
          </a:p>
          <a:p>
            <a:r>
              <a:rPr lang="en-US" dirty="0"/>
              <a:t>Evaporation orange</a:t>
            </a:r>
          </a:p>
          <a:p>
            <a:r>
              <a:rPr lang="en-US" dirty="0"/>
              <a:t>Blue and green reactivity channel with a transition state : expand carbon chain</a:t>
            </a:r>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13</a:t>
            </a:fld>
            <a:endParaRPr lang="en-US"/>
          </a:p>
        </p:txBody>
      </p:sp>
    </p:spTree>
    <p:extLst>
      <p:ext uri="{BB962C8B-B14F-4D97-AF65-F5344CB8AC3E}">
        <p14:creationId xmlns:p14="http://schemas.microsoft.com/office/powerpoint/2010/main" val="256809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14</a:t>
            </a:fld>
            <a:endParaRPr lang="en-US"/>
          </a:p>
        </p:txBody>
      </p:sp>
    </p:spTree>
    <p:extLst>
      <p:ext uri="{BB962C8B-B14F-4D97-AF65-F5344CB8AC3E}">
        <p14:creationId xmlns:p14="http://schemas.microsoft.com/office/powerpoint/2010/main" val="782240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In our example, around a </a:t>
            </a:r>
            <a:r>
              <a:rPr lang="en-US" dirty="0" err="1"/>
              <a:t>protone</a:t>
            </a:r>
            <a:r>
              <a:rPr lang="en-US" dirty="0"/>
              <a:t> methanol dimer, we observe 3 channels: in orange, the channel for the evaporation of a methanol dimer. In blue and green, the 2 channels with 2 distinct transition states. We can see directly the impact of the ZPEs of the products and reagents of our </a:t>
            </a:r>
            <a:r>
              <a:rPr lang="en-US" dirty="0" err="1"/>
              <a:t>reaction.As</a:t>
            </a:r>
            <a:r>
              <a:rPr lang="en-US" dirty="0"/>
              <a:t> explained earlier, from the DFT calculations I obtained the absolute values of the state densities, which are then used in the PST statistical model to calculate the KER probability densities and which subsequently give us the time constants for the different paths </a:t>
            </a:r>
            <a:r>
              <a:rPr lang="en-US" dirty="0" err="1"/>
              <a:t>involved.These</a:t>
            </a:r>
            <a:r>
              <a:rPr lang="en-US" dirty="0"/>
              <a:t> constants are represented here as a function of the internal energy of the parent cluster.</a:t>
            </a:r>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16</a:t>
            </a:fld>
            <a:endParaRPr lang="en-US"/>
          </a:p>
        </p:txBody>
      </p:sp>
    </p:spTree>
    <p:extLst>
      <p:ext uri="{BB962C8B-B14F-4D97-AF65-F5344CB8AC3E}">
        <p14:creationId xmlns:p14="http://schemas.microsoft.com/office/powerpoint/2010/main" val="1284011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Inter"/>
              </a:rPr>
              <a:t>In gray, I've introduced the possibility of doing nothing into my simulation, and in pink, the possibility of fragmenting after a first reaction.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Inter"/>
              </a:rPr>
              <a:t>These 2 pieces of information are crucial to probe quantitatively the competition between evaporation and reactivation in the same cluster.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17</a:t>
            </a:fld>
            <a:endParaRPr lang="en-US"/>
          </a:p>
        </p:txBody>
      </p:sp>
    </p:spTree>
    <p:extLst>
      <p:ext uri="{BB962C8B-B14F-4D97-AF65-F5344CB8AC3E}">
        <p14:creationId xmlns:p14="http://schemas.microsoft.com/office/powerpoint/2010/main" val="2231269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dirty="0">
                <a:effectLst/>
                <a:latin typeface="Inter"/>
              </a:rPr>
              <a:t>The Monte Carlo simulation uses random draws to generate Kinetic Energy Release (KER) distributions, assuming each relaxation channel occurs independently. The distributions provide quantitative insights into kinetic energy redistribution within the cluster. The graph compares these simulated distributions (solid histograms) with experimental data (blank histograms), including branching ratios as inserts.</a:t>
            </a:r>
          </a:p>
          <a:p>
            <a:endParaRPr lang="en-US" dirty="0"/>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18</a:t>
            </a:fld>
            <a:endParaRPr lang="en-US"/>
          </a:p>
        </p:txBody>
      </p:sp>
    </p:spTree>
    <p:extLst>
      <p:ext uri="{BB962C8B-B14F-4D97-AF65-F5344CB8AC3E}">
        <p14:creationId xmlns:p14="http://schemas.microsoft.com/office/powerpoint/2010/main" val="1884965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dirty="0">
                <a:effectLst/>
                <a:latin typeface="Inter"/>
              </a:rPr>
              <a:t>The normalized KER distributions from the simulation (dotted lines) are compared against absolute experimental data (solid lines) from DIAM analysis. This initial comparison validates the model's ability to quantitatively measure energies involved.</a:t>
            </a:r>
          </a:p>
          <a:p>
            <a:pPr algn="l"/>
            <a:r>
              <a:rPr lang="en-US" b="0" i="0" dirty="0">
                <a:effectLst/>
                <a:latin typeface="Inter"/>
              </a:rPr>
              <a:t>To improve accuracy, corrective factors need to be applied to better align with experimental connection ratios.</a:t>
            </a:r>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19</a:t>
            </a:fld>
            <a:endParaRPr lang="en-US"/>
          </a:p>
        </p:txBody>
      </p:sp>
    </p:spTree>
    <p:extLst>
      <p:ext uri="{BB962C8B-B14F-4D97-AF65-F5344CB8AC3E}">
        <p14:creationId xmlns:p14="http://schemas.microsoft.com/office/powerpoint/2010/main" val="1173153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dirty="0">
                <a:effectLst/>
                <a:latin typeface="Inter"/>
              </a:rPr>
              <a:t>The evaporation time constant now ranges from 1 nanosecond at low energy to 0.1 picoseconds at high energy, which is notably shorter than the time constants for the TS2 and TS3 reaction paths. This observation aligns well with the measured branching ratios.</a:t>
            </a:r>
            <a:endParaRPr lang="en-US" dirty="0"/>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20</a:t>
            </a:fld>
            <a:endParaRPr lang="en-US"/>
          </a:p>
        </p:txBody>
      </p:sp>
    </p:spTree>
    <p:extLst>
      <p:ext uri="{BB962C8B-B14F-4D97-AF65-F5344CB8AC3E}">
        <p14:creationId xmlns:p14="http://schemas.microsoft.com/office/powerpoint/2010/main" val="2082506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Inter"/>
              </a:rPr>
              <a:t>In this presentation, we will explore molecular clusters and how they behave under extreme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one hand, we'll look at the importance of laboratory astrophysics experiments, and how these quantitative experimental data can be used to constrain statistical models of energy redistribution in small protonated clusters.</a:t>
            </a:r>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2</a:t>
            </a:fld>
            <a:endParaRPr lang="en-US"/>
          </a:p>
        </p:txBody>
      </p:sp>
    </p:spTree>
    <p:extLst>
      <p:ext uri="{BB962C8B-B14F-4D97-AF65-F5344CB8AC3E}">
        <p14:creationId xmlns:p14="http://schemas.microsoft.com/office/powerpoint/2010/main" val="3172253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dirty="0">
                <a:effectLst/>
                <a:latin typeface="Inter"/>
              </a:rPr>
              <a:t>This highlights the crucial importance of quantitative experimental measurements in constraining theoretical models in statistical physic.</a:t>
            </a:r>
          </a:p>
          <a:p>
            <a:r>
              <a:rPr lang="en-US" b="0" i="0" dirty="0">
                <a:effectLst/>
                <a:latin typeface="Inter"/>
              </a:rPr>
              <a:t>Here the branching ratios are much better to fit the experimental </a:t>
            </a:r>
            <a:r>
              <a:rPr lang="en-US" b="0" i="0" dirty="0" err="1">
                <a:effectLst/>
                <a:latin typeface="Inter"/>
              </a:rPr>
              <a:t>datas</a:t>
            </a:r>
            <a:r>
              <a:rPr lang="en-US" b="0" i="0" dirty="0">
                <a:effectLst/>
                <a:latin typeface="Inter"/>
              </a:rPr>
              <a:t> and the KERs curve fit nicely also.</a:t>
            </a:r>
            <a:endParaRPr lang="en-US" dirty="0"/>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22</a:t>
            </a:fld>
            <a:endParaRPr lang="en-US"/>
          </a:p>
        </p:txBody>
      </p:sp>
    </p:spTree>
    <p:extLst>
      <p:ext uri="{BB962C8B-B14F-4D97-AF65-F5344CB8AC3E}">
        <p14:creationId xmlns:p14="http://schemas.microsoft.com/office/powerpoint/2010/main" val="2210914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KER distributions provide absolute mean values and shifts close to experimental results. The theoretical model is constrained by measuring branching ratios and kinetic energy distributions released during cluster relaxation after a single high-speed collision. This model offers insights into energy redistribution that experiments can't directly access.</a:t>
            </a:r>
          </a:p>
          <a:p>
            <a:endParaRPr lang="en-US" dirty="0"/>
          </a:p>
          <a:p>
            <a:r>
              <a:rPr lang="en-US" dirty="0"/>
              <a:t>Figure illustrates correlations for each relaxation channel:</a:t>
            </a:r>
          </a:p>
          <a:p>
            <a:endParaRPr lang="en-US" dirty="0"/>
          </a:p>
          <a:p>
            <a:r>
              <a:rPr lang="en-US" dirty="0"/>
              <a:t>Internal energy of the cluster vs. released kinetic energy (a)</a:t>
            </a:r>
          </a:p>
          <a:p>
            <a:r>
              <a:rPr lang="en-US" dirty="0"/>
              <a:t>Internal energy of the cluster vs. internal energy of the charged fragment (b)</a:t>
            </a:r>
          </a:p>
          <a:p>
            <a:r>
              <a:rPr lang="en-US" dirty="0"/>
              <a:t>Internal energy of the cluster vs. internal energy of the neutral fragment (c)</a:t>
            </a:r>
          </a:p>
          <a:p>
            <a:endParaRPr lang="en-US" dirty="0"/>
          </a:p>
          <a:p>
            <a:r>
              <a:rPr lang="en-US" dirty="0"/>
              <a:t>Key observations:</a:t>
            </a:r>
          </a:p>
          <a:p>
            <a:r>
              <a:rPr lang="en-US" dirty="0"/>
              <a:t>KER distribution widens with increasing cluster internal energy.</a:t>
            </a:r>
          </a:p>
          <a:p>
            <a:r>
              <a:rPr lang="en-US" dirty="0"/>
              <a:t>Internal energies of charged and neutral fragments correlate with cluster internal energy.</a:t>
            </a:r>
          </a:p>
          <a:p>
            <a:r>
              <a:rPr lang="en-US" dirty="0"/>
              <a:t>The neutral fragment's internal energy is quantized due to water molecule eigenmodes.</a:t>
            </a:r>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23</a:t>
            </a:fld>
            <a:endParaRPr lang="en-US"/>
          </a:p>
        </p:txBody>
      </p:sp>
    </p:spTree>
    <p:extLst>
      <p:ext uri="{BB962C8B-B14F-4D97-AF65-F5344CB8AC3E}">
        <p14:creationId xmlns:p14="http://schemas.microsoft.com/office/powerpoint/2010/main" val="3147325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KER distributions provide absolute mean values and shifts close to experimental results. The theoretical model is constrained by measuring branching ratios and kinetic energy distributions released during cluster relaxation after a single high-speed collision. This model offers insights into energy redistribution that experiments can't directly access.</a:t>
            </a:r>
          </a:p>
          <a:p>
            <a:endParaRPr lang="en-US" dirty="0"/>
          </a:p>
          <a:p>
            <a:r>
              <a:rPr lang="en-US" dirty="0"/>
              <a:t>Figure illustrates correlations for each relaxation channel:</a:t>
            </a:r>
          </a:p>
          <a:p>
            <a:endParaRPr lang="en-US" dirty="0"/>
          </a:p>
          <a:p>
            <a:r>
              <a:rPr lang="en-US" dirty="0"/>
              <a:t>Internal energy of the cluster vs. released kinetic energy (a)</a:t>
            </a:r>
          </a:p>
          <a:p>
            <a:r>
              <a:rPr lang="en-US" dirty="0"/>
              <a:t>Internal energy of the cluster vs. internal energy of the charged fragment (b)</a:t>
            </a:r>
          </a:p>
          <a:p>
            <a:r>
              <a:rPr lang="en-US" dirty="0"/>
              <a:t>Internal energy of the cluster vs. internal energy of the neutral fragment (c)</a:t>
            </a:r>
          </a:p>
          <a:p>
            <a:endParaRPr lang="en-US" dirty="0"/>
          </a:p>
          <a:p>
            <a:r>
              <a:rPr lang="en-US" dirty="0"/>
              <a:t>Key observations:</a:t>
            </a:r>
          </a:p>
          <a:p>
            <a:r>
              <a:rPr lang="en-US" dirty="0"/>
              <a:t>KER distribution widens with increasing cluster internal energy.</a:t>
            </a:r>
          </a:p>
          <a:p>
            <a:r>
              <a:rPr lang="en-US" dirty="0"/>
              <a:t>Internal energies of charged and neutral fragments correlate with cluster internal energy.</a:t>
            </a:r>
          </a:p>
          <a:p>
            <a:r>
              <a:rPr lang="en-US" dirty="0"/>
              <a:t>The neutral fragment's internal energy is quantized due to water molecule eigenmodes.</a:t>
            </a:r>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24</a:t>
            </a:fld>
            <a:endParaRPr lang="en-US"/>
          </a:p>
        </p:txBody>
      </p:sp>
    </p:spTree>
    <p:extLst>
      <p:ext uri="{BB962C8B-B14F-4D97-AF65-F5344CB8AC3E}">
        <p14:creationId xmlns:p14="http://schemas.microsoft.com/office/powerpoint/2010/main" val="3303673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KER distributions provide absolute mean values and shifts close to experimental results. The theoretical model is constrained by measuring branching ratios and kinetic energy distributions released during cluster relaxation after a single high-speed collision. This model offers insights into energy redistribution that experiments can't directly access.</a:t>
            </a:r>
          </a:p>
          <a:p>
            <a:endParaRPr lang="en-US" dirty="0"/>
          </a:p>
          <a:p>
            <a:r>
              <a:rPr lang="en-US" dirty="0"/>
              <a:t>Figure illustrates correlations for each relaxation channel:</a:t>
            </a:r>
          </a:p>
          <a:p>
            <a:endParaRPr lang="en-US" dirty="0"/>
          </a:p>
          <a:p>
            <a:r>
              <a:rPr lang="en-US" dirty="0"/>
              <a:t>Internal energy of the cluster vs. released kinetic energy (a)</a:t>
            </a:r>
          </a:p>
          <a:p>
            <a:r>
              <a:rPr lang="en-US" dirty="0"/>
              <a:t>Internal energy of the cluster vs. internal energy of the charged fragment (b)</a:t>
            </a:r>
          </a:p>
          <a:p>
            <a:r>
              <a:rPr lang="en-US" dirty="0"/>
              <a:t>Internal energy of the cluster vs. internal energy of the neutral fragment (c)</a:t>
            </a:r>
          </a:p>
          <a:p>
            <a:endParaRPr lang="en-US" dirty="0"/>
          </a:p>
          <a:p>
            <a:r>
              <a:rPr lang="en-US" dirty="0"/>
              <a:t>Key observations:</a:t>
            </a:r>
          </a:p>
          <a:p>
            <a:r>
              <a:rPr lang="en-US" dirty="0"/>
              <a:t>KER distribution widens with increasing cluster internal energy.</a:t>
            </a:r>
          </a:p>
          <a:p>
            <a:r>
              <a:rPr lang="en-US" dirty="0"/>
              <a:t>Internal energies of charged and neutral fragments correlate with cluster internal energy.</a:t>
            </a:r>
          </a:p>
          <a:p>
            <a:r>
              <a:rPr lang="en-US" dirty="0"/>
              <a:t>The neutral fragment's internal energy is quantized due to water molecule eigenmodes.</a:t>
            </a:r>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25</a:t>
            </a:fld>
            <a:endParaRPr lang="en-US"/>
          </a:p>
        </p:txBody>
      </p:sp>
    </p:spTree>
    <p:extLst>
      <p:ext uri="{BB962C8B-B14F-4D97-AF65-F5344CB8AC3E}">
        <p14:creationId xmlns:p14="http://schemas.microsoft.com/office/powerpoint/2010/main" val="1094939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KER distributions provide absolute mean values and shifts close to experimental results. The theoretical model is constrained by measuring branching ratios and kinetic energy distributions released during cluster relaxation after a single high-speed collision. This model offers insights into energy redistribution that experiments can't directly access.</a:t>
            </a:r>
          </a:p>
          <a:p>
            <a:endParaRPr lang="en-US" dirty="0"/>
          </a:p>
          <a:p>
            <a:r>
              <a:rPr lang="en-US" dirty="0"/>
              <a:t>Figure illustrates correlations for each relaxation channel:</a:t>
            </a:r>
          </a:p>
          <a:p>
            <a:endParaRPr lang="en-US" dirty="0"/>
          </a:p>
          <a:p>
            <a:r>
              <a:rPr lang="en-US" dirty="0"/>
              <a:t>Internal energy of the cluster vs. released kinetic energy (a)</a:t>
            </a:r>
          </a:p>
          <a:p>
            <a:r>
              <a:rPr lang="en-US" dirty="0"/>
              <a:t>Internal energy of the cluster vs. internal energy of the charged fragment (b)</a:t>
            </a:r>
          </a:p>
          <a:p>
            <a:r>
              <a:rPr lang="en-US" dirty="0"/>
              <a:t>Internal energy of the cluster vs. internal energy of the neutral fragment (c)</a:t>
            </a:r>
          </a:p>
          <a:p>
            <a:endParaRPr lang="en-US" dirty="0"/>
          </a:p>
          <a:p>
            <a:r>
              <a:rPr lang="en-US" dirty="0"/>
              <a:t>Key observations:</a:t>
            </a:r>
          </a:p>
          <a:p>
            <a:r>
              <a:rPr lang="en-US" dirty="0"/>
              <a:t>KER distribution widens with increasing cluster internal energy.</a:t>
            </a:r>
          </a:p>
          <a:p>
            <a:r>
              <a:rPr lang="en-US" dirty="0"/>
              <a:t>Internal energies of charged and neutral fragments correlate with cluster internal energy.</a:t>
            </a:r>
          </a:p>
          <a:p>
            <a:r>
              <a:rPr lang="en-US" dirty="0"/>
              <a:t>The neutral fragment's internal energy is quantized due to water molecule eigenmodes.</a:t>
            </a:r>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26</a:t>
            </a:fld>
            <a:endParaRPr lang="en-US"/>
          </a:p>
        </p:txBody>
      </p:sp>
    </p:spTree>
    <p:extLst>
      <p:ext uri="{BB962C8B-B14F-4D97-AF65-F5344CB8AC3E}">
        <p14:creationId xmlns:p14="http://schemas.microsoft.com/office/powerpoint/2010/main" val="2325930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dirty="0">
                <a:effectLst/>
                <a:latin typeface="Inter"/>
              </a:rPr>
              <a:t>A multiparametric dataset was produced using DIAM, following single collisions of protonated molecular clusters with an argon atom. In combination with the development of statistical model – The Phase Space Theory. </a:t>
            </a:r>
            <a:r>
              <a:rPr lang="en-US" dirty="0"/>
              <a:t>The next phase of my project will involve exploring other complex molecules in the coming months, such as pyridine, which has implications for our Earth's atmosphere, and glycine as well. I will observe the sequential evaporation of multiple identical molecules.</a:t>
            </a:r>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27</a:t>
            </a:fld>
            <a:endParaRPr lang="en-US"/>
          </a:p>
        </p:txBody>
      </p:sp>
    </p:spTree>
    <p:extLst>
      <p:ext uri="{BB962C8B-B14F-4D97-AF65-F5344CB8AC3E}">
        <p14:creationId xmlns:p14="http://schemas.microsoft.com/office/powerpoint/2010/main" val="3916753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3</a:t>
            </a:fld>
            <a:endParaRPr lang="en-US"/>
          </a:p>
        </p:txBody>
      </p:sp>
    </p:spTree>
    <p:extLst>
      <p:ext uri="{BB962C8B-B14F-4D97-AF65-F5344CB8AC3E}">
        <p14:creationId xmlns:p14="http://schemas.microsoft.com/office/powerpoint/2010/main" val="1808705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MU Serif" panose="02000603000000000000" pitchFamily="2" charset="0"/>
                <a:ea typeface="Calibri" panose="020F0502020204030204" pitchFamily="34" charset="0"/>
                <a:cs typeface="Arial" panose="020B0604020202020204" pitchFamily="34" charset="0"/>
              </a:rPr>
              <a:t>The development of astrophysical instrumentation has brought us into a new phase of observation of our universe. By the James Webb Space </a:t>
            </a:r>
            <a:r>
              <a:rPr lang="en-US" sz="1800" dirty="0" err="1">
                <a:effectLst/>
                <a:latin typeface="CMU Serif" panose="02000603000000000000" pitchFamily="2" charset="0"/>
                <a:ea typeface="Calibri" panose="020F0502020204030204" pitchFamily="34" charset="0"/>
                <a:cs typeface="Arial" panose="020B0604020202020204" pitchFamily="34" charset="0"/>
              </a:rPr>
              <a:t>Telescop</a:t>
            </a:r>
            <a:r>
              <a:rPr lang="en-US" sz="1800" dirty="0">
                <a:effectLst/>
                <a:latin typeface="CMU Serif" panose="02000603000000000000" pitchFamily="2" charset="0"/>
                <a:ea typeface="Calibri" panose="020F0502020204030204" pitchFamily="34" charset="0"/>
                <a:cs typeface="Arial" panose="020B0604020202020204" pitchFamily="34" charset="0"/>
              </a:rPr>
              <a:t> launched in December 2021. From 2011, the large ALMA antenna array in Chile and giant radio telescopes such as IRAM 30.</a:t>
            </a:r>
            <a:endParaRPr lang="en-US" dirty="0"/>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4</a:t>
            </a:fld>
            <a:endParaRPr lang="en-US"/>
          </a:p>
        </p:txBody>
      </p:sp>
    </p:spTree>
    <p:extLst>
      <p:ext uri="{BB962C8B-B14F-4D97-AF65-F5344CB8AC3E}">
        <p14:creationId xmlns:p14="http://schemas.microsoft.com/office/powerpoint/2010/main" val="2597995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MU Serif" panose="02000603000000000000" pitchFamily="2" charset="0"/>
                <a:ea typeface="Calibri" panose="020F0502020204030204" pitchFamily="34" charset="0"/>
                <a:cs typeface="Arial" panose="020B0604020202020204" pitchFamily="34" charset="0"/>
              </a:rPr>
              <a:t>Many molecules are being observed in different regions of our cosmos. I've included 3 images here. The first on the left is a protostar. The second is an image of </a:t>
            </a:r>
            <a:r>
              <a:rPr lang="en-US" sz="1800" dirty="0" err="1">
                <a:effectLst/>
                <a:latin typeface="CMU Serif" panose="02000603000000000000" pitchFamily="2" charset="0"/>
                <a:ea typeface="Calibri" panose="020F0502020204030204" pitchFamily="34" charset="0"/>
                <a:cs typeface="Arial" panose="020B0604020202020204" pitchFamily="34" charset="0"/>
              </a:rPr>
              <a:t>comete</a:t>
            </a:r>
            <a:r>
              <a:rPr lang="en-US" sz="1800" dirty="0">
                <a:effectLst/>
                <a:latin typeface="CMU Serif" panose="02000603000000000000" pitchFamily="2" charset="0"/>
                <a:ea typeface="Calibri" panose="020F0502020204030204" pitchFamily="34" charset="0"/>
                <a:cs typeface="Arial" panose="020B0604020202020204" pitchFamily="34" charset="0"/>
              </a:rPr>
              <a:t> 67P, where complex molecules were detected during the Rosetta mission. The third photo is a photodissociation zone where traces of methanol have been found by the JWSP (2023).</a:t>
            </a:r>
            <a:endParaRPr lang="en-US" dirty="0"/>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5</a:t>
            </a:fld>
            <a:endParaRPr lang="en-US"/>
          </a:p>
        </p:txBody>
      </p:sp>
    </p:spTree>
    <p:extLst>
      <p:ext uri="{BB962C8B-B14F-4D97-AF65-F5344CB8AC3E}">
        <p14:creationId xmlns:p14="http://schemas.microsoft.com/office/powerpoint/2010/main" val="139034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US" sz="1800" dirty="0">
                <a:effectLst/>
                <a:latin typeface="CMU Serif" panose="02000603000000000000" pitchFamily="2" charset="0"/>
                <a:ea typeface="Calibri" panose="020F0502020204030204" pitchFamily="34" charset="0"/>
                <a:cs typeface="Arial" panose="020B0604020202020204" pitchFamily="34" charset="0"/>
              </a:rPr>
              <a:t>In February 2025, the University of Koln in Germany counted the number of molecules observed in the galaxy at 334. This graph shows the evolution in the number of complex molecules since the 1970s. On the right, this graph shows only the COMs observed in the galaxy. This second graph shows that 48% of all observed molecules are COMs. There has been a real explosion since 2021. The number of molecules detected since then is 109, 81 of which are COMs. Notice one third of all observations recorded since 1970 have been made in the last 4 years alone.</a:t>
            </a:r>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6</a:t>
            </a:fld>
            <a:endParaRPr lang="en-US"/>
          </a:p>
        </p:txBody>
      </p:sp>
    </p:spTree>
    <p:extLst>
      <p:ext uri="{BB962C8B-B14F-4D97-AF65-F5344CB8AC3E}">
        <p14:creationId xmlns:p14="http://schemas.microsoft.com/office/powerpoint/2010/main" val="2013883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en-US" sz="1800" dirty="0">
                <a:solidFill>
                  <a:srgbClr val="000000"/>
                </a:solidFill>
                <a:effectLst/>
                <a:latin typeface="CMU Serif" panose="02000603000000000000" pitchFamily="2" charset="0"/>
                <a:ea typeface="Calibri" panose="020F0502020204030204" pitchFamily="34" charset="0"/>
                <a:cs typeface="CMU Serif" panose="02000603000000000000" pitchFamily="2" charset="0"/>
              </a:rPr>
              <a:t>Our laboratory astrophysics experience here at IP2I is designed to study non-thermal equilibrium processes. Energy is deposited by electronic excitation over a short time scale, and is then transformed into vibrational energy. Relaxation processes are then analyzed for a fixed time window of a hundred nanoseconds.</a:t>
            </a:r>
            <a:endParaRPr lang="en-US" sz="1800" dirty="0">
              <a:effectLst/>
              <a:latin typeface="CMU Serif" panose="02000603000000000000" pitchFamily="2"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7</a:t>
            </a:fld>
            <a:endParaRPr lang="en-US"/>
          </a:p>
        </p:txBody>
      </p:sp>
    </p:spTree>
    <p:extLst>
      <p:ext uri="{BB962C8B-B14F-4D97-AF65-F5344CB8AC3E}">
        <p14:creationId xmlns:p14="http://schemas.microsoft.com/office/powerpoint/2010/main" val="343025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en-US" sz="1800" dirty="0">
                <a:solidFill>
                  <a:srgbClr val="000000"/>
                </a:solidFill>
                <a:effectLst/>
                <a:latin typeface="CMU Serif" panose="02000603000000000000" pitchFamily="2" charset="0"/>
                <a:ea typeface="Calibri" panose="020F0502020204030204" pitchFamily="34" charset="0"/>
                <a:cs typeface="CMU Serif" panose="02000603000000000000" pitchFamily="2" charset="0"/>
              </a:rPr>
              <a:t>The DIAM device studies the relaxation of mass-selected protonated molecular clusters (e.g., water, pyridine, methanol, glycine) after a high-velocity single collision with argon. Clusters are formed by electron impact in a supersonic jet, accelerated to 8 keV, and analyzed through correlated detection of neutral and charged fragments, providing insights into gas-phase isolated cluster.</a:t>
            </a:r>
            <a:endParaRPr lang="en-US" sz="1800" dirty="0">
              <a:effectLst/>
              <a:latin typeface="CMU Serif" panose="02000603000000000000" pitchFamily="2"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8</a:t>
            </a:fld>
            <a:endParaRPr lang="en-US"/>
          </a:p>
        </p:txBody>
      </p:sp>
    </p:spTree>
    <p:extLst>
      <p:ext uri="{BB962C8B-B14F-4D97-AF65-F5344CB8AC3E}">
        <p14:creationId xmlns:p14="http://schemas.microsoft.com/office/powerpoint/2010/main" val="926480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After the single collision with </a:t>
            </a:r>
            <a:r>
              <a:rPr lang="en-US" dirty="0" err="1"/>
              <a:t>Ar</a:t>
            </a:r>
            <a:r>
              <a:rPr lang="en-US" dirty="0"/>
              <a:t> atom. We enter into out of equilibrium process, the system need to relax.</a:t>
            </a:r>
          </a:p>
          <a:p>
            <a:r>
              <a:rPr lang="en-US" dirty="0"/>
              <a:t>The relaxation induces the production of fragments detected after a given time window.</a:t>
            </a:r>
          </a:p>
          <a:p>
            <a:r>
              <a:rPr lang="en-US" dirty="0"/>
              <a:t>We record the arrival time and the impact position of the fragments with the COINTOF-VMI method</a:t>
            </a:r>
          </a:p>
          <a:p>
            <a:endParaRPr lang="en-US" dirty="0"/>
          </a:p>
        </p:txBody>
      </p:sp>
      <p:sp>
        <p:nvSpPr>
          <p:cNvPr id="4" name="Espace réservé du numéro de diapositive 3"/>
          <p:cNvSpPr>
            <a:spLocks noGrp="1"/>
          </p:cNvSpPr>
          <p:nvPr>
            <p:ph type="sldNum" sz="quarter" idx="5"/>
          </p:nvPr>
        </p:nvSpPr>
        <p:spPr/>
        <p:txBody>
          <a:bodyPr/>
          <a:lstStyle/>
          <a:p>
            <a:fld id="{FC6BE182-A245-406B-B340-AE2F5F536F30}" type="slidenum">
              <a:rPr lang="en-US" smtClean="0"/>
              <a:t>9</a:t>
            </a:fld>
            <a:endParaRPr lang="en-US"/>
          </a:p>
        </p:txBody>
      </p:sp>
    </p:spTree>
    <p:extLst>
      <p:ext uri="{BB962C8B-B14F-4D97-AF65-F5344CB8AC3E}">
        <p14:creationId xmlns:p14="http://schemas.microsoft.com/office/powerpoint/2010/main" val="3184814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E9E32B-4478-4FBF-8FBF-1711F9891F3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1516988C-B882-4088-9D75-0AB35DCD2A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779546CC-5530-47CE-A55A-6B4229772783}"/>
              </a:ext>
            </a:extLst>
          </p:cNvPr>
          <p:cNvSpPr>
            <a:spLocks noGrp="1"/>
          </p:cNvSpPr>
          <p:nvPr>
            <p:ph type="dt" sz="half" idx="10"/>
          </p:nvPr>
        </p:nvSpPr>
        <p:spPr/>
        <p:txBody>
          <a:bodyPr/>
          <a:lstStyle/>
          <a:p>
            <a:fld id="{06D48A4C-A3F8-4C82-9F93-1FB7207941C1}" type="datetime1">
              <a:rPr lang="en-US" smtClean="0"/>
              <a:t>4/15/2025</a:t>
            </a:fld>
            <a:endParaRPr lang="en-US"/>
          </a:p>
        </p:txBody>
      </p:sp>
      <p:sp>
        <p:nvSpPr>
          <p:cNvPr id="5" name="Espace réservé du pied de page 4">
            <a:extLst>
              <a:ext uri="{FF2B5EF4-FFF2-40B4-BE49-F238E27FC236}">
                <a16:creationId xmlns:a16="http://schemas.microsoft.com/office/drawing/2014/main" id="{66CA7526-34A0-49A9-9B86-424FFE94E0EA}"/>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F3114D8B-1038-49AE-ABA5-A7C0DBB17E45}"/>
              </a:ext>
            </a:extLst>
          </p:cNvPr>
          <p:cNvSpPr>
            <a:spLocks noGrp="1"/>
          </p:cNvSpPr>
          <p:nvPr>
            <p:ph type="sldNum" sz="quarter" idx="12"/>
          </p:nvPr>
        </p:nvSpPr>
        <p:spPr/>
        <p:txBody>
          <a:bodyPr/>
          <a:lstStyle/>
          <a:p>
            <a:fld id="{AB713C98-7C4D-4240-8C47-4B7C20CEC074}" type="slidenum">
              <a:rPr lang="en-US" smtClean="0"/>
              <a:t>‹N°›</a:t>
            </a:fld>
            <a:endParaRPr lang="en-US"/>
          </a:p>
        </p:txBody>
      </p:sp>
    </p:spTree>
    <p:extLst>
      <p:ext uri="{BB962C8B-B14F-4D97-AF65-F5344CB8AC3E}">
        <p14:creationId xmlns:p14="http://schemas.microsoft.com/office/powerpoint/2010/main" val="1964658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860693-AD04-4807-A3B4-A9191C4761A0}"/>
              </a:ext>
            </a:extLst>
          </p:cNvPr>
          <p:cNvSpPr>
            <a:spLocks noGrp="1"/>
          </p:cNvSpPr>
          <p:nvPr>
            <p:ph type="title"/>
          </p:nvPr>
        </p:nvSpPr>
        <p:spPr/>
        <p:txBody>
          <a:bodyPr/>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A81F733C-0BC6-49E8-AA43-4DE6514AA42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6C18A344-C3A5-484B-B3FE-EFD611FA0452}"/>
              </a:ext>
            </a:extLst>
          </p:cNvPr>
          <p:cNvSpPr>
            <a:spLocks noGrp="1"/>
          </p:cNvSpPr>
          <p:nvPr>
            <p:ph type="dt" sz="half" idx="10"/>
          </p:nvPr>
        </p:nvSpPr>
        <p:spPr/>
        <p:txBody>
          <a:bodyPr/>
          <a:lstStyle/>
          <a:p>
            <a:fld id="{62909DF8-050D-469F-87DF-E627C6288E70}" type="datetime1">
              <a:rPr lang="en-US" smtClean="0"/>
              <a:t>4/15/2025</a:t>
            </a:fld>
            <a:endParaRPr lang="en-US"/>
          </a:p>
        </p:txBody>
      </p:sp>
      <p:sp>
        <p:nvSpPr>
          <p:cNvPr id="5" name="Espace réservé du pied de page 4">
            <a:extLst>
              <a:ext uri="{FF2B5EF4-FFF2-40B4-BE49-F238E27FC236}">
                <a16:creationId xmlns:a16="http://schemas.microsoft.com/office/drawing/2014/main" id="{B74435FA-A078-4E99-B53F-8B265A4D9CB4}"/>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7B2C492D-3093-4BDD-BBDC-294C54B08CC2}"/>
              </a:ext>
            </a:extLst>
          </p:cNvPr>
          <p:cNvSpPr>
            <a:spLocks noGrp="1"/>
          </p:cNvSpPr>
          <p:nvPr>
            <p:ph type="sldNum" sz="quarter" idx="12"/>
          </p:nvPr>
        </p:nvSpPr>
        <p:spPr/>
        <p:txBody>
          <a:bodyPr/>
          <a:lstStyle/>
          <a:p>
            <a:fld id="{AB713C98-7C4D-4240-8C47-4B7C20CEC074}" type="slidenum">
              <a:rPr lang="en-US" smtClean="0"/>
              <a:t>‹N°›</a:t>
            </a:fld>
            <a:endParaRPr lang="en-US"/>
          </a:p>
        </p:txBody>
      </p:sp>
    </p:spTree>
    <p:extLst>
      <p:ext uri="{BB962C8B-B14F-4D97-AF65-F5344CB8AC3E}">
        <p14:creationId xmlns:p14="http://schemas.microsoft.com/office/powerpoint/2010/main" val="322601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A34DAB4-7AC4-4F56-8A08-44C1B9BF32BC}"/>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23F716E6-EE51-4827-B301-59C2530D8E7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43C4C5A7-ACDD-47F5-81A1-D4EE1693E499}"/>
              </a:ext>
            </a:extLst>
          </p:cNvPr>
          <p:cNvSpPr>
            <a:spLocks noGrp="1"/>
          </p:cNvSpPr>
          <p:nvPr>
            <p:ph type="dt" sz="half" idx="10"/>
          </p:nvPr>
        </p:nvSpPr>
        <p:spPr/>
        <p:txBody>
          <a:bodyPr/>
          <a:lstStyle/>
          <a:p>
            <a:fld id="{4E22F6F8-3C6B-4F34-8893-7E1839FD731E}" type="datetime1">
              <a:rPr lang="en-US" smtClean="0"/>
              <a:t>4/15/2025</a:t>
            </a:fld>
            <a:endParaRPr lang="en-US"/>
          </a:p>
        </p:txBody>
      </p:sp>
      <p:sp>
        <p:nvSpPr>
          <p:cNvPr id="5" name="Espace réservé du pied de page 4">
            <a:extLst>
              <a:ext uri="{FF2B5EF4-FFF2-40B4-BE49-F238E27FC236}">
                <a16:creationId xmlns:a16="http://schemas.microsoft.com/office/drawing/2014/main" id="{C7163DA2-554C-44DB-8599-A67DD56F7891}"/>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2FB472EB-A564-4449-A747-8E5E1DF1E4B9}"/>
              </a:ext>
            </a:extLst>
          </p:cNvPr>
          <p:cNvSpPr>
            <a:spLocks noGrp="1"/>
          </p:cNvSpPr>
          <p:nvPr>
            <p:ph type="sldNum" sz="quarter" idx="12"/>
          </p:nvPr>
        </p:nvSpPr>
        <p:spPr/>
        <p:txBody>
          <a:bodyPr/>
          <a:lstStyle/>
          <a:p>
            <a:fld id="{AB713C98-7C4D-4240-8C47-4B7C20CEC074}" type="slidenum">
              <a:rPr lang="en-US" smtClean="0"/>
              <a:t>‹N°›</a:t>
            </a:fld>
            <a:endParaRPr lang="en-US"/>
          </a:p>
        </p:txBody>
      </p:sp>
    </p:spTree>
    <p:extLst>
      <p:ext uri="{BB962C8B-B14F-4D97-AF65-F5344CB8AC3E}">
        <p14:creationId xmlns:p14="http://schemas.microsoft.com/office/powerpoint/2010/main" val="1148911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AC225F-C2F5-4118-86B6-D4DA28872ED0}"/>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0BEB01D3-5CB3-4528-BCA2-874AA6F1B60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BE3A563C-F33D-4B44-B417-2D387ECC5B19}"/>
              </a:ext>
            </a:extLst>
          </p:cNvPr>
          <p:cNvSpPr>
            <a:spLocks noGrp="1"/>
          </p:cNvSpPr>
          <p:nvPr>
            <p:ph type="dt" sz="half" idx="10"/>
          </p:nvPr>
        </p:nvSpPr>
        <p:spPr/>
        <p:txBody>
          <a:bodyPr/>
          <a:lstStyle/>
          <a:p>
            <a:fld id="{6F8FD671-5F52-4833-A72B-DA2583DD1629}" type="datetime1">
              <a:rPr lang="en-US" smtClean="0"/>
              <a:t>4/15/2025</a:t>
            </a:fld>
            <a:endParaRPr lang="en-US"/>
          </a:p>
        </p:txBody>
      </p:sp>
      <p:sp>
        <p:nvSpPr>
          <p:cNvPr id="5" name="Espace réservé du pied de page 4">
            <a:extLst>
              <a:ext uri="{FF2B5EF4-FFF2-40B4-BE49-F238E27FC236}">
                <a16:creationId xmlns:a16="http://schemas.microsoft.com/office/drawing/2014/main" id="{ED4F5617-1E9B-49FB-B1AA-143C445E8E41}"/>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472AAF88-2D2E-48BE-B8F6-97DA67EACB86}"/>
              </a:ext>
            </a:extLst>
          </p:cNvPr>
          <p:cNvSpPr>
            <a:spLocks noGrp="1"/>
          </p:cNvSpPr>
          <p:nvPr>
            <p:ph type="sldNum" sz="quarter" idx="12"/>
          </p:nvPr>
        </p:nvSpPr>
        <p:spPr/>
        <p:txBody>
          <a:bodyPr/>
          <a:lstStyle/>
          <a:p>
            <a:fld id="{AB713C98-7C4D-4240-8C47-4B7C20CEC074}" type="slidenum">
              <a:rPr lang="en-US" smtClean="0"/>
              <a:t>‹N°›</a:t>
            </a:fld>
            <a:endParaRPr lang="en-US"/>
          </a:p>
        </p:txBody>
      </p:sp>
    </p:spTree>
    <p:extLst>
      <p:ext uri="{BB962C8B-B14F-4D97-AF65-F5344CB8AC3E}">
        <p14:creationId xmlns:p14="http://schemas.microsoft.com/office/powerpoint/2010/main" val="3278959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105512-8C37-47B5-BECA-C2153759F11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a:extLst>
              <a:ext uri="{FF2B5EF4-FFF2-40B4-BE49-F238E27FC236}">
                <a16:creationId xmlns:a16="http://schemas.microsoft.com/office/drawing/2014/main" id="{4AC1BBF0-3E11-4923-B209-6661EADBD2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7DD6437-C6CB-46AA-9E13-82E1747E9ED7}"/>
              </a:ext>
            </a:extLst>
          </p:cNvPr>
          <p:cNvSpPr>
            <a:spLocks noGrp="1"/>
          </p:cNvSpPr>
          <p:nvPr>
            <p:ph type="dt" sz="half" idx="10"/>
          </p:nvPr>
        </p:nvSpPr>
        <p:spPr/>
        <p:txBody>
          <a:bodyPr/>
          <a:lstStyle/>
          <a:p>
            <a:fld id="{69948C97-1847-418A-92DA-F6D96CA50D18}" type="datetime1">
              <a:rPr lang="en-US" smtClean="0"/>
              <a:t>4/15/2025</a:t>
            </a:fld>
            <a:endParaRPr lang="en-US"/>
          </a:p>
        </p:txBody>
      </p:sp>
      <p:sp>
        <p:nvSpPr>
          <p:cNvPr id="5" name="Espace réservé du pied de page 4">
            <a:extLst>
              <a:ext uri="{FF2B5EF4-FFF2-40B4-BE49-F238E27FC236}">
                <a16:creationId xmlns:a16="http://schemas.microsoft.com/office/drawing/2014/main" id="{91C52DDC-4954-489D-9024-BB6E9F70E8AC}"/>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66FCA2B1-69D9-43FE-B59B-DB310C26CA8A}"/>
              </a:ext>
            </a:extLst>
          </p:cNvPr>
          <p:cNvSpPr>
            <a:spLocks noGrp="1"/>
          </p:cNvSpPr>
          <p:nvPr>
            <p:ph type="sldNum" sz="quarter" idx="12"/>
          </p:nvPr>
        </p:nvSpPr>
        <p:spPr/>
        <p:txBody>
          <a:bodyPr/>
          <a:lstStyle/>
          <a:p>
            <a:fld id="{AB713C98-7C4D-4240-8C47-4B7C20CEC074}" type="slidenum">
              <a:rPr lang="en-US" smtClean="0"/>
              <a:t>‹N°›</a:t>
            </a:fld>
            <a:endParaRPr lang="en-US"/>
          </a:p>
        </p:txBody>
      </p:sp>
    </p:spTree>
    <p:extLst>
      <p:ext uri="{BB962C8B-B14F-4D97-AF65-F5344CB8AC3E}">
        <p14:creationId xmlns:p14="http://schemas.microsoft.com/office/powerpoint/2010/main" val="575313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87CFF6-9913-430E-974D-0187F7485CAC}"/>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8331EEAB-C6CC-4964-B2D5-23FC541DEF8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a:extLst>
              <a:ext uri="{FF2B5EF4-FFF2-40B4-BE49-F238E27FC236}">
                <a16:creationId xmlns:a16="http://schemas.microsoft.com/office/drawing/2014/main" id="{781EE332-8B54-40FA-AA19-5B8AD66479B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a:extLst>
              <a:ext uri="{FF2B5EF4-FFF2-40B4-BE49-F238E27FC236}">
                <a16:creationId xmlns:a16="http://schemas.microsoft.com/office/drawing/2014/main" id="{86DC533A-995A-4077-85A4-3E723B200F70}"/>
              </a:ext>
            </a:extLst>
          </p:cNvPr>
          <p:cNvSpPr>
            <a:spLocks noGrp="1"/>
          </p:cNvSpPr>
          <p:nvPr>
            <p:ph type="dt" sz="half" idx="10"/>
          </p:nvPr>
        </p:nvSpPr>
        <p:spPr/>
        <p:txBody>
          <a:bodyPr/>
          <a:lstStyle/>
          <a:p>
            <a:fld id="{98912E70-0F42-4D49-B4CB-35F2D4B12F94}" type="datetime1">
              <a:rPr lang="en-US" smtClean="0"/>
              <a:t>4/15/2025</a:t>
            </a:fld>
            <a:endParaRPr lang="en-US"/>
          </a:p>
        </p:txBody>
      </p:sp>
      <p:sp>
        <p:nvSpPr>
          <p:cNvPr id="6" name="Espace réservé du pied de page 5">
            <a:extLst>
              <a:ext uri="{FF2B5EF4-FFF2-40B4-BE49-F238E27FC236}">
                <a16:creationId xmlns:a16="http://schemas.microsoft.com/office/drawing/2014/main" id="{F3E3BB12-1E15-4CAF-B57F-0FAD676299BA}"/>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7D9A868C-C6FB-4829-9620-9A95A9EECB46}"/>
              </a:ext>
            </a:extLst>
          </p:cNvPr>
          <p:cNvSpPr>
            <a:spLocks noGrp="1"/>
          </p:cNvSpPr>
          <p:nvPr>
            <p:ph type="sldNum" sz="quarter" idx="12"/>
          </p:nvPr>
        </p:nvSpPr>
        <p:spPr/>
        <p:txBody>
          <a:bodyPr/>
          <a:lstStyle/>
          <a:p>
            <a:fld id="{AB713C98-7C4D-4240-8C47-4B7C20CEC074}" type="slidenum">
              <a:rPr lang="en-US" smtClean="0"/>
              <a:t>‹N°›</a:t>
            </a:fld>
            <a:endParaRPr lang="en-US"/>
          </a:p>
        </p:txBody>
      </p:sp>
    </p:spTree>
    <p:extLst>
      <p:ext uri="{BB962C8B-B14F-4D97-AF65-F5344CB8AC3E}">
        <p14:creationId xmlns:p14="http://schemas.microsoft.com/office/powerpoint/2010/main" val="36050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358C30-0631-4CA3-8B3F-D4F762ADDA1A}"/>
              </a:ext>
            </a:extLst>
          </p:cNvPr>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D929EB51-D76B-4EF5-B49B-AC0801548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C456D2F-CD6C-4A1F-BC89-8B65253BBA9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a:extLst>
              <a:ext uri="{FF2B5EF4-FFF2-40B4-BE49-F238E27FC236}">
                <a16:creationId xmlns:a16="http://schemas.microsoft.com/office/drawing/2014/main" id="{BA503B0B-F5EF-4030-BFEA-CA49BBA4D6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7C1583E-AB86-4ACA-AFD2-4CF2125E466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a:extLst>
              <a:ext uri="{FF2B5EF4-FFF2-40B4-BE49-F238E27FC236}">
                <a16:creationId xmlns:a16="http://schemas.microsoft.com/office/drawing/2014/main" id="{7ABA934B-BE0C-4CEE-977D-1CADB0D3CF3E}"/>
              </a:ext>
            </a:extLst>
          </p:cNvPr>
          <p:cNvSpPr>
            <a:spLocks noGrp="1"/>
          </p:cNvSpPr>
          <p:nvPr>
            <p:ph type="dt" sz="half" idx="10"/>
          </p:nvPr>
        </p:nvSpPr>
        <p:spPr/>
        <p:txBody>
          <a:bodyPr/>
          <a:lstStyle/>
          <a:p>
            <a:fld id="{2DF8722A-766A-464D-A414-63613EF474D2}" type="datetime1">
              <a:rPr lang="en-US" smtClean="0"/>
              <a:t>4/15/2025</a:t>
            </a:fld>
            <a:endParaRPr lang="en-US"/>
          </a:p>
        </p:txBody>
      </p:sp>
      <p:sp>
        <p:nvSpPr>
          <p:cNvPr id="8" name="Espace réservé du pied de page 7">
            <a:extLst>
              <a:ext uri="{FF2B5EF4-FFF2-40B4-BE49-F238E27FC236}">
                <a16:creationId xmlns:a16="http://schemas.microsoft.com/office/drawing/2014/main" id="{E52819E7-D3D2-4899-8415-CD33125A136F}"/>
              </a:ext>
            </a:extLst>
          </p:cNvPr>
          <p:cNvSpPr>
            <a:spLocks noGrp="1"/>
          </p:cNvSpPr>
          <p:nvPr>
            <p:ph type="ftr" sz="quarter" idx="11"/>
          </p:nvPr>
        </p:nvSpPr>
        <p:spPr/>
        <p:txBody>
          <a:bodyPr/>
          <a:lstStyle/>
          <a:p>
            <a:endParaRPr lang="en-US"/>
          </a:p>
        </p:txBody>
      </p:sp>
      <p:sp>
        <p:nvSpPr>
          <p:cNvPr id="9" name="Espace réservé du numéro de diapositive 8">
            <a:extLst>
              <a:ext uri="{FF2B5EF4-FFF2-40B4-BE49-F238E27FC236}">
                <a16:creationId xmlns:a16="http://schemas.microsoft.com/office/drawing/2014/main" id="{8FE8D12D-C41D-4B71-80DC-5B090D4EE141}"/>
              </a:ext>
            </a:extLst>
          </p:cNvPr>
          <p:cNvSpPr>
            <a:spLocks noGrp="1"/>
          </p:cNvSpPr>
          <p:nvPr>
            <p:ph type="sldNum" sz="quarter" idx="12"/>
          </p:nvPr>
        </p:nvSpPr>
        <p:spPr/>
        <p:txBody>
          <a:bodyPr/>
          <a:lstStyle/>
          <a:p>
            <a:fld id="{AB713C98-7C4D-4240-8C47-4B7C20CEC074}" type="slidenum">
              <a:rPr lang="en-US" smtClean="0"/>
              <a:t>‹N°›</a:t>
            </a:fld>
            <a:endParaRPr lang="en-US"/>
          </a:p>
        </p:txBody>
      </p:sp>
    </p:spTree>
    <p:extLst>
      <p:ext uri="{BB962C8B-B14F-4D97-AF65-F5344CB8AC3E}">
        <p14:creationId xmlns:p14="http://schemas.microsoft.com/office/powerpoint/2010/main" val="1019191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8DEB7D-3DE5-4E62-ACC8-FD9435E2F960}"/>
              </a:ext>
            </a:extLst>
          </p:cNvPr>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6015D465-A95C-45B0-8531-7C0D20F7730C}"/>
              </a:ext>
            </a:extLst>
          </p:cNvPr>
          <p:cNvSpPr>
            <a:spLocks noGrp="1"/>
          </p:cNvSpPr>
          <p:nvPr>
            <p:ph type="dt" sz="half" idx="10"/>
          </p:nvPr>
        </p:nvSpPr>
        <p:spPr/>
        <p:txBody>
          <a:bodyPr/>
          <a:lstStyle/>
          <a:p>
            <a:fld id="{86C3C9AE-EAD7-433A-BE43-C2DAE588C86B}" type="datetime1">
              <a:rPr lang="en-US" smtClean="0"/>
              <a:t>4/15/2025</a:t>
            </a:fld>
            <a:endParaRPr lang="en-US"/>
          </a:p>
        </p:txBody>
      </p:sp>
      <p:sp>
        <p:nvSpPr>
          <p:cNvPr id="4" name="Espace réservé du pied de page 3">
            <a:extLst>
              <a:ext uri="{FF2B5EF4-FFF2-40B4-BE49-F238E27FC236}">
                <a16:creationId xmlns:a16="http://schemas.microsoft.com/office/drawing/2014/main" id="{DE033890-0E13-491B-9D95-498794DC5A6C}"/>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81815AF8-A37B-406E-9047-9632C4FF145E}"/>
              </a:ext>
            </a:extLst>
          </p:cNvPr>
          <p:cNvSpPr>
            <a:spLocks noGrp="1"/>
          </p:cNvSpPr>
          <p:nvPr>
            <p:ph type="sldNum" sz="quarter" idx="12"/>
          </p:nvPr>
        </p:nvSpPr>
        <p:spPr/>
        <p:txBody>
          <a:bodyPr/>
          <a:lstStyle/>
          <a:p>
            <a:fld id="{AB713C98-7C4D-4240-8C47-4B7C20CEC074}" type="slidenum">
              <a:rPr lang="en-US" smtClean="0"/>
              <a:t>‹N°›</a:t>
            </a:fld>
            <a:endParaRPr lang="en-US"/>
          </a:p>
        </p:txBody>
      </p:sp>
    </p:spTree>
    <p:extLst>
      <p:ext uri="{BB962C8B-B14F-4D97-AF65-F5344CB8AC3E}">
        <p14:creationId xmlns:p14="http://schemas.microsoft.com/office/powerpoint/2010/main" val="1547108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4C20C72-F8EA-4D5B-9C15-028DB8FD4844}"/>
              </a:ext>
            </a:extLst>
          </p:cNvPr>
          <p:cNvSpPr>
            <a:spLocks noGrp="1"/>
          </p:cNvSpPr>
          <p:nvPr>
            <p:ph type="dt" sz="half" idx="10"/>
          </p:nvPr>
        </p:nvSpPr>
        <p:spPr/>
        <p:txBody>
          <a:bodyPr/>
          <a:lstStyle/>
          <a:p>
            <a:fld id="{44B0A00A-1E16-4CB7-8771-672B693C1A41}" type="datetime1">
              <a:rPr lang="en-US" smtClean="0"/>
              <a:t>4/15/2025</a:t>
            </a:fld>
            <a:endParaRPr lang="en-US"/>
          </a:p>
        </p:txBody>
      </p:sp>
      <p:sp>
        <p:nvSpPr>
          <p:cNvPr id="3" name="Espace réservé du pied de page 2">
            <a:extLst>
              <a:ext uri="{FF2B5EF4-FFF2-40B4-BE49-F238E27FC236}">
                <a16:creationId xmlns:a16="http://schemas.microsoft.com/office/drawing/2014/main" id="{58E5829C-AFE3-4EBA-B076-F412FB7DF287}"/>
              </a:ext>
            </a:extLst>
          </p:cNvPr>
          <p:cNvSpPr>
            <a:spLocks noGrp="1"/>
          </p:cNvSpPr>
          <p:nvPr>
            <p:ph type="ftr" sz="quarter" idx="11"/>
          </p:nvPr>
        </p:nvSpPr>
        <p:spPr/>
        <p:txBody>
          <a:bodyPr/>
          <a:lstStyle/>
          <a:p>
            <a:endParaRPr lang="en-US"/>
          </a:p>
        </p:txBody>
      </p:sp>
      <p:sp>
        <p:nvSpPr>
          <p:cNvPr id="4" name="Espace réservé du numéro de diapositive 3">
            <a:extLst>
              <a:ext uri="{FF2B5EF4-FFF2-40B4-BE49-F238E27FC236}">
                <a16:creationId xmlns:a16="http://schemas.microsoft.com/office/drawing/2014/main" id="{6C14B0FC-8C11-44D1-BC7A-57877C95D4FC}"/>
              </a:ext>
            </a:extLst>
          </p:cNvPr>
          <p:cNvSpPr>
            <a:spLocks noGrp="1"/>
          </p:cNvSpPr>
          <p:nvPr>
            <p:ph type="sldNum" sz="quarter" idx="12"/>
          </p:nvPr>
        </p:nvSpPr>
        <p:spPr/>
        <p:txBody>
          <a:bodyPr/>
          <a:lstStyle/>
          <a:p>
            <a:fld id="{AB713C98-7C4D-4240-8C47-4B7C20CEC074}" type="slidenum">
              <a:rPr lang="en-US" smtClean="0"/>
              <a:t>‹N°›</a:t>
            </a:fld>
            <a:endParaRPr lang="en-US"/>
          </a:p>
        </p:txBody>
      </p:sp>
    </p:spTree>
    <p:extLst>
      <p:ext uri="{BB962C8B-B14F-4D97-AF65-F5344CB8AC3E}">
        <p14:creationId xmlns:p14="http://schemas.microsoft.com/office/powerpoint/2010/main" val="3704578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100404-3A97-418F-A2BA-A4771F260A3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a:extLst>
              <a:ext uri="{FF2B5EF4-FFF2-40B4-BE49-F238E27FC236}">
                <a16:creationId xmlns:a16="http://schemas.microsoft.com/office/drawing/2014/main" id="{176C1C91-8416-444C-9835-98266016BA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a:extLst>
              <a:ext uri="{FF2B5EF4-FFF2-40B4-BE49-F238E27FC236}">
                <a16:creationId xmlns:a16="http://schemas.microsoft.com/office/drawing/2014/main" id="{F4DD7068-5E97-4F1C-911C-0DC45FAE7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4663C49-7F5E-4F04-A9DD-C8FB49AB7262}"/>
              </a:ext>
            </a:extLst>
          </p:cNvPr>
          <p:cNvSpPr>
            <a:spLocks noGrp="1"/>
          </p:cNvSpPr>
          <p:nvPr>
            <p:ph type="dt" sz="half" idx="10"/>
          </p:nvPr>
        </p:nvSpPr>
        <p:spPr/>
        <p:txBody>
          <a:bodyPr/>
          <a:lstStyle/>
          <a:p>
            <a:fld id="{6041BDCF-D117-4D7F-8CC3-14DB4F4703C4}" type="datetime1">
              <a:rPr lang="en-US" smtClean="0"/>
              <a:t>4/15/2025</a:t>
            </a:fld>
            <a:endParaRPr lang="en-US"/>
          </a:p>
        </p:txBody>
      </p:sp>
      <p:sp>
        <p:nvSpPr>
          <p:cNvPr id="6" name="Espace réservé du pied de page 5">
            <a:extLst>
              <a:ext uri="{FF2B5EF4-FFF2-40B4-BE49-F238E27FC236}">
                <a16:creationId xmlns:a16="http://schemas.microsoft.com/office/drawing/2014/main" id="{103BB390-7309-44D4-8EC9-F3A62C449C60}"/>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B7362D90-4B85-48D9-8F6E-83C3B5B2A319}"/>
              </a:ext>
            </a:extLst>
          </p:cNvPr>
          <p:cNvSpPr>
            <a:spLocks noGrp="1"/>
          </p:cNvSpPr>
          <p:nvPr>
            <p:ph type="sldNum" sz="quarter" idx="12"/>
          </p:nvPr>
        </p:nvSpPr>
        <p:spPr/>
        <p:txBody>
          <a:bodyPr/>
          <a:lstStyle/>
          <a:p>
            <a:fld id="{AB713C98-7C4D-4240-8C47-4B7C20CEC074}" type="slidenum">
              <a:rPr lang="en-US" smtClean="0"/>
              <a:t>‹N°›</a:t>
            </a:fld>
            <a:endParaRPr lang="en-US"/>
          </a:p>
        </p:txBody>
      </p:sp>
    </p:spTree>
    <p:extLst>
      <p:ext uri="{BB962C8B-B14F-4D97-AF65-F5344CB8AC3E}">
        <p14:creationId xmlns:p14="http://schemas.microsoft.com/office/powerpoint/2010/main" val="2864319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BE81E3-EC5D-4141-BD7B-7D9A3F37C22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a:extLst>
              <a:ext uri="{FF2B5EF4-FFF2-40B4-BE49-F238E27FC236}">
                <a16:creationId xmlns:a16="http://schemas.microsoft.com/office/drawing/2014/main" id="{62359E69-D65C-4654-B5E9-36EF7B88E1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a:extLst>
              <a:ext uri="{FF2B5EF4-FFF2-40B4-BE49-F238E27FC236}">
                <a16:creationId xmlns:a16="http://schemas.microsoft.com/office/drawing/2014/main" id="{5543607B-140E-4BF7-9D59-520D0278F5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4A95BDA-FB99-4E1F-ABA9-66F995C9B127}"/>
              </a:ext>
            </a:extLst>
          </p:cNvPr>
          <p:cNvSpPr>
            <a:spLocks noGrp="1"/>
          </p:cNvSpPr>
          <p:nvPr>
            <p:ph type="dt" sz="half" idx="10"/>
          </p:nvPr>
        </p:nvSpPr>
        <p:spPr/>
        <p:txBody>
          <a:bodyPr/>
          <a:lstStyle/>
          <a:p>
            <a:fld id="{B634A479-F068-483B-923D-E74DFF78D110}" type="datetime1">
              <a:rPr lang="en-US" smtClean="0"/>
              <a:t>4/15/2025</a:t>
            </a:fld>
            <a:endParaRPr lang="en-US"/>
          </a:p>
        </p:txBody>
      </p:sp>
      <p:sp>
        <p:nvSpPr>
          <p:cNvPr id="6" name="Espace réservé du pied de page 5">
            <a:extLst>
              <a:ext uri="{FF2B5EF4-FFF2-40B4-BE49-F238E27FC236}">
                <a16:creationId xmlns:a16="http://schemas.microsoft.com/office/drawing/2014/main" id="{9F19A729-C370-4ECC-A93D-167E40FF05EB}"/>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FADED10F-B3A6-40AD-8B87-A18273F6618C}"/>
              </a:ext>
            </a:extLst>
          </p:cNvPr>
          <p:cNvSpPr>
            <a:spLocks noGrp="1"/>
          </p:cNvSpPr>
          <p:nvPr>
            <p:ph type="sldNum" sz="quarter" idx="12"/>
          </p:nvPr>
        </p:nvSpPr>
        <p:spPr/>
        <p:txBody>
          <a:bodyPr/>
          <a:lstStyle/>
          <a:p>
            <a:fld id="{AB713C98-7C4D-4240-8C47-4B7C20CEC074}" type="slidenum">
              <a:rPr lang="en-US" smtClean="0"/>
              <a:t>‹N°›</a:t>
            </a:fld>
            <a:endParaRPr lang="en-US"/>
          </a:p>
        </p:txBody>
      </p:sp>
    </p:spTree>
    <p:extLst>
      <p:ext uri="{BB962C8B-B14F-4D97-AF65-F5344CB8AC3E}">
        <p14:creationId xmlns:p14="http://schemas.microsoft.com/office/powerpoint/2010/main" val="3515208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7469573-E5F7-4A2B-B617-7BFE4C917E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E0E1B564-418E-41F5-B6E7-6D34C460BA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171C8D0A-F107-4D1B-BAC0-28FC1317C8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5AACC-2F7C-4F8F-A4AD-7404E3A74BCE}" type="datetime1">
              <a:rPr lang="en-US" smtClean="0"/>
              <a:t>4/15/2025</a:t>
            </a:fld>
            <a:endParaRPr lang="en-US"/>
          </a:p>
        </p:txBody>
      </p:sp>
      <p:sp>
        <p:nvSpPr>
          <p:cNvPr id="5" name="Espace réservé du pied de page 4">
            <a:extLst>
              <a:ext uri="{FF2B5EF4-FFF2-40B4-BE49-F238E27FC236}">
                <a16:creationId xmlns:a16="http://schemas.microsoft.com/office/drawing/2014/main" id="{A6782664-465C-4F22-AC8B-49CC0231AF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a:extLst>
              <a:ext uri="{FF2B5EF4-FFF2-40B4-BE49-F238E27FC236}">
                <a16:creationId xmlns:a16="http://schemas.microsoft.com/office/drawing/2014/main" id="{9F0E10DF-085B-4DB4-99B1-0359B40CF2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713C98-7C4D-4240-8C47-4B7C20CEC074}" type="slidenum">
              <a:rPr lang="en-US" smtClean="0"/>
              <a:t>‹N°›</a:t>
            </a:fld>
            <a:endParaRPr lang="en-US"/>
          </a:p>
        </p:txBody>
      </p:sp>
    </p:spTree>
    <p:extLst>
      <p:ext uri="{BB962C8B-B14F-4D97-AF65-F5344CB8AC3E}">
        <p14:creationId xmlns:p14="http://schemas.microsoft.com/office/powerpoint/2010/main" val="297352626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11">
            <a:extLst>
              <a:ext uri="{FF2B5EF4-FFF2-40B4-BE49-F238E27FC236}">
                <a16:creationId xmlns:a16="http://schemas.microsoft.com/office/drawing/2014/main" id="{8116A935-BC52-4611-9097-41BAF5721FE9}"/>
              </a:ext>
            </a:extLst>
          </p:cNvPr>
          <p:cNvSpPr txBox="1"/>
          <p:nvPr/>
        </p:nvSpPr>
        <p:spPr>
          <a:xfrm>
            <a:off x="3338330" y="3880794"/>
            <a:ext cx="5377597" cy="200054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dirty="0">
              <a:latin typeface="CMU Serif" panose="02000603000000000000" pitchFamily="2" charset="0"/>
              <a:ea typeface="CMU Serif" panose="02000603000000000000" pitchFamily="2" charset="0"/>
              <a:cs typeface="CMU Serif" panose="02000603000000000000" pitchFamily="2" charset="0"/>
            </a:endParaRPr>
          </a:p>
          <a:p>
            <a:pPr algn="ctr"/>
            <a:endParaRPr lang="fr-FR" sz="2400" dirty="0">
              <a:latin typeface="CMU Serif" panose="02000603000000000000" pitchFamily="2" charset="0"/>
              <a:ea typeface="CMU Serif" panose="02000603000000000000" pitchFamily="2" charset="0"/>
              <a:cs typeface="CMU Serif" panose="02000603000000000000" pitchFamily="2" charset="0"/>
            </a:endParaRPr>
          </a:p>
          <a:p>
            <a:pPr algn="ctr"/>
            <a:r>
              <a:rPr lang="fr-FR" sz="2800" dirty="0">
                <a:latin typeface="CMU Serif" panose="02000603000000000000" pitchFamily="2" charset="0"/>
                <a:ea typeface="CMU Serif" panose="02000603000000000000" pitchFamily="2" charset="0"/>
                <a:cs typeface="CMU Serif" panose="02000603000000000000" pitchFamily="2" charset="0"/>
              </a:rPr>
              <a:t>Hector Lissillour</a:t>
            </a:r>
          </a:p>
          <a:p>
            <a:pPr algn="ctr"/>
            <a:r>
              <a:rPr lang="fr-FR" dirty="0">
                <a:latin typeface="CMU Serif" panose="02000603000000000000" pitchFamily="2" charset="0"/>
                <a:ea typeface="CMU Serif" panose="02000603000000000000" pitchFamily="2" charset="0"/>
                <a:cs typeface="CMU Serif" panose="02000603000000000000" pitchFamily="2" charset="0"/>
              </a:rPr>
              <a:t>Interactions Particules Matière Group (IPM)</a:t>
            </a:r>
            <a:endParaRPr lang="fr-FR" sz="2800" dirty="0">
              <a:latin typeface="CMU Serif" panose="02000603000000000000" pitchFamily="2" charset="0"/>
              <a:ea typeface="CMU Serif" panose="02000603000000000000" pitchFamily="2" charset="0"/>
              <a:cs typeface="CMU Serif" panose="02000603000000000000" pitchFamily="2" charset="0"/>
            </a:endParaRPr>
          </a:p>
          <a:p>
            <a:pPr algn="ctr"/>
            <a:r>
              <a:rPr lang="fr-FR" dirty="0" err="1">
                <a:latin typeface="CMU Serif" panose="02000603000000000000" pitchFamily="2" charset="0"/>
                <a:ea typeface="CMU Serif" panose="02000603000000000000" pitchFamily="2" charset="0"/>
                <a:cs typeface="CMU Serif" panose="02000603000000000000" pitchFamily="2" charset="0"/>
              </a:rPr>
              <a:t>Supervisor</a:t>
            </a:r>
            <a:r>
              <a:rPr lang="fr-FR" dirty="0">
                <a:latin typeface="CMU Serif" panose="02000603000000000000" pitchFamily="2" charset="0"/>
                <a:ea typeface="CMU Serif" panose="02000603000000000000" pitchFamily="2" charset="0"/>
                <a:cs typeface="CMU Serif" panose="02000603000000000000" pitchFamily="2" charset="0"/>
              </a:rPr>
              <a:t> : Michel Farizon  </a:t>
            </a:r>
          </a:p>
          <a:p>
            <a:pPr algn="ctr"/>
            <a:endParaRPr lang="fr-FR" dirty="0">
              <a:latin typeface="CMU Serif" panose="02000603000000000000" pitchFamily="2" charset="0"/>
              <a:ea typeface="CMU Serif" panose="02000603000000000000" pitchFamily="2" charset="0"/>
              <a:cs typeface="CMU Serif" panose="02000603000000000000" pitchFamily="2" charset="0"/>
            </a:endParaRPr>
          </a:p>
        </p:txBody>
      </p:sp>
      <p:pic>
        <p:nvPicPr>
          <p:cNvPr id="6" name="Image 5">
            <a:extLst>
              <a:ext uri="{FF2B5EF4-FFF2-40B4-BE49-F238E27FC236}">
                <a16:creationId xmlns:a16="http://schemas.microsoft.com/office/drawing/2014/main" id="{463346E6-AC7C-4C9B-AC33-AA6D17F534DF}"/>
              </a:ext>
            </a:extLst>
          </p:cNvPr>
          <p:cNvPicPr>
            <a:picLocks noChangeAspect="1"/>
          </p:cNvPicPr>
          <p:nvPr/>
        </p:nvPicPr>
        <p:blipFill>
          <a:blip r:embed="rId3">
            <a:lum/>
            <a:alphaModFix/>
          </a:blip>
          <a:srcRect/>
          <a:stretch>
            <a:fillRect/>
          </a:stretch>
        </p:blipFill>
        <p:spPr>
          <a:xfrm>
            <a:off x="4970169" y="334794"/>
            <a:ext cx="2113919" cy="1268281"/>
          </a:xfrm>
          <a:prstGeom prst="rect">
            <a:avLst/>
          </a:prstGeom>
          <a:noFill/>
          <a:ln cap="flat">
            <a:noFill/>
          </a:ln>
        </p:spPr>
      </p:pic>
      <p:grpSp>
        <p:nvGrpSpPr>
          <p:cNvPr id="2" name="Groupe 1">
            <a:extLst>
              <a:ext uri="{FF2B5EF4-FFF2-40B4-BE49-F238E27FC236}">
                <a16:creationId xmlns:a16="http://schemas.microsoft.com/office/drawing/2014/main" id="{4796299A-FA67-4A96-8A69-D425376BD3F6}"/>
              </a:ext>
            </a:extLst>
          </p:cNvPr>
          <p:cNvGrpSpPr>
            <a:grpSpLocks noChangeAspect="1"/>
          </p:cNvGrpSpPr>
          <p:nvPr/>
        </p:nvGrpSpPr>
        <p:grpSpPr>
          <a:xfrm>
            <a:off x="467932" y="5747660"/>
            <a:ext cx="11145349" cy="1009963"/>
            <a:chOff x="341402" y="5311988"/>
            <a:chExt cx="11401779" cy="1033200"/>
          </a:xfrm>
        </p:grpSpPr>
        <p:pic>
          <p:nvPicPr>
            <p:cNvPr id="9" name="Image 8">
              <a:extLst>
                <a:ext uri="{FF2B5EF4-FFF2-40B4-BE49-F238E27FC236}">
                  <a16:creationId xmlns:a16="http://schemas.microsoft.com/office/drawing/2014/main" id="{85595730-B35D-4945-83D4-246889DBC9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2200" y="5311988"/>
              <a:ext cx="1760981" cy="1033200"/>
            </a:xfrm>
            <a:prstGeom prst="rect">
              <a:avLst/>
            </a:prstGeom>
          </p:spPr>
        </p:pic>
        <p:pic>
          <p:nvPicPr>
            <p:cNvPr id="8" name="Image 7">
              <a:extLst>
                <a:ext uri="{FF2B5EF4-FFF2-40B4-BE49-F238E27FC236}">
                  <a16:creationId xmlns:a16="http://schemas.microsoft.com/office/drawing/2014/main" id="{EAF6CE65-0D95-4BF0-82FC-1E50D371C013}"/>
                </a:ext>
              </a:extLst>
            </p:cNvPr>
            <p:cNvPicPr>
              <a:picLocks noChangeAspect="1"/>
            </p:cNvPicPr>
            <p:nvPr/>
          </p:nvPicPr>
          <p:blipFill rotWithShape="1">
            <a:blip r:embed="rId5">
              <a:extLst>
                <a:ext uri="{28A0092B-C50C-407E-A947-70E740481C1C}">
                  <a14:useLocalDpi xmlns:a14="http://schemas.microsoft.com/office/drawing/2010/main" val="0"/>
                </a:ext>
              </a:extLst>
            </a:blip>
            <a:srcRect l="24900" r="39527"/>
            <a:stretch/>
          </p:blipFill>
          <p:spPr bwMode="auto">
            <a:xfrm>
              <a:off x="341402" y="5312544"/>
              <a:ext cx="1387691" cy="1032089"/>
            </a:xfrm>
            <a:prstGeom prst="rect">
              <a:avLst/>
            </a:prstGeom>
            <a:noFill/>
            <a:ln>
              <a:noFill/>
            </a:ln>
          </p:spPr>
        </p:pic>
        <p:pic>
          <p:nvPicPr>
            <p:cNvPr id="12" name="Image 11">
              <a:extLst>
                <a:ext uri="{FF2B5EF4-FFF2-40B4-BE49-F238E27FC236}">
                  <a16:creationId xmlns:a16="http://schemas.microsoft.com/office/drawing/2014/main" id="{5A69CF80-D960-4549-83D6-B9E8630CA9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333" r="29608"/>
            <a:stretch/>
          </p:blipFill>
          <p:spPr bwMode="auto">
            <a:xfrm>
              <a:off x="5301545" y="5311988"/>
              <a:ext cx="1108204" cy="1033200"/>
            </a:xfrm>
            <a:prstGeom prst="rect">
              <a:avLst/>
            </a:prstGeom>
            <a:noFill/>
            <a:ln>
              <a:noFill/>
            </a:ln>
          </p:spPr>
        </p:pic>
      </p:grpSp>
      <p:cxnSp>
        <p:nvCxnSpPr>
          <p:cNvPr id="14" name="Connecteur droit 13">
            <a:extLst>
              <a:ext uri="{FF2B5EF4-FFF2-40B4-BE49-F238E27FC236}">
                <a16:creationId xmlns:a16="http://schemas.microsoft.com/office/drawing/2014/main" id="{2E769814-8F6D-4143-B726-50C6E65E23EB}"/>
              </a:ext>
            </a:extLst>
          </p:cNvPr>
          <p:cNvCxnSpPr>
            <a:cxnSpLocks/>
          </p:cNvCxnSpPr>
          <p:nvPr/>
        </p:nvCxnSpPr>
        <p:spPr>
          <a:xfrm>
            <a:off x="1055077" y="1987063"/>
            <a:ext cx="1009356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A0435135-EDD5-4476-BFC2-348B2BF9FAEE}"/>
              </a:ext>
            </a:extLst>
          </p:cNvPr>
          <p:cNvCxnSpPr>
            <a:cxnSpLocks/>
          </p:cNvCxnSpPr>
          <p:nvPr/>
        </p:nvCxnSpPr>
        <p:spPr>
          <a:xfrm>
            <a:off x="1066803" y="4152897"/>
            <a:ext cx="1009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904E3368-56E2-4819-8556-4324570BAA79}"/>
              </a:ext>
            </a:extLst>
          </p:cNvPr>
          <p:cNvSpPr txBox="1"/>
          <p:nvPr/>
        </p:nvSpPr>
        <p:spPr>
          <a:xfrm>
            <a:off x="1055077" y="2204937"/>
            <a:ext cx="10093569" cy="1754326"/>
          </a:xfrm>
          <a:prstGeom prst="rect">
            <a:avLst/>
          </a:prstGeom>
          <a:noFill/>
        </p:spPr>
        <p:txBody>
          <a:bodyPr wrap="square" rtlCol="0">
            <a:spAutoFit/>
          </a:bodyPr>
          <a:lstStyle/>
          <a:p>
            <a:pPr algn="ctr"/>
            <a:r>
              <a:rPr lang="fr-FR" sz="5400" b="1" dirty="0" err="1">
                <a:latin typeface="CMU Serif" panose="02000603000000000000" pitchFamily="2" charset="0"/>
                <a:ea typeface="CMU Serif" panose="02000603000000000000" pitchFamily="2" charset="0"/>
                <a:cs typeface="CMU Serif" panose="02000603000000000000" pitchFamily="2" charset="0"/>
              </a:rPr>
              <a:t>Molecular</a:t>
            </a:r>
            <a:r>
              <a:rPr lang="fr-FR" sz="5400" b="1" dirty="0">
                <a:latin typeface="CMU Serif" panose="02000603000000000000" pitchFamily="2" charset="0"/>
                <a:ea typeface="CMU Serif" panose="02000603000000000000" pitchFamily="2" charset="0"/>
                <a:cs typeface="CMU Serif" panose="02000603000000000000" pitchFamily="2" charset="0"/>
              </a:rPr>
              <a:t> Clusters </a:t>
            </a:r>
            <a:r>
              <a:rPr lang="fr-FR" sz="5400" b="1" dirty="0" err="1">
                <a:latin typeface="CMU Serif" panose="02000603000000000000" pitchFamily="2" charset="0"/>
                <a:ea typeface="CMU Serif" panose="02000603000000000000" pitchFamily="2" charset="0"/>
                <a:cs typeface="CMU Serif" panose="02000603000000000000" pitchFamily="2" charset="0"/>
              </a:rPr>
              <a:t>under</a:t>
            </a:r>
            <a:r>
              <a:rPr lang="fr-FR" sz="5400" b="1" dirty="0">
                <a:latin typeface="CMU Serif" panose="02000603000000000000" pitchFamily="2" charset="0"/>
                <a:ea typeface="CMU Serif" panose="02000603000000000000" pitchFamily="2" charset="0"/>
                <a:cs typeface="CMU Serif" panose="02000603000000000000" pitchFamily="2" charset="0"/>
              </a:rPr>
              <a:t> </a:t>
            </a:r>
            <a:r>
              <a:rPr lang="fr-FR" sz="5400" b="1" dirty="0" err="1">
                <a:latin typeface="CMU Serif" panose="02000603000000000000" pitchFamily="2" charset="0"/>
                <a:ea typeface="CMU Serif" panose="02000603000000000000" pitchFamily="2" charset="0"/>
                <a:cs typeface="CMU Serif" panose="02000603000000000000" pitchFamily="2" charset="0"/>
              </a:rPr>
              <a:t>Extreme</a:t>
            </a:r>
            <a:r>
              <a:rPr lang="fr-FR" sz="5400" b="1" dirty="0">
                <a:latin typeface="CMU Serif" panose="02000603000000000000" pitchFamily="2" charset="0"/>
                <a:ea typeface="CMU Serif" panose="02000603000000000000" pitchFamily="2" charset="0"/>
                <a:cs typeface="CMU Serif" panose="02000603000000000000" pitchFamily="2" charset="0"/>
              </a:rPr>
              <a:t> Conditions</a:t>
            </a:r>
          </a:p>
        </p:txBody>
      </p:sp>
    </p:spTree>
    <p:extLst>
      <p:ext uri="{BB962C8B-B14F-4D97-AF65-F5344CB8AC3E}">
        <p14:creationId xmlns:p14="http://schemas.microsoft.com/office/powerpoint/2010/main" val="2996433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C97979F-C331-41F4-9220-1DAF392B599E}"/>
              </a:ext>
            </a:extLst>
          </p:cNvPr>
          <p:cNvPicPr>
            <a:picLocks noChangeAspect="1"/>
          </p:cNvPicPr>
          <p:nvPr/>
        </p:nvPicPr>
        <p:blipFill>
          <a:blip r:embed="rId3">
            <a:alphaModFix amt="20000"/>
          </a:blip>
          <a:stretch>
            <a:fillRect/>
          </a:stretch>
        </p:blipFill>
        <p:spPr>
          <a:xfrm>
            <a:off x="230100" y="987112"/>
            <a:ext cx="4529721" cy="5072312"/>
          </a:xfrm>
          <a:prstGeom prst="rect">
            <a:avLst/>
          </a:prstGeom>
        </p:spPr>
      </p:pic>
      <p:pic>
        <p:nvPicPr>
          <p:cNvPr id="3" name="Image 2">
            <a:extLst>
              <a:ext uri="{FF2B5EF4-FFF2-40B4-BE49-F238E27FC236}">
                <a16:creationId xmlns:a16="http://schemas.microsoft.com/office/drawing/2014/main" id="{C530E7A1-401B-46E7-B983-41240F6FB63D}"/>
              </a:ext>
            </a:extLst>
          </p:cNvPr>
          <p:cNvPicPr>
            <a:picLocks noChangeAspect="1"/>
          </p:cNvPicPr>
          <p:nvPr/>
        </p:nvPicPr>
        <p:blipFill>
          <a:blip r:embed="rId4"/>
          <a:stretch>
            <a:fillRect/>
          </a:stretch>
        </p:blipFill>
        <p:spPr>
          <a:xfrm>
            <a:off x="1565845" y="4786639"/>
            <a:ext cx="8548893" cy="1889047"/>
          </a:xfrm>
          <a:prstGeom prst="rect">
            <a:avLst/>
          </a:prstGeom>
          <a:ln w="28575">
            <a:solidFill>
              <a:srgbClr val="FF8989"/>
            </a:solidFill>
          </a:ln>
          <a:effectLst>
            <a:outerShdw blurRad="76200" dir="13500000" sy="23000" kx="1200000" algn="br" rotWithShape="0">
              <a:prstClr val="black">
                <a:alpha val="20000"/>
              </a:prstClr>
            </a:outerShdw>
          </a:effectLst>
        </p:spPr>
      </p:pic>
      <p:sp>
        <p:nvSpPr>
          <p:cNvPr id="4" name="Triangle isocèle 3">
            <a:extLst>
              <a:ext uri="{FF2B5EF4-FFF2-40B4-BE49-F238E27FC236}">
                <a16:creationId xmlns:a16="http://schemas.microsoft.com/office/drawing/2014/main" id="{66E79E25-A391-499B-A019-26787BFBFACC}"/>
              </a:ext>
            </a:extLst>
          </p:cNvPr>
          <p:cNvSpPr/>
          <p:nvPr/>
        </p:nvSpPr>
        <p:spPr>
          <a:xfrm rot="16200000">
            <a:off x="521723" y="5375028"/>
            <a:ext cx="1609320" cy="466531"/>
          </a:xfrm>
          <a:prstGeom prst="triangle">
            <a:avLst>
              <a:gd name="adj" fmla="val 77473"/>
            </a:avLst>
          </a:prstGeom>
          <a:solidFill>
            <a:srgbClr val="FF8989"/>
          </a:solidFill>
          <a:ln>
            <a:solidFill>
              <a:srgbClr val="FF8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eur droit avec flèche 6">
            <a:extLst>
              <a:ext uri="{FF2B5EF4-FFF2-40B4-BE49-F238E27FC236}">
                <a16:creationId xmlns:a16="http://schemas.microsoft.com/office/drawing/2014/main" id="{7AE126F8-4D51-4114-A191-733E2C777F09}"/>
              </a:ext>
            </a:extLst>
          </p:cNvPr>
          <p:cNvCxnSpPr>
            <a:cxnSpLocks/>
            <a:stCxn id="8" idx="2"/>
            <a:endCxn id="11" idx="0"/>
          </p:cNvCxnSpPr>
          <p:nvPr/>
        </p:nvCxnSpPr>
        <p:spPr>
          <a:xfrm>
            <a:off x="7961232" y="4496586"/>
            <a:ext cx="252232" cy="1196016"/>
          </a:xfrm>
          <a:prstGeom prst="straightConnector1">
            <a:avLst/>
          </a:prstGeom>
          <a:ln>
            <a:solidFill>
              <a:schemeClr val="accent6"/>
            </a:solidFill>
            <a:headEnd type="triangl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DD05214E-8C99-48D9-A29C-3B0DD8FA6F72}"/>
              </a:ext>
            </a:extLst>
          </p:cNvPr>
          <p:cNvPicPr>
            <a:picLocks noChangeAspect="1"/>
          </p:cNvPicPr>
          <p:nvPr/>
        </p:nvPicPr>
        <p:blipFill>
          <a:blip r:embed="rId5"/>
          <a:stretch>
            <a:fillRect/>
          </a:stretch>
        </p:blipFill>
        <p:spPr>
          <a:xfrm>
            <a:off x="5622838" y="788928"/>
            <a:ext cx="4676788" cy="3707658"/>
          </a:xfrm>
          <a:prstGeom prst="rect">
            <a:avLst/>
          </a:prstGeom>
          <a:effectLst>
            <a:glow rad="228600">
              <a:schemeClr val="accent6">
                <a:satMod val="175000"/>
                <a:alpha val="40000"/>
              </a:schemeClr>
            </a:glow>
          </a:effectLst>
        </p:spPr>
      </p:pic>
      <p:sp>
        <p:nvSpPr>
          <p:cNvPr id="11" name="Rectangle 10">
            <a:extLst>
              <a:ext uri="{FF2B5EF4-FFF2-40B4-BE49-F238E27FC236}">
                <a16:creationId xmlns:a16="http://schemas.microsoft.com/office/drawing/2014/main" id="{EAEDE90A-AF86-447F-A26D-5530A82F368A}"/>
              </a:ext>
            </a:extLst>
          </p:cNvPr>
          <p:cNvSpPr/>
          <p:nvPr/>
        </p:nvSpPr>
        <p:spPr>
          <a:xfrm>
            <a:off x="7424330" y="5692602"/>
            <a:ext cx="1578268" cy="877879"/>
          </a:xfrm>
          <a:prstGeom prst="rect">
            <a:avLst/>
          </a:prstGeom>
          <a:no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e 9">
            <a:extLst>
              <a:ext uri="{FF2B5EF4-FFF2-40B4-BE49-F238E27FC236}">
                <a16:creationId xmlns:a16="http://schemas.microsoft.com/office/drawing/2014/main" id="{6245EA77-9C86-4159-8F17-630EFC8336D1}"/>
              </a:ext>
            </a:extLst>
          </p:cNvPr>
          <p:cNvGrpSpPr/>
          <p:nvPr/>
        </p:nvGrpSpPr>
        <p:grpSpPr>
          <a:xfrm>
            <a:off x="-107950" y="17616"/>
            <a:ext cx="10637462" cy="869950"/>
            <a:chOff x="-107950" y="17616"/>
            <a:chExt cx="10637462" cy="869950"/>
          </a:xfrm>
        </p:grpSpPr>
        <p:sp>
          <p:nvSpPr>
            <p:cNvPr id="12" name="Ellipse 11">
              <a:extLst>
                <a:ext uri="{FF2B5EF4-FFF2-40B4-BE49-F238E27FC236}">
                  <a16:creationId xmlns:a16="http://schemas.microsoft.com/office/drawing/2014/main" id="{DE6047D4-6ACB-4ED3-AFF3-44BC33A6C4EF}"/>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a:extLst>
                <a:ext uri="{FF2B5EF4-FFF2-40B4-BE49-F238E27FC236}">
                  <a16:creationId xmlns:a16="http://schemas.microsoft.com/office/drawing/2014/main" id="{F8FCE2F9-BD21-42FF-B213-97BFABA0829B}"/>
                </a:ext>
              </a:extLst>
            </p:cNvPr>
            <p:cNvSpPr txBox="1"/>
            <p:nvPr/>
          </p:nvSpPr>
          <p:spPr>
            <a:xfrm>
              <a:off x="1415364" y="206221"/>
              <a:ext cx="9114148" cy="523220"/>
            </a:xfrm>
            <a:prstGeom prst="rect">
              <a:avLst/>
            </a:prstGeom>
            <a:noFill/>
          </p:spPr>
          <p:txBody>
            <a:bodyPr wrap="square">
              <a:spAutoFit/>
            </a:bodyPr>
            <a:lstStyle/>
            <a:p>
              <a:r>
                <a:rPr lang="fr-FR" sz="2800" b="1" dirty="0" err="1">
                  <a:latin typeface="CMU Serif" panose="02000603000000000000" pitchFamily="2" charset="0"/>
                  <a:ea typeface="CMU Serif" panose="02000603000000000000" pitchFamily="2" charset="0"/>
                  <a:cs typeface="CMU Serif" panose="02000603000000000000" pitchFamily="2" charset="0"/>
                </a:rPr>
                <a:t>Experimental</a:t>
              </a:r>
              <a:r>
                <a:rPr lang="fr-FR" sz="2800" b="1" dirty="0">
                  <a:latin typeface="CMU Serif" panose="02000603000000000000" pitchFamily="2" charset="0"/>
                  <a:ea typeface="CMU Serif" panose="02000603000000000000" pitchFamily="2" charset="0"/>
                  <a:cs typeface="CMU Serif" panose="02000603000000000000" pitchFamily="2" charset="0"/>
                </a:rPr>
                <a:t> Setup – COINTOF VMI</a:t>
              </a:r>
            </a:p>
          </p:txBody>
        </p:sp>
        <p:sp>
          <p:nvSpPr>
            <p:cNvPr id="14" name="Rectangle 13">
              <a:extLst>
                <a:ext uri="{FF2B5EF4-FFF2-40B4-BE49-F238E27FC236}">
                  <a16:creationId xmlns:a16="http://schemas.microsoft.com/office/drawing/2014/main" id="{041DF398-52EB-4215-9D86-0A6410B80B6A}"/>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e 14">
              <a:extLst>
                <a:ext uri="{FF2B5EF4-FFF2-40B4-BE49-F238E27FC236}">
                  <a16:creationId xmlns:a16="http://schemas.microsoft.com/office/drawing/2014/main" id="{C6C0644D-4781-41B1-A6EA-2BF5FDEF4876}"/>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2</a:t>
              </a:r>
            </a:p>
          </p:txBody>
        </p:sp>
      </p:grpSp>
      <p:sp>
        <p:nvSpPr>
          <p:cNvPr id="5" name="Espace réservé du numéro de diapositive 4">
            <a:extLst>
              <a:ext uri="{FF2B5EF4-FFF2-40B4-BE49-F238E27FC236}">
                <a16:creationId xmlns:a16="http://schemas.microsoft.com/office/drawing/2014/main" id="{BD75B2FB-93C8-45EE-8845-C4BF4661B170}"/>
              </a:ext>
            </a:extLst>
          </p:cNvPr>
          <p:cNvSpPr>
            <a:spLocks noGrp="1"/>
          </p:cNvSpPr>
          <p:nvPr>
            <p:ph type="sldNum" sz="quarter" idx="12"/>
          </p:nvPr>
        </p:nvSpPr>
        <p:spPr/>
        <p:txBody>
          <a:bodyPr/>
          <a:lstStyle/>
          <a:p>
            <a:fld id="{AB713C98-7C4D-4240-8C47-4B7C20CEC074}" type="slidenum">
              <a:rPr lang="en-US" smtClean="0"/>
              <a:t>10</a:t>
            </a:fld>
            <a:endParaRPr lang="en-US"/>
          </a:p>
        </p:txBody>
      </p:sp>
    </p:spTree>
    <p:extLst>
      <p:ext uri="{BB962C8B-B14F-4D97-AF65-F5344CB8AC3E}">
        <p14:creationId xmlns:p14="http://schemas.microsoft.com/office/powerpoint/2010/main" val="1204072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C97979F-C331-41F4-9220-1DAF392B599E}"/>
              </a:ext>
            </a:extLst>
          </p:cNvPr>
          <p:cNvPicPr>
            <a:picLocks noChangeAspect="1"/>
          </p:cNvPicPr>
          <p:nvPr/>
        </p:nvPicPr>
        <p:blipFill>
          <a:blip r:embed="rId3">
            <a:alphaModFix amt="5000"/>
          </a:blip>
          <a:stretch>
            <a:fillRect/>
          </a:stretch>
        </p:blipFill>
        <p:spPr>
          <a:xfrm>
            <a:off x="230100" y="987112"/>
            <a:ext cx="4529721" cy="5072312"/>
          </a:xfrm>
          <a:prstGeom prst="rect">
            <a:avLst/>
          </a:prstGeom>
        </p:spPr>
      </p:pic>
      <p:pic>
        <p:nvPicPr>
          <p:cNvPr id="3" name="Image 2">
            <a:extLst>
              <a:ext uri="{FF2B5EF4-FFF2-40B4-BE49-F238E27FC236}">
                <a16:creationId xmlns:a16="http://schemas.microsoft.com/office/drawing/2014/main" id="{C530E7A1-401B-46E7-B983-41240F6FB63D}"/>
              </a:ext>
            </a:extLst>
          </p:cNvPr>
          <p:cNvPicPr>
            <a:picLocks noChangeAspect="1"/>
          </p:cNvPicPr>
          <p:nvPr/>
        </p:nvPicPr>
        <p:blipFill>
          <a:blip r:embed="rId4">
            <a:alphaModFix amt="70000"/>
          </a:blip>
          <a:stretch>
            <a:fillRect/>
          </a:stretch>
        </p:blipFill>
        <p:spPr>
          <a:xfrm>
            <a:off x="1565845" y="4796066"/>
            <a:ext cx="8548893" cy="1889047"/>
          </a:xfrm>
          <a:prstGeom prst="rect">
            <a:avLst/>
          </a:prstGeom>
          <a:ln w="28575">
            <a:solidFill>
              <a:srgbClr val="FF8989"/>
            </a:solidFill>
          </a:ln>
          <a:effectLst>
            <a:outerShdw blurRad="76200" dir="13500000" sy="23000" kx="1200000" algn="br" rotWithShape="0">
              <a:prstClr val="black">
                <a:alpha val="20000"/>
              </a:prstClr>
            </a:outerShdw>
          </a:effectLst>
        </p:spPr>
      </p:pic>
      <p:sp>
        <p:nvSpPr>
          <p:cNvPr id="4" name="Triangle isocèle 3">
            <a:extLst>
              <a:ext uri="{FF2B5EF4-FFF2-40B4-BE49-F238E27FC236}">
                <a16:creationId xmlns:a16="http://schemas.microsoft.com/office/drawing/2014/main" id="{66E79E25-A391-499B-A019-26787BFBFACC}"/>
              </a:ext>
            </a:extLst>
          </p:cNvPr>
          <p:cNvSpPr/>
          <p:nvPr/>
        </p:nvSpPr>
        <p:spPr>
          <a:xfrm rot="16200000">
            <a:off x="521723" y="5375028"/>
            <a:ext cx="1609320" cy="466531"/>
          </a:xfrm>
          <a:prstGeom prst="triangle">
            <a:avLst>
              <a:gd name="adj" fmla="val 77473"/>
            </a:avLst>
          </a:prstGeom>
          <a:solidFill>
            <a:srgbClr val="FF8989"/>
          </a:solidFill>
          <a:ln>
            <a:solidFill>
              <a:srgbClr val="FF8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onnecteur droit avec flèche 4">
            <a:extLst>
              <a:ext uri="{FF2B5EF4-FFF2-40B4-BE49-F238E27FC236}">
                <a16:creationId xmlns:a16="http://schemas.microsoft.com/office/drawing/2014/main" id="{2FCCE57C-1C48-462B-A284-7BC576176AB6}"/>
              </a:ext>
            </a:extLst>
          </p:cNvPr>
          <p:cNvCxnSpPr>
            <a:cxnSpLocks/>
            <a:stCxn id="6" idx="2"/>
            <a:endCxn id="10" idx="0"/>
          </p:cNvCxnSpPr>
          <p:nvPr/>
        </p:nvCxnSpPr>
        <p:spPr>
          <a:xfrm flipH="1">
            <a:off x="9329985" y="4196066"/>
            <a:ext cx="370195" cy="727377"/>
          </a:xfrm>
          <a:prstGeom prst="straightConnector1">
            <a:avLst/>
          </a:prstGeom>
          <a:ln>
            <a:solidFill>
              <a:schemeClr val="accent2"/>
            </a:solidFill>
            <a:headEnd type="triangle"/>
            <a:tailEnd type="triangle"/>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642D827C-2000-4F4D-9DD7-6BAA76622C58}"/>
              </a:ext>
            </a:extLst>
          </p:cNvPr>
          <p:cNvPicPr>
            <a:picLocks noChangeAspect="1"/>
          </p:cNvPicPr>
          <p:nvPr/>
        </p:nvPicPr>
        <p:blipFill>
          <a:blip r:embed="rId5"/>
          <a:stretch>
            <a:fillRect/>
          </a:stretch>
        </p:blipFill>
        <p:spPr>
          <a:xfrm>
            <a:off x="8175927" y="987112"/>
            <a:ext cx="3048505" cy="3208954"/>
          </a:xfrm>
          <a:prstGeom prst="rect">
            <a:avLst/>
          </a:prstGeom>
          <a:effectLst>
            <a:glow rad="228600">
              <a:schemeClr val="accent2">
                <a:satMod val="175000"/>
                <a:alpha val="40000"/>
              </a:schemeClr>
            </a:glow>
          </a:effectLst>
        </p:spPr>
      </p:pic>
      <p:pic>
        <p:nvPicPr>
          <p:cNvPr id="8" name="Image 7">
            <a:extLst>
              <a:ext uri="{FF2B5EF4-FFF2-40B4-BE49-F238E27FC236}">
                <a16:creationId xmlns:a16="http://schemas.microsoft.com/office/drawing/2014/main" id="{DD05214E-8C99-48D9-A29C-3B0DD8FA6F72}"/>
              </a:ext>
            </a:extLst>
          </p:cNvPr>
          <p:cNvPicPr>
            <a:picLocks noChangeAspect="1"/>
          </p:cNvPicPr>
          <p:nvPr/>
        </p:nvPicPr>
        <p:blipFill>
          <a:blip r:embed="rId6">
            <a:alphaModFix amt="5000"/>
          </a:blip>
          <a:stretch>
            <a:fillRect/>
          </a:stretch>
        </p:blipFill>
        <p:spPr>
          <a:xfrm>
            <a:off x="4978463" y="2456372"/>
            <a:ext cx="2453718" cy="1945255"/>
          </a:xfrm>
          <a:prstGeom prst="rect">
            <a:avLst/>
          </a:prstGeom>
        </p:spPr>
      </p:pic>
      <p:sp>
        <p:nvSpPr>
          <p:cNvPr id="10" name="Rectangle 9">
            <a:extLst>
              <a:ext uri="{FF2B5EF4-FFF2-40B4-BE49-F238E27FC236}">
                <a16:creationId xmlns:a16="http://schemas.microsoft.com/office/drawing/2014/main" id="{3DA81D55-0B6D-463A-B7D0-DC770F01C6E0}"/>
              </a:ext>
            </a:extLst>
          </p:cNvPr>
          <p:cNvSpPr/>
          <p:nvPr/>
        </p:nvSpPr>
        <p:spPr>
          <a:xfrm>
            <a:off x="8648704" y="4923443"/>
            <a:ext cx="1362561" cy="1337596"/>
          </a:xfrm>
          <a:prstGeom prst="rect">
            <a:avLst/>
          </a:prstGeom>
          <a:noFill/>
          <a:ln>
            <a:solidFill>
              <a:schemeClr val="accent4"/>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e 10">
            <a:extLst>
              <a:ext uri="{FF2B5EF4-FFF2-40B4-BE49-F238E27FC236}">
                <a16:creationId xmlns:a16="http://schemas.microsoft.com/office/drawing/2014/main" id="{B56F65B5-1379-45B7-94C3-BA712D0AEFD9}"/>
              </a:ext>
            </a:extLst>
          </p:cNvPr>
          <p:cNvGrpSpPr/>
          <p:nvPr/>
        </p:nvGrpSpPr>
        <p:grpSpPr>
          <a:xfrm>
            <a:off x="-107950" y="17616"/>
            <a:ext cx="10637462" cy="869950"/>
            <a:chOff x="-107950" y="17616"/>
            <a:chExt cx="10637462" cy="869950"/>
          </a:xfrm>
        </p:grpSpPr>
        <p:sp>
          <p:nvSpPr>
            <p:cNvPr id="12" name="Ellipse 11">
              <a:extLst>
                <a:ext uri="{FF2B5EF4-FFF2-40B4-BE49-F238E27FC236}">
                  <a16:creationId xmlns:a16="http://schemas.microsoft.com/office/drawing/2014/main" id="{79896A00-D7BC-41F2-8FA4-ACD1A356FFBB}"/>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a:extLst>
                <a:ext uri="{FF2B5EF4-FFF2-40B4-BE49-F238E27FC236}">
                  <a16:creationId xmlns:a16="http://schemas.microsoft.com/office/drawing/2014/main" id="{016864F8-62F3-4347-AE2A-0A51758F25B1}"/>
                </a:ext>
              </a:extLst>
            </p:cNvPr>
            <p:cNvSpPr txBox="1"/>
            <p:nvPr/>
          </p:nvSpPr>
          <p:spPr>
            <a:xfrm>
              <a:off x="1415364" y="206221"/>
              <a:ext cx="9114148" cy="523220"/>
            </a:xfrm>
            <a:prstGeom prst="rect">
              <a:avLst/>
            </a:prstGeom>
            <a:noFill/>
          </p:spPr>
          <p:txBody>
            <a:bodyPr wrap="square">
              <a:spAutoFit/>
            </a:bodyPr>
            <a:lstStyle/>
            <a:p>
              <a:r>
                <a:rPr lang="fr-FR" sz="2800" b="1" dirty="0" err="1">
                  <a:latin typeface="CMU Serif" panose="02000603000000000000" pitchFamily="2" charset="0"/>
                  <a:ea typeface="CMU Serif" panose="02000603000000000000" pitchFamily="2" charset="0"/>
                  <a:cs typeface="CMU Serif" panose="02000603000000000000" pitchFamily="2" charset="0"/>
                </a:rPr>
                <a:t>Experimental</a:t>
              </a:r>
              <a:r>
                <a:rPr lang="fr-FR" sz="2800" b="1" dirty="0">
                  <a:latin typeface="CMU Serif" panose="02000603000000000000" pitchFamily="2" charset="0"/>
                  <a:ea typeface="CMU Serif" panose="02000603000000000000" pitchFamily="2" charset="0"/>
                  <a:cs typeface="CMU Serif" panose="02000603000000000000" pitchFamily="2" charset="0"/>
                </a:rPr>
                <a:t> Setup – COINTOF VMI</a:t>
              </a:r>
            </a:p>
          </p:txBody>
        </p:sp>
        <p:sp>
          <p:nvSpPr>
            <p:cNvPr id="14" name="Rectangle 13">
              <a:extLst>
                <a:ext uri="{FF2B5EF4-FFF2-40B4-BE49-F238E27FC236}">
                  <a16:creationId xmlns:a16="http://schemas.microsoft.com/office/drawing/2014/main" id="{22D971BD-D34B-47AB-B99E-55DFC64E92EE}"/>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e 14">
              <a:extLst>
                <a:ext uri="{FF2B5EF4-FFF2-40B4-BE49-F238E27FC236}">
                  <a16:creationId xmlns:a16="http://schemas.microsoft.com/office/drawing/2014/main" id="{14CCE75A-762B-4D14-AC66-EDE36C700082}"/>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2</a:t>
              </a:r>
            </a:p>
          </p:txBody>
        </p:sp>
      </p:grpSp>
      <p:sp>
        <p:nvSpPr>
          <p:cNvPr id="7" name="Espace réservé du numéro de diapositive 6">
            <a:extLst>
              <a:ext uri="{FF2B5EF4-FFF2-40B4-BE49-F238E27FC236}">
                <a16:creationId xmlns:a16="http://schemas.microsoft.com/office/drawing/2014/main" id="{AF9E5E67-E892-4209-A9C9-0A55C14CFF50}"/>
              </a:ext>
            </a:extLst>
          </p:cNvPr>
          <p:cNvSpPr>
            <a:spLocks noGrp="1"/>
          </p:cNvSpPr>
          <p:nvPr>
            <p:ph type="sldNum" sz="quarter" idx="12"/>
          </p:nvPr>
        </p:nvSpPr>
        <p:spPr/>
        <p:txBody>
          <a:bodyPr/>
          <a:lstStyle/>
          <a:p>
            <a:fld id="{AB713C98-7C4D-4240-8C47-4B7C20CEC074}" type="slidenum">
              <a:rPr lang="en-US" smtClean="0"/>
              <a:t>11</a:t>
            </a:fld>
            <a:endParaRPr lang="en-US"/>
          </a:p>
        </p:txBody>
      </p:sp>
    </p:spTree>
    <p:extLst>
      <p:ext uri="{BB962C8B-B14F-4D97-AF65-F5344CB8AC3E}">
        <p14:creationId xmlns:p14="http://schemas.microsoft.com/office/powerpoint/2010/main" val="2037806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orme libre : forme 59">
            <a:extLst>
              <a:ext uri="{FF2B5EF4-FFF2-40B4-BE49-F238E27FC236}">
                <a16:creationId xmlns:a16="http://schemas.microsoft.com/office/drawing/2014/main" id="{43D8838D-B444-4B69-B294-2570102E1300}"/>
              </a:ext>
            </a:extLst>
          </p:cNvPr>
          <p:cNvSpPr/>
          <p:nvPr/>
        </p:nvSpPr>
        <p:spPr>
          <a:xfrm>
            <a:off x="636071" y="908231"/>
            <a:ext cx="10933883" cy="925098"/>
          </a:xfrm>
          <a:custGeom>
            <a:avLst/>
            <a:gdLst>
              <a:gd name="connsiteX0" fmla="*/ 0 w 10762906"/>
              <a:gd name="connsiteY0" fmla="*/ 17 h 653160"/>
              <a:gd name="connsiteX1" fmla="*/ 466535 w 10762906"/>
              <a:gd name="connsiteY1" fmla="*/ 17 h 653160"/>
              <a:gd name="connsiteX2" fmla="*/ 653144 w 10762906"/>
              <a:gd name="connsiteY2" fmla="*/ 326589 h 653160"/>
              <a:gd name="connsiteX3" fmla="*/ 466535 w 10762906"/>
              <a:gd name="connsiteY3" fmla="*/ 653160 h 653160"/>
              <a:gd name="connsiteX4" fmla="*/ 0 w 10762906"/>
              <a:gd name="connsiteY4" fmla="*/ 653160 h 653160"/>
              <a:gd name="connsiteX5" fmla="*/ 186609 w 10762906"/>
              <a:gd name="connsiteY5" fmla="*/ 326589 h 653160"/>
              <a:gd name="connsiteX6" fmla="*/ 594692 w 10762906"/>
              <a:gd name="connsiteY6" fmla="*/ 16 h 653160"/>
              <a:gd name="connsiteX7" fmla="*/ 1061227 w 10762906"/>
              <a:gd name="connsiteY7" fmla="*/ 16 h 653160"/>
              <a:gd name="connsiteX8" fmla="*/ 1247835 w 10762906"/>
              <a:gd name="connsiteY8" fmla="*/ 326588 h 653160"/>
              <a:gd name="connsiteX9" fmla="*/ 1061227 w 10762906"/>
              <a:gd name="connsiteY9" fmla="*/ 653159 h 653160"/>
              <a:gd name="connsiteX10" fmla="*/ 594692 w 10762906"/>
              <a:gd name="connsiteY10" fmla="*/ 653159 h 653160"/>
              <a:gd name="connsiteX11" fmla="*/ 781301 w 10762906"/>
              <a:gd name="connsiteY11" fmla="*/ 326588 h 653160"/>
              <a:gd name="connsiteX12" fmla="*/ 1189385 w 10762906"/>
              <a:gd name="connsiteY12" fmla="*/ 15 h 653160"/>
              <a:gd name="connsiteX13" fmla="*/ 1655918 w 10762906"/>
              <a:gd name="connsiteY13" fmla="*/ 15 h 653160"/>
              <a:gd name="connsiteX14" fmla="*/ 1842528 w 10762906"/>
              <a:gd name="connsiteY14" fmla="*/ 326587 h 653160"/>
              <a:gd name="connsiteX15" fmla="*/ 1655918 w 10762906"/>
              <a:gd name="connsiteY15" fmla="*/ 653158 h 653160"/>
              <a:gd name="connsiteX16" fmla="*/ 1189385 w 10762906"/>
              <a:gd name="connsiteY16" fmla="*/ 653158 h 653160"/>
              <a:gd name="connsiteX17" fmla="*/ 1375994 w 10762906"/>
              <a:gd name="connsiteY17" fmla="*/ 326587 h 653160"/>
              <a:gd name="connsiteX18" fmla="*/ 1784076 w 10762906"/>
              <a:gd name="connsiteY18" fmla="*/ 14 h 653160"/>
              <a:gd name="connsiteX19" fmla="*/ 2250611 w 10762906"/>
              <a:gd name="connsiteY19" fmla="*/ 14 h 653160"/>
              <a:gd name="connsiteX20" fmla="*/ 2437219 w 10762906"/>
              <a:gd name="connsiteY20" fmla="*/ 326586 h 653160"/>
              <a:gd name="connsiteX21" fmla="*/ 2250611 w 10762906"/>
              <a:gd name="connsiteY21" fmla="*/ 653157 h 653160"/>
              <a:gd name="connsiteX22" fmla="*/ 1784076 w 10762906"/>
              <a:gd name="connsiteY22" fmla="*/ 653157 h 653160"/>
              <a:gd name="connsiteX23" fmla="*/ 1970685 w 10762906"/>
              <a:gd name="connsiteY23" fmla="*/ 326586 h 653160"/>
              <a:gd name="connsiteX24" fmla="*/ 2378768 w 10762906"/>
              <a:gd name="connsiteY24" fmla="*/ 13 h 653160"/>
              <a:gd name="connsiteX25" fmla="*/ 2845302 w 10762906"/>
              <a:gd name="connsiteY25" fmla="*/ 13 h 653160"/>
              <a:gd name="connsiteX26" fmla="*/ 3031911 w 10762906"/>
              <a:gd name="connsiteY26" fmla="*/ 326585 h 653160"/>
              <a:gd name="connsiteX27" fmla="*/ 2845302 w 10762906"/>
              <a:gd name="connsiteY27" fmla="*/ 653156 h 653160"/>
              <a:gd name="connsiteX28" fmla="*/ 2378768 w 10762906"/>
              <a:gd name="connsiteY28" fmla="*/ 653156 h 653160"/>
              <a:gd name="connsiteX29" fmla="*/ 2565377 w 10762906"/>
              <a:gd name="connsiteY29" fmla="*/ 326585 h 653160"/>
              <a:gd name="connsiteX30" fmla="*/ 2973460 w 10762906"/>
              <a:gd name="connsiteY30" fmla="*/ 12 h 653160"/>
              <a:gd name="connsiteX31" fmla="*/ 3439995 w 10762906"/>
              <a:gd name="connsiteY31" fmla="*/ 12 h 653160"/>
              <a:gd name="connsiteX32" fmla="*/ 3626602 w 10762906"/>
              <a:gd name="connsiteY32" fmla="*/ 326584 h 653160"/>
              <a:gd name="connsiteX33" fmla="*/ 3439995 w 10762906"/>
              <a:gd name="connsiteY33" fmla="*/ 653155 h 653160"/>
              <a:gd name="connsiteX34" fmla="*/ 2973460 w 10762906"/>
              <a:gd name="connsiteY34" fmla="*/ 653155 h 653160"/>
              <a:gd name="connsiteX35" fmla="*/ 3160069 w 10762906"/>
              <a:gd name="connsiteY35" fmla="*/ 326584 h 653160"/>
              <a:gd name="connsiteX36" fmla="*/ 3568151 w 10762906"/>
              <a:gd name="connsiteY36" fmla="*/ 11 h 653160"/>
              <a:gd name="connsiteX37" fmla="*/ 4034685 w 10762906"/>
              <a:gd name="connsiteY37" fmla="*/ 11 h 653160"/>
              <a:gd name="connsiteX38" fmla="*/ 4221294 w 10762906"/>
              <a:gd name="connsiteY38" fmla="*/ 326583 h 653160"/>
              <a:gd name="connsiteX39" fmla="*/ 4034685 w 10762906"/>
              <a:gd name="connsiteY39" fmla="*/ 653154 h 653160"/>
              <a:gd name="connsiteX40" fmla="*/ 3568151 w 10762906"/>
              <a:gd name="connsiteY40" fmla="*/ 653154 h 653160"/>
              <a:gd name="connsiteX41" fmla="*/ 3754760 w 10762906"/>
              <a:gd name="connsiteY41" fmla="*/ 326583 h 653160"/>
              <a:gd name="connsiteX42" fmla="*/ 4162843 w 10762906"/>
              <a:gd name="connsiteY42" fmla="*/ 10 h 653160"/>
              <a:gd name="connsiteX43" fmla="*/ 4629377 w 10762906"/>
              <a:gd name="connsiteY43" fmla="*/ 10 h 653160"/>
              <a:gd name="connsiteX44" fmla="*/ 4815986 w 10762906"/>
              <a:gd name="connsiteY44" fmla="*/ 326582 h 653160"/>
              <a:gd name="connsiteX45" fmla="*/ 4629377 w 10762906"/>
              <a:gd name="connsiteY45" fmla="*/ 653153 h 653160"/>
              <a:gd name="connsiteX46" fmla="*/ 4162843 w 10762906"/>
              <a:gd name="connsiteY46" fmla="*/ 653153 h 653160"/>
              <a:gd name="connsiteX47" fmla="*/ 4349452 w 10762906"/>
              <a:gd name="connsiteY47" fmla="*/ 326582 h 653160"/>
              <a:gd name="connsiteX48" fmla="*/ 4757535 w 10762906"/>
              <a:gd name="connsiteY48" fmla="*/ 9 h 653160"/>
              <a:gd name="connsiteX49" fmla="*/ 5224069 w 10762906"/>
              <a:gd name="connsiteY49" fmla="*/ 9 h 653160"/>
              <a:gd name="connsiteX50" fmla="*/ 5410678 w 10762906"/>
              <a:gd name="connsiteY50" fmla="*/ 326581 h 653160"/>
              <a:gd name="connsiteX51" fmla="*/ 5224069 w 10762906"/>
              <a:gd name="connsiteY51" fmla="*/ 653152 h 653160"/>
              <a:gd name="connsiteX52" fmla="*/ 4757535 w 10762906"/>
              <a:gd name="connsiteY52" fmla="*/ 653152 h 653160"/>
              <a:gd name="connsiteX53" fmla="*/ 4944144 w 10762906"/>
              <a:gd name="connsiteY53" fmla="*/ 326581 h 653160"/>
              <a:gd name="connsiteX54" fmla="*/ 5352227 w 10762906"/>
              <a:gd name="connsiteY54" fmla="*/ 8 h 653160"/>
              <a:gd name="connsiteX55" fmla="*/ 5818761 w 10762906"/>
              <a:gd name="connsiteY55" fmla="*/ 8 h 653160"/>
              <a:gd name="connsiteX56" fmla="*/ 6005370 w 10762906"/>
              <a:gd name="connsiteY56" fmla="*/ 326580 h 653160"/>
              <a:gd name="connsiteX57" fmla="*/ 5818761 w 10762906"/>
              <a:gd name="connsiteY57" fmla="*/ 653151 h 653160"/>
              <a:gd name="connsiteX58" fmla="*/ 5352227 w 10762906"/>
              <a:gd name="connsiteY58" fmla="*/ 653151 h 653160"/>
              <a:gd name="connsiteX59" fmla="*/ 5538836 w 10762906"/>
              <a:gd name="connsiteY59" fmla="*/ 326580 h 653160"/>
              <a:gd name="connsiteX60" fmla="*/ 5946919 w 10762906"/>
              <a:gd name="connsiteY60" fmla="*/ 7 h 653160"/>
              <a:gd name="connsiteX61" fmla="*/ 6413453 w 10762906"/>
              <a:gd name="connsiteY61" fmla="*/ 7 h 653160"/>
              <a:gd name="connsiteX62" fmla="*/ 6600062 w 10762906"/>
              <a:gd name="connsiteY62" fmla="*/ 326579 h 653160"/>
              <a:gd name="connsiteX63" fmla="*/ 6413453 w 10762906"/>
              <a:gd name="connsiteY63" fmla="*/ 653150 h 653160"/>
              <a:gd name="connsiteX64" fmla="*/ 5946919 w 10762906"/>
              <a:gd name="connsiteY64" fmla="*/ 653150 h 653160"/>
              <a:gd name="connsiteX65" fmla="*/ 6133528 w 10762906"/>
              <a:gd name="connsiteY65" fmla="*/ 326579 h 653160"/>
              <a:gd name="connsiteX66" fmla="*/ 6541611 w 10762906"/>
              <a:gd name="connsiteY66" fmla="*/ 6 h 653160"/>
              <a:gd name="connsiteX67" fmla="*/ 7008145 w 10762906"/>
              <a:gd name="connsiteY67" fmla="*/ 6 h 653160"/>
              <a:gd name="connsiteX68" fmla="*/ 7194754 w 10762906"/>
              <a:gd name="connsiteY68" fmla="*/ 326578 h 653160"/>
              <a:gd name="connsiteX69" fmla="*/ 7008145 w 10762906"/>
              <a:gd name="connsiteY69" fmla="*/ 653149 h 653160"/>
              <a:gd name="connsiteX70" fmla="*/ 6541611 w 10762906"/>
              <a:gd name="connsiteY70" fmla="*/ 653149 h 653160"/>
              <a:gd name="connsiteX71" fmla="*/ 6728220 w 10762906"/>
              <a:gd name="connsiteY71" fmla="*/ 326578 h 653160"/>
              <a:gd name="connsiteX72" fmla="*/ 7136303 w 10762906"/>
              <a:gd name="connsiteY72" fmla="*/ 5 h 653160"/>
              <a:gd name="connsiteX73" fmla="*/ 7602837 w 10762906"/>
              <a:gd name="connsiteY73" fmla="*/ 5 h 653160"/>
              <a:gd name="connsiteX74" fmla="*/ 7789446 w 10762906"/>
              <a:gd name="connsiteY74" fmla="*/ 326577 h 653160"/>
              <a:gd name="connsiteX75" fmla="*/ 7602837 w 10762906"/>
              <a:gd name="connsiteY75" fmla="*/ 653148 h 653160"/>
              <a:gd name="connsiteX76" fmla="*/ 7136303 w 10762906"/>
              <a:gd name="connsiteY76" fmla="*/ 653148 h 653160"/>
              <a:gd name="connsiteX77" fmla="*/ 7322912 w 10762906"/>
              <a:gd name="connsiteY77" fmla="*/ 326577 h 653160"/>
              <a:gd name="connsiteX78" fmla="*/ 7730995 w 10762906"/>
              <a:gd name="connsiteY78" fmla="*/ 4 h 653160"/>
              <a:gd name="connsiteX79" fmla="*/ 8197529 w 10762906"/>
              <a:gd name="connsiteY79" fmla="*/ 4 h 653160"/>
              <a:gd name="connsiteX80" fmla="*/ 8384138 w 10762906"/>
              <a:gd name="connsiteY80" fmla="*/ 326576 h 653160"/>
              <a:gd name="connsiteX81" fmla="*/ 8197529 w 10762906"/>
              <a:gd name="connsiteY81" fmla="*/ 653147 h 653160"/>
              <a:gd name="connsiteX82" fmla="*/ 7730995 w 10762906"/>
              <a:gd name="connsiteY82" fmla="*/ 653147 h 653160"/>
              <a:gd name="connsiteX83" fmla="*/ 7917604 w 10762906"/>
              <a:gd name="connsiteY83" fmla="*/ 326576 h 653160"/>
              <a:gd name="connsiteX84" fmla="*/ 8325687 w 10762906"/>
              <a:gd name="connsiteY84" fmla="*/ 3 h 653160"/>
              <a:gd name="connsiteX85" fmla="*/ 8792221 w 10762906"/>
              <a:gd name="connsiteY85" fmla="*/ 3 h 653160"/>
              <a:gd name="connsiteX86" fmla="*/ 8978830 w 10762906"/>
              <a:gd name="connsiteY86" fmla="*/ 326575 h 653160"/>
              <a:gd name="connsiteX87" fmla="*/ 8792221 w 10762906"/>
              <a:gd name="connsiteY87" fmla="*/ 653146 h 653160"/>
              <a:gd name="connsiteX88" fmla="*/ 8325687 w 10762906"/>
              <a:gd name="connsiteY88" fmla="*/ 653146 h 653160"/>
              <a:gd name="connsiteX89" fmla="*/ 8512296 w 10762906"/>
              <a:gd name="connsiteY89" fmla="*/ 326575 h 653160"/>
              <a:gd name="connsiteX90" fmla="*/ 8920379 w 10762906"/>
              <a:gd name="connsiteY90" fmla="*/ 2 h 653160"/>
              <a:gd name="connsiteX91" fmla="*/ 9386913 w 10762906"/>
              <a:gd name="connsiteY91" fmla="*/ 2 h 653160"/>
              <a:gd name="connsiteX92" fmla="*/ 9573522 w 10762906"/>
              <a:gd name="connsiteY92" fmla="*/ 326574 h 653160"/>
              <a:gd name="connsiteX93" fmla="*/ 9386913 w 10762906"/>
              <a:gd name="connsiteY93" fmla="*/ 653145 h 653160"/>
              <a:gd name="connsiteX94" fmla="*/ 8920379 w 10762906"/>
              <a:gd name="connsiteY94" fmla="*/ 653145 h 653160"/>
              <a:gd name="connsiteX95" fmla="*/ 9106988 w 10762906"/>
              <a:gd name="connsiteY95" fmla="*/ 326574 h 653160"/>
              <a:gd name="connsiteX96" fmla="*/ 9515071 w 10762906"/>
              <a:gd name="connsiteY96" fmla="*/ 1 h 653160"/>
              <a:gd name="connsiteX97" fmla="*/ 9981605 w 10762906"/>
              <a:gd name="connsiteY97" fmla="*/ 1 h 653160"/>
              <a:gd name="connsiteX98" fmla="*/ 10168214 w 10762906"/>
              <a:gd name="connsiteY98" fmla="*/ 326573 h 653160"/>
              <a:gd name="connsiteX99" fmla="*/ 9981605 w 10762906"/>
              <a:gd name="connsiteY99" fmla="*/ 653144 h 653160"/>
              <a:gd name="connsiteX100" fmla="*/ 9515071 w 10762906"/>
              <a:gd name="connsiteY100" fmla="*/ 653144 h 653160"/>
              <a:gd name="connsiteX101" fmla="*/ 9701680 w 10762906"/>
              <a:gd name="connsiteY101" fmla="*/ 326573 h 653160"/>
              <a:gd name="connsiteX102" fmla="*/ 10109763 w 10762906"/>
              <a:gd name="connsiteY102" fmla="*/ 0 h 653160"/>
              <a:gd name="connsiteX103" fmla="*/ 10576297 w 10762906"/>
              <a:gd name="connsiteY103" fmla="*/ 0 h 653160"/>
              <a:gd name="connsiteX104" fmla="*/ 10762906 w 10762906"/>
              <a:gd name="connsiteY104" fmla="*/ 326572 h 653160"/>
              <a:gd name="connsiteX105" fmla="*/ 10576297 w 10762906"/>
              <a:gd name="connsiteY105" fmla="*/ 653143 h 653160"/>
              <a:gd name="connsiteX106" fmla="*/ 10109763 w 10762906"/>
              <a:gd name="connsiteY106" fmla="*/ 653143 h 653160"/>
              <a:gd name="connsiteX107" fmla="*/ 10296372 w 10762906"/>
              <a:gd name="connsiteY107" fmla="*/ 326572 h 65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0762906" h="653160">
                <a:moveTo>
                  <a:pt x="0" y="17"/>
                </a:moveTo>
                <a:lnTo>
                  <a:pt x="466535" y="17"/>
                </a:lnTo>
                <a:lnTo>
                  <a:pt x="653144" y="326589"/>
                </a:lnTo>
                <a:lnTo>
                  <a:pt x="466535" y="653160"/>
                </a:lnTo>
                <a:lnTo>
                  <a:pt x="0" y="653160"/>
                </a:lnTo>
                <a:lnTo>
                  <a:pt x="186609" y="326589"/>
                </a:lnTo>
                <a:close/>
                <a:moveTo>
                  <a:pt x="594692" y="16"/>
                </a:moveTo>
                <a:lnTo>
                  <a:pt x="1061227" y="16"/>
                </a:lnTo>
                <a:lnTo>
                  <a:pt x="1247835" y="326588"/>
                </a:lnTo>
                <a:lnTo>
                  <a:pt x="1061227" y="653159"/>
                </a:lnTo>
                <a:lnTo>
                  <a:pt x="594692" y="653159"/>
                </a:lnTo>
                <a:lnTo>
                  <a:pt x="781301" y="326588"/>
                </a:lnTo>
                <a:close/>
                <a:moveTo>
                  <a:pt x="1189385" y="15"/>
                </a:moveTo>
                <a:lnTo>
                  <a:pt x="1655918" y="15"/>
                </a:lnTo>
                <a:lnTo>
                  <a:pt x="1842528" y="326587"/>
                </a:lnTo>
                <a:lnTo>
                  <a:pt x="1655918" y="653158"/>
                </a:lnTo>
                <a:lnTo>
                  <a:pt x="1189385" y="653158"/>
                </a:lnTo>
                <a:lnTo>
                  <a:pt x="1375994" y="326587"/>
                </a:lnTo>
                <a:close/>
                <a:moveTo>
                  <a:pt x="1784076" y="14"/>
                </a:moveTo>
                <a:lnTo>
                  <a:pt x="2250611" y="14"/>
                </a:lnTo>
                <a:lnTo>
                  <a:pt x="2437219" y="326586"/>
                </a:lnTo>
                <a:lnTo>
                  <a:pt x="2250611" y="653157"/>
                </a:lnTo>
                <a:lnTo>
                  <a:pt x="1784076" y="653157"/>
                </a:lnTo>
                <a:lnTo>
                  <a:pt x="1970685" y="326586"/>
                </a:lnTo>
                <a:close/>
                <a:moveTo>
                  <a:pt x="2378768" y="13"/>
                </a:moveTo>
                <a:lnTo>
                  <a:pt x="2845302" y="13"/>
                </a:lnTo>
                <a:lnTo>
                  <a:pt x="3031911" y="326585"/>
                </a:lnTo>
                <a:lnTo>
                  <a:pt x="2845302" y="653156"/>
                </a:lnTo>
                <a:lnTo>
                  <a:pt x="2378768" y="653156"/>
                </a:lnTo>
                <a:lnTo>
                  <a:pt x="2565377" y="326585"/>
                </a:lnTo>
                <a:close/>
                <a:moveTo>
                  <a:pt x="2973460" y="12"/>
                </a:moveTo>
                <a:lnTo>
                  <a:pt x="3439995" y="12"/>
                </a:lnTo>
                <a:lnTo>
                  <a:pt x="3626602" y="326584"/>
                </a:lnTo>
                <a:lnTo>
                  <a:pt x="3439995" y="653155"/>
                </a:lnTo>
                <a:lnTo>
                  <a:pt x="2973460" y="653155"/>
                </a:lnTo>
                <a:lnTo>
                  <a:pt x="3160069" y="326584"/>
                </a:lnTo>
                <a:close/>
                <a:moveTo>
                  <a:pt x="3568151" y="11"/>
                </a:moveTo>
                <a:lnTo>
                  <a:pt x="4034685" y="11"/>
                </a:lnTo>
                <a:lnTo>
                  <a:pt x="4221294" y="326583"/>
                </a:lnTo>
                <a:lnTo>
                  <a:pt x="4034685" y="653154"/>
                </a:lnTo>
                <a:lnTo>
                  <a:pt x="3568151" y="653154"/>
                </a:lnTo>
                <a:lnTo>
                  <a:pt x="3754760" y="326583"/>
                </a:lnTo>
                <a:close/>
                <a:moveTo>
                  <a:pt x="4162843" y="10"/>
                </a:moveTo>
                <a:lnTo>
                  <a:pt x="4629377" y="10"/>
                </a:lnTo>
                <a:lnTo>
                  <a:pt x="4815986" y="326582"/>
                </a:lnTo>
                <a:lnTo>
                  <a:pt x="4629377" y="653153"/>
                </a:lnTo>
                <a:lnTo>
                  <a:pt x="4162843" y="653153"/>
                </a:lnTo>
                <a:lnTo>
                  <a:pt x="4349452" y="326582"/>
                </a:lnTo>
                <a:close/>
                <a:moveTo>
                  <a:pt x="4757535" y="9"/>
                </a:moveTo>
                <a:lnTo>
                  <a:pt x="5224069" y="9"/>
                </a:lnTo>
                <a:lnTo>
                  <a:pt x="5410678" y="326581"/>
                </a:lnTo>
                <a:lnTo>
                  <a:pt x="5224069" y="653152"/>
                </a:lnTo>
                <a:lnTo>
                  <a:pt x="4757535" y="653152"/>
                </a:lnTo>
                <a:lnTo>
                  <a:pt x="4944144" y="326581"/>
                </a:lnTo>
                <a:close/>
                <a:moveTo>
                  <a:pt x="5352227" y="8"/>
                </a:moveTo>
                <a:lnTo>
                  <a:pt x="5818761" y="8"/>
                </a:lnTo>
                <a:lnTo>
                  <a:pt x="6005370" y="326580"/>
                </a:lnTo>
                <a:lnTo>
                  <a:pt x="5818761" y="653151"/>
                </a:lnTo>
                <a:lnTo>
                  <a:pt x="5352227" y="653151"/>
                </a:lnTo>
                <a:lnTo>
                  <a:pt x="5538836" y="326580"/>
                </a:lnTo>
                <a:close/>
                <a:moveTo>
                  <a:pt x="5946919" y="7"/>
                </a:moveTo>
                <a:lnTo>
                  <a:pt x="6413453" y="7"/>
                </a:lnTo>
                <a:lnTo>
                  <a:pt x="6600062" y="326579"/>
                </a:lnTo>
                <a:lnTo>
                  <a:pt x="6413453" y="653150"/>
                </a:lnTo>
                <a:lnTo>
                  <a:pt x="5946919" y="653150"/>
                </a:lnTo>
                <a:lnTo>
                  <a:pt x="6133528" y="326579"/>
                </a:lnTo>
                <a:close/>
                <a:moveTo>
                  <a:pt x="6541611" y="6"/>
                </a:moveTo>
                <a:lnTo>
                  <a:pt x="7008145" y="6"/>
                </a:lnTo>
                <a:lnTo>
                  <a:pt x="7194754" y="326578"/>
                </a:lnTo>
                <a:lnTo>
                  <a:pt x="7008145" y="653149"/>
                </a:lnTo>
                <a:lnTo>
                  <a:pt x="6541611" y="653149"/>
                </a:lnTo>
                <a:lnTo>
                  <a:pt x="6728220" y="326578"/>
                </a:lnTo>
                <a:close/>
                <a:moveTo>
                  <a:pt x="7136303" y="5"/>
                </a:moveTo>
                <a:lnTo>
                  <a:pt x="7602837" y="5"/>
                </a:lnTo>
                <a:lnTo>
                  <a:pt x="7789446" y="326577"/>
                </a:lnTo>
                <a:lnTo>
                  <a:pt x="7602837" y="653148"/>
                </a:lnTo>
                <a:lnTo>
                  <a:pt x="7136303" y="653148"/>
                </a:lnTo>
                <a:lnTo>
                  <a:pt x="7322912" y="326577"/>
                </a:lnTo>
                <a:close/>
                <a:moveTo>
                  <a:pt x="7730995" y="4"/>
                </a:moveTo>
                <a:lnTo>
                  <a:pt x="8197529" y="4"/>
                </a:lnTo>
                <a:lnTo>
                  <a:pt x="8384138" y="326576"/>
                </a:lnTo>
                <a:lnTo>
                  <a:pt x="8197529" y="653147"/>
                </a:lnTo>
                <a:lnTo>
                  <a:pt x="7730995" y="653147"/>
                </a:lnTo>
                <a:lnTo>
                  <a:pt x="7917604" y="326576"/>
                </a:lnTo>
                <a:close/>
                <a:moveTo>
                  <a:pt x="8325687" y="3"/>
                </a:moveTo>
                <a:lnTo>
                  <a:pt x="8792221" y="3"/>
                </a:lnTo>
                <a:lnTo>
                  <a:pt x="8978830" y="326575"/>
                </a:lnTo>
                <a:lnTo>
                  <a:pt x="8792221" y="653146"/>
                </a:lnTo>
                <a:lnTo>
                  <a:pt x="8325687" y="653146"/>
                </a:lnTo>
                <a:lnTo>
                  <a:pt x="8512296" y="326575"/>
                </a:lnTo>
                <a:close/>
                <a:moveTo>
                  <a:pt x="8920379" y="2"/>
                </a:moveTo>
                <a:lnTo>
                  <a:pt x="9386913" y="2"/>
                </a:lnTo>
                <a:lnTo>
                  <a:pt x="9573522" y="326574"/>
                </a:lnTo>
                <a:lnTo>
                  <a:pt x="9386913" y="653145"/>
                </a:lnTo>
                <a:lnTo>
                  <a:pt x="8920379" y="653145"/>
                </a:lnTo>
                <a:lnTo>
                  <a:pt x="9106988" y="326574"/>
                </a:lnTo>
                <a:close/>
                <a:moveTo>
                  <a:pt x="9515071" y="1"/>
                </a:moveTo>
                <a:lnTo>
                  <a:pt x="9981605" y="1"/>
                </a:lnTo>
                <a:lnTo>
                  <a:pt x="10168214" y="326573"/>
                </a:lnTo>
                <a:lnTo>
                  <a:pt x="9981605" y="653144"/>
                </a:lnTo>
                <a:lnTo>
                  <a:pt x="9515071" y="653144"/>
                </a:lnTo>
                <a:lnTo>
                  <a:pt x="9701680" y="326573"/>
                </a:lnTo>
                <a:close/>
                <a:moveTo>
                  <a:pt x="10109763" y="0"/>
                </a:moveTo>
                <a:lnTo>
                  <a:pt x="10576297" y="0"/>
                </a:lnTo>
                <a:lnTo>
                  <a:pt x="10762906" y="326572"/>
                </a:lnTo>
                <a:lnTo>
                  <a:pt x="10576297" y="653143"/>
                </a:lnTo>
                <a:lnTo>
                  <a:pt x="10109763" y="653143"/>
                </a:lnTo>
                <a:lnTo>
                  <a:pt x="10296372" y="326572"/>
                </a:ln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nvGrpSpPr>
          <p:cNvPr id="13" name="Groupe 12">
            <a:extLst>
              <a:ext uri="{FF2B5EF4-FFF2-40B4-BE49-F238E27FC236}">
                <a16:creationId xmlns:a16="http://schemas.microsoft.com/office/drawing/2014/main" id="{5E5BC1A0-3F3A-4A88-9DCE-FDCEB2E4F7E8}"/>
              </a:ext>
            </a:extLst>
          </p:cNvPr>
          <p:cNvGrpSpPr/>
          <p:nvPr/>
        </p:nvGrpSpPr>
        <p:grpSpPr>
          <a:xfrm>
            <a:off x="-107950" y="17616"/>
            <a:ext cx="10637462" cy="869950"/>
            <a:chOff x="-107950" y="17616"/>
            <a:chExt cx="10637462" cy="869950"/>
          </a:xfrm>
        </p:grpSpPr>
        <p:sp>
          <p:nvSpPr>
            <p:cNvPr id="14" name="Ellipse 13">
              <a:extLst>
                <a:ext uri="{FF2B5EF4-FFF2-40B4-BE49-F238E27FC236}">
                  <a16:creationId xmlns:a16="http://schemas.microsoft.com/office/drawing/2014/main" id="{5C91D923-003C-4386-A23F-B6E8775B95A2}"/>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4">
              <a:extLst>
                <a:ext uri="{FF2B5EF4-FFF2-40B4-BE49-F238E27FC236}">
                  <a16:creationId xmlns:a16="http://schemas.microsoft.com/office/drawing/2014/main" id="{22195083-5311-43B6-9749-31C3C9FB6166}"/>
                </a:ext>
              </a:extLst>
            </p:cNvPr>
            <p:cNvSpPr txBox="1"/>
            <p:nvPr/>
          </p:nvSpPr>
          <p:spPr>
            <a:xfrm>
              <a:off x="1415364" y="206221"/>
              <a:ext cx="9114148" cy="523220"/>
            </a:xfrm>
            <a:prstGeom prst="rect">
              <a:avLst/>
            </a:prstGeom>
            <a:noFill/>
          </p:spPr>
          <p:txBody>
            <a:bodyPr wrap="square">
              <a:spAutoFit/>
            </a:bodyPr>
            <a:lstStyle/>
            <a:p>
              <a:r>
                <a:rPr lang="fr-FR" sz="2800" b="1" dirty="0" err="1">
                  <a:latin typeface="CMU Serif" panose="02000603000000000000" pitchFamily="2" charset="0"/>
                  <a:ea typeface="CMU Serif" panose="02000603000000000000" pitchFamily="2" charset="0"/>
                  <a:cs typeface="CMU Serif" panose="02000603000000000000" pitchFamily="2" charset="0"/>
                </a:rPr>
                <a:t>Theoretical</a:t>
              </a:r>
              <a:r>
                <a:rPr lang="fr-FR" sz="2800" b="1" dirty="0">
                  <a:latin typeface="CMU Serif" panose="02000603000000000000" pitchFamily="2" charset="0"/>
                  <a:ea typeface="CMU Serif" panose="02000603000000000000" pitchFamily="2" charset="0"/>
                  <a:cs typeface="CMU Serif" panose="02000603000000000000" pitchFamily="2" charset="0"/>
                </a:rPr>
                <a:t> Methods</a:t>
              </a:r>
            </a:p>
          </p:txBody>
        </p:sp>
        <p:sp>
          <p:nvSpPr>
            <p:cNvPr id="16" name="Rectangle 15">
              <a:extLst>
                <a:ext uri="{FF2B5EF4-FFF2-40B4-BE49-F238E27FC236}">
                  <a16:creationId xmlns:a16="http://schemas.microsoft.com/office/drawing/2014/main" id="{F1F645DB-22D4-478F-BDDC-34EDBBE8DA68}"/>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lipse 16">
              <a:extLst>
                <a:ext uri="{FF2B5EF4-FFF2-40B4-BE49-F238E27FC236}">
                  <a16:creationId xmlns:a16="http://schemas.microsoft.com/office/drawing/2014/main" id="{F995F047-32D7-420E-B061-3CFD4033C98E}"/>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3</a:t>
              </a:r>
            </a:p>
          </p:txBody>
        </p:sp>
      </p:grpSp>
      <p:sp>
        <p:nvSpPr>
          <p:cNvPr id="35" name="ZoneTexte 34">
            <a:extLst>
              <a:ext uri="{FF2B5EF4-FFF2-40B4-BE49-F238E27FC236}">
                <a16:creationId xmlns:a16="http://schemas.microsoft.com/office/drawing/2014/main" id="{26FE09BE-5542-4D9C-A0F9-31D3B33F262C}"/>
              </a:ext>
            </a:extLst>
          </p:cNvPr>
          <p:cNvSpPr txBox="1"/>
          <p:nvPr/>
        </p:nvSpPr>
        <p:spPr>
          <a:xfrm>
            <a:off x="1270000" y="1016837"/>
            <a:ext cx="1665086" cy="707886"/>
          </a:xfrm>
          <a:prstGeom prst="rect">
            <a:avLst/>
          </a:prstGeom>
          <a:noFill/>
        </p:spPr>
        <p:txBody>
          <a:bodyPr wrap="square">
            <a:spAutoFit/>
          </a:bodyPr>
          <a:lstStyle/>
          <a:p>
            <a:pPr algn="ctr"/>
            <a:r>
              <a:rPr lang="fr-FR" sz="2000" dirty="0">
                <a:latin typeface="CMU Serif" panose="02000603000000000000" pitchFamily="2" charset="0"/>
                <a:ea typeface="CMU Serif" panose="02000603000000000000" pitchFamily="2" charset="0"/>
                <a:cs typeface="CMU Serif" panose="02000603000000000000" pitchFamily="2" charset="0"/>
              </a:rPr>
              <a:t>Energy </a:t>
            </a:r>
          </a:p>
          <a:p>
            <a:pPr algn="ctr"/>
            <a:r>
              <a:rPr lang="fr-FR" sz="2000" dirty="0" err="1">
                <a:latin typeface="CMU Serif" panose="02000603000000000000" pitchFamily="2" charset="0"/>
                <a:ea typeface="CMU Serif" panose="02000603000000000000" pitchFamily="2" charset="0"/>
                <a:cs typeface="CMU Serif" panose="02000603000000000000" pitchFamily="2" charset="0"/>
              </a:rPr>
              <a:t>deposited</a:t>
            </a:r>
            <a:endParaRPr lang="fr-FR" sz="2000" dirty="0">
              <a:latin typeface="CMU Serif" panose="02000603000000000000" pitchFamily="2" charset="0"/>
              <a:ea typeface="CMU Serif" panose="02000603000000000000" pitchFamily="2" charset="0"/>
              <a:cs typeface="CMU Serif" panose="02000603000000000000" pitchFamily="2" charset="0"/>
            </a:endParaRPr>
          </a:p>
        </p:txBody>
      </p:sp>
      <p:sp>
        <p:nvSpPr>
          <p:cNvPr id="37" name="ZoneTexte 36">
            <a:extLst>
              <a:ext uri="{FF2B5EF4-FFF2-40B4-BE49-F238E27FC236}">
                <a16:creationId xmlns:a16="http://schemas.microsoft.com/office/drawing/2014/main" id="{1A8AC952-F3ED-4181-8C92-248C30D09549}"/>
              </a:ext>
            </a:extLst>
          </p:cNvPr>
          <p:cNvSpPr txBox="1"/>
          <p:nvPr/>
        </p:nvSpPr>
        <p:spPr>
          <a:xfrm>
            <a:off x="9350023" y="1016837"/>
            <a:ext cx="1779038" cy="707886"/>
          </a:xfrm>
          <a:prstGeom prst="rect">
            <a:avLst/>
          </a:prstGeom>
          <a:noFill/>
        </p:spPr>
        <p:txBody>
          <a:bodyPr wrap="square">
            <a:spAutoFit/>
          </a:bodyPr>
          <a:lstStyle/>
          <a:p>
            <a:pPr algn="ctr"/>
            <a:r>
              <a:rPr lang="fr-FR" sz="2000" dirty="0" err="1">
                <a:latin typeface="CMU Serif" panose="02000603000000000000" pitchFamily="2" charset="0"/>
                <a:ea typeface="CMU Serif" panose="02000603000000000000" pitchFamily="2" charset="0"/>
                <a:cs typeface="CMU Serif" panose="02000603000000000000" pitchFamily="2" charset="0"/>
              </a:rPr>
              <a:t>Vibrational</a:t>
            </a:r>
            <a:r>
              <a:rPr lang="fr-FR" sz="2000" dirty="0">
                <a:latin typeface="CMU Serif" panose="02000603000000000000" pitchFamily="2" charset="0"/>
                <a:ea typeface="CMU Serif" panose="02000603000000000000" pitchFamily="2" charset="0"/>
                <a:cs typeface="CMU Serif" panose="02000603000000000000" pitchFamily="2" charset="0"/>
              </a:rPr>
              <a:t> </a:t>
            </a:r>
          </a:p>
          <a:p>
            <a:pPr algn="ctr"/>
            <a:r>
              <a:rPr lang="fr-FR" sz="2000" dirty="0" err="1">
                <a:latin typeface="CMU Serif" panose="02000603000000000000" pitchFamily="2" charset="0"/>
                <a:ea typeface="CMU Serif" panose="02000603000000000000" pitchFamily="2" charset="0"/>
                <a:cs typeface="CMU Serif" panose="02000603000000000000" pitchFamily="2" charset="0"/>
              </a:rPr>
              <a:t>energy</a:t>
            </a:r>
            <a:endParaRPr lang="fr-FR" sz="2000" dirty="0">
              <a:latin typeface="CMU Serif" panose="02000603000000000000" pitchFamily="2" charset="0"/>
              <a:ea typeface="CMU Serif" panose="02000603000000000000" pitchFamily="2" charset="0"/>
              <a:cs typeface="CMU Serif" panose="02000603000000000000" pitchFamily="2" charset="0"/>
            </a:endParaRPr>
          </a:p>
        </p:txBody>
      </p:sp>
      <p:pic>
        <p:nvPicPr>
          <p:cNvPr id="39" name="Image 38">
            <a:extLst>
              <a:ext uri="{FF2B5EF4-FFF2-40B4-BE49-F238E27FC236}">
                <a16:creationId xmlns:a16="http://schemas.microsoft.com/office/drawing/2014/main" id="{E89E8FF4-88CF-431E-BE08-92836CCE433C}"/>
              </a:ext>
            </a:extLst>
          </p:cNvPr>
          <p:cNvPicPr>
            <a:picLocks noChangeAspect="1"/>
          </p:cNvPicPr>
          <p:nvPr/>
        </p:nvPicPr>
        <p:blipFill>
          <a:blip r:embed="rId3"/>
          <a:stretch>
            <a:fillRect/>
          </a:stretch>
        </p:blipFill>
        <p:spPr>
          <a:xfrm>
            <a:off x="2247669" y="1805403"/>
            <a:ext cx="7242676" cy="1725318"/>
          </a:xfrm>
          <a:prstGeom prst="rect">
            <a:avLst/>
          </a:prstGeom>
          <a:effectLst>
            <a:outerShdw blurRad="50800" dist="38100" algn="l" rotWithShape="0">
              <a:prstClr val="black">
                <a:alpha val="40000"/>
              </a:prstClr>
            </a:outerShdw>
          </a:effectLst>
        </p:spPr>
      </p:pic>
      <p:cxnSp>
        <p:nvCxnSpPr>
          <p:cNvPr id="50" name="Connecteur droit 49">
            <a:extLst>
              <a:ext uri="{FF2B5EF4-FFF2-40B4-BE49-F238E27FC236}">
                <a16:creationId xmlns:a16="http://schemas.microsoft.com/office/drawing/2014/main" id="{A60D112A-CE50-4CE8-84C4-FDC5E5E49700}"/>
              </a:ext>
            </a:extLst>
          </p:cNvPr>
          <p:cNvCxnSpPr>
            <a:cxnSpLocks/>
          </p:cNvCxnSpPr>
          <p:nvPr/>
        </p:nvCxnSpPr>
        <p:spPr>
          <a:xfrm>
            <a:off x="348982" y="3320560"/>
            <a:ext cx="11520000" cy="0"/>
          </a:xfrm>
          <a:prstGeom prst="line">
            <a:avLst/>
          </a:prstGeom>
          <a:ln w="76200">
            <a:solidFill>
              <a:srgbClr val="ECECEC"/>
            </a:solidFill>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0C5249AE-6674-4FCA-8FE7-FAC646B4F23A}"/>
              </a:ext>
            </a:extLst>
          </p:cNvPr>
          <p:cNvGrpSpPr/>
          <p:nvPr/>
        </p:nvGrpSpPr>
        <p:grpSpPr>
          <a:xfrm>
            <a:off x="348982" y="3505405"/>
            <a:ext cx="3889279" cy="3152242"/>
            <a:chOff x="348982" y="3505405"/>
            <a:chExt cx="3889279" cy="3152242"/>
          </a:xfrm>
        </p:grpSpPr>
        <p:sp>
          <p:nvSpPr>
            <p:cNvPr id="53" name="Rectangle : coins arrondis 52">
              <a:extLst>
                <a:ext uri="{FF2B5EF4-FFF2-40B4-BE49-F238E27FC236}">
                  <a16:creationId xmlns:a16="http://schemas.microsoft.com/office/drawing/2014/main" id="{93444165-0839-4D2E-BC92-581BB94136FC}"/>
                </a:ext>
              </a:extLst>
            </p:cNvPr>
            <p:cNvSpPr/>
            <p:nvPr/>
          </p:nvSpPr>
          <p:spPr>
            <a:xfrm>
              <a:off x="861820" y="5469171"/>
              <a:ext cx="2863603" cy="1176623"/>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ZoneTexte 31">
              <a:extLst>
                <a:ext uri="{FF2B5EF4-FFF2-40B4-BE49-F238E27FC236}">
                  <a16:creationId xmlns:a16="http://schemas.microsoft.com/office/drawing/2014/main" id="{5E9AE2B6-5FAD-40FB-9ACA-9A742E9081C9}"/>
                </a:ext>
              </a:extLst>
            </p:cNvPr>
            <p:cNvSpPr txBox="1"/>
            <p:nvPr/>
          </p:nvSpPr>
          <p:spPr>
            <a:xfrm>
              <a:off x="1074385" y="5457318"/>
              <a:ext cx="2438472" cy="1200329"/>
            </a:xfrm>
            <a:prstGeom prst="rect">
              <a:avLst/>
            </a:prstGeom>
            <a:noFill/>
          </p:spPr>
          <p:txBody>
            <a:bodyPr wrap="square" rtlCol="0">
              <a:spAutoFit/>
            </a:bodyPr>
            <a:lstStyle/>
            <a:p>
              <a:pPr algn="ctr"/>
              <a:r>
                <a:rPr lang="fr-FR" sz="2400" b="1" dirty="0" err="1">
                  <a:solidFill>
                    <a:schemeClr val="bg1"/>
                  </a:solidFill>
                  <a:latin typeface="CMU Serif" panose="02000603000000000000" pitchFamily="2" charset="0"/>
                  <a:ea typeface="CMU Serif" panose="02000603000000000000" pitchFamily="2" charset="0"/>
                  <a:cs typeface="CMU Serif" panose="02000603000000000000" pitchFamily="2" charset="0"/>
                </a:rPr>
                <a:t>Mutliple</a:t>
              </a:r>
              <a:endParaRPr lang="fr-FR" sz="2400" b="1" dirty="0">
                <a:solidFill>
                  <a:schemeClr val="bg1"/>
                </a:solidFill>
                <a:latin typeface="CMU Serif" panose="02000603000000000000" pitchFamily="2" charset="0"/>
                <a:ea typeface="CMU Serif" panose="02000603000000000000" pitchFamily="2" charset="0"/>
                <a:cs typeface="CMU Serif" panose="02000603000000000000" pitchFamily="2" charset="0"/>
              </a:endParaRPr>
            </a:p>
            <a:p>
              <a:pPr algn="ctr"/>
              <a:r>
                <a:rPr lang="fr-FR" sz="2400" b="1" dirty="0">
                  <a:solidFill>
                    <a:schemeClr val="bg1"/>
                  </a:solidFill>
                  <a:latin typeface="CMU Serif" panose="02000603000000000000" pitchFamily="2" charset="0"/>
                  <a:ea typeface="CMU Serif" panose="02000603000000000000" pitchFamily="2" charset="0"/>
                  <a:cs typeface="CMU Serif" panose="02000603000000000000" pitchFamily="2" charset="0"/>
                </a:rPr>
                <a:t>Relaxation </a:t>
              </a:r>
            </a:p>
            <a:p>
              <a:pPr algn="ctr"/>
              <a:r>
                <a:rPr lang="fr-FR" sz="2400" b="1" dirty="0">
                  <a:solidFill>
                    <a:schemeClr val="bg1"/>
                  </a:solidFill>
                  <a:latin typeface="CMU Serif" panose="02000603000000000000" pitchFamily="2" charset="0"/>
                  <a:ea typeface="CMU Serif" panose="02000603000000000000" pitchFamily="2" charset="0"/>
                  <a:cs typeface="CMU Serif" panose="02000603000000000000" pitchFamily="2" charset="0"/>
                </a:rPr>
                <a:t>Channels</a:t>
              </a:r>
            </a:p>
          </p:txBody>
        </p:sp>
        <p:sp>
          <p:nvSpPr>
            <p:cNvPr id="41" name="ZoneTexte 40">
              <a:extLst>
                <a:ext uri="{FF2B5EF4-FFF2-40B4-BE49-F238E27FC236}">
                  <a16:creationId xmlns:a16="http://schemas.microsoft.com/office/drawing/2014/main" id="{86194AE2-7F91-4665-AA24-1DF0EB7B4021}"/>
                </a:ext>
              </a:extLst>
            </p:cNvPr>
            <p:cNvSpPr txBox="1"/>
            <p:nvPr/>
          </p:nvSpPr>
          <p:spPr>
            <a:xfrm>
              <a:off x="348982" y="3505405"/>
              <a:ext cx="3889279" cy="707886"/>
            </a:xfrm>
            <a:prstGeom prst="rect">
              <a:avLst/>
            </a:prstGeom>
            <a:noFill/>
          </p:spPr>
          <p:txBody>
            <a:bodyPr wrap="square">
              <a:spAutoFit/>
            </a:bodyPr>
            <a:lstStyle/>
            <a:p>
              <a:pPr algn="ctr"/>
              <a:r>
                <a:rPr lang="fr-FR" sz="2000" b="1" dirty="0">
                  <a:solidFill>
                    <a:srgbClr val="ADB9CA"/>
                  </a:solidFill>
                  <a:latin typeface="CMU Serif" panose="02000603000000000000" pitchFamily="2" charset="0"/>
                  <a:ea typeface="CMU Serif" panose="02000603000000000000" pitchFamily="2" charset="0"/>
                  <a:cs typeface="CMU Serif" panose="02000603000000000000" pitchFamily="2" charset="0"/>
                </a:rPr>
                <a:t> Broad </a:t>
              </a:r>
              <a:r>
                <a:rPr lang="fr-FR" sz="2000" b="1" dirty="0" err="1">
                  <a:solidFill>
                    <a:srgbClr val="ADB9CA"/>
                  </a:solidFill>
                  <a:latin typeface="CMU Serif" panose="02000603000000000000" pitchFamily="2" charset="0"/>
                  <a:ea typeface="CMU Serif" panose="02000603000000000000" pitchFamily="2" charset="0"/>
                  <a:cs typeface="CMU Serif" panose="02000603000000000000" pitchFamily="2" charset="0"/>
                </a:rPr>
                <a:t>deposited</a:t>
              </a:r>
              <a:r>
                <a:rPr lang="fr-FR" sz="2000" b="1" dirty="0">
                  <a:solidFill>
                    <a:srgbClr val="ADB9CA"/>
                  </a:solidFill>
                  <a:latin typeface="CMU Serif" panose="02000603000000000000" pitchFamily="2" charset="0"/>
                  <a:ea typeface="CMU Serif" panose="02000603000000000000" pitchFamily="2" charset="0"/>
                  <a:cs typeface="CMU Serif" panose="02000603000000000000" pitchFamily="2" charset="0"/>
                </a:rPr>
                <a:t> </a:t>
              </a:r>
            </a:p>
            <a:p>
              <a:pPr algn="ctr"/>
              <a:r>
                <a:rPr lang="fr-FR" sz="2000" b="1" dirty="0" err="1">
                  <a:solidFill>
                    <a:srgbClr val="ADB9CA"/>
                  </a:solidFill>
                  <a:latin typeface="CMU Serif" panose="02000603000000000000" pitchFamily="2" charset="0"/>
                  <a:ea typeface="CMU Serif" panose="02000603000000000000" pitchFamily="2" charset="0"/>
                  <a:cs typeface="CMU Serif" panose="02000603000000000000" pitchFamily="2" charset="0"/>
                </a:rPr>
                <a:t>energy</a:t>
              </a:r>
              <a:r>
                <a:rPr lang="fr-FR" sz="2000" b="1" dirty="0">
                  <a:solidFill>
                    <a:srgbClr val="ADB9CA"/>
                  </a:solidFill>
                  <a:latin typeface="CMU Serif" panose="02000603000000000000" pitchFamily="2" charset="0"/>
                  <a:ea typeface="CMU Serif" panose="02000603000000000000" pitchFamily="2" charset="0"/>
                  <a:cs typeface="CMU Serif" panose="02000603000000000000" pitchFamily="2" charset="0"/>
                </a:rPr>
                <a:t> range 0 to 10eV</a:t>
              </a:r>
            </a:p>
          </p:txBody>
        </p:sp>
        <p:sp>
          <p:nvSpPr>
            <p:cNvPr id="56" name="Flèche : bas 55">
              <a:extLst>
                <a:ext uri="{FF2B5EF4-FFF2-40B4-BE49-F238E27FC236}">
                  <a16:creationId xmlns:a16="http://schemas.microsoft.com/office/drawing/2014/main" id="{9E69C3D7-58F3-41EC-B9E2-E822F506EC7E}"/>
                </a:ext>
              </a:extLst>
            </p:cNvPr>
            <p:cNvSpPr/>
            <p:nvPr/>
          </p:nvSpPr>
          <p:spPr>
            <a:xfrm>
              <a:off x="2036446" y="4257675"/>
              <a:ext cx="514350" cy="1048732"/>
            </a:xfrm>
            <a:prstGeom prst="down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e 1">
            <a:extLst>
              <a:ext uri="{FF2B5EF4-FFF2-40B4-BE49-F238E27FC236}">
                <a16:creationId xmlns:a16="http://schemas.microsoft.com/office/drawing/2014/main" id="{129EBAC7-168B-434C-BFFD-4961E7230CA6}"/>
              </a:ext>
            </a:extLst>
          </p:cNvPr>
          <p:cNvGrpSpPr/>
          <p:nvPr/>
        </p:nvGrpSpPr>
        <p:grpSpPr>
          <a:xfrm>
            <a:off x="4097828" y="3478540"/>
            <a:ext cx="4537121" cy="3207437"/>
            <a:chOff x="3973536" y="3478540"/>
            <a:chExt cx="4537121" cy="3207437"/>
          </a:xfrm>
        </p:grpSpPr>
        <p:sp>
          <p:nvSpPr>
            <p:cNvPr id="54" name="Rectangle : coins arrondis 53">
              <a:extLst>
                <a:ext uri="{FF2B5EF4-FFF2-40B4-BE49-F238E27FC236}">
                  <a16:creationId xmlns:a16="http://schemas.microsoft.com/office/drawing/2014/main" id="{E668B84E-CFA1-4CED-AB1F-A222EA00A1FB}"/>
                </a:ext>
              </a:extLst>
            </p:cNvPr>
            <p:cNvSpPr/>
            <p:nvPr/>
          </p:nvSpPr>
          <p:spPr>
            <a:xfrm>
              <a:off x="4810295" y="5497501"/>
              <a:ext cx="2863603" cy="117662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ZoneTexte 43">
              <a:extLst>
                <a:ext uri="{FF2B5EF4-FFF2-40B4-BE49-F238E27FC236}">
                  <a16:creationId xmlns:a16="http://schemas.microsoft.com/office/drawing/2014/main" id="{EFA9287A-C8E3-46BC-AA8F-E2FA8A5DFE40}"/>
                </a:ext>
              </a:extLst>
            </p:cNvPr>
            <p:cNvSpPr txBox="1"/>
            <p:nvPr/>
          </p:nvSpPr>
          <p:spPr>
            <a:xfrm>
              <a:off x="3973536" y="3478540"/>
              <a:ext cx="4537121" cy="707886"/>
            </a:xfrm>
            <a:prstGeom prst="rect">
              <a:avLst/>
            </a:prstGeom>
            <a:noFill/>
          </p:spPr>
          <p:txBody>
            <a:bodyPr wrap="square">
              <a:spAutoFit/>
            </a:bodyPr>
            <a:lstStyle/>
            <a:p>
              <a:pPr algn="ctr"/>
              <a:r>
                <a:rPr lang="fr-FR" sz="2000" b="1" dirty="0">
                  <a:solidFill>
                    <a:srgbClr val="BDD7EE"/>
                  </a:solidFill>
                  <a:latin typeface="CMU Serif" panose="02000603000000000000" pitchFamily="2" charset="0"/>
                  <a:ea typeface="CMU Serif" panose="02000603000000000000" pitchFamily="2" charset="0"/>
                  <a:cs typeface="CMU Serif" panose="02000603000000000000" pitchFamily="2" charset="0"/>
                </a:rPr>
                <a:t>Localised Excitation</a:t>
              </a:r>
            </a:p>
            <a:p>
              <a:pPr algn="ctr"/>
              <a:r>
                <a:rPr lang="fr-FR" sz="2000" b="1" dirty="0">
                  <a:solidFill>
                    <a:srgbClr val="BDD7EE"/>
                  </a:solidFill>
                  <a:latin typeface="CMU Serif" panose="02000603000000000000" pitchFamily="2" charset="0"/>
                  <a:ea typeface="CMU Serif" panose="02000603000000000000" pitchFamily="2" charset="0"/>
                  <a:cs typeface="CMU Serif" panose="02000603000000000000" pitchFamily="2" charset="0"/>
                </a:rPr>
                <a:t>in a </a:t>
              </a:r>
              <a:r>
                <a:rPr lang="fr-FR" sz="2000" b="1" dirty="0" err="1">
                  <a:solidFill>
                    <a:srgbClr val="BDD7EE"/>
                  </a:solidFill>
                  <a:latin typeface="CMU Serif" panose="02000603000000000000" pitchFamily="2" charset="0"/>
                  <a:ea typeface="CMU Serif" panose="02000603000000000000" pitchFamily="2" charset="0"/>
                  <a:cs typeface="CMU Serif" panose="02000603000000000000" pitchFamily="2" charset="0"/>
                </a:rPr>
                <a:t>molecule</a:t>
              </a:r>
              <a:r>
                <a:rPr lang="fr-FR" sz="2000" b="1" dirty="0">
                  <a:solidFill>
                    <a:srgbClr val="BDD7EE"/>
                  </a:solidFill>
                  <a:latin typeface="CMU Serif" panose="02000603000000000000" pitchFamily="2" charset="0"/>
                  <a:ea typeface="CMU Serif" panose="02000603000000000000" pitchFamily="2" charset="0"/>
                  <a:cs typeface="CMU Serif" panose="02000603000000000000" pitchFamily="2" charset="0"/>
                </a:rPr>
                <a:t> </a:t>
              </a:r>
              <a:r>
                <a:rPr lang="fr-FR" sz="2000" b="1" dirty="0" err="1">
                  <a:solidFill>
                    <a:srgbClr val="BDD7EE"/>
                  </a:solidFill>
                  <a:latin typeface="CMU Serif" panose="02000603000000000000" pitchFamily="2" charset="0"/>
                  <a:ea typeface="CMU Serif" panose="02000603000000000000" pitchFamily="2" charset="0"/>
                  <a:cs typeface="CMU Serif" panose="02000603000000000000" pitchFamily="2" charset="0"/>
                </a:rPr>
                <a:t>before</a:t>
              </a:r>
              <a:r>
                <a:rPr lang="fr-FR" sz="2000" b="1" dirty="0">
                  <a:solidFill>
                    <a:srgbClr val="BDD7EE"/>
                  </a:solidFill>
                  <a:latin typeface="CMU Serif" panose="02000603000000000000" pitchFamily="2" charset="0"/>
                  <a:ea typeface="CMU Serif" panose="02000603000000000000" pitchFamily="2" charset="0"/>
                  <a:cs typeface="CMU Serif" panose="02000603000000000000" pitchFamily="2" charset="0"/>
                </a:rPr>
                <a:t> dissociation</a:t>
              </a:r>
            </a:p>
          </p:txBody>
        </p:sp>
        <p:sp>
          <p:nvSpPr>
            <p:cNvPr id="51" name="ZoneTexte 50">
              <a:extLst>
                <a:ext uri="{FF2B5EF4-FFF2-40B4-BE49-F238E27FC236}">
                  <a16:creationId xmlns:a16="http://schemas.microsoft.com/office/drawing/2014/main" id="{A41E9F54-AC17-4E01-BC4C-9EECEDEFE107}"/>
                </a:ext>
              </a:extLst>
            </p:cNvPr>
            <p:cNvSpPr txBox="1"/>
            <p:nvPr/>
          </p:nvSpPr>
          <p:spPr>
            <a:xfrm>
              <a:off x="4810294" y="5485648"/>
              <a:ext cx="2863604" cy="1200329"/>
            </a:xfrm>
            <a:prstGeom prst="rect">
              <a:avLst/>
            </a:prstGeom>
            <a:noFill/>
          </p:spPr>
          <p:txBody>
            <a:bodyPr wrap="square" rtlCol="0">
              <a:spAutoFit/>
            </a:bodyPr>
            <a:lstStyle/>
            <a:p>
              <a:pPr algn="ctr"/>
              <a:r>
                <a:rPr lang="fr-FR" sz="2400" b="1" dirty="0">
                  <a:solidFill>
                    <a:schemeClr val="bg1"/>
                  </a:solidFill>
                  <a:latin typeface="CMU Serif" panose="02000603000000000000" pitchFamily="2" charset="0"/>
                  <a:ea typeface="CMU Serif" panose="02000603000000000000" pitchFamily="2" charset="0"/>
                  <a:cs typeface="CMU Serif" panose="02000603000000000000" pitchFamily="2" charset="0"/>
                </a:rPr>
                <a:t>How</a:t>
              </a:r>
            </a:p>
            <a:p>
              <a:pPr algn="ctr"/>
              <a:r>
                <a:rPr lang="fr-FR" sz="2400" b="1" dirty="0">
                  <a:solidFill>
                    <a:schemeClr val="bg1"/>
                  </a:solidFill>
                  <a:latin typeface="CMU Serif" panose="02000603000000000000" pitchFamily="2" charset="0"/>
                  <a:ea typeface="CMU Serif" panose="02000603000000000000" pitchFamily="2" charset="0"/>
                  <a:cs typeface="CMU Serif" panose="02000603000000000000" pitchFamily="2" charset="0"/>
                </a:rPr>
                <a:t>Energy</a:t>
              </a:r>
            </a:p>
            <a:p>
              <a:pPr algn="ctr"/>
              <a:r>
                <a:rPr lang="fr-FR" sz="2400" b="1" dirty="0" err="1">
                  <a:solidFill>
                    <a:schemeClr val="bg1"/>
                  </a:solidFill>
                  <a:latin typeface="CMU Serif" panose="02000603000000000000" pitchFamily="2" charset="0"/>
                  <a:ea typeface="CMU Serif" panose="02000603000000000000" pitchFamily="2" charset="0"/>
                  <a:cs typeface="CMU Serif" panose="02000603000000000000" pitchFamily="2" charset="0"/>
                </a:rPr>
                <a:t>Redistribute</a:t>
              </a:r>
              <a:endParaRPr lang="fr-FR" sz="2400" b="1" dirty="0">
                <a:solidFill>
                  <a:schemeClr val="bg1"/>
                </a:solidFill>
                <a:latin typeface="CMU Serif" panose="02000603000000000000" pitchFamily="2" charset="0"/>
                <a:ea typeface="CMU Serif" panose="02000603000000000000" pitchFamily="2" charset="0"/>
                <a:cs typeface="CMU Serif" panose="02000603000000000000" pitchFamily="2" charset="0"/>
              </a:endParaRPr>
            </a:p>
          </p:txBody>
        </p:sp>
        <p:sp>
          <p:nvSpPr>
            <p:cNvPr id="57" name="Flèche : bas 56">
              <a:extLst>
                <a:ext uri="{FF2B5EF4-FFF2-40B4-BE49-F238E27FC236}">
                  <a16:creationId xmlns:a16="http://schemas.microsoft.com/office/drawing/2014/main" id="{F35CB7D3-165D-47E9-A4B5-78C9C3FDB457}"/>
                </a:ext>
              </a:extLst>
            </p:cNvPr>
            <p:cNvSpPr/>
            <p:nvPr/>
          </p:nvSpPr>
          <p:spPr>
            <a:xfrm>
              <a:off x="5984921" y="4257675"/>
              <a:ext cx="514350" cy="1048732"/>
            </a:xfrm>
            <a:prstGeom prst="down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e 5">
            <a:extLst>
              <a:ext uri="{FF2B5EF4-FFF2-40B4-BE49-F238E27FC236}">
                <a16:creationId xmlns:a16="http://schemas.microsoft.com/office/drawing/2014/main" id="{DDB99FE0-0CE8-4FF3-B105-BBD8C460E569}"/>
              </a:ext>
            </a:extLst>
          </p:cNvPr>
          <p:cNvGrpSpPr/>
          <p:nvPr/>
        </p:nvGrpSpPr>
        <p:grpSpPr>
          <a:xfrm>
            <a:off x="8954495" y="3478540"/>
            <a:ext cx="2922885" cy="3212199"/>
            <a:chOff x="8897345" y="3478540"/>
            <a:chExt cx="2922885" cy="3212199"/>
          </a:xfrm>
        </p:grpSpPr>
        <p:sp>
          <p:nvSpPr>
            <p:cNvPr id="36" name="ZoneTexte 35">
              <a:extLst>
                <a:ext uri="{FF2B5EF4-FFF2-40B4-BE49-F238E27FC236}">
                  <a16:creationId xmlns:a16="http://schemas.microsoft.com/office/drawing/2014/main" id="{BACADBC6-2358-42E7-A066-C05B5CAC1EA6}"/>
                </a:ext>
              </a:extLst>
            </p:cNvPr>
            <p:cNvSpPr txBox="1"/>
            <p:nvPr/>
          </p:nvSpPr>
          <p:spPr>
            <a:xfrm>
              <a:off x="8897345" y="3478540"/>
              <a:ext cx="2922885" cy="707886"/>
            </a:xfrm>
            <a:prstGeom prst="rect">
              <a:avLst/>
            </a:prstGeom>
            <a:noFill/>
          </p:spPr>
          <p:txBody>
            <a:bodyPr wrap="square">
              <a:spAutoFit/>
            </a:bodyPr>
            <a:lstStyle/>
            <a:p>
              <a:pPr algn="ctr"/>
              <a:r>
                <a:rPr lang="fr-FR" sz="2000" b="1" dirty="0" err="1">
                  <a:solidFill>
                    <a:srgbClr val="A9D18E"/>
                  </a:solidFill>
                  <a:latin typeface="CMU Serif" panose="02000603000000000000" pitchFamily="2" charset="0"/>
                  <a:ea typeface="CMU Serif" panose="02000603000000000000" pitchFamily="2" charset="0"/>
                  <a:cs typeface="CMU Serif" panose="02000603000000000000" pitchFamily="2" charset="0"/>
                </a:rPr>
                <a:t>Analyze</a:t>
              </a:r>
              <a:r>
                <a:rPr lang="fr-FR" sz="2000" b="1" dirty="0">
                  <a:solidFill>
                    <a:srgbClr val="A9D18E"/>
                  </a:solidFill>
                  <a:latin typeface="CMU Serif" panose="02000603000000000000" pitchFamily="2" charset="0"/>
                  <a:ea typeface="CMU Serif" panose="02000603000000000000" pitchFamily="2" charset="0"/>
                  <a:cs typeface="CMU Serif" panose="02000603000000000000" pitchFamily="2" charset="0"/>
                </a:rPr>
                <a:t> </a:t>
              </a:r>
              <a:r>
                <a:rPr lang="fr-FR" sz="2000" b="1" dirty="0" err="1">
                  <a:solidFill>
                    <a:srgbClr val="A9D18E"/>
                  </a:solidFill>
                  <a:latin typeface="CMU Serif" panose="02000603000000000000" pitchFamily="2" charset="0"/>
                  <a:ea typeface="CMU Serif" panose="02000603000000000000" pitchFamily="2" charset="0"/>
                  <a:cs typeface="CMU Serif" panose="02000603000000000000" pitchFamily="2" charset="0"/>
                </a:rPr>
                <a:t>after</a:t>
              </a:r>
              <a:r>
                <a:rPr lang="fr-FR" sz="2000" b="1" dirty="0">
                  <a:solidFill>
                    <a:srgbClr val="A9D18E"/>
                  </a:solidFill>
                  <a:latin typeface="CMU Serif" panose="02000603000000000000" pitchFamily="2" charset="0"/>
                  <a:ea typeface="CMU Serif" panose="02000603000000000000" pitchFamily="2" charset="0"/>
                  <a:cs typeface="CMU Serif" panose="02000603000000000000" pitchFamily="2" charset="0"/>
                </a:rPr>
                <a:t> a </a:t>
              </a:r>
              <a:r>
                <a:rPr lang="fr-FR" sz="2000" b="1" dirty="0" err="1">
                  <a:solidFill>
                    <a:srgbClr val="A9D18E"/>
                  </a:solidFill>
                  <a:latin typeface="CMU Serif" panose="02000603000000000000" pitchFamily="2" charset="0"/>
                  <a:ea typeface="CMU Serif" panose="02000603000000000000" pitchFamily="2" charset="0"/>
                  <a:cs typeface="CMU Serif" panose="02000603000000000000" pitchFamily="2" charset="0"/>
                </a:rPr>
                <a:t>fixed</a:t>
              </a:r>
              <a:r>
                <a:rPr lang="fr-FR" sz="2000" b="1" dirty="0">
                  <a:solidFill>
                    <a:srgbClr val="A9D18E"/>
                  </a:solidFill>
                  <a:latin typeface="CMU Serif" panose="02000603000000000000" pitchFamily="2" charset="0"/>
                  <a:ea typeface="CMU Serif" panose="02000603000000000000" pitchFamily="2" charset="0"/>
                  <a:cs typeface="CMU Serif" panose="02000603000000000000" pitchFamily="2" charset="0"/>
                </a:rPr>
                <a:t> Time </a:t>
              </a:r>
              <a:r>
                <a:rPr lang="fr-FR" sz="2000" b="1" dirty="0" err="1">
                  <a:solidFill>
                    <a:srgbClr val="A9D18E"/>
                  </a:solidFill>
                  <a:latin typeface="CMU Serif" panose="02000603000000000000" pitchFamily="2" charset="0"/>
                  <a:ea typeface="CMU Serif" panose="02000603000000000000" pitchFamily="2" charset="0"/>
                  <a:cs typeface="CMU Serif" panose="02000603000000000000" pitchFamily="2" charset="0"/>
                </a:rPr>
                <a:t>Window</a:t>
              </a:r>
              <a:endParaRPr lang="fr-FR" sz="2000" b="1" dirty="0">
                <a:solidFill>
                  <a:srgbClr val="A9D18E"/>
                </a:solidFill>
                <a:latin typeface="CMU Serif" panose="02000603000000000000" pitchFamily="2" charset="0"/>
                <a:ea typeface="CMU Serif" panose="02000603000000000000" pitchFamily="2" charset="0"/>
                <a:cs typeface="CMU Serif" panose="02000603000000000000" pitchFamily="2" charset="0"/>
              </a:endParaRPr>
            </a:p>
          </p:txBody>
        </p:sp>
        <p:grpSp>
          <p:nvGrpSpPr>
            <p:cNvPr id="4" name="Groupe 3">
              <a:extLst>
                <a:ext uri="{FF2B5EF4-FFF2-40B4-BE49-F238E27FC236}">
                  <a16:creationId xmlns:a16="http://schemas.microsoft.com/office/drawing/2014/main" id="{EC958A61-0E7E-4810-8676-2FDCD79CC6F7}"/>
                </a:ext>
              </a:extLst>
            </p:cNvPr>
            <p:cNvGrpSpPr/>
            <p:nvPr/>
          </p:nvGrpSpPr>
          <p:grpSpPr>
            <a:xfrm>
              <a:off x="8926985" y="5490410"/>
              <a:ext cx="2863604" cy="1200329"/>
              <a:chOff x="8926985" y="5490410"/>
              <a:chExt cx="2863604" cy="1200329"/>
            </a:xfrm>
          </p:grpSpPr>
          <p:sp>
            <p:nvSpPr>
              <p:cNvPr id="55" name="Rectangle : coins arrondis 54">
                <a:extLst>
                  <a:ext uri="{FF2B5EF4-FFF2-40B4-BE49-F238E27FC236}">
                    <a16:creationId xmlns:a16="http://schemas.microsoft.com/office/drawing/2014/main" id="{C83C1112-221D-42D3-99F7-C1B11050BF8B}"/>
                  </a:ext>
                </a:extLst>
              </p:cNvPr>
              <p:cNvSpPr/>
              <p:nvPr/>
            </p:nvSpPr>
            <p:spPr>
              <a:xfrm>
                <a:off x="8926986" y="5502263"/>
                <a:ext cx="2863603" cy="117662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ZoneTexte 51">
                <a:extLst>
                  <a:ext uri="{FF2B5EF4-FFF2-40B4-BE49-F238E27FC236}">
                    <a16:creationId xmlns:a16="http://schemas.microsoft.com/office/drawing/2014/main" id="{0711161F-53E8-46D5-BFC9-077E51E18BAB}"/>
                  </a:ext>
                </a:extLst>
              </p:cNvPr>
              <p:cNvSpPr txBox="1"/>
              <p:nvPr/>
            </p:nvSpPr>
            <p:spPr>
              <a:xfrm>
                <a:off x="8926985" y="5490410"/>
                <a:ext cx="2863604" cy="1200329"/>
              </a:xfrm>
              <a:prstGeom prst="rect">
                <a:avLst/>
              </a:prstGeom>
              <a:noFill/>
            </p:spPr>
            <p:txBody>
              <a:bodyPr wrap="square" rtlCol="0">
                <a:spAutoFit/>
              </a:bodyPr>
              <a:lstStyle/>
              <a:p>
                <a:pPr algn="ctr"/>
                <a:r>
                  <a:rPr lang="fr-FR" sz="2400" b="1" dirty="0" err="1">
                    <a:solidFill>
                      <a:schemeClr val="bg1"/>
                    </a:solidFill>
                    <a:latin typeface="CMU Serif" panose="02000603000000000000" pitchFamily="2" charset="0"/>
                    <a:ea typeface="CMU Serif" panose="02000603000000000000" pitchFamily="2" charset="0"/>
                    <a:cs typeface="CMU Serif" panose="02000603000000000000" pitchFamily="2" charset="0"/>
                  </a:rPr>
                  <a:t>Channel’s</a:t>
                </a:r>
                <a:endParaRPr lang="fr-FR" sz="2400" b="1" dirty="0">
                  <a:solidFill>
                    <a:schemeClr val="bg1"/>
                  </a:solidFill>
                  <a:latin typeface="CMU Serif" panose="02000603000000000000" pitchFamily="2" charset="0"/>
                  <a:ea typeface="CMU Serif" panose="02000603000000000000" pitchFamily="2" charset="0"/>
                  <a:cs typeface="CMU Serif" panose="02000603000000000000" pitchFamily="2" charset="0"/>
                </a:endParaRPr>
              </a:p>
              <a:p>
                <a:pPr algn="ctr"/>
                <a:r>
                  <a:rPr lang="fr-FR" sz="2400" b="1" dirty="0" err="1">
                    <a:solidFill>
                      <a:schemeClr val="bg1"/>
                    </a:solidFill>
                    <a:latin typeface="CMU Serif" panose="02000603000000000000" pitchFamily="2" charset="0"/>
                    <a:ea typeface="CMU Serif" panose="02000603000000000000" pitchFamily="2" charset="0"/>
                    <a:cs typeface="CMU Serif" panose="02000603000000000000" pitchFamily="2" charset="0"/>
                  </a:rPr>
                  <a:t>Competition</a:t>
                </a:r>
                <a:endParaRPr lang="fr-FR" sz="2400" b="1" dirty="0">
                  <a:solidFill>
                    <a:schemeClr val="bg1"/>
                  </a:solidFill>
                  <a:latin typeface="CMU Serif" panose="02000603000000000000" pitchFamily="2" charset="0"/>
                  <a:ea typeface="CMU Serif" panose="02000603000000000000" pitchFamily="2" charset="0"/>
                  <a:cs typeface="CMU Serif" panose="02000603000000000000" pitchFamily="2" charset="0"/>
                </a:endParaRPr>
              </a:p>
              <a:p>
                <a:pPr algn="ctr"/>
                <a:r>
                  <a:rPr lang="fr-FR" sz="2400" b="1" dirty="0">
                    <a:solidFill>
                      <a:schemeClr val="bg1"/>
                    </a:solidFill>
                    <a:latin typeface="CMU Serif" panose="02000603000000000000" pitchFamily="2" charset="0"/>
                    <a:ea typeface="CMU Serif" panose="02000603000000000000" pitchFamily="2" charset="0"/>
                    <a:cs typeface="CMU Serif" panose="02000603000000000000" pitchFamily="2" charset="0"/>
                  </a:rPr>
                  <a:t>Observation</a:t>
                </a:r>
              </a:p>
            </p:txBody>
          </p:sp>
        </p:grpSp>
        <p:sp>
          <p:nvSpPr>
            <p:cNvPr id="58" name="Flèche : bas 57">
              <a:extLst>
                <a:ext uri="{FF2B5EF4-FFF2-40B4-BE49-F238E27FC236}">
                  <a16:creationId xmlns:a16="http://schemas.microsoft.com/office/drawing/2014/main" id="{895CCE99-82FD-44F2-AEC5-BAFF629DA494}"/>
                </a:ext>
              </a:extLst>
            </p:cNvPr>
            <p:cNvSpPr/>
            <p:nvPr/>
          </p:nvSpPr>
          <p:spPr>
            <a:xfrm>
              <a:off x="10101612" y="4257675"/>
              <a:ext cx="514350" cy="1048732"/>
            </a:xfrm>
            <a:prstGeom prst="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ZoneTexte 58">
            <a:extLst>
              <a:ext uri="{FF2B5EF4-FFF2-40B4-BE49-F238E27FC236}">
                <a16:creationId xmlns:a16="http://schemas.microsoft.com/office/drawing/2014/main" id="{CE9C50A3-42B0-4D93-8B2A-A653204A8E1C}"/>
              </a:ext>
            </a:extLst>
          </p:cNvPr>
          <p:cNvSpPr txBox="1"/>
          <p:nvPr/>
        </p:nvSpPr>
        <p:spPr>
          <a:xfrm>
            <a:off x="6527298" y="1016837"/>
            <a:ext cx="2053238" cy="707886"/>
          </a:xfrm>
          <a:prstGeom prst="rect">
            <a:avLst/>
          </a:prstGeom>
          <a:noFill/>
        </p:spPr>
        <p:txBody>
          <a:bodyPr wrap="square">
            <a:spAutoFit/>
          </a:bodyPr>
          <a:lstStyle/>
          <a:p>
            <a:pPr algn="ctr"/>
            <a:r>
              <a:rPr lang="fr-FR" sz="2000" dirty="0" err="1">
                <a:latin typeface="CMU Serif" panose="02000603000000000000" pitchFamily="2" charset="0"/>
                <a:ea typeface="CMU Serif" panose="02000603000000000000" pitchFamily="2" charset="0"/>
                <a:cs typeface="CMU Serif" panose="02000603000000000000" pitchFamily="2" charset="0"/>
              </a:rPr>
              <a:t>Electronic</a:t>
            </a:r>
            <a:r>
              <a:rPr lang="fr-FR" sz="2000" dirty="0">
                <a:latin typeface="CMU Serif" panose="02000603000000000000" pitchFamily="2" charset="0"/>
                <a:ea typeface="CMU Serif" panose="02000603000000000000" pitchFamily="2" charset="0"/>
                <a:cs typeface="CMU Serif" panose="02000603000000000000" pitchFamily="2" charset="0"/>
              </a:rPr>
              <a:t> </a:t>
            </a:r>
          </a:p>
          <a:p>
            <a:pPr algn="ctr"/>
            <a:r>
              <a:rPr lang="fr-FR" sz="2000" dirty="0">
                <a:latin typeface="CMU Serif" panose="02000603000000000000" pitchFamily="2" charset="0"/>
                <a:ea typeface="CMU Serif" panose="02000603000000000000" pitchFamily="2" charset="0"/>
                <a:cs typeface="CMU Serif" panose="02000603000000000000" pitchFamily="2" charset="0"/>
              </a:rPr>
              <a:t>excitation</a:t>
            </a:r>
          </a:p>
        </p:txBody>
      </p:sp>
      <p:sp>
        <p:nvSpPr>
          <p:cNvPr id="30" name="ZoneTexte 29">
            <a:extLst>
              <a:ext uri="{FF2B5EF4-FFF2-40B4-BE49-F238E27FC236}">
                <a16:creationId xmlns:a16="http://schemas.microsoft.com/office/drawing/2014/main" id="{7B675442-D442-48E8-9618-89587ED00FAD}"/>
              </a:ext>
            </a:extLst>
          </p:cNvPr>
          <p:cNvSpPr txBox="1"/>
          <p:nvPr/>
        </p:nvSpPr>
        <p:spPr>
          <a:xfrm>
            <a:off x="3704573" y="1016837"/>
            <a:ext cx="2053238" cy="707886"/>
          </a:xfrm>
          <a:prstGeom prst="rect">
            <a:avLst/>
          </a:prstGeom>
          <a:noFill/>
        </p:spPr>
        <p:txBody>
          <a:bodyPr wrap="square">
            <a:spAutoFit/>
          </a:bodyPr>
          <a:lstStyle/>
          <a:p>
            <a:pPr algn="ctr"/>
            <a:r>
              <a:rPr lang="fr-FR" sz="2000" dirty="0">
                <a:latin typeface="CMU Serif" panose="02000603000000000000" pitchFamily="2" charset="0"/>
                <a:ea typeface="CMU Serif" panose="02000603000000000000" pitchFamily="2" charset="0"/>
                <a:cs typeface="CMU Serif" panose="02000603000000000000" pitchFamily="2" charset="0"/>
              </a:rPr>
              <a:t>Short Time</a:t>
            </a:r>
            <a:br>
              <a:rPr lang="fr-FR" sz="2000" dirty="0">
                <a:latin typeface="CMU Serif" panose="02000603000000000000" pitchFamily="2" charset="0"/>
                <a:ea typeface="CMU Serif" panose="02000603000000000000" pitchFamily="2" charset="0"/>
                <a:cs typeface="CMU Serif" panose="02000603000000000000" pitchFamily="2" charset="0"/>
              </a:rPr>
            </a:br>
            <a:r>
              <a:rPr lang="fr-FR" sz="2000" dirty="0">
                <a:latin typeface="CMU Serif" panose="02000603000000000000" pitchFamily="2" charset="0"/>
                <a:ea typeface="CMU Serif" panose="02000603000000000000" pitchFamily="2" charset="0"/>
                <a:cs typeface="CMU Serif" panose="02000603000000000000" pitchFamily="2" charset="0"/>
              </a:rPr>
              <a:t>Scale (</a:t>
            </a:r>
            <a:r>
              <a:rPr lang="fr-FR" sz="2000" dirty="0" err="1">
                <a:latin typeface="CMU Serif" panose="02000603000000000000" pitchFamily="2" charset="0"/>
                <a:ea typeface="CMU Serif" panose="02000603000000000000" pitchFamily="2" charset="0"/>
                <a:cs typeface="CMU Serif" panose="02000603000000000000" pitchFamily="2" charset="0"/>
              </a:rPr>
              <a:t>fs</a:t>
            </a:r>
            <a:r>
              <a:rPr lang="fr-FR" sz="2000" dirty="0">
                <a:latin typeface="CMU Serif" panose="02000603000000000000" pitchFamily="2" charset="0"/>
                <a:ea typeface="CMU Serif" panose="02000603000000000000" pitchFamily="2" charset="0"/>
                <a:cs typeface="CMU Serif" panose="02000603000000000000" pitchFamily="2" charset="0"/>
              </a:rPr>
              <a:t>)</a:t>
            </a:r>
          </a:p>
        </p:txBody>
      </p:sp>
      <p:sp>
        <p:nvSpPr>
          <p:cNvPr id="7" name="Rectangle 6">
            <a:extLst>
              <a:ext uri="{FF2B5EF4-FFF2-40B4-BE49-F238E27FC236}">
                <a16:creationId xmlns:a16="http://schemas.microsoft.com/office/drawing/2014/main" id="{A8F791EB-9C8E-4258-A141-303D49E0936A}"/>
              </a:ext>
            </a:extLst>
          </p:cNvPr>
          <p:cNvSpPr/>
          <p:nvPr/>
        </p:nvSpPr>
        <p:spPr>
          <a:xfrm>
            <a:off x="2102543" y="1875634"/>
            <a:ext cx="1875568" cy="78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ZoneTexte 30">
            <a:extLst>
              <a:ext uri="{FF2B5EF4-FFF2-40B4-BE49-F238E27FC236}">
                <a16:creationId xmlns:a16="http://schemas.microsoft.com/office/drawing/2014/main" id="{9C217996-BF45-4EAB-B8F1-8D36A7B7B117}"/>
              </a:ext>
            </a:extLst>
          </p:cNvPr>
          <p:cNvSpPr txBox="1"/>
          <p:nvPr/>
        </p:nvSpPr>
        <p:spPr>
          <a:xfrm>
            <a:off x="2293621" y="1860110"/>
            <a:ext cx="1769549" cy="923330"/>
          </a:xfrm>
          <a:prstGeom prst="rect">
            <a:avLst/>
          </a:prstGeom>
          <a:noFill/>
          <a:effectLst>
            <a:outerShdw blurRad="50800" dist="38100" dir="2700000" algn="tl" rotWithShape="0">
              <a:prstClr val="black">
                <a:alpha val="40000"/>
              </a:prstClr>
            </a:outerShdw>
          </a:effectLst>
        </p:spPr>
        <p:txBody>
          <a:bodyPr wrap="square">
            <a:spAutoFit/>
          </a:bodyPr>
          <a:lstStyle/>
          <a:p>
            <a:r>
              <a:rPr lang="en-US" i="1" dirty="0">
                <a:latin typeface="CMU Serif" panose="02000603000000000000" pitchFamily="2" charset="0"/>
                <a:ea typeface="CMU Serif" panose="02000603000000000000" pitchFamily="2" charset="0"/>
                <a:cs typeface="CMU Serif" panose="02000603000000000000" pitchFamily="2" charset="0"/>
              </a:rPr>
              <a:t>Single collision with an argon atom</a:t>
            </a:r>
          </a:p>
        </p:txBody>
      </p:sp>
      <p:sp>
        <p:nvSpPr>
          <p:cNvPr id="5" name="Espace réservé du numéro de diapositive 4">
            <a:extLst>
              <a:ext uri="{FF2B5EF4-FFF2-40B4-BE49-F238E27FC236}">
                <a16:creationId xmlns:a16="http://schemas.microsoft.com/office/drawing/2014/main" id="{E1D03434-82C4-4E6C-8FF9-74745CBEA71C}"/>
              </a:ext>
            </a:extLst>
          </p:cNvPr>
          <p:cNvSpPr>
            <a:spLocks noGrp="1"/>
          </p:cNvSpPr>
          <p:nvPr>
            <p:ph type="sldNum" sz="quarter" idx="12"/>
          </p:nvPr>
        </p:nvSpPr>
        <p:spPr/>
        <p:txBody>
          <a:bodyPr/>
          <a:lstStyle/>
          <a:p>
            <a:fld id="{AB713C98-7C4D-4240-8C47-4B7C20CEC074}" type="slidenum">
              <a:rPr lang="en-US" smtClean="0"/>
              <a:t>12</a:t>
            </a:fld>
            <a:endParaRPr lang="en-US"/>
          </a:p>
        </p:txBody>
      </p:sp>
    </p:spTree>
    <p:extLst>
      <p:ext uri="{BB962C8B-B14F-4D97-AF65-F5344CB8AC3E}">
        <p14:creationId xmlns:p14="http://schemas.microsoft.com/office/powerpoint/2010/main" val="3279412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9895120-0F92-4E3B-832F-3E8B698F8040}"/>
              </a:ext>
            </a:extLst>
          </p:cNvPr>
          <p:cNvPicPr>
            <a:picLocks noChangeAspect="1"/>
          </p:cNvPicPr>
          <p:nvPr/>
        </p:nvPicPr>
        <p:blipFill>
          <a:blip r:embed="rId3"/>
          <a:stretch>
            <a:fillRect/>
          </a:stretch>
        </p:blipFill>
        <p:spPr>
          <a:xfrm rot="18642456">
            <a:off x="10460895" y="5586653"/>
            <a:ext cx="1968892" cy="1038276"/>
          </a:xfrm>
          <a:prstGeom prst="rect">
            <a:avLst/>
          </a:prstGeom>
        </p:spPr>
      </p:pic>
      <p:pic>
        <p:nvPicPr>
          <p:cNvPr id="5" name="Espace réservé du contenu 4">
            <a:extLst>
              <a:ext uri="{FF2B5EF4-FFF2-40B4-BE49-F238E27FC236}">
                <a16:creationId xmlns:a16="http://schemas.microsoft.com/office/drawing/2014/main" id="{DDA9B101-9F82-488B-AE54-B847EFD366E9}"/>
              </a:ext>
            </a:extLst>
          </p:cNvPr>
          <p:cNvPicPr>
            <a:picLocks noGrp="1" noChangeAspect="1"/>
          </p:cNvPicPr>
          <p:nvPr>
            <p:ph idx="1"/>
          </p:nvPr>
        </p:nvPicPr>
        <p:blipFill>
          <a:blip r:embed="rId4"/>
          <a:stretch>
            <a:fillRect/>
          </a:stretch>
        </p:blipFill>
        <p:spPr>
          <a:xfrm>
            <a:off x="3864565" y="729441"/>
            <a:ext cx="7441825" cy="5581367"/>
          </a:xfrm>
          <a:prstGeom prst="rect">
            <a:avLst/>
          </a:prstGeom>
        </p:spPr>
      </p:pic>
      <p:grpSp>
        <p:nvGrpSpPr>
          <p:cNvPr id="6" name="Groupe 5">
            <a:extLst>
              <a:ext uri="{FF2B5EF4-FFF2-40B4-BE49-F238E27FC236}">
                <a16:creationId xmlns:a16="http://schemas.microsoft.com/office/drawing/2014/main" id="{02B338CB-2459-44D0-A04C-6B79B1B53D13}"/>
              </a:ext>
            </a:extLst>
          </p:cNvPr>
          <p:cNvGrpSpPr/>
          <p:nvPr/>
        </p:nvGrpSpPr>
        <p:grpSpPr>
          <a:xfrm>
            <a:off x="-107950" y="17616"/>
            <a:ext cx="10637462" cy="869950"/>
            <a:chOff x="-107950" y="17616"/>
            <a:chExt cx="10637462" cy="869950"/>
          </a:xfrm>
        </p:grpSpPr>
        <p:sp>
          <p:nvSpPr>
            <p:cNvPr id="7" name="Ellipse 6">
              <a:extLst>
                <a:ext uri="{FF2B5EF4-FFF2-40B4-BE49-F238E27FC236}">
                  <a16:creationId xmlns:a16="http://schemas.microsoft.com/office/drawing/2014/main" id="{9B6CF08A-824A-4C82-BED0-35BF6AD997FC}"/>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ZoneTexte 7">
              <a:extLst>
                <a:ext uri="{FF2B5EF4-FFF2-40B4-BE49-F238E27FC236}">
                  <a16:creationId xmlns:a16="http://schemas.microsoft.com/office/drawing/2014/main" id="{B45807F6-3B2E-453E-A350-FD877E10C990}"/>
                </a:ext>
              </a:extLst>
            </p:cNvPr>
            <p:cNvSpPr txBox="1"/>
            <p:nvPr/>
          </p:nvSpPr>
          <p:spPr>
            <a:xfrm>
              <a:off x="1415364" y="206221"/>
              <a:ext cx="9114148" cy="523220"/>
            </a:xfrm>
            <a:prstGeom prst="rect">
              <a:avLst/>
            </a:prstGeom>
            <a:noFill/>
          </p:spPr>
          <p:txBody>
            <a:bodyPr wrap="square">
              <a:spAutoFit/>
            </a:bodyPr>
            <a:lstStyle/>
            <a:p>
              <a:r>
                <a:rPr lang="fr-FR" sz="2800" b="1" dirty="0">
                  <a:latin typeface="CMU Serif" panose="02000603000000000000" pitchFamily="2" charset="0"/>
                  <a:ea typeface="CMU Serif" panose="02000603000000000000" pitchFamily="2" charset="0"/>
                  <a:cs typeface="CMU Serif" panose="02000603000000000000" pitchFamily="2" charset="0"/>
                </a:rPr>
                <a:t>Density </a:t>
              </a:r>
              <a:r>
                <a:rPr lang="fr-FR" sz="2800" b="1" dirty="0" err="1">
                  <a:latin typeface="CMU Serif" panose="02000603000000000000" pitchFamily="2" charset="0"/>
                  <a:ea typeface="CMU Serif" panose="02000603000000000000" pitchFamily="2" charset="0"/>
                  <a:cs typeface="CMU Serif" panose="02000603000000000000" pitchFamily="2" charset="0"/>
                </a:rPr>
                <a:t>Functional</a:t>
              </a:r>
              <a:r>
                <a:rPr lang="fr-FR" sz="2800" b="1" dirty="0">
                  <a:latin typeface="CMU Serif" panose="02000603000000000000" pitchFamily="2" charset="0"/>
                  <a:ea typeface="CMU Serif" panose="02000603000000000000" pitchFamily="2" charset="0"/>
                  <a:cs typeface="CMU Serif" panose="02000603000000000000" pitchFamily="2" charset="0"/>
                </a:rPr>
                <a:t> Theory </a:t>
              </a:r>
              <a:r>
                <a:rPr lang="fr-FR" sz="2800" b="1" dirty="0" err="1">
                  <a:latin typeface="CMU Serif" panose="02000603000000000000" pitchFamily="2" charset="0"/>
                  <a:ea typeface="CMU Serif" panose="02000603000000000000" pitchFamily="2" charset="0"/>
                  <a:cs typeface="CMU Serif" panose="02000603000000000000" pitchFamily="2" charset="0"/>
                </a:rPr>
                <a:t>Calculations</a:t>
              </a:r>
              <a:endParaRPr lang="fr-FR" sz="2800" b="1" dirty="0">
                <a:latin typeface="CMU Serif" panose="02000603000000000000" pitchFamily="2" charset="0"/>
                <a:ea typeface="CMU Serif" panose="02000603000000000000" pitchFamily="2" charset="0"/>
                <a:cs typeface="CMU Serif" panose="02000603000000000000" pitchFamily="2" charset="0"/>
              </a:endParaRPr>
            </a:p>
          </p:txBody>
        </p:sp>
        <p:sp>
          <p:nvSpPr>
            <p:cNvPr id="9" name="Rectangle 8">
              <a:extLst>
                <a:ext uri="{FF2B5EF4-FFF2-40B4-BE49-F238E27FC236}">
                  <a16:creationId xmlns:a16="http://schemas.microsoft.com/office/drawing/2014/main" id="{3DA809CF-7991-413D-8748-D3787F3441FD}"/>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a:extLst>
                <a:ext uri="{FF2B5EF4-FFF2-40B4-BE49-F238E27FC236}">
                  <a16:creationId xmlns:a16="http://schemas.microsoft.com/office/drawing/2014/main" id="{EBFAC2C8-9701-4179-8FCB-7BFFD0B2DD74}"/>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3</a:t>
              </a:r>
            </a:p>
          </p:txBody>
        </p:sp>
      </p:grpSp>
      <p:pic>
        <p:nvPicPr>
          <p:cNvPr id="15" name="Image 14">
            <a:extLst>
              <a:ext uri="{FF2B5EF4-FFF2-40B4-BE49-F238E27FC236}">
                <a16:creationId xmlns:a16="http://schemas.microsoft.com/office/drawing/2014/main" id="{D7C98F60-87CF-4C5B-9BE6-7BB9B4CA773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3427094">
            <a:off x="127852" y="5819827"/>
            <a:ext cx="1871444" cy="1149189"/>
          </a:xfrm>
          <a:prstGeom prst="rect">
            <a:avLst/>
          </a:prstGeom>
        </p:spPr>
      </p:pic>
      <p:sp>
        <p:nvSpPr>
          <p:cNvPr id="17" name="Titre 1">
            <a:extLst>
              <a:ext uri="{FF2B5EF4-FFF2-40B4-BE49-F238E27FC236}">
                <a16:creationId xmlns:a16="http://schemas.microsoft.com/office/drawing/2014/main" id="{21FDE3BA-C587-4A1E-B729-3A76AFE6566F}"/>
              </a:ext>
            </a:extLst>
          </p:cNvPr>
          <p:cNvSpPr txBox="1">
            <a:spLocks/>
          </p:cNvSpPr>
          <p:nvPr/>
        </p:nvSpPr>
        <p:spPr>
          <a:xfrm>
            <a:off x="1731120" y="6444725"/>
            <a:ext cx="9091710" cy="64788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1600" b="1" i="1" dirty="0">
                <a:latin typeface="CMU Serif" panose="02000603000000000000" pitchFamily="2" charset="0"/>
                <a:ea typeface="CMU Serif" panose="02000603000000000000" pitchFamily="2" charset="0"/>
                <a:cs typeface="CMU Serif" panose="02000603000000000000" pitchFamily="2" charset="0"/>
              </a:rPr>
              <a:t>Study the competition between multiples dissociations channels </a:t>
            </a:r>
          </a:p>
        </p:txBody>
      </p:sp>
      <p:sp>
        <p:nvSpPr>
          <p:cNvPr id="3" name="Ellipse 2">
            <a:extLst>
              <a:ext uri="{FF2B5EF4-FFF2-40B4-BE49-F238E27FC236}">
                <a16:creationId xmlns:a16="http://schemas.microsoft.com/office/drawing/2014/main" id="{B525DDAE-5449-4A7C-BF4D-CC934570076E}"/>
              </a:ext>
            </a:extLst>
          </p:cNvPr>
          <p:cNvSpPr/>
          <p:nvPr/>
        </p:nvSpPr>
        <p:spPr>
          <a:xfrm>
            <a:off x="9852913" y="2997906"/>
            <a:ext cx="958079" cy="958079"/>
          </a:xfrm>
          <a:prstGeom prst="ellipse">
            <a:avLst/>
          </a:prstGeom>
          <a:noFill/>
          <a:ln>
            <a:solidFill>
              <a:schemeClr val="bg1">
                <a:lumMod val="95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a:extLst>
              <a:ext uri="{FF2B5EF4-FFF2-40B4-BE49-F238E27FC236}">
                <a16:creationId xmlns:a16="http://schemas.microsoft.com/office/drawing/2014/main" id="{655DF1EA-2649-4EBF-9E7E-19DA7D53774A}"/>
              </a:ext>
            </a:extLst>
          </p:cNvPr>
          <p:cNvSpPr txBox="1"/>
          <p:nvPr/>
        </p:nvSpPr>
        <p:spPr>
          <a:xfrm>
            <a:off x="100204" y="1335400"/>
            <a:ext cx="3547771" cy="4247317"/>
          </a:xfrm>
          <a:prstGeom prst="rect">
            <a:avLst/>
          </a:prstGeom>
          <a:noFill/>
          <a:ln>
            <a:noFill/>
          </a:ln>
        </p:spPr>
        <p:txBody>
          <a:bodyPr wrap="square">
            <a:spAutoFit/>
          </a:bodyPr>
          <a:lstStyle/>
          <a:p>
            <a:pPr marL="285750" indent="-285750">
              <a:buFont typeface="Wingdings" panose="05000000000000000000" pitchFamily="2" charset="2"/>
              <a:buChar char="v"/>
            </a:pPr>
            <a:r>
              <a:rPr lang="fr-FR" b="1" dirty="0">
                <a:latin typeface="CMU Serif" panose="02000603000000000000" pitchFamily="2" charset="0"/>
                <a:ea typeface="CMU Serif" panose="02000603000000000000" pitchFamily="2" charset="0"/>
                <a:cs typeface="CMU Serif" panose="02000603000000000000" pitchFamily="2" charset="0"/>
              </a:rPr>
              <a:t>Quantitative information on </a:t>
            </a:r>
            <a:r>
              <a:rPr lang="fr-FR" b="1" dirty="0" err="1">
                <a:latin typeface="CMU Serif" panose="02000603000000000000" pitchFamily="2" charset="0"/>
                <a:ea typeface="CMU Serif" panose="02000603000000000000" pitchFamily="2" charset="0"/>
                <a:cs typeface="CMU Serif" panose="02000603000000000000" pitchFamily="2" charset="0"/>
              </a:rPr>
              <a:t>energies</a:t>
            </a:r>
            <a:r>
              <a:rPr lang="fr-FR" b="1" dirty="0">
                <a:latin typeface="CMU Serif" panose="02000603000000000000" pitchFamily="2" charset="0"/>
                <a:ea typeface="CMU Serif" panose="02000603000000000000" pitchFamily="2" charset="0"/>
                <a:cs typeface="CMU Serif" panose="02000603000000000000" pitchFamily="2" charset="0"/>
              </a:rPr>
              <a:t> and </a:t>
            </a:r>
            <a:r>
              <a:rPr lang="fr-FR" b="1" dirty="0" err="1">
                <a:latin typeface="CMU Serif" panose="02000603000000000000" pitchFamily="2" charset="0"/>
                <a:ea typeface="CMU Serif" panose="02000603000000000000" pitchFamily="2" charset="0"/>
                <a:cs typeface="CMU Serif" panose="02000603000000000000" pitchFamily="2" charset="0"/>
              </a:rPr>
              <a:t>vibrational</a:t>
            </a:r>
            <a:r>
              <a:rPr lang="fr-FR" b="1" dirty="0">
                <a:latin typeface="CMU Serif" panose="02000603000000000000" pitchFamily="2" charset="0"/>
                <a:ea typeface="CMU Serif" panose="02000603000000000000" pitchFamily="2" charset="0"/>
                <a:cs typeface="CMU Serif" panose="02000603000000000000" pitchFamily="2" charset="0"/>
              </a:rPr>
              <a:t> </a:t>
            </a:r>
            <a:r>
              <a:rPr lang="fr-FR" b="1" dirty="0" err="1">
                <a:latin typeface="CMU Serif" panose="02000603000000000000" pitchFamily="2" charset="0"/>
                <a:ea typeface="CMU Serif" panose="02000603000000000000" pitchFamily="2" charset="0"/>
                <a:cs typeface="CMU Serif" panose="02000603000000000000" pitchFamily="2" charset="0"/>
              </a:rPr>
              <a:t>frequencies</a:t>
            </a:r>
            <a:r>
              <a:rPr lang="fr-FR" b="1" dirty="0">
                <a:latin typeface="CMU Serif" panose="02000603000000000000" pitchFamily="2" charset="0"/>
                <a:ea typeface="CMU Serif" panose="02000603000000000000" pitchFamily="2" charset="0"/>
                <a:cs typeface="CMU Serif" panose="02000603000000000000" pitchFamily="2" charset="0"/>
              </a:rPr>
              <a:t> (modes)</a:t>
            </a:r>
          </a:p>
          <a:p>
            <a:endParaRPr lang="fr-FR" b="1" dirty="0">
              <a:latin typeface="CMU Serif" panose="02000603000000000000" pitchFamily="2" charset="0"/>
              <a:ea typeface="CMU Serif" panose="02000603000000000000" pitchFamily="2" charset="0"/>
              <a:cs typeface="CMU Serif" panose="02000603000000000000" pitchFamily="2" charset="0"/>
            </a:endParaRPr>
          </a:p>
          <a:p>
            <a:pPr marL="285750" indent="-285750">
              <a:buFont typeface="Wingdings" panose="05000000000000000000" pitchFamily="2" charset="2"/>
              <a:buChar char="v"/>
            </a:pPr>
            <a:endParaRPr lang="fr-FR" b="1" dirty="0">
              <a:latin typeface="CMU Serif" panose="02000603000000000000" pitchFamily="2" charset="0"/>
              <a:ea typeface="CMU Serif" panose="02000603000000000000" pitchFamily="2" charset="0"/>
              <a:cs typeface="CMU Serif" panose="02000603000000000000" pitchFamily="2" charset="0"/>
            </a:endParaRPr>
          </a:p>
          <a:p>
            <a:pPr marL="285750" indent="-285750">
              <a:buFont typeface="Wingdings" panose="05000000000000000000" pitchFamily="2" charset="2"/>
              <a:buChar char="v"/>
            </a:pPr>
            <a:endParaRPr lang="fr-FR" b="1" dirty="0">
              <a:latin typeface="CMU Serif" panose="02000603000000000000" pitchFamily="2" charset="0"/>
              <a:ea typeface="CMU Serif" panose="02000603000000000000" pitchFamily="2" charset="0"/>
              <a:cs typeface="CMU Serif" panose="02000603000000000000" pitchFamily="2" charset="0"/>
            </a:endParaRPr>
          </a:p>
          <a:p>
            <a:pPr marL="285750" indent="-285750">
              <a:buFont typeface="Wingdings" panose="05000000000000000000" pitchFamily="2" charset="2"/>
              <a:buChar char="v"/>
            </a:pPr>
            <a:r>
              <a:rPr lang="en-US" b="1" dirty="0">
                <a:latin typeface="CMU Serif" panose="02000603000000000000" pitchFamily="2" charset="0"/>
                <a:ea typeface="CMU Serif" panose="02000603000000000000" pitchFamily="2" charset="0"/>
                <a:cs typeface="CMU Serif" panose="02000603000000000000" pitchFamily="2" charset="0"/>
              </a:rPr>
              <a:t>Densities of state (DoS) are calculated from the modes.</a:t>
            </a:r>
          </a:p>
          <a:p>
            <a:pPr marL="285750" indent="-285750">
              <a:buFont typeface="Wingdings" panose="05000000000000000000" pitchFamily="2" charset="2"/>
              <a:buChar char="v"/>
            </a:pPr>
            <a:endParaRPr lang="en-US" b="1" dirty="0">
              <a:latin typeface="CMU Serif" panose="02000603000000000000" pitchFamily="2" charset="0"/>
              <a:ea typeface="CMU Serif" panose="02000603000000000000" pitchFamily="2" charset="0"/>
              <a:cs typeface="CMU Serif" panose="02000603000000000000" pitchFamily="2" charset="0"/>
            </a:endParaRPr>
          </a:p>
          <a:p>
            <a:pPr marL="285750" indent="-285750">
              <a:buFont typeface="Wingdings" panose="05000000000000000000" pitchFamily="2" charset="2"/>
              <a:buChar char="v"/>
            </a:pPr>
            <a:endParaRPr lang="en-US" b="1" dirty="0">
              <a:latin typeface="CMU Serif" panose="02000603000000000000" pitchFamily="2" charset="0"/>
              <a:ea typeface="CMU Serif" panose="02000603000000000000" pitchFamily="2" charset="0"/>
              <a:cs typeface="CMU Serif" panose="02000603000000000000" pitchFamily="2" charset="0"/>
            </a:endParaRPr>
          </a:p>
          <a:p>
            <a:pPr marL="285750" indent="-285750">
              <a:buFont typeface="Wingdings" panose="05000000000000000000" pitchFamily="2" charset="2"/>
              <a:buChar char="v"/>
            </a:pPr>
            <a:r>
              <a:rPr lang="en-US" b="1" dirty="0">
                <a:latin typeface="CMU Serif" panose="02000603000000000000" pitchFamily="2" charset="0"/>
                <a:ea typeface="CMU Serif" panose="02000603000000000000" pitchFamily="2" charset="0"/>
                <a:cs typeface="CMU Serif" panose="02000603000000000000" pitchFamily="2" charset="0"/>
              </a:rPr>
              <a:t>DoS allow us to use the statistical model of Phase Space Theory</a:t>
            </a:r>
            <a:endParaRPr lang="fr-FR" b="1" dirty="0">
              <a:latin typeface="CMU Serif" panose="02000603000000000000" pitchFamily="2" charset="0"/>
              <a:ea typeface="CMU Serif" panose="02000603000000000000" pitchFamily="2" charset="0"/>
              <a:cs typeface="CMU Serif" panose="02000603000000000000" pitchFamily="2" charset="0"/>
            </a:endParaRPr>
          </a:p>
        </p:txBody>
      </p:sp>
      <p:sp>
        <p:nvSpPr>
          <p:cNvPr id="21" name="Rectangle 20">
            <a:extLst>
              <a:ext uri="{FF2B5EF4-FFF2-40B4-BE49-F238E27FC236}">
                <a16:creationId xmlns:a16="http://schemas.microsoft.com/office/drawing/2014/main" id="{EBAB3882-2C54-47CF-957D-47E1DE6E1FCB}"/>
              </a:ext>
            </a:extLst>
          </p:cNvPr>
          <p:cNvSpPr/>
          <p:nvPr/>
        </p:nvSpPr>
        <p:spPr>
          <a:xfrm>
            <a:off x="4751388" y="2997906"/>
            <a:ext cx="211136" cy="17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Connecteur droit avec flèche 3">
            <a:extLst>
              <a:ext uri="{FF2B5EF4-FFF2-40B4-BE49-F238E27FC236}">
                <a16:creationId xmlns:a16="http://schemas.microsoft.com/office/drawing/2014/main" id="{30414653-006E-4B04-85AD-2870F607B40D}"/>
              </a:ext>
            </a:extLst>
          </p:cNvPr>
          <p:cNvCxnSpPr>
            <a:cxnSpLocks/>
          </p:cNvCxnSpPr>
          <p:nvPr/>
        </p:nvCxnSpPr>
        <p:spPr>
          <a:xfrm flipV="1">
            <a:off x="4843144" y="2967734"/>
            <a:ext cx="0" cy="216889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310490CC-47DD-4B32-84D4-D1D25686779D}"/>
              </a:ext>
            </a:extLst>
          </p:cNvPr>
          <p:cNvCxnSpPr/>
          <p:nvPr/>
        </p:nvCxnSpPr>
        <p:spPr>
          <a:xfrm>
            <a:off x="4605867" y="2967734"/>
            <a:ext cx="662093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a:extLst>
              <a:ext uri="{FF2B5EF4-FFF2-40B4-BE49-F238E27FC236}">
                <a16:creationId xmlns:a16="http://schemas.microsoft.com/office/drawing/2014/main" id="{3E8C924B-E97D-4B74-B80F-1674A692422F}"/>
              </a:ext>
            </a:extLst>
          </p:cNvPr>
          <p:cNvSpPr>
            <a:spLocks noGrp="1"/>
          </p:cNvSpPr>
          <p:nvPr>
            <p:ph type="sldNum" sz="quarter" idx="12"/>
          </p:nvPr>
        </p:nvSpPr>
        <p:spPr/>
        <p:txBody>
          <a:bodyPr/>
          <a:lstStyle/>
          <a:p>
            <a:fld id="{AB713C98-7C4D-4240-8C47-4B7C20CEC074}" type="slidenum">
              <a:rPr lang="en-US" smtClean="0"/>
              <a:t>13</a:t>
            </a:fld>
            <a:endParaRPr lang="en-US"/>
          </a:p>
        </p:txBody>
      </p:sp>
    </p:spTree>
    <p:extLst>
      <p:ext uri="{BB962C8B-B14F-4D97-AF65-F5344CB8AC3E}">
        <p14:creationId xmlns:p14="http://schemas.microsoft.com/office/powerpoint/2010/main" val="2276069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8028C75-DD03-4622-906B-F61E1F27D378}"/>
              </a:ext>
            </a:extLst>
          </p:cNvPr>
          <p:cNvPicPr>
            <a:picLocks noChangeAspect="1"/>
          </p:cNvPicPr>
          <p:nvPr/>
        </p:nvPicPr>
        <p:blipFill>
          <a:blip r:embed="rId3"/>
          <a:stretch>
            <a:fillRect/>
          </a:stretch>
        </p:blipFill>
        <p:spPr>
          <a:xfrm>
            <a:off x="2465954" y="729441"/>
            <a:ext cx="7260092" cy="6028075"/>
          </a:xfrm>
          <a:prstGeom prst="rect">
            <a:avLst/>
          </a:prstGeom>
        </p:spPr>
      </p:pic>
      <p:grpSp>
        <p:nvGrpSpPr>
          <p:cNvPr id="4" name="Groupe 3">
            <a:extLst>
              <a:ext uri="{FF2B5EF4-FFF2-40B4-BE49-F238E27FC236}">
                <a16:creationId xmlns:a16="http://schemas.microsoft.com/office/drawing/2014/main" id="{46222D13-86C9-4B72-B69C-0AFA6884D61A}"/>
              </a:ext>
            </a:extLst>
          </p:cNvPr>
          <p:cNvGrpSpPr/>
          <p:nvPr/>
        </p:nvGrpSpPr>
        <p:grpSpPr>
          <a:xfrm>
            <a:off x="-107950" y="17616"/>
            <a:ext cx="11954957" cy="869950"/>
            <a:chOff x="-107950" y="17616"/>
            <a:chExt cx="11954957" cy="869950"/>
          </a:xfrm>
        </p:grpSpPr>
        <p:sp>
          <p:nvSpPr>
            <p:cNvPr id="5" name="Ellipse 4">
              <a:extLst>
                <a:ext uri="{FF2B5EF4-FFF2-40B4-BE49-F238E27FC236}">
                  <a16:creationId xmlns:a16="http://schemas.microsoft.com/office/drawing/2014/main" id="{0C5317B1-03CA-4E24-A008-58F43DC4EC0A}"/>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B3832DD9-FDD3-4CD0-8175-2FC686560ACA}"/>
                </a:ext>
              </a:extLst>
            </p:cNvPr>
            <p:cNvSpPr txBox="1"/>
            <p:nvPr/>
          </p:nvSpPr>
          <p:spPr>
            <a:xfrm>
              <a:off x="1415363" y="206221"/>
              <a:ext cx="10431644" cy="523220"/>
            </a:xfrm>
            <a:prstGeom prst="rect">
              <a:avLst/>
            </a:prstGeom>
            <a:noFill/>
          </p:spPr>
          <p:txBody>
            <a:bodyPr wrap="square">
              <a:spAutoFit/>
            </a:bodyPr>
            <a:lstStyle/>
            <a:p>
              <a:r>
                <a:rPr lang="en-US" sz="2800" b="1" dirty="0">
                  <a:latin typeface="CMU Serif" panose="02000603000000000000" pitchFamily="2" charset="0"/>
                  <a:ea typeface="CMU Serif" panose="02000603000000000000" pitchFamily="2" charset="0"/>
                  <a:cs typeface="CMU Serif" panose="02000603000000000000" pitchFamily="2" charset="0"/>
                </a:rPr>
                <a:t>Statistical modeling of relaxation channel competition</a:t>
              </a:r>
              <a:endParaRPr lang="fr-FR" sz="2800" b="1" dirty="0">
                <a:latin typeface="CMU Serif" panose="02000603000000000000" pitchFamily="2" charset="0"/>
                <a:ea typeface="CMU Serif" panose="02000603000000000000" pitchFamily="2" charset="0"/>
                <a:cs typeface="CMU Serif" panose="02000603000000000000" pitchFamily="2" charset="0"/>
              </a:endParaRPr>
            </a:p>
          </p:txBody>
        </p:sp>
        <p:sp>
          <p:nvSpPr>
            <p:cNvPr id="7" name="Rectangle 6">
              <a:extLst>
                <a:ext uri="{FF2B5EF4-FFF2-40B4-BE49-F238E27FC236}">
                  <a16:creationId xmlns:a16="http://schemas.microsoft.com/office/drawing/2014/main" id="{AB03C454-CF2A-4F9F-9272-582C537C999D}"/>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lipse 7">
              <a:extLst>
                <a:ext uri="{FF2B5EF4-FFF2-40B4-BE49-F238E27FC236}">
                  <a16:creationId xmlns:a16="http://schemas.microsoft.com/office/drawing/2014/main" id="{A7356049-54FE-4EBB-BD67-0C7957D4A1FC}"/>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3</a:t>
              </a:r>
            </a:p>
          </p:txBody>
        </p:sp>
      </p:grpSp>
      <p:sp>
        <p:nvSpPr>
          <p:cNvPr id="2" name="Espace réservé du numéro de diapositive 1">
            <a:extLst>
              <a:ext uri="{FF2B5EF4-FFF2-40B4-BE49-F238E27FC236}">
                <a16:creationId xmlns:a16="http://schemas.microsoft.com/office/drawing/2014/main" id="{34141A4B-981F-4F47-B65A-CC5DF75C9ED9}"/>
              </a:ext>
            </a:extLst>
          </p:cNvPr>
          <p:cNvSpPr>
            <a:spLocks noGrp="1"/>
          </p:cNvSpPr>
          <p:nvPr>
            <p:ph type="sldNum" sz="quarter" idx="12"/>
          </p:nvPr>
        </p:nvSpPr>
        <p:spPr/>
        <p:txBody>
          <a:bodyPr/>
          <a:lstStyle/>
          <a:p>
            <a:fld id="{AB713C98-7C4D-4240-8C47-4B7C20CEC074}" type="slidenum">
              <a:rPr lang="en-US" smtClean="0"/>
              <a:t>14</a:t>
            </a:fld>
            <a:endParaRPr lang="en-US"/>
          </a:p>
        </p:txBody>
      </p:sp>
    </p:spTree>
    <p:extLst>
      <p:ext uri="{BB962C8B-B14F-4D97-AF65-F5344CB8AC3E}">
        <p14:creationId xmlns:p14="http://schemas.microsoft.com/office/powerpoint/2010/main" val="29169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F7E9A54-13FE-4DB2-9229-402121299018}"/>
              </a:ext>
            </a:extLst>
          </p:cNvPr>
          <p:cNvPicPr>
            <a:picLocks noChangeAspect="1"/>
          </p:cNvPicPr>
          <p:nvPr/>
        </p:nvPicPr>
        <p:blipFill>
          <a:blip r:embed="rId2"/>
          <a:stretch>
            <a:fillRect/>
          </a:stretch>
        </p:blipFill>
        <p:spPr>
          <a:xfrm>
            <a:off x="407328" y="1993612"/>
            <a:ext cx="6291855" cy="3368271"/>
          </a:xfrm>
          <a:prstGeom prst="rect">
            <a:avLst/>
          </a:prstGeom>
        </p:spPr>
      </p:pic>
      <p:grpSp>
        <p:nvGrpSpPr>
          <p:cNvPr id="4" name="Groupe 3">
            <a:extLst>
              <a:ext uri="{FF2B5EF4-FFF2-40B4-BE49-F238E27FC236}">
                <a16:creationId xmlns:a16="http://schemas.microsoft.com/office/drawing/2014/main" id="{87FE3AC9-F955-4039-AEF4-1555CE89B258}"/>
              </a:ext>
            </a:extLst>
          </p:cNvPr>
          <p:cNvGrpSpPr/>
          <p:nvPr/>
        </p:nvGrpSpPr>
        <p:grpSpPr>
          <a:xfrm>
            <a:off x="-107950" y="17616"/>
            <a:ext cx="11954957" cy="869950"/>
            <a:chOff x="-107950" y="17616"/>
            <a:chExt cx="11954957" cy="869950"/>
          </a:xfrm>
        </p:grpSpPr>
        <p:sp>
          <p:nvSpPr>
            <p:cNvPr id="5" name="Ellipse 4">
              <a:extLst>
                <a:ext uri="{FF2B5EF4-FFF2-40B4-BE49-F238E27FC236}">
                  <a16:creationId xmlns:a16="http://schemas.microsoft.com/office/drawing/2014/main" id="{DEF7E6DC-6992-410D-B928-55844DC269EF}"/>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4841CA5A-680E-4FAC-9BE2-0151AF2D4E03}"/>
                </a:ext>
              </a:extLst>
            </p:cNvPr>
            <p:cNvSpPr txBox="1"/>
            <p:nvPr/>
          </p:nvSpPr>
          <p:spPr>
            <a:xfrm>
              <a:off x="1415363" y="206221"/>
              <a:ext cx="10431644" cy="523220"/>
            </a:xfrm>
            <a:prstGeom prst="rect">
              <a:avLst/>
            </a:prstGeom>
            <a:noFill/>
          </p:spPr>
          <p:txBody>
            <a:bodyPr wrap="square">
              <a:spAutoFit/>
            </a:bodyPr>
            <a:lstStyle/>
            <a:p>
              <a:r>
                <a:rPr lang="en-US" sz="2800" b="1" dirty="0">
                  <a:latin typeface="CMU Serif" panose="02000603000000000000" pitchFamily="2" charset="0"/>
                  <a:ea typeface="CMU Serif" panose="02000603000000000000" pitchFamily="2" charset="0"/>
                  <a:cs typeface="CMU Serif" panose="02000603000000000000" pitchFamily="2" charset="0"/>
                </a:rPr>
                <a:t>Focusing on the QG part</a:t>
              </a:r>
              <a:endParaRPr lang="fr-FR" sz="2800" b="1" dirty="0">
                <a:latin typeface="CMU Serif" panose="02000603000000000000" pitchFamily="2" charset="0"/>
                <a:ea typeface="CMU Serif" panose="02000603000000000000" pitchFamily="2" charset="0"/>
                <a:cs typeface="CMU Serif" panose="02000603000000000000" pitchFamily="2" charset="0"/>
              </a:endParaRPr>
            </a:p>
          </p:txBody>
        </p:sp>
        <p:sp>
          <p:nvSpPr>
            <p:cNvPr id="7" name="Rectangle 6">
              <a:extLst>
                <a:ext uri="{FF2B5EF4-FFF2-40B4-BE49-F238E27FC236}">
                  <a16:creationId xmlns:a16="http://schemas.microsoft.com/office/drawing/2014/main" id="{66175969-6136-4A1F-B438-696CA922509C}"/>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lipse 7">
              <a:extLst>
                <a:ext uri="{FF2B5EF4-FFF2-40B4-BE49-F238E27FC236}">
                  <a16:creationId xmlns:a16="http://schemas.microsoft.com/office/drawing/2014/main" id="{025D7945-463C-4BDF-85C7-D76D94FEC06A}"/>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3</a:t>
              </a:r>
            </a:p>
          </p:txBody>
        </p:sp>
      </p:grpSp>
      <p:cxnSp>
        <p:nvCxnSpPr>
          <p:cNvPr id="11" name="Connecteur droit avec flèche 10">
            <a:extLst>
              <a:ext uri="{FF2B5EF4-FFF2-40B4-BE49-F238E27FC236}">
                <a16:creationId xmlns:a16="http://schemas.microsoft.com/office/drawing/2014/main" id="{EA276266-4E05-4534-8B5A-220A450941F5}"/>
              </a:ext>
            </a:extLst>
          </p:cNvPr>
          <p:cNvCxnSpPr>
            <a:cxnSpLocks/>
            <a:endCxn id="19" idx="1"/>
          </p:cNvCxnSpPr>
          <p:nvPr/>
        </p:nvCxnSpPr>
        <p:spPr>
          <a:xfrm flipV="1">
            <a:off x="4928135" y="1073472"/>
            <a:ext cx="2579570" cy="1284718"/>
          </a:xfrm>
          <a:prstGeom prst="straightConnector1">
            <a:avLst/>
          </a:prstGeom>
          <a:ln w="76200">
            <a:solidFill>
              <a:srgbClr val="FFE69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1757250B-C384-41D8-9602-E11037C27870}"/>
              </a:ext>
            </a:extLst>
          </p:cNvPr>
          <p:cNvCxnSpPr>
            <a:cxnSpLocks/>
            <a:endCxn id="20" idx="1"/>
          </p:cNvCxnSpPr>
          <p:nvPr/>
        </p:nvCxnSpPr>
        <p:spPr>
          <a:xfrm flipV="1">
            <a:off x="4928135" y="2820340"/>
            <a:ext cx="3349591" cy="163070"/>
          </a:xfrm>
          <a:prstGeom prst="straightConnector1">
            <a:avLst/>
          </a:prstGeom>
          <a:ln w="76200">
            <a:solidFill>
              <a:srgbClr val="C5E0B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372FCF15-1B80-4E85-90E3-D4FCEB2F7BC7}"/>
              </a:ext>
            </a:extLst>
          </p:cNvPr>
          <p:cNvCxnSpPr>
            <a:cxnSpLocks/>
            <a:endCxn id="21" idx="1"/>
          </p:cNvCxnSpPr>
          <p:nvPr/>
        </p:nvCxnSpPr>
        <p:spPr>
          <a:xfrm>
            <a:off x="4839904" y="3503935"/>
            <a:ext cx="2667801" cy="1440155"/>
          </a:xfrm>
          <a:prstGeom prst="straightConnector1">
            <a:avLst/>
          </a:prstGeom>
          <a:ln w="76200">
            <a:solidFill>
              <a:srgbClr val="B4C7E7"/>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B56E4D23-64CB-4C53-9FD8-D776A810C076}"/>
              </a:ext>
            </a:extLst>
          </p:cNvPr>
          <p:cNvCxnSpPr>
            <a:cxnSpLocks/>
            <a:endCxn id="22" idx="0"/>
          </p:cNvCxnSpPr>
          <p:nvPr/>
        </p:nvCxnSpPr>
        <p:spPr>
          <a:xfrm>
            <a:off x="4694385" y="4305948"/>
            <a:ext cx="830980" cy="1632468"/>
          </a:xfrm>
          <a:prstGeom prst="straightConnector1">
            <a:avLst/>
          </a:prstGeom>
          <a:ln w="76200">
            <a:solidFill>
              <a:srgbClr val="F4B183"/>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C4087BCD-4780-4542-A30C-F59CC02FFEA1}"/>
              </a:ext>
            </a:extLst>
          </p:cNvPr>
          <p:cNvSpPr txBox="1"/>
          <p:nvPr/>
        </p:nvSpPr>
        <p:spPr>
          <a:xfrm>
            <a:off x="7507705" y="719529"/>
            <a:ext cx="4414787" cy="707886"/>
          </a:xfrm>
          <a:prstGeom prst="rect">
            <a:avLst/>
          </a:prstGeom>
          <a:solidFill>
            <a:srgbClr val="FFE699"/>
          </a:solidFill>
        </p:spPr>
        <p:txBody>
          <a:bodyPr wrap="square" rtlCol="0">
            <a:spAutoFit/>
          </a:bodyPr>
          <a:lstStyle/>
          <a:p>
            <a:r>
              <a:rPr lang="fr-FR" sz="2000" dirty="0">
                <a:latin typeface="CMU Serif" panose="02000603000000000000" pitchFamily="2" charset="0"/>
                <a:ea typeface="CMU Serif" panose="02000603000000000000" pitchFamily="2" charset="0"/>
                <a:cs typeface="CMU Serif" panose="02000603000000000000" pitchFamily="2" charset="0"/>
              </a:rPr>
              <a:t>Time rate </a:t>
            </a:r>
            <a:r>
              <a:rPr lang="fr-FR" sz="2000" dirty="0" err="1">
                <a:latin typeface="CMU Serif" panose="02000603000000000000" pitchFamily="2" charset="0"/>
                <a:ea typeface="CMU Serif" panose="02000603000000000000" pitchFamily="2" charset="0"/>
                <a:cs typeface="CMU Serif" panose="02000603000000000000" pitchFamily="2" charset="0"/>
              </a:rPr>
              <a:t>calculations</a:t>
            </a:r>
            <a:r>
              <a:rPr lang="fr-FR" sz="2000" dirty="0">
                <a:latin typeface="CMU Serif" panose="02000603000000000000" pitchFamily="2" charset="0"/>
                <a:ea typeface="CMU Serif" panose="02000603000000000000" pitchFamily="2" charset="0"/>
                <a:cs typeface="CMU Serif" panose="02000603000000000000" pitchFamily="2" charset="0"/>
              </a:rPr>
              <a:t> – </a:t>
            </a:r>
            <a:r>
              <a:rPr lang="fr-FR" sz="2000" dirty="0" err="1">
                <a:latin typeface="CMU Serif" panose="02000603000000000000" pitchFamily="2" charset="0"/>
                <a:ea typeface="CMU Serif" panose="02000603000000000000" pitchFamily="2" charset="0"/>
                <a:cs typeface="CMU Serif" panose="02000603000000000000" pitchFamily="2" charset="0"/>
              </a:rPr>
              <a:t>depend</a:t>
            </a:r>
            <a:r>
              <a:rPr lang="fr-FR" sz="2000" dirty="0">
                <a:latin typeface="CMU Serif" panose="02000603000000000000" pitchFamily="2" charset="0"/>
                <a:ea typeface="CMU Serif" panose="02000603000000000000" pitchFamily="2" charset="0"/>
                <a:cs typeface="CMU Serif" panose="02000603000000000000" pitchFamily="2" charset="0"/>
              </a:rPr>
              <a:t> on the model</a:t>
            </a:r>
            <a:endParaRPr lang="en-US" sz="2000" dirty="0">
              <a:latin typeface="CMU Serif" panose="02000603000000000000" pitchFamily="2" charset="0"/>
              <a:ea typeface="CMU Serif" panose="02000603000000000000" pitchFamily="2" charset="0"/>
              <a:cs typeface="CMU Serif" panose="02000603000000000000" pitchFamily="2" charset="0"/>
            </a:endParaRPr>
          </a:p>
        </p:txBody>
      </p:sp>
      <p:sp>
        <p:nvSpPr>
          <p:cNvPr id="20" name="ZoneTexte 19">
            <a:extLst>
              <a:ext uri="{FF2B5EF4-FFF2-40B4-BE49-F238E27FC236}">
                <a16:creationId xmlns:a16="http://schemas.microsoft.com/office/drawing/2014/main" id="{EADAAF29-F9E5-4A3A-BA69-55FDCB7361B1}"/>
              </a:ext>
            </a:extLst>
          </p:cNvPr>
          <p:cNvSpPr txBox="1"/>
          <p:nvPr/>
        </p:nvSpPr>
        <p:spPr>
          <a:xfrm>
            <a:off x="8277726" y="2312508"/>
            <a:ext cx="2406428" cy="1015663"/>
          </a:xfrm>
          <a:prstGeom prst="rect">
            <a:avLst/>
          </a:prstGeom>
          <a:solidFill>
            <a:srgbClr val="C5E0B4"/>
          </a:solidFill>
        </p:spPr>
        <p:txBody>
          <a:bodyPr wrap="none" rtlCol="0">
            <a:spAutoFit/>
          </a:bodyPr>
          <a:lstStyle/>
          <a:p>
            <a:pPr marL="457200" indent="-457200">
              <a:buFont typeface="Wingdings" panose="05000000000000000000" pitchFamily="2" charset="2"/>
              <a:buChar char="Ø"/>
            </a:pPr>
            <a:r>
              <a:rPr lang="fr-FR" sz="2000" dirty="0">
                <a:latin typeface="CMU Serif" panose="02000603000000000000" pitchFamily="2" charset="0"/>
                <a:ea typeface="CMU Serif" panose="02000603000000000000" pitchFamily="2" charset="0"/>
                <a:cs typeface="CMU Serif" panose="02000603000000000000" pitchFamily="2" charset="0"/>
              </a:rPr>
              <a:t>Time </a:t>
            </a:r>
            <a:r>
              <a:rPr lang="fr-FR" sz="2000" dirty="0" err="1">
                <a:latin typeface="CMU Serif" panose="02000603000000000000" pitchFamily="2" charset="0"/>
                <a:ea typeface="CMU Serif" panose="02000603000000000000" pitchFamily="2" charset="0"/>
                <a:cs typeface="CMU Serif" panose="02000603000000000000" pitchFamily="2" charset="0"/>
              </a:rPr>
              <a:t>decision</a:t>
            </a:r>
            <a:endParaRPr lang="fr-FR" sz="2000" dirty="0">
              <a:latin typeface="CMU Serif" panose="02000603000000000000" pitchFamily="2" charset="0"/>
              <a:ea typeface="CMU Serif" panose="02000603000000000000" pitchFamily="2" charset="0"/>
              <a:cs typeface="CMU Serif" panose="02000603000000000000" pitchFamily="2" charset="0"/>
            </a:endParaRPr>
          </a:p>
          <a:p>
            <a:pPr marL="457200" indent="-457200">
              <a:buFont typeface="Wingdings" panose="05000000000000000000" pitchFamily="2" charset="2"/>
              <a:buChar char="Ø"/>
            </a:pPr>
            <a:endParaRPr lang="fr-FR" sz="2000" dirty="0">
              <a:latin typeface="CMU Serif" panose="02000603000000000000" pitchFamily="2" charset="0"/>
              <a:ea typeface="CMU Serif" panose="02000603000000000000" pitchFamily="2" charset="0"/>
              <a:cs typeface="CMU Serif" panose="02000603000000000000" pitchFamily="2" charset="0"/>
            </a:endParaRPr>
          </a:p>
          <a:p>
            <a:pPr marL="457200" indent="-457200">
              <a:buFont typeface="Wingdings" panose="05000000000000000000" pitchFamily="2" charset="2"/>
              <a:buChar char="Ø"/>
            </a:pPr>
            <a:r>
              <a:rPr lang="fr-FR" sz="2000" dirty="0">
                <a:latin typeface="CMU Serif" panose="02000603000000000000" pitchFamily="2" charset="0"/>
                <a:ea typeface="CMU Serif" panose="02000603000000000000" pitchFamily="2" charset="0"/>
                <a:cs typeface="CMU Serif" panose="02000603000000000000" pitchFamily="2" charset="0"/>
              </a:rPr>
              <a:t>Energy </a:t>
            </a:r>
            <a:r>
              <a:rPr lang="fr-FR" sz="2000" dirty="0" err="1">
                <a:latin typeface="CMU Serif" panose="02000603000000000000" pitchFamily="2" charset="0"/>
                <a:ea typeface="CMU Serif" panose="02000603000000000000" pitchFamily="2" charset="0"/>
                <a:cs typeface="CMU Serif" panose="02000603000000000000" pitchFamily="2" charset="0"/>
              </a:rPr>
              <a:t>decision</a:t>
            </a:r>
            <a:endParaRPr lang="fr-FR" sz="2000" dirty="0">
              <a:latin typeface="CMU Serif" panose="02000603000000000000" pitchFamily="2" charset="0"/>
              <a:ea typeface="CMU Serif" panose="02000603000000000000" pitchFamily="2" charset="0"/>
              <a:cs typeface="CMU Serif" panose="02000603000000000000" pitchFamily="2" charset="0"/>
            </a:endParaRPr>
          </a:p>
        </p:txBody>
      </p:sp>
      <p:sp>
        <p:nvSpPr>
          <p:cNvPr id="21" name="ZoneTexte 20">
            <a:extLst>
              <a:ext uri="{FF2B5EF4-FFF2-40B4-BE49-F238E27FC236}">
                <a16:creationId xmlns:a16="http://schemas.microsoft.com/office/drawing/2014/main" id="{CF2A7A74-57EF-45CE-9748-728225285969}"/>
              </a:ext>
            </a:extLst>
          </p:cNvPr>
          <p:cNvSpPr txBox="1"/>
          <p:nvPr/>
        </p:nvSpPr>
        <p:spPr>
          <a:xfrm>
            <a:off x="7507705" y="4590147"/>
            <a:ext cx="4523874" cy="707886"/>
          </a:xfrm>
          <a:prstGeom prst="rect">
            <a:avLst/>
          </a:prstGeom>
          <a:solidFill>
            <a:srgbClr val="B4C7E7"/>
          </a:solidFill>
        </p:spPr>
        <p:txBody>
          <a:bodyPr wrap="square" rtlCol="0">
            <a:spAutoFit/>
          </a:bodyPr>
          <a:lstStyle/>
          <a:p>
            <a:r>
              <a:rPr lang="fr-FR" sz="2000" dirty="0" err="1">
                <a:latin typeface="CMU Serif" panose="02000603000000000000" pitchFamily="2" charset="0"/>
                <a:ea typeface="CMU Serif" panose="02000603000000000000" pitchFamily="2" charset="0"/>
                <a:cs typeface="CMU Serif" panose="02000603000000000000" pitchFamily="2" charset="0"/>
              </a:rPr>
              <a:t>Storing</a:t>
            </a:r>
            <a:r>
              <a:rPr lang="fr-FR" sz="2000" dirty="0">
                <a:latin typeface="CMU Serif" panose="02000603000000000000" pitchFamily="2" charset="0"/>
                <a:ea typeface="CMU Serif" panose="02000603000000000000" pitchFamily="2" charset="0"/>
                <a:cs typeface="CMU Serif" panose="02000603000000000000" pitchFamily="2" charset="0"/>
              </a:rPr>
              <a:t> </a:t>
            </a:r>
            <a:r>
              <a:rPr lang="fr-FR" sz="2000" dirty="0" err="1">
                <a:latin typeface="CMU Serif" panose="02000603000000000000" pitchFamily="2" charset="0"/>
                <a:ea typeface="CMU Serif" panose="02000603000000000000" pitchFamily="2" charset="0"/>
                <a:cs typeface="CMU Serif" panose="02000603000000000000" pitchFamily="2" charset="0"/>
              </a:rPr>
              <a:t>results</a:t>
            </a:r>
            <a:r>
              <a:rPr lang="fr-FR" sz="2000" dirty="0">
                <a:latin typeface="CMU Serif" panose="02000603000000000000" pitchFamily="2" charset="0"/>
                <a:ea typeface="CMU Serif" panose="02000603000000000000" pitchFamily="2" charset="0"/>
                <a:cs typeface="CMU Serif" panose="02000603000000000000" pitchFamily="2" charset="0"/>
              </a:rPr>
              <a:t> for </a:t>
            </a:r>
            <a:r>
              <a:rPr lang="fr-FR" sz="2000" dirty="0" err="1">
                <a:latin typeface="CMU Serif" panose="02000603000000000000" pitchFamily="2" charset="0"/>
                <a:ea typeface="CMU Serif" panose="02000603000000000000" pitchFamily="2" charset="0"/>
                <a:cs typeface="CMU Serif" panose="02000603000000000000" pitchFamily="2" charset="0"/>
              </a:rPr>
              <a:t>multiparametric</a:t>
            </a:r>
            <a:r>
              <a:rPr lang="fr-FR" sz="2000" dirty="0">
                <a:latin typeface="CMU Serif" panose="02000603000000000000" pitchFamily="2" charset="0"/>
                <a:ea typeface="CMU Serif" panose="02000603000000000000" pitchFamily="2" charset="0"/>
                <a:cs typeface="CMU Serif" panose="02000603000000000000" pitchFamily="2" charset="0"/>
              </a:rPr>
              <a:t> </a:t>
            </a:r>
            <a:r>
              <a:rPr lang="fr-FR" sz="2000" dirty="0" err="1">
                <a:latin typeface="CMU Serif" panose="02000603000000000000" pitchFamily="2" charset="0"/>
                <a:ea typeface="CMU Serif" panose="02000603000000000000" pitchFamily="2" charset="0"/>
                <a:cs typeface="CMU Serif" panose="02000603000000000000" pitchFamily="2" charset="0"/>
              </a:rPr>
              <a:t>analysis</a:t>
            </a:r>
            <a:endParaRPr lang="en-US" sz="2000" dirty="0">
              <a:latin typeface="CMU Serif" panose="02000603000000000000" pitchFamily="2" charset="0"/>
              <a:ea typeface="CMU Serif" panose="02000603000000000000" pitchFamily="2" charset="0"/>
              <a:cs typeface="CMU Serif" panose="02000603000000000000" pitchFamily="2" charset="0"/>
            </a:endParaRPr>
          </a:p>
        </p:txBody>
      </p:sp>
      <p:sp>
        <p:nvSpPr>
          <p:cNvPr id="22" name="ZoneTexte 21">
            <a:extLst>
              <a:ext uri="{FF2B5EF4-FFF2-40B4-BE49-F238E27FC236}">
                <a16:creationId xmlns:a16="http://schemas.microsoft.com/office/drawing/2014/main" id="{75708F91-D9A9-4C14-970D-9F99EE4AFF91}"/>
              </a:ext>
            </a:extLst>
          </p:cNvPr>
          <p:cNvSpPr txBox="1"/>
          <p:nvPr/>
        </p:nvSpPr>
        <p:spPr>
          <a:xfrm>
            <a:off x="2132449" y="5938416"/>
            <a:ext cx="6785832" cy="400110"/>
          </a:xfrm>
          <a:prstGeom prst="rect">
            <a:avLst/>
          </a:prstGeom>
          <a:solidFill>
            <a:srgbClr val="F4B183"/>
          </a:solidFill>
        </p:spPr>
        <p:txBody>
          <a:bodyPr wrap="none" rtlCol="0">
            <a:spAutoFit/>
          </a:bodyPr>
          <a:lstStyle/>
          <a:p>
            <a:r>
              <a:rPr lang="en-US" sz="2000" dirty="0">
                <a:latin typeface="CMU Serif" panose="02000603000000000000" pitchFamily="2" charset="0"/>
                <a:ea typeface="CMU Serif" panose="02000603000000000000" pitchFamily="2" charset="0"/>
                <a:cs typeface="CMU Serif" panose="02000603000000000000" pitchFamily="2" charset="0"/>
              </a:rPr>
              <a:t>Enables a self-management loop for the computer program</a:t>
            </a:r>
          </a:p>
        </p:txBody>
      </p:sp>
      <p:sp>
        <p:nvSpPr>
          <p:cNvPr id="2" name="Espace réservé du numéro de diapositive 1">
            <a:extLst>
              <a:ext uri="{FF2B5EF4-FFF2-40B4-BE49-F238E27FC236}">
                <a16:creationId xmlns:a16="http://schemas.microsoft.com/office/drawing/2014/main" id="{88095FDE-4826-4025-A24E-7B8460A42EBB}"/>
              </a:ext>
            </a:extLst>
          </p:cNvPr>
          <p:cNvSpPr>
            <a:spLocks noGrp="1"/>
          </p:cNvSpPr>
          <p:nvPr>
            <p:ph type="sldNum" sz="quarter" idx="12"/>
          </p:nvPr>
        </p:nvSpPr>
        <p:spPr/>
        <p:txBody>
          <a:bodyPr/>
          <a:lstStyle/>
          <a:p>
            <a:fld id="{AB713C98-7C4D-4240-8C47-4B7C20CEC074}" type="slidenum">
              <a:rPr lang="en-US" smtClean="0"/>
              <a:t>15</a:t>
            </a:fld>
            <a:endParaRPr lang="en-US"/>
          </a:p>
        </p:txBody>
      </p:sp>
    </p:spTree>
    <p:extLst>
      <p:ext uri="{BB962C8B-B14F-4D97-AF65-F5344CB8AC3E}">
        <p14:creationId xmlns:p14="http://schemas.microsoft.com/office/powerpoint/2010/main" val="1396595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5D12B692-526F-45A8-863B-61C0FE73DCC3}"/>
              </a:ext>
            </a:extLst>
          </p:cNvPr>
          <p:cNvGrpSpPr/>
          <p:nvPr/>
        </p:nvGrpSpPr>
        <p:grpSpPr>
          <a:xfrm>
            <a:off x="-107950" y="17616"/>
            <a:ext cx="10637462" cy="869950"/>
            <a:chOff x="-107950" y="17616"/>
            <a:chExt cx="10637462" cy="869950"/>
          </a:xfrm>
        </p:grpSpPr>
        <p:sp>
          <p:nvSpPr>
            <p:cNvPr id="4" name="Ellipse 3">
              <a:extLst>
                <a:ext uri="{FF2B5EF4-FFF2-40B4-BE49-F238E27FC236}">
                  <a16:creationId xmlns:a16="http://schemas.microsoft.com/office/drawing/2014/main" id="{BDC99E89-2C27-4B15-8234-7EF70B17F7DB}"/>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594823FF-2EAC-4127-8DD5-816A8A6B1278}"/>
                </a:ext>
              </a:extLst>
            </p:cNvPr>
            <p:cNvSpPr txBox="1"/>
            <p:nvPr/>
          </p:nvSpPr>
          <p:spPr>
            <a:xfrm>
              <a:off x="1415364" y="206221"/>
              <a:ext cx="9114148" cy="523220"/>
            </a:xfrm>
            <a:prstGeom prst="rect">
              <a:avLst/>
            </a:prstGeom>
            <a:noFill/>
          </p:spPr>
          <p:txBody>
            <a:bodyPr wrap="square">
              <a:spAutoFit/>
            </a:bodyPr>
            <a:lstStyle/>
            <a:p>
              <a:r>
                <a:rPr lang="fr-FR" sz="2800" b="1" dirty="0">
                  <a:latin typeface="CMU Serif" panose="02000603000000000000" pitchFamily="2" charset="0"/>
                  <a:ea typeface="CMU Serif" panose="02000603000000000000" pitchFamily="2" charset="0"/>
                  <a:cs typeface="CMU Serif" panose="02000603000000000000" pitchFamily="2" charset="0"/>
                </a:rPr>
                <a:t>Time Rate as a </a:t>
              </a:r>
              <a:r>
                <a:rPr lang="fr-FR" sz="2800" b="1" dirty="0" err="1">
                  <a:latin typeface="CMU Serif" panose="02000603000000000000" pitchFamily="2" charset="0"/>
                  <a:ea typeface="CMU Serif" panose="02000603000000000000" pitchFamily="2" charset="0"/>
                  <a:cs typeface="CMU Serif" panose="02000603000000000000" pitchFamily="2" charset="0"/>
                </a:rPr>
                <a:t>function</a:t>
              </a:r>
              <a:r>
                <a:rPr lang="fr-FR" sz="2800" b="1" dirty="0">
                  <a:latin typeface="CMU Serif" panose="02000603000000000000" pitchFamily="2" charset="0"/>
                  <a:ea typeface="CMU Serif" panose="02000603000000000000" pitchFamily="2" charset="0"/>
                  <a:cs typeface="CMU Serif" panose="02000603000000000000" pitchFamily="2" charset="0"/>
                </a:rPr>
                <a:t> of the </a:t>
              </a:r>
              <a:r>
                <a:rPr lang="fr-FR" sz="2800" b="1" dirty="0" err="1">
                  <a:latin typeface="CMU Serif" panose="02000603000000000000" pitchFamily="2" charset="0"/>
                  <a:ea typeface="CMU Serif" panose="02000603000000000000" pitchFamily="2" charset="0"/>
                  <a:cs typeface="CMU Serif" panose="02000603000000000000" pitchFamily="2" charset="0"/>
                </a:rPr>
                <a:t>internal</a:t>
              </a:r>
              <a:r>
                <a:rPr lang="fr-FR" sz="2800" b="1" dirty="0">
                  <a:latin typeface="CMU Serif" panose="02000603000000000000" pitchFamily="2" charset="0"/>
                  <a:ea typeface="CMU Serif" panose="02000603000000000000" pitchFamily="2" charset="0"/>
                  <a:cs typeface="CMU Serif" panose="02000603000000000000" pitchFamily="2" charset="0"/>
                </a:rPr>
                <a:t> </a:t>
              </a:r>
              <a:r>
                <a:rPr lang="fr-FR" sz="2800" b="1" dirty="0" err="1">
                  <a:latin typeface="CMU Serif" panose="02000603000000000000" pitchFamily="2" charset="0"/>
                  <a:ea typeface="CMU Serif" panose="02000603000000000000" pitchFamily="2" charset="0"/>
                  <a:cs typeface="CMU Serif" panose="02000603000000000000" pitchFamily="2" charset="0"/>
                </a:rPr>
                <a:t>energy</a:t>
              </a:r>
              <a:endParaRPr lang="fr-FR" sz="2800" b="1" dirty="0">
                <a:latin typeface="CMU Serif" panose="02000603000000000000" pitchFamily="2" charset="0"/>
                <a:ea typeface="CMU Serif" panose="02000603000000000000" pitchFamily="2" charset="0"/>
                <a:cs typeface="CMU Serif" panose="02000603000000000000" pitchFamily="2" charset="0"/>
              </a:endParaRPr>
            </a:p>
          </p:txBody>
        </p:sp>
        <p:sp>
          <p:nvSpPr>
            <p:cNvPr id="6" name="Rectangle 5">
              <a:extLst>
                <a:ext uri="{FF2B5EF4-FFF2-40B4-BE49-F238E27FC236}">
                  <a16:creationId xmlns:a16="http://schemas.microsoft.com/office/drawing/2014/main" id="{C672CC87-EB86-4A99-9F65-C631406AE115}"/>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lipse 6">
              <a:extLst>
                <a:ext uri="{FF2B5EF4-FFF2-40B4-BE49-F238E27FC236}">
                  <a16:creationId xmlns:a16="http://schemas.microsoft.com/office/drawing/2014/main" id="{65A4BFFA-C779-471E-AB63-9AEE0EC6E3BD}"/>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3</a:t>
              </a:r>
            </a:p>
          </p:txBody>
        </p:sp>
      </p:grpSp>
      <p:pic>
        <p:nvPicPr>
          <p:cNvPr id="32" name="Image 31">
            <a:extLst>
              <a:ext uri="{FF2B5EF4-FFF2-40B4-BE49-F238E27FC236}">
                <a16:creationId xmlns:a16="http://schemas.microsoft.com/office/drawing/2014/main" id="{EF4FE681-CFF5-426C-A940-528F4041E925}"/>
              </a:ext>
            </a:extLst>
          </p:cNvPr>
          <p:cNvPicPr>
            <a:picLocks noChangeAspect="1"/>
          </p:cNvPicPr>
          <p:nvPr/>
        </p:nvPicPr>
        <p:blipFill>
          <a:blip r:embed="rId3"/>
          <a:stretch>
            <a:fillRect/>
          </a:stretch>
        </p:blipFill>
        <p:spPr>
          <a:xfrm>
            <a:off x="3906671" y="887566"/>
            <a:ext cx="7860285" cy="5223984"/>
          </a:xfrm>
          <a:prstGeom prst="rect">
            <a:avLst/>
          </a:prstGeom>
        </p:spPr>
      </p:pic>
      <p:sp>
        <p:nvSpPr>
          <p:cNvPr id="12" name="ZoneTexte 11">
            <a:extLst>
              <a:ext uri="{FF2B5EF4-FFF2-40B4-BE49-F238E27FC236}">
                <a16:creationId xmlns:a16="http://schemas.microsoft.com/office/drawing/2014/main" id="{A3BB2C3F-7E58-4D1A-A34D-15235C26DA21}"/>
              </a:ext>
            </a:extLst>
          </p:cNvPr>
          <p:cNvSpPr txBox="1"/>
          <p:nvPr/>
        </p:nvSpPr>
        <p:spPr>
          <a:xfrm>
            <a:off x="123407" y="6260430"/>
            <a:ext cx="11974809" cy="369332"/>
          </a:xfrm>
          <a:prstGeom prst="rect">
            <a:avLst/>
          </a:prstGeom>
          <a:solidFill>
            <a:srgbClr val="FFE699"/>
          </a:solidFill>
          <a:effectLst>
            <a:outerShdw blurRad="50800" dist="38100" dir="8100000" algn="tr" rotWithShape="0">
              <a:prstClr val="black">
                <a:alpha val="40000"/>
              </a:prstClr>
            </a:outerShdw>
          </a:effectLst>
        </p:spPr>
        <p:txBody>
          <a:bodyPr wrap="square">
            <a:spAutoFit/>
          </a:bodyPr>
          <a:lstStyle/>
          <a:p>
            <a:pPr algn="ctr"/>
            <a:r>
              <a:rPr lang="en-US" dirty="0">
                <a:latin typeface="CMU Serif" panose="02000603000000000000" pitchFamily="2" charset="0"/>
                <a:ea typeface="CMU Serif" panose="02000603000000000000" pitchFamily="2" charset="0"/>
                <a:cs typeface="CMU Serif" panose="02000603000000000000" pitchFamily="2" charset="0"/>
              </a:rPr>
              <a:t>The Phase Space Theory (PST) model can be used to calculate the time constants of the different relaxation paths. </a:t>
            </a:r>
          </a:p>
        </p:txBody>
      </p:sp>
      <p:sp>
        <p:nvSpPr>
          <p:cNvPr id="9" name="Rectangle : coins arrondis 8">
            <a:extLst>
              <a:ext uri="{FF2B5EF4-FFF2-40B4-BE49-F238E27FC236}">
                <a16:creationId xmlns:a16="http://schemas.microsoft.com/office/drawing/2014/main" id="{1988DBFF-96BD-41ED-A3FC-35DF7418140A}"/>
              </a:ext>
            </a:extLst>
          </p:cNvPr>
          <p:cNvSpPr/>
          <p:nvPr/>
        </p:nvSpPr>
        <p:spPr>
          <a:xfrm>
            <a:off x="345831" y="1166692"/>
            <a:ext cx="3436897" cy="60039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0" i="0" dirty="0">
                <a:solidFill>
                  <a:srgbClr val="000000"/>
                </a:solidFill>
                <a:effectLst/>
                <a:latin typeface="Georgia" panose="02040502050405020303" pitchFamily="18" charset="0"/>
              </a:rPr>
              <a:t>Method </a:t>
            </a:r>
            <a:r>
              <a:rPr lang="fr-FR" sz="2400" b="0" i="0" dirty="0" err="1">
                <a:solidFill>
                  <a:srgbClr val="000000"/>
                </a:solidFill>
                <a:effectLst/>
                <a:latin typeface="Georgia" panose="02040502050405020303" pitchFamily="18" charset="0"/>
              </a:rPr>
              <a:t>parameters</a:t>
            </a:r>
            <a:endParaRPr lang="en-US" sz="2400" dirty="0"/>
          </a:p>
        </p:txBody>
      </p:sp>
      <p:sp>
        <p:nvSpPr>
          <p:cNvPr id="2" name="Flèche : virage 1">
            <a:extLst>
              <a:ext uri="{FF2B5EF4-FFF2-40B4-BE49-F238E27FC236}">
                <a16:creationId xmlns:a16="http://schemas.microsoft.com/office/drawing/2014/main" id="{60880F81-6FD0-46BE-9282-09490A7FE0FC}"/>
              </a:ext>
            </a:extLst>
          </p:cNvPr>
          <p:cNvSpPr/>
          <p:nvPr/>
        </p:nvSpPr>
        <p:spPr>
          <a:xfrm flipV="1">
            <a:off x="2064279" y="1767090"/>
            <a:ext cx="1992428" cy="1886552"/>
          </a:xfrm>
          <a:prstGeom prst="bentArrow">
            <a:avLst>
              <a:gd name="adj1" fmla="val 8243"/>
              <a:gd name="adj2" fmla="val 9865"/>
              <a:gd name="adj3" fmla="val 25000"/>
              <a:gd name="adj4" fmla="val 43750"/>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ZoneTexte 12">
            <a:extLst>
              <a:ext uri="{FF2B5EF4-FFF2-40B4-BE49-F238E27FC236}">
                <a16:creationId xmlns:a16="http://schemas.microsoft.com/office/drawing/2014/main" id="{F9AAABD7-B1FD-4A24-B212-DDDD60F7B28A}"/>
              </a:ext>
            </a:extLst>
          </p:cNvPr>
          <p:cNvSpPr txBox="1"/>
          <p:nvPr/>
        </p:nvSpPr>
        <p:spPr>
          <a:xfrm>
            <a:off x="123407" y="4533166"/>
            <a:ext cx="4102084" cy="1200329"/>
          </a:xfrm>
          <a:prstGeom prst="rect">
            <a:avLst/>
          </a:prstGeom>
          <a:noFill/>
        </p:spPr>
        <p:txBody>
          <a:bodyPr wrap="square">
            <a:spAutoFit/>
          </a:bodyPr>
          <a:lstStyle/>
          <a:p>
            <a:pPr algn="r"/>
            <a:r>
              <a:rPr lang="en-US" sz="1800" dirty="0">
                <a:latin typeface="CMU Serif" panose="02000603000000000000" pitchFamily="2" charset="0"/>
                <a:ea typeface="CMU Serif" panose="02000603000000000000" pitchFamily="2" charset="0"/>
                <a:cs typeface="CMU Serif" panose="02000603000000000000" pitchFamily="2" charset="0"/>
              </a:rPr>
              <a:t>Formation of dimethyl ether</a:t>
            </a:r>
          </a:p>
          <a:p>
            <a:pPr algn="r"/>
            <a:endParaRPr lang="en-US" sz="1800" dirty="0">
              <a:latin typeface="CMU Serif" panose="02000603000000000000" pitchFamily="2" charset="0"/>
              <a:ea typeface="CMU Serif" panose="02000603000000000000" pitchFamily="2" charset="0"/>
              <a:cs typeface="CMU Serif" panose="02000603000000000000" pitchFamily="2" charset="0"/>
            </a:endParaRPr>
          </a:p>
          <a:p>
            <a:pPr algn="r"/>
            <a:endParaRPr lang="en-US" sz="1800" dirty="0">
              <a:latin typeface="CMU Serif" panose="02000603000000000000" pitchFamily="2" charset="0"/>
              <a:ea typeface="CMU Serif" panose="02000603000000000000" pitchFamily="2" charset="0"/>
              <a:cs typeface="CMU Serif" panose="02000603000000000000" pitchFamily="2" charset="0"/>
            </a:endParaRPr>
          </a:p>
          <a:p>
            <a:pPr algn="r"/>
            <a:r>
              <a:rPr lang="en-US" sz="1800" dirty="0">
                <a:latin typeface="CMU Serif" panose="02000603000000000000" pitchFamily="2" charset="0"/>
                <a:ea typeface="CMU Serif" panose="02000603000000000000" pitchFamily="2" charset="0"/>
                <a:cs typeface="CMU Serif" panose="02000603000000000000" pitchFamily="2" charset="0"/>
              </a:rPr>
              <a:t>Evaporation of a methanol molecule</a:t>
            </a:r>
          </a:p>
        </p:txBody>
      </p:sp>
      <p:cxnSp>
        <p:nvCxnSpPr>
          <p:cNvPr id="11" name="Connecteur droit avec flèche 10">
            <a:extLst>
              <a:ext uri="{FF2B5EF4-FFF2-40B4-BE49-F238E27FC236}">
                <a16:creationId xmlns:a16="http://schemas.microsoft.com/office/drawing/2014/main" id="{F28558AF-D81A-4560-9AF5-40B149A484CD}"/>
              </a:ext>
            </a:extLst>
          </p:cNvPr>
          <p:cNvCxnSpPr/>
          <p:nvPr/>
        </p:nvCxnSpPr>
        <p:spPr>
          <a:xfrm flipV="1">
            <a:off x="4225491" y="3499558"/>
            <a:ext cx="1746947" cy="1245697"/>
          </a:xfrm>
          <a:prstGeom prst="straightConnector1">
            <a:avLst/>
          </a:prstGeom>
          <a:ln w="57150">
            <a:solidFill>
              <a:srgbClr val="6A99EE"/>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8FCCD2D0-13D1-401C-9962-70138C174F6F}"/>
              </a:ext>
            </a:extLst>
          </p:cNvPr>
          <p:cNvCxnSpPr>
            <a:cxnSpLocks/>
          </p:cNvCxnSpPr>
          <p:nvPr/>
        </p:nvCxnSpPr>
        <p:spPr>
          <a:xfrm flipV="1">
            <a:off x="4225491" y="3888606"/>
            <a:ext cx="2812867" cy="846244"/>
          </a:xfrm>
          <a:prstGeom prst="straightConnector1">
            <a:avLst/>
          </a:prstGeom>
          <a:ln w="57150">
            <a:solidFill>
              <a:srgbClr val="3CB37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0CB0D809-59DF-404D-B252-D7BEAE7DCCCF}"/>
              </a:ext>
            </a:extLst>
          </p:cNvPr>
          <p:cNvCxnSpPr>
            <a:cxnSpLocks/>
          </p:cNvCxnSpPr>
          <p:nvPr/>
        </p:nvCxnSpPr>
        <p:spPr>
          <a:xfrm flipV="1">
            <a:off x="4262160" y="3429001"/>
            <a:ext cx="4618590" cy="2067024"/>
          </a:xfrm>
          <a:prstGeom prst="straightConnector1">
            <a:avLst/>
          </a:prstGeom>
          <a:ln w="57150">
            <a:solidFill>
              <a:srgbClr val="FF9000"/>
            </a:solidFill>
            <a:tailEnd type="triangle"/>
          </a:ln>
        </p:spPr>
        <p:style>
          <a:lnRef idx="1">
            <a:schemeClr val="accent1"/>
          </a:lnRef>
          <a:fillRef idx="0">
            <a:schemeClr val="accent1"/>
          </a:fillRef>
          <a:effectRef idx="0">
            <a:schemeClr val="accent1"/>
          </a:effectRef>
          <a:fontRef idx="minor">
            <a:schemeClr val="tx1"/>
          </a:fontRef>
        </p:style>
      </p:cxnSp>
      <p:sp>
        <p:nvSpPr>
          <p:cNvPr id="8" name="Espace réservé du numéro de diapositive 7">
            <a:extLst>
              <a:ext uri="{FF2B5EF4-FFF2-40B4-BE49-F238E27FC236}">
                <a16:creationId xmlns:a16="http://schemas.microsoft.com/office/drawing/2014/main" id="{683C3BD6-07E2-4B45-AD92-71E970E8F8C8}"/>
              </a:ext>
            </a:extLst>
          </p:cNvPr>
          <p:cNvSpPr>
            <a:spLocks noGrp="1"/>
          </p:cNvSpPr>
          <p:nvPr>
            <p:ph type="sldNum" sz="quarter" idx="12"/>
          </p:nvPr>
        </p:nvSpPr>
        <p:spPr/>
        <p:txBody>
          <a:bodyPr/>
          <a:lstStyle/>
          <a:p>
            <a:fld id="{AB713C98-7C4D-4240-8C47-4B7C20CEC074}" type="slidenum">
              <a:rPr lang="en-US" smtClean="0"/>
              <a:t>16</a:t>
            </a:fld>
            <a:endParaRPr lang="en-US"/>
          </a:p>
        </p:txBody>
      </p:sp>
    </p:spTree>
    <p:extLst>
      <p:ext uri="{BB962C8B-B14F-4D97-AF65-F5344CB8AC3E}">
        <p14:creationId xmlns:p14="http://schemas.microsoft.com/office/powerpoint/2010/main" val="2190256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CF59505D-C4AE-42A9-84E2-969E674D4516}"/>
              </a:ext>
            </a:extLst>
          </p:cNvPr>
          <p:cNvSpPr txBox="1"/>
          <p:nvPr/>
        </p:nvSpPr>
        <p:spPr>
          <a:xfrm>
            <a:off x="7561648" y="2374837"/>
            <a:ext cx="4551911" cy="3323987"/>
          </a:xfrm>
          <a:prstGeom prst="rect">
            <a:avLst/>
          </a:prstGeom>
          <a:noFill/>
          <a:effectLst/>
        </p:spPr>
        <p:txBody>
          <a:bodyPr wrap="square">
            <a:spAutoFit/>
          </a:bodyPr>
          <a:lstStyle/>
          <a:p>
            <a:r>
              <a:rPr lang="en-US" sz="2100" dirty="0">
                <a:latin typeface="CMU Serif" panose="02000603000000000000" pitchFamily="2" charset="0"/>
                <a:ea typeface="CMU Serif" panose="02000603000000000000" pitchFamily="2" charset="0"/>
                <a:cs typeface="CMU Serif" panose="02000603000000000000" pitchFamily="2" charset="0"/>
              </a:rPr>
              <a:t>No dissociation</a:t>
            </a:r>
          </a:p>
          <a:p>
            <a:endParaRPr lang="en-US" sz="2100" dirty="0">
              <a:latin typeface="CMU Serif" panose="02000603000000000000" pitchFamily="2" charset="0"/>
              <a:ea typeface="CMU Serif" panose="02000603000000000000" pitchFamily="2" charset="0"/>
              <a:cs typeface="CMU Serif" panose="02000603000000000000" pitchFamily="2" charset="0"/>
            </a:endParaRPr>
          </a:p>
          <a:p>
            <a:endParaRPr lang="en-US" sz="2100" dirty="0">
              <a:latin typeface="CMU Serif" panose="02000603000000000000" pitchFamily="2" charset="0"/>
              <a:ea typeface="CMU Serif" panose="02000603000000000000" pitchFamily="2" charset="0"/>
              <a:cs typeface="CMU Serif" panose="02000603000000000000" pitchFamily="2" charset="0"/>
            </a:endParaRPr>
          </a:p>
          <a:p>
            <a:r>
              <a:rPr lang="en-US" sz="2100" dirty="0">
                <a:latin typeface="CMU Serif" panose="02000603000000000000" pitchFamily="2" charset="0"/>
                <a:ea typeface="CMU Serif" panose="02000603000000000000" pitchFamily="2" charset="0"/>
                <a:cs typeface="CMU Serif" panose="02000603000000000000" pitchFamily="2" charset="0"/>
              </a:rPr>
              <a:t>Formation of dimethyl ether</a:t>
            </a:r>
          </a:p>
          <a:p>
            <a:endParaRPr lang="en-US" sz="2100" dirty="0">
              <a:latin typeface="CMU Serif" panose="02000603000000000000" pitchFamily="2" charset="0"/>
              <a:ea typeface="CMU Serif" panose="02000603000000000000" pitchFamily="2" charset="0"/>
              <a:cs typeface="CMU Serif" panose="02000603000000000000" pitchFamily="2" charset="0"/>
            </a:endParaRPr>
          </a:p>
          <a:p>
            <a:endParaRPr lang="en-US" sz="2100" dirty="0">
              <a:latin typeface="CMU Serif" panose="02000603000000000000" pitchFamily="2" charset="0"/>
              <a:ea typeface="CMU Serif" panose="02000603000000000000" pitchFamily="2" charset="0"/>
              <a:cs typeface="CMU Serif" panose="02000603000000000000" pitchFamily="2" charset="0"/>
            </a:endParaRPr>
          </a:p>
          <a:p>
            <a:r>
              <a:rPr lang="en-US" sz="2100" dirty="0">
                <a:latin typeface="CMU Serif" panose="02000603000000000000" pitchFamily="2" charset="0"/>
                <a:ea typeface="CMU Serif" panose="02000603000000000000" pitchFamily="2" charset="0"/>
                <a:cs typeface="CMU Serif" panose="02000603000000000000" pitchFamily="2" charset="0"/>
              </a:rPr>
              <a:t>Evaporation of a methanol molecule</a:t>
            </a:r>
          </a:p>
          <a:p>
            <a:endParaRPr lang="en-US" sz="2100" dirty="0">
              <a:latin typeface="CMU Serif" panose="02000603000000000000" pitchFamily="2" charset="0"/>
              <a:ea typeface="CMU Serif" panose="02000603000000000000" pitchFamily="2" charset="0"/>
              <a:cs typeface="CMU Serif" panose="02000603000000000000" pitchFamily="2" charset="0"/>
            </a:endParaRPr>
          </a:p>
          <a:p>
            <a:endParaRPr lang="en-US" sz="2100" dirty="0">
              <a:latin typeface="CMU Serif" panose="02000603000000000000" pitchFamily="2" charset="0"/>
              <a:ea typeface="CMU Serif" panose="02000603000000000000" pitchFamily="2" charset="0"/>
              <a:cs typeface="CMU Serif" panose="02000603000000000000" pitchFamily="2" charset="0"/>
            </a:endParaRPr>
          </a:p>
          <a:p>
            <a:r>
              <a:rPr lang="en-US" sz="2100" dirty="0">
                <a:latin typeface="CMU Serif" panose="02000603000000000000" pitchFamily="2" charset="0"/>
                <a:ea typeface="CMU Serif" panose="02000603000000000000" pitchFamily="2" charset="0"/>
                <a:cs typeface="CMU Serif" panose="02000603000000000000" pitchFamily="2" charset="0"/>
              </a:rPr>
              <a:t>Fragmentation post-evaporation.</a:t>
            </a:r>
          </a:p>
        </p:txBody>
      </p:sp>
      <p:grpSp>
        <p:nvGrpSpPr>
          <p:cNvPr id="4" name="Groupe 3">
            <a:extLst>
              <a:ext uri="{FF2B5EF4-FFF2-40B4-BE49-F238E27FC236}">
                <a16:creationId xmlns:a16="http://schemas.microsoft.com/office/drawing/2014/main" id="{0F3A58FC-16F4-4A50-99B0-74251C7044A7}"/>
              </a:ext>
            </a:extLst>
          </p:cNvPr>
          <p:cNvGrpSpPr/>
          <p:nvPr/>
        </p:nvGrpSpPr>
        <p:grpSpPr>
          <a:xfrm>
            <a:off x="-107950" y="17616"/>
            <a:ext cx="10637462" cy="869950"/>
            <a:chOff x="-107950" y="17616"/>
            <a:chExt cx="10637462" cy="869950"/>
          </a:xfrm>
        </p:grpSpPr>
        <p:sp>
          <p:nvSpPr>
            <p:cNvPr id="5" name="Ellipse 4">
              <a:extLst>
                <a:ext uri="{FF2B5EF4-FFF2-40B4-BE49-F238E27FC236}">
                  <a16:creationId xmlns:a16="http://schemas.microsoft.com/office/drawing/2014/main" id="{31F69E03-D685-4102-A060-74ADC6FFF3E5}"/>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DA1F6A8E-C4E7-4592-98C3-749A24730385}"/>
                </a:ext>
              </a:extLst>
            </p:cNvPr>
            <p:cNvSpPr txBox="1"/>
            <p:nvPr/>
          </p:nvSpPr>
          <p:spPr>
            <a:xfrm>
              <a:off x="1415364" y="206221"/>
              <a:ext cx="9114148" cy="523220"/>
            </a:xfrm>
            <a:prstGeom prst="rect">
              <a:avLst/>
            </a:prstGeom>
            <a:noFill/>
          </p:spPr>
          <p:txBody>
            <a:bodyPr wrap="square">
              <a:spAutoFit/>
            </a:bodyPr>
            <a:lstStyle/>
            <a:p>
              <a:r>
                <a:rPr lang="fr-FR" sz="2800" b="1" dirty="0">
                  <a:latin typeface="CMU Serif" panose="02000603000000000000" pitchFamily="2" charset="0"/>
                  <a:ea typeface="CMU Serif" panose="02000603000000000000" pitchFamily="2" charset="0"/>
                  <a:cs typeface="CMU Serif" panose="02000603000000000000" pitchFamily="2" charset="0"/>
                </a:rPr>
                <a:t>Evolution of </a:t>
              </a:r>
              <a:r>
                <a:rPr lang="fr-FR" sz="2800" b="1" dirty="0" err="1">
                  <a:latin typeface="CMU Serif" panose="02000603000000000000" pitchFamily="2" charset="0"/>
                  <a:ea typeface="CMU Serif" panose="02000603000000000000" pitchFamily="2" charset="0"/>
                  <a:cs typeface="CMU Serif" panose="02000603000000000000" pitchFamily="2" charset="0"/>
                </a:rPr>
                <a:t>probability</a:t>
              </a:r>
              <a:endParaRPr lang="fr-FR" sz="2800" b="1" dirty="0">
                <a:latin typeface="CMU Serif" panose="02000603000000000000" pitchFamily="2" charset="0"/>
                <a:ea typeface="CMU Serif" panose="02000603000000000000" pitchFamily="2" charset="0"/>
                <a:cs typeface="CMU Serif" panose="02000603000000000000" pitchFamily="2" charset="0"/>
              </a:endParaRPr>
            </a:p>
          </p:txBody>
        </p:sp>
        <p:sp>
          <p:nvSpPr>
            <p:cNvPr id="7" name="Rectangle 6">
              <a:extLst>
                <a:ext uri="{FF2B5EF4-FFF2-40B4-BE49-F238E27FC236}">
                  <a16:creationId xmlns:a16="http://schemas.microsoft.com/office/drawing/2014/main" id="{4C92613A-5AEA-421C-833A-8C0888920F3B}"/>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lipse 7">
              <a:extLst>
                <a:ext uri="{FF2B5EF4-FFF2-40B4-BE49-F238E27FC236}">
                  <a16:creationId xmlns:a16="http://schemas.microsoft.com/office/drawing/2014/main" id="{08015C74-E14B-41D3-BFD1-88E14FD3A70D}"/>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3</a:t>
              </a:r>
            </a:p>
          </p:txBody>
        </p:sp>
      </p:grpSp>
      <p:pic>
        <p:nvPicPr>
          <p:cNvPr id="13" name="Image 12">
            <a:extLst>
              <a:ext uri="{FF2B5EF4-FFF2-40B4-BE49-F238E27FC236}">
                <a16:creationId xmlns:a16="http://schemas.microsoft.com/office/drawing/2014/main" id="{B28E1B2E-BAEF-4160-BFAA-2C776975DF8E}"/>
              </a:ext>
            </a:extLst>
          </p:cNvPr>
          <p:cNvPicPr>
            <a:picLocks noChangeAspect="1"/>
          </p:cNvPicPr>
          <p:nvPr/>
        </p:nvPicPr>
        <p:blipFill>
          <a:blip r:embed="rId3"/>
          <a:stretch>
            <a:fillRect/>
          </a:stretch>
        </p:blipFill>
        <p:spPr>
          <a:xfrm>
            <a:off x="-22589" y="787210"/>
            <a:ext cx="7780917" cy="5864569"/>
          </a:xfrm>
          <a:prstGeom prst="rect">
            <a:avLst/>
          </a:prstGeom>
        </p:spPr>
      </p:pic>
      <p:sp>
        <p:nvSpPr>
          <p:cNvPr id="2" name="Signe Moins 1">
            <a:extLst>
              <a:ext uri="{FF2B5EF4-FFF2-40B4-BE49-F238E27FC236}">
                <a16:creationId xmlns:a16="http://schemas.microsoft.com/office/drawing/2014/main" id="{9575F130-1E16-49AA-821A-8EDCB7510413}"/>
              </a:ext>
            </a:extLst>
          </p:cNvPr>
          <p:cNvSpPr/>
          <p:nvPr/>
        </p:nvSpPr>
        <p:spPr>
          <a:xfrm>
            <a:off x="6911668" y="2428771"/>
            <a:ext cx="538292" cy="401058"/>
          </a:xfrm>
          <a:prstGeom prst="mathMinus">
            <a:avLst/>
          </a:prstGeom>
          <a:solidFill>
            <a:srgbClr val="5E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igne Moins 9">
            <a:extLst>
              <a:ext uri="{FF2B5EF4-FFF2-40B4-BE49-F238E27FC236}">
                <a16:creationId xmlns:a16="http://schemas.microsoft.com/office/drawing/2014/main" id="{F6ECBE24-1DB3-4BEE-B725-FD767AC875EB}"/>
              </a:ext>
            </a:extLst>
          </p:cNvPr>
          <p:cNvSpPr/>
          <p:nvPr/>
        </p:nvSpPr>
        <p:spPr>
          <a:xfrm>
            <a:off x="6911668" y="3234085"/>
            <a:ext cx="538292" cy="401058"/>
          </a:xfrm>
          <a:prstGeom prst="mathMinus">
            <a:avLst/>
          </a:prstGeom>
          <a:solidFill>
            <a:srgbClr val="6A9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igne Moins 10">
            <a:extLst>
              <a:ext uri="{FF2B5EF4-FFF2-40B4-BE49-F238E27FC236}">
                <a16:creationId xmlns:a16="http://schemas.microsoft.com/office/drawing/2014/main" id="{AFD108CB-CBE7-48CD-8FF8-4DAEE97E2D25}"/>
              </a:ext>
            </a:extLst>
          </p:cNvPr>
          <p:cNvSpPr/>
          <p:nvPr/>
        </p:nvSpPr>
        <p:spPr>
          <a:xfrm>
            <a:off x="6911668" y="3404132"/>
            <a:ext cx="538292" cy="401058"/>
          </a:xfrm>
          <a:prstGeom prst="mathMinus">
            <a:avLst/>
          </a:prstGeom>
          <a:solidFill>
            <a:srgbClr val="3CB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igne Moins 11">
            <a:extLst>
              <a:ext uri="{FF2B5EF4-FFF2-40B4-BE49-F238E27FC236}">
                <a16:creationId xmlns:a16="http://schemas.microsoft.com/office/drawing/2014/main" id="{557B696F-7534-4549-97C6-AA8E4411A382}"/>
              </a:ext>
            </a:extLst>
          </p:cNvPr>
          <p:cNvSpPr/>
          <p:nvPr/>
        </p:nvSpPr>
        <p:spPr>
          <a:xfrm>
            <a:off x="6911668" y="4296076"/>
            <a:ext cx="538292" cy="401058"/>
          </a:xfrm>
          <a:prstGeom prst="mathMinus">
            <a:avLst/>
          </a:prstGeom>
          <a:solidFill>
            <a:srgbClr val="F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igne Moins 13">
            <a:extLst>
              <a:ext uri="{FF2B5EF4-FFF2-40B4-BE49-F238E27FC236}">
                <a16:creationId xmlns:a16="http://schemas.microsoft.com/office/drawing/2014/main" id="{8D4C5B0D-A9E0-4DC3-A619-49F21403E222}"/>
              </a:ext>
            </a:extLst>
          </p:cNvPr>
          <p:cNvSpPr/>
          <p:nvPr/>
        </p:nvSpPr>
        <p:spPr>
          <a:xfrm>
            <a:off x="6911668" y="5274644"/>
            <a:ext cx="538292" cy="401058"/>
          </a:xfrm>
          <a:prstGeom prst="mathMinus">
            <a:avLst/>
          </a:prstGeom>
          <a:solidFill>
            <a:srgbClr val="FFC0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 coins arrondis 14">
            <a:extLst>
              <a:ext uri="{FF2B5EF4-FFF2-40B4-BE49-F238E27FC236}">
                <a16:creationId xmlns:a16="http://schemas.microsoft.com/office/drawing/2014/main" id="{F3CAA17E-8A7E-4288-8058-B9B81AEAA594}"/>
              </a:ext>
            </a:extLst>
          </p:cNvPr>
          <p:cNvSpPr/>
          <p:nvPr/>
        </p:nvSpPr>
        <p:spPr>
          <a:xfrm>
            <a:off x="7526355" y="467831"/>
            <a:ext cx="3919482" cy="6003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0" i="0" dirty="0" err="1">
                <a:solidFill>
                  <a:srgbClr val="000000"/>
                </a:solidFill>
                <a:effectLst/>
                <a:latin typeface="Georgia" panose="02040502050405020303" pitchFamily="18" charset="0"/>
              </a:rPr>
              <a:t>Decisions</a:t>
            </a:r>
            <a:r>
              <a:rPr lang="fr-FR" sz="2400" b="0" i="0" dirty="0">
                <a:solidFill>
                  <a:srgbClr val="000000"/>
                </a:solidFill>
                <a:effectLst/>
                <a:latin typeface="Georgia" panose="02040502050405020303" pitchFamily="18" charset="0"/>
              </a:rPr>
              <a:t> Fragmentation</a:t>
            </a:r>
            <a:endParaRPr lang="en-US" sz="2400" dirty="0"/>
          </a:p>
        </p:txBody>
      </p:sp>
      <p:sp>
        <p:nvSpPr>
          <p:cNvPr id="17" name="Flèche : virage 16">
            <a:extLst>
              <a:ext uri="{FF2B5EF4-FFF2-40B4-BE49-F238E27FC236}">
                <a16:creationId xmlns:a16="http://schemas.microsoft.com/office/drawing/2014/main" id="{F4B255AA-FC15-4A86-B94F-A955F4491949}"/>
              </a:ext>
            </a:extLst>
          </p:cNvPr>
          <p:cNvSpPr/>
          <p:nvPr/>
        </p:nvSpPr>
        <p:spPr>
          <a:xfrm flipH="1" flipV="1">
            <a:off x="6670307" y="1046763"/>
            <a:ext cx="1783617" cy="977751"/>
          </a:xfrm>
          <a:prstGeom prst="bentArrow">
            <a:avLst>
              <a:gd name="adj1" fmla="val 8243"/>
              <a:gd name="adj2" fmla="val 9865"/>
              <a:gd name="adj3" fmla="val 25000"/>
              <a:gd name="adj4" fmla="val 94257"/>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ZoneTexte 2">
            <a:extLst>
              <a:ext uri="{FF2B5EF4-FFF2-40B4-BE49-F238E27FC236}">
                <a16:creationId xmlns:a16="http://schemas.microsoft.com/office/drawing/2014/main" id="{C8D6DA2B-BFA7-4A33-8045-BD768ECB90B1}"/>
              </a:ext>
            </a:extLst>
          </p:cNvPr>
          <p:cNvSpPr txBox="1"/>
          <p:nvPr/>
        </p:nvSpPr>
        <p:spPr>
          <a:xfrm>
            <a:off x="8525942" y="1159176"/>
            <a:ext cx="2820003" cy="584775"/>
          </a:xfrm>
          <a:prstGeom prst="rect">
            <a:avLst/>
          </a:prstGeom>
          <a:noFill/>
        </p:spPr>
        <p:txBody>
          <a:bodyPr wrap="none" rtlCol="0">
            <a:spAutoFit/>
          </a:bodyPr>
          <a:lstStyle/>
          <a:p>
            <a:r>
              <a:rPr lang="fr-FR" sz="3200" i="1" dirty="0">
                <a:latin typeface="CMU Serif" panose="02000603000000000000" pitchFamily="2" charset="0"/>
                <a:ea typeface="CMU Serif" panose="02000603000000000000" pitchFamily="2" charset="0"/>
                <a:cs typeface="CMU Serif" panose="02000603000000000000" pitchFamily="2" charset="0"/>
              </a:rPr>
              <a:t>Time </a:t>
            </a:r>
            <a:r>
              <a:rPr lang="fr-FR" sz="3200" i="1" dirty="0" err="1">
                <a:latin typeface="CMU Serif" panose="02000603000000000000" pitchFamily="2" charset="0"/>
                <a:ea typeface="CMU Serif" panose="02000603000000000000" pitchFamily="2" charset="0"/>
                <a:cs typeface="CMU Serif" panose="02000603000000000000" pitchFamily="2" charset="0"/>
              </a:rPr>
              <a:t>Decision</a:t>
            </a:r>
            <a:endParaRPr lang="en-US" sz="3200" i="1" dirty="0">
              <a:latin typeface="CMU Serif" panose="02000603000000000000" pitchFamily="2" charset="0"/>
              <a:ea typeface="CMU Serif" panose="02000603000000000000" pitchFamily="2" charset="0"/>
              <a:cs typeface="CMU Serif" panose="02000603000000000000" pitchFamily="2" charset="0"/>
            </a:endParaRPr>
          </a:p>
        </p:txBody>
      </p:sp>
      <p:sp>
        <p:nvSpPr>
          <p:cNvPr id="9" name="Espace réservé du numéro de diapositive 8">
            <a:extLst>
              <a:ext uri="{FF2B5EF4-FFF2-40B4-BE49-F238E27FC236}">
                <a16:creationId xmlns:a16="http://schemas.microsoft.com/office/drawing/2014/main" id="{DCEB94B9-6E96-4988-BF67-821252111628}"/>
              </a:ext>
            </a:extLst>
          </p:cNvPr>
          <p:cNvSpPr>
            <a:spLocks noGrp="1"/>
          </p:cNvSpPr>
          <p:nvPr>
            <p:ph type="sldNum" sz="quarter" idx="12"/>
          </p:nvPr>
        </p:nvSpPr>
        <p:spPr/>
        <p:txBody>
          <a:bodyPr/>
          <a:lstStyle/>
          <a:p>
            <a:fld id="{AB713C98-7C4D-4240-8C47-4B7C20CEC074}" type="slidenum">
              <a:rPr lang="en-US" smtClean="0"/>
              <a:t>17</a:t>
            </a:fld>
            <a:endParaRPr lang="en-US"/>
          </a:p>
        </p:txBody>
      </p:sp>
    </p:spTree>
    <p:extLst>
      <p:ext uri="{BB962C8B-B14F-4D97-AF65-F5344CB8AC3E}">
        <p14:creationId xmlns:p14="http://schemas.microsoft.com/office/powerpoint/2010/main" val="3851323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E2234D13-6CA2-4F13-8E4A-E59703B034D8}"/>
              </a:ext>
            </a:extLst>
          </p:cNvPr>
          <p:cNvPicPr>
            <a:picLocks noChangeAspect="1"/>
          </p:cNvPicPr>
          <p:nvPr/>
        </p:nvPicPr>
        <p:blipFill>
          <a:blip r:embed="rId3"/>
          <a:stretch>
            <a:fillRect/>
          </a:stretch>
        </p:blipFill>
        <p:spPr>
          <a:xfrm>
            <a:off x="869495" y="760384"/>
            <a:ext cx="5123186" cy="4154516"/>
          </a:xfrm>
          <a:prstGeom prst="rect">
            <a:avLst/>
          </a:prstGeom>
        </p:spPr>
      </p:pic>
      <p:grpSp>
        <p:nvGrpSpPr>
          <p:cNvPr id="5" name="Groupe 4">
            <a:extLst>
              <a:ext uri="{FF2B5EF4-FFF2-40B4-BE49-F238E27FC236}">
                <a16:creationId xmlns:a16="http://schemas.microsoft.com/office/drawing/2014/main" id="{389990FF-F5EC-4CA3-85D3-8FD97FC4D16E}"/>
              </a:ext>
            </a:extLst>
          </p:cNvPr>
          <p:cNvGrpSpPr/>
          <p:nvPr/>
        </p:nvGrpSpPr>
        <p:grpSpPr>
          <a:xfrm>
            <a:off x="-107950" y="17616"/>
            <a:ext cx="10637462" cy="869950"/>
            <a:chOff x="-107950" y="17616"/>
            <a:chExt cx="10637462" cy="869950"/>
          </a:xfrm>
        </p:grpSpPr>
        <p:sp>
          <p:nvSpPr>
            <p:cNvPr id="6" name="Ellipse 5">
              <a:extLst>
                <a:ext uri="{FF2B5EF4-FFF2-40B4-BE49-F238E27FC236}">
                  <a16:creationId xmlns:a16="http://schemas.microsoft.com/office/drawing/2014/main" id="{744B185F-EF45-49F8-849E-19B0687640B7}"/>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682DC744-DA19-4D73-ADC9-7AF0DBD3681A}"/>
                </a:ext>
              </a:extLst>
            </p:cNvPr>
            <p:cNvSpPr txBox="1"/>
            <p:nvPr/>
          </p:nvSpPr>
          <p:spPr>
            <a:xfrm>
              <a:off x="1415364" y="206221"/>
              <a:ext cx="9114148" cy="523220"/>
            </a:xfrm>
            <a:prstGeom prst="rect">
              <a:avLst/>
            </a:prstGeom>
            <a:noFill/>
          </p:spPr>
          <p:txBody>
            <a:bodyPr wrap="square">
              <a:spAutoFit/>
            </a:bodyPr>
            <a:lstStyle/>
            <a:p>
              <a:r>
                <a:rPr lang="fr-FR" sz="2800" b="1" dirty="0" err="1">
                  <a:latin typeface="CMU Serif" panose="02000603000000000000" pitchFamily="2" charset="0"/>
                  <a:ea typeface="CMU Serif" panose="02000603000000000000" pitchFamily="2" charset="0"/>
                  <a:cs typeface="CMU Serif" panose="02000603000000000000" pitchFamily="2" charset="0"/>
                </a:rPr>
                <a:t>Kinetic</a:t>
              </a:r>
              <a:r>
                <a:rPr lang="fr-FR" sz="2800" b="1" dirty="0">
                  <a:latin typeface="CMU Serif" panose="02000603000000000000" pitchFamily="2" charset="0"/>
                  <a:ea typeface="CMU Serif" panose="02000603000000000000" pitchFamily="2" charset="0"/>
                  <a:cs typeface="CMU Serif" panose="02000603000000000000" pitchFamily="2" charset="0"/>
                </a:rPr>
                <a:t> Energy Release</a:t>
              </a:r>
            </a:p>
          </p:txBody>
        </p:sp>
        <p:sp>
          <p:nvSpPr>
            <p:cNvPr id="8" name="Rectangle 7">
              <a:extLst>
                <a:ext uri="{FF2B5EF4-FFF2-40B4-BE49-F238E27FC236}">
                  <a16:creationId xmlns:a16="http://schemas.microsoft.com/office/drawing/2014/main" id="{FDFBFF13-8DD5-4AF8-BE37-6394BE061A6A}"/>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8EC24C12-4CA8-4DEB-A7E0-E6F4EAE2BD68}"/>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3</a:t>
              </a:r>
            </a:p>
          </p:txBody>
        </p:sp>
      </p:grpSp>
      <p:sp>
        <p:nvSpPr>
          <p:cNvPr id="14" name="ZoneTexte 13">
            <a:extLst>
              <a:ext uri="{FF2B5EF4-FFF2-40B4-BE49-F238E27FC236}">
                <a16:creationId xmlns:a16="http://schemas.microsoft.com/office/drawing/2014/main" id="{D726F361-8C61-473B-BCB2-13AA2E6D9832}"/>
              </a:ext>
            </a:extLst>
          </p:cNvPr>
          <p:cNvSpPr txBox="1"/>
          <p:nvPr/>
        </p:nvSpPr>
        <p:spPr>
          <a:xfrm>
            <a:off x="241160" y="5076826"/>
            <a:ext cx="11706329" cy="646331"/>
          </a:xfrm>
          <a:prstGeom prst="rect">
            <a:avLst/>
          </a:prstGeom>
          <a:solidFill>
            <a:srgbClr val="C5E0B4"/>
          </a:solidFill>
          <a:effectLst>
            <a:outerShdw blurRad="50800" dist="38100" dir="2700000" algn="tl" rotWithShape="0">
              <a:prstClr val="black">
                <a:alpha val="40000"/>
              </a:prstClr>
            </a:outerShdw>
          </a:effectLst>
        </p:spPr>
        <p:txBody>
          <a:bodyPr wrap="square">
            <a:spAutoFit/>
          </a:bodyPr>
          <a:lstStyle/>
          <a:p>
            <a:r>
              <a:rPr lang="en-US" dirty="0">
                <a:latin typeface="CMU Serif" panose="02000603000000000000" pitchFamily="2" charset="0"/>
                <a:ea typeface="CMU Serif" panose="02000603000000000000" pitchFamily="2" charset="0"/>
                <a:cs typeface="CMU Serif" panose="02000603000000000000" pitchFamily="2" charset="0"/>
              </a:rPr>
              <a:t>Kinetic energy distribution released during relaxation calculated for a uniform internal energy distribution</a:t>
            </a:r>
          </a:p>
          <a:p>
            <a:r>
              <a:rPr lang="en-US" dirty="0">
                <a:latin typeface="CMU Serif" panose="02000603000000000000" pitchFamily="2" charset="0"/>
                <a:ea typeface="CMU Serif" panose="02000603000000000000" pitchFamily="2" charset="0"/>
                <a:cs typeface="CMU Serif" panose="02000603000000000000" pitchFamily="2" charset="0"/>
              </a:rPr>
              <a:t>between 0 and 10 eV and comparison between experimental and model branching ratios in insert.</a:t>
            </a:r>
          </a:p>
        </p:txBody>
      </p:sp>
      <p:sp>
        <p:nvSpPr>
          <p:cNvPr id="12" name="ZoneTexte 11">
            <a:extLst>
              <a:ext uri="{FF2B5EF4-FFF2-40B4-BE49-F238E27FC236}">
                <a16:creationId xmlns:a16="http://schemas.microsoft.com/office/drawing/2014/main" id="{607BD061-D93A-48BF-AC03-97E86126D6C7}"/>
              </a:ext>
            </a:extLst>
          </p:cNvPr>
          <p:cNvSpPr txBox="1"/>
          <p:nvPr/>
        </p:nvSpPr>
        <p:spPr>
          <a:xfrm>
            <a:off x="1821473" y="861794"/>
            <a:ext cx="3943350"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KERs Probability Density Function </a:t>
            </a:r>
          </a:p>
        </p:txBody>
      </p:sp>
      <p:sp>
        <p:nvSpPr>
          <p:cNvPr id="13" name="Rectangle : coins arrondis 12">
            <a:extLst>
              <a:ext uri="{FF2B5EF4-FFF2-40B4-BE49-F238E27FC236}">
                <a16:creationId xmlns:a16="http://schemas.microsoft.com/office/drawing/2014/main" id="{C136FD12-0C7D-4D4E-9717-A76A9D8332F4}"/>
              </a:ext>
            </a:extLst>
          </p:cNvPr>
          <p:cNvSpPr/>
          <p:nvPr/>
        </p:nvSpPr>
        <p:spPr>
          <a:xfrm>
            <a:off x="6592707" y="121322"/>
            <a:ext cx="3919482" cy="6003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0" i="0" dirty="0" err="1">
                <a:solidFill>
                  <a:srgbClr val="000000"/>
                </a:solidFill>
                <a:effectLst/>
                <a:latin typeface="Georgia" panose="02040502050405020303" pitchFamily="18" charset="0"/>
              </a:rPr>
              <a:t>Decisions</a:t>
            </a:r>
            <a:r>
              <a:rPr lang="fr-FR" sz="2400" b="0" i="0" dirty="0">
                <a:solidFill>
                  <a:srgbClr val="000000"/>
                </a:solidFill>
                <a:effectLst/>
                <a:latin typeface="Georgia" panose="02040502050405020303" pitchFamily="18" charset="0"/>
              </a:rPr>
              <a:t> Fragmentation</a:t>
            </a:r>
            <a:endParaRPr lang="en-US" sz="2400" dirty="0"/>
          </a:p>
        </p:txBody>
      </p:sp>
      <p:sp>
        <p:nvSpPr>
          <p:cNvPr id="15" name="Flèche : virage 14">
            <a:extLst>
              <a:ext uri="{FF2B5EF4-FFF2-40B4-BE49-F238E27FC236}">
                <a16:creationId xmlns:a16="http://schemas.microsoft.com/office/drawing/2014/main" id="{4D185E44-C179-413A-941C-ED9628C95CEB}"/>
              </a:ext>
            </a:extLst>
          </p:cNvPr>
          <p:cNvSpPr/>
          <p:nvPr/>
        </p:nvSpPr>
        <p:spPr>
          <a:xfrm flipH="1" flipV="1">
            <a:off x="5736659" y="700254"/>
            <a:ext cx="1783617" cy="977751"/>
          </a:xfrm>
          <a:prstGeom prst="bentArrow">
            <a:avLst>
              <a:gd name="adj1" fmla="val 8243"/>
              <a:gd name="adj2" fmla="val 9865"/>
              <a:gd name="adj3" fmla="val 25000"/>
              <a:gd name="adj4" fmla="val 94257"/>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ZoneTexte 15">
            <a:extLst>
              <a:ext uri="{FF2B5EF4-FFF2-40B4-BE49-F238E27FC236}">
                <a16:creationId xmlns:a16="http://schemas.microsoft.com/office/drawing/2014/main" id="{53D73AD2-7400-4601-852C-A4ED4B0F6747}"/>
              </a:ext>
            </a:extLst>
          </p:cNvPr>
          <p:cNvSpPr txBox="1"/>
          <p:nvPr/>
        </p:nvSpPr>
        <p:spPr>
          <a:xfrm>
            <a:off x="7592294" y="812667"/>
            <a:ext cx="3135795" cy="584775"/>
          </a:xfrm>
          <a:prstGeom prst="rect">
            <a:avLst/>
          </a:prstGeom>
          <a:noFill/>
        </p:spPr>
        <p:txBody>
          <a:bodyPr wrap="none" rtlCol="0">
            <a:spAutoFit/>
          </a:bodyPr>
          <a:lstStyle/>
          <a:p>
            <a:r>
              <a:rPr lang="fr-FR" sz="3200" i="1" dirty="0">
                <a:latin typeface="CMU Serif" panose="02000603000000000000" pitchFamily="2" charset="0"/>
                <a:ea typeface="CMU Serif" panose="02000603000000000000" pitchFamily="2" charset="0"/>
                <a:cs typeface="CMU Serif" panose="02000603000000000000" pitchFamily="2" charset="0"/>
              </a:rPr>
              <a:t>Energy </a:t>
            </a:r>
            <a:r>
              <a:rPr lang="fr-FR" sz="3200" i="1" dirty="0" err="1">
                <a:latin typeface="CMU Serif" panose="02000603000000000000" pitchFamily="2" charset="0"/>
                <a:ea typeface="CMU Serif" panose="02000603000000000000" pitchFamily="2" charset="0"/>
                <a:cs typeface="CMU Serif" panose="02000603000000000000" pitchFamily="2" charset="0"/>
              </a:rPr>
              <a:t>Decision</a:t>
            </a:r>
            <a:endParaRPr lang="en-US" sz="3200" i="1" dirty="0">
              <a:latin typeface="CMU Serif" panose="02000603000000000000" pitchFamily="2" charset="0"/>
              <a:ea typeface="CMU Serif" panose="02000603000000000000" pitchFamily="2" charset="0"/>
              <a:cs typeface="CMU Serif" panose="02000603000000000000" pitchFamily="2" charset="0"/>
            </a:endParaRPr>
          </a:p>
        </p:txBody>
      </p:sp>
      <p:grpSp>
        <p:nvGrpSpPr>
          <p:cNvPr id="3" name="Groupe 2">
            <a:extLst>
              <a:ext uri="{FF2B5EF4-FFF2-40B4-BE49-F238E27FC236}">
                <a16:creationId xmlns:a16="http://schemas.microsoft.com/office/drawing/2014/main" id="{83073F72-CCD4-4358-A793-0AE9B186275C}"/>
              </a:ext>
            </a:extLst>
          </p:cNvPr>
          <p:cNvGrpSpPr/>
          <p:nvPr/>
        </p:nvGrpSpPr>
        <p:grpSpPr>
          <a:xfrm>
            <a:off x="6430409" y="2762447"/>
            <a:ext cx="6645510" cy="1299421"/>
            <a:chOff x="6430409" y="2762447"/>
            <a:chExt cx="6645510" cy="1299421"/>
          </a:xfrm>
        </p:grpSpPr>
        <p:sp>
          <p:nvSpPr>
            <p:cNvPr id="17" name="ZoneTexte 16">
              <a:extLst>
                <a:ext uri="{FF2B5EF4-FFF2-40B4-BE49-F238E27FC236}">
                  <a16:creationId xmlns:a16="http://schemas.microsoft.com/office/drawing/2014/main" id="{C4337D0C-107B-4937-8F36-89735BE311F3}"/>
                </a:ext>
              </a:extLst>
            </p:cNvPr>
            <p:cNvSpPr txBox="1"/>
            <p:nvPr/>
          </p:nvSpPr>
          <p:spPr>
            <a:xfrm>
              <a:off x="6925377" y="2837642"/>
              <a:ext cx="6150542" cy="1200329"/>
            </a:xfrm>
            <a:prstGeom prst="rect">
              <a:avLst/>
            </a:prstGeom>
            <a:noFill/>
          </p:spPr>
          <p:txBody>
            <a:bodyPr wrap="square">
              <a:spAutoFit/>
            </a:bodyPr>
            <a:lstStyle/>
            <a:p>
              <a:r>
                <a:rPr lang="en-US" sz="1800" dirty="0">
                  <a:latin typeface="CMU Serif" panose="02000603000000000000" pitchFamily="2" charset="0"/>
                  <a:ea typeface="CMU Serif" panose="02000603000000000000" pitchFamily="2" charset="0"/>
                  <a:cs typeface="CMU Serif" panose="02000603000000000000" pitchFamily="2" charset="0"/>
                </a:rPr>
                <a:t>Formation of dimethyl ether</a:t>
              </a:r>
            </a:p>
            <a:p>
              <a:endParaRPr lang="en-US" sz="1800" dirty="0">
                <a:latin typeface="CMU Serif" panose="02000603000000000000" pitchFamily="2" charset="0"/>
                <a:ea typeface="CMU Serif" panose="02000603000000000000" pitchFamily="2" charset="0"/>
                <a:cs typeface="CMU Serif" panose="02000603000000000000" pitchFamily="2" charset="0"/>
              </a:endParaRPr>
            </a:p>
            <a:p>
              <a:endParaRPr lang="en-US" sz="1800" dirty="0">
                <a:latin typeface="CMU Serif" panose="02000603000000000000" pitchFamily="2" charset="0"/>
                <a:ea typeface="CMU Serif" panose="02000603000000000000" pitchFamily="2" charset="0"/>
                <a:cs typeface="CMU Serif" panose="02000603000000000000" pitchFamily="2" charset="0"/>
              </a:endParaRPr>
            </a:p>
            <a:p>
              <a:r>
                <a:rPr lang="en-US" sz="1800" dirty="0">
                  <a:latin typeface="CMU Serif" panose="02000603000000000000" pitchFamily="2" charset="0"/>
                  <a:ea typeface="CMU Serif" panose="02000603000000000000" pitchFamily="2" charset="0"/>
                  <a:cs typeface="CMU Serif" panose="02000603000000000000" pitchFamily="2" charset="0"/>
                </a:rPr>
                <a:t>Evaporation of a methanol molecule</a:t>
              </a:r>
            </a:p>
          </p:txBody>
        </p:sp>
        <p:sp>
          <p:nvSpPr>
            <p:cNvPr id="18" name="Signe Moins 17">
              <a:extLst>
                <a:ext uri="{FF2B5EF4-FFF2-40B4-BE49-F238E27FC236}">
                  <a16:creationId xmlns:a16="http://schemas.microsoft.com/office/drawing/2014/main" id="{A152131D-A947-41E8-A4AC-E9B95036FFB8}"/>
                </a:ext>
              </a:extLst>
            </p:cNvPr>
            <p:cNvSpPr/>
            <p:nvPr/>
          </p:nvSpPr>
          <p:spPr>
            <a:xfrm>
              <a:off x="6430409" y="2762447"/>
              <a:ext cx="538292" cy="401058"/>
            </a:xfrm>
            <a:prstGeom prst="mathMinus">
              <a:avLst/>
            </a:prstGeom>
            <a:solidFill>
              <a:srgbClr val="6A9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igne Moins 18">
              <a:extLst>
                <a:ext uri="{FF2B5EF4-FFF2-40B4-BE49-F238E27FC236}">
                  <a16:creationId xmlns:a16="http://schemas.microsoft.com/office/drawing/2014/main" id="{CD1A5C86-63E3-43CE-8BD2-20B80B9997C8}"/>
                </a:ext>
              </a:extLst>
            </p:cNvPr>
            <p:cNvSpPr/>
            <p:nvPr/>
          </p:nvSpPr>
          <p:spPr>
            <a:xfrm>
              <a:off x="6430409" y="2932494"/>
              <a:ext cx="538292" cy="401058"/>
            </a:xfrm>
            <a:prstGeom prst="mathMinus">
              <a:avLst/>
            </a:prstGeom>
            <a:solidFill>
              <a:srgbClr val="3CB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igne Moins 19">
              <a:extLst>
                <a:ext uri="{FF2B5EF4-FFF2-40B4-BE49-F238E27FC236}">
                  <a16:creationId xmlns:a16="http://schemas.microsoft.com/office/drawing/2014/main" id="{6A77E509-D796-4B93-8E67-816C6FA01CEE}"/>
                </a:ext>
              </a:extLst>
            </p:cNvPr>
            <p:cNvSpPr/>
            <p:nvPr/>
          </p:nvSpPr>
          <p:spPr>
            <a:xfrm>
              <a:off x="6430409" y="3660810"/>
              <a:ext cx="538292" cy="401058"/>
            </a:xfrm>
            <a:prstGeom prst="mathMinus">
              <a:avLst/>
            </a:prstGeom>
            <a:solidFill>
              <a:srgbClr val="F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Espace réservé du numéro de diapositive 1">
            <a:extLst>
              <a:ext uri="{FF2B5EF4-FFF2-40B4-BE49-F238E27FC236}">
                <a16:creationId xmlns:a16="http://schemas.microsoft.com/office/drawing/2014/main" id="{EFD08980-9FDE-451F-8B77-E21564E5DD41}"/>
              </a:ext>
            </a:extLst>
          </p:cNvPr>
          <p:cNvSpPr>
            <a:spLocks noGrp="1"/>
          </p:cNvSpPr>
          <p:nvPr>
            <p:ph type="sldNum" sz="quarter" idx="12"/>
          </p:nvPr>
        </p:nvSpPr>
        <p:spPr/>
        <p:txBody>
          <a:bodyPr/>
          <a:lstStyle/>
          <a:p>
            <a:fld id="{AB713C98-7C4D-4240-8C47-4B7C20CEC074}" type="slidenum">
              <a:rPr lang="en-US" smtClean="0"/>
              <a:t>18</a:t>
            </a:fld>
            <a:endParaRPr lang="en-US"/>
          </a:p>
        </p:txBody>
      </p:sp>
    </p:spTree>
    <p:extLst>
      <p:ext uri="{BB962C8B-B14F-4D97-AF65-F5344CB8AC3E}">
        <p14:creationId xmlns:p14="http://schemas.microsoft.com/office/powerpoint/2010/main" val="718147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E2234D13-6CA2-4F13-8E4A-E59703B034D8}"/>
              </a:ext>
            </a:extLst>
          </p:cNvPr>
          <p:cNvPicPr>
            <a:picLocks noChangeAspect="1"/>
          </p:cNvPicPr>
          <p:nvPr/>
        </p:nvPicPr>
        <p:blipFill>
          <a:blip r:embed="rId3"/>
          <a:stretch>
            <a:fillRect/>
          </a:stretch>
        </p:blipFill>
        <p:spPr>
          <a:xfrm>
            <a:off x="869495" y="760384"/>
            <a:ext cx="5123186" cy="4154516"/>
          </a:xfrm>
          <a:prstGeom prst="rect">
            <a:avLst/>
          </a:prstGeom>
        </p:spPr>
      </p:pic>
      <p:sp>
        <p:nvSpPr>
          <p:cNvPr id="10" name="ZoneTexte 9">
            <a:extLst>
              <a:ext uri="{FF2B5EF4-FFF2-40B4-BE49-F238E27FC236}">
                <a16:creationId xmlns:a16="http://schemas.microsoft.com/office/drawing/2014/main" id="{8DE48154-3070-4F42-8637-2565C646B1BD}"/>
              </a:ext>
            </a:extLst>
          </p:cNvPr>
          <p:cNvSpPr txBox="1"/>
          <p:nvPr/>
        </p:nvSpPr>
        <p:spPr>
          <a:xfrm>
            <a:off x="1821473" y="861794"/>
            <a:ext cx="3943350"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KERs Probability Density Function </a:t>
            </a:r>
          </a:p>
        </p:txBody>
      </p:sp>
      <p:pic>
        <p:nvPicPr>
          <p:cNvPr id="12" name="Image 11">
            <a:extLst>
              <a:ext uri="{FF2B5EF4-FFF2-40B4-BE49-F238E27FC236}">
                <a16:creationId xmlns:a16="http://schemas.microsoft.com/office/drawing/2014/main" id="{41E0055C-30F1-4F8D-AB1B-B138D0B1BDC0}"/>
              </a:ext>
            </a:extLst>
          </p:cNvPr>
          <p:cNvPicPr>
            <a:picLocks noChangeAspect="1"/>
          </p:cNvPicPr>
          <p:nvPr/>
        </p:nvPicPr>
        <p:blipFill>
          <a:blip r:embed="rId4"/>
          <a:stretch>
            <a:fillRect/>
          </a:stretch>
        </p:blipFill>
        <p:spPr>
          <a:xfrm>
            <a:off x="6108862" y="657226"/>
            <a:ext cx="4827297" cy="4419600"/>
          </a:xfrm>
          <a:prstGeom prst="rect">
            <a:avLst/>
          </a:prstGeom>
        </p:spPr>
      </p:pic>
      <p:grpSp>
        <p:nvGrpSpPr>
          <p:cNvPr id="5" name="Groupe 4">
            <a:extLst>
              <a:ext uri="{FF2B5EF4-FFF2-40B4-BE49-F238E27FC236}">
                <a16:creationId xmlns:a16="http://schemas.microsoft.com/office/drawing/2014/main" id="{389990FF-F5EC-4CA3-85D3-8FD97FC4D16E}"/>
              </a:ext>
            </a:extLst>
          </p:cNvPr>
          <p:cNvGrpSpPr/>
          <p:nvPr/>
        </p:nvGrpSpPr>
        <p:grpSpPr>
          <a:xfrm>
            <a:off x="-107950" y="17616"/>
            <a:ext cx="10637462" cy="869950"/>
            <a:chOff x="-107950" y="17616"/>
            <a:chExt cx="10637462" cy="869950"/>
          </a:xfrm>
        </p:grpSpPr>
        <p:sp>
          <p:nvSpPr>
            <p:cNvPr id="6" name="Ellipse 5">
              <a:extLst>
                <a:ext uri="{FF2B5EF4-FFF2-40B4-BE49-F238E27FC236}">
                  <a16:creationId xmlns:a16="http://schemas.microsoft.com/office/drawing/2014/main" id="{744B185F-EF45-49F8-849E-19B0687640B7}"/>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682DC744-DA19-4D73-ADC9-7AF0DBD3681A}"/>
                </a:ext>
              </a:extLst>
            </p:cNvPr>
            <p:cNvSpPr txBox="1"/>
            <p:nvPr/>
          </p:nvSpPr>
          <p:spPr>
            <a:xfrm>
              <a:off x="1415364" y="206221"/>
              <a:ext cx="9114148" cy="523220"/>
            </a:xfrm>
            <a:prstGeom prst="rect">
              <a:avLst/>
            </a:prstGeom>
            <a:noFill/>
          </p:spPr>
          <p:txBody>
            <a:bodyPr wrap="square">
              <a:spAutoFit/>
            </a:bodyPr>
            <a:lstStyle/>
            <a:p>
              <a:r>
                <a:rPr lang="fr-FR" sz="2800" b="1" dirty="0">
                  <a:latin typeface="CMU Serif" panose="02000603000000000000" pitchFamily="2" charset="0"/>
                  <a:ea typeface="CMU Serif" panose="02000603000000000000" pitchFamily="2" charset="0"/>
                  <a:cs typeface="CMU Serif" panose="02000603000000000000" pitchFamily="2" charset="0"/>
                </a:rPr>
                <a:t>Energie </a:t>
              </a:r>
              <a:r>
                <a:rPr lang="fr-FR" sz="2800" b="1" dirty="0" err="1">
                  <a:latin typeface="CMU Serif" panose="02000603000000000000" pitchFamily="2" charset="0"/>
                  <a:ea typeface="CMU Serif" panose="02000603000000000000" pitchFamily="2" charset="0"/>
                  <a:cs typeface="CMU Serif" panose="02000603000000000000" pitchFamily="2" charset="0"/>
                </a:rPr>
                <a:t>Decision</a:t>
              </a:r>
              <a:endParaRPr lang="fr-FR" sz="2800" b="1" dirty="0">
                <a:latin typeface="CMU Serif" panose="02000603000000000000" pitchFamily="2" charset="0"/>
                <a:ea typeface="CMU Serif" panose="02000603000000000000" pitchFamily="2" charset="0"/>
                <a:cs typeface="CMU Serif" panose="02000603000000000000" pitchFamily="2" charset="0"/>
              </a:endParaRPr>
            </a:p>
          </p:txBody>
        </p:sp>
        <p:sp>
          <p:nvSpPr>
            <p:cNvPr id="8" name="Rectangle 7">
              <a:extLst>
                <a:ext uri="{FF2B5EF4-FFF2-40B4-BE49-F238E27FC236}">
                  <a16:creationId xmlns:a16="http://schemas.microsoft.com/office/drawing/2014/main" id="{FDFBFF13-8DD5-4AF8-BE37-6394BE061A6A}"/>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8EC24C12-4CA8-4DEB-A7E0-E6F4EAE2BD68}"/>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3</a:t>
              </a:r>
            </a:p>
          </p:txBody>
        </p:sp>
      </p:grpSp>
      <p:sp>
        <p:nvSpPr>
          <p:cNvPr id="14" name="ZoneTexte 13">
            <a:extLst>
              <a:ext uri="{FF2B5EF4-FFF2-40B4-BE49-F238E27FC236}">
                <a16:creationId xmlns:a16="http://schemas.microsoft.com/office/drawing/2014/main" id="{D726F361-8C61-473B-BCB2-13AA2E6D9832}"/>
              </a:ext>
            </a:extLst>
          </p:cNvPr>
          <p:cNvSpPr txBox="1"/>
          <p:nvPr/>
        </p:nvSpPr>
        <p:spPr>
          <a:xfrm>
            <a:off x="241160" y="5076826"/>
            <a:ext cx="11706329" cy="646331"/>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wrap="square">
            <a:spAutoFit/>
          </a:bodyPr>
          <a:lstStyle/>
          <a:p>
            <a:r>
              <a:rPr lang="en-US" dirty="0">
                <a:latin typeface="CMU Serif" panose="02000603000000000000" pitchFamily="2" charset="0"/>
                <a:ea typeface="CMU Serif" panose="02000603000000000000" pitchFamily="2" charset="0"/>
                <a:cs typeface="CMU Serif" panose="02000603000000000000" pitchFamily="2" charset="0"/>
              </a:rPr>
              <a:t>Kinetic energy distribution released during relaxation calculated for a uniform internal energy distribution</a:t>
            </a:r>
          </a:p>
          <a:p>
            <a:r>
              <a:rPr lang="en-US" dirty="0">
                <a:latin typeface="CMU Serif" panose="02000603000000000000" pitchFamily="2" charset="0"/>
                <a:ea typeface="CMU Serif" panose="02000603000000000000" pitchFamily="2" charset="0"/>
                <a:cs typeface="CMU Serif" panose="02000603000000000000" pitchFamily="2" charset="0"/>
              </a:rPr>
              <a:t>between 0 and 10 eV and comparison between experimental and model branching ratios in insert.</a:t>
            </a:r>
          </a:p>
        </p:txBody>
      </p:sp>
      <p:sp>
        <p:nvSpPr>
          <p:cNvPr id="15" name="ZoneTexte 14">
            <a:extLst>
              <a:ext uri="{FF2B5EF4-FFF2-40B4-BE49-F238E27FC236}">
                <a16:creationId xmlns:a16="http://schemas.microsoft.com/office/drawing/2014/main" id="{4388C28B-49D7-46E3-9D6B-F14461AF22EC}"/>
              </a:ext>
            </a:extLst>
          </p:cNvPr>
          <p:cNvSpPr txBox="1"/>
          <p:nvPr/>
        </p:nvSpPr>
        <p:spPr>
          <a:xfrm>
            <a:off x="241159" y="5934670"/>
            <a:ext cx="11706329" cy="646331"/>
          </a:xfrm>
          <a:prstGeom prst="rect">
            <a:avLst/>
          </a:prstGeom>
          <a:solidFill>
            <a:srgbClr val="92D050"/>
          </a:solidFill>
          <a:effectLst>
            <a:outerShdw blurRad="50800" dist="38100" dir="2700000" algn="tl" rotWithShape="0">
              <a:prstClr val="black">
                <a:alpha val="40000"/>
              </a:prstClr>
            </a:outerShdw>
          </a:effectLst>
        </p:spPr>
        <p:txBody>
          <a:bodyPr wrap="square">
            <a:spAutoFit/>
          </a:bodyPr>
          <a:lstStyle/>
          <a:p>
            <a:r>
              <a:rPr lang="en-US" dirty="0">
                <a:latin typeface="CMU Serif" panose="02000603000000000000" pitchFamily="2" charset="0"/>
                <a:ea typeface="CMU Serif" panose="02000603000000000000" pitchFamily="2" charset="0"/>
                <a:cs typeface="CMU Serif" panose="02000603000000000000" pitchFamily="2" charset="0"/>
              </a:rPr>
              <a:t>Calculated distribution </a:t>
            </a:r>
            <a:r>
              <a:rPr lang="en-US" dirty="0" err="1">
                <a:latin typeface="CMU Serif" panose="02000603000000000000" pitchFamily="2" charset="0"/>
                <a:ea typeface="CMU Serif" panose="02000603000000000000" pitchFamily="2" charset="0"/>
                <a:cs typeface="CMU Serif" panose="02000603000000000000" pitchFamily="2" charset="0"/>
              </a:rPr>
              <a:t>normalised</a:t>
            </a:r>
            <a:r>
              <a:rPr lang="en-US" dirty="0">
                <a:latin typeface="CMU Serif" panose="02000603000000000000" pitchFamily="2" charset="0"/>
                <a:ea typeface="CMU Serif" panose="02000603000000000000" pitchFamily="2" charset="0"/>
                <a:cs typeface="CMU Serif" panose="02000603000000000000" pitchFamily="2" charset="0"/>
              </a:rPr>
              <a:t> to the same number of events (dashed line) and compared to the</a:t>
            </a:r>
          </a:p>
          <a:p>
            <a:r>
              <a:rPr lang="en-US" dirty="0">
                <a:latin typeface="CMU Serif" panose="02000603000000000000" pitchFamily="2" charset="0"/>
                <a:ea typeface="CMU Serif" panose="02000603000000000000" pitchFamily="2" charset="0"/>
                <a:cs typeface="CMU Serif" panose="02000603000000000000" pitchFamily="2" charset="0"/>
              </a:rPr>
              <a:t>experimentally measured distribution (solid line).</a:t>
            </a:r>
          </a:p>
        </p:txBody>
      </p:sp>
      <p:sp>
        <p:nvSpPr>
          <p:cNvPr id="18" name="Rectangle : coins arrondis 17">
            <a:extLst>
              <a:ext uri="{FF2B5EF4-FFF2-40B4-BE49-F238E27FC236}">
                <a16:creationId xmlns:a16="http://schemas.microsoft.com/office/drawing/2014/main" id="{22B6C1C2-146A-427F-A9FC-01EA75A386CD}"/>
              </a:ext>
            </a:extLst>
          </p:cNvPr>
          <p:cNvSpPr/>
          <p:nvPr/>
        </p:nvSpPr>
        <p:spPr>
          <a:xfrm>
            <a:off x="5110421" y="102072"/>
            <a:ext cx="3783322" cy="49638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0" i="0" dirty="0" err="1">
                <a:solidFill>
                  <a:srgbClr val="000000"/>
                </a:solidFill>
                <a:effectLst/>
                <a:latin typeface="Georgia" panose="02040502050405020303" pitchFamily="18" charset="0"/>
              </a:rPr>
              <a:t>Decisions</a:t>
            </a:r>
            <a:r>
              <a:rPr lang="fr-FR" sz="2400" b="0" i="0" dirty="0">
                <a:solidFill>
                  <a:srgbClr val="000000"/>
                </a:solidFill>
                <a:effectLst/>
                <a:latin typeface="Georgia" panose="02040502050405020303" pitchFamily="18" charset="0"/>
              </a:rPr>
              <a:t> Fragmentation</a:t>
            </a:r>
            <a:endParaRPr lang="en-US" sz="2400" dirty="0"/>
          </a:p>
        </p:txBody>
      </p:sp>
      <p:grpSp>
        <p:nvGrpSpPr>
          <p:cNvPr id="19" name="Groupe 18">
            <a:extLst>
              <a:ext uri="{FF2B5EF4-FFF2-40B4-BE49-F238E27FC236}">
                <a16:creationId xmlns:a16="http://schemas.microsoft.com/office/drawing/2014/main" id="{E24A5252-C2E9-48C8-B3CD-FD4B92A5611C}"/>
              </a:ext>
            </a:extLst>
          </p:cNvPr>
          <p:cNvGrpSpPr/>
          <p:nvPr/>
        </p:nvGrpSpPr>
        <p:grpSpPr>
          <a:xfrm>
            <a:off x="9059876" y="1345716"/>
            <a:ext cx="2692570" cy="2083284"/>
            <a:chOff x="6430409" y="2762447"/>
            <a:chExt cx="6645510" cy="1299421"/>
          </a:xfrm>
        </p:grpSpPr>
        <p:sp>
          <p:nvSpPr>
            <p:cNvPr id="20" name="ZoneTexte 19">
              <a:extLst>
                <a:ext uri="{FF2B5EF4-FFF2-40B4-BE49-F238E27FC236}">
                  <a16:creationId xmlns:a16="http://schemas.microsoft.com/office/drawing/2014/main" id="{74CFE396-DD0E-49B0-B638-241D61D04CD1}"/>
                </a:ext>
              </a:extLst>
            </p:cNvPr>
            <p:cNvSpPr txBox="1"/>
            <p:nvPr/>
          </p:nvSpPr>
          <p:spPr>
            <a:xfrm>
              <a:off x="6925377" y="2837642"/>
              <a:ext cx="6150542" cy="1200329"/>
            </a:xfrm>
            <a:prstGeom prst="rect">
              <a:avLst/>
            </a:prstGeom>
            <a:solidFill>
              <a:schemeClr val="bg1"/>
            </a:solidFill>
          </p:spPr>
          <p:txBody>
            <a:bodyPr wrap="square">
              <a:spAutoFit/>
            </a:bodyPr>
            <a:lstStyle/>
            <a:p>
              <a:r>
                <a:rPr lang="en-US" sz="1800" dirty="0">
                  <a:latin typeface="CMU Serif" panose="02000603000000000000" pitchFamily="2" charset="0"/>
                  <a:ea typeface="CMU Serif" panose="02000603000000000000" pitchFamily="2" charset="0"/>
                  <a:cs typeface="CMU Serif" panose="02000603000000000000" pitchFamily="2" charset="0"/>
                </a:rPr>
                <a:t>Formation of dimethyl ether</a:t>
              </a:r>
            </a:p>
            <a:p>
              <a:endParaRPr lang="en-US" sz="1800" dirty="0">
                <a:latin typeface="CMU Serif" panose="02000603000000000000" pitchFamily="2" charset="0"/>
                <a:ea typeface="CMU Serif" panose="02000603000000000000" pitchFamily="2" charset="0"/>
                <a:cs typeface="CMU Serif" panose="02000603000000000000" pitchFamily="2" charset="0"/>
              </a:endParaRPr>
            </a:p>
            <a:p>
              <a:endParaRPr lang="en-US" sz="1800" dirty="0">
                <a:latin typeface="CMU Serif" panose="02000603000000000000" pitchFamily="2" charset="0"/>
                <a:ea typeface="CMU Serif" panose="02000603000000000000" pitchFamily="2" charset="0"/>
                <a:cs typeface="CMU Serif" panose="02000603000000000000" pitchFamily="2" charset="0"/>
              </a:endParaRPr>
            </a:p>
            <a:p>
              <a:r>
                <a:rPr lang="en-US" sz="1800" dirty="0">
                  <a:latin typeface="CMU Serif" panose="02000603000000000000" pitchFamily="2" charset="0"/>
                  <a:ea typeface="CMU Serif" panose="02000603000000000000" pitchFamily="2" charset="0"/>
                  <a:cs typeface="CMU Serif" panose="02000603000000000000" pitchFamily="2" charset="0"/>
                </a:rPr>
                <a:t>Evaporation of a methanol molecule</a:t>
              </a:r>
            </a:p>
          </p:txBody>
        </p:sp>
        <p:sp>
          <p:nvSpPr>
            <p:cNvPr id="21" name="Signe Moins 20">
              <a:extLst>
                <a:ext uri="{FF2B5EF4-FFF2-40B4-BE49-F238E27FC236}">
                  <a16:creationId xmlns:a16="http://schemas.microsoft.com/office/drawing/2014/main" id="{6AB92DCB-F0D9-436D-8CEB-DF4F672CE590}"/>
                </a:ext>
              </a:extLst>
            </p:cNvPr>
            <p:cNvSpPr/>
            <p:nvPr/>
          </p:nvSpPr>
          <p:spPr>
            <a:xfrm>
              <a:off x="6430409" y="2762447"/>
              <a:ext cx="538292" cy="401058"/>
            </a:xfrm>
            <a:prstGeom prst="mathMinus">
              <a:avLst/>
            </a:prstGeom>
            <a:solidFill>
              <a:srgbClr val="6A9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igne Moins 21">
              <a:extLst>
                <a:ext uri="{FF2B5EF4-FFF2-40B4-BE49-F238E27FC236}">
                  <a16:creationId xmlns:a16="http://schemas.microsoft.com/office/drawing/2014/main" id="{A2904630-BE21-4EC4-8865-B9098A6BC995}"/>
                </a:ext>
              </a:extLst>
            </p:cNvPr>
            <p:cNvSpPr/>
            <p:nvPr/>
          </p:nvSpPr>
          <p:spPr>
            <a:xfrm>
              <a:off x="6430409" y="2932494"/>
              <a:ext cx="538292" cy="401058"/>
            </a:xfrm>
            <a:prstGeom prst="mathMinus">
              <a:avLst/>
            </a:prstGeom>
            <a:solidFill>
              <a:srgbClr val="3CB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igne Moins 22">
              <a:extLst>
                <a:ext uri="{FF2B5EF4-FFF2-40B4-BE49-F238E27FC236}">
                  <a16:creationId xmlns:a16="http://schemas.microsoft.com/office/drawing/2014/main" id="{A583454C-A336-4D3B-8A47-8702B5ED8A65}"/>
                </a:ext>
              </a:extLst>
            </p:cNvPr>
            <p:cNvSpPr/>
            <p:nvPr/>
          </p:nvSpPr>
          <p:spPr>
            <a:xfrm>
              <a:off x="6430409" y="3660810"/>
              <a:ext cx="538292" cy="401058"/>
            </a:xfrm>
            <a:prstGeom prst="mathMinus">
              <a:avLst/>
            </a:prstGeom>
            <a:solidFill>
              <a:srgbClr val="F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Espace réservé du numéro de diapositive 1">
            <a:extLst>
              <a:ext uri="{FF2B5EF4-FFF2-40B4-BE49-F238E27FC236}">
                <a16:creationId xmlns:a16="http://schemas.microsoft.com/office/drawing/2014/main" id="{0F6D166D-763A-49C1-9E13-6CE2795EC404}"/>
              </a:ext>
            </a:extLst>
          </p:cNvPr>
          <p:cNvSpPr>
            <a:spLocks noGrp="1"/>
          </p:cNvSpPr>
          <p:nvPr>
            <p:ph type="sldNum" sz="quarter" idx="12"/>
          </p:nvPr>
        </p:nvSpPr>
        <p:spPr/>
        <p:txBody>
          <a:bodyPr/>
          <a:lstStyle/>
          <a:p>
            <a:fld id="{AB713C98-7C4D-4240-8C47-4B7C20CEC074}" type="slidenum">
              <a:rPr lang="en-US" smtClean="0"/>
              <a:t>19</a:t>
            </a:fld>
            <a:endParaRPr lang="en-US"/>
          </a:p>
        </p:txBody>
      </p:sp>
    </p:spTree>
    <p:extLst>
      <p:ext uri="{BB962C8B-B14F-4D97-AF65-F5344CB8AC3E}">
        <p14:creationId xmlns:p14="http://schemas.microsoft.com/office/powerpoint/2010/main" val="4090573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5A86B16-07F9-44BB-BA27-042A3D75660B}"/>
              </a:ext>
            </a:extLst>
          </p:cNvPr>
          <p:cNvPicPr>
            <a:picLocks noChangeAspect="1"/>
          </p:cNvPicPr>
          <p:nvPr/>
        </p:nvPicPr>
        <p:blipFill>
          <a:blip r:embed="rId3"/>
          <a:stretch>
            <a:fillRect/>
          </a:stretch>
        </p:blipFill>
        <p:spPr>
          <a:xfrm>
            <a:off x="643100" y="180254"/>
            <a:ext cx="11072649" cy="6497492"/>
          </a:xfrm>
          <a:prstGeom prst="rect">
            <a:avLst/>
          </a:prstGeom>
        </p:spPr>
      </p:pic>
      <p:sp>
        <p:nvSpPr>
          <p:cNvPr id="2" name="Espace réservé du numéro de diapositive 1">
            <a:extLst>
              <a:ext uri="{FF2B5EF4-FFF2-40B4-BE49-F238E27FC236}">
                <a16:creationId xmlns:a16="http://schemas.microsoft.com/office/drawing/2014/main" id="{9EB27B13-2034-4000-B549-E46619965D9E}"/>
              </a:ext>
            </a:extLst>
          </p:cNvPr>
          <p:cNvSpPr>
            <a:spLocks noGrp="1"/>
          </p:cNvSpPr>
          <p:nvPr>
            <p:ph type="sldNum" sz="quarter" idx="12"/>
          </p:nvPr>
        </p:nvSpPr>
        <p:spPr/>
        <p:txBody>
          <a:bodyPr/>
          <a:lstStyle/>
          <a:p>
            <a:fld id="{AB713C98-7C4D-4240-8C47-4B7C20CEC074}" type="slidenum">
              <a:rPr lang="en-US" smtClean="0"/>
              <a:t>2</a:t>
            </a:fld>
            <a:endParaRPr lang="en-US"/>
          </a:p>
        </p:txBody>
      </p:sp>
    </p:spTree>
    <p:extLst>
      <p:ext uri="{BB962C8B-B14F-4D97-AF65-F5344CB8AC3E}">
        <p14:creationId xmlns:p14="http://schemas.microsoft.com/office/powerpoint/2010/main" val="978169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5D12B692-526F-45A8-863B-61C0FE73DCC3}"/>
              </a:ext>
            </a:extLst>
          </p:cNvPr>
          <p:cNvGrpSpPr/>
          <p:nvPr/>
        </p:nvGrpSpPr>
        <p:grpSpPr>
          <a:xfrm>
            <a:off x="-107950" y="17616"/>
            <a:ext cx="10637462" cy="869950"/>
            <a:chOff x="-107950" y="17616"/>
            <a:chExt cx="10637462" cy="869950"/>
          </a:xfrm>
        </p:grpSpPr>
        <p:sp>
          <p:nvSpPr>
            <p:cNvPr id="4" name="Ellipse 3">
              <a:extLst>
                <a:ext uri="{FF2B5EF4-FFF2-40B4-BE49-F238E27FC236}">
                  <a16:creationId xmlns:a16="http://schemas.microsoft.com/office/drawing/2014/main" id="{BDC99E89-2C27-4B15-8234-7EF70B17F7DB}"/>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594823FF-2EAC-4127-8DD5-816A8A6B1278}"/>
                </a:ext>
              </a:extLst>
            </p:cNvPr>
            <p:cNvSpPr txBox="1"/>
            <p:nvPr/>
          </p:nvSpPr>
          <p:spPr>
            <a:xfrm>
              <a:off x="1415364" y="206221"/>
              <a:ext cx="9114148" cy="523220"/>
            </a:xfrm>
            <a:prstGeom prst="rect">
              <a:avLst/>
            </a:prstGeom>
            <a:noFill/>
          </p:spPr>
          <p:txBody>
            <a:bodyPr wrap="square">
              <a:spAutoFit/>
            </a:bodyPr>
            <a:lstStyle/>
            <a:p>
              <a:r>
                <a:rPr lang="fr-FR" sz="2800" b="1" dirty="0" err="1">
                  <a:latin typeface="CMU Serif" panose="02000603000000000000" pitchFamily="2" charset="0"/>
                  <a:ea typeface="CMU Serif" panose="02000603000000000000" pitchFamily="2" charset="0"/>
                  <a:cs typeface="CMU Serif" panose="02000603000000000000" pitchFamily="2" charset="0"/>
                </a:rPr>
                <a:t>Exploring</a:t>
              </a:r>
              <a:r>
                <a:rPr lang="fr-FR" sz="2800" b="1" dirty="0">
                  <a:latin typeface="CMU Serif" panose="02000603000000000000" pitchFamily="2" charset="0"/>
                  <a:ea typeface="CMU Serif" panose="02000603000000000000" pitchFamily="2" charset="0"/>
                  <a:cs typeface="CMU Serif" panose="02000603000000000000" pitchFamily="2" charset="0"/>
                </a:rPr>
                <a:t> </a:t>
              </a:r>
              <a:r>
                <a:rPr lang="fr-FR" sz="2800" b="1" dirty="0" err="1">
                  <a:latin typeface="CMU Serif" panose="02000603000000000000" pitchFamily="2" charset="0"/>
                  <a:ea typeface="CMU Serif" panose="02000603000000000000" pitchFamily="2" charset="0"/>
                  <a:cs typeface="CMU Serif" panose="02000603000000000000" pitchFamily="2" charset="0"/>
                </a:rPr>
                <a:t>limits</a:t>
              </a:r>
              <a:r>
                <a:rPr lang="fr-FR" sz="2800" b="1" dirty="0">
                  <a:latin typeface="CMU Serif" panose="02000603000000000000" pitchFamily="2" charset="0"/>
                  <a:ea typeface="CMU Serif" panose="02000603000000000000" pitchFamily="2" charset="0"/>
                  <a:cs typeface="CMU Serif" panose="02000603000000000000" pitchFamily="2" charset="0"/>
                </a:rPr>
                <a:t> of the model</a:t>
              </a:r>
            </a:p>
          </p:txBody>
        </p:sp>
        <p:sp>
          <p:nvSpPr>
            <p:cNvPr id="6" name="Rectangle 5">
              <a:extLst>
                <a:ext uri="{FF2B5EF4-FFF2-40B4-BE49-F238E27FC236}">
                  <a16:creationId xmlns:a16="http://schemas.microsoft.com/office/drawing/2014/main" id="{C672CC87-EB86-4A99-9F65-C631406AE115}"/>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lipse 6">
              <a:extLst>
                <a:ext uri="{FF2B5EF4-FFF2-40B4-BE49-F238E27FC236}">
                  <a16:creationId xmlns:a16="http://schemas.microsoft.com/office/drawing/2014/main" id="{65A4BFFA-C779-471E-AB63-9AEE0EC6E3BD}"/>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3</a:t>
              </a:r>
            </a:p>
          </p:txBody>
        </p:sp>
      </p:grpSp>
      <p:pic>
        <p:nvPicPr>
          <p:cNvPr id="32" name="Image 31">
            <a:extLst>
              <a:ext uri="{FF2B5EF4-FFF2-40B4-BE49-F238E27FC236}">
                <a16:creationId xmlns:a16="http://schemas.microsoft.com/office/drawing/2014/main" id="{EF4FE681-CFF5-426C-A940-528F4041E925}"/>
              </a:ext>
            </a:extLst>
          </p:cNvPr>
          <p:cNvPicPr>
            <a:picLocks noChangeAspect="1"/>
          </p:cNvPicPr>
          <p:nvPr/>
        </p:nvPicPr>
        <p:blipFill>
          <a:blip r:embed="rId3">
            <a:alphaModFix amt="20000"/>
          </a:blip>
          <a:stretch>
            <a:fillRect/>
          </a:stretch>
        </p:blipFill>
        <p:spPr>
          <a:xfrm>
            <a:off x="-7249" y="1405770"/>
            <a:ext cx="6356436" cy="4224518"/>
          </a:xfrm>
          <a:prstGeom prst="rect">
            <a:avLst/>
          </a:prstGeom>
        </p:spPr>
      </p:pic>
      <p:sp>
        <p:nvSpPr>
          <p:cNvPr id="33" name="Rectangle 32">
            <a:extLst>
              <a:ext uri="{FF2B5EF4-FFF2-40B4-BE49-F238E27FC236}">
                <a16:creationId xmlns:a16="http://schemas.microsoft.com/office/drawing/2014/main" id="{16A39BD7-5C5A-4355-8E55-F8586CBA829C}"/>
              </a:ext>
            </a:extLst>
          </p:cNvPr>
          <p:cNvSpPr/>
          <p:nvPr/>
        </p:nvSpPr>
        <p:spPr>
          <a:xfrm>
            <a:off x="7345345" y="1155560"/>
            <a:ext cx="2602523" cy="653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9">
            <a:extLst>
              <a:ext uri="{FF2B5EF4-FFF2-40B4-BE49-F238E27FC236}">
                <a16:creationId xmlns:a16="http://schemas.microsoft.com/office/drawing/2014/main" id="{A4107913-E22D-4F3E-9085-D9EB913B04BA}"/>
              </a:ext>
            </a:extLst>
          </p:cNvPr>
          <p:cNvPicPr>
            <a:picLocks noChangeAspect="1"/>
          </p:cNvPicPr>
          <p:nvPr/>
        </p:nvPicPr>
        <p:blipFill>
          <a:blip r:embed="rId4"/>
          <a:stretch>
            <a:fillRect/>
          </a:stretch>
        </p:blipFill>
        <p:spPr>
          <a:xfrm>
            <a:off x="6572251" y="1526531"/>
            <a:ext cx="5151566" cy="4260530"/>
          </a:xfrm>
          <a:prstGeom prst="rect">
            <a:avLst/>
          </a:prstGeom>
        </p:spPr>
      </p:pic>
      <p:sp>
        <p:nvSpPr>
          <p:cNvPr id="11" name="ZoneTexte 10">
            <a:extLst>
              <a:ext uri="{FF2B5EF4-FFF2-40B4-BE49-F238E27FC236}">
                <a16:creationId xmlns:a16="http://schemas.microsoft.com/office/drawing/2014/main" id="{0707C7CD-797A-4E8B-B3D3-3A233EB232EB}"/>
              </a:ext>
            </a:extLst>
          </p:cNvPr>
          <p:cNvSpPr txBox="1"/>
          <p:nvPr/>
        </p:nvSpPr>
        <p:spPr>
          <a:xfrm>
            <a:off x="341644" y="5982364"/>
            <a:ext cx="11515411" cy="369332"/>
          </a:xfrm>
          <a:prstGeom prst="rect">
            <a:avLst/>
          </a:prstGeom>
          <a:solidFill>
            <a:srgbClr val="FFE699"/>
          </a:solidFill>
          <a:effectLst>
            <a:outerShdw blurRad="50800" dist="38100" dir="5400000" algn="t" rotWithShape="0">
              <a:prstClr val="black">
                <a:alpha val="40000"/>
              </a:prstClr>
            </a:outerShdw>
          </a:effectLst>
        </p:spPr>
        <p:txBody>
          <a:bodyPr wrap="square">
            <a:spAutoFit/>
          </a:bodyPr>
          <a:lstStyle/>
          <a:p>
            <a:pPr algn="ctr"/>
            <a:r>
              <a:rPr lang="en-US" dirty="0">
                <a:latin typeface="CMU Serif" panose="02000603000000000000" pitchFamily="2" charset="0"/>
                <a:ea typeface="CMU Serif" panose="02000603000000000000" pitchFamily="2" charset="0"/>
                <a:cs typeface="CMU Serif" panose="02000603000000000000" pitchFamily="2" charset="0"/>
              </a:rPr>
              <a:t>The probability curve for the evaporation channel is significantly steeper compared to before</a:t>
            </a:r>
          </a:p>
        </p:txBody>
      </p:sp>
      <p:sp>
        <p:nvSpPr>
          <p:cNvPr id="12" name="Rectangle : coins arrondis 11">
            <a:extLst>
              <a:ext uri="{FF2B5EF4-FFF2-40B4-BE49-F238E27FC236}">
                <a16:creationId xmlns:a16="http://schemas.microsoft.com/office/drawing/2014/main" id="{D677D274-3FC3-4179-BB0D-FB077D10D8C8}"/>
              </a:ext>
            </a:extLst>
          </p:cNvPr>
          <p:cNvSpPr/>
          <p:nvPr/>
        </p:nvSpPr>
        <p:spPr>
          <a:xfrm>
            <a:off x="7661709" y="587367"/>
            <a:ext cx="3433836" cy="60039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0" i="0" dirty="0">
                <a:solidFill>
                  <a:schemeClr val="bg1">
                    <a:lumMod val="75000"/>
                  </a:schemeClr>
                </a:solidFill>
                <a:effectLst/>
                <a:latin typeface="Georgia" panose="02040502050405020303" pitchFamily="18" charset="0"/>
              </a:rPr>
              <a:t>Method </a:t>
            </a:r>
            <a:r>
              <a:rPr lang="fr-FR" sz="2400" b="0" i="0" dirty="0" err="1">
                <a:solidFill>
                  <a:schemeClr val="bg1">
                    <a:lumMod val="75000"/>
                  </a:schemeClr>
                </a:solidFill>
                <a:effectLst/>
                <a:latin typeface="Georgia" panose="02040502050405020303" pitchFamily="18" charset="0"/>
              </a:rPr>
              <a:t>parameters</a:t>
            </a:r>
            <a:endParaRPr lang="en-US" sz="2400" dirty="0">
              <a:solidFill>
                <a:schemeClr val="bg1">
                  <a:lumMod val="75000"/>
                </a:schemeClr>
              </a:solidFill>
            </a:endParaRPr>
          </a:p>
        </p:txBody>
      </p:sp>
      <p:sp>
        <p:nvSpPr>
          <p:cNvPr id="2" name="Espace réservé du numéro de diapositive 1">
            <a:extLst>
              <a:ext uri="{FF2B5EF4-FFF2-40B4-BE49-F238E27FC236}">
                <a16:creationId xmlns:a16="http://schemas.microsoft.com/office/drawing/2014/main" id="{812CC50B-FF2F-48AB-8E88-8DDC381E9230}"/>
              </a:ext>
            </a:extLst>
          </p:cNvPr>
          <p:cNvSpPr>
            <a:spLocks noGrp="1"/>
          </p:cNvSpPr>
          <p:nvPr>
            <p:ph type="sldNum" sz="quarter" idx="12"/>
          </p:nvPr>
        </p:nvSpPr>
        <p:spPr/>
        <p:txBody>
          <a:bodyPr/>
          <a:lstStyle/>
          <a:p>
            <a:fld id="{AB713C98-7C4D-4240-8C47-4B7C20CEC074}" type="slidenum">
              <a:rPr lang="en-US" smtClean="0"/>
              <a:t>20</a:t>
            </a:fld>
            <a:endParaRPr lang="en-US"/>
          </a:p>
        </p:txBody>
      </p:sp>
    </p:spTree>
    <p:extLst>
      <p:ext uri="{BB962C8B-B14F-4D97-AF65-F5344CB8AC3E}">
        <p14:creationId xmlns:p14="http://schemas.microsoft.com/office/powerpoint/2010/main" val="1610727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2C09ED1-AE69-4A93-86D2-EB00D980808F}"/>
              </a:ext>
            </a:extLst>
          </p:cNvPr>
          <p:cNvPicPr>
            <a:picLocks noChangeAspect="1"/>
          </p:cNvPicPr>
          <p:nvPr/>
        </p:nvPicPr>
        <p:blipFill>
          <a:blip r:embed="rId2">
            <a:alphaModFix amt="20000"/>
          </a:blip>
          <a:stretch>
            <a:fillRect/>
          </a:stretch>
        </p:blipFill>
        <p:spPr>
          <a:xfrm>
            <a:off x="110267" y="1440378"/>
            <a:ext cx="5151566" cy="4224894"/>
          </a:xfrm>
          <a:prstGeom prst="rect">
            <a:avLst/>
          </a:prstGeom>
        </p:spPr>
      </p:pic>
      <p:sp>
        <p:nvSpPr>
          <p:cNvPr id="3" name="Rectangle 2">
            <a:extLst>
              <a:ext uri="{FF2B5EF4-FFF2-40B4-BE49-F238E27FC236}">
                <a16:creationId xmlns:a16="http://schemas.microsoft.com/office/drawing/2014/main" id="{8D34CA45-CC1E-48FF-B3DC-1CB9A8385BA6}"/>
              </a:ext>
            </a:extLst>
          </p:cNvPr>
          <p:cNvSpPr/>
          <p:nvPr/>
        </p:nvSpPr>
        <p:spPr>
          <a:xfrm>
            <a:off x="1619250" y="1323975"/>
            <a:ext cx="24955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e 3">
            <a:extLst>
              <a:ext uri="{FF2B5EF4-FFF2-40B4-BE49-F238E27FC236}">
                <a16:creationId xmlns:a16="http://schemas.microsoft.com/office/drawing/2014/main" id="{0F3A58FC-16F4-4A50-99B0-74251C7044A7}"/>
              </a:ext>
            </a:extLst>
          </p:cNvPr>
          <p:cNvGrpSpPr/>
          <p:nvPr/>
        </p:nvGrpSpPr>
        <p:grpSpPr>
          <a:xfrm>
            <a:off x="-107950" y="17616"/>
            <a:ext cx="10637462" cy="869950"/>
            <a:chOff x="-107950" y="17616"/>
            <a:chExt cx="10637462" cy="869950"/>
          </a:xfrm>
        </p:grpSpPr>
        <p:sp>
          <p:nvSpPr>
            <p:cNvPr id="5" name="Ellipse 4">
              <a:extLst>
                <a:ext uri="{FF2B5EF4-FFF2-40B4-BE49-F238E27FC236}">
                  <a16:creationId xmlns:a16="http://schemas.microsoft.com/office/drawing/2014/main" id="{31F69E03-D685-4102-A060-74ADC6FFF3E5}"/>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DA1F6A8E-C4E7-4592-98C3-749A24730385}"/>
                </a:ext>
              </a:extLst>
            </p:cNvPr>
            <p:cNvSpPr txBox="1"/>
            <p:nvPr/>
          </p:nvSpPr>
          <p:spPr>
            <a:xfrm>
              <a:off x="1415364" y="206221"/>
              <a:ext cx="9114148" cy="523220"/>
            </a:xfrm>
            <a:prstGeom prst="rect">
              <a:avLst/>
            </a:prstGeom>
            <a:noFill/>
          </p:spPr>
          <p:txBody>
            <a:bodyPr wrap="square">
              <a:spAutoFit/>
            </a:bodyPr>
            <a:lstStyle/>
            <a:p>
              <a:r>
                <a:rPr lang="fr-FR" sz="2800" b="1" dirty="0">
                  <a:latin typeface="CMU Serif" panose="02000603000000000000" pitchFamily="2" charset="0"/>
                  <a:ea typeface="CMU Serif" panose="02000603000000000000" pitchFamily="2" charset="0"/>
                  <a:cs typeface="CMU Serif" panose="02000603000000000000" pitchFamily="2" charset="0"/>
                </a:rPr>
                <a:t>Evolution of </a:t>
              </a:r>
              <a:r>
                <a:rPr lang="fr-FR" sz="2800" b="1" dirty="0" err="1">
                  <a:latin typeface="CMU Serif" panose="02000603000000000000" pitchFamily="2" charset="0"/>
                  <a:ea typeface="CMU Serif" panose="02000603000000000000" pitchFamily="2" charset="0"/>
                  <a:cs typeface="CMU Serif" panose="02000603000000000000" pitchFamily="2" charset="0"/>
                </a:rPr>
                <a:t>probability</a:t>
              </a:r>
              <a:r>
                <a:rPr lang="fr-FR" sz="2800" b="1" dirty="0">
                  <a:latin typeface="CMU Serif" panose="02000603000000000000" pitchFamily="2" charset="0"/>
                  <a:ea typeface="CMU Serif" panose="02000603000000000000" pitchFamily="2" charset="0"/>
                  <a:cs typeface="CMU Serif" panose="02000603000000000000" pitchFamily="2" charset="0"/>
                </a:rPr>
                <a:t> </a:t>
              </a:r>
              <a:r>
                <a:rPr lang="fr-FR" sz="2800" b="1" dirty="0" err="1">
                  <a:latin typeface="CMU Serif" panose="02000603000000000000" pitchFamily="2" charset="0"/>
                  <a:ea typeface="CMU Serif" panose="02000603000000000000" pitchFamily="2" charset="0"/>
                  <a:cs typeface="CMU Serif" panose="02000603000000000000" pitchFamily="2" charset="0"/>
                </a:rPr>
                <a:t>with</a:t>
              </a:r>
              <a:r>
                <a:rPr lang="fr-FR" sz="2800" b="1" dirty="0">
                  <a:latin typeface="CMU Serif" panose="02000603000000000000" pitchFamily="2" charset="0"/>
                  <a:ea typeface="CMU Serif" panose="02000603000000000000" pitchFamily="2" charset="0"/>
                  <a:cs typeface="CMU Serif" panose="02000603000000000000" pitchFamily="2" charset="0"/>
                </a:rPr>
                <a:t> the correction</a:t>
              </a:r>
            </a:p>
          </p:txBody>
        </p:sp>
        <p:sp>
          <p:nvSpPr>
            <p:cNvPr id="7" name="Rectangle 6">
              <a:extLst>
                <a:ext uri="{FF2B5EF4-FFF2-40B4-BE49-F238E27FC236}">
                  <a16:creationId xmlns:a16="http://schemas.microsoft.com/office/drawing/2014/main" id="{4C92613A-5AEA-421C-833A-8C0888920F3B}"/>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lipse 7">
              <a:extLst>
                <a:ext uri="{FF2B5EF4-FFF2-40B4-BE49-F238E27FC236}">
                  <a16:creationId xmlns:a16="http://schemas.microsoft.com/office/drawing/2014/main" id="{08015C74-E14B-41D3-BFD1-88E14FD3A70D}"/>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3</a:t>
              </a:r>
            </a:p>
          </p:txBody>
        </p:sp>
      </p:grpSp>
      <p:sp>
        <p:nvSpPr>
          <p:cNvPr id="9" name="ZoneTexte 8">
            <a:extLst>
              <a:ext uri="{FF2B5EF4-FFF2-40B4-BE49-F238E27FC236}">
                <a16:creationId xmlns:a16="http://schemas.microsoft.com/office/drawing/2014/main" id="{DBBCE511-C1B2-480A-9CF8-0484F805E89C}"/>
              </a:ext>
            </a:extLst>
          </p:cNvPr>
          <p:cNvSpPr txBox="1"/>
          <p:nvPr/>
        </p:nvSpPr>
        <p:spPr>
          <a:xfrm>
            <a:off x="-256852" y="1508882"/>
            <a:ext cx="6730163" cy="338554"/>
          </a:xfrm>
          <a:prstGeom prst="rect">
            <a:avLst/>
          </a:prstGeom>
          <a:noFill/>
        </p:spPr>
        <p:txBody>
          <a:bodyPr wrap="square" rtlCol="0">
            <a:spAutoFit/>
          </a:bodyPr>
          <a:lstStyle/>
          <a:p>
            <a:pPr algn="ctr"/>
            <a:r>
              <a:rPr lang="en-US" sz="1600" b="1" dirty="0">
                <a:solidFill>
                  <a:schemeClr val="bg1">
                    <a:lumMod val="95000"/>
                  </a:schemeClr>
                </a:solidFill>
                <a:latin typeface="Arial" panose="020B0604020202020204" pitchFamily="34" charset="0"/>
                <a:cs typeface="Arial" panose="020B0604020202020204" pitchFamily="34" charset="0"/>
              </a:rPr>
              <a:t>Observation of the competition relaxation channels</a:t>
            </a:r>
          </a:p>
        </p:txBody>
      </p:sp>
      <p:pic>
        <p:nvPicPr>
          <p:cNvPr id="11" name="Image 10">
            <a:extLst>
              <a:ext uri="{FF2B5EF4-FFF2-40B4-BE49-F238E27FC236}">
                <a16:creationId xmlns:a16="http://schemas.microsoft.com/office/drawing/2014/main" id="{5AB4EFA6-476A-46CD-B2E2-F571B5DE9C38}"/>
              </a:ext>
            </a:extLst>
          </p:cNvPr>
          <p:cNvPicPr>
            <a:picLocks noChangeAspect="1"/>
          </p:cNvPicPr>
          <p:nvPr/>
        </p:nvPicPr>
        <p:blipFill>
          <a:blip r:embed="rId3"/>
          <a:stretch>
            <a:fillRect/>
          </a:stretch>
        </p:blipFill>
        <p:spPr>
          <a:xfrm>
            <a:off x="6261702" y="1535628"/>
            <a:ext cx="5244497" cy="4337388"/>
          </a:xfrm>
          <a:prstGeom prst="rect">
            <a:avLst/>
          </a:prstGeom>
        </p:spPr>
      </p:pic>
      <p:sp>
        <p:nvSpPr>
          <p:cNvPr id="12" name="ZoneTexte 11">
            <a:extLst>
              <a:ext uri="{FF2B5EF4-FFF2-40B4-BE49-F238E27FC236}">
                <a16:creationId xmlns:a16="http://schemas.microsoft.com/office/drawing/2014/main" id="{55692CD4-B8A5-4A40-BEC5-F1E378193047}"/>
              </a:ext>
            </a:extLst>
          </p:cNvPr>
          <p:cNvSpPr txBox="1"/>
          <p:nvPr/>
        </p:nvSpPr>
        <p:spPr>
          <a:xfrm>
            <a:off x="417513" y="6053043"/>
            <a:ext cx="11688378" cy="646331"/>
          </a:xfrm>
          <a:prstGeom prst="rect">
            <a:avLst/>
          </a:prstGeom>
          <a:solidFill>
            <a:schemeClr val="accent6">
              <a:lumMod val="40000"/>
              <a:lumOff val="60000"/>
            </a:schemeClr>
          </a:solidFill>
          <a:effectLst>
            <a:outerShdw blurRad="50800" dist="38100" dir="8100000" algn="tr" rotWithShape="0">
              <a:prstClr val="black">
                <a:alpha val="40000"/>
              </a:prstClr>
            </a:outerShdw>
          </a:effectLst>
        </p:spPr>
        <p:txBody>
          <a:bodyPr wrap="square">
            <a:spAutoFit/>
          </a:bodyPr>
          <a:lstStyle/>
          <a:p>
            <a:pPr algn="ctr"/>
            <a:r>
              <a:rPr lang="en-US" b="0" i="0" dirty="0">
                <a:effectLst/>
                <a:latin typeface="CMU Serif" panose="02000603000000000000" pitchFamily="2" charset="0"/>
                <a:ea typeface="CMU Serif" panose="02000603000000000000" pitchFamily="2" charset="0"/>
                <a:cs typeface="CMU Serif" panose="02000603000000000000" pitchFamily="2" charset="0"/>
              </a:rPr>
              <a:t>The shift in time rates reveals a significantly different observation of the competition, with the evaporation path now occurring much more frequently.</a:t>
            </a:r>
            <a:endParaRPr lang="en-US" dirty="0">
              <a:latin typeface="CMU Serif" panose="02000603000000000000" pitchFamily="2" charset="0"/>
              <a:ea typeface="CMU Serif" panose="02000603000000000000" pitchFamily="2" charset="0"/>
              <a:cs typeface="CMU Serif" panose="02000603000000000000" pitchFamily="2" charset="0"/>
            </a:endParaRPr>
          </a:p>
        </p:txBody>
      </p:sp>
      <p:sp>
        <p:nvSpPr>
          <p:cNvPr id="13" name="Rectangle : coins arrondis 12">
            <a:extLst>
              <a:ext uri="{FF2B5EF4-FFF2-40B4-BE49-F238E27FC236}">
                <a16:creationId xmlns:a16="http://schemas.microsoft.com/office/drawing/2014/main" id="{30D76F23-C107-4997-98EF-FF4CBDC49076}"/>
              </a:ext>
            </a:extLst>
          </p:cNvPr>
          <p:cNvSpPr/>
          <p:nvPr/>
        </p:nvSpPr>
        <p:spPr>
          <a:xfrm>
            <a:off x="4301961" y="781779"/>
            <a:ext cx="3919482" cy="60039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0" i="0" dirty="0" err="1">
                <a:solidFill>
                  <a:schemeClr val="bg1">
                    <a:lumMod val="75000"/>
                  </a:schemeClr>
                </a:solidFill>
                <a:effectLst/>
                <a:latin typeface="Georgia" panose="02040502050405020303" pitchFamily="18" charset="0"/>
              </a:rPr>
              <a:t>Decisions</a:t>
            </a:r>
            <a:r>
              <a:rPr lang="fr-FR" sz="2400" b="0" i="0" dirty="0">
                <a:solidFill>
                  <a:schemeClr val="bg1">
                    <a:lumMod val="75000"/>
                  </a:schemeClr>
                </a:solidFill>
                <a:effectLst/>
                <a:latin typeface="Georgia" panose="02040502050405020303" pitchFamily="18" charset="0"/>
              </a:rPr>
              <a:t> Fragmentation</a:t>
            </a:r>
            <a:endParaRPr lang="en-US" sz="2400" dirty="0">
              <a:solidFill>
                <a:schemeClr val="bg1">
                  <a:lumMod val="75000"/>
                </a:schemeClr>
              </a:solidFill>
            </a:endParaRPr>
          </a:p>
        </p:txBody>
      </p:sp>
      <p:sp>
        <p:nvSpPr>
          <p:cNvPr id="15" name="ZoneTexte 14">
            <a:extLst>
              <a:ext uri="{FF2B5EF4-FFF2-40B4-BE49-F238E27FC236}">
                <a16:creationId xmlns:a16="http://schemas.microsoft.com/office/drawing/2014/main" id="{C6B8C11C-6992-42B7-BB8A-8E2781531DC1}"/>
              </a:ext>
            </a:extLst>
          </p:cNvPr>
          <p:cNvSpPr txBox="1"/>
          <p:nvPr/>
        </p:nvSpPr>
        <p:spPr>
          <a:xfrm>
            <a:off x="8190263" y="860754"/>
            <a:ext cx="2820003" cy="584775"/>
          </a:xfrm>
          <a:prstGeom prst="rect">
            <a:avLst/>
          </a:prstGeom>
          <a:noFill/>
        </p:spPr>
        <p:txBody>
          <a:bodyPr wrap="none" rtlCol="0">
            <a:spAutoFit/>
          </a:bodyPr>
          <a:lstStyle/>
          <a:p>
            <a:r>
              <a:rPr lang="fr-FR" sz="3200" i="1" dirty="0">
                <a:solidFill>
                  <a:schemeClr val="bg1">
                    <a:lumMod val="75000"/>
                  </a:schemeClr>
                </a:solidFill>
                <a:latin typeface="CMU Serif" panose="02000603000000000000" pitchFamily="2" charset="0"/>
                <a:ea typeface="CMU Serif" panose="02000603000000000000" pitchFamily="2" charset="0"/>
                <a:cs typeface="CMU Serif" panose="02000603000000000000" pitchFamily="2" charset="0"/>
              </a:rPr>
              <a:t>Time </a:t>
            </a:r>
            <a:r>
              <a:rPr lang="fr-FR" sz="3200" i="1" dirty="0" err="1">
                <a:solidFill>
                  <a:schemeClr val="bg1">
                    <a:lumMod val="75000"/>
                  </a:schemeClr>
                </a:solidFill>
                <a:latin typeface="CMU Serif" panose="02000603000000000000" pitchFamily="2" charset="0"/>
                <a:ea typeface="CMU Serif" panose="02000603000000000000" pitchFamily="2" charset="0"/>
                <a:cs typeface="CMU Serif" panose="02000603000000000000" pitchFamily="2" charset="0"/>
              </a:rPr>
              <a:t>Decision</a:t>
            </a:r>
            <a:endParaRPr lang="en-US" sz="3200" i="1" dirty="0">
              <a:solidFill>
                <a:schemeClr val="bg1">
                  <a:lumMod val="75000"/>
                </a:schemeClr>
              </a:solidFill>
              <a:latin typeface="CMU Serif" panose="02000603000000000000" pitchFamily="2" charset="0"/>
              <a:ea typeface="CMU Serif" panose="02000603000000000000" pitchFamily="2" charset="0"/>
              <a:cs typeface="CMU Serif" panose="02000603000000000000" pitchFamily="2" charset="0"/>
            </a:endParaRPr>
          </a:p>
        </p:txBody>
      </p:sp>
      <p:sp>
        <p:nvSpPr>
          <p:cNvPr id="10" name="Espace réservé du numéro de diapositive 9">
            <a:extLst>
              <a:ext uri="{FF2B5EF4-FFF2-40B4-BE49-F238E27FC236}">
                <a16:creationId xmlns:a16="http://schemas.microsoft.com/office/drawing/2014/main" id="{6CCF116B-C483-4AAE-A387-7EEA295C661F}"/>
              </a:ext>
            </a:extLst>
          </p:cNvPr>
          <p:cNvSpPr>
            <a:spLocks noGrp="1"/>
          </p:cNvSpPr>
          <p:nvPr>
            <p:ph type="sldNum" sz="quarter" idx="12"/>
          </p:nvPr>
        </p:nvSpPr>
        <p:spPr/>
        <p:txBody>
          <a:bodyPr/>
          <a:lstStyle/>
          <a:p>
            <a:fld id="{AB713C98-7C4D-4240-8C47-4B7C20CEC074}" type="slidenum">
              <a:rPr lang="en-US" smtClean="0"/>
              <a:t>21</a:t>
            </a:fld>
            <a:endParaRPr lang="en-US"/>
          </a:p>
        </p:txBody>
      </p:sp>
    </p:spTree>
    <p:extLst>
      <p:ext uri="{BB962C8B-B14F-4D97-AF65-F5344CB8AC3E}">
        <p14:creationId xmlns:p14="http://schemas.microsoft.com/office/powerpoint/2010/main" val="2356608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49567CE5-C74B-420B-BE6A-3AC43AF4A733}"/>
              </a:ext>
            </a:extLst>
          </p:cNvPr>
          <p:cNvGrpSpPr/>
          <p:nvPr/>
        </p:nvGrpSpPr>
        <p:grpSpPr>
          <a:xfrm>
            <a:off x="-107950" y="17616"/>
            <a:ext cx="10637462" cy="869950"/>
            <a:chOff x="-107950" y="17616"/>
            <a:chExt cx="10637462" cy="869950"/>
          </a:xfrm>
        </p:grpSpPr>
        <p:sp>
          <p:nvSpPr>
            <p:cNvPr id="5" name="Ellipse 4">
              <a:extLst>
                <a:ext uri="{FF2B5EF4-FFF2-40B4-BE49-F238E27FC236}">
                  <a16:creationId xmlns:a16="http://schemas.microsoft.com/office/drawing/2014/main" id="{75CDDE1A-26AB-4AAF-96F9-050E75021A41}"/>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3419F12-A3AB-41EC-BA10-6D905B2C67EC}"/>
                </a:ext>
              </a:extLst>
            </p:cNvPr>
            <p:cNvSpPr txBox="1"/>
            <p:nvPr/>
          </p:nvSpPr>
          <p:spPr>
            <a:xfrm>
              <a:off x="1415364" y="206221"/>
              <a:ext cx="9114148" cy="523220"/>
            </a:xfrm>
            <a:prstGeom prst="rect">
              <a:avLst/>
            </a:prstGeom>
            <a:noFill/>
          </p:spPr>
          <p:txBody>
            <a:bodyPr wrap="square">
              <a:spAutoFit/>
            </a:bodyPr>
            <a:lstStyle/>
            <a:p>
              <a:r>
                <a:rPr lang="fr-FR" sz="2800" b="1" dirty="0">
                  <a:latin typeface="CMU Serif" panose="02000603000000000000" pitchFamily="2" charset="0"/>
                  <a:ea typeface="CMU Serif" panose="02000603000000000000" pitchFamily="2" charset="0"/>
                  <a:cs typeface="CMU Serif" panose="02000603000000000000" pitchFamily="2" charset="0"/>
                </a:rPr>
                <a:t>New </a:t>
              </a:r>
              <a:r>
                <a:rPr lang="fr-FR" sz="2800" b="1" dirty="0" err="1">
                  <a:latin typeface="CMU Serif" panose="02000603000000000000" pitchFamily="2" charset="0"/>
                  <a:ea typeface="CMU Serif" panose="02000603000000000000" pitchFamily="2" charset="0"/>
                  <a:cs typeface="CMU Serif" panose="02000603000000000000" pitchFamily="2" charset="0"/>
                </a:rPr>
                <a:t>branching</a:t>
              </a:r>
              <a:r>
                <a:rPr lang="fr-FR" sz="2800" b="1" dirty="0">
                  <a:latin typeface="CMU Serif" panose="02000603000000000000" pitchFamily="2" charset="0"/>
                  <a:ea typeface="CMU Serif" panose="02000603000000000000" pitchFamily="2" charset="0"/>
                  <a:cs typeface="CMU Serif" panose="02000603000000000000" pitchFamily="2" charset="0"/>
                </a:rPr>
                <a:t> ratios</a:t>
              </a:r>
            </a:p>
          </p:txBody>
        </p:sp>
        <p:sp>
          <p:nvSpPr>
            <p:cNvPr id="7" name="Rectangle 6">
              <a:extLst>
                <a:ext uri="{FF2B5EF4-FFF2-40B4-BE49-F238E27FC236}">
                  <a16:creationId xmlns:a16="http://schemas.microsoft.com/office/drawing/2014/main" id="{48711E83-118E-43B6-A9E0-FD0FF80E098F}"/>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lipse 7">
              <a:extLst>
                <a:ext uri="{FF2B5EF4-FFF2-40B4-BE49-F238E27FC236}">
                  <a16:creationId xmlns:a16="http://schemas.microsoft.com/office/drawing/2014/main" id="{8FE80F14-D8B3-49F1-BA67-DEF4C42992CD}"/>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3</a:t>
              </a:r>
            </a:p>
          </p:txBody>
        </p:sp>
      </p:grpSp>
      <p:grpSp>
        <p:nvGrpSpPr>
          <p:cNvPr id="16" name="Groupe 15">
            <a:extLst>
              <a:ext uri="{FF2B5EF4-FFF2-40B4-BE49-F238E27FC236}">
                <a16:creationId xmlns:a16="http://schemas.microsoft.com/office/drawing/2014/main" id="{FBDDEAF0-B3D3-46EB-AC36-F2FDDB0DA789}"/>
              </a:ext>
            </a:extLst>
          </p:cNvPr>
          <p:cNvGrpSpPr/>
          <p:nvPr/>
        </p:nvGrpSpPr>
        <p:grpSpPr>
          <a:xfrm>
            <a:off x="452700" y="1261386"/>
            <a:ext cx="11039475" cy="4493272"/>
            <a:chOff x="85725" y="662766"/>
            <a:chExt cx="11039475" cy="4493272"/>
          </a:xfrm>
        </p:grpSpPr>
        <p:pic>
          <p:nvPicPr>
            <p:cNvPr id="10" name="Image 9">
              <a:extLst>
                <a:ext uri="{FF2B5EF4-FFF2-40B4-BE49-F238E27FC236}">
                  <a16:creationId xmlns:a16="http://schemas.microsoft.com/office/drawing/2014/main" id="{124B8865-4318-421F-9F8B-3228132D0E57}"/>
                </a:ext>
              </a:extLst>
            </p:cNvPr>
            <p:cNvPicPr>
              <a:picLocks noChangeAspect="1"/>
            </p:cNvPicPr>
            <p:nvPr/>
          </p:nvPicPr>
          <p:blipFill>
            <a:blip r:embed="rId3"/>
            <a:stretch>
              <a:fillRect/>
            </a:stretch>
          </p:blipFill>
          <p:spPr>
            <a:xfrm>
              <a:off x="6217436" y="662766"/>
              <a:ext cx="4907764" cy="4493272"/>
            </a:xfrm>
            <a:prstGeom prst="rect">
              <a:avLst/>
            </a:prstGeom>
          </p:spPr>
        </p:pic>
        <p:pic>
          <p:nvPicPr>
            <p:cNvPr id="12" name="Image 11">
              <a:extLst>
                <a:ext uri="{FF2B5EF4-FFF2-40B4-BE49-F238E27FC236}">
                  <a16:creationId xmlns:a16="http://schemas.microsoft.com/office/drawing/2014/main" id="{66E5BD7E-F984-474C-951B-AB2E53FD6FB0}"/>
                </a:ext>
              </a:extLst>
            </p:cNvPr>
            <p:cNvPicPr>
              <a:picLocks noChangeAspect="1"/>
            </p:cNvPicPr>
            <p:nvPr/>
          </p:nvPicPr>
          <p:blipFill>
            <a:blip r:embed="rId4"/>
            <a:stretch>
              <a:fillRect/>
            </a:stretch>
          </p:blipFill>
          <p:spPr>
            <a:xfrm>
              <a:off x="85725" y="824067"/>
              <a:ext cx="5220000" cy="4320000"/>
            </a:xfrm>
            <a:prstGeom prst="rect">
              <a:avLst/>
            </a:prstGeom>
          </p:spPr>
        </p:pic>
      </p:grpSp>
      <p:sp>
        <p:nvSpPr>
          <p:cNvPr id="18" name="ZoneTexte 17">
            <a:extLst>
              <a:ext uri="{FF2B5EF4-FFF2-40B4-BE49-F238E27FC236}">
                <a16:creationId xmlns:a16="http://schemas.microsoft.com/office/drawing/2014/main" id="{0F790210-0541-46FB-A296-C43BC10B1BCA}"/>
              </a:ext>
            </a:extLst>
          </p:cNvPr>
          <p:cNvSpPr txBox="1"/>
          <p:nvPr/>
        </p:nvSpPr>
        <p:spPr>
          <a:xfrm>
            <a:off x="241159" y="5934670"/>
            <a:ext cx="11706329" cy="646331"/>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wrap="square">
            <a:spAutoFit/>
          </a:bodyPr>
          <a:lstStyle/>
          <a:p>
            <a:r>
              <a:rPr lang="en-US" dirty="0">
                <a:latin typeface="CMU Serif" panose="02000603000000000000" pitchFamily="2" charset="0"/>
                <a:ea typeface="CMU Serif" panose="02000603000000000000" pitchFamily="2" charset="0"/>
                <a:cs typeface="CMU Serif" panose="02000603000000000000" pitchFamily="2" charset="0"/>
              </a:rPr>
              <a:t>Calculated distribution normalized to the same number of events (dashed line) and compared to the</a:t>
            </a:r>
          </a:p>
          <a:p>
            <a:r>
              <a:rPr lang="en-US" dirty="0">
                <a:latin typeface="CMU Serif" panose="02000603000000000000" pitchFamily="2" charset="0"/>
                <a:ea typeface="CMU Serif" panose="02000603000000000000" pitchFamily="2" charset="0"/>
                <a:cs typeface="CMU Serif" panose="02000603000000000000" pitchFamily="2" charset="0"/>
              </a:rPr>
              <a:t>experimentally measured distribution (solid line).</a:t>
            </a:r>
          </a:p>
        </p:txBody>
      </p:sp>
      <p:sp>
        <p:nvSpPr>
          <p:cNvPr id="11" name="Rectangle : coins arrondis 10">
            <a:extLst>
              <a:ext uri="{FF2B5EF4-FFF2-40B4-BE49-F238E27FC236}">
                <a16:creationId xmlns:a16="http://schemas.microsoft.com/office/drawing/2014/main" id="{EDE99936-6B02-4998-9478-FEA773ADC0BC}"/>
              </a:ext>
            </a:extLst>
          </p:cNvPr>
          <p:cNvSpPr/>
          <p:nvPr/>
        </p:nvSpPr>
        <p:spPr>
          <a:xfrm>
            <a:off x="1494193" y="685892"/>
            <a:ext cx="3919482" cy="60039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0" i="0" dirty="0" err="1">
                <a:solidFill>
                  <a:schemeClr val="bg1">
                    <a:lumMod val="75000"/>
                  </a:schemeClr>
                </a:solidFill>
                <a:effectLst/>
                <a:latin typeface="Georgia" panose="02040502050405020303" pitchFamily="18" charset="0"/>
              </a:rPr>
              <a:t>Decisions</a:t>
            </a:r>
            <a:r>
              <a:rPr lang="fr-FR" sz="2400" b="0" i="0" dirty="0">
                <a:solidFill>
                  <a:schemeClr val="bg1">
                    <a:lumMod val="75000"/>
                  </a:schemeClr>
                </a:solidFill>
                <a:effectLst/>
                <a:latin typeface="Georgia" panose="02040502050405020303" pitchFamily="18" charset="0"/>
              </a:rPr>
              <a:t> Fragmentation</a:t>
            </a:r>
            <a:endParaRPr lang="en-US" sz="2400" dirty="0">
              <a:solidFill>
                <a:schemeClr val="bg1">
                  <a:lumMod val="75000"/>
                </a:schemeClr>
              </a:solidFill>
            </a:endParaRPr>
          </a:p>
        </p:txBody>
      </p:sp>
      <p:sp>
        <p:nvSpPr>
          <p:cNvPr id="13" name="ZoneTexte 12">
            <a:extLst>
              <a:ext uri="{FF2B5EF4-FFF2-40B4-BE49-F238E27FC236}">
                <a16:creationId xmlns:a16="http://schemas.microsoft.com/office/drawing/2014/main" id="{0A9A0B09-B169-46B2-A702-F78F20285D8D}"/>
              </a:ext>
            </a:extLst>
          </p:cNvPr>
          <p:cNvSpPr txBox="1"/>
          <p:nvPr/>
        </p:nvSpPr>
        <p:spPr>
          <a:xfrm>
            <a:off x="5382495" y="687867"/>
            <a:ext cx="3135795" cy="584775"/>
          </a:xfrm>
          <a:prstGeom prst="rect">
            <a:avLst/>
          </a:prstGeom>
          <a:noFill/>
        </p:spPr>
        <p:txBody>
          <a:bodyPr wrap="none" rtlCol="0">
            <a:spAutoFit/>
          </a:bodyPr>
          <a:lstStyle/>
          <a:p>
            <a:r>
              <a:rPr lang="fr-FR" sz="3200" i="1" dirty="0">
                <a:solidFill>
                  <a:schemeClr val="bg1">
                    <a:lumMod val="75000"/>
                  </a:schemeClr>
                </a:solidFill>
                <a:latin typeface="CMU Serif" panose="02000603000000000000" pitchFamily="2" charset="0"/>
                <a:ea typeface="CMU Serif" panose="02000603000000000000" pitchFamily="2" charset="0"/>
                <a:cs typeface="CMU Serif" panose="02000603000000000000" pitchFamily="2" charset="0"/>
              </a:rPr>
              <a:t>Energy </a:t>
            </a:r>
            <a:r>
              <a:rPr lang="fr-FR" sz="3200" i="1" dirty="0" err="1">
                <a:solidFill>
                  <a:schemeClr val="bg1">
                    <a:lumMod val="75000"/>
                  </a:schemeClr>
                </a:solidFill>
                <a:latin typeface="CMU Serif" panose="02000603000000000000" pitchFamily="2" charset="0"/>
                <a:ea typeface="CMU Serif" panose="02000603000000000000" pitchFamily="2" charset="0"/>
                <a:cs typeface="CMU Serif" panose="02000603000000000000" pitchFamily="2" charset="0"/>
              </a:rPr>
              <a:t>Decision</a:t>
            </a:r>
            <a:endParaRPr lang="en-US" sz="3200" i="1" dirty="0">
              <a:solidFill>
                <a:schemeClr val="bg1">
                  <a:lumMod val="75000"/>
                </a:schemeClr>
              </a:solidFill>
              <a:latin typeface="CMU Serif" panose="02000603000000000000" pitchFamily="2" charset="0"/>
              <a:ea typeface="CMU Serif" panose="02000603000000000000" pitchFamily="2" charset="0"/>
              <a:cs typeface="CMU Serif" panose="02000603000000000000" pitchFamily="2" charset="0"/>
            </a:endParaRPr>
          </a:p>
        </p:txBody>
      </p:sp>
      <p:sp>
        <p:nvSpPr>
          <p:cNvPr id="2" name="Espace réservé du numéro de diapositive 1">
            <a:extLst>
              <a:ext uri="{FF2B5EF4-FFF2-40B4-BE49-F238E27FC236}">
                <a16:creationId xmlns:a16="http://schemas.microsoft.com/office/drawing/2014/main" id="{6D2F3B5D-24E5-45FA-832C-6E26E5BB7379}"/>
              </a:ext>
            </a:extLst>
          </p:cNvPr>
          <p:cNvSpPr>
            <a:spLocks noGrp="1"/>
          </p:cNvSpPr>
          <p:nvPr>
            <p:ph type="sldNum" sz="quarter" idx="12"/>
          </p:nvPr>
        </p:nvSpPr>
        <p:spPr/>
        <p:txBody>
          <a:bodyPr/>
          <a:lstStyle/>
          <a:p>
            <a:fld id="{AB713C98-7C4D-4240-8C47-4B7C20CEC074}" type="slidenum">
              <a:rPr lang="en-US" smtClean="0"/>
              <a:t>22</a:t>
            </a:fld>
            <a:endParaRPr lang="en-US"/>
          </a:p>
        </p:txBody>
      </p:sp>
    </p:spTree>
    <p:extLst>
      <p:ext uri="{BB962C8B-B14F-4D97-AF65-F5344CB8AC3E}">
        <p14:creationId xmlns:p14="http://schemas.microsoft.com/office/powerpoint/2010/main" val="1921035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AB7C7D38-3840-4E4C-B3E1-33233151D108}"/>
              </a:ext>
            </a:extLst>
          </p:cNvPr>
          <p:cNvGrpSpPr/>
          <p:nvPr/>
        </p:nvGrpSpPr>
        <p:grpSpPr>
          <a:xfrm>
            <a:off x="-107950" y="17616"/>
            <a:ext cx="10985500" cy="869950"/>
            <a:chOff x="-107950" y="17616"/>
            <a:chExt cx="10985500" cy="869950"/>
          </a:xfrm>
        </p:grpSpPr>
        <p:sp>
          <p:nvSpPr>
            <p:cNvPr id="6" name="Ellipse 5">
              <a:extLst>
                <a:ext uri="{FF2B5EF4-FFF2-40B4-BE49-F238E27FC236}">
                  <a16:creationId xmlns:a16="http://schemas.microsoft.com/office/drawing/2014/main" id="{0A65CF82-99FC-4D30-848C-5B387845FD0A}"/>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4FB0165D-E121-447E-99D9-D5C3C56C1163}"/>
                </a:ext>
              </a:extLst>
            </p:cNvPr>
            <p:cNvSpPr txBox="1"/>
            <p:nvPr/>
          </p:nvSpPr>
          <p:spPr>
            <a:xfrm>
              <a:off x="1415364" y="206221"/>
              <a:ext cx="9462186" cy="523220"/>
            </a:xfrm>
            <a:prstGeom prst="rect">
              <a:avLst/>
            </a:prstGeom>
            <a:noFill/>
          </p:spPr>
          <p:txBody>
            <a:bodyPr wrap="square">
              <a:spAutoFit/>
            </a:bodyPr>
            <a:lstStyle/>
            <a:p>
              <a:r>
                <a:rPr lang="fr-FR" sz="2800" b="1" dirty="0">
                  <a:latin typeface="CMU Serif" panose="02000603000000000000" pitchFamily="2" charset="0"/>
                  <a:ea typeface="CMU Serif" panose="02000603000000000000" pitchFamily="2" charset="0"/>
                  <a:cs typeface="CMU Serif" panose="02000603000000000000" pitchFamily="2" charset="0"/>
                </a:rPr>
                <a:t>Exploration of the </a:t>
              </a:r>
              <a:r>
                <a:rPr lang="fr-FR" sz="2800" b="1" dirty="0" err="1">
                  <a:latin typeface="CMU Serif" panose="02000603000000000000" pitchFamily="2" charset="0"/>
                  <a:ea typeface="CMU Serif" panose="02000603000000000000" pitchFamily="2" charset="0"/>
                  <a:cs typeface="CMU Serif" panose="02000603000000000000" pitchFamily="2" charset="0"/>
                </a:rPr>
                <a:t>internal</a:t>
              </a:r>
              <a:r>
                <a:rPr lang="fr-FR" sz="2800" b="1" dirty="0">
                  <a:latin typeface="CMU Serif" panose="02000603000000000000" pitchFamily="2" charset="0"/>
                  <a:ea typeface="CMU Serif" panose="02000603000000000000" pitchFamily="2" charset="0"/>
                  <a:cs typeface="CMU Serif" panose="02000603000000000000" pitchFamily="2" charset="0"/>
                </a:rPr>
                <a:t> </a:t>
              </a:r>
              <a:r>
                <a:rPr lang="fr-FR" sz="2800" b="1" dirty="0" err="1">
                  <a:latin typeface="CMU Serif" panose="02000603000000000000" pitchFamily="2" charset="0"/>
                  <a:ea typeface="CMU Serif" panose="02000603000000000000" pitchFamily="2" charset="0"/>
                  <a:cs typeface="CMU Serif" panose="02000603000000000000" pitchFamily="2" charset="0"/>
                </a:rPr>
                <a:t>energy</a:t>
              </a:r>
              <a:r>
                <a:rPr lang="fr-FR" sz="2800" b="1" dirty="0">
                  <a:latin typeface="CMU Serif" panose="02000603000000000000" pitchFamily="2" charset="0"/>
                  <a:ea typeface="CMU Serif" panose="02000603000000000000" pitchFamily="2" charset="0"/>
                  <a:cs typeface="CMU Serif" panose="02000603000000000000" pitchFamily="2" charset="0"/>
                </a:rPr>
                <a:t> of the fragment</a:t>
              </a:r>
            </a:p>
          </p:txBody>
        </p:sp>
        <p:sp>
          <p:nvSpPr>
            <p:cNvPr id="8" name="Rectangle 7">
              <a:extLst>
                <a:ext uri="{FF2B5EF4-FFF2-40B4-BE49-F238E27FC236}">
                  <a16:creationId xmlns:a16="http://schemas.microsoft.com/office/drawing/2014/main" id="{4EDD7FBF-8586-42B0-B5FC-1E85BC32B069}"/>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605C4540-2691-483E-875A-F494EBB7F7E5}"/>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3</a:t>
              </a:r>
            </a:p>
          </p:txBody>
        </p:sp>
      </p:grpSp>
      <p:sp>
        <p:nvSpPr>
          <p:cNvPr id="10" name="Rectangle : coins arrondis 9">
            <a:extLst>
              <a:ext uri="{FF2B5EF4-FFF2-40B4-BE49-F238E27FC236}">
                <a16:creationId xmlns:a16="http://schemas.microsoft.com/office/drawing/2014/main" id="{0E117E97-4189-4E4D-A35D-D37588F7F5B6}"/>
              </a:ext>
            </a:extLst>
          </p:cNvPr>
          <p:cNvSpPr/>
          <p:nvPr/>
        </p:nvSpPr>
        <p:spPr>
          <a:xfrm>
            <a:off x="1481481" y="785114"/>
            <a:ext cx="3919482" cy="6003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0" i="0" dirty="0" err="1">
                <a:solidFill>
                  <a:srgbClr val="000000"/>
                </a:solidFill>
                <a:effectLst/>
                <a:latin typeface="Georgia" panose="02040502050405020303" pitchFamily="18" charset="0"/>
              </a:rPr>
              <a:t>Decisions</a:t>
            </a:r>
            <a:r>
              <a:rPr lang="fr-FR" sz="2400" b="0" i="0" dirty="0">
                <a:solidFill>
                  <a:srgbClr val="000000"/>
                </a:solidFill>
                <a:effectLst/>
                <a:latin typeface="Georgia" panose="02040502050405020303" pitchFamily="18" charset="0"/>
              </a:rPr>
              <a:t> Fragmentation</a:t>
            </a:r>
            <a:endParaRPr lang="en-US" sz="2400" dirty="0"/>
          </a:p>
        </p:txBody>
      </p:sp>
      <p:sp>
        <p:nvSpPr>
          <p:cNvPr id="12" name="ZoneTexte 11">
            <a:extLst>
              <a:ext uri="{FF2B5EF4-FFF2-40B4-BE49-F238E27FC236}">
                <a16:creationId xmlns:a16="http://schemas.microsoft.com/office/drawing/2014/main" id="{2AFEC353-6AD8-4A36-949B-8F1075FBA022}"/>
              </a:ext>
            </a:extLst>
          </p:cNvPr>
          <p:cNvSpPr txBox="1"/>
          <p:nvPr/>
        </p:nvSpPr>
        <p:spPr>
          <a:xfrm>
            <a:off x="503581" y="3625828"/>
            <a:ext cx="6096866" cy="646331"/>
          </a:xfrm>
          <a:prstGeom prst="rect">
            <a:avLst/>
          </a:prstGeom>
          <a:noFill/>
        </p:spPr>
        <p:txBody>
          <a:bodyPr wrap="square" rtlCol="0">
            <a:spAutoFit/>
          </a:bodyPr>
          <a:lstStyle/>
          <a:p>
            <a:r>
              <a:rPr lang="en-US" b="1" dirty="0">
                <a:latin typeface="CMU Serif" panose="02000603000000000000" pitchFamily="2" charset="0"/>
                <a:ea typeface="CMU Serif" panose="02000603000000000000" pitchFamily="2" charset="0"/>
                <a:cs typeface="CMU Serif" panose="02000603000000000000" pitchFamily="2" charset="0"/>
              </a:rPr>
              <a:t>Quantitative measurement of the kinetic energy release</a:t>
            </a:r>
          </a:p>
        </p:txBody>
      </p:sp>
      <p:sp>
        <p:nvSpPr>
          <p:cNvPr id="13" name="ZoneTexte 12">
            <a:extLst>
              <a:ext uri="{FF2B5EF4-FFF2-40B4-BE49-F238E27FC236}">
                <a16:creationId xmlns:a16="http://schemas.microsoft.com/office/drawing/2014/main" id="{3C6DF419-4920-48C6-8857-F78DB577B51E}"/>
              </a:ext>
            </a:extLst>
          </p:cNvPr>
          <p:cNvSpPr txBox="1"/>
          <p:nvPr/>
        </p:nvSpPr>
        <p:spPr>
          <a:xfrm>
            <a:off x="503580" y="2505670"/>
            <a:ext cx="6003097" cy="646331"/>
          </a:xfrm>
          <a:prstGeom prst="rect">
            <a:avLst/>
          </a:prstGeom>
          <a:noFill/>
        </p:spPr>
        <p:txBody>
          <a:bodyPr wrap="square" rtlCol="0">
            <a:spAutoFit/>
          </a:bodyPr>
          <a:lstStyle/>
          <a:p>
            <a:r>
              <a:rPr lang="fr-FR" b="1" dirty="0" err="1">
                <a:latin typeface="CMU Serif" panose="02000603000000000000" pitchFamily="2" charset="0"/>
                <a:ea typeface="CMU Serif" panose="02000603000000000000" pitchFamily="2" charset="0"/>
                <a:cs typeface="CMU Serif" panose="02000603000000000000" pitchFamily="2" charset="0"/>
              </a:rPr>
              <a:t>We</a:t>
            </a:r>
            <a:r>
              <a:rPr lang="fr-FR" b="1" dirty="0">
                <a:latin typeface="CMU Serif" panose="02000603000000000000" pitchFamily="2" charset="0"/>
                <a:ea typeface="CMU Serif" panose="02000603000000000000" pitchFamily="2" charset="0"/>
                <a:cs typeface="CMU Serif" panose="02000603000000000000" pitchFamily="2" charset="0"/>
              </a:rPr>
              <a:t> can compare </a:t>
            </a:r>
            <a:r>
              <a:rPr lang="fr-FR" b="1" dirty="0" err="1">
                <a:latin typeface="CMU Serif" panose="02000603000000000000" pitchFamily="2" charset="0"/>
                <a:ea typeface="CMU Serif" panose="02000603000000000000" pitchFamily="2" charset="0"/>
                <a:cs typeface="CMU Serif" panose="02000603000000000000" pitchFamily="2" charset="0"/>
              </a:rPr>
              <a:t>raw</a:t>
            </a:r>
            <a:r>
              <a:rPr lang="fr-FR" b="1" dirty="0">
                <a:latin typeface="CMU Serif" panose="02000603000000000000" pitchFamily="2" charset="0"/>
                <a:ea typeface="CMU Serif" panose="02000603000000000000" pitchFamily="2" charset="0"/>
                <a:cs typeface="CMU Serif" panose="02000603000000000000" pitchFamily="2" charset="0"/>
              </a:rPr>
              <a:t> data </a:t>
            </a:r>
            <a:r>
              <a:rPr lang="fr-FR" b="1" dirty="0" err="1">
                <a:latin typeface="CMU Serif" panose="02000603000000000000" pitchFamily="2" charset="0"/>
                <a:ea typeface="CMU Serif" panose="02000603000000000000" pitchFamily="2" charset="0"/>
                <a:cs typeface="CMU Serif" panose="02000603000000000000" pitchFamily="2" charset="0"/>
              </a:rPr>
              <a:t>from</a:t>
            </a:r>
            <a:r>
              <a:rPr lang="fr-FR" b="1" dirty="0">
                <a:latin typeface="CMU Serif" panose="02000603000000000000" pitchFamily="2" charset="0"/>
                <a:ea typeface="CMU Serif" panose="02000603000000000000" pitchFamily="2" charset="0"/>
                <a:cs typeface="CMU Serif" panose="02000603000000000000" pitchFamily="2" charset="0"/>
              </a:rPr>
              <a:t> the </a:t>
            </a:r>
            <a:r>
              <a:rPr lang="fr-FR" b="1" dirty="0" err="1">
                <a:latin typeface="CMU Serif" panose="02000603000000000000" pitchFamily="2" charset="0"/>
                <a:ea typeface="CMU Serif" panose="02000603000000000000" pitchFamily="2" charset="0"/>
                <a:cs typeface="CMU Serif" panose="02000603000000000000" pitchFamily="2" charset="0"/>
              </a:rPr>
              <a:t>experience</a:t>
            </a:r>
            <a:r>
              <a:rPr lang="fr-FR" b="1" dirty="0">
                <a:latin typeface="CMU Serif" panose="02000603000000000000" pitchFamily="2" charset="0"/>
                <a:ea typeface="CMU Serif" panose="02000603000000000000" pitchFamily="2" charset="0"/>
                <a:cs typeface="CMU Serif" panose="02000603000000000000" pitchFamily="2" charset="0"/>
              </a:rPr>
              <a:t> </a:t>
            </a:r>
            <a:r>
              <a:rPr lang="fr-FR" b="1" dirty="0" err="1">
                <a:latin typeface="CMU Serif" panose="02000603000000000000" pitchFamily="2" charset="0"/>
                <a:ea typeface="CMU Serif" panose="02000603000000000000" pitchFamily="2" charset="0"/>
                <a:cs typeface="CMU Serif" panose="02000603000000000000" pitchFamily="2" charset="0"/>
              </a:rPr>
              <a:t>with</a:t>
            </a:r>
            <a:r>
              <a:rPr lang="fr-FR" b="1" dirty="0">
                <a:latin typeface="CMU Serif" panose="02000603000000000000" pitchFamily="2" charset="0"/>
                <a:ea typeface="CMU Serif" panose="02000603000000000000" pitchFamily="2" charset="0"/>
                <a:cs typeface="CMU Serif" panose="02000603000000000000" pitchFamily="2" charset="0"/>
              </a:rPr>
              <a:t> the </a:t>
            </a:r>
            <a:r>
              <a:rPr lang="fr-FR" b="1" dirty="0" err="1">
                <a:latin typeface="CMU Serif" panose="02000603000000000000" pitchFamily="2" charset="0"/>
                <a:ea typeface="CMU Serif" panose="02000603000000000000" pitchFamily="2" charset="0"/>
                <a:cs typeface="CMU Serif" panose="02000603000000000000" pitchFamily="2" charset="0"/>
              </a:rPr>
              <a:t>simulated</a:t>
            </a:r>
            <a:r>
              <a:rPr lang="fr-FR" b="1" dirty="0">
                <a:latin typeface="CMU Serif" panose="02000603000000000000" pitchFamily="2" charset="0"/>
                <a:ea typeface="CMU Serif" panose="02000603000000000000" pitchFamily="2" charset="0"/>
                <a:cs typeface="CMU Serif" panose="02000603000000000000" pitchFamily="2" charset="0"/>
              </a:rPr>
              <a:t> data</a:t>
            </a:r>
            <a:endParaRPr lang="en-US" b="1" dirty="0">
              <a:latin typeface="CMU Serif" panose="02000603000000000000" pitchFamily="2" charset="0"/>
              <a:ea typeface="CMU Serif" panose="02000603000000000000" pitchFamily="2" charset="0"/>
              <a:cs typeface="CMU Serif" panose="02000603000000000000" pitchFamily="2" charset="0"/>
            </a:endParaRPr>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DA31B0C7-CB49-459A-8807-3BB3B10748D8}"/>
                  </a:ext>
                </a:extLst>
              </p:cNvPr>
              <p:cNvSpPr txBox="1"/>
              <p:nvPr/>
            </p:nvSpPr>
            <p:spPr>
              <a:xfrm>
                <a:off x="611531" y="5175698"/>
                <a:ext cx="4155818" cy="430887"/>
              </a:xfrm>
              <a:prstGeom prst="rect">
                <a:avLst/>
              </a:prstGeom>
              <a:solidFill>
                <a:srgbClr val="92D050"/>
              </a:solidFill>
              <a:effectLst>
                <a:outerShdw blurRad="63500" sx="102000" sy="102000" algn="ctr" rotWithShape="0">
                  <a:prstClr val="black">
                    <a:alpha val="40000"/>
                  </a:prstClr>
                </a:outerShdw>
              </a:effectLst>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𝐸</m:t>
                          </m:r>
                        </m:e>
                        <m:sub>
                          <m:r>
                            <a:rPr lang="fr-FR" sz="2800" b="0" i="1" smtClean="0">
                              <a:latin typeface="Cambria Math" panose="02040503050406030204" pitchFamily="18" charset="0"/>
                            </a:rPr>
                            <m:t>𝑟</m:t>
                          </m:r>
                        </m:sub>
                      </m:sSub>
                      <m:r>
                        <a:rPr lang="fr-FR" sz="2800" b="0" i="1" smtClean="0">
                          <a:latin typeface="Cambria Math" panose="02040503050406030204" pitchFamily="18" charset="0"/>
                        </a:rPr>
                        <m:t>+</m:t>
                      </m:r>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𝐸</m:t>
                          </m:r>
                        </m:e>
                        <m:sub>
                          <m:r>
                            <a:rPr lang="fr-FR" sz="2800" b="0" i="1" smtClean="0">
                              <a:latin typeface="Cambria Math" panose="02040503050406030204" pitchFamily="18" charset="0"/>
                            </a:rPr>
                            <m:t>𝑎</m:t>
                          </m:r>
                        </m:sub>
                      </m:sSub>
                      <m:r>
                        <a:rPr lang="fr-FR" sz="2800" b="0" i="1" smtClean="0">
                          <a:latin typeface="Cambria Math" panose="02040503050406030204" pitchFamily="18" charset="0"/>
                        </a:rPr>
                        <m:t>=</m:t>
                      </m:r>
                      <m:r>
                        <a:rPr lang="fr-FR" sz="2800" b="0" i="1" smtClean="0">
                          <a:latin typeface="Cambria Math" panose="02040503050406030204" pitchFamily="18" charset="0"/>
                        </a:rPr>
                        <m:t>𝐾𝐸𝑅</m:t>
                      </m:r>
                      <m:r>
                        <a:rPr lang="fr-FR" sz="2800" b="0" i="1" smtClean="0">
                          <a:latin typeface="Cambria Math" panose="02040503050406030204" pitchFamily="18" charset="0"/>
                        </a:rPr>
                        <m:t>+</m:t>
                      </m:r>
                      <m:sSubSup>
                        <m:sSubSupPr>
                          <m:ctrlPr>
                            <a:rPr lang="fr-FR" sz="2800" b="0" i="1" smtClean="0">
                              <a:latin typeface="Cambria Math" panose="02040503050406030204" pitchFamily="18" charset="0"/>
                            </a:rPr>
                          </m:ctrlPr>
                        </m:sSubSupPr>
                        <m:e>
                          <m:r>
                            <a:rPr lang="fr-FR" sz="2800" b="0" i="1" smtClean="0">
                              <a:latin typeface="Cambria Math" panose="02040503050406030204" pitchFamily="18" charset="0"/>
                            </a:rPr>
                            <m:t>𝐸</m:t>
                          </m:r>
                        </m:e>
                        <m:sub>
                          <m:r>
                            <a:rPr lang="fr-FR" sz="2800" b="0" i="1" smtClean="0">
                              <a:latin typeface="Cambria Math" panose="02040503050406030204" pitchFamily="18" charset="0"/>
                            </a:rPr>
                            <m:t>1</m:t>
                          </m:r>
                        </m:sub>
                        <m:sup>
                          <m:r>
                            <a:rPr lang="fr-FR" sz="2800" b="0" i="1" smtClean="0">
                              <a:latin typeface="Cambria Math" panose="02040503050406030204" pitchFamily="18" charset="0"/>
                            </a:rPr>
                            <m:t>+</m:t>
                          </m:r>
                        </m:sup>
                      </m:sSubSup>
                      <m:r>
                        <a:rPr lang="fr-FR" sz="2800" b="0" i="1" smtClean="0">
                          <a:latin typeface="Cambria Math" panose="02040503050406030204" pitchFamily="18" charset="0"/>
                        </a:rPr>
                        <m:t>+</m:t>
                      </m:r>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𝐸</m:t>
                          </m:r>
                        </m:e>
                        <m:sub>
                          <m:r>
                            <a:rPr lang="fr-FR" sz="2800" b="0" i="1" smtClean="0">
                              <a:latin typeface="Cambria Math" panose="02040503050406030204" pitchFamily="18" charset="0"/>
                            </a:rPr>
                            <m:t>2</m:t>
                          </m:r>
                        </m:sub>
                      </m:sSub>
                    </m:oMath>
                  </m:oMathPara>
                </a14:m>
                <a:endParaRPr lang="en-US" sz="2800" dirty="0">
                  <a:latin typeface="CMU Serif" panose="02000603000000000000" pitchFamily="2" charset="0"/>
                  <a:ea typeface="CMU Serif" panose="02000603000000000000" pitchFamily="2" charset="0"/>
                  <a:cs typeface="CMU Serif" panose="02000603000000000000" pitchFamily="2" charset="0"/>
                </a:endParaRPr>
              </a:p>
            </p:txBody>
          </p:sp>
        </mc:Choice>
        <mc:Fallback xmlns="">
          <p:sp>
            <p:nvSpPr>
              <p:cNvPr id="2" name="ZoneTexte 1">
                <a:extLst>
                  <a:ext uri="{FF2B5EF4-FFF2-40B4-BE49-F238E27FC236}">
                    <a16:creationId xmlns:a16="http://schemas.microsoft.com/office/drawing/2014/main" id="{DA31B0C7-CB49-459A-8807-3BB3B10748D8}"/>
                  </a:ext>
                </a:extLst>
              </p:cNvPr>
              <p:cNvSpPr txBox="1">
                <a:spLocks noRot="1" noChangeAspect="1" noMove="1" noResize="1" noEditPoints="1" noAdjustHandles="1" noChangeArrowheads="1" noChangeShapeType="1" noTextEdit="1"/>
              </p:cNvSpPr>
              <p:nvPr/>
            </p:nvSpPr>
            <p:spPr>
              <a:xfrm>
                <a:off x="611531" y="5175698"/>
                <a:ext cx="4155818" cy="430887"/>
              </a:xfrm>
              <a:prstGeom prst="rect">
                <a:avLst/>
              </a:prstGeom>
              <a:blipFill>
                <a:blip r:embed="rId3"/>
                <a:stretch>
                  <a:fillRect/>
                </a:stretch>
              </a:blipFill>
              <a:effectLst>
                <a:outerShdw blurRad="63500" sx="102000" sy="102000" algn="ctr" rotWithShape="0">
                  <a:prstClr val="black">
                    <a:alpha val="40000"/>
                  </a:prstClr>
                </a:outerShdw>
              </a:effectLst>
            </p:spPr>
            <p:txBody>
              <a:bodyPr/>
              <a:lstStyle/>
              <a:p>
                <a:r>
                  <a:rPr lang="en-US">
                    <a:noFill/>
                  </a:rPr>
                  <a:t> </a:t>
                </a:r>
              </a:p>
            </p:txBody>
          </p:sp>
        </mc:Fallback>
      </mc:AlternateContent>
      <p:sp>
        <p:nvSpPr>
          <p:cNvPr id="3" name="Ellipse 2">
            <a:extLst>
              <a:ext uri="{FF2B5EF4-FFF2-40B4-BE49-F238E27FC236}">
                <a16:creationId xmlns:a16="http://schemas.microsoft.com/office/drawing/2014/main" id="{33023A0E-4F8A-4193-B0D3-BB25104C6697}"/>
              </a:ext>
            </a:extLst>
          </p:cNvPr>
          <p:cNvSpPr/>
          <p:nvPr/>
        </p:nvSpPr>
        <p:spPr>
          <a:xfrm>
            <a:off x="2281188" y="5071416"/>
            <a:ext cx="837397" cy="6463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mage 17">
            <a:extLst>
              <a:ext uri="{FF2B5EF4-FFF2-40B4-BE49-F238E27FC236}">
                <a16:creationId xmlns:a16="http://schemas.microsoft.com/office/drawing/2014/main" id="{8F8A9BFF-AD23-4EDC-8070-9F7B5C068A4D}"/>
              </a:ext>
            </a:extLst>
          </p:cNvPr>
          <p:cNvPicPr>
            <a:picLocks noChangeAspect="1"/>
          </p:cNvPicPr>
          <p:nvPr/>
        </p:nvPicPr>
        <p:blipFill rotWithShape="1">
          <a:blip r:embed="rId4"/>
          <a:srcRect r="67158"/>
          <a:stretch/>
        </p:blipFill>
        <p:spPr>
          <a:xfrm>
            <a:off x="6314174" y="777769"/>
            <a:ext cx="5374245" cy="6186201"/>
          </a:xfrm>
          <a:prstGeom prst="rect">
            <a:avLst/>
          </a:prstGeom>
        </p:spPr>
      </p:pic>
      <p:cxnSp>
        <p:nvCxnSpPr>
          <p:cNvPr id="16" name="Connecteur : en arc 15">
            <a:extLst>
              <a:ext uri="{FF2B5EF4-FFF2-40B4-BE49-F238E27FC236}">
                <a16:creationId xmlns:a16="http://schemas.microsoft.com/office/drawing/2014/main" id="{EF9CFD99-DFB6-43F8-B1A2-1CA0774B24F1}"/>
              </a:ext>
            </a:extLst>
          </p:cNvPr>
          <p:cNvCxnSpPr>
            <a:cxnSpLocks/>
            <a:stCxn id="3" idx="5"/>
          </p:cNvCxnSpPr>
          <p:nvPr/>
        </p:nvCxnSpPr>
        <p:spPr>
          <a:xfrm rot="16200000" flipH="1">
            <a:off x="5384207" y="3234837"/>
            <a:ext cx="457137" cy="5233649"/>
          </a:xfrm>
          <a:prstGeom prst="curved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6BEB4B5F-0AEA-4FA2-8382-0E10D23E8CFC}"/>
              </a:ext>
            </a:extLst>
          </p:cNvPr>
          <p:cNvSpPr>
            <a:spLocks noGrp="1"/>
          </p:cNvSpPr>
          <p:nvPr>
            <p:ph type="sldNum" sz="quarter" idx="12"/>
          </p:nvPr>
        </p:nvSpPr>
        <p:spPr/>
        <p:txBody>
          <a:bodyPr/>
          <a:lstStyle/>
          <a:p>
            <a:fld id="{AB713C98-7C4D-4240-8C47-4B7C20CEC074}" type="slidenum">
              <a:rPr lang="en-US" smtClean="0"/>
              <a:t>23</a:t>
            </a:fld>
            <a:endParaRPr lang="en-US"/>
          </a:p>
        </p:txBody>
      </p:sp>
    </p:spTree>
    <p:extLst>
      <p:ext uri="{BB962C8B-B14F-4D97-AF65-F5344CB8AC3E}">
        <p14:creationId xmlns:p14="http://schemas.microsoft.com/office/powerpoint/2010/main" val="1692656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AB7C7D38-3840-4E4C-B3E1-33233151D108}"/>
              </a:ext>
            </a:extLst>
          </p:cNvPr>
          <p:cNvGrpSpPr/>
          <p:nvPr/>
        </p:nvGrpSpPr>
        <p:grpSpPr>
          <a:xfrm>
            <a:off x="-107950" y="17616"/>
            <a:ext cx="10985500" cy="869950"/>
            <a:chOff x="-107950" y="17616"/>
            <a:chExt cx="10985500" cy="869950"/>
          </a:xfrm>
        </p:grpSpPr>
        <p:sp>
          <p:nvSpPr>
            <p:cNvPr id="6" name="Ellipse 5">
              <a:extLst>
                <a:ext uri="{FF2B5EF4-FFF2-40B4-BE49-F238E27FC236}">
                  <a16:creationId xmlns:a16="http://schemas.microsoft.com/office/drawing/2014/main" id="{0A65CF82-99FC-4D30-848C-5B387845FD0A}"/>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4FB0165D-E121-447E-99D9-D5C3C56C1163}"/>
                </a:ext>
              </a:extLst>
            </p:cNvPr>
            <p:cNvSpPr txBox="1"/>
            <p:nvPr/>
          </p:nvSpPr>
          <p:spPr>
            <a:xfrm>
              <a:off x="1415364" y="206221"/>
              <a:ext cx="9462186" cy="523220"/>
            </a:xfrm>
            <a:prstGeom prst="rect">
              <a:avLst/>
            </a:prstGeom>
            <a:noFill/>
          </p:spPr>
          <p:txBody>
            <a:bodyPr wrap="square">
              <a:spAutoFit/>
            </a:bodyPr>
            <a:lstStyle/>
            <a:p>
              <a:r>
                <a:rPr lang="fr-FR" sz="2800" b="1" dirty="0">
                  <a:latin typeface="CMU Serif" panose="02000603000000000000" pitchFamily="2" charset="0"/>
                  <a:ea typeface="CMU Serif" panose="02000603000000000000" pitchFamily="2" charset="0"/>
                  <a:cs typeface="CMU Serif" panose="02000603000000000000" pitchFamily="2" charset="0"/>
                </a:rPr>
                <a:t>Exploration of the </a:t>
              </a:r>
              <a:r>
                <a:rPr lang="fr-FR" sz="2800" b="1" dirty="0" err="1">
                  <a:latin typeface="CMU Serif" panose="02000603000000000000" pitchFamily="2" charset="0"/>
                  <a:ea typeface="CMU Serif" panose="02000603000000000000" pitchFamily="2" charset="0"/>
                  <a:cs typeface="CMU Serif" panose="02000603000000000000" pitchFamily="2" charset="0"/>
                </a:rPr>
                <a:t>internal</a:t>
              </a:r>
              <a:r>
                <a:rPr lang="fr-FR" sz="2800" b="1" dirty="0">
                  <a:latin typeface="CMU Serif" panose="02000603000000000000" pitchFamily="2" charset="0"/>
                  <a:ea typeface="CMU Serif" panose="02000603000000000000" pitchFamily="2" charset="0"/>
                  <a:cs typeface="CMU Serif" panose="02000603000000000000" pitchFamily="2" charset="0"/>
                </a:rPr>
                <a:t> </a:t>
              </a:r>
              <a:r>
                <a:rPr lang="fr-FR" sz="2800" b="1" dirty="0" err="1">
                  <a:latin typeface="CMU Serif" panose="02000603000000000000" pitchFamily="2" charset="0"/>
                  <a:ea typeface="CMU Serif" panose="02000603000000000000" pitchFamily="2" charset="0"/>
                  <a:cs typeface="CMU Serif" panose="02000603000000000000" pitchFamily="2" charset="0"/>
                </a:rPr>
                <a:t>energy</a:t>
              </a:r>
              <a:r>
                <a:rPr lang="fr-FR" sz="2800" b="1" dirty="0">
                  <a:latin typeface="CMU Serif" panose="02000603000000000000" pitchFamily="2" charset="0"/>
                  <a:ea typeface="CMU Serif" panose="02000603000000000000" pitchFamily="2" charset="0"/>
                  <a:cs typeface="CMU Serif" panose="02000603000000000000" pitchFamily="2" charset="0"/>
                </a:rPr>
                <a:t> of the fragment</a:t>
              </a:r>
            </a:p>
          </p:txBody>
        </p:sp>
        <p:sp>
          <p:nvSpPr>
            <p:cNvPr id="8" name="Rectangle 7">
              <a:extLst>
                <a:ext uri="{FF2B5EF4-FFF2-40B4-BE49-F238E27FC236}">
                  <a16:creationId xmlns:a16="http://schemas.microsoft.com/office/drawing/2014/main" id="{4EDD7FBF-8586-42B0-B5FC-1E85BC32B069}"/>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605C4540-2691-483E-875A-F494EBB7F7E5}"/>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3</a:t>
              </a:r>
            </a:p>
          </p:txBody>
        </p:sp>
      </p:grpSp>
      <p:sp>
        <p:nvSpPr>
          <p:cNvPr id="10" name="Rectangle : coins arrondis 9">
            <a:extLst>
              <a:ext uri="{FF2B5EF4-FFF2-40B4-BE49-F238E27FC236}">
                <a16:creationId xmlns:a16="http://schemas.microsoft.com/office/drawing/2014/main" id="{0E117E97-4189-4E4D-A35D-D37588F7F5B6}"/>
              </a:ext>
            </a:extLst>
          </p:cNvPr>
          <p:cNvSpPr/>
          <p:nvPr/>
        </p:nvSpPr>
        <p:spPr>
          <a:xfrm>
            <a:off x="1481481" y="785114"/>
            <a:ext cx="3919482" cy="6003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0" i="0" dirty="0" err="1">
                <a:solidFill>
                  <a:srgbClr val="000000"/>
                </a:solidFill>
                <a:effectLst/>
                <a:latin typeface="Georgia" panose="02040502050405020303" pitchFamily="18" charset="0"/>
              </a:rPr>
              <a:t>Decisions</a:t>
            </a:r>
            <a:r>
              <a:rPr lang="fr-FR" sz="2400" b="0" i="0" dirty="0">
                <a:solidFill>
                  <a:srgbClr val="000000"/>
                </a:solidFill>
                <a:effectLst/>
                <a:latin typeface="Georgia" panose="02040502050405020303" pitchFamily="18" charset="0"/>
              </a:rPr>
              <a:t> Fragmentation</a:t>
            </a:r>
            <a:endParaRPr lang="en-US" sz="2400" dirty="0"/>
          </a:p>
        </p:txBody>
      </p:sp>
      <p:sp>
        <p:nvSpPr>
          <p:cNvPr id="12" name="ZoneTexte 11">
            <a:extLst>
              <a:ext uri="{FF2B5EF4-FFF2-40B4-BE49-F238E27FC236}">
                <a16:creationId xmlns:a16="http://schemas.microsoft.com/office/drawing/2014/main" id="{2AFEC353-6AD8-4A36-949B-8F1075FBA022}"/>
              </a:ext>
            </a:extLst>
          </p:cNvPr>
          <p:cNvSpPr txBox="1"/>
          <p:nvPr/>
        </p:nvSpPr>
        <p:spPr>
          <a:xfrm>
            <a:off x="503581" y="3625828"/>
            <a:ext cx="6096866" cy="646331"/>
          </a:xfrm>
          <a:prstGeom prst="rect">
            <a:avLst/>
          </a:prstGeom>
          <a:noFill/>
        </p:spPr>
        <p:txBody>
          <a:bodyPr wrap="square" rtlCol="0">
            <a:spAutoFit/>
          </a:bodyPr>
          <a:lstStyle/>
          <a:p>
            <a:r>
              <a:rPr lang="en-US" b="1" dirty="0">
                <a:latin typeface="CMU Serif" panose="02000603000000000000" pitchFamily="2" charset="0"/>
                <a:ea typeface="CMU Serif" panose="02000603000000000000" pitchFamily="2" charset="0"/>
                <a:cs typeface="CMU Serif" panose="02000603000000000000" pitchFamily="2" charset="0"/>
              </a:rPr>
              <a:t>Quantitative measurement of internal energies in the </a:t>
            </a:r>
            <a:r>
              <a:rPr lang="en-US" b="1" dirty="0">
                <a:solidFill>
                  <a:srgbClr val="C00000"/>
                </a:solidFill>
                <a:latin typeface="CMU Serif" panose="02000603000000000000" pitchFamily="2" charset="0"/>
                <a:ea typeface="CMU Serif" panose="02000603000000000000" pitchFamily="2" charset="0"/>
                <a:cs typeface="CMU Serif" panose="02000603000000000000" pitchFamily="2" charset="0"/>
              </a:rPr>
              <a:t>charged</a:t>
            </a:r>
            <a:r>
              <a:rPr lang="en-US" b="1" dirty="0">
                <a:latin typeface="CMU Serif" panose="02000603000000000000" pitchFamily="2" charset="0"/>
                <a:ea typeface="CMU Serif" panose="02000603000000000000" pitchFamily="2" charset="0"/>
                <a:cs typeface="CMU Serif" panose="02000603000000000000" pitchFamily="2" charset="0"/>
              </a:rPr>
              <a:t> fragment</a:t>
            </a:r>
          </a:p>
        </p:txBody>
      </p:sp>
      <p:sp>
        <p:nvSpPr>
          <p:cNvPr id="13" name="ZoneTexte 12">
            <a:extLst>
              <a:ext uri="{FF2B5EF4-FFF2-40B4-BE49-F238E27FC236}">
                <a16:creationId xmlns:a16="http://schemas.microsoft.com/office/drawing/2014/main" id="{3C6DF419-4920-48C6-8857-F78DB577B51E}"/>
              </a:ext>
            </a:extLst>
          </p:cNvPr>
          <p:cNvSpPr txBox="1"/>
          <p:nvPr/>
        </p:nvSpPr>
        <p:spPr>
          <a:xfrm>
            <a:off x="503580" y="2505670"/>
            <a:ext cx="6003097" cy="646331"/>
          </a:xfrm>
          <a:prstGeom prst="rect">
            <a:avLst/>
          </a:prstGeom>
          <a:noFill/>
        </p:spPr>
        <p:txBody>
          <a:bodyPr wrap="square" rtlCol="0">
            <a:spAutoFit/>
          </a:bodyPr>
          <a:lstStyle/>
          <a:p>
            <a:r>
              <a:rPr lang="fr-FR" b="1" dirty="0">
                <a:latin typeface="CMU Serif" panose="02000603000000000000" pitchFamily="2" charset="0"/>
                <a:ea typeface="CMU Serif" panose="02000603000000000000" pitchFamily="2" charset="0"/>
                <a:cs typeface="CMU Serif" panose="02000603000000000000" pitchFamily="2" charset="0"/>
              </a:rPr>
              <a:t>D</a:t>
            </a:r>
            <a:r>
              <a:rPr lang="en-US" b="1" dirty="0" err="1">
                <a:latin typeface="CMU Serif" panose="02000603000000000000" pitchFamily="2" charset="0"/>
                <a:ea typeface="CMU Serif" panose="02000603000000000000" pitchFamily="2" charset="0"/>
                <a:cs typeface="CMU Serif" panose="02000603000000000000" pitchFamily="2" charset="0"/>
              </a:rPr>
              <a:t>eeper</a:t>
            </a:r>
            <a:r>
              <a:rPr lang="en-US" b="1" dirty="0">
                <a:latin typeface="CMU Serif" panose="02000603000000000000" pitchFamily="2" charset="0"/>
                <a:ea typeface="CMU Serif" panose="02000603000000000000" pitchFamily="2" charset="0"/>
                <a:cs typeface="CMU Serif" panose="02000603000000000000" pitchFamily="2" charset="0"/>
              </a:rPr>
              <a:t> </a:t>
            </a:r>
            <a:r>
              <a:rPr lang="en-US" b="1" dirty="0" err="1">
                <a:latin typeface="CMU Serif" panose="02000603000000000000" pitchFamily="2" charset="0"/>
                <a:ea typeface="CMU Serif" panose="02000603000000000000" pitchFamily="2" charset="0"/>
                <a:cs typeface="CMU Serif" panose="02000603000000000000" pitchFamily="2" charset="0"/>
              </a:rPr>
              <a:t>informations</a:t>
            </a:r>
            <a:r>
              <a:rPr lang="en-US" b="1" dirty="0">
                <a:latin typeface="CMU Serif" panose="02000603000000000000" pitchFamily="2" charset="0"/>
                <a:ea typeface="CMU Serif" panose="02000603000000000000" pitchFamily="2" charset="0"/>
                <a:cs typeface="CMU Serif" panose="02000603000000000000" pitchFamily="2" charset="0"/>
              </a:rPr>
              <a:t> on the redistribution of the energy</a:t>
            </a:r>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DA31B0C7-CB49-459A-8807-3BB3B10748D8}"/>
                  </a:ext>
                </a:extLst>
              </p:cNvPr>
              <p:cNvSpPr txBox="1"/>
              <p:nvPr/>
            </p:nvSpPr>
            <p:spPr>
              <a:xfrm>
                <a:off x="611531" y="5175698"/>
                <a:ext cx="4155818" cy="430887"/>
              </a:xfrm>
              <a:prstGeom prst="rect">
                <a:avLst/>
              </a:prstGeom>
              <a:solidFill>
                <a:srgbClr val="92D050"/>
              </a:solidFill>
              <a:effectLst>
                <a:outerShdw blurRad="63500" sx="102000" sy="102000" algn="ctr" rotWithShape="0">
                  <a:prstClr val="black">
                    <a:alpha val="40000"/>
                  </a:prstClr>
                </a:outerShdw>
              </a:effectLst>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𝐸</m:t>
                          </m:r>
                        </m:e>
                        <m:sub>
                          <m:r>
                            <a:rPr lang="fr-FR" sz="2800" b="0" i="1" smtClean="0">
                              <a:latin typeface="Cambria Math" panose="02040503050406030204" pitchFamily="18" charset="0"/>
                            </a:rPr>
                            <m:t>𝑟</m:t>
                          </m:r>
                        </m:sub>
                      </m:sSub>
                      <m:r>
                        <a:rPr lang="fr-FR" sz="2800" b="0" i="1" smtClean="0">
                          <a:latin typeface="Cambria Math" panose="02040503050406030204" pitchFamily="18" charset="0"/>
                        </a:rPr>
                        <m:t>+</m:t>
                      </m:r>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𝐸</m:t>
                          </m:r>
                        </m:e>
                        <m:sub>
                          <m:r>
                            <a:rPr lang="fr-FR" sz="2800" b="0" i="1" smtClean="0">
                              <a:latin typeface="Cambria Math" panose="02040503050406030204" pitchFamily="18" charset="0"/>
                            </a:rPr>
                            <m:t>𝑎</m:t>
                          </m:r>
                        </m:sub>
                      </m:sSub>
                      <m:r>
                        <a:rPr lang="fr-FR" sz="2800" b="0" i="1" smtClean="0">
                          <a:latin typeface="Cambria Math" panose="02040503050406030204" pitchFamily="18" charset="0"/>
                        </a:rPr>
                        <m:t>=</m:t>
                      </m:r>
                      <m:r>
                        <a:rPr lang="fr-FR" sz="2800" b="0" i="1" smtClean="0">
                          <a:latin typeface="Cambria Math" panose="02040503050406030204" pitchFamily="18" charset="0"/>
                        </a:rPr>
                        <m:t>𝐾𝐸𝑅</m:t>
                      </m:r>
                      <m:r>
                        <a:rPr lang="fr-FR" sz="2800" b="0" i="1" smtClean="0">
                          <a:latin typeface="Cambria Math" panose="02040503050406030204" pitchFamily="18" charset="0"/>
                        </a:rPr>
                        <m:t>+</m:t>
                      </m:r>
                      <m:sSubSup>
                        <m:sSubSupPr>
                          <m:ctrlPr>
                            <a:rPr lang="fr-FR" sz="2800" b="0" i="1" smtClean="0">
                              <a:latin typeface="Cambria Math" panose="02040503050406030204" pitchFamily="18" charset="0"/>
                            </a:rPr>
                          </m:ctrlPr>
                        </m:sSubSupPr>
                        <m:e>
                          <m:r>
                            <a:rPr lang="fr-FR" sz="2800" b="0" i="1" smtClean="0">
                              <a:latin typeface="Cambria Math" panose="02040503050406030204" pitchFamily="18" charset="0"/>
                            </a:rPr>
                            <m:t>𝐸</m:t>
                          </m:r>
                        </m:e>
                        <m:sub>
                          <m:r>
                            <a:rPr lang="fr-FR" sz="2800" b="0" i="1" smtClean="0">
                              <a:latin typeface="Cambria Math" panose="02040503050406030204" pitchFamily="18" charset="0"/>
                            </a:rPr>
                            <m:t>1</m:t>
                          </m:r>
                        </m:sub>
                        <m:sup>
                          <m:r>
                            <a:rPr lang="fr-FR" sz="2800" b="0" i="1" smtClean="0">
                              <a:latin typeface="Cambria Math" panose="02040503050406030204" pitchFamily="18" charset="0"/>
                            </a:rPr>
                            <m:t>+</m:t>
                          </m:r>
                        </m:sup>
                      </m:sSubSup>
                      <m:r>
                        <a:rPr lang="fr-FR" sz="2800" b="0" i="1" smtClean="0">
                          <a:latin typeface="Cambria Math" panose="02040503050406030204" pitchFamily="18" charset="0"/>
                        </a:rPr>
                        <m:t>+</m:t>
                      </m:r>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𝐸</m:t>
                          </m:r>
                        </m:e>
                        <m:sub>
                          <m:r>
                            <a:rPr lang="fr-FR" sz="2800" b="0" i="1" smtClean="0">
                              <a:latin typeface="Cambria Math" panose="02040503050406030204" pitchFamily="18" charset="0"/>
                            </a:rPr>
                            <m:t>2</m:t>
                          </m:r>
                        </m:sub>
                      </m:sSub>
                    </m:oMath>
                  </m:oMathPara>
                </a14:m>
                <a:endParaRPr lang="en-US" sz="2800" dirty="0">
                  <a:latin typeface="CMU Serif" panose="02000603000000000000" pitchFamily="2" charset="0"/>
                  <a:ea typeface="CMU Serif" panose="02000603000000000000" pitchFamily="2" charset="0"/>
                  <a:cs typeface="CMU Serif" panose="02000603000000000000" pitchFamily="2" charset="0"/>
                </a:endParaRPr>
              </a:p>
            </p:txBody>
          </p:sp>
        </mc:Choice>
        <mc:Fallback xmlns="">
          <p:sp>
            <p:nvSpPr>
              <p:cNvPr id="2" name="ZoneTexte 1">
                <a:extLst>
                  <a:ext uri="{FF2B5EF4-FFF2-40B4-BE49-F238E27FC236}">
                    <a16:creationId xmlns:a16="http://schemas.microsoft.com/office/drawing/2014/main" id="{DA31B0C7-CB49-459A-8807-3BB3B10748D8}"/>
                  </a:ext>
                </a:extLst>
              </p:cNvPr>
              <p:cNvSpPr txBox="1">
                <a:spLocks noRot="1" noChangeAspect="1" noMove="1" noResize="1" noEditPoints="1" noAdjustHandles="1" noChangeArrowheads="1" noChangeShapeType="1" noTextEdit="1"/>
              </p:cNvSpPr>
              <p:nvPr/>
            </p:nvSpPr>
            <p:spPr>
              <a:xfrm>
                <a:off x="611531" y="5175698"/>
                <a:ext cx="4155818" cy="430887"/>
              </a:xfrm>
              <a:prstGeom prst="rect">
                <a:avLst/>
              </a:prstGeom>
              <a:blipFill>
                <a:blip r:embed="rId3"/>
                <a:stretch>
                  <a:fillRect/>
                </a:stretch>
              </a:blipFill>
              <a:effectLst>
                <a:outerShdw blurRad="63500" sx="102000" sy="102000" algn="ctr" rotWithShape="0">
                  <a:prstClr val="black">
                    <a:alpha val="40000"/>
                  </a:prstClr>
                </a:outerShdw>
              </a:effectLst>
            </p:spPr>
            <p:txBody>
              <a:bodyPr/>
              <a:lstStyle/>
              <a:p>
                <a:r>
                  <a:rPr lang="en-US">
                    <a:noFill/>
                  </a:rPr>
                  <a:t> </a:t>
                </a:r>
              </a:p>
            </p:txBody>
          </p:sp>
        </mc:Fallback>
      </mc:AlternateContent>
      <p:pic>
        <p:nvPicPr>
          <p:cNvPr id="14" name="Image 13">
            <a:extLst>
              <a:ext uri="{FF2B5EF4-FFF2-40B4-BE49-F238E27FC236}">
                <a16:creationId xmlns:a16="http://schemas.microsoft.com/office/drawing/2014/main" id="{974C3424-EB58-41C5-82E7-1F7929631ADE}"/>
              </a:ext>
            </a:extLst>
          </p:cNvPr>
          <p:cNvPicPr>
            <a:picLocks noChangeAspect="1"/>
          </p:cNvPicPr>
          <p:nvPr/>
        </p:nvPicPr>
        <p:blipFill rotWithShape="1">
          <a:blip r:embed="rId4"/>
          <a:srcRect l="33869" r="33842"/>
          <a:stretch/>
        </p:blipFill>
        <p:spPr>
          <a:xfrm>
            <a:off x="6614627" y="970537"/>
            <a:ext cx="5087972" cy="5956912"/>
          </a:xfrm>
          <a:prstGeom prst="rect">
            <a:avLst/>
          </a:prstGeom>
        </p:spPr>
      </p:pic>
      <p:sp>
        <p:nvSpPr>
          <p:cNvPr id="3" name="Ellipse 2">
            <a:extLst>
              <a:ext uri="{FF2B5EF4-FFF2-40B4-BE49-F238E27FC236}">
                <a16:creationId xmlns:a16="http://schemas.microsoft.com/office/drawing/2014/main" id="{33023A0E-4F8A-4193-B0D3-BB25104C6697}"/>
              </a:ext>
            </a:extLst>
          </p:cNvPr>
          <p:cNvSpPr/>
          <p:nvPr/>
        </p:nvSpPr>
        <p:spPr>
          <a:xfrm>
            <a:off x="3311091" y="5079446"/>
            <a:ext cx="683393" cy="6463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eur : en arc 15">
            <a:extLst>
              <a:ext uri="{FF2B5EF4-FFF2-40B4-BE49-F238E27FC236}">
                <a16:creationId xmlns:a16="http://schemas.microsoft.com/office/drawing/2014/main" id="{EF9CFD99-DFB6-43F8-B1A2-1CA0774B24F1}"/>
              </a:ext>
            </a:extLst>
          </p:cNvPr>
          <p:cNvCxnSpPr>
            <a:cxnSpLocks/>
            <a:stCxn id="3" idx="5"/>
          </p:cNvCxnSpPr>
          <p:nvPr/>
        </p:nvCxnSpPr>
        <p:spPr>
          <a:xfrm rot="16200000" flipH="1">
            <a:off x="5398032" y="4127494"/>
            <a:ext cx="711924" cy="3719183"/>
          </a:xfrm>
          <a:prstGeom prst="curved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903CEB9B-7CFF-41FD-BECF-650BC13A09B2}"/>
              </a:ext>
            </a:extLst>
          </p:cNvPr>
          <p:cNvSpPr>
            <a:spLocks noGrp="1"/>
          </p:cNvSpPr>
          <p:nvPr>
            <p:ph type="sldNum" sz="quarter" idx="12"/>
          </p:nvPr>
        </p:nvSpPr>
        <p:spPr/>
        <p:txBody>
          <a:bodyPr/>
          <a:lstStyle/>
          <a:p>
            <a:fld id="{AB713C98-7C4D-4240-8C47-4B7C20CEC074}" type="slidenum">
              <a:rPr lang="en-US" smtClean="0"/>
              <a:t>24</a:t>
            </a:fld>
            <a:endParaRPr lang="en-US"/>
          </a:p>
        </p:txBody>
      </p:sp>
    </p:spTree>
    <p:extLst>
      <p:ext uri="{BB962C8B-B14F-4D97-AF65-F5344CB8AC3E}">
        <p14:creationId xmlns:p14="http://schemas.microsoft.com/office/powerpoint/2010/main" val="2589105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0A8CC53-88B5-4C06-A382-EC4AAC0A4A22}"/>
              </a:ext>
            </a:extLst>
          </p:cNvPr>
          <p:cNvPicPr>
            <a:picLocks noChangeAspect="1"/>
          </p:cNvPicPr>
          <p:nvPr/>
        </p:nvPicPr>
        <p:blipFill rotWithShape="1">
          <a:blip r:embed="rId3"/>
          <a:srcRect l="67342"/>
          <a:stretch/>
        </p:blipFill>
        <p:spPr>
          <a:xfrm>
            <a:off x="6600447" y="887566"/>
            <a:ext cx="5267502" cy="6097530"/>
          </a:xfrm>
          <a:prstGeom prst="rect">
            <a:avLst/>
          </a:prstGeom>
        </p:spPr>
      </p:pic>
      <p:grpSp>
        <p:nvGrpSpPr>
          <p:cNvPr id="5" name="Groupe 4">
            <a:extLst>
              <a:ext uri="{FF2B5EF4-FFF2-40B4-BE49-F238E27FC236}">
                <a16:creationId xmlns:a16="http://schemas.microsoft.com/office/drawing/2014/main" id="{AB7C7D38-3840-4E4C-B3E1-33233151D108}"/>
              </a:ext>
            </a:extLst>
          </p:cNvPr>
          <p:cNvGrpSpPr/>
          <p:nvPr/>
        </p:nvGrpSpPr>
        <p:grpSpPr>
          <a:xfrm>
            <a:off x="-107950" y="17616"/>
            <a:ext cx="10985500" cy="869950"/>
            <a:chOff x="-107950" y="17616"/>
            <a:chExt cx="10985500" cy="869950"/>
          </a:xfrm>
        </p:grpSpPr>
        <p:sp>
          <p:nvSpPr>
            <p:cNvPr id="6" name="Ellipse 5">
              <a:extLst>
                <a:ext uri="{FF2B5EF4-FFF2-40B4-BE49-F238E27FC236}">
                  <a16:creationId xmlns:a16="http://schemas.microsoft.com/office/drawing/2014/main" id="{0A65CF82-99FC-4D30-848C-5B387845FD0A}"/>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4FB0165D-E121-447E-99D9-D5C3C56C1163}"/>
                </a:ext>
              </a:extLst>
            </p:cNvPr>
            <p:cNvSpPr txBox="1"/>
            <p:nvPr/>
          </p:nvSpPr>
          <p:spPr>
            <a:xfrm>
              <a:off x="1415364" y="206221"/>
              <a:ext cx="9462186" cy="523220"/>
            </a:xfrm>
            <a:prstGeom prst="rect">
              <a:avLst/>
            </a:prstGeom>
            <a:noFill/>
          </p:spPr>
          <p:txBody>
            <a:bodyPr wrap="square">
              <a:spAutoFit/>
            </a:bodyPr>
            <a:lstStyle/>
            <a:p>
              <a:r>
                <a:rPr lang="fr-FR" sz="2800" b="1" dirty="0">
                  <a:latin typeface="CMU Serif" panose="02000603000000000000" pitchFamily="2" charset="0"/>
                  <a:ea typeface="CMU Serif" panose="02000603000000000000" pitchFamily="2" charset="0"/>
                  <a:cs typeface="CMU Serif" panose="02000603000000000000" pitchFamily="2" charset="0"/>
                </a:rPr>
                <a:t>Exploration of the </a:t>
              </a:r>
              <a:r>
                <a:rPr lang="fr-FR" sz="2800" b="1" dirty="0" err="1">
                  <a:latin typeface="CMU Serif" panose="02000603000000000000" pitchFamily="2" charset="0"/>
                  <a:ea typeface="CMU Serif" panose="02000603000000000000" pitchFamily="2" charset="0"/>
                  <a:cs typeface="CMU Serif" panose="02000603000000000000" pitchFamily="2" charset="0"/>
                </a:rPr>
                <a:t>internal</a:t>
              </a:r>
              <a:r>
                <a:rPr lang="fr-FR" sz="2800" b="1" dirty="0">
                  <a:latin typeface="CMU Serif" panose="02000603000000000000" pitchFamily="2" charset="0"/>
                  <a:ea typeface="CMU Serif" panose="02000603000000000000" pitchFamily="2" charset="0"/>
                  <a:cs typeface="CMU Serif" panose="02000603000000000000" pitchFamily="2" charset="0"/>
                </a:rPr>
                <a:t> </a:t>
              </a:r>
              <a:r>
                <a:rPr lang="fr-FR" sz="2800" b="1" dirty="0" err="1">
                  <a:latin typeface="CMU Serif" panose="02000603000000000000" pitchFamily="2" charset="0"/>
                  <a:ea typeface="CMU Serif" panose="02000603000000000000" pitchFamily="2" charset="0"/>
                  <a:cs typeface="CMU Serif" panose="02000603000000000000" pitchFamily="2" charset="0"/>
                </a:rPr>
                <a:t>energy</a:t>
              </a:r>
              <a:r>
                <a:rPr lang="fr-FR" sz="2800" b="1" dirty="0">
                  <a:latin typeface="CMU Serif" panose="02000603000000000000" pitchFamily="2" charset="0"/>
                  <a:ea typeface="CMU Serif" panose="02000603000000000000" pitchFamily="2" charset="0"/>
                  <a:cs typeface="CMU Serif" panose="02000603000000000000" pitchFamily="2" charset="0"/>
                </a:rPr>
                <a:t> of the fragment</a:t>
              </a:r>
            </a:p>
          </p:txBody>
        </p:sp>
        <p:sp>
          <p:nvSpPr>
            <p:cNvPr id="8" name="Rectangle 7">
              <a:extLst>
                <a:ext uri="{FF2B5EF4-FFF2-40B4-BE49-F238E27FC236}">
                  <a16:creationId xmlns:a16="http://schemas.microsoft.com/office/drawing/2014/main" id="{4EDD7FBF-8586-42B0-B5FC-1E85BC32B069}"/>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605C4540-2691-483E-875A-F494EBB7F7E5}"/>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3</a:t>
              </a:r>
            </a:p>
          </p:txBody>
        </p:sp>
      </p:grpSp>
      <p:sp>
        <p:nvSpPr>
          <p:cNvPr id="10" name="Rectangle : coins arrondis 9">
            <a:extLst>
              <a:ext uri="{FF2B5EF4-FFF2-40B4-BE49-F238E27FC236}">
                <a16:creationId xmlns:a16="http://schemas.microsoft.com/office/drawing/2014/main" id="{0E117E97-4189-4E4D-A35D-D37588F7F5B6}"/>
              </a:ext>
            </a:extLst>
          </p:cNvPr>
          <p:cNvSpPr/>
          <p:nvPr/>
        </p:nvSpPr>
        <p:spPr>
          <a:xfrm>
            <a:off x="1481481" y="785114"/>
            <a:ext cx="3919482" cy="6003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0" i="0" dirty="0" err="1">
                <a:solidFill>
                  <a:srgbClr val="000000"/>
                </a:solidFill>
                <a:effectLst/>
                <a:latin typeface="Georgia" panose="02040502050405020303" pitchFamily="18" charset="0"/>
              </a:rPr>
              <a:t>Decisions</a:t>
            </a:r>
            <a:r>
              <a:rPr lang="fr-FR" sz="2400" b="0" i="0" dirty="0">
                <a:solidFill>
                  <a:srgbClr val="000000"/>
                </a:solidFill>
                <a:effectLst/>
                <a:latin typeface="Georgia" panose="02040502050405020303" pitchFamily="18" charset="0"/>
              </a:rPr>
              <a:t> Fragmentation</a:t>
            </a:r>
            <a:endParaRPr lang="en-US" sz="2400" dirty="0"/>
          </a:p>
        </p:txBody>
      </p:sp>
      <p:sp>
        <p:nvSpPr>
          <p:cNvPr id="12" name="ZoneTexte 11">
            <a:extLst>
              <a:ext uri="{FF2B5EF4-FFF2-40B4-BE49-F238E27FC236}">
                <a16:creationId xmlns:a16="http://schemas.microsoft.com/office/drawing/2014/main" id="{2AFEC353-6AD8-4A36-949B-8F1075FBA022}"/>
              </a:ext>
            </a:extLst>
          </p:cNvPr>
          <p:cNvSpPr txBox="1"/>
          <p:nvPr/>
        </p:nvSpPr>
        <p:spPr>
          <a:xfrm>
            <a:off x="503581" y="3625828"/>
            <a:ext cx="6096866" cy="646331"/>
          </a:xfrm>
          <a:prstGeom prst="rect">
            <a:avLst/>
          </a:prstGeom>
          <a:noFill/>
        </p:spPr>
        <p:txBody>
          <a:bodyPr wrap="square" rtlCol="0">
            <a:spAutoFit/>
          </a:bodyPr>
          <a:lstStyle/>
          <a:p>
            <a:r>
              <a:rPr lang="en-US" b="1" dirty="0">
                <a:latin typeface="CMU Serif" panose="02000603000000000000" pitchFamily="2" charset="0"/>
                <a:ea typeface="CMU Serif" panose="02000603000000000000" pitchFamily="2" charset="0"/>
                <a:cs typeface="CMU Serif" panose="02000603000000000000" pitchFamily="2" charset="0"/>
              </a:rPr>
              <a:t>Quantitative measurement of internal energies in the </a:t>
            </a:r>
            <a:r>
              <a:rPr lang="en-US" b="1" dirty="0">
                <a:solidFill>
                  <a:srgbClr val="C00000"/>
                </a:solidFill>
                <a:latin typeface="CMU Serif" panose="02000603000000000000" pitchFamily="2" charset="0"/>
                <a:ea typeface="CMU Serif" panose="02000603000000000000" pitchFamily="2" charset="0"/>
                <a:cs typeface="CMU Serif" panose="02000603000000000000" pitchFamily="2" charset="0"/>
              </a:rPr>
              <a:t>neutral</a:t>
            </a:r>
            <a:r>
              <a:rPr lang="en-US" b="1" dirty="0">
                <a:latin typeface="CMU Serif" panose="02000603000000000000" pitchFamily="2" charset="0"/>
                <a:ea typeface="CMU Serif" panose="02000603000000000000" pitchFamily="2" charset="0"/>
                <a:cs typeface="CMU Serif" panose="02000603000000000000" pitchFamily="2" charset="0"/>
              </a:rPr>
              <a:t> fragment</a:t>
            </a:r>
          </a:p>
        </p:txBody>
      </p:sp>
      <p:sp>
        <p:nvSpPr>
          <p:cNvPr id="13" name="ZoneTexte 12">
            <a:extLst>
              <a:ext uri="{FF2B5EF4-FFF2-40B4-BE49-F238E27FC236}">
                <a16:creationId xmlns:a16="http://schemas.microsoft.com/office/drawing/2014/main" id="{3C6DF419-4920-48C6-8857-F78DB577B51E}"/>
              </a:ext>
            </a:extLst>
          </p:cNvPr>
          <p:cNvSpPr txBox="1"/>
          <p:nvPr/>
        </p:nvSpPr>
        <p:spPr>
          <a:xfrm>
            <a:off x="503580" y="2505670"/>
            <a:ext cx="6003097" cy="646331"/>
          </a:xfrm>
          <a:prstGeom prst="rect">
            <a:avLst/>
          </a:prstGeom>
          <a:noFill/>
        </p:spPr>
        <p:txBody>
          <a:bodyPr wrap="square" rtlCol="0">
            <a:spAutoFit/>
          </a:bodyPr>
          <a:lstStyle/>
          <a:p>
            <a:r>
              <a:rPr lang="fr-FR" b="1" dirty="0">
                <a:latin typeface="CMU Serif" panose="02000603000000000000" pitchFamily="2" charset="0"/>
                <a:ea typeface="CMU Serif" panose="02000603000000000000" pitchFamily="2" charset="0"/>
                <a:cs typeface="CMU Serif" panose="02000603000000000000" pitchFamily="2" charset="0"/>
              </a:rPr>
              <a:t>D</a:t>
            </a:r>
            <a:r>
              <a:rPr lang="en-US" b="1" dirty="0" err="1">
                <a:latin typeface="CMU Serif" panose="02000603000000000000" pitchFamily="2" charset="0"/>
                <a:ea typeface="CMU Serif" panose="02000603000000000000" pitchFamily="2" charset="0"/>
                <a:cs typeface="CMU Serif" panose="02000603000000000000" pitchFamily="2" charset="0"/>
              </a:rPr>
              <a:t>eeper</a:t>
            </a:r>
            <a:r>
              <a:rPr lang="en-US" b="1" dirty="0">
                <a:latin typeface="CMU Serif" panose="02000603000000000000" pitchFamily="2" charset="0"/>
                <a:ea typeface="CMU Serif" panose="02000603000000000000" pitchFamily="2" charset="0"/>
                <a:cs typeface="CMU Serif" panose="02000603000000000000" pitchFamily="2" charset="0"/>
              </a:rPr>
              <a:t> </a:t>
            </a:r>
            <a:r>
              <a:rPr lang="en-US" b="1" dirty="0" err="1">
                <a:latin typeface="CMU Serif" panose="02000603000000000000" pitchFamily="2" charset="0"/>
                <a:ea typeface="CMU Serif" panose="02000603000000000000" pitchFamily="2" charset="0"/>
                <a:cs typeface="CMU Serif" panose="02000603000000000000" pitchFamily="2" charset="0"/>
              </a:rPr>
              <a:t>informations</a:t>
            </a:r>
            <a:r>
              <a:rPr lang="en-US" b="1" dirty="0">
                <a:latin typeface="CMU Serif" panose="02000603000000000000" pitchFamily="2" charset="0"/>
                <a:ea typeface="CMU Serif" panose="02000603000000000000" pitchFamily="2" charset="0"/>
                <a:cs typeface="CMU Serif" panose="02000603000000000000" pitchFamily="2" charset="0"/>
              </a:rPr>
              <a:t> on the redistribution of the energy</a:t>
            </a:r>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DA31B0C7-CB49-459A-8807-3BB3B10748D8}"/>
                  </a:ext>
                </a:extLst>
              </p:cNvPr>
              <p:cNvSpPr txBox="1"/>
              <p:nvPr/>
            </p:nvSpPr>
            <p:spPr>
              <a:xfrm>
                <a:off x="611531" y="5175698"/>
                <a:ext cx="4155818" cy="430887"/>
              </a:xfrm>
              <a:prstGeom prst="rect">
                <a:avLst/>
              </a:prstGeom>
              <a:solidFill>
                <a:srgbClr val="92D050"/>
              </a:solidFill>
              <a:effectLst>
                <a:outerShdw blurRad="63500" sx="102000" sy="102000" algn="ctr" rotWithShape="0">
                  <a:prstClr val="black">
                    <a:alpha val="40000"/>
                  </a:prstClr>
                </a:outerShdw>
              </a:effectLst>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𝐸</m:t>
                          </m:r>
                        </m:e>
                        <m:sub>
                          <m:r>
                            <a:rPr lang="fr-FR" sz="2800" b="0" i="1" smtClean="0">
                              <a:latin typeface="Cambria Math" panose="02040503050406030204" pitchFamily="18" charset="0"/>
                            </a:rPr>
                            <m:t>𝑟</m:t>
                          </m:r>
                        </m:sub>
                      </m:sSub>
                      <m:r>
                        <a:rPr lang="fr-FR" sz="2800" b="0" i="1" smtClean="0">
                          <a:latin typeface="Cambria Math" panose="02040503050406030204" pitchFamily="18" charset="0"/>
                        </a:rPr>
                        <m:t>+</m:t>
                      </m:r>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𝐸</m:t>
                          </m:r>
                        </m:e>
                        <m:sub>
                          <m:r>
                            <a:rPr lang="fr-FR" sz="2800" b="0" i="1" smtClean="0">
                              <a:latin typeface="Cambria Math" panose="02040503050406030204" pitchFamily="18" charset="0"/>
                            </a:rPr>
                            <m:t>𝑎</m:t>
                          </m:r>
                        </m:sub>
                      </m:sSub>
                      <m:r>
                        <a:rPr lang="fr-FR" sz="2800" b="0" i="1" smtClean="0">
                          <a:latin typeface="Cambria Math" panose="02040503050406030204" pitchFamily="18" charset="0"/>
                        </a:rPr>
                        <m:t>=</m:t>
                      </m:r>
                      <m:r>
                        <a:rPr lang="fr-FR" sz="2800" b="0" i="1" smtClean="0">
                          <a:latin typeface="Cambria Math" panose="02040503050406030204" pitchFamily="18" charset="0"/>
                        </a:rPr>
                        <m:t>𝐾𝐸𝑅</m:t>
                      </m:r>
                      <m:r>
                        <a:rPr lang="fr-FR" sz="2800" b="0" i="1" smtClean="0">
                          <a:latin typeface="Cambria Math" panose="02040503050406030204" pitchFamily="18" charset="0"/>
                        </a:rPr>
                        <m:t>+</m:t>
                      </m:r>
                      <m:sSubSup>
                        <m:sSubSupPr>
                          <m:ctrlPr>
                            <a:rPr lang="fr-FR" sz="2800" b="0" i="1" smtClean="0">
                              <a:latin typeface="Cambria Math" panose="02040503050406030204" pitchFamily="18" charset="0"/>
                            </a:rPr>
                          </m:ctrlPr>
                        </m:sSubSupPr>
                        <m:e>
                          <m:r>
                            <a:rPr lang="fr-FR" sz="2800" b="0" i="1" smtClean="0">
                              <a:latin typeface="Cambria Math" panose="02040503050406030204" pitchFamily="18" charset="0"/>
                            </a:rPr>
                            <m:t>𝐸</m:t>
                          </m:r>
                        </m:e>
                        <m:sub>
                          <m:r>
                            <a:rPr lang="fr-FR" sz="2800" b="0" i="1" smtClean="0">
                              <a:latin typeface="Cambria Math" panose="02040503050406030204" pitchFamily="18" charset="0"/>
                            </a:rPr>
                            <m:t>1</m:t>
                          </m:r>
                        </m:sub>
                        <m:sup>
                          <m:r>
                            <a:rPr lang="fr-FR" sz="2800" b="0" i="1" smtClean="0">
                              <a:latin typeface="Cambria Math" panose="02040503050406030204" pitchFamily="18" charset="0"/>
                            </a:rPr>
                            <m:t>+</m:t>
                          </m:r>
                        </m:sup>
                      </m:sSubSup>
                      <m:r>
                        <a:rPr lang="fr-FR" sz="2800" b="0" i="1" smtClean="0">
                          <a:latin typeface="Cambria Math" panose="02040503050406030204" pitchFamily="18" charset="0"/>
                        </a:rPr>
                        <m:t>+</m:t>
                      </m:r>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𝐸</m:t>
                          </m:r>
                        </m:e>
                        <m:sub>
                          <m:r>
                            <a:rPr lang="fr-FR" sz="2800" b="0" i="1" smtClean="0">
                              <a:latin typeface="Cambria Math" panose="02040503050406030204" pitchFamily="18" charset="0"/>
                            </a:rPr>
                            <m:t>2</m:t>
                          </m:r>
                        </m:sub>
                      </m:sSub>
                    </m:oMath>
                  </m:oMathPara>
                </a14:m>
                <a:endParaRPr lang="en-US" sz="2800" dirty="0">
                  <a:latin typeface="CMU Serif" panose="02000603000000000000" pitchFamily="2" charset="0"/>
                  <a:ea typeface="CMU Serif" panose="02000603000000000000" pitchFamily="2" charset="0"/>
                  <a:cs typeface="CMU Serif" panose="02000603000000000000" pitchFamily="2" charset="0"/>
                </a:endParaRPr>
              </a:p>
            </p:txBody>
          </p:sp>
        </mc:Choice>
        <mc:Fallback xmlns="">
          <p:sp>
            <p:nvSpPr>
              <p:cNvPr id="2" name="ZoneTexte 1">
                <a:extLst>
                  <a:ext uri="{FF2B5EF4-FFF2-40B4-BE49-F238E27FC236}">
                    <a16:creationId xmlns:a16="http://schemas.microsoft.com/office/drawing/2014/main" id="{DA31B0C7-CB49-459A-8807-3BB3B10748D8}"/>
                  </a:ext>
                </a:extLst>
              </p:cNvPr>
              <p:cNvSpPr txBox="1">
                <a:spLocks noRot="1" noChangeAspect="1" noMove="1" noResize="1" noEditPoints="1" noAdjustHandles="1" noChangeArrowheads="1" noChangeShapeType="1" noTextEdit="1"/>
              </p:cNvSpPr>
              <p:nvPr/>
            </p:nvSpPr>
            <p:spPr>
              <a:xfrm>
                <a:off x="611531" y="5175698"/>
                <a:ext cx="4155818" cy="430887"/>
              </a:xfrm>
              <a:prstGeom prst="rect">
                <a:avLst/>
              </a:prstGeom>
              <a:blipFill>
                <a:blip r:embed="rId4"/>
                <a:stretch>
                  <a:fillRect/>
                </a:stretch>
              </a:blipFill>
              <a:effectLst>
                <a:outerShdw blurRad="63500" sx="102000" sy="102000" algn="ctr" rotWithShape="0">
                  <a:prstClr val="black">
                    <a:alpha val="40000"/>
                  </a:prstClr>
                </a:outerShdw>
              </a:effectLst>
            </p:spPr>
            <p:txBody>
              <a:bodyPr/>
              <a:lstStyle/>
              <a:p>
                <a:r>
                  <a:rPr lang="en-US">
                    <a:noFill/>
                  </a:rPr>
                  <a:t> </a:t>
                </a:r>
              </a:p>
            </p:txBody>
          </p:sp>
        </mc:Fallback>
      </mc:AlternateContent>
      <p:sp>
        <p:nvSpPr>
          <p:cNvPr id="14" name="Ellipse 13">
            <a:extLst>
              <a:ext uri="{FF2B5EF4-FFF2-40B4-BE49-F238E27FC236}">
                <a16:creationId xmlns:a16="http://schemas.microsoft.com/office/drawing/2014/main" id="{B4B0A03D-221E-4EB1-BFB4-19864C0AAF4F}"/>
              </a:ext>
            </a:extLst>
          </p:cNvPr>
          <p:cNvSpPr/>
          <p:nvPr/>
        </p:nvSpPr>
        <p:spPr>
          <a:xfrm>
            <a:off x="4177366" y="5079446"/>
            <a:ext cx="683393" cy="6463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cteur : en arc 14">
            <a:extLst>
              <a:ext uri="{FF2B5EF4-FFF2-40B4-BE49-F238E27FC236}">
                <a16:creationId xmlns:a16="http://schemas.microsoft.com/office/drawing/2014/main" id="{2990CF01-9769-40CF-986F-3DEEC3D8731B}"/>
              </a:ext>
            </a:extLst>
          </p:cNvPr>
          <p:cNvCxnSpPr>
            <a:cxnSpLocks/>
            <a:stCxn id="14" idx="5"/>
          </p:cNvCxnSpPr>
          <p:nvPr/>
        </p:nvCxnSpPr>
        <p:spPr>
          <a:xfrm rot="16200000" flipH="1">
            <a:off x="5855234" y="4536568"/>
            <a:ext cx="750425" cy="2939536"/>
          </a:xfrm>
          <a:prstGeom prst="curved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9D02750F-B136-44FE-B921-881330574544}"/>
              </a:ext>
            </a:extLst>
          </p:cNvPr>
          <p:cNvSpPr>
            <a:spLocks noGrp="1"/>
          </p:cNvSpPr>
          <p:nvPr>
            <p:ph type="sldNum" sz="quarter" idx="12"/>
          </p:nvPr>
        </p:nvSpPr>
        <p:spPr/>
        <p:txBody>
          <a:bodyPr/>
          <a:lstStyle/>
          <a:p>
            <a:fld id="{AB713C98-7C4D-4240-8C47-4B7C20CEC074}" type="slidenum">
              <a:rPr lang="en-US" smtClean="0"/>
              <a:t>25</a:t>
            </a:fld>
            <a:endParaRPr lang="en-US"/>
          </a:p>
        </p:txBody>
      </p:sp>
    </p:spTree>
    <p:extLst>
      <p:ext uri="{BB962C8B-B14F-4D97-AF65-F5344CB8AC3E}">
        <p14:creationId xmlns:p14="http://schemas.microsoft.com/office/powerpoint/2010/main" val="1207753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0A8CC53-88B5-4C06-A382-EC4AAC0A4A22}"/>
              </a:ext>
            </a:extLst>
          </p:cNvPr>
          <p:cNvPicPr>
            <a:picLocks noChangeAspect="1"/>
          </p:cNvPicPr>
          <p:nvPr/>
        </p:nvPicPr>
        <p:blipFill rotWithShape="1">
          <a:blip r:embed="rId3"/>
          <a:srcRect/>
          <a:stretch/>
        </p:blipFill>
        <p:spPr>
          <a:xfrm>
            <a:off x="0" y="1124469"/>
            <a:ext cx="12191999" cy="4609061"/>
          </a:xfrm>
          <a:prstGeom prst="rect">
            <a:avLst/>
          </a:prstGeom>
        </p:spPr>
      </p:pic>
      <p:grpSp>
        <p:nvGrpSpPr>
          <p:cNvPr id="5" name="Groupe 4">
            <a:extLst>
              <a:ext uri="{FF2B5EF4-FFF2-40B4-BE49-F238E27FC236}">
                <a16:creationId xmlns:a16="http://schemas.microsoft.com/office/drawing/2014/main" id="{AB7C7D38-3840-4E4C-B3E1-33233151D108}"/>
              </a:ext>
            </a:extLst>
          </p:cNvPr>
          <p:cNvGrpSpPr/>
          <p:nvPr/>
        </p:nvGrpSpPr>
        <p:grpSpPr>
          <a:xfrm>
            <a:off x="-107950" y="17616"/>
            <a:ext cx="10985500" cy="869950"/>
            <a:chOff x="-107950" y="17616"/>
            <a:chExt cx="10985500" cy="869950"/>
          </a:xfrm>
        </p:grpSpPr>
        <p:sp>
          <p:nvSpPr>
            <p:cNvPr id="6" name="Ellipse 5">
              <a:extLst>
                <a:ext uri="{FF2B5EF4-FFF2-40B4-BE49-F238E27FC236}">
                  <a16:creationId xmlns:a16="http://schemas.microsoft.com/office/drawing/2014/main" id="{0A65CF82-99FC-4D30-848C-5B387845FD0A}"/>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4FB0165D-E121-447E-99D9-D5C3C56C1163}"/>
                </a:ext>
              </a:extLst>
            </p:cNvPr>
            <p:cNvSpPr txBox="1"/>
            <p:nvPr/>
          </p:nvSpPr>
          <p:spPr>
            <a:xfrm>
              <a:off x="1415364" y="206221"/>
              <a:ext cx="9462186" cy="523220"/>
            </a:xfrm>
            <a:prstGeom prst="rect">
              <a:avLst/>
            </a:prstGeom>
            <a:noFill/>
          </p:spPr>
          <p:txBody>
            <a:bodyPr wrap="square">
              <a:spAutoFit/>
            </a:bodyPr>
            <a:lstStyle/>
            <a:p>
              <a:r>
                <a:rPr lang="fr-FR" sz="2800" b="1" dirty="0">
                  <a:latin typeface="CMU Serif" panose="02000603000000000000" pitchFamily="2" charset="0"/>
                  <a:ea typeface="CMU Serif" panose="02000603000000000000" pitchFamily="2" charset="0"/>
                  <a:cs typeface="CMU Serif" panose="02000603000000000000" pitchFamily="2" charset="0"/>
                </a:rPr>
                <a:t>Exploration of the </a:t>
              </a:r>
              <a:r>
                <a:rPr lang="fr-FR" sz="2800" b="1" dirty="0" err="1">
                  <a:latin typeface="CMU Serif" panose="02000603000000000000" pitchFamily="2" charset="0"/>
                  <a:ea typeface="CMU Serif" panose="02000603000000000000" pitchFamily="2" charset="0"/>
                  <a:cs typeface="CMU Serif" panose="02000603000000000000" pitchFamily="2" charset="0"/>
                </a:rPr>
                <a:t>internal</a:t>
              </a:r>
              <a:r>
                <a:rPr lang="fr-FR" sz="2800" b="1" dirty="0">
                  <a:latin typeface="CMU Serif" panose="02000603000000000000" pitchFamily="2" charset="0"/>
                  <a:ea typeface="CMU Serif" panose="02000603000000000000" pitchFamily="2" charset="0"/>
                  <a:cs typeface="CMU Serif" panose="02000603000000000000" pitchFamily="2" charset="0"/>
                </a:rPr>
                <a:t> </a:t>
              </a:r>
              <a:r>
                <a:rPr lang="fr-FR" sz="2800" b="1" dirty="0" err="1">
                  <a:latin typeface="CMU Serif" panose="02000603000000000000" pitchFamily="2" charset="0"/>
                  <a:ea typeface="CMU Serif" panose="02000603000000000000" pitchFamily="2" charset="0"/>
                  <a:cs typeface="CMU Serif" panose="02000603000000000000" pitchFamily="2" charset="0"/>
                </a:rPr>
                <a:t>energy</a:t>
              </a:r>
              <a:r>
                <a:rPr lang="fr-FR" sz="2800" b="1" dirty="0">
                  <a:latin typeface="CMU Serif" panose="02000603000000000000" pitchFamily="2" charset="0"/>
                  <a:ea typeface="CMU Serif" panose="02000603000000000000" pitchFamily="2" charset="0"/>
                  <a:cs typeface="CMU Serif" panose="02000603000000000000" pitchFamily="2" charset="0"/>
                </a:rPr>
                <a:t> of the fragment</a:t>
              </a:r>
            </a:p>
          </p:txBody>
        </p:sp>
        <p:sp>
          <p:nvSpPr>
            <p:cNvPr id="8" name="Rectangle 7">
              <a:extLst>
                <a:ext uri="{FF2B5EF4-FFF2-40B4-BE49-F238E27FC236}">
                  <a16:creationId xmlns:a16="http://schemas.microsoft.com/office/drawing/2014/main" id="{4EDD7FBF-8586-42B0-B5FC-1E85BC32B069}"/>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605C4540-2691-483E-875A-F494EBB7F7E5}"/>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3</a:t>
              </a:r>
            </a:p>
          </p:txBody>
        </p:sp>
      </p:grpSp>
      <p:sp>
        <p:nvSpPr>
          <p:cNvPr id="11" name="ZoneTexte 10">
            <a:extLst>
              <a:ext uri="{FF2B5EF4-FFF2-40B4-BE49-F238E27FC236}">
                <a16:creationId xmlns:a16="http://schemas.microsoft.com/office/drawing/2014/main" id="{352FEE3F-4D0D-4BDC-9738-4A8A13C441F9}"/>
              </a:ext>
            </a:extLst>
          </p:cNvPr>
          <p:cNvSpPr txBox="1"/>
          <p:nvPr/>
        </p:nvSpPr>
        <p:spPr>
          <a:xfrm>
            <a:off x="314324" y="5778689"/>
            <a:ext cx="11582923" cy="646331"/>
          </a:xfrm>
          <a:prstGeom prst="rect">
            <a:avLst/>
          </a:prstGeom>
          <a:solidFill>
            <a:srgbClr val="FFA7A7"/>
          </a:solidFill>
          <a:effectLst>
            <a:outerShdw blurRad="76200" dir="13500000" sy="23000" kx="1200000" algn="br" rotWithShape="0">
              <a:prstClr val="black">
                <a:alpha val="20000"/>
              </a:prstClr>
            </a:outerShdw>
          </a:effectLst>
        </p:spPr>
        <p:txBody>
          <a:bodyPr wrap="square">
            <a:spAutoFit/>
          </a:bodyPr>
          <a:lstStyle/>
          <a:p>
            <a:pPr algn="ctr"/>
            <a:r>
              <a:rPr lang="en-US" b="1" dirty="0">
                <a:latin typeface="CMU Serif" panose="02000603000000000000" pitchFamily="2" charset="0"/>
                <a:ea typeface="CMU Serif" panose="02000603000000000000" pitchFamily="2" charset="0"/>
                <a:cs typeface="CMU Serif" panose="02000603000000000000" pitchFamily="2" charset="0"/>
              </a:rPr>
              <a:t>The model opens up the possibility of calculating the probability of electromagnetic radiation emission by fragments on longer time scales according to their internal energy.</a:t>
            </a:r>
          </a:p>
        </p:txBody>
      </p:sp>
      <p:sp>
        <p:nvSpPr>
          <p:cNvPr id="10" name="Rectangle : coins arrondis 9">
            <a:extLst>
              <a:ext uri="{FF2B5EF4-FFF2-40B4-BE49-F238E27FC236}">
                <a16:creationId xmlns:a16="http://schemas.microsoft.com/office/drawing/2014/main" id="{0E117E97-4189-4E4D-A35D-D37588F7F5B6}"/>
              </a:ext>
            </a:extLst>
          </p:cNvPr>
          <p:cNvSpPr/>
          <p:nvPr/>
        </p:nvSpPr>
        <p:spPr>
          <a:xfrm>
            <a:off x="1481481" y="587367"/>
            <a:ext cx="3919482" cy="6003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0" i="0" dirty="0" err="1">
                <a:solidFill>
                  <a:srgbClr val="000000"/>
                </a:solidFill>
                <a:effectLst/>
                <a:latin typeface="Georgia" panose="02040502050405020303" pitchFamily="18" charset="0"/>
              </a:rPr>
              <a:t>Decisions</a:t>
            </a:r>
            <a:r>
              <a:rPr lang="fr-FR" sz="2400" b="0" i="0" dirty="0">
                <a:solidFill>
                  <a:srgbClr val="000000"/>
                </a:solidFill>
                <a:effectLst/>
                <a:latin typeface="Georgia" panose="02040502050405020303" pitchFamily="18" charset="0"/>
              </a:rPr>
              <a:t> Fragmentation</a:t>
            </a:r>
            <a:endParaRPr lang="en-US" sz="2400" dirty="0"/>
          </a:p>
        </p:txBody>
      </p:sp>
      <p:sp>
        <p:nvSpPr>
          <p:cNvPr id="2" name="Espace réservé du numéro de diapositive 1">
            <a:extLst>
              <a:ext uri="{FF2B5EF4-FFF2-40B4-BE49-F238E27FC236}">
                <a16:creationId xmlns:a16="http://schemas.microsoft.com/office/drawing/2014/main" id="{DDC0957D-7043-45DB-A30E-469D1BB33D25}"/>
              </a:ext>
            </a:extLst>
          </p:cNvPr>
          <p:cNvSpPr>
            <a:spLocks noGrp="1"/>
          </p:cNvSpPr>
          <p:nvPr>
            <p:ph type="sldNum" sz="quarter" idx="12"/>
          </p:nvPr>
        </p:nvSpPr>
        <p:spPr/>
        <p:txBody>
          <a:bodyPr/>
          <a:lstStyle/>
          <a:p>
            <a:fld id="{AB713C98-7C4D-4240-8C47-4B7C20CEC074}" type="slidenum">
              <a:rPr lang="en-US" smtClean="0"/>
              <a:t>26</a:t>
            </a:fld>
            <a:endParaRPr lang="en-US"/>
          </a:p>
        </p:txBody>
      </p:sp>
    </p:spTree>
    <p:extLst>
      <p:ext uri="{BB962C8B-B14F-4D97-AF65-F5344CB8AC3E}">
        <p14:creationId xmlns:p14="http://schemas.microsoft.com/office/powerpoint/2010/main" val="3884914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13CFF413-E69A-468D-B1B7-70F30DFC4370}"/>
              </a:ext>
            </a:extLst>
          </p:cNvPr>
          <p:cNvPicPr>
            <a:picLocks noChangeAspect="1"/>
          </p:cNvPicPr>
          <p:nvPr/>
        </p:nvPicPr>
        <p:blipFill>
          <a:blip r:embed="rId3"/>
          <a:stretch>
            <a:fillRect/>
          </a:stretch>
        </p:blipFill>
        <p:spPr>
          <a:xfrm rot="16735953">
            <a:off x="-342821" y="4297350"/>
            <a:ext cx="2381876" cy="1256060"/>
          </a:xfrm>
          <a:prstGeom prst="rect">
            <a:avLst/>
          </a:prstGeom>
        </p:spPr>
      </p:pic>
      <p:grpSp>
        <p:nvGrpSpPr>
          <p:cNvPr id="2" name="Groupe 1">
            <a:extLst>
              <a:ext uri="{FF2B5EF4-FFF2-40B4-BE49-F238E27FC236}">
                <a16:creationId xmlns:a16="http://schemas.microsoft.com/office/drawing/2014/main" id="{A1FB8CB9-4C9B-492C-8A1A-BAE88C24682C}"/>
              </a:ext>
            </a:extLst>
          </p:cNvPr>
          <p:cNvGrpSpPr/>
          <p:nvPr/>
        </p:nvGrpSpPr>
        <p:grpSpPr>
          <a:xfrm>
            <a:off x="-107950" y="17616"/>
            <a:ext cx="10985500" cy="869950"/>
            <a:chOff x="-107950" y="17616"/>
            <a:chExt cx="10985500" cy="869950"/>
          </a:xfrm>
        </p:grpSpPr>
        <p:sp>
          <p:nvSpPr>
            <p:cNvPr id="3" name="Ellipse 2">
              <a:extLst>
                <a:ext uri="{FF2B5EF4-FFF2-40B4-BE49-F238E27FC236}">
                  <a16:creationId xmlns:a16="http://schemas.microsoft.com/office/drawing/2014/main" id="{BE4FDB84-B197-492E-9D69-522219D4ECA6}"/>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BBAC2925-657A-4A19-AFD7-588022AABCA3}"/>
                </a:ext>
              </a:extLst>
            </p:cNvPr>
            <p:cNvSpPr txBox="1"/>
            <p:nvPr/>
          </p:nvSpPr>
          <p:spPr>
            <a:xfrm>
              <a:off x="1415364" y="206221"/>
              <a:ext cx="9462186" cy="523220"/>
            </a:xfrm>
            <a:prstGeom prst="rect">
              <a:avLst/>
            </a:prstGeom>
            <a:noFill/>
          </p:spPr>
          <p:txBody>
            <a:bodyPr wrap="square">
              <a:spAutoFit/>
            </a:bodyPr>
            <a:lstStyle/>
            <a:p>
              <a:r>
                <a:rPr lang="en-US" sz="2800" b="1" dirty="0">
                  <a:latin typeface="CMU Serif" panose="02000603000000000000" pitchFamily="2" charset="0"/>
                  <a:ea typeface="CMU Serif" panose="02000603000000000000" pitchFamily="2" charset="0"/>
                  <a:cs typeface="CMU Serif" panose="02000603000000000000" pitchFamily="2" charset="0"/>
                </a:rPr>
                <a:t>Combination of experiments and theory</a:t>
              </a:r>
            </a:p>
          </p:txBody>
        </p:sp>
        <p:sp>
          <p:nvSpPr>
            <p:cNvPr id="5" name="Rectangle 4">
              <a:extLst>
                <a:ext uri="{FF2B5EF4-FFF2-40B4-BE49-F238E27FC236}">
                  <a16:creationId xmlns:a16="http://schemas.microsoft.com/office/drawing/2014/main" id="{5AEFF188-C009-4B80-BB50-1D7ED17DD071}"/>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a:extLst>
                <a:ext uri="{FF2B5EF4-FFF2-40B4-BE49-F238E27FC236}">
                  <a16:creationId xmlns:a16="http://schemas.microsoft.com/office/drawing/2014/main" id="{A30BB8E6-E0B5-46BA-BBF1-A02DB0B0403D}"/>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4</a:t>
              </a:r>
            </a:p>
          </p:txBody>
        </p:sp>
      </p:grpSp>
      <p:sp>
        <p:nvSpPr>
          <p:cNvPr id="12" name="Rectangle 11">
            <a:extLst>
              <a:ext uri="{FF2B5EF4-FFF2-40B4-BE49-F238E27FC236}">
                <a16:creationId xmlns:a16="http://schemas.microsoft.com/office/drawing/2014/main" id="{EC2DA155-F8C3-498E-87E6-0BE0781950DB}"/>
              </a:ext>
            </a:extLst>
          </p:cNvPr>
          <p:cNvSpPr/>
          <p:nvPr/>
        </p:nvSpPr>
        <p:spPr>
          <a:xfrm>
            <a:off x="1389496" y="945285"/>
            <a:ext cx="6448216" cy="5632311"/>
          </a:xfrm>
          <a:prstGeom prst="rect">
            <a:avLst/>
          </a:prstGeom>
          <a:solidFill>
            <a:schemeClr val="bg1">
              <a:alpha val="70000"/>
            </a:schemeClr>
          </a:solidFill>
          <a:ln>
            <a:noFill/>
          </a:ln>
        </p:spPr>
        <p:txBody>
          <a:bodyPr wrap="square">
            <a:spAutoFit/>
          </a:bodyPr>
          <a:lstStyle/>
          <a:p>
            <a:r>
              <a:rPr lang="fr-FR" sz="2000" b="1" dirty="0" err="1">
                <a:latin typeface="CMU Serif" panose="02000603000000000000" pitchFamily="2" charset="0"/>
                <a:ea typeface="CMU Serif" panose="02000603000000000000" pitchFamily="2" charset="0"/>
                <a:cs typeface="CMU Serif" panose="02000603000000000000" pitchFamily="2" charset="0"/>
              </a:rPr>
              <a:t>Multiparametric</a:t>
            </a:r>
            <a:r>
              <a:rPr lang="fr-FR" sz="2000" b="1" dirty="0">
                <a:latin typeface="CMU Serif" panose="02000603000000000000" pitchFamily="2" charset="0"/>
                <a:ea typeface="CMU Serif" panose="02000603000000000000" pitchFamily="2" charset="0"/>
                <a:cs typeface="CMU Serif" panose="02000603000000000000" pitchFamily="2" charset="0"/>
              </a:rPr>
              <a:t> </a:t>
            </a:r>
            <a:r>
              <a:rPr lang="fr-FR" sz="2000" b="1" dirty="0" err="1">
                <a:latin typeface="CMU Serif" panose="02000603000000000000" pitchFamily="2" charset="0"/>
                <a:ea typeface="CMU Serif" panose="02000603000000000000" pitchFamily="2" charset="0"/>
                <a:cs typeface="CMU Serif" panose="02000603000000000000" pitchFamily="2" charset="0"/>
              </a:rPr>
              <a:t>dataset</a:t>
            </a:r>
            <a:r>
              <a:rPr lang="fr-FR" sz="2000" b="1" dirty="0">
                <a:latin typeface="CMU Serif" panose="02000603000000000000" pitchFamily="2" charset="0"/>
                <a:ea typeface="CMU Serif" panose="02000603000000000000" pitchFamily="2" charset="0"/>
                <a:cs typeface="CMU Serif" panose="02000603000000000000" pitchFamily="2" charset="0"/>
              </a:rPr>
              <a:t> </a:t>
            </a:r>
            <a:r>
              <a:rPr lang="fr-FR" sz="2000" b="1" dirty="0" err="1">
                <a:latin typeface="CMU Serif" panose="02000603000000000000" pitchFamily="2" charset="0"/>
                <a:ea typeface="CMU Serif" panose="02000603000000000000" pitchFamily="2" charset="0"/>
                <a:cs typeface="CMU Serif" panose="02000603000000000000" pitchFamily="2" charset="0"/>
              </a:rPr>
              <a:t>produced</a:t>
            </a:r>
            <a:r>
              <a:rPr lang="fr-FR" sz="2000" b="1" dirty="0">
                <a:latin typeface="CMU Serif" panose="02000603000000000000" pitchFamily="2" charset="0"/>
                <a:ea typeface="CMU Serif" panose="02000603000000000000" pitchFamily="2" charset="0"/>
                <a:cs typeface="CMU Serif" panose="02000603000000000000" pitchFamily="2" charset="0"/>
              </a:rPr>
              <a:t> </a:t>
            </a:r>
            <a:r>
              <a:rPr lang="fr-FR" sz="2000" b="1" dirty="0" err="1">
                <a:latin typeface="CMU Serif" panose="02000603000000000000" pitchFamily="2" charset="0"/>
                <a:ea typeface="CMU Serif" panose="02000603000000000000" pitchFamily="2" charset="0"/>
                <a:cs typeface="CMU Serif" panose="02000603000000000000" pitchFamily="2" charset="0"/>
              </a:rPr>
              <a:t>with</a:t>
            </a:r>
            <a:r>
              <a:rPr lang="fr-FR" sz="2000" b="1" dirty="0">
                <a:latin typeface="CMU Serif" panose="02000603000000000000" pitchFamily="2" charset="0"/>
                <a:ea typeface="CMU Serif" panose="02000603000000000000" pitchFamily="2" charset="0"/>
                <a:cs typeface="CMU Serif" panose="02000603000000000000" pitchFamily="2" charset="0"/>
              </a:rPr>
              <a:t> DIAM, </a:t>
            </a:r>
            <a:r>
              <a:rPr lang="fr-FR" sz="2000" b="1" dirty="0" err="1">
                <a:latin typeface="CMU Serif" panose="02000603000000000000" pitchFamily="2" charset="0"/>
                <a:ea typeface="CMU Serif" panose="02000603000000000000" pitchFamily="2" charset="0"/>
                <a:cs typeface="CMU Serif" panose="02000603000000000000" pitchFamily="2" charset="0"/>
              </a:rPr>
              <a:t>after</a:t>
            </a:r>
            <a:r>
              <a:rPr lang="fr-FR" sz="2000" b="1" dirty="0">
                <a:latin typeface="CMU Serif" panose="02000603000000000000" pitchFamily="2" charset="0"/>
                <a:ea typeface="CMU Serif" panose="02000603000000000000" pitchFamily="2" charset="0"/>
                <a:cs typeface="CMU Serif" panose="02000603000000000000" pitchFamily="2" charset="0"/>
              </a:rPr>
              <a:t> single collision of </a:t>
            </a:r>
            <a:r>
              <a:rPr lang="fr-FR" sz="2000" b="1" dirty="0" err="1">
                <a:latin typeface="CMU Serif" panose="02000603000000000000" pitchFamily="2" charset="0"/>
                <a:ea typeface="CMU Serif" panose="02000603000000000000" pitchFamily="2" charset="0"/>
                <a:cs typeface="CMU Serif" panose="02000603000000000000" pitchFamily="2" charset="0"/>
              </a:rPr>
              <a:t>protonated</a:t>
            </a:r>
            <a:r>
              <a:rPr lang="fr-FR" sz="2000" b="1" dirty="0">
                <a:latin typeface="CMU Serif" panose="02000603000000000000" pitchFamily="2" charset="0"/>
                <a:ea typeface="CMU Serif" panose="02000603000000000000" pitchFamily="2" charset="0"/>
                <a:cs typeface="CMU Serif" panose="02000603000000000000" pitchFamily="2" charset="0"/>
              </a:rPr>
              <a:t> </a:t>
            </a:r>
            <a:r>
              <a:rPr lang="fr-FR" sz="2000" b="1" dirty="0" err="1">
                <a:latin typeface="CMU Serif" panose="02000603000000000000" pitchFamily="2" charset="0"/>
                <a:ea typeface="CMU Serif" panose="02000603000000000000" pitchFamily="2" charset="0"/>
                <a:cs typeface="CMU Serif" panose="02000603000000000000" pitchFamily="2" charset="0"/>
              </a:rPr>
              <a:t>molecular</a:t>
            </a:r>
            <a:r>
              <a:rPr lang="fr-FR" sz="2000" b="1" dirty="0">
                <a:latin typeface="CMU Serif" panose="02000603000000000000" pitchFamily="2" charset="0"/>
                <a:ea typeface="CMU Serif" panose="02000603000000000000" pitchFamily="2" charset="0"/>
                <a:cs typeface="CMU Serif" panose="02000603000000000000" pitchFamily="2" charset="0"/>
              </a:rPr>
              <a:t> clusters </a:t>
            </a:r>
            <a:r>
              <a:rPr lang="fr-FR" sz="2000" b="1" dirty="0" err="1">
                <a:latin typeface="CMU Serif" panose="02000603000000000000" pitchFamily="2" charset="0"/>
                <a:ea typeface="CMU Serif" panose="02000603000000000000" pitchFamily="2" charset="0"/>
                <a:cs typeface="CMU Serif" panose="02000603000000000000" pitchFamily="2" charset="0"/>
              </a:rPr>
              <a:t>with</a:t>
            </a:r>
            <a:r>
              <a:rPr lang="fr-FR" sz="2000" b="1" dirty="0">
                <a:latin typeface="CMU Serif" panose="02000603000000000000" pitchFamily="2" charset="0"/>
                <a:ea typeface="CMU Serif" panose="02000603000000000000" pitchFamily="2" charset="0"/>
                <a:cs typeface="CMU Serif" panose="02000603000000000000" pitchFamily="2" charset="0"/>
              </a:rPr>
              <a:t> an argon </a:t>
            </a:r>
            <a:r>
              <a:rPr lang="fr-FR" sz="2000" b="1" dirty="0" err="1">
                <a:latin typeface="CMU Serif" panose="02000603000000000000" pitchFamily="2" charset="0"/>
                <a:ea typeface="CMU Serif" panose="02000603000000000000" pitchFamily="2" charset="0"/>
                <a:cs typeface="CMU Serif" panose="02000603000000000000" pitchFamily="2" charset="0"/>
              </a:rPr>
              <a:t>atom</a:t>
            </a:r>
            <a:r>
              <a:rPr lang="fr-FR" sz="2000" b="1" dirty="0">
                <a:latin typeface="CMU Serif" panose="02000603000000000000" pitchFamily="2" charset="0"/>
                <a:ea typeface="CMU Serif" panose="02000603000000000000" pitchFamily="2" charset="0"/>
                <a:cs typeface="CMU Serif" panose="02000603000000000000" pitchFamily="2" charset="0"/>
              </a:rPr>
              <a:t>.</a:t>
            </a:r>
          </a:p>
          <a:p>
            <a:endParaRPr lang="fr-FR" sz="2000" b="1" dirty="0">
              <a:latin typeface="CMU Serif" panose="02000603000000000000" pitchFamily="2" charset="0"/>
              <a:ea typeface="CMU Serif" panose="02000603000000000000" pitchFamily="2" charset="0"/>
              <a:cs typeface="CMU Serif" panose="02000603000000000000" pitchFamily="2" charset="0"/>
            </a:endParaRPr>
          </a:p>
          <a:p>
            <a:endParaRPr lang="fr-FR" sz="2000" b="1" dirty="0">
              <a:latin typeface="CMU Serif" panose="02000603000000000000" pitchFamily="2" charset="0"/>
              <a:ea typeface="CMU Serif" panose="02000603000000000000" pitchFamily="2" charset="0"/>
              <a:cs typeface="CMU Serif" panose="02000603000000000000" pitchFamily="2" charset="0"/>
            </a:endParaRPr>
          </a:p>
          <a:p>
            <a:r>
              <a:rPr lang="en-US" sz="2000" b="1" dirty="0">
                <a:latin typeface="CMU Serif" panose="02000603000000000000" pitchFamily="2" charset="0"/>
                <a:ea typeface="CMU Serif" panose="02000603000000000000" pitchFamily="2" charset="0"/>
                <a:cs typeface="CMU Serif" panose="02000603000000000000" pitchFamily="2" charset="0"/>
              </a:rPr>
              <a:t>Development of a statistical model to study the competition between multiple relaxation’s channels for a protonated cluster.</a:t>
            </a:r>
            <a:endParaRPr lang="fr-FR" sz="2000" b="1" dirty="0">
              <a:latin typeface="CMU Serif" panose="02000603000000000000" pitchFamily="2" charset="0"/>
              <a:ea typeface="CMU Serif" panose="02000603000000000000" pitchFamily="2" charset="0"/>
              <a:cs typeface="CMU Serif" panose="02000603000000000000" pitchFamily="2" charset="0"/>
            </a:endParaRPr>
          </a:p>
          <a:p>
            <a:endParaRPr lang="fr-FR" sz="2000" b="1" dirty="0">
              <a:latin typeface="CMU Serif" panose="02000603000000000000" pitchFamily="2" charset="0"/>
              <a:ea typeface="CMU Serif" panose="02000603000000000000" pitchFamily="2" charset="0"/>
              <a:cs typeface="CMU Serif" panose="02000603000000000000" pitchFamily="2" charset="0"/>
            </a:endParaRPr>
          </a:p>
          <a:p>
            <a:endParaRPr lang="fr-FR" sz="2000" b="1" dirty="0">
              <a:latin typeface="CMU Serif" panose="02000603000000000000" pitchFamily="2" charset="0"/>
              <a:ea typeface="CMU Serif" panose="02000603000000000000" pitchFamily="2" charset="0"/>
              <a:cs typeface="CMU Serif" panose="02000603000000000000" pitchFamily="2" charset="0"/>
            </a:endParaRPr>
          </a:p>
          <a:p>
            <a:r>
              <a:rPr lang="fr-FR" sz="2000" b="1" dirty="0" err="1">
                <a:latin typeface="CMU Serif" panose="02000603000000000000" pitchFamily="2" charset="0"/>
                <a:ea typeface="CMU Serif" panose="02000603000000000000" pitchFamily="2" charset="0"/>
                <a:cs typeface="CMU Serif" panose="02000603000000000000" pitchFamily="2" charset="0"/>
              </a:rPr>
              <a:t>Measurement</a:t>
            </a:r>
            <a:r>
              <a:rPr lang="fr-FR" sz="2000" b="1" dirty="0">
                <a:latin typeface="CMU Serif" panose="02000603000000000000" pitchFamily="2" charset="0"/>
                <a:ea typeface="CMU Serif" panose="02000603000000000000" pitchFamily="2" charset="0"/>
                <a:cs typeface="CMU Serif" panose="02000603000000000000" pitchFamily="2" charset="0"/>
              </a:rPr>
              <a:t> of the </a:t>
            </a:r>
            <a:r>
              <a:rPr lang="fr-FR" sz="2000" b="1" dirty="0" err="1">
                <a:latin typeface="CMU Serif" panose="02000603000000000000" pitchFamily="2" charset="0"/>
                <a:ea typeface="CMU Serif" panose="02000603000000000000" pitchFamily="2" charset="0"/>
                <a:cs typeface="CMU Serif" panose="02000603000000000000" pitchFamily="2" charset="0"/>
              </a:rPr>
              <a:t>energy</a:t>
            </a:r>
            <a:r>
              <a:rPr lang="fr-FR" sz="2000" b="1" dirty="0">
                <a:latin typeface="CMU Serif" panose="02000603000000000000" pitchFamily="2" charset="0"/>
                <a:ea typeface="CMU Serif" panose="02000603000000000000" pitchFamily="2" charset="0"/>
                <a:cs typeface="CMU Serif" panose="02000603000000000000" pitchFamily="2" charset="0"/>
              </a:rPr>
              <a:t> distribution of the </a:t>
            </a:r>
            <a:r>
              <a:rPr lang="fr-FR" sz="2000" b="1" dirty="0" err="1">
                <a:latin typeface="CMU Serif" panose="02000603000000000000" pitchFamily="2" charset="0"/>
                <a:ea typeface="CMU Serif" panose="02000603000000000000" pitchFamily="2" charset="0"/>
                <a:cs typeface="CMU Serif" panose="02000603000000000000" pitchFamily="2" charset="0"/>
              </a:rPr>
              <a:t>charged</a:t>
            </a:r>
            <a:r>
              <a:rPr lang="fr-FR" sz="2000" b="1" dirty="0">
                <a:latin typeface="CMU Serif" panose="02000603000000000000" pitchFamily="2" charset="0"/>
                <a:ea typeface="CMU Serif" panose="02000603000000000000" pitchFamily="2" charset="0"/>
                <a:cs typeface="CMU Serif" panose="02000603000000000000" pitchFamily="2" charset="0"/>
              </a:rPr>
              <a:t> and neutral fragments.</a:t>
            </a:r>
          </a:p>
          <a:p>
            <a:endParaRPr lang="fr-FR" sz="2000" b="1" dirty="0">
              <a:latin typeface="CMU Serif" panose="02000603000000000000" pitchFamily="2" charset="0"/>
              <a:ea typeface="CMU Serif" panose="02000603000000000000" pitchFamily="2" charset="0"/>
              <a:cs typeface="CMU Serif" panose="02000603000000000000" pitchFamily="2" charset="0"/>
            </a:endParaRPr>
          </a:p>
          <a:p>
            <a:endParaRPr lang="fr-FR" sz="2000" b="1" dirty="0">
              <a:latin typeface="CMU Serif" panose="02000603000000000000" pitchFamily="2" charset="0"/>
              <a:ea typeface="CMU Serif" panose="02000603000000000000" pitchFamily="2" charset="0"/>
              <a:cs typeface="CMU Serif" panose="02000603000000000000" pitchFamily="2" charset="0"/>
            </a:endParaRPr>
          </a:p>
          <a:p>
            <a:r>
              <a:rPr lang="en-US" sz="2000" b="1" dirty="0">
                <a:latin typeface="CMU Serif" panose="02000603000000000000" pitchFamily="2" charset="0"/>
                <a:ea typeface="CMU Serif" panose="02000603000000000000" pitchFamily="2" charset="0"/>
                <a:cs typeface="CMU Serif" panose="02000603000000000000" pitchFamily="2" charset="0"/>
              </a:rPr>
              <a:t>The experimental data constrain the theoretical model, which in return could quantitatively predict fragment energies with DIAM experiment</a:t>
            </a:r>
            <a:endParaRPr lang="fr-FR" sz="2000" b="1" dirty="0">
              <a:latin typeface="CMU Serif" panose="02000603000000000000" pitchFamily="2" charset="0"/>
              <a:ea typeface="CMU Serif" panose="02000603000000000000" pitchFamily="2" charset="0"/>
              <a:cs typeface="CMU Serif" panose="02000603000000000000" pitchFamily="2" charset="0"/>
            </a:endParaRPr>
          </a:p>
        </p:txBody>
      </p:sp>
      <p:pic>
        <p:nvPicPr>
          <p:cNvPr id="14" name="Image 13">
            <a:extLst>
              <a:ext uri="{FF2B5EF4-FFF2-40B4-BE49-F238E27FC236}">
                <a16:creationId xmlns:a16="http://schemas.microsoft.com/office/drawing/2014/main" id="{AC767D50-A6CE-4A09-BDCF-5117E38124DC}"/>
              </a:ext>
            </a:extLst>
          </p:cNvPr>
          <p:cNvPicPr>
            <a:picLocks noChangeAspect="1"/>
          </p:cNvPicPr>
          <p:nvPr/>
        </p:nvPicPr>
        <p:blipFill>
          <a:blip r:embed="rId4"/>
          <a:stretch>
            <a:fillRect/>
          </a:stretch>
        </p:blipFill>
        <p:spPr>
          <a:xfrm rot="17514267">
            <a:off x="399411" y="2536032"/>
            <a:ext cx="1078291" cy="810780"/>
          </a:xfrm>
          <a:prstGeom prst="rect">
            <a:avLst/>
          </a:prstGeom>
        </p:spPr>
      </p:pic>
      <p:pic>
        <p:nvPicPr>
          <p:cNvPr id="15" name="Image 14">
            <a:extLst>
              <a:ext uri="{FF2B5EF4-FFF2-40B4-BE49-F238E27FC236}">
                <a16:creationId xmlns:a16="http://schemas.microsoft.com/office/drawing/2014/main" id="{68BC4693-CCC1-4ACD-B927-5914A8AE8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270058">
            <a:off x="-341598" y="607225"/>
            <a:ext cx="2156398" cy="1617299"/>
          </a:xfrm>
          <a:prstGeom prst="rect">
            <a:avLst/>
          </a:prstGeom>
        </p:spPr>
      </p:pic>
      <p:pic>
        <p:nvPicPr>
          <p:cNvPr id="9" name="Image 8">
            <a:extLst>
              <a:ext uri="{FF2B5EF4-FFF2-40B4-BE49-F238E27FC236}">
                <a16:creationId xmlns:a16="http://schemas.microsoft.com/office/drawing/2014/main" id="{2E0B9327-7758-4EA3-9AFE-801AE5CCD47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4179" t="29561" r="24179" b="29561"/>
          <a:stretch/>
        </p:blipFill>
        <p:spPr>
          <a:xfrm>
            <a:off x="7486963" y="1985926"/>
            <a:ext cx="4421622" cy="30067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Espace réservé du numéro de diapositive 6">
            <a:extLst>
              <a:ext uri="{FF2B5EF4-FFF2-40B4-BE49-F238E27FC236}">
                <a16:creationId xmlns:a16="http://schemas.microsoft.com/office/drawing/2014/main" id="{14E00254-7FC6-4963-A92C-2ECD7C506226}"/>
              </a:ext>
            </a:extLst>
          </p:cNvPr>
          <p:cNvSpPr>
            <a:spLocks noGrp="1"/>
          </p:cNvSpPr>
          <p:nvPr>
            <p:ph type="sldNum" sz="quarter" idx="12"/>
          </p:nvPr>
        </p:nvSpPr>
        <p:spPr/>
        <p:txBody>
          <a:bodyPr/>
          <a:lstStyle/>
          <a:p>
            <a:fld id="{AB713C98-7C4D-4240-8C47-4B7C20CEC074}" type="slidenum">
              <a:rPr lang="en-US" smtClean="0"/>
              <a:t>27</a:t>
            </a:fld>
            <a:endParaRPr lang="en-US"/>
          </a:p>
        </p:txBody>
      </p:sp>
    </p:spTree>
    <p:extLst>
      <p:ext uri="{BB962C8B-B14F-4D97-AF65-F5344CB8AC3E}">
        <p14:creationId xmlns:p14="http://schemas.microsoft.com/office/powerpoint/2010/main" val="4119301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7B110BB8-D7F6-4085-A66E-8A5DFDF315BB}"/>
              </a:ext>
            </a:extLst>
          </p:cNvPr>
          <p:cNvCxnSpPr>
            <a:cxnSpLocks/>
          </p:cNvCxnSpPr>
          <p:nvPr/>
        </p:nvCxnSpPr>
        <p:spPr>
          <a:xfrm>
            <a:off x="1066803" y="4152897"/>
            <a:ext cx="1009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8EA78B98-1602-4F83-9A62-E8D31A5AAEBC}"/>
              </a:ext>
            </a:extLst>
          </p:cNvPr>
          <p:cNvSpPr txBox="1"/>
          <p:nvPr/>
        </p:nvSpPr>
        <p:spPr>
          <a:xfrm>
            <a:off x="1055077" y="3219817"/>
            <a:ext cx="10093569" cy="923330"/>
          </a:xfrm>
          <a:prstGeom prst="rect">
            <a:avLst/>
          </a:prstGeom>
          <a:noFill/>
        </p:spPr>
        <p:txBody>
          <a:bodyPr wrap="square" rtlCol="0">
            <a:spAutoFit/>
          </a:bodyPr>
          <a:lstStyle/>
          <a:p>
            <a:pPr algn="ctr"/>
            <a:r>
              <a:rPr lang="fr-FR" sz="5400" b="1" dirty="0" err="1">
                <a:latin typeface="CMU Serif" panose="02000603000000000000" pitchFamily="2" charset="0"/>
                <a:ea typeface="CMU Serif" panose="02000603000000000000" pitchFamily="2" charset="0"/>
                <a:cs typeface="CMU Serif" panose="02000603000000000000" pitchFamily="2" charset="0"/>
              </a:rPr>
              <a:t>That’s</a:t>
            </a:r>
            <a:r>
              <a:rPr lang="fr-FR" sz="5400" b="1" dirty="0">
                <a:latin typeface="CMU Serif" panose="02000603000000000000" pitchFamily="2" charset="0"/>
                <a:ea typeface="CMU Serif" panose="02000603000000000000" pitchFamily="2" charset="0"/>
                <a:cs typeface="CMU Serif" panose="02000603000000000000" pitchFamily="2" charset="0"/>
              </a:rPr>
              <a:t> all folks !</a:t>
            </a:r>
          </a:p>
        </p:txBody>
      </p:sp>
      <p:pic>
        <p:nvPicPr>
          <p:cNvPr id="4" name="Image 3">
            <a:extLst>
              <a:ext uri="{FF2B5EF4-FFF2-40B4-BE49-F238E27FC236}">
                <a16:creationId xmlns:a16="http://schemas.microsoft.com/office/drawing/2014/main" id="{9D0BB183-B448-4351-A97A-8084BE954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487001">
            <a:off x="99875" y="3040681"/>
            <a:ext cx="3308180" cy="2481134"/>
          </a:xfrm>
          <a:prstGeom prst="rect">
            <a:avLst/>
          </a:prstGeom>
        </p:spPr>
      </p:pic>
      <p:pic>
        <p:nvPicPr>
          <p:cNvPr id="5" name="Image 4">
            <a:extLst>
              <a:ext uri="{FF2B5EF4-FFF2-40B4-BE49-F238E27FC236}">
                <a16:creationId xmlns:a16="http://schemas.microsoft.com/office/drawing/2014/main" id="{CFBF5741-2C9B-4A01-85A6-6A1B453A6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42100">
            <a:off x="9033921" y="3158861"/>
            <a:ext cx="2726959" cy="2045219"/>
          </a:xfrm>
          <a:prstGeom prst="rect">
            <a:avLst/>
          </a:prstGeom>
        </p:spPr>
      </p:pic>
      <p:sp>
        <p:nvSpPr>
          <p:cNvPr id="6" name="Espace réservé du numéro de diapositive 5">
            <a:extLst>
              <a:ext uri="{FF2B5EF4-FFF2-40B4-BE49-F238E27FC236}">
                <a16:creationId xmlns:a16="http://schemas.microsoft.com/office/drawing/2014/main" id="{6127F4C2-595A-4CD4-B20D-D27DE321AD55}"/>
              </a:ext>
            </a:extLst>
          </p:cNvPr>
          <p:cNvSpPr>
            <a:spLocks noGrp="1"/>
          </p:cNvSpPr>
          <p:nvPr>
            <p:ph type="sldNum" sz="quarter" idx="12"/>
          </p:nvPr>
        </p:nvSpPr>
        <p:spPr/>
        <p:txBody>
          <a:bodyPr/>
          <a:lstStyle/>
          <a:p>
            <a:fld id="{AB713C98-7C4D-4240-8C47-4B7C20CEC074}" type="slidenum">
              <a:rPr lang="en-US" smtClean="0"/>
              <a:t>28</a:t>
            </a:fld>
            <a:endParaRPr lang="en-US"/>
          </a:p>
        </p:txBody>
      </p:sp>
    </p:spTree>
    <p:extLst>
      <p:ext uri="{BB962C8B-B14F-4D97-AF65-F5344CB8AC3E}">
        <p14:creationId xmlns:p14="http://schemas.microsoft.com/office/powerpoint/2010/main" val="1729327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31EE1F59-1D76-4FB8-87B4-AA2A2BDBB20A}"/>
              </a:ext>
            </a:extLst>
          </p:cNvPr>
          <p:cNvGrpSpPr/>
          <p:nvPr/>
        </p:nvGrpSpPr>
        <p:grpSpPr>
          <a:xfrm>
            <a:off x="-107950" y="1494709"/>
            <a:ext cx="10637462" cy="869950"/>
            <a:chOff x="-107950" y="17616"/>
            <a:chExt cx="10637462" cy="869950"/>
          </a:xfrm>
        </p:grpSpPr>
        <p:sp>
          <p:nvSpPr>
            <p:cNvPr id="6" name="Ellipse 5">
              <a:extLst>
                <a:ext uri="{FF2B5EF4-FFF2-40B4-BE49-F238E27FC236}">
                  <a16:creationId xmlns:a16="http://schemas.microsoft.com/office/drawing/2014/main" id="{5CF7336C-D2D3-4CBF-8CA4-92EC6DC03AD7}"/>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a:extLst>
                <a:ext uri="{FF2B5EF4-FFF2-40B4-BE49-F238E27FC236}">
                  <a16:creationId xmlns:a16="http://schemas.microsoft.com/office/drawing/2014/main" id="{97143FC4-51B7-42EF-A957-A157967CB10B}"/>
                </a:ext>
              </a:extLst>
            </p:cNvPr>
            <p:cNvSpPr txBox="1"/>
            <p:nvPr/>
          </p:nvSpPr>
          <p:spPr>
            <a:xfrm>
              <a:off x="1415364" y="206221"/>
              <a:ext cx="9114148" cy="523220"/>
            </a:xfrm>
            <a:prstGeom prst="rect">
              <a:avLst/>
            </a:prstGeom>
            <a:noFill/>
          </p:spPr>
          <p:txBody>
            <a:bodyPr wrap="square">
              <a:spAutoFit/>
            </a:bodyPr>
            <a:lstStyle/>
            <a:p>
              <a:r>
                <a:rPr lang="fr-FR" sz="2800" b="1" dirty="0" err="1">
                  <a:latin typeface="CMU Serif" panose="02000603000000000000" pitchFamily="2" charset="0"/>
                  <a:ea typeface="CMU Serif" panose="02000603000000000000" pitchFamily="2" charset="0"/>
                  <a:cs typeface="CMU Serif" panose="02000603000000000000" pitchFamily="2" charset="0"/>
                </a:rPr>
                <a:t>Astrophysical</a:t>
              </a:r>
              <a:r>
                <a:rPr lang="fr-FR" sz="2800" b="1" dirty="0">
                  <a:latin typeface="CMU Serif" panose="02000603000000000000" pitchFamily="2" charset="0"/>
                  <a:ea typeface="CMU Serif" panose="02000603000000000000" pitchFamily="2" charset="0"/>
                  <a:cs typeface="CMU Serif" panose="02000603000000000000" pitchFamily="2" charset="0"/>
                </a:rPr>
                <a:t> </a:t>
              </a:r>
              <a:r>
                <a:rPr lang="fr-FR" sz="2800" b="1" dirty="0" err="1">
                  <a:latin typeface="CMU Serif" panose="02000603000000000000" pitchFamily="2" charset="0"/>
                  <a:ea typeface="CMU Serif" panose="02000603000000000000" pitchFamily="2" charset="0"/>
                  <a:cs typeface="CMU Serif" panose="02000603000000000000" pitchFamily="2" charset="0"/>
                </a:rPr>
                <a:t>context</a:t>
              </a:r>
              <a:endParaRPr lang="fr-FR" sz="2800" b="1" dirty="0">
                <a:latin typeface="CMU Serif" panose="02000603000000000000" pitchFamily="2" charset="0"/>
                <a:ea typeface="CMU Serif" panose="02000603000000000000" pitchFamily="2" charset="0"/>
                <a:cs typeface="CMU Serif" panose="02000603000000000000" pitchFamily="2" charset="0"/>
              </a:endParaRPr>
            </a:p>
          </p:txBody>
        </p:sp>
        <p:sp>
          <p:nvSpPr>
            <p:cNvPr id="3" name="Rectangle 2">
              <a:extLst>
                <a:ext uri="{FF2B5EF4-FFF2-40B4-BE49-F238E27FC236}">
                  <a16:creationId xmlns:a16="http://schemas.microsoft.com/office/drawing/2014/main" id="{969EA9A5-D842-41F6-96FD-38EB420BC33E}"/>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e 15">
              <a:extLst>
                <a:ext uri="{FF2B5EF4-FFF2-40B4-BE49-F238E27FC236}">
                  <a16:creationId xmlns:a16="http://schemas.microsoft.com/office/drawing/2014/main" id="{A7217AC7-B67D-42A0-9294-98A62407F5DE}"/>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1</a:t>
              </a:r>
            </a:p>
          </p:txBody>
        </p:sp>
      </p:grpSp>
      <p:grpSp>
        <p:nvGrpSpPr>
          <p:cNvPr id="8" name="Groupe 7">
            <a:extLst>
              <a:ext uri="{FF2B5EF4-FFF2-40B4-BE49-F238E27FC236}">
                <a16:creationId xmlns:a16="http://schemas.microsoft.com/office/drawing/2014/main" id="{EB1E324F-E5D8-4EF5-9749-CBDB178163C1}"/>
              </a:ext>
            </a:extLst>
          </p:cNvPr>
          <p:cNvGrpSpPr/>
          <p:nvPr/>
        </p:nvGrpSpPr>
        <p:grpSpPr>
          <a:xfrm>
            <a:off x="-107950" y="2846388"/>
            <a:ext cx="10637462" cy="869950"/>
            <a:chOff x="-107950" y="17616"/>
            <a:chExt cx="10637462" cy="869950"/>
          </a:xfrm>
        </p:grpSpPr>
        <p:sp>
          <p:nvSpPr>
            <p:cNvPr id="9" name="Ellipse 8">
              <a:extLst>
                <a:ext uri="{FF2B5EF4-FFF2-40B4-BE49-F238E27FC236}">
                  <a16:creationId xmlns:a16="http://schemas.microsoft.com/office/drawing/2014/main" id="{4532F218-243B-4636-83AC-D456382DC3FE}"/>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oneTexte 9">
              <a:extLst>
                <a:ext uri="{FF2B5EF4-FFF2-40B4-BE49-F238E27FC236}">
                  <a16:creationId xmlns:a16="http://schemas.microsoft.com/office/drawing/2014/main" id="{A8E0D3B3-6341-401B-B7DE-E5E71409C19B}"/>
                </a:ext>
              </a:extLst>
            </p:cNvPr>
            <p:cNvSpPr txBox="1"/>
            <p:nvPr/>
          </p:nvSpPr>
          <p:spPr>
            <a:xfrm>
              <a:off x="1415364" y="206221"/>
              <a:ext cx="9114148" cy="523220"/>
            </a:xfrm>
            <a:prstGeom prst="rect">
              <a:avLst/>
            </a:prstGeom>
            <a:noFill/>
          </p:spPr>
          <p:txBody>
            <a:bodyPr wrap="square">
              <a:spAutoFit/>
            </a:bodyPr>
            <a:lstStyle/>
            <a:p>
              <a:r>
                <a:rPr lang="fr-FR" sz="2800" b="1" dirty="0" err="1">
                  <a:latin typeface="CMU Serif" panose="02000603000000000000" pitchFamily="2" charset="0"/>
                  <a:ea typeface="CMU Serif" panose="02000603000000000000" pitchFamily="2" charset="0"/>
                  <a:cs typeface="CMU Serif" panose="02000603000000000000" pitchFamily="2" charset="0"/>
                </a:rPr>
                <a:t>Experimental</a:t>
              </a:r>
              <a:r>
                <a:rPr lang="fr-FR" sz="2800" b="1" dirty="0">
                  <a:latin typeface="CMU Serif" panose="02000603000000000000" pitchFamily="2" charset="0"/>
                  <a:ea typeface="CMU Serif" panose="02000603000000000000" pitchFamily="2" charset="0"/>
                  <a:cs typeface="CMU Serif" panose="02000603000000000000" pitchFamily="2" charset="0"/>
                </a:rPr>
                <a:t> Setup</a:t>
              </a:r>
            </a:p>
          </p:txBody>
        </p:sp>
        <p:sp>
          <p:nvSpPr>
            <p:cNvPr id="11" name="Rectangle 10">
              <a:extLst>
                <a:ext uri="{FF2B5EF4-FFF2-40B4-BE49-F238E27FC236}">
                  <a16:creationId xmlns:a16="http://schemas.microsoft.com/office/drawing/2014/main" id="{E16C0A3C-3795-499A-890E-FC988CABE89F}"/>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e 11">
              <a:extLst>
                <a:ext uri="{FF2B5EF4-FFF2-40B4-BE49-F238E27FC236}">
                  <a16:creationId xmlns:a16="http://schemas.microsoft.com/office/drawing/2014/main" id="{82382804-5F76-4E2F-9F20-9CB872C42EA6}"/>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2</a:t>
              </a:r>
            </a:p>
          </p:txBody>
        </p:sp>
      </p:grpSp>
      <p:grpSp>
        <p:nvGrpSpPr>
          <p:cNvPr id="20" name="Groupe 19">
            <a:extLst>
              <a:ext uri="{FF2B5EF4-FFF2-40B4-BE49-F238E27FC236}">
                <a16:creationId xmlns:a16="http://schemas.microsoft.com/office/drawing/2014/main" id="{14CDBAFC-E86D-4B9A-AAB6-1C8B4292D01B}"/>
              </a:ext>
            </a:extLst>
          </p:cNvPr>
          <p:cNvGrpSpPr/>
          <p:nvPr/>
        </p:nvGrpSpPr>
        <p:grpSpPr>
          <a:xfrm>
            <a:off x="-107950" y="4198067"/>
            <a:ext cx="10637462" cy="869950"/>
            <a:chOff x="-107950" y="17616"/>
            <a:chExt cx="10637462" cy="869950"/>
          </a:xfrm>
        </p:grpSpPr>
        <p:sp>
          <p:nvSpPr>
            <p:cNvPr id="21" name="Ellipse 20">
              <a:extLst>
                <a:ext uri="{FF2B5EF4-FFF2-40B4-BE49-F238E27FC236}">
                  <a16:creationId xmlns:a16="http://schemas.microsoft.com/office/drawing/2014/main" id="{496C48EC-192B-48B7-AC0D-E660B1834412}"/>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ZoneTexte 21">
              <a:extLst>
                <a:ext uri="{FF2B5EF4-FFF2-40B4-BE49-F238E27FC236}">
                  <a16:creationId xmlns:a16="http://schemas.microsoft.com/office/drawing/2014/main" id="{BF6AA8BD-1BBB-434A-8832-FAA5CFD87286}"/>
                </a:ext>
              </a:extLst>
            </p:cNvPr>
            <p:cNvSpPr txBox="1"/>
            <p:nvPr/>
          </p:nvSpPr>
          <p:spPr>
            <a:xfrm>
              <a:off x="1415364" y="206221"/>
              <a:ext cx="9114148" cy="523220"/>
            </a:xfrm>
            <a:prstGeom prst="rect">
              <a:avLst/>
            </a:prstGeom>
            <a:noFill/>
          </p:spPr>
          <p:txBody>
            <a:bodyPr wrap="square">
              <a:spAutoFit/>
            </a:bodyPr>
            <a:lstStyle/>
            <a:p>
              <a:r>
                <a:rPr lang="fr-FR" sz="2800" b="1" dirty="0" err="1">
                  <a:latin typeface="CMU Serif" panose="02000603000000000000" pitchFamily="2" charset="0"/>
                  <a:ea typeface="CMU Serif" panose="02000603000000000000" pitchFamily="2" charset="0"/>
                  <a:cs typeface="CMU Serif" panose="02000603000000000000" pitchFamily="2" charset="0"/>
                </a:rPr>
                <a:t>Theoretical</a:t>
              </a:r>
              <a:r>
                <a:rPr lang="fr-FR" sz="2800" b="1" dirty="0">
                  <a:latin typeface="CMU Serif" panose="02000603000000000000" pitchFamily="2" charset="0"/>
                  <a:ea typeface="CMU Serif" panose="02000603000000000000" pitchFamily="2" charset="0"/>
                  <a:cs typeface="CMU Serif" panose="02000603000000000000" pitchFamily="2" charset="0"/>
                </a:rPr>
                <a:t> Methods</a:t>
              </a:r>
            </a:p>
          </p:txBody>
        </p:sp>
        <p:sp>
          <p:nvSpPr>
            <p:cNvPr id="24" name="Rectangle 23">
              <a:extLst>
                <a:ext uri="{FF2B5EF4-FFF2-40B4-BE49-F238E27FC236}">
                  <a16:creationId xmlns:a16="http://schemas.microsoft.com/office/drawing/2014/main" id="{DCF44074-99CD-42BD-B5C2-A0E3DB606726}"/>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lipse 24">
              <a:extLst>
                <a:ext uri="{FF2B5EF4-FFF2-40B4-BE49-F238E27FC236}">
                  <a16:creationId xmlns:a16="http://schemas.microsoft.com/office/drawing/2014/main" id="{C527DC80-3CAF-458A-B478-DAF11A1CE977}"/>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3</a:t>
              </a:r>
            </a:p>
          </p:txBody>
        </p:sp>
      </p:grpSp>
      <p:sp>
        <p:nvSpPr>
          <p:cNvPr id="27" name="Ellipse 26">
            <a:extLst>
              <a:ext uri="{FF2B5EF4-FFF2-40B4-BE49-F238E27FC236}">
                <a16:creationId xmlns:a16="http://schemas.microsoft.com/office/drawing/2014/main" id="{324B189F-4DB4-456C-A4DC-22AB7FAF8693}"/>
              </a:ext>
            </a:extLst>
          </p:cNvPr>
          <p:cNvSpPr/>
          <p:nvPr/>
        </p:nvSpPr>
        <p:spPr>
          <a:xfrm>
            <a:off x="503581" y="143029"/>
            <a:ext cx="869950" cy="86995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ZoneTexte 27">
            <a:extLst>
              <a:ext uri="{FF2B5EF4-FFF2-40B4-BE49-F238E27FC236}">
                <a16:creationId xmlns:a16="http://schemas.microsoft.com/office/drawing/2014/main" id="{792FBEC7-3357-4AA7-94C3-A3F38BD123FF}"/>
              </a:ext>
            </a:extLst>
          </p:cNvPr>
          <p:cNvSpPr txBox="1"/>
          <p:nvPr/>
        </p:nvSpPr>
        <p:spPr>
          <a:xfrm>
            <a:off x="1415364" y="331634"/>
            <a:ext cx="9114148" cy="523220"/>
          </a:xfrm>
          <a:prstGeom prst="rect">
            <a:avLst/>
          </a:prstGeom>
          <a:noFill/>
        </p:spPr>
        <p:txBody>
          <a:bodyPr wrap="square">
            <a:spAutoFit/>
          </a:bodyPr>
          <a:lstStyle/>
          <a:p>
            <a:r>
              <a:rPr lang="fr-FR" sz="2800" b="1" dirty="0">
                <a:solidFill>
                  <a:schemeClr val="bg2">
                    <a:lumMod val="90000"/>
                  </a:schemeClr>
                </a:solidFill>
                <a:latin typeface="CMU Serif" panose="02000603000000000000" pitchFamily="2" charset="0"/>
                <a:ea typeface="CMU Serif" panose="02000603000000000000" pitchFamily="2" charset="0"/>
                <a:cs typeface="CMU Serif" panose="02000603000000000000" pitchFamily="2" charset="0"/>
              </a:rPr>
              <a:t>Introduction</a:t>
            </a:r>
          </a:p>
        </p:txBody>
      </p:sp>
      <p:sp>
        <p:nvSpPr>
          <p:cNvPr id="29" name="Rectangle 28">
            <a:extLst>
              <a:ext uri="{FF2B5EF4-FFF2-40B4-BE49-F238E27FC236}">
                <a16:creationId xmlns:a16="http://schemas.microsoft.com/office/drawing/2014/main" id="{D24997AF-FF26-4621-ADA2-C8E851813E98}"/>
              </a:ext>
            </a:extLst>
          </p:cNvPr>
          <p:cNvSpPr/>
          <p:nvPr/>
        </p:nvSpPr>
        <p:spPr>
          <a:xfrm>
            <a:off x="-107950" y="538317"/>
            <a:ext cx="844550" cy="13652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llipse 29">
            <a:extLst>
              <a:ext uri="{FF2B5EF4-FFF2-40B4-BE49-F238E27FC236}">
                <a16:creationId xmlns:a16="http://schemas.microsoft.com/office/drawing/2014/main" id="{5AAA73C3-26F0-4892-833D-2DCFCA9B5C06}"/>
              </a:ext>
            </a:extLst>
          </p:cNvPr>
          <p:cNvSpPr/>
          <p:nvPr/>
        </p:nvSpPr>
        <p:spPr>
          <a:xfrm>
            <a:off x="611531" y="254154"/>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90000"/>
                  </a:schemeClr>
                </a:solidFill>
                <a:latin typeface="CMU Serif" panose="02000603000000000000" pitchFamily="2" charset="0"/>
                <a:ea typeface="CMU Serif" panose="02000603000000000000" pitchFamily="2" charset="0"/>
                <a:cs typeface="CMU Serif" panose="02000603000000000000" pitchFamily="2" charset="0"/>
              </a:rPr>
              <a:t>0</a:t>
            </a:r>
          </a:p>
        </p:txBody>
      </p:sp>
      <p:grpSp>
        <p:nvGrpSpPr>
          <p:cNvPr id="31" name="Groupe 30">
            <a:extLst>
              <a:ext uri="{FF2B5EF4-FFF2-40B4-BE49-F238E27FC236}">
                <a16:creationId xmlns:a16="http://schemas.microsoft.com/office/drawing/2014/main" id="{A605C880-D1C1-4482-91C4-48D4BDB37377}"/>
              </a:ext>
            </a:extLst>
          </p:cNvPr>
          <p:cNvGrpSpPr/>
          <p:nvPr/>
        </p:nvGrpSpPr>
        <p:grpSpPr>
          <a:xfrm>
            <a:off x="-107950" y="5549747"/>
            <a:ext cx="10637462" cy="869950"/>
            <a:chOff x="-107950" y="17616"/>
            <a:chExt cx="10637462" cy="869950"/>
          </a:xfrm>
        </p:grpSpPr>
        <p:sp>
          <p:nvSpPr>
            <p:cNvPr id="32" name="Ellipse 31">
              <a:extLst>
                <a:ext uri="{FF2B5EF4-FFF2-40B4-BE49-F238E27FC236}">
                  <a16:creationId xmlns:a16="http://schemas.microsoft.com/office/drawing/2014/main" id="{18A8C85D-DDC9-461D-AD8A-E5FF8CA8F215}"/>
                </a:ext>
              </a:extLst>
            </p:cNvPr>
            <p:cNvSpPr/>
            <p:nvPr/>
          </p:nvSpPr>
          <p:spPr>
            <a:xfrm>
              <a:off x="503581" y="17616"/>
              <a:ext cx="869950" cy="86995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ZoneTexte 32">
              <a:extLst>
                <a:ext uri="{FF2B5EF4-FFF2-40B4-BE49-F238E27FC236}">
                  <a16:creationId xmlns:a16="http://schemas.microsoft.com/office/drawing/2014/main" id="{F6256611-55EB-4C66-969F-0285D6E62AF1}"/>
                </a:ext>
              </a:extLst>
            </p:cNvPr>
            <p:cNvSpPr txBox="1"/>
            <p:nvPr/>
          </p:nvSpPr>
          <p:spPr>
            <a:xfrm>
              <a:off x="1415364" y="206221"/>
              <a:ext cx="9114148" cy="523220"/>
            </a:xfrm>
            <a:prstGeom prst="rect">
              <a:avLst/>
            </a:prstGeom>
            <a:noFill/>
          </p:spPr>
          <p:txBody>
            <a:bodyPr wrap="square">
              <a:spAutoFit/>
            </a:bodyPr>
            <a:lstStyle/>
            <a:p>
              <a:r>
                <a:rPr lang="fr-FR" sz="2800" b="1" dirty="0">
                  <a:solidFill>
                    <a:schemeClr val="bg2">
                      <a:lumMod val="90000"/>
                    </a:schemeClr>
                  </a:solidFill>
                  <a:latin typeface="CMU Serif" panose="02000603000000000000" pitchFamily="2" charset="0"/>
                  <a:ea typeface="CMU Serif" panose="02000603000000000000" pitchFamily="2" charset="0"/>
                  <a:cs typeface="CMU Serif" panose="02000603000000000000" pitchFamily="2" charset="0"/>
                </a:rPr>
                <a:t>Conclusion</a:t>
              </a:r>
            </a:p>
          </p:txBody>
        </p:sp>
        <p:sp>
          <p:nvSpPr>
            <p:cNvPr id="34" name="Rectangle 33">
              <a:extLst>
                <a:ext uri="{FF2B5EF4-FFF2-40B4-BE49-F238E27FC236}">
                  <a16:creationId xmlns:a16="http://schemas.microsoft.com/office/drawing/2014/main" id="{D64A84BA-D7A3-4A7C-A375-64CE36ECA75D}"/>
                </a:ext>
              </a:extLst>
            </p:cNvPr>
            <p:cNvSpPr/>
            <p:nvPr/>
          </p:nvSpPr>
          <p:spPr>
            <a:xfrm>
              <a:off x="-107950" y="412904"/>
              <a:ext cx="844550" cy="13652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llipse 34">
              <a:extLst>
                <a:ext uri="{FF2B5EF4-FFF2-40B4-BE49-F238E27FC236}">
                  <a16:creationId xmlns:a16="http://schemas.microsoft.com/office/drawing/2014/main" id="{087C84E5-946B-494F-947E-621D7DEF9711}"/>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90000"/>
                    </a:schemeClr>
                  </a:solidFill>
                  <a:latin typeface="CMU Serif" panose="02000603000000000000" pitchFamily="2" charset="0"/>
                  <a:ea typeface="CMU Serif" panose="02000603000000000000" pitchFamily="2" charset="0"/>
                  <a:cs typeface="CMU Serif" panose="02000603000000000000" pitchFamily="2" charset="0"/>
                </a:rPr>
                <a:t>4</a:t>
              </a:r>
            </a:p>
          </p:txBody>
        </p:sp>
      </p:grpSp>
      <p:sp>
        <p:nvSpPr>
          <p:cNvPr id="2" name="Espace réservé du numéro de diapositive 1">
            <a:extLst>
              <a:ext uri="{FF2B5EF4-FFF2-40B4-BE49-F238E27FC236}">
                <a16:creationId xmlns:a16="http://schemas.microsoft.com/office/drawing/2014/main" id="{0EC2A5C9-EFAE-460A-ADED-3FFF51D64319}"/>
              </a:ext>
            </a:extLst>
          </p:cNvPr>
          <p:cNvSpPr>
            <a:spLocks noGrp="1"/>
          </p:cNvSpPr>
          <p:nvPr>
            <p:ph type="sldNum" sz="quarter" idx="12"/>
          </p:nvPr>
        </p:nvSpPr>
        <p:spPr/>
        <p:txBody>
          <a:bodyPr/>
          <a:lstStyle/>
          <a:p>
            <a:fld id="{AB713C98-7C4D-4240-8C47-4B7C20CEC074}" type="slidenum">
              <a:rPr lang="en-US" smtClean="0"/>
              <a:t>3</a:t>
            </a:fld>
            <a:endParaRPr lang="en-US"/>
          </a:p>
        </p:txBody>
      </p:sp>
    </p:spTree>
    <p:extLst>
      <p:ext uri="{BB962C8B-B14F-4D97-AF65-F5344CB8AC3E}">
        <p14:creationId xmlns:p14="http://schemas.microsoft.com/office/powerpoint/2010/main" val="2001594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31EE1F59-1D76-4FB8-87B4-AA2A2BDBB20A}"/>
              </a:ext>
            </a:extLst>
          </p:cNvPr>
          <p:cNvGrpSpPr/>
          <p:nvPr/>
        </p:nvGrpSpPr>
        <p:grpSpPr>
          <a:xfrm>
            <a:off x="-107950" y="17616"/>
            <a:ext cx="10637462" cy="869950"/>
            <a:chOff x="-107950" y="17616"/>
            <a:chExt cx="10637462" cy="869950"/>
          </a:xfrm>
        </p:grpSpPr>
        <p:sp>
          <p:nvSpPr>
            <p:cNvPr id="6" name="Ellipse 5">
              <a:extLst>
                <a:ext uri="{FF2B5EF4-FFF2-40B4-BE49-F238E27FC236}">
                  <a16:creationId xmlns:a16="http://schemas.microsoft.com/office/drawing/2014/main" id="{5CF7336C-D2D3-4CBF-8CA4-92EC6DC03AD7}"/>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a:extLst>
                <a:ext uri="{FF2B5EF4-FFF2-40B4-BE49-F238E27FC236}">
                  <a16:creationId xmlns:a16="http://schemas.microsoft.com/office/drawing/2014/main" id="{97143FC4-51B7-42EF-A957-A157967CB10B}"/>
                </a:ext>
              </a:extLst>
            </p:cNvPr>
            <p:cNvSpPr txBox="1"/>
            <p:nvPr/>
          </p:nvSpPr>
          <p:spPr>
            <a:xfrm>
              <a:off x="1415364" y="206221"/>
              <a:ext cx="9114148" cy="523220"/>
            </a:xfrm>
            <a:prstGeom prst="rect">
              <a:avLst/>
            </a:prstGeom>
            <a:noFill/>
          </p:spPr>
          <p:txBody>
            <a:bodyPr wrap="square">
              <a:spAutoFit/>
            </a:bodyPr>
            <a:lstStyle/>
            <a:p>
              <a:r>
                <a:rPr lang="en-US" sz="2800" b="1" dirty="0">
                  <a:latin typeface="CMU Serif" panose="02000603000000000000" pitchFamily="2" charset="0"/>
                  <a:ea typeface="CMU Serif" panose="02000603000000000000" pitchFamily="2" charset="0"/>
                  <a:cs typeface="CMU Serif" panose="02000603000000000000" pitchFamily="2" charset="0"/>
                </a:rPr>
                <a:t>Instrumentation and new observation campaigns</a:t>
              </a:r>
            </a:p>
          </p:txBody>
        </p:sp>
        <p:sp>
          <p:nvSpPr>
            <p:cNvPr id="3" name="Rectangle 2">
              <a:extLst>
                <a:ext uri="{FF2B5EF4-FFF2-40B4-BE49-F238E27FC236}">
                  <a16:creationId xmlns:a16="http://schemas.microsoft.com/office/drawing/2014/main" id="{969EA9A5-D842-41F6-96FD-38EB420BC33E}"/>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e 15">
              <a:extLst>
                <a:ext uri="{FF2B5EF4-FFF2-40B4-BE49-F238E27FC236}">
                  <a16:creationId xmlns:a16="http://schemas.microsoft.com/office/drawing/2014/main" id="{A7217AC7-B67D-42A0-9294-98A62407F5DE}"/>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1</a:t>
              </a:r>
            </a:p>
          </p:txBody>
        </p:sp>
      </p:grpSp>
      <p:grpSp>
        <p:nvGrpSpPr>
          <p:cNvPr id="7" name="Groupe 6">
            <a:extLst>
              <a:ext uri="{FF2B5EF4-FFF2-40B4-BE49-F238E27FC236}">
                <a16:creationId xmlns:a16="http://schemas.microsoft.com/office/drawing/2014/main" id="{120A888C-5720-4103-B84D-28552DF19535}"/>
              </a:ext>
            </a:extLst>
          </p:cNvPr>
          <p:cNvGrpSpPr/>
          <p:nvPr/>
        </p:nvGrpSpPr>
        <p:grpSpPr>
          <a:xfrm>
            <a:off x="3259656" y="840967"/>
            <a:ext cx="2915528" cy="1948098"/>
            <a:chOff x="3259656" y="1569648"/>
            <a:chExt cx="2915528" cy="1948098"/>
          </a:xfrm>
        </p:grpSpPr>
        <p:grpSp>
          <p:nvGrpSpPr>
            <p:cNvPr id="25" name="Groupe 24">
              <a:extLst>
                <a:ext uri="{FF2B5EF4-FFF2-40B4-BE49-F238E27FC236}">
                  <a16:creationId xmlns:a16="http://schemas.microsoft.com/office/drawing/2014/main" id="{55B1B158-6ED4-4413-BD3C-9F2A7AD53C35}"/>
                </a:ext>
              </a:extLst>
            </p:cNvPr>
            <p:cNvGrpSpPr/>
            <p:nvPr/>
          </p:nvGrpSpPr>
          <p:grpSpPr>
            <a:xfrm>
              <a:off x="3259656" y="1944990"/>
              <a:ext cx="2915528" cy="1572756"/>
              <a:chOff x="377461" y="51073"/>
              <a:chExt cx="3914488" cy="2424298"/>
            </a:xfrm>
          </p:grpSpPr>
          <p:sp>
            <p:nvSpPr>
              <p:cNvPr id="26" name="ZoneTexte 25">
                <a:extLst>
                  <a:ext uri="{FF2B5EF4-FFF2-40B4-BE49-F238E27FC236}">
                    <a16:creationId xmlns:a16="http://schemas.microsoft.com/office/drawing/2014/main" id="{D2D13B93-D4D8-451A-B66C-F7F2986E0D38}"/>
                  </a:ext>
                </a:extLst>
              </p:cNvPr>
              <p:cNvSpPr txBox="1"/>
              <p:nvPr/>
            </p:nvSpPr>
            <p:spPr>
              <a:xfrm>
                <a:off x="377461" y="2271502"/>
                <a:ext cx="3914488" cy="203869"/>
              </a:xfrm>
              <a:prstGeom prst="rect">
                <a:avLst/>
              </a:prstGeom>
              <a:noFill/>
            </p:spPr>
            <p:txBody>
              <a:bodyPr wrap="square">
                <a:spAutoFit/>
              </a:bodyPr>
              <a:lstStyle/>
              <a:p>
                <a:pPr algn="r"/>
                <a:r>
                  <a:rPr lang="en-US" sz="1000" dirty="0">
                    <a:solidFill>
                      <a:schemeClr val="tx1">
                        <a:lumMod val="75000"/>
                        <a:lumOff val="25000"/>
                      </a:schemeClr>
                    </a:solidFill>
                    <a:latin typeface="CMU Serif" panose="02000603000000000000" pitchFamily="2" charset="0"/>
                    <a:ea typeface="CMU Serif" panose="02000603000000000000" pitchFamily="2" charset="0"/>
                    <a:cs typeface="CMU Serif" panose="02000603000000000000" pitchFamily="2" charset="0"/>
                  </a:rPr>
                  <a:t>JWST - https://esawebb.org/</a:t>
                </a:r>
              </a:p>
            </p:txBody>
          </p:sp>
          <p:pic>
            <p:nvPicPr>
              <p:cNvPr id="27" name="Image 26">
                <a:extLst>
                  <a:ext uri="{FF2B5EF4-FFF2-40B4-BE49-F238E27FC236}">
                    <a16:creationId xmlns:a16="http://schemas.microsoft.com/office/drawing/2014/main" id="{5CD9B98D-9CCE-4247-A571-6CFCF7E0A7F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77461" y="51073"/>
                <a:ext cx="3914488" cy="2201900"/>
              </a:xfrm>
              <a:prstGeom prst="rect">
                <a:avLst/>
              </a:prstGeom>
            </p:spPr>
          </p:pic>
        </p:grpSp>
        <p:sp>
          <p:nvSpPr>
            <p:cNvPr id="28" name="ZoneTexte 27">
              <a:extLst>
                <a:ext uri="{FF2B5EF4-FFF2-40B4-BE49-F238E27FC236}">
                  <a16:creationId xmlns:a16="http://schemas.microsoft.com/office/drawing/2014/main" id="{36310821-D4E7-4480-9A55-3320A1940478}"/>
                </a:ext>
              </a:extLst>
            </p:cNvPr>
            <p:cNvSpPr txBox="1"/>
            <p:nvPr/>
          </p:nvSpPr>
          <p:spPr>
            <a:xfrm>
              <a:off x="3776890" y="1569648"/>
              <a:ext cx="1881059" cy="369332"/>
            </a:xfrm>
            <a:prstGeom prst="rect">
              <a:avLst/>
            </a:prstGeom>
            <a:noFill/>
          </p:spPr>
          <p:txBody>
            <a:bodyPr wrap="square">
              <a:spAutoFit/>
            </a:bodyPr>
            <a:lstStyle/>
            <a:p>
              <a:pPr algn="ctr"/>
              <a:r>
                <a:rPr lang="fr-FR" b="1" dirty="0">
                  <a:latin typeface="CMU Serif" panose="02000603000000000000" pitchFamily="2" charset="0"/>
                  <a:ea typeface="CMU Serif" panose="02000603000000000000" pitchFamily="2" charset="0"/>
                  <a:cs typeface="CMU Serif" panose="02000603000000000000" pitchFamily="2" charset="0"/>
                </a:rPr>
                <a:t>Spatial</a:t>
              </a:r>
            </a:p>
          </p:txBody>
        </p:sp>
      </p:grpSp>
      <p:grpSp>
        <p:nvGrpSpPr>
          <p:cNvPr id="9" name="Groupe 8">
            <a:extLst>
              <a:ext uri="{FF2B5EF4-FFF2-40B4-BE49-F238E27FC236}">
                <a16:creationId xmlns:a16="http://schemas.microsoft.com/office/drawing/2014/main" id="{A2466249-032E-4FEA-B305-DFBFD8C4DB96}"/>
              </a:ext>
            </a:extLst>
          </p:cNvPr>
          <p:cNvGrpSpPr/>
          <p:nvPr/>
        </p:nvGrpSpPr>
        <p:grpSpPr>
          <a:xfrm>
            <a:off x="9702633" y="840967"/>
            <a:ext cx="2038279" cy="2676779"/>
            <a:chOff x="9702633" y="840967"/>
            <a:chExt cx="2038279" cy="2676779"/>
          </a:xfrm>
        </p:grpSpPr>
        <p:grpSp>
          <p:nvGrpSpPr>
            <p:cNvPr id="20" name="Groupe 19">
              <a:extLst>
                <a:ext uri="{FF2B5EF4-FFF2-40B4-BE49-F238E27FC236}">
                  <a16:creationId xmlns:a16="http://schemas.microsoft.com/office/drawing/2014/main" id="{5FD7C407-FA44-4D77-AD28-B9070F2DCBD8}"/>
                </a:ext>
              </a:extLst>
            </p:cNvPr>
            <p:cNvGrpSpPr/>
            <p:nvPr/>
          </p:nvGrpSpPr>
          <p:grpSpPr>
            <a:xfrm>
              <a:off x="9702633" y="1224421"/>
              <a:ext cx="2038279" cy="2293325"/>
              <a:chOff x="6231118" y="5953"/>
              <a:chExt cx="3880886" cy="4366495"/>
            </a:xfrm>
          </p:grpSpPr>
          <p:sp>
            <p:nvSpPr>
              <p:cNvPr id="21" name="ZoneTexte 20">
                <a:extLst>
                  <a:ext uri="{FF2B5EF4-FFF2-40B4-BE49-F238E27FC236}">
                    <a16:creationId xmlns:a16="http://schemas.microsoft.com/office/drawing/2014/main" id="{7D228AFD-47CB-46F4-B36D-24560A888FC5}"/>
                  </a:ext>
                </a:extLst>
              </p:cNvPr>
              <p:cNvSpPr txBox="1"/>
              <p:nvPr/>
            </p:nvSpPr>
            <p:spPr>
              <a:xfrm>
                <a:off x="6231118" y="4047965"/>
                <a:ext cx="3874413" cy="324483"/>
              </a:xfrm>
              <a:prstGeom prst="rect">
                <a:avLst/>
              </a:prstGeom>
              <a:noFill/>
            </p:spPr>
            <p:txBody>
              <a:bodyPr wrap="square">
                <a:spAutoFit/>
              </a:bodyPr>
              <a:lstStyle/>
              <a:p>
                <a:pPr algn="r"/>
                <a:r>
                  <a:rPr lang="en-US" sz="1000" i="1" dirty="0">
                    <a:solidFill>
                      <a:schemeClr val="tx1">
                        <a:lumMod val="75000"/>
                        <a:lumOff val="25000"/>
                      </a:schemeClr>
                    </a:solidFill>
                    <a:latin typeface="CMU Serif" panose="02000603000000000000" pitchFamily="2" charset="0"/>
                    <a:ea typeface="CMU Serif" panose="02000603000000000000" pitchFamily="2" charset="0"/>
                    <a:cs typeface="CMU Serif" panose="02000603000000000000" pitchFamily="2" charset="0"/>
                  </a:rPr>
                  <a:t>https://iram-institute.org</a:t>
                </a:r>
              </a:p>
            </p:txBody>
          </p:sp>
          <p:pic>
            <p:nvPicPr>
              <p:cNvPr id="22" name="Image 21">
                <a:extLst>
                  <a:ext uri="{FF2B5EF4-FFF2-40B4-BE49-F238E27FC236}">
                    <a16:creationId xmlns:a16="http://schemas.microsoft.com/office/drawing/2014/main" id="{0C9EABD8-BA8D-4129-B4AC-21A94091DEC3}"/>
                  </a:ext>
                </a:extLst>
              </p:cNvPr>
              <p:cNvPicPr>
                <a:picLocks noChangeAspect="1"/>
              </p:cNvPicPr>
              <p:nvPr/>
            </p:nvPicPr>
            <p:blipFill rotWithShape="1">
              <a:blip r:embed="rId4">
                <a:extLst>
                  <a:ext uri="{28A0092B-C50C-407E-A947-70E740481C1C}">
                    <a14:useLocalDpi xmlns:a14="http://schemas.microsoft.com/office/drawing/2010/main" val="0"/>
                  </a:ext>
                </a:extLst>
              </a:blip>
              <a:srcRect l="51108" b="9620"/>
              <a:stretch/>
            </p:blipFill>
            <p:spPr>
              <a:xfrm>
                <a:off x="6231118" y="5953"/>
                <a:ext cx="3880886" cy="4028400"/>
              </a:xfrm>
              <a:prstGeom prst="rect">
                <a:avLst/>
              </a:prstGeom>
            </p:spPr>
          </p:pic>
        </p:grpSp>
        <p:sp>
          <p:nvSpPr>
            <p:cNvPr id="31" name="ZoneTexte 30">
              <a:extLst>
                <a:ext uri="{FF2B5EF4-FFF2-40B4-BE49-F238E27FC236}">
                  <a16:creationId xmlns:a16="http://schemas.microsoft.com/office/drawing/2014/main" id="{150CE5D9-FD1A-41B4-BDB2-596543961AC0}"/>
                </a:ext>
              </a:extLst>
            </p:cNvPr>
            <p:cNvSpPr txBox="1"/>
            <p:nvPr/>
          </p:nvSpPr>
          <p:spPr>
            <a:xfrm>
              <a:off x="9779542" y="840967"/>
              <a:ext cx="1881059" cy="369332"/>
            </a:xfrm>
            <a:prstGeom prst="rect">
              <a:avLst/>
            </a:prstGeom>
            <a:noFill/>
          </p:spPr>
          <p:txBody>
            <a:bodyPr wrap="square">
              <a:spAutoFit/>
            </a:bodyPr>
            <a:lstStyle/>
            <a:p>
              <a:pPr algn="ctr"/>
              <a:r>
                <a:rPr lang="fr-FR" b="1" dirty="0">
                  <a:latin typeface="CMU Serif" panose="02000603000000000000" pitchFamily="2" charset="0"/>
                  <a:ea typeface="CMU Serif" panose="02000603000000000000" pitchFamily="2" charset="0"/>
                  <a:cs typeface="CMU Serif" panose="02000603000000000000" pitchFamily="2" charset="0"/>
                </a:rPr>
                <a:t>Single</a:t>
              </a:r>
            </a:p>
          </p:txBody>
        </p:sp>
      </p:grpSp>
      <p:grpSp>
        <p:nvGrpSpPr>
          <p:cNvPr id="8" name="Groupe 7">
            <a:extLst>
              <a:ext uri="{FF2B5EF4-FFF2-40B4-BE49-F238E27FC236}">
                <a16:creationId xmlns:a16="http://schemas.microsoft.com/office/drawing/2014/main" id="{791E5255-7A19-47C6-A360-67C4A6A4D2CA}"/>
              </a:ext>
            </a:extLst>
          </p:cNvPr>
          <p:cNvGrpSpPr/>
          <p:nvPr/>
        </p:nvGrpSpPr>
        <p:grpSpPr>
          <a:xfrm>
            <a:off x="6669033" y="840967"/>
            <a:ext cx="2539751" cy="2259680"/>
            <a:chOff x="6669033" y="1258066"/>
            <a:chExt cx="2539751" cy="2259680"/>
          </a:xfrm>
        </p:grpSpPr>
        <p:grpSp>
          <p:nvGrpSpPr>
            <p:cNvPr id="17" name="Groupe 16">
              <a:extLst>
                <a:ext uri="{FF2B5EF4-FFF2-40B4-BE49-F238E27FC236}">
                  <a16:creationId xmlns:a16="http://schemas.microsoft.com/office/drawing/2014/main" id="{12D86F0D-CEAC-4DB2-91B4-5BFCBAB387D1}"/>
                </a:ext>
              </a:extLst>
            </p:cNvPr>
            <p:cNvGrpSpPr/>
            <p:nvPr/>
          </p:nvGrpSpPr>
          <p:grpSpPr>
            <a:xfrm>
              <a:off x="6669033" y="1623218"/>
              <a:ext cx="2539751" cy="1894528"/>
              <a:chOff x="6899340" y="607706"/>
              <a:chExt cx="2699148" cy="2013430"/>
            </a:xfrm>
          </p:grpSpPr>
          <p:pic>
            <p:nvPicPr>
              <p:cNvPr id="18" name="Image 17">
                <a:extLst>
                  <a:ext uri="{FF2B5EF4-FFF2-40B4-BE49-F238E27FC236}">
                    <a16:creationId xmlns:a16="http://schemas.microsoft.com/office/drawing/2014/main" id="{6721E781-6647-4A6F-ABC1-E9C83B8AAC1E}"/>
                  </a:ext>
                </a:extLst>
              </p:cNvPr>
              <p:cNvPicPr>
                <a:picLocks noChangeAspect="1"/>
              </p:cNvPicPr>
              <p:nvPr/>
            </p:nvPicPr>
            <p:blipFill>
              <a:blip r:embed="rId5"/>
              <a:stretch>
                <a:fillRect/>
              </a:stretch>
            </p:blipFill>
            <p:spPr>
              <a:xfrm>
                <a:off x="6899340" y="607706"/>
                <a:ext cx="2699148" cy="1793780"/>
              </a:xfrm>
              <a:prstGeom prst="rect">
                <a:avLst/>
              </a:prstGeom>
            </p:spPr>
          </p:pic>
          <p:sp>
            <p:nvSpPr>
              <p:cNvPr id="19" name="Rectangle 18">
                <a:extLst>
                  <a:ext uri="{FF2B5EF4-FFF2-40B4-BE49-F238E27FC236}">
                    <a16:creationId xmlns:a16="http://schemas.microsoft.com/office/drawing/2014/main" id="{869B0C21-F008-43EC-B98A-1C769B75A565}"/>
                  </a:ext>
                </a:extLst>
              </p:cNvPr>
              <p:cNvSpPr/>
              <p:nvPr/>
            </p:nvSpPr>
            <p:spPr>
              <a:xfrm>
                <a:off x="6899340" y="2390304"/>
                <a:ext cx="2699148" cy="230832"/>
              </a:xfrm>
              <a:prstGeom prst="rect">
                <a:avLst/>
              </a:prstGeom>
            </p:spPr>
            <p:txBody>
              <a:bodyPr wrap="square">
                <a:spAutoFit/>
              </a:bodyPr>
              <a:lstStyle/>
              <a:p>
                <a:pPr algn="r"/>
                <a:r>
                  <a:rPr lang="en-US" sz="900" i="1" dirty="0">
                    <a:solidFill>
                      <a:schemeClr val="tx1">
                        <a:lumMod val="85000"/>
                        <a:lumOff val="15000"/>
                      </a:schemeClr>
                    </a:solidFill>
                    <a:latin typeface="CMU Serif" panose="02000603000000000000" pitchFamily="2" charset="0"/>
                    <a:ea typeface="CMU Serif" panose="02000603000000000000" pitchFamily="2" charset="0"/>
                    <a:cs typeface="CMU Serif" panose="02000603000000000000" pitchFamily="2" charset="0"/>
                  </a:rPr>
                  <a:t>ALMA–credit: ESO.org. </a:t>
                </a:r>
                <a:endParaRPr lang="fr-FR" sz="900" i="1" dirty="0">
                  <a:solidFill>
                    <a:schemeClr val="tx1">
                      <a:lumMod val="85000"/>
                      <a:lumOff val="15000"/>
                    </a:schemeClr>
                  </a:solidFill>
                  <a:latin typeface="CMU Serif" panose="02000603000000000000" pitchFamily="2" charset="0"/>
                  <a:ea typeface="CMU Serif" panose="02000603000000000000" pitchFamily="2" charset="0"/>
                  <a:cs typeface="CMU Serif" panose="02000603000000000000" pitchFamily="2" charset="0"/>
                </a:endParaRPr>
              </a:p>
            </p:txBody>
          </p:sp>
        </p:grpSp>
        <p:sp>
          <p:nvSpPr>
            <p:cNvPr id="32" name="ZoneTexte 31">
              <a:extLst>
                <a:ext uri="{FF2B5EF4-FFF2-40B4-BE49-F238E27FC236}">
                  <a16:creationId xmlns:a16="http://schemas.microsoft.com/office/drawing/2014/main" id="{121317EC-CE42-436F-8EF4-BF47E1C9D80D}"/>
                </a:ext>
              </a:extLst>
            </p:cNvPr>
            <p:cNvSpPr txBox="1"/>
            <p:nvPr/>
          </p:nvSpPr>
          <p:spPr>
            <a:xfrm>
              <a:off x="6998378" y="1258066"/>
              <a:ext cx="1881059" cy="369332"/>
            </a:xfrm>
            <a:prstGeom prst="rect">
              <a:avLst/>
            </a:prstGeom>
            <a:noFill/>
          </p:spPr>
          <p:txBody>
            <a:bodyPr wrap="square">
              <a:spAutoFit/>
            </a:bodyPr>
            <a:lstStyle/>
            <a:p>
              <a:pPr algn="ctr"/>
              <a:r>
                <a:rPr lang="fr-FR" b="1" dirty="0" err="1">
                  <a:latin typeface="CMU Serif" panose="02000603000000000000" pitchFamily="2" charset="0"/>
                  <a:ea typeface="CMU Serif" panose="02000603000000000000" pitchFamily="2" charset="0"/>
                  <a:cs typeface="CMU Serif" panose="02000603000000000000" pitchFamily="2" charset="0"/>
                </a:rPr>
                <a:t>Arrays</a:t>
              </a:r>
              <a:endParaRPr lang="fr-FR" b="1" dirty="0">
                <a:latin typeface="CMU Serif" panose="02000603000000000000" pitchFamily="2" charset="0"/>
                <a:ea typeface="CMU Serif" panose="02000603000000000000" pitchFamily="2" charset="0"/>
                <a:cs typeface="CMU Serif" panose="02000603000000000000" pitchFamily="2" charset="0"/>
              </a:endParaRPr>
            </a:p>
          </p:txBody>
        </p:sp>
      </p:grpSp>
      <p:sp>
        <p:nvSpPr>
          <p:cNvPr id="10" name="ZoneTexte 9">
            <a:extLst>
              <a:ext uri="{FF2B5EF4-FFF2-40B4-BE49-F238E27FC236}">
                <a16:creationId xmlns:a16="http://schemas.microsoft.com/office/drawing/2014/main" id="{BDC28D8C-654A-42BB-AB37-041C26FDE47B}"/>
              </a:ext>
            </a:extLst>
          </p:cNvPr>
          <p:cNvSpPr txBox="1"/>
          <p:nvPr/>
        </p:nvSpPr>
        <p:spPr>
          <a:xfrm>
            <a:off x="314325" y="1550176"/>
            <a:ext cx="3046027" cy="646331"/>
          </a:xfrm>
          <a:prstGeom prst="rect">
            <a:avLst/>
          </a:prstGeom>
          <a:noFill/>
        </p:spPr>
        <p:txBody>
          <a:bodyPr wrap="none" rtlCol="0">
            <a:spAutoFit/>
          </a:bodyPr>
          <a:lstStyle/>
          <a:p>
            <a:pPr marL="571500" indent="-571500">
              <a:buFont typeface="Wingdings" panose="05000000000000000000" pitchFamily="2" charset="2"/>
              <a:buChar char="q"/>
            </a:pPr>
            <a:r>
              <a:rPr lang="fr-FR" sz="3600" dirty="0" err="1">
                <a:latin typeface="CMU Serif" panose="02000603000000000000" pitchFamily="2" charset="0"/>
                <a:ea typeface="CMU Serif" panose="02000603000000000000" pitchFamily="2" charset="0"/>
                <a:cs typeface="CMU Serif" panose="02000603000000000000" pitchFamily="2" charset="0"/>
              </a:rPr>
              <a:t>Telescopes</a:t>
            </a:r>
            <a:r>
              <a:rPr lang="fr-FR" sz="3600" dirty="0">
                <a:latin typeface="CMU Serif" panose="02000603000000000000" pitchFamily="2" charset="0"/>
                <a:ea typeface="CMU Serif" panose="02000603000000000000" pitchFamily="2" charset="0"/>
                <a:cs typeface="CMU Serif" panose="02000603000000000000" pitchFamily="2" charset="0"/>
              </a:rPr>
              <a:t> </a:t>
            </a:r>
            <a:endParaRPr lang="en-US" sz="3600" dirty="0">
              <a:latin typeface="CMU Serif" panose="02000603000000000000" pitchFamily="2" charset="0"/>
              <a:ea typeface="CMU Serif" panose="02000603000000000000" pitchFamily="2" charset="0"/>
              <a:cs typeface="CMU Serif" panose="02000603000000000000" pitchFamily="2" charset="0"/>
            </a:endParaRPr>
          </a:p>
        </p:txBody>
      </p:sp>
      <p:sp>
        <p:nvSpPr>
          <p:cNvPr id="2" name="Espace réservé du numéro de diapositive 1">
            <a:extLst>
              <a:ext uri="{FF2B5EF4-FFF2-40B4-BE49-F238E27FC236}">
                <a16:creationId xmlns:a16="http://schemas.microsoft.com/office/drawing/2014/main" id="{2F44E910-3FCD-4C9E-8501-8D19A6B14CBB}"/>
              </a:ext>
            </a:extLst>
          </p:cNvPr>
          <p:cNvSpPr>
            <a:spLocks noGrp="1"/>
          </p:cNvSpPr>
          <p:nvPr>
            <p:ph type="sldNum" sz="quarter" idx="12"/>
          </p:nvPr>
        </p:nvSpPr>
        <p:spPr/>
        <p:txBody>
          <a:bodyPr/>
          <a:lstStyle/>
          <a:p>
            <a:fld id="{AB713C98-7C4D-4240-8C47-4B7C20CEC074}" type="slidenum">
              <a:rPr lang="en-US" smtClean="0"/>
              <a:t>4</a:t>
            </a:fld>
            <a:endParaRPr lang="en-US"/>
          </a:p>
        </p:txBody>
      </p:sp>
    </p:spTree>
    <p:extLst>
      <p:ext uri="{BB962C8B-B14F-4D97-AF65-F5344CB8AC3E}">
        <p14:creationId xmlns:p14="http://schemas.microsoft.com/office/powerpoint/2010/main" val="3096718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31EE1F59-1D76-4FB8-87B4-AA2A2BDBB20A}"/>
              </a:ext>
            </a:extLst>
          </p:cNvPr>
          <p:cNvGrpSpPr/>
          <p:nvPr/>
        </p:nvGrpSpPr>
        <p:grpSpPr>
          <a:xfrm>
            <a:off x="-107950" y="17616"/>
            <a:ext cx="10637462" cy="869950"/>
            <a:chOff x="-107950" y="17616"/>
            <a:chExt cx="10637462" cy="869950"/>
          </a:xfrm>
        </p:grpSpPr>
        <p:sp>
          <p:nvSpPr>
            <p:cNvPr id="6" name="Ellipse 5">
              <a:extLst>
                <a:ext uri="{FF2B5EF4-FFF2-40B4-BE49-F238E27FC236}">
                  <a16:creationId xmlns:a16="http://schemas.microsoft.com/office/drawing/2014/main" id="{5CF7336C-D2D3-4CBF-8CA4-92EC6DC03AD7}"/>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a:extLst>
                <a:ext uri="{FF2B5EF4-FFF2-40B4-BE49-F238E27FC236}">
                  <a16:creationId xmlns:a16="http://schemas.microsoft.com/office/drawing/2014/main" id="{97143FC4-51B7-42EF-A957-A157967CB10B}"/>
                </a:ext>
              </a:extLst>
            </p:cNvPr>
            <p:cNvSpPr txBox="1"/>
            <p:nvPr/>
          </p:nvSpPr>
          <p:spPr>
            <a:xfrm>
              <a:off x="1415364" y="206221"/>
              <a:ext cx="9114148" cy="523220"/>
            </a:xfrm>
            <a:prstGeom prst="rect">
              <a:avLst/>
            </a:prstGeom>
            <a:noFill/>
          </p:spPr>
          <p:txBody>
            <a:bodyPr wrap="square">
              <a:spAutoFit/>
            </a:bodyPr>
            <a:lstStyle/>
            <a:p>
              <a:r>
                <a:rPr lang="en-US" sz="2800" b="1" dirty="0">
                  <a:latin typeface="CMU Serif" panose="02000603000000000000" pitchFamily="2" charset="0"/>
                  <a:ea typeface="CMU Serif" panose="02000603000000000000" pitchFamily="2" charset="0"/>
                  <a:cs typeface="CMU Serif" panose="02000603000000000000" pitchFamily="2" charset="0"/>
                </a:rPr>
                <a:t>Instrumentation and new observation campaigns</a:t>
              </a:r>
            </a:p>
          </p:txBody>
        </p:sp>
        <p:sp>
          <p:nvSpPr>
            <p:cNvPr id="3" name="Rectangle 2">
              <a:extLst>
                <a:ext uri="{FF2B5EF4-FFF2-40B4-BE49-F238E27FC236}">
                  <a16:creationId xmlns:a16="http://schemas.microsoft.com/office/drawing/2014/main" id="{969EA9A5-D842-41F6-96FD-38EB420BC33E}"/>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e 15">
              <a:extLst>
                <a:ext uri="{FF2B5EF4-FFF2-40B4-BE49-F238E27FC236}">
                  <a16:creationId xmlns:a16="http://schemas.microsoft.com/office/drawing/2014/main" id="{A7217AC7-B67D-42A0-9294-98A62407F5DE}"/>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1</a:t>
              </a:r>
            </a:p>
          </p:txBody>
        </p:sp>
      </p:grpSp>
      <p:grpSp>
        <p:nvGrpSpPr>
          <p:cNvPr id="7" name="Groupe 6">
            <a:extLst>
              <a:ext uri="{FF2B5EF4-FFF2-40B4-BE49-F238E27FC236}">
                <a16:creationId xmlns:a16="http://schemas.microsoft.com/office/drawing/2014/main" id="{120A888C-5720-4103-B84D-28552DF19535}"/>
              </a:ext>
            </a:extLst>
          </p:cNvPr>
          <p:cNvGrpSpPr/>
          <p:nvPr/>
        </p:nvGrpSpPr>
        <p:grpSpPr>
          <a:xfrm>
            <a:off x="3259656" y="840967"/>
            <a:ext cx="2915528" cy="2062060"/>
            <a:chOff x="3259656" y="1569648"/>
            <a:chExt cx="2915528" cy="2062060"/>
          </a:xfrm>
        </p:grpSpPr>
        <p:grpSp>
          <p:nvGrpSpPr>
            <p:cNvPr id="25" name="Groupe 24">
              <a:extLst>
                <a:ext uri="{FF2B5EF4-FFF2-40B4-BE49-F238E27FC236}">
                  <a16:creationId xmlns:a16="http://schemas.microsoft.com/office/drawing/2014/main" id="{55B1B158-6ED4-4413-BD3C-9F2A7AD53C35}"/>
                </a:ext>
              </a:extLst>
            </p:cNvPr>
            <p:cNvGrpSpPr/>
            <p:nvPr/>
          </p:nvGrpSpPr>
          <p:grpSpPr>
            <a:xfrm>
              <a:off x="3259656" y="1944990"/>
              <a:ext cx="2915528" cy="1686718"/>
              <a:chOff x="377461" y="51073"/>
              <a:chExt cx="3914488" cy="2599963"/>
            </a:xfrm>
          </p:grpSpPr>
          <p:sp>
            <p:nvSpPr>
              <p:cNvPr id="26" name="ZoneTexte 25">
                <a:extLst>
                  <a:ext uri="{FF2B5EF4-FFF2-40B4-BE49-F238E27FC236}">
                    <a16:creationId xmlns:a16="http://schemas.microsoft.com/office/drawing/2014/main" id="{D2D13B93-D4D8-451A-B66C-F7F2986E0D38}"/>
                  </a:ext>
                </a:extLst>
              </p:cNvPr>
              <p:cNvSpPr txBox="1"/>
              <p:nvPr/>
            </p:nvSpPr>
            <p:spPr>
              <a:xfrm>
                <a:off x="377461" y="2271503"/>
                <a:ext cx="3914488" cy="379533"/>
              </a:xfrm>
              <a:prstGeom prst="rect">
                <a:avLst/>
              </a:prstGeom>
              <a:noFill/>
            </p:spPr>
            <p:txBody>
              <a:bodyPr wrap="square">
                <a:spAutoFit/>
              </a:bodyPr>
              <a:lstStyle/>
              <a:p>
                <a:pPr algn="r"/>
                <a:r>
                  <a:rPr lang="en-US" sz="1000" dirty="0">
                    <a:solidFill>
                      <a:schemeClr val="bg1">
                        <a:lumMod val="85000"/>
                      </a:schemeClr>
                    </a:solidFill>
                    <a:latin typeface="CMU Serif" panose="02000603000000000000" pitchFamily="2" charset="0"/>
                    <a:ea typeface="CMU Serif" panose="02000603000000000000" pitchFamily="2" charset="0"/>
                    <a:cs typeface="CMU Serif" panose="02000603000000000000" pitchFamily="2" charset="0"/>
                  </a:rPr>
                  <a:t>JWST - https://esawebb.org/</a:t>
                </a:r>
              </a:p>
            </p:txBody>
          </p:sp>
          <p:pic>
            <p:nvPicPr>
              <p:cNvPr id="27" name="Image 26">
                <a:extLst>
                  <a:ext uri="{FF2B5EF4-FFF2-40B4-BE49-F238E27FC236}">
                    <a16:creationId xmlns:a16="http://schemas.microsoft.com/office/drawing/2014/main" id="{5CD9B98D-9CCE-4247-A571-6CFCF7E0A7F3}"/>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77461" y="51073"/>
                <a:ext cx="3914488" cy="2201900"/>
              </a:xfrm>
              <a:prstGeom prst="rect">
                <a:avLst/>
              </a:prstGeom>
            </p:spPr>
          </p:pic>
        </p:grpSp>
        <p:sp>
          <p:nvSpPr>
            <p:cNvPr id="28" name="ZoneTexte 27">
              <a:extLst>
                <a:ext uri="{FF2B5EF4-FFF2-40B4-BE49-F238E27FC236}">
                  <a16:creationId xmlns:a16="http://schemas.microsoft.com/office/drawing/2014/main" id="{36310821-D4E7-4480-9A55-3320A1940478}"/>
                </a:ext>
              </a:extLst>
            </p:cNvPr>
            <p:cNvSpPr txBox="1"/>
            <p:nvPr/>
          </p:nvSpPr>
          <p:spPr>
            <a:xfrm>
              <a:off x="3776890" y="1569648"/>
              <a:ext cx="1881059" cy="369332"/>
            </a:xfrm>
            <a:prstGeom prst="rect">
              <a:avLst/>
            </a:prstGeom>
            <a:noFill/>
          </p:spPr>
          <p:txBody>
            <a:bodyPr wrap="square">
              <a:spAutoFit/>
            </a:bodyPr>
            <a:lstStyle/>
            <a:p>
              <a:pPr algn="ctr"/>
              <a:r>
                <a:rPr lang="fr-FR" b="1" dirty="0">
                  <a:solidFill>
                    <a:schemeClr val="bg1">
                      <a:lumMod val="85000"/>
                    </a:schemeClr>
                  </a:solidFill>
                  <a:latin typeface="CMU Serif" panose="02000603000000000000" pitchFamily="2" charset="0"/>
                  <a:ea typeface="CMU Serif" panose="02000603000000000000" pitchFamily="2" charset="0"/>
                  <a:cs typeface="CMU Serif" panose="02000603000000000000" pitchFamily="2" charset="0"/>
                </a:rPr>
                <a:t>Spatial</a:t>
              </a:r>
            </a:p>
          </p:txBody>
        </p:sp>
      </p:grpSp>
      <p:grpSp>
        <p:nvGrpSpPr>
          <p:cNvPr id="9" name="Groupe 8">
            <a:extLst>
              <a:ext uri="{FF2B5EF4-FFF2-40B4-BE49-F238E27FC236}">
                <a16:creationId xmlns:a16="http://schemas.microsoft.com/office/drawing/2014/main" id="{A2466249-032E-4FEA-B305-DFBFD8C4DB96}"/>
              </a:ext>
            </a:extLst>
          </p:cNvPr>
          <p:cNvGrpSpPr/>
          <p:nvPr/>
        </p:nvGrpSpPr>
        <p:grpSpPr>
          <a:xfrm>
            <a:off x="9702633" y="840967"/>
            <a:ext cx="2038279" cy="2752578"/>
            <a:chOff x="9702633" y="840967"/>
            <a:chExt cx="2038279" cy="2752578"/>
          </a:xfrm>
        </p:grpSpPr>
        <p:grpSp>
          <p:nvGrpSpPr>
            <p:cNvPr id="20" name="Groupe 19">
              <a:extLst>
                <a:ext uri="{FF2B5EF4-FFF2-40B4-BE49-F238E27FC236}">
                  <a16:creationId xmlns:a16="http://schemas.microsoft.com/office/drawing/2014/main" id="{5FD7C407-FA44-4D77-AD28-B9070F2DCBD8}"/>
                </a:ext>
              </a:extLst>
            </p:cNvPr>
            <p:cNvGrpSpPr/>
            <p:nvPr/>
          </p:nvGrpSpPr>
          <p:grpSpPr>
            <a:xfrm>
              <a:off x="9702633" y="1224421"/>
              <a:ext cx="2038279" cy="2369124"/>
              <a:chOff x="6231118" y="5953"/>
              <a:chExt cx="3880886" cy="4510816"/>
            </a:xfrm>
          </p:grpSpPr>
          <p:sp>
            <p:nvSpPr>
              <p:cNvPr id="21" name="ZoneTexte 20">
                <a:extLst>
                  <a:ext uri="{FF2B5EF4-FFF2-40B4-BE49-F238E27FC236}">
                    <a16:creationId xmlns:a16="http://schemas.microsoft.com/office/drawing/2014/main" id="{7D228AFD-47CB-46F4-B36D-24560A888FC5}"/>
                  </a:ext>
                </a:extLst>
              </p:cNvPr>
              <p:cNvSpPr txBox="1"/>
              <p:nvPr/>
            </p:nvSpPr>
            <p:spPr>
              <a:xfrm>
                <a:off x="6231118" y="4047964"/>
                <a:ext cx="3874412" cy="468805"/>
              </a:xfrm>
              <a:prstGeom prst="rect">
                <a:avLst/>
              </a:prstGeom>
              <a:noFill/>
            </p:spPr>
            <p:txBody>
              <a:bodyPr wrap="square">
                <a:spAutoFit/>
              </a:bodyPr>
              <a:lstStyle/>
              <a:p>
                <a:pPr algn="r"/>
                <a:r>
                  <a:rPr lang="en-US" sz="1000" i="1" dirty="0">
                    <a:solidFill>
                      <a:schemeClr val="bg1">
                        <a:lumMod val="85000"/>
                      </a:schemeClr>
                    </a:solidFill>
                    <a:latin typeface="CMU Serif" panose="02000603000000000000" pitchFamily="2" charset="0"/>
                    <a:ea typeface="CMU Serif" panose="02000603000000000000" pitchFamily="2" charset="0"/>
                    <a:cs typeface="CMU Serif" panose="02000603000000000000" pitchFamily="2" charset="0"/>
                  </a:rPr>
                  <a:t>https://iram-institute.org</a:t>
                </a:r>
              </a:p>
            </p:txBody>
          </p:sp>
          <p:pic>
            <p:nvPicPr>
              <p:cNvPr id="22" name="Image 21">
                <a:extLst>
                  <a:ext uri="{FF2B5EF4-FFF2-40B4-BE49-F238E27FC236}">
                    <a16:creationId xmlns:a16="http://schemas.microsoft.com/office/drawing/2014/main" id="{0C9EABD8-BA8D-4129-B4AC-21A94091DEC3}"/>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l="51108" b="9620"/>
              <a:stretch/>
            </p:blipFill>
            <p:spPr>
              <a:xfrm>
                <a:off x="6231118" y="5953"/>
                <a:ext cx="3880886" cy="4028400"/>
              </a:xfrm>
              <a:prstGeom prst="rect">
                <a:avLst/>
              </a:prstGeom>
            </p:spPr>
          </p:pic>
        </p:grpSp>
        <p:sp>
          <p:nvSpPr>
            <p:cNvPr id="31" name="ZoneTexte 30">
              <a:extLst>
                <a:ext uri="{FF2B5EF4-FFF2-40B4-BE49-F238E27FC236}">
                  <a16:creationId xmlns:a16="http://schemas.microsoft.com/office/drawing/2014/main" id="{150CE5D9-FD1A-41B4-BDB2-596543961AC0}"/>
                </a:ext>
              </a:extLst>
            </p:cNvPr>
            <p:cNvSpPr txBox="1"/>
            <p:nvPr/>
          </p:nvSpPr>
          <p:spPr>
            <a:xfrm>
              <a:off x="9779542" y="840967"/>
              <a:ext cx="1881059" cy="369332"/>
            </a:xfrm>
            <a:prstGeom prst="rect">
              <a:avLst/>
            </a:prstGeom>
            <a:noFill/>
          </p:spPr>
          <p:txBody>
            <a:bodyPr wrap="square">
              <a:spAutoFit/>
            </a:bodyPr>
            <a:lstStyle/>
            <a:p>
              <a:pPr algn="ctr"/>
              <a:r>
                <a:rPr lang="fr-FR" b="1" dirty="0">
                  <a:solidFill>
                    <a:schemeClr val="bg1">
                      <a:lumMod val="85000"/>
                    </a:schemeClr>
                  </a:solidFill>
                  <a:latin typeface="CMU Serif" panose="02000603000000000000" pitchFamily="2" charset="0"/>
                  <a:ea typeface="CMU Serif" panose="02000603000000000000" pitchFamily="2" charset="0"/>
                  <a:cs typeface="CMU Serif" panose="02000603000000000000" pitchFamily="2" charset="0"/>
                </a:rPr>
                <a:t>Single</a:t>
              </a:r>
            </a:p>
          </p:txBody>
        </p:sp>
      </p:grpSp>
      <p:grpSp>
        <p:nvGrpSpPr>
          <p:cNvPr id="8" name="Groupe 7">
            <a:extLst>
              <a:ext uri="{FF2B5EF4-FFF2-40B4-BE49-F238E27FC236}">
                <a16:creationId xmlns:a16="http://schemas.microsoft.com/office/drawing/2014/main" id="{791E5255-7A19-47C6-A360-67C4A6A4D2CA}"/>
              </a:ext>
            </a:extLst>
          </p:cNvPr>
          <p:cNvGrpSpPr/>
          <p:nvPr/>
        </p:nvGrpSpPr>
        <p:grpSpPr>
          <a:xfrm>
            <a:off x="6669033" y="840967"/>
            <a:ext cx="2539751" cy="2273311"/>
            <a:chOff x="6669033" y="1258066"/>
            <a:chExt cx="2539751" cy="2273311"/>
          </a:xfrm>
        </p:grpSpPr>
        <p:grpSp>
          <p:nvGrpSpPr>
            <p:cNvPr id="17" name="Groupe 16">
              <a:extLst>
                <a:ext uri="{FF2B5EF4-FFF2-40B4-BE49-F238E27FC236}">
                  <a16:creationId xmlns:a16="http://schemas.microsoft.com/office/drawing/2014/main" id="{12D86F0D-CEAC-4DB2-91B4-5BFCBAB387D1}"/>
                </a:ext>
              </a:extLst>
            </p:cNvPr>
            <p:cNvGrpSpPr/>
            <p:nvPr/>
          </p:nvGrpSpPr>
          <p:grpSpPr>
            <a:xfrm>
              <a:off x="6669033" y="1623218"/>
              <a:ext cx="2539751" cy="1908159"/>
              <a:chOff x="6899340" y="607706"/>
              <a:chExt cx="2699148" cy="2027917"/>
            </a:xfrm>
          </p:grpSpPr>
          <p:pic>
            <p:nvPicPr>
              <p:cNvPr id="18" name="Image 17">
                <a:extLst>
                  <a:ext uri="{FF2B5EF4-FFF2-40B4-BE49-F238E27FC236}">
                    <a16:creationId xmlns:a16="http://schemas.microsoft.com/office/drawing/2014/main" id="{6721E781-6647-4A6F-ABC1-E9C83B8AAC1E}"/>
                  </a:ext>
                </a:extLst>
              </p:cNvPr>
              <p:cNvPicPr>
                <a:picLocks noChangeAspect="1"/>
              </p:cNvPicPr>
              <p:nvPr/>
            </p:nvPicPr>
            <p:blipFill>
              <a:blip r:embed="rId5">
                <a:alphaModFix amt="20000"/>
              </a:blip>
              <a:stretch>
                <a:fillRect/>
              </a:stretch>
            </p:blipFill>
            <p:spPr>
              <a:xfrm>
                <a:off x="6899340" y="607706"/>
                <a:ext cx="2699148" cy="1793780"/>
              </a:xfrm>
              <a:prstGeom prst="rect">
                <a:avLst/>
              </a:prstGeom>
            </p:spPr>
          </p:pic>
          <p:sp>
            <p:nvSpPr>
              <p:cNvPr id="19" name="Rectangle 18">
                <a:extLst>
                  <a:ext uri="{FF2B5EF4-FFF2-40B4-BE49-F238E27FC236}">
                    <a16:creationId xmlns:a16="http://schemas.microsoft.com/office/drawing/2014/main" id="{869B0C21-F008-43EC-B98A-1C769B75A565}"/>
                  </a:ext>
                </a:extLst>
              </p:cNvPr>
              <p:cNvSpPr/>
              <p:nvPr/>
            </p:nvSpPr>
            <p:spPr>
              <a:xfrm>
                <a:off x="6899340" y="2390304"/>
                <a:ext cx="2699148" cy="245319"/>
              </a:xfrm>
              <a:prstGeom prst="rect">
                <a:avLst/>
              </a:prstGeom>
            </p:spPr>
            <p:txBody>
              <a:bodyPr wrap="square">
                <a:spAutoFit/>
              </a:bodyPr>
              <a:lstStyle/>
              <a:p>
                <a:pPr algn="r"/>
                <a:r>
                  <a:rPr lang="en-US" sz="900" i="1" dirty="0">
                    <a:solidFill>
                      <a:schemeClr val="bg1">
                        <a:lumMod val="85000"/>
                      </a:schemeClr>
                    </a:solidFill>
                    <a:latin typeface="CMU Serif" panose="02000603000000000000" pitchFamily="2" charset="0"/>
                    <a:ea typeface="CMU Serif" panose="02000603000000000000" pitchFamily="2" charset="0"/>
                    <a:cs typeface="CMU Serif" panose="02000603000000000000" pitchFamily="2" charset="0"/>
                  </a:rPr>
                  <a:t>ALMA–credit: ESO.org. </a:t>
                </a:r>
                <a:endParaRPr lang="fr-FR" sz="900" i="1" dirty="0">
                  <a:solidFill>
                    <a:schemeClr val="bg1">
                      <a:lumMod val="85000"/>
                    </a:schemeClr>
                  </a:solidFill>
                  <a:latin typeface="CMU Serif" panose="02000603000000000000" pitchFamily="2" charset="0"/>
                  <a:ea typeface="CMU Serif" panose="02000603000000000000" pitchFamily="2" charset="0"/>
                  <a:cs typeface="CMU Serif" panose="02000603000000000000" pitchFamily="2" charset="0"/>
                </a:endParaRPr>
              </a:p>
            </p:txBody>
          </p:sp>
        </p:grpSp>
        <p:sp>
          <p:nvSpPr>
            <p:cNvPr id="32" name="ZoneTexte 31">
              <a:extLst>
                <a:ext uri="{FF2B5EF4-FFF2-40B4-BE49-F238E27FC236}">
                  <a16:creationId xmlns:a16="http://schemas.microsoft.com/office/drawing/2014/main" id="{121317EC-CE42-436F-8EF4-BF47E1C9D80D}"/>
                </a:ext>
              </a:extLst>
            </p:cNvPr>
            <p:cNvSpPr txBox="1"/>
            <p:nvPr/>
          </p:nvSpPr>
          <p:spPr>
            <a:xfrm>
              <a:off x="6998378" y="1258066"/>
              <a:ext cx="1881059" cy="369332"/>
            </a:xfrm>
            <a:prstGeom prst="rect">
              <a:avLst/>
            </a:prstGeom>
            <a:noFill/>
          </p:spPr>
          <p:txBody>
            <a:bodyPr wrap="square">
              <a:spAutoFit/>
            </a:bodyPr>
            <a:lstStyle/>
            <a:p>
              <a:pPr algn="ctr"/>
              <a:r>
                <a:rPr lang="fr-FR" b="1" dirty="0" err="1">
                  <a:solidFill>
                    <a:schemeClr val="bg1">
                      <a:lumMod val="85000"/>
                    </a:schemeClr>
                  </a:solidFill>
                  <a:latin typeface="CMU Serif" panose="02000603000000000000" pitchFamily="2" charset="0"/>
                  <a:ea typeface="CMU Serif" panose="02000603000000000000" pitchFamily="2" charset="0"/>
                  <a:cs typeface="CMU Serif" panose="02000603000000000000" pitchFamily="2" charset="0"/>
                </a:rPr>
                <a:t>Arrays</a:t>
              </a:r>
              <a:endParaRPr lang="fr-FR" b="1" dirty="0">
                <a:solidFill>
                  <a:schemeClr val="bg1">
                    <a:lumMod val="85000"/>
                  </a:schemeClr>
                </a:solidFill>
                <a:latin typeface="CMU Serif" panose="02000603000000000000" pitchFamily="2" charset="0"/>
                <a:ea typeface="CMU Serif" panose="02000603000000000000" pitchFamily="2" charset="0"/>
                <a:cs typeface="CMU Serif" panose="02000603000000000000" pitchFamily="2" charset="0"/>
              </a:endParaRPr>
            </a:p>
          </p:txBody>
        </p:sp>
      </p:grpSp>
      <p:pic>
        <p:nvPicPr>
          <p:cNvPr id="5" name="Image 4">
            <a:extLst>
              <a:ext uri="{FF2B5EF4-FFF2-40B4-BE49-F238E27FC236}">
                <a16:creationId xmlns:a16="http://schemas.microsoft.com/office/drawing/2014/main" id="{9CA5C8FC-7EE3-4048-9CD3-BB31BC203CD9}"/>
              </a:ext>
            </a:extLst>
          </p:cNvPr>
          <p:cNvPicPr>
            <a:picLocks noChangeAspect="1"/>
          </p:cNvPicPr>
          <p:nvPr/>
        </p:nvPicPr>
        <p:blipFill>
          <a:blip r:embed="rId6"/>
          <a:stretch>
            <a:fillRect/>
          </a:stretch>
        </p:blipFill>
        <p:spPr>
          <a:xfrm>
            <a:off x="1270000" y="3551809"/>
            <a:ext cx="9962909" cy="3293179"/>
          </a:xfrm>
          <a:prstGeom prst="rect">
            <a:avLst/>
          </a:prstGeom>
        </p:spPr>
      </p:pic>
      <p:sp>
        <p:nvSpPr>
          <p:cNvPr id="24" name="ZoneTexte 23">
            <a:extLst>
              <a:ext uri="{FF2B5EF4-FFF2-40B4-BE49-F238E27FC236}">
                <a16:creationId xmlns:a16="http://schemas.microsoft.com/office/drawing/2014/main" id="{AA588CC6-FDD4-451C-BBFF-1EA2986F6F96}"/>
              </a:ext>
            </a:extLst>
          </p:cNvPr>
          <p:cNvSpPr txBox="1"/>
          <p:nvPr/>
        </p:nvSpPr>
        <p:spPr>
          <a:xfrm>
            <a:off x="314325" y="1550176"/>
            <a:ext cx="2468946" cy="646331"/>
          </a:xfrm>
          <a:prstGeom prst="rect">
            <a:avLst/>
          </a:prstGeom>
          <a:noFill/>
        </p:spPr>
        <p:txBody>
          <a:bodyPr wrap="none" rtlCol="0">
            <a:spAutoFit/>
          </a:bodyPr>
          <a:lstStyle/>
          <a:p>
            <a:r>
              <a:rPr lang="fr-FR" sz="3600" dirty="0" err="1">
                <a:solidFill>
                  <a:schemeClr val="bg1">
                    <a:lumMod val="85000"/>
                  </a:schemeClr>
                </a:solidFill>
                <a:latin typeface="CMU Serif" panose="02000603000000000000" pitchFamily="2" charset="0"/>
                <a:ea typeface="CMU Serif" panose="02000603000000000000" pitchFamily="2" charset="0"/>
                <a:cs typeface="CMU Serif" panose="02000603000000000000" pitchFamily="2" charset="0"/>
              </a:rPr>
              <a:t>Telescopes</a:t>
            </a:r>
            <a:r>
              <a:rPr lang="fr-FR" sz="3600" dirty="0">
                <a:solidFill>
                  <a:schemeClr val="bg1">
                    <a:lumMod val="85000"/>
                  </a:schemeClr>
                </a:solidFill>
                <a:latin typeface="CMU Serif" panose="02000603000000000000" pitchFamily="2" charset="0"/>
                <a:ea typeface="CMU Serif" panose="02000603000000000000" pitchFamily="2" charset="0"/>
                <a:cs typeface="CMU Serif" panose="02000603000000000000" pitchFamily="2" charset="0"/>
              </a:rPr>
              <a:t> </a:t>
            </a:r>
            <a:endParaRPr lang="en-US" sz="3600" dirty="0">
              <a:solidFill>
                <a:schemeClr val="bg1">
                  <a:lumMod val="85000"/>
                </a:schemeClr>
              </a:solidFill>
              <a:latin typeface="CMU Serif" panose="02000603000000000000" pitchFamily="2" charset="0"/>
              <a:ea typeface="CMU Serif" panose="02000603000000000000" pitchFamily="2" charset="0"/>
              <a:cs typeface="CMU Serif" panose="02000603000000000000" pitchFamily="2" charset="0"/>
            </a:endParaRPr>
          </a:p>
        </p:txBody>
      </p:sp>
      <p:sp>
        <p:nvSpPr>
          <p:cNvPr id="29" name="ZoneTexte 28">
            <a:extLst>
              <a:ext uri="{FF2B5EF4-FFF2-40B4-BE49-F238E27FC236}">
                <a16:creationId xmlns:a16="http://schemas.microsoft.com/office/drawing/2014/main" id="{3A50F0A5-96C8-4754-A60A-871C46DA499F}"/>
              </a:ext>
            </a:extLst>
          </p:cNvPr>
          <p:cNvSpPr txBox="1"/>
          <p:nvPr/>
        </p:nvSpPr>
        <p:spPr>
          <a:xfrm>
            <a:off x="246948" y="3111029"/>
            <a:ext cx="6546985" cy="461665"/>
          </a:xfrm>
          <a:prstGeom prst="rect">
            <a:avLst/>
          </a:prstGeom>
          <a:noFill/>
        </p:spPr>
        <p:txBody>
          <a:bodyPr wrap="none" rtlCol="0">
            <a:spAutoFit/>
          </a:bodyPr>
          <a:lstStyle/>
          <a:p>
            <a:pPr marL="342900" indent="-342900">
              <a:buFont typeface="Wingdings" panose="05000000000000000000" pitchFamily="2" charset="2"/>
              <a:buChar char="q"/>
            </a:pPr>
            <a:r>
              <a:rPr lang="fr-FR" sz="2400" dirty="0">
                <a:latin typeface="CMU Serif" panose="02000603000000000000" pitchFamily="2" charset="0"/>
                <a:ea typeface="CMU Serif" panose="02000603000000000000" pitchFamily="2" charset="0"/>
                <a:cs typeface="CMU Serif" panose="02000603000000000000" pitchFamily="2" charset="0"/>
              </a:rPr>
              <a:t>Observation in </a:t>
            </a:r>
            <a:r>
              <a:rPr lang="fr-FR" sz="2400" dirty="0" err="1">
                <a:latin typeface="CMU Serif" panose="02000603000000000000" pitchFamily="2" charset="0"/>
                <a:ea typeface="CMU Serif" panose="02000603000000000000" pitchFamily="2" charset="0"/>
                <a:cs typeface="CMU Serif" panose="02000603000000000000" pitchFamily="2" charset="0"/>
              </a:rPr>
              <a:t>various</a:t>
            </a:r>
            <a:r>
              <a:rPr lang="fr-FR" sz="2400" dirty="0">
                <a:latin typeface="CMU Serif" panose="02000603000000000000" pitchFamily="2" charset="0"/>
                <a:ea typeface="CMU Serif" panose="02000603000000000000" pitchFamily="2" charset="0"/>
                <a:cs typeface="CMU Serif" panose="02000603000000000000" pitchFamily="2" charset="0"/>
              </a:rPr>
              <a:t> type of </a:t>
            </a:r>
            <a:r>
              <a:rPr lang="fr-FR" sz="2400" dirty="0" err="1">
                <a:latin typeface="CMU Serif" panose="02000603000000000000" pitchFamily="2" charset="0"/>
                <a:ea typeface="CMU Serif" panose="02000603000000000000" pitchFamily="2" charset="0"/>
                <a:cs typeface="CMU Serif" panose="02000603000000000000" pitchFamily="2" charset="0"/>
              </a:rPr>
              <a:t>environments</a:t>
            </a:r>
            <a:endParaRPr lang="en-US" sz="2400" dirty="0">
              <a:latin typeface="CMU Serif" panose="02000603000000000000" pitchFamily="2" charset="0"/>
              <a:ea typeface="CMU Serif" panose="02000603000000000000" pitchFamily="2" charset="0"/>
              <a:cs typeface="CMU Serif" panose="02000603000000000000" pitchFamily="2" charset="0"/>
            </a:endParaRPr>
          </a:p>
        </p:txBody>
      </p:sp>
      <p:sp>
        <p:nvSpPr>
          <p:cNvPr id="2" name="Espace réservé du numéro de diapositive 1">
            <a:extLst>
              <a:ext uri="{FF2B5EF4-FFF2-40B4-BE49-F238E27FC236}">
                <a16:creationId xmlns:a16="http://schemas.microsoft.com/office/drawing/2014/main" id="{A9D7D927-4D5A-499D-AC53-1322167F1C57}"/>
              </a:ext>
            </a:extLst>
          </p:cNvPr>
          <p:cNvSpPr>
            <a:spLocks noGrp="1"/>
          </p:cNvSpPr>
          <p:nvPr>
            <p:ph type="sldNum" sz="quarter" idx="12"/>
          </p:nvPr>
        </p:nvSpPr>
        <p:spPr/>
        <p:txBody>
          <a:bodyPr/>
          <a:lstStyle/>
          <a:p>
            <a:fld id="{AB713C98-7C4D-4240-8C47-4B7C20CEC074}" type="slidenum">
              <a:rPr lang="en-US" smtClean="0"/>
              <a:t>5</a:t>
            </a:fld>
            <a:endParaRPr lang="en-US"/>
          </a:p>
        </p:txBody>
      </p:sp>
    </p:spTree>
    <p:extLst>
      <p:ext uri="{BB962C8B-B14F-4D97-AF65-F5344CB8AC3E}">
        <p14:creationId xmlns:p14="http://schemas.microsoft.com/office/powerpoint/2010/main" val="3897310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3B539482-1E42-42D6-B959-B01B0424EEB3}"/>
              </a:ext>
            </a:extLst>
          </p:cNvPr>
          <p:cNvGrpSpPr/>
          <p:nvPr/>
        </p:nvGrpSpPr>
        <p:grpSpPr>
          <a:xfrm>
            <a:off x="-107950" y="17616"/>
            <a:ext cx="10637462" cy="869950"/>
            <a:chOff x="-107950" y="17616"/>
            <a:chExt cx="10637462" cy="869950"/>
          </a:xfrm>
        </p:grpSpPr>
        <p:sp>
          <p:nvSpPr>
            <p:cNvPr id="13" name="Ellipse 12">
              <a:extLst>
                <a:ext uri="{FF2B5EF4-FFF2-40B4-BE49-F238E27FC236}">
                  <a16:creationId xmlns:a16="http://schemas.microsoft.com/office/drawing/2014/main" id="{F4CD3821-65C2-4699-981B-C42AA685776C}"/>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ZoneTexte 13">
              <a:extLst>
                <a:ext uri="{FF2B5EF4-FFF2-40B4-BE49-F238E27FC236}">
                  <a16:creationId xmlns:a16="http://schemas.microsoft.com/office/drawing/2014/main" id="{80378798-B66C-49DC-9886-FB666CAC6450}"/>
                </a:ext>
              </a:extLst>
            </p:cNvPr>
            <p:cNvSpPr txBox="1"/>
            <p:nvPr/>
          </p:nvSpPr>
          <p:spPr>
            <a:xfrm>
              <a:off x="1415364" y="206221"/>
              <a:ext cx="9114148" cy="523220"/>
            </a:xfrm>
            <a:prstGeom prst="rect">
              <a:avLst/>
            </a:prstGeom>
            <a:noFill/>
          </p:spPr>
          <p:txBody>
            <a:bodyPr wrap="square">
              <a:spAutoFit/>
            </a:bodyPr>
            <a:lstStyle/>
            <a:p>
              <a:r>
                <a:rPr lang="fr-FR" sz="2800" b="1" dirty="0" err="1">
                  <a:latin typeface="CMU Serif" panose="02000603000000000000" pitchFamily="2" charset="0"/>
                  <a:ea typeface="CMU Serif" panose="02000603000000000000" pitchFamily="2" charset="0"/>
                  <a:cs typeface="CMU Serif" panose="02000603000000000000" pitchFamily="2" charset="0"/>
                </a:rPr>
                <a:t>Molecules</a:t>
              </a:r>
              <a:r>
                <a:rPr lang="fr-FR" sz="2800" b="1" dirty="0">
                  <a:latin typeface="CMU Serif" panose="02000603000000000000" pitchFamily="2" charset="0"/>
                  <a:ea typeface="CMU Serif" panose="02000603000000000000" pitchFamily="2" charset="0"/>
                  <a:cs typeface="CMU Serif" panose="02000603000000000000" pitchFamily="2" charset="0"/>
                </a:rPr>
                <a:t> in </a:t>
              </a:r>
              <a:r>
                <a:rPr lang="fr-FR" sz="2800" b="1" dirty="0" err="1">
                  <a:latin typeface="CMU Serif" panose="02000603000000000000" pitchFamily="2" charset="0"/>
                  <a:ea typeface="CMU Serif" panose="02000603000000000000" pitchFamily="2" charset="0"/>
                  <a:cs typeface="CMU Serif" panose="02000603000000000000" pitchFamily="2" charset="0"/>
                </a:rPr>
                <a:t>Space</a:t>
              </a:r>
              <a:r>
                <a:rPr lang="fr-FR" sz="2800" b="1" dirty="0">
                  <a:latin typeface="CMU Serif" panose="02000603000000000000" pitchFamily="2" charset="0"/>
                  <a:ea typeface="CMU Serif" panose="02000603000000000000" pitchFamily="2" charset="0"/>
                  <a:cs typeface="CMU Serif" panose="02000603000000000000" pitchFamily="2" charset="0"/>
                </a:rPr>
                <a:t> ?</a:t>
              </a:r>
            </a:p>
          </p:txBody>
        </p:sp>
        <p:sp>
          <p:nvSpPr>
            <p:cNvPr id="15" name="Rectangle 14">
              <a:extLst>
                <a:ext uri="{FF2B5EF4-FFF2-40B4-BE49-F238E27FC236}">
                  <a16:creationId xmlns:a16="http://schemas.microsoft.com/office/drawing/2014/main" id="{460ADED4-0783-422D-B84F-62B856F74D51}"/>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e 15">
              <a:extLst>
                <a:ext uri="{FF2B5EF4-FFF2-40B4-BE49-F238E27FC236}">
                  <a16:creationId xmlns:a16="http://schemas.microsoft.com/office/drawing/2014/main" id="{6A44F2A6-180C-4AB7-BFD6-61E6C6203274}"/>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1</a:t>
              </a:r>
            </a:p>
          </p:txBody>
        </p:sp>
      </p:grpSp>
      <p:grpSp>
        <p:nvGrpSpPr>
          <p:cNvPr id="19" name="Groupe 18">
            <a:extLst>
              <a:ext uri="{FF2B5EF4-FFF2-40B4-BE49-F238E27FC236}">
                <a16:creationId xmlns:a16="http://schemas.microsoft.com/office/drawing/2014/main" id="{9E408D3D-9616-4EC9-8F5F-F8515AD762A6}"/>
              </a:ext>
            </a:extLst>
          </p:cNvPr>
          <p:cNvGrpSpPr/>
          <p:nvPr/>
        </p:nvGrpSpPr>
        <p:grpSpPr>
          <a:xfrm>
            <a:off x="1481481" y="787210"/>
            <a:ext cx="9306752" cy="4719063"/>
            <a:chOff x="350275" y="1101517"/>
            <a:chExt cx="9929189" cy="5034675"/>
          </a:xfrm>
        </p:grpSpPr>
        <p:pic>
          <p:nvPicPr>
            <p:cNvPr id="11" name="Image 10">
              <a:extLst>
                <a:ext uri="{FF2B5EF4-FFF2-40B4-BE49-F238E27FC236}">
                  <a16:creationId xmlns:a16="http://schemas.microsoft.com/office/drawing/2014/main" id="{66C722B9-F0E0-4B84-9D86-9975E8E53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75" y="1101517"/>
              <a:ext cx="6070370" cy="5034675"/>
            </a:xfrm>
            <a:prstGeom prst="rect">
              <a:avLst/>
            </a:prstGeom>
          </p:spPr>
        </p:pic>
        <p:pic>
          <p:nvPicPr>
            <p:cNvPr id="18" name="Image 17">
              <a:extLst>
                <a:ext uri="{FF2B5EF4-FFF2-40B4-BE49-F238E27FC236}">
                  <a16:creationId xmlns:a16="http://schemas.microsoft.com/office/drawing/2014/main" id="{366F24F6-A607-4E21-8EDB-E752CAA67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9967" y="2506507"/>
              <a:ext cx="3999497" cy="3472261"/>
            </a:xfrm>
            <a:prstGeom prst="rect">
              <a:avLst/>
            </a:prstGeom>
          </p:spPr>
        </p:pic>
      </p:grpSp>
      <p:sp>
        <p:nvSpPr>
          <p:cNvPr id="20" name="ZoneTexte 19">
            <a:extLst>
              <a:ext uri="{FF2B5EF4-FFF2-40B4-BE49-F238E27FC236}">
                <a16:creationId xmlns:a16="http://schemas.microsoft.com/office/drawing/2014/main" id="{54CE0ED8-5082-4EAA-BC3A-911071E887C8}"/>
              </a:ext>
            </a:extLst>
          </p:cNvPr>
          <p:cNvSpPr txBox="1"/>
          <p:nvPr/>
        </p:nvSpPr>
        <p:spPr>
          <a:xfrm>
            <a:off x="1803331" y="6541585"/>
            <a:ext cx="10454326" cy="307777"/>
          </a:xfrm>
          <a:prstGeom prst="rect">
            <a:avLst/>
          </a:prstGeom>
          <a:noFill/>
        </p:spPr>
        <p:txBody>
          <a:bodyPr wrap="square">
            <a:spAutoFit/>
          </a:bodyPr>
          <a:lstStyle/>
          <a:p>
            <a:pPr algn="r"/>
            <a:r>
              <a:rPr lang="it-IT" sz="1400" b="1" i="1" dirty="0">
                <a:latin typeface="CMU Serif" panose="02000603000000000000" pitchFamily="2" charset="0"/>
                <a:ea typeface="CMU Serif" panose="02000603000000000000" pitchFamily="2" charset="0"/>
                <a:cs typeface="CMU Serif" panose="02000603000000000000" pitchFamily="2" charset="0"/>
              </a:rPr>
              <a:t>Jimenez-Serra, I., Codella, C., &amp; Belloche, A. (2025). </a:t>
            </a:r>
            <a:endParaRPr lang="en-US" sz="1400" b="1" i="1" dirty="0">
              <a:latin typeface="CMU Serif" panose="02000603000000000000" pitchFamily="2" charset="0"/>
              <a:ea typeface="CMU Serif" panose="02000603000000000000" pitchFamily="2" charset="0"/>
              <a:cs typeface="CMU Serif" panose="02000603000000000000" pitchFamily="2" charset="0"/>
            </a:endParaRPr>
          </a:p>
        </p:txBody>
      </p:sp>
      <p:sp>
        <p:nvSpPr>
          <p:cNvPr id="21" name="ZoneTexte 20">
            <a:extLst>
              <a:ext uri="{FF2B5EF4-FFF2-40B4-BE49-F238E27FC236}">
                <a16:creationId xmlns:a16="http://schemas.microsoft.com/office/drawing/2014/main" id="{9B15D3CB-9886-4BF8-9B0F-E2F7631ADC27}"/>
              </a:ext>
            </a:extLst>
          </p:cNvPr>
          <p:cNvSpPr txBox="1"/>
          <p:nvPr/>
        </p:nvSpPr>
        <p:spPr>
          <a:xfrm>
            <a:off x="3933728" y="1315966"/>
            <a:ext cx="1232607" cy="1569660"/>
          </a:xfrm>
          <a:prstGeom prst="rect">
            <a:avLst/>
          </a:prstGeom>
          <a:noFill/>
          <a:ln>
            <a:solidFill>
              <a:srgbClr val="A0A0A0"/>
            </a:solidFill>
          </a:ln>
        </p:spPr>
        <p:txBody>
          <a:bodyPr wrap="square">
            <a:spAutoFit/>
          </a:bodyPr>
          <a:lstStyle/>
          <a:p>
            <a:pPr algn="ctr"/>
            <a:r>
              <a:rPr lang="fr-FR" sz="1600" b="1" dirty="0">
                <a:latin typeface="Arial" panose="020B0604020202020204" pitchFamily="34" charset="0"/>
                <a:ea typeface="CMU Serif" panose="02000603000000000000" pitchFamily="2" charset="0"/>
                <a:cs typeface="Arial" panose="020B0604020202020204" pitchFamily="34" charset="0"/>
              </a:rPr>
              <a:t>334 </a:t>
            </a:r>
            <a:r>
              <a:rPr lang="fr-FR" sz="1600" b="1" dirty="0" err="1">
                <a:latin typeface="Arial" panose="020B0604020202020204" pitchFamily="34" charset="0"/>
                <a:ea typeface="CMU Serif" panose="02000603000000000000" pitchFamily="2" charset="0"/>
                <a:cs typeface="Arial" panose="020B0604020202020204" pitchFamily="34" charset="0"/>
              </a:rPr>
              <a:t>molecules</a:t>
            </a:r>
            <a:r>
              <a:rPr lang="fr-FR" sz="1600" b="1" dirty="0">
                <a:latin typeface="Arial" panose="020B0604020202020204" pitchFamily="34" charset="0"/>
                <a:ea typeface="CMU Serif" panose="02000603000000000000" pitchFamily="2" charset="0"/>
                <a:cs typeface="Arial" panose="020B0604020202020204" pitchFamily="34" charset="0"/>
              </a:rPr>
              <a:t> </a:t>
            </a:r>
            <a:r>
              <a:rPr lang="fr-FR" sz="1600" b="1" dirty="0" err="1">
                <a:latin typeface="Arial" panose="020B0604020202020204" pitchFamily="34" charset="0"/>
                <a:ea typeface="CMU Serif" panose="02000603000000000000" pitchFamily="2" charset="0"/>
                <a:cs typeface="Arial" panose="020B0604020202020204" pitchFamily="34" charset="0"/>
              </a:rPr>
              <a:t>observed</a:t>
            </a:r>
            <a:r>
              <a:rPr lang="fr-FR" sz="1600" b="1" dirty="0">
                <a:latin typeface="Arial" panose="020B0604020202020204" pitchFamily="34" charset="0"/>
                <a:ea typeface="CMU Serif" panose="02000603000000000000" pitchFamily="2" charset="0"/>
                <a:cs typeface="Arial" panose="020B0604020202020204" pitchFamily="34" charset="0"/>
              </a:rPr>
              <a:t> in </a:t>
            </a:r>
            <a:r>
              <a:rPr lang="fr-FR" sz="1600" b="1" dirty="0" err="1">
                <a:latin typeface="Arial" panose="020B0604020202020204" pitchFamily="34" charset="0"/>
                <a:ea typeface="CMU Serif" panose="02000603000000000000" pitchFamily="2" charset="0"/>
                <a:cs typeface="Arial" panose="020B0604020202020204" pitchFamily="34" charset="0"/>
              </a:rPr>
              <a:t>February</a:t>
            </a:r>
            <a:r>
              <a:rPr lang="fr-FR" sz="1600" b="1" dirty="0">
                <a:latin typeface="Arial" panose="020B0604020202020204" pitchFamily="34" charset="0"/>
                <a:ea typeface="CMU Serif" panose="02000603000000000000" pitchFamily="2" charset="0"/>
                <a:cs typeface="Arial" panose="020B0604020202020204" pitchFamily="34" charset="0"/>
              </a:rPr>
              <a:t> 2025</a:t>
            </a:r>
          </a:p>
        </p:txBody>
      </p:sp>
      <p:sp>
        <p:nvSpPr>
          <p:cNvPr id="22" name="ZoneTexte 21">
            <a:extLst>
              <a:ext uri="{FF2B5EF4-FFF2-40B4-BE49-F238E27FC236}">
                <a16:creationId xmlns:a16="http://schemas.microsoft.com/office/drawing/2014/main" id="{28573DE5-E3EC-4A4A-B89B-022291C7641E}"/>
              </a:ext>
            </a:extLst>
          </p:cNvPr>
          <p:cNvSpPr txBox="1"/>
          <p:nvPr/>
        </p:nvSpPr>
        <p:spPr>
          <a:xfrm>
            <a:off x="8098095" y="5473896"/>
            <a:ext cx="2337847" cy="830997"/>
          </a:xfrm>
          <a:prstGeom prst="rect">
            <a:avLst/>
          </a:prstGeom>
          <a:noFill/>
          <a:ln w="28575">
            <a:solidFill>
              <a:srgbClr val="A0A0A0"/>
            </a:solidFill>
          </a:ln>
        </p:spPr>
        <p:txBody>
          <a:bodyPr wrap="square">
            <a:spAutoFit/>
          </a:bodyPr>
          <a:lstStyle/>
          <a:p>
            <a:pPr algn="ctr"/>
            <a:r>
              <a:rPr lang="fr-FR" sz="1600" b="1" dirty="0">
                <a:latin typeface="CMU Serif" panose="02000603000000000000" pitchFamily="2" charset="0"/>
                <a:ea typeface="CMU Serif" panose="02000603000000000000" pitchFamily="2" charset="0"/>
                <a:cs typeface="CMU Serif" panose="02000603000000000000" pitchFamily="2" charset="0"/>
              </a:rPr>
              <a:t>48 % of </a:t>
            </a:r>
            <a:r>
              <a:rPr lang="fr-FR" sz="1600" b="1" dirty="0" err="1">
                <a:latin typeface="CMU Serif" panose="02000603000000000000" pitchFamily="2" charset="0"/>
                <a:ea typeface="CMU Serif" panose="02000603000000000000" pitchFamily="2" charset="0"/>
                <a:cs typeface="CMU Serif" panose="02000603000000000000" pitchFamily="2" charset="0"/>
              </a:rPr>
              <a:t>them</a:t>
            </a:r>
            <a:r>
              <a:rPr lang="fr-FR" sz="1600" b="1" dirty="0">
                <a:latin typeface="CMU Serif" panose="02000603000000000000" pitchFamily="2" charset="0"/>
                <a:ea typeface="CMU Serif" panose="02000603000000000000" pitchFamily="2" charset="0"/>
                <a:cs typeface="CMU Serif" panose="02000603000000000000" pitchFamily="2" charset="0"/>
              </a:rPr>
              <a:t> are </a:t>
            </a:r>
            <a:r>
              <a:rPr lang="fr-FR" sz="1600" b="1" dirty="0" err="1">
                <a:latin typeface="CMU Serif" panose="02000603000000000000" pitchFamily="2" charset="0"/>
                <a:ea typeface="CMU Serif" panose="02000603000000000000" pitchFamily="2" charset="0"/>
                <a:cs typeface="CMU Serif" panose="02000603000000000000" pitchFamily="2" charset="0"/>
              </a:rPr>
              <a:t>Complex</a:t>
            </a:r>
            <a:r>
              <a:rPr lang="fr-FR" sz="1600" b="1" dirty="0">
                <a:latin typeface="CMU Serif" panose="02000603000000000000" pitchFamily="2" charset="0"/>
                <a:ea typeface="CMU Serif" panose="02000603000000000000" pitchFamily="2" charset="0"/>
                <a:cs typeface="CMU Serif" panose="02000603000000000000" pitchFamily="2" charset="0"/>
              </a:rPr>
              <a:t> </a:t>
            </a:r>
            <a:r>
              <a:rPr lang="fr-FR" sz="1600" b="1" dirty="0" err="1">
                <a:latin typeface="CMU Serif" panose="02000603000000000000" pitchFamily="2" charset="0"/>
                <a:ea typeface="CMU Serif" panose="02000603000000000000" pitchFamily="2" charset="0"/>
                <a:cs typeface="CMU Serif" panose="02000603000000000000" pitchFamily="2" charset="0"/>
              </a:rPr>
              <a:t>Organic</a:t>
            </a:r>
            <a:r>
              <a:rPr lang="fr-FR" sz="1600" b="1" dirty="0">
                <a:latin typeface="CMU Serif" panose="02000603000000000000" pitchFamily="2" charset="0"/>
                <a:ea typeface="CMU Serif" panose="02000603000000000000" pitchFamily="2" charset="0"/>
                <a:cs typeface="CMU Serif" panose="02000603000000000000" pitchFamily="2" charset="0"/>
              </a:rPr>
              <a:t> </a:t>
            </a:r>
            <a:r>
              <a:rPr lang="fr-FR" sz="1600" b="1" dirty="0" err="1">
                <a:latin typeface="CMU Serif" panose="02000603000000000000" pitchFamily="2" charset="0"/>
                <a:ea typeface="CMU Serif" panose="02000603000000000000" pitchFamily="2" charset="0"/>
                <a:cs typeface="CMU Serif" panose="02000603000000000000" pitchFamily="2" charset="0"/>
              </a:rPr>
              <a:t>Molecules</a:t>
            </a:r>
            <a:endParaRPr lang="fr-FR" sz="1600" b="1" dirty="0">
              <a:latin typeface="CMU Serif" panose="02000603000000000000" pitchFamily="2" charset="0"/>
              <a:ea typeface="CMU Serif" panose="02000603000000000000" pitchFamily="2" charset="0"/>
              <a:cs typeface="CMU Serif" panose="02000603000000000000" pitchFamily="2" charset="0"/>
            </a:endParaRPr>
          </a:p>
        </p:txBody>
      </p:sp>
      <p:sp>
        <p:nvSpPr>
          <p:cNvPr id="23" name="ZoneTexte 22">
            <a:extLst>
              <a:ext uri="{FF2B5EF4-FFF2-40B4-BE49-F238E27FC236}">
                <a16:creationId xmlns:a16="http://schemas.microsoft.com/office/drawing/2014/main" id="{E7830850-EDE2-45FD-8A92-70E2F732D494}"/>
              </a:ext>
            </a:extLst>
          </p:cNvPr>
          <p:cNvSpPr txBox="1"/>
          <p:nvPr/>
        </p:nvSpPr>
        <p:spPr>
          <a:xfrm>
            <a:off x="3592838" y="5563569"/>
            <a:ext cx="3133744" cy="707886"/>
          </a:xfrm>
          <a:prstGeom prst="rect">
            <a:avLst/>
          </a:prstGeom>
          <a:noFill/>
          <a:ln w="28575">
            <a:solidFill>
              <a:srgbClr val="A0A0A0"/>
            </a:solidFill>
          </a:ln>
          <a:effectLst/>
        </p:spPr>
        <p:txBody>
          <a:bodyPr wrap="square">
            <a:spAutoFit/>
          </a:bodyPr>
          <a:lstStyle/>
          <a:p>
            <a:pPr algn="ctr"/>
            <a:r>
              <a:rPr lang="fr-FR" sz="2000" b="1" dirty="0">
                <a:latin typeface="CMU Serif" panose="02000603000000000000" pitchFamily="2" charset="0"/>
                <a:ea typeface="CMU Serif" panose="02000603000000000000" pitchFamily="2" charset="0"/>
                <a:cs typeface="CMU Serif" panose="02000603000000000000" pitchFamily="2" charset="0"/>
              </a:rPr>
              <a:t>109 </a:t>
            </a:r>
            <a:r>
              <a:rPr lang="fr-FR" sz="2000" b="1" dirty="0" err="1">
                <a:latin typeface="CMU Serif" panose="02000603000000000000" pitchFamily="2" charset="0"/>
                <a:ea typeface="CMU Serif" panose="02000603000000000000" pitchFamily="2" charset="0"/>
                <a:cs typeface="CMU Serif" panose="02000603000000000000" pitchFamily="2" charset="0"/>
              </a:rPr>
              <a:t>since</a:t>
            </a:r>
            <a:r>
              <a:rPr lang="fr-FR" sz="2000" b="1" dirty="0">
                <a:latin typeface="CMU Serif" panose="02000603000000000000" pitchFamily="2" charset="0"/>
                <a:ea typeface="CMU Serif" panose="02000603000000000000" pitchFamily="2" charset="0"/>
                <a:cs typeface="CMU Serif" panose="02000603000000000000" pitchFamily="2" charset="0"/>
              </a:rPr>
              <a:t> 2021 </a:t>
            </a:r>
            <a:r>
              <a:rPr lang="fr-FR" sz="2000" b="1" dirty="0" err="1">
                <a:latin typeface="CMU Serif" panose="02000603000000000000" pitchFamily="2" charset="0"/>
                <a:ea typeface="CMU Serif" panose="02000603000000000000" pitchFamily="2" charset="0"/>
                <a:cs typeface="CMU Serif" panose="02000603000000000000" pitchFamily="2" charset="0"/>
              </a:rPr>
              <a:t>with</a:t>
            </a:r>
            <a:r>
              <a:rPr lang="fr-FR" sz="2000" b="1" dirty="0">
                <a:latin typeface="CMU Serif" panose="02000603000000000000" pitchFamily="2" charset="0"/>
                <a:ea typeface="CMU Serif" panose="02000603000000000000" pitchFamily="2" charset="0"/>
                <a:cs typeface="CMU Serif" panose="02000603000000000000" pitchFamily="2" charset="0"/>
              </a:rPr>
              <a:t> 81 </a:t>
            </a:r>
            <a:r>
              <a:rPr lang="fr-FR" sz="2000" b="1" dirty="0" err="1">
                <a:latin typeface="CMU Serif" panose="02000603000000000000" pitchFamily="2" charset="0"/>
                <a:ea typeface="CMU Serif" panose="02000603000000000000" pitchFamily="2" charset="0"/>
                <a:cs typeface="CMU Serif" panose="02000603000000000000" pitchFamily="2" charset="0"/>
              </a:rPr>
              <a:t>being</a:t>
            </a:r>
            <a:r>
              <a:rPr lang="fr-FR" sz="2000" b="1" dirty="0">
                <a:latin typeface="CMU Serif" panose="02000603000000000000" pitchFamily="2" charset="0"/>
                <a:ea typeface="CMU Serif" panose="02000603000000000000" pitchFamily="2" charset="0"/>
                <a:cs typeface="CMU Serif" panose="02000603000000000000" pitchFamily="2" charset="0"/>
              </a:rPr>
              <a:t> </a:t>
            </a:r>
            <a:r>
              <a:rPr lang="fr-FR" sz="2000" b="1" dirty="0" err="1">
                <a:latin typeface="CMU Serif" panose="02000603000000000000" pitchFamily="2" charset="0"/>
                <a:ea typeface="CMU Serif" panose="02000603000000000000" pitchFamily="2" charset="0"/>
                <a:cs typeface="CMU Serif" panose="02000603000000000000" pitchFamily="2" charset="0"/>
              </a:rPr>
              <a:t>COMs</a:t>
            </a:r>
            <a:endParaRPr lang="fr-FR" sz="2000" b="1" dirty="0">
              <a:latin typeface="CMU Serif" panose="02000603000000000000" pitchFamily="2" charset="0"/>
              <a:ea typeface="CMU Serif" panose="02000603000000000000" pitchFamily="2" charset="0"/>
              <a:cs typeface="CMU Serif" panose="02000603000000000000" pitchFamily="2" charset="0"/>
            </a:endParaRPr>
          </a:p>
        </p:txBody>
      </p:sp>
      <p:sp>
        <p:nvSpPr>
          <p:cNvPr id="2" name="Flèche : courbe vers le bas 1">
            <a:extLst>
              <a:ext uri="{FF2B5EF4-FFF2-40B4-BE49-F238E27FC236}">
                <a16:creationId xmlns:a16="http://schemas.microsoft.com/office/drawing/2014/main" id="{8BBF053C-48A3-4E8E-A386-A9B1EF2AE889}"/>
              </a:ext>
            </a:extLst>
          </p:cNvPr>
          <p:cNvSpPr/>
          <p:nvPr/>
        </p:nvSpPr>
        <p:spPr>
          <a:xfrm rot="11620939" flipH="1">
            <a:off x="5605912" y="3688867"/>
            <a:ext cx="2860835" cy="882850"/>
          </a:xfrm>
          <a:prstGeom prst="curvedDownArrow">
            <a:avLst>
              <a:gd name="adj1" fmla="val 19776"/>
              <a:gd name="adj2" fmla="val 36789"/>
              <a:gd name="adj3" fmla="val 19157"/>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ZoneTexte 16">
            <a:extLst>
              <a:ext uri="{FF2B5EF4-FFF2-40B4-BE49-F238E27FC236}">
                <a16:creationId xmlns:a16="http://schemas.microsoft.com/office/drawing/2014/main" id="{F9EC80D8-21EC-45CA-876B-C47493E88686}"/>
              </a:ext>
            </a:extLst>
          </p:cNvPr>
          <p:cNvSpPr txBox="1"/>
          <p:nvPr/>
        </p:nvSpPr>
        <p:spPr>
          <a:xfrm>
            <a:off x="7547727" y="1731598"/>
            <a:ext cx="3399895" cy="276999"/>
          </a:xfrm>
          <a:prstGeom prst="rect">
            <a:avLst/>
          </a:prstGeom>
          <a:noFill/>
        </p:spPr>
        <p:txBody>
          <a:bodyPr wrap="square">
            <a:spAutoFit/>
          </a:bodyPr>
          <a:lstStyle/>
          <a:p>
            <a:pPr algn="ctr"/>
            <a:r>
              <a:rPr lang="fr-FR" sz="1200" b="1" dirty="0" err="1">
                <a:latin typeface="Arial" panose="020B0604020202020204" pitchFamily="34" charset="0"/>
                <a:ea typeface="CMU Serif" panose="02000603000000000000" pitchFamily="2" charset="0"/>
                <a:cs typeface="Arial" panose="020B0604020202020204" pitchFamily="34" charset="0"/>
              </a:rPr>
              <a:t>Only</a:t>
            </a:r>
            <a:r>
              <a:rPr lang="fr-FR" sz="1200" b="1" dirty="0">
                <a:latin typeface="Arial" panose="020B0604020202020204" pitchFamily="34" charset="0"/>
                <a:ea typeface="CMU Serif" panose="02000603000000000000" pitchFamily="2" charset="0"/>
                <a:cs typeface="Arial" panose="020B0604020202020204" pitchFamily="34" charset="0"/>
              </a:rPr>
              <a:t> </a:t>
            </a:r>
            <a:r>
              <a:rPr lang="fr-FR" sz="1200" b="1" dirty="0" err="1">
                <a:latin typeface="Arial" panose="020B0604020202020204" pitchFamily="34" charset="0"/>
                <a:ea typeface="CMU Serif" panose="02000603000000000000" pitchFamily="2" charset="0"/>
                <a:cs typeface="Arial" panose="020B0604020202020204" pitchFamily="34" charset="0"/>
              </a:rPr>
              <a:t>Complex</a:t>
            </a:r>
            <a:r>
              <a:rPr lang="fr-FR" sz="1200" b="1" dirty="0">
                <a:latin typeface="Arial" panose="020B0604020202020204" pitchFamily="34" charset="0"/>
                <a:ea typeface="CMU Serif" panose="02000603000000000000" pitchFamily="2" charset="0"/>
                <a:cs typeface="Arial" panose="020B0604020202020204" pitchFamily="34" charset="0"/>
              </a:rPr>
              <a:t> </a:t>
            </a:r>
            <a:r>
              <a:rPr lang="fr-FR" sz="1200" b="1" dirty="0" err="1">
                <a:latin typeface="Arial" panose="020B0604020202020204" pitchFamily="34" charset="0"/>
                <a:ea typeface="CMU Serif" panose="02000603000000000000" pitchFamily="2" charset="0"/>
                <a:cs typeface="Arial" panose="020B0604020202020204" pitchFamily="34" charset="0"/>
              </a:rPr>
              <a:t>Organic</a:t>
            </a:r>
            <a:r>
              <a:rPr lang="fr-FR" sz="1200" b="1" dirty="0">
                <a:latin typeface="Arial" panose="020B0604020202020204" pitchFamily="34" charset="0"/>
                <a:ea typeface="CMU Serif" panose="02000603000000000000" pitchFamily="2" charset="0"/>
                <a:cs typeface="Arial" panose="020B0604020202020204" pitchFamily="34" charset="0"/>
              </a:rPr>
              <a:t> </a:t>
            </a:r>
            <a:r>
              <a:rPr lang="fr-FR" sz="1200" b="1" dirty="0" err="1">
                <a:latin typeface="Arial" panose="020B0604020202020204" pitchFamily="34" charset="0"/>
                <a:ea typeface="CMU Serif" panose="02000603000000000000" pitchFamily="2" charset="0"/>
                <a:cs typeface="Arial" panose="020B0604020202020204" pitchFamily="34" charset="0"/>
              </a:rPr>
              <a:t>Molecules</a:t>
            </a:r>
            <a:r>
              <a:rPr lang="fr-FR" sz="1200" b="1" dirty="0">
                <a:latin typeface="Arial" panose="020B0604020202020204" pitchFamily="34" charset="0"/>
                <a:ea typeface="CMU Serif" panose="02000603000000000000" pitchFamily="2" charset="0"/>
                <a:cs typeface="Arial" panose="020B0604020202020204" pitchFamily="34" charset="0"/>
              </a:rPr>
              <a:t> (</a:t>
            </a:r>
            <a:r>
              <a:rPr lang="fr-FR" sz="1200" b="1" dirty="0" err="1">
                <a:latin typeface="Arial" panose="020B0604020202020204" pitchFamily="34" charset="0"/>
                <a:ea typeface="CMU Serif" panose="02000603000000000000" pitchFamily="2" charset="0"/>
                <a:cs typeface="Arial" panose="020B0604020202020204" pitchFamily="34" charset="0"/>
              </a:rPr>
              <a:t>COMs</a:t>
            </a:r>
            <a:r>
              <a:rPr lang="fr-FR" sz="1200" b="1" dirty="0">
                <a:latin typeface="Arial" panose="020B0604020202020204" pitchFamily="34" charset="0"/>
                <a:ea typeface="CMU Serif" panose="02000603000000000000" pitchFamily="2"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cxnSp>
        <p:nvCxnSpPr>
          <p:cNvPr id="4" name="Connecteur droit 3">
            <a:extLst>
              <a:ext uri="{FF2B5EF4-FFF2-40B4-BE49-F238E27FC236}">
                <a16:creationId xmlns:a16="http://schemas.microsoft.com/office/drawing/2014/main" id="{EDFD89E8-8CB0-48E1-A9F0-1AAEB51D4B35}"/>
              </a:ext>
            </a:extLst>
          </p:cNvPr>
          <p:cNvCxnSpPr/>
          <p:nvPr/>
        </p:nvCxnSpPr>
        <p:spPr>
          <a:xfrm flipV="1">
            <a:off x="8546310" y="4997149"/>
            <a:ext cx="0" cy="472754"/>
          </a:xfrm>
          <a:prstGeom prst="line">
            <a:avLst/>
          </a:prstGeom>
          <a:ln w="28575">
            <a:solidFill>
              <a:srgbClr val="A0A0A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96B9E6E4-758F-4220-9C69-BB69BDECB030}"/>
              </a:ext>
            </a:extLst>
          </p:cNvPr>
          <p:cNvCxnSpPr/>
          <p:nvPr/>
        </p:nvCxnSpPr>
        <p:spPr>
          <a:xfrm flipV="1">
            <a:off x="10070311" y="4997149"/>
            <a:ext cx="0" cy="472754"/>
          </a:xfrm>
          <a:prstGeom prst="line">
            <a:avLst/>
          </a:prstGeom>
          <a:ln w="28575">
            <a:solidFill>
              <a:srgbClr val="A0A0A0"/>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74367B3B-A13B-489F-8F7B-DF74E3C4B3AD}"/>
              </a:ext>
            </a:extLst>
          </p:cNvPr>
          <p:cNvCxnSpPr>
            <a:cxnSpLocks/>
          </p:cNvCxnSpPr>
          <p:nvPr/>
        </p:nvCxnSpPr>
        <p:spPr>
          <a:xfrm flipV="1">
            <a:off x="5729264" y="4997149"/>
            <a:ext cx="0" cy="566420"/>
          </a:xfrm>
          <a:prstGeom prst="line">
            <a:avLst/>
          </a:prstGeom>
          <a:ln w="28575">
            <a:solidFill>
              <a:srgbClr val="A0A0A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68AC6A63-36F2-4D56-8708-068E6EAE5B99}"/>
              </a:ext>
            </a:extLst>
          </p:cNvPr>
          <p:cNvCxnSpPr>
            <a:cxnSpLocks/>
          </p:cNvCxnSpPr>
          <p:nvPr/>
        </p:nvCxnSpPr>
        <p:spPr>
          <a:xfrm flipV="1">
            <a:off x="6565110" y="4997149"/>
            <a:ext cx="0" cy="566420"/>
          </a:xfrm>
          <a:prstGeom prst="line">
            <a:avLst/>
          </a:prstGeom>
          <a:ln w="28575">
            <a:solidFill>
              <a:srgbClr val="A0A0A0"/>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18242D97-CFBD-4008-8446-DA18F173650B}"/>
              </a:ext>
            </a:extLst>
          </p:cNvPr>
          <p:cNvSpPr>
            <a:spLocks noGrp="1"/>
          </p:cNvSpPr>
          <p:nvPr>
            <p:ph type="sldNum" sz="quarter" idx="12"/>
          </p:nvPr>
        </p:nvSpPr>
        <p:spPr/>
        <p:txBody>
          <a:bodyPr/>
          <a:lstStyle/>
          <a:p>
            <a:fld id="{AB713C98-7C4D-4240-8C47-4B7C20CEC074}" type="slidenum">
              <a:rPr lang="en-US" smtClean="0"/>
              <a:t>6</a:t>
            </a:fld>
            <a:endParaRPr lang="en-US"/>
          </a:p>
        </p:txBody>
      </p:sp>
    </p:spTree>
    <p:extLst>
      <p:ext uri="{BB962C8B-B14F-4D97-AF65-F5344CB8AC3E}">
        <p14:creationId xmlns:p14="http://schemas.microsoft.com/office/powerpoint/2010/main" val="1473862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orme libre : forme 59">
            <a:extLst>
              <a:ext uri="{FF2B5EF4-FFF2-40B4-BE49-F238E27FC236}">
                <a16:creationId xmlns:a16="http://schemas.microsoft.com/office/drawing/2014/main" id="{43D8838D-B444-4B69-B294-2570102E1300}"/>
              </a:ext>
            </a:extLst>
          </p:cNvPr>
          <p:cNvSpPr/>
          <p:nvPr/>
        </p:nvSpPr>
        <p:spPr>
          <a:xfrm>
            <a:off x="636071" y="908231"/>
            <a:ext cx="10933883" cy="925098"/>
          </a:xfrm>
          <a:custGeom>
            <a:avLst/>
            <a:gdLst>
              <a:gd name="connsiteX0" fmla="*/ 0 w 10762906"/>
              <a:gd name="connsiteY0" fmla="*/ 17 h 653160"/>
              <a:gd name="connsiteX1" fmla="*/ 466535 w 10762906"/>
              <a:gd name="connsiteY1" fmla="*/ 17 h 653160"/>
              <a:gd name="connsiteX2" fmla="*/ 653144 w 10762906"/>
              <a:gd name="connsiteY2" fmla="*/ 326589 h 653160"/>
              <a:gd name="connsiteX3" fmla="*/ 466535 w 10762906"/>
              <a:gd name="connsiteY3" fmla="*/ 653160 h 653160"/>
              <a:gd name="connsiteX4" fmla="*/ 0 w 10762906"/>
              <a:gd name="connsiteY4" fmla="*/ 653160 h 653160"/>
              <a:gd name="connsiteX5" fmla="*/ 186609 w 10762906"/>
              <a:gd name="connsiteY5" fmla="*/ 326589 h 653160"/>
              <a:gd name="connsiteX6" fmla="*/ 594692 w 10762906"/>
              <a:gd name="connsiteY6" fmla="*/ 16 h 653160"/>
              <a:gd name="connsiteX7" fmla="*/ 1061227 w 10762906"/>
              <a:gd name="connsiteY7" fmla="*/ 16 h 653160"/>
              <a:gd name="connsiteX8" fmla="*/ 1247835 w 10762906"/>
              <a:gd name="connsiteY8" fmla="*/ 326588 h 653160"/>
              <a:gd name="connsiteX9" fmla="*/ 1061227 w 10762906"/>
              <a:gd name="connsiteY9" fmla="*/ 653159 h 653160"/>
              <a:gd name="connsiteX10" fmla="*/ 594692 w 10762906"/>
              <a:gd name="connsiteY10" fmla="*/ 653159 h 653160"/>
              <a:gd name="connsiteX11" fmla="*/ 781301 w 10762906"/>
              <a:gd name="connsiteY11" fmla="*/ 326588 h 653160"/>
              <a:gd name="connsiteX12" fmla="*/ 1189385 w 10762906"/>
              <a:gd name="connsiteY12" fmla="*/ 15 h 653160"/>
              <a:gd name="connsiteX13" fmla="*/ 1655918 w 10762906"/>
              <a:gd name="connsiteY13" fmla="*/ 15 h 653160"/>
              <a:gd name="connsiteX14" fmla="*/ 1842528 w 10762906"/>
              <a:gd name="connsiteY14" fmla="*/ 326587 h 653160"/>
              <a:gd name="connsiteX15" fmla="*/ 1655918 w 10762906"/>
              <a:gd name="connsiteY15" fmla="*/ 653158 h 653160"/>
              <a:gd name="connsiteX16" fmla="*/ 1189385 w 10762906"/>
              <a:gd name="connsiteY16" fmla="*/ 653158 h 653160"/>
              <a:gd name="connsiteX17" fmla="*/ 1375994 w 10762906"/>
              <a:gd name="connsiteY17" fmla="*/ 326587 h 653160"/>
              <a:gd name="connsiteX18" fmla="*/ 1784076 w 10762906"/>
              <a:gd name="connsiteY18" fmla="*/ 14 h 653160"/>
              <a:gd name="connsiteX19" fmla="*/ 2250611 w 10762906"/>
              <a:gd name="connsiteY19" fmla="*/ 14 h 653160"/>
              <a:gd name="connsiteX20" fmla="*/ 2437219 w 10762906"/>
              <a:gd name="connsiteY20" fmla="*/ 326586 h 653160"/>
              <a:gd name="connsiteX21" fmla="*/ 2250611 w 10762906"/>
              <a:gd name="connsiteY21" fmla="*/ 653157 h 653160"/>
              <a:gd name="connsiteX22" fmla="*/ 1784076 w 10762906"/>
              <a:gd name="connsiteY22" fmla="*/ 653157 h 653160"/>
              <a:gd name="connsiteX23" fmla="*/ 1970685 w 10762906"/>
              <a:gd name="connsiteY23" fmla="*/ 326586 h 653160"/>
              <a:gd name="connsiteX24" fmla="*/ 2378768 w 10762906"/>
              <a:gd name="connsiteY24" fmla="*/ 13 h 653160"/>
              <a:gd name="connsiteX25" fmla="*/ 2845302 w 10762906"/>
              <a:gd name="connsiteY25" fmla="*/ 13 h 653160"/>
              <a:gd name="connsiteX26" fmla="*/ 3031911 w 10762906"/>
              <a:gd name="connsiteY26" fmla="*/ 326585 h 653160"/>
              <a:gd name="connsiteX27" fmla="*/ 2845302 w 10762906"/>
              <a:gd name="connsiteY27" fmla="*/ 653156 h 653160"/>
              <a:gd name="connsiteX28" fmla="*/ 2378768 w 10762906"/>
              <a:gd name="connsiteY28" fmla="*/ 653156 h 653160"/>
              <a:gd name="connsiteX29" fmla="*/ 2565377 w 10762906"/>
              <a:gd name="connsiteY29" fmla="*/ 326585 h 653160"/>
              <a:gd name="connsiteX30" fmla="*/ 2973460 w 10762906"/>
              <a:gd name="connsiteY30" fmla="*/ 12 h 653160"/>
              <a:gd name="connsiteX31" fmla="*/ 3439995 w 10762906"/>
              <a:gd name="connsiteY31" fmla="*/ 12 h 653160"/>
              <a:gd name="connsiteX32" fmla="*/ 3626602 w 10762906"/>
              <a:gd name="connsiteY32" fmla="*/ 326584 h 653160"/>
              <a:gd name="connsiteX33" fmla="*/ 3439995 w 10762906"/>
              <a:gd name="connsiteY33" fmla="*/ 653155 h 653160"/>
              <a:gd name="connsiteX34" fmla="*/ 2973460 w 10762906"/>
              <a:gd name="connsiteY34" fmla="*/ 653155 h 653160"/>
              <a:gd name="connsiteX35" fmla="*/ 3160069 w 10762906"/>
              <a:gd name="connsiteY35" fmla="*/ 326584 h 653160"/>
              <a:gd name="connsiteX36" fmla="*/ 3568151 w 10762906"/>
              <a:gd name="connsiteY36" fmla="*/ 11 h 653160"/>
              <a:gd name="connsiteX37" fmla="*/ 4034685 w 10762906"/>
              <a:gd name="connsiteY37" fmla="*/ 11 h 653160"/>
              <a:gd name="connsiteX38" fmla="*/ 4221294 w 10762906"/>
              <a:gd name="connsiteY38" fmla="*/ 326583 h 653160"/>
              <a:gd name="connsiteX39" fmla="*/ 4034685 w 10762906"/>
              <a:gd name="connsiteY39" fmla="*/ 653154 h 653160"/>
              <a:gd name="connsiteX40" fmla="*/ 3568151 w 10762906"/>
              <a:gd name="connsiteY40" fmla="*/ 653154 h 653160"/>
              <a:gd name="connsiteX41" fmla="*/ 3754760 w 10762906"/>
              <a:gd name="connsiteY41" fmla="*/ 326583 h 653160"/>
              <a:gd name="connsiteX42" fmla="*/ 4162843 w 10762906"/>
              <a:gd name="connsiteY42" fmla="*/ 10 h 653160"/>
              <a:gd name="connsiteX43" fmla="*/ 4629377 w 10762906"/>
              <a:gd name="connsiteY43" fmla="*/ 10 h 653160"/>
              <a:gd name="connsiteX44" fmla="*/ 4815986 w 10762906"/>
              <a:gd name="connsiteY44" fmla="*/ 326582 h 653160"/>
              <a:gd name="connsiteX45" fmla="*/ 4629377 w 10762906"/>
              <a:gd name="connsiteY45" fmla="*/ 653153 h 653160"/>
              <a:gd name="connsiteX46" fmla="*/ 4162843 w 10762906"/>
              <a:gd name="connsiteY46" fmla="*/ 653153 h 653160"/>
              <a:gd name="connsiteX47" fmla="*/ 4349452 w 10762906"/>
              <a:gd name="connsiteY47" fmla="*/ 326582 h 653160"/>
              <a:gd name="connsiteX48" fmla="*/ 4757535 w 10762906"/>
              <a:gd name="connsiteY48" fmla="*/ 9 h 653160"/>
              <a:gd name="connsiteX49" fmla="*/ 5224069 w 10762906"/>
              <a:gd name="connsiteY49" fmla="*/ 9 h 653160"/>
              <a:gd name="connsiteX50" fmla="*/ 5410678 w 10762906"/>
              <a:gd name="connsiteY50" fmla="*/ 326581 h 653160"/>
              <a:gd name="connsiteX51" fmla="*/ 5224069 w 10762906"/>
              <a:gd name="connsiteY51" fmla="*/ 653152 h 653160"/>
              <a:gd name="connsiteX52" fmla="*/ 4757535 w 10762906"/>
              <a:gd name="connsiteY52" fmla="*/ 653152 h 653160"/>
              <a:gd name="connsiteX53" fmla="*/ 4944144 w 10762906"/>
              <a:gd name="connsiteY53" fmla="*/ 326581 h 653160"/>
              <a:gd name="connsiteX54" fmla="*/ 5352227 w 10762906"/>
              <a:gd name="connsiteY54" fmla="*/ 8 h 653160"/>
              <a:gd name="connsiteX55" fmla="*/ 5818761 w 10762906"/>
              <a:gd name="connsiteY55" fmla="*/ 8 h 653160"/>
              <a:gd name="connsiteX56" fmla="*/ 6005370 w 10762906"/>
              <a:gd name="connsiteY56" fmla="*/ 326580 h 653160"/>
              <a:gd name="connsiteX57" fmla="*/ 5818761 w 10762906"/>
              <a:gd name="connsiteY57" fmla="*/ 653151 h 653160"/>
              <a:gd name="connsiteX58" fmla="*/ 5352227 w 10762906"/>
              <a:gd name="connsiteY58" fmla="*/ 653151 h 653160"/>
              <a:gd name="connsiteX59" fmla="*/ 5538836 w 10762906"/>
              <a:gd name="connsiteY59" fmla="*/ 326580 h 653160"/>
              <a:gd name="connsiteX60" fmla="*/ 5946919 w 10762906"/>
              <a:gd name="connsiteY60" fmla="*/ 7 h 653160"/>
              <a:gd name="connsiteX61" fmla="*/ 6413453 w 10762906"/>
              <a:gd name="connsiteY61" fmla="*/ 7 h 653160"/>
              <a:gd name="connsiteX62" fmla="*/ 6600062 w 10762906"/>
              <a:gd name="connsiteY62" fmla="*/ 326579 h 653160"/>
              <a:gd name="connsiteX63" fmla="*/ 6413453 w 10762906"/>
              <a:gd name="connsiteY63" fmla="*/ 653150 h 653160"/>
              <a:gd name="connsiteX64" fmla="*/ 5946919 w 10762906"/>
              <a:gd name="connsiteY64" fmla="*/ 653150 h 653160"/>
              <a:gd name="connsiteX65" fmla="*/ 6133528 w 10762906"/>
              <a:gd name="connsiteY65" fmla="*/ 326579 h 653160"/>
              <a:gd name="connsiteX66" fmla="*/ 6541611 w 10762906"/>
              <a:gd name="connsiteY66" fmla="*/ 6 h 653160"/>
              <a:gd name="connsiteX67" fmla="*/ 7008145 w 10762906"/>
              <a:gd name="connsiteY67" fmla="*/ 6 h 653160"/>
              <a:gd name="connsiteX68" fmla="*/ 7194754 w 10762906"/>
              <a:gd name="connsiteY68" fmla="*/ 326578 h 653160"/>
              <a:gd name="connsiteX69" fmla="*/ 7008145 w 10762906"/>
              <a:gd name="connsiteY69" fmla="*/ 653149 h 653160"/>
              <a:gd name="connsiteX70" fmla="*/ 6541611 w 10762906"/>
              <a:gd name="connsiteY70" fmla="*/ 653149 h 653160"/>
              <a:gd name="connsiteX71" fmla="*/ 6728220 w 10762906"/>
              <a:gd name="connsiteY71" fmla="*/ 326578 h 653160"/>
              <a:gd name="connsiteX72" fmla="*/ 7136303 w 10762906"/>
              <a:gd name="connsiteY72" fmla="*/ 5 h 653160"/>
              <a:gd name="connsiteX73" fmla="*/ 7602837 w 10762906"/>
              <a:gd name="connsiteY73" fmla="*/ 5 h 653160"/>
              <a:gd name="connsiteX74" fmla="*/ 7789446 w 10762906"/>
              <a:gd name="connsiteY74" fmla="*/ 326577 h 653160"/>
              <a:gd name="connsiteX75" fmla="*/ 7602837 w 10762906"/>
              <a:gd name="connsiteY75" fmla="*/ 653148 h 653160"/>
              <a:gd name="connsiteX76" fmla="*/ 7136303 w 10762906"/>
              <a:gd name="connsiteY76" fmla="*/ 653148 h 653160"/>
              <a:gd name="connsiteX77" fmla="*/ 7322912 w 10762906"/>
              <a:gd name="connsiteY77" fmla="*/ 326577 h 653160"/>
              <a:gd name="connsiteX78" fmla="*/ 7730995 w 10762906"/>
              <a:gd name="connsiteY78" fmla="*/ 4 h 653160"/>
              <a:gd name="connsiteX79" fmla="*/ 8197529 w 10762906"/>
              <a:gd name="connsiteY79" fmla="*/ 4 h 653160"/>
              <a:gd name="connsiteX80" fmla="*/ 8384138 w 10762906"/>
              <a:gd name="connsiteY80" fmla="*/ 326576 h 653160"/>
              <a:gd name="connsiteX81" fmla="*/ 8197529 w 10762906"/>
              <a:gd name="connsiteY81" fmla="*/ 653147 h 653160"/>
              <a:gd name="connsiteX82" fmla="*/ 7730995 w 10762906"/>
              <a:gd name="connsiteY82" fmla="*/ 653147 h 653160"/>
              <a:gd name="connsiteX83" fmla="*/ 7917604 w 10762906"/>
              <a:gd name="connsiteY83" fmla="*/ 326576 h 653160"/>
              <a:gd name="connsiteX84" fmla="*/ 8325687 w 10762906"/>
              <a:gd name="connsiteY84" fmla="*/ 3 h 653160"/>
              <a:gd name="connsiteX85" fmla="*/ 8792221 w 10762906"/>
              <a:gd name="connsiteY85" fmla="*/ 3 h 653160"/>
              <a:gd name="connsiteX86" fmla="*/ 8978830 w 10762906"/>
              <a:gd name="connsiteY86" fmla="*/ 326575 h 653160"/>
              <a:gd name="connsiteX87" fmla="*/ 8792221 w 10762906"/>
              <a:gd name="connsiteY87" fmla="*/ 653146 h 653160"/>
              <a:gd name="connsiteX88" fmla="*/ 8325687 w 10762906"/>
              <a:gd name="connsiteY88" fmla="*/ 653146 h 653160"/>
              <a:gd name="connsiteX89" fmla="*/ 8512296 w 10762906"/>
              <a:gd name="connsiteY89" fmla="*/ 326575 h 653160"/>
              <a:gd name="connsiteX90" fmla="*/ 8920379 w 10762906"/>
              <a:gd name="connsiteY90" fmla="*/ 2 h 653160"/>
              <a:gd name="connsiteX91" fmla="*/ 9386913 w 10762906"/>
              <a:gd name="connsiteY91" fmla="*/ 2 h 653160"/>
              <a:gd name="connsiteX92" fmla="*/ 9573522 w 10762906"/>
              <a:gd name="connsiteY92" fmla="*/ 326574 h 653160"/>
              <a:gd name="connsiteX93" fmla="*/ 9386913 w 10762906"/>
              <a:gd name="connsiteY93" fmla="*/ 653145 h 653160"/>
              <a:gd name="connsiteX94" fmla="*/ 8920379 w 10762906"/>
              <a:gd name="connsiteY94" fmla="*/ 653145 h 653160"/>
              <a:gd name="connsiteX95" fmla="*/ 9106988 w 10762906"/>
              <a:gd name="connsiteY95" fmla="*/ 326574 h 653160"/>
              <a:gd name="connsiteX96" fmla="*/ 9515071 w 10762906"/>
              <a:gd name="connsiteY96" fmla="*/ 1 h 653160"/>
              <a:gd name="connsiteX97" fmla="*/ 9981605 w 10762906"/>
              <a:gd name="connsiteY97" fmla="*/ 1 h 653160"/>
              <a:gd name="connsiteX98" fmla="*/ 10168214 w 10762906"/>
              <a:gd name="connsiteY98" fmla="*/ 326573 h 653160"/>
              <a:gd name="connsiteX99" fmla="*/ 9981605 w 10762906"/>
              <a:gd name="connsiteY99" fmla="*/ 653144 h 653160"/>
              <a:gd name="connsiteX100" fmla="*/ 9515071 w 10762906"/>
              <a:gd name="connsiteY100" fmla="*/ 653144 h 653160"/>
              <a:gd name="connsiteX101" fmla="*/ 9701680 w 10762906"/>
              <a:gd name="connsiteY101" fmla="*/ 326573 h 653160"/>
              <a:gd name="connsiteX102" fmla="*/ 10109763 w 10762906"/>
              <a:gd name="connsiteY102" fmla="*/ 0 h 653160"/>
              <a:gd name="connsiteX103" fmla="*/ 10576297 w 10762906"/>
              <a:gd name="connsiteY103" fmla="*/ 0 h 653160"/>
              <a:gd name="connsiteX104" fmla="*/ 10762906 w 10762906"/>
              <a:gd name="connsiteY104" fmla="*/ 326572 h 653160"/>
              <a:gd name="connsiteX105" fmla="*/ 10576297 w 10762906"/>
              <a:gd name="connsiteY105" fmla="*/ 653143 h 653160"/>
              <a:gd name="connsiteX106" fmla="*/ 10109763 w 10762906"/>
              <a:gd name="connsiteY106" fmla="*/ 653143 h 653160"/>
              <a:gd name="connsiteX107" fmla="*/ 10296372 w 10762906"/>
              <a:gd name="connsiteY107" fmla="*/ 326572 h 65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0762906" h="653160">
                <a:moveTo>
                  <a:pt x="0" y="17"/>
                </a:moveTo>
                <a:lnTo>
                  <a:pt x="466535" y="17"/>
                </a:lnTo>
                <a:lnTo>
                  <a:pt x="653144" y="326589"/>
                </a:lnTo>
                <a:lnTo>
                  <a:pt x="466535" y="653160"/>
                </a:lnTo>
                <a:lnTo>
                  <a:pt x="0" y="653160"/>
                </a:lnTo>
                <a:lnTo>
                  <a:pt x="186609" y="326589"/>
                </a:lnTo>
                <a:close/>
                <a:moveTo>
                  <a:pt x="594692" y="16"/>
                </a:moveTo>
                <a:lnTo>
                  <a:pt x="1061227" y="16"/>
                </a:lnTo>
                <a:lnTo>
                  <a:pt x="1247835" y="326588"/>
                </a:lnTo>
                <a:lnTo>
                  <a:pt x="1061227" y="653159"/>
                </a:lnTo>
                <a:lnTo>
                  <a:pt x="594692" y="653159"/>
                </a:lnTo>
                <a:lnTo>
                  <a:pt x="781301" y="326588"/>
                </a:lnTo>
                <a:close/>
                <a:moveTo>
                  <a:pt x="1189385" y="15"/>
                </a:moveTo>
                <a:lnTo>
                  <a:pt x="1655918" y="15"/>
                </a:lnTo>
                <a:lnTo>
                  <a:pt x="1842528" y="326587"/>
                </a:lnTo>
                <a:lnTo>
                  <a:pt x="1655918" y="653158"/>
                </a:lnTo>
                <a:lnTo>
                  <a:pt x="1189385" y="653158"/>
                </a:lnTo>
                <a:lnTo>
                  <a:pt x="1375994" y="326587"/>
                </a:lnTo>
                <a:close/>
                <a:moveTo>
                  <a:pt x="1784076" y="14"/>
                </a:moveTo>
                <a:lnTo>
                  <a:pt x="2250611" y="14"/>
                </a:lnTo>
                <a:lnTo>
                  <a:pt x="2437219" y="326586"/>
                </a:lnTo>
                <a:lnTo>
                  <a:pt x="2250611" y="653157"/>
                </a:lnTo>
                <a:lnTo>
                  <a:pt x="1784076" y="653157"/>
                </a:lnTo>
                <a:lnTo>
                  <a:pt x="1970685" y="326586"/>
                </a:lnTo>
                <a:close/>
                <a:moveTo>
                  <a:pt x="2378768" y="13"/>
                </a:moveTo>
                <a:lnTo>
                  <a:pt x="2845302" y="13"/>
                </a:lnTo>
                <a:lnTo>
                  <a:pt x="3031911" y="326585"/>
                </a:lnTo>
                <a:lnTo>
                  <a:pt x="2845302" y="653156"/>
                </a:lnTo>
                <a:lnTo>
                  <a:pt x="2378768" y="653156"/>
                </a:lnTo>
                <a:lnTo>
                  <a:pt x="2565377" y="326585"/>
                </a:lnTo>
                <a:close/>
                <a:moveTo>
                  <a:pt x="2973460" y="12"/>
                </a:moveTo>
                <a:lnTo>
                  <a:pt x="3439995" y="12"/>
                </a:lnTo>
                <a:lnTo>
                  <a:pt x="3626602" y="326584"/>
                </a:lnTo>
                <a:lnTo>
                  <a:pt x="3439995" y="653155"/>
                </a:lnTo>
                <a:lnTo>
                  <a:pt x="2973460" y="653155"/>
                </a:lnTo>
                <a:lnTo>
                  <a:pt x="3160069" y="326584"/>
                </a:lnTo>
                <a:close/>
                <a:moveTo>
                  <a:pt x="3568151" y="11"/>
                </a:moveTo>
                <a:lnTo>
                  <a:pt x="4034685" y="11"/>
                </a:lnTo>
                <a:lnTo>
                  <a:pt x="4221294" y="326583"/>
                </a:lnTo>
                <a:lnTo>
                  <a:pt x="4034685" y="653154"/>
                </a:lnTo>
                <a:lnTo>
                  <a:pt x="3568151" y="653154"/>
                </a:lnTo>
                <a:lnTo>
                  <a:pt x="3754760" y="326583"/>
                </a:lnTo>
                <a:close/>
                <a:moveTo>
                  <a:pt x="4162843" y="10"/>
                </a:moveTo>
                <a:lnTo>
                  <a:pt x="4629377" y="10"/>
                </a:lnTo>
                <a:lnTo>
                  <a:pt x="4815986" y="326582"/>
                </a:lnTo>
                <a:lnTo>
                  <a:pt x="4629377" y="653153"/>
                </a:lnTo>
                <a:lnTo>
                  <a:pt x="4162843" y="653153"/>
                </a:lnTo>
                <a:lnTo>
                  <a:pt x="4349452" y="326582"/>
                </a:lnTo>
                <a:close/>
                <a:moveTo>
                  <a:pt x="4757535" y="9"/>
                </a:moveTo>
                <a:lnTo>
                  <a:pt x="5224069" y="9"/>
                </a:lnTo>
                <a:lnTo>
                  <a:pt x="5410678" y="326581"/>
                </a:lnTo>
                <a:lnTo>
                  <a:pt x="5224069" y="653152"/>
                </a:lnTo>
                <a:lnTo>
                  <a:pt x="4757535" y="653152"/>
                </a:lnTo>
                <a:lnTo>
                  <a:pt x="4944144" y="326581"/>
                </a:lnTo>
                <a:close/>
                <a:moveTo>
                  <a:pt x="5352227" y="8"/>
                </a:moveTo>
                <a:lnTo>
                  <a:pt x="5818761" y="8"/>
                </a:lnTo>
                <a:lnTo>
                  <a:pt x="6005370" y="326580"/>
                </a:lnTo>
                <a:lnTo>
                  <a:pt x="5818761" y="653151"/>
                </a:lnTo>
                <a:lnTo>
                  <a:pt x="5352227" y="653151"/>
                </a:lnTo>
                <a:lnTo>
                  <a:pt x="5538836" y="326580"/>
                </a:lnTo>
                <a:close/>
                <a:moveTo>
                  <a:pt x="5946919" y="7"/>
                </a:moveTo>
                <a:lnTo>
                  <a:pt x="6413453" y="7"/>
                </a:lnTo>
                <a:lnTo>
                  <a:pt x="6600062" y="326579"/>
                </a:lnTo>
                <a:lnTo>
                  <a:pt x="6413453" y="653150"/>
                </a:lnTo>
                <a:lnTo>
                  <a:pt x="5946919" y="653150"/>
                </a:lnTo>
                <a:lnTo>
                  <a:pt x="6133528" y="326579"/>
                </a:lnTo>
                <a:close/>
                <a:moveTo>
                  <a:pt x="6541611" y="6"/>
                </a:moveTo>
                <a:lnTo>
                  <a:pt x="7008145" y="6"/>
                </a:lnTo>
                <a:lnTo>
                  <a:pt x="7194754" y="326578"/>
                </a:lnTo>
                <a:lnTo>
                  <a:pt x="7008145" y="653149"/>
                </a:lnTo>
                <a:lnTo>
                  <a:pt x="6541611" y="653149"/>
                </a:lnTo>
                <a:lnTo>
                  <a:pt x="6728220" y="326578"/>
                </a:lnTo>
                <a:close/>
                <a:moveTo>
                  <a:pt x="7136303" y="5"/>
                </a:moveTo>
                <a:lnTo>
                  <a:pt x="7602837" y="5"/>
                </a:lnTo>
                <a:lnTo>
                  <a:pt x="7789446" y="326577"/>
                </a:lnTo>
                <a:lnTo>
                  <a:pt x="7602837" y="653148"/>
                </a:lnTo>
                <a:lnTo>
                  <a:pt x="7136303" y="653148"/>
                </a:lnTo>
                <a:lnTo>
                  <a:pt x="7322912" y="326577"/>
                </a:lnTo>
                <a:close/>
                <a:moveTo>
                  <a:pt x="7730995" y="4"/>
                </a:moveTo>
                <a:lnTo>
                  <a:pt x="8197529" y="4"/>
                </a:lnTo>
                <a:lnTo>
                  <a:pt x="8384138" y="326576"/>
                </a:lnTo>
                <a:lnTo>
                  <a:pt x="8197529" y="653147"/>
                </a:lnTo>
                <a:lnTo>
                  <a:pt x="7730995" y="653147"/>
                </a:lnTo>
                <a:lnTo>
                  <a:pt x="7917604" y="326576"/>
                </a:lnTo>
                <a:close/>
                <a:moveTo>
                  <a:pt x="8325687" y="3"/>
                </a:moveTo>
                <a:lnTo>
                  <a:pt x="8792221" y="3"/>
                </a:lnTo>
                <a:lnTo>
                  <a:pt x="8978830" y="326575"/>
                </a:lnTo>
                <a:lnTo>
                  <a:pt x="8792221" y="653146"/>
                </a:lnTo>
                <a:lnTo>
                  <a:pt x="8325687" y="653146"/>
                </a:lnTo>
                <a:lnTo>
                  <a:pt x="8512296" y="326575"/>
                </a:lnTo>
                <a:close/>
                <a:moveTo>
                  <a:pt x="8920379" y="2"/>
                </a:moveTo>
                <a:lnTo>
                  <a:pt x="9386913" y="2"/>
                </a:lnTo>
                <a:lnTo>
                  <a:pt x="9573522" y="326574"/>
                </a:lnTo>
                <a:lnTo>
                  <a:pt x="9386913" y="653145"/>
                </a:lnTo>
                <a:lnTo>
                  <a:pt x="8920379" y="653145"/>
                </a:lnTo>
                <a:lnTo>
                  <a:pt x="9106988" y="326574"/>
                </a:lnTo>
                <a:close/>
                <a:moveTo>
                  <a:pt x="9515071" y="1"/>
                </a:moveTo>
                <a:lnTo>
                  <a:pt x="9981605" y="1"/>
                </a:lnTo>
                <a:lnTo>
                  <a:pt x="10168214" y="326573"/>
                </a:lnTo>
                <a:lnTo>
                  <a:pt x="9981605" y="653144"/>
                </a:lnTo>
                <a:lnTo>
                  <a:pt x="9515071" y="653144"/>
                </a:lnTo>
                <a:lnTo>
                  <a:pt x="9701680" y="326573"/>
                </a:lnTo>
                <a:close/>
                <a:moveTo>
                  <a:pt x="10109763" y="0"/>
                </a:moveTo>
                <a:lnTo>
                  <a:pt x="10576297" y="0"/>
                </a:lnTo>
                <a:lnTo>
                  <a:pt x="10762906" y="326572"/>
                </a:lnTo>
                <a:lnTo>
                  <a:pt x="10576297" y="653143"/>
                </a:lnTo>
                <a:lnTo>
                  <a:pt x="10109763" y="653143"/>
                </a:lnTo>
                <a:lnTo>
                  <a:pt x="10296372" y="326572"/>
                </a:ln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5" name="ZoneTexte 34">
            <a:extLst>
              <a:ext uri="{FF2B5EF4-FFF2-40B4-BE49-F238E27FC236}">
                <a16:creationId xmlns:a16="http://schemas.microsoft.com/office/drawing/2014/main" id="{26FE09BE-5542-4D9C-A0F9-31D3B33F262C}"/>
              </a:ext>
            </a:extLst>
          </p:cNvPr>
          <p:cNvSpPr txBox="1"/>
          <p:nvPr/>
        </p:nvSpPr>
        <p:spPr>
          <a:xfrm>
            <a:off x="1270000" y="1016837"/>
            <a:ext cx="1665086" cy="707886"/>
          </a:xfrm>
          <a:prstGeom prst="rect">
            <a:avLst/>
          </a:prstGeom>
          <a:noFill/>
        </p:spPr>
        <p:txBody>
          <a:bodyPr wrap="square">
            <a:spAutoFit/>
          </a:bodyPr>
          <a:lstStyle/>
          <a:p>
            <a:pPr algn="ctr"/>
            <a:r>
              <a:rPr lang="fr-FR" sz="2000" dirty="0">
                <a:latin typeface="CMU Serif" panose="02000603000000000000" pitchFamily="2" charset="0"/>
                <a:ea typeface="CMU Serif" panose="02000603000000000000" pitchFamily="2" charset="0"/>
                <a:cs typeface="CMU Serif" panose="02000603000000000000" pitchFamily="2" charset="0"/>
              </a:rPr>
              <a:t>Energy </a:t>
            </a:r>
          </a:p>
          <a:p>
            <a:pPr algn="ctr"/>
            <a:r>
              <a:rPr lang="fr-FR" sz="2000" dirty="0" err="1">
                <a:latin typeface="CMU Serif" panose="02000603000000000000" pitchFamily="2" charset="0"/>
                <a:ea typeface="CMU Serif" panose="02000603000000000000" pitchFamily="2" charset="0"/>
                <a:cs typeface="CMU Serif" panose="02000603000000000000" pitchFamily="2" charset="0"/>
              </a:rPr>
              <a:t>deposited</a:t>
            </a:r>
            <a:endParaRPr lang="fr-FR" sz="2000" dirty="0">
              <a:latin typeface="CMU Serif" panose="02000603000000000000" pitchFamily="2" charset="0"/>
              <a:ea typeface="CMU Serif" panose="02000603000000000000" pitchFamily="2" charset="0"/>
              <a:cs typeface="CMU Serif" panose="02000603000000000000" pitchFamily="2" charset="0"/>
            </a:endParaRPr>
          </a:p>
        </p:txBody>
      </p:sp>
      <p:sp>
        <p:nvSpPr>
          <p:cNvPr id="37" name="ZoneTexte 36">
            <a:extLst>
              <a:ext uri="{FF2B5EF4-FFF2-40B4-BE49-F238E27FC236}">
                <a16:creationId xmlns:a16="http://schemas.microsoft.com/office/drawing/2014/main" id="{1A8AC952-F3ED-4181-8C92-248C30D09549}"/>
              </a:ext>
            </a:extLst>
          </p:cNvPr>
          <p:cNvSpPr txBox="1"/>
          <p:nvPr/>
        </p:nvSpPr>
        <p:spPr>
          <a:xfrm>
            <a:off x="9350023" y="1016837"/>
            <a:ext cx="1779038" cy="707886"/>
          </a:xfrm>
          <a:prstGeom prst="rect">
            <a:avLst/>
          </a:prstGeom>
          <a:noFill/>
        </p:spPr>
        <p:txBody>
          <a:bodyPr wrap="square">
            <a:spAutoFit/>
          </a:bodyPr>
          <a:lstStyle/>
          <a:p>
            <a:pPr algn="ctr"/>
            <a:r>
              <a:rPr lang="fr-FR" sz="2000" dirty="0" err="1">
                <a:latin typeface="CMU Serif" panose="02000603000000000000" pitchFamily="2" charset="0"/>
                <a:ea typeface="CMU Serif" panose="02000603000000000000" pitchFamily="2" charset="0"/>
                <a:cs typeface="CMU Serif" panose="02000603000000000000" pitchFamily="2" charset="0"/>
              </a:rPr>
              <a:t>Vibrational</a:t>
            </a:r>
            <a:r>
              <a:rPr lang="fr-FR" sz="2000" dirty="0">
                <a:latin typeface="CMU Serif" panose="02000603000000000000" pitchFamily="2" charset="0"/>
                <a:ea typeface="CMU Serif" panose="02000603000000000000" pitchFamily="2" charset="0"/>
                <a:cs typeface="CMU Serif" panose="02000603000000000000" pitchFamily="2" charset="0"/>
              </a:rPr>
              <a:t> </a:t>
            </a:r>
          </a:p>
          <a:p>
            <a:pPr algn="ctr"/>
            <a:r>
              <a:rPr lang="fr-FR" sz="2000" dirty="0" err="1">
                <a:latin typeface="CMU Serif" panose="02000603000000000000" pitchFamily="2" charset="0"/>
                <a:ea typeface="CMU Serif" panose="02000603000000000000" pitchFamily="2" charset="0"/>
                <a:cs typeface="CMU Serif" panose="02000603000000000000" pitchFamily="2" charset="0"/>
              </a:rPr>
              <a:t>energy</a:t>
            </a:r>
            <a:endParaRPr lang="fr-FR" sz="2000" dirty="0">
              <a:latin typeface="CMU Serif" panose="02000603000000000000" pitchFamily="2" charset="0"/>
              <a:ea typeface="CMU Serif" panose="02000603000000000000" pitchFamily="2" charset="0"/>
              <a:cs typeface="CMU Serif" panose="02000603000000000000" pitchFamily="2" charset="0"/>
            </a:endParaRPr>
          </a:p>
        </p:txBody>
      </p:sp>
      <p:pic>
        <p:nvPicPr>
          <p:cNvPr id="39" name="Image 38">
            <a:extLst>
              <a:ext uri="{FF2B5EF4-FFF2-40B4-BE49-F238E27FC236}">
                <a16:creationId xmlns:a16="http://schemas.microsoft.com/office/drawing/2014/main" id="{E89E8FF4-88CF-431E-BE08-92836CCE433C}"/>
              </a:ext>
            </a:extLst>
          </p:cNvPr>
          <p:cNvPicPr>
            <a:picLocks noChangeAspect="1"/>
          </p:cNvPicPr>
          <p:nvPr/>
        </p:nvPicPr>
        <p:blipFill>
          <a:blip r:embed="rId3"/>
          <a:stretch>
            <a:fillRect/>
          </a:stretch>
        </p:blipFill>
        <p:spPr>
          <a:xfrm>
            <a:off x="1687900" y="2777825"/>
            <a:ext cx="8569076" cy="2041287"/>
          </a:xfrm>
          <a:prstGeom prst="rect">
            <a:avLst/>
          </a:prstGeom>
          <a:effectLst>
            <a:outerShdw blurRad="50800" dist="38100" algn="l" rotWithShape="0">
              <a:prstClr val="black">
                <a:alpha val="40000"/>
              </a:prstClr>
            </a:outerShdw>
          </a:effectLst>
        </p:spPr>
      </p:pic>
      <p:sp>
        <p:nvSpPr>
          <p:cNvPr id="59" name="ZoneTexte 58">
            <a:extLst>
              <a:ext uri="{FF2B5EF4-FFF2-40B4-BE49-F238E27FC236}">
                <a16:creationId xmlns:a16="http://schemas.microsoft.com/office/drawing/2014/main" id="{CE9C50A3-42B0-4D93-8B2A-A653204A8E1C}"/>
              </a:ext>
            </a:extLst>
          </p:cNvPr>
          <p:cNvSpPr txBox="1"/>
          <p:nvPr/>
        </p:nvSpPr>
        <p:spPr>
          <a:xfrm>
            <a:off x="6527298" y="1016837"/>
            <a:ext cx="2053238" cy="707886"/>
          </a:xfrm>
          <a:prstGeom prst="rect">
            <a:avLst/>
          </a:prstGeom>
          <a:noFill/>
        </p:spPr>
        <p:txBody>
          <a:bodyPr wrap="square">
            <a:spAutoFit/>
          </a:bodyPr>
          <a:lstStyle/>
          <a:p>
            <a:pPr algn="ctr"/>
            <a:r>
              <a:rPr lang="fr-FR" sz="2000" dirty="0" err="1">
                <a:latin typeface="CMU Serif" panose="02000603000000000000" pitchFamily="2" charset="0"/>
                <a:ea typeface="CMU Serif" panose="02000603000000000000" pitchFamily="2" charset="0"/>
                <a:cs typeface="CMU Serif" panose="02000603000000000000" pitchFamily="2" charset="0"/>
              </a:rPr>
              <a:t>Electronic</a:t>
            </a:r>
            <a:r>
              <a:rPr lang="fr-FR" sz="2000" dirty="0">
                <a:latin typeface="CMU Serif" panose="02000603000000000000" pitchFamily="2" charset="0"/>
                <a:ea typeface="CMU Serif" panose="02000603000000000000" pitchFamily="2" charset="0"/>
                <a:cs typeface="CMU Serif" panose="02000603000000000000" pitchFamily="2" charset="0"/>
              </a:rPr>
              <a:t> </a:t>
            </a:r>
          </a:p>
          <a:p>
            <a:pPr algn="ctr"/>
            <a:r>
              <a:rPr lang="fr-FR" sz="2000" dirty="0">
                <a:latin typeface="CMU Serif" panose="02000603000000000000" pitchFamily="2" charset="0"/>
                <a:ea typeface="CMU Serif" panose="02000603000000000000" pitchFamily="2" charset="0"/>
                <a:cs typeface="CMU Serif" panose="02000603000000000000" pitchFamily="2" charset="0"/>
              </a:rPr>
              <a:t>excitation</a:t>
            </a:r>
          </a:p>
        </p:txBody>
      </p:sp>
      <p:sp>
        <p:nvSpPr>
          <p:cNvPr id="30" name="ZoneTexte 29">
            <a:extLst>
              <a:ext uri="{FF2B5EF4-FFF2-40B4-BE49-F238E27FC236}">
                <a16:creationId xmlns:a16="http://schemas.microsoft.com/office/drawing/2014/main" id="{7B675442-D442-48E8-9618-89587ED00FAD}"/>
              </a:ext>
            </a:extLst>
          </p:cNvPr>
          <p:cNvSpPr txBox="1"/>
          <p:nvPr/>
        </p:nvSpPr>
        <p:spPr>
          <a:xfrm>
            <a:off x="3704573" y="1016837"/>
            <a:ext cx="2053238" cy="707886"/>
          </a:xfrm>
          <a:prstGeom prst="rect">
            <a:avLst/>
          </a:prstGeom>
          <a:noFill/>
        </p:spPr>
        <p:txBody>
          <a:bodyPr wrap="square">
            <a:spAutoFit/>
          </a:bodyPr>
          <a:lstStyle/>
          <a:p>
            <a:pPr algn="ctr"/>
            <a:r>
              <a:rPr lang="fr-FR" sz="2000" dirty="0">
                <a:latin typeface="CMU Serif" panose="02000603000000000000" pitchFamily="2" charset="0"/>
                <a:ea typeface="CMU Serif" panose="02000603000000000000" pitchFamily="2" charset="0"/>
                <a:cs typeface="CMU Serif" panose="02000603000000000000" pitchFamily="2" charset="0"/>
              </a:rPr>
              <a:t>Short Time</a:t>
            </a:r>
            <a:br>
              <a:rPr lang="fr-FR" sz="2000" dirty="0">
                <a:latin typeface="CMU Serif" panose="02000603000000000000" pitchFamily="2" charset="0"/>
                <a:ea typeface="CMU Serif" panose="02000603000000000000" pitchFamily="2" charset="0"/>
                <a:cs typeface="CMU Serif" panose="02000603000000000000" pitchFamily="2" charset="0"/>
              </a:rPr>
            </a:br>
            <a:r>
              <a:rPr lang="fr-FR" sz="2000" dirty="0">
                <a:latin typeface="CMU Serif" panose="02000603000000000000" pitchFamily="2" charset="0"/>
                <a:ea typeface="CMU Serif" panose="02000603000000000000" pitchFamily="2" charset="0"/>
                <a:cs typeface="CMU Serif" panose="02000603000000000000" pitchFamily="2" charset="0"/>
              </a:rPr>
              <a:t>Scale (</a:t>
            </a:r>
            <a:r>
              <a:rPr lang="fr-FR" sz="2000" dirty="0" err="1">
                <a:latin typeface="CMU Serif" panose="02000603000000000000" pitchFamily="2" charset="0"/>
                <a:ea typeface="CMU Serif" panose="02000603000000000000" pitchFamily="2" charset="0"/>
                <a:cs typeface="CMU Serif" panose="02000603000000000000" pitchFamily="2" charset="0"/>
              </a:rPr>
              <a:t>fs</a:t>
            </a:r>
            <a:r>
              <a:rPr lang="fr-FR" sz="2000" dirty="0">
                <a:latin typeface="CMU Serif" panose="02000603000000000000" pitchFamily="2" charset="0"/>
                <a:ea typeface="CMU Serif" panose="02000603000000000000" pitchFamily="2" charset="0"/>
                <a:cs typeface="CMU Serif" panose="02000603000000000000" pitchFamily="2" charset="0"/>
              </a:rPr>
              <a:t>)</a:t>
            </a:r>
          </a:p>
        </p:txBody>
      </p:sp>
      <p:sp>
        <p:nvSpPr>
          <p:cNvPr id="31" name="ZoneTexte 30">
            <a:extLst>
              <a:ext uri="{FF2B5EF4-FFF2-40B4-BE49-F238E27FC236}">
                <a16:creationId xmlns:a16="http://schemas.microsoft.com/office/drawing/2014/main" id="{0F3873C4-B40A-420C-A52C-59479BBF342C}"/>
              </a:ext>
            </a:extLst>
          </p:cNvPr>
          <p:cNvSpPr txBox="1"/>
          <p:nvPr/>
        </p:nvSpPr>
        <p:spPr>
          <a:xfrm>
            <a:off x="8901047" y="4161599"/>
            <a:ext cx="2728089" cy="1477328"/>
          </a:xfrm>
          <a:prstGeom prst="rect">
            <a:avLst/>
          </a:prstGeom>
          <a:solidFill>
            <a:schemeClr val="accent6">
              <a:lumMod val="20000"/>
              <a:lumOff val="80000"/>
            </a:schemeClr>
          </a:solidFill>
          <a:effectLst>
            <a:outerShdw blurRad="152400" dist="317500" dir="5400000" sx="90000" sy="-19000" rotWithShape="0">
              <a:prstClr val="black">
                <a:alpha val="15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CMU Serif" panose="02000603000000000000" pitchFamily="2" charset="0"/>
                <a:ea typeface="CMU Serif" panose="02000603000000000000" pitchFamily="2" charset="0"/>
                <a:cs typeface="CMU Serif" panose="02000603000000000000" pitchFamily="2" charset="0"/>
              </a:rPr>
              <a:t>The relaxation processes are </a:t>
            </a:r>
            <a:r>
              <a:rPr lang="en-US" b="1" dirty="0" err="1">
                <a:latin typeface="CMU Serif" panose="02000603000000000000" pitchFamily="2" charset="0"/>
                <a:ea typeface="CMU Serif" panose="02000603000000000000" pitchFamily="2" charset="0"/>
                <a:cs typeface="CMU Serif" panose="02000603000000000000" pitchFamily="2" charset="0"/>
              </a:rPr>
              <a:t>analysed</a:t>
            </a:r>
            <a:r>
              <a:rPr lang="en-US" b="1" dirty="0">
                <a:latin typeface="CMU Serif" panose="02000603000000000000" pitchFamily="2" charset="0"/>
                <a:ea typeface="CMU Serif" panose="02000603000000000000" pitchFamily="2" charset="0"/>
                <a:cs typeface="CMU Serif" panose="02000603000000000000" pitchFamily="2" charset="0"/>
              </a:rPr>
              <a:t> after a fixed time window typically 200ns.</a:t>
            </a:r>
          </a:p>
        </p:txBody>
      </p:sp>
      <p:grpSp>
        <p:nvGrpSpPr>
          <p:cNvPr id="33" name="Groupe 32">
            <a:extLst>
              <a:ext uri="{FF2B5EF4-FFF2-40B4-BE49-F238E27FC236}">
                <a16:creationId xmlns:a16="http://schemas.microsoft.com/office/drawing/2014/main" id="{7864270B-700C-4C7B-9455-3FC8911BEA36}"/>
              </a:ext>
            </a:extLst>
          </p:cNvPr>
          <p:cNvGrpSpPr/>
          <p:nvPr/>
        </p:nvGrpSpPr>
        <p:grpSpPr>
          <a:xfrm>
            <a:off x="-107950" y="17616"/>
            <a:ext cx="10637462" cy="869950"/>
            <a:chOff x="-107950" y="17616"/>
            <a:chExt cx="10637462" cy="869950"/>
          </a:xfrm>
        </p:grpSpPr>
        <p:sp>
          <p:nvSpPr>
            <p:cNvPr id="34" name="Ellipse 33">
              <a:extLst>
                <a:ext uri="{FF2B5EF4-FFF2-40B4-BE49-F238E27FC236}">
                  <a16:creationId xmlns:a16="http://schemas.microsoft.com/office/drawing/2014/main" id="{05BE6C4E-4656-44EF-9010-026250B00F84}"/>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ZoneTexte 37">
              <a:extLst>
                <a:ext uri="{FF2B5EF4-FFF2-40B4-BE49-F238E27FC236}">
                  <a16:creationId xmlns:a16="http://schemas.microsoft.com/office/drawing/2014/main" id="{392F2255-7175-4BD2-8384-3609271007F6}"/>
                </a:ext>
              </a:extLst>
            </p:cNvPr>
            <p:cNvSpPr txBox="1"/>
            <p:nvPr/>
          </p:nvSpPr>
          <p:spPr>
            <a:xfrm>
              <a:off x="1415364" y="206221"/>
              <a:ext cx="9114148" cy="523220"/>
            </a:xfrm>
            <a:prstGeom prst="rect">
              <a:avLst/>
            </a:prstGeom>
            <a:noFill/>
          </p:spPr>
          <p:txBody>
            <a:bodyPr wrap="square">
              <a:spAutoFit/>
            </a:bodyPr>
            <a:lstStyle/>
            <a:p>
              <a:r>
                <a:rPr lang="fr-FR" sz="2800" b="1" dirty="0" err="1">
                  <a:latin typeface="CMU Serif" panose="02000603000000000000" pitchFamily="2" charset="0"/>
                  <a:ea typeface="CMU Serif" panose="02000603000000000000" pitchFamily="2" charset="0"/>
                  <a:cs typeface="CMU Serif" panose="02000603000000000000" pitchFamily="2" charset="0"/>
                </a:rPr>
                <a:t>Experience</a:t>
              </a:r>
              <a:endParaRPr lang="fr-FR" sz="2800" b="1" dirty="0">
                <a:latin typeface="CMU Serif" panose="02000603000000000000" pitchFamily="2" charset="0"/>
                <a:ea typeface="CMU Serif" panose="02000603000000000000" pitchFamily="2" charset="0"/>
                <a:cs typeface="CMU Serif" panose="02000603000000000000" pitchFamily="2" charset="0"/>
              </a:endParaRPr>
            </a:p>
          </p:txBody>
        </p:sp>
        <p:sp>
          <p:nvSpPr>
            <p:cNvPr id="40" name="Rectangle 39">
              <a:extLst>
                <a:ext uri="{FF2B5EF4-FFF2-40B4-BE49-F238E27FC236}">
                  <a16:creationId xmlns:a16="http://schemas.microsoft.com/office/drawing/2014/main" id="{54EF437F-BB61-4373-9D17-E209E7C021BF}"/>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llipse 41">
              <a:extLst>
                <a:ext uri="{FF2B5EF4-FFF2-40B4-BE49-F238E27FC236}">
                  <a16:creationId xmlns:a16="http://schemas.microsoft.com/office/drawing/2014/main" id="{02743D22-222D-4036-A29C-60A31D4FAC4C}"/>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2</a:t>
              </a:r>
            </a:p>
          </p:txBody>
        </p:sp>
      </p:grpSp>
      <p:sp>
        <p:nvSpPr>
          <p:cNvPr id="16" name="ZoneTexte 15">
            <a:extLst>
              <a:ext uri="{FF2B5EF4-FFF2-40B4-BE49-F238E27FC236}">
                <a16:creationId xmlns:a16="http://schemas.microsoft.com/office/drawing/2014/main" id="{242D4866-6358-40D4-8B0D-3AC4C1F324AE}"/>
              </a:ext>
            </a:extLst>
          </p:cNvPr>
          <p:cNvSpPr txBox="1"/>
          <p:nvPr/>
        </p:nvSpPr>
        <p:spPr>
          <a:xfrm>
            <a:off x="1277756" y="4487928"/>
            <a:ext cx="2728089" cy="646331"/>
          </a:xfrm>
          <a:prstGeom prst="rect">
            <a:avLst/>
          </a:prstGeom>
          <a:solidFill>
            <a:schemeClr val="accent4">
              <a:lumMod val="20000"/>
              <a:lumOff val="80000"/>
            </a:schemeClr>
          </a:solidFill>
          <a:effectLst>
            <a:outerShdw blurRad="152400" dist="317500" dir="5400000" sx="90000" sy="-19000" rotWithShape="0">
              <a:prstClr val="black">
                <a:alpha val="15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CMU Serif" panose="02000603000000000000" pitchFamily="2" charset="0"/>
                <a:ea typeface="CMU Serif" panose="02000603000000000000" pitchFamily="2" charset="0"/>
                <a:cs typeface="CMU Serif" panose="02000603000000000000" pitchFamily="2" charset="0"/>
              </a:rPr>
              <a:t>Event by event recording</a:t>
            </a:r>
          </a:p>
        </p:txBody>
      </p:sp>
      <p:sp>
        <p:nvSpPr>
          <p:cNvPr id="4" name="Rectangle 3">
            <a:extLst>
              <a:ext uri="{FF2B5EF4-FFF2-40B4-BE49-F238E27FC236}">
                <a16:creationId xmlns:a16="http://schemas.microsoft.com/office/drawing/2014/main" id="{906E8253-6C17-4C7E-B5D9-7FE388448FA1}"/>
              </a:ext>
            </a:extLst>
          </p:cNvPr>
          <p:cNvSpPr/>
          <p:nvPr/>
        </p:nvSpPr>
        <p:spPr>
          <a:xfrm>
            <a:off x="1687900" y="2696401"/>
            <a:ext cx="2016673" cy="925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ZoneTexte 17">
            <a:extLst>
              <a:ext uri="{FF2B5EF4-FFF2-40B4-BE49-F238E27FC236}">
                <a16:creationId xmlns:a16="http://schemas.microsoft.com/office/drawing/2014/main" id="{CB77D7BD-45C0-42DD-89C7-F6BB2B0E1632}"/>
              </a:ext>
            </a:extLst>
          </p:cNvPr>
          <p:cNvSpPr txBox="1"/>
          <p:nvPr/>
        </p:nvSpPr>
        <p:spPr>
          <a:xfrm>
            <a:off x="1935024" y="2791296"/>
            <a:ext cx="1769549" cy="923330"/>
          </a:xfrm>
          <a:prstGeom prst="rect">
            <a:avLst/>
          </a:prstGeom>
          <a:noFill/>
          <a:effectLst>
            <a:outerShdw blurRad="50800" dist="38100" dir="2700000" algn="tl" rotWithShape="0">
              <a:prstClr val="black">
                <a:alpha val="40000"/>
              </a:prstClr>
            </a:outerShdw>
          </a:effectLst>
        </p:spPr>
        <p:txBody>
          <a:bodyPr wrap="square">
            <a:spAutoFit/>
          </a:bodyPr>
          <a:lstStyle/>
          <a:p>
            <a:r>
              <a:rPr lang="en-US" i="1" dirty="0">
                <a:latin typeface="CMU Serif" panose="02000603000000000000" pitchFamily="2" charset="0"/>
                <a:ea typeface="CMU Serif" panose="02000603000000000000" pitchFamily="2" charset="0"/>
                <a:cs typeface="CMU Serif" panose="02000603000000000000" pitchFamily="2" charset="0"/>
              </a:rPr>
              <a:t>Single collision with an argon atom</a:t>
            </a:r>
          </a:p>
        </p:txBody>
      </p:sp>
      <p:sp>
        <p:nvSpPr>
          <p:cNvPr id="2" name="Espace réservé du numéro de diapositive 1">
            <a:extLst>
              <a:ext uri="{FF2B5EF4-FFF2-40B4-BE49-F238E27FC236}">
                <a16:creationId xmlns:a16="http://schemas.microsoft.com/office/drawing/2014/main" id="{6CCF4018-9EA7-42B3-8E2F-F595B5348978}"/>
              </a:ext>
            </a:extLst>
          </p:cNvPr>
          <p:cNvSpPr>
            <a:spLocks noGrp="1"/>
          </p:cNvSpPr>
          <p:nvPr>
            <p:ph type="sldNum" sz="quarter" idx="12"/>
          </p:nvPr>
        </p:nvSpPr>
        <p:spPr/>
        <p:txBody>
          <a:bodyPr/>
          <a:lstStyle/>
          <a:p>
            <a:fld id="{AB713C98-7C4D-4240-8C47-4B7C20CEC074}" type="slidenum">
              <a:rPr lang="en-US" smtClean="0"/>
              <a:t>7</a:t>
            </a:fld>
            <a:endParaRPr lang="en-US"/>
          </a:p>
        </p:txBody>
      </p:sp>
    </p:spTree>
    <p:extLst>
      <p:ext uri="{BB962C8B-B14F-4D97-AF65-F5344CB8AC3E}">
        <p14:creationId xmlns:p14="http://schemas.microsoft.com/office/powerpoint/2010/main" val="2316036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C97979F-C331-41F4-9220-1DAF392B599E}"/>
              </a:ext>
            </a:extLst>
          </p:cNvPr>
          <p:cNvPicPr>
            <a:picLocks noChangeAspect="1"/>
          </p:cNvPicPr>
          <p:nvPr/>
        </p:nvPicPr>
        <p:blipFill>
          <a:blip r:embed="rId3"/>
          <a:stretch>
            <a:fillRect/>
          </a:stretch>
        </p:blipFill>
        <p:spPr>
          <a:xfrm>
            <a:off x="230100" y="987112"/>
            <a:ext cx="4529721" cy="5072312"/>
          </a:xfrm>
          <a:prstGeom prst="rect">
            <a:avLst/>
          </a:prstGeom>
        </p:spPr>
      </p:pic>
      <p:grpSp>
        <p:nvGrpSpPr>
          <p:cNvPr id="4" name="Groupe 3">
            <a:extLst>
              <a:ext uri="{FF2B5EF4-FFF2-40B4-BE49-F238E27FC236}">
                <a16:creationId xmlns:a16="http://schemas.microsoft.com/office/drawing/2014/main" id="{D7776F66-C8BE-4389-8C06-946D7F65F5CC}"/>
              </a:ext>
            </a:extLst>
          </p:cNvPr>
          <p:cNvGrpSpPr/>
          <p:nvPr/>
        </p:nvGrpSpPr>
        <p:grpSpPr>
          <a:xfrm>
            <a:off x="-107950" y="17616"/>
            <a:ext cx="10637462" cy="869950"/>
            <a:chOff x="-107950" y="17616"/>
            <a:chExt cx="10637462" cy="869950"/>
          </a:xfrm>
        </p:grpSpPr>
        <p:sp>
          <p:nvSpPr>
            <p:cNvPr id="5" name="Ellipse 4">
              <a:extLst>
                <a:ext uri="{FF2B5EF4-FFF2-40B4-BE49-F238E27FC236}">
                  <a16:creationId xmlns:a16="http://schemas.microsoft.com/office/drawing/2014/main" id="{FDAEBE71-C062-4E8D-B192-F299E44244B7}"/>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A2B564ED-CF5D-4CE9-9925-645470A0F961}"/>
                </a:ext>
              </a:extLst>
            </p:cNvPr>
            <p:cNvSpPr txBox="1"/>
            <p:nvPr/>
          </p:nvSpPr>
          <p:spPr>
            <a:xfrm>
              <a:off x="1415364" y="206221"/>
              <a:ext cx="9114148" cy="523220"/>
            </a:xfrm>
            <a:prstGeom prst="rect">
              <a:avLst/>
            </a:prstGeom>
            <a:noFill/>
          </p:spPr>
          <p:txBody>
            <a:bodyPr wrap="square">
              <a:spAutoFit/>
            </a:bodyPr>
            <a:lstStyle/>
            <a:p>
              <a:r>
                <a:rPr lang="fr-FR" sz="2800" b="1" dirty="0" err="1">
                  <a:latin typeface="CMU Serif" panose="02000603000000000000" pitchFamily="2" charset="0"/>
                  <a:ea typeface="CMU Serif" panose="02000603000000000000" pitchFamily="2" charset="0"/>
                  <a:cs typeface="CMU Serif" panose="02000603000000000000" pitchFamily="2" charset="0"/>
                </a:rPr>
                <a:t>Experimental</a:t>
              </a:r>
              <a:r>
                <a:rPr lang="fr-FR" sz="2800" b="1" dirty="0">
                  <a:latin typeface="CMU Serif" panose="02000603000000000000" pitchFamily="2" charset="0"/>
                  <a:ea typeface="CMU Serif" panose="02000603000000000000" pitchFamily="2" charset="0"/>
                  <a:cs typeface="CMU Serif" panose="02000603000000000000" pitchFamily="2" charset="0"/>
                </a:rPr>
                <a:t> Setup - DIAM</a:t>
              </a:r>
            </a:p>
          </p:txBody>
        </p:sp>
        <p:sp>
          <p:nvSpPr>
            <p:cNvPr id="7" name="Rectangle 6">
              <a:extLst>
                <a:ext uri="{FF2B5EF4-FFF2-40B4-BE49-F238E27FC236}">
                  <a16:creationId xmlns:a16="http://schemas.microsoft.com/office/drawing/2014/main" id="{770084D6-672E-4C42-88D9-323E978A97CB}"/>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lipse 7">
              <a:extLst>
                <a:ext uri="{FF2B5EF4-FFF2-40B4-BE49-F238E27FC236}">
                  <a16:creationId xmlns:a16="http://schemas.microsoft.com/office/drawing/2014/main" id="{6B3014E5-E44B-40FA-9212-6F314B8D5D4A}"/>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2</a:t>
              </a:r>
            </a:p>
          </p:txBody>
        </p:sp>
      </p:grpSp>
      <p:sp>
        <p:nvSpPr>
          <p:cNvPr id="10" name="ZoneTexte 9">
            <a:extLst>
              <a:ext uri="{FF2B5EF4-FFF2-40B4-BE49-F238E27FC236}">
                <a16:creationId xmlns:a16="http://schemas.microsoft.com/office/drawing/2014/main" id="{3368916E-1B37-48E1-A09C-0FD87BA11988}"/>
              </a:ext>
            </a:extLst>
          </p:cNvPr>
          <p:cNvSpPr txBox="1"/>
          <p:nvPr/>
        </p:nvSpPr>
        <p:spPr>
          <a:xfrm>
            <a:off x="5373279" y="1261110"/>
            <a:ext cx="5521063" cy="4154984"/>
          </a:xfrm>
          <a:prstGeom prst="rect">
            <a:avLst/>
          </a:prstGeom>
          <a:noFill/>
          <a:ln w="28575">
            <a:solidFill>
              <a:schemeClr val="accent1"/>
            </a:solidFill>
          </a:ln>
        </p:spPr>
        <p:txBody>
          <a:bodyPr wrap="square" rtlCol="0">
            <a:spAutoFit/>
          </a:bodyPr>
          <a:lstStyle/>
          <a:p>
            <a:r>
              <a:rPr lang="en-US" sz="6600" b="1" dirty="0" err="1">
                <a:solidFill>
                  <a:srgbClr val="6A99EE"/>
                </a:solidFill>
                <a:latin typeface="CMU Serif" panose="02000603000000000000" pitchFamily="2" charset="0"/>
                <a:ea typeface="CMU Serif" panose="02000603000000000000" pitchFamily="2" charset="0"/>
                <a:cs typeface="CMU Serif" panose="02000603000000000000" pitchFamily="2" charset="0"/>
              </a:rPr>
              <a:t>D</a:t>
            </a:r>
            <a:r>
              <a:rPr lang="en-US" sz="6600" b="1" dirty="0" err="1">
                <a:latin typeface="CMU Serif" panose="02000603000000000000" pitchFamily="2" charset="0"/>
                <a:ea typeface="CMU Serif" panose="02000603000000000000" pitchFamily="2" charset="0"/>
                <a:cs typeface="CMU Serif" panose="02000603000000000000" pitchFamily="2" charset="0"/>
              </a:rPr>
              <a:t>ispositif</a:t>
            </a:r>
            <a:endParaRPr lang="en-US" sz="6600" b="1" dirty="0">
              <a:latin typeface="CMU Serif" panose="02000603000000000000" pitchFamily="2" charset="0"/>
              <a:ea typeface="CMU Serif" panose="02000603000000000000" pitchFamily="2" charset="0"/>
              <a:cs typeface="CMU Serif" panose="02000603000000000000" pitchFamily="2" charset="0"/>
            </a:endParaRPr>
          </a:p>
          <a:p>
            <a:r>
              <a:rPr lang="en-US" sz="6600" b="1" dirty="0">
                <a:solidFill>
                  <a:srgbClr val="6A99EE"/>
                </a:solidFill>
                <a:latin typeface="CMU Serif" panose="02000603000000000000" pitchFamily="2" charset="0"/>
                <a:ea typeface="CMU Serif" panose="02000603000000000000" pitchFamily="2" charset="0"/>
                <a:cs typeface="CMU Serif" panose="02000603000000000000" pitchFamily="2" charset="0"/>
              </a:rPr>
              <a:t>I</a:t>
            </a:r>
            <a:r>
              <a:rPr lang="en-US" sz="6600" b="1" dirty="0">
                <a:latin typeface="CMU Serif" panose="02000603000000000000" pitchFamily="2" charset="0"/>
                <a:ea typeface="CMU Serif" panose="02000603000000000000" pitchFamily="2" charset="0"/>
                <a:cs typeface="CMU Serif" panose="02000603000000000000" pitchFamily="2" charset="0"/>
              </a:rPr>
              <a:t>rradiation</a:t>
            </a:r>
          </a:p>
          <a:p>
            <a:r>
              <a:rPr lang="en-US" sz="6600" b="1" dirty="0" err="1">
                <a:solidFill>
                  <a:srgbClr val="6A99EE"/>
                </a:solidFill>
                <a:latin typeface="CMU Serif" panose="02000603000000000000" pitchFamily="2" charset="0"/>
                <a:ea typeface="CMU Serif" panose="02000603000000000000" pitchFamily="2" charset="0"/>
                <a:cs typeface="CMU Serif" panose="02000603000000000000" pitchFamily="2" charset="0"/>
              </a:rPr>
              <a:t>A</a:t>
            </a:r>
            <a:r>
              <a:rPr lang="en-US" sz="6600" b="1" dirty="0" err="1">
                <a:latin typeface="CMU Serif" panose="02000603000000000000" pitchFamily="2" charset="0"/>
                <a:ea typeface="CMU Serif" panose="02000603000000000000" pitchFamily="2" charset="0"/>
                <a:cs typeface="CMU Serif" panose="02000603000000000000" pitchFamily="2" charset="0"/>
              </a:rPr>
              <a:t>grégats</a:t>
            </a:r>
            <a:endParaRPr lang="en-US" sz="6600" b="1" dirty="0">
              <a:latin typeface="CMU Serif" panose="02000603000000000000" pitchFamily="2" charset="0"/>
              <a:ea typeface="CMU Serif" panose="02000603000000000000" pitchFamily="2" charset="0"/>
              <a:cs typeface="CMU Serif" panose="02000603000000000000" pitchFamily="2" charset="0"/>
            </a:endParaRPr>
          </a:p>
          <a:p>
            <a:r>
              <a:rPr lang="en-US" sz="6600" b="1" dirty="0" err="1">
                <a:solidFill>
                  <a:srgbClr val="6A99EE"/>
                </a:solidFill>
                <a:latin typeface="CMU Serif" panose="02000603000000000000" pitchFamily="2" charset="0"/>
                <a:ea typeface="CMU Serif" panose="02000603000000000000" pitchFamily="2" charset="0"/>
                <a:cs typeface="CMU Serif" panose="02000603000000000000" pitchFamily="2" charset="0"/>
              </a:rPr>
              <a:t>M</a:t>
            </a:r>
            <a:r>
              <a:rPr lang="en-US" sz="6600" b="1" dirty="0" err="1">
                <a:latin typeface="CMU Serif" panose="02000603000000000000" pitchFamily="2" charset="0"/>
                <a:ea typeface="CMU Serif" panose="02000603000000000000" pitchFamily="2" charset="0"/>
                <a:cs typeface="CMU Serif" panose="02000603000000000000" pitchFamily="2" charset="0"/>
              </a:rPr>
              <a:t>oléculaires</a:t>
            </a:r>
            <a:endParaRPr lang="en-US" sz="6600" b="1" dirty="0">
              <a:latin typeface="CMU Serif" panose="02000603000000000000" pitchFamily="2" charset="0"/>
              <a:ea typeface="CMU Serif" panose="02000603000000000000" pitchFamily="2" charset="0"/>
              <a:cs typeface="CMU Serif" panose="02000603000000000000" pitchFamily="2" charset="0"/>
            </a:endParaRPr>
          </a:p>
        </p:txBody>
      </p:sp>
      <p:sp>
        <p:nvSpPr>
          <p:cNvPr id="11" name="Espace réservé du numéro de diapositive 10">
            <a:extLst>
              <a:ext uri="{FF2B5EF4-FFF2-40B4-BE49-F238E27FC236}">
                <a16:creationId xmlns:a16="http://schemas.microsoft.com/office/drawing/2014/main" id="{22FBA853-8442-43E7-936A-0A6E941B587E}"/>
              </a:ext>
            </a:extLst>
          </p:cNvPr>
          <p:cNvSpPr>
            <a:spLocks noGrp="1"/>
          </p:cNvSpPr>
          <p:nvPr>
            <p:ph type="sldNum" sz="quarter" idx="12"/>
          </p:nvPr>
        </p:nvSpPr>
        <p:spPr/>
        <p:txBody>
          <a:bodyPr/>
          <a:lstStyle/>
          <a:p>
            <a:fld id="{AB713C98-7C4D-4240-8C47-4B7C20CEC074}" type="slidenum">
              <a:rPr lang="en-US" smtClean="0"/>
              <a:t>8</a:t>
            </a:fld>
            <a:endParaRPr lang="en-US"/>
          </a:p>
        </p:txBody>
      </p:sp>
    </p:spTree>
    <p:extLst>
      <p:ext uri="{BB962C8B-B14F-4D97-AF65-F5344CB8AC3E}">
        <p14:creationId xmlns:p14="http://schemas.microsoft.com/office/powerpoint/2010/main" val="798289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C97979F-C331-41F4-9220-1DAF392B599E}"/>
              </a:ext>
            </a:extLst>
          </p:cNvPr>
          <p:cNvPicPr>
            <a:picLocks noChangeAspect="1"/>
          </p:cNvPicPr>
          <p:nvPr/>
        </p:nvPicPr>
        <p:blipFill>
          <a:blip r:embed="rId3">
            <a:alphaModFix amt="50000"/>
          </a:blip>
          <a:stretch>
            <a:fillRect/>
          </a:stretch>
        </p:blipFill>
        <p:spPr>
          <a:xfrm>
            <a:off x="230100" y="987112"/>
            <a:ext cx="4529721" cy="5072312"/>
          </a:xfrm>
          <a:prstGeom prst="rect">
            <a:avLst/>
          </a:prstGeom>
        </p:spPr>
      </p:pic>
      <p:pic>
        <p:nvPicPr>
          <p:cNvPr id="3" name="Image 2">
            <a:extLst>
              <a:ext uri="{FF2B5EF4-FFF2-40B4-BE49-F238E27FC236}">
                <a16:creationId xmlns:a16="http://schemas.microsoft.com/office/drawing/2014/main" id="{C530E7A1-401B-46E7-B983-41240F6FB63D}"/>
              </a:ext>
            </a:extLst>
          </p:cNvPr>
          <p:cNvPicPr>
            <a:picLocks noChangeAspect="1"/>
          </p:cNvPicPr>
          <p:nvPr/>
        </p:nvPicPr>
        <p:blipFill>
          <a:blip r:embed="rId4"/>
          <a:stretch>
            <a:fillRect/>
          </a:stretch>
        </p:blipFill>
        <p:spPr>
          <a:xfrm>
            <a:off x="1565845" y="4796066"/>
            <a:ext cx="8548893" cy="1889047"/>
          </a:xfrm>
          <a:prstGeom prst="rect">
            <a:avLst/>
          </a:prstGeom>
          <a:ln w="28575">
            <a:solidFill>
              <a:srgbClr val="FF8989"/>
            </a:solidFill>
          </a:ln>
          <a:effectLst>
            <a:outerShdw blurRad="76200" dir="13500000" sy="23000" kx="1200000" algn="br" rotWithShape="0">
              <a:prstClr val="black">
                <a:alpha val="20000"/>
              </a:prstClr>
            </a:outerShdw>
          </a:effectLst>
        </p:spPr>
      </p:pic>
      <p:sp>
        <p:nvSpPr>
          <p:cNvPr id="4" name="Triangle isocèle 3">
            <a:extLst>
              <a:ext uri="{FF2B5EF4-FFF2-40B4-BE49-F238E27FC236}">
                <a16:creationId xmlns:a16="http://schemas.microsoft.com/office/drawing/2014/main" id="{66E79E25-A391-499B-A019-26787BFBFACC}"/>
              </a:ext>
            </a:extLst>
          </p:cNvPr>
          <p:cNvSpPr/>
          <p:nvPr/>
        </p:nvSpPr>
        <p:spPr>
          <a:xfrm rot="16200000">
            <a:off x="521723" y="5375028"/>
            <a:ext cx="1609320" cy="466531"/>
          </a:xfrm>
          <a:prstGeom prst="triangle">
            <a:avLst>
              <a:gd name="adj" fmla="val 77473"/>
            </a:avLst>
          </a:prstGeom>
          <a:solidFill>
            <a:srgbClr val="FF8989"/>
          </a:solidFill>
          <a:ln>
            <a:solidFill>
              <a:srgbClr val="FF8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e 6">
            <a:extLst>
              <a:ext uri="{FF2B5EF4-FFF2-40B4-BE49-F238E27FC236}">
                <a16:creationId xmlns:a16="http://schemas.microsoft.com/office/drawing/2014/main" id="{F90FD109-9359-4E8B-B780-BAD1FAF20BED}"/>
              </a:ext>
            </a:extLst>
          </p:cNvPr>
          <p:cNvGrpSpPr/>
          <p:nvPr/>
        </p:nvGrpSpPr>
        <p:grpSpPr>
          <a:xfrm>
            <a:off x="-107950" y="17616"/>
            <a:ext cx="10637462" cy="869950"/>
            <a:chOff x="-107950" y="17616"/>
            <a:chExt cx="10637462" cy="869950"/>
          </a:xfrm>
        </p:grpSpPr>
        <p:sp>
          <p:nvSpPr>
            <p:cNvPr id="8" name="Ellipse 7">
              <a:extLst>
                <a:ext uri="{FF2B5EF4-FFF2-40B4-BE49-F238E27FC236}">
                  <a16:creationId xmlns:a16="http://schemas.microsoft.com/office/drawing/2014/main" id="{670FED09-ACF2-4200-81F0-467D75424FD6}"/>
                </a:ext>
              </a:extLst>
            </p:cNvPr>
            <p:cNvSpPr/>
            <p:nvPr/>
          </p:nvSpPr>
          <p:spPr>
            <a:xfrm>
              <a:off x="503581" y="17616"/>
              <a:ext cx="869950" cy="8699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8">
              <a:extLst>
                <a:ext uri="{FF2B5EF4-FFF2-40B4-BE49-F238E27FC236}">
                  <a16:creationId xmlns:a16="http://schemas.microsoft.com/office/drawing/2014/main" id="{0838342A-C07C-41D4-9237-89F57546D02A}"/>
                </a:ext>
              </a:extLst>
            </p:cNvPr>
            <p:cNvSpPr txBox="1"/>
            <p:nvPr/>
          </p:nvSpPr>
          <p:spPr>
            <a:xfrm>
              <a:off x="1415364" y="206221"/>
              <a:ext cx="9114148" cy="523220"/>
            </a:xfrm>
            <a:prstGeom prst="rect">
              <a:avLst/>
            </a:prstGeom>
            <a:noFill/>
          </p:spPr>
          <p:txBody>
            <a:bodyPr wrap="square">
              <a:spAutoFit/>
            </a:bodyPr>
            <a:lstStyle/>
            <a:p>
              <a:r>
                <a:rPr lang="fr-FR" sz="2800" b="1" dirty="0" err="1">
                  <a:latin typeface="CMU Serif" panose="02000603000000000000" pitchFamily="2" charset="0"/>
                  <a:ea typeface="CMU Serif" panose="02000603000000000000" pitchFamily="2" charset="0"/>
                  <a:cs typeface="CMU Serif" panose="02000603000000000000" pitchFamily="2" charset="0"/>
                </a:rPr>
                <a:t>Experimental</a:t>
              </a:r>
              <a:r>
                <a:rPr lang="fr-FR" sz="2800" b="1" dirty="0">
                  <a:latin typeface="CMU Serif" panose="02000603000000000000" pitchFamily="2" charset="0"/>
                  <a:ea typeface="CMU Serif" panose="02000603000000000000" pitchFamily="2" charset="0"/>
                  <a:cs typeface="CMU Serif" panose="02000603000000000000" pitchFamily="2" charset="0"/>
                </a:rPr>
                <a:t> Setup – COINTOF VMI</a:t>
              </a:r>
            </a:p>
          </p:txBody>
        </p:sp>
        <p:sp>
          <p:nvSpPr>
            <p:cNvPr id="10" name="Rectangle 9">
              <a:extLst>
                <a:ext uri="{FF2B5EF4-FFF2-40B4-BE49-F238E27FC236}">
                  <a16:creationId xmlns:a16="http://schemas.microsoft.com/office/drawing/2014/main" id="{CA43C26A-14FE-4693-A2D9-BAD726784636}"/>
                </a:ext>
              </a:extLst>
            </p:cNvPr>
            <p:cNvSpPr/>
            <p:nvPr/>
          </p:nvSpPr>
          <p:spPr>
            <a:xfrm>
              <a:off x="-107950" y="412904"/>
              <a:ext cx="844550" cy="13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lipse 10">
              <a:extLst>
                <a:ext uri="{FF2B5EF4-FFF2-40B4-BE49-F238E27FC236}">
                  <a16:creationId xmlns:a16="http://schemas.microsoft.com/office/drawing/2014/main" id="{43F9A16C-95F1-4849-92E6-C4890CE8BA6C}"/>
                </a:ext>
              </a:extLst>
            </p:cNvPr>
            <p:cNvSpPr/>
            <p:nvPr/>
          </p:nvSpPr>
          <p:spPr>
            <a:xfrm>
              <a:off x="611531" y="128741"/>
              <a:ext cx="658469" cy="658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MU Serif" panose="02000603000000000000" pitchFamily="2" charset="0"/>
                  <a:ea typeface="CMU Serif" panose="02000603000000000000" pitchFamily="2" charset="0"/>
                  <a:cs typeface="CMU Serif" panose="02000603000000000000" pitchFamily="2" charset="0"/>
                </a:rPr>
                <a:t>2</a:t>
              </a:r>
            </a:p>
          </p:txBody>
        </p:sp>
      </p:grpSp>
      <p:pic>
        <p:nvPicPr>
          <p:cNvPr id="5" name="Image 4">
            <a:extLst>
              <a:ext uri="{FF2B5EF4-FFF2-40B4-BE49-F238E27FC236}">
                <a16:creationId xmlns:a16="http://schemas.microsoft.com/office/drawing/2014/main" id="{0AB0BC57-23C7-444A-BF46-E9985DC339B9}"/>
              </a:ext>
            </a:extLst>
          </p:cNvPr>
          <p:cNvPicPr>
            <a:picLocks noChangeAspect="1"/>
          </p:cNvPicPr>
          <p:nvPr/>
        </p:nvPicPr>
        <p:blipFill>
          <a:blip r:embed="rId5"/>
          <a:stretch>
            <a:fillRect/>
          </a:stretch>
        </p:blipFill>
        <p:spPr>
          <a:xfrm>
            <a:off x="6096000" y="787210"/>
            <a:ext cx="2060105" cy="3841351"/>
          </a:xfrm>
          <a:prstGeom prst="rect">
            <a:avLst/>
          </a:prstGeom>
        </p:spPr>
      </p:pic>
      <p:sp>
        <p:nvSpPr>
          <p:cNvPr id="13" name="Espace réservé du numéro de diapositive 12">
            <a:extLst>
              <a:ext uri="{FF2B5EF4-FFF2-40B4-BE49-F238E27FC236}">
                <a16:creationId xmlns:a16="http://schemas.microsoft.com/office/drawing/2014/main" id="{81FB27EF-61AD-4224-A4E5-C9A53E6CB9E7}"/>
              </a:ext>
            </a:extLst>
          </p:cNvPr>
          <p:cNvSpPr>
            <a:spLocks noGrp="1"/>
          </p:cNvSpPr>
          <p:nvPr>
            <p:ph type="sldNum" sz="quarter" idx="12"/>
          </p:nvPr>
        </p:nvSpPr>
        <p:spPr/>
        <p:txBody>
          <a:bodyPr/>
          <a:lstStyle/>
          <a:p>
            <a:fld id="{AB713C98-7C4D-4240-8C47-4B7C20CEC074}" type="slidenum">
              <a:rPr lang="en-US" smtClean="0"/>
              <a:t>9</a:t>
            </a:fld>
            <a:endParaRPr lang="en-US"/>
          </a:p>
        </p:txBody>
      </p:sp>
    </p:spTree>
    <p:extLst>
      <p:ext uri="{BB962C8B-B14F-4D97-AF65-F5344CB8AC3E}">
        <p14:creationId xmlns:p14="http://schemas.microsoft.com/office/powerpoint/2010/main" val="423766648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2683</TotalTime>
  <Words>2591</Words>
  <Application>Microsoft Office PowerPoint</Application>
  <PresentationFormat>Grand écran</PresentationFormat>
  <Paragraphs>341</Paragraphs>
  <Slides>28</Slides>
  <Notes>25</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28</vt:i4>
      </vt:variant>
    </vt:vector>
  </HeadingPairs>
  <TitlesOfParts>
    <vt:vector size="37" baseType="lpstr">
      <vt:lpstr>Arial</vt:lpstr>
      <vt:lpstr>Calibri</vt:lpstr>
      <vt:lpstr>Calibri Light</vt:lpstr>
      <vt:lpstr>Cambria Math</vt:lpstr>
      <vt:lpstr>CMU Serif</vt:lpstr>
      <vt:lpstr>Georgia</vt:lpstr>
      <vt:lpstr>Inter</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Hector Lissillour</dc:creator>
  <cp:lastModifiedBy>Hector Lissillour</cp:lastModifiedBy>
  <cp:revision>242</cp:revision>
  <dcterms:created xsi:type="dcterms:W3CDTF">2025-04-07T08:15:24Z</dcterms:created>
  <dcterms:modified xsi:type="dcterms:W3CDTF">2025-04-15T09:03:25Z</dcterms:modified>
</cp:coreProperties>
</file>