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9" r:id="rId4"/>
    <p:sldId id="258" r:id="rId5"/>
    <p:sldId id="260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99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400" autoAdjust="0"/>
  </p:normalViewPr>
  <p:slideViewPr>
    <p:cSldViewPr>
      <p:cViewPr varScale="1">
        <p:scale>
          <a:sx n="71" d="100"/>
          <a:sy n="71" d="100"/>
        </p:scale>
        <p:origin x="1107" y="5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1CF05-82E6-4D26-A647-5773D84A0D2D}" type="datetimeFigureOut">
              <a:rPr lang="fr-FR" smtClean="0"/>
              <a:t>03/04/2025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96285D-B3B0-4B28-9047-41859D38BCC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7824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356992"/>
            <a:ext cx="6400800" cy="2281808"/>
          </a:xfrm>
        </p:spPr>
        <p:txBody>
          <a:bodyPr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 février 2025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A.Besson, Université de Strasbourg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  <p:sp>
        <p:nvSpPr>
          <p:cNvPr id="7" name="Forme libre 6"/>
          <p:cNvSpPr/>
          <p:nvPr userDrawn="1"/>
        </p:nvSpPr>
        <p:spPr>
          <a:xfrm>
            <a:off x="827583" y="2924944"/>
            <a:ext cx="7563275" cy="117581"/>
          </a:xfrm>
          <a:custGeom>
            <a:avLst/>
            <a:gdLst>
              <a:gd name="connsiteX0" fmla="*/ 0 w 7332831"/>
              <a:gd name="connsiteY0" fmla="*/ 17692 h 133929"/>
              <a:gd name="connsiteX1" fmla="*/ 681925 w 7332831"/>
              <a:gd name="connsiteY1" fmla="*/ 17692 h 133929"/>
              <a:gd name="connsiteX2" fmla="*/ 1069383 w 7332831"/>
              <a:gd name="connsiteY2" fmla="*/ 40939 h 133929"/>
              <a:gd name="connsiteX3" fmla="*/ 1286359 w 7332831"/>
              <a:gd name="connsiteY3" fmla="*/ 48688 h 133929"/>
              <a:gd name="connsiteX4" fmla="*/ 1542081 w 7332831"/>
              <a:gd name="connsiteY4" fmla="*/ 64187 h 133929"/>
              <a:gd name="connsiteX5" fmla="*/ 1759057 w 7332831"/>
              <a:gd name="connsiteY5" fmla="*/ 71936 h 133929"/>
              <a:gd name="connsiteX6" fmla="*/ 1991532 w 7332831"/>
              <a:gd name="connsiteY6" fmla="*/ 87434 h 133929"/>
              <a:gd name="connsiteX7" fmla="*/ 2611464 w 7332831"/>
              <a:gd name="connsiteY7" fmla="*/ 110681 h 133929"/>
              <a:gd name="connsiteX8" fmla="*/ 2998922 w 7332831"/>
              <a:gd name="connsiteY8" fmla="*/ 126180 h 133929"/>
              <a:gd name="connsiteX9" fmla="*/ 3432874 w 7332831"/>
              <a:gd name="connsiteY9" fmla="*/ 133929 h 133929"/>
              <a:gd name="connsiteX10" fmla="*/ 4393769 w 7332831"/>
              <a:gd name="connsiteY10" fmla="*/ 118431 h 133929"/>
              <a:gd name="connsiteX11" fmla="*/ 4827722 w 7332831"/>
              <a:gd name="connsiteY11" fmla="*/ 110681 h 133929"/>
              <a:gd name="connsiteX12" fmla="*/ 5711125 w 7332831"/>
              <a:gd name="connsiteY12" fmla="*/ 102932 h 133929"/>
              <a:gd name="connsiteX13" fmla="*/ 5881606 w 7332831"/>
              <a:gd name="connsiteY13" fmla="*/ 87434 h 133929"/>
              <a:gd name="connsiteX14" fmla="*/ 5990094 w 7332831"/>
              <a:gd name="connsiteY14" fmla="*/ 71936 h 133929"/>
              <a:gd name="connsiteX15" fmla="*/ 6300061 w 7332831"/>
              <a:gd name="connsiteY15" fmla="*/ 56437 h 133929"/>
              <a:gd name="connsiteX16" fmla="*/ 6873498 w 7332831"/>
              <a:gd name="connsiteY16" fmla="*/ 64187 h 133929"/>
              <a:gd name="connsiteX17" fmla="*/ 7268705 w 7332831"/>
              <a:gd name="connsiteY17" fmla="*/ 48688 h 133929"/>
              <a:gd name="connsiteX18" fmla="*/ 7299701 w 7332831"/>
              <a:gd name="connsiteY18" fmla="*/ 40939 h 133929"/>
              <a:gd name="connsiteX0" fmla="*/ 0 w 7366770"/>
              <a:gd name="connsiteY0" fmla="*/ 17692 h 133929"/>
              <a:gd name="connsiteX1" fmla="*/ 681925 w 7366770"/>
              <a:gd name="connsiteY1" fmla="*/ 17692 h 133929"/>
              <a:gd name="connsiteX2" fmla="*/ 1069383 w 7366770"/>
              <a:gd name="connsiteY2" fmla="*/ 40939 h 133929"/>
              <a:gd name="connsiteX3" fmla="*/ 1286359 w 7366770"/>
              <a:gd name="connsiteY3" fmla="*/ 48688 h 133929"/>
              <a:gd name="connsiteX4" fmla="*/ 1542081 w 7366770"/>
              <a:gd name="connsiteY4" fmla="*/ 64187 h 133929"/>
              <a:gd name="connsiteX5" fmla="*/ 1759057 w 7366770"/>
              <a:gd name="connsiteY5" fmla="*/ 71936 h 133929"/>
              <a:gd name="connsiteX6" fmla="*/ 1991532 w 7366770"/>
              <a:gd name="connsiteY6" fmla="*/ 87434 h 133929"/>
              <a:gd name="connsiteX7" fmla="*/ 2611464 w 7366770"/>
              <a:gd name="connsiteY7" fmla="*/ 110681 h 133929"/>
              <a:gd name="connsiteX8" fmla="*/ 2998922 w 7366770"/>
              <a:gd name="connsiteY8" fmla="*/ 126180 h 133929"/>
              <a:gd name="connsiteX9" fmla="*/ 3432874 w 7366770"/>
              <a:gd name="connsiteY9" fmla="*/ 133929 h 133929"/>
              <a:gd name="connsiteX10" fmla="*/ 4393769 w 7366770"/>
              <a:gd name="connsiteY10" fmla="*/ 118431 h 133929"/>
              <a:gd name="connsiteX11" fmla="*/ 4827722 w 7366770"/>
              <a:gd name="connsiteY11" fmla="*/ 110681 h 133929"/>
              <a:gd name="connsiteX12" fmla="*/ 5711125 w 7366770"/>
              <a:gd name="connsiteY12" fmla="*/ 102932 h 133929"/>
              <a:gd name="connsiteX13" fmla="*/ 5881606 w 7366770"/>
              <a:gd name="connsiteY13" fmla="*/ 87434 h 133929"/>
              <a:gd name="connsiteX14" fmla="*/ 5990094 w 7366770"/>
              <a:gd name="connsiteY14" fmla="*/ 71936 h 133929"/>
              <a:gd name="connsiteX15" fmla="*/ 6300061 w 7366770"/>
              <a:gd name="connsiteY15" fmla="*/ 56437 h 133929"/>
              <a:gd name="connsiteX16" fmla="*/ 6873498 w 7366770"/>
              <a:gd name="connsiteY16" fmla="*/ 64187 h 133929"/>
              <a:gd name="connsiteX17" fmla="*/ 7268705 w 7366770"/>
              <a:gd name="connsiteY17" fmla="*/ 48688 h 133929"/>
              <a:gd name="connsiteX18" fmla="*/ 7366488 w 7366770"/>
              <a:gd name="connsiteY18" fmla="*/ 97377 h 133929"/>
              <a:gd name="connsiteX19" fmla="*/ 7299701 w 7366770"/>
              <a:gd name="connsiteY19" fmla="*/ 40939 h 133929"/>
              <a:gd name="connsiteX0" fmla="*/ 0 w 7366990"/>
              <a:gd name="connsiteY0" fmla="*/ 17692 h 133929"/>
              <a:gd name="connsiteX1" fmla="*/ 681925 w 7366990"/>
              <a:gd name="connsiteY1" fmla="*/ 17692 h 133929"/>
              <a:gd name="connsiteX2" fmla="*/ 1069383 w 7366990"/>
              <a:gd name="connsiteY2" fmla="*/ 40939 h 133929"/>
              <a:gd name="connsiteX3" fmla="*/ 1286359 w 7366990"/>
              <a:gd name="connsiteY3" fmla="*/ 48688 h 133929"/>
              <a:gd name="connsiteX4" fmla="*/ 1542081 w 7366990"/>
              <a:gd name="connsiteY4" fmla="*/ 64187 h 133929"/>
              <a:gd name="connsiteX5" fmla="*/ 1759057 w 7366990"/>
              <a:gd name="connsiteY5" fmla="*/ 71936 h 133929"/>
              <a:gd name="connsiteX6" fmla="*/ 1991532 w 7366990"/>
              <a:gd name="connsiteY6" fmla="*/ 87434 h 133929"/>
              <a:gd name="connsiteX7" fmla="*/ 2611464 w 7366990"/>
              <a:gd name="connsiteY7" fmla="*/ 110681 h 133929"/>
              <a:gd name="connsiteX8" fmla="*/ 2998922 w 7366990"/>
              <a:gd name="connsiteY8" fmla="*/ 126180 h 133929"/>
              <a:gd name="connsiteX9" fmla="*/ 3432874 w 7366990"/>
              <a:gd name="connsiteY9" fmla="*/ 133929 h 133929"/>
              <a:gd name="connsiteX10" fmla="*/ 4393769 w 7366990"/>
              <a:gd name="connsiteY10" fmla="*/ 118431 h 133929"/>
              <a:gd name="connsiteX11" fmla="*/ 4827722 w 7366990"/>
              <a:gd name="connsiteY11" fmla="*/ 110681 h 133929"/>
              <a:gd name="connsiteX12" fmla="*/ 5711125 w 7366990"/>
              <a:gd name="connsiteY12" fmla="*/ 102932 h 133929"/>
              <a:gd name="connsiteX13" fmla="*/ 5881606 w 7366990"/>
              <a:gd name="connsiteY13" fmla="*/ 87434 h 133929"/>
              <a:gd name="connsiteX14" fmla="*/ 5990094 w 7366990"/>
              <a:gd name="connsiteY14" fmla="*/ 71936 h 133929"/>
              <a:gd name="connsiteX15" fmla="*/ 6300061 w 7366990"/>
              <a:gd name="connsiteY15" fmla="*/ 56437 h 133929"/>
              <a:gd name="connsiteX16" fmla="*/ 6873498 w 7366990"/>
              <a:gd name="connsiteY16" fmla="*/ 64187 h 133929"/>
              <a:gd name="connsiteX17" fmla="*/ 7268705 w 7366990"/>
              <a:gd name="connsiteY17" fmla="*/ 48688 h 133929"/>
              <a:gd name="connsiteX18" fmla="*/ 7366488 w 7366990"/>
              <a:gd name="connsiteY18" fmla="*/ 97377 h 133929"/>
              <a:gd name="connsiteX19" fmla="*/ 7330698 w 7366990"/>
              <a:gd name="connsiteY19" fmla="*/ 64186 h 133929"/>
              <a:gd name="connsiteX0" fmla="*/ 0 w 7366990"/>
              <a:gd name="connsiteY0" fmla="*/ 17692 h 133929"/>
              <a:gd name="connsiteX1" fmla="*/ 681925 w 7366990"/>
              <a:gd name="connsiteY1" fmla="*/ 17692 h 133929"/>
              <a:gd name="connsiteX2" fmla="*/ 1069383 w 7366990"/>
              <a:gd name="connsiteY2" fmla="*/ 40939 h 133929"/>
              <a:gd name="connsiteX3" fmla="*/ 1286359 w 7366990"/>
              <a:gd name="connsiteY3" fmla="*/ 48688 h 133929"/>
              <a:gd name="connsiteX4" fmla="*/ 1542081 w 7366990"/>
              <a:gd name="connsiteY4" fmla="*/ 64187 h 133929"/>
              <a:gd name="connsiteX5" fmla="*/ 1759057 w 7366990"/>
              <a:gd name="connsiteY5" fmla="*/ 71936 h 133929"/>
              <a:gd name="connsiteX6" fmla="*/ 1991532 w 7366990"/>
              <a:gd name="connsiteY6" fmla="*/ 87434 h 133929"/>
              <a:gd name="connsiteX7" fmla="*/ 2611464 w 7366990"/>
              <a:gd name="connsiteY7" fmla="*/ 110681 h 133929"/>
              <a:gd name="connsiteX8" fmla="*/ 2998922 w 7366990"/>
              <a:gd name="connsiteY8" fmla="*/ 126180 h 133929"/>
              <a:gd name="connsiteX9" fmla="*/ 3432874 w 7366990"/>
              <a:gd name="connsiteY9" fmla="*/ 133929 h 133929"/>
              <a:gd name="connsiteX10" fmla="*/ 4393769 w 7366990"/>
              <a:gd name="connsiteY10" fmla="*/ 118431 h 133929"/>
              <a:gd name="connsiteX11" fmla="*/ 4827722 w 7366990"/>
              <a:gd name="connsiteY11" fmla="*/ 110681 h 133929"/>
              <a:gd name="connsiteX12" fmla="*/ 5711125 w 7366990"/>
              <a:gd name="connsiteY12" fmla="*/ 102932 h 133929"/>
              <a:gd name="connsiteX13" fmla="*/ 5881606 w 7366990"/>
              <a:gd name="connsiteY13" fmla="*/ 87434 h 133929"/>
              <a:gd name="connsiteX14" fmla="*/ 5990094 w 7366990"/>
              <a:gd name="connsiteY14" fmla="*/ 71936 h 133929"/>
              <a:gd name="connsiteX15" fmla="*/ 6323309 w 7366990"/>
              <a:gd name="connsiteY15" fmla="*/ 110681 h 133929"/>
              <a:gd name="connsiteX16" fmla="*/ 6873498 w 7366990"/>
              <a:gd name="connsiteY16" fmla="*/ 64187 h 133929"/>
              <a:gd name="connsiteX17" fmla="*/ 7268705 w 7366990"/>
              <a:gd name="connsiteY17" fmla="*/ 48688 h 133929"/>
              <a:gd name="connsiteX18" fmla="*/ 7366488 w 7366990"/>
              <a:gd name="connsiteY18" fmla="*/ 97377 h 133929"/>
              <a:gd name="connsiteX19" fmla="*/ 7330698 w 7366990"/>
              <a:gd name="connsiteY19" fmla="*/ 64186 h 133929"/>
              <a:gd name="connsiteX0" fmla="*/ 0 w 7366990"/>
              <a:gd name="connsiteY0" fmla="*/ 17692 h 133929"/>
              <a:gd name="connsiteX1" fmla="*/ 681925 w 7366990"/>
              <a:gd name="connsiteY1" fmla="*/ 17692 h 133929"/>
              <a:gd name="connsiteX2" fmla="*/ 1069383 w 7366990"/>
              <a:gd name="connsiteY2" fmla="*/ 40939 h 133929"/>
              <a:gd name="connsiteX3" fmla="*/ 1286359 w 7366990"/>
              <a:gd name="connsiteY3" fmla="*/ 48688 h 133929"/>
              <a:gd name="connsiteX4" fmla="*/ 1542081 w 7366990"/>
              <a:gd name="connsiteY4" fmla="*/ 64187 h 133929"/>
              <a:gd name="connsiteX5" fmla="*/ 1759057 w 7366990"/>
              <a:gd name="connsiteY5" fmla="*/ 71936 h 133929"/>
              <a:gd name="connsiteX6" fmla="*/ 1991532 w 7366990"/>
              <a:gd name="connsiteY6" fmla="*/ 87434 h 133929"/>
              <a:gd name="connsiteX7" fmla="*/ 2611464 w 7366990"/>
              <a:gd name="connsiteY7" fmla="*/ 110681 h 133929"/>
              <a:gd name="connsiteX8" fmla="*/ 2998922 w 7366990"/>
              <a:gd name="connsiteY8" fmla="*/ 126180 h 133929"/>
              <a:gd name="connsiteX9" fmla="*/ 3432874 w 7366990"/>
              <a:gd name="connsiteY9" fmla="*/ 133929 h 133929"/>
              <a:gd name="connsiteX10" fmla="*/ 4393769 w 7366990"/>
              <a:gd name="connsiteY10" fmla="*/ 118431 h 133929"/>
              <a:gd name="connsiteX11" fmla="*/ 4827722 w 7366990"/>
              <a:gd name="connsiteY11" fmla="*/ 110681 h 133929"/>
              <a:gd name="connsiteX12" fmla="*/ 5711125 w 7366990"/>
              <a:gd name="connsiteY12" fmla="*/ 102932 h 133929"/>
              <a:gd name="connsiteX13" fmla="*/ 5881606 w 7366990"/>
              <a:gd name="connsiteY13" fmla="*/ 87434 h 133929"/>
              <a:gd name="connsiteX14" fmla="*/ 5990094 w 7366990"/>
              <a:gd name="connsiteY14" fmla="*/ 110682 h 133929"/>
              <a:gd name="connsiteX15" fmla="*/ 6323309 w 7366990"/>
              <a:gd name="connsiteY15" fmla="*/ 110681 h 133929"/>
              <a:gd name="connsiteX16" fmla="*/ 6873498 w 7366990"/>
              <a:gd name="connsiteY16" fmla="*/ 64187 h 133929"/>
              <a:gd name="connsiteX17" fmla="*/ 7268705 w 7366990"/>
              <a:gd name="connsiteY17" fmla="*/ 48688 h 133929"/>
              <a:gd name="connsiteX18" fmla="*/ 7366488 w 7366990"/>
              <a:gd name="connsiteY18" fmla="*/ 97377 h 133929"/>
              <a:gd name="connsiteX19" fmla="*/ 7330698 w 7366990"/>
              <a:gd name="connsiteY19" fmla="*/ 64186 h 133929"/>
              <a:gd name="connsiteX0" fmla="*/ 0 w 7366990"/>
              <a:gd name="connsiteY0" fmla="*/ 17692 h 133929"/>
              <a:gd name="connsiteX1" fmla="*/ 681925 w 7366990"/>
              <a:gd name="connsiteY1" fmla="*/ 17692 h 133929"/>
              <a:gd name="connsiteX2" fmla="*/ 1069383 w 7366990"/>
              <a:gd name="connsiteY2" fmla="*/ 40939 h 133929"/>
              <a:gd name="connsiteX3" fmla="*/ 1286359 w 7366990"/>
              <a:gd name="connsiteY3" fmla="*/ 48688 h 133929"/>
              <a:gd name="connsiteX4" fmla="*/ 1542081 w 7366990"/>
              <a:gd name="connsiteY4" fmla="*/ 64187 h 133929"/>
              <a:gd name="connsiteX5" fmla="*/ 1759057 w 7366990"/>
              <a:gd name="connsiteY5" fmla="*/ 71936 h 133929"/>
              <a:gd name="connsiteX6" fmla="*/ 1991532 w 7366990"/>
              <a:gd name="connsiteY6" fmla="*/ 87434 h 133929"/>
              <a:gd name="connsiteX7" fmla="*/ 2611464 w 7366990"/>
              <a:gd name="connsiteY7" fmla="*/ 110681 h 133929"/>
              <a:gd name="connsiteX8" fmla="*/ 2998922 w 7366990"/>
              <a:gd name="connsiteY8" fmla="*/ 126180 h 133929"/>
              <a:gd name="connsiteX9" fmla="*/ 3432874 w 7366990"/>
              <a:gd name="connsiteY9" fmla="*/ 133929 h 133929"/>
              <a:gd name="connsiteX10" fmla="*/ 4393769 w 7366990"/>
              <a:gd name="connsiteY10" fmla="*/ 118431 h 133929"/>
              <a:gd name="connsiteX11" fmla="*/ 4827722 w 7366990"/>
              <a:gd name="connsiteY11" fmla="*/ 110681 h 133929"/>
              <a:gd name="connsiteX12" fmla="*/ 5711125 w 7366990"/>
              <a:gd name="connsiteY12" fmla="*/ 102932 h 133929"/>
              <a:gd name="connsiteX13" fmla="*/ 5881606 w 7366990"/>
              <a:gd name="connsiteY13" fmla="*/ 87434 h 133929"/>
              <a:gd name="connsiteX14" fmla="*/ 5990094 w 7366990"/>
              <a:gd name="connsiteY14" fmla="*/ 110682 h 133929"/>
              <a:gd name="connsiteX15" fmla="*/ 6323309 w 7366990"/>
              <a:gd name="connsiteY15" fmla="*/ 110681 h 133929"/>
              <a:gd name="connsiteX16" fmla="*/ 6873498 w 7366990"/>
              <a:gd name="connsiteY16" fmla="*/ 64187 h 133929"/>
              <a:gd name="connsiteX17" fmla="*/ 7268705 w 7366990"/>
              <a:gd name="connsiteY17" fmla="*/ 48688 h 133929"/>
              <a:gd name="connsiteX18" fmla="*/ 7366488 w 7366990"/>
              <a:gd name="connsiteY18" fmla="*/ 97377 h 133929"/>
              <a:gd name="connsiteX19" fmla="*/ 7330698 w 7366990"/>
              <a:gd name="connsiteY19" fmla="*/ 64186 h 133929"/>
              <a:gd name="connsiteX0" fmla="*/ 0 w 7366990"/>
              <a:gd name="connsiteY0" fmla="*/ 17692 h 133929"/>
              <a:gd name="connsiteX1" fmla="*/ 681925 w 7366990"/>
              <a:gd name="connsiteY1" fmla="*/ 17692 h 133929"/>
              <a:gd name="connsiteX2" fmla="*/ 1069383 w 7366990"/>
              <a:gd name="connsiteY2" fmla="*/ 40939 h 133929"/>
              <a:gd name="connsiteX3" fmla="*/ 1286359 w 7366990"/>
              <a:gd name="connsiteY3" fmla="*/ 48688 h 133929"/>
              <a:gd name="connsiteX4" fmla="*/ 1542081 w 7366990"/>
              <a:gd name="connsiteY4" fmla="*/ 64187 h 133929"/>
              <a:gd name="connsiteX5" fmla="*/ 1759057 w 7366990"/>
              <a:gd name="connsiteY5" fmla="*/ 71936 h 133929"/>
              <a:gd name="connsiteX6" fmla="*/ 1991532 w 7366990"/>
              <a:gd name="connsiteY6" fmla="*/ 87434 h 133929"/>
              <a:gd name="connsiteX7" fmla="*/ 2611464 w 7366990"/>
              <a:gd name="connsiteY7" fmla="*/ 110681 h 133929"/>
              <a:gd name="connsiteX8" fmla="*/ 2998922 w 7366990"/>
              <a:gd name="connsiteY8" fmla="*/ 126180 h 133929"/>
              <a:gd name="connsiteX9" fmla="*/ 3432874 w 7366990"/>
              <a:gd name="connsiteY9" fmla="*/ 133929 h 133929"/>
              <a:gd name="connsiteX10" fmla="*/ 4393769 w 7366990"/>
              <a:gd name="connsiteY10" fmla="*/ 118431 h 133929"/>
              <a:gd name="connsiteX11" fmla="*/ 4827722 w 7366990"/>
              <a:gd name="connsiteY11" fmla="*/ 110681 h 133929"/>
              <a:gd name="connsiteX12" fmla="*/ 5711125 w 7366990"/>
              <a:gd name="connsiteY12" fmla="*/ 102932 h 133929"/>
              <a:gd name="connsiteX13" fmla="*/ 5881606 w 7366990"/>
              <a:gd name="connsiteY13" fmla="*/ 87434 h 133929"/>
              <a:gd name="connsiteX14" fmla="*/ 5990094 w 7366990"/>
              <a:gd name="connsiteY14" fmla="*/ 110682 h 133929"/>
              <a:gd name="connsiteX15" fmla="*/ 6323309 w 7366990"/>
              <a:gd name="connsiteY15" fmla="*/ 110681 h 133929"/>
              <a:gd name="connsiteX16" fmla="*/ 6873498 w 7366990"/>
              <a:gd name="connsiteY16" fmla="*/ 102933 h 133929"/>
              <a:gd name="connsiteX17" fmla="*/ 7268705 w 7366990"/>
              <a:gd name="connsiteY17" fmla="*/ 48688 h 133929"/>
              <a:gd name="connsiteX18" fmla="*/ 7366488 w 7366990"/>
              <a:gd name="connsiteY18" fmla="*/ 97377 h 133929"/>
              <a:gd name="connsiteX19" fmla="*/ 7330698 w 7366990"/>
              <a:gd name="connsiteY19" fmla="*/ 64186 h 133929"/>
              <a:gd name="connsiteX0" fmla="*/ 0 w 7366990"/>
              <a:gd name="connsiteY0" fmla="*/ 17692 h 133929"/>
              <a:gd name="connsiteX1" fmla="*/ 681925 w 7366990"/>
              <a:gd name="connsiteY1" fmla="*/ 17692 h 133929"/>
              <a:gd name="connsiteX2" fmla="*/ 1069383 w 7366990"/>
              <a:gd name="connsiteY2" fmla="*/ 40939 h 133929"/>
              <a:gd name="connsiteX3" fmla="*/ 1286359 w 7366990"/>
              <a:gd name="connsiteY3" fmla="*/ 48688 h 133929"/>
              <a:gd name="connsiteX4" fmla="*/ 1542081 w 7366990"/>
              <a:gd name="connsiteY4" fmla="*/ 64187 h 133929"/>
              <a:gd name="connsiteX5" fmla="*/ 1759057 w 7366990"/>
              <a:gd name="connsiteY5" fmla="*/ 71936 h 133929"/>
              <a:gd name="connsiteX6" fmla="*/ 1991532 w 7366990"/>
              <a:gd name="connsiteY6" fmla="*/ 87434 h 133929"/>
              <a:gd name="connsiteX7" fmla="*/ 2611464 w 7366990"/>
              <a:gd name="connsiteY7" fmla="*/ 110681 h 133929"/>
              <a:gd name="connsiteX8" fmla="*/ 2998922 w 7366990"/>
              <a:gd name="connsiteY8" fmla="*/ 126180 h 133929"/>
              <a:gd name="connsiteX9" fmla="*/ 3432874 w 7366990"/>
              <a:gd name="connsiteY9" fmla="*/ 133929 h 133929"/>
              <a:gd name="connsiteX10" fmla="*/ 4393769 w 7366990"/>
              <a:gd name="connsiteY10" fmla="*/ 118431 h 133929"/>
              <a:gd name="connsiteX11" fmla="*/ 4827722 w 7366990"/>
              <a:gd name="connsiteY11" fmla="*/ 110681 h 133929"/>
              <a:gd name="connsiteX12" fmla="*/ 5711125 w 7366990"/>
              <a:gd name="connsiteY12" fmla="*/ 102932 h 133929"/>
              <a:gd name="connsiteX13" fmla="*/ 5881606 w 7366990"/>
              <a:gd name="connsiteY13" fmla="*/ 87434 h 133929"/>
              <a:gd name="connsiteX14" fmla="*/ 5990094 w 7366990"/>
              <a:gd name="connsiteY14" fmla="*/ 110682 h 133929"/>
              <a:gd name="connsiteX15" fmla="*/ 6323309 w 7366990"/>
              <a:gd name="connsiteY15" fmla="*/ 110681 h 133929"/>
              <a:gd name="connsiteX16" fmla="*/ 6873498 w 7366990"/>
              <a:gd name="connsiteY16" fmla="*/ 102933 h 133929"/>
              <a:gd name="connsiteX17" fmla="*/ 7260956 w 7366990"/>
              <a:gd name="connsiteY17" fmla="*/ 118431 h 133929"/>
              <a:gd name="connsiteX18" fmla="*/ 7366488 w 7366990"/>
              <a:gd name="connsiteY18" fmla="*/ 97377 h 133929"/>
              <a:gd name="connsiteX19" fmla="*/ 7330698 w 7366990"/>
              <a:gd name="connsiteY19" fmla="*/ 64186 h 133929"/>
              <a:gd name="connsiteX0" fmla="*/ 0 w 7563255"/>
              <a:gd name="connsiteY0" fmla="*/ 17692 h 133929"/>
              <a:gd name="connsiteX1" fmla="*/ 681925 w 7563255"/>
              <a:gd name="connsiteY1" fmla="*/ 17692 h 133929"/>
              <a:gd name="connsiteX2" fmla="*/ 1069383 w 7563255"/>
              <a:gd name="connsiteY2" fmla="*/ 40939 h 133929"/>
              <a:gd name="connsiteX3" fmla="*/ 1286359 w 7563255"/>
              <a:gd name="connsiteY3" fmla="*/ 48688 h 133929"/>
              <a:gd name="connsiteX4" fmla="*/ 1542081 w 7563255"/>
              <a:gd name="connsiteY4" fmla="*/ 64187 h 133929"/>
              <a:gd name="connsiteX5" fmla="*/ 1759057 w 7563255"/>
              <a:gd name="connsiteY5" fmla="*/ 71936 h 133929"/>
              <a:gd name="connsiteX6" fmla="*/ 1991532 w 7563255"/>
              <a:gd name="connsiteY6" fmla="*/ 87434 h 133929"/>
              <a:gd name="connsiteX7" fmla="*/ 2611464 w 7563255"/>
              <a:gd name="connsiteY7" fmla="*/ 110681 h 133929"/>
              <a:gd name="connsiteX8" fmla="*/ 2998922 w 7563255"/>
              <a:gd name="connsiteY8" fmla="*/ 126180 h 133929"/>
              <a:gd name="connsiteX9" fmla="*/ 3432874 w 7563255"/>
              <a:gd name="connsiteY9" fmla="*/ 133929 h 133929"/>
              <a:gd name="connsiteX10" fmla="*/ 4393769 w 7563255"/>
              <a:gd name="connsiteY10" fmla="*/ 118431 h 133929"/>
              <a:gd name="connsiteX11" fmla="*/ 4827722 w 7563255"/>
              <a:gd name="connsiteY11" fmla="*/ 110681 h 133929"/>
              <a:gd name="connsiteX12" fmla="*/ 5711125 w 7563255"/>
              <a:gd name="connsiteY12" fmla="*/ 102932 h 133929"/>
              <a:gd name="connsiteX13" fmla="*/ 5881606 w 7563255"/>
              <a:gd name="connsiteY13" fmla="*/ 87434 h 133929"/>
              <a:gd name="connsiteX14" fmla="*/ 5990094 w 7563255"/>
              <a:gd name="connsiteY14" fmla="*/ 110682 h 133929"/>
              <a:gd name="connsiteX15" fmla="*/ 6323309 w 7563255"/>
              <a:gd name="connsiteY15" fmla="*/ 110681 h 133929"/>
              <a:gd name="connsiteX16" fmla="*/ 6873498 w 7563255"/>
              <a:gd name="connsiteY16" fmla="*/ 102933 h 133929"/>
              <a:gd name="connsiteX17" fmla="*/ 7260956 w 7563255"/>
              <a:gd name="connsiteY17" fmla="*/ 118431 h 133929"/>
              <a:gd name="connsiteX18" fmla="*/ 7366488 w 7563255"/>
              <a:gd name="connsiteY18" fmla="*/ 97377 h 133929"/>
              <a:gd name="connsiteX19" fmla="*/ 7563173 w 7563255"/>
              <a:gd name="connsiteY19" fmla="*/ 133928 h 133929"/>
              <a:gd name="connsiteX0" fmla="*/ 0 w 7563255"/>
              <a:gd name="connsiteY0" fmla="*/ 24591 h 117581"/>
              <a:gd name="connsiteX1" fmla="*/ 681925 w 7563255"/>
              <a:gd name="connsiteY1" fmla="*/ 1344 h 117581"/>
              <a:gd name="connsiteX2" fmla="*/ 1069383 w 7563255"/>
              <a:gd name="connsiteY2" fmla="*/ 24591 h 117581"/>
              <a:gd name="connsiteX3" fmla="*/ 1286359 w 7563255"/>
              <a:gd name="connsiteY3" fmla="*/ 32340 h 117581"/>
              <a:gd name="connsiteX4" fmla="*/ 1542081 w 7563255"/>
              <a:gd name="connsiteY4" fmla="*/ 47839 h 117581"/>
              <a:gd name="connsiteX5" fmla="*/ 1759057 w 7563255"/>
              <a:gd name="connsiteY5" fmla="*/ 55588 h 117581"/>
              <a:gd name="connsiteX6" fmla="*/ 1991532 w 7563255"/>
              <a:gd name="connsiteY6" fmla="*/ 71086 h 117581"/>
              <a:gd name="connsiteX7" fmla="*/ 2611464 w 7563255"/>
              <a:gd name="connsiteY7" fmla="*/ 94333 h 117581"/>
              <a:gd name="connsiteX8" fmla="*/ 2998922 w 7563255"/>
              <a:gd name="connsiteY8" fmla="*/ 109832 h 117581"/>
              <a:gd name="connsiteX9" fmla="*/ 3432874 w 7563255"/>
              <a:gd name="connsiteY9" fmla="*/ 117581 h 117581"/>
              <a:gd name="connsiteX10" fmla="*/ 4393769 w 7563255"/>
              <a:gd name="connsiteY10" fmla="*/ 102083 h 117581"/>
              <a:gd name="connsiteX11" fmla="*/ 4827722 w 7563255"/>
              <a:gd name="connsiteY11" fmla="*/ 94333 h 117581"/>
              <a:gd name="connsiteX12" fmla="*/ 5711125 w 7563255"/>
              <a:gd name="connsiteY12" fmla="*/ 86584 h 117581"/>
              <a:gd name="connsiteX13" fmla="*/ 5881606 w 7563255"/>
              <a:gd name="connsiteY13" fmla="*/ 71086 h 117581"/>
              <a:gd name="connsiteX14" fmla="*/ 5990094 w 7563255"/>
              <a:gd name="connsiteY14" fmla="*/ 94334 h 117581"/>
              <a:gd name="connsiteX15" fmla="*/ 6323309 w 7563255"/>
              <a:gd name="connsiteY15" fmla="*/ 94333 h 117581"/>
              <a:gd name="connsiteX16" fmla="*/ 6873498 w 7563255"/>
              <a:gd name="connsiteY16" fmla="*/ 86585 h 117581"/>
              <a:gd name="connsiteX17" fmla="*/ 7260956 w 7563255"/>
              <a:gd name="connsiteY17" fmla="*/ 102083 h 117581"/>
              <a:gd name="connsiteX18" fmla="*/ 7366488 w 7563255"/>
              <a:gd name="connsiteY18" fmla="*/ 81029 h 117581"/>
              <a:gd name="connsiteX19" fmla="*/ 7563173 w 7563255"/>
              <a:gd name="connsiteY19" fmla="*/ 117580 h 117581"/>
              <a:gd name="connsiteX0" fmla="*/ 0 w 7563255"/>
              <a:gd name="connsiteY0" fmla="*/ 24591 h 117581"/>
              <a:gd name="connsiteX1" fmla="*/ 681925 w 7563255"/>
              <a:gd name="connsiteY1" fmla="*/ 1344 h 117581"/>
              <a:gd name="connsiteX2" fmla="*/ 1069383 w 7563255"/>
              <a:gd name="connsiteY2" fmla="*/ 24591 h 117581"/>
              <a:gd name="connsiteX3" fmla="*/ 1286359 w 7563255"/>
              <a:gd name="connsiteY3" fmla="*/ 32340 h 117581"/>
              <a:gd name="connsiteX4" fmla="*/ 1542081 w 7563255"/>
              <a:gd name="connsiteY4" fmla="*/ 47839 h 117581"/>
              <a:gd name="connsiteX5" fmla="*/ 1759057 w 7563255"/>
              <a:gd name="connsiteY5" fmla="*/ 55588 h 117581"/>
              <a:gd name="connsiteX6" fmla="*/ 1991532 w 7563255"/>
              <a:gd name="connsiteY6" fmla="*/ 71086 h 117581"/>
              <a:gd name="connsiteX7" fmla="*/ 2611464 w 7563255"/>
              <a:gd name="connsiteY7" fmla="*/ 94333 h 117581"/>
              <a:gd name="connsiteX8" fmla="*/ 2998922 w 7563255"/>
              <a:gd name="connsiteY8" fmla="*/ 109832 h 117581"/>
              <a:gd name="connsiteX9" fmla="*/ 3432874 w 7563255"/>
              <a:gd name="connsiteY9" fmla="*/ 117581 h 117581"/>
              <a:gd name="connsiteX10" fmla="*/ 4393769 w 7563255"/>
              <a:gd name="connsiteY10" fmla="*/ 102083 h 117581"/>
              <a:gd name="connsiteX11" fmla="*/ 4827722 w 7563255"/>
              <a:gd name="connsiteY11" fmla="*/ 94333 h 117581"/>
              <a:gd name="connsiteX12" fmla="*/ 5408909 w 7563255"/>
              <a:gd name="connsiteY12" fmla="*/ 102082 h 117581"/>
              <a:gd name="connsiteX13" fmla="*/ 5881606 w 7563255"/>
              <a:gd name="connsiteY13" fmla="*/ 71086 h 117581"/>
              <a:gd name="connsiteX14" fmla="*/ 5990094 w 7563255"/>
              <a:gd name="connsiteY14" fmla="*/ 94334 h 117581"/>
              <a:gd name="connsiteX15" fmla="*/ 6323309 w 7563255"/>
              <a:gd name="connsiteY15" fmla="*/ 94333 h 117581"/>
              <a:gd name="connsiteX16" fmla="*/ 6873498 w 7563255"/>
              <a:gd name="connsiteY16" fmla="*/ 86585 h 117581"/>
              <a:gd name="connsiteX17" fmla="*/ 7260956 w 7563255"/>
              <a:gd name="connsiteY17" fmla="*/ 102083 h 117581"/>
              <a:gd name="connsiteX18" fmla="*/ 7366488 w 7563255"/>
              <a:gd name="connsiteY18" fmla="*/ 81029 h 117581"/>
              <a:gd name="connsiteX19" fmla="*/ 7563173 w 7563255"/>
              <a:gd name="connsiteY19" fmla="*/ 117580 h 117581"/>
              <a:gd name="connsiteX0" fmla="*/ 0 w 7563255"/>
              <a:gd name="connsiteY0" fmla="*/ 24591 h 117581"/>
              <a:gd name="connsiteX1" fmla="*/ 681925 w 7563255"/>
              <a:gd name="connsiteY1" fmla="*/ 1344 h 117581"/>
              <a:gd name="connsiteX2" fmla="*/ 1069383 w 7563255"/>
              <a:gd name="connsiteY2" fmla="*/ 24591 h 117581"/>
              <a:gd name="connsiteX3" fmla="*/ 1286359 w 7563255"/>
              <a:gd name="connsiteY3" fmla="*/ 32340 h 117581"/>
              <a:gd name="connsiteX4" fmla="*/ 1542081 w 7563255"/>
              <a:gd name="connsiteY4" fmla="*/ 47839 h 117581"/>
              <a:gd name="connsiteX5" fmla="*/ 1759057 w 7563255"/>
              <a:gd name="connsiteY5" fmla="*/ 55588 h 117581"/>
              <a:gd name="connsiteX6" fmla="*/ 1991532 w 7563255"/>
              <a:gd name="connsiteY6" fmla="*/ 71086 h 117581"/>
              <a:gd name="connsiteX7" fmla="*/ 2611464 w 7563255"/>
              <a:gd name="connsiteY7" fmla="*/ 94333 h 117581"/>
              <a:gd name="connsiteX8" fmla="*/ 2998922 w 7563255"/>
              <a:gd name="connsiteY8" fmla="*/ 109832 h 117581"/>
              <a:gd name="connsiteX9" fmla="*/ 3432874 w 7563255"/>
              <a:gd name="connsiteY9" fmla="*/ 117581 h 117581"/>
              <a:gd name="connsiteX10" fmla="*/ 4393769 w 7563255"/>
              <a:gd name="connsiteY10" fmla="*/ 102083 h 117581"/>
              <a:gd name="connsiteX11" fmla="*/ 4827722 w 7563255"/>
              <a:gd name="connsiteY11" fmla="*/ 94333 h 117581"/>
              <a:gd name="connsiteX12" fmla="*/ 5408909 w 7563255"/>
              <a:gd name="connsiteY12" fmla="*/ 102082 h 117581"/>
              <a:gd name="connsiteX13" fmla="*/ 5780867 w 7563255"/>
              <a:gd name="connsiteY13" fmla="*/ 94334 h 117581"/>
              <a:gd name="connsiteX14" fmla="*/ 5990094 w 7563255"/>
              <a:gd name="connsiteY14" fmla="*/ 94334 h 117581"/>
              <a:gd name="connsiteX15" fmla="*/ 6323309 w 7563255"/>
              <a:gd name="connsiteY15" fmla="*/ 94333 h 117581"/>
              <a:gd name="connsiteX16" fmla="*/ 6873498 w 7563255"/>
              <a:gd name="connsiteY16" fmla="*/ 86585 h 117581"/>
              <a:gd name="connsiteX17" fmla="*/ 7260956 w 7563255"/>
              <a:gd name="connsiteY17" fmla="*/ 102083 h 117581"/>
              <a:gd name="connsiteX18" fmla="*/ 7366488 w 7563255"/>
              <a:gd name="connsiteY18" fmla="*/ 81029 h 117581"/>
              <a:gd name="connsiteX19" fmla="*/ 7563173 w 7563255"/>
              <a:gd name="connsiteY19" fmla="*/ 117580 h 117581"/>
              <a:gd name="connsiteX0" fmla="*/ 0 w 7563275"/>
              <a:gd name="connsiteY0" fmla="*/ 24591 h 117581"/>
              <a:gd name="connsiteX1" fmla="*/ 681925 w 7563275"/>
              <a:gd name="connsiteY1" fmla="*/ 1344 h 117581"/>
              <a:gd name="connsiteX2" fmla="*/ 1069383 w 7563275"/>
              <a:gd name="connsiteY2" fmla="*/ 24591 h 117581"/>
              <a:gd name="connsiteX3" fmla="*/ 1286359 w 7563275"/>
              <a:gd name="connsiteY3" fmla="*/ 32340 h 117581"/>
              <a:gd name="connsiteX4" fmla="*/ 1542081 w 7563275"/>
              <a:gd name="connsiteY4" fmla="*/ 47839 h 117581"/>
              <a:gd name="connsiteX5" fmla="*/ 1759057 w 7563275"/>
              <a:gd name="connsiteY5" fmla="*/ 55588 h 117581"/>
              <a:gd name="connsiteX6" fmla="*/ 1991532 w 7563275"/>
              <a:gd name="connsiteY6" fmla="*/ 71086 h 117581"/>
              <a:gd name="connsiteX7" fmla="*/ 2611464 w 7563275"/>
              <a:gd name="connsiteY7" fmla="*/ 94333 h 117581"/>
              <a:gd name="connsiteX8" fmla="*/ 2998922 w 7563275"/>
              <a:gd name="connsiteY8" fmla="*/ 109832 h 117581"/>
              <a:gd name="connsiteX9" fmla="*/ 3432874 w 7563275"/>
              <a:gd name="connsiteY9" fmla="*/ 117581 h 117581"/>
              <a:gd name="connsiteX10" fmla="*/ 4393769 w 7563275"/>
              <a:gd name="connsiteY10" fmla="*/ 102083 h 117581"/>
              <a:gd name="connsiteX11" fmla="*/ 4827722 w 7563275"/>
              <a:gd name="connsiteY11" fmla="*/ 94333 h 117581"/>
              <a:gd name="connsiteX12" fmla="*/ 5408909 w 7563275"/>
              <a:gd name="connsiteY12" fmla="*/ 102082 h 117581"/>
              <a:gd name="connsiteX13" fmla="*/ 5780867 w 7563275"/>
              <a:gd name="connsiteY13" fmla="*/ 94334 h 117581"/>
              <a:gd name="connsiteX14" fmla="*/ 5990094 w 7563275"/>
              <a:gd name="connsiteY14" fmla="*/ 94334 h 117581"/>
              <a:gd name="connsiteX15" fmla="*/ 6323309 w 7563275"/>
              <a:gd name="connsiteY15" fmla="*/ 94333 h 117581"/>
              <a:gd name="connsiteX16" fmla="*/ 6873498 w 7563275"/>
              <a:gd name="connsiteY16" fmla="*/ 86585 h 117581"/>
              <a:gd name="connsiteX17" fmla="*/ 7260956 w 7563275"/>
              <a:gd name="connsiteY17" fmla="*/ 102083 h 117581"/>
              <a:gd name="connsiteX18" fmla="*/ 7405234 w 7563275"/>
              <a:gd name="connsiteY18" fmla="*/ 96528 h 117581"/>
              <a:gd name="connsiteX19" fmla="*/ 7563173 w 7563275"/>
              <a:gd name="connsiteY19" fmla="*/ 117580 h 117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563275" h="117581">
                <a:moveTo>
                  <a:pt x="0" y="24591"/>
                </a:moveTo>
                <a:cubicBezTo>
                  <a:pt x="263884" y="-8398"/>
                  <a:pt x="503695" y="1344"/>
                  <a:pt x="681925" y="1344"/>
                </a:cubicBezTo>
                <a:cubicBezTo>
                  <a:pt x="860155" y="1344"/>
                  <a:pt x="887382" y="14841"/>
                  <a:pt x="1069383" y="24591"/>
                </a:cubicBezTo>
                <a:cubicBezTo>
                  <a:pt x="1141651" y="28462"/>
                  <a:pt x="1214075" y="28785"/>
                  <a:pt x="1286359" y="32340"/>
                </a:cubicBezTo>
                <a:cubicBezTo>
                  <a:pt x="1371653" y="36535"/>
                  <a:pt x="1456787" y="43644"/>
                  <a:pt x="1542081" y="47839"/>
                </a:cubicBezTo>
                <a:cubicBezTo>
                  <a:pt x="1614365" y="51394"/>
                  <a:pt x="1686782" y="51850"/>
                  <a:pt x="1759057" y="55588"/>
                </a:cubicBezTo>
                <a:cubicBezTo>
                  <a:pt x="1836617" y="59600"/>
                  <a:pt x="1913948" y="67560"/>
                  <a:pt x="1991532" y="71086"/>
                </a:cubicBezTo>
                <a:lnTo>
                  <a:pt x="2611464" y="94333"/>
                </a:lnTo>
                <a:cubicBezTo>
                  <a:pt x="2740624" y="99301"/>
                  <a:pt x="2869687" y="107524"/>
                  <a:pt x="2998922" y="109832"/>
                </a:cubicBezTo>
                <a:lnTo>
                  <a:pt x="3432874" y="117581"/>
                </a:lnTo>
                <a:lnTo>
                  <a:pt x="4393769" y="102083"/>
                </a:lnTo>
                <a:cubicBezTo>
                  <a:pt x="4538420" y="99500"/>
                  <a:pt x="4658532" y="94333"/>
                  <a:pt x="4827722" y="94333"/>
                </a:cubicBezTo>
                <a:cubicBezTo>
                  <a:pt x="4996912" y="94333"/>
                  <a:pt x="5215180" y="99499"/>
                  <a:pt x="5408909" y="102082"/>
                </a:cubicBezTo>
                <a:cubicBezTo>
                  <a:pt x="5465736" y="96916"/>
                  <a:pt x="5684003" y="95625"/>
                  <a:pt x="5780867" y="94334"/>
                </a:cubicBezTo>
                <a:cubicBezTo>
                  <a:pt x="5877731" y="93043"/>
                  <a:pt x="5899687" y="94334"/>
                  <a:pt x="5990094" y="94334"/>
                </a:cubicBezTo>
                <a:lnTo>
                  <a:pt x="6323309" y="94333"/>
                </a:lnTo>
                <a:lnTo>
                  <a:pt x="6873498" y="86585"/>
                </a:lnTo>
                <a:cubicBezTo>
                  <a:pt x="7029772" y="87877"/>
                  <a:pt x="7172333" y="100426"/>
                  <a:pt x="7260956" y="102083"/>
                </a:cubicBezTo>
                <a:cubicBezTo>
                  <a:pt x="7349579" y="103740"/>
                  <a:pt x="7400068" y="97819"/>
                  <a:pt x="7405234" y="96528"/>
                </a:cubicBezTo>
                <a:cubicBezTo>
                  <a:pt x="7410400" y="95237"/>
                  <a:pt x="7567847" y="116654"/>
                  <a:pt x="7563173" y="117580"/>
                </a:cubicBezTo>
              </a:path>
            </a:pathLst>
          </a:cu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4301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 février 2025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A.Besson, Université de Strasbourg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56732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 février 2025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A.Besson, Université de Strasbourg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53280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 février 2025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A.Besson, Université de Strasbourg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92647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5472608"/>
          </a:xfrm>
        </p:spPr>
        <p:txBody>
          <a:bodyPr/>
          <a:lstStyle>
            <a:lvl3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17 février 2025</a:t>
            </a:r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err="1">
                <a:solidFill>
                  <a:schemeClr val="tx1"/>
                </a:solidFill>
              </a:rPr>
              <a:t>A.Besson</a:t>
            </a:r>
            <a:r>
              <a:rPr lang="fr-FR" dirty="0"/>
              <a:t>, Université de Strasbourg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332302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 février 2025</a:t>
            </a:r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A.Besson, Université de Strasbourg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99680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 février 2025</a:t>
            </a:r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A.Besson, Université de Strasbourg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12767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112568"/>
          </a:xfrm>
        </p:spPr>
        <p:txBody>
          <a:bodyPr/>
          <a:lstStyle>
            <a:lvl3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 février 2025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A.Besson, Université de Strasbourg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  <p:sp>
        <p:nvSpPr>
          <p:cNvPr id="7" name="Forme libre 6"/>
          <p:cNvSpPr/>
          <p:nvPr userDrawn="1"/>
        </p:nvSpPr>
        <p:spPr>
          <a:xfrm>
            <a:off x="827583" y="887556"/>
            <a:ext cx="7563275" cy="117581"/>
          </a:xfrm>
          <a:custGeom>
            <a:avLst/>
            <a:gdLst>
              <a:gd name="connsiteX0" fmla="*/ 0 w 7332831"/>
              <a:gd name="connsiteY0" fmla="*/ 17692 h 133929"/>
              <a:gd name="connsiteX1" fmla="*/ 681925 w 7332831"/>
              <a:gd name="connsiteY1" fmla="*/ 17692 h 133929"/>
              <a:gd name="connsiteX2" fmla="*/ 1069383 w 7332831"/>
              <a:gd name="connsiteY2" fmla="*/ 40939 h 133929"/>
              <a:gd name="connsiteX3" fmla="*/ 1286359 w 7332831"/>
              <a:gd name="connsiteY3" fmla="*/ 48688 h 133929"/>
              <a:gd name="connsiteX4" fmla="*/ 1542081 w 7332831"/>
              <a:gd name="connsiteY4" fmla="*/ 64187 h 133929"/>
              <a:gd name="connsiteX5" fmla="*/ 1759057 w 7332831"/>
              <a:gd name="connsiteY5" fmla="*/ 71936 h 133929"/>
              <a:gd name="connsiteX6" fmla="*/ 1991532 w 7332831"/>
              <a:gd name="connsiteY6" fmla="*/ 87434 h 133929"/>
              <a:gd name="connsiteX7" fmla="*/ 2611464 w 7332831"/>
              <a:gd name="connsiteY7" fmla="*/ 110681 h 133929"/>
              <a:gd name="connsiteX8" fmla="*/ 2998922 w 7332831"/>
              <a:gd name="connsiteY8" fmla="*/ 126180 h 133929"/>
              <a:gd name="connsiteX9" fmla="*/ 3432874 w 7332831"/>
              <a:gd name="connsiteY9" fmla="*/ 133929 h 133929"/>
              <a:gd name="connsiteX10" fmla="*/ 4393769 w 7332831"/>
              <a:gd name="connsiteY10" fmla="*/ 118431 h 133929"/>
              <a:gd name="connsiteX11" fmla="*/ 4827722 w 7332831"/>
              <a:gd name="connsiteY11" fmla="*/ 110681 h 133929"/>
              <a:gd name="connsiteX12" fmla="*/ 5711125 w 7332831"/>
              <a:gd name="connsiteY12" fmla="*/ 102932 h 133929"/>
              <a:gd name="connsiteX13" fmla="*/ 5881606 w 7332831"/>
              <a:gd name="connsiteY13" fmla="*/ 87434 h 133929"/>
              <a:gd name="connsiteX14" fmla="*/ 5990094 w 7332831"/>
              <a:gd name="connsiteY14" fmla="*/ 71936 h 133929"/>
              <a:gd name="connsiteX15" fmla="*/ 6300061 w 7332831"/>
              <a:gd name="connsiteY15" fmla="*/ 56437 h 133929"/>
              <a:gd name="connsiteX16" fmla="*/ 6873498 w 7332831"/>
              <a:gd name="connsiteY16" fmla="*/ 64187 h 133929"/>
              <a:gd name="connsiteX17" fmla="*/ 7268705 w 7332831"/>
              <a:gd name="connsiteY17" fmla="*/ 48688 h 133929"/>
              <a:gd name="connsiteX18" fmla="*/ 7299701 w 7332831"/>
              <a:gd name="connsiteY18" fmla="*/ 40939 h 133929"/>
              <a:gd name="connsiteX0" fmla="*/ 0 w 7366770"/>
              <a:gd name="connsiteY0" fmla="*/ 17692 h 133929"/>
              <a:gd name="connsiteX1" fmla="*/ 681925 w 7366770"/>
              <a:gd name="connsiteY1" fmla="*/ 17692 h 133929"/>
              <a:gd name="connsiteX2" fmla="*/ 1069383 w 7366770"/>
              <a:gd name="connsiteY2" fmla="*/ 40939 h 133929"/>
              <a:gd name="connsiteX3" fmla="*/ 1286359 w 7366770"/>
              <a:gd name="connsiteY3" fmla="*/ 48688 h 133929"/>
              <a:gd name="connsiteX4" fmla="*/ 1542081 w 7366770"/>
              <a:gd name="connsiteY4" fmla="*/ 64187 h 133929"/>
              <a:gd name="connsiteX5" fmla="*/ 1759057 w 7366770"/>
              <a:gd name="connsiteY5" fmla="*/ 71936 h 133929"/>
              <a:gd name="connsiteX6" fmla="*/ 1991532 w 7366770"/>
              <a:gd name="connsiteY6" fmla="*/ 87434 h 133929"/>
              <a:gd name="connsiteX7" fmla="*/ 2611464 w 7366770"/>
              <a:gd name="connsiteY7" fmla="*/ 110681 h 133929"/>
              <a:gd name="connsiteX8" fmla="*/ 2998922 w 7366770"/>
              <a:gd name="connsiteY8" fmla="*/ 126180 h 133929"/>
              <a:gd name="connsiteX9" fmla="*/ 3432874 w 7366770"/>
              <a:gd name="connsiteY9" fmla="*/ 133929 h 133929"/>
              <a:gd name="connsiteX10" fmla="*/ 4393769 w 7366770"/>
              <a:gd name="connsiteY10" fmla="*/ 118431 h 133929"/>
              <a:gd name="connsiteX11" fmla="*/ 4827722 w 7366770"/>
              <a:gd name="connsiteY11" fmla="*/ 110681 h 133929"/>
              <a:gd name="connsiteX12" fmla="*/ 5711125 w 7366770"/>
              <a:gd name="connsiteY12" fmla="*/ 102932 h 133929"/>
              <a:gd name="connsiteX13" fmla="*/ 5881606 w 7366770"/>
              <a:gd name="connsiteY13" fmla="*/ 87434 h 133929"/>
              <a:gd name="connsiteX14" fmla="*/ 5990094 w 7366770"/>
              <a:gd name="connsiteY14" fmla="*/ 71936 h 133929"/>
              <a:gd name="connsiteX15" fmla="*/ 6300061 w 7366770"/>
              <a:gd name="connsiteY15" fmla="*/ 56437 h 133929"/>
              <a:gd name="connsiteX16" fmla="*/ 6873498 w 7366770"/>
              <a:gd name="connsiteY16" fmla="*/ 64187 h 133929"/>
              <a:gd name="connsiteX17" fmla="*/ 7268705 w 7366770"/>
              <a:gd name="connsiteY17" fmla="*/ 48688 h 133929"/>
              <a:gd name="connsiteX18" fmla="*/ 7366488 w 7366770"/>
              <a:gd name="connsiteY18" fmla="*/ 97377 h 133929"/>
              <a:gd name="connsiteX19" fmla="*/ 7299701 w 7366770"/>
              <a:gd name="connsiteY19" fmla="*/ 40939 h 133929"/>
              <a:gd name="connsiteX0" fmla="*/ 0 w 7366990"/>
              <a:gd name="connsiteY0" fmla="*/ 17692 h 133929"/>
              <a:gd name="connsiteX1" fmla="*/ 681925 w 7366990"/>
              <a:gd name="connsiteY1" fmla="*/ 17692 h 133929"/>
              <a:gd name="connsiteX2" fmla="*/ 1069383 w 7366990"/>
              <a:gd name="connsiteY2" fmla="*/ 40939 h 133929"/>
              <a:gd name="connsiteX3" fmla="*/ 1286359 w 7366990"/>
              <a:gd name="connsiteY3" fmla="*/ 48688 h 133929"/>
              <a:gd name="connsiteX4" fmla="*/ 1542081 w 7366990"/>
              <a:gd name="connsiteY4" fmla="*/ 64187 h 133929"/>
              <a:gd name="connsiteX5" fmla="*/ 1759057 w 7366990"/>
              <a:gd name="connsiteY5" fmla="*/ 71936 h 133929"/>
              <a:gd name="connsiteX6" fmla="*/ 1991532 w 7366990"/>
              <a:gd name="connsiteY6" fmla="*/ 87434 h 133929"/>
              <a:gd name="connsiteX7" fmla="*/ 2611464 w 7366990"/>
              <a:gd name="connsiteY7" fmla="*/ 110681 h 133929"/>
              <a:gd name="connsiteX8" fmla="*/ 2998922 w 7366990"/>
              <a:gd name="connsiteY8" fmla="*/ 126180 h 133929"/>
              <a:gd name="connsiteX9" fmla="*/ 3432874 w 7366990"/>
              <a:gd name="connsiteY9" fmla="*/ 133929 h 133929"/>
              <a:gd name="connsiteX10" fmla="*/ 4393769 w 7366990"/>
              <a:gd name="connsiteY10" fmla="*/ 118431 h 133929"/>
              <a:gd name="connsiteX11" fmla="*/ 4827722 w 7366990"/>
              <a:gd name="connsiteY11" fmla="*/ 110681 h 133929"/>
              <a:gd name="connsiteX12" fmla="*/ 5711125 w 7366990"/>
              <a:gd name="connsiteY12" fmla="*/ 102932 h 133929"/>
              <a:gd name="connsiteX13" fmla="*/ 5881606 w 7366990"/>
              <a:gd name="connsiteY13" fmla="*/ 87434 h 133929"/>
              <a:gd name="connsiteX14" fmla="*/ 5990094 w 7366990"/>
              <a:gd name="connsiteY14" fmla="*/ 71936 h 133929"/>
              <a:gd name="connsiteX15" fmla="*/ 6300061 w 7366990"/>
              <a:gd name="connsiteY15" fmla="*/ 56437 h 133929"/>
              <a:gd name="connsiteX16" fmla="*/ 6873498 w 7366990"/>
              <a:gd name="connsiteY16" fmla="*/ 64187 h 133929"/>
              <a:gd name="connsiteX17" fmla="*/ 7268705 w 7366990"/>
              <a:gd name="connsiteY17" fmla="*/ 48688 h 133929"/>
              <a:gd name="connsiteX18" fmla="*/ 7366488 w 7366990"/>
              <a:gd name="connsiteY18" fmla="*/ 97377 h 133929"/>
              <a:gd name="connsiteX19" fmla="*/ 7330698 w 7366990"/>
              <a:gd name="connsiteY19" fmla="*/ 64186 h 133929"/>
              <a:gd name="connsiteX0" fmla="*/ 0 w 7366990"/>
              <a:gd name="connsiteY0" fmla="*/ 17692 h 133929"/>
              <a:gd name="connsiteX1" fmla="*/ 681925 w 7366990"/>
              <a:gd name="connsiteY1" fmla="*/ 17692 h 133929"/>
              <a:gd name="connsiteX2" fmla="*/ 1069383 w 7366990"/>
              <a:gd name="connsiteY2" fmla="*/ 40939 h 133929"/>
              <a:gd name="connsiteX3" fmla="*/ 1286359 w 7366990"/>
              <a:gd name="connsiteY3" fmla="*/ 48688 h 133929"/>
              <a:gd name="connsiteX4" fmla="*/ 1542081 w 7366990"/>
              <a:gd name="connsiteY4" fmla="*/ 64187 h 133929"/>
              <a:gd name="connsiteX5" fmla="*/ 1759057 w 7366990"/>
              <a:gd name="connsiteY5" fmla="*/ 71936 h 133929"/>
              <a:gd name="connsiteX6" fmla="*/ 1991532 w 7366990"/>
              <a:gd name="connsiteY6" fmla="*/ 87434 h 133929"/>
              <a:gd name="connsiteX7" fmla="*/ 2611464 w 7366990"/>
              <a:gd name="connsiteY7" fmla="*/ 110681 h 133929"/>
              <a:gd name="connsiteX8" fmla="*/ 2998922 w 7366990"/>
              <a:gd name="connsiteY8" fmla="*/ 126180 h 133929"/>
              <a:gd name="connsiteX9" fmla="*/ 3432874 w 7366990"/>
              <a:gd name="connsiteY9" fmla="*/ 133929 h 133929"/>
              <a:gd name="connsiteX10" fmla="*/ 4393769 w 7366990"/>
              <a:gd name="connsiteY10" fmla="*/ 118431 h 133929"/>
              <a:gd name="connsiteX11" fmla="*/ 4827722 w 7366990"/>
              <a:gd name="connsiteY11" fmla="*/ 110681 h 133929"/>
              <a:gd name="connsiteX12" fmla="*/ 5711125 w 7366990"/>
              <a:gd name="connsiteY12" fmla="*/ 102932 h 133929"/>
              <a:gd name="connsiteX13" fmla="*/ 5881606 w 7366990"/>
              <a:gd name="connsiteY13" fmla="*/ 87434 h 133929"/>
              <a:gd name="connsiteX14" fmla="*/ 5990094 w 7366990"/>
              <a:gd name="connsiteY14" fmla="*/ 71936 h 133929"/>
              <a:gd name="connsiteX15" fmla="*/ 6323309 w 7366990"/>
              <a:gd name="connsiteY15" fmla="*/ 110681 h 133929"/>
              <a:gd name="connsiteX16" fmla="*/ 6873498 w 7366990"/>
              <a:gd name="connsiteY16" fmla="*/ 64187 h 133929"/>
              <a:gd name="connsiteX17" fmla="*/ 7268705 w 7366990"/>
              <a:gd name="connsiteY17" fmla="*/ 48688 h 133929"/>
              <a:gd name="connsiteX18" fmla="*/ 7366488 w 7366990"/>
              <a:gd name="connsiteY18" fmla="*/ 97377 h 133929"/>
              <a:gd name="connsiteX19" fmla="*/ 7330698 w 7366990"/>
              <a:gd name="connsiteY19" fmla="*/ 64186 h 133929"/>
              <a:gd name="connsiteX0" fmla="*/ 0 w 7366990"/>
              <a:gd name="connsiteY0" fmla="*/ 17692 h 133929"/>
              <a:gd name="connsiteX1" fmla="*/ 681925 w 7366990"/>
              <a:gd name="connsiteY1" fmla="*/ 17692 h 133929"/>
              <a:gd name="connsiteX2" fmla="*/ 1069383 w 7366990"/>
              <a:gd name="connsiteY2" fmla="*/ 40939 h 133929"/>
              <a:gd name="connsiteX3" fmla="*/ 1286359 w 7366990"/>
              <a:gd name="connsiteY3" fmla="*/ 48688 h 133929"/>
              <a:gd name="connsiteX4" fmla="*/ 1542081 w 7366990"/>
              <a:gd name="connsiteY4" fmla="*/ 64187 h 133929"/>
              <a:gd name="connsiteX5" fmla="*/ 1759057 w 7366990"/>
              <a:gd name="connsiteY5" fmla="*/ 71936 h 133929"/>
              <a:gd name="connsiteX6" fmla="*/ 1991532 w 7366990"/>
              <a:gd name="connsiteY6" fmla="*/ 87434 h 133929"/>
              <a:gd name="connsiteX7" fmla="*/ 2611464 w 7366990"/>
              <a:gd name="connsiteY7" fmla="*/ 110681 h 133929"/>
              <a:gd name="connsiteX8" fmla="*/ 2998922 w 7366990"/>
              <a:gd name="connsiteY8" fmla="*/ 126180 h 133929"/>
              <a:gd name="connsiteX9" fmla="*/ 3432874 w 7366990"/>
              <a:gd name="connsiteY9" fmla="*/ 133929 h 133929"/>
              <a:gd name="connsiteX10" fmla="*/ 4393769 w 7366990"/>
              <a:gd name="connsiteY10" fmla="*/ 118431 h 133929"/>
              <a:gd name="connsiteX11" fmla="*/ 4827722 w 7366990"/>
              <a:gd name="connsiteY11" fmla="*/ 110681 h 133929"/>
              <a:gd name="connsiteX12" fmla="*/ 5711125 w 7366990"/>
              <a:gd name="connsiteY12" fmla="*/ 102932 h 133929"/>
              <a:gd name="connsiteX13" fmla="*/ 5881606 w 7366990"/>
              <a:gd name="connsiteY13" fmla="*/ 87434 h 133929"/>
              <a:gd name="connsiteX14" fmla="*/ 5990094 w 7366990"/>
              <a:gd name="connsiteY14" fmla="*/ 110682 h 133929"/>
              <a:gd name="connsiteX15" fmla="*/ 6323309 w 7366990"/>
              <a:gd name="connsiteY15" fmla="*/ 110681 h 133929"/>
              <a:gd name="connsiteX16" fmla="*/ 6873498 w 7366990"/>
              <a:gd name="connsiteY16" fmla="*/ 64187 h 133929"/>
              <a:gd name="connsiteX17" fmla="*/ 7268705 w 7366990"/>
              <a:gd name="connsiteY17" fmla="*/ 48688 h 133929"/>
              <a:gd name="connsiteX18" fmla="*/ 7366488 w 7366990"/>
              <a:gd name="connsiteY18" fmla="*/ 97377 h 133929"/>
              <a:gd name="connsiteX19" fmla="*/ 7330698 w 7366990"/>
              <a:gd name="connsiteY19" fmla="*/ 64186 h 133929"/>
              <a:gd name="connsiteX0" fmla="*/ 0 w 7366990"/>
              <a:gd name="connsiteY0" fmla="*/ 17692 h 133929"/>
              <a:gd name="connsiteX1" fmla="*/ 681925 w 7366990"/>
              <a:gd name="connsiteY1" fmla="*/ 17692 h 133929"/>
              <a:gd name="connsiteX2" fmla="*/ 1069383 w 7366990"/>
              <a:gd name="connsiteY2" fmla="*/ 40939 h 133929"/>
              <a:gd name="connsiteX3" fmla="*/ 1286359 w 7366990"/>
              <a:gd name="connsiteY3" fmla="*/ 48688 h 133929"/>
              <a:gd name="connsiteX4" fmla="*/ 1542081 w 7366990"/>
              <a:gd name="connsiteY4" fmla="*/ 64187 h 133929"/>
              <a:gd name="connsiteX5" fmla="*/ 1759057 w 7366990"/>
              <a:gd name="connsiteY5" fmla="*/ 71936 h 133929"/>
              <a:gd name="connsiteX6" fmla="*/ 1991532 w 7366990"/>
              <a:gd name="connsiteY6" fmla="*/ 87434 h 133929"/>
              <a:gd name="connsiteX7" fmla="*/ 2611464 w 7366990"/>
              <a:gd name="connsiteY7" fmla="*/ 110681 h 133929"/>
              <a:gd name="connsiteX8" fmla="*/ 2998922 w 7366990"/>
              <a:gd name="connsiteY8" fmla="*/ 126180 h 133929"/>
              <a:gd name="connsiteX9" fmla="*/ 3432874 w 7366990"/>
              <a:gd name="connsiteY9" fmla="*/ 133929 h 133929"/>
              <a:gd name="connsiteX10" fmla="*/ 4393769 w 7366990"/>
              <a:gd name="connsiteY10" fmla="*/ 118431 h 133929"/>
              <a:gd name="connsiteX11" fmla="*/ 4827722 w 7366990"/>
              <a:gd name="connsiteY11" fmla="*/ 110681 h 133929"/>
              <a:gd name="connsiteX12" fmla="*/ 5711125 w 7366990"/>
              <a:gd name="connsiteY12" fmla="*/ 102932 h 133929"/>
              <a:gd name="connsiteX13" fmla="*/ 5881606 w 7366990"/>
              <a:gd name="connsiteY13" fmla="*/ 87434 h 133929"/>
              <a:gd name="connsiteX14" fmla="*/ 5990094 w 7366990"/>
              <a:gd name="connsiteY14" fmla="*/ 110682 h 133929"/>
              <a:gd name="connsiteX15" fmla="*/ 6323309 w 7366990"/>
              <a:gd name="connsiteY15" fmla="*/ 110681 h 133929"/>
              <a:gd name="connsiteX16" fmla="*/ 6873498 w 7366990"/>
              <a:gd name="connsiteY16" fmla="*/ 64187 h 133929"/>
              <a:gd name="connsiteX17" fmla="*/ 7268705 w 7366990"/>
              <a:gd name="connsiteY17" fmla="*/ 48688 h 133929"/>
              <a:gd name="connsiteX18" fmla="*/ 7366488 w 7366990"/>
              <a:gd name="connsiteY18" fmla="*/ 97377 h 133929"/>
              <a:gd name="connsiteX19" fmla="*/ 7330698 w 7366990"/>
              <a:gd name="connsiteY19" fmla="*/ 64186 h 133929"/>
              <a:gd name="connsiteX0" fmla="*/ 0 w 7366990"/>
              <a:gd name="connsiteY0" fmla="*/ 17692 h 133929"/>
              <a:gd name="connsiteX1" fmla="*/ 681925 w 7366990"/>
              <a:gd name="connsiteY1" fmla="*/ 17692 h 133929"/>
              <a:gd name="connsiteX2" fmla="*/ 1069383 w 7366990"/>
              <a:gd name="connsiteY2" fmla="*/ 40939 h 133929"/>
              <a:gd name="connsiteX3" fmla="*/ 1286359 w 7366990"/>
              <a:gd name="connsiteY3" fmla="*/ 48688 h 133929"/>
              <a:gd name="connsiteX4" fmla="*/ 1542081 w 7366990"/>
              <a:gd name="connsiteY4" fmla="*/ 64187 h 133929"/>
              <a:gd name="connsiteX5" fmla="*/ 1759057 w 7366990"/>
              <a:gd name="connsiteY5" fmla="*/ 71936 h 133929"/>
              <a:gd name="connsiteX6" fmla="*/ 1991532 w 7366990"/>
              <a:gd name="connsiteY6" fmla="*/ 87434 h 133929"/>
              <a:gd name="connsiteX7" fmla="*/ 2611464 w 7366990"/>
              <a:gd name="connsiteY7" fmla="*/ 110681 h 133929"/>
              <a:gd name="connsiteX8" fmla="*/ 2998922 w 7366990"/>
              <a:gd name="connsiteY8" fmla="*/ 126180 h 133929"/>
              <a:gd name="connsiteX9" fmla="*/ 3432874 w 7366990"/>
              <a:gd name="connsiteY9" fmla="*/ 133929 h 133929"/>
              <a:gd name="connsiteX10" fmla="*/ 4393769 w 7366990"/>
              <a:gd name="connsiteY10" fmla="*/ 118431 h 133929"/>
              <a:gd name="connsiteX11" fmla="*/ 4827722 w 7366990"/>
              <a:gd name="connsiteY11" fmla="*/ 110681 h 133929"/>
              <a:gd name="connsiteX12" fmla="*/ 5711125 w 7366990"/>
              <a:gd name="connsiteY12" fmla="*/ 102932 h 133929"/>
              <a:gd name="connsiteX13" fmla="*/ 5881606 w 7366990"/>
              <a:gd name="connsiteY13" fmla="*/ 87434 h 133929"/>
              <a:gd name="connsiteX14" fmla="*/ 5990094 w 7366990"/>
              <a:gd name="connsiteY14" fmla="*/ 110682 h 133929"/>
              <a:gd name="connsiteX15" fmla="*/ 6323309 w 7366990"/>
              <a:gd name="connsiteY15" fmla="*/ 110681 h 133929"/>
              <a:gd name="connsiteX16" fmla="*/ 6873498 w 7366990"/>
              <a:gd name="connsiteY16" fmla="*/ 102933 h 133929"/>
              <a:gd name="connsiteX17" fmla="*/ 7268705 w 7366990"/>
              <a:gd name="connsiteY17" fmla="*/ 48688 h 133929"/>
              <a:gd name="connsiteX18" fmla="*/ 7366488 w 7366990"/>
              <a:gd name="connsiteY18" fmla="*/ 97377 h 133929"/>
              <a:gd name="connsiteX19" fmla="*/ 7330698 w 7366990"/>
              <a:gd name="connsiteY19" fmla="*/ 64186 h 133929"/>
              <a:gd name="connsiteX0" fmla="*/ 0 w 7366990"/>
              <a:gd name="connsiteY0" fmla="*/ 17692 h 133929"/>
              <a:gd name="connsiteX1" fmla="*/ 681925 w 7366990"/>
              <a:gd name="connsiteY1" fmla="*/ 17692 h 133929"/>
              <a:gd name="connsiteX2" fmla="*/ 1069383 w 7366990"/>
              <a:gd name="connsiteY2" fmla="*/ 40939 h 133929"/>
              <a:gd name="connsiteX3" fmla="*/ 1286359 w 7366990"/>
              <a:gd name="connsiteY3" fmla="*/ 48688 h 133929"/>
              <a:gd name="connsiteX4" fmla="*/ 1542081 w 7366990"/>
              <a:gd name="connsiteY4" fmla="*/ 64187 h 133929"/>
              <a:gd name="connsiteX5" fmla="*/ 1759057 w 7366990"/>
              <a:gd name="connsiteY5" fmla="*/ 71936 h 133929"/>
              <a:gd name="connsiteX6" fmla="*/ 1991532 w 7366990"/>
              <a:gd name="connsiteY6" fmla="*/ 87434 h 133929"/>
              <a:gd name="connsiteX7" fmla="*/ 2611464 w 7366990"/>
              <a:gd name="connsiteY7" fmla="*/ 110681 h 133929"/>
              <a:gd name="connsiteX8" fmla="*/ 2998922 w 7366990"/>
              <a:gd name="connsiteY8" fmla="*/ 126180 h 133929"/>
              <a:gd name="connsiteX9" fmla="*/ 3432874 w 7366990"/>
              <a:gd name="connsiteY9" fmla="*/ 133929 h 133929"/>
              <a:gd name="connsiteX10" fmla="*/ 4393769 w 7366990"/>
              <a:gd name="connsiteY10" fmla="*/ 118431 h 133929"/>
              <a:gd name="connsiteX11" fmla="*/ 4827722 w 7366990"/>
              <a:gd name="connsiteY11" fmla="*/ 110681 h 133929"/>
              <a:gd name="connsiteX12" fmla="*/ 5711125 w 7366990"/>
              <a:gd name="connsiteY12" fmla="*/ 102932 h 133929"/>
              <a:gd name="connsiteX13" fmla="*/ 5881606 w 7366990"/>
              <a:gd name="connsiteY13" fmla="*/ 87434 h 133929"/>
              <a:gd name="connsiteX14" fmla="*/ 5990094 w 7366990"/>
              <a:gd name="connsiteY14" fmla="*/ 110682 h 133929"/>
              <a:gd name="connsiteX15" fmla="*/ 6323309 w 7366990"/>
              <a:gd name="connsiteY15" fmla="*/ 110681 h 133929"/>
              <a:gd name="connsiteX16" fmla="*/ 6873498 w 7366990"/>
              <a:gd name="connsiteY16" fmla="*/ 102933 h 133929"/>
              <a:gd name="connsiteX17" fmla="*/ 7260956 w 7366990"/>
              <a:gd name="connsiteY17" fmla="*/ 118431 h 133929"/>
              <a:gd name="connsiteX18" fmla="*/ 7366488 w 7366990"/>
              <a:gd name="connsiteY18" fmla="*/ 97377 h 133929"/>
              <a:gd name="connsiteX19" fmla="*/ 7330698 w 7366990"/>
              <a:gd name="connsiteY19" fmla="*/ 64186 h 133929"/>
              <a:gd name="connsiteX0" fmla="*/ 0 w 7563255"/>
              <a:gd name="connsiteY0" fmla="*/ 17692 h 133929"/>
              <a:gd name="connsiteX1" fmla="*/ 681925 w 7563255"/>
              <a:gd name="connsiteY1" fmla="*/ 17692 h 133929"/>
              <a:gd name="connsiteX2" fmla="*/ 1069383 w 7563255"/>
              <a:gd name="connsiteY2" fmla="*/ 40939 h 133929"/>
              <a:gd name="connsiteX3" fmla="*/ 1286359 w 7563255"/>
              <a:gd name="connsiteY3" fmla="*/ 48688 h 133929"/>
              <a:gd name="connsiteX4" fmla="*/ 1542081 w 7563255"/>
              <a:gd name="connsiteY4" fmla="*/ 64187 h 133929"/>
              <a:gd name="connsiteX5" fmla="*/ 1759057 w 7563255"/>
              <a:gd name="connsiteY5" fmla="*/ 71936 h 133929"/>
              <a:gd name="connsiteX6" fmla="*/ 1991532 w 7563255"/>
              <a:gd name="connsiteY6" fmla="*/ 87434 h 133929"/>
              <a:gd name="connsiteX7" fmla="*/ 2611464 w 7563255"/>
              <a:gd name="connsiteY7" fmla="*/ 110681 h 133929"/>
              <a:gd name="connsiteX8" fmla="*/ 2998922 w 7563255"/>
              <a:gd name="connsiteY8" fmla="*/ 126180 h 133929"/>
              <a:gd name="connsiteX9" fmla="*/ 3432874 w 7563255"/>
              <a:gd name="connsiteY9" fmla="*/ 133929 h 133929"/>
              <a:gd name="connsiteX10" fmla="*/ 4393769 w 7563255"/>
              <a:gd name="connsiteY10" fmla="*/ 118431 h 133929"/>
              <a:gd name="connsiteX11" fmla="*/ 4827722 w 7563255"/>
              <a:gd name="connsiteY11" fmla="*/ 110681 h 133929"/>
              <a:gd name="connsiteX12" fmla="*/ 5711125 w 7563255"/>
              <a:gd name="connsiteY12" fmla="*/ 102932 h 133929"/>
              <a:gd name="connsiteX13" fmla="*/ 5881606 w 7563255"/>
              <a:gd name="connsiteY13" fmla="*/ 87434 h 133929"/>
              <a:gd name="connsiteX14" fmla="*/ 5990094 w 7563255"/>
              <a:gd name="connsiteY14" fmla="*/ 110682 h 133929"/>
              <a:gd name="connsiteX15" fmla="*/ 6323309 w 7563255"/>
              <a:gd name="connsiteY15" fmla="*/ 110681 h 133929"/>
              <a:gd name="connsiteX16" fmla="*/ 6873498 w 7563255"/>
              <a:gd name="connsiteY16" fmla="*/ 102933 h 133929"/>
              <a:gd name="connsiteX17" fmla="*/ 7260956 w 7563255"/>
              <a:gd name="connsiteY17" fmla="*/ 118431 h 133929"/>
              <a:gd name="connsiteX18" fmla="*/ 7366488 w 7563255"/>
              <a:gd name="connsiteY18" fmla="*/ 97377 h 133929"/>
              <a:gd name="connsiteX19" fmla="*/ 7563173 w 7563255"/>
              <a:gd name="connsiteY19" fmla="*/ 133928 h 133929"/>
              <a:gd name="connsiteX0" fmla="*/ 0 w 7563255"/>
              <a:gd name="connsiteY0" fmla="*/ 24591 h 117581"/>
              <a:gd name="connsiteX1" fmla="*/ 681925 w 7563255"/>
              <a:gd name="connsiteY1" fmla="*/ 1344 h 117581"/>
              <a:gd name="connsiteX2" fmla="*/ 1069383 w 7563255"/>
              <a:gd name="connsiteY2" fmla="*/ 24591 h 117581"/>
              <a:gd name="connsiteX3" fmla="*/ 1286359 w 7563255"/>
              <a:gd name="connsiteY3" fmla="*/ 32340 h 117581"/>
              <a:gd name="connsiteX4" fmla="*/ 1542081 w 7563255"/>
              <a:gd name="connsiteY4" fmla="*/ 47839 h 117581"/>
              <a:gd name="connsiteX5" fmla="*/ 1759057 w 7563255"/>
              <a:gd name="connsiteY5" fmla="*/ 55588 h 117581"/>
              <a:gd name="connsiteX6" fmla="*/ 1991532 w 7563255"/>
              <a:gd name="connsiteY6" fmla="*/ 71086 h 117581"/>
              <a:gd name="connsiteX7" fmla="*/ 2611464 w 7563255"/>
              <a:gd name="connsiteY7" fmla="*/ 94333 h 117581"/>
              <a:gd name="connsiteX8" fmla="*/ 2998922 w 7563255"/>
              <a:gd name="connsiteY8" fmla="*/ 109832 h 117581"/>
              <a:gd name="connsiteX9" fmla="*/ 3432874 w 7563255"/>
              <a:gd name="connsiteY9" fmla="*/ 117581 h 117581"/>
              <a:gd name="connsiteX10" fmla="*/ 4393769 w 7563255"/>
              <a:gd name="connsiteY10" fmla="*/ 102083 h 117581"/>
              <a:gd name="connsiteX11" fmla="*/ 4827722 w 7563255"/>
              <a:gd name="connsiteY11" fmla="*/ 94333 h 117581"/>
              <a:gd name="connsiteX12" fmla="*/ 5711125 w 7563255"/>
              <a:gd name="connsiteY12" fmla="*/ 86584 h 117581"/>
              <a:gd name="connsiteX13" fmla="*/ 5881606 w 7563255"/>
              <a:gd name="connsiteY13" fmla="*/ 71086 h 117581"/>
              <a:gd name="connsiteX14" fmla="*/ 5990094 w 7563255"/>
              <a:gd name="connsiteY14" fmla="*/ 94334 h 117581"/>
              <a:gd name="connsiteX15" fmla="*/ 6323309 w 7563255"/>
              <a:gd name="connsiteY15" fmla="*/ 94333 h 117581"/>
              <a:gd name="connsiteX16" fmla="*/ 6873498 w 7563255"/>
              <a:gd name="connsiteY16" fmla="*/ 86585 h 117581"/>
              <a:gd name="connsiteX17" fmla="*/ 7260956 w 7563255"/>
              <a:gd name="connsiteY17" fmla="*/ 102083 h 117581"/>
              <a:gd name="connsiteX18" fmla="*/ 7366488 w 7563255"/>
              <a:gd name="connsiteY18" fmla="*/ 81029 h 117581"/>
              <a:gd name="connsiteX19" fmla="*/ 7563173 w 7563255"/>
              <a:gd name="connsiteY19" fmla="*/ 117580 h 117581"/>
              <a:gd name="connsiteX0" fmla="*/ 0 w 7563255"/>
              <a:gd name="connsiteY0" fmla="*/ 24591 h 117581"/>
              <a:gd name="connsiteX1" fmla="*/ 681925 w 7563255"/>
              <a:gd name="connsiteY1" fmla="*/ 1344 h 117581"/>
              <a:gd name="connsiteX2" fmla="*/ 1069383 w 7563255"/>
              <a:gd name="connsiteY2" fmla="*/ 24591 h 117581"/>
              <a:gd name="connsiteX3" fmla="*/ 1286359 w 7563255"/>
              <a:gd name="connsiteY3" fmla="*/ 32340 h 117581"/>
              <a:gd name="connsiteX4" fmla="*/ 1542081 w 7563255"/>
              <a:gd name="connsiteY4" fmla="*/ 47839 h 117581"/>
              <a:gd name="connsiteX5" fmla="*/ 1759057 w 7563255"/>
              <a:gd name="connsiteY5" fmla="*/ 55588 h 117581"/>
              <a:gd name="connsiteX6" fmla="*/ 1991532 w 7563255"/>
              <a:gd name="connsiteY6" fmla="*/ 71086 h 117581"/>
              <a:gd name="connsiteX7" fmla="*/ 2611464 w 7563255"/>
              <a:gd name="connsiteY7" fmla="*/ 94333 h 117581"/>
              <a:gd name="connsiteX8" fmla="*/ 2998922 w 7563255"/>
              <a:gd name="connsiteY8" fmla="*/ 109832 h 117581"/>
              <a:gd name="connsiteX9" fmla="*/ 3432874 w 7563255"/>
              <a:gd name="connsiteY9" fmla="*/ 117581 h 117581"/>
              <a:gd name="connsiteX10" fmla="*/ 4393769 w 7563255"/>
              <a:gd name="connsiteY10" fmla="*/ 102083 h 117581"/>
              <a:gd name="connsiteX11" fmla="*/ 4827722 w 7563255"/>
              <a:gd name="connsiteY11" fmla="*/ 94333 h 117581"/>
              <a:gd name="connsiteX12" fmla="*/ 5408909 w 7563255"/>
              <a:gd name="connsiteY12" fmla="*/ 102082 h 117581"/>
              <a:gd name="connsiteX13" fmla="*/ 5881606 w 7563255"/>
              <a:gd name="connsiteY13" fmla="*/ 71086 h 117581"/>
              <a:gd name="connsiteX14" fmla="*/ 5990094 w 7563255"/>
              <a:gd name="connsiteY14" fmla="*/ 94334 h 117581"/>
              <a:gd name="connsiteX15" fmla="*/ 6323309 w 7563255"/>
              <a:gd name="connsiteY15" fmla="*/ 94333 h 117581"/>
              <a:gd name="connsiteX16" fmla="*/ 6873498 w 7563255"/>
              <a:gd name="connsiteY16" fmla="*/ 86585 h 117581"/>
              <a:gd name="connsiteX17" fmla="*/ 7260956 w 7563255"/>
              <a:gd name="connsiteY17" fmla="*/ 102083 h 117581"/>
              <a:gd name="connsiteX18" fmla="*/ 7366488 w 7563255"/>
              <a:gd name="connsiteY18" fmla="*/ 81029 h 117581"/>
              <a:gd name="connsiteX19" fmla="*/ 7563173 w 7563255"/>
              <a:gd name="connsiteY19" fmla="*/ 117580 h 117581"/>
              <a:gd name="connsiteX0" fmla="*/ 0 w 7563255"/>
              <a:gd name="connsiteY0" fmla="*/ 24591 h 117581"/>
              <a:gd name="connsiteX1" fmla="*/ 681925 w 7563255"/>
              <a:gd name="connsiteY1" fmla="*/ 1344 h 117581"/>
              <a:gd name="connsiteX2" fmla="*/ 1069383 w 7563255"/>
              <a:gd name="connsiteY2" fmla="*/ 24591 h 117581"/>
              <a:gd name="connsiteX3" fmla="*/ 1286359 w 7563255"/>
              <a:gd name="connsiteY3" fmla="*/ 32340 h 117581"/>
              <a:gd name="connsiteX4" fmla="*/ 1542081 w 7563255"/>
              <a:gd name="connsiteY4" fmla="*/ 47839 h 117581"/>
              <a:gd name="connsiteX5" fmla="*/ 1759057 w 7563255"/>
              <a:gd name="connsiteY5" fmla="*/ 55588 h 117581"/>
              <a:gd name="connsiteX6" fmla="*/ 1991532 w 7563255"/>
              <a:gd name="connsiteY6" fmla="*/ 71086 h 117581"/>
              <a:gd name="connsiteX7" fmla="*/ 2611464 w 7563255"/>
              <a:gd name="connsiteY7" fmla="*/ 94333 h 117581"/>
              <a:gd name="connsiteX8" fmla="*/ 2998922 w 7563255"/>
              <a:gd name="connsiteY8" fmla="*/ 109832 h 117581"/>
              <a:gd name="connsiteX9" fmla="*/ 3432874 w 7563255"/>
              <a:gd name="connsiteY9" fmla="*/ 117581 h 117581"/>
              <a:gd name="connsiteX10" fmla="*/ 4393769 w 7563255"/>
              <a:gd name="connsiteY10" fmla="*/ 102083 h 117581"/>
              <a:gd name="connsiteX11" fmla="*/ 4827722 w 7563255"/>
              <a:gd name="connsiteY11" fmla="*/ 94333 h 117581"/>
              <a:gd name="connsiteX12" fmla="*/ 5408909 w 7563255"/>
              <a:gd name="connsiteY12" fmla="*/ 102082 h 117581"/>
              <a:gd name="connsiteX13" fmla="*/ 5780867 w 7563255"/>
              <a:gd name="connsiteY13" fmla="*/ 94334 h 117581"/>
              <a:gd name="connsiteX14" fmla="*/ 5990094 w 7563255"/>
              <a:gd name="connsiteY14" fmla="*/ 94334 h 117581"/>
              <a:gd name="connsiteX15" fmla="*/ 6323309 w 7563255"/>
              <a:gd name="connsiteY15" fmla="*/ 94333 h 117581"/>
              <a:gd name="connsiteX16" fmla="*/ 6873498 w 7563255"/>
              <a:gd name="connsiteY16" fmla="*/ 86585 h 117581"/>
              <a:gd name="connsiteX17" fmla="*/ 7260956 w 7563255"/>
              <a:gd name="connsiteY17" fmla="*/ 102083 h 117581"/>
              <a:gd name="connsiteX18" fmla="*/ 7366488 w 7563255"/>
              <a:gd name="connsiteY18" fmla="*/ 81029 h 117581"/>
              <a:gd name="connsiteX19" fmla="*/ 7563173 w 7563255"/>
              <a:gd name="connsiteY19" fmla="*/ 117580 h 117581"/>
              <a:gd name="connsiteX0" fmla="*/ 0 w 7563275"/>
              <a:gd name="connsiteY0" fmla="*/ 24591 h 117581"/>
              <a:gd name="connsiteX1" fmla="*/ 681925 w 7563275"/>
              <a:gd name="connsiteY1" fmla="*/ 1344 h 117581"/>
              <a:gd name="connsiteX2" fmla="*/ 1069383 w 7563275"/>
              <a:gd name="connsiteY2" fmla="*/ 24591 h 117581"/>
              <a:gd name="connsiteX3" fmla="*/ 1286359 w 7563275"/>
              <a:gd name="connsiteY3" fmla="*/ 32340 h 117581"/>
              <a:gd name="connsiteX4" fmla="*/ 1542081 w 7563275"/>
              <a:gd name="connsiteY4" fmla="*/ 47839 h 117581"/>
              <a:gd name="connsiteX5" fmla="*/ 1759057 w 7563275"/>
              <a:gd name="connsiteY5" fmla="*/ 55588 h 117581"/>
              <a:gd name="connsiteX6" fmla="*/ 1991532 w 7563275"/>
              <a:gd name="connsiteY6" fmla="*/ 71086 h 117581"/>
              <a:gd name="connsiteX7" fmla="*/ 2611464 w 7563275"/>
              <a:gd name="connsiteY7" fmla="*/ 94333 h 117581"/>
              <a:gd name="connsiteX8" fmla="*/ 2998922 w 7563275"/>
              <a:gd name="connsiteY8" fmla="*/ 109832 h 117581"/>
              <a:gd name="connsiteX9" fmla="*/ 3432874 w 7563275"/>
              <a:gd name="connsiteY9" fmla="*/ 117581 h 117581"/>
              <a:gd name="connsiteX10" fmla="*/ 4393769 w 7563275"/>
              <a:gd name="connsiteY10" fmla="*/ 102083 h 117581"/>
              <a:gd name="connsiteX11" fmla="*/ 4827722 w 7563275"/>
              <a:gd name="connsiteY11" fmla="*/ 94333 h 117581"/>
              <a:gd name="connsiteX12" fmla="*/ 5408909 w 7563275"/>
              <a:gd name="connsiteY12" fmla="*/ 102082 h 117581"/>
              <a:gd name="connsiteX13" fmla="*/ 5780867 w 7563275"/>
              <a:gd name="connsiteY13" fmla="*/ 94334 h 117581"/>
              <a:gd name="connsiteX14" fmla="*/ 5990094 w 7563275"/>
              <a:gd name="connsiteY14" fmla="*/ 94334 h 117581"/>
              <a:gd name="connsiteX15" fmla="*/ 6323309 w 7563275"/>
              <a:gd name="connsiteY15" fmla="*/ 94333 h 117581"/>
              <a:gd name="connsiteX16" fmla="*/ 6873498 w 7563275"/>
              <a:gd name="connsiteY16" fmla="*/ 86585 h 117581"/>
              <a:gd name="connsiteX17" fmla="*/ 7260956 w 7563275"/>
              <a:gd name="connsiteY17" fmla="*/ 102083 h 117581"/>
              <a:gd name="connsiteX18" fmla="*/ 7405234 w 7563275"/>
              <a:gd name="connsiteY18" fmla="*/ 96528 h 117581"/>
              <a:gd name="connsiteX19" fmla="*/ 7563173 w 7563275"/>
              <a:gd name="connsiteY19" fmla="*/ 117580 h 117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563275" h="117581">
                <a:moveTo>
                  <a:pt x="0" y="24591"/>
                </a:moveTo>
                <a:cubicBezTo>
                  <a:pt x="263884" y="-8398"/>
                  <a:pt x="503695" y="1344"/>
                  <a:pt x="681925" y="1344"/>
                </a:cubicBezTo>
                <a:cubicBezTo>
                  <a:pt x="860155" y="1344"/>
                  <a:pt x="887382" y="14841"/>
                  <a:pt x="1069383" y="24591"/>
                </a:cubicBezTo>
                <a:cubicBezTo>
                  <a:pt x="1141651" y="28462"/>
                  <a:pt x="1214075" y="28785"/>
                  <a:pt x="1286359" y="32340"/>
                </a:cubicBezTo>
                <a:cubicBezTo>
                  <a:pt x="1371653" y="36535"/>
                  <a:pt x="1456787" y="43644"/>
                  <a:pt x="1542081" y="47839"/>
                </a:cubicBezTo>
                <a:cubicBezTo>
                  <a:pt x="1614365" y="51394"/>
                  <a:pt x="1686782" y="51850"/>
                  <a:pt x="1759057" y="55588"/>
                </a:cubicBezTo>
                <a:cubicBezTo>
                  <a:pt x="1836617" y="59600"/>
                  <a:pt x="1913948" y="67560"/>
                  <a:pt x="1991532" y="71086"/>
                </a:cubicBezTo>
                <a:lnTo>
                  <a:pt x="2611464" y="94333"/>
                </a:lnTo>
                <a:cubicBezTo>
                  <a:pt x="2740624" y="99301"/>
                  <a:pt x="2869687" y="107524"/>
                  <a:pt x="2998922" y="109832"/>
                </a:cubicBezTo>
                <a:lnTo>
                  <a:pt x="3432874" y="117581"/>
                </a:lnTo>
                <a:lnTo>
                  <a:pt x="4393769" y="102083"/>
                </a:lnTo>
                <a:cubicBezTo>
                  <a:pt x="4538420" y="99500"/>
                  <a:pt x="4658532" y="94333"/>
                  <a:pt x="4827722" y="94333"/>
                </a:cubicBezTo>
                <a:cubicBezTo>
                  <a:pt x="4996912" y="94333"/>
                  <a:pt x="5215180" y="99499"/>
                  <a:pt x="5408909" y="102082"/>
                </a:cubicBezTo>
                <a:cubicBezTo>
                  <a:pt x="5465736" y="96916"/>
                  <a:pt x="5684003" y="95625"/>
                  <a:pt x="5780867" y="94334"/>
                </a:cubicBezTo>
                <a:cubicBezTo>
                  <a:pt x="5877731" y="93043"/>
                  <a:pt x="5899687" y="94334"/>
                  <a:pt x="5990094" y="94334"/>
                </a:cubicBezTo>
                <a:lnTo>
                  <a:pt x="6323309" y="94333"/>
                </a:lnTo>
                <a:lnTo>
                  <a:pt x="6873498" y="86585"/>
                </a:lnTo>
                <a:cubicBezTo>
                  <a:pt x="7029772" y="87877"/>
                  <a:pt x="7172333" y="100426"/>
                  <a:pt x="7260956" y="102083"/>
                </a:cubicBezTo>
                <a:cubicBezTo>
                  <a:pt x="7349579" y="103740"/>
                  <a:pt x="7400068" y="97819"/>
                  <a:pt x="7405234" y="96528"/>
                </a:cubicBezTo>
                <a:cubicBezTo>
                  <a:pt x="7410400" y="95237"/>
                  <a:pt x="7567847" y="116654"/>
                  <a:pt x="7563173" y="117580"/>
                </a:cubicBezTo>
              </a:path>
            </a:pathLst>
          </a:cu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5360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7916416" cy="1362075"/>
          </a:xfrm>
        </p:spPr>
        <p:txBody>
          <a:bodyPr anchor="t">
            <a:normAutofit/>
          </a:bodyPr>
          <a:lstStyle>
            <a:lvl1pPr algn="l">
              <a:defRPr sz="3200" b="0" cap="all"/>
            </a:lvl1pPr>
          </a:lstStyle>
          <a:p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1560" y="350100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FF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 février 2025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A.Besson, Université de Strasbourg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93089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 février 2025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A.Besson, Université de Strasbourg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69065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 février 2025</a:t>
            </a:r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A.Besson, Université de Strasbourg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9000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 février 2025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A.Besson, Université de Strasbourg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35248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0" y="10179"/>
            <a:ext cx="9144000" cy="754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C’est un test difficile à lire non ?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0" y="836712"/>
            <a:ext cx="9144000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4"/>
            <a:r>
              <a:rPr lang="fr-FR" dirty="0"/>
              <a:t>0123456789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1763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17 février 2025</a:t>
            </a:r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835696" y="6483418"/>
            <a:ext cx="5760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fr-FR" dirty="0" err="1"/>
              <a:t>A.Besson</a:t>
            </a:r>
            <a:r>
              <a:rPr lang="fr-FR" dirty="0"/>
              <a:t>, Université de Strasbourg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740351" y="6492875"/>
            <a:ext cx="1413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414917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8" r:id="rId4"/>
    <p:sldLayoutId id="2147483663" r:id="rId5"/>
    <p:sldLayoutId id="2147483664" r:id="rId6"/>
    <p:sldLayoutId id="2147483665" r:id="rId7"/>
    <p:sldLayoutId id="2147483666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rgbClr val="FF0000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ü"/>
        <a:defRPr sz="2000" kern="1200">
          <a:solidFill>
            <a:srgbClr val="0000FF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2">
              <a:lumMod val="60000"/>
              <a:lumOff val="40000"/>
            </a:schemeClr>
          </a:solidFill>
          <a:effectLst/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Freestyle Script" panose="030804020302050B0404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in2p3.fr/event/34340/contributions/145619/attachments/88077/133110/BilanGif24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tonazzo@apc.in2p3.fr" TargetMode="External"/><Relationship Id="rId2" Type="http://schemas.openxmlformats.org/officeDocument/2006/relationships/hyperlink" Target="http://ecole-de-gif.in2p3.fr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dico.in2p3.fr/event/34340/contributions/145619/attachments/88077/133110/BilanGif24.pd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Proposition École de GIF 2025</a:t>
            </a:r>
            <a:br>
              <a:rPr lang="fr-FR" dirty="0"/>
            </a:br>
            <a:r>
              <a:rPr lang="fr-FR" i="1" dirty="0">
                <a:effectLst/>
              </a:rPr>
              <a:t>les Futurs Collisionneurs et leur Physique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Éléments d’information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 février 2025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A.Besson, Université de Strasbourg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</a:t>
            </a:fld>
            <a:endParaRPr lang="fr-BE"/>
          </a:p>
        </p:txBody>
      </p:sp>
      <p:pic>
        <p:nvPicPr>
          <p:cNvPr id="7" name="Image 9">
            <a:extLst>
              <a:ext uri="{FF2B5EF4-FFF2-40B4-BE49-F238E27FC236}">
                <a16:creationId xmlns:a16="http://schemas.microsoft.com/office/drawing/2014/main" id="{9CA0A539-E0B6-489F-B8BE-0D92F7F07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96" t="13289" r="38739" b="6978"/>
          <a:stretch>
            <a:fillRect/>
          </a:stretch>
        </p:blipFill>
        <p:spPr bwMode="auto">
          <a:xfrm>
            <a:off x="8458652" y="72351"/>
            <a:ext cx="627062" cy="593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10">
            <a:extLst>
              <a:ext uri="{FF2B5EF4-FFF2-40B4-BE49-F238E27FC236}">
                <a16:creationId xmlns:a16="http://schemas.microsoft.com/office/drawing/2014/main" id="{C732F3D2-0906-4BDB-82EE-DFBF660C7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6376"/>
            <a:ext cx="762161" cy="619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11">
            <a:extLst>
              <a:ext uri="{FF2B5EF4-FFF2-40B4-BE49-F238E27FC236}">
                <a16:creationId xmlns:a16="http://schemas.microsoft.com/office/drawing/2014/main" id="{6042ECF4-714D-4020-98AB-50F705C5B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219" y="74857"/>
            <a:ext cx="1343025" cy="617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0004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03B0A-5DFE-42CC-941C-F459F2BA9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Proposition IPHC 2025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1B824-3799-4392-8EB6-C08F097BE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836712"/>
            <a:ext cx="6444208" cy="5472608"/>
          </a:xfrm>
        </p:spPr>
        <p:txBody>
          <a:bodyPr>
            <a:normAutofit/>
          </a:bodyPr>
          <a:lstStyle/>
          <a:p>
            <a:r>
              <a:rPr lang="fr-FR" sz="1400" dirty="0"/>
              <a:t>Équipe locale</a:t>
            </a:r>
          </a:p>
          <a:p>
            <a:pPr lvl="1"/>
            <a:r>
              <a:rPr lang="fr-FR" sz="1200" dirty="0"/>
              <a:t>Giulio </a:t>
            </a:r>
            <a:r>
              <a:rPr lang="fr-FR" sz="1200" dirty="0" err="1"/>
              <a:t>Dujany</a:t>
            </a:r>
            <a:r>
              <a:rPr lang="fr-FR" sz="1200" dirty="0"/>
              <a:t> &amp; Ziad El </a:t>
            </a:r>
            <a:r>
              <a:rPr lang="fr-FR" sz="1200" dirty="0" err="1"/>
              <a:t>Bitar</a:t>
            </a:r>
            <a:r>
              <a:rPr lang="fr-FR" sz="1200" dirty="0"/>
              <a:t> (porteurs), Jeremy Andrea, Anne-Catherine </a:t>
            </a:r>
            <a:r>
              <a:rPr lang="fr-FR" sz="1200" dirty="0" err="1"/>
              <a:t>Lebihan</a:t>
            </a:r>
            <a:r>
              <a:rPr lang="fr-FR" sz="1200" dirty="0"/>
              <a:t>, Caroline Collard, Auguste Besson </a:t>
            </a:r>
            <a:r>
              <a:rPr lang="fr-FR" sz="1200" dirty="0">
                <a:sym typeface="Symbol" panose="05050102010706020507" pitchFamily="18" charset="2"/>
              </a:rPr>
              <a:t>  CMS/Belle-2/FCC</a:t>
            </a:r>
          </a:p>
          <a:p>
            <a:pPr lvl="1"/>
            <a:r>
              <a:rPr lang="fr-FR" sz="1200" dirty="0">
                <a:sym typeface="Symbol" panose="05050102010706020507" pitchFamily="18" charset="2"/>
              </a:rPr>
              <a:t>Capacité à proposer un programme scientifique, longue expérience dans l’organisation de colloques, soutien du laboratoire.</a:t>
            </a:r>
            <a:endParaRPr lang="fr-FR" sz="1200" dirty="0"/>
          </a:p>
          <a:p>
            <a:r>
              <a:rPr lang="fr-FR" sz="1400" dirty="0"/>
              <a:t>Dernière édition @ IPHC: 2015 (quel futur pour le MS après la découverte du Higgs) </a:t>
            </a:r>
            <a:r>
              <a:rPr lang="fr-FR" sz="1400" dirty="0">
                <a:sym typeface="Symbol" panose="05050102010706020507" pitchFamily="18" charset="2"/>
              </a:rPr>
              <a:t> 46 élèves</a:t>
            </a:r>
            <a:endParaRPr lang="fr-FR" sz="1400" dirty="0"/>
          </a:p>
          <a:p>
            <a:r>
              <a:rPr lang="fr-FR" sz="1400" dirty="0"/>
              <a:t>Logistique:</a:t>
            </a:r>
          </a:p>
          <a:p>
            <a:pPr lvl="1"/>
            <a:r>
              <a:rPr lang="fr-FR" sz="1200" dirty="0"/>
              <a:t>Lieu: IPHC </a:t>
            </a:r>
          </a:p>
          <a:p>
            <a:pPr lvl="2"/>
            <a:r>
              <a:rPr lang="fr-FR" sz="1100" dirty="0"/>
              <a:t>Amphi + salle préréservé : semaine du 29 septembre</a:t>
            </a:r>
          </a:p>
          <a:p>
            <a:pPr lvl="3"/>
            <a:r>
              <a:rPr lang="fr-FR" sz="1050" dirty="0"/>
              <a:t>les semaines parlementaires (semaines du 6 / 20 oct.) amphi pris (14 oct.)</a:t>
            </a:r>
          </a:p>
          <a:p>
            <a:pPr lvl="2"/>
            <a:r>
              <a:rPr lang="fr-FR" sz="1100" dirty="0"/>
              <a:t>Cantine campus: salle à part réservable</a:t>
            </a:r>
          </a:p>
          <a:p>
            <a:pPr lvl="1"/>
            <a:r>
              <a:rPr lang="fr-FR" sz="1200" dirty="0"/>
              <a:t>Accès</a:t>
            </a:r>
          </a:p>
          <a:p>
            <a:pPr lvl="2"/>
            <a:r>
              <a:rPr lang="fr-FR" sz="1100" dirty="0"/>
              <a:t>1h50 de Paris, 6h00 de Marseille, 4h00 de Lyon</a:t>
            </a:r>
          </a:p>
          <a:p>
            <a:pPr lvl="2"/>
            <a:r>
              <a:rPr lang="fr-FR" sz="1100" dirty="0"/>
              <a:t>Gare-IPHC en 10-15 minutes via transports en commun</a:t>
            </a:r>
          </a:p>
          <a:p>
            <a:pPr lvl="1"/>
            <a:r>
              <a:rPr lang="fr-FR" sz="1200" dirty="0"/>
              <a:t>Hôtel ~&lt; 100 euros/nuit </a:t>
            </a:r>
            <a:r>
              <a:rPr lang="fr-FR" sz="1200" dirty="0">
                <a:sym typeface="Symbol" panose="05050102010706020507" pitchFamily="18" charset="2"/>
              </a:rPr>
              <a:t> petit test </a:t>
            </a:r>
            <a:r>
              <a:rPr lang="fr-FR" sz="1200" dirty="0" err="1">
                <a:sym typeface="Symbol" panose="05050102010706020507" pitchFamily="18" charset="2"/>
              </a:rPr>
              <a:t>booking</a:t>
            </a:r>
            <a:r>
              <a:rPr lang="fr-FR" sz="1200" dirty="0">
                <a:sym typeface="Symbol" panose="05050102010706020507" pitchFamily="18" charset="2"/>
              </a:rPr>
              <a:t> ~80 euros/nuit</a:t>
            </a:r>
            <a:endParaRPr lang="fr-FR" sz="1200" dirty="0"/>
          </a:p>
          <a:p>
            <a:pPr lvl="1"/>
            <a:r>
              <a:rPr lang="fr-FR" sz="1200" dirty="0"/>
              <a:t>Tourisme/sortie/social </a:t>
            </a:r>
            <a:r>
              <a:rPr lang="fr-FR" sz="1200" dirty="0" err="1"/>
              <a:t>events</a:t>
            </a:r>
            <a:r>
              <a:rPr lang="fr-FR" sz="1200" dirty="0"/>
              <a:t>: très nombreuses possibilités</a:t>
            </a:r>
          </a:p>
          <a:p>
            <a:pPr lvl="1"/>
            <a:r>
              <a:rPr lang="fr-FR" sz="1200" dirty="0"/>
              <a:t>Point de vigilance: les Appels d’offres pour les colloques sont déjà passés…</a:t>
            </a:r>
          </a:p>
          <a:p>
            <a:pPr lvl="1"/>
            <a:r>
              <a:rPr lang="fr-FR" sz="1200" dirty="0"/>
              <a:t>Capacité de concevoir l’affiche en local</a:t>
            </a:r>
          </a:p>
          <a:p>
            <a:pPr lvl="1"/>
            <a:endParaRPr lang="fr-FR" sz="1200" dirty="0"/>
          </a:p>
          <a:p>
            <a:endParaRPr lang="fr-FR" sz="1400" dirty="0"/>
          </a:p>
          <a:p>
            <a:pPr lvl="1"/>
            <a:endParaRPr lang="fr-FR" sz="1200" dirty="0"/>
          </a:p>
          <a:p>
            <a:pPr lvl="1"/>
            <a:endParaRPr lang="fr-FR" sz="1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05AC58-B558-40A0-A0F9-C2C99AE81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 février 2025</a:t>
            </a:r>
            <a:endParaRPr lang="fr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A3E3A-AA18-4632-A121-9F432FEFC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chemeClr val="tx1"/>
                </a:solidFill>
              </a:rPr>
              <a:t>A.Besson</a:t>
            </a:r>
            <a:r>
              <a:rPr lang="fr-FR"/>
              <a:t>, Université de Strasbourg</a:t>
            </a:r>
            <a:endParaRPr lang="fr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2BC248-8026-41FF-8073-D7B637D1A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</a:t>
            </a:fld>
            <a:endParaRPr lang="fr-B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AB94B5-D4CB-453F-99B7-319F59ACA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224" y="1052736"/>
            <a:ext cx="244871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211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A7776-0994-4F73-9910-AC94914F6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 Vincent </a:t>
            </a:r>
            <a:r>
              <a:rPr lang="en-US" dirty="0" err="1"/>
              <a:t>Boudry</a:t>
            </a:r>
            <a:r>
              <a:rPr lang="en-US" dirty="0"/>
              <a:t> (responsible national école)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85601-6BA7-4FAD-8DB3-3ACE768CB2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Rapidement (il faut vraiment que je fasse une page </a:t>
            </a:r>
            <a:r>
              <a:rPr lang="fr-FR" dirty="0" err="1"/>
              <a:t>twiki</a:t>
            </a:r>
            <a:r>
              <a:rPr lang="fr-FR" dirty="0"/>
              <a:t>).</a:t>
            </a:r>
            <a:br>
              <a:rPr lang="fr-FR" dirty="0"/>
            </a:br>
            <a:r>
              <a:rPr lang="fr-FR" dirty="0"/>
              <a:t>Recettes:</a:t>
            </a:r>
            <a:br>
              <a:rPr lang="fr-FR" dirty="0"/>
            </a:br>
            <a:r>
              <a:rPr lang="fr-FR" dirty="0"/>
              <a:t>nous avons une dotation de la formation permanente, de 12 755€ (HT).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en contrepartie, ils veulent avoir le détail des participants (en particulier le source de financement), et aimerait avoir ≥ 50 % de CNRS.</a:t>
            </a:r>
            <a:br>
              <a:rPr lang="fr-FR" dirty="0"/>
            </a:br>
            <a:r>
              <a:rPr lang="fr-FR" dirty="0"/>
              <a:t>Voici la trame du rapport qui est demandée.</a:t>
            </a:r>
            <a:br>
              <a:rPr lang="fr-FR" dirty="0"/>
            </a:br>
            <a:r>
              <a:rPr lang="fr-FR" dirty="0"/>
              <a:t>Il faut donc prévoir de collecter ces informations lors de l'inscription.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nous avons aussi 2 000 € de la part du CEA.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et il y a un reliquat des années précédentes, et Alessandra a été très performante en 2024 !</a:t>
            </a:r>
            <a:br>
              <a:rPr lang="fr-FR" dirty="0"/>
            </a:br>
            <a:r>
              <a:rPr lang="fr-FR" dirty="0"/>
              <a:t>(</a:t>
            </a:r>
            <a:r>
              <a:rPr lang="fr-FR" dirty="0" err="1"/>
              <a:t>cf</a:t>
            </a:r>
            <a:r>
              <a:rPr lang="fr-FR" dirty="0"/>
              <a:t> bilan: </a:t>
            </a:r>
            <a:r>
              <a:rPr lang="fr-FR" dirty="0">
                <a:hlinkClick r:id="rId2"/>
              </a:rPr>
              <a:t>https://indico.in2p3.fr/event/34340/contributions/145619/attachments/88077/133110/BilanGif24.pdf</a:t>
            </a:r>
            <a:br>
              <a:rPr lang="fr-FR" dirty="0"/>
            </a:br>
            <a:r>
              <a:rPr lang="fr-FR" dirty="0"/>
              <a:t>on a fait remonter le budget subvention FP − coût de l'école, ce qui a laissé les autres subventions).</a:t>
            </a:r>
            <a:br>
              <a:rPr lang="fr-FR" dirty="0"/>
            </a:br>
            <a:r>
              <a:rPr lang="fr-FR" dirty="0"/>
              <a:t>Mais le CNRS a pris ~10% je crois sur les RP, à voir combien il reste.</a:t>
            </a:r>
            <a:br>
              <a:rPr lang="fr-FR" dirty="0"/>
            </a:br>
            <a:r>
              <a:rPr lang="fr-FR" dirty="0"/>
              <a:t>À la louche, je dirais donc : (5000€ de subventions hors FP + 2300€ de reliquats 2023 =  7300€) × 90% ~ 6570€. </a:t>
            </a:r>
            <a:br>
              <a:rPr lang="fr-FR" dirty="0"/>
            </a:br>
            <a:endParaRPr lang="fr-FR" dirty="0"/>
          </a:p>
          <a:p>
            <a:r>
              <a:rPr lang="fr-FR" dirty="0"/>
              <a:t>Pour les frais d'inscription: ça dépend des personnes:  c'est une demande récurrente de la FP, </a:t>
            </a:r>
            <a:br>
              <a:rPr lang="fr-FR" dirty="0"/>
            </a:br>
            <a:r>
              <a:rPr lang="fr-FR" dirty="0"/>
              <a:t>mais comme ni les CNRS, ni les CEA ne paient, cela implique de mettre en place un Colloque Azur pour quelques personnes, et c'est lourd.</a:t>
            </a:r>
            <a:br>
              <a:rPr lang="fr-FR" dirty="0"/>
            </a:br>
            <a:r>
              <a:rPr lang="fr-FR" dirty="0"/>
              <a:t>Donc on le prévoit dans le budget prévisionnel et c'est généralement abandonné en pratique.</a:t>
            </a:r>
            <a:br>
              <a:rPr lang="fr-FR" dirty="0"/>
            </a:br>
            <a:r>
              <a:rPr lang="fr-FR" dirty="0"/>
              <a:t>Une alternative est d'émettre un bon de commande et de faire payer les labos directement par ce biais.</a:t>
            </a:r>
            <a:br>
              <a:rPr lang="fr-FR" dirty="0"/>
            </a:br>
            <a:endParaRPr lang="fr-FR" dirty="0"/>
          </a:p>
          <a:p>
            <a:r>
              <a:rPr lang="fr-FR" dirty="0"/>
              <a:t>Dépenses:</a:t>
            </a:r>
            <a:br>
              <a:rPr lang="fr-FR" dirty="0"/>
            </a:br>
            <a:r>
              <a:rPr lang="fr-FR" dirty="0"/>
              <a:t>Point de vue de ce qui est couvert:</a:t>
            </a:r>
            <a:br>
              <a:rPr lang="fr-FR" dirty="0"/>
            </a:br>
            <a:endParaRPr lang="fr-FR" dirty="0"/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intervenants: tout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participants: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le séjour (nuitées + repas)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pas le voyage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160A7F-6CE2-4F2B-B319-9AB9B618C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 février 2025</a:t>
            </a:r>
            <a:endParaRPr lang="fr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29F31C-2956-4064-BA3D-502E07F8D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chemeClr val="tx1"/>
                </a:solidFill>
              </a:rPr>
              <a:t>A.Besson</a:t>
            </a:r>
            <a:r>
              <a:rPr lang="fr-FR"/>
              <a:t>, Université de Strasbourg</a:t>
            </a:r>
            <a:endParaRPr lang="fr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907E4-1E07-47C1-B3CF-7785267C2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093133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0A4EB-D2D6-4CC8-896F-51F76E1B7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Ordre du jour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E3CEC-D899-494C-9358-AECFBD490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Définir</a:t>
            </a:r>
            <a:r>
              <a:rPr lang="en-US" dirty="0"/>
              <a:t> de taches et des </a:t>
            </a:r>
            <a:r>
              <a:rPr lang="en-US" dirty="0" err="1"/>
              <a:t>responsables</a:t>
            </a:r>
            <a:endParaRPr lang="en-US" dirty="0"/>
          </a:p>
          <a:p>
            <a:pPr lvl="1"/>
            <a:r>
              <a:rPr lang="en-US" dirty="0" err="1"/>
              <a:t>Calendrier</a:t>
            </a:r>
            <a:r>
              <a:rPr lang="en-US" dirty="0"/>
              <a:t> / </a:t>
            </a:r>
            <a:r>
              <a:rPr lang="en-US" dirty="0" err="1"/>
              <a:t>échéances</a:t>
            </a:r>
            <a:endParaRPr lang="en-US" dirty="0"/>
          </a:p>
          <a:p>
            <a:pPr lvl="1"/>
            <a:r>
              <a:rPr lang="en-US" dirty="0" err="1"/>
              <a:t>Programme</a:t>
            </a:r>
            <a:r>
              <a:rPr lang="en-US" dirty="0"/>
              <a:t> </a:t>
            </a:r>
            <a:r>
              <a:rPr lang="en-US" dirty="0" err="1"/>
              <a:t>scientifique</a:t>
            </a:r>
            <a:endParaRPr lang="en-US" dirty="0"/>
          </a:p>
          <a:p>
            <a:pPr lvl="2"/>
            <a:r>
              <a:rPr lang="en-US" dirty="0"/>
              <a:t>Agenda de la </a:t>
            </a:r>
            <a:r>
              <a:rPr lang="en-US" dirty="0" err="1"/>
              <a:t>semaine</a:t>
            </a:r>
            <a:endParaRPr lang="en-US" dirty="0"/>
          </a:p>
          <a:p>
            <a:pPr lvl="2"/>
            <a:r>
              <a:rPr lang="en-US" dirty="0" err="1"/>
              <a:t>Définition</a:t>
            </a:r>
            <a:r>
              <a:rPr lang="en-US" dirty="0"/>
              <a:t> des </a:t>
            </a:r>
            <a:r>
              <a:rPr lang="en-US" dirty="0" err="1"/>
              <a:t>orateurs</a:t>
            </a:r>
            <a:r>
              <a:rPr lang="en-US" dirty="0"/>
              <a:t> (à </a:t>
            </a:r>
            <a:r>
              <a:rPr lang="en-US" dirty="0" err="1"/>
              <a:t>valider</a:t>
            </a:r>
            <a:r>
              <a:rPr lang="en-US" dirty="0"/>
              <a:t> par le </a:t>
            </a:r>
            <a:r>
              <a:rPr lang="en-US" dirty="0" err="1"/>
              <a:t>comité</a:t>
            </a:r>
            <a:r>
              <a:rPr lang="en-US" dirty="0"/>
              <a:t> national de </a:t>
            </a:r>
            <a:r>
              <a:rPr lang="en-US" dirty="0" err="1"/>
              <a:t>l’école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Budget</a:t>
            </a:r>
          </a:p>
          <a:p>
            <a:pPr lvl="2"/>
            <a:r>
              <a:rPr lang="en-US" dirty="0" err="1"/>
              <a:t>Demandes</a:t>
            </a:r>
            <a:r>
              <a:rPr lang="en-US" dirty="0"/>
              <a:t> subvention</a:t>
            </a:r>
          </a:p>
          <a:p>
            <a:pPr lvl="1"/>
            <a:r>
              <a:rPr lang="en-US" dirty="0"/>
              <a:t>Site indico</a:t>
            </a:r>
          </a:p>
          <a:p>
            <a:pPr lvl="2"/>
            <a:r>
              <a:rPr lang="en-US" dirty="0"/>
              <a:t>Inscriptions</a:t>
            </a:r>
          </a:p>
          <a:p>
            <a:pPr lvl="2"/>
            <a:r>
              <a:rPr lang="en-US" dirty="0" err="1"/>
              <a:t>Paiement</a:t>
            </a:r>
            <a:r>
              <a:rPr lang="en-US" dirty="0"/>
              <a:t> ? Non  ?</a:t>
            </a:r>
          </a:p>
          <a:p>
            <a:pPr lvl="1"/>
            <a:r>
              <a:rPr lang="en-US" dirty="0" err="1"/>
              <a:t>Nourriture</a:t>
            </a:r>
            <a:r>
              <a:rPr lang="en-US" dirty="0"/>
              <a:t> / pauses café</a:t>
            </a:r>
          </a:p>
          <a:p>
            <a:pPr lvl="1"/>
            <a:r>
              <a:rPr lang="en-US" dirty="0"/>
              <a:t>Affiche + </a:t>
            </a:r>
            <a:r>
              <a:rPr lang="en-US" dirty="0" err="1"/>
              <a:t>calendrier</a:t>
            </a:r>
            <a:r>
              <a:rPr lang="en-US" dirty="0"/>
              <a:t> impression et </a:t>
            </a:r>
            <a:r>
              <a:rPr lang="en-US" dirty="0" err="1"/>
              <a:t>publicité</a:t>
            </a:r>
            <a:r>
              <a:rPr lang="en-US" dirty="0"/>
              <a:t> / com</a:t>
            </a:r>
          </a:p>
          <a:p>
            <a:pPr lvl="1"/>
            <a:r>
              <a:rPr lang="en-US" dirty="0" err="1"/>
              <a:t>Logement</a:t>
            </a:r>
            <a:r>
              <a:rPr lang="en-US" dirty="0"/>
              <a:t> – </a:t>
            </a:r>
            <a:r>
              <a:rPr lang="en-US" dirty="0" err="1"/>
              <a:t>estimatif</a:t>
            </a:r>
            <a:r>
              <a:rPr lang="en-US" dirty="0"/>
              <a:t> </a:t>
            </a:r>
            <a:r>
              <a:rPr lang="en-US" dirty="0" err="1"/>
              <a:t>nombre</a:t>
            </a:r>
            <a:r>
              <a:rPr lang="en-US" dirty="0"/>
              <a:t> </a:t>
            </a:r>
            <a:r>
              <a:rPr lang="en-US" dirty="0" err="1"/>
              <a:t>d’inscrits</a:t>
            </a:r>
            <a:endParaRPr lang="en-US" dirty="0"/>
          </a:p>
          <a:p>
            <a:pPr lvl="1"/>
            <a:r>
              <a:rPr lang="en-US" dirty="0"/>
              <a:t>Sortie / </a:t>
            </a:r>
            <a:r>
              <a:rPr lang="en-US" dirty="0" err="1"/>
              <a:t>évènements</a:t>
            </a:r>
            <a:r>
              <a:rPr lang="en-US" dirty="0"/>
              <a:t> </a:t>
            </a:r>
            <a:r>
              <a:rPr lang="en-US" dirty="0" err="1"/>
              <a:t>sociaux</a:t>
            </a:r>
            <a:r>
              <a:rPr lang="en-US" dirty="0"/>
              <a:t> (banquet ? </a:t>
            </a:r>
            <a:r>
              <a:rPr lang="en-US" dirty="0" err="1"/>
              <a:t>Apéritif</a:t>
            </a:r>
            <a:r>
              <a:rPr lang="en-US" dirty="0"/>
              <a:t> </a:t>
            </a:r>
            <a:r>
              <a:rPr lang="en-US" dirty="0" err="1"/>
              <a:t>d’accueil</a:t>
            </a:r>
            <a:r>
              <a:rPr lang="en-US" dirty="0"/>
              <a:t> ?)</a:t>
            </a:r>
          </a:p>
          <a:p>
            <a:r>
              <a:rPr lang="en-US" dirty="0"/>
              <a:t>GIF 2024</a:t>
            </a:r>
          </a:p>
          <a:p>
            <a:pPr lvl="1"/>
            <a:r>
              <a:rPr lang="en-US" dirty="0">
                <a:hlinkClick r:id="rId2"/>
              </a:rPr>
              <a:t>http://ecole-de-gif.in2p3.fr/</a:t>
            </a:r>
            <a:endParaRPr lang="en-US" dirty="0"/>
          </a:p>
          <a:p>
            <a:pPr lvl="1"/>
            <a:r>
              <a:rPr lang="en-US" dirty="0"/>
              <a:t>Contact: Alessandra  </a:t>
            </a:r>
            <a:r>
              <a:rPr lang="en-US" dirty="0">
                <a:hlinkClick r:id="rId3"/>
              </a:rPr>
              <a:t>tonazzo@apc.in2p3.fr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https://indico.in2p3.fr/event/34340/contributions/145619/attachments/88077/133110/BilanGif24.pdf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DDA480-6BD0-40B1-98E9-C31D6A92B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 février 2025</a:t>
            </a:r>
            <a:endParaRPr lang="fr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A9568B-34EF-4DBC-85CB-3979E02D5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chemeClr val="tx1"/>
                </a:solidFill>
              </a:rPr>
              <a:t>A.Besson</a:t>
            </a:r>
            <a:r>
              <a:rPr lang="fr-FR"/>
              <a:t>, Université de Strasbourg</a:t>
            </a:r>
            <a:endParaRPr lang="fr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994DAF-0CE5-440E-B7A4-039976F68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011633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8E2F1-A395-4ECA-9B50-AB710C48B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C5528-EEF5-434E-8B37-BB9CE659BB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2024 :Astro multi </a:t>
            </a:r>
          </a:p>
          <a:p>
            <a:pPr marL="0" indent="0">
              <a:buNone/>
            </a:pPr>
            <a:r>
              <a:rPr lang="en-US" dirty="0" err="1"/>
              <a:t>messagers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FD94F6-4FA8-4FEE-A52E-6EB244AC9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 février 2025</a:t>
            </a:r>
            <a:endParaRPr lang="fr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BA4E26-2565-4C53-9250-0FE095CEE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chemeClr val="tx1"/>
                </a:solidFill>
              </a:rPr>
              <a:t>A.Besson</a:t>
            </a:r>
            <a:r>
              <a:rPr lang="fr-FR"/>
              <a:t>, Université de Strasbourg</a:t>
            </a:r>
            <a:endParaRPr lang="fr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D147D6-3F93-4DC8-A6BB-78DB20F9B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</a:t>
            </a:fld>
            <a:endParaRPr lang="fr-B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18B151-514D-4E8E-A78E-972DF6663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039" y="789707"/>
            <a:ext cx="4938737" cy="570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488307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22287</TotalTime>
  <Words>695</Words>
  <Application>Microsoft Office PowerPoint</Application>
  <PresentationFormat>On-screen Show (4:3)</PresentationFormat>
  <Paragraphs>68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Courier New</vt:lpstr>
      <vt:lpstr>Freestyle Script</vt:lpstr>
      <vt:lpstr>Wingdings</vt:lpstr>
      <vt:lpstr>1_Thème Office</vt:lpstr>
      <vt:lpstr>Proposition École de GIF 2025 les Futurs Collisionneurs et leur Physique</vt:lpstr>
      <vt:lpstr>Proposition IPHC 2025</vt:lpstr>
      <vt:lpstr>Info Vincent Boudry (responsible national école)</vt:lpstr>
      <vt:lpstr>Ordre du jour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BESSON Auguste</dc:creator>
  <cp:lastModifiedBy>BESSON Auguste</cp:lastModifiedBy>
  <cp:revision>302</cp:revision>
  <dcterms:created xsi:type="dcterms:W3CDTF">2019-05-21T13:23:25Z</dcterms:created>
  <dcterms:modified xsi:type="dcterms:W3CDTF">2025-04-04T11:58:41Z</dcterms:modified>
</cp:coreProperties>
</file>