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72" r:id="rId2"/>
    <p:sldId id="2312" r:id="rId3"/>
    <p:sldId id="2351" r:id="rId4"/>
    <p:sldId id="2340" r:id="rId5"/>
    <p:sldId id="2370" r:id="rId6"/>
    <p:sldId id="2341" r:id="rId7"/>
    <p:sldId id="2342" r:id="rId8"/>
    <p:sldId id="2343" r:id="rId9"/>
    <p:sldId id="2344" r:id="rId10"/>
    <p:sldId id="2432" r:id="rId11"/>
    <p:sldId id="2345" r:id="rId12"/>
    <p:sldId id="2346" r:id="rId13"/>
    <p:sldId id="2404" r:id="rId14"/>
    <p:sldId id="2405" r:id="rId15"/>
    <p:sldId id="2406" r:id="rId16"/>
    <p:sldId id="2407" r:id="rId17"/>
    <p:sldId id="2408" r:id="rId18"/>
    <p:sldId id="2415" r:id="rId19"/>
    <p:sldId id="2409" r:id="rId20"/>
    <p:sldId id="2410" r:id="rId21"/>
    <p:sldId id="2411" r:id="rId22"/>
    <p:sldId id="2412" r:id="rId23"/>
    <p:sldId id="2413" r:id="rId24"/>
    <p:sldId id="2414" r:id="rId25"/>
    <p:sldId id="2350" r:id="rId26"/>
    <p:sldId id="2352" r:id="rId27"/>
    <p:sldId id="2353" r:id="rId28"/>
    <p:sldId id="2337" r:id="rId29"/>
    <p:sldId id="2354" r:id="rId30"/>
    <p:sldId id="2434" r:id="rId31"/>
    <p:sldId id="2435" r:id="rId32"/>
    <p:sldId id="2437" r:id="rId33"/>
    <p:sldId id="2438" r:id="rId34"/>
    <p:sldId id="2389" r:id="rId35"/>
    <p:sldId id="2416" r:id="rId36"/>
    <p:sldId id="2417" r:id="rId37"/>
    <p:sldId id="2418" r:id="rId38"/>
    <p:sldId id="2419" r:id="rId39"/>
    <p:sldId id="2355" r:id="rId40"/>
    <p:sldId id="2365" r:id="rId41"/>
    <p:sldId id="2366" r:id="rId42"/>
    <p:sldId id="2440" r:id="rId43"/>
    <p:sldId id="2367" r:id="rId44"/>
    <p:sldId id="2368" r:id="rId45"/>
    <p:sldId id="2356" r:id="rId46"/>
    <p:sldId id="2376" r:id="rId47"/>
    <p:sldId id="2439" r:id="rId48"/>
    <p:sldId id="2375" r:id="rId49"/>
    <p:sldId id="2361" r:id="rId50"/>
    <p:sldId id="2362" r:id="rId51"/>
    <p:sldId id="2357" r:id="rId52"/>
    <p:sldId id="2359" r:id="rId53"/>
    <p:sldId id="2358" r:id="rId54"/>
    <p:sldId id="2360" r:id="rId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ny Farget" initials="FF" lastIdx="2" clrIdx="0">
    <p:extLst>
      <p:ext uri="{19B8F6BF-5375-455C-9EA6-DF929625EA0E}">
        <p15:presenceInfo xmlns:p15="http://schemas.microsoft.com/office/powerpoint/2012/main" userId="080a1e382ac5ee39" providerId="Windows Live"/>
      </p:ext>
    </p:extLst>
  </p:cmAuthor>
  <p:cmAuthor id="2" name="Bernaudin Pierre-Emmanuel" initials="BP" lastIdx="4" clrIdx="1">
    <p:extLst>
      <p:ext uri="{19B8F6BF-5375-455C-9EA6-DF929625EA0E}">
        <p15:presenceInfo xmlns:p15="http://schemas.microsoft.com/office/powerpoint/2012/main" userId="S-1-5-21-4214520284-2192796274-1834499735-1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F4D"/>
    <a:srgbClr val="C95827"/>
    <a:srgbClr val="60A4B4"/>
    <a:srgbClr val="FDA494"/>
    <a:srgbClr val="FCA881"/>
    <a:srgbClr val="FF8589"/>
    <a:srgbClr val="EF7B7E"/>
    <a:srgbClr val="B7E0F9"/>
    <a:srgbClr val="CA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89977" autoAdjust="0"/>
  </p:normalViewPr>
  <p:slideViewPr>
    <p:cSldViewPr snapToGrid="0" showGuides="1">
      <p:cViewPr>
        <p:scale>
          <a:sx n="66" d="100"/>
          <a:sy n="66" d="100"/>
        </p:scale>
        <p:origin x="1068" y="11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4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28/03/2025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28/03/2025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25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92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9984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19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293E-6BFE-4AC5-8AEE-0F065DF98C20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50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35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6093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43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114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175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Barué</a:t>
            </a: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F9EA802-F6D8-48E7-9049-4CB25F255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7C51318B-A06D-BA62-68FB-39954778C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A0E8255-54ED-56D5-7238-FF385124D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315F021-7D8C-9761-7440-73BF0E670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7F8EEC71-5922-0B2F-0E24-7F217C968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B47663F4-8C74-5076-324A-625A664F9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B33B209E-B96F-5B72-06CB-32B149880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AA18C153-6596-DDA8-9693-9EF8D5F0C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9E3736C0-7DE8-4EC6-3CC3-EDA045CDF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8DD26C6-8979-71F1-101B-9571D2FBF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8D94BCC-BF75-6506-6196-095320884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050E4AE-F5FD-8A04-8FDF-CF6C3C90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0182B43-4A89-330B-F7A8-345A8E0BF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8F7A129-A227-DA6A-EB4E-E6AAAB164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4E46E325-5445-CAA0-0FCC-03445377D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3260951-6AEF-6B22-A5AD-AAC2C920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Naves/Drakodrone</a:t>
            </a: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4F00D137-7DB0-243A-94A9-442AF2430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A8C4D21-4577-D220-9475-672996FBE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196B267-B0C8-53A1-9CAB-EA9B6180B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3E12536-0A2C-9387-870B-93005C240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EF06C72-81DB-F13F-190E-595C6E446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BC01F9EC-0DC0-25CC-B87D-904FCB3AE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Stroppa/CEA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FCC8329-2586-2924-B2A5-FFEC551E3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z="1000" dirty="0" smtClean="0"/>
              <a:t>Réunion COPIL CYREN n°1 du 31/03/2025</a:t>
            </a:r>
            <a:endParaRPr lang="fr-FR" sz="100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7D707669-6718-DE6F-4AB2-909CC0815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968BE30E-B1F1-D3F6-B795-2DFFB1071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DB224BF-5A64-3487-54C1-9D89539AA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7381F10-A723-3F5D-54BE-C1B53C4EB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3EFF752-5100-0645-29A3-04C26BB4F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552D4B12-40B1-134C-2952-2698AB6F7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B7BD168B-FA43-2AB1-0F48-109C1150E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72" r:id="rId6"/>
    <p:sldLayoutId id="2147483670" r:id="rId7"/>
    <p:sldLayoutId id="2147483678" r:id="rId8"/>
    <p:sldLayoutId id="2147483650" r:id="rId9"/>
    <p:sldLayoutId id="2147483675" r:id="rId10"/>
    <p:sldLayoutId id="2147483652" r:id="rId11"/>
    <p:sldLayoutId id="2147483664" r:id="rId12"/>
    <p:sldLayoutId id="2147483653" r:id="rId13"/>
    <p:sldLayoutId id="2147483654" r:id="rId14"/>
    <p:sldLayoutId id="2147483655" r:id="rId15"/>
    <p:sldLayoutId id="2147483679" r:id="rId16"/>
    <p:sldLayoutId id="2147483656" r:id="rId17"/>
    <p:sldLayoutId id="2147483660" r:id="rId18"/>
    <p:sldLayoutId id="2147483676" r:id="rId19"/>
    <p:sldLayoutId id="2147483657" r:id="rId20"/>
    <p:sldLayoutId id="2147483677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emf"/><Relationship Id="rId4" Type="http://schemas.openxmlformats.org/officeDocument/2006/relationships/image" Target="../media/image43.emf"/><Relationship Id="rId9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jpe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GIF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emf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72836" y="2423885"/>
            <a:ext cx="11329307" cy="2751591"/>
          </a:xfrm>
        </p:spPr>
        <p:txBody>
          <a:bodyPr>
            <a:noAutofit/>
          </a:bodyPr>
          <a:lstStyle/>
          <a:p>
            <a:r>
              <a:rPr lang="fr-FR" sz="4800" dirty="0" smtClean="0"/>
              <a:t>Réunion n°1 du COPIL du Projet CYREN</a:t>
            </a:r>
            <a:br>
              <a:rPr lang="fr-FR" sz="4800" dirty="0" smtClean="0"/>
            </a:br>
            <a:r>
              <a:rPr lang="fr-FR" sz="4800" dirty="0" smtClean="0"/>
              <a:t>(CYclotrons RENovation)</a:t>
            </a:r>
            <a:br>
              <a:rPr lang="fr-FR" sz="4800" dirty="0" smtClean="0"/>
            </a:br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800" dirty="0" smtClean="0"/>
              <a:t>revue de pré-étude</a:t>
            </a:r>
            <a:endParaRPr lang="fr-FR" sz="4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7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67" y="-344542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Projet CYREN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88900" y="910238"/>
            <a:ext cx="115443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000" b="1" dirty="0" smtClean="0">
                <a:latin typeface="Calibri" panose="020F0502020204030204" pitchFamily="34" charset="0"/>
                <a:sym typeface="Wingdings"/>
              </a:rPr>
              <a:t>En 2023 et 2024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ont été lancées des études, des réalisations financées par le CPER 21/27 (alimentations et vide) et quelques travaux de rénovation (Automatisme, commande contrôle poste 90kV…)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fr-FR" sz="2000" dirty="0" smtClean="0">
              <a:latin typeface="Calibri" panose="020F0502020204030204" pitchFamily="34" charset="0"/>
              <a:sym typeface="Wingdings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Présentation de AvP CYREN au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Conseil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S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cientifique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du GANIL en Février 2024. Recommandations 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Mener une évaluation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technique et financière de la mise en place d'un banc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d'essai RF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pour les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cavités dans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le cadre de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CYREN.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Travailler en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étroite collaboration avec les différentes communautés pour évaluer l'impact des choix techniques de CYREN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.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fr-FR" sz="2000" dirty="0" smtClean="0">
              <a:latin typeface="Calibri" panose="020F0502020204030204" pitchFamily="34" charset="0"/>
              <a:sym typeface="Wingding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2000" dirty="0">
                <a:latin typeface="Calibri" panose="020F0502020204030204" pitchFamily="34" charset="0"/>
              </a:rPr>
              <a:t>Présentation de l’AvP CYREN à « Accelerator Advisory Committee » en Mai </a:t>
            </a:r>
            <a:r>
              <a:rPr lang="fr-FR" sz="2000" dirty="0" smtClean="0">
                <a:latin typeface="Calibri" panose="020F0502020204030204" pitchFamily="34" charset="0"/>
              </a:rPr>
              <a:t>2024. Recommandations 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latin typeface="Calibri" panose="020F0502020204030204" pitchFamily="34" charset="0"/>
              </a:rPr>
              <a:t>Analyser </a:t>
            </a:r>
            <a:r>
              <a:rPr lang="fr-FR" sz="2000" dirty="0">
                <a:latin typeface="Calibri" panose="020F0502020204030204" pitchFamily="34" charset="0"/>
              </a:rPr>
              <a:t>soigneusement les scénarios du WP CaCyss afin de trouver la meilleure solution technique compatible avec les ressources et la programmation des faisceaux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" panose="020F0502020204030204" pitchFamily="34" charset="0"/>
                <a:sym typeface="Wingdings"/>
              </a:rPr>
              <a:t>Les membres de l’AAC estiment qu'il est de la plus haute importance de comprendre l'origine des fuites des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cavités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(corrosion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? qualité de l’eau?).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" panose="020F0502020204030204" pitchFamily="34" charset="0"/>
              </a:rPr>
              <a:t>Systèmes de contrôle et de commande : assurer un suivi étroit des travaux des sous-traitants (conserver la maîtrise du code)</a:t>
            </a:r>
          </a:p>
        </p:txBody>
      </p:sp>
    </p:spTree>
    <p:extLst>
      <p:ext uri="{BB962C8B-B14F-4D97-AF65-F5344CB8AC3E}">
        <p14:creationId xmlns:p14="http://schemas.microsoft.com/office/powerpoint/2010/main" val="24817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67" y="-344542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Projet CYREN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457941" y="910238"/>
            <a:ext cx="107866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000" b="1" dirty="0" smtClean="0">
                <a:latin typeface="Calibri" panose="020F0502020204030204" pitchFamily="34" charset="0"/>
                <a:sym typeface="Wingdings"/>
              </a:rPr>
              <a:t>Lancement </a:t>
            </a:r>
            <a:r>
              <a:rPr lang="fr-FR" sz="2000" b="1" dirty="0">
                <a:latin typeface="Calibri" panose="020F0502020204030204" pitchFamily="34" charset="0"/>
                <a:sym typeface="Wingdings"/>
              </a:rPr>
              <a:t>de la phase projet CYREN (périmètre global) : </a:t>
            </a:r>
            <a:r>
              <a:rPr lang="fr-FR" sz="2000" b="1" dirty="0" smtClean="0">
                <a:latin typeface="Calibri" panose="020F0502020204030204" pitchFamily="34" charset="0"/>
                <a:sym typeface="Wingdings"/>
              </a:rPr>
              <a:t>1</a:t>
            </a:r>
            <a:r>
              <a:rPr lang="fr-FR" sz="2000" b="1" baseline="30000" dirty="0" smtClean="0">
                <a:latin typeface="Calibri" panose="020F0502020204030204" pitchFamily="34" charset="0"/>
                <a:sym typeface="Wingdings"/>
              </a:rPr>
              <a:t>er</a:t>
            </a:r>
            <a:r>
              <a:rPr lang="fr-FR" sz="2000" b="1" dirty="0" smtClean="0">
                <a:latin typeface="Calibri" panose="020F0502020204030204" pitchFamily="34" charset="0"/>
                <a:sym typeface="Wingdings"/>
              </a:rPr>
              <a:t> octobre </a:t>
            </a:r>
            <a:r>
              <a:rPr lang="fr-FR" sz="2000" b="1" dirty="0">
                <a:latin typeface="Calibri" panose="020F0502020204030204" pitchFamily="34" charset="0"/>
                <a:sym typeface="Wingdings"/>
              </a:rPr>
              <a:t>2024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" panose="020F0502020204030204" pitchFamily="34" charset="0"/>
                <a:sym typeface="Wingdings"/>
              </a:rPr>
              <a:t>CdP : P. ANGER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" panose="020F0502020204030204" pitchFamily="34" charset="0"/>
                <a:sym typeface="Wingdings"/>
              </a:rPr>
              <a:t>CdP adjoint : P.-E. BERNAUDIN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(resp.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WP CaCyss)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" panose="020F0502020204030204" pitchFamily="34" charset="0"/>
                <a:sym typeface="Wingdings"/>
              </a:rPr>
              <a:t>Pilote stratégique  F. DE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OLIVEIRA SANTOS</a:t>
            </a:r>
            <a:endParaRPr lang="fr-FR" sz="2000" dirty="0">
              <a:latin typeface="Calibri" panose="020F0502020204030204" pitchFamily="34" charset="0"/>
              <a:sym typeface="Wingdings"/>
            </a:endParaRPr>
          </a:p>
          <a:p>
            <a:endParaRPr lang="fr-FR" sz="2000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L'objectif 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du projet est de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pérenniser la capacité de production des faisceaux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de l’installation d’origine du GANIL (Cyclotrons jusqu’à la cible de réaction) et de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maintenir l’installation en condition opérationnelle pendant au moins 20 ans. </a:t>
            </a: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projet devra réaliser les études et la mise en œuvre des solutions techniques répondant à cet objectif.</a:t>
            </a:r>
          </a:p>
          <a:p>
            <a:pPr algn="just"/>
            <a:endParaRPr lang="fr-FR" sz="2000" strike="sngStrike" dirty="0">
              <a:cs typeface="Times New Roman" panose="02020603050405020304" pitchFamily="18" charset="0"/>
            </a:endParaRPr>
          </a:p>
          <a:p>
            <a:pPr algn="just"/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Cet 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objectif devrait permettre </a:t>
            </a: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l’optimisation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des ressources humaines dédiées aux activités de maintenance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une fois la rénovation des cyclotrons réalisée. Il permettra en particulier d’optimiser </a:t>
            </a:r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l’utilisation de ressources 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humaines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dans le cadre du fonctionnement des cyclotrons </a:t>
            </a: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(dont SPIRAL1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) en parallèle avec l’accélérateur linéaire du GANIL (SPIRAL2</a:t>
            </a: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fr-FR" sz="2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43593" y="3640137"/>
            <a:ext cx="11329307" cy="1520825"/>
          </a:xfrm>
        </p:spPr>
        <p:txBody>
          <a:bodyPr>
            <a:noAutofit/>
          </a:bodyPr>
          <a:lstStyle/>
          <a:p>
            <a:r>
              <a:rPr lang="fr-FR" sz="5400" dirty="0"/>
              <a:t>La communauté </a:t>
            </a:r>
            <a:r>
              <a:rPr lang="fr-FR" sz="5400" dirty="0" smtClean="0"/>
              <a:t>scientifique</a:t>
            </a:r>
            <a:br>
              <a:rPr lang="fr-FR" sz="5400" dirty="0" smtClean="0"/>
            </a:br>
            <a:r>
              <a:rPr lang="fr-FR" sz="5400" dirty="0"/>
              <a:t/>
            </a:r>
            <a:br>
              <a:rPr lang="fr-FR" sz="5400" dirty="0"/>
            </a:br>
            <a:r>
              <a:rPr lang="fr-FR" sz="2000" dirty="0"/>
              <a:t>François de Oliveira Santos</a:t>
            </a:r>
            <a:r>
              <a:rPr lang="fr-FR" sz="5400" dirty="0"/>
              <a:t/>
            </a:r>
            <a:br>
              <a:rPr lang="fr-FR" sz="5400" dirty="0"/>
            </a:br>
            <a:endParaRPr lang="fr-FR" sz="540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42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8" y="-250194"/>
            <a:ext cx="10347526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Perspectives scientifiques pour la physique avec cyclotrons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943EE-B6AF-FA44-A78D-39D426764716}"/>
              </a:ext>
            </a:extLst>
          </p:cNvPr>
          <p:cNvSpPr/>
          <p:nvPr/>
        </p:nvSpPr>
        <p:spPr>
          <a:xfrm>
            <a:off x="638598" y="917912"/>
            <a:ext cx="1015104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fr-FR" sz="2000" b="1" dirty="0">
                <a:solidFill>
                  <a:srgbClr val="C95827"/>
                </a:solidFill>
                <a:latin typeface="Calibri" panose="020F0502020204030204" pitchFamily="34" charset="0"/>
              </a:rPr>
              <a:t>Projets scientifiques pour 20 ans</a:t>
            </a:r>
            <a:endParaRPr lang="fr-FR" sz="2000" dirty="0"/>
          </a:p>
          <a:p>
            <a:r>
              <a:rPr lang="fr-FR" sz="2000" dirty="0"/>
              <a:t>Livre blanc de 35 pages. Un programme scientifique très riche, avec de nombreuses idées nouvelles, abordant des questions brûlantes, nécessitant toutes les énergies des faisceaux du GANIL (d'ARIBE à CSS2). 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fr-FR" sz="2000" b="1" dirty="0">
                <a:solidFill>
                  <a:srgbClr val="C95827"/>
                </a:solidFill>
                <a:latin typeface="Calibri" panose="020F0502020204030204" pitchFamily="34" charset="0"/>
              </a:rPr>
              <a:t>Physique nucléaire </a:t>
            </a:r>
          </a:p>
          <a:p>
            <a:r>
              <a:rPr lang="fr-FR" sz="2000" dirty="0"/>
              <a:t>Interaction fondamentale, structure nucléaire, astrophysique, INDRA-FAZIA (remise à neuf récente de l’électronique) EoS et impact sur les signaux observés dans les GW à partir des étoiles à neutrons, AGATA, GRIT, VAMOS avec PISTA, ACTAR-TPC, ZDD etc. 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fr-FR" sz="2000" b="1" dirty="0">
                <a:solidFill>
                  <a:srgbClr val="C95827"/>
                </a:solidFill>
                <a:latin typeface="Calibri" panose="020F0502020204030204" pitchFamily="34" charset="0"/>
              </a:rPr>
              <a:t>Physique interdisciplinaire </a:t>
            </a:r>
          </a:p>
          <a:p>
            <a:r>
              <a:rPr lang="fr-FR" sz="2000" dirty="0"/>
              <a:t>Rénovation récente des salles d’expérience. Science des matériaux, matériaux pour l'énergie, radiobiologie, physique atomique et moléculaire, matière diluée, amas, radiochimie, astrochimie, nanostructuration, nanopores, hadronthérapie etc. </a:t>
            </a:r>
          </a:p>
          <a:p>
            <a:endParaRPr lang="fr-FR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fr-FR" sz="2000" b="1" dirty="0">
                <a:solidFill>
                  <a:srgbClr val="C95827"/>
                </a:solidFill>
                <a:latin typeface="Calibri" panose="020F0502020204030204" pitchFamily="34" charset="0"/>
              </a:rPr>
              <a:t>Fournir du faisceau à l’industrie</a:t>
            </a:r>
          </a:p>
          <a:p>
            <a:r>
              <a:rPr lang="fr-FR" sz="2000" dirty="0"/>
              <a:t> </a:t>
            </a:r>
          </a:p>
          <a:p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195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8" y="-250194"/>
            <a:ext cx="10347526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Besoins de la communauté scientifique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6D490F-08A0-F847-B1FD-73E8CAEF7EA9}"/>
              </a:ext>
            </a:extLst>
          </p:cNvPr>
          <p:cNvSpPr/>
          <p:nvPr/>
        </p:nvSpPr>
        <p:spPr>
          <a:xfrm>
            <a:off x="1100638" y="1598226"/>
            <a:ext cx="106456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fr-FR" sz="2000" b="1" dirty="0">
                <a:solidFill>
                  <a:srgbClr val="C95827"/>
                </a:solidFill>
                <a:latin typeface="Calibri" panose="020F0502020204030204" pitchFamily="34" charset="0"/>
              </a:rPr>
              <a:t>Une grande communauté qui a besoin 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/>
              <a:t>Communiquer rapidement un calendrier </a:t>
            </a:r>
            <a:r>
              <a:rPr lang="fr-FR" sz="2000" dirty="0" smtClean="0"/>
              <a:t>(25/32) pour </a:t>
            </a:r>
            <a:r>
              <a:rPr lang="fr-FR" sz="2000" dirty="0"/>
              <a:t>les utilisateurs. Attention à la programmation et aux interférences négatives entre les projets (AGATA, DESIR, GRIT, ACTAR-TPC, etc.).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 smtClean="0"/>
              <a:t>Accélérateurs </a:t>
            </a:r>
            <a:r>
              <a:rPr lang="fr-FR" sz="2000" dirty="0"/>
              <a:t>fiables (moins de pannes, meilleure structure temporelle, rénovation de tous les dispositifs de diagnostic des faisceaux...).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 smtClean="0"/>
              <a:t>De </a:t>
            </a:r>
            <a:r>
              <a:rPr lang="fr-FR" sz="2000" dirty="0"/>
              <a:t>faisceaux de noyaux stables et radioactifs (SP1) pour mener à bien ses programmes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2000" dirty="0" smtClean="0"/>
              <a:t>Temps </a:t>
            </a:r>
            <a:r>
              <a:rPr lang="fr-FR" sz="2000" dirty="0"/>
              <a:t>de faisceau </a:t>
            </a:r>
            <a:r>
              <a:rPr lang="fr-FR" sz="2000" dirty="0" smtClean="0"/>
              <a:t>pour les utilisateurs (pression </a:t>
            </a:r>
            <a:r>
              <a:rPr lang="fr-FR" sz="2000" dirty="0"/>
              <a:t>PAC</a:t>
            </a:r>
            <a:r>
              <a:rPr lang="fr-FR" sz="2000" dirty="0" smtClean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sz="2000" dirty="0"/>
          </a:p>
          <a:p>
            <a:r>
              <a:rPr lang="fr-FR" sz="2000" dirty="0" smtClean="0">
                <a:sym typeface="Wingdings" panose="05000000000000000000" pitchFamily="2" charset="2"/>
              </a:rPr>
              <a:t> </a:t>
            </a:r>
            <a:r>
              <a:rPr lang="fr-FR" sz="2000" dirty="0" smtClean="0"/>
              <a:t>Optimisation </a:t>
            </a:r>
            <a:r>
              <a:rPr lang="fr-FR" sz="2000" dirty="0"/>
              <a:t>des ressources humaines impliquées dans le fonctionnement du cyclotron = plus de temps pour le développement des faisceaux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EA27F1-1902-D243-9A63-54B3B6E25BB8}"/>
              </a:ext>
            </a:extLst>
          </p:cNvPr>
          <p:cNvSpPr/>
          <p:nvPr/>
        </p:nvSpPr>
        <p:spPr>
          <a:xfrm>
            <a:off x="112318" y="890340"/>
            <a:ext cx="11126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tabLst>
                <a:tab pos="914400" algn="l"/>
              </a:tabLst>
            </a:pPr>
            <a:r>
              <a:rPr lang="fr-FR" sz="2000" dirty="0"/>
              <a:t>Issus du </a:t>
            </a:r>
            <a:r>
              <a:rPr lang="fr-FR" sz="2000" dirty="0" smtClean="0"/>
              <a:t>GUEC et des </a:t>
            </a:r>
            <a:r>
              <a:rPr lang="fr-FR" sz="2000" dirty="0"/>
              <a:t>physiciens </a:t>
            </a:r>
            <a:r>
              <a:rPr lang="fr-FR" sz="2000" dirty="0" smtClean="0"/>
              <a:t>du </a:t>
            </a:r>
            <a:r>
              <a:rPr lang="fr-FR" sz="2000" dirty="0"/>
              <a:t>GANIL</a:t>
            </a:r>
          </a:p>
          <a:p>
            <a:pPr lvl="2">
              <a:tabLst>
                <a:tab pos="914400" algn="l"/>
              </a:tabLst>
            </a:pPr>
            <a:r>
              <a:rPr lang="en-GB" sz="2000" dirty="0"/>
              <a:t>GCM meeting 14-16 October </a:t>
            </a:r>
            <a:r>
              <a:rPr lang="en-GB" sz="2000" dirty="0" smtClean="0"/>
              <a:t>2024 et Workshop SPIRAL1 10-13 </a:t>
            </a:r>
            <a:r>
              <a:rPr lang="fr-FR" sz="2000" dirty="0" smtClean="0"/>
              <a:t>Février</a:t>
            </a:r>
            <a:r>
              <a:rPr lang="en-GB" sz="2000" dirty="0" smtClean="0"/>
              <a:t> 2025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458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8" y="-250194"/>
            <a:ext cx="10347526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Besoins de la communauté scientifique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6D490F-08A0-F847-B1FD-73E8CAEF7EA9}"/>
              </a:ext>
            </a:extLst>
          </p:cNvPr>
          <p:cNvSpPr/>
          <p:nvPr/>
        </p:nvSpPr>
        <p:spPr>
          <a:xfrm>
            <a:off x="1093331" y="1111936"/>
            <a:ext cx="9642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fr-FR" sz="20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fr-FR" sz="2000" b="1" dirty="0">
                <a:solidFill>
                  <a:srgbClr val="C95827"/>
                </a:solidFill>
                <a:latin typeface="Calibri" panose="020F0502020204030204" pitchFamily="34" charset="0"/>
              </a:rPr>
              <a:t>Une </a:t>
            </a:r>
            <a:r>
              <a:rPr lang="fr-FR" sz="2000" b="1" dirty="0" smtClean="0">
                <a:solidFill>
                  <a:srgbClr val="C95827"/>
                </a:solidFill>
                <a:latin typeface="Calibri" panose="020F0502020204030204" pitchFamily="34" charset="0"/>
              </a:rPr>
              <a:t>rénovation </a:t>
            </a:r>
            <a:r>
              <a:rPr lang="fr-FR" sz="2000" b="1" dirty="0">
                <a:solidFill>
                  <a:srgbClr val="C95827"/>
                </a:solidFill>
                <a:latin typeface="Calibri" panose="020F0502020204030204" pitchFamily="34" charset="0"/>
              </a:rPr>
              <a:t>accompagnée de certaines mises à niveau ?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Une grande diversité d'ions accélérés (des plus légers aux plus lourds)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smtClean="0"/>
              <a:t>Une </a:t>
            </a:r>
            <a:r>
              <a:rPr lang="fr-FR" sz="2000" dirty="0"/>
              <a:t>plus grande diversité de faisceaux radioactifs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Nouvelles cibles </a:t>
            </a:r>
            <a:r>
              <a:rPr lang="fr-FR" sz="2000" dirty="0" smtClean="0"/>
              <a:t>SPIRAL1 (5kW?)</a:t>
            </a:r>
            <a:endParaRPr lang="fr-FR" sz="20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Cible de haute puissance à </a:t>
            </a:r>
            <a:r>
              <a:rPr lang="fr-FR" sz="2000" dirty="0" smtClean="0"/>
              <a:t>LISE (&gt;800W)</a:t>
            </a:r>
            <a:endParaRPr lang="fr-FR" sz="20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Nouvel </a:t>
            </a:r>
            <a:r>
              <a:rPr lang="fr-FR" sz="2000" dirty="0" smtClean="0"/>
              <a:t>injecteur C02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/>
              <a:t>Une instrumentation à la pointe de la </a:t>
            </a:r>
            <a:r>
              <a:rPr lang="fr-FR" sz="2000" dirty="0" smtClean="0"/>
              <a:t>technologie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fr-FR" sz="2000" dirty="0" smtClean="0"/>
              <a:t>Extension du domaine de fonctionnement de CIME (basses et hautes énergies)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183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19256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Développement du projet CYREN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5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34242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Développement du projet </a:t>
            </a:r>
            <a:r>
              <a:rPr lang="fr-FR" dirty="0" smtClean="0"/>
              <a:t>CYREN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Périmètre du projet CYREN</a:t>
            </a:r>
            <a:endParaRPr lang="fr-FR" sz="4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1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9729951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Évolution </a:t>
            </a:r>
            <a:r>
              <a:rPr lang="fr-FR" dirty="0"/>
              <a:t>depuis l’AvP (TCR, UGB, UGA, </a:t>
            </a:r>
            <a:r>
              <a:rPr lang="fr-FR" dirty="0" smtClean="0"/>
              <a:t>SSI)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322943" y="891219"/>
            <a:ext cx="116075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Le traitement de l’obsolescence des systèmes classés EIP a été effectué très partiellement ou non évalué faute de temps en 2022. Des rénovations sont requises et sont à intégrer au périmètre du projet :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Le système de gestion des accès UGA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doit être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</a:rPr>
              <a:t>rénové (supervision, caméras optiques et thermiques, enregistreurs vidéo et PC du traitement vidéo de l’unicité de passage)</a:t>
            </a: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Le système de gestion des balises UGB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doit être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</a:rPr>
              <a:t> rénové (supervision, automates et réseau privatif dédié à ces EIP)</a:t>
            </a: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Le Tableau de Contrôle du Rayonnement (TCR)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</a:rPr>
              <a:t>doit être rénové (supervision, automates de traitement des balises et serveurs d’archivage)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La volonté du GANIL est de sortir la rénovation du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Système de Sécurité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ncendie de l’INB (SSI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) du périmètre CYREN en lien à une situation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impérieuse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non maintien du SSI actuel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par le sous-traitant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Il est donc nécessaire de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trouver des solutions palliatives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et rapides pour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limiter les risques de non surveillance de l’incendie et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la mise à l’arrêt de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l’exploitation des cyclotrons.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endParaRPr lang="fr-F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1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8" y="-250194"/>
            <a:ext cx="5986292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Approche « taux de pannes »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195943" y="1172287"/>
            <a:ext cx="1160759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Approche AVP: s’appuyait sur les groupes métiers (« sachant ») pour identifier les rénovations prioritaires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endParaRPr lang="fr-FR" dirty="0">
              <a:solidFill>
                <a:srgbClr val="C9582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Approche complémentaire: identifier les causes de défaillance grâce aux statistiques des pannes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endParaRPr lang="fr-FR" dirty="0">
              <a:solidFill>
                <a:srgbClr val="C9582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Outil: les statistiques de l’opération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opérateurs notent au quotidien les pannes: descriptif, durée, métier correspondant, localisation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Avantages:</a:t>
            </a:r>
          </a:p>
          <a:p>
            <a:pPr marL="1200150" lvl="2" indent="-285750"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fr-FR" sz="16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 éléments statistiques dans la durée (depuis 1998)</a:t>
            </a:r>
          </a:p>
          <a:p>
            <a:pPr marL="1200150" lvl="2" indent="-285750"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fr-FR" sz="16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mesure objective de </a:t>
            </a:r>
            <a:r>
              <a:rPr lang="fr-FR" sz="16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 fréquence </a:t>
            </a:r>
            <a:r>
              <a:rPr lang="fr-FR" sz="16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 pannes: </a:t>
            </a:r>
            <a:r>
              <a:rPr lang="fr-FR" sz="16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nombre de </a:t>
            </a:r>
            <a:r>
              <a:rPr lang="fr-FR" sz="16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pannes</a:t>
            </a:r>
          </a:p>
          <a:p>
            <a:pPr marL="1200150" lvl="2" indent="-285750"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fr-FR" sz="16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mesure objective de l’impact des pannes: durée des pannes</a:t>
            </a:r>
          </a:p>
          <a:p>
            <a:pPr marL="1200150" lvl="2" indent="-285750"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fr-FR" sz="16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 informations par métier, voire plus fines (équipements ou familles d’équipements)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Limites de la méthode:</a:t>
            </a:r>
          </a:p>
          <a:p>
            <a:pPr marL="1200150" lvl="2" indent="-285750"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fr-FR" sz="16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Pas d’information « hors opération » (pannes en période de maintenance, grosses pannes avec passage « hors opération »)</a:t>
            </a:r>
          </a:p>
          <a:p>
            <a:pPr marL="1200150" lvl="2" indent="-285750"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fr-FR" sz="16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Pas « en panne » si adaptation du programme expérimental (ex.: CSS1 solo)</a:t>
            </a:r>
          </a:p>
          <a:p>
            <a:pPr marL="1200150" lvl="2" indent="-285750"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fr-FR" sz="16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Qualité des </a:t>
            </a:r>
            <a:r>
              <a:rPr lang="fr-FR" sz="16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informations:</a:t>
            </a:r>
          </a:p>
          <a:p>
            <a:pPr marL="1657350" lvl="3" indent="-285750"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fr-FR" sz="14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fluctuante </a:t>
            </a:r>
            <a:r>
              <a:rPr lang="fr-FR" sz="1400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dans le </a:t>
            </a:r>
            <a:r>
              <a:rPr lang="fr-FR" sz="14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temps</a:t>
            </a:r>
          </a:p>
          <a:p>
            <a:pPr marL="1657350" lvl="3" indent="-285750"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fr-FR" sz="14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variable selon </a:t>
            </a:r>
            <a:r>
              <a:rPr lang="fr-FR" sz="1400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</a:t>
            </a:r>
            <a:r>
              <a:rPr lang="fr-FR" sz="14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équipes d’opérateurs</a:t>
            </a:r>
          </a:p>
          <a:p>
            <a:pPr marL="1657350" lvl="3" indent="-285750"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fr-FR" sz="1400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fr-FR" sz="14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ariable selon les métiers concernés</a:t>
            </a:r>
            <a:endParaRPr lang="fr-FR" sz="1400" dirty="0">
              <a:solidFill>
                <a:srgbClr val="261F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8" y="-250194"/>
            <a:ext cx="5986292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Sommaire :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195943" y="603540"/>
            <a:ext cx="832193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Introduction 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Historique et objectifs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Avant projet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Lancement du Projet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Pilotage scientifique 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Perspectives scientifiques pour la physique avec cyclotrons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Besoins de la communauté scientifique</a:t>
            </a: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issus du GUEC</a:t>
            </a: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Issus des physiciens du GANIL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Développement du projet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Périmètre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 :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Évolutions depuis l’AvP </a:t>
            </a: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Etudes complémentaires</a:t>
            </a: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Organisation du Projet CYREN 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 du COPIL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WBS avec les WP identifiés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Etat d’avancement</a:t>
            </a: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Statut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WP </a:t>
            </a: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Avant-projet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CaCyss 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(impact utilisateurs), plan de charge prévisionnel 2025-2026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Budget et Financements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</a:rPr>
              <a:t>Décision 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attendues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Q/R</a:t>
            </a:r>
            <a:r>
              <a:rPr lang="fr-F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6" t="11456" r="1845" b="9113"/>
          <a:stretch>
            <a:fillRect/>
          </a:stretch>
        </p:blipFill>
        <p:spPr bwMode="auto">
          <a:xfrm>
            <a:off x="8052179" y="1190812"/>
            <a:ext cx="4050000" cy="398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2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41280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Taux de pannes – évolution des pannes depuis 1983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3" y="695334"/>
            <a:ext cx="8791597" cy="575366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996208" y="1270511"/>
            <a:ext cx="305783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Heures de pannes exprimées en pourcentage du temps d’opération annuel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2801" y="1836747"/>
            <a:ext cx="5305424" cy="4481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avec flèche 6"/>
          <p:cNvCxnSpPr>
            <a:stCxn id="16" idx="1"/>
            <a:endCxn id="4" idx="3"/>
          </p:cNvCxnSpPr>
          <p:nvPr/>
        </p:nvCxnSpPr>
        <p:spPr>
          <a:xfrm flipH="1">
            <a:off x="8658225" y="3129567"/>
            <a:ext cx="813320" cy="947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1836747"/>
            <a:ext cx="4304145" cy="4481254"/>
          </a:xfrm>
          <a:prstGeom prst="rect">
            <a:avLst/>
          </a:prstGeom>
          <a:solidFill>
            <a:srgbClr val="60A3B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9471545" y="2960290"/>
            <a:ext cx="2326177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61F4D"/>
                </a:solidFill>
              </a:rPr>
              <a:t>Statistiques informatisées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2801" y="1836747"/>
            <a:ext cx="2336799" cy="4481254"/>
          </a:xfrm>
          <a:prstGeom prst="rect">
            <a:avLst/>
          </a:prstGeom>
          <a:solidFill>
            <a:srgbClr val="6353B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365096" y="1836747"/>
            <a:ext cx="5293129" cy="4481254"/>
          </a:xfrm>
          <a:prstGeom prst="rect">
            <a:avLst/>
          </a:prstGeom>
          <a:solidFill>
            <a:srgbClr val="E2F0D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471544" y="4412857"/>
            <a:ext cx="2326177" cy="1815882"/>
          </a:xfrm>
          <a:prstGeom prst="rect">
            <a:avLst/>
          </a:prstGeom>
          <a:ln>
            <a:solidFill>
              <a:srgbClr val="261F4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61F4D"/>
                </a:solidFill>
              </a:rPr>
              <a:t>Analyse des évolutions par métiers et par « décennie »</a:t>
            </a:r>
          </a:p>
          <a:p>
            <a:pPr algn="ctr"/>
            <a:r>
              <a:rPr lang="fr-FR" sz="1600" dirty="0" smtClean="0">
                <a:ln>
                  <a:solidFill>
                    <a:srgbClr val="6353BA"/>
                  </a:solidFill>
                </a:ln>
                <a:solidFill>
                  <a:srgbClr val="261F4D"/>
                </a:solidFill>
              </a:rPr>
              <a:t>1998-2009</a:t>
            </a:r>
          </a:p>
          <a:p>
            <a:pPr algn="ctr"/>
            <a:r>
              <a:rPr lang="fr-FR" sz="16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261F4D"/>
                </a:solidFill>
              </a:rPr>
              <a:t>2010-2019</a:t>
            </a:r>
          </a:p>
          <a:p>
            <a:pPr algn="ctr"/>
            <a:r>
              <a:rPr lang="fr-FR" sz="16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E2F0D9"/>
                </a:solidFill>
              </a:rPr>
              <a:t>2020-2024</a:t>
            </a:r>
          </a:p>
          <a:p>
            <a:pPr algn="ctr"/>
            <a:r>
              <a:rPr lang="fr-FR" sz="1600" b="1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⇒ </a:t>
            </a:r>
            <a:r>
              <a:rPr lang="fr-FR" sz="1600" dirty="0" smtClean="0">
                <a:solidFill>
                  <a:srgbClr val="261F4D"/>
                </a:solidFill>
              </a:rPr>
              <a:t>tendances</a:t>
            </a:r>
            <a:endParaRPr lang="fr-FR" sz="1600" dirty="0" smtClean="0">
              <a:ln>
                <a:solidFill>
                  <a:srgbClr val="E2F0D9"/>
                </a:solidFill>
              </a:ln>
              <a:solidFill>
                <a:srgbClr val="261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108007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Taux de pannes – Répartition des pannes (impact)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546755"/>
            <a:ext cx="10582276" cy="587699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499332" y="1219349"/>
            <a:ext cx="257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Sur 111 751 h d’opération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926180" y="3031773"/>
            <a:ext cx="276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Nombre d’heures de panne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650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108007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z="2800" dirty="0" smtClean="0"/>
              <a:t>Taux de pannes – Evolution des principales pannes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7" y="542925"/>
            <a:ext cx="9900131" cy="5775076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9001125" y="3900698"/>
            <a:ext cx="712298" cy="633202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9713423" y="3731421"/>
            <a:ext cx="2326177" cy="33855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61F4D"/>
                </a:solidFill>
              </a:rPr>
              <a:t>Pas d’évolution notable</a:t>
            </a:r>
          </a:p>
        </p:txBody>
      </p:sp>
      <p:cxnSp>
        <p:nvCxnSpPr>
          <p:cNvPr id="16" name="Connecteur droit avec flèche 15"/>
          <p:cNvCxnSpPr>
            <a:stCxn id="11" idx="1"/>
          </p:cNvCxnSpPr>
          <p:nvPr/>
        </p:nvCxnSpPr>
        <p:spPr>
          <a:xfrm flipH="1">
            <a:off x="7620000" y="3900698"/>
            <a:ext cx="2093423" cy="633202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229475" y="1066664"/>
            <a:ext cx="3057833" cy="646331"/>
          </a:xfrm>
          <a:prstGeom prst="rect">
            <a:avLst/>
          </a:prstGeom>
          <a:ln>
            <a:solidFill>
              <a:srgbClr val="261F4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Pour les cinq principales causes de pannes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144000" y="2704049"/>
            <a:ext cx="2895599" cy="33855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61F4D"/>
                </a:solidFill>
              </a:rPr>
              <a:t>Déjà pris en compte dans CYREN</a:t>
            </a:r>
          </a:p>
        </p:txBody>
      </p:sp>
      <p:cxnSp>
        <p:nvCxnSpPr>
          <p:cNvPr id="14" name="Connecteur droit avec flèche 13"/>
          <p:cNvCxnSpPr>
            <a:stCxn id="13" idx="1"/>
          </p:cNvCxnSpPr>
          <p:nvPr/>
        </p:nvCxnSpPr>
        <p:spPr>
          <a:xfrm flipH="1">
            <a:off x="6137014" y="2873326"/>
            <a:ext cx="3006986" cy="1174696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862155" y="2135887"/>
            <a:ext cx="274860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261F4D"/>
                </a:solidFill>
              </a:rPr>
              <a:t>?</a:t>
            </a:r>
          </a:p>
        </p:txBody>
      </p:sp>
      <p:cxnSp>
        <p:nvCxnSpPr>
          <p:cNvPr id="17" name="Connecteur droit avec flèche 16"/>
          <p:cNvCxnSpPr>
            <a:stCxn id="15" idx="1"/>
          </p:cNvCxnSpPr>
          <p:nvPr/>
        </p:nvCxnSpPr>
        <p:spPr>
          <a:xfrm flipH="1">
            <a:off x="2855169" y="2305164"/>
            <a:ext cx="3006986" cy="1174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5" idx="2"/>
          </p:cNvCxnSpPr>
          <p:nvPr/>
        </p:nvCxnSpPr>
        <p:spPr>
          <a:xfrm flipH="1">
            <a:off x="4341091" y="2474441"/>
            <a:ext cx="1658494" cy="1256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4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67721"/>
          <a:stretch/>
        </p:blipFill>
        <p:spPr>
          <a:xfrm>
            <a:off x="0" y="660071"/>
            <a:ext cx="3149600" cy="565852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108007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z="2800" dirty="0" smtClean="0"/>
              <a:t>Taux de pannes – RF et fuites d’eau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600" y="1140614"/>
            <a:ext cx="3701448" cy="47798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02398" y="4405745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x</a:t>
            </a:r>
            <a:r>
              <a:rPr lang="fr-FR" sz="1200" dirty="0" smtClean="0">
                <a:solidFill>
                  <a:srgbClr val="FF0000"/>
                </a:solidFill>
              </a:rPr>
              <a:t>1,5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08770" y="3133993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x1,3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25859" y="3346380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x250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19965" y="4316204"/>
            <a:ext cx="33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x4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132032" y="3840528"/>
            <a:ext cx="33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x6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69538" y="1140614"/>
            <a:ext cx="33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x2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705674" y="3327908"/>
            <a:ext cx="33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x2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449201" y="1597107"/>
            <a:ext cx="33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x3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9024" y="1780489"/>
            <a:ext cx="48625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Doublement de l’impact des fuites d’eau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nouvelles causes de fuite (éléments d’insertion dans les CSS)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Un problème généralisé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fuites des résonateurs CSS restent les plus pénalisantes mais leur impact augmente faiblement</a:t>
            </a:r>
          </a:p>
          <a:p>
            <a:pPr lvl="1">
              <a:tabLst>
                <a:tab pos="914400" algn="l"/>
              </a:tabLst>
            </a:pPr>
            <a:r>
              <a:rPr lang="fr-FR" sz="1600" b="1" i="1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⇒  Nouvelles actions CYREN à envisager</a:t>
            </a: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endParaRPr lang="fr-FR" sz="1600" dirty="0" smtClean="0">
              <a:solidFill>
                <a:srgbClr val="C9582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Les pannes liées aux chaînes RF multipliées par 2 à 3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16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Pas de rénovation envisagée dans CYREN</a:t>
            </a:r>
          </a:p>
          <a:p>
            <a:pPr lvl="1">
              <a:tabLst>
                <a:tab pos="914400" algn="l"/>
              </a:tabLst>
            </a:pPr>
            <a:r>
              <a:rPr lang="fr-FR" sz="1600" b="1" i="1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⇒ </a:t>
            </a:r>
            <a:r>
              <a:rPr lang="fr-FR" sz="1600" b="1" i="1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Stratégie HF à reconsidérer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07061" y="658425"/>
            <a:ext cx="4862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4400" algn="l"/>
              </a:tabLst>
            </a:pP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Evolution de l’impact des fuites d’eau et des pannes RF par rapport aux décennies précédentes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67812" y="5632397"/>
            <a:ext cx="418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⇒  </a:t>
            </a:r>
            <a:r>
              <a:rPr lang="fr-FR" b="1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Analyses complémentaires nécessaires</a:t>
            </a:r>
            <a:endParaRPr lang="fr-FR" dirty="0">
              <a:solidFill>
                <a:srgbClr val="C958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7755541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Le cas des cyclotrons CSS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12317" y="753672"/>
            <a:ext cx="83217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400" dirty="0" smtClean="0">
                <a:solidFill>
                  <a:srgbClr val="C95827"/>
                </a:solidFill>
                <a:ea typeface="Calibri" panose="020F0502020204030204" pitchFamily="34" charset="0"/>
              </a:rPr>
              <a:t> CSS = systèmes critiques pour le complexe des cyclotrons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Systèmes complexes de très grandes dimensions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</a:rPr>
              <a:t>Pannes à fort impact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</a:rPr>
              <a:t>Beaucoup de groupes impliqués dans l’exploitation (transversalité)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rgbClr val="261F4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400" dirty="0" smtClean="0">
                <a:solidFill>
                  <a:srgbClr val="C95827"/>
                </a:solidFill>
                <a:ea typeface="Calibri" panose="020F0502020204030204" pitchFamily="34" charset="0"/>
              </a:rPr>
              <a:t> Des pannes à fort impact potentiel identifiées et analysées: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Fuites d’eau des résonateurs </a:t>
            </a:r>
            <a:r>
              <a:rPr lang="fr-FR" b="1" dirty="0" smtClean="0">
                <a:solidFill>
                  <a:srgbClr val="60A4B4"/>
                </a:solidFill>
              </a:rPr>
              <a:t>✓</a:t>
            </a:r>
            <a:r>
              <a:rPr lang="fr-FR" dirty="0" smtClean="0">
                <a:solidFill>
                  <a:srgbClr val="261F4D"/>
                </a:solidFill>
              </a:rPr>
              <a:t> (WP CaCyss)</a:t>
            </a:r>
            <a:endParaRPr lang="fr-FR" dirty="0">
              <a:solidFill>
                <a:srgbClr val="261F4D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Fuites d’eau des </a:t>
            </a: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éléments </a:t>
            </a: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d’injection/éjection </a:t>
            </a:r>
            <a:r>
              <a:rPr lang="fr-FR" b="1" dirty="0">
                <a:solidFill>
                  <a:srgbClr val="FF0000"/>
                </a:solidFill>
              </a:rPr>
              <a:t>ø</a:t>
            </a: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 </a:t>
            </a: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(en </a:t>
            </a: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cours </a:t>
            </a: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d’analyse)</a:t>
            </a:r>
            <a:endParaRPr lang="fr-FR" dirty="0">
              <a:solidFill>
                <a:srgbClr val="261F4D"/>
              </a:solidFill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Actionneur panneau mobile des </a:t>
            </a: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résonateurs </a:t>
            </a:r>
            <a:r>
              <a:rPr lang="fr-FR" b="1" dirty="0">
                <a:solidFill>
                  <a:srgbClr val="60A4B4"/>
                </a:solidFill>
              </a:rPr>
              <a:t>✓</a:t>
            </a:r>
            <a:r>
              <a:rPr lang="fr-FR" dirty="0" smtClean="0">
                <a:solidFill>
                  <a:srgbClr val="261F4D"/>
                </a:solidFill>
              </a:rPr>
              <a:t> (WP CaCyss)</a:t>
            </a:r>
            <a:endParaRPr lang="fr-FR" dirty="0">
              <a:solidFill>
                <a:srgbClr val="261F4D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Traversées étanches des conducteurs </a:t>
            </a:r>
            <a:r>
              <a:rPr lang="fr-FR" b="1" dirty="0" smtClean="0">
                <a:solidFill>
                  <a:srgbClr val="FF0000"/>
                </a:solidFill>
              </a:rPr>
              <a:t>ø</a:t>
            </a: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 </a:t>
            </a: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(en </a:t>
            </a: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cours </a:t>
            </a: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d’analyse)</a:t>
            </a:r>
            <a:endParaRPr lang="fr-FR" dirty="0" smtClean="0">
              <a:solidFill>
                <a:srgbClr val="261F4D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Joints de pôles </a:t>
            </a:r>
            <a:r>
              <a:rPr lang="fr-FR" b="1" dirty="0">
                <a:solidFill>
                  <a:srgbClr val="60A4B4"/>
                </a:solidFill>
              </a:rPr>
              <a:t>✓</a:t>
            </a: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 GTR11 en 2021 </a:t>
            </a:r>
            <a:r>
              <a:rPr lang="fr-FR" dirty="0">
                <a:solidFill>
                  <a:srgbClr val="261F4D"/>
                </a:solidFill>
                <a:ea typeface="Calibri" panose="020F0502020204030204" pitchFamily="34" charset="0"/>
              </a:rPr>
              <a:t>(</a:t>
            </a:r>
            <a:r>
              <a:rPr lang="fr-FR" dirty="0" smtClean="0">
                <a:solidFill>
                  <a:srgbClr val="261F4D"/>
                </a:solidFill>
                <a:ea typeface="Calibri" panose="020F0502020204030204" pitchFamily="34" charset="0"/>
              </a:rPr>
              <a:t>pas d’action requise)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 smtClean="0">
              <a:solidFill>
                <a:srgbClr val="C95827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400" dirty="0" smtClean="0">
                <a:solidFill>
                  <a:srgbClr val="C95827"/>
                </a:solidFill>
                <a:ea typeface="Calibri" panose="020F0502020204030204" pitchFamily="34" charset="0"/>
              </a:rPr>
              <a:t> D’autres pannes </a:t>
            </a:r>
            <a:r>
              <a:rPr lang="fr-FR" sz="2400" dirty="0">
                <a:solidFill>
                  <a:srgbClr val="C95827"/>
                </a:solidFill>
                <a:ea typeface="Calibri" panose="020F0502020204030204" pitchFamily="34" charset="0"/>
              </a:rPr>
              <a:t>à fort impact </a:t>
            </a:r>
            <a:r>
              <a:rPr lang="fr-FR" sz="2400" dirty="0" smtClean="0">
                <a:solidFill>
                  <a:srgbClr val="C95827"/>
                </a:solidFill>
                <a:ea typeface="Calibri" panose="020F0502020204030204" pitchFamily="34" charset="0"/>
              </a:rPr>
              <a:t>potentiel?</a:t>
            </a:r>
            <a:endParaRPr lang="fr-FR" dirty="0" smtClean="0">
              <a:solidFill>
                <a:srgbClr val="261F4D"/>
              </a:solidFill>
              <a:ea typeface="Calibri" panose="020F0502020204030204" pitchFamily="34" charset="0"/>
            </a:endParaRPr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289513" y="4662435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CSS1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192590" y="3930579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CSS2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048752" y="3339607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CSS2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t="16478"/>
          <a:stretch/>
        </p:blipFill>
        <p:spPr>
          <a:xfrm>
            <a:off x="5787850" y="4165600"/>
            <a:ext cx="6404149" cy="210613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101" y="937484"/>
            <a:ext cx="3757898" cy="321248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23899" y="5150861"/>
            <a:ext cx="48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⇒  </a:t>
            </a:r>
            <a:r>
              <a:rPr lang="fr-FR" b="1" i="1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Analyse globale des systèmes CSS requise pour pérenniser leur fonctionnement sur 20 ans</a:t>
            </a:r>
            <a:endParaRPr lang="fr-FR" i="1" dirty="0">
              <a:solidFill>
                <a:srgbClr val="261F4D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87850" y="5944014"/>
            <a:ext cx="3697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MSE3 dans CSS2 (intervention de mai-juin 2022)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1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32337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Développement du projet </a:t>
            </a:r>
            <a:r>
              <a:rPr lang="fr-FR" dirty="0" smtClean="0"/>
              <a:t>CYREN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Organisation du projet CYREN</a:t>
            </a:r>
            <a:endParaRPr lang="fr-FR" sz="4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5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67" y="-1028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COmité de PILotage : COPIL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467667" y="692119"/>
            <a:ext cx="105346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Le Comité </a:t>
            </a:r>
            <a:r>
              <a:rPr lang="fr-FR" sz="2000" dirty="0"/>
              <a:t>de Pilotage du projet CYREN </a:t>
            </a:r>
            <a:r>
              <a:rPr lang="fr-FR" sz="2000" dirty="0" smtClean="0"/>
              <a:t>est </a:t>
            </a:r>
            <a:r>
              <a:rPr lang="fr-FR" sz="2000" dirty="0"/>
              <a:t>composé des membres suivants :</a:t>
            </a:r>
          </a:p>
          <a:p>
            <a:r>
              <a:rPr lang="fr-FR" sz="2000" dirty="0"/>
              <a:t> </a:t>
            </a:r>
          </a:p>
          <a:p>
            <a:r>
              <a:rPr lang="fr-FR" sz="2000" b="1" u="sng" dirty="0"/>
              <a:t>Pour l’IRFU : </a:t>
            </a:r>
            <a:endParaRPr lang="fr-FR" sz="2000" u="sng" dirty="0"/>
          </a:p>
          <a:p>
            <a:pPr lvl="0"/>
            <a:r>
              <a:rPr lang="fr-FR" sz="2000" b="1" dirty="0"/>
              <a:t>F. Sabatié</a:t>
            </a:r>
            <a:endParaRPr lang="fr-FR" sz="2000" dirty="0"/>
          </a:p>
          <a:p>
            <a:pPr lvl="0"/>
            <a:r>
              <a:rPr lang="fr-FR" sz="2000" b="1" dirty="0"/>
              <a:t>P. </a:t>
            </a:r>
            <a:r>
              <a:rPr lang="fr-FR" sz="2000" b="1" dirty="0" smtClean="0"/>
              <a:t>Rebourgeard / P. Védrine</a:t>
            </a:r>
            <a:endParaRPr lang="fr-FR" sz="2000" dirty="0"/>
          </a:p>
          <a:p>
            <a:pPr lvl="0"/>
            <a:r>
              <a:rPr lang="fr-FR" sz="2000" b="1" dirty="0"/>
              <a:t>M. Vandebrouck</a:t>
            </a:r>
            <a:endParaRPr lang="fr-FR" sz="2000" dirty="0"/>
          </a:p>
          <a:p>
            <a:r>
              <a:rPr lang="fr-FR" sz="2000" b="1" dirty="0"/>
              <a:t> </a:t>
            </a:r>
            <a:endParaRPr lang="fr-FR" sz="2000" dirty="0"/>
          </a:p>
          <a:p>
            <a:r>
              <a:rPr lang="fr-FR" sz="2000" b="1" u="sng" dirty="0"/>
              <a:t>Pour l’IN2P3 :</a:t>
            </a:r>
            <a:endParaRPr lang="fr-FR" sz="2000" u="sng" dirty="0"/>
          </a:p>
          <a:p>
            <a:pPr lvl="0"/>
            <a:r>
              <a:rPr lang="fr-FR" sz="2000" b="1" dirty="0"/>
              <a:t>M. Grasso</a:t>
            </a:r>
            <a:endParaRPr lang="fr-FR" sz="2000" dirty="0"/>
          </a:p>
          <a:p>
            <a:pPr lvl="0"/>
            <a:r>
              <a:rPr lang="fr-FR" sz="2000" b="1" dirty="0"/>
              <a:t>A. Lucotte</a:t>
            </a:r>
            <a:endParaRPr lang="fr-FR" sz="2000" dirty="0"/>
          </a:p>
          <a:p>
            <a:pPr lvl="0"/>
            <a:r>
              <a:rPr lang="fr-FR" sz="2000" b="1" dirty="0"/>
              <a:t>R. Cornat</a:t>
            </a:r>
            <a:endParaRPr lang="fr-FR" sz="2000" dirty="0"/>
          </a:p>
          <a:p>
            <a:r>
              <a:rPr lang="fr-FR" sz="2000" b="1" dirty="0"/>
              <a:t> </a:t>
            </a:r>
            <a:endParaRPr lang="fr-FR" sz="2000" dirty="0"/>
          </a:p>
          <a:p>
            <a:r>
              <a:rPr lang="fr-FR" sz="2000" b="1" u="sng" dirty="0"/>
              <a:t>Pour le GANIL :</a:t>
            </a:r>
            <a:endParaRPr lang="fr-FR" sz="2000" u="sng" dirty="0"/>
          </a:p>
          <a:p>
            <a:pPr lvl="0"/>
            <a:r>
              <a:rPr lang="fr-FR" sz="2000" b="1" dirty="0"/>
              <a:t>P. Roussel Chomaz</a:t>
            </a:r>
            <a:endParaRPr lang="fr-FR" sz="2000" dirty="0"/>
          </a:p>
          <a:p>
            <a:pPr lvl="0"/>
            <a:r>
              <a:rPr lang="fr-FR" sz="2000" b="1" dirty="0"/>
              <a:t>F. Farget</a:t>
            </a:r>
            <a:endParaRPr lang="fr-FR" sz="2000" dirty="0"/>
          </a:p>
          <a:p>
            <a:pPr lvl="0"/>
            <a:r>
              <a:rPr lang="fr-FR" sz="2000" b="1" dirty="0"/>
              <a:t>L. </a:t>
            </a:r>
            <a:r>
              <a:rPr lang="fr-FR" sz="2000" b="1" dirty="0" smtClean="0"/>
              <a:t>Quettier</a:t>
            </a:r>
            <a:endParaRPr lang="fr-FR" sz="2000" dirty="0"/>
          </a:p>
        </p:txBody>
      </p:sp>
      <p:sp>
        <p:nvSpPr>
          <p:cNvPr id="5" name="Rectangle 4"/>
          <p:cNvSpPr/>
          <p:nvPr/>
        </p:nvSpPr>
        <p:spPr>
          <a:xfrm>
            <a:off x="6896100" y="134279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u="sng" dirty="0"/>
              <a:t>Pour le projet CYREN :</a:t>
            </a:r>
          </a:p>
          <a:p>
            <a:pPr lvl="0"/>
            <a:r>
              <a:rPr lang="fr-FR" sz="2000" dirty="0"/>
              <a:t>F. De Oliveira (Pilote Stratégique)</a:t>
            </a:r>
          </a:p>
          <a:p>
            <a:pPr lvl="0"/>
            <a:r>
              <a:rPr lang="fr-FR" sz="2000" dirty="0"/>
              <a:t>P. Anger (Chef de projet)</a:t>
            </a:r>
          </a:p>
          <a:p>
            <a:pPr lvl="0"/>
            <a:r>
              <a:rPr lang="fr-FR" sz="2000" dirty="0"/>
              <a:t>P. E. Bernaudin (Chef de projet adjoint)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862" y="3162265"/>
            <a:ext cx="705734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La 1ère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revue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est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une revue de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« pré-étude »,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elle est programmée le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</a:rPr>
              <a:t>lundi 31 mars de 10H à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12H en visio</a:t>
            </a:r>
          </a:p>
          <a:p>
            <a:endParaRPr lang="fr-FR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Une autre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revue de </a:t>
            </a:r>
            <a:r>
              <a:rPr lang="fr-FR" b="1" dirty="0"/>
              <a:t>kick-off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sera à planifier en septembre 2025 :</a:t>
            </a:r>
          </a:p>
          <a:p>
            <a:endParaRPr lang="fr-FR" sz="8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Le choix du scénario pour le WP CaCyss et impact sur les autres WP dans un cadrage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budgétaire</a:t>
            </a:r>
          </a:p>
          <a:p>
            <a:pPr marL="1257300" lvl="2" indent="-342900">
              <a:buFont typeface="Wingdings" panose="05000000000000000000" pitchFamily="2" charset="2"/>
              <a:buChar char="§"/>
              <a:tabLst>
                <a:tab pos="914400" algn="l"/>
              </a:tabLst>
            </a:pPr>
            <a:endParaRPr lang="fr-FR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Le kick-off avec fourniture d’un référentiel (technique, budgétaire, calendaire et gestion des risques)</a:t>
            </a:r>
          </a:p>
          <a:p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7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-7257" y="5206373"/>
            <a:ext cx="12199939" cy="1664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67"/>
          <p:cNvSpPr/>
          <p:nvPr/>
        </p:nvSpPr>
        <p:spPr>
          <a:xfrm>
            <a:off x="10095331" y="0"/>
            <a:ext cx="1794522" cy="1664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57" y="-243087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dirty="0" smtClean="0"/>
              <a:t>ORGANISATION (WBS)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38" name="ZoneTexte 37"/>
          <p:cNvSpPr txBox="1"/>
          <p:nvPr/>
        </p:nvSpPr>
        <p:spPr>
          <a:xfrm>
            <a:off x="4307082" y="696909"/>
            <a:ext cx="2866550" cy="523220"/>
          </a:xfrm>
          <a:prstGeom prst="rect">
            <a:avLst/>
          </a:prstGeom>
          <a:solidFill>
            <a:srgbClr val="586EA6">
              <a:lumMod val="60000"/>
              <a:lumOff val="40000"/>
            </a:srgbClr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CdP CYREN P.  Anger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CdP Adjoint CYREN P.E. Bernaudin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207900" y="3010176"/>
            <a:ext cx="1965053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WP-2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Distribution Electrique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S. Montaigne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207899" y="2190933"/>
            <a:ext cx="1965053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WP-1b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Bâtiments de stockage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Enric Perrelle..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207899" y="1344345"/>
            <a:ext cx="1965053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WP-1a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Bâtiments existants (toitures) Wilfried Parisis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4208100" y="5887267"/>
            <a:ext cx="1965053" cy="954107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WP-6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Equipements Radiopro (Balises, dosi,, spectro gamma…)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M .Dupuis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9435680" y="2265254"/>
            <a:ext cx="1965053" cy="276999"/>
          </a:xfrm>
          <a:prstGeom prst="rect">
            <a:avLst/>
          </a:prstGeom>
          <a:solidFill>
            <a:srgbClr val="FFC00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1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defRPr>
            </a:lvl1pPr>
          </a:lstStyle>
          <a:p>
            <a:r>
              <a:rPr lang="fr-FR" strike="sngStrike" dirty="0"/>
              <a:t>WP-16 </a:t>
            </a:r>
            <a:r>
              <a:rPr lang="fr-FR" strike="sngStrike" dirty="0" smtClean="0"/>
              <a:t>SSI</a:t>
            </a:r>
            <a:endParaRPr lang="fr-FR" strike="sngStrike" dirty="0"/>
          </a:p>
        </p:txBody>
      </p:sp>
      <p:sp>
        <p:nvSpPr>
          <p:cNvPr id="44" name="ZoneTexte 43"/>
          <p:cNvSpPr txBox="1"/>
          <p:nvPr/>
        </p:nvSpPr>
        <p:spPr>
          <a:xfrm>
            <a:off x="4207900" y="5060207"/>
            <a:ext cx="1965053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WP-5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Infrastructure Informatique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G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. Lebertre.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9440768" y="3431769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WP-18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UGA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C. Berthe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9449278" y="4089204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WP-19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UGB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A. Trudel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9440768" y="1313766"/>
            <a:ext cx="1965053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WP-15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Filtres Harmoniques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M. Jean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74483" y="6062912"/>
            <a:ext cx="1965053" cy="276999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Fonction ou WP validé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803603" y="2001565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WP-8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Automatisme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N. Simon Bauduin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812114" y="1344149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WP-7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Alim et charges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P.  Sénécal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9435680" y="2798002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WP-17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CaCySS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P.E. Bernaudin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6795403" y="3270587"/>
            <a:ext cx="1965053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WP-10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Contrôle Commande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. Haquin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803602" y="4136198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WP-11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Diagnostics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S. Leloir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6803602" y="2636757"/>
            <a:ext cx="1965053" cy="523220"/>
          </a:xfrm>
          <a:prstGeom prst="rect">
            <a:avLst/>
          </a:prstGeom>
          <a:solidFill>
            <a:srgbClr val="60A4B4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defRPr>
            </a:lvl1pPr>
          </a:lstStyle>
          <a:p>
            <a:r>
              <a:rPr lang="fr-FR" dirty="0"/>
              <a:t>WP-9 </a:t>
            </a:r>
            <a:r>
              <a:rPr lang="fr-FR" b="0" dirty="0"/>
              <a:t>Système HF</a:t>
            </a:r>
          </a:p>
          <a:p>
            <a:r>
              <a:rPr lang="fr-FR" b="0" dirty="0"/>
              <a:t>Interim P. Sénécal 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6795402" y="4791842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WP-12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Source d’Ions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B. Osmond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803602" y="5442009"/>
            <a:ext cx="1973565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WP-13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Système de Vide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R. Levallois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9449278" y="5434548"/>
            <a:ext cx="1965053" cy="307777"/>
          </a:xfrm>
          <a:prstGeom prst="rect">
            <a:avLst/>
          </a:prstGeom>
          <a:solidFill>
            <a:srgbClr val="60A4B4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 autres eqpts ?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216414" y="3836728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WP-3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Réfrigération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Enric Perrelle..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1464336" y="2833216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FT-3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: Qualité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S. Perret Gatel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1464337" y="1996902"/>
            <a:ext cx="1965053" cy="738664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FT-2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: Planification et contrôle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V. Réaud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1463324" y="1372966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FT-1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: Suivi Budget 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L. Olivier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464337" y="3429147"/>
            <a:ext cx="1965053" cy="738664"/>
          </a:xfrm>
          <a:prstGeom prst="rect">
            <a:avLst/>
          </a:prstGeom>
          <a:solidFill>
            <a:srgbClr val="60A4B4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FT-4 : 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Ingénierie Système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En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cours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7421802" y="694899"/>
            <a:ext cx="2969512" cy="307777"/>
          </a:xfrm>
          <a:prstGeom prst="rect">
            <a:avLst/>
          </a:prstGeom>
          <a:solidFill>
            <a:srgbClr val="586EA6">
              <a:lumMod val="60000"/>
              <a:lumOff val="40000"/>
            </a:srgbClr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Pilote stratégique F. De Oliveira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4657725" y="89660"/>
            <a:ext cx="4267200" cy="523220"/>
          </a:xfrm>
          <a:prstGeom prst="rect">
            <a:avLst/>
          </a:prstGeom>
          <a:solidFill>
            <a:srgbClr val="FFFF0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COPIL CYREN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 smtClean="0">
                <a:solidFill>
                  <a:prstClr val="black"/>
                </a:solidFill>
                <a:latin typeface="Gill Sans MT" panose="020B0502020104020203"/>
              </a:rPr>
              <a:t>CEA/DRF/IRFU, CNRS/IN2P3 et Direction du GANIL</a:t>
            </a:r>
            <a:endParaRPr kumimoji="0" lang="fr-FR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174483" y="5652327"/>
            <a:ext cx="1965053" cy="276999"/>
          </a:xfrm>
          <a:prstGeom prst="rect">
            <a:avLst/>
          </a:prstGeom>
          <a:solidFill>
            <a:srgbClr val="60A4B4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En cours de consolidation</a:t>
            </a:r>
            <a:endParaRPr kumimoji="0" lang="fr-FR" sz="1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9449278" y="4746639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WP-20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TCR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Q. Tura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4199815" y="4450144"/>
            <a:ext cx="1965053" cy="523220"/>
          </a:xfrm>
          <a:prstGeom prst="rect">
            <a:avLst/>
          </a:prstGeom>
          <a:solidFill>
            <a:srgbClr val="00B05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lvl="0" algn="ctr">
              <a:defRPr sz="1400"/>
            </a:lvl1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WP-4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Servitude CVC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Wilfrid Parisis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61046" y="6500118"/>
            <a:ext cx="1965053" cy="276999"/>
          </a:xfrm>
          <a:prstGeom prst="rect">
            <a:avLst/>
          </a:prstGeom>
          <a:solidFill>
            <a:srgbClr val="FFC000"/>
          </a:solidFill>
          <a:ln w="158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 rtl="0">
              <a:defRPr lang="fr-FR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defRPr>
            </a:lvl1pPr>
          </a:lstStyle>
          <a:p>
            <a:r>
              <a:rPr lang="fr-FR" sz="1200" b="0" i="1" dirty="0" smtClean="0"/>
              <a:t>Hors périmètre CYREN</a:t>
            </a:r>
            <a:endParaRPr lang="fr-FR" sz="1200" b="0" i="1" dirty="0"/>
          </a:p>
        </p:txBody>
      </p:sp>
    </p:spTree>
    <p:extLst>
      <p:ext uri="{BB962C8B-B14F-4D97-AF65-F5344CB8AC3E}">
        <p14:creationId xmlns:p14="http://schemas.microsoft.com/office/powerpoint/2010/main" val="427863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31194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Développement du projet CYREN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Etats d’avancement</a:t>
            </a:r>
            <a:endParaRPr lang="fr-FR" sz="4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54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1143000"/>
            <a:ext cx="10801350" cy="5445001"/>
          </a:xfrm>
        </p:spPr>
        <p:txBody>
          <a:bodyPr>
            <a:normAutofit/>
          </a:bodyPr>
          <a:lstStyle/>
          <a:p>
            <a:r>
              <a:rPr lang="fr-FR" dirty="0"/>
              <a:t>Développement du projet CYREN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000" dirty="0" smtClean="0"/>
              <a:t>Activités </a:t>
            </a:r>
            <a:r>
              <a:rPr lang="fr-FR" sz="4000" dirty="0"/>
              <a:t>des </a:t>
            </a:r>
            <a:r>
              <a:rPr lang="fr-FR" sz="4000" dirty="0" smtClean="0"/>
              <a:t>WP réalisées ou en </a:t>
            </a:r>
            <a:r>
              <a:rPr lang="fr-FR" sz="4000" dirty="0"/>
              <a:t>cours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15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92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1917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Activités réalisées ou en cours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774252"/>
              </p:ext>
            </p:extLst>
          </p:nvPr>
        </p:nvGraphicFramePr>
        <p:xfrm>
          <a:off x="533400" y="949708"/>
          <a:ext cx="11277600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424">
                  <a:extLst>
                    <a:ext uri="{9D8B030D-6E8A-4147-A177-3AD203B41FA5}">
                      <a16:colId xmlns:a16="http://schemas.microsoft.com/office/drawing/2014/main" val="962494190"/>
                    </a:ext>
                  </a:extLst>
                </a:gridCol>
                <a:gridCol w="2231180">
                  <a:extLst>
                    <a:ext uri="{9D8B030D-6E8A-4147-A177-3AD203B41FA5}">
                      <a16:colId xmlns:a16="http://schemas.microsoft.com/office/drawing/2014/main" val="1691963808"/>
                    </a:ext>
                  </a:extLst>
                </a:gridCol>
                <a:gridCol w="4908596">
                  <a:extLst>
                    <a:ext uri="{9D8B030D-6E8A-4147-A177-3AD203B41FA5}">
                      <a16:colId xmlns:a16="http://schemas.microsoft.com/office/drawing/2014/main" val="395054288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360162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WP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75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WP-1a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Bâtiments existants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Cahier des charges en cours d’élaboration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pour rénover la toiture du BEN 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fin 2025 pour travaux prévus en S2 2026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6062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WP-1b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Bâtiments de stockage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Etude préliminaire d’une solution de stockage par un nouveau bâtiment modulaire dans l’INB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1088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Etude de la rénovation, modification et extension du bâtiment d’entreposage actuel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S2 2025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6502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WP-2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Distribution électrique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Rénovation du commande contrôle du poste d’alimentation 90kV du site : 400k€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Fait entre novembre 2024 et Février 2025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796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Remplacement de l’onduleur PW200 : montant 70k€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en cours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prévu en S2 2025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677585"/>
                  </a:ext>
                </a:extLst>
              </a:tr>
              <a:tr h="18459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WP-3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Réfrigération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Etude préliminaire menées sur les technologies de rénovations des TAR et de traitement de l’eau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fait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86983"/>
                  </a:ext>
                </a:extLst>
              </a:tr>
              <a:tr h="184593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pour contractualiser avec une maitrise d’œuvre pour l’ensemble des rénovations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Prévue en S2 2025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151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2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1917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Activités réalisées ou en cours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757902"/>
              </p:ext>
            </p:extLst>
          </p:nvPr>
        </p:nvGraphicFramePr>
        <p:xfrm>
          <a:off x="469900" y="1337695"/>
          <a:ext cx="11277600" cy="376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424">
                  <a:extLst>
                    <a:ext uri="{9D8B030D-6E8A-4147-A177-3AD203B41FA5}">
                      <a16:colId xmlns:a16="http://schemas.microsoft.com/office/drawing/2014/main" val="962494190"/>
                    </a:ext>
                  </a:extLst>
                </a:gridCol>
                <a:gridCol w="2231180">
                  <a:extLst>
                    <a:ext uri="{9D8B030D-6E8A-4147-A177-3AD203B41FA5}">
                      <a16:colId xmlns:a16="http://schemas.microsoft.com/office/drawing/2014/main" val="1691963808"/>
                    </a:ext>
                  </a:extLst>
                </a:gridCol>
                <a:gridCol w="4908596">
                  <a:extLst>
                    <a:ext uri="{9D8B030D-6E8A-4147-A177-3AD203B41FA5}">
                      <a16:colId xmlns:a16="http://schemas.microsoft.com/office/drawing/2014/main" val="395054288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360162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WP</a:t>
                      </a:r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7503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WP-4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Servitude CVC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Rénovations des tourelles d’extraction BAM/BAE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lancée en Avril 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 (150k€)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108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WP-6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Équipements Radiopro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Remplacement NU-20 (EURYSYS) dans labo de spectroscopie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prévue S2 2025</a:t>
                      </a:r>
                    </a:p>
                    <a:p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7962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WP-7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Alimentations et charges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Fourniture des blocs de puissance pour la rénovation des alimentations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Mise en place d’un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contrat cadre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67758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Prestation de câblage et intégration des baies de convertisseurs de puissance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en cours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8698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Fourniture des systèmes de mesure RMN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en S2 2025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084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1917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Activités réalisées ou en cours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832680"/>
              </p:ext>
            </p:extLst>
          </p:nvPr>
        </p:nvGraphicFramePr>
        <p:xfrm>
          <a:off x="444500" y="637196"/>
          <a:ext cx="11277600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424">
                  <a:extLst>
                    <a:ext uri="{9D8B030D-6E8A-4147-A177-3AD203B41FA5}">
                      <a16:colId xmlns:a16="http://schemas.microsoft.com/office/drawing/2014/main" val="962494190"/>
                    </a:ext>
                  </a:extLst>
                </a:gridCol>
                <a:gridCol w="2231180">
                  <a:extLst>
                    <a:ext uri="{9D8B030D-6E8A-4147-A177-3AD203B41FA5}">
                      <a16:colId xmlns:a16="http://schemas.microsoft.com/office/drawing/2014/main" val="1691963808"/>
                    </a:ext>
                  </a:extLst>
                </a:gridCol>
                <a:gridCol w="4908596">
                  <a:extLst>
                    <a:ext uri="{9D8B030D-6E8A-4147-A177-3AD203B41FA5}">
                      <a16:colId xmlns:a16="http://schemas.microsoft.com/office/drawing/2014/main" val="395054288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360162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WP</a:t>
                      </a:r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7503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WP-8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Automatisme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Rénovations Vide de L3, CSS2, HEME, CIME, Interlock SP1, prévidage CSS, sécu charges CIME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606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Rénovations HFC01, Grille des AEC,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banc de test ECS, sécu charge IAX, diagnostics L3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Prévue en S2 2025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14175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WP-10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Contrôle Commande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Assistance à la rénovation du Contrôle-Commande (refactoring du code et IHM)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lancée 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Avril ou Mai 2025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108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WP-11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Diagnostics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Développement de nouvelle carte de motorisation pour moteur pas à pas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Développement en cours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prévue fin 2025/ début 2026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7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WP-12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Source d’ions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Rénovation des 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systèmes 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mise à la terre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 en S2 2025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677585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WP-13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Système de vide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Rénovations </a:t>
                      </a: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Pompage turbo moléculaire CIME, Pompage cryogénique LISE, pompage primaire CSS2 (pompes + mesure), mesure des lignes L3 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fait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8698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Rénovation pompage cryo de CIME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Rénovations pompage turbo</a:t>
                      </a:r>
                      <a:r>
                        <a:rPr lang="fr-FR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LHE, CSS2, mesures de pression LISE…</a:t>
                      </a:r>
                      <a:endParaRPr lang="fr-FR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cours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Prévues en S2 2025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084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7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1917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Activités réalisées ou en cours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125314"/>
              </p:ext>
            </p:extLst>
          </p:nvPr>
        </p:nvGraphicFramePr>
        <p:xfrm>
          <a:off x="520700" y="1462696"/>
          <a:ext cx="112776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424">
                  <a:extLst>
                    <a:ext uri="{9D8B030D-6E8A-4147-A177-3AD203B41FA5}">
                      <a16:colId xmlns:a16="http://schemas.microsoft.com/office/drawing/2014/main" val="962494190"/>
                    </a:ext>
                  </a:extLst>
                </a:gridCol>
                <a:gridCol w="2231180">
                  <a:extLst>
                    <a:ext uri="{9D8B030D-6E8A-4147-A177-3AD203B41FA5}">
                      <a16:colId xmlns:a16="http://schemas.microsoft.com/office/drawing/2014/main" val="1691963808"/>
                    </a:ext>
                  </a:extLst>
                </a:gridCol>
                <a:gridCol w="4908596">
                  <a:extLst>
                    <a:ext uri="{9D8B030D-6E8A-4147-A177-3AD203B41FA5}">
                      <a16:colId xmlns:a16="http://schemas.microsoft.com/office/drawing/2014/main" val="395054288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360162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FR" dirty="0" smtClean="0"/>
                        <a:t>WP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7503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WP-15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Filtres Harmoniques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Etude d’un nouveau filtre passif composé de 2 gradins de condensateurs d’une puissance de 2,5MVAR chacun et de selfs anti harmoniques</a:t>
                      </a:r>
                      <a:endParaRPr lang="fr-F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Reprise de l’APD en T4 2025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60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WP-18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EVO_UGA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Etudes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préliminaires en cours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Revue de conception prévue Fin 2025/début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2026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108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WP-19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EVO_UGB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279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WP-20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EVO_TCR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677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2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555625" y="31321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Développement du projet CYREN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Avant-projet CaCyss</a:t>
            </a:r>
            <a:endParaRPr lang="fr-FR" sz="4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8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7864363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Rappel de la problématique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112317" y="781896"/>
            <a:ext cx="57533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19 fuites en opération depuis 1983 dont 17 depuis 2000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rgbClr val="C95827"/>
                </a:solidFill>
              </a:rPr>
              <a:t>1 350 heures d’opération </a:t>
            </a:r>
            <a:r>
              <a:rPr lang="fr-FR" dirty="0" smtClean="0">
                <a:solidFill>
                  <a:srgbClr val="261F4D"/>
                </a:solidFill>
              </a:rPr>
              <a:t>(=56 jours)</a:t>
            </a:r>
            <a:r>
              <a:rPr lang="fr-FR" b="1" dirty="0" smtClean="0">
                <a:solidFill>
                  <a:srgbClr val="261F4D"/>
                </a:solidFill>
              </a:rPr>
              <a:t> </a:t>
            </a:r>
            <a:r>
              <a:rPr lang="fr-FR" b="1" dirty="0" smtClean="0">
                <a:solidFill>
                  <a:srgbClr val="C95827"/>
                </a:solidFill>
              </a:rPr>
              <a:t>perdues</a:t>
            </a:r>
            <a:r>
              <a:rPr lang="fr-FR" b="1" dirty="0" smtClean="0">
                <a:solidFill>
                  <a:srgbClr val="261F4D"/>
                </a:solidFill>
              </a:rPr>
              <a:t> </a:t>
            </a:r>
            <a:r>
              <a:rPr lang="fr-FR" dirty="0" smtClean="0">
                <a:solidFill>
                  <a:srgbClr val="261F4D"/>
                </a:solidFill>
              </a:rPr>
              <a:t>depuis 2000 </a:t>
            </a:r>
            <a:r>
              <a:rPr lang="fr-FR" sz="1600" dirty="0" smtClean="0">
                <a:solidFill>
                  <a:srgbClr val="261F4D"/>
                </a:solidFill>
              </a:rPr>
              <a:t>(1,4% du temps total d’opération – estimation basse)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Une </a:t>
            </a:r>
            <a:r>
              <a:rPr lang="fr-FR" b="1" dirty="0" smtClean="0">
                <a:solidFill>
                  <a:srgbClr val="C95827"/>
                </a:solidFill>
              </a:rPr>
              <a:t>fréquence des fuites </a:t>
            </a:r>
            <a:r>
              <a:rPr lang="fr-FR" b="1" u="sng" dirty="0" smtClean="0">
                <a:solidFill>
                  <a:srgbClr val="C95827"/>
                </a:solidFill>
              </a:rPr>
              <a:t>stable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Un </a:t>
            </a:r>
            <a:r>
              <a:rPr lang="fr-FR" b="1" dirty="0" smtClean="0">
                <a:solidFill>
                  <a:srgbClr val="C95827"/>
                </a:solidFill>
              </a:rPr>
              <a:t>impact croissant </a:t>
            </a:r>
            <a:r>
              <a:rPr lang="fr-FR" sz="1600" dirty="0" smtClean="0">
                <a:solidFill>
                  <a:srgbClr val="261F4D"/>
                </a:solidFill>
              </a:rPr>
              <a:t>(mais cause pas nécessairement technique)</a:t>
            </a:r>
            <a:endParaRPr lang="fr-FR" u="sng" dirty="0">
              <a:solidFill>
                <a:srgbClr val="261F4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Les 4 résonateurs sont touchés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smtClean="0">
                <a:solidFill>
                  <a:srgbClr val="C95827"/>
                </a:solidFill>
              </a:rPr>
              <a:t>Problème de corrosion </a:t>
            </a:r>
            <a:r>
              <a:rPr lang="fr-FR" dirty="0" smtClean="0">
                <a:solidFill>
                  <a:srgbClr val="261F4D"/>
                </a:solidFill>
              </a:rPr>
              <a:t>dont la </a:t>
            </a:r>
            <a:r>
              <a:rPr lang="fr-FR" i="1" dirty="0" smtClean="0">
                <a:solidFill>
                  <a:srgbClr val="261F4D"/>
                </a:solidFill>
              </a:rPr>
              <a:t>cause </a:t>
            </a:r>
            <a:r>
              <a:rPr lang="fr-FR" dirty="0" smtClean="0">
                <a:solidFill>
                  <a:srgbClr val="261F4D"/>
                </a:solidFill>
              </a:rPr>
              <a:t>et l’</a:t>
            </a:r>
            <a:r>
              <a:rPr lang="fr-FR" i="1" dirty="0" smtClean="0">
                <a:solidFill>
                  <a:srgbClr val="261F4D"/>
                </a:solidFill>
              </a:rPr>
              <a:t>évolution </a:t>
            </a:r>
            <a:r>
              <a:rPr lang="fr-FR" dirty="0" smtClean="0">
                <a:solidFill>
                  <a:srgbClr val="261F4D"/>
                </a:solidFill>
              </a:rPr>
              <a:t>ne sont pas connues</a:t>
            </a:r>
          </a:p>
          <a:p>
            <a:pPr lvl="1"/>
            <a:r>
              <a:rPr lang="fr-FR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⇒ </a:t>
            </a:r>
            <a:r>
              <a:rPr lang="fr-FR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action spécifique </a:t>
            </a:r>
            <a:r>
              <a:rPr lang="fr-FR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fr-FR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recommandation AAC 2024</a:t>
            </a:r>
            <a:r>
              <a:rPr lang="fr-FR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avec </a:t>
            </a:r>
            <a:r>
              <a:rPr lang="fr-FR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 filière d’expertise du </a:t>
            </a:r>
            <a:r>
              <a:rPr lang="fr-FR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CEA (78k€)</a:t>
            </a:r>
            <a:endParaRPr lang="fr-FR" dirty="0">
              <a:solidFill>
                <a:srgbClr val="261F4D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337570" y="5979447"/>
            <a:ext cx="3805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smtClean="0">
                <a:solidFill>
                  <a:srgbClr val="261F4D"/>
                </a:solidFill>
              </a:rPr>
              <a:t>Analyse complète :</a:t>
            </a:r>
            <a:r>
              <a:rPr lang="fr-FR" sz="1600" dirty="0" smtClean="0">
                <a:solidFill>
                  <a:srgbClr val="261F4D"/>
                </a:solidFill>
              </a:rPr>
              <a:t> document GANIL-14878</a:t>
            </a:r>
            <a:endParaRPr lang="fr-FR" sz="1600" dirty="0">
              <a:solidFill>
                <a:srgbClr val="261F4D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50" y="1037258"/>
            <a:ext cx="6456045" cy="4222115"/>
          </a:xfrm>
          <a:prstGeom prst="rect">
            <a:avLst/>
          </a:prstGeom>
          <a:noFill/>
        </p:spPr>
      </p:pic>
      <p:pic>
        <p:nvPicPr>
          <p:cNvPr id="10" name="Imag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36" y="3921217"/>
            <a:ext cx="3088005" cy="2425065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" y="3919441"/>
            <a:ext cx="2983192" cy="217746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686541" y="5436823"/>
            <a:ext cx="405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261F4D"/>
                </a:solidFill>
              </a:rPr>
              <a:t>Coupes micrographiques réalisées dans les années 2000 sur des éléments de circuits de refroidissement de résonateur CSS</a:t>
            </a:r>
            <a:endParaRPr lang="fr-FR" sz="1200" dirty="0">
              <a:solidFill>
                <a:srgbClr val="261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040351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AVP CYREN et objectifs AVP CaCyss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195943" y="1152887"/>
            <a:ext cx="1167159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C95827"/>
                </a:solidFill>
              </a:rPr>
              <a:t> 2 scénarios issus de l’avant-projet CYREN: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261F4D"/>
                </a:solidFill>
              </a:rPr>
              <a:t>1 résonateur neuf (= rechange) pour 7,2 M€ </a:t>
            </a:r>
            <a:r>
              <a:rPr lang="fr-FR" dirty="0" smtClean="0">
                <a:solidFill>
                  <a:srgbClr val="261F4D"/>
                </a:solidFill>
              </a:rPr>
              <a:t>(hors zone de stockage)</a:t>
            </a:r>
            <a:endParaRPr lang="fr-FR" sz="2000" dirty="0" smtClean="0">
              <a:solidFill>
                <a:srgbClr val="261F4D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261F4D"/>
                </a:solidFill>
              </a:rPr>
              <a:t>4 résonateurs neufs pour 24,0 M</a:t>
            </a:r>
            <a:r>
              <a:rPr lang="fr-FR" sz="2000" dirty="0">
                <a:solidFill>
                  <a:srgbClr val="261F4D"/>
                </a:solidFill>
              </a:rPr>
              <a:t>€ </a:t>
            </a:r>
            <a:r>
              <a:rPr lang="fr-FR" dirty="0">
                <a:solidFill>
                  <a:srgbClr val="261F4D"/>
                </a:solidFill>
              </a:rPr>
              <a:t>(hors zone de stockage)</a:t>
            </a:r>
            <a:endParaRPr lang="fr-FR" dirty="0" smtClean="0">
              <a:solidFill>
                <a:srgbClr val="261F4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 smtClean="0">
              <a:solidFill>
                <a:srgbClr val="C958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C95827"/>
                </a:solidFill>
              </a:rPr>
              <a:t> Hypothèse CYREN: tests des résonateurs effectués dans les cyclotrons </a:t>
            </a:r>
          </a:p>
          <a:p>
            <a:pPr lvl="1"/>
            <a:r>
              <a:rPr lang="fr-FR" sz="2000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⇒ </a:t>
            </a:r>
            <a:r>
              <a:rPr lang="fr-FR" sz="2000" dirty="0" smtClean="0">
                <a:solidFill>
                  <a:srgbClr val="261F4D"/>
                </a:solidFill>
              </a:rPr>
              <a:t>14 mois d’arrêt pour le premier résonateur puis 10 mois par résonateur supplémentaire</a:t>
            </a:r>
            <a:endParaRPr lang="fr-FR" sz="2000" dirty="0">
              <a:solidFill>
                <a:srgbClr val="261F4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 smtClean="0">
              <a:solidFill>
                <a:srgbClr val="C958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C95827"/>
                </a:solidFill>
              </a:rPr>
              <a:t> Objectifs de l’avant-projet CaCyss </a:t>
            </a:r>
            <a:r>
              <a:rPr lang="fr-FR" dirty="0" smtClean="0">
                <a:solidFill>
                  <a:srgbClr val="C95827"/>
                </a:solidFill>
              </a:rPr>
              <a:t>(Cavités des Cyclotrons à secteurs séparés)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261F4D"/>
                </a:solidFill>
              </a:rPr>
              <a:t>Recenser, évaluer, préciser les opérations de rénovation des résonateurs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261F4D"/>
                </a:solidFill>
              </a:rPr>
              <a:t>Identifier l’intérêt et l’impact d’un upgrade des performances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261F4D"/>
                </a:solidFill>
              </a:rPr>
              <a:t>Proposer des scénarios répondant au double objectif: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C95827"/>
                </a:solidFill>
              </a:rPr>
              <a:t>Maintien en condition opérationnelle pendant 20 ans, en minimisant le risque d’une fuite irréparable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C95827"/>
                </a:solidFill>
              </a:rPr>
              <a:t>Diminuer le taux de pannes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261F4D"/>
                </a:solidFill>
              </a:rPr>
              <a:t>Minimiser l’impact du projet sur la fourniture de faisceau</a:t>
            </a:r>
          </a:p>
        </p:txBody>
      </p:sp>
    </p:spTree>
    <p:extLst>
      <p:ext uri="{BB962C8B-B14F-4D97-AF65-F5344CB8AC3E}">
        <p14:creationId xmlns:p14="http://schemas.microsoft.com/office/powerpoint/2010/main" val="22106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7864363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Analyse et solutions étudiées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112318" y="811142"/>
            <a:ext cx="911481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C95827"/>
                </a:solidFill>
              </a:rPr>
              <a:t>Maintien </a:t>
            </a:r>
            <a:r>
              <a:rPr lang="fr-FR" sz="2400" dirty="0">
                <a:solidFill>
                  <a:srgbClr val="C95827"/>
                </a:solidFill>
              </a:rPr>
              <a:t>en condition opérationnelle pendant 20 ans </a:t>
            </a:r>
            <a:r>
              <a:rPr lang="fr-FR" sz="2400" dirty="0" smtClean="0">
                <a:solidFill>
                  <a:srgbClr val="C95827"/>
                </a:solidFill>
              </a:rPr>
              <a:t>en minimisant </a:t>
            </a:r>
            <a:br>
              <a:rPr lang="fr-FR" sz="2400" dirty="0" smtClean="0">
                <a:solidFill>
                  <a:srgbClr val="C95827"/>
                </a:solidFill>
              </a:rPr>
            </a:br>
            <a:r>
              <a:rPr lang="fr-FR" sz="2400" dirty="0" smtClean="0">
                <a:solidFill>
                  <a:srgbClr val="C95827"/>
                </a:solidFill>
              </a:rPr>
              <a:t>le </a:t>
            </a:r>
            <a:r>
              <a:rPr lang="fr-FR" sz="2400" dirty="0">
                <a:solidFill>
                  <a:srgbClr val="C95827"/>
                </a:solidFill>
              </a:rPr>
              <a:t>risque d’une fuite </a:t>
            </a:r>
            <a:r>
              <a:rPr lang="fr-FR" sz="2400" dirty="0" smtClean="0">
                <a:solidFill>
                  <a:srgbClr val="C95827"/>
                </a:solidFill>
              </a:rPr>
              <a:t>irréparable</a:t>
            </a:r>
            <a:endParaRPr lang="fr-FR" sz="2400" dirty="0">
              <a:solidFill>
                <a:srgbClr val="C9582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61F4D"/>
                </a:solidFill>
              </a:rPr>
              <a:t>Résonateur de rechange </a:t>
            </a:r>
            <a:r>
              <a:rPr lang="fr-FR" b="1" dirty="0">
                <a:solidFill>
                  <a:srgbClr val="261F4D"/>
                </a:solidFill>
              </a:rPr>
              <a:t>⇒</a:t>
            </a:r>
            <a:r>
              <a:rPr lang="fr-FR" dirty="0" smtClean="0">
                <a:solidFill>
                  <a:srgbClr val="261F4D"/>
                </a:solidFill>
              </a:rPr>
              <a:t> zone de stockage dédiée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C95827"/>
                </a:solidFill>
              </a:rPr>
              <a:t> Diminution du taux de pannes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61F4D"/>
                </a:solidFill>
              </a:rPr>
              <a:t>Remplacer/réparer les résonateurs défectueux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261F4D"/>
                </a:solidFill>
              </a:rPr>
              <a:t>La diminution du taux de pannes est proportionnelle:</a:t>
            </a:r>
          </a:p>
          <a:p>
            <a:pPr marL="1200150" lvl="2" indent="-285750">
              <a:buFont typeface="Calibri" panose="020F0502020204030204" pitchFamily="34" charset="0"/>
              <a:buChar char="−"/>
            </a:pPr>
            <a:r>
              <a:rPr lang="fr-FR" sz="1600" dirty="0" smtClean="0">
                <a:solidFill>
                  <a:srgbClr val="C95827"/>
                </a:solidFill>
              </a:rPr>
              <a:t>à l’ampleur des rénovations</a:t>
            </a:r>
          </a:p>
          <a:p>
            <a:pPr marL="1200150" lvl="2" indent="-285750">
              <a:buFont typeface="Calibri" panose="020F0502020204030204" pitchFamily="34" charset="0"/>
              <a:buChar char="−"/>
            </a:pPr>
            <a:r>
              <a:rPr lang="fr-FR" sz="1600" dirty="0">
                <a:solidFill>
                  <a:srgbClr val="C95827"/>
                </a:solidFill>
              </a:rPr>
              <a:t>a</a:t>
            </a:r>
            <a:r>
              <a:rPr lang="fr-FR" sz="1600" dirty="0" smtClean="0">
                <a:solidFill>
                  <a:srgbClr val="C95827"/>
                </a:solidFill>
              </a:rPr>
              <a:t>u nombre de résonateurs rénovés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 smtClean="0">
              <a:solidFill>
                <a:srgbClr val="C958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C95827"/>
                </a:solidFill>
              </a:rPr>
              <a:t> Scénarios envisagés lors de l’AVP</a:t>
            </a:r>
            <a:endParaRPr lang="fr-FR" sz="2400" dirty="0">
              <a:solidFill>
                <a:srgbClr val="C95827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2317" y="4085022"/>
            <a:ext cx="4060150" cy="800219"/>
          </a:xfrm>
          <a:prstGeom prst="rect">
            <a:avLst/>
          </a:prstGeom>
          <a:noFill/>
          <a:ln>
            <a:solidFill>
              <a:srgbClr val="261F4D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261F4D"/>
                </a:solidFill>
              </a:rPr>
              <a:t>Construction de 1-4 résonateur(s) neuf(s)</a:t>
            </a:r>
          </a:p>
          <a:p>
            <a:pPr marL="742950" lvl="1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identiques</a:t>
            </a:r>
          </a:p>
          <a:p>
            <a:pPr marL="742950" lvl="1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optimisés</a:t>
            </a:r>
            <a:endParaRPr lang="fr-FR" sz="1400" dirty="0">
              <a:solidFill>
                <a:srgbClr val="261F4D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0545" y="5375859"/>
            <a:ext cx="490634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61F4D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261F4D"/>
                </a:solidFill>
              </a:rPr>
              <a:t>Bâtiment de stockage/rénovation/démantèlement</a:t>
            </a:r>
            <a:endParaRPr lang="fr-FR" dirty="0">
              <a:solidFill>
                <a:srgbClr val="261F4D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63813" y="5856163"/>
            <a:ext cx="384829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61F4D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261F4D"/>
                </a:solidFill>
              </a:rPr>
              <a:t>Bâtiment de montage/stockage/test RF</a:t>
            </a:r>
            <a:endParaRPr lang="fr-FR" dirty="0">
              <a:solidFill>
                <a:srgbClr val="261F4D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670666" y="3763282"/>
            <a:ext cx="3438207" cy="2462213"/>
          </a:xfrm>
          <a:prstGeom prst="rect">
            <a:avLst/>
          </a:prstGeom>
          <a:noFill/>
          <a:ln>
            <a:solidFill>
              <a:srgbClr val="261F4D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261F4D"/>
                </a:solidFill>
              </a:rPr>
              <a:t>Analyse des problématiques associées: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Définition du périmètre de fabrication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Fabricants potentiels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Besoin d’une zone de montage au GANIL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Installation dans la casemate des CSS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Tests RF et faisceau nécessaires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Manutention, alignement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Démantèlement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Upgrades pertinents (RF et mécaniques)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Etudes mécaniques requises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Impact Sûreté nucléaire</a:t>
            </a:r>
            <a:endParaRPr lang="fr-FR" sz="1400" dirty="0">
              <a:solidFill>
                <a:srgbClr val="261F4D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923970" y="4067283"/>
            <a:ext cx="3444597" cy="1015663"/>
          </a:xfrm>
          <a:prstGeom prst="rect">
            <a:avLst/>
          </a:prstGeom>
          <a:noFill/>
          <a:ln>
            <a:solidFill>
              <a:srgbClr val="261F4D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261F4D"/>
                </a:solidFill>
              </a:rPr>
              <a:t>Rénovation de 1-4 résonateur(s) </a:t>
            </a:r>
            <a:r>
              <a:rPr lang="fr-FR" dirty="0">
                <a:solidFill>
                  <a:srgbClr val="FF0000"/>
                </a:solidFill>
              </a:rPr>
              <a:t>☢</a:t>
            </a:r>
            <a:endParaRPr lang="fr-FR" dirty="0" smtClean="0">
              <a:solidFill>
                <a:srgbClr val="261F4D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Rénovation nominale</a:t>
            </a:r>
          </a:p>
          <a:p>
            <a:pPr marL="742950" lvl="1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Rénovation minimale</a:t>
            </a:r>
          </a:p>
          <a:p>
            <a:pPr marL="742950" lvl="1" indent="-285750">
              <a:buFontTx/>
              <a:buChar char="-"/>
            </a:pPr>
            <a:r>
              <a:rPr lang="fr-FR" sz="1400" dirty="0" smtClean="0">
                <a:solidFill>
                  <a:srgbClr val="261F4D"/>
                </a:solidFill>
              </a:rPr>
              <a:t>Rénovation avec optimisations</a:t>
            </a:r>
            <a:endParaRPr lang="fr-FR" sz="1400" dirty="0">
              <a:solidFill>
                <a:srgbClr val="261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9191134" y="1039764"/>
            <a:ext cx="3000866" cy="25895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1898" r="1546" b="619"/>
          <a:stretch/>
        </p:blipFill>
        <p:spPr>
          <a:xfrm>
            <a:off x="7154943" y="3344486"/>
            <a:ext cx="5162345" cy="317752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7864363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Activités AVP en cours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139643" y="678211"/>
            <a:ext cx="1167159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</a:rPr>
              <a:t>Sourcing</a:t>
            </a:r>
            <a:endParaRPr lang="fr-FR" sz="2000" dirty="0">
              <a:solidFill>
                <a:srgbClr val="C9582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</a:rPr>
              <a:t>Identifier des fabricants potentiels (compétents et intéressés)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</a:rPr>
              <a:t>Challenger l’estimation coût initiale (+ chiffrage paramétrique avec IRFU/DACM)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</a:rPr>
              <a:t>Préparer une stratégie d’appel d’offres et de suivi de fabrication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</a:rPr>
              <a:t> Simulations 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</a:rPr>
              <a:t>Augmentation des performances: +15%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</a:rPr>
              <a:t>Gain attendu (dynamique faisceau) en cours d’évaluation</a:t>
            </a:r>
            <a:endParaRPr lang="fr-FR" sz="1600" dirty="0">
              <a:solidFill>
                <a:srgbClr val="C95827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</a:rPr>
              <a:t>Etudes mécaniques</a:t>
            </a:r>
            <a:endParaRPr lang="fr-FR" sz="2000" dirty="0">
              <a:solidFill>
                <a:srgbClr val="C95827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</a:rPr>
              <a:t>Revue des plans, identification points durs, détermination de masses…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</a:rPr>
              <a:t>Etude mécanique actionneur panneau d’accord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u="sng" dirty="0" smtClean="0">
                <a:solidFill>
                  <a:srgbClr val="261F4D"/>
                </a:solidFill>
              </a:rPr>
              <a:t>Evaluation</a:t>
            </a:r>
            <a:r>
              <a:rPr lang="fr-FR" sz="1600" dirty="0" smtClean="0">
                <a:solidFill>
                  <a:srgbClr val="261F4D"/>
                </a:solidFill>
              </a:rPr>
              <a:t> d’autres études pertinentes (refroidissement, accord réglable  50</a:t>
            </a:r>
            <a:r>
              <a:rPr lang="el-GR" sz="1600" dirty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16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Ω</a:t>
            </a:r>
            <a:r>
              <a:rPr lang="fr-FR" sz="1600" dirty="0" smtClean="0">
                <a:solidFill>
                  <a:srgbClr val="261F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…)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</a:rPr>
              <a:t>Etudes bâtiments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  <a:latin typeface="Calibri" panose="020F0502020204030204" pitchFamily="34" charset="0"/>
              </a:rPr>
              <a:t>Entrer/sortir un résonateur du BAM, transporter le résonateur sur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261F4D"/>
                </a:solidFill>
                <a:latin typeface="Calibri" panose="020F0502020204030204" pitchFamily="34" charset="0"/>
              </a:rPr>
              <a:t>Nouveau bâtiment pour assemblage, stockage et/ou tests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</a:rPr>
              <a:t>Inventaire radiologique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</a:rPr>
              <a:t>Impact sûreté sur projet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</a:rPr>
              <a:t>Démantèlement des anciens résonateurs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</a:rPr>
              <a:t>Plan de test RF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</a:rPr>
              <a:t>…</a:t>
            </a:r>
            <a:endParaRPr lang="fr-FR" sz="2000" dirty="0">
              <a:solidFill>
                <a:srgbClr val="C95827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737" y="5382706"/>
            <a:ext cx="3795815" cy="14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32337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Développement du projet CYREN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Planification</a:t>
            </a:r>
            <a:endParaRPr lang="fr-FR" sz="4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27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5992" y="-209550"/>
            <a:ext cx="10801350" cy="1141413"/>
          </a:xfrm>
        </p:spPr>
        <p:txBody>
          <a:bodyPr/>
          <a:lstStyle/>
          <a:p>
            <a:r>
              <a:rPr lang="fr-FR" dirty="0" smtClean="0"/>
              <a:t>Historique et objectifs du projet CYREN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356052" y="690414"/>
            <a:ext cx="11401425" cy="60785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Constat</a:t>
            </a:r>
          </a:p>
          <a:p>
            <a:pPr lvl="1"/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Maintenance et rénovation des </a:t>
            </a: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cyclotrons (construits en 1980)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réduites au strict minimum depuis une dizaine d’années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en raison de l’engagement des ressources humaines du GANIL prioritairement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dans 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La construction et le démarrage de SPIRAL2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Les projets de mise en conformité suite au 1</a:t>
            </a:r>
            <a:r>
              <a:rPr lang="fr-FR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er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réexamen de sûreté</a:t>
            </a:r>
          </a:p>
          <a:p>
            <a:pPr marL="1252538" lvl="5" indent="-814388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  <a:tabLst>
                <a:tab pos="2332038" algn="l"/>
                <a:tab pos="3054350" algn="l"/>
              </a:tabLst>
            </a:pP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Vétusté ↗	Fiabilité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↘      Satisfaction de la communauté ↘    RH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pour maintenance curative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↗</a:t>
            </a:r>
          </a:p>
          <a:p>
            <a:pPr marL="1252538" lvl="5" indent="-814388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  <a:tabLst>
                <a:tab pos="2332038" algn="l"/>
                <a:tab pos="3054350" algn="l"/>
              </a:tabLst>
            </a:pPr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Premières analyses menées </a:t>
            </a:r>
            <a:r>
              <a:rPr lang="fr-FR" sz="1600" u="sng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par </a:t>
            </a:r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la </a:t>
            </a:r>
            <a:r>
              <a:rPr lang="fr-FR" sz="1600" u="sng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DOD en 2019-2020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pour un premier plan de rénovation (demande de budget exceptionnel dans le cadre du CPER)</a:t>
            </a:r>
          </a:p>
          <a:p>
            <a:pPr marL="1252538" lvl="5" indent="-814388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  <a:tabLst>
                <a:tab pos="2332038" algn="l"/>
                <a:tab pos="3054350" algn="l"/>
              </a:tabLst>
            </a:pPr>
            <a:endParaRPr lang="fr-FR" sz="800" b="1" dirty="0">
              <a:solidFill>
                <a:srgbClr val="000000"/>
              </a:solidFill>
              <a:sym typeface="Wingdings"/>
            </a:endParaRPr>
          </a:p>
          <a:p>
            <a:pPr marL="447675" lvl="5">
              <a:spcBef>
                <a:spcPts val="600"/>
              </a:spcBef>
              <a:tabLst>
                <a:tab pos="2687638" algn="l"/>
                <a:tab pos="4124325" algn="l"/>
              </a:tabLst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Constat partagé par le groupe de travail co-piloté </a:t>
            </a: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fin 2021 par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R. Clédassou (IN2P3) et Ph</a:t>
            </a: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. Rebourgeard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(IRFU) </a:t>
            </a:r>
            <a:r>
              <a:rPr lang="fr-F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</a:t>
            </a:r>
            <a:endParaRPr lang="fr-FR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895350" lvl="5" indent="-447675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  <a:tabLst>
                <a:tab pos="2687638" algn="l"/>
                <a:tab pos="4124325" algn="l"/>
              </a:tabLst>
            </a:pP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Recommandation forte de mener un programme de rénovation ambitieux dès que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possible</a:t>
            </a:r>
          </a:p>
          <a:p>
            <a:pPr marL="895350" lvl="5" indent="-447675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  <a:tabLst>
                <a:tab pos="2687638" algn="l"/>
                <a:tab pos="4124325" algn="l"/>
              </a:tabLst>
            </a:pP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Rédaction d’un livre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« blanc » (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GANIL-06949) par la DOD en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T4 2021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sur le périmètre des procédés faisceaux.</a:t>
            </a:r>
          </a:p>
          <a:p>
            <a:pPr marL="895350" lvl="5" indent="-447675">
              <a:spcBef>
                <a:spcPts val="600"/>
              </a:spcBef>
              <a:buClr>
                <a:srgbClr val="FF9900"/>
              </a:buClr>
              <a:buFont typeface="Wingdings" panose="05000000000000000000" pitchFamily="2" charset="2"/>
              <a:buChar char="è"/>
              <a:tabLst>
                <a:tab pos="2687638" algn="l"/>
                <a:tab pos="4124325" algn="l"/>
              </a:tabLst>
            </a:pPr>
            <a:endParaRPr lang="fr-FR" sz="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Lancement de l’Avant Projet CYREN : 	</a:t>
            </a:r>
            <a:endParaRPr lang="fr-FR" b="1" i="1" dirty="0" smtClean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lvl="2"/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17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mars 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2022            Pilote stratégique : Gilles de France et Chef d’avant projet : Gilles Sénécal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Objectifs du projet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Objectif n°1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: Maintien en Conditions Opérationnelles (MCO) des cyclotrons pendant 20 ans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Objectif n°2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Optimisation des RH d’exploitation nécessaires après rénovation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dirty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458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1917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Planification : données d’entrée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738862" y="774932"/>
            <a:ext cx="7606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u="sng" dirty="0"/>
              <a:t>Hypothèses de planification à ce stade </a:t>
            </a:r>
            <a:r>
              <a:rPr lang="fr-FR" sz="2000" u="sng" dirty="0" smtClean="0"/>
              <a:t>en </a:t>
            </a:r>
            <a:r>
              <a:rPr lang="fr-FR" sz="2000" u="sng" dirty="0"/>
              <a:t>lien avec le PPAG </a:t>
            </a:r>
            <a:r>
              <a:rPr lang="fr-FR" sz="2000" u="sng" dirty="0" smtClean="0"/>
              <a:t>2024-2036:</a:t>
            </a:r>
            <a:endParaRPr lang="fr-FR" sz="2000" u="sng" dirty="0"/>
          </a:p>
        </p:txBody>
      </p:sp>
      <p:sp>
        <p:nvSpPr>
          <p:cNvPr id="5" name="Rectangle 4"/>
          <p:cNvSpPr/>
          <p:nvPr/>
        </p:nvSpPr>
        <p:spPr>
          <a:xfrm>
            <a:off x="421707" y="1353307"/>
            <a:ext cx="109284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scénario complet avec 4 </a:t>
            </a:r>
            <a:r>
              <a:rPr lang="fr-FR" sz="2000" dirty="0" smtClean="0"/>
              <a:t>nouvelles cavités </a:t>
            </a:r>
            <a:r>
              <a:rPr lang="fr-FR" sz="2000" dirty="0"/>
              <a:t>RF CSS </a:t>
            </a:r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un </a:t>
            </a:r>
            <a:r>
              <a:rPr lang="fr-FR" sz="2000" dirty="0"/>
              <a:t>nouveau banc d'essai RF de cavité </a:t>
            </a:r>
            <a:r>
              <a:rPr lang="fr-FR" sz="2000" dirty="0" smtClean="0"/>
              <a:t>pour </a:t>
            </a:r>
            <a:r>
              <a:rPr lang="fr-FR" sz="2000" dirty="0"/>
              <a:t>minimiser l'arrêt des cyclotrons à </a:t>
            </a:r>
            <a:r>
              <a:rPr lang="fr-FR" sz="2000" dirty="0" smtClean="0"/>
              <a:t>4 </a:t>
            </a:r>
            <a:r>
              <a:rPr lang="fr-FR" sz="2000" dirty="0"/>
              <a:t>mois par an (pour 1 nouvelle cavité par </a:t>
            </a:r>
            <a:r>
              <a:rPr lang="fr-FR" sz="2000" dirty="0" smtClean="0"/>
              <a:t>an, au lieu de 10 mois sans </a:t>
            </a:r>
            <a:r>
              <a:rPr lang="fr-FR" sz="2000" dirty="0"/>
              <a:t>banc d’essai RF)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phase préparatoire, études et appel d'offres </a:t>
            </a:r>
            <a:r>
              <a:rPr lang="fr-FR" sz="2000" dirty="0" smtClean="0"/>
              <a:t>sur les différents WP de </a:t>
            </a:r>
            <a:r>
              <a:rPr lang="fr-FR" sz="2000" dirty="0"/>
              <a:t>2023 à 2027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de 2024 à 2032, arrêt des cyclotrons au semestre 2 uniquement </a:t>
            </a:r>
            <a:r>
              <a:rPr lang="fr-FR" sz="2000" dirty="0" smtClean="0"/>
              <a:t>: pour </a:t>
            </a:r>
            <a:r>
              <a:rPr lang="fr-FR" sz="2000" dirty="0"/>
              <a:t>réaliser des travaux importants sur le projet CYREN, nécessitant un arrêt prolongé du faisceau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changement d'une cavité par an entre 2029 et 2032 (4 mois d'assemblage et de test par cavité à l'intérieur du CSS après </a:t>
            </a:r>
            <a:r>
              <a:rPr lang="fr-FR" sz="2000" dirty="0" smtClean="0"/>
              <a:t>le montage et les </a:t>
            </a:r>
            <a:r>
              <a:rPr lang="fr-FR" sz="2000" dirty="0"/>
              <a:t>tests RF sur le nouveau banc d'essai dédié)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de 2024 à 2032, fonctionnement du cyclotron pendant le semestre 1 afin : 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fr-FR" sz="2000" dirty="0"/>
              <a:t>de poursuivre les programmes scientifiques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fr-FR" sz="2000" dirty="0"/>
              <a:t>de réaliser des expériences à partir de 2029 avec le détecteur AGATA, dont le retour au GANIL est prévu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fr-FR" sz="2000" dirty="0"/>
              <a:t>de fournir des faisceaux SPIRAL1 à la nouvelle installation DESIR à partir de 2028 pour la mise en service et le programme expérimental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fr-FR" sz="2000" dirty="0"/>
              <a:t>de fournir des faisceaux à l'industrie spatiale</a:t>
            </a:r>
          </a:p>
        </p:txBody>
      </p:sp>
    </p:spTree>
    <p:extLst>
      <p:ext uri="{BB962C8B-B14F-4D97-AF65-F5344CB8AC3E}">
        <p14:creationId xmlns:p14="http://schemas.microsoft.com/office/powerpoint/2010/main" val="15601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3240"/>
            <a:ext cx="1219200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dirty="0" smtClean="0"/>
              <a:t>Programmation et impact sur l’utilisation des faisceaux</a:t>
            </a:r>
            <a:endParaRPr lang="fr-FR" sz="2600" dirty="0"/>
          </a:p>
        </p:txBody>
      </p:sp>
      <p:sp>
        <p:nvSpPr>
          <p:cNvPr id="6" name="Rectangle 5"/>
          <p:cNvSpPr/>
          <p:nvPr/>
        </p:nvSpPr>
        <p:spPr>
          <a:xfrm>
            <a:off x="204142" y="702772"/>
            <a:ext cx="11770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 Programmes d’exploitation intégrant les hypothèses précédentes</a:t>
            </a:r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392588" y="1267299"/>
          <a:ext cx="11393251" cy="1153771"/>
        </p:xfrm>
        <a:graphic>
          <a:graphicData uri="http://schemas.openxmlformats.org/drawingml/2006/table">
            <a:tbl>
              <a:tblPr/>
              <a:tblGrid>
                <a:gridCol w="3445917">
                  <a:extLst>
                    <a:ext uri="{9D8B030D-6E8A-4147-A177-3AD203B41FA5}">
                      <a16:colId xmlns:a16="http://schemas.microsoft.com/office/drawing/2014/main" val="572735258"/>
                    </a:ext>
                  </a:extLst>
                </a:gridCol>
                <a:gridCol w="182998">
                  <a:extLst>
                    <a:ext uri="{9D8B030D-6E8A-4147-A177-3AD203B41FA5}">
                      <a16:colId xmlns:a16="http://schemas.microsoft.com/office/drawing/2014/main" val="389915275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17290032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894533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813981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26316248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78649503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8056774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2158119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085615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238828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1406259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5051757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89052477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75678001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0467446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67947645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3199624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99287693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9177758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64555818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36491035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3169091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24150641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99416207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49152922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8091713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22271764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8856594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19160720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30039260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84761691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7707123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0172616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3840793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367715185"/>
                    </a:ext>
                  </a:extLst>
                </a:gridCol>
                <a:gridCol w="34508">
                  <a:extLst>
                    <a:ext uri="{9D8B030D-6E8A-4147-A177-3AD203B41FA5}">
                      <a16:colId xmlns:a16="http://schemas.microsoft.com/office/drawing/2014/main" val="3048316581"/>
                    </a:ext>
                  </a:extLst>
                </a:gridCol>
                <a:gridCol w="181168">
                  <a:extLst>
                    <a:ext uri="{9D8B030D-6E8A-4147-A177-3AD203B41FA5}">
                      <a16:colId xmlns:a16="http://schemas.microsoft.com/office/drawing/2014/main" val="61774734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01450413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68406258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88400978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90905000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04472676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7809098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2274351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73875785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2215592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48488189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32576081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67149535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066571125"/>
                    </a:ext>
                  </a:extLst>
                </a:gridCol>
                <a:gridCol w="34508">
                  <a:extLst>
                    <a:ext uri="{9D8B030D-6E8A-4147-A177-3AD203B41FA5}">
                      <a16:colId xmlns:a16="http://schemas.microsoft.com/office/drawing/2014/main" val="3741240924"/>
                    </a:ext>
                  </a:extLst>
                </a:gridCol>
                <a:gridCol w="181168">
                  <a:extLst>
                    <a:ext uri="{9D8B030D-6E8A-4147-A177-3AD203B41FA5}">
                      <a16:colId xmlns:a16="http://schemas.microsoft.com/office/drawing/2014/main" val="423686867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01209283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3777750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6478832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1541703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11718214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94574592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3291254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21648047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7929891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84637854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012887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46850198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15675472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5985585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8961865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74391657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55487684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8302963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50332257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45317527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19689132"/>
                    </a:ext>
                  </a:extLst>
                </a:gridCol>
              </a:tblGrid>
              <a:tr h="19936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996724"/>
                  </a:ext>
                </a:extLst>
              </a:tr>
              <a:tr h="1446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Etat</a:t>
                      </a:r>
                    </a:p>
                  </a:txBody>
                  <a:tcPr marL="4554" marR="4554" marT="4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081111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Exploitation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564742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Cyclotrons sur la base du scénario CYREN complet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848381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106746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LINAC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CD5B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CD5B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577478"/>
                  </a:ext>
                </a:extLst>
              </a:tr>
            </a:tbl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4029075" y="2638879"/>
          <a:ext cx="7756764" cy="1153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" name="Feuille de calcul" r:id="rId3" imgW="15097365" imgH="1885950" progId="Excel.Sheet.12">
                  <p:embed/>
                </p:oleObj>
              </mc:Choice>
              <mc:Fallback>
                <p:oleObj name="Feuille de calcul" r:id="rId3" imgW="15097365" imgH="1885950" progId="Excel.Shee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9075" y="2638879"/>
                        <a:ext cx="7756764" cy="1153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1455450" y="4086678"/>
          <a:ext cx="10330389" cy="1153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" name="Feuille de calcul" r:id="rId5" imgW="20126270" imgH="1885950" progId="Excel.Sheet.12">
                  <p:embed/>
                </p:oleObj>
              </mc:Choice>
              <mc:Fallback>
                <p:oleObj name="Feuille de calcul" r:id="rId5" imgW="20126270" imgH="1885950" progId="Excel.Sheet.12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5450" y="4086678"/>
                        <a:ext cx="10330389" cy="1153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251300" y="5850987"/>
          <a:ext cx="12668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" name="Feuille de calcul" r:id="rId7" imgW="1266548" imgH="342900" progId="Excel.Sheet.12">
                  <p:embed/>
                </p:oleObj>
              </mc:Choice>
              <mc:Fallback>
                <p:oleObj name="Feuille de calcul" r:id="rId7" imgW="1266548" imgH="342900" progId="Excel.Sheet.12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300" y="5850987"/>
                        <a:ext cx="12668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4198192" y="5840579"/>
          <a:ext cx="12668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" name="Feuille de calcul" r:id="rId9" imgW="1266548" imgH="342900" progId="Excel.Sheet.12">
                  <p:embed/>
                </p:oleObj>
              </mc:Choice>
              <mc:Fallback>
                <p:oleObj name="Feuille de calcul" r:id="rId9" imgW="1266548" imgH="342900" progId="Excel.Sheet.12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8192" y="5840579"/>
                        <a:ext cx="12668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543301" y="5822382"/>
            <a:ext cx="2925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: </a:t>
            </a:r>
            <a:r>
              <a:rPr lang="fr-FR" sz="2000" b="1" dirty="0" smtClean="0"/>
              <a:t>Faisceaux disponibles</a:t>
            </a:r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7147" y="5809598"/>
            <a:ext cx="6884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: </a:t>
            </a:r>
            <a:r>
              <a:rPr lang="fr-FR" sz="2000" b="1" dirty="0" smtClean="0"/>
              <a:t>Travaux CYREN avec impact sur l’utilisation des faisceaux</a:t>
            </a:r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16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859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902" y="289121"/>
            <a:ext cx="7360898" cy="11414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3200" dirty="0" smtClean="0"/>
              <a:t>Planning directeur </a:t>
            </a:r>
            <a:r>
              <a:rPr lang="fr-FR" sz="3200" dirty="0" smtClean="0"/>
              <a:t>simplifié avec </a:t>
            </a:r>
            <a:r>
              <a:rPr lang="fr-FR" sz="3200" dirty="0" smtClean="0"/>
              <a:t>scénario 4 nouvelles cavités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845152"/>
            <a:ext cx="12109450" cy="35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02" y="2283021"/>
            <a:ext cx="3108798" cy="1141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200" dirty="0" smtClean="0"/>
              <a:t>Planning directeur avec scénario 4 nouvelles cavités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849" y="92134"/>
            <a:ext cx="8962752" cy="67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-333113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Plan de charge prévisionnel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5" name="Rectangle 4"/>
          <p:cNvSpPr/>
          <p:nvPr/>
        </p:nvSpPr>
        <p:spPr>
          <a:xfrm>
            <a:off x="1087952" y="5948669"/>
            <a:ext cx="1092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 </a:t>
            </a:r>
            <a:r>
              <a:rPr lang="fr-FR" dirty="0"/>
              <a:t>issu du PdC de l’AvP avec scénario 4 nouvelles cavités : </a:t>
            </a:r>
            <a:r>
              <a:rPr lang="fr-FR" dirty="0" smtClean="0"/>
              <a:t>recalé </a:t>
            </a:r>
            <a:r>
              <a:rPr lang="fr-FR" dirty="0"/>
              <a:t>dans le </a:t>
            </a:r>
            <a:r>
              <a:rPr lang="fr-FR" dirty="0" smtClean="0"/>
              <a:t>temps, sans aléas et sans </a:t>
            </a:r>
            <a:r>
              <a:rPr lang="fr-FR" dirty="0"/>
              <a:t>réévaluation RH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52" y="381082"/>
            <a:ext cx="10552351" cy="556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29797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Développement du projet CYREN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Budget et Financements</a:t>
            </a:r>
            <a:endParaRPr lang="fr-FR" sz="4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67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7831"/>
            <a:ext cx="8161472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Budget CYREN</a:t>
            </a:r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316169" y="1350672"/>
            <a:ext cx="109284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/>
              <a:t>Le budget actuel présenté au CAF du GANIL de 47,6M€ est celui de l’</a:t>
            </a:r>
            <a:r>
              <a:rPr lang="fr-FR" sz="2000" dirty="0" err="1" smtClean="0"/>
              <a:t>AvP</a:t>
            </a:r>
            <a:r>
              <a:rPr lang="fr-FR" sz="2000" dirty="0" smtClean="0"/>
              <a:t> CYREN en € 2022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/>
              <a:t>Périmètre 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000" dirty="0"/>
              <a:t>E</a:t>
            </a:r>
            <a:r>
              <a:rPr lang="fr-FR" sz="2000" dirty="0" smtClean="0"/>
              <a:t>largissement proposé : UGA/UGB/TCR pour +1,58 M€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Réduction proposée : SSI pour -1,02 M€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En cours d’évaluation donc non intégré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/>
              <a:t>Potentiels nouveaux besoins des WP </a:t>
            </a:r>
            <a:r>
              <a:rPr lang="fr-FR" sz="2000" dirty="0"/>
              <a:t>existants (ex </a:t>
            </a:r>
            <a:r>
              <a:rPr lang="fr-FR" sz="2000" dirty="0" smtClean="0"/>
              <a:t>: Zone de test CaCyss)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/>
              <a:t>Nouveaux WP potentiels (suite à analyse des pannes)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/>
              <a:t>Une inflation de 2022 (4%), 2023 (4%) et 2024 (2%) soit environ 10% serait à prendre en compte pour équivaloir à une situation d’investissement en 2025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8229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47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94" y="0"/>
            <a:ext cx="10984106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7831"/>
            <a:ext cx="8161472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Budget CYREN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8512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5280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Financements</a:t>
            </a:r>
            <a:endParaRPr lang="fr-FR" sz="3200" dirty="0"/>
          </a:p>
        </p:txBody>
      </p:sp>
      <p:sp>
        <p:nvSpPr>
          <p:cNvPr id="13" name="Rectangle 12"/>
          <p:cNvSpPr/>
          <p:nvPr/>
        </p:nvSpPr>
        <p:spPr>
          <a:xfrm>
            <a:off x="-131688" y="1257576"/>
            <a:ext cx="105359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b="1" u="sng" dirty="0">
                <a:latin typeface="Calibri" panose="020F0502020204030204" pitchFamily="34" charset="0"/>
                <a:sym typeface="Wingdings"/>
              </a:rPr>
              <a:t>Financements acquis </a:t>
            </a:r>
            <a:r>
              <a:rPr lang="fr-FR" sz="2000" b="1" u="sng" dirty="0" smtClean="0">
                <a:latin typeface="Calibri" panose="020F0502020204030204" pitchFamily="34" charset="0"/>
                <a:sym typeface="Wingdings"/>
              </a:rPr>
              <a:t>à ce jour :</a:t>
            </a:r>
          </a:p>
          <a:p>
            <a:pPr lvl="1"/>
            <a:endParaRPr lang="fr-FR" sz="2000" b="1" dirty="0">
              <a:latin typeface="Calibri" panose="020F0502020204030204" pitchFamily="34" charset="0"/>
              <a:sym typeface="Wingding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2000" b="1" dirty="0" smtClean="0">
                <a:latin typeface="Calibri" panose="020F0502020204030204" pitchFamily="34" charset="0"/>
                <a:sym typeface="Wingdings"/>
              </a:rPr>
              <a:t>1,24 M</a:t>
            </a:r>
            <a:r>
              <a:rPr lang="fr-FR" sz="2000" b="1" dirty="0">
                <a:latin typeface="Calibri" panose="020F0502020204030204" pitchFamily="34" charset="0"/>
                <a:sym typeface="Wingdings"/>
              </a:rPr>
              <a:t>€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du contrat de plan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Etat-Région 2021-2027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fr-FR" sz="2000" dirty="0" smtClean="0">
              <a:latin typeface="Calibri" panose="020F0502020204030204" pitchFamily="34" charset="0"/>
              <a:sym typeface="Wingding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2000" b="1" dirty="0" smtClean="0">
                <a:latin typeface="Calibri" panose="020F0502020204030204" pitchFamily="34" charset="0"/>
                <a:sym typeface="Wingdings"/>
              </a:rPr>
              <a:t>21,2 </a:t>
            </a:r>
            <a:r>
              <a:rPr lang="fr-FR" sz="2000" b="1" dirty="0">
                <a:latin typeface="Calibri" panose="020F0502020204030204" pitchFamily="34" charset="0"/>
                <a:sym typeface="Wingdings"/>
              </a:rPr>
              <a:t>M€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alloué par le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Ministère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de la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Recherche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et de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l’Enseignement Supérieur (9 juin 2023)</a:t>
            </a:r>
            <a:endParaRPr lang="fr-FR" sz="2000" dirty="0">
              <a:latin typeface="Calibri" panose="020F0502020204030204" pitchFamily="34" charset="0"/>
              <a:sym typeface="Wingdings"/>
            </a:endParaRPr>
          </a:p>
          <a:p>
            <a:pPr lvl="1"/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  <a:p>
            <a:pPr lvl="1"/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  <a:p>
            <a:pPr lvl="1"/>
            <a:r>
              <a:rPr lang="fr-FR" sz="2000" b="1" u="sng" dirty="0" smtClean="0">
                <a:latin typeface="Calibri" panose="020F0502020204030204" pitchFamily="34" charset="0"/>
                <a:sym typeface="Wingdings"/>
              </a:rPr>
              <a:t>Financements </a:t>
            </a:r>
            <a:r>
              <a:rPr lang="fr-FR" sz="2000" b="1" u="sng" dirty="0">
                <a:latin typeface="Calibri" panose="020F0502020204030204" pitchFamily="34" charset="0"/>
                <a:sym typeface="Wingdings"/>
              </a:rPr>
              <a:t>en cours de </a:t>
            </a:r>
            <a:r>
              <a:rPr lang="fr-FR" sz="2000" b="1" u="sng" dirty="0" smtClean="0">
                <a:latin typeface="Calibri" panose="020F0502020204030204" pitchFamily="34" charset="0"/>
                <a:sym typeface="Wingdings"/>
              </a:rPr>
              <a:t>consolidation : </a:t>
            </a:r>
          </a:p>
          <a:p>
            <a:pPr lvl="1"/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Second </a:t>
            </a:r>
            <a:r>
              <a:rPr lang="fr-FR" sz="2000" dirty="0">
                <a:latin typeface="Calibri" panose="020F0502020204030204" pitchFamily="34" charset="0"/>
                <a:sym typeface="Wingdings"/>
              </a:rPr>
              <a:t>accord entre GSI et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GANIL pour les projets CYREN et DESIR  (18,9M€) : l’objectif est d’obtenir </a:t>
            </a:r>
            <a:r>
              <a:rPr lang="fr-FR" sz="2000" b="1" dirty="0" smtClean="0">
                <a:latin typeface="Calibri" panose="020F0502020204030204" pitchFamily="34" charset="0"/>
                <a:sym typeface="Wingdings"/>
              </a:rPr>
              <a:t>16,9M€ </a:t>
            </a:r>
            <a:r>
              <a:rPr lang="fr-FR" sz="2000" dirty="0" smtClean="0">
                <a:latin typeface="Calibri" panose="020F0502020204030204" pitchFamily="34" charset="0"/>
                <a:sym typeface="Wingdings"/>
              </a:rPr>
              <a:t>pour CYREN (demande du GANIL d’avoir du CASH)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  <a:p>
            <a:pPr lvl="1"/>
            <a:r>
              <a:rPr lang="fr-FR" sz="20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  </a:t>
            </a:r>
            <a:r>
              <a:rPr lang="fr-FR" sz="2000" b="1" u="sng" dirty="0" smtClean="0">
                <a:latin typeface="Calibri" panose="020F0502020204030204" pitchFamily="34" charset="0"/>
                <a:sym typeface="Wingdings"/>
              </a:rPr>
              <a:t>Soit une hypothèse à ce stade de  39,34 M€</a:t>
            </a:r>
            <a:endParaRPr lang="fr-FR" sz="2000" dirty="0" smtClean="0">
              <a:latin typeface="Calibri" panose="020F0502020204030204" pitchFamily="34" charset="0"/>
              <a:sym typeface="Wingdings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fr-FR" sz="2000" dirty="0">
              <a:latin typeface="Calibri" panose="020F0502020204030204" pitchFamily="34" charset="0"/>
              <a:sym typeface="Wingdings"/>
            </a:endParaRPr>
          </a:p>
          <a:p>
            <a:pPr lvl="1"/>
            <a:endParaRPr lang="fr-FR" sz="2000" dirty="0">
              <a:latin typeface="Calibri" panose="020F0502020204030204" pitchFamily="34" charset="0"/>
              <a:sym typeface="Wingdings"/>
            </a:endParaRPr>
          </a:p>
        </p:txBody>
      </p:sp>
      <p:pic>
        <p:nvPicPr>
          <p:cNvPr id="14" name="Picture 2" descr="Afficher l’image sou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3519" y="2740409"/>
            <a:ext cx="1015617" cy="2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603" y="4305215"/>
            <a:ext cx="352052" cy="23491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643" y="4305214"/>
            <a:ext cx="351189" cy="23491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878" y="1975720"/>
            <a:ext cx="523870" cy="49620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87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95325" y="5123407"/>
            <a:ext cx="10801350" cy="2389188"/>
          </a:xfrm>
        </p:spPr>
        <p:txBody>
          <a:bodyPr>
            <a:normAutofit fontScale="90000"/>
          </a:bodyPr>
          <a:lstStyle/>
          <a:p>
            <a:r>
              <a:rPr lang="fr-FR" dirty="0"/>
              <a:t>Développement du projet CYREN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 smtClean="0"/>
              <a:t>Autres actions à mener d’ici Septembre 2025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0" dirty="0" smtClean="0"/>
              <a:t/>
            </a:r>
            <a:br>
              <a:rPr lang="fr-FR" b="0" dirty="0" smtClean="0"/>
            </a:br>
            <a:r>
              <a:rPr lang="fr-FR" b="0" dirty="0" smtClean="0"/>
              <a:t/>
            </a:r>
            <a:br>
              <a:rPr lang="fr-FR" b="0" dirty="0" smtClean="0"/>
            </a:br>
            <a:endParaRPr lang="fr-FR" sz="2700" b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557" y="583753"/>
            <a:ext cx="2542037" cy="1018034"/>
          </a:xfrm>
          <a:prstGeom prst="rect">
            <a:avLst/>
          </a:prstGeom>
        </p:spPr>
      </p:pic>
      <p:sp>
        <p:nvSpPr>
          <p:cNvPr id="5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5992" y="-209550"/>
            <a:ext cx="10801350" cy="1141413"/>
          </a:xfrm>
        </p:spPr>
        <p:txBody>
          <a:bodyPr/>
          <a:lstStyle/>
          <a:p>
            <a:r>
              <a:rPr lang="fr-FR" dirty="0" smtClean="0"/>
              <a:t>Périmètre avant-projet CYREN (2022)</a:t>
            </a:r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443" y="1886143"/>
            <a:ext cx="4805713" cy="49718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6177"/>
            <a:ext cx="6667500" cy="507182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3607" y="1886143"/>
            <a:ext cx="1237673" cy="932873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5580455" y="3057525"/>
            <a:ext cx="1010846" cy="684839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1703780" y="5334000"/>
            <a:ext cx="839395" cy="558620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3076575" y="3637249"/>
            <a:ext cx="2876550" cy="2992151"/>
          </a:xfrm>
          <a:prstGeom prst="ellipse">
            <a:avLst/>
          </a:prstGeom>
          <a:noFill/>
          <a:ln w="3492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551326" y="3541449"/>
            <a:ext cx="1840449" cy="954280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0572750" y="1981200"/>
            <a:ext cx="1011774" cy="608938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8648700" y="5542097"/>
            <a:ext cx="914400" cy="775904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7848599" y="2587168"/>
            <a:ext cx="725961" cy="3623131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6966857" y="3234870"/>
            <a:ext cx="836178" cy="3537406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5953125" y="4886325"/>
            <a:ext cx="910318" cy="21907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6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94840"/>
            <a:ext cx="11744325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Actions à mener d’ici COPIL CYREN de septembre 2025</a:t>
            </a:r>
            <a:endParaRPr lang="fr-FR" sz="3200" dirty="0"/>
          </a:p>
        </p:txBody>
      </p:sp>
      <p:sp>
        <p:nvSpPr>
          <p:cNvPr id="8" name="Rectangle 7"/>
          <p:cNvSpPr/>
          <p:nvPr/>
        </p:nvSpPr>
        <p:spPr>
          <a:xfrm>
            <a:off x="152998" y="846573"/>
            <a:ext cx="1203900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/>
              <a:t>Initier/poursuivre les études techniques et économiques en cours </a:t>
            </a:r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/>
              <a:t>Traiter les </a:t>
            </a:r>
            <a:r>
              <a:rPr lang="fr-FR" sz="2000" dirty="0" smtClean="0"/>
              <a:t>interfaces entre WP CYREN</a:t>
            </a:r>
            <a:endParaRPr lang="fr-FR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/>
              <a:t>Consolider les évaluations en terme de coûts, de RH, d’ordonnancement et de risques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/>
              <a:t>Prendre en compte les recommandations du développement </a:t>
            </a:r>
            <a:r>
              <a:rPr lang="fr-FR" sz="2000" dirty="0" smtClean="0"/>
              <a:t>durable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/>
              <a:t>Consolider </a:t>
            </a:r>
            <a:r>
              <a:rPr lang="fr-FR" sz="2000" dirty="0"/>
              <a:t>les criticités des défaillances des </a:t>
            </a:r>
            <a:r>
              <a:rPr lang="fr-FR" sz="2000" dirty="0" smtClean="0"/>
              <a:t>équipements des WP </a:t>
            </a:r>
            <a:r>
              <a:rPr lang="fr-FR" sz="2000" dirty="0"/>
              <a:t>identifiés afin de proposer des arbitrages et des scénarios de rénovations partielles en cas de financements </a:t>
            </a:r>
            <a:r>
              <a:rPr lang="fr-FR" sz="2000" dirty="0" smtClean="0"/>
              <a:t>insuffisants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ym typeface="Wingdings" panose="05000000000000000000" pitchFamily="2" charset="2"/>
              </a:rPr>
              <a:t>Traiter les sources de pannes à fort impact nouvellement identifiées 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>
                <a:ea typeface="Calibri" panose="020F0502020204030204" pitchFamily="34" charset="0"/>
              </a:rPr>
              <a:t>Fuites d’eau des éléments d’injection/éjection </a:t>
            </a: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 smtClean="0"/>
              <a:t>Fuite d’eau sur les équipements insérables dans les lignes faisceaux</a:t>
            </a:r>
          </a:p>
          <a:p>
            <a:pPr marL="800100" lvl="1" indent="-342900">
              <a:buFont typeface="Wingdings" panose="05000000000000000000" pitchFamily="2" charset="2"/>
              <a:buChar char="ð"/>
            </a:pPr>
            <a:r>
              <a:rPr lang="fr-FR" sz="2000" dirty="0" smtClean="0"/>
              <a:t>Identifier les causes et proposer un plan d’action par CYREN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8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 smtClean="0"/>
              <a:t>Préparer des scénarios évalués pour les cavités des CSS (WP CaCyss) ainsi que pour les autres WP afin que le COPIL CYREN valide en septembre 2025 les scénarios </a:t>
            </a:r>
            <a:r>
              <a:rPr lang="fr-FR" sz="2000" dirty="0"/>
              <a:t>retenus (plan de développement), le périmètre technique du projet, un calendrier et un budget prévisionnel associé (référentiel projet).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12509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Décisions attendues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99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67" y="-1028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Décisions attendues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84084" y="1151074"/>
            <a:ext cx="119187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/>
              <a:t>Validation </a:t>
            </a:r>
            <a:r>
              <a:rPr lang="fr-FR" sz="2000" dirty="0"/>
              <a:t>des objectifs </a:t>
            </a:r>
            <a:r>
              <a:rPr lang="fr-FR" sz="2000" dirty="0" smtClean="0"/>
              <a:t>du projet et en particulier vis-à-vis des upgrades (augmentation des performances)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/>
              <a:t>Validation </a:t>
            </a:r>
            <a:r>
              <a:rPr lang="fr-FR" sz="2000" dirty="0"/>
              <a:t>de l’organisation du </a:t>
            </a:r>
            <a:r>
              <a:rPr lang="fr-FR" sz="2000" dirty="0" smtClean="0"/>
              <a:t>projet proposée</a:t>
            </a:r>
            <a:endParaRPr lang="fr-FR" sz="2000" dirty="0"/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/>
              <a:t>Validation de l’objectif de fourniture de faisceau en « continu » (environ 4 mois/an)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/>
              <a:t>Définition d’une cible de CaT du projet pour préparer le </a:t>
            </a:r>
            <a:r>
              <a:rPr lang="fr-FR" sz="2000" dirty="0" smtClean="0"/>
              <a:t>kick-off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/>
              <a:t>Validation </a:t>
            </a:r>
            <a:r>
              <a:rPr lang="fr-FR" sz="2000" dirty="0"/>
              <a:t>du prochain COPIL de sept-25 (dates à définir idéalement entre 15 et 30 sept) qui </a:t>
            </a:r>
            <a:r>
              <a:rPr lang="fr-FR" sz="2000" dirty="0" smtClean="0"/>
              <a:t>permettra :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fr-FR" sz="2000" dirty="0" smtClean="0"/>
              <a:t>Le choix du scénario </a:t>
            </a:r>
            <a:r>
              <a:rPr lang="fr-FR" sz="2000" dirty="0"/>
              <a:t>pour le WP CaCyss et impact sur les autres </a:t>
            </a:r>
            <a:r>
              <a:rPr lang="fr-FR" sz="2000" dirty="0" smtClean="0"/>
              <a:t>WP dans un cadrage budgétaire</a:t>
            </a:r>
            <a:endParaRPr lang="fr-FR" sz="2000" dirty="0"/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fr-FR" sz="2000" dirty="0" smtClean="0"/>
              <a:t>Le kick-off avec fourniture d’un référentiel (technique, budgétaire, calendaire et gestion des risques)</a:t>
            </a:r>
            <a:endParaRPr lang="fr-FR" sz="2000" dirty="0"/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/>
              <a:t>Demande </a:t>
            </a:r>
            <a:r>
              <a:rPr lang="fr-FR" sz="2000" dirty="0" smtClean="0"/>
              <a:t>potentielle du </a:t>
            </a:r>
            <a:r>
              <a:rPr lang="fr-FR" sz="2000" dirty="0"/>
              <a:t>COPIL de traiter par le projet d’autres paramètres non pris en charge à ce stade </a:t>
            </a:r>
            <a:r>
              <a:rPr lang="fr-FR" sz="2000" dirty="0" smtClean="0"/>
              <a:t>?</a:t>
            </a:r>
            <a:endParaRPr lang="fr-FR" sz="2000" dirty="0"/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/>
              <a:t>Validation/modification des lettres de mission PS et </a:t>
            </a:r>
            <a:r>
              <a:rPr lang="fr-FR" sz="2000" dirty="0" smtClean="0"/>
              <a:t>CdP</a:t>
            </a:r>
            <a:endParaRPr lang="fr-FR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14400" algn="l"/>
              </a:tabLst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42918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Questions/Réponses ?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15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Merci pour votre attention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54</a:t>
            </a:fld>
            <a:endParaRPr lang="fr-FR" dirty="0"/>
          </a:p>
        </p:txBody>
      </p:sp>
      <p:sp>
        <p:nvSpPr>
          <p:cNvPr id="5" name="Espace réservé du pied de page 10"/>
          <p:cNvSpPr>
            <a:spLocks noGrp="1"/>
          </p:cNvSpPr>
          <p:nvPr>
            <p:ph type="ftr" sz="quarter" idx="4294967295"/>
          </p:nvPr>
        </p:nvSpPr>
        <p:spPr>
          <a:xfrm>
            <a:off x="195943" y="6319777"/>
            <a:ext cx="4599991" cy="538223"/>
          </a:xfrm>
          <a:prstGeom prst="rect">
            <a:avLst/>
          </a:prstGeo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750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94" y="-291493"/>
            <a:ext cx="10439206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Avant-projet CYREN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0" y="482875"/>
            <a:ext cx="11858625" cy="60708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Périmètre : Installation </a:t>
            </a:r>
            <a:r>
              <a:rPr lang="fr-FR" b="1" i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d’origine de la source jusqu’aux cibles de réactions</a:t>
            </a:r>
            <a:endParaRPr lang="fr-FR" b="1" i="1" dirty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 smtClean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b="1" i="1" dirty="0">
              <a:solidFill>
                <a:srgbClr val="7C4EC4"/>
              </a:solidFill>
              <a:sym typeface="Wingdings"/>
            </a:endParaRPr>
          </a:p>
          <a:p>
            <a:endParaRPr lang="fr-FR" sz="1600" b="1" i="1" dirty="0" smtClean="0">
              <a:solidFill>
                <a:srgbClr val="7C4EC4"/>
              </a:solidFill>
              <a:sym typeface="Wingdings"/>
            </a:endParaRPr>
          </a:p>
          <a:p>
            <a:endParaRPr lang="fr-FR" sz="800" b="1" i="1" dirty="0">
              <a:solidFill>
                <a:srgbClr val="7C4EC4"/>
              </a:solidFill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i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Méthodologie</a:t>
            </a:r>
            <a:endParaRPr lang="fr-FR" sz="1400" b="1" i="1" dirty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538163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Groupes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 travail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« métier »</a:t>
            </a:r>
          </a:p>
          <a:p>
            <a:pPr marL="985838" lvl="2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Etat des lieux des équipements selon critères définis : vétusté, REX fiabilité, disponibilité rechanges, impact en cas panne, solution(s) de repli, …</a:t>
            </a:r>
          </a:p>
          <a:p>
            <a:pPr marL="985838" lvl="2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Identification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des besoins d’actions</a:t>
            </a:r>
          </a:p>
          <a:p>
            <a:pPr marL="985838" lvl="2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Evaluation € et RH des solutions possibles à mettre en œuvre : </a:t>
            </a:r>
            <a:r>
              <a:rPr lang="fr-FR" sz="1400" b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Remplacement total, partiel, achat de </a:t>
            </a:r>
            <a:r>
              <a:rPr lang="fr-FR" sz="1400" b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rechanges, </a:t>
            </a:r>
            <a:r>
              <a:rPr lang="fr-FR" sz="1400" b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…</a:t>
            </a:r>
          </a:p>
          <a:p>
            <a:pPr marL="538163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Synthèse</a:t>
            </a:r>
          </a:p>
          <a:p>
            <a:pPr marL="985838" lvl="2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Scenario de </a:t>
            </a: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Référence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programme de rénovation avec une cavité HF CSS de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rechange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985838" lvl="2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Scenario </a:t>
            </a:r>
            <a:r>
              <a:rPr lang="fr-F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Complet 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programme de rénovation avec remplacement des 4 cavités HF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CSS</a:t>
            </a:r>
            <a:endParaRPr lang="fr-FR" sz="1400" b="1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228794" y="849920"/>
            <a:ext cx="3087873" cy="3054682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Cyclotrons et salles d’expériences</a:t>
            </a:r>
          </a:p>
          <a:p>
            <a:pPr algn="ctr"/>
            <a:endParaRPr lang="fr-FR" sz="900" b="1" dirty="0" smtClean="0">
              <a:solidFill>
                <a:srgbClr val="D09E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/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Alimentations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 aimants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Cavités et systèmes HF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Contrôle Commande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Automates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Systèmes de vide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Diagnostics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Cibles de production (CLIM)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Sources d’ions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8520405" y="1250029"/>
            <a:ext cx="3210664" cy="2123658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Systèmes de sûreté / sécurité / radioprotection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Equipements de radioprotection 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(balises, dosimétrie opérationnelle, spectro gamma, …)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Unité de Gestion des Accès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Système Sécurité Incendie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4453545" y="849920"/>
            <a:ext cx="2939902" cy="2923877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Infrastructures et servitudes</a:t>
            </a: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Distribution électrique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Systèmes de réfrigération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Chauffage Ventilation Climatisation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Bâtiments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Courants faibles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Réseaux divers (eau, air, gaz)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Infrastructures informatiques</a:t>
            </a:r>
          </a:p>
        </p:txBody>
      </p:sp>
      <p:sp>
        <p:nvSpPr>
          <p:cNvPr id="14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284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0136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Sujets majeurs identifiés dans le cadre de l’AvP:</a:t>
            </a:r>
            <a:endParaRPr lang="fr-FR" sz="3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433" y="4688029"/>
            <a:ext cx="2603476" cy="1539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99333" y="969574"/>
            <a:ext cx="1735570" cy="18434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50439" y="819139"/>
            <a:ext cx="1924065" cy="153676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254520" y="2519544"/>
            <a:ext cx="1050958" cy="1430824"/>
            <a:chOff x="2156604" y="3269406"/>
            <a:chExt cx="1298684" cy="178298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6604" y="3269406"/>
              <a:ext cx="527743" cy="162103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347" y="3966066"/>
              <a:ext cx="770941" cy="1086326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9636923" y="4999114"/>
            <a:ext cx="1859752" cy="1481261"/>
            <a:chOff x="838298" y="3465512"/>
            <a:chExt cx="2128979" cy="168159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98" y="3465512"/>
              <a:ext cx="1025571" cy="813189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98" y="4344837"/>
              <a:ext cx="1025571" cy="80226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0976" y="4344838"/>
              <a:ext cx="1028819" cy="80226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424" y="3465514"/>
              <a:ext cx="1039853" cy="81318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2023285" y="951602"/>
            <a:ext cx="2314558" cy="878496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10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~5,6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M€    11,5 ETP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360 alims &gt; 30 ans à rénover ou remplacer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987122" y="564096"/>
            <a:ext cx="204691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fr-FR" sz="1600" b="1" dirty="0">
                <a:latin typeface="Calibri" panose="020F0502020204030204" pitchFamily="34" charset="0"/>
                <a:sym typeface="Wingdings"/>
              </a:rPr>
              <a:t>Alimentations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7104654" y="1089355"/>
            <a:ext cx="2147777" cy="1096060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72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1,5 M€    1,2 ETP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6 mois 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d’indisponibilité</a:t>
            </a: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>
              <a:spcBef>
                <a:spcPts val="3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Contrat de Maîtrise </a:t>
            </a:r>
            <a:r>
              <a:rPr lang="fr-FR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d’Œuvre</a:t>
            </a: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7001095" y="540630"/>
            <a:ext cx="172014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Systèmes de réfrigération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407975" y="2506700"/>
            <a:ext cx="172014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Balises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2675209" y="2717692"/>
            <a:ext cx="1768883" cy="878496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10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~2,2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M€    0,8 ETP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60 balises à remplacer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9718960" y="4414339"/>
            <a:ext cx="172014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Contrôle commande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7140984" y="4414338"/>
            <a:ext cx="2353678" cy="1098181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36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~1,8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M€    5 ETP</a:t>
            </a:r>
          </a:p>
          <a:p>
            <a:pPr algn="ctr">
              <a:spcBef>
                <a:spcPts val="600"/>
              </a:spcBef>
            </a:pPr>
            <a:r>
              <a:rPr lang="fr-FR" sz="1400" b="1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Refactoring</a:t>
            </a: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du code</a:t>
            </a:r>
          </a:p>
          <a:p>
            <a:pPr algn="ctr">
              <a:spcBef>
                <a:spcPts val="3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Virtualisation châssis VME</a:t>
            </a:r>
          </a:p>
          <a:p>
            <a:pPr algn="ctr">
              <a:spcBef>
                <a:spcPts val="3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Contrat d’ingénierie logicielle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478478" y="4242859"/>
            <a:ext cx="204691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Bâtiment de stockage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478478" y="4894579"/>
            <a:ext cx="1910303" cy="663053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108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~2,4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M€    0,5 ETP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2200 m²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4727267" y="3088374"/>
            <a:ext cx="172014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Distribution électrique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6218630" y="2704309"/>
            <a:ext cx="2353678" cy="1352096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3600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2,2 M€    1,7 ETP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Automatisme poste 90 kV</a:t>
            </a:r>
          </a:p>
          <a:p>
            <a:pPr algn="ctr">
              <a:spcBef>
                <a:spcPts val="3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Transformateurs 20kV/400V</a:t>
            </a:r>
          </a:p>
          <a:p>
            <a:pPr algn="ctr">
              <a:spcBef>
                <a:spcPts val="3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Cellules HT 20kV</a:t>
            </a:r>
          </a:p>
          <a:p>
            <a:pPr algn="ctr">
              <a:spcBef>
                <a:spcPts val="3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Filtre harmoniques</a:t>
            </a:r>
          </a:p>
        </p:txBody>
      </p:sp>
      <p:sp>
        <p:nvSpPr>
          <p:cNvPr id="30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969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4140" r="3178" b="8121"/>
          <a:stretch>
            <a:fillRect/>
          </a:stretch>
        </p:blipFill>
        <p:spPr bwMode="auto">
          <a:xfrm>
            <a:off x="253006" y="1806562"/>
            <a:ext cx="3647830" cy="194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re 1"/>
          <p:cNvSpPr txBox="1">
            <a:spLocks/>
          </p:cNvSpPr>
          <p:nvPr/>
        </p:nvSpPr>
        <p:spPr>
          <a:xfrm>
            <a:off x="226954" y="91674"/>
            <a:ext cx="9107545" cy="511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Le sujet </a:t>
            </a:r>
            <a:r>
              <a:rPr lang="fr-FR" dirty="0" smtClean="0"/>
              <a:t>dimensionnant </a:t>
            </a:r>
            <a:r>
              <a:rPr lang="fr-FR" dirty="0"/>
              <a:t>: cavités HF des CSS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808672" y="577011"/>
            <a:ext cx="9005977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Risque : fuite sur un circuit de refroidissement, inaccessible pour réparation</a:t>
            </a:r>
          </a:p>
          <a:p>
            <a:pPr algn="ctr"/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Au minimum, fabrication et installation d’une cavité neuve, conservation d’une cavité en rechange :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scenario de REFERENCE</a:t>
            </a: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Remplacement des 4 cavités HF des CSS :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scenario HAUT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8672" y="546948"/>
            <a:ext cx="536499" cy="485234"/>
          </a:xfrm>
          <a:prstGeom prst="rect">
            <a:avLst/>
          </a:prstGeom>
        </p:spPr>
      </p:pic>
      <p:pic>
        <p:nvPicPr>
          <p:cNvPr id="40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5997" y="1104081"/>
            <a:ext cx="2226858" cy="306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2388105" y="3788550"/>
            <a:ext cx="3295181" cy="2246769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SCENARIO de </a:t>
            </a:r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REFERENCE</a:t>
            </a:r>
            <a:endParaRPr lang="fr-FR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/>
            <a:endParaRPr lang="fr-FR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~6,7 M€      4,8 ETP</a:t>
            </a:r>
          </a:p>
          <a:p>
            <a:pPr algn="ctr"/>
            <a:endParaRPr lang="fr-FR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Indisponibilité des cyclotrons :</a:t>
            </a:r>
          </a:p>
          <a:p>
            <a:pPr algn="ctr"/>
            <a:endParaRPr lang="fr-FR" sz="1600" b="1" dirty="0">
              <a:latin typeface="Calibri" panose="020F0502020204030204" pitchFamily="34" charset="0"/>
              <a:sym typeface="Wingdings"/>
            </a:endParaRPr>
          </a:p>
          <a:p>
            <a:pPr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14 </a:t>
            </a:r>
            <a:r>
              <a:rPr lang="fr-FR" sz="1600" b="1" dirty="0" smtClean="0">
                <a:latin typeface="Calibri" panose="020F0502020204030204" pitchFamily="34" charset="0"/>
                <a:sym typeface="Wingdings"/>
              </a:rPr>
              <a:t>mois</a:t>
            </a:r>
            <a:endParaRPr lang="fr-FR" sz="1600" b="1" dirty="0">
              <a:latin typeface="Calibri" panose="020F0502020204030204" pitchFamily="34" charset="0"/>
              <a:sym typeface="Wingdings"/>
            </a:endParaRPr>
          </a:p>
          <a:p>
            <a:pPr algn="ctr"/>
            <a:endParaRPr lang="fr-FR" sz="1600" b="1" dirty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6028606" y="3788550"/>
            <a:ext cx="3698100" cy="249299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SCENARIO HAUT</a:t>
            </a:r>
          </a:p>
          <a:p>
            <a:pPr algn="ctr"/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~20 M€       11,1 ETP</a:t>
            </a:r>
          </a:p>
          <a:p>
            <a:pPr algn="ctr"/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Indisponibilité des cyclotrons :</a:t>
            </a:r>
          </a:p>
          <a:p>
            <a:pPr algn="ctr"/>
            <a:endParaRPr lang="fr-FR" sz="1600" b="1" dirty="0">
              <a:latin typeface="Calibri" panose="020F0502020204030204" pitchFamily="34" charset="0"/>
              <a:sym typeface="Wingdings"/>
            </a:endParaRPr>
          </a:p>
          <a:p>
            <a:pPr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14 mois </a:t>
            </a:r>
            <a:r>
              <a:rPr lang="fr-FR" sz="1600" b="1" dirty="0" smtClean="0">
                <a:latin typeface="Calibri" panose="020F0502020204030204" pitchFamily="34" charset="0"/>
                <a:sym typeface="Wingdings"/>
              </a:rPr>
              <a:t>la première année</a:t>
            </a:r>
            <a:endParaRPr lang="fr-FR" sz="1600" b="1" dirty="0">
              <a:latin typeface="Calibri" panose="020F0502020204030204" pitchFamily="34" charset="0"/>
              <a:sym typeface="Wingdings"/>
            </a:endParaRPr>
          </a:p>
          <a:p>
            <a:pPr algn="ctr"/>
            <a:endParaRPr lang="fr-FR" sz="1600" b="1" dirty="0">
              <a:latin typeface="Calibri" panose="020F0502020204030204" pitchFamily="34" charset="0"/>
              <a:sym typeface="Wingdings"/>
            </a:endParaRPr>
          </a:p>
          <a:p>
            <a:pPr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10 mois </a:t>
            </a:r>
            <a:r>
              <a:rPr lang="fr-FR" sz="1600" b="1" dirty="0" smtClean="0">
                <a:latin typeface="Calibri" panose="020F0502020204030204" pitchFamily="34" charset="0"/>
                <a:sym typeface="Wingdings"/>
              </a:rPr>
              <a:t>les 3 années suivantes</a:t>
            </a:r>
            <a:endParaRPr lang="fr-FR" sz="1600" b="1" dirty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10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6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3240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Synthèses des coûts et des RH en fin AvP en 2022 </a:t>
            </a:r>
            <a:br>
              <a:rPr lang="fr-FR" sz="3200" dirty="0" smtClean="0"/>
            </a:br>
            <a:endParaRPr lang="fr-FR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254000" y="5863177"/>
            <a:ext cx="1150112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La valeur </a:t>
            </a:r>
            <a:r>
              <a:rPr lang="fr-FR" sz="1600" b="1" dirty="0" smtClean="0">
                <a:latin typeface="Calibri" panose="020F0502020204030204" pitchFamily="34" charset="0"/>
                <a:sym typeface="Wingdings"/>
              </a:rPr>
              <a:t>de l’installation d’origine du GANIL (Cyclotrons et salles d’expériences) a été estimée </a:t>
            </a:r>
            <a:r>
              <a:rPr lang="fr-FR" sz="1600" b="1" dirty="0">
                <a:latin typeface="Calibri" panose="020F0502020204030204" pitchFamily="34" charset="0"/>
                <a:sym typeface="Wingdings"/>
              </a:rPr>
              <a:t>à plus de 500 M</a:t>
            </a:r>
            <a:r>
              <a:rPr lang="fr-FR" sz="1600" b="1" dirty="0" smtClean="0">
                <a:latin typeface="Calibri" panose="020F0502020204030204" pitchFamily="34" charset="0"/>
                <a:sym typeface="Wingdings"/>
              </a:rPr>
              <a:t>€ en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97072" y="1056228"/>
            <a:ext cx="35888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4312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b="1" dirty="0" smtClean="0">
                <a:solidFill>
                  <a:srgbClr val="FF0000"/>
                </a:solidFill>
              </a:rPr>
              <a:t>Le scénario complet (avec </a:t>
            </a:r>
            <a:r>
              <a:rPr lang="fr-FR" b="1" dirty="0">
                <a:solidFill>
                  <a:srgbClr val="FF0000"/>
                </a:solidFill>
              </a:rPr>
              <a:t>4 nouvelles </a:t>
            </a:r>
            <a:r>
              <a:rPr lang="fr-FR" b="1" dirty="0" smtClean="0">
                <a:solidFill>
                  <a:srgbClr val="FF0000"/>
                </a:solidFill>
              </a:rPr>
              <a:t>cavités) est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celui qui a été affiché lors de la 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période qui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suivie 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l’avant-projet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dans les projections pluriannuelles (PPAG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Fiche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ministérielle IR*…)</a:t>
            </a:r>
            <a:endParaRPr lang="fr-FR" b="1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599991" cy="538223"/>
          </a:xfrm>
        </p:spPr>
        <p:txBody>
          <a:bodyPr/>
          <a:lstStyle/>
          <a:p>
            <a:r>
              <a:rPr lang="fr-FR" sz="1200" dirty="0" smtClean="0"/>
              <a:t>Réunion COPIL CYREN n°1 du 31/03/2025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482" y="899589"/>
            <a:ext cx="6823474" cy="4847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35741" y="828675"/>
            <a:ext cx="2421135" cy="50101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6307264" y="561035"/>
            <a:ext cx="324674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 algn="ctr"/>
            <a:r>
              <a:rPr lang="fr-FR" sz="1600" b="1" dirty="0" smtClean="0">
                <a:latin typeface="Calibri" panose="020F0502020204030204" pitchFamily="34" charset="0"/>
                <a:sym typeface="Wingdings"/>
              </a:rPr>
              <a:t>En € 2022</a:t>
            </a:r>
          </a:p>
        </p:txBody>
      </p:sp>
    </p:spTree>
    <p:extLst>
      <p:ext uri="{BB962C8B-B14F-4D97-AF65-F5344CB8AC3E}">
        <p14:creationId xmlns:p14="http://schemas.microsoft.com/office/powerpoint/2010/main" val="18603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83989</TotalTime>
  <Words>5021</Words>
  <Application>Microsoft Office PowerPoint</Application>
  <PresentationFormat>Grand écran</PresentationFormat>
  <Paragraphs>1071</Paragraphs>
  <Slides>54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3" baseType="lpstr">
      <vt:lpstr>Arial</vt:lpstr>
      <vt:lpstr>Arial Narrow</vt:lpstr>
      <vt:lpstr>Calibri</vt:lpstr>
      <vt:lpstr>Courier New</vt:lpstr>
      <vt:lpstr>Gill Sans MT</vt:lpstr>
      <vt:lpstr>Times New Roman</vt:lpstr>
      <vt:lpstr>Wingdings</vt:lpstr>
      <vt:lpstr>Thème Office</vt:lpstr>
      <vt:lpstr>Feuille de calcul</vt:lpstr>
      <vt:lpstr>Réunion n°1 du COPIL du Projet CYREN (CYclotrons RENovation)  revue de pré-étude</vt:lpstr>
      <vt:lpstr>Sommaire :</vt:lpstr>
      <vt:lpstr>Introduction</vt:lpstr>
      <vt:lpstr>Historique et objectifs du projet CYREN</vt:lpstr>
      <vt:lpstr>Périmètre avant-projet CYREN (2022)</vt:lpstr>
      <vt:lpstr>Avant-projet CYREN</vt:lpstr>
      <vt:lpstr>Sujets majeurs identifiés dans le cadre de l’AvP:</vt:lpstr>
      <vt:lpstr>Présentation PowerPoint</vt:lpstr>
      <vt:lpstr>Synthèses des coûts et des RH en fin AvP en 2022  </vt:lpstr>
      <vt:lpstr>Projet CYREN</vt:lpstr>
      <vt:lpstr>Projet CYREN</vt:lpstr>
      <vt:lpstr>La communauté scientifique  François de Oliveira Santos </vt:lpstr>
      <vt:lpstr>Perspectives scientifiques pour la physique avec cyclotrons</vt:lpstr>
      <vt:lpstr>Besoins de la communauté scientifique</vt:lpstr>
      <vt:lpstr>Besoins de la communauté scientifique</vt:lpstr>
      <vt:lpstr>Développement du projet CYREN</vt:lpstr>
      <vt:lpstr>Développement du projet CYREN  Périmètre du projet CYREN</vt:lpstr>
      <vt:lpstr>Évolution depuis l’AvP (TCR, UGB, UGA, SSI)</vt:lpstr>
      <vt:lpstr>Approche « taux de pannes »</vt:lpstr>
      <vt:lpstr>Taux de pannes – évolution des pannes depuis 1983</vt:lpstr>
      <vt:lpstr>Taux de pannes – Répartition des pannes (impact)</vt:lpstr>
      <vt:lpstr>Taux de pannes – Evolution des principales pannes</vt:lpstr>
      <vt:lpstr>Taux de pannes – RF et fuites d’eau</vt:lpstr>
      <vt:lpstr>Le cas des cyclotrons CSS</vt:lpstr>
      <vt:lpstr>Développement du projet CYREN  Organisation du projet CYREN</vt:lpstr>
      <vt:lpstr>COmité de PILotage : COPIL</vt:lpstr>
      <vt:lpstr>ORGANISATION (WBS)</vt:lpstr>
      <vt:lpstr>Développement du projet CYREN   Etats d’avancement</vt:lpstr>
      <vt:lpstr>Développement du projet CYREN   Activités des WP réalisées ou en cours  </vt:lpstr>
      <vt:lpstr>Activités réalisées ou en cours</vt:lpstr>
      <vt:lpstr>Activités réalisées ou en cours</vt:lpstr>
      <vt:lpstr>Activités réalisées ou en cours</vt:lpstr>
      <vt:lpstr>Activités réalisées ou en cours</vt:lpstr>
      <vt:lpstr>Développement du projet CYREN   Avant-projet CaCyss</vt:lpstr>
      <vt:lpstr>CaCyss – Rappel de la problématique</vt:lpstr>
      <vt:lpstr>CaCyss – AVP CYREN et objectifs AVP CaCyss</vt:lpstr>
      <vt:lpstr>CaCyss – Analyse et solutions étudiées</vt:lpstr>
      <vt:lpstr>CaCyss – Activités AVP en cours</vt:lpstr>
      <vt:lpstr>Développement du projet CYREN   Planification</vt:lpstr>
      <vt:lpstr>Planification : données d’entrée</vt:lpstr>
      <vt:lpstr>Programmation et impact sur l’utilisation des faisceaux</vt:lpstr>
      <vt:lpstr>Planning directeur simplifié avec scénario 4 nouvelles cavités</vt:lpstr>
      <vt:lpstr>Planning directeur avec scénario 4 nouvelles cavités</vt:lpstr>
      <vt:lpstr>Plan de charge prévisionnel</vt:lpstr>
      <vt:lpstr>Développement du projet CYREN   Budget et Financements</vt:lpstr>
      <vt:lpstr>Budget CYREN</vt:lpstr>
      <vt:lpstr>Budget CYREN</vt:lpstr>
      <vt:lpstr>Financements</vt:lpstr>
      <vt:lpstr>Développement du projet CYREN   Autres actions à mener d’ici Septembre 2025    </vt:lpstr>
      <vt:lpstr>Actions à mener d’ici COPIL CYREN de septembre 2025</vt:lpstr>
      <vt:lpstr>Décisions attendues</vt:lpstr>
      <vt:lpstr>Décisions attendues</vt:lpstr>
      <vt:lpstr>Questions/Réponses ?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Anger Pascal</cp:lastModifiedBy>
  <cp:revision>726</cp:revision>
  <dcterms:created xsi:type="dcterms:W3CDTF">2024-02-01T13:48:29Z</dcterms:created>
  <dcterms:modified xsi:type="dcterms:W3CDTF">2025-03-28T15:48:37Z</dcterms:modified>
</cp:coreProperties>
</file>