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61" r:id="rId3"/>
    <p:sldId id="283" r:id="rId4"/>
    <p:sldId id="284" r:id="rId5"/>
    <p:sldId id="285" r:id="rId6"/>
    <p:sldId id="286" r:id="rId7"/>
    <p:sldId id="287" r:id="rId8"/>
    <p:sldId id="288" r:id="rId9"/>
    <p:sldId id="295" r:id="rId10"/>
    <p:sldId id="289" r:id="rId11"/>
    <p:sldId id="292" r:id="rId12"/>
    <p:sldId id="293" r:id="rId13"/>
    <p:sldId id="294" r:id="rId14"/>
    <p:sldId id="296" r:id="rId15"/>
    <p:sldId id="297" r:id="rId16"/>
    <p:sldId id="298" r:id="rId17"/>
    <p:sldId id="299" r:id="rId18"/>
  </p:sldIdLst>
  <p:sldSz cx="12192000" cy="6858000"/>
  <p:notesSz cx="6797675" cy="9982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82A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96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27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6304A-1897-449E-A743-823304CC152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1247775"/>
            <a:ext cx="59880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803934"/>
            <a:ext cx="5438140" cy="39304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7D1FA-87C3-4477-B0E7-8EB09F28D1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8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0E6F3E-3121-4342-A65B-87806037F98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7834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the left, we see how avalanche photodiodes behave with increasing bias voltage. The goal is to operate in the </a:t>
            </a:r>
            <a:r>
              <a:rPr lang="en-US" b="1" dirty="0"/>
              <a:t>linear gain region</a:t>
            </a:r>
            <a:r>
              <a:rPr lang="en-US" dirty="0"/>
              <a:t>, where we can achieve controlled amplification, without entering Geiger mode.</a:t>
            </a:r>
            <a:r>
              <a:rPr lang="en-US" dirty="0">
                <a:ea typeface="Calibri"/>
                <a:cs typeface="+mn-lt"/>
              </a:rPr>
              <a:t/>
            </a:r>
            <a:br>
              <a:rPr lang="en-US" dirty="0">
                <a:ea typeface="Calibri"/>
                <a:cs typeface="+mn-lt"/>
              </a:rPr>
            </a:br>
            <a:r>
              <a:rPr lang="en-US" dirty="0"/>
              <a:t>However, when we scale down to small pixels, we encounter issues.  There’s less space for electronics, </a:t>
            </a:r>
            <a:r>
              <a:rPr lang="en-US" b="1" dirty="0"/>
              <a:t>border effects</a:t>
            </a:r>
            <a:r>
              <a:rPr lang="en-US" dirty="0"/>
              <a:t> become more significant, and </a:t>
            </a:r>
            <a:r>
              <a:rPr lang="en-US" b="1" dirty="0"/>
              <a:t>maintaining uniform gain</a:t>
            </a:r>
            <a:r>
              <a:rPr lang="en-US" dirty="0"/>
              <a:t> across the entire pixel matrix becomes difficult.</a:t>
            </a:r>
            <a:r>
              <a:rPr lang="en-US" dirty="0">
                <a:cs typeface="+mn-lt"/>
              </a:rPr>
              <a:t/>
            </a:r>
            <a:br>
              <a:rPr lang="en-US" dirty="0">
                <a:cs typeface="+mn-lt"/>
              </a:rPr>
            </a:br>
            <a:r>
              <a:rPr lang="en-US" dirty="0"/>
              <a:t>On the right-hand graph, we also have to consider </a:t>
            </a:r>
            <a:r>
              <a:rPr lang="en-US" b="1" dirty="0"/>
              <a:t>excess noise</a:t>
            </a:r>
            <a:r>
              <a:rPr lang="en-US" dirty="0"/>
              <a:t>, which increases significantly at high gain. That’s why we carefully target a </a:t>
            </a:r>
            <a:r>
              <a:rPr lang="en-US" b="1" dirty="0"/>
              <a:t>low-gain window</a:t>
            </a:r>
            <a:r>
              <a:rPr lang="en-US" dirty="0"/>
              <a:t> — staying in the 10 to 30 range — to balance signal amplification with acceptable noise performance.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B2C9C-FB8D-4548-BD7D-521ECAFB105E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95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to overcome these limitations , we use internal amplification as the solution.</a:t>
            </a:r>
            <a:r>
              <a:rPr lang="en-US" dirty="0">
                <a:cs typeface="+mn-lt"/>
              </a:rPr>
              <a:t/>
            </a:r>
            <a:br>
              <a:rPr lang="en-US" dirty="0">
                <a:cs typeface="+mn-lt"/>
              </a:rPr>
            </a:br>
            <a:r>
              <a:rPr lang="en-US" dirty="0">
                <a:ea typeface="Calibri"/>
                <a:cs typeface="Calibri"/>
              </a:rPr>
              <a:t>So </a:t>
            </a:r>
            <a:r>
              <a:rPr lang="en-US" dirty="0"/>
              <a:t>Instead of placing an analog amplifier, we add a </a:t>
            </a:r>
            <a:r>
              <a:rPr lang="en-US" b="1" dirty="0"/>
              <a:t>gain layer inside the pixel itself</a:t>
            </a:r>
            <a:r>
              <a:rPr lang="en-US" dirty="0"/>
              <a:t>. This gain  layer amplifies the signal directly by creating high electric field. As we need around 1v to </a:t>
            </a:r>
            <a:r>
              <a:rPr lang="en-US" dirty="0" err="1"/>
              <a:t>trigiger</a:t>
            </a:r>
            <a:r>
              <a:rPr lang="en-US" dirty="0"/>
              <a:t> the discriminator</a:t>
            </a:r>
          </a:p>
          <a:p>
            <a:r>
              <a:rPr lang="en-US" dirty="0"/>
              <a:t>By doing this, we eliminate the analog amplifier completely. That means: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b="1" dirty="0"/>
              <a:t>More space</a:t>
            </a:r>
            <a:r>
              <a:rPr lang="en-US" dirty="0"/>
              <a:t> inside the pixel → smaller pixel pitch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b="1" dirty="0"/>
              <a:t>Less power consumption</a:t>
            </a:r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FD6F8-B8AD-4721-B3AD-7A2068CFAA41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42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0E6F3E-3121-4342-A65B-87806037F98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3257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0E6F3E-3121-4342-A65B-87806037F98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1831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0E6F3E-3121-4342-A65B-87806037F98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65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0E6F3E-3121-4342-A65B-87806037F986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7310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0E6F3E-3121-4342-A65B-87806037F98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547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0E6F3E-3121-4342-A65B-87806037F98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2244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table gives an overview of some ongoing cps projects and its different applications.</a:t>
            </a:r>
            <a:r>
              <a:rPr lang="en-US" dirty="0">
                <a:ea typeface="Calibri"/>
                <a:cs typeface="+mn-lt"/>
              </a:rPr>
              <a:t/>
            </a:r>
            <a:br>
              <a:rPr lang="en-US" dirty="0">
                <a:ea typeface="Calibri"/>
                <a:cs typeface="+mn-lt"/>
              </a:rPr>
            </a:br>
            <a:r>
              <a:rPr lang="en-US" dirty="0" err="1">
                <a:ea typeface="Calibri"/>
                <a:cs typeface="Calibri"/>
              </a:rPr>
              <a:t>Highliting</a:t>
            </a:r>
            <a:r>
              <a:rPr lang="en-US" dirty="0">
                <a:ea typeface="Calibri"/>
                <a:cs typeface="Calibri"/>
              </a:rPr>
              <a:t> in red </a:t>
            </a:r>
            <a:r>
              <a:rPr lang="en-US" dirty="0"/>
              <a:t>the best performance so in terms of pitch size and spatial </a:t>
            </a:r>
            <a:r>
              <a:rPr lang="en-US" dirty="0" err="1"/>
              <a:t>reso</a:t>
            </a:r>
            <a:r>
              <a:rPr lang="en-US" dirty="0"/>
              <a:t> octopus project aims to 3 um spatial resolution using small pitch size for </a:t>
            </a:r>
            <a:r>
              <a:rPr lang="en-US" dirty="0" err="1"/>
              <a:t>fccce</a:t>
            </a:r>
            <a:r>
              <a:rPr lang="en-US" dirty="0"/>
              <a:t> collider . TRACKER aims to 100 </a:t>
            </a:r>
            <a:r>
              <a:rPr lang="en-US" dirty="0" err="1"/>
              <a:t>ps</a:t>
            </a:r>
            <a:r>
              <a:rPr lang="en-US" dirty="0"/>
              <a:t> timing resolution also for </a:t>
            </a:r>
            <a:r>
              <a:rPr lang="en-US" dirty="0" err="1"/>
              <a:t>fcce</a:t>
            </a:r>
            <a:r>
              <a:rPr lang="en-US" dirty="0"/>
              <a:t> collider and MOSIAX have a lower power dissipation &lt;40 </a:t>
            </a:r>
            <a:r>
              <a:rPr lang="en-US" dirty="0" err="1"/>
              <a:t>mW</a:t>
            </a:r>
            <a:r>
              <a:rPr lang="en-US" dirty="0"/>
              <a:t>/Cm2 for the </a:t>
            </a:r>
            <a:r>
              <a:rPr lang="en-US" dirty="0" err="1"/>
              <a:t>alice</a:t>
            </a:r>
            <a:r>
              <a:rPr lang="en-US" dirty="0"/>
              <a:t> its3.</a:t>
            </a:r>
            <a:r>
              <a:rPr lang="en-US" dirty="0">
                <a:cs typeface="+mn-lt"/>
              </a:rPr>
              <a:t/>
            </a:r>
            <a:br>
              <a:rPr lang="en-US" dirty="0">
                <a:cs typeface="+mn-lt"/>
              </a:rPr>
            </a:br>
            <a:r>
              <a:rPr lang="en-US" dirty="0">
                <a:ea typeface="Calibri"/>
                <a:cs typeface="Calibri"/>
              </a:rPr>
              <a:t>So </a:t>
            </a:r>
            <a:r>
              <a:rPr lang="en-US" dirty="0"/>
              <a:t>Applications are becoming more demanding — driving the need for advanced CPS designs that require: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FD6F8-B8AD-4721-B3AD-7A2068CFAA41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54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table gives an overview of some ongoing cps projects and its different applications.</a:t>
            </a:r>
            <a:r>
              <a:rPr lang="en-US" dirty="0">
                <a:ea typeface="Calibri"/>
                <a:cs typeface="+mn-lt"/>
              </a:rPr>
              <a:t/>
            </a:r>
            <a:br>
              <a:rPr lang="en-US" dirty="0">
                <a:ea typeface="Calibri"/>
                <a:cs typeface="+mn-lt"/>
              </a:rPr>
            </a:br>
            <a:r>
              <a:rPr lang="en-US" dirty="0" err="1">
                <a:ea typeface="Calibri"/>
                <a:cs typeface="Calibri"/>
              </a:rPr>
              <a:t>Highliting</a:t>
            </a:r>
            <a:r>
              <a:rPr lang="en-US" dirty="0">
                <a:ea typeface="Calibri"/>
                <a:cs typeface="Calibri"/>
              </a:rPr>
              <a:t> in red </a:t>
            </a:r>
            <a:r>
              <a:rPr lang="en-US" dirty="0"/>
              <a:t>the best performance so in terms of pitch size and spatial </a:t>
            </a:r>
            <a:r>
              <a:rPr lang="en-US" dirty="0" err="1"/>
              <a:t>reso</a:t>
            </a:r>
            <a:r>
              <a:rPr lang="en-US" dirty="0"/>
              <a:t> octopus project aims to 3 um spatial resolution using small pitch size for </a:t>
            </a:r>
            <a:r>
              <a:rPr lang="en-US" dirty="0" err="1"/>
              <a:t>fccce</a:t>
            </a:r>
            <a:r>
              <a:rPr lang="en-US" dirty="0"/>
              <a:t> collider . TRACKER aims to 100 </a:t>
            </a:r>
            <a:r>
              <a:rPr lang="en-US" dirty="0" err="1"/>
              <a:t>ps</a:t>
            </a:r>
            <a:r>
              <a:rPr lang="en-US" dirty="0"/>
              <a:t> timing resolution also for </a:t>
            </a:r>
            <a:r>
              <a:rPr lang="en-US" dirty="0" err="1"/>
              <a:t>fcce</a:t>
            </a:r>
            <a:r>
              <a:rPr lang="en-US" dirty="0"/>
              <a:t> collider and MOSIAX have a lower power dissipation &lt;40 </a:t>
            </a:r>
            <a:r>
              <a:rPr lang="en-US" dirty="0" err="1"/>
              <a:t>mW</a:t>
            </a:r>
            <a:r>
              <a:rPr lang="en-US" dirty="0"/>
              <a:t>/Cm2 for the </a:t>
            </a:r>
            <a:r>
              <a:rPr lang="en-US" dirty="0" err="1"/>
              <a:t>alice</a:t>
            </a:r>
            <a:r>
              <a:rPr lang="en-US" dirty="0"/>
              <a:t> its3.</a:t>
            </a:r>
            <a:r>
              <a:rPr lang="en-US" dirty="0">
                <a:cs typeface="+mn-lt"/>
              </a:rPr>
              <a:t/>
            </a:r>
            <a:br>
              <a:rPr lang="en-US" dirty="0">
                <a:cs typeface="+mn-lt"/>
              </a:rPr>
            </a:br>
            <a:r>
              <a:rPr lang="en-US" dirty="0">
                <a:ea typeface="Calibri"/>
                <a:cs typeface="Calibri"/>
              </a:rPr>
              <a:t>So </a:t>
            </a:r>
            <a:r>
              <a:rPr lang="en-US" dirty="0"/>
              <a:t>Applications are becoming more demanding — driving the need for advanced CPS designs that require: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FD6F8-B8AD-4721-B3AD-7A2068CFAA41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4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04/10/2022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andrei.dorokhov@iphc.cnrs.fr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DEB-67C5-4E25-97C1-B73AF8D04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840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04/10/2022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andrei.dorokhov@iphc.cnrs.fr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DEB-67C5-4E25-97C1-B73AF8D04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31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04/10/2022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andrei.dorokhov@iphc.cnrs.fr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DEB-67C5-4E25-97C1-B73AF8D04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04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04/10/2022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andrei.dorokhov@iphc.cnrs.fr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86F6-DFB7-4059-964D-E7438BC105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56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04/10/2022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andrei.dorokhov@iphc.cnrs.fr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86F6-DFB7-4059-964D-E7438BC105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04/10/2022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andrei.dorokhov@iphc.cnrs.fr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86F6-DFB7-4059-964D-E7438BC105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14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04/10/2022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andrei.dorokhov@iphc.cnrs.fr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86F6-DFB7-4059-964D-E7438BC105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90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04/10/2022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andrei.dorokhov@iphc.cnrs.fr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86F6-DFB7-4059-964D-E7438BC105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1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04/10/2022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andrei.dorokhov@iphc.cnrs.fr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86F6-DFB7-4059-964D-E7438BC105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67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04/10/2022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andrei.dorokhov@iphc.cnrs.fr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86F6-DFB7-4059-964D-E7438BC105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63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04/10/2022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andrei.dorokhov@iphc.cnrs.fr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86F6-DFB7-4059-964D-E7438BC105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6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14/10/2022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fr-FR" dirty="0" smtClean="0"/>
              <a:t>andrei.dorokhov@iphc.cnrs.fr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DEB-67C5-4E25-97C1-B73AF8D04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410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04/10/2022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andrei.dorokhov@iphc.cnrs.fr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86F6-DFB7-4059-964D-E7438BC105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24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04/10/2022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andrei.dorokhov@iphc.cnrs.fr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86F6-DFB7-4059-964D-E7438BC105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00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04/10/2022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andrei.dorokhov@iphc.cnrs.fr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86F6-DFB7-4059-964D-E7438BC105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04/10/2022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andrei.dorokhov@iphc.cnrs.fr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DEB-67C5-4E25-97C1-B73AF8D04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516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04/10/2022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andrei.dorokhov@iphc.cnrs.fr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DEB-67C5-4E25-97C1-B73AF8D04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60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04/10/2022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andrei.dorokhov@iphc.cnrs.fr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DEB-67C5-4E25-97C1-B73AF8D04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856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17/01/2023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andrei.dorokhov@iphc.cnrs.fr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DEB-67C5-4E25-97C1-B73AF8D04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92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04/10/2022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andrei.dorokhov@iphc.cnrs.fr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DEB-67C5-4E25-97C1-B73AF8D04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38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04/10/2022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andrei.dorokhov@iphc.cnrs.fr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DEB-67C5-4E25-97C1-B73AF8D04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32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04/10/2022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andrei.dorokhov@iphc.cnrs.fr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DEB-67C5-4E25-97C1-B73AF8D04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96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04/10/2022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andrei.dorokhov@iphc.cnrs.fr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B2DEB-67C5-4E25-97C1-B73AF8D04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03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04/10/2022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andrei.dorokhov@iphc.cnrs.fr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086F6-DFB7-4059-964D-E7438BC105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8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6366" y="135879"/>
            <a:ext cx="9103810" cy="1187299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dirty="0">
                <a:latin typeface="Comic Sans MS" panose="030F0702030302020204" pitchFamily="66" charset="0"/>
              </a:rPr>
              <a:t>Development of MAPS with Intrinsic Amplification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1524001" y="65368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1931270" y="1628187"/>
            <a:ext cx="884555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dirty="0" smtClean="0">
                <a:solidFill>
                  <a:srgbClr val="4D4D4D"/>
                </a:solidFill>
                <a:latin typeface="Comic Sans MS" panose="030F0702030302020204" pitchFamily="66" charset="0"/>
              </a:rPr>
              <a:t>A.Dorokhov </a:t>
            </a:r>
            <a:r>
              <a:rPr lang="en-US" altLang="en-US" sz="1800" dirty="0">
                <a:solidFill>
                  <a:srgbClr val="4D4D4D"/>
                </a:solidFill>
                <a:latin typeface="Comic Sans MS" panose="030F0702030302020204" pitchFamily="66" charset="0"/>
              </a:rPr>
              <a:t>on behalf of APICS </a:t>
            </a:r>
            <a:r>
              <a:rPr lang="en-US" altLang="en-US" sz="1800" dirty="0" smtClean="0">
                <a:solidFill>
                  <a:srgbClr val="4D4D4D"/>
                </a:solidFill>
                <a:latin typeface="Comic Sans MS" panose="030F0702030302020204" pitchFamily="66" charset="0"/>
              </a:rPr>
              <a:t>project</a:t>
            </a:r>
          </a:p>
          <a:p>
            <a:pPr algn="ctr"/>
            <a:r>
              <a:rPr lang="en-GB" altLang="en-US" sz="1800" dirty="0" smtClean="0">
                <a:solidFill>
                  <a:srgbClr val="4D4D4D"/>
                </a:solidFill>
                <a:latin typeface="Comic Sans MS" panose="030F0702030302020204" pitchFamily="66" charset="0"/>
              </a:rPr>
              <a:t> </a:t>
            </a:r>
            <a:endParaRPr lang="en-US" altLang="en-US" sz="11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altLang="en-US" sz="1200" dirty="0" smtClean="0">
                <a:solidFill>
                  <a:srgbClr val="4D4D4D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800" dirty="0" smtClean="0">
                <a:solidFill>
                  <a:srgbClr val="4D4D4D"/>
                </a:solidFill>
                <a:latin typeface="Comic Sans MS" panose="030F0702030302020204" pitchFamily="66" charset="0"/>
              </a:rPr>
              <a:t>IPHC/</a:t>
            </a:r>
            <a:r>
              <a:rPr lang="en-US" altLang="en-US" sz="1800" dirty="0" err="1" smtClean="0">
                <a:solidFill>
                  <a:srgbClr val="4D4D4D"/>
                </a:solidFill>
                <a:latin typeface="Comic Sans MS" panose="030F0702030302020204" pitchFamily="66" charset="0"/>
              </a:rPr>
              <a:t>UdS</a:t>
            </a:r>
            <a:r>
              <a:rPr lang="en-US" altLang="en-US" sz="1800" dirty="0" smtClean="0">
                <a:solidFill>
                  <a:srgbClr val="4D4D4D"/>
                </a:solidFill>
                <a:latin typeface="Comic Sans MS" panose="030F0702030302020204" pitchFamily="66" charset="0"/>
              </a:rPr>
              <a:t> C4Pi Strasbourg </a:t>
            </a:r>
          </a:p>
          <a:p>
            <a:pPr algn="ctr"/>
            <a:endParaRPr lang="en-US" altLang="en-US" sz="1800" dirty="0" smtClean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algn="ctr"/>
            <a:endParaRPr lang="en-US" altLang="en-US" sz="1800" dirty="0" smtClean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altLang="en-US" sz="1800" dirty="0" smtClean="0">
                <a:solidFill>
                  <a:srgbClr val="4D4D4D"/>
                </a:solidFill>
                <a:latin typeface="Comic Sans MS" panose="030F0702030302020204" pitchFamily="66" charset="0"/>
              </a:rPr>
              <a:t>18/11/2025</a:t>
            </a:r>
            <a:endParaRPr lang="en-US" altLang="en-US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800" dirty="0"/>
              <a:t>Bi-national conference on Detectors R&amp;D</a:t>
            </a:r>
            <a:endParaRPr lang="en-US" altLang="en-US" sz="18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DEB-67C5-4E25-97C1-B73AF8D04D98}" type="slidenum">
              <a:rPr lang="fr-FR" smtClean="0"/>
              <a:t>1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7774C12-8143-6D47-8549-F6134B0528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034" y="3783356"/>
            <a:ext cx="2235731" cy="155010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2A1901B-1581-2745-A722-E73857B24C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911" y="5497642"/>
            <a:ext cx="749674" cy="74967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71E943A-ACC7-2648-8626-52B61DBF9C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408" y="5505238"/>
            <a:ext cx="1725491" cy="74967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249" y="4047250"/>
            <a:ext cx="999726" cy="102231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83" y="4033328"/>
            <a:ext cx="1131226" cy="113122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15" y="4171266"/>
            <a:ext cx="2232006" cy="829462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7705475" y="5497642"/>
            <a:ext cx="2366447" cy="717691"/>
            <a:chOff x="7489605" y="5732896"/>
            <a:chExt cx="2366447" cy="717691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04" b="28104"/>
            <a:stretch/>
          </p:blipFill>
          <p:spPr>
            <a:xfrm>
              <a:off x="7489605" y="5732896"/>
              <a:ext cx="1701003" cy="71769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672715" y="5980584"/>
              <a:ext cx="118333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grant </a:t>
              </a:r>
              <a:endParaRPr lang="en-US" sz="1000" dirty="0" smtClean="0"/>
            </a:p>
            <a:p>
              <a:r>
                <a:rPr lang="en-US" sz="1000" dirty="0" smtClean="0"/>
                <a:t>ANR-23-CE31-0012</a:t>
              </a:r>
              <a:endParaRPr lang="en-US" sz="1000" dirty="0"/>
            </a:p>
          </p:txBody>
        </p:sp>
      </p:grpSp>
      <p:pic>
        <p:nvPicPr>
          <p:cNvPr id="15" name="Picture 10" descr="A blue dot in a black background&#10;&#10;AI-generated content may be incorrect.">
            <a:extLst>
              <a:ext uri="{FF2B5EF4-FFF2-40B4-BE49-F238E27FC236}">
                <a16:creationId xmlns:a16="http://schemas.microsoft.com/office/drawing/2014/main" id="{623ACAEC-4690-6F73-F1FB-065698088D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2176" y="5552027"/>
            <a:ext cx="1487022" cy="7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84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54E4D-5D17-8BDA-5B32-3A5EF0789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8C21DD-EE8A-EB9F-7F04-1FB21485E6D1}"/>
              </a:ext>
            </a:extLst>
          </p:cNvPr>
          <p:cNvSpPr txBox="1">
            <a:spLocks/>
          </p:cNvSpPr>
          <p:nvPr/>
        </p:nvSpPr>
        <p:spPr>
          <a:xfrm>
            <a:off x="838200" y="126548"/>
            <a:ext cx="10203951" cy="817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Results for transient </a:t>
            </a:r>
            <a:r>
              <a:rPr lang="en-US" b="1" dirty="0" smtClean="0">
                <a:latin typeface="Comic Sans MS" panose="030F0702030302020204" pitchFamily="66" charset="0"/>
                <a:ea typeface="+mj-lt"/>
                <a:cs typeface="+mj-lt"/>
              </a:rPr>
              <a:t>simulation after </a:t>
            </a:r>
            <a:r>
              <a:rPr lang="en-US" b="1" dirty="0" smtClean="0">
                <a:latin typeface="Comic Sans MS" panose="030F0702030302020204" pitchFamily="66" charset="0"/>
                <a:ea typeface="+mj-lt"/>
                <a:cs typeface="+mj-lt"/>
              </a:rPr>
              <a:t>damage from neutron </a:t>
            </a:r>
            <a:r>
              <a:rPr lang="en-US" b="1" dirty="0" smtClean="0">
                <a:latin typeface="Comic Sans MS" panose="030F0702030302020204" pitchFamily="66" charset="0"/>
                <a:ea typeface="+mj-lt"/>
                <a:cs typeface="+mj-lt"/>
              </a:rPr>
              <a:t>irradiation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 smtClean="0"/>
              <a:t>18/11/2025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 smtClean="0"/>
              <a:t>andrei.dorokhov@iphc.cnrs.fr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8241792" y="1310823"/>
            <a:ext cx="3950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smtClean="0">
                <a:solidFill>
                  <a:srgbClr val="C00000"/>
                </a:solidFill>
                <a:latin typeface="Comic Sans MS" panose="030F0702030302020204" pitchFamily="66" charset="0"/>
                <a:ea typeface="+mj-lt"/>
                <a:cs typeface="+mj-lt"/>
              </a:rPr>
              <a:t>Perugia</a:t>
            </a:r>
            <a:r>
              <a:rPr lang="en-US" sz="1600" b="1" dirty="0" smtClean="0">
                <a:latin typeface="Comic Sans MS" panose="030F0702030302020204" pitchFamily="66" charset="0"/>
                <a:ea typeface="+mj-lt"/>
                <a:cs typeface="+mj-lt"/>
              </a:rPr>
              <a:t> model </a:t>
            </a:r>
            <a:r>
              <a:rPr lang="en-US" sz="1600" b="1" dirty="0">
                <a:latin typeface="Comic Sans MS" panose="030F0702030302020204" pitchFamily="66" charset="0"/>
                <a:ea typeface="+mj-lt"/>
                <a:cs typeface="+mj-lt"/>
              </a:rPr>
              <a:t>for </a:t>
            </a:r>
            <a:r>
              <a:rPr lang="en-US" sz="1600" b="1" dirty="0" smtClean="0">
                <a:latin typeface="Comic Sans MS" panose="030F0702030302020204" pitchFamily="66" charset="0"/>
                <a:ea typeface="+mj-lt"/>
                <a:cs typeface="+mj-lt"/>
              </a:rPr>
              <a:t>traps: </a:t>
            </a:r>
            <a:r>
              <a:rPr lang="en-US" sz="1600" b="1" dirty="0">
                <a:latin typeface="Comic Sans MS" panose="030F0702030302020204" pitchFamily="66" charset="0"/>
                <a:ea typeface="+mj-lt"/>
                <a:cs typeface="+mj-lt"/>
              </a:rPr>
              <a:t>F. </a:t>
            </a:r>
            <a:r>
              <a:rPr lang="en-US" sz="1600" b="1" dirty="0" err="1">
                <a:latin typeface="Comic Sans MS" panose="030F0702030302020204" pitchFamily="66" charset="0"/>
                <a:ea typeface="+mj-lt"/>
                <a:cs typeface="+mj-lt"/>
              </a:rPr>
              <a:t>Moscatelli</a:t>
            </a:r>
            <a:r>
              <a:rPr lang="en-US" sz="1600" b="1" dirty="0">
                <a:latin typeface="Comic Sans MS" panose="030F0702030302020204" pitchFamily="66" charset="0"/>
                <a:ea typeface="+mj-lt"/>
                <a:cs typeface="+mj-lt"/>
              </a:rPr>
              <a:t> et al., IEEE Trans. Nucl. Sci. 64 (2017) 2259</a:t>
            </a:r>
            <a:endParaRPr lang="fr-FR" sz="1600" dirty="0"/>
          </a:p>
        </p:txBody>
      </p:sp>
      <p:pic>
        <p:nvPicPr>
          <p:cNvPr id="10" name="Content Placeholder 5" descr="A graph with numbers and symbols&#10;&#10;AI-generated content may be incorrect.">
            <a:extLst>
              <a:ext uri="{FF2B5EF4-FFF2-40B4-BE49-F238E27FC236}">
                <a16:creationId xmlns:a16="http://schemas.microsoft.com/office/drawing/2014/main" id="{DD7BF5CD-A675-8EE2-6CCB-3540761F8C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344" y="1240864"/>
            <a:ext cx="7833448" cy="47000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750808" y="3648920"/>
            <a:ext cx="2679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  <a:ea typeface="+mj-lt"/>
                <a:cs typeface="+mj-lt"/>
              </a:rPr>
              <a:t>Ongoing simulations, </a:t>
            </a:r>
          </a:p>
          <a:p>
            <a:r>
              <a:rPr lang="en-US" b="1" dirty="0" smtClean="0">
                <a:solidFill>
                  <a:srgbClr val="43682A"/>
                </a:solidFill>
                <a:latin typeface="Comic Sans MS" panose="030F0702030302020204" pitchFamily="66" charset="0"/>
                <a:ea typeface="+mj-lt"/>
                <a:cs typeface="+mj-lt"/>
              </a:rPr>
              <a:t>Preliminary results: </a:t>
            </a:r>
          </a:p>
          <a:p>
            <a:r>
              <a:rPr lang="en-US" b="1" dirty="0" smtClean="0">
                <a:solidFill>
                  <a:srgbClr val="43682A"/>
                </a:solidFill>
                <a:latin typeface="Comic Sans MS" panose="030F0702030302020204" pitchFamily="66" charset="0"/>
                <a:ea typeface="+mj-lt"/>
                <a:cs typeface="+mj-lt"/>
              </a:rPr>
              <a:t>Gain is OK for up to </a:t>
            </a:r>
            <a:r>
              <a:rPr lang="en-US" b="1" i="1" u="sng" dirty="0" smtClean="0">
                <a:solidFill>
                  <a:srgbClr val="C00000"/>
                </a:solidFill>
                <a:latin typeface="Comic Sans MS" panose="030F0702030302020204" pitchFamily="66" charset="0"/>
                <a:ea typeface="+mj-lt"/>
                <a:cs typeface="+mj-lt"/>
              </a:rPr>
              <a:t>1e15neq/cm2</a:t>
            </a:r>
            <a:endParaRPr lang="fr-FR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87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  <a14:imgEffect>
                      <a14:brightnessContrast bright="73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24" y="445728"/>
            <a:ext cx="2393957" cy="5910936"/>
          </a:xfrm>
          <a:prstGeom prst="rect">
            <a:avLst/>
          </a:prstGeom>
        </p:spPr>
      </p:pic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1524001" y="65368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DEB-67C5-4E25-97C1-B73AF8D04D98}" type="slidenum">
              <a:rPr lang="fr-FR" smtClean="0"/>
              <a:t>11</a:t>
            </a:fld>
            <a:endParaRPr lang="fr-FR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17616" y="62968"/>
            <a:ext cx="10956768" cy="541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 smtClean="0">
                <a:latin typeface="Comic Sans MS" panose="030F0702030302020204" pitchFamily="66" charset="0"/>
              </a:rPr>
              <a:t>Chip submission Q4/2025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456454" y="978075"/>
            <a:ext cx="107235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altLang="en-US" sz="2000" smtClean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 smtClean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Espace réservé du numéro de diapositive 2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CB2DEB-67C5-4E25-97C1-B73AF8D04D98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607473" y="534216"/>
            <a:ext cx="25304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en-US" sz="1200" b="1" i="1" dirty="0" smtClean="0">
                <a:latin typeface="Comic Sans MS" panose="030F0702030302020204" pitchFamily="66" charset="0"/>
              </a:rPr>
              <a:t>2 chips of size ~2 X 5 mm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altLang="en-US" sz="1200" b="1" i="1" dirty="0" smtClean="0">
              <a:latin typeface="Comic Sans MS" panose="030F0702030302020204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en-US" sz="1200" b="1" i="1" dirty="0" smtClean="0">
                <a:latin typeface="Comic Sans MS" panose="030F0702030302020204" pitchFamily="66" charset="0"/>
              </a:rPr>
              <a:t>in each chip 4 matrixes of 8x8 pixels of 15umx15um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altLang="en-US" sz="1200" b="1" i="1" dirty="0" smtClean="0">
              <a:latin typeface="Comic Sans MS" panose="030F0702030302020204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en-US" sz="1200" b="1" i="1" dirty="0" smtClean="0">
                <a:latin typeface="Comic Sans MS" panose="030F0702030302020204" pitchFamily="66" charset="0"/>
              </a:rPr>
              <a:t>only internal part of matrix (4x4) read-out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1091757" y="296001"/>
            <a:ext cx="7970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100" i="1" dirty="0" smtClean="0">
                <a:latin typeface="Comic Sans MS" panose="030F0702030302020204" pitchFamily="66" charset="0"/>
              </a:rPr>
              <a:t>20 PADS</a:t>
            </a:r>
            <a:endParaRPr lang="en-US" sz="1100" dirty="0"/>
          </a:p>
        </p:txBody>
      </p:sp>
      <p:sp>
        <p:nvSpPr>
          <p:cNvPr id="19" name="Rectangle 18"/>
          <p:cNvSpPr/>
          <p:nvPr/>
        </p:nvSpPr>
        <p:spPr>
          <a:xfrm>
            <a:off x="2716581" y="739328"/>
            <a:ext cx="7970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100" i="1" dirty="0" smtClean="0">
                <a:latin typeface="Comic Sans MS" panose="030F0702030302020204" pitchFamily="66" charset="0"/>
              </a:rPr>
              <a:t>33 PADS</a:t>
            </a:r>
            <a:endParaRPr lang="en-US" sz="1100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2737405" y="712527"/>
            <a:ext cx="43244" cy="537733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532026" y="366358"/>
            <a:ext cx="2069252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Flèche droite 22"/>
          <p:cNvSpPr/>
          <p:nvPr/>
        </p:nvSpPr>
        <p:spPr>
          <a:xfrm>
            <a:off x="963926" y="878169"/>
            <a:ext cx="255662" cy="177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12730" y="265583"/>
            <a:ext cx="1137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i="1" dirty="0" smtClean="0">
                <a:latin typeface="Comic Sans MS" panose="030F0702030302020204" pitchFamily="66" charset="0"/>
              </a:rPr>
              <a:t>In total 106 PADS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6903532" y="880215"/>
            <a:ext cx="4620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43682A"/>
                </a:solidFill>
                <a:latin typeface="Comic Sans MS" panose="030F0702030302020204" pitchFamily="66" charset="0"/>
              </a:rPr>
              <a:t>Readout variants: </a:t>
            </a:r>
            <a:r>
              <a:rPr lang="en-US" i="1" dirty="0">
                <a:solidFill>
                  <a:srgbClr val="43682A"/>
                </a:solidFill>
                <a:latin typeface="Comic Sans MS" panose="030F0702030302020204" pitchFamily="66" charset="0"/>
              </a:rPr>
              <a:t>D</a:t>
            </a:r>
            <a:r>
              <a:rPr lang="en-US" i="1" dirty="0" smtClean="0">
                <a:solidFill>
                  <a:srgbClr val="43682A"/>
                </a:solidFill>
                <a:latin typeface="Comic Sans MS" panose="030F0702030302020204" pitchFamily="66" charset="0"/>
              </a:rPr>
              <a:t>C  and AC with buffer</a:t>
            </a:r>
            <a:endParaRPr lang="en-US" sz="2400" b="1" dirty="0"/>
          </a:p>
        </p:txBody>
      </p:sp>
      <p:sp>
        <p:nvSpPr>
          <p:cNvPr id="26" name="Rectangle 25"/>
          <p:cNvSpPr/>
          <p:nvPr/>
        </p:nvSpPr>
        <p:spPr>
          <a:xfrm>
            <a:off x="2801473" y="4625534"/>
            <a:ext cx="37602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b="1" dirty="0" smtClean="0">
                <a:latin typeface="Comic Sans MS" panose="030F0702030302020204" pitchFamily="66" charset="0"/>
              </a:rPr>
              <a:t>2</a:t>
            </a:r>
            <a:r>
              <a:rPr lang="en-US" sz="1600" b="1" baseline="30000" dirty="0" smtClean="0">
                <a:latin typeface="Comic Sans MS" panose="030F0702030302020204" pitchFamily="66" charset="0"/>
              </a:rPr>
              <a:t>nd</a:t>
            </a:r>
            <a:r>
              <a:rPr lang="en-US" sz="1600" b="1" dirty="0" smtClean="0">
                <a:latin typeface="Comic Sans MS" panose="030F0702030302020204" pitchFamily="66" charset="0"/>
              </a:rPr>
              <a:t> </a:t>
            </a:r>
            <a:r>
              <a:rPr lang="en-US" sz="1600" b="1" dirty="0">
                <a:latin typeface="Comic Sans MS" panose="030F0702030302020204" pitchFamily="66" charset="0"/>
              </a:rPr>
              <a:t>chip </a:t>
            </a:r>
            <a:r>
              <a:rPr lang="en-US" sz="1600" b="1" dirty="0" smtClean="0">
                <a:latin typeface="Comic Sans MS" panose="030F0702030302020204" pitchFamily="66" charset="0"/>
              </a:rPr>
              <a:t>–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Comic Sans MS" panose="030F0702030302020204" pitchFamily="66" charset="0"/>
              </a:rPr>
              <a:t>Matrix 1 and 2 but with n-implant under matrix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Comic Sans MS" panose="030F0702030302020204" pitchFamily="66" charset="0"/>
              </a:rPr>
              <a:t>Optional 3 and 4 with n-implant and some experimental circuits (from KEK)</a:t>
            </a:r>
          </a:p>
          <a:p>
            <a:pPr lvl="1"/>
            <a:r>
              <a:rPr lang="en-US" sz="1200" dirty="0" smtClean="0">
                <a:latin typeface="Comic Sans MS" panose="030F0702030302020204" pitchFamily="66" charset="0"/>
              </a:rPr>
              <a:t>	</a:t>
            </a:r>
            <a:endParaRPr lang="en-US" sz="1200" dirty="0">
              <a:latin typeface="Comic Sans MS" panose="030F0702030302020204" pitchFamily="66" charset="0"/>
            </a:endParaRPr>
          </a:p>
          <a:p>
            <a:pPr marL="1257300" lvl="2" indent="-342900">
              <a:buFont typeface="+mj-lt"/>
              <a:buAutoNum type="arabicPeriod"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7693286" y="1478833"/>
            <a:ext cx="1113486" cy="1129243"/>
            <a:chOff x="6175793" y="1565193"/>
            <a:chExt cx="1769439" cy="1723877"/>
          </a:xfrm>
        </p:grpSpPr>
        <p:sp>
          <p:nvSpPr>
            <p:cNvPr id="28" name="Triangle isocèle 27"/>
            <p:cNvSpPr/>
            <p:nvPr/>
          </p:nvSpPr>
          <p:spPr>
            <a:xfrm>
              <a:off x="6209131" y="2487938"/>
              <a:ext cx="411892" cy="436605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Connecteur droit 28"/>
            <p:cNvCxnSpPr/>
            <p:nvPr/>
          </p:nvCxnSpPr>
          <p:spPr>
            <a:xfrm>
              <a:off x="6180553" y="2458464"/>
              <a:ext cx="47856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>
              <a:stCxn id="28" idx="3"/>
            </p:cNvCxnSpPr>
            <p:nvPr/>
          </p:nvCxnSpPr>
          <p:spPr>
            <a:xfrm>
              <a:off x="6415077" y="2924543"/>
              <a:ext cx="1159" cy="364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6175793" y="3289070"/>
              <a:ext cx="47856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6415076" y="2093937"/>
              <a:ext cx="1159" cy="364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Ellipse 32"/>
            <p:cNvSpPr/>
            <p:nvPr/>
          </p:nvSpPr>
          <p:spPr>
            <a:xfrm>
              <a:off x="7256317" y="1873716"/>
              <a:ext cx="510139" cy="468389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/>
            </a:p>
          </p:txBody>
        </p:sp>
        <p:cxnSp>
          <p:nvCxnSpPr>
            <p:cNvPr id="34" name="Connecteur droit 33"/>
            <p:cNvCxnSpPr/>
            <p:nvPr/>
          </p:nvCxnSpPr>
          <p:spPr>
            <a:xfrm>
              <a:off x="6398574" y="2107911"/>
              <a:ext cx="865474" cy="106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7146982" y="1933355"/>
              <a:ext cx="798250" cy="4031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latin typeface="Comic Sans MS" panose="030F0702030302020204" pitchFamily="66" charset="0"/>
                </a:rPr>
                <a:t>OUT</a:t>
              </a:r>
              <a:endParaRPr lang="en-US" sz="11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406541" y="1565193"/>
              <a:ext cx="731344" cy="5217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DC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9499016" y="1488969"/>
            <a:ext cx="1985536" cy="1193810"/>
            <a:chOff x="7515933" y="3201940"/>
            <a:chExt cx="4500419" cy="2465724"/>
          </a:xfrm>
        </p:grpSpPr>
        <p:sp>
          <p:nvSpPr>
            <p:cNvPr id="38" name="Triangle isocèle 37"/>
            <p:cNvSpPr/>
            <p:nvPr/>
          </p:nvSpPr>
          <p:spPr>
            <a:xfrm>
              <a:off x="7709635" y="4866532"/>
              <a:ext cx="411892" cy="436605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Connecteur droit 38"/>
            <p:cNvCxnSpPr/>
            <p:nvPr/>
          </p:nvCxnSpPr>
          <p:spPr>
            <a:xfrm>
              <a:off x="7681057" y="4837058"/>
              <a:ext cx="47856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>
              <a:stCxn id="38" idx="3"/>
            </p:cNvCxnSpPr>
            <p:nvPr/>
          </p:nvCxnSpPr>
          <p:spPr>
            <a:xfrm>
              <a:off x="7915581" y="5303137"/>
              <a:ext cx="1159" cy="364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>
              <a:off x="7676297" y="5667664"/>
              <a:ext cx="47856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riangle isocèle 41"/>
            <p:cNvSpPr/>
            <p:nvPr/>
          </p:nvSpPr>
          <p:spPr>
            <a:xfrm rot="10800000">
              <a:off x="7709635" y="4012482"/>
              <a:ext cx="411892" cy="436605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Connecteur droit 42"/>
            <p:cNvCxnSpPr/>
            <p:nvPr/>
          </p:nvCxnSpPr>
          <p:spPr>
            <a:xfrm>
              <a:off x="7676297" y="4462215"/>
              <a:ext cx="47856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>
              <a:stCxn id="42" idx="3"/>
            </p:cNvCxnSpPr>
            <p:nvPr/>
          </p:nvCxnSpPr>
          <p:spPr>
            <a:xfrm flipV="1">
              <a:off x="7915581" y="3635733"/>
              <a:ext cx="1158" cy="3767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7915580" y="4472531"/>
              <a:ext cx="1159" cy="364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Ellipse 45"/>
            <p:cNvSpPr/>
            <p:nvPr/>
          </p:nvSpPr>
          <p:spPr>
            <a:xfrm>
              <a:off x="7694123" y="3265995"/>
              <a:ext cx="442914" cy="42029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515933" y="3238164"/>
              <a:ext cx="872737" cy="5403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 smtClean="0">
                  <a:latin typeface="Comic Sans MS" panose="030F0702030302020204" pitchFamily="66" charset="0"/>
                </a:rPr>
                <a:t>HV</a:t>
              </a:r>
              <a:endParaRPr lang="en-US" sz="1050" dirty="0"/>
            </a:p>
          </p:txBody>
        </p:sp>
        <p:sp>
          <p:nvSpPr>
            <p:cNvPr id="48" name="Ellipse 47"/>
            <p:cNvSpPr/>
            <p:nvPr/>
          </p:nvSpPr>
          <p:spPr>
            <a:xfrm>
              <a:off x="11001065" y="4456109"/>
              <a:ext cx="510139" cy="468389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/>
            </a:p>
          </p:txBody>
        </p:sp>
        <p:cxnSp>
          <p:nvCxnSpPr>
            <p:cNvPr id="49" name="Connecteur droit 48"/>
            <p:cNvCxnSpPr/>
            <p:nvPr/>
          </p:nvCxnSpPr>
          <p:spPr>
            <a:xfrm>
              <a:off x="8782353" y="4389462"/>
              <a:ext cx="1159" cy="5164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8920465" y="4396550"/>
              <a:ext cx="1159" cy="5164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7932938" y="4644099"/>
              <a:ext cx="865474" cy="106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>
              <a:endCxn id="48" idx="2"/>
            </p:cNvCxnSpPr>
            <p:nvPr/>
          </p:nvCxnSpPr>
          <p:spPr>
            <a:xfrm>
              <a:off x="10257505" y="4680325"/>
              <a:ext cx="743560" cy="99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10889280" y="4495660"/>
              <a:ext cx="1127072" cy="5403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 smtClean="0">
                  <a:latin typeface="Comic Sans MS" panose="030F0702030302020204" pitchFamily="66" charset="0"/>
                </a:rPr>
                <a:t>OUT</a:t>
              </a:r>
              <a:endParaRPr lang="en-US" sz="105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456548" y="3201940"/>
              <a:ext cx="1962748" cy="6356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AC+BUF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55" name="Triangle isocèle 54"/>
            <p:cNvSpPr/>
            <p:nvPr/>
          </p:nvSpPr>
          <p:spPr>
            <a:xfrm rot="5400000">
              <a:off x="9325288" y="4247002"/>
              <a:ext cx="1027065" cy="875620"/>
            </a:xfrm>
            <a:prstGeom prst="triangl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342281" y="4451768"/>
              <a:ext cx="1047138" cy="5403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BUF</a:t>
              </a:r>
              <a:endParaRPr lang="en-US" sz="1050" dirty="0">
                <a:solidFill>
                  <a:srgbClr val="C00000"/>
                </a:solidFill>
              </a:endParaRPr>
            </a:p>
          </p:txBody>
        </p:sp>
        <p:cxnSp>
          <p:nvCxnSpPr>
            <p:cNvPr id="57" name="Connecteur droit 56"/>
            <p:cNvCxnSpPr/>
            <p:nvPr/>
          </p:nvCxnSpPr>
          <p:spPr>
            <a:xfrm>
              <a:off x="8920465" y="4654794"/>
              <a:ext cx="47856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16" name="Rectangle 9215"/>
          <p:cNvSpPr/>
          <p:nvPr/>
        </p:nvSpPr>
        <p:spPr>
          <a:xfrm>
            <a:off x="1091757" y="5228000"/>
            <a:ext cx="894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Matrix 1</a:t>
            </a:r>
            <a:endParaRPr lang="en-US" sz="1400" dirty="0"/>
          </a:p>
        </p:txBody>
      </p:sp>
      <p:sp>
        <p:nvSpPr>
          <p:cNvPr id="62" name="Rectangle 61"/>
          <p:cNvSpPr/>
          <p:nvPr/>
        </p:nvSpPr>
        <p:spPr>
          <a:xfrm>
            <a:off x="1091757" y="3976037"/>
            <a:ext cx="9236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Matrix 2</a:t>
            </a:r>
            <a:endParaRPr lang="en-US" sz="1400" dirty="0"/>
          </a:p>
        </p:txBody>
      </p:sp>
      <p:sp>
        <p:nvSpPr>
          <p:cNvPr id="63" name="Rectangle 62"/>
          <p:cNvSpPr/>
          <p:nvPr/>
        </p:nvSpPr>
        <p:spPr>
          <a:xfrm>
            <a:off x="1119253" y="2514017"/>
            <a:ext cx="9236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Matrix 3</a:t>
            </a:r>
            <a:endParaRPr lang="en-US" sz="1400" dirty="0"/>
          </a:p>
        </p:txBody>
      </p:sp>
      <p:sp>
        <p:nvSpPr>
          <p:cNvPr id="64" name="Rectangle 63"/>
          <p:cNvSpPr/>
          <p:nvPr/>
        </p:nvSpPr>
        <p:spPr>
          <a:xfrm>
            <a:off x="1104984" y="1226714"/>
            <a:ext cx="9236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Matrix 4</a:t>
            </a:r>
            <a:endParaRPr lang="en-US" sz="14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691244"/>
              </p:ext>
            </p:extLst>
          </p:nvPr>
        </p:nvGraphicFramePr>
        <p:xfrm>
          <a:off x="2846180" y="2608076"/>
          <a:ext cx="3556416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17">
                  <a:extLst>
                    <a:ext uri="{9D8B030D-6E8A-4147-A177-3AD203B41FA5}">
                      <a16:colId xmlns:a16="http://schemas.microsoft.com/office/drawing/2014/main" val="1723592181"/>
                    </a:ext>
                  </a:extLst>
                </a:gridCol>
                <a:gridCol w="1255776">
                  <a:extLst>
                    <a:ext uri="{9D8B030D-6E8A-4147-A177-3AD203B41FA5}">
                      <a16:colId xmlns:a16="http://schemas.microsoft.com/office/drawing/2014/main" val="3029088018"/>
                    </a:ext>
                  </a:extLst>
                </a:gridCol>
                <a:gridCol w="796169">
                  <a:extLst>
                    <a:ext uri="{9D8B030D-6E8A-4147-A177-3AD203B41FA5}">
                      <a16:colId xmlns:a16="http://schemas.microsoft.com/office/drawing/2014/main" val="2683724518"/>
                    </a:ext>
                  </a:extLst>
                </a:gridCol>
                <a:gridCol w="892354">
                  <a:extLst>
                    <a:ext uri="{9D8B030D-6E8A-4147-A177-3AD203B41FA5}">
                      <a16:colId xmlns:a16="http://schemas.microsoft.com/office/drawing/2014/main" val="3461631754"/>
                    </a:ext>
                  </a:extLst>
                </a:gridCol>
              </a:tblGrid>
              <a:tr h="4534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Matrix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Collection</a:t>
                      </a:r>
                      <a:r>
                        <a:rPr lang="en-US" sz="1200" baseline="0" dirty="0" smtClean="0"/>
                        <a:t> electrode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Gain</a:t>
                      </a:r>
                      <a:r>
                        <a:rPr lang="en-US" sz="1200" baseline="0" dirty="0" smtClean="0"/>
                        <a:t> layer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Circuit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604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Comic Sans MS" panose="030F0702030302020204" pitchFamily="66" charset="0"/>
                        </a:rPr>
                        <a:t>Nwell</a:t>
                      </a:r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, r=4um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GL1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AC+BUF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576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Nwell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r=4um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GL1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DC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524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Nwell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r=2.2um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GL3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DC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790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Nwell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r=2.2um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GL3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AC+BUF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07138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381503" y="2076138"/>
            <a:ext cx="3109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b="1" dirty="0">
                <a:latin typeface="Comic Sans MS" panose="030F0702030302020204" pitchFamily="66" charset="0"/>
              </a:rPr>
              <a:t>1</a:t>
            </a:r>
            <a:r>
              <a:rPr lang="en-US" sz="1400" b="1" baseline="30000" dirty="0">
                <a:latin typeface="Comic Sans MS" panose="030F0702030302020204" pitchFamily="66" charset="0"/>
              </a:rPr>
              <a:t>st</a:t>
            </a:r>
            <a:r>
              <a:rPr lang="en-US" sz="1400" b="1" dirty="0">
                <a:latin typeface="Comic Sans MS" panose="030F0702030302020204" pitchFamily="66" charset="0"/>
              </a:rPr>
              <a:t> chip -  </a:t>
            </a:r>
            <a:r>
              <a:rPr lang="en-US" sz="1400" b="1" dirty="0" smtClean="0">
                <a:latin typeface="Comic Sans MS" panose="030F0702030302020204" pitchFamily="66" charset="0"/>
              </a:rPr>
              <a:t>Matrixes (</a:t>
            </a:r>
            <a:r>
              <a:rPr lang="en-US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geometry from simulations</a:t>
            </a:r>
            <a:r>
              <a:rPr lang="en-US" sz="1400" b="1" dirty="0" smtClean="0">
                <a:latin typeface="Comic Sans MS" panose="030F0702030302020204" pitchFamily="66" charset="0"/>
              </a:rPr>
              <a:t>)</a:t>
            </a:r>
            <a:endParaRPr 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577631" y="3059058"/>
            <a:ext cx="2360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Parasitic capacitance is comparable to APD</a:t>
            </a:r>
            <a:endParaRPr lang="en-US" sz="1400" dirty="0"/>
          </a:p>
        </p:txBody>
      </p:sp>
      <p:sp>
        <p:nvSpPr>
          <p:cNvPr id="6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 smtClean="0"/>
              <a:t>18/11/2025</a:t>
            </a:r>
            <a:endParaRPr lang="fr-FR" dirty="0"/>
          </a:p>
        </p:txBody>
      </p:sp>
      <p:sp>
        <p:nvSpPr>
          <p:cNvPr id="6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 smtClean="0"/>
              <a:t>andrei.dorokhov@iphc.cnrs.fr</a:t>
            </a:r>
            <a:endParaRPr lang="fr-FR" dirty="0"/>
          </a:p>
        </p:txBody>
      </p:sp>
      <p:sp>
        <p:nvSpPr>
          <p:cNvPr id="65" name="Rectangle 64"/>
          <p:cNvSpPr/>
          <p:nvPr/>
        </p:nvSpPr>
        <p:spPr>
          <a:xfrm>
            <a:off x="6870223" y="3090866"/>
            <a:ext cx="2465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Parasitic capacitance is </a:t>
            </a:r>
          </a:p>
          <a:p>
            <a:r>
              <a:rPr lang="en-US" sz="1400" i="1" dirty="0" smtClean="0">
                <a:latin typeface="Comic Sans MS" panose="030F0702030302020204" pitchFamily="66" charset="0"/>
              </a:rPr>
              <a:t>&gt; 1000 compared to APD</a:t>
            </a:r>
            <a:endParaRPr lang="en-US" sz="1400" dirty="0"/>
          </a:p>
        </p:txBody>
      </p:sp>
      <p:sp>
        <p:nvSpPr>
          <p:cNvPr id="13" name="Flèche vers le bas 12"/>
          <p:cNvSpPr/>
          <p:nvPr/>
        </p:nvSpPr>
        <p:spPr>
          <a:xfrm>
            <a:off x="7769337" y="3896201"/>
            <a:ext cx="529382" cy="8547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823955" y="4813618"/>
            <a:ext cx="26750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43682A"/>
                </a:solidFill>
                <a:latin typeface="Comic Sans MS" panose="030F0702030302020204" pitchFamily="66" charset="0"/>
              </a:rPr>
              <a:t>Use for depletion, leakage current study</a:t>
            </a:r>
          </a:p>
          <a:p>
            <a:r>
              <a:rPr lang="fr-FR" b="1" dirty="0" smtClean="0">
                <a:solidFill>
                  <a:srgbClr val="43682A"/>
                </a:solidFill>
                <a:latin typeface="Comic Sans MS" panose="030F0702030302020204" pitchFamily="66" charset="0"/>
              </a:rPr>
              <a:t>+ laser pulse</a:t>
            </a:r>
            <a:endParaRPr lang="fr-FR" b="1" dirty="0">
              <a:solidFill>
                <a:srgbClr val="43682A"/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Flèche vers le bas 65"/>
          <p:cNvSpPr/>
          <p:nvPr/>
        </p:nvSpPr>
        <p:spPr>
          <a:xfrm>
            <a:off x="10378537" y="3909433"/>
            <a:ext cx="529382" cy="8547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9918181" y="4812298"/>
            <a:ext cx="1979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43682A"/>
                </a:solidFill>
                <a:latin typeface="Comic Sans MS" panose="030F0702030302020204" pitchFamily="66" charset="0"/>
              </a:rPr>
              <a:t>Use for tests with particles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76224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73142-2288-0F96-9745-8E3B80EB4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BD6424-8B79-CE17-E881-0FAF352A4BF4}"/>
              </a:ext>
            </a:extLst>
          </p:cNvPr>
          <p:cNvSpPr txBox="1">
            <a:spLocks/>
          </p:cNvSpPr>
          <p:nvPr/>
        </p:nvSpPr>
        <p:spPr>
          <a:xfrm>
            <a:off x="3629" y="2268"/>
            <a:ext cx="12184743" cy="772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+mj-lt"/>
                <a:cs typeface="+mj-lt"/>
              </a:rPr>
              <a:t>Conclusions 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  <a:ea typeface="+mj-lt"/>
                <a:cs typeface="+mj-lt"/>
              </a:rPr>
              <a:t>&amp; Future Work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EAAAFC-16E3-D704-2CE2-63738C9F143E}"/>
              </a:ext>
            </a:extLst>
          </p:cNvPr>
          <p:cNvSpPr txBox="1"/>
          <p:nvPr/>
        </p:nvSpPr>
        <p:spPr>
          <a:xfrm>
            <a:off x="348366" y="807028"/>
            <a:ext cx="10908329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u="sng" dirty="0" smtClean="0">
                <a:solidFill>
                  <a:srgbClr val="43682A"/>
                </a:solidFill>
                <a:latin typeface="Comic Sans MS" panose="030F0702030302020204" pitchFamily="66" charset="0"/>
              </a:rPr>
              <a:t>Feasibility</a:t>
            </a:r>
            <a:r>
              <a:rPr lang="en-US" sz="2000" dirty="0" smtClean="0">
                <a:latin typeface="Comic Sans MS" panose="030F0702030302020204" pitchFamily="66" charset="0"/>
              </a:rPr>
              <a:t> of introduction of APD structures into MAPS technology </a:t>
            </a:r>
            <a:r>
              <a:rPr lang="en-US" sz="2000" u="sng" dirty="0" smtClean="0">
                <a:solidFill>
                  <a:srgbClr val="43682A"/>
                </a:solidFill>
                <a:latin typeface="Comic Sans MS" panose="030F0702030302020204" pitchFamily="66" charset="0"/>
              </a:rPr>
              <a:t>is confirmed </a:t>
            </a:r>
            <a:r>
              <a:rPr lang="en-US" sz="2000" dirty="0" smtClean="0">
                <a:latin typeface="Comic Sans MS" panose="030F0702030302020204" pitchFamily="66" charset="0"/>
              </a:rPr>
              <a:t>by TCAD simulations: </a:t>
            </a:r>
            <a:r>
              <a:rPr lang="en-US" sz="2000" dirty="0" smtClean="0">
                <a:solidFill>
                  <a:srgbClr val="43682A"/>
                </a:solidFill>
                <a:latin typeface="Comic Sans MS" panose="030F0702030302020204" pitchFamily="66" charset="0"/>
              </a:rPr>
              <a:t>gain &gt;30, pitch 15um, standard CMOS process, bias voltage 30.. 50V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43682A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omic Sans MS" panose="030F0702030302020204" pitchFamily="66" charset="0"/>
                <a:ea typeface="+mn-lt"/>
                <a:cs typeface="+mn-lt"/>
              </a:rPr>
              <a:t>The simulations </a:t>
            </a:r>
            <a:r>
              <a:rPr lang="en-US" sz="2000" dirty="0">
                <a:latin typeface="Comic Sans MS" panose="030F0702030302020204" pitchFamily="66" charset="0"/>
                <a:ea typeface="+mn-lt"/>
                <a:cs typeface="+mn-lt"/>
              </a:rPr>
              <a:t>guided the design choices </a:t>
            </a:r>
            <a:r>
              <a:rPr lang="en-US" sz="2000" dirty="0" smtClean="0">
                <a:latin typeface="Comic Sans MS" panose="030F0702030302020204" pitchFamily="66" charset="0"/>
                <a:ea typeface="+mn-lt"/>
                <a:cs typeface="+mn-lt"/>
              </a:rPr>
              <a:t>: </a:t>
            </a:r>
            <a:r>
              <a:rPr lang="en-US" sz="2000" dirty="0">
                <a:latin typeface="Comic Sans MS" panose="030F0702030302020204" pitchFamily="66" charset="0"/>
                <a:ea typeface="+mn-lt"/>
                <a:cs typeface="+mn-lt"/>
              </a:rPr>
              <a:t>optimal gain layer width and electrode </a:t>
            </a:r>
            <a:r>
              <a:rPr lang="en-US" sz="2000" dirty="0" smtClean="0">
                <a:latin typeface="Comic Sans MS" panose="030F0702030302020204" pitchFamily="66" charset="0"/>
                <a:ea typeface="+mn-lt"/>
                <a:cs typeface="+mn-lt"/>
              </a:rPr>
              <a:t>configurations: </a:t>
            </a:r>
            <a:r>
              <a:rPr lang="en-US" sz="2000" u="sng" dirty="0" smtClean="0">
                <a:solidFill>
                  <a:srgbClr val="43682A"/>
                </a:solidFill>
                <a:latin typeface="Comic Sans MS" panose="030F0702030302020204" pitchFamily="66" charset="0"/>
                <a:ea typeface="+mn-lt"/>
                <a:cs typeface="+mn-lt"/>
              </a:rPr>
              <a:t>two chips are designed</a:t>
            </a:r>
            <a:r>
              <a:rPr lang="en-US" sz="2000" dirty="0" smtClean="0">
                <a:latin typeface="Comic Sans MS" panose="030F0702030302020204" pitchFamily="66" charset="0"/>
                <a:ea typeface="+mn-lt"/>
                <a:cs typeface="+mn-lt"/>
              </a:rPr>
              <a:t> ready for submission </a:t>
            </a:r>
            <a:endParaRPr lang="en-US" sz="2000" dirty="0">
              <a:latin typeface="Comic Sans MS" panose="030F0702030302020204" pitchFamily="66" charset="0"/>
              <a:ea typeface="+mn-lt"/>
              <a:cs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18AE55-8696-FA27-6AFC-E0CB7DA2F2A1}"/>
              </a:ext>
            </a:extLst>
          </p:cNvPr>
          <p:cNvSpPr txBox="1"/>
          <p:nvPr/>
        </p:nvSpPr>
        <p:spPr>
          <a:xfrm>
            <a:off x="838200" y="2658359"/>
            <a:ext cx="10685113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Next </a:t>
            </a:r>
            <a:r>
              <a:rPr lang="en-US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and ongoing steps:</a:t>
            </a:r>
          </a:p>
          <a:p>
            <a:endParaRPr lang="en-US" sz="2000" b="1" dirty="0">
              <a:solidFill>
                <a:srgbClr val="0070C0"/>
              </a:solidFill>
              <a:latin typeface="Comic Sans MS" panose="030F0702030302020204" pitchFamily="66" charset="0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+mn-lt"/>
                <a:cs typeface="+mn-lt"/>
              </a:rPr>
              <a:t>Completion the study for radiation 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  <a:ea typeface="+mn-lt"/>
                <a:cs typeface="+mn-lt"/>
              </a:rPr>
              <a:t>tolerance </a:t>
            </a:r>
            <a:endParaRPr lang="en-US" sz="2000" b="1" dirty="0" smtClean="0">
              <a:solidFill>
                <a:srgbClr val="0070C0"/>
              </a:solidFill>
              <a:latin typeface="Comic Sans MS" panose="030F0702030302020204" pitchFamily="66" charset="0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endParaRPr lang="en-US" sz="2000" b="1" dirty="0" smtClean="0">
              <a:solidFill>
                <a:srgbClr val="0070C0"/>
              </a:solidFill>
              <a:latin typeface="Comic Sans MS" panose="030F0702030302020204" pitchFamily="66" charset="0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+mn-lt"/>
                <a:cs typeface="+mn-lt"/>
              </a:rPr>
              <a:t>Development test system for measurements (current range from </a:t>
            </a:r>
            <a:r>
              <a:rPr lang="en-US" sz="2000" b="1" dirty="0" err="1" smtClean="0">
                <a:solidFill>
                  <a:srgbClr val="0070C0"/>
                </a:solidFill>
                <a:latin typeface="Comic Sans MS" panose="030F0702030302020204" pitchFamily="66" charset="0"/>
                <a:ea typeface="+mn-lt"/>
                <a:cs typeface="+mn-lt"/>
              </a:rPr>
              <a:t>fA</a:t>
            </a:r>
            <a:r>
              <a:rPr lang="en-US" sz="20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+mn-lt"/>
                <a:cs typeface="+mn-lt"/>
              </a:rPr>
              <a:t> to </a:t>
            </a:r>
            <a:r>
              <a:rPr lang="en-US" sz="2000" b="1" dirty="0" err="1" smtClean="0">
                <a:solidFill>
                  <a:srgbClr val="0070C0"/>
                </a:solidFill>
                <a:latin typeface="Comic Sans MS" panose="030F0702030302020204" pitchFamily="66" charset="0"/>
                <a:ea typeface="+mn-lt"/>
                <a:cs typeface="+mn-lt"/>
              </a:rPr>
              <a:t>uA</a:t>
            </a:r>
            <a:r>
              <a:rPr lang="en-US" sz="20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+mn-lt"/>
                <a:cs typeface="+mn-lt"/>
              </a:rPr>
              <a:t>)</a:t>
            </a:r>
          </a:p>
          <a:p>
            <a:pPr marL="342900" indent="-342900">
              <a:buFont typeface="Arial"/>
              <a:buChar char="•"/>
            </a:pPr>
            <a:endParaRPr lang="en-US" sz="2000" b="1" dirty="0" smtClean="0">
              <a:solidFill>
                <a:srgbClr val="0070C0"/>
              </a:solidFill>
              <a:latin typeface="Comic Sans MS" panose="030F0702030302020204" pitchFamily="66" charset="0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+mn-lt"/>
                <a:cs typeface="+mn-lt"/>
              </a:rPr>
              <a:t>Characterization</a:t>
            </a:r>
            <a:r>
              <a:rPr lang="en-US" sz="20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+mn-lt"/>
                <a:cs typeface="+mn-lt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  <a:ea typeface="+mn-lt"/>
                <a:cs typeface="+mn-lt"/>
              </a:rPr>
              <a:t>the structures which are fabricated within APICS </a:t>
            </a:r>
            <a:r>
              <a:rPr lang="en-US" sz="20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+mn-lt"/>
                <a:cs typeface="+mn-lt"/>
              </a:rPr>
              <a:t>and other (CASSIA) </a:t>
            </a:r>
            <a:r>
              <a:rPr lang="en-US" sz="20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+mn-lt"/>
                <a:cs typeface="+mn-lt"/>
              </a:rPr>
              <a:t>projects</a:t>
            </a:r>
            <a:r>
              <a:rPr lang="en-US" sz="20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+mn-lt"/>
                <a:cs typeface="+mn-lt"/>
              </a:rPr>
              <a:t>, </a:t>
            </a:r>
            <a:r>
              <a:rPr lang="en-US" sz="20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+mn-lt"/>
                <a:cs typeface="+mn-lt"/>
              </a:rPr>
              <a:t>comparison 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  <a:ea typeface="+mn-lt"/>
                <a:cs typeface="+mn-lt"/>
              </a:rPr>
              <a:t>data with simulations </a:t>
            </a:r>
            <a:endParaRPr lang="en-US" sz="2000" b="1" dirty="0" smtClean="0">
              <a:solidFill>
                <a:srgbClr val="0070C0"/>
              </a:solidFill>
              <a:latin typeface="Comic Sans MS" panose="030F0702030302020204" pitchFamily="66" charset="0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endParaRPr lang="en-US" sz="2000" b="1" dirty="0" smtClean="0">
              <a:solidFill>
                <a:srgbClr val="0070C0"/>
              </a:solidFill>
              <a:latin typeface="Comic Sans MS" panose="030F0702030302020204" pitchFamily="66" charset="0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+mn-lt"/>
                <a:cs typeface="+mn-lt"/>
              </a:rPr>
              <a:t>Development the concept and design of next test chip with </a:t>
            </a:r>
            <a:r>
              <a:rPr lang="en-US" sz="20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+mn-lt"/>
                <a:cs typeface="+mn-lt"/>
              </a:rPr>
              <a:t>pixel </a:t>
            </a:r>
            <a:r>
              <a:rPr lang="en-US" sz="20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+mn-lt"/>
                <a:cs typeface="+mn-lt"/>
              </a:rPr>
              <a:t>circuitry, digital readout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 smtClean="0"/>
              <a:t>18/11/2025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 smtClean="0"/>
              <a:t>andrei.dorokhov@iphc.cnrs.fr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5728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1D11C50-F7BE-AAF3-BBBE-CAD252E62A39}"/>
              </a:ext>
            </a:extLst>
          </p:cNvPr>
          <p:cNvSpPr txBox="1">
            <a:spLocks/>
          </p:cNvSpPr>
          <p:nvPr/>
        </p:nvSpPr>
        <p:spPr>
          <a:xfrm>
            <a:off x="3444241" y="2164081"/>
            <a:ext cx="6896100" cy="1562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smtClean="0">
                <a:solidFill>
                  <a:srgbClr val="002060"/>
                </a:solidFill>
                <a:latin typeface="Aptos Display"/>
                <a:ea typeface="+mj-lt"/>
                <a:cs typeface="+mj-lt"/>
              </a:rPr>
              <a:t>Extra slides</a:t>
            </a:r>
            <a:endParaRPr lang="en-US" sz="8800" b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76B1A-FA8C-D6AF-ABE8-93275805E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 smtClean="0"/>
              <a:t>18/11/2025</a:t>
            </a:r>
            <a:endParaRPr lang="fr-FR" dirty="0"/>
          </a:p>
        </p:txBody>
      </p:sp>
      <p:sp>
        <p:nvSpPr>
          <p:cNvPr id="1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 smtClean="0"/>
              <a:t>andrei.dorokhov@iphc.cnrs.fr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5526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1D11C50-F7BE-AAF3-BBBE-CAD252E62A39}"/>
              </a:ext>
            </a:extLst>
          </p:cNvPr>
          <p:cNvSpPr txBox="1">
            <a:spLocks/>
          </p:cNvSpPr>
          <p:nvPr/>
        </p:nvSpPr>
        <p:spPr>
          <a:xfrm>
            <a:off x="3629" y="2267"/>
            <a:ext cx="12184530" cy="1027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  <a:latin typeface="Aptos Display"/>
                <a:ea typeface="+mj-lt"/>
                <a:cs typeface="+mj-lt"/>
              </a:rPr>
              <a:t>Motivation-Overview </a:t>
            </a:r>
            <a:r>
              <a:rPr lang="en-US" b="1" dirty="0">
                <a:solidFill>
                  <a:srgbClr val="002060"/>
                </a:solidFill>
                <a:ea typeface="+mj-lt"/>
                <a:cs typeface="+mj-lt"/>
              </a:rPr>
              <a:t>of  CPS Projects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7D055E4-C224-494B-8A80-EA12E1C7A68E}"/>
              </a:ext>
            </a:extLst>
          </p:cNvPr>
          <p:cNvGraphicFramePr>
            <a:graphicFrameLocks noGrp="1"/>
          </p:cNvGraphicFramePr>
          <p:nvPr/>
        </p:nvGraphicFramePr>
        <p:xfrm>
          <a:off x="1041234" y="1303559"/>
          <a:ext cx="9856847" cy="3268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938">
                  <a:extLst>
                    <a:ext uri="{9D8B030D-6E8A-4147-A177-3AD203B41FA5}">
                      <a16:colId xmlns:a16="http://schemas.microsoft.com/office/drawing/2014/main" val="3761468148"/>
                    </a:ext>
                  </a:extLst>
                </a:gridCol>
                <a:gridCol w="1214938">
                  <a:extLst>
                    <a:ext uri="{9D8B030D-6E8A-4147-A177-3AD203B41FA5}">
                      <a16:colId xmlns:a16="http://schemas.microsoft.com/office/drawing/2014/main" val="1008183574"/>
                    </a:ext>
                  </a:extLst>
                </a:gridCol>
                <a:gridCol w="1214938">
                  <a:extLst>
                    <a:ext uri="{9D8B030D-6E8A-4147-A177-3AD203B41FA5}">
                      <a16:colId xmlns:a16="http://schemas.microsoft.com/office/drawing/2014/main" val="3817638482"/>
                    </a:ext>
                  </a:extLst>
                </a:gridCol>
                <a:gridCol w="1214938">
                  <a:extLst>
                    <a:ext uri="{9D8B030D-6E8A-4147-A177-3AD203B41FA5}">
                      <a16:colId xmlns:a16="http://schemas.microsoft.com/office/drawing/2014/main" val="2478126981"/>
                    </a:ext>
                  </a:extLst>
                </a:gridCol>
                <a:gridCol w="1214938">
                  <a:extLst>
                    <a:ext uri="{9D8B030D-6E8A-4147-A177-3AD203B41FA5}">
                      <a16:colId xmlns:a16="http://schemas.microsoft.com/office/drawing/2014/main" val="2771709700"/>
                    </a:ext>
                  </a:extLst>
                </a:gridCol>
                <a:gridCol w="1214938">
                  <a:extLst>
                    <a:ext uri="{9D8B030D-6E8A-4147-A177-3AD203B41FA5}">
                      <a16:colId xmlns:a16="http://schemas.microsoft.com/office/drawing/2014/main" val="2848839012"/>
                    </a:ext>
                  </a:extLst>
                </a:gridCol>
                <a:gridCol w="1214938">
                  <a:extLst>
                    <a:ext uri="{9D8B030D-6E8A-4147-A177-3AD203B41FA5}">
                      <a16:colId xmlns:a16="http://schemas.microsoft.com/office/drawing/2014/main" val="2978405850"/>
                    </a:ext>
                  </a:extLst>
                </a:gridCol>
                <a:gridCol w="1352281">
                  <a:extLst>
                    <a:ext uri="{9D8B030D-6E8A-4147-A177-3AD203B41FA5}">
                      <a16:colId xmlns:a16="http://schemas.microsoft.com/office/drawing/2014/main" val="294883707"/>
                    </a:ext>
                  </a:extLst>
                </a:gridCol>
              </a:tblGrid>
              <a:tr h="525709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Project</a:t>
                      </a:r>
                    </a:p>
                  </a:txBody>
                  <a:tcPr anchor="ctr"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Technology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Pitch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Spatial Res.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Time Res.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Power dissipation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Application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0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939423"/>
                  </a:ext>
                </a:extLst>
              </a:tr>
              <a:tr h="525709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MIMOSIS</a:t>
                      </a:r>
                    </a:p>
                  </a:txBody>
                  <a:tcPr anchor="ctr"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TJ180 nm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~28 um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chemeClr val="tx1"/>
                          </a:solidFill>
                          <a:latin typeface="Aptos"/>
                        </a:rPr>
                        <a:t>~5 µm</a:t>
                      </a:r>
                      <a:endParaRPr lang="en-US" sz="120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chemeClr val="tx1"/>
                          </a:solidFill>
                          <a:latin typeface="Aptos"/>
                        </a:rPr>
                        <a:t>~5 µs</a:t>
                      </a:r>
                      <a:endParaRPr lang="en-US" sz="120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chemeClr val="tx1"/>
                          </a:solidFill>
                          <a:latin typeface="Aptos"/>
                        </a:rPr>
                        <a:t>&lt;100 </a:t>
                      </a:r>
                      <a:r>
                        <a:rPr lang="en-US" sz="1200" b="0" i="0" u="none" strike="noStrike" noProof="0" err="1">
                          <a:solidFill>
                            <a:schemeClr val="tx1"/>
                          </a:solidFill>
                          <a:latin typeface="Aptos"/>
                        </a:rPr>
                        <a:t>mW</a:t>
                      </a:r>
                      <a:r>
                        <a:rPr lang="en-US" sz="1200" b="0" i="0" u="none" strike="noStrike" noProof="0">
                          <a:solidFill>
                            <a:schemeClr val="tx1"/>
                          </a:solidFill>
                          <a:latin typeface="Aptos"/>
                        </a:rPr>
                        <a:t>/cm²</a:t>
                      </a:r>
                      <a:endParaRPr lang="en-US" sz="120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 Vertex detector (CBM)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804419"/>
                  </a:ext>
                </a:extLst>
              </a:tr>
              <a:tr h="525709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OBELIX</a:t>
                      </a:r>
                    </a:p>
                  </a:txBody>
                  <a:tcPr anchor="ctr"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2027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chemeClr val="tx1"/>
                          </a:solidFill>
                          <a:latin typeface="Aptos"/>
                        </a:rPr>
                        <a:t>TJ180 nm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Apto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~30 um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chemeClr val="tx1"/>
                          </a:solidFill>
                          <a:latin typeface="Aptos"/>
                        </a:rPr>
                        <a:t>~15 µm</a:t>
                      </a:r>
                      <a:endParaRPr lang="en-US" sz="120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chemeClr val="tx1"/>
                          </a:solidFill>
                          <a:latin typeface="Aptos"/>
                        </a:rPr>
                        <a:t>~100 ns</a:t>
                      </a:r>
                      <a:endParaRPr lang="en-US" sz="120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chemeClr val="tx1"/>
                          </a:solidFill>
                          <a:latin typeface="Aptos"/>
                        </a:rPr>
                        <a:t>&lt;200 </a:t>
                      </a:r>
                      <a:r>
                        <a:rPr lang="en-US" sz="1200" b="0" i="0" u="none" strike="noStrike" noProof="0" err="1">
                          <a:solidFill>
                            <a:schemeClr val="tx1"/>
                          </a:solidFill>
                          <a:latin typeface="Aptos"/>
                        </a:rPr>
                        <a:t>mW</a:t>
                      </a:r>
                      <a:r>
                        <a:rPr lang="en-US" sz="1200" b="0" i="0" u="none" strike="noStrike" noProof="0">
                          <a:solidFill>
                            <a:schemeClr val="tx1"/>
                          </a:solidFill>
                          <a:latin typeface="Aptos"/>
                        </a:rPr>
                        <a:t>/cm²</a:t>
                      </a:r>
                      <a:endParaRPr lang="en-US" sz="120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chemeClr val="tx1"/>
                          </a:solidFill>
                          <a:latin typeface="Aptos"/>
                        </a:rPr>
                        <a:t> Tracking/counting (Belle II)</a:t>
                      </a:r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70020"/>
                  </a:ext>
                </a:extLst>
              </a:tr>
              <a:tr h="52570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MOSAIX</a:t>
                      </a:r>
                    </a:p>
                  </a:txBody>
                  <a:tcPr anchor="ctr"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2026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chemeClr val="tx1"/>
                          </a:solidFill>
                          <a:latin typeface="Aptos"/>
                        </a:rPr>
                        <a:t>TPSCO 65 nm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~22 um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chemeClr val="tx1"/>
                          </a:solidFill>
                          <a:latin typeface="Aptos"/>
                        </a:rPr>
                        <a:t>~4 um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chemeClr val="tx1"/>
                          </a:solidFill>
                          <a:latin typeface="Aptos"/>
                        </a:rPr>
                        <a:t>~5 us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FF0000"/>
                          </a:solidFill>
                          <a:latin typeface="Aptos"/>
                        </a:rPr>
                        <a:t>&lt;40 </a:t>
                      </a:r>
                      <a:r>
                        <a:rPr lang="en-US" sz="1200" b="1" i="0" u="none" strike="noStrike" noProof="0" err="1">
                          <a:solidFill>
                            <a:srgbClr val="FF0000"/>
                          </a:solidFill>
                          <a:latin typeface="Aptos"/>
                        </a:rPr>
                        <a:t>mW</a:t>
                      </a:r>
                      <a:r>
                        <a:rPr lang="en-US" sz="1200" b="1" i="0" u="none" strike="noStrike" noProof="0">
                          <a:solidFill>
                            <a:srgbClr val="FF0000"/>
                          </a:solidFill>
                          <a:latin typeface="Aptos"/>
                        </a:rPr>
                        <a:t>/cm</a:t>
                      </a:r>
                      <a:r>
                        <a:rPr lang="en-US" sz="1200" b="1" i="0" u="none" strike="noStrike" baseline="30000" noProof="0">
                          <a:solidFill>
                            <a:srgbClr val="FF0000"/>
                          </a:solidFill>
                          <a:latin typeface="Aptos"/>
                        </a:rPr>
                        <a:t>2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chemeClr val="tx1"/>
                          </a:solidFill>
                          <a:latin typeface="Aptos"/>
                        </a:rPr>
                        <a:t>ALICE ITS3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018697"/>
                  </a:ext>
                </a:extLst>
              </a:tr>
              <a:tr h="52570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OCTOPUS</a:t>
                      </a:r>
                    </a:p>
                  </a:txBody>
                  <a:tcPr anchor="ctr"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2028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TPSCO 65 nm</a:t>
                      </a:r>
                      <a:endParaRPr lang="en-US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&lt;20 um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~3 um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~5 ns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chemeClr val="tx1"/>
                          </a:solidFill>
                          <a:latin typeface="Aptos"/>
                        </a:rPr>
                        <a:t>&lt;50 </a:t>
                      </a:r>
                      <a:r>
                        <a:rPr lang="en-US" sz="1200" b="0" i="0" u="none" strike="noStrike" noProof="0" err="1">
                          <a:solidFill>
                            <a:schemeClr val="tx1"/>
                          </a:solidFill>
                          <a:latin typeface="Aptos"/>
                        </a:rPr>
                        <a:t>mW</a:t>
                      </a:r>
                      <a:r>
                        <a:rPr lang="en-US" sz="1200" b="0" i="0" u="none" strike="noStrike" noProof="0">
                          <a:solidFill>
                            <a:schemeClr val="tx1"/>
                          </a:solidFill>
                          <a:latin typeface="Aptos"/>
                        </a:rPr>
                        <a:t>/cm²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Apto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 err="1">
                          <a:solidFill>
                            <a:schemeClr val="tx1"/>
                          </a:solidFill>
                          <a:latin typeface="Aptos"/>
                        </a:rPr>
                        <a:t>FCCee</a:t>
                      </a:r>
                      <a:r>
                        <a:rPr lang="en-US" sz="1200" b="0" i="0" u="none" strike="noStrike" noProof="0">
                          <a:solidFill>
                            <a:schemeClr val="tx1"/>
                          </a:solidFill>
                          <a:latin typeface="Aptos"/>
                        </a:rPr>
                        <a:t> collider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763468"/>
                  </a:ext>
                </a:extLst>
              </a:tr>
              <a:tr h="52570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TRACKER</a:t>
                      </a:r>
                    </a:p>
                  </a:txBody>
                  <a:tcPr anchor="ctr"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2028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chemeClr val="tx1"/>
                          </a:solidFill>
                          <a:latin typeface="Aptos"/>
                        </a:rPr>
                        <a:t>TPSCO 65 nm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Apto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~25 um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~10 um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~100 </a:t>
                      </a:r>
                      <a:r>
                        <a:rPr lang="en-US" sz="1200" b="1" err="1">
                          <a:solidFill>
                            <a:srgbClr val="FF0000"/>
                          </a:solidFill>
                        </a:rPr>
                        <a:t>ps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chemeClr val="tx1"/>
                          </a:solidFill>
                          <a:latin typeface="Aptos"/>
                        </a:rPr>
                        <a:t>TBD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 dirty="0" err="1">
                          <a:solidFill>
                            <a:schemeClr val="tx1"/>
                          </a:solidFill>
                          <a:latin typeface="Aptos"/>
                        </a:rPr>
                        <a:t>FCCee</a:t>
                      </a:r>
                      <a:r>
                        <a:rPr lang="en-US" sz="1200" b="0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 collider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latin typeface="Apto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81821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98657BE-38B2-499F-6DA3-998703786B76}"/>
              </a:ext>
            </a:extLst>
          </p:cNvPr>
          <p:cNvSpPr txBox="1"/>
          <p:nvPr/>
        </p:nvSpPr>
        <p:spPr>
          <a:xfrm>
            <a:off x="2315701" y="4768226"/>
            <a:ext cx="787997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Applications are becoming more demanding — driving the need for advanced CPS designs that require:</a:t>
            </a:r>
            <a:endParaRPr lang="en-US"/>
          </a:p>
        </p:txBody>
      </p:sp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7358B38C-86DE-9EC7-DDEC-D2869C114BED}"/>
              </a:ext>
            </a:extLst>
          </p:cNvPr>
          <p:cNvSpPr/>
          <p:nvPr/>
        </p:nvSpPr>
        <p:spPr>
          <a:xfrm rot="5400000">
            <a:off x="5385205" y="5243582"/>
            <a:ext cx="345186" cy="680592"/>
          </a:xfrm>
          <a:prstGeom prst="bent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Bent-Up 11">
            <a:extLst>
              <a:ext uri="{FF2B5EF4-FFF2-40B4-BE49-F238E27FC236}">
                <a16:creationId xmlns:a16="http://schemas.microsoft.com/office/drawing/2014/main" id="{DA3878CB-5990-2BE4-285C-B6ECAF634196}"/>
              </a:ext>
            </a:extLst>
          </p:cNvPr>
          <p:cNvSpPr/>
          <p:nvPr/>
        </p:nvSpPr>
        <p:spPr>
          <a:xfrm rot="5400000">
            <a:off x="5385205" y="5505279"/>
            <a:ext cx="345186" cy="680592"/>
          </a:xfrm>
          <a:prstGeom prst="bent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C19EBB0C-1562-2891-09A8-F248E73314E5}"/>
              </a:ext>
            </a:extLst>
          </p:cNvPr>
          <p:cNvSpPr/>
          <p:nvPr/>
        </p:nvSpPr>
        <p:spPr>
          <a:xfrm rot="5400000">
            <a:off x="5385204" y="5790066"/>
            <a:ext cx="345186" cy="680592"/>
          </a:xfrm>
          <a:prstGeom prst="bent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2765CF-77E8-2EA9-9F67-C5D15B3B97BD}"/>
              </a:ext>
            </a:extLst>
          </p:cNvPr>
          <p:cNvSpPr txBox="1"/>
          <p:nvPr/>
        </p:nvSpPr>
        <p:spPr>
          <a:xfrm>
            <a:off x="5986972" y="5478611"/>
            <a:ext cx="501797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ea typeface="+mn-lt"/>
                <a:cs typeface="+mn-lt"/>
              </a:rPr>
              <a:t>Smaller pixel pitch</a:t>
            </a:r>
            <a:r>
              <a:rPr lang="en-US" sz="1400">
                <a:ea typeface="+mn-lt"/>
                <a:cs typeface="+mn-lt"/>
              </a:rPr>
              <a:t> (higher spatial resolution)</a:t>
            </a:r>
            <a:endParaRPr lang="en-US" sz="1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D9AD4F-D590-4498-8538-2A2903F4913D}"/>
              </a:ext>
            </a:extLst>
          </p:cNvPr>
          <p:cNvSpPr txBox="1"/>
          <p:nvPr/>
        </p:nvSpPr>
        <p:spPr>
          <a:xfrm>
            <a:off x="5986972" y="5755701"/>
            <a:ext cx="501797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ea typeface="+mn-lt"/>
                <a:cs typeface="+mn-lt"/>
              </a:rPr>
              <a:t>Improved timing performance</a:t>
            </a:r>
            <a:endParaRPr lang="en-US" sz="1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75F94B-9D3B-3F4E-E782-EB44075653D9}"/>
              </a:ext>
            </a:extLst>
          </p:cNvPr>
          <p:cNvSpPr txBox="1"/>
          <p:nvPr/>
        </p:nvSpPr>
        <p:spPr>
          <a:xfrm>
            <a:off x="5986972" y="6032791"/>
            <a:ext cx="501797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ea typeface="+mn-lt"/>
                <a:cs typeface="+mn-lt"/>
              </a:rPr>
              <a:t>Lower power consumption</a:t>
            </a:r>
            <a:endParaRPr lang="en-US" sz="1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76B1A-FA8C-D6AF-ABE8-93275805E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 smtClean="0"/>
              <a:t>18/11/2025</a:t>
            </a:r>
            <a:endParaRPr lang="fr-FR" dirty="0"/>
          </a:p>
        </p:txBody>
      </p:sp>
      <p:sp>
        <p:nvSpPr>
          <p:cNvPr id="1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 smtClean="0"/>
              <a:t>andrei.dorokhov@iphc.cnrs.fr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586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817FF4B-1AE9-DB93-79CA-95CC95F9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" y="2267"/>
            <a:ext cx="12184530" cy="102726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ea typeface="+mj-lt"/>
                <a:cs typeface="+mj-lt"/>
              </a:rPr>
              <a:t>A Closer Look at Pixel Amplification Challenges</a:t>
            </a:r>
            <a:endParaRPr lang="en-US" b="1" dirty="0">
              <a:ea typeface="+mj-lt"/>
              <a:cs typeface="+mj-lt"/>
            </a:endParaRPr>
          </a:p>
        </p:txBody>
      </p:sp>
      <p:pic>
        <p:nvPicPr>
          <p:cNvPr id="6" name="Picture 5" descr="A diagram of a graph&#10;&#10;AI-generated content may be incorrect.">
            <a:extLst>
              <a:ext uri="{FF2B5EF4-FFF2-40B4-BE49-F238E27FC236}">
                <a16:creationId xmlns:a16="http://schemas.microsoft.com/office/drawing/2014/main" id="{B4274419-AA8B-46B2-AE15-BE4F27B68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1956425"/>
            <a:ext cx="5543550" cy="3514725"/>
          </a:xfrm>
          <a:prstGeom prst="rect">
            <a:avLst/>
          </a:prstGeom>
        </p:spPr>
      </p:pic>
      <p:pic>
        <p:nvPicPr>
          <p:cNvPr id="7" name="Picture 6" descr="A graph with pink squares and a blue square&#10;&#10;AI-generated content may be incorrect.">
            <a:extLst>
              <a:ext uri="{FF2B5EF4-FFF2-40B4-BE49-F238E27FC236}">
                <a16:creationId xmlns:a16="http://schemas.microsoft.com/office/drawing/2014/main" id="{5FC2938B-A01E-D144-EB2C-A8373BCBE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564" y="1955319"/>
            <a:ext cx="4829175" cy="3486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A0152A-C623-2B08-B906-3C8044173821}"/>
              </a:ext>
            </a:extLst>
          </p:cNvPr>
          <p:cNvSpPr txBox="1"/>
          <p:nvPr/>
        </p:nvSpPr>
        <p:spPr>
          <a:xfrm>
            <a:off x="364901" y="1244957"/>
            <a:ext cx="57310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 b="1" dirty="0">
                <a:solidFill>
                  <a:srgbClr val="0070C0"/>
                </a:solidFill>
              </a:rPr>
              <a:t>Amplifications in small (10 µm) pixels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CF3081-D3DF-D0C6-4AE0-FFF2BC9DE9EA}"/>
              </a:ext>
            </a:extLst>
          </p:cNvPr>
          <p:cNvSpPr txBox="1"/>
          <p:nvPr/>
        </p:nvSpPr>
        <p:spPr>
          <a:xfrm>
            <a:off x="7104844" y="1244957"/>
            <a:ext cx="57310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 b="1" dirty="0">
                <a:solidFill>
                  <a:srgbClr val="0070C0"/>
                </a:solidFill>
              </a:rPr>
              <a:t>Additional noise / thermal noise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00CD70-593B-7E46-3164-0CB692ADE4DC}"/>
              </a:ext>
            </a:extLst>
          </p:cNvPr>
          <p:cNvSpPr txBox="1"/>
          <p:nvPr/>
        </p:nvSpPr>
        <p:spPr>
          <a:xfrm>
            <a:off x="708338" y="5881352"/>
            <a:ext cx="53018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Issues with shrinking pixel size: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43969-5DFF-E2F9-55F6-CD59B03409CF}"/>
              </a:ext>
            </a:extLst>
          </p:cNvPr>
          <p:cNvSpPr txBox="1"/>
          <p:nvPr/>
        </p:nvSpPr>
        <p:spPr>
          <a:xfrm>
            <a:off x="4131972" y="5752563"/>
            <a:ext cx="301580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Border conditions</a:t>
            </a:r>
            <a:br>
              <a:rPr lang="en-US" dirty="0"/>
            </a:br>
            <a:r>
              <a:rPr lang="en-US" dirty="0"/>
              <a:t>Uniformity over matrix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44E722-4E31-2FFE-D8BD-83680526E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45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C46B4-63DF-1C17-0CBF-DD8668340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7094ECF-3B60-6C5B-4EE2-E30877CB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" y="2267"/>
            <a:ext cx="12184530" cy="1027261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002060"/>
                </a:solidFill>
                <a:ea typeface="+mj-lt"/>
                <a:cs typeface="+mj-lt"/>
              </a:rPr>
              <a:t>Internal Amplification as the Solution</a:t>
            </a:r>
            <a:endParaRPr lang="en-US" b="1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800A956-DFEF-6323-7186-BC4D7BD1BC7D}"/>
              </a:ext>
            </a:extLst>
          </p:cNvPr>
          <p:cNvGrpSpPr/>
          <p:nvPr/>
        </p:nvGrpSpPr>
        <p:grpSpPr>
          <a:xfrm>
            <a:off x="7979" y="1993699"/>
            <a:ext cx="6964558" cy="2573951"/>
            <a:chOff x="1255967" y="1165291"/>
            <a:chExt cx="9735088" cy="338063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F625BDF-8F08-20B8-F6C2-84ECB6A5CFB6}"/>
                </a:ext>
              </a:extLst>
            </p:cNvPr>
            <p:cNvGrpSpPr/>
            <p:nvPr/>
          </p:nvGrpSpPr>
          <p:grpSpPr>
            <a:xfrm>
              <a:off x="1255967" y="1165291"/>
              <a:ext cx="9666756" cy="2841932"/>
              <a:chOff x="610508" y="1730067"/>
              <a:chExt cx="9666756" cy="284193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A509FAE-FE52-D91C-641C-0FBA219ED746}"/>
                  </a:ext>
                </a:extLst>
              </p:cNvPr>
              <p:cNvGrpSpPr/>
              <p:nvPr/>
            </p:nvGrpSpPr>
            <p:grpSpPr>
              <a:xfrm>
                <a:off x="610508" y="1730067"/>
                <a:ext cx="4287932" cy="2347825"/>
                <a:chOff x="610508" y="1730067"/>
                <a:chExt cx="4287932" cy="2347825"/>
              </a:xfrm>
            </p:grpSpPr>
            <p:pic>
              <p:nvPicPr>
                <p:cNvPr id="2" name="Picture 1" descr="A red and blue rectangular sign&#10;&#10;AI-generated content may be incorrect.">
                  <a:extLst>
                    <a:ext uri="{FF2B5EF4-FFF2-40B4-BE49-F238E27FC236}">
                      <a16:creationId xmlns:a16="http://schemas.microsoft.com/office/drawing/2014/main" id="{33678703-7C22-5E52-8FAB-FC6C72AB19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0508" y="2787533"/>
                  <a:ext cx="4287932" cy="1290359"/>
                </a:xfrm>
                <a:prstGeom prst="rect">
                  <a:avLst/>
                </a:prstGeom>
              </p:spPr>
            </p:pic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E41BF783-A6AB-F01A-B19D-E510FF67C9A6}"/>
                    </a:ext>
                  </a:extLst>
                </p:cNvPr>
                <p:cNvGrpSpPr/>
                <p:nvPr/>
              </p:nvGrpSpPr>
              <p:grpSpPr>
                <a:xfrm>
                  <a:off x="1907786" y="1730067"/>
                  <a:ext cx="2859904" cy="1159987"/>
                  <a:chOff x="5441729" y="2309652"/>
                  <a:chExt cx="3114925" cy="2023720"/>
                </a:xfrm>
              </p:grpSpPr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CAE48762-4757-9BD1-FDAA-07F4F2D9E6F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455591" y="3196447"/>
                    <a:ext cx="481263" cy="441158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" name="Straight Arrow Connector 6">
                    <a:extLst>
                      <a:ext uri="{FF2B5EF4-FFF2-40B4-BE49-F238E27FC236}">
                        <a16:creationId xmlns:a16="http://schemas.microsoft.com/office/drawing/2014/main" id="{20822537-E0AD-49AC-6240-CB58060936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233182" y="3407887"/>
                    <a:ext cx="8965" cy="925485"/>
                  </a:xfrm>
                  <a:prstGeom prst="straightConnector1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ED88F6B8-8A29-6396-7C47-3899F0B0A75A}"/>
                      </a:ext>
                    </a:extLst>
                  </p:cNvPr>
                  <p:cNvSpPr txBox="1"/>
                  <p:nvPr/>
                </p:nvSpPr>
                <p:spPr>
                  <a:xfrm>
                    <a:off x="5441729" y="2309652"/>
                    <a:ext cx="3114925" cy="705232"/>
                  </a:xfrm>
                  <a:prstGeom prst="rect">
                    <a:avLst/>
                  </a:prstGeom>
                  <a:no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srgbClr val="002060"/>
                        </a:solidFill>
                      </a:rPr>
                      <a:t>Analog Amplifier</a:t>
                    </a:r>
                    <a:endParaRPr lang="en-US" sz="1400" b="1" dirty="0"/>
                  </a:p>
                </p:txBody>
              </p:sp>
              <p:cxnSp>
                <p:nvCxnSpPr>
                  <p:cNvPr id="11" name="Straight Arrow Connector 10">
                    <a:extLst>
                      <a:ext uri="{FF2B5EF4-FFF2-40B4-BE49-F238E27FC236}">
                        <a16:creationId xmlns:a16="http://schemas.microsoft.com/office/drawing/2014/main" id="{DB7518BD-C37A-6EA7-E0EF-B840E12A485A}"/>
                      </a:ext>
                    </a:extLst>
                  </p:cNvPr>
                  <p:cNvCxnSpPr/>
                  <p:nvPr/>
                </p:nvCxnSpPr>
                <p:spPr>
                  <a:xfrm>
                    <a:off x="6240968" y="3399629"/>
                    <a:ext cx="304799" cy="6843"/>
                  </a:xfrm>
                  <a:prstGeom prst="straightConnector1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2F91F2C-84B8-78DE-B5CA-761D0E2F8142}"/>
                    </a:ext>
                  </a:extLst>
                </p:cNvPr>
                <p:cNvSpPr/>
                <p:nvPr/>
              </p:nvSpPr>
              <p:spPr>
                <a:xfrm>
                  <a:off x="2043952" y="3254187"/>
                  <a:ext cx="1246094" cy="3675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6" name="Picture 15" descr="A red and blue rectangular sign&#10;&#10;AI-generated content may be incorrect.">
                <a:extLst>
                  <a:ext uri="{FF2B5EF4-FFF2-40B4-BE49-F238E27FC236}">
                    <a16:creationId xmlns:a16="http://schemas.microsoft.com/office/drawing/2014/main" id="{4CFA3666-F3A0-054A-A7BA-B56E4AFEF0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89332" y="2787533"/>
                <a:ext cx="4287932" cy="1290359"/>
              </a:xfrm>
              <a:prstGeom prst="rect">
                <a:avLst/>
              </a:prstGeom>
            </p:spPr>
          </p:pic>
          <p:sp>
            <p:nvSpPr>
              <p:cNvPr id="23" name="Arrow: Curved Up 22">
                <a:extLst>
                  <a:ext uri="{FF2B5EF4-FFF2-40B4-BE49-F238E27FC236}">
                    <a16:creationId xmlns:a16="http://schemas.microsoft.com/office/drawing/2014/main" id="{2A9DFBA7-A4CF-5618-1083-1AE191080F9F}"/>
                  </a:ext>
                </a:extLst>
              </p:cNvPr>
              <p:cNvSpPr/>
              <p:nvPr/>
            </p:nvSpPr>
            <p:spPr>
              <a:xfrm>
                <a:off x="2752164" y="3594847"/>
                <a:ext cx="5450541" cy="977152"/>
              </a:xfrm>
              <a:prstGeom prst="curvedUp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4DBBFB0-056A-783A-B5CD-B53B02568F3E}"/>
                </a:ext>
              </a:extLst>
            </p:cNvPr>
            <p:cNvSpPr txBox="1"/>
            <p:nvPr/>
          </p:nvSpPr>
          <p:spPr>
            <a:xfrm>
              <a:off x="3558988" y="4141692"/>
              <a:ext cx="7432067" cy="40423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ea typeface="+mn-lt"/>
                  <a:cs typeface="+mn-lt"/>
                </a:rPr>
                <a:t>Gain layer inside the pixel amplifies signal directly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1B30F14-0577-6A6A-ACE1-B7118306C575}"/>
              </a:ext>
            </a:extLst>
          </p:cNvPr>
          <p:cNvGrpSpPr/>
          <p:nvPr/>
        </p:nvGrpSpPr>
        <p:grpSpPr>
          <a:xfrm>
            <a:off x="6778455" y="4572000"/>
            <a:ext cx="4482353" cy="1093693"/>
            <a:chOff x="3307976" y="5047129"/>
            <a:chExt cx="4482353" cy="109369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CC3D7F3-04B1-7A26-BD51-D2DAB4A0383E}"/>
                </a:ext>
              </a:extLst>
            </p:cNvPr>
            <p:cNvSpPr txBox="1"/>
            <p:nvPr/>
          </p:nvSpPr>
          <p:spPr>
            <a:xfrm>
              <a:off x="3307976" y="5163671"/>
              <a:ext cx="4482353" cy="73866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rgbClr val="0070C0"/>
                  </a:solidFill>
                  <a:ea typeface="+mn-lt"/>
                  <a:cs typeface="+mn-lt"/>
                </a:rPr>
                <a:t>This allows us to:</a:t>
              </a:r>
            </a:p>
            <a:p>
              <a:pPr algn="ctr"/>
              <a:r>
                <a:rPr lang="en-US" sz="1400" b="1">
                  <a:solidFill>
                    <a:srgbClr val="0070C0"/>
                  </a:solidFill>
                </a:rPr>
                <a:t>Gain on area</a:t>
              </a:r>
            </a:p>
            <a:p>
              <a:pPr algn="ctr"/>
              <a:r>
                <a:rPr lang="en-US" sz="1400" b="1">
                  <a:solidFill>
                    <a:srgbClr val="0070C0"/>
                  </a:solidFill>
                </a:rPr>
                <a:t>Gain on power dissipation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F243C38-BF59-4099-4D80-3D8B02983BF1}"/>
                </a:ext>
              </a:extLst>
            </p:cNvPr>
            <p:cNvSpPr/>
            <p:nvPr/>
          </p:nvSpPr>
          <p:spPr>
            <a:xfrm>
              <a:off x="4249271" y="5047129"/>
              <a:ext cx="2483224" cy="10936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F5979-5822-00FD-5AC8-4AC20122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 descr="Diagram of a diagram of a physics experiment&#10;&#10;AI-generated content may be incorrect.">
            <a:extLst>
              <a:ext uri="{FF2B5EF4-FFF2-40B4-BE49-F238E27FC236}">
                <a16:creationId xmlns:a16="http://schemas.microsoft.com/office/drawing/2014/main" id="{35E93897-34EC-731F-D4D3-7DADE3EE9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356" y="1114332"/>
            <a:ext cx="4472585" cy="25761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3441A1-B913-57F4-F327-BFAA7F3F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36" t="9793" r="-749" b="-10703"/>
          <a:stretch>
            <a:fillRect/>
          </a:stretch>
        </p:blipFill>
        <p:spPr>
          <a:xfrm>
            <a:off x="775483" y="5066024"/>
            <a:ext cx="5049478" cy="12014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24CF94A-9069-C538-0A26-8543A68AB2B5}"/>
              </a:ext>
            </a:extLst>
          </p:cNvPr>
          <p:cNvSpPr txBox="1"/>
          <p:nvPr/>
        </p:nvSpPr>
        <p:spPr>
          <a:xfrm>
            <a:off x="225379" y="1191295"/>
            <a:ext cx="67506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 b="1" dirty="0">
                <a:solidFill>
                  <a:srgbClr val="0070C0"/>
                </a:solidFill>
              </a:rPr>
              <a:t>In-silicon amplification =&gt; no need for electronic amplifier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DA205D-3D60-7A26-7C2E-54EF73B730ED}"/>
              </a:ext>
            </a:extLst>
          </p:cNvPr>
          <p:cNvSpPr txBox="1"/>
          <p:nvPr/>
        </p:nvSpPr>
        <p:spPr>
          <a:xfrm>
            <a:off x="10517745" y="1324404"/>
            <a:ext cx="16742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&gt;200kV/cm</a:t>
            </a:r>
          </a:p>
        </p:txBody>
      </p:sp>
    </p:spTree>
    <p:extLst>
      <p:ext uri="{BB962C8B-B14F-4D97-AF65-F5344CB8AC3E}">
        <p14:creationId xmlns:p14="http://schemas.microsoft.com/office/powerpoint/2010/main" val="1182158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456" y="3679230"/>
            <a:ext cx="2078747" cy="2709596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93420" y="93201"/>
            <a:ext cx="10956768" cy="388620"/>
          </a:xfrm>
        </p:spPr>
        <p:txBody>
          <a:bodyPr>
            <a:noAutofit/>
          </a:bodyPr>
          <a:lstStyle/>
          <a:p>
            <a:pPr algn="ctr"/>
            <a:r>
              <a:rPr lang="en-US" altLang="en-US" sz="2400" b="1" i="1" dirty="0" smtClean="0">
                <a:latin typeface="Comic Sans MS" panose="030F0702030302020204" pitchFamily="66" charset="0"/>
              </a:rPr>
              <a:t>Sensor requirements for trackers in future experiments/upgrades</a:t>
            </a:r>
            <a:endParaRPr lang="en-US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DEB-67C5-4E25-97C1-B73AF8D04D98}" type="slidenum">
              <a:rPr lang="fr-FR" smtClean="0"/>
              <a:t>2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18/11/2025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andrei.dorokhov@iphc.cnrs.fr</a:t>
            </a:r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020042"/>
              </p:ext>
            </p:extLst>
          </p:nvPr>
        </p:nvGraphicFramePr>
        <p:xfrm>
          <a:off x="393985" y="826465"/>
          <a:ext cx="7695556" cy="3609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965">
                  <a:extLst>
                    <a:ext uri="{9D8B030D-6E8A-4147-A177-3AD203B41FA5}">
                      <a16:colId xmlns:a16="http://schemas.microsoft.com/office/drawing/2014/main" val="2301769324"/>
                    </a:ext>
                  </a:extLst>
                </a:gridCol>
                <a:gridCol w="1290974">
                  <a:extLst>
                    <a:ext uri="{9D8B030D-6E8A-4147-A177-3AD203B41FA5}">
                      <a16:colId xmlns:a16="http://schemas.microsoft.com/office/drawing/2014/main" val="2570484297"/>
                    </a:ext>
                  </a:extLst>
                </a:gridCol>
                <a:gridCol w="1524581">
                  <a:extLst>
                    <a:ext uri="{9D8B030D-6E8A-4147-A177-3AD203B41FA5}">
                      <a16:colId xmlns:a16="http://schemas.microsoft.com/office/drawing/2014/main" val="4267466658"/>
                    </a:ext>
                  </a:extLst>
                </a:gridCol>
                <a:gridCol w="1410690">
                  <a:extLst>
                    <a:ext uri="{9D8B030D-6E8A-4147-A177-3AD203B41FA5}">
                      <a16:colId xmlns:a16="http://schemas.microsoft.com/office/drawing/2014/main" val="3807704249"/>
                    </a:ext>
                  </a:extLst>
                </a:gridCol>
                <a:gridCol w="1584346">
                  <a:extLst>
                    <a:ext uri="{9D8B030D-6E8A-4147-A177-3AD203B41FA5}">
                      <a16:colId xmlns:a16="http://schemas.microsoft.com/office/drawing/2014/main" val="167229672"/>
                    </a:ext>
                  </a:extLst>
                </a:gridCol>
              </a:tblGrid>
              <a:tr h="616173">
                <a:tc>
                  <a:txBody>
                    <a:bodyPr/>
                    <a:lstStyle/>
                    <a:p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Spatial resolution, </a:t>
                      </a:r>
                      <a:r>
                        <a:rPr lang="en-US" sz="1600" noProof="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600" noProof="0" dirty="0" smtClean="0"/>
                        <a:t>m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Consumption,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err="1" smtClean="0"/>
                        <a:t>mW</a:t>
                      </a:r>
                      <a:r>
                        <a:rPr lang="en-US" sz="1600" noProof="0" dirty="0" smtClean="0"/>
                        <a:t>/cm</a:t>
                      </a:r>
                      <a:r>
                        <a:rPr lang="en-US" sz="1600" baseline="30000" noProof="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Time resolution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Limit on FE power current,</a:t>
                      </a:r>
                      <a:r>
                        <a:rPr lang="en-US" sz="1600" baseline="0" noProof="0" dirty="0" smtClean="0"/>
                        <a:t> </a:t>
                      </a:r>
                      <a:r>
                        <a:rPr lang="en-US" sz="1600" baseline="0" noProof="0" dirty="0" err="1" smtClean="0"/>
                        <a:t>nA</a:t>
                      </a:r>
                      <a:endParaRPr lang="en-US" sz="1600" baseline="30000" noProof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354907"/>
                  </a:ext>
                </a:extLst>
              </a:tr>
              <a:tr h="569393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ALICE3 tracker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10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20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rgbClr val="C00000"/>
                          </a:solidFill>
                        </a:rPr>
                        <a:t>100 ns</a:t>
                      </a:r>
                      <a:endParaRPr lang="en-US" sz="1600" noProof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rgbClr val="C00000"/>
                          </a:solidFill>
                        </a:rPr>
                        <a:t>80</a:t>
                      </a:r>
                      <a:endParaRPr lang="en-US" sz="1600" noProof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723543"/>
                  </a:ext>
                </a:extLst>
              </a:tr>
              <a:tr h="479971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CBM Micro Vertex</a:t>
                      </a:r>
                    </a:p>
                    <a:p>
                      <a:r>
                        <a:rPr lang="en-US" sz="1600" noProof="0" dirty="0" smtClean="0"/>
                        <a:t>Detector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5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50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~25 ns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50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864914"/>
                  </a:ext>
                </a:extLst>
              </a:tr>
              <a:tr h="479971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BELLE II  </a:t>
                      </a:r>
                      <a:r>
                        <a:rPr lang="fr-FR" sz="1600" dirty="0" err="1" smtClean="0"/>
                        <a:t>VerteX</a:t>
                      </a:r>
                      <a:r>
                        <a:rPr lang="fr-FR" sz="1600" dirty="0" smtClean="0"/>
                        <a:t> Detector 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15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50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~ 1 ns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450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458957"/>
                  </a:ext>
                </a:extLst>
              </a:tr>
              <a:tr h="479971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LHCb Upstream Tracker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10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100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 20 ns (1us)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400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548610"/>
                  </a:ext>
                </a:extLst>
              </a:tr>
              <a:tr h="479971">
                <a:tc>
                  <a:txBody>
                    <a:bodyPr/>
                    <a:lstStyle/>
                    <a:p>
                      <a:r>
                        <a:rPr lang="en-US" sz="1600" noProof="0" dirty="0" err="1" smtClean="0"/>
                        <a:t>FCCee</a:t>
                      </a:r>
                      <a:r>
                        <a:rPr lang="en-US" sz="1600" noProof="0" dirty="0" smtClean="0"/>
                        <a:t> VT</a:t>
                      </a:r>
                      <a:r>
                        <a:rPr lang="en-US" sz="1600" baseline="0" noProof="0" dirty="0" smtClean="0"/>
                        <a:t>/</a:t>
                      </a:r>
                      <a:r>
                        <a:rPr lang="en-US" sz="1600" noProof="0" dirty="0" smtClean="0"/>
                        <a:t>PID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10 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20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rgbClr val="C00000"/>
                          </a:solidFill>
                        </a:rPr>
                        <a:t>1 ns /</a:t>
                      </a:r>
                      <a:r>
                        <a:rPr lang="en-US" sz="1600" baseline="0" noProof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noProof="0" dirty="0" smtClean="0">
                          <a:solidFill>
                            <a:srgbClr val="C00000"/>
                          </a:solidFill>
                        </a:rPr>
                        <a:t>100ps</a:t>
                      </a:r>
                      <a:endParaRPr lang="en-US" sz="1600" noProof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rgbClr val="C00000"/>
                          </a:solidFill>
                        </a:rPr>
                        <a:t>80</a:t>
                      </a:r>
                      <a:endParaRPr lang="en-US" sz="1600" noProof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5496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898979" y="4497509"/>
            <a:ext cx="36792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b="1" i="1" dirty="0" smtClean="0">
                <a:latin typeface="Comic Sans MS" panose="030F0702030302020204" pitchFamily="66" charset="0"/>
              </a:rPr>
              <a:t>Assumptions: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en-US" sz="1400" b="1" i="1" dirty="0" smtClean="0">
                <a:latin typeface="Comic Sans MS" panose="030F0702030302020204" pitchFamily="66" charset="0"/>
              </a:rPr>
              <a:t>Expected pitch = </a:t>
            </a:r>
            <a:r>
              <a:rPr lang="en-US" altLang="en-US" sz="1400" b="1" i="1" dirty="0" err="1" smtClean="0">
                <a:latin typeface="Comic Sans MS" panose="030F0702030302020204" pitchFamily="66" charset="0"/>
              </a:rPr>
              <a:t>sqrt</a:t>
            </a:r>
            <a:r>
              <a:rPr lang="en-US" altLang="en-US" sz="1400" b="1" i="1" dirty="0" smtClean="0">
                <a:latin typeface="Comic Sans MS" panose="030F0702030302020204" pitchFamily="66" charset="0"/>
              </a:rPr>
              <a:t>(12)*resolution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i="1" dirty="0" smtClean="0">
                <a:latin typeface="Comic Sans MS" panose="030F0702030302020204" pitchFamily="66" charset="0"/>
              </a:rPr>
              <a:t>FE current is </a:t>
            </a:r>
            <a:r>
              <a:rPr lang="en-US" sz="1400" b="1" dirty="0" smtClean="0">
                <a:latin typeface="Comic Sans MS" panose="030F0702030302020204" pitchFamily="66" charset="0"/>
              </a:rPr>
              <a:t>50% of total current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>
                <a:latin typeface="Comic Sans MS" panose="030F0702030302020204" pitchFamily="66" charset="0"/>
              </a:rPr>
              <a:t>Power ~1.5V</a:t>
            </a:r>
            <a:endParaRPr 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Virage 7"/>
          <p:cNvSpPr/>
          <p:nvPr/>
        </p:nvSpPr>
        <p:spPr>
          <a:xfrm flipV="1">
            <a:off x="2423365" y="4608660"/>
            <a:ext cx="530108" cy="60023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3" name="Virage 32"/>
          <p:cNvSpPr/>
          <p:nvPr/>
        </p:nvSpPr>
        <p:spPr>
          <a:xfrm rot="16200000" flipV="1">
            <a:off x="6450749" y="4543012"/>
            <a:ext cx="674702" cy="53239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22301" y="4809207"/>
            <a:ext cx="23698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Same current, but 3 orders of timing:</a:t>
            </a:r>
          </a:p>
          <a:p>
            <a:r>
              <a:rPr lang="en-US" sz="1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What technology for analogue front end?</a:t>
            </a:r>
          </a:p>
        </p:txBody>
      </p:sp>
      <p:sp>
        <p:nvSpPr>
          <p:cNvPr id="11" name="Flèche vers le bas 10"/>
          <p:cNvSpPr/>
          <p:nvPr/>
        </p:nvSpPr>
        <p:spPr>
          <a:xfrm>
            <a:off x="8013081" y="5702242"/>
            <a:ext cx="370590" cy="43413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8421220" y="709598"/>
            <a:ext cx="34328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i="1" dirty="0" smtClean="0">
                <a:latin typeface="Comic Sans MS" panose="030F0702030302020204" pitchFamily="66" charset="0"/>
              </a:rPr>
              <a:t>CMOS pixels (MAPS) used as </a:t>
            </a:r>
            <a:r>
              <a:rPr lang="en-US" altLang="en-US" b="1" i="1" dirty="0" smtClean="0">
                <a:latin typeface="Comic Sans MS" panose="030F0702030302020204" pitchFamily="66" charset="0"/>
              </a:rPr>
              <a:t>sensor</a:t>
            </a:r>
          </a:p>
          <a:p>
            <a:endParaRPr lang="en-US" altLang="en-US" sz="2000" b="1" i="1" dirty="0" smtClean="0">
              <a:latin typeface="Comic Sans MS" panose="030F0702030302020204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400" b="1" i="1" dirty="0">
                <a:latin typeface="Comic Sans MS" panose="030F0702030302020204" pitchFamily="66" charset="0"/>
              </a:rPr>
              <a:t>Low material budget (&lt;1 % </a:t>
            </a:r>
            <a:r>
              <a:rPr lang="en-US" sz="1400" b="1" i="1" dirty="0" smtClean="0">
                <a:latin typeface="Comic Sans MS" panose="030F0702030302020204" pitchFamily="66" charset="0"/>
              </a:rPr>
              <a:t>X0/layer)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400" b="1" i="1" dirty="0" smtClean="0">
                <a:latin typeface="Comic Sans MS" panose="030F0702030302020204" pitchFamily="66" charset="0"/>
              </a:rPr>
              <a:t>High </a:t>
            </a:r>
            <a:r>
              <a:rPr lang="en-US" sz="1400" b="1" i="1" dirty="0">
                <a:latin typeface="Comic Sans MS" panose="030F0702030302020204" pitchFamily="66" charset="0"/>
              </a:rPr>
              <a:t>granularity, enabling excellent spatial resolution (&lt;10 </a:t>
            </a:r>
            <a:r>
              <a:rPr lang="en-US" sz="1400" b="1" i="1" dirty="0" smtClean="0">
                <a:latin typeface="Comic Sans MS" panose="030F0702030302020204" pitchFamily="66" charset="0"/>
              </a:rPr>
              <a:t>µm)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400" b="1" i="1" dirty="0" smtClean="0">
                <a:latin typeface="Comic Sans MS" panose="030F0702030302020204" pitchFamily="66" charset="0"/>
              </a:rPr>
              <a:t>Low </a:t>
            </a:r>
            <a:r>
              <a:rPr lang="en-US" sz="1400" b="1" i="1" dirty="0">
                <a:latin typeface="Comic Sans MS" panose="030F0702030302020204" pitchFamily="66" charset="0"/>
              </a:rPr>
              <a:t>fabrication </a:t>
            </a:r>
            <a:r>
              <a:rPr lang="en-US" sz="1400" b="1" i="1" dirty="0" smtClean="0">
                <a:latin typeface="Comic Sans MS" panose="030F0702030302020204" pitchFamily="66" charset="0"/>
              </a:rPr>
              <a:t>cost, </a:t>
            </a:r>
            <a:r>
              <a:rPr lang="en-US" sz="1400" b="1" i="1" dirty="0">
                <a:latin typeface="Comic Sans MS" panose="030F0702030302020204" pitchFamily="66" charset="0"/>
              </a:rPr>
              <a:t>CMOS technology</a:t>
            </a:r>
            <a:r>
              <a:rPr lang="en-US" sz="1400" b="1" i="1" dirty="0" smtClean="0">
                <a:latin typeface="Comic Sans MS" panose="030F0702030302020204" pitchFamily="66" charset="0"/>
              </a:rPr>
              <a:t> </a:t>
            </a:r>
            <a:endParaRPr lang="en-US" sz="1400" b="1" i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55236" y="3235473"/>
            <a:ext cx="2910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rgbClr val="43682A"/>
                </a:solidFill>
                <a:latin typeface="Comic Sans MS" panose="030F0702030302020204" pitchFamily="66" charset="0"/>
              </a:rPr>
              <a:t>Image of one pixel containing sensing element (</a:t>
            </a:r>
            <a:r>
              <a:rPr lang="en-US" sz="1200" b="1" i="1" dirty="0" err="1">
                <a:solidFill>
                  <a:srgbClr val="43682A"/>
                </a:solidFill>
                <a:latin typeface="Comic Sans MS" panose="030F0702030302020204" pitchFamily="66" charset="0"/>
              </a:rPr>
              <a:t>Nwell</a:t>
            </a:r>
            <a:r>
              <a:rPr lang="en-US" sz="1200" b="1" i="1" dirty="0">
                <a:solidFill>
                  <a:srgbClr val="43682A"/>
                </a:solidFill>
                <a:latin typeface="Comic Sans MS" panose="030F0702030302020204" pitchFamily="66" charset="0"/>
              </a:rPr>
              <a:t> diode) and CMOS circuit, FE and readout</a:t>
            </a:r>
            <a:endParaRPr lang="fr-FR" sz="1200" dirty="0">
              <a:solidFill>
                <a:srgbClr val="4368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174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80484" y="57951"/>
            <a:ext cx="10956768" cy="398020"/>
          </a:xfrm>
        </p:spPr>
        <p:txBody>
          <a:bodyPr>
            <a:noAutofit/>
          </a:bodyPr>
          <a:lstStyle/>
          <a:p>
            <a:pPr algn="ctr"/>
            <a:r>
              <a:rPr lang="en-US" altLang="en-US" sz="2400" b="1" i="1" dirty="0" smtClean="0">
                <a:latin typeface="Comic Sans MS" panose="030F0702030302020204" pitchFamily="66" charset="0"/>
              </a:rPr>
              <a:t>Typical FE in MAPS</a:t>
            </a:r>
            <a:endParaRPr lang="en-US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414356" y="1005847"/>
            <a:ext cx="107235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altLang="en-US" sz="2000" smtClean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 smtClean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DEB-67C5-4E25-97C1-B73AF8D04D98}" type="slidenum">
              <a:rPr lang="fr-FR" smtClean="0"/>
              <a:t>3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18/11/2025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andrei.dorokhov@iphc.cnrs.fr</a:t>
            </a:r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380640" y="639865"/>
            <a:ext cx="702324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CBM </a:t>
            </a:r>
            <a:r>
              <a:rPr lang="en-US" sz="1400" dirty="0"/>
              <a:t>Micro </a:t>
            </a:r>
            <a:r>
              <a:rPr lang="en-US" sz="1400" dirty="0" smtClean="0"/>
              <a:t>Vertex Detector, real example, MIMOSIS2 chip: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Sensor thickness: ~O (10um) -&gt; sensor signal ~ 800 – 2000e and due to charge sharing we need to detect &lt;200 e signal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Input capacitance ~ </a:t>
            </a:r>
            <a:r>
              <a:rPr lang="en-US" sz="1400" b="1" dirty="0" smtClean="0"/>
              <a:t>4 </a:t>
            </a:r>
            <a:r>
              <a:rPr lang="en-US" sz="1400" b="1" dirty="0" err="1" smtClean="0"/>
              <a:t>fF</a:t>
            </a:r>
            <a:r>
              <a:rPr lang="en-US" sz="1400" b="1" dirty="0" smtClean="0"/>
              <a:t> </a:t>
            </a:r>
            <a:r>
              <a:rPr lang="en-US" sz="1400" dirty="0" smtClean="0"/>
              <a:t>-&gt;    </a:t>
            </a:r>
            <a:r>
              <a:rPr lang="en-US" sz="1400" b="1" dirty="0" smtClean="0">
                <a:solidFill>
                  <a:srgbClr val="C00000"/>
                </a:solidFill>
              </a:rPr>
              <a:t>~8 mV</a:t>
            </a:r>
            <a:r>
              <a:rPr lang="en-US" sz="1400" dirty="0"/>
              <a:t> </a:t>
            </a:r>
            <a:r>
              <a:rPr lang="en-US" sz="1400" dirty="0" smtClean="0"/>
              <a:t>    ~</a:t>
            </a:r>
            <a:r>
              <a:rPr lang="en-US" sz="1400" dirty="0"/>
              <a:t>O </a:t>
            </a:r>
            <a:r>
              <a:rPr lang="en-US" sz="1400" b="1" dirty="0"/>
              <a:t>(</a:t>
            </a:r>
            <a:r>
              <a:rPr lang="en-US" sz="1400" b="1" dirty="0" smtClean="0"/>
              <a:t>10mV)</a:t>
            </a:r>
            <a:r>
              <a:rPr lang="en-US" sz="1400" dirty="0" smtClean="0"/>
              <a:t>   input should be detected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For input of discriminator we need  </a:t>
            </a:r>
            <a:r>
              <a:rPr lang="en-US" sz="1400" b="1" dirty="0" smtClean="0">
                <a:solidFill>
                  <a:srgbClr val="C00000"/>
                </a:solidFill>
              </a:rPr>
              <a:t>~300 mV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smtClean="0"/>
              <a:t> , ~O </a:t>
            </a:r>
            <a:r>
              <a:rPr lang="en-US" sz="1400" b="1" dirty="0" smtClean="0"/>
              <a:t>(</a:t>
            </a:r>
            <a:r>
              <a:rPr lang="en-US" sz="1400" b="1" dirty="0"/>
              <a:t>3</a:t>
            </a:r>
            <a:r>
              <a:rPr lang="en-US" sz="1400" b="1" dirty="0" smtClean="0"/>
              <a:t>00mV)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4265547" y="1855919"/>
            <a:ext cx="249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FE voltage gain ~ 30</a:t>
            </a:r>
            <a:endParaRPr lang="fr-FR" sz="2000" dirty="0"/>
          </a:p>
        </p:txBody>
      </p:sp>
      <p:sp>
        <p:nvSpPr>
          <p:cNvPr id="8" name="Rectangle 7"/>
          <p:cNvSpPr/>
          <p:nvPr/>
        </p:nvSpPr>
        <p:spPr>
          <a:xfrm>
            <a:off x="739752" y="2271477"/>
            <a:ext cx="7658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43682A"/>
                </a:solidFill>
              </a:rPr>
              <a:t>What if we would have 30 times more charge at the sensor?</a:t>
            </a:r>
          </a:p>
          <a:p>
            <a:r>
              <a:rPr lang="en-US" b="1" dirty="0" smtClean="0">
                <a:solidFill>
                  <a:srgbClr val="43682A"/>
                </a:solidFill>
              </a:rPr>
              <a:t>We would no need FE at all (assuming input capacitance not changed much) …</a:t>
            </a:r>
            <a:endParaRPr lang="fr-FR" b="1" dirty="0">
              <a:solidFill>
                <a:srgbClr val="43682A"/>
              </a:solidFill>
            </a:endParaRPr>
          </a:p>
        </p:txBody>
      </p:sp>
      <p:sp>
        <p:nvSpPr>
          <p:cNvPr id="27" name="Flèche vers le bas 26"/>
          <p:cNvSpPr/>
          <p:nvPr/>
        </p:nvSpPr>
        <p:spPr>
          <a:xfrm>
            <a:off x="5654207" y="2953568"/>
            <a:ext cx="352338" cy="319516"/>
          </a:xfrm>
          <a:prstGeom prst="downArrow">
            <a:avLst/>
          </a:prstGeom>
          <a:solidFill>
            <a:srgbClr val="4368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39752" y="3273084"/>
            <a:ext cx="112060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i="1" dirty="0">
                <a:latin typeface="Comic Sans MS" panose="030F0702030302020204" pitchFamily="66" charset="0"/>
              </a:rPr>
              <a:t>Avalanche </a:t>
            </a:r>
            <a:r>
              <a:rPr lang="en-US" altLang="en-US" sz="2000" b="1" i="1" dirty="0" smtClean="0">
                <a:latin typeface="Comic Sans MS" panose="030F0702030302020204" pitchFamily="66" charset="0"/>
              </a:rPr>
              <a:t>diodes can be used to multiply number of charges at the sensing node</a:t>
            </a:r>
          </a:p>
          <a:p>
            <a:r>
              <a:rPr lang="en-US" altLang="en-US" sz="2000" b="1" i="1" dirty="0">
                <a:latin typeface="Comic Sans MS" panose="030F0702030302020204" pitchFamily="66" charset="0"/>
              </a:rPr>
              <a:t>Can we implement them in </a:t>
            </a:r>
            <a:r>
              <a:rPr lang="en-US" altLang="en-US" sz="2000" b="1" i="1" dirty="0" smtClean="0">
                <a:latin typeface="Comic Sans MS" panose="030F0702030302020204" pitchFamily="66" charset="0"/>
              </a:rPr>
              <a:t>MAPS</a:t>
            </a:r>
            <a:r>
              <a:rPr lang="en-US" altLang="en-US" sz="2000" b="1" i="1" dirty="0">
                <a:latin typeface="Comic Sans MS" panose="030F0702030302020204" pitchFamily="66" charset="0"/>
              </a:rPr>
              <a:t> </a:t>
            </a:r>
            <a:r>
              <a:rPr lang="en-US" altLang="en-US" sz="2000" b="1" i="1" dirty="0" smtClean="0">
                <a:latin typeface="Comic Sans MS" panose="030F0702030302020204" pitchFamily="66" charset="0"/>
              </a:rPr>
              <a:t>and what are the performances? </a:t>
            </a:r>
            <a:r>
              <a:rPr lang="en-US" altLang="en-US" sz="2000" b="1" i="1" dirty="0" smtClean="0">
                <a:latin typeface="Comic Sans MS" panose="030F0702030302020204" pitchFamily="66" charset="0"/>
              </a:rPr>
              <a:t>-&gt; APICS project</a:t>
            </a:r>
            <a:endParaRPr lang="en-US" altLang="en-US" sz="2800" b="1" i="1" dirty="0">
              <a:latin typeface="Comic Sans MS" panose="030F0702030302020204" pitchFamily="66" charset="0"/>
            </a:endParaRPr>
          </a:p>
        </p:txBody>
      </p:sp>
      <p:sp>
        <p:nvSpPr>
          <p:cNvPr id="13" name="Virage 12"/>
          <p:cNvSpPr/>
          <p:nvPr/>
        </p:nvSpPr>
        <p:spPr>
          <a:xfrm flipV="1">
            <a:off x="3707830" y="1796912"/>
            <a:ext cx="368870" cy="38471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4725134"/>
            <a:ext cx="92521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43682A"/>
                </a:solidFill>
              </a:rPr>
              <a:t>Simulate APD test structures, propose options for prototyping</a:t>
            </a:r>
            <a:endParaRPr lang="en-US" sz="2000" b="1" dirty="0">
              <a:solidFill>
                <a:srgbClr val="43682A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43682A"/>
                </a:solidFill>
              </a:rPr>
              <a:t>Implement them in silicon, prepare for tests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i="1" dirty="0" smtClean="0"/>
              <a:t>Measure and compare with simulations:</a:t>
            </a:r>
            <a:r>
              <a:rPr lang="en-US" sz="2000" i="1" dirty="0"/>
              <a:t> v</a:t>
            </a:r>
            <a:r>
              <a:rPr lang="en-US" sz="2000" i="1" dirty="0" smtClean="0"/>
              <a:t>erify that we can match the required performances, make optimizations …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i="1" dirty="0" smtClean="0"/>
              <a:t>Design complete pixel circuit with digital readout and characterize it in tests</a:t>
            </a:r>
          </a:p>
        </p:txBody>
      </p:sp>
      <p:grpSp>
        <p:nvGrpSpPr>
          <p:cNvPr id="17" name="Group 13">
            <a:extLst>
              <a:ext uri="{FF2B5EF4-FFF2-40B4-BE49-F238E27FC236}">
                <a16:creationId xmlns:a16="http://schemas.microsoft.com/office/drawing/2014/main" id="{AA509FAE-FE52-D91C-641C-0FBA219ED746}"/>
              </a:ext>
            </a:extLst>
          </p:cNvPr>
          <p:cNvGrpSpPr/>
          <p:nvPr/>
        </p:nvGrpSpPr>
        <p:grpSpPr>
          <a:xfrm>
            <a:off x="7632736" y="831275"/>
            <a:ext cx="1908299" cy="1218712"/>
            <a:chOff x="526205" y="1818860"/>
            <a:chExt cx="4372235" cy="2259032"/>
          </a:xfrm>
        </p:grpSpPr>
        <p:pic>
          <p:nvPicPr>
            <p:cNvPr id="20" name="Picture 1" descr="A red and blue rectangular sign&#10;&#10;AI-generated content may be incorrect.">
              <a:extLst>
                <a:ext uri="{FF2B5EF4-FFF2-40B4-BE49-F238E27FC236}">
                  <a16:creationId xmlns:a16="http://schemas.microsoft.com/office/drawing/2014/main" id="{33678703-7C22-5E52-8FAB-FC6C72AB1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508" y="2787533"/>
              <a:ext cx="4287932" cy="1290359"/>
            </a:xfrm>
            <a:prstGeom prst="rect">
              <a:avLst/>
            </a:prstGeom>
          </p:spPr>
        </p:pic>
        <p:grpSp>
          <p:nvGrpSpPr>
            <p:cNvPr id="21" name="Group 11">
              <a:extLst>
                <a:ext uri="{FF2B5EF4-FFF2-40B4-BE49-F238E27FC236}">
                  <a16:creationId xmlns:a16="http://schemas.microsoft.com/office/drawing/2014/main" id="{E41BF783-A6AB-F01A-B19D-E510FF67C9A6}"/>
                </a:ext>
              </a:extLst>
            </p:cNvPr>
            <p:cNvGrpSpPr/>
            <p:nvPr/>
          </p:nvGrpSpPr>
          <p:grpSpPr>
            <a:xfrm>
              <a:off x="526205" y="1818860"/>
              <a:ext cx="2859904" cy="1071195"/>
              <a:chOff x="3936951" y="2464560"/>
              <a:chExt cx="3114925" cy="1868812"/>
            </a:xfrm>
          </p:grpSpPr>
          <p:sp>
            <p:nvSpPr>
              <p:cNvPr id="23" name="Isosceles Triangle 4">
                <a:extLst>
                  <a:ext uri="{FF2B5EF4-FFF2-40B4-BE49-F238E27FC236}">
                    <a16:creationId xmlns:a16="http://schemas.microsoft.com/office/drawing/2014/main" id="{CAE48762-4757-9BD1-FDAA-07F4F2D9E6FF}"/>
                  </a:ext>
                </a:extLst>
              </p:cNvPr>
              <p:cNvSpPr/>
              <p:nvPr/>
            </p:nvSpPr>
            <p:spPr>
              <a:xfrm rot="5400000">
                <a:off x="6455591" y="3196447"/>
                <a:ext cx="481263" cy="441158"/>
              </a:xfrm>
              <a:prstGeom prst="triangl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Arrow Connector 6">
                <a:extLst>
                  <a:ext uri="{FF2B5EF4-FFF2-40B4-BE49-F238E27FC236}">
                    <a16:creationId xmlns:a16="http://schemas.microsoft.com/office/drawing/2014/main" id="{20822537-E0AD-49AC-6240-CB58060936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33182" y="3407887"/>
                <a:ext cx="8965" cy="925485"/>
              </a:xfrm>
              <a:prstGeom prst="straightConnector1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8">
                <a:extLst>
                  <a:ext uri="{FF2B5EF4-FFF2-40B4-BE49-F238E27FC236}">
                    <a16:creationId xmlns:a16="http://schemas.microsoft.com/office/drawing/2014/main" id="{ED88F6B8-8A29-6396-7C47-3899F0B0A75A}"/>
                  </a:ext>
                </a:extLst>
              </p:cNvPr>
              <p:cNvSpPr txBox="1"/>
              <p:nvPr/>
            </p:nvSpPr>
            <p:spPr>
              <a:xfrm>
                <a:off x="3936951" y="2464560"/>
                <a:ext cx="3114925" cy="846006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100" b="1" dirty="0">
                    <a:solidFill>
                      <a:srgbClr val="002060"/>
                    </a:solidFill>
                  </a:rPr>
                  <a:t>Analog Amplifier</a:t>
                </a:r>
                <a:endParaRPr lang="en-US" sz="1100" b="1" dirty="0"/>
              </a:p>
            </p:txBody>
          </p:sp>
          <p:cxnSp>
            <p:nvCxnSpPr>
              <p:cNvPr id="26" name="Straight Arrow Connector 10">
                <a:extLst>
                  <a:ext uri="{FF2B5EF4-FFF2-40B4-BE49-F238E27FC236}">
                    <a16:creationId xmlns:a16="http://schemas.microsoft.com/office/drawing/2014/main" id="{DB7518BD-C37A-6EA7-E0EF-B840E12A485A}"/>
                  </a:ext>
                </a:extLst>
              </p:cNvPr>
              <p:cNvCxnSpPr/>
              <p:nvPr/>
            </p:nvCxnSpPr>
            <p:spPr>
              <a:xfrm>
                <a:off x="6240968" y="3399629"/>
                <a:ext cx="304799" cy="6843"/>
              </a:xfrm>
              <a:prstGeom prst="straightConnector1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F91F2C-84B8-78DE-B5CA-761D0E2F8142}"/>
                </a:ext>
              </a:extLst>
            </p:cNvPr>
            <p:cNvSpPr/>
            <p:nvPr/>
          </p:nvSpPr>
          <p:spPr>
            <a:xfrm>
              <a:off x="2043952" y="3254187"/>
              <a:ext cx="1246094" cy="3675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5" descr="A red and blue rectangular sign&#10;&#10;AI-generated content may be incorrect.">
            <a:extLst>
              <a:ext uri="{FF2B5EF4-FFF2-40B4-BE49-F238E27FC236}">
                <a16:creationId xmlns:a16="http://schemas.microsoft.com/office/drawing/2014/main" id="{4CFA3666-F3A0-054A-A7BA-B56E4AFEF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7164" y="1353859"/>
            <a:ext cx="1871504" cy="696128"/>
          </a:xfrm>
          <a:prstGeom prst="rect">
            <a:avLst/>
          </a:prstGeom>
        </p:spPr>
      </p:pic>
      <p:sp>
        <p:nvSpPr>
          <p:cNvPr id="19" name="Arrow: Curved Up 22">
            <a:extLst>
              <a:ext uri="{FF2B5EF4-FFF2-40B4-BE49-F238E27FC236}">
                <a16:creationId xmlns:a16="http://schemas.microsoft.com/office/drawing/2014/main" id="{2A9DFBA7-A4CF-5618-1083-1AE191080F9F}"/>
              </a:ext>
            </a:extLst>
          </p:cNvPr>
          <p:cNvSpPr/>
          <p:nvPr/>
        </p:nvSpPr>
        <p:spPr>
          <a:xfrm>
            <a:off x="8552893" y="1713805"/>
            <a:ext cx="2378934" cy="567321"/>
          </a:xfrm>
          <a:prstGeom prst="curved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26">
            <a:extLst>
              <a:ext uri="{FF2B5EF4-FFF2-40B4-BE49-F238E27FC236}">
                <a16:creationId xmlns:a16="http://schemas.microsoft.com/office/drawing/2014/main" id="{24DBBFB0-056A-783A-B5CD-B53B02568F3E}"/>
              </a:ext>
            </a:extLst>
          </p:cNvPr>
          <p:cNvSpPr txBox="1"/>
          <p:nvPr/>
        </p:nvSpPr>
        <p:spPr>
          <a:xfrm>
            <a:off x="8594115" y="2268152"/>
            <a:ext cx="3089502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Gain layer inside the pixel amplifies </a:t>
            </a:r>
            <a:r>
              <a:rPr lang="en-US" sz="1100" b="1" dirty="0" smtClean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signal ~x 30</a:t>
            </a:r>
            <a:endParaRPr lang="en-US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8737" y="1007990"/>
            <a:ext cx="353568" cy="209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ED88F6B8-8A29-6396-7C47-3899F0B0A75A}"/>
              </a:ext>
            </a:extLst>
          </p:cNvPr>
          <p:cNvSpPr txBox="1"/>
          <p:nvPr/>
        </p:nvSpPr>
        <p:spPr>
          <a:xfrm>
            <a:off x="9011024" y="781558"/>
            <a:ext cx="1050371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 smtClean="0">
                <a:solidFill>
                  <a:srgbClr val="002060"/>
                </a:solidFill>
              </a:rPr>
              <a:t>Discriminator</a:t>
            </a:r>
            <a:endParaRPr lang="en-US" sz="1100" b="1" dirty="0"/>
          </a:p>
        </p:txBody>
      </p:sp>
      <p:cxnSp>
        <p:nvCxnSpPr>
          <p:cNvPr id="29" name="Straight Arrow Connector 10">
            <a:extLst>
              <a:ext uri="{FF2B5EF4-FFF2-40B4-BE49-F238E27FC236}">
                <a16:creationId xmlns:a16="http://schemas.microsoft.com/office/drawing/2014/main" id="{DB7518BD-C37A-6EA7-E0EF-B840E12A485A}"/>
              </a:ext>
            </a:extLst>
          </p:cNvPr>
          <p:cNvCxnSpPr/>
          <p:nvPr/>
        </p:nvCxnSpPr>
        <p:spPr>
          <a:xfrm>
            <a:off x="8821936" y="1126529"/>
            <a:ext cx="319251" cy="3162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6">
            <a:extLst>
              <a:ext uri="{FF2B5EF4-FFF2-40B4-BE49-F238E27FC236}">
                <a16:creationId xmlns:a16="http://schemas.microsoft.com/office/drawing/2014/main" id="{20822537-E0AD-49AC-6240-CB5806093660}"/>
              </a:ext>
            </a:extLst>
          </p:cNvPr>
          <p:cNvCxnSpPr>
            <a:cxnSpLocks/>
          </p:cNvCxnSpPr>
          <p:nvPr/>
        </p:nvCxnSpPr>
        <p:spPr>
          <a:xfrm flipV="1">
            <a:off x="10881565" y="1111041"/>
            <a:ext cx="3593" cy="286187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1009768" y="1014752"/>
            <a:ext cx="353568" cy="209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2" name="Straight Arrow Connector 10">
            <a:extLst>
              <a:ext uri="{FF2B5EF4-FFF2-40B4-BE49-F238E27FC236}">
                <a16:creationId xmlns:a16="http://schemas.microsoft.com/office/drawing/2014/main" id="{DB7518BD-C37A-6EA7-E0EF-B840E12A485A}"/>
              </a:ext>
            </a:extLst>
          </p:cNvPr>
          <p:cNvCxnSpPr/>
          <p:nvPr/>
        </p:nvCxnSpPr>
        <p:spPr>
          <a:xfrm>
            <a:off x="10882040" y="1126852"/>
            <a:ext cx="122141" cy="2116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8">
            <a:extLst>
              <a:ext uri="{FF2B5EF4-FFF2-40B4-BE49-F238E27FC236}">
                <a16:creationId xmlns:a16="http://schemas.microsoft.com/office/drawing/2014/main" id="{ED88F6B8-8A29-6396-7C47-3899F0B0A75A}"/>
              </a:ext>
            </a:extLst>
          </p:cNvPr>
          <p:cNvSpPr txBox="1"/>
          <p:nvPr/>
        </p:nvSpPr>
        <p:spPr>
          <a:xfrm>
            <a:off x="10442839" y="811413"/>
            <a:ext cx="1050371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 smtClean="0">
                <a:solidFill>
                  <a:srgbClr val="002060"/>
                </a:solidFill>
              </a:rPr>
              <a:t>Discriminator</a:t>
            </a:r>
            <a:endParaRPr lang="en-US" sz="1100" b="1" dirty="0"/>
          </a:p>
        </p:txBody>
      </p:sp>
      <p:sp>
        <p:nvSpPr>
          <p:cNvPr id="11" name="Rectangle 10"/>
          <p:cNvSpPr/>
          <p:nvPr/>
        </p:nvSpPr>
        <p:spPr>
          <a:xfrm>
            <a:off x="8113337" y="994709"/>
            <a:ext cx="5148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8 mV</a:t>
            </a:r>
            <a:endParaRPr lang="fr-FR" sz="1200" dirty="0"/>
          </a:p>
        </p:txBody>
      </p:sp>
      <p:sp>
        <p:nvSpPr>
          <p:cNvPr id="37" name="Rectangle 36"/>
          <p:cNvSpPr/>
          <p:nvPr/>
        </p:nvSpPr>
        <p:spPr>
          <a:xfrm>
            <a:off x="8648130" y="900983"/>
            <a:ext cx="6319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smtClean="0">
                <a:solidFill>
                  <a:srgbClr val="C00000"/>
                </a:solidFill>
              </a:rPr>
              <a:t>300 </a:t>
            </a:r>
            <a:r>
              <a:rPr lang="en-US" sz="1050" b="1" dirty="0">
                <a:solidFill>
                  <a:srgbClr val="C00000"/>
                </a:solidFill>
              </a:rPr>
              <a:t>mV</a:t>
            </a:r>
            <a:endParaRPr lang="fr-FR" sz="1050" dirty="0"/>
          </a:p>
        </p:txBody>
      </p:sp>
      <p:sp>
        <p:nvSpPr>
          <p:cNvPr id="38" name="Rectangle 37"/>
          <p:cNvSpPr/>
          <p:nvPr/>
        </p:nvSpPr>
        <p:spPr>
          <a:xfrm>
            <a:off x="10275484" y="1035136"/>
            <a:ext cx="6719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300 </a:t>
            </a:r>
            <a:r>
              <a:rPr lang="en-US" sz="1200" b="1" dirty="0">
                <a:solidFill>
                  <a:srgbClr val="C00000"/>
                </a:solidFill>
              </a:rPr>
              <a:t>mV</a:t>
            </a:r>
            <a:endParaRPr lang="fr-FR" sz="1200" dirty="0"/>
          </a:p>
        </p:txBody>
      </p:sp>
      <p:sp>
        <p:nvSpPr>
          <p:cNvPr id="9216" name="Rectangle 9215"/>
          <p:cNvSpPr/>
          <p:nvPr/>
        </p:nvSpPr>
        <p:spPr>
          <a:xfrm>
            <a:off x="512078" y="4347246"/>
            <a:ext cx="9093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i="1" dirty="0">
                <a:latin typeface="Comic Sans MS" panose="030F0702030302020204" pitchFamily="66" charset="0"/>
              </a:rPr>
              <a:t>APICS (Impact Amplification with CMOS pixel Sensor)</a:t>
            </a:r>
            <a:endParaRPr lang="en-US" altLang="en-US" b="1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834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7616" y="69442"/>
            <a:ext cx="10956768" cy="426712"/>
          </a:xfrm>
        </p:spPr>
        <p:txBody>
          <a:bodyPr>
            <a:noAutofit/>
          </a:bodyPr>
          <a:lstStyle/>
          <a:p>
            <a:pPr algn="ctr"/>
            <a:r>
              <a:rPr lang="en-US" altLang="en-US" sz="2400" b="1" i="1" dirty="0" smtClean="0">
                <a:latin typeface="Comic Sans MS" panose="030F0702030302020204" pitchFamily="66" charset="0"/>
              </a:rPr>
              <a:t>Avalanche diodes</a:t>
            </a:r>
            <a:endParaRPr lang="en-US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DEB-67C5-4E25-97C1-B73AF8D04D98}" type="slidenum">
              <a:rPr lang="fr-FR" smtClean="0"/>
              <a:t>4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18/11/2025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andrei.dorokhov@iphc.cnrs.fr</a:t>
            </a:r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0" r="43897" b="-1"/>
          <a:stretch/>
        </p:blipFill>
        <p:spPr>
          <a:xfrm>
            <a:off x="473813" y="647653"/>
            <a:ext cx="3608664" cy="2368863"/>
          </a:xfrm>
          <a:prstGeom prst="rect">
            <a:avLst/>
          </a:prstGeom>
        </p:spPr>
      </p:pic>
      <p:cxnSp>
        <p:nvCxnSpPr>
          <p:cNvPr id="14" name="Connecteur droit 13"/>
          <p:cNvCxnSpPr/>
          <p:nvPr/>
        </p:nvCxnSpPr>
        <p:spPr>
          <a:xfrm>
            <a:off x="294945" y="3607728"/>
            <a:ext cx="3418253" cy="39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269848" y="4791820"/>
            <a:ext cx="3457890" cy="56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744788" y="4345775"/>
            <a:ext cx="66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-Epi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539763" y="3611649"/>
            <a:ext cx="1183383" cy="3881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Nwell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36908" y="3867426"/>
            <a:ext cx="1592277" cy="283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36909" y="3613327"/>
            <a:ext cx="1592276" cy="26143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PWell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2539396" y="4006863"/>
            <a:ext cx="1183750" cy="2093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P-gain layer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11880" y="569153"/>
            <a:ext cx="1586207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omic Sans MS" panose="030F0702030302020204" pitchFamily="66" charset="0"/>
              </a:rPr>
              <a:t>¼ of pixel</a:t>
            </a:r>
            <a:endParaRPr lang="en-US" sz="1600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3529416" y="3393971"/>
            <a:ext cx="14540" cy="1644502"/>
          </a:xfrm>
          <a:prstGeom prst="line">
            <a:avLst/>
          </a:prstGeom>
          <a:ln w="254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725245" y="3161683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43682A"/>
                </a:solidFill>
              </a:rPr>
              <a:t>sensor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210003" y="3092675"/>
            <a:ext cx="1858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43682A"/>
                </a:solidFill>
              </a:rPr>
              <a:t>CMOS electronics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030380" y="525245"/>
            <a:ext cx="68391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i="1" dirty="0" smtClean="0">
                <a:latin typeface="Comic Sans MS" panose="030F0702030302020204" pitchFamily="66" charset="0"/>
              </a:rPr>
              <a:t>Challenges to achieve</a:t>
            </a:r>
          </a:p>
          <a:p>
            <a:r>
              <a:rPr lang="en-US" altLang="en-US" b="1" i="1" dirty="0">
                <a:latin typeface="Comic Sans MS" panose="030F0702030302020204" pitchFamily="66" charset="0"/>
              </a:rPr>
              <a:t> </a:t>
            </a:r>
            <a:r>
              <a:rPr lang="en-US" altLang="en-US" b="1" dirty="0" smtClean="0">
                <a:latin typeface="Comic Sans MS" panose="030F0702030302020204" pitchFamily="66" charset="0"/>
              </a:rPr>
              <a:t>/</a:t>
            </a:r>
            <a:r>
              <a:rPr lang="en-US" altLang="en-US" b="1" dirty="0" smtClean="0">
                <a:solidFill>
                  <a:srgbClr val="43682A"/>
                </a:solidFill>
                <a:latin typeface="Comic Sans MS" panose="030F0702030302020204" pitchFamily="66" charset="0"/>
              </a:rPr>
              <a:t>green:</a:t>
            </a:r>
            <a:r>
              <a:rPr lang="en-US" altLang="en-US" b="1" dirty="0" smtClean="0">
                <a:latin typeface="Comic Sans MS" panose="030F0702030302020204" pitchFamily="66" charset="0"/>
              </a:rPr>
              <a:t> in general, </a:t>
            </a:r>
            <a:r>
              <a:rPr lang="en-US" alt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red: </a:t>
            </a:r>
            <a:r>
              <a:rPr lang="en-US" altLang="en-US" b="1" dirty="0" smtClean="0">
                <a:latin typeface="Comic Sans MS" panose="030F0702030302020204" pitchFamily="66" charset="0"/>
              </a:rPr>
              <a:t>in particular for APICS/: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43682A"/>
                </a:solidFill>
              </a:rPr>
              <a:t>Controlled gain O(~10)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43682A"/>
                </a:solidFill>
              </a:rPr>
              <a:t>Charge collection efficiency (required nearly 100%)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43682A"/>
                </a:solidFill>
              </a:rPr>
              <a:t>Stability (temperature, power)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43682A"/>
                </a:solidFill>
              </a:rPr>
              <a:t>Low dark count rate, low noise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43682A"/>
                </a:solidFill>
              </a:rPr>
              <a:t>Radiation tolerance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Integrating to MAPS:  fit high voltage device in CMOS circuit</a:t>
            </a:r>
          </a:p>
        </p:txBody>
      </p:sp>
      <p:cxnSp>
        <p:nvCxnSpPr>
          <p:cNvPr id="27" name="Connecteur droit 26"/>
          <p:cNvCxnSpPr/>
          <p:nvPr/>
        </p:nvCxnSpPr>
        <p:spPr>
          <a:xfrm>
            <a:off x="4562967" y="3419617"/>
            <a:ext cx="14540" cy="1644502"/>
          </a:xfrm>
          <a:prstGeom prst="line">
            <a:avLst/>
          </a:prstGeom>
          <a:ln w="254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577507" y="3419617"/>
            <a:ext cx="466684" cy="6058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4747263" y="4025439"/>
            <a:ext cx="296928" cy="1511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>
            <a:off x="4652286" y="4148019"/>
            <a:ext cx="111074" cy="81613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" name="Rectangle 9218"/>
          <p:cNvSpPr/>
          <p:nvPr/>
        </p:nvSpPr>
        <p:spPr>
          <a:xfrm>
            <a:off x="3885147" y="2904657"/>
            <a:ext cx="1810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b="1" i="1" dirty="0" smtClean="0">
                <a:latin typeface="Comic Sans MS" panose="030F0702030302020204" pitchFamily="66" charset="0"/>
              </a:rPr>
              <a:t>Electric field &gt;10</a:t>
            </a:r>
            <a:r>
              <a:rPr lang="en-US" altLang="en-US" sz="1400" b="1" i="1" baseline="30000" dirty="0" smtClean="0">
                <a:latin typeface="Comic Sans MS" panose="030F0702030302020204" pitchFamily="66" charset="0"/>
              </a:rPr>
              <a:t>5</a:t>
            </a:r>
          </a:p>
          <a:p>
            <a:r>
              <a:rPr lang="en-US" altLang="en-US" sz="1400" b="1" i="1" dirty="0">
                <a:latin typeface="Comic Sans MS" panose="030F0702030302020204" pitchFamily="66" charset="0"/>
              </a:rPr>
              <a:t> impact </a:t>
            </a:r>
            <a:r>
              <a:rPr lang="en-US" altLang="en-US" sz="1400" b="1" i="1" dirty="0" smtClean="0">
                <a:latin typeface="Comic Sans MS" panose="030F0702030302020204" pitchFamily="66" charset="0"/>
              </a:rPr>
              <a:t>ionization</a:t>
            </a:r>
            <a:r>
              <a:rPr lang="en-US" altLang="en-US" sz="1400" b="1" i="1" baseline="30000" dirty="0" smtClean="0">
                <a:latin typeface="Comic Sans MS" panose="030F0702030302020204" pitchFamily="66" charset="0"/>
              </a:rPr>
              <a:t> </a:t>
            </a:r>
            <a:endParaRPr lang="fr-FR" sz="1400" baseline="30000" dirty="0"/>
          </a:p>
        </p:txBody>
      </p:sp>
      <p:sp>
        <p:nvSpPr>
          <p:cNvPr id="38" name="Rectangle 37"/>
          <p:cNvSpPr/>
          <p:nvPr/>
        </p:nvSpPr>
        <p:spPr>
          <a:xfrm>
            <a:off x="5789883" y="3595839"/>
            <a:ext cx="60795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i="1" dirty="0" smtClean="0">
                <a:latin typeface="Comic Sans MS" panose="030F0702030302020204" pitchFamily="66" charset="0"/>
              </a:rPr>
              <a:t>Advantages/benefits:</a:t>
            </a:r>
          </a:p>
          <a:p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No FE: smaller pitch -&gt; better spatial resolution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Lower power consumption -&gt; more digital processing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Faster response: usually FE slope ~ 10ns, without FE can be &lt;1ns</a:t>
            </a:r>
          </a:p>
        </p:txBody>
      </p:sp>
      <p:sp>
        <p:nvSpPr>
          <p:cNvPr id="9220" name="Rectangle 9219"/>
          <p:cNvSpPr/>
          <p:nvPr/>
        </p:nvSpPr>
        <p:spPr>
          <a:xfrm>
            <a:off x="2121463" y="5732744"/>
            <a:ext cx="9007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F</a:t>
            </a:r>
            <a:r>
              <a:rPr lang="en-US" altLang="en-US" sz="20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or some applications (picoseconds timing) may be the only way to go…</a:t>
            </a:r>
            <a:endParaRPr lang="fr-FR" sz="2000" dirty="0">
              <a:solidFill>
                <a:srgbClr val="C0000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762776" y="3376212"/>
            <a:ext cx="150848" cy="2193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9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7616" y="69442"/>
            <a:ext cx="10956768" cy="446281"/>
          </a:xfrm>
        </p:spPr>
        <p:txBody>
          <a:bodyPr>
            <a:noAutofit/>
          </a:bodyPr>
          <a:lstStyle/>
          <a:p>
            <a:pPr algn="ctr"/>
            <a:r>
              <a:rPr lang="en-US" altLang="en-US" sz="2800" b="1" i="1" dirty="0" smtClean="0">
                <a:latin typeface="Comic Sans MS" panose="030F0702030302020204" pitchFamily="66" charset="0"/>
              </a:rPr>
              <a:t>Avalanche diode structures simulated with TCAD</a:t>
            </a:r>
            <a:endParaRPr lang="en-US" altLang="en-US" sz="2800" dirty="0">
              <a:latin typeface="Comic Sans MS" panose="030F0702030302020204" pitchFamily="66" charset="0"/>
            </a:endParaRPr>
          </a:p>
        </p:txBody>
      </p:sp>
      <p:grpSp>
        <p:nvGrpSpPr>
          <p:cNvPr id="119" name="Group 44">
            <a:extLst>
              <a:ext uri="{FF2B5EF4-FFF2-40B4-BE49-F238E27FC236}">
                <a16:creationId xmlns:a16="http://schemas.microsoft.com/office/drawing/2014/main" id="{6FD3B524-26CC-AC34-7BA0-D141E869FFDB}"/>
              </a:ext>
            </a:extLst>
          </p:cNvPr>
          <p:cNvGrpSpPr/>
          <p:nvPr/>
        </p:nvGrpSpPr>
        <p:grpSpPr>
          <a:xfrm>
            <a:off x="768979" y="1233780"/>
            <a:ext cx="2080721" cy="1989830"/>
            <a:chOff x="8852643" y="602574"/>
            <a:chExt cx="2835804" cy="2843712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144AE094-B5C7-EA12-50F7-A57F4B84185B}"/>
                </a:ext>
              </a:extLst>
            </p:cNvPr>
            <p:cNvSpPr/>
            <p:nvPr/>
          </p:nvSpPr>
          <p:spPr>
            <a:xfrm>
              <a:off x="8949695" y="602574"/>
              <a:ext cx="2738752" cy="2843712"/>
            </a:xfrm>
            <a:prstGeom prst="rect">
              <a:avLst/>
            </a:prstGeom>
            <a:solidFill>
              <a:srgbClr val="B3FFCE"/>
            </a:solidFill>
            <a:ln>
              <a:noFill/>
              <a:prstDash val="solid"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A5489589-174E-2F65-C404-88AB819E8EDF}"/>
                </a:ext>
              </a:extLst>
            </p:cNvPr>
            <p:cNvSpPr/>
            <p:nvPr/>
          </p:nvSpPr>
          <p:spPr>
            <a:xfrm>
              <a:off x="9407140" y="1058532"/>
              <a:ext cx="1828409" cy="1899010"/>
            </a:xfrm>
            <a:prstGeom prst="rect">
              <a:avLst/>
            </a:prstGeom>
            <a:solidFill>
              <a:srgbClr val="CBE3FF"/>
            </a:solidFill>
            <a:ln>
              <a:noFill/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2" name="TextBox 37">
              <a:extLst>
                <a:ext uri="{FF2B5EF4-FFF2-40B4-BE49-F238E27FC236}">
                  <a16:creationId xmlns:a16="http://schemas.microsoft.com/office/drawing/2014/main" id="{5F22AB81-E3FF-D041-C11A-5A12651226C5}"/>
                </a:ext>
              </a:extLst>
            </p:cNvPr>
            <p:cNvSpPr txBox="1"/>
            <p:nvPr/>
          </p:nvSpPr>
          <p:spPr>
            <a:xfrm>
              <a:off x="9082448" y="640794"/>
              <a:ext cx="2452116" cy="373873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 smtClean="0">
                  <a:solidFill>
                    <a:srgbClr val="000000"/>
                  </a:solidFill>
                </a:rPr>
                <a:t>Large NWELL pixel top </a:t>
              </a:r>
              <a:r>
                <a:rPr lang="en-US" sz="1100" b="1" dirty="0">
                  <a:solidFill>
                    <a:srgbClr val="000000"/>
                  </a:solidFill>
                </a:rPr>
                <a:t>view</a:t>
              </a:r>
              <a:endParaRPr lang="en-US" sz="1100" dirty="0"/>
            </a:p>
          </p:txBody>
        </p:sp>
        <p:sp>
          <p:nvSpPr>
            <p:cNvPr id="123" name="TextBox 35">
              <a:extLst>
                <a:ext uri="{FF2B5EF4-FFF2-40B4-BE49-F238E27FC236}">
                  <a16:creationId xmlns:a16="http://schemas.microsoft.com/office/drawing/2014/main" id="{040F2640-B8A6-A143-68D4-B6E5C2A81B50}"/>
                </a:ext>
              </a:extLst>
            </p:cNvPr>
            <p:cNvSpPr txBox="1"/>
            <p:nvPr/>
          </p:nvSpPr>
          <p:spPr>
            <a:xfrm>
              <a:off x="8852643" y="1981278"/>
              <a:ext cx="668376" cy="299974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b="1">
                  <a:solidFill>
                    <a:srgbClr val="000000"/>
                  </a:solidFill>
                </a:rPr>
                <a:t>2 um</a:t>
              </a:r>
              <a:endParaRPr lang="en-US"/>
            </a:p>
          </p:txBody>
        </p:sp>
        <p:cxnSp>
          <p:nvCxnSpPr>
            <p:cNvPr id="124" name="Straight Arrow Connector 49">
              <a:extLst>
                <a:ext uri="{FF2B5EF4-FFF2-40B4-BE49-F238E27FC236}">
                  <a16:creationId xmlns:a16="http://schemas.microsoft.com/office/drawing/2014/main" id="{84B75E74-9D9E-0CB9-D3DD-F0230D62327F}"/>
                </a:ext>
              </a:extLst>
            </p:cNvPr>
            <p:cNvCxnSpPr/>
            <p:nvPr/>
          </p:nvCxnSpPr>
          <p:spPr>
            <a:xfrm>
              <a:off x="8945453" y="2310071"/>
              <a:ext cx="480066" cy="5943"/>
            </a:xfrm>
            <a:prstGeom prst="straightConnector1">
              <a:avLst/>
            </a:prstGeom>
            <a:ln>
              <a:solidFill>
                <a:srgbClr val="5300FF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50">
              <a:extLst>
                <a:ext uri="{FF2B5EF4-FFF2-40B4-BE49-F238E27FC236}">
                  <a16:creationId xmlns:a16="http://schemas.microsoft.com/office/drawing/2014/main" id="{595FAA4D-922F-CBF3-A810-81270E1DA962}"/>
                </a:ext>
              </a:extLst>
            </p:cNvPr>
            <p:cNvGrpSpPr/>
            <p:nvPr/>
          </p:nvGrpSpPr>
          <p:grpSpPr>
            <a:xfrm>
              <a:off x="9864366" y="1521797"/>
              <a:ext cx="913504" cy="910182"/>
              <a:chOff x="9864366" y="1521797"/>
              <a:chExt cx="913504" cy="910182"/>
            </a:xfrm>
          </p:grpSpPr>
          <p:sp>
            <p:nvSpPr>
              <p:cNvPr id="128" name="Oval 53">
                <a:extLst>
                  <a:ext uri="{FF2B5EF4-FFF2-40B4-BE49-F238E27FC236}">
                    <a16:creationId xmlns:a16="http://schemas.microsoft.com/office/drawing/2014/main" id="{17C00279-8F68-1D3E-8925-EAFAD5BC7008}"/>
                  </a:ext>
                </a:extLst>
              </p:cNvPr>
              <p:cNvSpPr/>
              <p:nvPr/>
            </p:nvSpPr>
            <p:spPr>
              <a:xfrm>
                <a:off x="9864366" y="1521797"/>
                <a:ext cx="913504" cy="910182"/>
              </a:xfrm>
              <a:prstGeom prst="ellipse">
                <a:avLst/>
              </a:prstGeom>
              <a:solidFill>
                <a:srgbClr val="FF84E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9" name="Oval 54">
                <a:extLst>
                  <a:ext uri="{FF2B5EF4-FFF2-40B4-BE49-F238E27FC236}">
                    <a16:creationId xmlns:a16="http://schemas.microsoft.com/office/drawing/2014/main" id="{ED86AE2E-463E-A4FE-CC8B-91C2939B6A1C}"/>
                  </a:ext>
                </a:extLst>
              </p:cNvPr>
              <p:cNvSpPr/>
              <p:nvPr/>
            </p:nvSpPr>
            <p:spPr>
              <a:xfrm>
                <a:off x="10086212" y="1743644"/>
                <a:ext cx="464021" cy="460699"/>
              </a:xfrm>
              <a:prstGeom prst="ellipse">
                <a:avLst/>
              </a:prstGeom>
              <a:solidFill>
                <a:srgbClr val="FF55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cxnSp>
          <p:nvCxnSpPr>
            <p:cNvPr id="126" name="Straight Arrow Connector 51">
              <a:extLst>
                <a:ext uri="{FF2B5EF4-FFF2-40B4-BE49-F238E27FC236}">
                  <a16:creationId xmlns:a16="http://schemas.microsoft.com/office/drawing/2014/main" id="{2375117F-FE96-B1B5-156B-E20CD25D5106}"/>
                </a:ext>
              </a:extLst>
            </p:cNvPr>
            <p:cNvCxnSpPr/>
            <p:nvPr/>
          </p:nvCxnSpPr>
          <p:spPr>
            <a:xfrm flipV="1">
              <a:off x="9875890" y="1972814"/>
              <a:ext cx="912352" cy="9145"/>
            </a:xfrm>
            <a:prstGeom prst="straightConnector1">
              <a:avLst/>
            </a:prstGeom>
            <a:ln>
              <a:solidFill>
                <a:srgbClr val="5300FF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59">
              <a:extLst>
                <a:ext uri="{FF2B5EF4-FFF2-40B4-BE49-F238E27FC236}">
                  <a16:creationId xmlns:a16="http://schemas.microsoft.com/office/drawing/2014/main" id="{B1BB9539-7667-F17E-2679-E551D58E3722}"/>
                </a:ext>
              </a:extLst>
            </p:cNvPr>
            <p:cNvSpPr txBox="1"/>
            <p:nvPr/>
          </p:nvSpPr>
          <p:spPr>
            <a:xfrm>
              <a:off x="9082450" y="1690539"/>
              <a:ext cx="2452116" cy="215444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b="1">
                  <a:solidFill>
                    <a:srgbClr val="000000"/>
                  </a:solidFill>
                </a:rPr>
                <a:t>4 um</a:t>
              </a:r>
              <a:endParaRPr lang="en-US"/>
            </a:p>
          </p:txBody>
        </p:sp>
      </p:grpSp>
      <p:grpSp>
        <p:nvGrpSpPr>
          <p:cNvPr id="130" name="Group 80">
            <a:extLst>
              <a:ext uri="{FF2B5EF4-FFF2-40B4-BE49-F238E27FC236}">
                <a16:creationId xmlns:a16="http://schemas.microsoft.com/office/drawing/2014/main" id="{F720D5CE-69D5-0C24-2A0C-ABE9634D4FCE}"/>
              </a:ext>
            </a:extLst>
          </p:cNvPr>
          <p:cNvGrpSpPr/>
          <p:nvPr/>
        </p:nvGrpSpPr>
        <p:grpSpPr>
          <a:xfrm>
            <a:off x="3236223" y="1208782"/>
            <a:ext cx="2056109" cy="2045439"/>
            <a:chOff x="8058762" y="1001644"/>
            <a:chExt cx="2567144" cy="2569509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5899143C-0CAD-3DCA-C77F-97BE7E5F325D}"/>
                </a:ext>
              </a:extLst>
            </p:cNvPr>
            <p:cNvSpPr/>
            <p:nvPr/>
          </p:nvSpPr>
          <p:spPr>
            <a:xfrm>
              <a:off x="8058762" y="1001644"/>
              <a:ext cx="2567144" cy="2569509"/>
            </a:xfrm>
            <a:prstGeom prst="rect">
              <a:avLst/>
            </a:prstGeom>
            <a:solidFill>
              <a:srgbClr val="B3FFCE"/>
            </a:solidFill>
            <a:ln>
              <a:noFill/>
              <a:prstDash val="solid"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2" name="Oval 78">
              <a:extLst>
                <a:ext uri="{FF2B5EF4-FFF2-40B4-BE49-F238E27FC236}">
                  <a16:creationId xmlns:a16="http://schemas.microsoft.com/office/drawing/2014/main" id="{4E4FBBD1-290D-8A7D-6578-91C080B219C5}"/>
                </a:ext>
              </a:extLst>
            </p:cNvPr>
            <p:cNvSpPr/>
            <p:nvPr/>
          </p:nvSpPr>
          <p:spPr>
            <a:xfrm>
              <a:off x="8721737" y="1665478"/>
              <a:ext cx="1190329" cy="1190401"/>
            </a:xfrm>
            <a:prstGeom prst="ellipse">
              <a:avLst/>
            </a:prstGeom>
            <a:solidFill>
              <a:srgbClr val="CBE3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133" name="Group 61">
              <a:extLst>
                <a:ext uri="{FF2B5EF4-FFF2-40B4-BE49-F238E27FC236}">
                  <a16:creationId xmlns:a16="http://schemas.microsoft.com/office/drawing/2014/main" id="{DF7C2F0E-B64C-B491-10BA-845E31E2E8A4}"/>
                </a:ext>
              </a:extLst>
            </p:cNvPr>
            <p:cNvGrpSpPr/>
            <p:nvPr/>
          </p:nvGrpSpPr>
          <p:grpSpPr>
            <a:xfrm>
              <a:off x="9112946" y="2058200"/>
              <a:ext cx="400591" cy="391950"/>
              <a:chOff x="9864366" y="1521797"/>
              <a:chExt cx="913504" cy="910182"/>
            </a:xfrm>
          </p:grpSpPr>
          <p:sp>
            <p:nvSpPr>
              <p:cNvPr id="137" name="Oval 64">
                <a:extLst>
                  <a:ext uri="{FF2B5EF4-FFF2-40B4-BE49-F238E27FC236}">
                    <a16:creationId xmlns:a16="http://schemas.microsoft.com/office/drawing/2014/main" id="{7675AFD3-5848-8EB3-EDDC-48F2BEA4B9A4}"/>
                  </a:ext>
                </a:extLst>
              </p:cNvPr>
              <p:cNvSpPr/>
              <p:nvPr/>
            </p:nvSpPr>
            <p:spPr>
              <a:xfrm>
                <a:off x="9864366" y="1521797"/>
                <a:ext cx="913504" cy="910182"/>
              </a:xfrm>
              <a:prstGeom prst="ellipse">
                <a:avLst/>
              </a:prstGeom>
              <a:solidFill>
                <a:srgbClr val="FF84E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8" name="Oval 65">
                <a:extLst>
                  <a:ext uri="{FF2B5EF4-FFF2-40B4-BE49-F238E27FC236}">
                    <a16:creationId xmlns:a16="http://schemas.microsoft.com/office/drawing/2014/main" id="{41259637-147F-BF57-43A6-657D45406231}"/>
                  </a:ext>
                </a:extLst>
              </p:cNvPr>
              <p:cNvSpPr/>
              <p:nvPr/>
            </p:nvSpPr>
            <p:spPr>
              <a:xfrm>
                <a:off x="10086212" y="1743644"/>
                <a:ext cx="464021" cy="460699"/>
              </a:xfrm>
              <a:prstGeom prst="ellipse">
                <a:avLst/>
              </a:prstGeom>
              <a:solidFill>
                <a:srgbClr val="FF55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cxnSp>
          <p:nvCxnSpPr>
            <p:cNvPr id="134" name="Straight Arrow Connector 62">
              <a:extLst>
                <a:ext uri="{FF2B5EF4-FFF2-40B4-BE49-F238E27FC236}">
                  <a16:creationId xmlns:a16="http://schemas.microsoft.com/office/drawing/2014/main" id="{3A94DAF7-FBA9-BD28-6BF6-E7A84CF06E46}"/>
                </a:ext>
              </a:extLst>
            </p:cNvPr>
            <p:cNvCxnSpPr>
              <a:cxnSpLocks/>
            </p:cNvCxnSpPr>
            <p:nvPr/>
          </p:nvCxnSpPr>
          <p:spPr>
            <a:xfrm>
              <a:off x="9112813" y="2261746"/>
              <a:ext cx="401174" cy="2272"/>
            </a:xfrm>
            <a:prstGeom prst="straightConnector1">
              <a:avLst/>
            </a:prstGeom>
            <a:ln>
              <a:solidFill>
                <a:srgbClr val="5300FF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59">
              <a:extLst>
                <a:ext uri="{FF2B5EF4-FFF2-40B4-BE49-F238E27FC236}">
                  <a16:creationId xmlns:a16="http://schemas.microsoft.com/office/drawing/2014/main" id="{15D8EEC4-24B0-2879-ED9C-6B5FEC9633EE}"/>
                </a:ext>
              </a:extLst>
            </p:cNvPr>
            <p:cNvSpPr txBox="1"/>
            <p:nvPr/>
          </p:nvSpPr>
          <p:spPr>
            <a:xfrm>
              <a:off x="9009299" y="1978612"/>
              <a:ext cx="665432" cy="27022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b="1">
                  <a:solidFill>
                    <a:srgbClr val="000000"/>
                  </a:solidFill>
                </a:rPr>
                <a:t>2.2 um</a:t>
              </a:r>
              <a:endParaRPr lang="en-US"/>
            </a:p>
          </p:txBody>
        </p:sp>
        <p:sp>
          <p:nvSpPr>
            <p:cNvPr id="136" name="TextBox 37">
              <a:extLst>
                <a:ext uri="{FF2B5EF4-FFF2-40B4-BE49-F238E27FC236}">
                  <a16:creationId xmlns:a16="http://schemas.microsoft.com/office/drawing/2014/main" id="{D6D63A9C-9334-4219-363F-27C5BC38F26D}"/>
                </a:ext>
              </a:extLst>
            </p:cNvPr>
            <p:cNvSpPr txBox="1"/>
            <p:nvPr/>
          </p:nvSpPr>
          <p:spPr>
            <a:xfrm>
              <a:off x="8226088" y="1053425"/>
              <a:ext cx="2208164" cy="31649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Small NWELL pixel top view</a:t>
              </a:r>
              <a:endParaRPr lang="en-US" sz="1050" dirty="0"/>
            </a:p>
          </p:txBody>
        </p:sp>
      </p:grpSp>
      <p:grpSp>
        <p:nvGrpSpPr>
          <p:cNvPr id="139" name="Group 24">
            <a:extLst>
              <a:ext uri="{FF2B5EF4-FFF2-40B4-BE49-F238E27FC236}">
                <a16:creationId xmlns:a16="http://schemas.microsoft.com/office/drawing/2014/main" id="{CCAC5A11-F46A-B649-ED9F-B2CFBF3DB56F}"/>
              </a:ext>
            </a:extLst>
          </p:cNvPr>
          <p:cNvGrpSpPr/>
          <p:nvPr/>
        </p:nvGrpSpPr>
        <p:grpSpPr>
          <a:xfrm>
            <a:off x="837077" y="3916935"/>
            <a:ext cx="2032155" cy="1591539"/>
            <a:chOff x="9160335" y="4340824"/>
            <a:chExt cx="5531327" cy="2535134"/>
          </a:xfrm>
        </p:grpSpPr>
        <p:grpSp>
          <p:nvGrpSpPr>
            <p:cNvPr id="140" name="Group 29">
              <a:extLst>
                <a:ext uri="{FF2B5EF4-FFF2-40B4-BE49-F238E27FC236}">
                  <a16:creationId xmlns:a16="http://schemas.microsoft.com/office/drawing/2014/main" id="{D9C43FB6-5989-654B-97C6-C72677B835D0}"/>
                </a:ext>
              </a:extLst>
            </p:cNvPr>
            <p:cNvGrpSpPr/>
            <p:nvPr/>
          </p:nvGrpSpPr>
          <p:grpSpPr>
            <a:xfrm>
              <a:off x="9160335" y="4340824"/>
              <a:ext cx="5531327" cy="2535134"/>
              <a:chOff x="9160335" y="4340824"/>
              <a:chExt cx="5531327" cy="2535134"/>
            </a:xfrm>
          </p:grpSpPr>
          <p:grpSp>
            <p:nvGrpSpPr>
              <p:cNvPr id="142" name="Group 31">
                <a:extLst>
                  <a:ext uri="{FF2B5EF4-FFF2-40B4-BE49-F238E27FC236}">
                    <a16:creationId xmlns:a16="http://schemas.microsoft.com/office/drawing/2014/main" id="{C7F9F259-882D-B718-DBDC-63CC163722AD}"/>
                  </a:ext>
                </a:extLst>
              </p:cNvPr>
              <p:cNvGrpSpPr/>
              <p:nvPr/>
            </p:nvGrpSpPr>
            <p:grpSpPr>
              <a:xfrm>
                <a:off x="9160335" y="4340824"/>
                <a:ext cx="5531327" cy="2535134"/>
                <a:chOff x="9160335" y="4340824"/>
                <a:chExt cx="5531327" cy="2535134"/>
              </a:xfrm>
            </p:grpSpPr>
            <p:grpSp>
              <p:nvGrpSpPr>
                <p:cNvPr id="145" name="Group 34">
                  <a:extLst>
                    <a:ext uri="{FF2B5EF4-FFF2-40B4-BE49-F238E27FC236}">
                      <a16:creationId xmlns:a16="http://schemas.microsoft.com/office/drawing/2014/main" id="{7830B4EB-2F2E-1FFD-4572-E8EDBF833EC3}"/>
                    </a:ext>
                  </a:extLst>
                </p:cNvPr>
                <p:cNvGrpSpPr/>
                <p:nvPr/>
              </p:nvGrpSpPr>
              <p:grpSpPr>
                <a:xfrm>
                  <a:off x="9160335" y="4344797"/>
                  <a:ext cx="5531327" cy="2531161"/>
                  <a:chOff x="9160337" y="4344797"/>
                  <a:chExt cx="8806583" cy="4505613"/>
                </a:xfrm>
              </p:grpSpPr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6E86A083-F764-3984-E69C-58E78313EB83}"/>
                      </a:ext>
                    </a:extLst>
                  </p:cNvPr>
                  <p:cNvSpPr/>
                  <p:nvPr/>
                </p:nvSpPr>
                <p:spPr>
                  <a:xfrm>
                    <a:off x="9177090" y="4353535"/>
                    <a:ext cx="8789830" cy="4346935"/>
                  </a:xfrm>
                  <a:prstGeom prst="rect">
                    <a:avLst/>
                  </a:prstGeom>
                  <a:solidFill>
                    <a:srgbClr val="CBE3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7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8" name="Rectangle 147">
                    <a:extLst>
                      <a:ext uri="{FF2B5EF4-FFF2-40B4-BE49-F238E27FC236}">
                        <a16:creationId xmlns:a16="http://schemas.microsoft.com/office/drawing/2014/main" id="{6734B65A-CEFE-12A0-3612-3EFC033AA9A9}"/>
                      </a:ext>
                    </a:extLst>
                  </p:cNvPr>
                  <p:cNvSpPr/>
                  <p:nvPr/>
                </p:nvSpPr>
                <p:spPr>
                  <a:xfrm>
                    <a:off x="9177077" y="8260130"/>
                    <a:ext cx="8789830" cy="590280"/>
                  </a:xfrm>
                  <a:prstGeom prst="rect">
                    <a:avLst/>
                  </a:prstGeom>
                  <a:solidFill>
                    <a:srgbClr val="5300FF"/>
                  </a:solidFill>
                  <a:ln>
                    <a:noFill/>
                  </a:ln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700" b="1"/>
                  </a:p>
                </p:txBody>
              </p:sp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1C85631E-3ED1-D4D4-5DF0-92597A81BA93}"/>
                      </a:ext>
                    </a:extLst>
                  </p:cNvPr>
                  <p:cNvSpPr/>
                  <p:nvPr/>
                </p:nvSpPr>
                <p:spPr>
                  <a:xfrm flipV="1">
                    <a:off x="9177077" y="8208942"/>
                    <a:ext cx="8789830" cy="64394"/>
                  </a:xfrm>
                  <a:prstGeom prst="rect">
                    <a:avLst/>
                  </a:prstGeom>
                  <a:solidFill>
                    <a:srgbClr val="A5ACFC"/>
                  </a:solidFill>
                  <a:ln w="6350">
                    <a:noFill/>
                    <a:prstDash val="sysDot"/>
                    <a:extLst>
                      <a:ext uri="{C807C97D-BFC1-408E-A445-0C87EB9F89A2}">
                        <ask:lineSketchStyleProps xmlns:lc="http://schemas.openxmlformats.org/drawingml/2006/lockedCanvas" xmlns:ask="http://schemas.microsoft.com/office/drawing/2018/sketchyshapes" xmlns="" sd="3499211612">
                          <a:custGeom>
                            <a:avLst/>
                            <a:gdLst>
                              <a:gd name="connsiteX0" fmla="*/ 0 w 8789830"/>
                              <a:gd name="connsiteY0" fmla="*/ 0 h 64394"/>
                              <a:gd name="connsiteX1" fmla="*/ 8789830 w 8789830"/>
                              <a:gd name="connsiteY1" fmla="*/ 0 h 64394"/>
                              <a:gd name="connsiteX2" fmla="*/ 8789830 w 8789830"/>
                              <a:gd name="connsiteY2" fmla="*/ 64394 h 64394"/>
                              <a:gd name="connsiteX3" fmla="*/ 0 w 8789830"/>
                              <a:gd name="connsiteY3" fmla="*/ 64394 h 64394"/>
                              <a:gd name="connsiteX4" fmla="*/ 0 w 8789830"/>
                              <a:gd name="connsiteY4" fmla="*/ 0 h 6439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8789830" h="64394" fill="none" extrusionOk="0">
                                <a:moveTo>
                                  <a:pt x="0" y="0"/>
                                </a:moveTo>
                                <a:cubicBezTo>
                                  <a:pt x="3940903" y="-149972"/>
                                  <a:pt x="6784949" y="85198"/>
                                  <a:pt x="8789830" y="0"/>
                                </a:cubicBezTo>
                                <a:cubicBezTo>
                                  <a:pt x="8785805" y="25334"/>
                                  <a:pt x="8788577" y="33725"/>
                                  <a:pt x="8789830" y="64394"/>
                                </a:cubicBezTo>
                                <a:cubicBezTo>
                                  <a:pt x="7514254" y="155770"/>
                                  <a:pt x="4008726" y="58337"/>
                                  <a:pt x="0" y="64394"/>
                                </a:cubicBezTo>
                                <a:cubicBezTo>
                                  <a:pt x="-5298" y="52551"/>
                                  <a:pt x="-5389" y="21735"/>
                                  <a:pt x="0" y="0"/>
                                </a:cubicBezTo>
                                <a:close/>
                              </a:path>
                              <a:path w="8789830" h="64394" stroke="0" extrusionOk="0">
                                <a:moveTo>
                                  <a:pt x="0" y="0"/>
                                </a:moveTo>
                                <a:cubicBezTo>
                                  <a:pt x="1445477" y="-113254"/>
                                  <a:pt x="6046996" y="102601"/>
                                  <a:pt x="8789830" y="0"/>
                                </a:cubicBezTo>
                                <a:cubicBezTo>
                                  <a:pt x="8791567" y="20202"/>
                                  <a:pt x="8785655" y="35117"/>
                                  <a:pt x="8789830" y="64394"/>
                                </a:cubicBezTo>
                                <a:cubicBezTo>
                                  <a:pt x="6000601" y="120204"/>
                                  <a:pt x="3870866" y="233352"/>
                                  <a:pt x="0" y="64394"/>
                                </a:cubicBezTo>
                                <a:cubicBezTo>
                                  <a:pt x="5547" y="45740"/>
                                  <a:pt x="3667" y="29791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sk:type>
                            <ask:lineSketchNone/>
                          </ask:type>
                        </ask:lineSketchStyleProps>
                      </a:ext>
                    </a:extLst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700" b="1"/>
                  </a:p>
                </p:txBody>
              </p:sp>
              <p:sp>
                <p:nvSpPr>
                  <p:cNvPr id="150" name="Rectangle: Top Corners Rounded 39">
                    <a:extLst>
                      <a:ext uri="{FF2B5EF4-FFF2-40B4-BE49-F238E27FC236}">
                        <a16:creationId xmlns:a16="http://schemas.microsoft.com/office/drawing/2014/main" id="{7314A4F0-43D5-B993-6E06-AE8CDD0051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160337" y="4344797"/>
                    <a:ext cx="2009531" cy="616858"/>
                  </a:xfrm>
                  <a:prstGeom prst="round2SameRect">
                    <a:avLst/>
                  </a:prstGeom>
                  <a:solidFill>
                    <a:srgbClr val="B3FFC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40" tIns="45720" rIns="91440" bIns="45720"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700" b="1"/>
                  </a:p>
                </p:txBody>
              </p:sp>
            </p:grpSp>
            <p:sp>
              <p:nvSpPr>
                <p:cNvPr id="146" name="Rectangle: Top Corners Rounded 35">
                  <a:extLst>
                    <a:ext uri="{FF2B5EF4-FFF2-40B4-BE49-F238E27FC236}">
                      <a16:creationId xmlns:a16="http://schemas.microsoft.com/office/drawing/2014/main" id="{90B2BD1A-2E42-1C88-86CE-A7A01E1FAEB8}"/>
                    </a:ext>
                  </a:extLst>
                </p:cNvPr>
                <p:cNvSpPr/>
                <p:nvPr/>
              </p:nvSpPr>
              <p:spPr>
                <a:xfrm rot="10800000">
                  <a:off x="13430117" y="4340824"/>
                  <a:ext cx="1256709" cy="348951"/>
                </a:xfrm>
                <a:prstGeom prst="round2SameRect">
                  <a:avLst/>
                </a:prstGeom>
                <a:solidFill>
                  <a:srgbClr val="B3FFC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700" b="1"/>
                </a:p>
              </p:txBody>
            </p:sp>
          </p:grpSp>
          <p:sp>
            <p:nvSpPr>
              <p:cNvPr id="143" name="Rectangle: Top Corners Rounded 32">
                <a:extLst>
                  <a:ext uri="{FF2B5EF4-FFF2-40B4-BE49-F238E27FC236}">
                    <a16:creationId xmlns:a16="http://schemas.microsoft.com/office/drawing/2014/main" id="{EB847453-CFE6-1997-73F5-8EBFDF9C8472}"/>
                  </a:ext>
                </a:extLst>
              </p:cNvPr>
              <p:cNvSpPr/>
              <p:nvPr/>
            </p:nvSpPr>
            <p:spPr>
              <a:xfrm rot="10800000">
                <a:off x="13641770" y="4700150"/>
                <a:ext cx="1040417" cy="160198"/>
              </a:xfrm>
              <a:prstGeom prst="round2SameRect">
                <a:avLst/>
              </a:prstGeom>
              <a:solidFill>
                <a:srgbClr val="56FFA1"/>
              </a:solidFill>
              <a:ln>
                <a:solidFill>
                  <a:srgbClr val="5EFA9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700" b="1"/>
              </a:p>
            </p:txBody>
          </p:sp>
          <p:sp>
            <p:nvSpPr>
              <p:cNvPr id="144" name="Rectangle: Top Corners Rounded 33">
                <a:extLst>
                  <a:ext uri="{FF2B5EF4-FFF2-40B4-BE49-F238E27FC236}">
                    <a16:creationId xmlns:a16="http://schemas.microsoft.com/office/drawing/2014/main" id="{F0D7E639-62DE-3040-8AB0-6CAA0C6260DE}"/>
                  </a:ext>
                </a:extLst>
              </p:cNvPr>
              <p:cNvSpPr/>
              <p:nvPr/>
            </p:nvSpPr>
            <p:spPr>
              <a:xfrm rot="10800000">
                <a:off x="9183123" y="4710092"/>
                <a:ext cx="1040973" cy="167225"/>
              </a:xfrm>
              <a:prstGeom prst="round2SameRect">
                <a:avLst/>
              </a:prstGeom>
              <a:solidFill>
                <a:srgbClr val="56FFA1"/>
              </a:solidFill>
              <a:ln>
                <a:solidFill>
                  <a:srgbClr val="5EFA9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700" b="1"/>
              </a:p>
            </p:txBody>
          </p:sp>
        </p:grpSp>
        <p:sp>
          <p:nvSpPr>
            <p:cNvPr id="141" name="Rectangle: Top Corners Rounded 30">
              <a:extLst>
                <a:ext uri="{FF2B5EF4-FFF2-40B4-BE49-F238E27FC236}">
                  <a16:creationId xmlns:a16="http://schemas.microsoft.com/office/drawing/2014/main" id="{0EC2CDA2-2B30-C2A4-D89F-7F9F16EA6272}"/>
                </a:ext>
              </a:extLst>
            </p:cNvPr>
            <p:cNvSpPr/>
            <p:nvPr/>
          </p:nvSpPr>
          <p:spPr>
            <a:xfrm rot="10800000">
              <a:off x="11160147" y="4356617"/>
              <a:ext cx="1545301" cy="338049"/>
            </a:xfrm>
            <a:prstGeom prst="round2SameRect">
              <a:avLst/>
            </a:prstGeom>
            <a:solidFill>
              <a:srgbClr val="FF84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00" b="1"/>
            </a:p>
          </p:txBody>
        </p:sp>
      </p:grpSp>
      <p:sp>
        <p:nvSpPr>
          <p:cNvPr id="151" name="TextBox 16">
            <a:extLst>
              <a:ext uri="{FF2B5EF4-FFF2-40B4-BE49-F238E27FC236}">
                <a16:creationId xmlns:a16="http://schemas.microsoft.com/office/drawing/2014/main" id="{8B8D3C7F-AD86-3918-066C-4BCB41943DE0}"/>
              </a:ext>
            </a:extLst>
          </p:cNvPr>
          <p:cNvSpPr txBox="1"/>
          <p:nvPr/>
        </p:nvSpPr>
        <p:spPr>
          <a:xfrm>
            <a:off x="715392" y="4071462"/>
            <a:ext cx="606821" cy="19398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/>
              <a:t>DEEP PWELL</a:t>
            </a:r>
          </a:p>
        </p:txBody>
      </p:sp>
      <p:sp>
        <p:nvSpPr>
          <p:cNvPr id="152" name="TextBox 17">
            <a:extLst>
              <a:ext uri="{FF2B5EF4-FFF2-40B4-BE49-F238E27FC236}">
                <a16:creationId xmlns:a16="http://schemas.microsoft.com/office/drawing/2014/main" id="{9DF63A84-C95D-0F4E-F6C8-9BFE786465AA}"/>
              </a:ext>
            </a:extLst>
          </p:cNvPr>
          <p:cNvSpPr txBox="1"/>
          <p:nvPr/>
        </p:nvSpPr>
        <p:spPr>
          <a:xfrm>
            <a:off x="2428392" y="3920349"/>
            <a:ext cx="462256" cy="19398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/>
              <a:t>PWELL</a:t>
            </a:r>
          </a:p>
        </p:txBody>
      </p:sp>
      <p:sp>
        <p:nvSpPr>
          <p:cNvPr id="153" name="TextBox 18">
            <a:extLst>
              <a:ext uri="{FF2B5EF4-FFF2-40B4-BE49-F238E27FC236}">
                <a16:creationId xmlns:a16="http://schemas.microsoft.com/office/drawing/2014/main" id="{1815350C-7046-EC21-8C33-2A00A3A7664E}"/>
              </a:ext>
            </a:extLst>
          </p:cNvPr>
          <p:cNvSpPr txBox="1"/>
          <p:nvPr/>
        </p:nvSpPr>
        <p:spPr>
          <a:xfrm>
            <a:off x="785030" y="3944481"/>
            <a:ext cx="462256" cy="19398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/>
              <a:t>PWELL</a:t>
            </a:r>
          </a:p>
        </p:txBody>
      </p:sp>
      <p:sp>
        <p:nvSpPr>
          <p:cNvPr id="154" name="Rectangle: Top Corners Rounded 28">
            <a:extLst>
              <a:ext uri="{FF2B5EF4-FFF2-40B4-BE49-F238E27FC236}">
                <a16:creationId xmlns:a16="http://schemas.microsoft.com/office/drawing/2014/main" id="{648EF57F-CAB7-525A-EAD0-6C6F69EE6D24}"/>
              </a:ext>
            </a:extLst>
          </p:cNvPr>
          <p:cNvSpPr/>
          <p:nvPr/>
        </p:nvSpPr>
        <p:spPr>
          <a:xfrm rot="10800000">
            <a:off x="1571324" y="4160750"/>
            <a:ext cx="586250" cy="163875"/>
          </a:xfrm>
          <a:prstGeom prst="round2SameRect">
            <a:avLst/>
          </a:prstGeom>
          <a:solidFill>
            <a:srgbClr val="56FFA1"/>
          </a:solidFill>
          <a:ln>
            <a:solidFill>
              <a:srgbClr val="5EFA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00" b="1"/>
          </a:p>
        </p:txBody>
      </p:sp>
      <p:sp>
        <p:nvSpPr>
          <p:cNvPr id="155" name="TextBox 13">
            <a:extLst>
              <a:ext uri="{FF2B5EF4-FFF2-40B4-BE49-F238E27FC236}">
                <a16:creationId xmlns:a16="http://schemas.microsoft.com/office/drawing/2014/main" id="{E7A9D5F6-A1B4-C45F-3836-633F2CF1E309}"/>
              </a:ext>
            </a:extLst>
          </p:cNvPr>
          <p:cNvSpPr txBox="1"/>
          <p:nvPr/>
        </p:nvSpPr>
        <p:spPr>
          <a:xfrm>
            <a:off x="1387286" y="3653287"/>
            <a:ext cx="946887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/>
              <a:t> COLLECTION </a:t>
            </a:r>
            <a:r>
              <a:rPr lang="en-US" sz="700" b="1" dirty="0" smtClean="0"/>
              <a:t>ELECTRODE</a:t>
            </a:r>
            <a:endParaRPr lang="en-US" sz="700" b="1" dirty="0"/>
          </a:p>
        </p:txBody>
      </p:sp>
      <p:sp>
        <p:nvSpPr>
          <p:cNvPr id="156" name="TextBox 14">
            <a:extLst>
              <a:ext uri="{FF2B5EF4-FFF2-40B4-BE49-F238E27FC236}">
                <a16:creationId xmlns:a16="http://schemas.microsoft.com/office/drawing/2014/main" id="{4C53E477-8173-37BE-0A93-77D5201E7701}"/>
              </a:ext>
            </a:extLst>
          </p:cNvPr>
          <p:cNvSpPr txBox="1"/>
          <p:nvPr/>
        </p:nvSpPr>
        <p:spPr>
          <a:xfrm>
            <a:off x="1454584" y="4092806"/>
            <a:ext cx="827520" cy="20005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/>
              <a:t>GAIN LAYER </a:t>
            </a:r>
            <a:endParaRPr lang="en-US" dirty="0"/>
          </a:p>
        </p:txBody>
      </p:sp>
      <p:sp>
        <p:nvSpPr>
          <p:cNvPr id="157" name="TextBox 10">
            <a:extLst>
              <a:ext uri="{FF2B5EF4-FFF2-40B4-BE49-F238E27FC236}">
                <a16:creationId xmlns:a16="http://schemas.microsoft.com/office/drawing/2014/main" id="{6FEEA659-73D1-4F61-5EC9-05AE9B6547FE}"/>
              </a:ext>
            </a:extLst>
          </p:cNvPr>
          <p:cNvSpPr txBox="1"/>
          <p:nvPr/>
        </p:nvSpPr>
        <p:spPr>
          <a:xfrm>
            <a:off x="775522" y="4818238"/>
            <a:ext cx="802242" cy="18820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/>
              <a:t>P- EPITAXIAL LAYER</a:t>
            </a:r>
          </a:p>
        </p:txBody>
      </p:sp>
      <p:sp>
        <p:nvSpPr>
          <p:cNvPr id="158" name="TextBox 11">
            <a:extLst>
              <a:ext uri="{FF2B5EF4-FFF2-40B4-BE49-F238E27FC236}">
                <a16:creationId xmlns:a16="http://schemas.microsoft.com/office/drawing/2014/main" id="{74F0B19C-8806-312C-7939-94B8C2ED3E28}"/>
              </a:ext>
            </a:extLst>
          </p:cNvPr>
          <p:cNvSpPr txBox="1"/>
          <p:nvPr/>
        </p:nvSpPr>
        <p:spPr>
          <a:xfrm>
            <a:off x="677596" y="5151714"/>
            <a:ext cx="984032" cy="20005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/>
              <a:t>P+ SUBSTRATE</a:t>
            </a:r>
          </a:p>
        </p:txBody>
      </p:sp>
      <p:sp>
        <p:nvSpPr>
          <p:cNvPr id="159" name="Rectangle: Top Corners Rounded 15">
            <a:extLst>
              <a:ext uri="{FF2B5EF4-FFF2-40B4-BE49-F238E27FC236}">
                <a16:creationId xmlns:a16="http://schemas.microsoft.com/office/drawing/2014/main" id="{EB148FC2-8A1A-FA8F-EAFB-D82D96AB078A}"/>
              </a:ext>
            </a:extLst>
          </p:cNvPr>
          <p:cNvSpPr/>
          <p:nvPr/>
        </p:nvSpPr>
        <p:spPr>
          <a:xfrm rot="10800000">
            <a:off x="1637807" y="3929732"/>
            <a:ext cx="435190" cy="69551"/>
          </a:xfrm>
          <a:prstGeom prst="round2SameRect">
            <a:avLst/>
          </a:prstGeom>
          <a:solidFill>
            <a:srgbClr val="FF5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00"/>
          </a:p>
        </p:txBody>
      </p:sp>
      <p:sp>
        <p:nvSpPr>
          <p:cNvPr id="160" name="TextBox 60">
            <a:extLst>
              <a:ext uri="{FF2B5EF4-FFF2-40B4-BE49-F238E27FC236}">
                <a16:creationId xmlns:a16="http://schemas.microsoft.com/office/drawing/2014/main" id="{306AB75B-42B0-A740-631E-3B623E12B016}"/>
              </a:ext>
            </a:extLst>
          </p:cNvPr>
          <p:cNvSpPr txBox="1"/>
          <p:nvPr/>
        </p:nvSpPr>
        <p:spPr>
          <a:xfrm>
            <a:off x="2362244" y="4046692"/>
            <a:ext cx="565716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/>
              <a:t>DEEP PWELL</a:t>
            </a:r>
          </a:p>
        </p:txBody>
      </p:sp>
      <p:sp>
        <p:nvSpPr>
          <p:cNvPr id="161" name="TextBox 47">
            <a:extLst>
              <a:ext uri="{FF2B5EF4-FFF2-40B4-BE49-F238E27FC236}">
                <a16:creationId xmlns:a16="http://schemas.microsoft.com/office/drawing/2014/main" id="{5D017156-8220-1B1C-3047-1B862763A166}"/>
              </a:ext>
            </a:extLst>
          </p:cNvPr>
          <p:cNvSpPr txBox="1"/>
          <p:nvPr/>
        </p:nvSpPr>
        <p:spPr>
          <a:xfrm>
            <a:off x="1610394" y="3957074"/>
            <a:ext cx="462257" cy="20005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/>
              <a:t>NWELL</a:t>
            </a:r>
          </a:p>
        </p:txBody>
      </p:sp>
      <p:cxnSp>
        <p:nvCxnSpPr>
          <p:cNvPr id="162" name="Straight Arrow Connector 114">
            <a:extLst>
              <a:ext uri="{FF2B5EF4-FFF2-40B4-BE49-F238E27FC236}">
                <a16:creationId xmlns:a16="http://schemas.microsoft.com/office/drawing/2014/main" id="{E589548B-6265-53D0-D159-1F21C2E2B672}"/>
              </a:ext>
            </a:extLst>
          </p:cNvPr>
          <p:cNvCxnSpPr>
            <a:cxnSpLocks/>
          </p:cNvCxnSpPr>
          <p:nvPr/>
        </p:nvCxnSpPr>
        <p:spPr>
          <a:xfrm>
            <a:off x="844136" y="4497592"/>
            <a:ext cx="427820" cy="5416"/>
          </a:xfrm>
          <a:prstGeom prst="straightConnector1">
            <a:avLst/>
          </a:prstGeom>
          <a:ln>
            <a:solidFill>
              <a:srgbClr val="53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TextBox 42">
            <a:extLst>
              <a:ext uri="{FF2B5EF4-FFF2-40B4-BE49-F238E27FC236}">
                <a16:creationId xmlns:a16="http://schemas.microsoft.com/office/drawing/2014/main" id="{5692E068-BDBE-8F4E-4B02-8B1D96347542}"/>
              </a:ext>
            </a:extLst>
          </p:cNvPr>
          <p:cNvSpPr txBox="1"/>
          <p:nvPr/>
        </p:nvSpPr>
        <p:spPr>
          <a:xfrm>
            <a:off x="826815" y="4500300"/>
            <a:ext cx="491567" cy="19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>
                <a:solidFill>
                  <a:srgbClr val="000000"/>
                </a:solidFill>
              </a:rPr>
              <a:t>1.5 um</a:t>
            </a:r>
            <a:endParaRPr lang="en-US" dirty="0"/>
          </a:p>
        </p:txBody>
      </p:sp>
      <p:cxnSp>
        <p:nvCxnSpPr>
          <p:cNvPr id="164" name="Straight Arrow Connector 116">
            <a:extLst>
              <a:ext uri="{FF2B5EF4-FFF2-40B4-BE49-F238E27FC236}">
                <a16:creationId xmlns:a16="http://schemas.microsoft.com/office/drawing/2014/main" id="{DC8A57D1-C8C5-F130-BBA6-1C9FC03C7771}"/>
              </a:ext>
            </a:extLst>
          </p:cNvPr>
          <p:cNvCxnSpPr>
            <a:cxnSpLocks/>
          </p:cNvCxnSpPr>
          <p:nvPr/>
        </p:nvCxnSpPr>
        <p:spPr>
          <a:xfrm>
            <a:off x="1577764" y="4492896"/>
            <a:ext cx="538645" cy="7404"/>
          </a:xfrm>
          <a:prstGeom prst="straightConnector1">
            <a:avLst/>
          </a:prstGeom>
          <a:ln>
            <a:solidFill>
              <a:srgbClr val="53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TextBox 64">
            <a:extLst>
              <a:ext uri="{FF2B5EF4-FFF2-40B4-BE49-F238E27FC236}">
                <a16:creationId xmlns:a16="http://schemas.microsoft.com/office/drawing/2014/main" id="{B377DF46-343D-60BA-00E6-83FF19EBDC6D}"/>
              </a:ext>
            </a:extLst>
          </p:cNvPr>
          <p:cNvSpPr txBox="1"/>
          <p:nvPr/>
        </p:nvSpPr>
        <p:spPr>
          <a:xfrm>
            <a:off x="1650223" y="4473608"/>
            <a:ext cx="440296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>
                <a:solidFill>
                  <a:srgbClr val="000000"/>
                </a:solidFill>
              </a:rPr>
              <a:t>4</a:t>
            </a:r>
            <a:r>
              <a:rPr lang="en-US" sz="800" b="1" dirty="0" smtClean="0">
                <a:solidFill>
                  <a:srgbClr val="000000"/>
                </a:solidFill>
              </a:rPr>
              <a:t> </a:t>
            </a:r>
            <a:r>
              <a:rPr lang="en-US" sz="800" b="1" dirty="0">
                <a:solidFill>
                  <a:srgbClr val="000000"/>
                </a:solidFill>
              </a:rPr>
              <a:t>um</a:t>
            </a:r>
            <a:endParaRPr lang="en-US" dirty="0"/>
          </a:p>
        </p:txBody>
      </p:sp>
      <p:grpSp>
        <p:nvGrpSpPr>
          <p:cNvPr id="166" name="Group 29">
            <a:extLst>
              <a:ext uri="{FF2B5EF4-FFF2-40B4-BE49-F238E27FC236}">
                <a16:creationId xmlns:a16="http://schemas.microsoft.com/office/drawing/2014/main" id="{D9C43FB6-5989-654B-97C6-C72677B835D0}"/>
              </a:ext>
            </a:extLst>
          </p:cNvPr>
          <p:cNvGrpSpPr/>
          <p:nvPr/>
        </p:nvGrpSpPr>
        <p:grpSpPr>
          <a:xfrm>
            <a:off x="3261594" y="3923462"/>
            <a:ext cx="2034224" cy="1591540"/>
            <a:chOff x="9160334" y="4340820"/>
            <a:chExt cx="5531328" cy="2535137"/>
          </a:xfrm>
        </p:grpSpPr>
        <p:grpSp>
          <p:nvGrpSpPr>
            <p:cNvPr id="167" name="Group 31">
              <a:extLst>
                <a:ext uri="{FF2B5EF4-FFF2-40B4-BE49-F238E27FC236}">
                  <a16:creationId xmlns:a16="http://schemas.microsoft.com/office/drawing/2014/main" id="{C7F9F259-882D-B718-DBDC-63CC163722AD}"/>
                </a:ext>
              </a:extLst>
            </p:cNvPr>
            <p:cNvGrpSpPr/>
            <p:nvPr/>
          </p:nvGrpSpPr>
          <p:grpSpPr>
            <a:xfrm>
              <a:off x="9160334" y="4340820"/>
              <a:ext cx="5531328" cy="2535137"/>
              <a:chOff x="9160334" y="4340820"/>
              <a:chExt cx="5531328" cy="2535137"/>
            </a:xfrm>
          </p:grpSpPr>
          <p:grpSp>
            <p:nvGrpSpPr>
              <p:cNvPr id="170" name="Group 34">
                <a:extLst>
                  <a:ext uri="{FF2B5EF4-FFF2-40B4-BE49-F238E27FC236}">
                    <a16:creationId xmlns:a16="http://schemas.microsoft.com/office/drawing/2014/main" id="{7830B4EB-2F2E-1FFD-4572-E8EDBF833EC3}"/>
                  </a:ext>
                </a:extLst>
              </p:cNvPr>
              <p:cNvGrpSpPr/>
              <p:nvPr/>
            </p:nvGrpSpPr>
            <p:grpSpPr>
              <a:xfrm>
                <a:off x="9160334" y="4344798"/>
                <a:ext cx="5531328" cy="2531159"/>
                <a:chOff x="9160336" y="4344800"/>
                <a:chExt cx="8806584" cy="4505610"/>
              </a:xfrm>
            </p:grpSpPr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6E86A083-F764-3984-E69C-58E78313EB83}"/>
                    </a:ext>
                  </a:extLst>
                </p:cNvPr>
                <p:cNvSpPr/>
                <p:nvPr/>
              </p:nvSpPr>
              <p:spPr>
                <a:xfrm>
                  <a:off x="9177090" y="4353535"/>
                  <a:ext cx="8789830" cy="4346935"/>
                </a:xfrm>
                <a:prstGeom prst="rect">
                  <a:avLst/>
                </a:prstGeom>
                <a:solidFill>
                  <a:srgbClr val="CBE3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700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6734B65A-CEFE-12A0-3612-3EFC033AA9A9}"/>
                    </a:ext>
                  </a:extLst>
                </p:cNvPr>
                <p:cNvSpPr/>
                <p:nvPr/>
              </p:nvSpPr>
              <p:spPr>
                <a:xfrm>
                  <a:off x="9177077" y="8260130"/>
                  <a:ext cx="8789830" cy="590280"/>
                </a:xfrm>
                <a:prstGeom prst="rect">
                  <a:avLst/>
                </a:prstGeom>
                <a:solidFill>
                  <a:srgbClr val="5300FF"/>
                </a:solidFill>
                <a:ln>
                  <a:noFill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700" b="1"/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1C85631E-3ED1-D4D4-5DF0-92597A81BA93}"/>
                    </a:ext>
                  </a:extLst>
                </p:cNvPr>
                <p:cNvSpPr/>
                <p:nvPr/>
              </p:nvSpPr>
              <p:spPr>
                <a:xfrm flipV="1">
                  <a:off x="9177077" y="8208942"/>
                  <a:ext cx="8789830" cy="64394"/>
                </a:xfrm>
                <a:prstGeom prst="rect">
                  <a:avLst/>
                </a:prstGeom>
                <a:solidFill>
                  <a:srgbClr val="A5ACFC"/>
                </a:solidFill>
                <a:ln w="6350">
                  <a:noFill/>
                  <a:prstDash val="sysDot"/>
                  <a:extLst>
                    <a:ext uri="{C807C97D-BFC1-408E-A445-0C87EB9F89A2}">
                      <ask:lineSketchStyleProps xmlns:lc="http://schemas.openxmlformats.org/drawingml/2006/lockedCanvas" xmlns:ask="http://schemas.microsoft.com/office/drawing/2018/sketchyshapes" xmlns="" sd="3499211612">
                        <a:custGeom>
                          <a:avLst/>
                          <a:gdLst>
                            <a:gd name="connsiteX0" fmla="*/ 0 w 8789830"/>
                            <a:gd name="connsiteY0" fmla="*/ 0 h 64394"/>
                            <a:gd name="connsiteX1" fmla="*/ 8789830 w 8789830"/>
                            <a:gd name="connsiteY1" fmla="*/ 0 h 64394"/>
                            <a:gd name="connsiteX2" fmla="*/ 8789830 w 8789830"/>
                            <a:gd name="connsiteY2" fmla="*/ 64394 h 64394"/>
                            <a:gd name="connsiteX3" fmla="*/ 0 w 8789830"/>
                            <a:gd name="connsiteY3" fmla="*/ 64394 h 64394"/>
                            <a:gd name="connsiteX4" fmla="*/ 0 w 8789830"/>
                            <a:gd name="connsiteY4" fmla="*/ 0 h 6439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789830" h="64394" fill="none" extrusionOk="0">
                              <a:moveTo>
                                <a:pt x="0" y="0"/>
                              </a:moveTo>
                              <a:cubicBezTo>
                                <a:pt x="3940903" y="-149972"/>
                                <a:pt x="6784949" y="85198"/>
                                <a:pt x="8789830" y="0"/>
                              </a:cubicBezTo>
                              <a:cubicBezTo>
                                <a:pt x="8785805" y="25334"/>
                                <a:pt x="8788577" y="33725"/>
                                <a:pt x="8789830" y="64394"/>
                              </a:cubicBezTo>
                              <a:cubicBezTo>
                                <a:pt x="7514254" y="155770"/>
                                <a:pt x="4008726" y="58337"/>
                                <a:pt x="0" y="64394"/>
                              </a:cubicBezTo>
                              <a:cubicBezTo>
                                <a:pt x="-5298" y="52551"/>
                                <a:pt x="-5389" y="21735"/>
                                <a:pt x="0" y="0"/>
                              </a:cubicBezTo>
                              <a:close/>
                            </a:path>
                            <a:path w="8789830" h="64394" stroke="0" extrusionOk="0">
                              <a:moveTo>
                                <a:pt x="0" y="0"/>
                              </a:moveTo>
                              <a:cubicBezTo>
                                <a:pt x="1445477" y="-113254"/>
                                <a:pt x="6046996" y="102601"/>
                                <a:pt x="8789830" y="0"/>
                              </a:cubicBezTo>
                              <a:cubicBezTo>
                                <a:pt x="8791567" y="20202"/>
                                <a:pt x="8785655" y="35117"/>
                                <a:pt x="8789830" y="64394"/>
                              </a:cubicBezTo>
                              <a:cubicBezTo>
                                <a:pt x="6000601" y="120204"/>
                                <a:pt x="3870866" y="233352"/>
                                <a:pt x="0" y="64394"/>
                              </a:cubicBezTo>
                              <a:cubicBezTo>
                                <a:pt x="5547" y="45740"/>
                                <a:pt x="3667" y="2979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700" b="1"/>
                </a:p>
              </p:txBody>
            </p:sp>
            <p:sp>
              <p:nvSpPr>
                <p:cNvPr id="175" name="Rectangle: Top Corners Rounded 39">
                  <a:extLst>
                    <a:ext uri="{FF2B5EF4-FFF2-40B4-BE49-F238E27FC236}">
                      <a16:creationId xmlns:a16="http://schemas.microsoft.com/office/drawing/2014/main" id="{7314A4F0-43D5-B993-6E06-AE8CDD005135}"/>
                    </a:ext>
                  </a:extLst>
                </p:cNvPr>
                <p:cNvSpPr/>
                <p:nvPr/>
              </p:nvSpPr>
              <p:spPr>
                <a:xfrm rot="10800000">
                  <a:off x="9160336" y="4344800"/>
                  <a:ext cx="2387599" cy="616858"/>
                </a:xfrm>
                <a:prstGeom prst="round2SameRect">
                  <a:avLst/>
                </a:prstGeom>
                <a:solidFill>
                  <a:srgbClr val="B3FFC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700" b="1"/>
                </a:p>
              </p:txBody>
            </p:sp>
          </p:grpSp>
          <p:sp>
            <p:nvSpPr>
              <p:cNvPr id="171" name="Rectangle: Top Corners Rounded 35">
                <a:extLst>
                  <a:ext uri="{FF2B5EF4-FFF2-40B4-BE49-F238E27FC236}">
                    <a16:creationId xmlns:a16="http://schemas.microsoft.com/office/drawing/2014/main" id="{90B2BD1A-2E42-1C88-86CE-A7A01E1FAEB8}"/>
                  </a:ext>
                </a:extLst>
              </p:cNvPr>
              <p:cNvSpPr/>
              <p:nvPr/>
            </p:nvSpPr>
            <p:spPr>
              <a:xfrm rot="10800000">
                <a:off x="13173436" y="4340820"/>
                <a:ext cx="1513391" cy="348951"/>
              </a:xfrm>
              <a:prstGeom prst="round2SameRect">
                <a:avLst/>
              </a:prstGeom>
              <a:solidFill>
                <a:srgbClr val="B3FFC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700" b="1"/>
              </a:p>
            </p:txBody>
          </p:sp>
        </p:grpSp>
        <p:sp>
          <p:nvSpPr>
            <p:cNvPr id="168" name="Rectangle: Top Corners Rounded 32">
              <a:extLst>
                <a:ext uri="{FF2B5EF4-FFF2-40B4-BE49-F238E27FC236}">
                  <a16:creationId xmlns:a16="http://schemas.microsoft.com/office/drawing/2014/main" id="{EB847453-CFE6-1997-73F5-8EBFDF9C8472}"/>
                </a:ext>
              </a:extLst>
            </p:cNvPr>
            <p:cNvSpPr/>
            <p:nvPr/>
          </p:nvSpPr>
          <p:spPr>
            <a:xfrm rot="10800000">
              <a:off x="13173436" y="4700146"/>
              <a:ext cx="1508750" cy="160198"/>
            </a:xfrm>
            <a:prstGeom prst="round2SameRect">
              <a:avLst/>
            </a:prstGeom>
            <a:solidFill>
              <a:srgbClr val="56FFA1"/>
            </a:solidFill>
            <a:ln>
              <a:solidFill>
                <a:srgbClr val="5EFA9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00" b="1"/>
            </a:p>
          </p:txBody>
        </p:sp>
        <p:sp>
          <p:nvSpPr>
            <p:cNvPr id="169" name="Rectangle: Top Corners Rounded 33">
              <a:extLst>
                <a:ext uri="{FF2B5EF4-FFF2-40B4-BE49-F238E27FC236}">
                  <a16:creationId xmlns:a16="http://schemas.microsoft.com/office/drawing/2014/main" id="{F0D7E639-62DE-3040-8AB0-6CAA0C6260DE}"/>
                </a:ext>
              </a:extLst>
            </p:cNvPr>
            <p:cNvSpPr/>
            <p:nvPr/>
          </p:nvSpPr>
          <p:spPr>
            <a:xfrm rot="10800000">
              <a:off x="9183118" y="4710090"/>
              <a:ext cx="1437807" cy="167226"/>
            </a:xfrm>
            <a:prstGeom prst="round2SameRect">
              <a:avLst/>
            </a:prstGeom>
            <a:solidFill>
              <a:srgbClr val="56FFA1"/>
            </a:solidFill>
            <a:ln>
              <a:solidFill>
                <a:srgbClr val="5EFA9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00" b="1"/>
            </a:p>
          </p:txBody>
        </p:sp>
      </p:grpSp>
      <p:sp>
        <p:nvSpPr>
          <p:cNvPr id="176" name="Rectangle: Top Corners Rounded 30">
            <a:extLst>
              <a:ext uri="{FF2B5EF4-FFF2-40B4-BE49-F238E27FC236}">
                <a16:creationId xmlns:a16="http://schemas.microsoft.com/office/drawing/2014/main" id="{0EC2CDA2-2B30-C2A4-D89F-7F9F16EA6272}"/>
              </a:ext>
            </a:extLst>
          </p:cNvPr>
          <p:cNvSpPr/>
          <p:nvPr/>
        </p:nvSpPr>
        <p:spPr>
          <a:xfrm rot="10800000">
            <a:off x="4102697" y="3933379"/>
            <a:ext cx="345179" cy="212225"/>
          </a:xfrm>
          <a:prstGeom prst="round2SameRect">
            <a:avLst/>
          </a:prstGeom>
          <a:solidFill>
            <a:srgbClr val="FF84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00" b="1"/>
          </a:p>
        </p:txBody>
      </p:sp>
      <p:sp>
        <p:nvSpPr>
          <p:cNvPr id="177" name="TextBox 16">
            <a:extLst>
              <a:ext uri="{FF2B5EF4-FFF2-40B4-BE49-F238E27FC236}">
                <a16:creationId xmlns:a16="http://schemas.microsoft.com/office/drawing/2014/main" id="{8B8D3C7F-AD86-3918-066C-4BCB41943DE0}"/>
              </a:ext>
            </a:extLst>
          </p:cNvPr>
          <p:cNvSpPr txBox="1"/>
          <p:nvPr/>
        </p:nvSpPr>
        <p:spPr>
          <a:xfrm>
            <a:off x="3177623" y="4111458"/>
            <a:ext cx="686154" cy="20005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/>
              <a:t>DEEP PWELL</a:t>
            </a:r>
          </a:p>
        </p:txBody>
      </p:sp>
      <p:sp>
        <p:nvSpPr>
          <p:cNvPr id="178" name="TextBox 17">
            <a:extLst>
              <a:ext uri="{FF2B5EF4-FFF2-40B4-BE49-F238E27FC236}">
                <a16:creationId xmlns:a16="http://schemas.microsoft.com/office/drawing/2014/main" id="{9DF63A84-C95D-0F4E-F6C8-9BFE786465AA}"/>
              </a:ext>
            </a:extLst>
          </p:cNvPr>
          <p:cNvSpPr txBox="1"/>
          <p:nvPr/>
        </p:nvSpPr>
        <p:spPr>
          <a:xfrm>
            <a:off x="4724634" y="3922653"/>
            <a:ext cx="580533" cy="20005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/>
              <a:t>PWELL</a:t>
            </a:r>
          </a:p>
        </p:txBody>
      </p:sp>
      <p:sp>
        <p:nvSpPr>
          <p:cNvPr id="179" name="TextBox 18">
            <a:extLst>
              <a:ext uri="{FF2B5EF4-FFF2-40B4-BE49-F238E27FC236}">
                <a16:creationId xmlns:a16="http://schemas.microsoft.com/office/drawing/2014/main" id="{1815350C-7046-EC21-8C33-2A00A3A7664E}"/>
              </a:ext>
            </a:extLst>
          </p:cNvPr>
          <p:cNvSpPr txBox="1"/>
          <p:nvPr/>
        </p:nvSpPr>
        <p:spPr>
          <a:xfrm>
            <a:off x="3270975" y="3929040"/>
            <a:ext cx="462256" cy="19398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/>
              <a:t>PWELL</a:t>
            </a:r>
          </a:p>
        </p:txBody>
      </p:sp>
      <p:sp>
        <p:nvSpPr>
          <p:cNvPr id="180" name="Rectangle: Top Corners Rounded 28">
            <a:extLst>
              <a:ext uri="{FF2B5EF4-FFF2-40B4-BE49-F238E27FC236}">
                <a16:creationId xmlns:a16="http://schemas.microsoft.com/office/drawing/2014/main" id="{648EF57F-CAB7-525A-EAD0-6C6F69EE6D24}"/>
              </a:ext>
            </a:extLst>
          </p:cNvPr>
          <p:cNvSpPr/>
          <p:nvPr/>
        </p:nvSpPr>
        <p:spPr>
          <a:xfrm rot="10800000">
            <a:off x="4074111" y="4154270"/>
            <a:ext cx="425125" cy="176888"/>
          </a:xfrm>
          <a:prstGeom prst="round2SameRect">
            <a:avLst/>
          </a:prstGeom>
          <a:solidFill>
            <a:srgbClr val="56FFA1"/>
          </a:solidFill>
          <a:ln>
            <a:solidFill>
              <a:srgbClr val="5EFA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00" b="1"/>
          </a:p>
        </p:txBody>
      </p:sp>
      <p:sp>
        <p:nvSpPr>
          <p:cNvPr id="181" name="TextBox 13">
            <a:extLst>
              <a:ext uri="{FF2B5EF4-FFF2-40B4-BE49-F238E27FC236}">
                <a16:creationId xmlns:a16="http://schemas.microsoft.com/office/drawing/2014/main" id="{E7A9D5F6-A1B4-C45F-3836-633F2CF1E309}"/>
              </a:ext>
            </a:extLst>
          </p:cNvPr>
          <p:cNvSpPr txBox="1"/>
          <p:nvPr/>
        </p:nvSpPr>
        <p:spPr>
          <a:xfrm>
            <a:off x="3745619" y="3646375"/>
            <a:ext cx="946887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/>
              <a:t> COLLECTION </a:t>
            </a:r>
            <a:r>
              <a:rPr lang="en-US" sz="700" b="1" dirty="0" smtClean="0"/>
              <a:t>ELECTRODE</a:t>
            </a:r>
            <a:endParaRPr lang="en-US" sz="700" b="1" dirty="0"/>
          </a:p>
        </p:txBody>
      </p:sp>
      <p:sp>
        <p:nvSpPr>
          <p:cNvPr id="182" name="TextBox 14">
            <a:extLst>
              <a:ext uri="{FF2B5EF4-FFF2-40B4-BE49-F238E27FC236}">
                <a16:creationId xmlns:a16="http://schemas.microsoft.com/office/drawing/2014/main" id="{4C53E477-8173-37BE-0A93-77D5201E7701}"/>
              </a:ext>
            </a:extLst>
          </p:cNvPr>
          <p:cNvSpPr txBox="1"/>
          <p:nvPr/>
        </p:nvSpPr>
        <p:spPr>
          <a:xfrm>
            <a:off x="3979148" y="4097494"/>
            <a:ext cx="631091" cy="18466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1" dirty="0"/>
              <a:t>GAIN LAYER </a:t>
            </a:r>
            <a:endParaRPr lang="en-US" sz="1600" dirty="0"/>
          </a:p>
        </p:txBody>
      </p:sp>
      <p:sp>
        <p:nvSpPr>
          <p:cNvPr id="183" name="TextBox 10">
            <a:extLst>
              <a:ext uri="{FF2B5EF4-FFF2-40B4-BE49-F238E27FC236}">
                <a16:creationId xmlns:a16="http://schemas.microsoft.com/office/drawing/2014/main" id="{6FEEA659-73D1-4F61-5EC9-05AE9B6547FE}"/>
              </a:ext>
            </a:extLst>
          </p:cNvPr>
          <p:cNvSpPr txBox="1"/>
          <p:nvPr/>
        </p:nvSpPr>
        <p:spPr>
          <a:xfrm>
            <a:off x="3133238" y="4793668"/>
            <a:ext cx="802242" cy="18820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/>
              <a:t>P- EPITAXIAL LAYER</a:t>
            </a:r>
          </a:p>
        </p:txBody>
      </p:sp>
      <p:sp>
        <p:nvSpPr>
          <p:cNvPr id="184" name="TextBox 11">
            <a:extLst>
              <a:ext uri="{FF2B5EF4-FFF2-40B4-BE49-F238E27FC236}">
                <a16:creationId xmlns:a16="http://schemas.microsoft.com/office/drawing/2014/main" id="{74F0B19C-8806-312C-7939-94B8C2ED3E28}"/>
              </a:ext>
            </a:extLst>
          </p:cNvPr>
          <p:cNvSpPr txBox="1"/>
          <p:nvPr/>
        </p:nvSpPr>
        <p:spPr>
          <a:xfrm>
            <a:off x="3055414" y="5158246"/>
            <a:ext cx="984032" cy="20005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/>
              <a:t>P+ SUBSTRATE</a:t>
            </a:r>
          </a:p>
        </p:txBody>
      </p:sp>
      <p:sp>
        <p:nvSpPr>
          <p:cNvPr id="185" name="Rectangle: Top Corners Rounded 15">
            <a:extLst>
              <a:ext uri="{FF2B5EF4-FFF2-40B4-BE49-F238E27FC236}">
                <a16:creationId xmlns:a16="http://schemas.microsoft.com/office/drawing/2014/main" id="{EB148FC2-8A1A-FA8F-EAFB-D82D96AB078A}"/>
              </a:ext>
            </a:extLst>
          </p:cNvPr>
          <p:cNvSpPr/>
          <p:nvPr/>
        </p:nvSpPr>
        <p:spPr>
          <a:xfrm rot="10800000">
            <a:off x="4163213" y="3916071"/>
            <a:ext cx="207133" cy="89744"/>
          </a:xfrm>
          <a:prstGeom prst="round2SameRect">
            <a:avLst/>
          </a:prstGeom>
          <a:solidFill>
            <a:srgbClr val="FF5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00"/>
          </a:p>
        </p:txBody>
      </p:sp>
      <p:sp>
        <p:nvSpPr>
          <p:cNvPr id="186" name="TextBox 60">
            <a:extLst>
              <a:ext uri="{FF2B5EF4-FFF2-40B4-BE49-F238E27FC236}">
                <a16:creationId xmlns:a16="http://schemas.microsoft.com/office/drawing/2014/main" id="{306AB75B-42B0-A740-631E-3B623E12B016}"/>
              </a:ext>
            </a:extLst>
          </p:cNvPr>
          <p:cNvSpPr txBox="1"/>
          <p:nvPr/>
        </p:nvSpPr>
        <p:spPr>
          <a:xfrm>
            <a:off x="4647370" y="4099302"/>
            <a:ext cx="745697" cy="20005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/>
              <a:t>DEEP PWELL</a:t>
            </a:r>
          </a:p>
        </p:txBody>
      </p:sp>
      <p:sp>
        <p:nvSpPr>
          <p:cNvPr id="187" name="TextBox 47">
            <a:extLst>
              <a:ext uri="{FF2B5EF4-FFF2-40B4-BE49-F238E27FC236}">
                <a16:creationId xmlns:a16="http://schemas.microsoft.com/office/drawing/2014/main" id="{5D017156-8220-1B1C-3047-1B862763A166}"/>
              </a:ext>
            </a:extLst>
          </p:cNvPr>
          <p:cNvSpPr txBox="1"/>
          <p:nvPr/>
        </p:nvSpPr>
        <p:spPr>
          <a:xfrm>
            <a:off x="4036981" y="3963606"/>
            <a:ext cx="462256" cy="20005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/>
              <a:t>NWELL</a:t>
            </a:r>
          </a:p>
        </p:txBody>
      </p:sp>
      <p:cxnSp>
        <p:nvCxnSpPr>
          <p:cNvPr id="188" name="Straight Arrow Connector 114">
            <a:extLst>
              <a:ext uri="{FF2B5EF4-FFF2-40B4-BE49-F238E27FC236}">
                <a16:creationId xmlns:a16="http://schemas.microsoft.com/office/drawing/2014/main" id="{E589548B-6265-53D0-D159-1F21C2E2B672}"/>
              </a:ext>
            </a:extLst>
          </p:cNvPr>
          <p:cNvCxnSpPr>
            <a:cxnSpLocks/>
          </p:cNvCxnSpPr>
          <p:nvPr/>
        </p:nvCxnSpPr>
        <p:spPr>
          <a:xfrm>
            <a:off x="3280685" y="4385597"/>
            <a:ext cx="528025" cy="2473"/>
          </a:xfrm>
          <a:prstGeom prst="straightConnector1">
            <a:avLst/>
          </a:prstGeom>
          <a:ln>
            <a:solidFill>
              <a:srgbClr val="53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9" name="TextBox 42">
            <a:extLst>
              <a:ext uri="{FF2B5EF4-FFF2-40B4-BE49-F238E27FC236}">
                <a16:creationId xmlns:a16="http://schemas.microsoft.com/office/drawing/2014/main" id="{5692E068-BDBE-8F4E-4B02-8B1D96347542}"/>
              </a:ext>
            </a:extLst>
          </p:cNvPr>
          <p:cNvSpPr txBox="1"/>
          <p:nvPr/>
        </p:nvSpPr>
        <p:spPr>
          <a:xfrm>
            <a:off x="3263432" y="4405627"/>
            <a:ext cx="491567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 smtClean="0">
                <a:solidFill>
                  <a:srgbClr val="000000"/>
                </a:solidFill>
              </a:rPr>
              <a:t>3.4 </a:t>
            </a:r>
            <a:r>
              <a:rPr lang="en-US" sz="800" b="1" dirty="0">
                <a:solidFill>
                  <a:srgbClr val="000000"/>
                </a:solidFill>
              </a:rPr>
              <a:t>um</a:t>
            </a:r>
            <a:endParaRPr lang="en-US" dirty="0"/>
          </a:p>
        </p:txBody>
      </p:sp>
      <p:cxnSp>
        <p:nvCxnSpPr>
          <p:cNvPr id="190" name="Straight Arrow Connector 116">
            <a:extLst>
              <a:ext uri="{FF2B5EF4-FFF2-40B4-BE49-F238E27FC236}">
                <a16:creationId xmlns:a16="http://schemas.microsoft.com/office/drawing/2014/main" id="{DC8A57D1-C8C5-F130-BBA6-1C9FC03C7771}"/>
              </a:ext>
            </a:extLst>
          </p:cNvPr>
          <p:cNvCxnSpPr>
            <a:cxnSpLocks/>
          </p:cNvCxnSpPr>
          <p:nvPr/>
        </p:nvCxnSpPr>
        <p:spPr>
          <a:xfrm flipV="1">
            <a:off x="4086146" y="4415542"/>
            <a:ext cx="428261" cy="1"/>
          </a:xfrm>
          <a:prstGeom prst="straightConnector1">
            <a:avLst/>
          </a:prstGeom>
          <a:ln>
            <a:solidFill>
              <a:srgbClr val="53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" name="TextBox 64">
            <a:extLst>
              <a:ext uri="{FF2B5EF4-FFF2-40B4-BE49-F238E27FC236}">
                <a16:creationId xmlns:a16="http://schemas.microsoft.com/office/drawing/2014/main" id="{B377DF46-343D-60BA-00E6-83FF19EBDC6D}"/>
              </a:ext>
            </a:extLst>
          </p:cNvPr>
          <p:cNvSpPr txBox="1"/>
          <p:nvPr/>
        </p:nvSpPr>
        <p:spPr>
          <a:xfrm>
            <a:off x="4074111" y="4429458"/>
            <a:ext cx="440296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>
                <a:solidFill>
                  <a:srgbClr val="000000"/>
                </a:solidFill>
              </a:rPr>
              <a:t>3</a:t>
            </a:r>
            <a:r>
              <a:rPr lang="en-US" sz="800" b="1" dirty="0" smtClean="0">
                <a:solidFill>
                  <a:srgbClr val="000000"/>
                </a:solidFill>
              </a:rPr>
              <a:t> </a:t>
            </a:r>
            <a:r>
              <a:rPr lang="en-US" sz="800" b="1" dirty="0">
                <a:solidFill>
                  <a:srgbClr val="000000"/>
                </a:solidFill>
              </a:rPr>
              <a:t>um</a:t>
            </a:r>
            <a:endParaRPr lang="en-US" dirty="0"/>
          </a:p>
        </p:txBody>
      </p:sp>
      <p:sp>
        <p:nvSpPr>
          <p:cNvPr id="200" name="Rectangle 199"/>
          <p:cNvSpPr/>
          <p:nvPr/>
        </p:nvSpPr>
        <p:spPr>
          <a:xfrm>
            <a:off x="6639422" y="976693"/>
            <a:ext cx="49349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i="1" dirty="0" smtClean="0">
                <a:latin typeface="Comic Sans MS" panose="030F0702030302020204" pitchFamily="66" charset="0"/>
              </a:rPr>
              <a:t>Considerations for geometry: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Reasonable pitch for majority of applications (15um) and substrate (18um)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Test several gain layer options, provided that we have limited number of tests </a:t>
            </a:r>
            <a:r>
              <a:rPr lang="en-US" sz="1600" dirty="0" smtClean="0"/>
              <a:t>structures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Compatibility with technology and design rules (180 nm) – makes some combinations not possible</a:t>
            </a:r>
          </a:p>
        </p:txBody>
      </p:sp>
      <p:sp>
        <p:nvSpPr>
          <p:cNvPr id="9219" name="Rectangle 9218"/>
          <p:cNvSpPr/>
          <p:nvPr/>
        </p:nvSpPr>
        <p:spPr>
          <a:xfrm>
            <a:off x="956862" y="715083"/>
            <a:ext cx="1808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Structure 1</a:t>
            </a:r>
            <a:endParaRPr lang="fr-FR" sz="2800" dirty="0"/>
          </a:p>
        </p:txBody>
      </p:sp>
      <p:sp>
        <p:nvSpPr>
          <p:cNvPr id="203" name="Rectangle 202"/>
          <p:cNvSpPr/>
          <p:nvPr/>
        </p:nvSpPr>
        <p:spPr>
          <a:xfrm>
            <a:off x="3330258" y="724327"/>
            <a:ext cx="1808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Structure 2</a:t>
            </a:r>
            <a:endParaRPr lang="fr-FR" sz="2800" dirty="0"/>
          </a:p>
        </p:txBody>
      </p:sp>
      <p:sp>
        <p:nvSpPr>
          <p:cNvPr id="204" name="Flèche vers le bas 203"/>
          <p:cNvSpPr/>
          <p:nvPr/>
        </p:nvSpPr>
        <p:spPr>
          <a:xfrm rot="5400000">
            <a:off x="5899780" y="1541376"/>
            <a:ext cx="449868" cy="603395"/>
          </a:xfrm>
          <a:prstGeom prst="downArrow">
            <a:avLst/>
          </a:prstGeom>
          <a:solidFill>
            <a:srgbClr val="4368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23" name="Rectangle 9222"/>
          <p:cNvSpPr/>
          <p:nvPr/>
        </p:nvSpPr>
        <p:spPr>
          <a:xfrm>
            <a:off x="6724444" y="3620440"/>
            <a:ext cx="490480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i="1" dirty="0" smtClean="0">
                <a:latin typeface="Comic Sans MS" panose="030F0702030302020204" pitchFamily="66" charset="0"/>
              </a:rPr>
              <a:t>Gain layer options: </a:t>
            </a:r>
          </a:p>
          <a:p>
            <a:r>
              <a:rPr lang="en-US" altLang="en-US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changing depth </a:t>
            </a:r>
            <a:r>
              <a:rPr lang="en-US" altLang="en-US" b="1" i="1" dirty="0">
                <a:latin typeface="Comic Sans MS" panose="030F0702030302020204" pitchFamily="66" charset="0"/>
              </a:rPr>
              <a:t>o</a:t>
            </a:r>
            <a:r>
              <a:rPr lang="en-US" altLang="en-US" b="1" i="1" dirty="0" smtClean="0">
                <a:latin typeface="Comic Sans MS" panose="030F0702030302020204" pitchFamily="66" charset="0"/>
              </a:rPr>
              <a:t>f doping profile -&gt;</a:t>
            </a:r>
            <a:r>
              <a:rPr lang="en-US" i="1" dirty="0" smtClean="0">
                <a:latin typeface="Comic Sans MS" panose="030F0702030302020204" pitchFamily="66" charset="0"/>
              </a:rPr>
              <a:t>No </a:t>
            </a:r>
            <a:r>
              <a:rPr lang="en-US" i="1" dirty="0">
                <a:latin typeface="Comic Sans MS" panose="030F0702030302020204" pitchFamily="66" charset="0"/>
              </a:rPr>
              <a:t>info on exact doping : </a:t>
            </a:r>
            <a:r>
              <a:rPr lang="en-US" altLang="en-US" i="1" dirty="0">
                <a:latin typeface="Comic Sans MS" panose="030F0702030302020204" pitchFamily="66" charset="0"/>
              </a:rPr>
              <a:t>the expected closest options are: </a:t>
            </a:r>
            <a:r>
              <a:rPr lang="en-US" i="1" dirty="0">
                <a:solidFill>
                  <a:srgbClr val="C00000"/>
                </a:solidFill>
                <a:latin typeface="Comic Sans MS" panose="030F0702030302020204" pitchFamily="66" charset="0"/>
              </a:rPr>
              <a:t>Structure1(GL1)</a:t>
            </a:r>
            <a:r>
              <a:rPr lang="en-US" i="1" dirty="0">
                <a:latin typeface="Comic Sans MS" panose="030F0702030302020204" pitchFamily="66" charset="0"/>
              </a:rPr>
              <a:t> and </a:t>
            </a:r>
            <a:r>
              <a:rPr lang="en-US" i="1" dirty="0">
                <a:solidFill>
                  <a:srgbClr val="C00000"/>
                </a:solidFill>
                <a:latin typeface="Comic Sans MS" panose="030F0702030302020204" pitchFamily="66" charset="0"/>
              </a:rPr>
              <a:t>Structure2(GL3)</a:t>
            </a:r>
          </a:p>
          <a:p>
            <a:endParaRPr lang="fr-FR" sz="1600" i="1" dirty="0"/>
          </a:p>
        </p:txBody>
      </p:sp>
      <p:sp>
        <p:nvSpPr>
          <p:cNvPr id="210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4CB2DEB-67C5-4E25-97C1-B73AF8D04D98}" type="slidenum">
              <a:rPr lang="fr-FR" smtClean="0"/>
              <a:t>5</a:t>
            </a:fld>
            <a:endParaRPr lang="fr-FR"/>
          </a:p>
        </p:txBody>
      </p:sp>
      <p:sp>
        <p:nvSpPr>
          <p:cNvPr id="2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 smtClean="0"/>
              <a:t>18/11/2025</a:t>
            </a:r>
            <a:endParaRPr lang="fr-FR" dirty="0"/>
          </a:p>
        </p:txBody>
      </p:sp>
      <p:sp>
        <p:nvSpPr>
          <p:cNvPr id="2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 smtClean="0"/>
              <a:t>andrei.dorokhov@iphc.cnrs.fr</a:t>
            </a:r>
            <a:endParaRPr lang="fr-FR" dirty="0"/>
          </a:p>
        </p:txBody>
      </p:sp>
      <p:cxnSp>
        <p:nvCxnSpPr>
          <p:cNvPr id="99" name="Straight Arrow Connector 114">
            <a:extLst>
              <a:ext uri="{FF2B5EF4-FFF2-40B4-BE49-F238E27FC236}">
                <a16:creationId xmlns:a16="http://schemas.microsoft.com/office/drawing/2014/main" id="{E589548B-6265-53D0-D159-1F21C2E2B672}"/>
              </a:ext>
            </a:extLst>
          </p:cNvPr>
          <p:cNvCxnSpPr>
            <a:cxnSpLocks/>
          </p:cNvCxnSpPr>
          <p:nvPr/>
        </p:nvCxnSpPr>
        <p:spPr>
          <a:xfrm>
            <a:off x="2197019" y="3910805"/>
            <a:ext cx="12015" cy="394002"/>
          </a:xfrm>
          <a:prstGeom prst="straightConnector1">
            <a:avLst/>
          </a:prstGeom>
          <a:ln>
            <a:solidFill>
              <a:srgbClr val="53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Bulle ronde 16"/>
          <p:cNvSpPr/>
          <p:nvPr/>
        </p:nvSpPr>
        <p:spPr>
          <a:xfrm rot="811461">
            <a:off x="2123209" y="3384150"/>
            <a:ext cx="713327" cy="559116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C00000"/>
                </a:solidFill>
              </a:rPr>
              <a:t>Depth:</a:t>
            </a:r>
          </a:p>
          <a:p>
            <a:pPr algn="ctr"/>
            <a:r>
              <a:rPr lang="fr-FR" sz="800" dirty="0" smtClean="0">
                <a:solidFill>
                  <a:srgbClr val="C00000"/>
                </a:solidFill>
              </a:rPr>
              <a:t>GL1, GL2, GL3</a:t>
            </a:r>
            <a:endParaRPr lang="fr-FR" sz="800" dirty="0">
              <a:solidFill>
                <a:srgbClr val="C00000"/>
              </a:solidFill>
            </a:endParaRPr>
          </a:p>
        </p:txBody>
      </p:sp>
      <p:cxnSp>
        <p:nvCxnSpPr>
          <p:cNvPr id="104" name="Straight Arrow Connector 114">
            <a:extLst>
              <a:ext uri="{FF2B5EF4-FFF2-40B4-BE49-F238E27FC236}">
                <a16:creationId xmlns:a16="http://schemas.microsoft.com/office/drawing/2014/main" id="{E589548B-6265-53D0-D159-1F21C2E2B672}"/>
              </a:ext>
            </a:extLst>
          </p:cNvPr>
          <p:cNvCxnSpPr>
            <a:cxnSpLocks/>
          </p:cNvCxnSpPr>
          <p:nvPr/>
        </p:nvCxnSpPr>
        <p:spPr>
          <a:xfrm>
            <a:off x="4565722" y="3920372"/>
            <a:ext cx="12015" cy="394002"/>
          </a:xfrm>
          <a:prstGeom prst="straightConnector1">
            <a:avLst/>
          </a:prstGeom>
          <a:ln>
            <a:solidFill>
              <a:srgbClr val="53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Bulle ronde 104"/>
          <p:cNvSpPr/>
          <p:nvPr/>
        </p:nvSpPr>
        <p:spPr>
          <a:xfrm rot="811461">
            <a:off x="4491912" y="3393717"/>
            <a:ext cx="713327" cy="559116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C00000"/>
                </a:solidFill>
              </a:rPr>
              <a:t>Depth:</a:t>
            </a:r>
          </a:p>
          <a:p>
            <a:pPr algn="ctr"/>
            <a:r>
              <a:rPr lang="fr-FR" sz="800" dirty="0" smtClean="0">
                <a:solidFill>
                  <a:srgbClr val="C00000"/>
                </a:solidFill>
              </a:rPr>
              <a:t>GL2, GL3, GL4</a:t>
            </a:r>
            <a:endParaRPr lang="fr-FR" sz="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6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12841" y="29450"/>
            <a:ext cx="10956768" cy="530550"/>
          </a:xfrm>
        </p:spPr>
        <p:txBody>
          <a:bodyPr>
            <a:noAutofit/>
          </a:bodyPr>
          <a:lstStyle/>
          <a:p>
            <a:pPr algn="ctr"/>
            <a:r>
              <a:rPr lang="en-US" altLang="en-US" sz="2800" b="1" i="1" dirty="0" smtClean="0">
                <a:latin typeface="Comic Sans MS" panose="030F0702030302020204" pitchFamily="66" charset="0"/>
              </a:rPr>
              <a:t>Simulation </a:t>
            </a:r>
            <a:r>
              <a:rPr lang="en-US" altLang="en-US" sz="2800" b="1" i="1" dirty="0" smtClean="0">
                <a:latin typeface="Comic Sans MS" panose="030F0702030302020204" pitchFamily="66" charset="0"/>
              </a:rPr>
              <a:t>procedure</a:t>
            </a:r>
            <a:endParaRPr lang="en-US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DEB-67C5-4E25-97C1-B73AF8D04D98}" type="slidenum">
              <a:rPr lang="fr-FR" smtClean="0"/>
              <a:t>6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18/11/2025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andrei.dorokhov@iphc.cnrs.fr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26890" y="502583"/>
                <a:ext cx="6315277" cy="1853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altLang="en-US" sz="1600" b="1" i="1" dirty="0" smtClean="0">
                    <a:latin typeface="Comic Sans MS" panose="030F0702030302020204" pitchFamily="66" charset="0"/>
                  </a:rPr>
                  <a:t>Build </a:t>
                </a:r>
                <a:r>
                  <a:rPr lang="en-US" altLang="en-US" sz="1600" b="1" i="1" dirty="0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3D mesh </a:t>
                </a:r>
                <a:r>
                  <a:rPr lang="en-US" altLang="en-US" sz="1600" b="1" i="1" dirty="0" smtClean="0">
                    <a:latin typeface="Comic Sans MS" panose="030F0702030302020204" pitchFamily="66" charset="0"/>
                  </a:rPr>
                  <a:t>with general doping profiles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b="1" i="1" dirty="0" smtClean="0">
                    <a:latin typeface="Comic Sans MS" panose="030F0702030302020204" pitchFamily="66" charset="0"/>
                  </a:rPr>
                  <a:t>Variate bias voltage (V) </a:t>
                </a:r>
                <a:r>
                  <a:rPr lang="en-US" sz="1600" b="1" i="1" dirty="0" smtClean="0">
                    <a:latin typeface="Comic Sans MS" panose="030F0702030302020204" pitchFamily="66" charset="0"/>
                  </a:rPr>
                  <a:t>for DC and AC analysis:</a:t>
                </a:r>
              </a:p>
              <a:p>
                <a:pPr marL="800100" lvl="1" indent="-342900">
                  <a:buFont typeface="Wingdings" panose="05000000000000000000" pitchFamily="2" charset="2"/>
                  <a:buChar char="ü"/>
                </a:pPr>
                <a:r>
                  <a:rPr lang="en-US" sz="1600" b="1" i="1" dirty="0" smtClean="0">
                    <a:latin typeface="Comic Sans MS" panose="030F0702030302020204" pitchFamily="66" charset="0"/>
                  </a:rPr>
                  <a:t>and </a:t>
                </a:r>
                <a:r>
                  <a:rPr lang="en-US" sz="1600" b="1" i="1" dirty="0" smtClean="0">
                    <a:latin typeface="Comic Sans MS" panose="030F0702030302020204" pitchFamily="66" charset="0"/>
                  </a:rPr>
                  <a:t>obtain </a:t>
                </a:r>
                <a:r>
                  <a:rPr lang="en-US" sz="1600" b="1" i="1" u="sng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I(V) </a:t>
                </a:r>
                <a:r>
                  <a:rPr lang="en-US" sz="1600" b="1" i="1" u="sng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curve</a:t>
                </a:r>
              </a:p>
              <a:p>
                <a:pPr marL="800100" lvl="1" indent="-342900">
                  <a:buFont typeface="Wingdings" panose="05000000000000000000" pitchFamily="2" charset="2"/>
                  <a:buChar char="ü"/>
                </a:pPr>
                <a:r>
                  <a:rPr lang="en-US" sz="1600" b="1" i="1" dirty="0">
                    <a:latin typeface="Comic Sans MS" panose="030F0702030302020204" pitchFamily="66" charset="0"/>
                  </a:rPr>
                  <a:t>determine sensor </a:t>
                </a:r>
                <a:r>
                  <a:rPr lang="en-US" sz="1600" b="1" i="1" u="sng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capacitance C(V)</a:t>
                </a:r>
                <a:endParaRPr lang="en-US" sz="1600" b="1" i="1" u="sng" dirty="0" smtClean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b="1" i="1" dirty="0" smtClean="0">
                    <a:latin typeface="Comic Sans MS" panose="030F0702030302020204" pitchFamily="66" charset="0"/>
                  </a:rPr>
                  <a:t>For each bias voltage-&gt;Transient analysis: I(time) – in response to </a:t>
                </a:r>
                <a:r>
                  <a:rPr lang="en-US" sz="1600" b="1" i="1" dirty="0" err="1" smtClean="0">
                    <a:latin typeface="Comic Sans MS" panose="030F0702030302020204" pitchFamily="66" charset="0"/>
                  </a:rPr>
                  <a:t>m.i.p</a:t>
                </a:r>
                <a:r>
                  <a:rPr lang="en-US" sz="1600" b="1" i="1" dirty="0" smtClean="0">
                    <a:latin typeface="Comic Sans MS" panose="030F0702030302020204" pitchFamily="66" charset="0"/>
                  </a:rPr>
                  <a:t>., collected charge </a:t>
                </a:r>
                <a:r>
                  <a:rPr lang="en-US" sz="1600" b="1" i="1" u="sng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Q(V)</a:t>
                </a:r>
                <a:r>
                  <a:rPr lang="en-US" sz="1600" b="1" i="1" dirty="0" smtClean="0">
                    <a:latin typeface="Comic Sans MS" panose="030F0702030302020204" pitchFamily="66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altLang="en-US" sz="1400" b="1" i="1" dirty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en-US" sz="1400" b="1" i="1" dirty="0" smtClean="0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altLang="en-US" sz="14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400" b="1" i="1" dirty="0" smtClean="0">
                            <a:latin typeface="Cambria Math" panose="02040503050406030204" pitchFamily="18" charset="0"/>
                          </a:rPr>
                          <m:t>𝒕𝒊𝒎𝒆</m:t>
                        </m:r>
                        <m:r>
                          <a:rPr lang="en-US" altLang="en-US" sz="1400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600" b="1" i="1" dirty="0" smtClean="0">
                    <a:latin typeface="Comic Sans MS" panose="030F0702030302020204" pitchFamily="66" charset="0"/>
                  </a:rPr>
                  <a:t> </a:t>
                </a:r>
                <a:endParaRPr lang="en-US" sz="1600" b="1" i="1" dirty="0">
                  <a:latin typeface="Comic Sans MS" panose="030F0702030302020204" pitchFamily="66" charset="0"/>
                </a:endParaRPr>
              </a:p>
              <a:p>
                <a:endParaRPr lang="en-US" sz="1600" b="1" i="1" dirty="0" smtClean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90" y="502583"/>
                <a:ext cx="6315277" cy="1853969"/>
              </a:xfrm>
              <a:prstGeom prst="rect">
                <a:avLst/>
              </a:prstGeom>
              <a:blipFill>
                <a:blip r:embed="rId3"/>
                <a:stretch>
                  <a:fillRect l="-869" t="-2623" b="-160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3" descr="synopsy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3" t="59213" r="63071" b="37166"/>
          <a:stretch>
            <a:fillRect/>
          </a:stretch>
        </p:blipFill>
        <p:spPr bwMode="auto">
          <a:xfrm>
            <a:off x="6594277" y="837661"/>
            <a:ext cx="1318129" cy="31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912406" y="770353"/>
            <a:ext cx="4578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i="1" dirty="0" smtClean="0">
                <a:latin typeface="Comic Sans MS" panose="030F0702030302020204" pitchFamily="66" charset="0"/>
              </a:rPr>
              <a:t>TCAD: Sentaurus structure/mesh editor and device simulator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2" t="-1" b="40375"/>
          <a:stretch/>
        </p:blipFill>
        <p:spPr>
          <a:xfrm>
            <a:off x="7978131" y="1712781"/>
            <a:ext cx="2900573" cy="850249"/>
          </a:xfrm>
          <a:prstGeom prst="rect">
            <a:avLst/>
          </a:prstGeom>
        </p:spPr>
      </p:pic>
      <p:grpSp>
        <p:nvGrpSpPr>
          <p:cNvPr id="40" name="Group 80">
            <a:extLst>
              <a:ext uri="{FF2B5EF4-FFF2-40B4-BE49-F238E27FC236}">
                <a16:creationId xmlns:a16="http://schemas.microsoft.com/office/drawing/2014/main" id="{F720D5CE-69D5-0C24-2A0C-ABE9634D4FCE}"/>
              </a:ext>
            </a:extLst>
          </p:cNvPr>
          <p:cNvGrpSpPr/>
          <p:nvPr/>
        </p:nvGrpSpPr>
        <p:grpSpPr>
          <a:xfrm>
            <a:off x="350916" y="3188837"/>
            <a:ext cx="3272928" cy="3165891"/>
            <a:chOff x="8058762" y="1001644"/>
            <a:chExt cx="2567144" cy="256950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899143C-0CAD-3DCA-C77F-97BE7E5F325D}"/>
                </a:ext>
              </a:extLst>
            </p:cNvPr>
            <p:cNvSpPr/>
            <p:nvPr/>
          </p:nvSpPr>
          <p:spPr>
            <a:xfrm>
              <a:off x="8058762" y="1001644"/>
              <a:ext cx="2567144" cy="2569509"/>
            </a:xfrm>
            <a:prstGeom prst="rect">
              <a:avLst/>
            </a:prstGeom>
            <a:solidFill>
              <a:srgbClr val="B3FFCE"/>
            </a:solidFill>
            <a:ln>
              <a:noFill/>
              <a:prstDash val="solid"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Oval 78">
              <a:extLst>
                <a:ext uri="{FF2B5EF4-FFF2-40B4-BE49-F238E27FC236}">
                  <a16:creationId xmlns:a16="http://schemas.microsoft.com/office/drawing/2014/main" id="{4E4FBBD1-290D-8A7D-6578-91C080B219C5}"/>
                </a:ext>
              </a:extLst>
            </p:cNvPr>
            <p:cNvSpPr/>
            <p:nvPr/>
          </p:nvSpPr>
          <p:spPr>
            <a:xfrm>
              <a:off x="8721737" y="1665478"/>
              <a:ext cx="1190329" cy="1190401"/>
            </a:xfrm>
            <a:prstGeom prst="ellipse">
              <a:avLst/>
            </a:prstGeom>
            <a:solidFill>
              <a:srgbClr val="CBE3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43" name="Group 61">
              <a:extLst>
                <a:ext uri="{FF2B5EF4-FFF2-40B4-BE49-F238E27FC236}">
                  <a16:creationId xmlns:a16="http://schemas.microsoft.com/office/drawing/2014/main" id="{DF7C2F0E-B64C-B491-10BA-845E31E2E8A4}"/>
                </a:ext>
              </a:extLst>
            </p:cNvPr>
            <p:cNvGrpSpPr/>
            <p:nvPr/>
          </p:nvGrpSpPr>
          <p:grpSpPr>
            <a:xfrm>
              <a:off x="9112946" y="2058200"/>
              <a:ext cx="400591" cy="391950"/>
              <a:chOff x="9864366" y="1521797"/>
              <a:chExt cx="913504" cy="910182"/>
            </a:xfrm>
          </p:grpSpPr>
          <p:sp>
            <p:nvSpPr>
              <p:cNvPr id="47" name="Oval 64">
                <a:extLst>
                  <a:ext uri="{FF2B5EF4-FFF2-40B4-BE49-F238E27FC236}">
                    <a16:creationId xmlns:a16="http://schemas.microsoft.com/office/drawing/2014/main" id="{7675AFD3-5848-8EB3-EDDC-48F2BEA4B9A4}"/>
                  </a:ext>
                </a:extLst>
              </p:cNvPr>
              <p:cNvSpPr/>
              <p:nvPr/>
            </p:nvSpPr>
            <p:spPr>
              <a:xfrm>
                <a:off x="9864366" y="1521797"/>
                <a:ext cx="913504" cy="910182"/>
              </a:xfrm>
              <a:prstGeom prst="ellipse">
                <a:avLst/>
              </a:prstGeom>
              <a:solidFill>
                <a:srgbClr val="FF84E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8" name="Oval 65">
                <a:extLst>
                  <a:ext uri="{FF2B5EF4-FFF2-40B4-BE49-F238E27FC236}">
                    <a16:creationId xmlns:a16="http://schemas.microsoft.com/office/drawing/2014/main" id="{41259637-147F-BF57-43A6-657D45406231}"/>
                  </a:ext>
                </a:extLst>
              </p:cNvPr>
              <p:cNvSpPr/>
              <p:nvPr/>
            </p:nvSpPr>
            <p:spPr>
              <a:xfrm>
                <a:off x="10086212" y="1743644"/>
                <a:ext cx="464021" cy="460699"/>
              </a:xfrm>
              <a:prstGeom prst="ellipse">
                <a:avLst/>
              </a:prstGeom>
              <a:solidFill>
                <a:srgbClr val="FF55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50" name="Ellipse 49"/>
          <p:cNvSpPr/>
          <p:nvPr/>
        </p:nvSpPr>
        <p:spPr>
          <a:xfrm>
            <a:off x="3239672" y="2986032"/>
            <a:ext cx="637003" cy="458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cor</a:t>
            </a:r>
            <a:endParaRPr lang="fr-FR" dirty="0"/>
          </a:p>
        </p:txBody>
      </p:sp>
      <p:sp>
        <p:nvSpPr>
          <p:cNvPr id="51" name="Ellipse 50"/>
          <p:cNvSpPr/>
          <p:nvPr/>
        </p:nvSpPr>
        <p:spPr>
          <a:xfrm>
            <a:off x="1860368" y="4626466"/>
            <a:ext cx="175794" cy="170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</a:t>
            </a:r>
            <a:endParaRPr lang="fr-FR" dirty="0"/>
          </a:p>
        </p:txBody>
      </p:sp>
      <p:sp>
        <p:nvSpPr>
          <p:cNvPr id="52" name="Ellipse 51"/>
          <p:cNvSpPr/>
          <p:nvPr/>
        </p:nvSpPr>
        <p:spPr>
          <a:xfrm>
            <a:off x="1818956" y="3071423"/>
            <a:ext cx="350448" cy="3031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53" name="Ellipse 52"/>
          <p:cNvSpPr/>
          <p:nvPr/>
        </p:nvSpPr>
        <p:spPr>
          <a:xfrm>
            <a:off x="2625851" y="3921355"/>
            <a:ext cx="175794" cy="170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</a:t>
            </a:r>
            <a:endParaRPr lang="fr-FR" dirty="0"/>
          </a:p>
        </p:txBody>
      </p:sp>
      <p:sp>
        <p:nvSpPr>
          <p:cNvPr id="9216" name="Rectangle 9215"/>
          <p:cNvSpPr/>
          <p:nvPr/>
        </p:nvSpPr>
        <p:spPr>
          <a:xfrm>
            <a:off x="37176" y="2310856"/>
            <a:ext cx="64049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i="1" dirty="0" err="1" smtClean="0">
                <a:solidFill>
                  <a:srgbClr val="43682A"/>
                </a:solidFill>
                <a:latin typeface="Comic Sans MS" panose="030F0702030302020204" pitchFamily="66" charset="0"/>
              </a:rPr>
              <a:t>m.i.p</a:t>
            </a:r>
            <a:r>
              <a:rPr lang="en-US" sz="1600" b="1" i="1" dirty="0" smtClean="0">
                <a:solidFill>
                  <a:srgbClr val="43682A"/>
                </a:solidFill>
                <a:latin typeface="Comic Sans MS" panose="030F0702030302020204" pitchFamily="66" charset="0"/>
              </a:rPr>
              <a:t>. track </a:t>
            </a:r>
            <a:r>
              <a:rPr lang="en-US" sz="1600" b="1" i="1" dirty="0" smtClean="0">
                <a:solidFill>
                  <a:srgbClr val="43682A"/>
                </a:solidFill>
                <a:latin typeface="Comic Sans MS" panose="030F0702030302020204" pitchFamily="66" charset="0"/>
              </a:rPr>
              <a:t>is perpendicular to sensor and strikes at several fixed positions: 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en-US" sz="1600" b="1" i="1" dirty="0" smtClean="0">
                <a:solidFill>
                  <a:srgbClr val="43682A"/>
                </a:solidFill>
                <a:latin typeface="Comic Sans MS" panose="030F0702030302020204" pitchFamily="66" charset="0"/>
              </a:rPr>
              <a:t>enter, 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cor</a:t>
            </a:r>
            <a:r>
              <a:rPr lang="en-US" sz="1600" b="1" i="1" dirty="0" smtClean="0">
                <a:solidFill>
                  <a:srgbClr val="43682A"/>
                </a:solidFill>
                <a:latin typeface="Comic Sans MS" panose="030F0702030302020204" pitchFamily="66" charset="0"/>
              </a:rPr>
              <a:t>ner, 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</a:t>
            </a:r>
            <a:r>
              <a:rPr lang="en-US" sz="1600" b="1" i="1" dirty="0" smtClean="0">
                <a:solidFill>
                  <a:srgbClr val="43682A"/>
                </a:solidFill>
                <a:latin typeface="Comic Sans MS" panose="030F0702030302020204" pitchFamily="66" charset="0"/>
              </a:rPr>
              <a:t>ide and 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sz="1600" b="1" i="1" dirty="0" smtClean="0">
                <a:solidFill>
                  <a:srgbClr val="43682A"/>
                </a:solidFill>
                <a:latin typeface="Comic Sans MS" panose="030F0702030302020204" pitchFamily="66" charset="0"/>
              </a:rPr>
              <a:t>ntermediate</a:t>
            </a:r>
            <a:endParaRPr lang="en-US" sz="1600" b="1" i="1" dirty="0" smtClean="0">
              <a:solidFill>
                <a:srgbClr val="43682A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17" name="Rectangle 9216"/>
              <p:cNvSpPr/>
              <p:nvPr/>
            </p:nvSpPr>
            <p:spPr>
              <a:xfrm>
                <a:off x="3958793" y="3273649"/>
                <a:ext cx="8060239" cy="5826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en-US" b="1" u="sng" dirty="0" smtClean="0">
                    <a:solidFill>
                      <a:srgbClr val="C00000"/>
                    </a:solidFill>
                  </a:rPr>
                  <a:t>Gain (V</a:t>
                </a:r>
                <a:r>
                  <a:rPr lang="en-US" altLang="en-US" sz="1600" b="1" u="sng" dirty="0" smtClean="0">
                    <a:solidFill>
                      <a:srgbClr val="C00000"/>
                    </a:solidFill>
                  </a:rPr>
                  <a:t>)</a:t>
                </a:r>
                <a:r>
                  <a:rPr lang="en-US" altLang="en-US" sz="1600" b="1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en-US" altLang="en-US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0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altLang="en-US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en-US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b="1" i="1"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en-US" altLang="en-US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000" b="1" i="1">
                            <a:latin typeface="Cambria Math" panose="02040503050406030204" pitchFamily="18" charset="0"/>
                          </a:rPr>
                          <m:t>𝒈𝒆𝒏𝒆𝒓𝒂𝒕𝒆𝒅</m:t>
                        </m:r>
                        <m:r>
                          <a:rPr lang="en-US" altLang="en-US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b="1" i="1" smtClean="0">
                            <a:latin typeface="Cambria Math" panose="02040503050406030204" pitchFamily="18" charset="0"/>
                          </a:rPr>
                          <m:t>𝒃𝒚</m:t>
                        </m:r>
                        <m:r>
                          <a:rPr lang="en-US" altLang="en-US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en-US" sz="20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20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en-US" sz="2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altLang="en-US" sz="2000" b="1" i="1" smtClean="0"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altLang="en-US" sz="2000" b="1" i="1" smtClean="0">
                            <a:latin typeface="Cambria Math" panose="02040503050406030204" pitchFamily="18" charset="0"/>
                          </a:rPr>
                          <m:t>𝒂𝒏𝒅</m:t>
                        </m:r>
                        <m:r>
                          <a:rPr lang="en-US" altLang="en-US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b="1" i="1">
                            <a:latin typeface="Cambria Math" panose="02040503050406030204" pitchFamily="18" charset="0"/>
                          </a:rPr>
                          <m:t>𝒄𝒐𝒖𝒍𝒅</m:t>
                        </m:r>
                        <m:r>
                          <a:rPr lang="en-US" altLang="en-US" sz="2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b="1" i="1">
                            <a:latin typeface="Cambria Math" panose="02040503050406030204" pitchFamily="18" charset="0"/>
                          </a:rPr>
                          <m:t>𝒃𝒆</m:t>
                        </m:r>
                        <m:r>
                          <a:rPr lang="en-US" altLang="en-US" sz="2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b="1" i="1">
                            <a:latin typeface="Cambria Math" panose="02040503050406030204" pitchFamily="18" charset="0"/>
                          </a:rPr>
                          <m:t>𝒑𝒐𝒕𝒆𝒏𝒕𝒊𝒂𝒍𝒍𝒚</m:t>
                        </m:r>
                        <m:r>
                          <a:rPr lang="en-US" altLang="en-US" sz="2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b="1" i="1">
                            <a:latin typeface="Cambria Math" panose="02040503050406030204" pitchFamily="18" charset="0"/>
                          </a:rPr>
                          <m:t>𝒄𝒐𝒍𝒍𝒆𝒄𝒕𝒆𝒅</m:t>
                        </m:r>
                        <m:r>
                          <a:rPr lang="en-US" altLang="en-US" sz="2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b="1" i="1">
                            <a:latin typeface="Cambria Math" panose="02040503050406030204" pitchFamily="18" charset="0"/>
                          </a:rPr>
                          <m:t>𝒃𝒚</m:t>
                        </m:r>
                        <m:r>
                          <a:rPr lang="en-US" altLang="en-US" sz="2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b="1" i="1">
                            <a:latin typeface="Cambria Math" panose="02040503050406030204" pitchFamily="18" charset="0"/>
                          </a:rPr>
                          <m:t>𝒕𝒉𝒆</m:t>
                        </m:r>
                        <m:r>
                          <a:rPr lang="en-US" altLang="en-US" sz="2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b="1" i="1">
                            <a:latin typeface="Cambria Math" panose="02040503050406030204" pitchFamily="18" charset="0"/>
                          </a:rPr>
                          <m:t>𝒑𝒊𝒙𝒆𝒍</m:t>
                        </m:r>
                        <m:r>
                          <a:rPr lang="en-US" altLang="en-US" sz="2000" b="1" i="1">
                            <a:latin typeface="Cambria Math" panose="02040503050406030204" pitchFamily="18" charset="0"/>
                          </a:rPr>
                          <m:t> ) 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9217" name="Rectangle 92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793" y="3273649"/>
                <a:ext cx="8060239" cy="582660"/>
              </a:xfrm>
              <a:prstGeom prst="rect">
                <a:avLst/>
              </a:prstGeom>
              <a:blipFill>
                <a:blip r:embed="rId6"/>
                <a:stretch>
                  <a:fillRect l="-5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/>
              <p:cNvSpPr/>
              <p:nvPr/>
            </p:nvSpPr>
            <p:spPr>
              <a:xfrm>
                <a:off x="3958793" y="4601231"/>
                <a:ext cx="2367728" cy="5826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en-US" b="1" u="sng" dirty="0" smtClean="0">
                    <a:solidFill>
                      <a:srgbClr val="C00000"/>
                    </a:solidFill>
                  </a:rPr>
                  <a:t>Signal(V</a:t>
                </a:r>
                <a:r>
                  <a:rPr lang="en-US" altLang="en-US" sz="1600" b="1" u="sng" dirty="0" smtClean="0">
                    <a:solidFill>
                      <a:srgbClr val="C00000"/>
                    </a:solidFill>
                  </a:rPr>
                  <a:t>)</a:t>
                </a:r>
                <a:r>
                  <a:rPr lang="en-US" altLang="en-US" sz="1600" b="1" dirty="0" smtClean="0">
                    <a:solidFill>
                      <a:srgbClr val="C00000"/>
                    </a:solidFill>
                  </a:rPr>
                  <a:t>   </a:t>
                </a:r>
                <a:r>
                  <a:rPr lang="en-US" altLang="en-US" sz="1600" b="1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en-US" altLang="en-US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0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altLang="en-US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en-US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altLang="en-US" sz="2000" b="1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altLang="en-US" sz="20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altLang="en-US" sz="2000" b="1" i="1">
                            <a:latin typeface="Cambria Math" panose="02040503050406030204" pitchFamily="18" charset="0"/>
                          </a:rPr>
                          <m:t> ) 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793" y="4601231"/>
                <a:ext cx="2367728" cy="582660"/>
              </a:xfrm>
              <a:prstGeom prst="rect">
                <a:avLst/>
              </a:prstGeom>
              <a:blipFill>
                <a:blip r:embed="rId7"/>
                <a:stretch>
                  <a:fillRect l="-17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0" name="Rectangle 9219"/>
          <p:cNvSpPr/>
          <p:nvPr/>
        </p:nvSpPr>
        <p:spPr>
          <a:xfrm>
            <a:off x="3915179" y="5263771"/>
            <a:ext cx="42382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Comic Sans MS" panose="030F0702030302020204" pitchFamily="66" charset="0"/>
              </a:rPr>
              <a:t>From </a:t>
            </a:r>
            <a:r>
              <a:rPr lang="en-US" b="1" i="1" dirty="0" err="1" smtClean="0">
                <a:latin typeface="Comic Sans MS" panose="030F0702030302020204" pitchFamily="66" charset="0"/>
              </a:rPr>
              <a:t>m.i.p</a:t>
            </a:r>
            <a:r>
              <a:rPr lang="en-US" b="1" i="1" dirty="0">
                <a:latin typeface="Comic Sans MS" panose="030F0702030302020204" pitchFamily="66" charset="0"/>
              </a:rPr>
              <a:t>. particle </a:t>
            </a:r>
            <a:r>
              <a:rPr lang="en-US" b="1" i="1" dirty="0" smtClean="0">
                <a:latin typeface="Comic Sans MS" panose="030F0702030302020204" pitchFamily="66" charset="0"/>
              </a:rPr>
              <a:t>and taking into account of charge sharing and multiplication </a:t>
            </a:r>
            <a:endParaRPr lang="fr-FR" dirty="0"/>
          </a:p>
        </p:txBody>
      </p:sp>
      <p:sp>
        <p:nvSpPr>
          <p:cNvPr id="9221" name="Rectangle 9220"/>
          <p:cNvSpPr/>
          <p:nvPr/>
        </p:nvSpPr>
        <p:spPr>
          <a:xfrm>
            <a:off x="4666143" y="3974631"/>
            <a:ext cx="5849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43682A"/>
                </a:solidFill>
                <a:latin typeface="Comic Sans MS" panose="030F0702030302020204" pitchFamily="66" charset="0"/>
              </a:rPr>
              <a:t>the measure of </a:t>
            </a:r>
            <a:r>
              <a:rPr lang="en-US" b="1" i="1" dirty="0" smtClean="0">
                <a:solidFill>
                  <a:srgbClr val="43682A"/>
                </a:solidFill>
                <a:latin typeface="Comic Sans MS" panose="030F0702030302020204" pitchFamily="66" charset="0"/>
              </a:rPr>
              <a:t>multiplication</a:t>
            </a:r>
            <a:r>
              <a:rPr lang="en-US" b="1" i="1" dirty="0" smtClean="0">
                <a:solidFill>
                  <a:srgbClr val="43682A"/>
                </a:solidFill>
                <a:latin typeface="Comic Sans MS" panose="030F0702030302020204" pitchFamily="66" charset="0"/>
              </a:rPr>
              <a:t>, at low voltages ~=1</a:t>
            </a:r>
            <a:endParaRPr lang="fr-FR" dirty="0"/>
          </a:p>
        </p:txBody>
      </p:sp>
      <p:sp>
        <p:nvSpPr>
          <p:cNvPr id="9222" name="Virage 9221"/>
          <p:cNvSpPr/>
          <p:nvPr/>
        </p:nvSpPr>
        <p:spPr>
          <a:xfrm rot="16200000">
            <a:off x="4251488" y="3874699"/>
            <a:ext cx="293181" cy="3622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223" name="Flèche droite 9222"/>
          <p:cNvSpPr/>
          <p:nvPr/>
        </p:nvSpPr>
        <p:spPr>
          <a:xfrm>
            <a:off x="7978084" y="4984480"/>
            <a:ext cx="428625" cy="293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24" name="Rectangle 9223"/>
          <p:cNvSpPr/>
          <p:nvPr/>
        </p:nvSpPr>
        <p:spPr>
          <a:xfrm>
            <a:off x="8610600" y="4644664"/>
            <a:ext cx="30006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43682A"/>
                </a:solidFill>
                <a:latin typeface="Comic Sans MS" panose="030F0702030302020204" pitchFamily="66" charset="0"/>
              </a:rPr>
              <a:t>real voltage signal at sensing node for </a:t>
            </a:r>
            <a:r>
              <a:rPr lang="en-US" b="1" i="1" dirty="0" err="1" smtClean="0">
                <a:solidFill>
                  <a:srgbClr val="43682A"/>
                </a:solidFill>
                <a:latin typeface="Comic Sans MS" panose="030F0702030302020204" pitchFamily="66" charset="0"/>
              </a:rPr>
              <a:t>m.p.v</a:t>
            </a:r>
            <a:r>
              <a:rPr lang="en-US" b="1" i="1" dirty="0" smtClean="0">
                <a:solidFill>
                  <a:srgbClr val="43682A"/>
                </a:solidFill>
                <a:latin typeface="Comic Sans MS" panose="030F0702030302020204" pitchFamily="66" charset="0"/>
              </a:rPr>
              <a:t>. of </a:t>
            </a:r>
            <a:r>
              <a:rPr lang="en-US" b="1" i="1" dirty="0" err="1" smtClean="0">
                <a:solidFill>
                  <a:srgbClr val="43682A"/>
                </a:solidFill>
                <a:latin typeface="Comic Sans MS" panose="030F0702030302020204" pitchFamily="66" charset="0"/>
              </a:rPr>
              <a:t>m.i.p</a:t>
            </a:r>
            <a:r>
              <a:rPr lang="en-US" b="1" i="1" dirty="0" smtClean="0">
                <a:solidFill>
                  <a:srgbClr val="43682A"/>
                </a:solidFill>
                <a:latin typeface="Comic Sans MS" panose="030F0702030302020204" pitchFamily="66" charset="0"/>
              </a:rPr>
              <a:t>. particle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1085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13812-6D33-8769-BD87-5EDF9C0A3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A52D21-64BA-A2F9-DCFF-29215A50B585}"/>
              </a:ext>
            </a:extLst>
          </p:cNvPr>
          <p:cNvSpPr txBox="1">
            <a:spLocks/>
          </p:cNvSpPr>
          <p:nvPr/>
        </p:nvSpPr>
        <p:spPr>
          <a:xfrm>
            <a:off x="3629" y="2267"/>
            <a:ext cx="12056381" cy="817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atin typeface="Comic Sans MS" panose="030F0702030302020204" pitchFamily="66" charset="0"/>
                <a:ea typeface="+mj-lt"/>
                <a:cs typeface="+mj-lt"/>
              </a:rPr>
              <a:t>Results for DC/AC simulation I-V, C-V curves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 smtClean="0"/>
              <a:t>18/11/2025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 smtClean="0"/>
              <a:t>andrei.dorokhov@iphc.cnrs.fr</a:t>
            </a:r>
            <a:endParaRPr lang="fr-FR" dirty="0"/>
          </a:p>
        </p:txBody>
      </p:sp>
      <p:pic>
        <p:nvPicPr>
          <p:cNvPr id="10" name="Picture 1" descr="A diagram of a diagram&#10;&#10;AI-generated content may be incorrect.">
            <a:extLst>
              <a:ext uri="{FF2B5EF4-FFF2-40B4-BE49-F238E27FC236}">
                <a16:creationId xmlns:a16="http://schemas.microsoft.com/office/drawing/2014/main" id="{069D6E65-6385-C27A-A207-B0972E9A9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11" y="2092814"/>
            <a:ext cx="5588313" cy="3728373"/>
          </a:xfrm>
          <a:prstGeom prst="rect">
            <a:avLst/>
          </a:prstGeom>
        </p:spPr>
      </p:pic>
      <p:pic>
        <p:nvPicPr>
          <p:cNvPr id="11" name="Content Placeholder 5" descr="A graph of a voltage&#10;&#10;AI-generated content may be incorrect.">
            <a:extLst>
              <a:ext uri="{FF2B5EF4-FFF2-40B4-BE49-F238E27FC236}">
                <a16:creationId xmlns:a16="http://schemas.microsoft.com/office/drawing/2014/main" id="{9F2C847C-4E12-10DF-7797-C6A5955A8254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624" y="2055053"/>
            <a:ext cx="5705845" cy="38038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9848" y="738699"/>
            <a:ext cx="52172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>
                <a:latin typeface="Comic Sans MS" panose="030F0702030302020204" pitchFamily="66" charset="0"/>
                <a:ea typeface="+mj-lt"/>
                <a:cs typeface="+mj-lt"/>
              </a:rPr>
              <a:t>For </a:t>
            </a:r>
            <a:r>
              <a:rPr lang="en-US" sz="1400" b="1" dirty="0">
                <a:latin typeface="Comic Sans MS" panose="030F0702030302020204" pitchFamily="66" charset="0"/>
                <a:ea typeface="+mj-lt"/>
                <a:cs typeface="+mj-lt"/>
              </a:rPr>
              <a:t>diode without gain t</a:t>
            </a:r>
            <a:r>
              <a:rPr lang="en-US" sz="1400" b="1" dirty="0" smtClean="0">
                <a:latin typeface="Comic Sans MS" panose="030F0702030302020204" pitchFamily="66" charset="0"/>
                <a:ea typeface="+mj-lt"/>
                <a:cs typeface="+mj-lt"/>
              </a:rPr>
              <a:t>ypical leakage current &lt;1pA, so the FE circuit should compensate it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>
                <a:latin typeface="Comic Sans MS" panose="030F0702030302020204" pitchFamily="66" charset="0"/>
                <a:ea typeface="+mj-lt"/>
                <a:cs typeface="+mj-lt"/>
              </a:rPr>
              <a:t>In case of APD, </a:t>
            </a:r>
            <a:r>
              <a:rPr lang="en-US" sz="1400" b="1" dirty="0" smtClean="0">
                <a:solidFill>
                  <a:srgbClr val="43682A"/>
                </a:solidFill>
                <a:latin typeface="Comic Sans MS" panose="030F0702030302020204" pitchFamily="66" charset="0"/>
                <a:ea typeface="+mj-lt"/>
                <a:cs typeface="+mj-lt"/>
              </a:rPr>
              <a:t>the current limit can be relaxed</a:t>
            </a:r>
            <a:r>
              <a:rPr lang="en-US" sz="1400" b="1" dirty="0" smtClean="0">
                <a:latin typeface="Comic Sans MS" panose="030F0702030302020204" pitchFamily="66" charset="0"/>
                <a:ea typeface="+mj-lt"/>
                <a:cs typeface="+mj-lt"/>
              </a:rPr>
              <a:t>: we do not have FE, but dedicated compensation circuit, so </a:t>
            </a:r>
            <a:r>
              <a:rPr lang="en-US" sz="1400" b="1" dirty="0" smtClean="0">
                <a:solidFill>
                  <a:srgbClr val="43682A"/>
                </a:solidFill>
                <a:latin typeface="Comic Sans MS" panose="030F0702030302020204" pitchFamily="66" charset="0"/>
                <a:ea typeface="+mj-lt"/>
                <a:cs typeface="+mj-lt"/>
              </a:rPr>
              <a:t>we accept &lt; 1nA</a:t>
            </a:r>
            <a:r>
              <a:rPr lang="en-US" sz="1400" b="1" dirty="0" smtClean="0">
                <a:latin typeface="Comic Sans MS" panose="030F0702030302020204" pitchFamily="66" charset="0"/>
                <a:ea typeface="+mj-lt"/>
                <a:cs typeface="+mj-lt"/>
              </a:rPr>
              <a:t>, which happens nearly at breakdown  </a:t>
            </a: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6271760" y="688938"/>
            <a:ext cx="5401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>
                <a:latin typeface="Comic Sans MS" panose="030F0702030302020204" pitchFamily="66" charset="0"/>
                <a:ea typeface="+mj-lt"/>
                <a:cs typeface="+mj-lt"/>
              </a:rPr>
              <a:t>Typical diode capacitance at low voltage &lt;4fF and it is getting smaller with voltage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>
                <a:latin typeface="Comic Sans MS" panose="030F0702030302020204" pitchFamily="66" charset="0"/>
                <a:ea typeface="+mj-lt"/>
                <a:cs typeface="+mj-lt"/>
              </a:rPr>
              <a:t>It is </a:t>
            </a:r>
            <a:r>
              <a:rPr lang="en-US" sz="1400" b="1" dirty="0" smtClean="0">
                <a:solidFill>
                  <a:srgbClr val="43682A"/>
                </a:solidFill>
                <a:latin typeface="Comic Sans MS" panose="030F0702030302020204" pitchFamily="66" charset="0"/>
                <a:ea typeface="+mj-lt"/>
                <a:cs typeface="+mj-lt"/>
              </a:rPr>
              <a:t>not changing much in APD working range &gt; 20 V </a:t>
            </a:r>
            <a:r>
              <a:rPr lang="en-US" sz="1400" b="1" dirty="0" smtClean="0">
                <a:latin typeface="Comic Sans MS" panose="030F0702030302020204" pitchFamily="66" charset="0"/>
                <a:ea typeface="+mj-lt"/>
                <a:cs typeface="+mj-lt"/>
              </a:rPr>
              <a:t>for all structures and gain layers</a:t>
            </a:r>
            <a:endParaRPr lang="fr-FR" sz="1400" dirty="0"/>
          </a:p>
        </p:txBody>
      </p:sp>
      <p:sp>
        <p:nvSpPr>
          <p:cNvPr id="3" name="Rectangle 2"/>
          <p:cNvSpPr/>
          <p:nvPr/>
        </p:nvSpPr>
        <p:spPr>
          <a:xfrm>
            <a:off x="7792895" y="5798148"/>
            <a:ext cx="4168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43682A"/>
                </a:solidFill>
                <a:latin typeface="Comic Sans MS" panose="030F0702030302020204" pitchFamily="66" charset="0"/>
                <a:ea typeface="+mj-lt"/>
                <a:cs typeface="+mj-lt"/>
              </a:rPr>
              <a:t>First checkpoint passed -&gt;  gain?  </a:t>
            </a:r>
            <a:endParaRPr lang="fr-FR" dirty="0">
              <a:solidFill>
                <a:srgbClr val="43682A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6656" y="5864920"/>
            <a:ext cx="4086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i="1" dirty="0" smtClean="0">
                <a:latin typeface="Comic Sans MS" panose="030F0702030302020204" pitchFamily="66" charset="0"/>
              </a:rPr>
              <a:t>expected foundry options: </a:t>
            </a:r>
            <a:r>
              <a:rPr lang="en-US" sz="1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Structure1(GL1)</a:t>
            </a:r>
            <a:r>
              <a:rPr lang="en-US" sz="1400" i="1" dirty="0" smtClean="0">
                <a:latin typeface="Comic Sans MS" panose="030F0702030302020204" pitchFamily="66" charset="0"/>
              </a:rPr>
              <a:t> </a:t>
            </a:r>
            <a:r>
              <a:rPr lang="en-US" sz="1400" i="1" dirty="0">
                <a:latin typeface="Comic Sans MS" panose="030F0702030302020204" pitchFamily="66" charset="0"/>
              </a:rPr>
              <a:t>and </a:t>
            </a:r>
            <a:r>
              <a:rPr lang="en-US" sz="1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Structure2(GL3), but if GL varied still OK</a:t>
            </a:r>
            <a:endParaRPr lang="fr-FR" sz="1400" dirty="0"/>
          </a:p>
        </p:txBody>
      </p:sp>
      <p:sp>
        <p:nvSpPr>
          <p:cNvPr id="14" name="Rectangle 13"/>
          <p:cNvSpPr/>
          <p:nvPr/>
        </p:nvSpPr>
        <p:spPr>
          <a:xfrm>
            <a:off x="3383145" y="2915101"/>
            <a:ext cx="1142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b="1" dirty="0">
                <a:latin typeface="Comic Sans MS" panose="030F0702030302020204" pitchFamily="66" charset="0"/>
              </a:rPr>
              <a:t>expected foundry </a:t>
            </a:r>
            <a:r>
              <a:rPr lang="en-US" altLang="en-US" sz="1200" b="1" dirty="0" smtClean="0">
                <a:latin typeface="Comic Sans MS" panose="030F0702030302020204" pitchFamily="66" charset="0"/>
              </a:rPr>
              <a:t>option</a:t>
            </a:r>
            <a:endParaRPr lang="fr-FR" sz="1200" b="1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3088466" y="3406747"/>
            <a:ext cx="294679" cy="1546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135030" y="3238266"/>
            <a:ext cx="542166" cy="1636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025160" y="3484089"/>
            <a:ext cx="1142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b="1" dirty="0">
                <a:latin typeface="Comic Sans MS" panose="030F0702030302020204" pitchFamily="66" charset="0"/>
              </a:rPr>
              <a:t>expected foundry </a:t>
            </a:r>
            <a:r>
              <a:rPr lang="en-US" altLang="en-US" sz="1200" b="1" dirty="0" smtClean="0">
                <a:latin typeface="Comic Sans MS" panose="030F0702030302020204" pitchFamily="66" charset="0"/>
              </a:rPr>
              <a:t>option</a:t>
            </a:r>
            <a:endParaRPr lang="fr-FR" sz="1200" b="1" dirty="0"/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6623337" y="3755057"/>
            <a:ext cx="43487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6840773" y="4167066"/>
            <a:ext cx="398794" cy="7043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Flèche droite 17"/>
          <p:cNvSpPr/>
          <p:nvPr/>
        </p:nvSpPr>
        <p:spPr>
          <a:xfrm>
            <a:off x="7382115" y="5858949"/>
            <a:ext cx="428625" cy="293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713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D01F8-CB45-2C10-9069-DC0382F33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CC8955D-0005-29E3-0B84-2F981C8BC416}"/>
              </a:ext>
            </a:extLst>
          </p:cNvPr>
          <p:cNvSpPr txBox="1">
            <a:spLocks/>
          </p:cNvSpPr>
          <p:nvPr/>
        </p:nvSpPr>
        <p:spPr>
          <a:xfrm>
            <a:off x="3629" y="2267"/>
            <a:ext cx="12056381" cy="817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Results for </a:t>
            </a:r>
            <a:r>
              <a:rPr lang="en-US" b="1" dirty="0" smtClean="0">
                <a:latin typeface="Comic Sans MS" panose="030F0702030302020204" pitchFamily="66" charset="0"/>
                <a:ea typeface="+mj-lt"/>
                <a:cs typeface="+mj-lt"/>
              </a:rPr>
              <a:t>transient simulation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 smtClean="0"/>
              <a:t>18/11/2025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 smtClean="0"/>
              <a:t>andrei.dorokhov@iphc.cnrs.fr</a:t>
            </a:r>
            <a:endParaRPr lang="fr-FR" dirty="0"/>
          </a:p>
        </p:txBody>
      </p:sp>
      <p:pic>
        <p:nvPicPr>
          <p:cNvPr id="10" name="Content Placeholder 5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F1668EB5-B74C-3F7B-D774-AE8F8EF2EB49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/>
          <a:srcRect l="1902" r="1726"/>
          <a:stretch/>
        </p:blipFill>
        <p:spPr>
          <a:xfrm>
            <a:off x="96587" y="990774"/>
            <a:ext cx="6064328" cy="4195097"/>
          </a:xfrm>
          <a:prstGeom prst="rect">
            <a:avLst/>
          </a:prstGeom>
        </p:spPr>
      </p:pic>
      <p:pic>
        <p:nvPicPr>
          <p:cNvPr id="11" name="Picture 7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A90A95B4-0A34-7289-0234-F1DC766A9F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2" r="1222"/>
          <a:stretch/>
        </p:blipFill>
        <p:spPr>
          <a:xfrm>
            <a:off x="6193283" y="993264"/>
            <a:ext cx="5955739" cy="41916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92505" y="3700031"/>
            <a:ext cx="1142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b="1" dirty="0">
                <a:latin typeface="Comic Sans MS" panose="030F0702030302020204" pitchFamily="66" charset="0"/>
              </a:rPr>
              <a:t>expected foundry </a:t>
            </a:r>
            <a:r>
              <a:rPr lang="en-US" altLang="en-US" sz="1200" b="1" dirty="0" smtClean="0">
                <a:latin typeface="Comic Sans MS" panose="030F0702030302020204" pitchFamily="66" charset="0"/>
              </a:rPr>
              <a:t>option</a:t>
            </a:r>
            <a:endParaRPr lang="fr-FR" sz="1200" b="1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1097826" y="4191677"/>
            <a:ext cx="294679" cy="1546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591800" y="1408636"/>
            <a:ext cx="1142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b="1" dirty="0">
                <a:latin typeface="Comic Sans MS" panose="030F0702030302020204" pitchFamily="66" charset="0"/>
              </a:rPr>
              <a:t>expected foundry </a:t>
            </a:r>
            <a:r>
              <a:rPr lang="en-US" altLang="en-US" sz="1200" b="1" dirty="0" smtClean="0">
                <a:latin typeface="Comic Sans MS" panose="030F0702030302020204" pitchFamily="66" charset="0"/>
              </a:rPr>
              <a:t>option</a:t>
            </a:r>
            <a:endParaRPr lang="fr-FR" sz="1200" b="1" dirty="0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11045628" y="2054967"/>
            <a:ext cx="308172" cy="5102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51503" y="5075736"/>
            <a:ext cx="3767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b="1" dirty="0" smtClean="0">
                <a:latin typeface="Comic Sans MS" panose="030F0702030302020204" pitchFamily="66" charset="0"/>
              </a:rPr>
              <a:t>Geometry of </a:t>
            </a:r>
            <a:r>
              <a:rPr lang="en-US" altLang="en-US" sz="1200" b="1" dirty="0" smtClean="0">
                <a:solidFill>
                  <a:srgbClr val="43682A"/>
                </a:solidFill>
                <a:latin typeface="Comic Sans MS" panose="030F0702030302020204" pitchFamily="66" charset="0"/>
              </a:rPr>
              <a:t>Structure 1 is at the limit </a:t>
            </a:r>
            <a:r>
              <a:rPr lang="en-US" altLang="en-US" sz="1200" b="1" dirty="0" smtClean="0">
                <a:latin typeface="Comic Sans MS" panose="030F0702030302020204" pitchFamily="66" charset="0"/>
              </a:rPr>
              <a:t>of acceptance, but if real gain layer doping profile is closer to GL2 still OK</a:t>
            </a:r>
            <a:endParaRPr lang="fr-FR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3581400" y="638049"/>
            <a:ext cx="5016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To work without FE, we need </a:t>
            </a:r>
            <a:r>
              <a:rPr lang="en-US" sz="20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gain ~30</a:t>
            </a:r>
            <a:endParaRPr lang="fr-FR" sz="2000" b="1" u="sng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86625" y="5030294"/>
            <a:ext cx="3767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b="1" dirty="0" smtClean="0">
                <a:solidFill>
                  <a:srgbClr val="43682A"/>
                </a:solidFill>
                <a:latin typeface="Comic Sans MS" panose="030F0702030302020204" pitchFamily="66" charset="0"/>
              </a:rPr>
              <a:t>Structure 2 seems to be OK,</a:t>
            </a:r>
            <a:r>
              <a:rPr lang="en-US" altLang="en-US" sz="1200" b="1" dirty="0" smtClean="0">
                <a:latin typeface="Comic Sans MS" panose="030F0702030302020204" pitchFamily="66" charset="0"/>
              </a:rPr>
              <a:t> even if GL varied, we can find the biasing which </a:t>
            </a:r>
            <a:r>
              <a:rPr lang="en-US" altLang="en-US" sz="1200" b="1" dirty="0" smtClean="0">
                <a:solidFill>
                  <a:srgbClr val="43682A"/>
                </a:solidFill>
                <a:latin typeface="Comic Sans MS" panose="030F0702030302020204" pitchFamily="66" charset="0"/>
              </a:rPr>
              <a:t>provides required gain</a:t>
            </a:r>
            <a:endParaRPr lang="fr-FR" sz="1200" b="1" dirty="0">
              <a:solidFill>
                <a:srgbClr val="43682A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44943" y="5609046"/>
            <a:ext cx="75576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43682A"/>
                </a:solidFill>
                <a:latin typeface="Comic Sans MS" panose="030F0702030302020204" pitchFamily="66" charset="0"/>
              </a:rPr>
              <a:t>In all cases, we have </a:t>
            </a:r>
            <a:r>
              <a:rPr lang="en-US" sz="24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sufficient gain </a:t>
            </a:r>
            <a:r>
              <a:rPr lang="en-US" sz="2000" b="1" dirty="0" smtClean="0">
                <a:solidFill>
                  <a:srgbClr val="43682A"/>
                </a:solidFill>
                <a:latin typeface="Comic Sans MS" panose="030F0702030302020204" pitchFamily="66" charset="0"/>
              </a:rPr>
              <a:t>for all particle track positions-&gt; good efficiency for all tracks expected</a:t>
            </a:r>
            <a:endParaRPr lang="fr-FR" sz="2000" b="1" dirty="0">
              <a:solidFill>
                <a:srgbClr val="43682A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689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D01F8-CB45-2C10-9069-DC0382F33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CC8955D-0005-29E3-0B84-2F981C8BC416}"/>
              </a:ext>
            </a:extLst>
          </p:cNvPr>
          <p:cNvSpPr txBox="1">
            <a:spLocks/>
          </p:cNvSpPr>
          <p:nvPr/>
        </p:nvSpPr>
        <p:spPr>
          <a:xfrm>
            <a:off x="3629" y="2267"/>
            <a:ext cx="12056381" cy="817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Results for </a:t>
            </a:r>
            <a:r>
              <a:rPr lang="en-US" b="1" dirty="0" smtClean="0">
                <a:latin typeface="Comic Sans MS" panose="030F0702030302020204" pitchFamily="66" charset="0"/>
                <a:ea typeface="+mj-lt"/>
                <a:cs typeface="+mj-lt"/>
              </a:rPr>
              <a:t>transient simulation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 smtClean="0"/>
              <a:t>18/11/2025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 smtClean="0"/>
              <a:t>andrei.dorokhov@iphc.cnrs.fr</a:t>
            </a:r>
            <a:endParaRPr lang="fr-FR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F3440C2-F095-EBF0-6420-FF4F31083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144" y="1448802"/>
            <a:ext cx="5835316" cy="3960395"/>
          </a:xfrm>
          <a:prstGeom prst="rect">
            <a:avLst/>
          </a:prstGeom>
        </p:spPr>
      </p:pic>
      <p:pic>
        <p:nvPicPr>
          <p:cNvPr id="13" name="Picture 4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1DB8FF25-0883-F3F8-674F-9B80DA405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40" y="1448803"/>
            <a:ext cx="5945606" cy="396039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09800" y="884442"/>
            <a:ext cx="80169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To work without FE, we need ~300mV for simple discriminator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92505" y="3700031"/>
            <a:ext cx="1142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b="1" dirty="0">
                <a:latin typeface="Comic Sans MS" panose="030F0702030302020204" pitchFamily="66" charset="0"/>
              </a:rPr>
              <a:t>expected foundry </a:t>
            </a:r>
            <a:r>
              <a:rPr lang="en-US" altLang="en-US" sz="1200" b="1" dirty="0" smtClean="0">
                <a:latin typeface="Comic Sans MS" panose="030F0702030302020204" pitchFamily="66" charset="0"/>
              </a:rPr>
              <a:t>option</a:t>
            </a:r>
            <a:endParaRPr lang="fr-FR" sz="1200" b="1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1316311" y="4433270"/>
            <a:ext cx="294679" cy="1546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0211264" y="1766504"/>
            <a:ext cx="1142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b="1" dirty="0">
                <a:latin typeface="Comic Sans MS" panose="030F0702030302020204" pitchFamily="66" charset="0"/>
              </a:rPr>
              <a:t>expected foundry </a:t>
            </a:r>
            <a:r>
              <a:rPr lang="en-US" altLang="en-US" sz="1200" b="1" dirty="0" smtClean="0">
                <a:latin typeface="Comic Sans MS" panose="030F0702030302020204" pitchFamily="66" charset="0"/>
              </a:rPr>
              <a:t>option</a:t>
            </a:r>
            <a:endParaRPr lang="fr-FR" sz="1200" b="1" dirty="0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10782532" y="2376201"/>
            <a:ext cx="308172" cy="5102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392505" y="5363046"/>
            <a:ext cx="10058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43682A"/>
                </a:solidFill>
                <a:latin typeface="Comic Sans MS" panose="030F0702030302020204" pitchFamily="66" charset="0"/>
              </a:rPr>
              <a:t>In all cases, </a:t>
            </a:r>
            <a:r>
              <a:rPr lang="en-US" sz="20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we have sufficient voltage for discriminator</a:t>
            </a:r>
            <a:r>
              <a:rPr lang="en-US" sz="2000" b="1" dirty="0" smtClean="0">
                <a:solidFill>
                  <a:srgbClr val="43682A"/>
                </a:solidFill>
                <a:latin typeface="Comic Sans MS" panose="030F0702030302020204" pitchFamily="66" charset="0"/>
              </a:rPr>
              <a:t>, except structire1(GL1) which is at limit for our expectation of GL-&gt; not necessary precise, so still would check it</a:t>
            </a:r>
            <a:endParaRPr lang="fr-FR" sz="2000" b="1" dirty="0">
              <a:solidFill>
                <a:srgbClr val="43682A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6657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10388</TotalTime>
  <Words>2095</Words>
  <Application>Microsoft Office PowerPoint</Application>
  <PresentationFormat>Grand écran</PresentationFormat>
  <Paragraphs>376</Paragraphs>
  <Slides>16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Calibri Light</vt:lpstr>
      <vt:lpstr>Cambria Math</vt:lpstr>
      <vt:lpstr>Comic Sans MS</vt:lpstr>
      <vt:lpstr>Symbol</vt:lpstr>
      <vt:lpstr>Times New Roman</vt:lpstr>
      <vt:lpstr>Wingdings</vt:lpstr>
      <vt:lpstr>Thème Office</vt:lpstr>
      <vt:lpstr>Conception personnalisée</vt:lpstr>
      <vt:lpstr>Development of MAPS with Intrinsic Amplification</vt:lpstr>
      <vt:lpstr>Sensor requirements for trackers in future experiments/upgrades</vt:lpstr>
      <vt:lpstr>Typical FE in MAPS</vt:lpstr>
      <vt:lpstr>Avalanche diodes</vt:lpstr>
      <vt:lpstr>Avalanche diode structures simulated with TCAD</vt:lpstr>
      <vt:lpstr>Simulation procedure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 Closer Look at Pixel Amplification Challenges</vt:lpstr>
      <vt:lpstr>Internal Amplification as the Solution</vt:lpstr>
    </vt:vector>
  </TitlesOfParts>
  <Company>IPHC IN2P3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AD_trasker_sensor_29_08_24</dc:title>
  <dc:creator>Andrei Dorokhov</dc:creator>
  <cp:lastModifiedBy>DOROKHOV</cp:lastModifiedBy>
  <cp:revision>5960</cp:revision>
  <cp:lastPrinted>2024-09-25T14:53:08Z</cp:lastPrinted>
  <dcterms:created xsi:type="dcterms:W3CDTF">2021-03-11T11:09:35Z</dcterms:created>
  <dcterms:modified xsi:type="dcterms:W3CDTF">2025-11-17T09:40:19Z</dcterms:modified>
</cp:coreProperties>
</file>