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0.png" ContentType="image/png"/>
  <Override PartName="/ppt/media/image9.png" ContentType="image/png"/>
  <Override PartName="/ppt/media/image13.png" ContentType="image/png"/>
  <Override PartName="/ppt/media/image8.png" ContentType="image/png"/>
  <Override PartName="/ppt/media/image12.png" ContentType="image/png"/>
  <Override PartName="/ppt/media/image7.png" ContentType="image/png"/>
  <Override PartName="/ppt/media/image11.png" ContentType="image/png"/>
  <Override PartName="/ppt/media/image19.png" ContentType="image/png"/>
  <Override PartName="/ppt/media/image1.png" ContentType="image/png"/>
  <Override PartName="/ppt/media/image3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5.jpeg" ContentType="image/jpeg"/>
  <Override PartName="/ppt/media/image14.png" ContentType="image/png"/>
  <Override PartName="/ppt/media/image2.png" ContentType="image/png"/>
  <Override PartName="/ppt/media/image4.png" ContentType="image/png"/>
  <Override PartName="/ppt/media/image6.png" ContentType="image/png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9D7A376-51B9-48CA-A8E8-0993198AB41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BBE994B-FC3C-44DE-85BD-5540D87178C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A860667-190D-41D4-92F9-0C54EDEC2BF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D83CC4C-02F6-4154-B21E-DCDFAE067E1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CB94117-5043-4844-BA0F-9E9CA8B8191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674BF13-608E-42DB-8D70-C3CEDA38E16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C7020ED-3B6D-4BD6-B1F3-8678A24B0EA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5F3215A-589E-4661-9567-87B8335CCDC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EE8F44B-E9EA-4E58-BF67-AE2E6B546CB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9319ED4-3B5F-466D-BB87-48020039048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1CCD8EF-7C6D-48D6-8EB6-FBA120B9174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E6C0756-3F8C-4262-9A93-C0EE73964B2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A37EB90-0EB4-4E40-ADC7-AD31DE74BEA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F775A44-A34A-44F3-A3CE-F0B392E4DC9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B614893-98AE-4199-B3A1-8FE1B6D30A2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3060984-C062-484D-B3AD-8476783D9D6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A296FB9-1529-4476-877C-A3E0F5611EB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981615B-6B74-4BDB-98FA-F6E10A505D1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F6F85BD-BD9E-479C-81DB-097D5C473FB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04740C6-0A44-4BDC-B6F4-EBE14D2D22B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BE4FB93-F331-48E2-A671-13F179828DE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71B6C19-BBB1-495E-9B90-7C02442978C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105CF3A-29FE-4D4B-A205-9A2C32F5539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9739512-0FB2-4AD6-AA44-2A4F02E62F6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Google Shape;6;p4" descr=""/>
          <p:cNvPicPr/>
          <p:nvPr/>
        </p:nvPicPr>
        <p:blipFill>
          <a:blip r:embed="rId2"/>
          <a:stretch/>
        </p:blipFill>
        <p:spPr>
          <a:xfrm>
            <a:off x="0" y="-25560"/>
            <a:ext cx="12180600" cy="6851160"/>
          </a:xfrm>
          <a:prstGeom prst="rect">
            <a:avLst/>
          </a:prstGeom>
          <a:ln w="0">
            <a:noFill/>
          </a:ln>
        </p:spPr>
      </p:pic>
      <p:pic>
        <p:nvPicPr>
          <p:cNvPr id="1" name="Google Shape;12;p5" descr=""/>
          <p:cNvPicPr/>
          <p:nvPr/>
        </p:nvPicPr>
        <p:blipFill>
          <a:blip r:embed="rId3"/>
          <a:stretch/>
        </p:blipFill>
        <p:spPr>
          <a:xfrm>
            <a:off x="9720" y="-9720"/>
            <a:ext cx="12190680" cy="6856560"/>
          </a:xfrm>
          <a:prstGeom prst="rect">
            <a:avLst/>
          </a:prstGeom>
          <a:ln w="0">
            <a:noFill/>
          </a:ln>
        </p:spPr>
      </p:pic>
      <p:pic>
        <p:nvPicPr>
          <p:cNvPr id="2" name="Google Shape;15;p5" descr=""/>
          <p:cNvPicPr/>
          <p:nvPr/>
        </p:nvPicPr>
        <p:blipFill>
          <a:blip r:embed="rId4"/>
          <a:stretch/>
        </p:blipFill>
        <p:spPr>
          <a:xfrm>
            <a:off x="8557200" y="6003360"/>
            <a:ext cx="3110040" cy="64620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6;p4" descr=""/>
          <p:cNvPicPr/>
          <p:nvPr/>
        </p:nvPicPr>
        <p:blipFill>
          <a:blip r:embed="rId2"/>
          <a:stretch/>
        </p:blipFill>
        <p:spPr>
          <a:xfrm>
            <a:off x="0" y="-25560"/>
            <a:ext cx="12180600" cy="6851160"/>
          </a:xfrm>
          <a:prstGeom prst="rect">
            <a:avLst/>
          </a:prstGeom>
          <a:ln w="0"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ftr" idx="1"/>
          </p:nvPr>
        </p:nvSpPr>
        <p:spPr>
          <a:xfrm>
            <a:off x="4649760" y="6411960"/>
            <a:ext cx="28983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fr-FR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ldNum" idx="2"/>
          </p:nvPr>
        </p:nvSpPr>
        <p:spPr>
          <a:xfrm>
            <a:off x="9848160" y="6411960"/>
            <a:ext cx="19317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GB" sz="1200" spc="-1" strike="noStrike">
                <a:solidFill>
                  <a:srgbClr val="1d1d1b"/>
                </a:solidFill>
                <a:latin typeface="Calibri"/>
                <a:ea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90AEEB75-3709-49AF-AD3C-92591DCEF289}" type="slidenum">
              <a:rPr b="0" lang="en-GB" sz="1200" spc="-1" strike="noStrike">
                <a:solidFill>
                  <a:srgbClr val="1d1d1b"/>
                </a:solidFill>
                <a:latin typeface="Calibri"/>
                <a:ea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 idx="3"/>
          </p:nvPr>
        </p:nvSpPr>
        <p:spPr>
          <a:xfrm>
            <a:off x="414000" y="6411960"/>
            <a:ext cx="19317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fr-FR" sz="1400" spc="-1" strike="noStrike">
                <a:latin typeface="Times New Roman"/>
              </a:defRPr>
            </a:lvl1pPr>
          </a:lstStyle>
          <a:p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</a:t>
            </a:r>
            <a:r>
              <a:rPr b="0" lang="fr-FR" sz="3200" spc="-1" strike="noStrike">
                <a:latin typeface="Arial"/>
              </a:rPr>
              <a:t>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6;p4" descr=""/>
          <p:cNvPicPr/>
          <p:nvPr/>
        </p:nvPicPr>
        <p:blipFill>
          <a:blip r:embed="rId3"/>
          <a:stretch/>
        </p:blipFill>
        <p:spPr>
          <a:xfrm>
            <a:off x="0" y="-25560"/>
            <a:ext cx="12180600" cy="6851160"/>
          </a:xfrm>
          <a:prstGeom prst="rect">
            <a:avLst/>
          </a:prstGeom>
          <a:ln w="0">
            <a:noFill/>
          </a:ln>
        </p:spPr>
      </p:pic>
      <p:pic>
        <p:nvPicPr>
          <p:cNvPr id="84" name="Google Shape;25;p7" descr=""/>
          <p:cNvPicPr/>
          <p:nvPr/>
        </p:nvPicPr>
        <p:blipFill>
          <a:blip r:embed="rId4"/>
          <a:stretch/>
        </p:blipFill>
        <p:spPr>
          <a:xfrm>
            <a:off x="2520" y="1440"/>
            <a:ext cx="12185640" cy="6853680"/>
          </a:xfrm>
          <a:prstGeom prst="rect">
            <a:avLst/>
          </a:prstGeom>
          <a:ln w="0"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ftr" idx="4"/>
          </p:nvPr>
        </p:nvSpPr>
        <p:spPr>
          <a:xfrm>
            <a:off x="4649760" y="6411960"/>
            <a:ext cx="28983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fr-FR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ldNum" idx="5"/>
          </p:nvPr>
        </p:nvSpPr>
        <p:spPr>
          <a:xfrm>
            <a:off x="9848160" y="6411960"/>
            <a:ext cx="19317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GB" sz="1200" spc="-1" strike="noStrike">
                <a:solidFill>
                  <a:srgbClr val="1d1d1b"/>
                </a:solidFill>
                <a:latin typeface="Calibri"/>
                <a:ea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97C4D8BB-9C49-4D05-8D54-1A1E5641433C}" type="slidenum">
              <a:rPr b="0" lang="en-GB" sz="1200" spc="-1" strike="noStrike">
                <a:solidFill>
                  <a:srgbClr val="1d1d1b"/>
                </a:solidFill>
                <a:latin typeface="Calibri"/>
                <a:ea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dt" idx="6"/>
          </p:nvPr>
        </p:nvSpPr>
        <p:spPr>
          <a:xfrm>
            <a:off x="414000" y="6411960"/>
            <a:ext cx="19317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fr-FR" sz="1400" spc="-1" strike="noStrike">
                <a:latin typeface="Times New Roman"/>
              </a:defRPr>
            </a:lvl1pPr>
          </a:lstStyle>
          <a:p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s://jupyter.must-dc.cloud/" TargetMode="External"/><Relationship Id="rId2" Type="http://schemas.openxmlformats.org/officeDocument/2006/relationships/hyperlink" Target="https://eosc-vre.must-dc.cloud/" TargetMode="External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https://github.com/jared-little/atlas-dilepton/tree/bfb8ab9b99c2eceaf3d80ea53d70f33ceb087526" TargetMode="Externa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06800" y="3899160"/>
            <a:ext cx="10932480" cy="85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90000"/>
              </a:lnSpc>
              <a:buNone/>
            </a:pPr>
            <a:r>
              <a:rPr b="1" lang="fr-FR" sz="4800" spc="-1" strike="noStrike">
                <a:solidFill>
                  <a:srgbClr val="36277c"/>
                </a:solidFill>
                <a:latin typeface="Calibri"/>
              </a:rPr>
              <a:t>Current status and future plans</a:t>
            </a:r>
            <a:endParaRPr b="0" lang="fr-FR" sz="4800" spc="-1" strike="noStrike">
              <a:latin typeface="Arial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5760000" y="1260000"/>
            <a:ext cx="2176200" cy="1083960"/>
          </a:xfrm>
          <a:prstGeom prst="rect">
            <a:avLst/>
          </a:prstGeom>
          <a:ln w="0">
            <a:noFill/>
          </a:ln>
        </p:spPr>
      </p:pic>
      <p:pic>
        <p:nvPicPr>
          <p:cNvPr id="128" name="" descr=""/>
          <p:cNvPicPr/>
          <p:nvPr/>
        </p:nvPicPr>
        <p:blipFill>
          <a:blip r:embed="rId2"/>
          <a:stretch/>
        </p:blipFill>
        <p:spPr>
          <a:xfrm>
            <a:off x="8310240" y="1260000"/>
            <a:ext cx="1229400" cy="1212480"/>
          </a:xfrm>
          <a:prstGeom prst="rect">
            <a:avLst/>
          </a:prstGeom>
          <a:ln w="0">
            <a:noFill/>
          </a:ln>
        </p:spPr>
      </p:pic>
      <p:pic>
        <p:nvPicPr>
          <p:cNvPr id="129" name="" descr=""/>
          <p:cNvPicPr/>
          <p:nvPr/>
        </p:nvPicPr>
        <p:blipFill>
          <a:blip r:embed="rId3"/>
          <a:stretch/>
        </p:blipFill>
        <p:spPr>
          <a:xfrm>
            <a:off x="10017360" y="1260000"/>
            <a:ext cx="1142280" cy="1142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787760" y="180000"/>
            <a:ext cx="8793360" cy="52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90000"/>
              </a:lnSpc>
              <a:buNone/>
            </a:pPr>
            <a:r>
              <a:rPr b="1" lang="fr-FR" sz="2800" spc="-1" strike="noStrike">
                <a:solidFill>
                  <a:srgbClr val="ffffff"/>
                </a:solidFill>
                <a:latin typeface="Calibri"/>
                <a:ea typeface="Calibri"/>
              </a:rPr>
              <a:t>Current situation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131" name="PlaceHolder 3"/>
          <p:cNvSpPr txBox="1"/>
          <p:nvPr/>
        </p:nvSpPr>
        <p:spPr>
          <a:xfrm>
            <a:off x="424080" y="1163880"/>
            <a:ext cx="5335920" cy="477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57200" indent="-387000">
              <a:lnSpc>
                <a:spcPct val="90000"/>
              </a:lnSpc>
              <a:spcBef>
                <a:spcPts val="1001"/>
              </a:spcBef>
              <a:buClr>
                <a:srgbClr val="1d1d1b"/>
              </a:buClr>
              <a:buFont typeface="Calibri"/>
              <a:buChar char="•"/>
            </a:pPr>
            <a:endParaRPr b="0" lang="fr-FR" sz="1500" spc="-1" strike="noStrike">
              <a:latin typeface="Arial"/>
            </a:endParaRPr>
          </a:p>
          <a:p>
            <a:pPr marL="457200" indent="-387000">
              <a:lnSpc>
                <a:spcPct val="90000"/>
              </a:lnSpc>
              <a:spcBef>
                <a:spcPts val="1001"/>
              </a:spcBef>
              <a:buClr>
                <a:srgbClr val="1d1d1b"/>
              </a:buClr>
              <a:buFont typeface="Calibri"/>
              <a:buChar char="•"/>
            </a:pPr>
            <a:endParaRPr b="0" lang="fr-FR" sz="1500" spc="-1" strike="noStrike">
              <a:latin typeface="Arial"/>
            </a:endParaRPr>
          </a:p>
          <a:p>
            <a:pPr marL="457200" indent="-387000">
              <a:lnSpc>
                <a:spcPct val="90000"/>
              </a:lnSpc>
              <a:spcBef>
                <a:spcPts val="1001"/>
              </a:spcBef>
              <a:buClr>
                <a:srgbClr val="1d1d1b"/>
              </a:buClr>
              <a:buFont typeface="Calibri"/>
              <a:buChar char="•"/>
            </a:pPr>
            <a:r>
              <a:rPr b="0" lang="en-US" sz="1500" spc="-1" strike="noStrike">
                <a:solidFill>
                  <a:srgbClr val="1d1d1b"/>
                </a:solidFill>
                <a:latin typeface="Calibri"/>
                <a:ea typeface="Calibri"/>
              </a:rPr>
              <a:t>3 instances of VRE deployed at LAPP</a:t>
            </a:r>
            <a:endParaRPr b="0" lang="fr-FR" sz="1500" spc="-1" strike="noStrike">
              <a:latin typeface="Arial"/>
            </a:endParaRPr>
          </a:p>
          <a:p>
            <a:pPr marL="457200" indent="-387000">
              <a:lnSpc>
                <a:spcPct val="90000"/>
              </a:lnSpc>
              <a:spcBef>
                <a:spcPts val="1001"/>
              </a:spcBef>
              <a:buClr>
                <a:srgbClr val="1d1d1b"/>
              </a:buClr>
              <a:buFont typeface="Calibri"/>
              <a:buChar char="•"/>
            </a:pPr>
            <a:endParaRPr b="0" lang="fr-FR" sz="1500" spc="-1" strike="noStrike">
              <a:latin typeface="Arial"/>
            </a:endParaRPr>
          </a:p>
          <a:p>
            <a:pPr marL="457200" indent="-387000">
              <a:lnSpc>
                <a:spcPct val="90000"/>
              </a:lnSpc>
              <a:spcBef>
                <a:spcPts val="1001"/>
              </a:spcBef>
              <a:buClr>
                <a:srgbClr val="1d1d1b"/>
              </a:buClr>
              <a:buFont typeface="Calibri"/>
              <a:buChar char="•"/>
            </a:pPr>
            <a:r>
              <a:rPr b="0" lang="en-US" sz="1500" spc="-1" strike="noStrike">
                <a:solidFill>
                  <a:srgbClr val="1d1d1b"/>
                </a:solidFill>
                <a:latin typeface="Calibri"/>
                <a:ea typeface="Calibri"/>
              </a:rPr>
              <a:t>2 for production purpose: </a:t>
            </a:r>
            <a:r>
              <a:rPr b="1" lang="en-US" sz="1500" spc="-1" strike="noStrike">
                <a:solidFill>
                  <a:srgbClr val="1d1d1b"/>
                </a:solidFill>
                <a:latin typeface="Calibri"/>
                <a:ea typeface="Calibri"/>
              </a:rPr>
              <a:t>jupyter</a:t>
            </a:r>
            <a:r>
              <a:rPr b="0" lang="en-US" sz="1500" spc="-1" strike="noStrike">
                <a:solidFill>
                  <a:srgbClr val="1d1d1b"/>
                </a:solidFill>
                <a:latin typeface="Calibri"/>
                <a:ea typeface="Calibri"/>
              </a:rPr>
              <a:t>, </a:t>
            </a:r>
            <a:r>
              <a:rPr b="1" lang="en-US" sz="1500" spc="-1" strike="noStrike">
                <a:solidFill>
                  <a:srgbClr val="1d1d1b"/>
                </a:solidFill>
                <a:latin typeface="Calibri"/>
                <a:ea typeface="Calibri"/>
              </a:rPr>
              <a:t>eosc-vre</a:t>
            </a:r>
            <a:endParaRPr b="0" lang="fr-FR" sz="1500" spc="-1" strike="noStrike"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500" spc="-1" strike="noStrike">
                <a:solidFill>
                  <a:srgbClr val="1d1d1b"/>
                </a:solidFill>
                <a:latin typeface="Calibri"/>
                <a:ea typeface="Calibri"/>
              </a:rPr>
              <a:t>jupyter = LAPP VRE, LDAP, a few users</a:t>
            </a:r>
            <a:endParaRPr b="0" lang="fr-FR" sz="1500" spc="-1" strike="noStrike"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500" spc="-1" strike="noStrike">
                <a:solidFill>
                  <a:srgbClr val="1d1d1b"/>
                </a:solidFill>
                <a:latin typeface="Calibri"/>
                <a:ea typeface="Calibri"/>
              </a:rPr>
              <a:t>eosc-vre = EOSC VRE, IAM</a:t>
            </a:r>
            <a:endParaRPr b="0" lang="fr-FR" sz="1500" spc="-1" strike="noStrike"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fr-FR" sz="1500" spc="-1" strike="noStrike">
              <a:latin typeface="Arial"/>
            </a:endParaRPr>
          </a:p>
          <a:p>
            <a:pPr marL="457200" indent="-387000">
              <a:lnSpc>
                <a:spcPct val="90000"/>
              </a:lnSpc>
              <a:spcBef>
                <a:spcPts val="1001"/>
              </a:spcBef>
              <a:buClr>
                <a:srgbClr val="1d1d1b"/>
              </a:buClr>
              <a:buFont typeface="Calibri"/>
              <a:buChar char="•"/>
            </a:pPr>
            <a:r>
              <a:rPr b="0" lang="en-US" sz="1500" spc="-1" strike="noStrike">
                <a:solidFill>
                  <a:srgbClr val="1d1d1b"/>
                </a:solidFill>
                <a:latin typeface="Calibri"/>
                <a:ea typeface="Calibri"/>
              </a:rPr>
              <a:t>1 for testing purpose: jupyter-test</a:t>
            </a:r>
            <a:endParaRPr b="0" lang="fr-FR" sz="1500" spc="-1" strike="noStrike">
              <a:latin typeface="Arial"/>
            </a:endParaRPr>
          </a:p>
        </p:txBody>
      </p:sp>
      <p:sp>
        <p:nvSpPr>
          <p:cNvPr id="132" name=""/>
          <p:cNvSpPr txBox="1"/>
          <p:nvPr/>
        </p:nvSpPr>
        <p:spPr>
          <a:xfrm>
            <a:off x="6480000" y="1993320"/>
            <a:ext cx="3088440" cy="346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800" spc="-1" strike="noStrike">
                <a:solidFill>
                  <a:srgbClr val="3465a4"/>
                </a:solidFill>
                <a:latin typeface="Arial"/>
                <a:hlinkClick r:id="rId1"/>
              </a:rPr>
              <a:t>https://jupyter.must-dc.cloud/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33" name=""/>
          <p:cNvSpPr txBox="1"/>
          <p:nvPr/>
        </p:nvSpPr>
        <p:spPr>
          <a:xfrm>
            <a:off x="6428880" y="2533320"/>
            <a:ext cx="3291120" cy="346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800" spc="-1" strike="noStrike">
                <a:solidFill>
                  <a:srgbClr val="3465a4"/>
                </a:solidFill>
                <a:latin typeface="Arial"/>
                <a:hlinkClick r:id="rId2"/>
              </a:rPr>
              <a:t>https://eosc-vre.must-dc.cloud/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34" name="" descr=""/>
          <p:cNvPicPr/>
          <p:nvPr/>
        </p:nvPicPr>
        <p:blipFill>
          <a:blip r:embed="rId3"/>
          <a:stretch/>
        </p:blipFill>
        <p:spPr>
          <a:xfrm>
            <a:off x="7200360" y="3600000"/>
            <a:ext cx="1619640" cy="189828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48FFBB7-946C-4853-9485-15E6C445470C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980000" y="180000"/>
            <a:ext cx="8638920" cy="53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90000"/>
              </a:lnSpc>
              <a:buNone/>
            </a:pPr>
            <a:r>
              <a:rPr b="1" lang="fr-FR" sz="2600" spc="-1" strike="noStrike">
                <a:solidFill>
                  <a:srgbClr val="ffffff"/>
                </a:solidFill>
                <a:latin typeface="Calibri"/>
                <a:ea typeface="Calibri"/>
              </a:rPr>
              <a:t>LAPP VRE</a:t>
            </a:r>
            <a:endParaRPr b="0" lang="fr-FR" sz="2600" spc="-1" strike="noStrike"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360000" y="2552400"/>
            <a:ext cx="11340000" cy="3567600"/>
          </a:xfrm>
          <a:prstGeom prst="rect">
            <a:avLst/>
          </a:prstGeom>
          <a:ln w="0">
            <a:noFill/>
          </a:ln>
        </p:spPr>
      </p:pic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360000" y="900000"/>
            <a:ext cx="6480000" cy="198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1d1d1b"/>
                </a:solidFill>
                <a:latin typeface="Calibri"/>
                <a:ea typeface="Calibri"/>
              </a:rPr>
              <a:t>Currently implementing new features on the test instance so </a:t>
            </a:r>
            <a:r>
              <a:rPr b="0" lang="en-US" sz="1500" spc="-1" strike="noStrike">
                <a:solidFill>
                  <a:srgbClr val="1d1d1b"/>
                </a:solidFill>
                <a:latin typeface="Calibri"/>
                <a:ea typeface="Calibri"/>
              </a:rPr>
              <a:t>that we can reach production for the LAPP VRE</a:t>
            </a:r>
            <a:endParaRPr b="0" lang="fr-FR" sz="15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1d1d1b"/>
                </a:solidFill>
                <a:latin typeface="Calibri"/>
                <a:ea typeface="Calibri"/>
              </a:rPr>
              <a:t>Retrieving automatically user data to get personal user</a:t>
            </a:r>
            <a:endParaRPr b="0" lang="fr-FR" sz="15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1d1d1b"/>
                </a:solidFill>
                <a:latin typeface="Calibri"/>
                <a:ea typeface="Calibri"/>
              </a:rPr>
              <a:t>Access to NFS storage</a:t>
            </a:r>
            <a:endParaRPr b="0" lang="fr-FR" sz="1500" spc="-1" strike="noStrike">
              <a:latin typeface="Arial"/>
            </a:endParaRPr>
          </a:p>
          <a:p>
            <a:pPr lvl="2" marL="648000" indent="-216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1d1d1b"/>
                </a:solidFill>
                <a:latin typeface="Calibri"/>
                <a:ea typeface="Calibri"/>
              </a:rPr>
              <a:t>/home1, /home3, …</a:t>
            </a:r>
            <a:endParaRPr b="0" lang="fr-FR" sz="1500" spc="-1" strike="noStrike">
              <a:latin typeface="Arial"/>
            </a:endParaRPr>
          </a:p>
          <a:p>
            <a:pPr marL="702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1800" spc="-1" strike="noStrike">
              <a:latin typeface="Arial"/>
            </a:endParaRPr>
          </a:p>
        </p:txBody>
      </p:sp>
      <p:sp>
        <p:nvSpPr>
          <p:cNvPr id="138" name="Titre 2"/>
          <p:cNvSpPr/>
          <p:nvPr/>
        </p:nvSpPr>
        <p:spPr>
          <a:xfrm>
            <a:off x="424080" y="483480"/>
            <a:ext cx="10594800" cy="115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3FBA629-4FC2-4FFC-B752-11C2D85FC79A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1980000" y="180000"/>
            <a:ext cx="8638920" cy="53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90000"/>
              </a:lnSpc>
              <a:buNone/>
            </a:pPr>
            <a:r>
              <a:rPr b="1" lang="fr-FR" sz="2600" spc="-1" strike="noStrike">
                <a:solidFill>
                  <a:srgbClr val="ffffff"/>
                </a:solidFill>
                <a:latin typeface="Calibri"/>
                <a:ea typeface="Calibri"/>
              </a:rPr>
              <a:t>LAPP VRE</a:t>
            </a:r>
            <a:endParaRPr b="0" lang="fr-FR" sz="2600" spc="-1" strike="noStrike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540000" y="900000"/>
            <a:ext cx="3060000" cy="126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15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1d1d1b"/>
                </a:solidFill>
                <a:latin typeface="Calibri"/>
                <a:ea typeface="Calibri"/>
              </a:rPr>
              <a:t>Access to CVMFS storage</a:t>
            </a:r>
            <a:endParaRPr b="0" lang="fr-FR" sz="15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1d1d1b"/>
                </a:solidFill>
                <a:latin typeface="Calibri"/>
                <a:ea typeface="Calibri"/>
              </a:rPr>
              <a:t>CERN tools</a:t>
            </a:r>
            <a:endParaRPr b="0" lang="fr-FR" sz="1500" spc="-1" strike="noStrike">
              <a:latin typeface="Arial"/>
            </a:endParaRPr>
          </a:p>
          <a:p>
            <a:pPr marL="702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1800" spc="-1" strike="noStrike">
              <a:latin typeface="Arial"/>
            </a:endParaRPr>
          </a:p>
        </p:txBody>
      </p:sp>
      <p:sp>
        <p:nvSpPr>
          <p:cNvPr id="141" name="Titre 1"/>
          <p:cNvSpPr/>
          <p:nvPr/>
        </p:nvSpPr>
        <p:spPr>
          <a:xfrm>
            <a:off x="424080" y="483480"/>
            <a:ext cx="10594800" cy="115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2" name="" descr=""/>
          <p:cNvPicPr/>
          <p:nvPr/>
        </p:nvPicPr>
        <p:blipFill>
          <a:blip r:embed="rId1"/>
          <a:stretch/>
        </p:blipFill>
        <p:spPr>
          <a:xfrm>
            <a:off x="380160" y="2340000"/>
            <a:ext cx="11469600" cy="365220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DBFD471-F810-4BEB-9040-37A79BC7F5FA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1980000" y="180000"/>
            <a:ext cx="8638920" cy="53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90000"/>
              </a:lnSpc>
              <a:buNone/>
            </a:pPr>
            <a:r>
              <a:rPr b="1" lang="fr-FR" sz="2600" spc="-1" strike="noStrike">
                <a:solidFill>
                  <a:srgbClr val="ffffff"/>
                </a:solidFill>
                <a:latin typeface="Calibri"/>
                <a:ea typeface="Calibri"/>
              </a:rPr>
              <a:t>EOSC VRE</a:t>
            </a:r>
            <a:endParaRPr b="0" lang="fr-FR" sz="2600" spc="-1" strike="noStrike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180000" y="720000"/>
            <a:ext cx="3060000" cy="198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15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1d1d1b"/>
                </a:solidFill>
                <a:latin typeface="Calibri"/>
                <a:ea typeface="Calibri"/>
              </a:rPr>
              <a:t>Access to Rucio data</a:t>
            </a:r>
            <a:endParaRPr b="0" lang="fr-FR" sz="15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1d1d1b"/>
                </a:solidFill>
                <a:latin typeface="Calibri"/>
                <a:ea typeface="Calibri"/>
              </a:rPr>
              <a:t>Creation of v2 scopes to make data available once again</a:t>
            </a:r>
            <a:endParaRPr b="0" lang="fr-FR" sz="1500" spc="-1" strike="noStrike">
              <a:latin typeface="Arial"/>
            </a:endParaRPr>
          </a:p>
          <a:p>
            <a:pPr marL="702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1800" spc="-1" strike="noStrike">
              <a:latin typeface="Arial"/>
            </a:endParaRPr>
          </a:p>
        </p:txBody>
      </p:sp>
      <p:sp>
        <p:nvSpPr>
          <p:cNvPr id="145" name="Titre 3"/>
          <p:cNvSpPr/>
          <p:nvPr/>
        </p:nvSpPr>
        <p:spPr>
          <a:xfrm>
            <a:off x="424080" y="483480"/>
            <a:ext cx="10594800" cy="115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6" name="" descr=""/>
          <p:cNvPicPr/>
          <p:nvPr/>
        </p:nvPicPr>
        <p:blipFill>
          <a:blip r:embed="rId1"/>
          <a:stretch/>
        </p:blipFill>
        <p:spPr>
          <a:xfrm>
            <a:off x="3196440" y="1642680"/>
            <a:ext cx="5443560" cy="4302720"/>
          </a:xfrm>
          <a:prstGeom prst="rect">
            <a:avLst/>
          </a:prstGeom>
          <a:ln w="0">
            <a:noFill/>
          </a:ln>
        </p:spPr>
      </p:pic>
      <p:pic>
        <p:nvPicPr>
          <p:cNvPr id="147" name="" descr=""/>
          <p:cNvPicPr/>
          <p:nvPr/>
        </p:nvPicPr>
        <p:blipFill>
          <a:blip r:embed="rId2"/>
          <a:stretch/>
        </p:blipFill>
        <p:spPr>
          <a:xfrm>
            <a:off x="8745480" y="1260000"/>
            <a:ext cx="3386520" cy="486000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C72367A-8BC5-4D71-A621-8B3D174D2BFF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1980000" y="180000"/>
            <a:ext cx="8638920" cy="53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90000"/>
              </a:lnSpc>
              <a:buNone/>
            </a:pPr>
            <a:r>
              <a:rPr b="1" lang="fr-FR" sz="2600" spc="-1" strike="noStrike">
                <a:solidFill>
                  <a:srgbClr val="ffffff"/>
                </a:solidFill>
                <a:latin typeface="Calibri"/>
                <a:ea typeface="Calibri"/>
              </a:rPr>
              <a:t>EOSC VRE</a:t>
            </a:r>
            <a:endParaRPr b="0" lang="fr-FR" sz="2600" spc="-1" strike="noStrike">
              <a:latin typeface="Arial"/>
            </a:endParaRPr>
          </a:p>
        </p:txBody>
      </p:sp>
      <p:sp>
        <p:nvSpPr>
          <p:cNvPr id="149" name="Titre 4"/>
          <p:cNvSpPr/>
          <p:nvPr/>
        </p:nvSpPr>
        <p:spPr>
          <a:xfrm>
            <a:off x="424080" y="483480"/>
            <a:ext cx="10594800" cy="115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0" name="" descr=""/>
          <p:cNvPicPr/>
          <p:nvPr/>
        </p:nvPicPr>
        <p:blipFill>
          <a:blip r:embed="rId1"/>
          <a:stretch/>
        </p:blipFill>
        <p:spPr>
          <a:xfrm>
            <a:off x="1080000" y="2548800"/>
            <a:ext cx="4771800" cy="1771200"/>
          </a:xfrm>
          <a:prstGeom prst="rect">
            <a:avLst/>
          </a:prstGeom>
          <a:ln w="0">
            <a:noFill/>
          </a:ln>
        </p:spPr>
      </p:pic>
      <p:pic>
        <p:nvPicPr>
          <p:cNvPr id="151" name="" descr=""/>
          <p:cNvPicPr/>
          <p:nvPr/>
        </p:nvPicPr>
        <p:blipFill>
          <a:blip r:embed="rId2"/>
          <a:stretch/>
        </p:blipFill>
        <p:spPr>
          <a:xfrm>
            <a:off x="6548400" y="1131120"/>
            <a:ext cx="4971600" cy="462888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DAD1454-A986-4C4D-8551-DF38998A0516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1980000" y="180000"/>
            <a:ext cx="8638920" cy="53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90000"/>
              </a:lnSpc>
              <a:buNone/>
            </a:pPr>
            <a:r>
              <a:rPr b="1" lang="fr-FR" sz="2600" spc="-1" strike="noStrike">
                <a:solidFill>
                  <a:srgbClr val="ffffff"/>
                </a:solidFill>
                <a:latin typeface="Calibri"/>
                <a:ea typeface="Calibri"/>
              </a:rPr>
              <a:t>EOSC VRE</a:t>
            </a:r>
            <a:endParaRPr b="0" lang="fr-FR" sz="2600" spc="-1" strike="noStrike">
              <a:latin typeface="Arial"/>
            </a:endParaRPr>
          </a:p>
        </p:txBody>
      </p:sp>
      <p:sp>
        <p:nvSpPr>
          <p:cNvPr id="153" name="Titre 6"/>
          <p:cNvSpPr/>
          <p:nvPr/>
        </p:nvSpPr>
        <p:spPr>
          <a:xfrm>
            <a:off x="424080" y="483480"/>
            <a:ext cx="10594800" cy="115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PlaceHolder 11"/>
          <p:cNvSpPr txBox="1"/>
          <p:nvPr/>
        </p:nvSpPr>
        <p:spPr>
          <a:xfrm>
            <a:off x="180000" y="706680"/>
            <a:ext cx="8460000" cy="108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15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1d1d1b"/>
                </a:solidFill>
                <a:latin typeface="Calibri"/>
                <a:ea typeface="Calibri"/>
              </a:rPr>
              <a:t>Use of REANA workflow using the downloaded data</a:t>
            </a:r>
            <a:endParaRPr b="0" lang="fr-FR" sz="15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500" spc="-1" strike="noStrike">
                <a:solidFill>
                  <a:srgbClr val="3465a4"/>
                </a:solidFill>
                <a:latin typeface="Calibri"/>
                <a:ea typeface="Calibri"/>
                <a:hlinkClick r:id="rId1"/>
              </a:rPr>
              <a:t>https://github.com/jared-little/atlas-dilepton/tree/bfb8ab9b99c2eceaf3d80ea53d70f33ceb087526</a:t>
            </a:r>
            <a:endParaRPr b="0" lang="fr-FR" sz="1500" spc="-1" strike="noStrike">
              <a:latin typeface="Arial"/>
            </a:endParaRPr>
          </a:p>
          <a:p>
            <a:pPr marL="702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1800" spc="-1" strike="noStrike">
              <a:latin typeface="Arial"/>
            </a:endParaRPr>
          </a:p>
        </p:txBody>
      </p:sp>
      <p:pic>
        <p:nvPicPr>
          <p:cNvPr id="155" name="" descr=""/>
          <p:cNvPicPr/>
          <p:nvPr/>
        </p:nvPicPr>
        <p:blipFill>
          <a:blip r:embed="rId2"/>
          <a:stretch/>
        </p:blipFill>
        <p:spPr>
          <a:xfrm>
            <a:off x="8558280" y="776160"/>
            <a:ext cx="3415320" cy="5597640"/>
          </a:xfrm>
          <a:prstGeom prst="rect">
            <a:avLst/>
          </a:prstGeom>
          <a:ln w="0">
            <a:noFill/>
          </a:ln>
        </p:spPr>
      </p:pic>
      <p:pic>
        <p:nvPicPr>
          <p:cNvPr id="156" name="" descr=""/>
          <p:cNvPicPr/>
          <p:nvPr/>
        </p:nvPicPr>
        <p:blipFill>
          <a:blip r:embed="rId3"/>
          <a:stretch/>
        </p:blipFill>
        <p:spPr>
          <a:xfrm>
            <a:off x="360000" y="2340000"/>
            <a:ext cx="8081280" cy="414000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EFEA14F-7A80-4CD0-BEF4-8D7A8E6949A3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1980000" y="180000"/>
            <a:ext cx="8638920" cy="53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90000"/>
              </a:lnSpc>
              <a:buNone/>
            </a:pPr>
            <a:r>
              <a:rPr b="1" lang="fr-FR" sz="2600" spc="-1" strike="noStrike">
                <a:solidFill>
                  <a:srgbClr val="ffffff"/>
                </a:solidFill>
                <a:latin typeface="Calibri"/>
                <a:ea typeface="Calibri"/>
              </a:rPr>
              <a:t>Appendix</a:t>
            </a:r>
            <a:endParaRPr b="0" lang="fr-FR" sz="2600" spc="-1" strike="noStrike">
              <a:latin typeface="Arial"/>
            </a:endParaRPr>
          </a:p>
        </p:txBody>
      </p:sp>
      <p:sp>
        <p:nvSpPr>
          <p:cNvPr id="158" name="Titre 5"/>
          <p:cNvSpPr/>
          <p:nvPr/>
        </p:nvSpPr>
        <p:spPr>
          <a:xfrm>
            <a:off x="424080" y="483480"/>
            <a:ext cx="10594800" cy="115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9" name="" descr=""/>
          <p:cNvPicPr/>
          <p:nvPr/>
        </p:nvPicPr>
        <p:blipFill>
          <a:blip r:embed="rId1"/>
          <a:stretch/>
        </p:blipFill>
        <p:spPr>
          <a:xfrm>
            <a:off x="360000" y="1080000"/>
            <a:ext cx="10929600" cy="55832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98B40E4-E54E-461D-A63F-DB7A95A1096A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Application>LibreOffice/7.3.7.2$Linux_X86_64 LibreOffice_project/30$Build-2</Application>
  <AppVersion>15.0000</AppVersion>
  <Words>197</Words>
  <Paragraphs>22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2024-10-31T12:10:23Z</dcterms:created>
  <dc:creator>Marion PIERRE</dc:creator>
  <dc:description/>
  <dc:language>fr-FR</dc:language>
  <cp:lastModifiedBy/>
  <dcterms:modified xsi:type="dcterms:W3CDTF">2025-04-09T18:07:43Z</dcterms:modified>
  <cp:revision>46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Grand écran</vt:lpwstr>
  </property>
  <property fmtid="{D5CDD505-2E9C-101B-9397-08002B2CF9AE}" pid="3" name="Slides">
    <vt:i4>4</vt:i4>
  </property>
</Properties>
</file>