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4"/>
    <p:restoredTop sz="94646"/>
  </p:normalViewPr>
  <p:slideViewPr>
    <p:cSldViewPr snapToGrid="0">
      <p:cViewPr varScale="1">
        <p:scale>
          <a:sx n="108" d="100"/>
          <a:sy n="108" d="100"/>
        </p:scale>
        <p:origin x="6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BAB4CC-6297-40BF-0E32-74E4B2C691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E42541F-7E85-A6DE-2F54-ECA7EF59B0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2F31C5-8399-3560-02D9-D3075B8A1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0A63-101D-4D44-8E9B-DF7CB2B496B6}" type="datetimeFigureOut">
              <a:rPr lang="fr-FR" smtClean="0"/>
              <a:t>18/06/2025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5ED5F9-920B-0E79-E9FB-C76524E5A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71A7D6-55C6-31C1-D496-F4F3F6A70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CE42-57BD-CD4D-B0C8-BFB8BE606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327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AFA6AA-71CB-A4D1-F69C-D242E50B4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1B5336C-E5A0-8D1F-947E-B21B000766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532231-2A25-2D0A-643D-77F909002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0A63-101D-4D44-8E9B-DF7CB2B496B6}" type="datetimeFigureOut">
              <a:rPr lang="fr-FR" smtClean="0"/>
              <a:t>18/06/2025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12F0E7-3086-2059-29C4-1D420E217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F06C81-9579-E091-C337-358BECFDF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CE42-57BD-CD4D-B0C8-BFB8BE606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687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8A48EA6-9D69-BF87-09AD-99C9A96BAE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7DCCAC7-A9C4-AEF1-5A4C-C405728AB8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BB3700-526D-4820-F1F0-EC2C7C8F0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0A63-101D-4D44-8E9B-DF7CB2B496B6}" type="datetimeFigureOut">
              <a:rPr lang="fr-FR" smtClean="0"/>
              <a:t>18/06/2025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F344A8-1CFD-E76F-F662-818DEED75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68D7F3-02B4-C727-4C9A-0B8A4D27C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CE42-57BD-CD4D-B0C8-BFB8BE606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1456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5BFC92-0BC6-3365-7C6F-F7C70F688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80A7D7-CD24-16FD-7671-8F36E8CDA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925A2B-F328-6750-5526-42C5EFC1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0A63-101D-4D44-8E9B-DF7CB2B496B6}" type="datetimeFigureOut">
              <a:rPr lang="fr-FR" smtClean="0"/>
              <a:t>18/06/2025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B7F3A3-3855-2B1B-F830-F1AE4D5EF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9361CE-C6DE-4175-617E-63F7F3B2C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CE42-57BD-CD4D-B0C8-BFB8BE606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83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8402F3-696A-307D-979D-ADCE80703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15F716-588E-3371-B4CD-7D85263C7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EAF1CC-63B5-E679-3E1D-759DF0A94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0A63-101D-4D44-8E9B-DF7CB2B496B6}" type="datetimeFigureOut">
              <a:rPr lang="fr-FR" smtClean="0"/>
              <a:t>18/06/2025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09DB6A-74C7-4F99-CDFA-298E833D2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5230BE-40D7-33D7-1F7B-643670177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CE42-57BD-CD4D-B0C8-BFB8BE606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929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AEAD81-15E0-67A6-3C81-3F5489950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2AC0ED-0BFB-E5A7-BD2D-A0419F8764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8897708-E5F7-5DD4-45A8-FC1EE7F3D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1811F8-ED41-AAA8-342D-129A38E2D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0A63-101D-4D44-8E9B-DF7CB2B496B6}" type="datetimeFigureOut">
              <a:rPr lang="fr-FR" smtClean="0"/>
              <a:t>18/06/2025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35D866B-215F-62A5-80FD-47FEC94A0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98B233-4717-1DDB-4AF8-6F018B1DD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CE42-57BD-CD4D-B0C8-BFB8BE606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36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61456D-9AB2-3F0B-7767-A959838CD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35AE27-6D0B-B8F6-3BA2-EA4653C17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51021E-693C-6BAA-9A45-79C4D9A2EE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D0C0770-4534-ADED-7178-AEE73A7BD5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E10AAF0-1D9C-087B-BCD7-DFA99647EC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22057DD-3DA6-F82E-B52C-2F2171A4A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0A63-101D-4D44-8E9B-DF7CB2B496B6}" type="datetimeFigureOut">
              <a:rPr lang="fr-FR" smtClean="0"/>
              <a:t>18/06/2025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3F608DB-DCA7-385D-3F03-07DBB1520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23E17CE-272B-1FEE-B528-177E155E3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CE42-57BD-CD4D-B0C8-BFB8BE606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810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627EC5-FD86-18DD-2F4D-3DFB6C09B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1E8B546-4611-59F1-D7A6-8C065C04D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0A63-101D-4D44-8E9B-DF7CB2B496B6}" type="datetimeFigureOut">
              <a:rPr lang="fr-FR" smtClean="0"/>
              <a:t>18/06/2025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6971A41-A5AA-880E-4745-50A58A852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E86BE0B-3BA9-1C78-9C6D-B416DDA01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CE42-57BD-CD4D-B0C8-BFB8BE606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626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F907C4C-D789-C2A8-009C-00B2E8DC1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0A63-101D-4D44-8E9B-DF7CB2B496B6}" type="datetimeFigureOut">
              <a:rPr lang="fr-FR" smtClean="0"/>
              <a:t>18/06/2025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969A884-F275-0E12-1948-DC0798F4A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B9ACB3C-FE2F-D3ED-A44F-980AF5D7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CE42-57BD-CD4D-B0C8-BFB8BE606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06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8BA2E4-97F5-61B6-C56B-65C896444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FC66E8-3CF7-7055-70C5-FC7174C0A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B87B512-FA8E-D8CF-04AF-0173DFB97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DFD9401-0675-9709-337F-69006BB3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0A63-101D-4D44-8E9B-DF7CB2B496B6}" type="datetimeFigureOut">
              <a:rPr lang="fr-FR" smtClean="0"/>
              <a:t>18/06/2025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E41E3F-F141-7E78-F1D6-B0E5FF72D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7FB277-BC03-F49D-BFD9-2758D1192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CE42-57BD-CD4D-B0C8-BFB8BE606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383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DA0460-F670-A1B5-E07D-D5BFAA52A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0DD081D-1428-9C2D-3663-BEAD764DCE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79D800A-D638-6566-FFDB-C71CE5F52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3C3494-8F8A-E76C-A7D5-E98DA08CF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0A63-101D-4D44-8E9B-DF7CB2B496B6}" type="datetimeFigureOut">
              <a:rPr lang="fr-FR" smtClean="0"/>
              <a:t>18/06/2025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934420B-6C42-BC5E-FBBA-E48F59709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9CEACA6-34A0-EA69-7B70-40C3B4687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CE42-57BD-CD4D-B0C8-BFB8BE606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70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663329B-A266-09B5-B9A2-74A64A03A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2B2F5A1-25FD-6C38-5EDF-C7CC9952A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BEDD62-55DE-A7E6-4EDF-978D7F4FD2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40A63-101D-4D44-8E9B-DF7CB2B496B6}" type="datetimeFigureOut">
              <a:rPr lang="fr-FR" smtClean="0"/>
              <a:t>18/06/2025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125ED5-8E5B-74D9-4ADD-8A9F8A92E7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480143-9426-F7FF-C6B5-9783622B3A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CCE42-57BD-CD4D-B0C8-BFB8BE606F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709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35EB8B9-AF0E-2555-C3AA-120AEA87F56C}"/>
              </a:ext>
            </a:extLst>
          </p:cNvPr>
          <p:cNvSpPr txBox="1"/>
          <p:nvPr/>
        </p:nvSpPr>
        <p:spPr>
          <a:xfrm>
            <a:off x="840041" y="213756"/>
            <a:ext cx="10751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Table Ronde: Prospectives et relations avec les communautés d’experts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C002AC2-CF17-75F8-5BCC-E08076062303}"/>
              </a:ext>
            </a:extLst>
          </p:cNvPr>
          <p:cNvSpPr txBox="1"/>
          <p:nvPr/>
        </p:nvSpPr>
        <p:spPr>
          <a:xfrm>
            <a:off x="625907" y="1092531"/>
            <a:ext cx="10751277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/>
              <a:t>Quelles sont les techniques émergentes que vous anticipez ?	 </a:t>
            </a:r>
          </a:p>
          <a:p>
            <a:pPr marL="1371600" lvl="2" indent="-457200">
              <a:buFont typeface="Wingdings" pitchFamily="2" charset="2"/>
              <a:buChar char="ü"/>
            </a:pPr>
            <a:r>
              <a:rPr lang="fr-FR" sz="2400" dirty="0"/>
              <a:t>Quels seront les besoins pour développer ces nouvelles</a:t>
            </a:r>
          </a:p>
          <a:p>
            <a:pPr marL="1371600" lvl="2" indent="-457200">
              <a:buFont typeface="Wingdings" pitchFamily="2" charset="2"/>
              <a:buChar char="ü"/>
            </a:pPr>
            <a:r>
              <a:rPr lang="fr-FR" sz="2400" dirty="0"/>
              <a:t>techniques ? </a:t>
            </a:r>
          </a:p>
          <a:p>
            <a:pPr marL="1371600" lvl="2" indent="-457200">
              <a:buFont typeface="Wingdings" pitchFamily="2" charset="2"/>
              <a:buChar char="ü"/>
            </a:pPr>
            <a:r>
              <a:rPr lang="fr-FR" sz="2400" dirty="0"/>
              <a:t>matériels ? </a:t>
            </a:r>
          </a:p>
          <a:p>
            <a:pPr marL="1371600" lvl="2" indent="-457200">
              <a:buFont typeface="Wingdings" pitchFamily="2" charset="2"/>
              <a:buChar char="ü"/>
            </a:pPr>
            <a:r>
              <a:rPr lang="fr-FR" sz="2400" dirty="0"/>
              <a:t>formation des personnels ? </a:t>
            </a:r>
          </a:p>
          <a:p>
            <a:pPr marL="1371600" lvl="2" indent="-457200">
              <a:buFont typeface="Wingdings" pitchFamily="2" charset="2"/>
              <a:buChar char="ü"/>
            </a:pPr>
            <a:r>
              <a:rPr lang="fr-FR" sz="2400" dirty="0"/>
              <a:t>nouveaux personnels ? </a:t>
            </a:r>
          </a:p>
          <a:p>
            <a:pPr marL="1371600" lvl="2" indent="-457200">
              <a:buFont typeface="Wingdings" pitchFamily="2" charset="2"/>
              <a:buChar char="ü"/>
            </a:pPr>
            <a:r>
              <a:rPr lang="fr-FR" sz="2400" dirty="0"/>
              <a:t>....</a:t>
            </a:r>
          </a:p>
          <a:p>
            <a:pPr marL="1371600" lvl="2" indent="-457200">
              <a:buFont typeface="Wingdings" pitchFamily="2" charset="2"/>
              <a:buChar char="ü"/>
            </a:pPr>
            <a:endParaRPr lang="fr-FR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Voyez-vous dans vos domaines des métiers en tension?</a:t>
            </a:r>
          </a:p>
          <a:p>
            <a:pPr marL="1371600" lvl="2" indent="-457200">
              <a:buFont typeface="Wingdings" pitchFamily="2" charset="2"/>
              <a:buChar char="ü"/>
            </a:pPr>
            <a:r>
              <a:rPr lang="fr-FR" sz="2400" dirty="0"/>
              <a:t>Lesquels?</a:t>
            </a:r>
          </a:p>
          <a:p>
            <a:pPr marL="1371600" lvl="2" indent="-457200">
              <a:buFont typeface="Wingdings" pitchFamily="2" charset="2"/>
              <a:buChar char="ü"/>
            </a:pPr>
            <a:r>
              <a:rPr lang="fr-FR" sz="2400" dirty="0"/>
              <a:t>quel type de tension (disparition, pas encore de gens assez formés aux nouvelles techniques...)</a:t>
            </a:r>
          </a:p>
          <a:p>
            <a:pPr marL="1371600" lvl="2" indent="-457200">
              <a:buFont typeface="Wingdings" pitchFamily="2" charset="2"/>
              <a:buChar char="ü"/>
            </a:pPr>
            <a:r>
              <a:rPr lang="fr-FR" sz="2400" dirty="0"/>
              <a:t> pour quelles applications ?</a:t>
            </a:r>
          </a:p>
        </p:txBody>
      </p:sp>
    </p:spTree>
    <p:extLst>
      <p:ext uri="{BB962C8B-B14F-4D97-AF65-F5344CB8AC3E}">
        <p14:creationId xmlns:p14="http://schemas.microsoft.com/office/powerpoint/2010/main" val="3183643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35EB8B9-AF0E-2555-C3AA-120AEA87F56C}"/>
              </a:ext>
            </a:extLst>
          </p:cNvPr>
          <p:cNvSpPr txBox="1"/>
          <p:nvPr/>
        </p:nvSpPr>
        <p:spPr>
          <a:xfrm>
            <a:off x="840041" y="213756"/>
            <a:ext cx="10751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Table Ronde: Prospectives et relations avec les communautés d’experts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C002AC2-CF17-75F8-5BCC-E08076062303}"/>
              </a:ext>
            </a:extLst>
          </p:cNvPr>
          <p:cNvSpPr txBox="1"/>
          <p:nvPr/>
        </p:nvSpPr>
        <p:spPr>
          <a:xfrm>
            <a:off x="625907" y="1092531"/>
            <a:ext cx="1075127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/>
              <a:t>Des points que nous avons déjà identifiés qui touche la communauté de manière assez générale  (sur la base des questionnaires reçus)  </a:t>
            </a:r>
          </a:p>
          <a:p>
            <a:pPr marL="1371600" lvl="2" indent="-457200">
              <a:buFont typeface="Wingdings" pitchFamily="2" charset="2"/>
              <a:buChar char="ü"/>
            </a:pPr>
            <a:r>
              <a:rPr lang="fr-FR" sz="2400" dirty="0"/>
              <a:t>Emergence de l’AI dans le domaine des détecteurs et code embarqué </a:t>
            </a:r>
          </a:p>
          <a:p>
            <a:pPr marL="1371600" lvl="2" indent="-457200">
              <a:buFont typeface="Wingdings" pitchFamily="2" charset="2"/>
              <a:buChar char="ü"/>
            </a:pPr>
            <a:r>
              <a:rPr lang="fr-FR" sz="2400" dirty="0"/>
              <a:t>Fast timing</a:t>
            </a:r>
          </a:p>
          <a:p>
            <a:pPr marL="1371600" lvl="2" indent="-457200">
              <a:buFont typeface="Wingdings" pitchFamily="2" charset="2"/>
              <a:buChar char="ü"/>
            </a:pPr>
            <a:r>
              <a:rPr lang="fr-FR" sz="2400" dirty="0"/>
              <a:t>Techniques quantiques (TES, quantum dots?, …) et renforcement des compétences en </a:t>
            </a:r>
            <a:r>
              <a:rPr lang="fr-FR" sz="2400" dirty="0" err="1"/>
              <a:t>cryo</a:t>
            </a:r>
            <a:endParaRPr lang="fr-FR" sz="2400" dirty="0"/>
          </a:p>
          <a:p>
            <a:pPr marL="1371600" lvl="2" indent="-457200">
              <a:buFont typeface="Wingdings" pitchFamily="2" charset="2"/>
              <a:buChar char="ü"/>
            </a:pPr>
            <a:r>
              <a:rPr lang="fr-FR" sz="2400" dirty="0"/>
              <a:t>Ingénierie système</a:t>
            </a:r>
          </a:p>
          <a:p>
            <a:pPr marL="1371600" lvl="2" indent="-457200">
              <a:buFont typeface="Wingdings" pitchFamily="2" charset="2"/>
              <a:buChar char="ü"/>
            </a:pPr>
            <a:r>
              <a:rPr lang="fr-FR" sz="2400" dirty="0"/>
              <a:t>Difficulté à trouver du personnel formé (notamment en calcul scientifique, AI et senseurs, code embarqué) </a:t>
            </a:r>
          </a:p>
          <a:p>
            <a:pPr marL="1371600" lvl="2" indent="-457200">
              <a:buFont typeface="Wingdings" pitchFamily="2" charset="2"/>
              <a:buChar char="ü"/>
            </a:pPr>
            <a:r>
              <a:rPr lang="fr-FR" sz="2400" dirty="0"/>
              <a:t>Besoin des formations de pointe sur les technologies mais aussi sur le travail dans grosses collaboration et le partage des sous-projets</a:t>
            </a:r>
          </a:p>
          <a:p>
            <a:pPr marL="1371600" lvl="2" indent="-457200">
              <a:buFont typeface="Wingdings" pitchFamily="2" charset="2"/>
              <a:buChar char="ü"/>
            </a:pPr>
            <a:r>
              <a:rPr lang="fr-FR" sz="2400" dirty="0"/>
              <a:t>Open source </a:t>
            </a:r>
            <a:r>
              <a:rPr lang="fr-FR" sz="2400" dirty="0" err="1"/>
              <a:t>developing</a:t>
            </a:r>
            <a:r>
              <a:rPr lang="fr-FR" sz="2400" dirty="0"/>
              <a:t> </a:t>
            </a:r>
            <a:r>
              <a:rPr lang="fr-FR" sz="2400" dirty="0" err="1"/>
              <a:t>tools</a:t>
            </a:r>
            <a:endParaRPr lang="fr-FR" sz="2400" dirty="0"/>
          </a:p>
          <a:p>
            <a:pPr lvl="2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649709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A7B5C7C4-F9AB-C236-7DB4-EB22DD6D59F2}"/>
              </a:ext>
            </a:extLst>
          </p:cNvPr>
          <p:cNvSpPr txBox="1"/>
          <p:nvPr/>
        </p:nvSpPr>
        <p:spPr>
          <a:xfrm>
            <a:off x="273132" y="367076"/>
            <a:ext cx="11625943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Voyez-vous dans vos domaines des métiers en tension?</a:t>
            </a:r>
          </a:p>
          <a:p>
            <a:pPr marL="1371600" lvl="2" indent="-457200">
              <a:buFont typeface="Wingdings" pitchFamily="2" charset="2"/>
              <a:buChar char="ü"/>
            </a:pPr>
            <a:r>
              <a:rPr lang="fr-FR" sz="2400" dirty="0"/>
              <a:t>Départs pas remplacés </a:t>
            </a:r>
            <a:r>
              <a:rPr lang="fr-FR" sz="2400" dirty="0">
                <a:sym typeface="Wingdings" pitchFamily="2" charset="2"/>
              </a:rPr>
              <a:t> risque de perte de compétence,</a:t>
            </a:r>
            <a:r>
              <a:rPr lang="fr-FR" sz="2400" dirty="0"/>
              <a:t> surtout dans les petits labos ( ~1 personne par activité)</a:t>
            </a:r>
          </a:p>
          <a:p>
            <a:pPr marL="1371600" lvl="2" indent="-457200">
              <a:buFont typeface="Wingdings" pitchFamily="2" charset="2"/>
              <a:buChar char="ü"/>
            </a:pPr>
            <a:r>
              <a:rPr lang="fr-FR" sz="2400" dirty="0"/>
              <a:t>La figure de l’ingénieur bricoleur est en disparition</a:t>
            </a:r>
          </a:p>
          <a:p>
            <a:pPr lvl="2"/>
            <a:endParaRPr lang="fr-FR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Peu de HDR dans les corps techniques, peu de thèses instrumentaux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1-2 R&amp;T par labo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Typiquement &lt;&lt; 1 FTE par labo pour les activités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Pas de participation des ingénieurs aux conférences internationaux dans leur domaine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D7A0D93-0A33-4F07-3F0E-2A507116CD44}"/>
              </a:ext>
            </a:extLst>
          </p:cNvPr>
          <p:cNvSpPr txBox="1"/>
          <p:nvPr/>
        </p:nvSpPr>
        <p:spPr>
          <a:xfrm>
            <a:off x="3040083" y="4215739"/>
            <a:ext cx="51854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/>
              <a:t>Quoi d’autres?</a:t>
            </a:r>
          </a:p>
        </p:txBody>
      </p:sp>
    </p:spTree>
    <p:extLst>
      <p:ext uri="{BB962C8B-B14F-4D97-AF65-F5344CB8AC3E}">
        <p14:creationId xmlns:p14="http://schemas.microsoft.com/office/powerpoint/2010/main" val="989151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261</Words>
  <Application>Microsoft Macintosh PowerPoint</Application>
  <PresentationFormat>Grand écran</PresentationFormat>
  <Paragraphs>31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Microsoft Office User</cp:lastModifiedBy>
  <cp:revision>2</cp:revision>
  <dcterms:created xsi:type="dcterms:W3CDTF">2025-06-18T15:48:22Z</dcterms:created>
  <dcterms:modified xsi:type="dcterms:W3CDTF">2025-06-18T21:36:23Z</dcterms:modified>
</cp:coreProperties>
</file>