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46"/>
  </p:normalViewPr>
  <p:slideViewPr>
    <p:cSldViewPr snapToGrid="0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B4CC-6297-40BF-0E32-74E4B2C69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42541F-7E85-A6DE-2F54-ECA7EF59B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2F31C5-8399-3560-02D9-D3075B8A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5ED5F9-920B-0E79-E9FB-C76524E5A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71A7D6-55C6-31C1-D496-F4F3F6A7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32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FA6AA-71CB-A4D1-F69C-D242E50B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B5336C-E5A0-8D1F-947E-B21B00076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32231-2A25-2D0A-643D-77F90900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12F0E7-3086-2059-29C4-1D420E21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F06C81-9579-E091-C337-358BECFD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68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8A48EA6-9D69-BF87-09AD-99C9A96BA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DCCAC7-A9C4-AEF1-5A4C-C405728AB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BB3700-526D-4820-F1F0-EC2C7C8F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F344A8-1CFD-E76F-F662-818DEED7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8D7F3-02B4-C727-4C9A-0B8A4D27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45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BFC92-0BC6-3365-7C6F-F7C70F688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80A7D7-CD24-16FD-7671-8F36E8CD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925A2B-F328-6750-5526-42C5EFC1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B7F3A3-3855-2B1B-F830-F1AE4D5E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361CE-C6DE-4175-617E-63F7F3B2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83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8402F3-696A-307D-979D-ADCE80703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15F716-588E-3371-B4CD-7D85263C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EAF1CC-63B5-E679-3E1D-759DF0A94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9DB6A-74C7-4F99-CDFA-298E833D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5230BE-40D7-33D7-1F7B-64367017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29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AEAD81-15E0-67A6-3C81-3F548995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2AC0ED-0BFB-E5A7-BD2D-A0419F876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897708-E5F7-5DD4-45A8-FC1EE7F3D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1811F8-ED41-AAA8-342D-129A38E2D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5D866B-215F-62A5-80FD-47FEC94A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98B233-4717-1DDB-4AF8-6F018B1D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36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61456D-9AB2-3F0B-7767-A959838CD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35AE27-6D0B-B8F6-3BA2-EA4653C17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51021E-693C-6BAA-9A45-79C4D9A2E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0C0770-4534-ADED-7178-AEE73A7BD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10AAF0-1D9C-087B-BCD7-DFA99647E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2057DD-3DA6-F82E-B52C-2F2171A4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F608DB-DCA7-385D-3F03-07DBB152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3E17CE-272B-1FEE-B528-177E155E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10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27EC5-FD86-18DD-2F4D-3DFB6C09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E8B546-4611-59F1-D7A6-8C065C04D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971A41-A5AA-880E-4745-50A58A85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86BE0B-3BA9-1C78-9C6D-B416DDA0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2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907C4C-D789-C2A8-009C-00B2E8DC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69A884-F275-0E12-1948-DC0798F4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9ACB3C-FE2F-D3ED-A44F-980AF5D7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06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BA2E4-97F5-61B6-C56B-65C89644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FC66E8-3CF7-7055-70C5-FC7174C0A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87B512-FA8E-D8CF-04AF-0173DFB97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FD9401-0675-9709-337F-69006BB3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E41E3F-F141-7E78-F1D6-B0E5FF72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7FB277-BC03-F49D-BFD9-2758D119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38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A0460-F670-A1B5-E07D-D5BFAA52A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DD081D-1428-9C2D-3663-BEAD764DC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9D800A-D638-6566-FFDB-C71CE5F52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3C3494-8F8A-E76C-A7D5-E98DA08CF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34420B-6C42-BC5E-FBBA-E48F5970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CEACA6-34A0-EA69-7B70-40C3B468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70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63329B-A266-09B5-B9A2-74A64A03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B2F5A1-25FD-6C38-5EDF-C7CC9952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BEDD62-55DE-A7E6-4EDF-978D7F4FD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0A63-101D-4D44-8E9B-DF7CB2B496B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125ED5-8E5B-74D9-4ADD-8A9F8A92E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80143-9426-F7FF-C6B5-9783622B3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CCE42-57BD-CD4D-B0C8-BFB8BE606F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70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35EB8B9-AF0E-2555-C3AA-120AEA87F56C}"/>
              </a:ext>
            </a:extLst>
          </p:cNvPr>
          <p:cNvSpPr txBox="1"/>
          <p:nvPr/>
        </p:nvSpPr>
        <p:spPr>
          <a:xfrm>
            <a:off x="840041" y="213756"/>
            <a:ext cx="10751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Table Ronde: Prospectives et relations avec les communautés d’experts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002AC2-CF17-75F8-5BCC-E08076062303}"/>
              </a:ext>
            </a:extLst>
          </p:cNvPr>
          <p:cNvSpPr txBox="1"/>
          <p:nvPr/>
        </p:nvSpPr>
        <p:spPr>
          <a:xfrm>
            <a:off x="625907" y="1092531"/>
            <a:ext cx="1075127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Quelles sont les techniques émergentes que vous anticipez ?	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Quels seront les besoins pour développer ces nouvelles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techniques ?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matériels ?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formation des personnels ?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nouveaux personnels ?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....</a:t>
            </a:r>
          </a:p>
          <a:p>
            <a:pPr marL="1371600" lvl="2" indent="-457200">
              <a:buFont typeface="Wingdings" pitchFamily="2" charset="2"/>
              <a:buChar char="ü"/>
            </a:pPr>
            <a:endParaRPr lang="fr-FR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Voyez-vous dans vos domaines des métiers en tension?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Lesquels?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quel type de tension (disparition, pas encore de gens assez formés aux nouvelles techniques...)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 pour quelles applications ?</a:t>
            </a:r>
          </a:p>
        </p:txBody>
      </p:sp>
    </p:spTree>
    <p:extLst>
      <p:ext uri="{BB962C8B-B14F-4D97-AF65-F5344CB8AC3E}">
        <p14:creationId xmlns:p14="http://schemas.microsoft.com/office/powerpoint/2010/main" val="318364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35EB8B9-AF0E-2555-C3AA-120AEA87F56C}"/>
              </a:ext>
            </a:extLst>
          </p:cNvPr>
          <p:cNvSpPr txBox="1"/>
          <p:nvPr/>
        </p:nvSpPr>
        <p:spPr>
          <a:xfrm>
            <a:off x="840041" y="213756"/>
            <a:ext cx="10751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Table Ronde: Prospectives et relations avec les communautés d’experts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002AC2-CF17-75F8-5BCC-E08076062303}"/>
              </a:ext>
            </a:extLst>
          </p:cNvPr>
          <p:cNvSpPr txBox="1"/>
          <p:nvPr/>
        </p:nvSpPr>
        <p:spPr>
          <a:xfrm>
            <a:off x="625907" y="1092531"/>
            <a:ext cx="107512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Des points que nous avons déjà identifiés qui touche la communauté de manière assez générale  (sur la base des questionnaires reçus) 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Emergence de l’AI dans le domaine des détecteurs et code embarqué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Fast timing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Techniques quantiques (TES, quantum dots?, …) et renforcement des compétences en </a:t>
            </a:r>
            <a:r>
              <a:rPr lang="fr-FR" sz="2400" dirty="0" err="1"/>
              <a:t>cryo</a:t>
            </a:r>
            <a:endParaRPr lang="fr-FR" sz="2400" dirty="0"/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Ingénierie système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Difficulté à trouver du personnel formé (notamment en calcul scientifique, AI et senseurs, code embarqué) 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Besoin des formations de pointe sur les technologies mais aussi sur le travail dans grosses collaboration et le partage des sous-projets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Open source </a:t>
            </a:r>
            <a:r>
              <a:rPr lang="fr-FR" sz="2400" dirty="0" err="1"/>
              <a:t>developing</a:t>
            </a:r>
            <a:r>
              <a:rPr lang="fr-FR" sz="2400" dirty="0"/>
              <a:t> </a:t>
            </a:r>
            <a:r>
              <a:rPr lang="fr-FR" sz="2400" dirty="0" err="1"/>
              <a:t>tools</a:t>
            </a:r>
            <a:endParaRPr lang="fr-FR" sz="2400" dirty="0"/>
          </a:p>
          <a:p>
            <a:pPr lvl="2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4970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7B5C7C4-F9AB-C236-7DB4-EB22DD6D59F2}"/>
              </a:ext>
            </a:extLst>
          </p:cNvPr>
          <p:cNvSpPr txBox="1"/>
          <p:nvPr/>
        </p:nvSpPr>
        <p:spPr>
          <a:xfrm>
            <a:off x="273132" y="367076"/>
            <a:ext cx="116259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Voyez-vous dans vos domaines des métiers en tension?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Départs pas remplacés </a:t>
            </a:r>
            <a:r>
              <a:rPr lang="fr-FR" sz="2400" dirty="0">
                <a:sym typeface="Wingdings" pitchFamily="2" charset="2"/>
              </a:rPr>
              <a:t> risque de perte de compétence,</a:t>
            </a:r>
            <a:r>
              <a:rPr lang="fr-FR" sz="2400" dirty="0"/>
              <a:t> surtout dans les petits labos ( ~1 personne par activité)</a:t>
            </a:r>
          </a:p>
          <a:p>
            <a:pPr marL="1371600" lvl="2" indent="-457200">
              <a:buFont typeface="Wingdings" pitchFamily="2" charset="2"/>
              <a:buChar char="ü"/>
            </a:pPr>
            <a:r>
              <a:rPr lang="fr-FR" sz="2400" dirty="0"/>
              <a:t>La figure de l’ingénieur bricoleur est en disparition</a:t>
            </a:r>
          </a:p>
          <a:p>
            <a:pPr lvl="2"/>
            <a:endParaRPr lang="fr-FR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Peu de HDR dans les corps techniques, peu de thèses instrumentaux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1-2 R&amp;T par labo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Typiquement &lt;&lt; 1 FTE par labo pour les activités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Pas de participation des ingénieurs aux conférences internationaux dans leur domaine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7A0D93-0A33-4F07-3F0E-2A507116CD44}"/>
              </a:ext>
            </a:extLst>
          </p:cNvPr>
          <p:cNvSpPr txBox="1"/>
          <p:nvPr/>
        </p:nvSpPr>
        <p:spPr>
          <a:xfrm>
            <a:off x="3040083" y="4215739"/>
            <a:ext cx="51854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/>
              <a:t>Quoi d’autres?</a:t>
            </a:r>
          </a:p>
        </p:txBody>
      </p:sp>
    </p:spTree>
    <p:extLst>
      <p:ext uri="{BB962C8B-B14F-4D97-AF65-F5344CB8AC3E}">
        <p14:creationId xmlns:p14="http://schemas.microsoft.com/office/powerpoint/2010/main" val="989151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261</Words>
  <Application>Microsoft Macintosh PowerPoint</Application>
  <PresentationFormat>Grand écran</PresentationFormat>
  <Paragraphs>31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2</cp:revision>
  <dcterms:created xsi:type="dcterms:W3CDTF">2025-06-18T15:48:22Z</dcterms:created>
  <dcterms:modified xsi:type="dcterms:W3CDTF">2025-06-18T21:36:23Z</dcterms:modified>
</cp:coreProperties>
</file>