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90" r:id="rId7"/>
    <p:sldId id="261" r:id="rId8"/>
    <p:sldId id="291" r:id="rId9"/>
    <p:sldId id="292" r:id="rId10"/>
    <p:sldId id="293" r:id="rId11"/>
    <p:sldId id="296" r:id="rId12"/>
    <p:sldId id="294" r:id="rId13"/>
    <p:sldId id="295" r:id="rId14"/>
    <p:sldId id="297" r:id="rId15"/>
    <p:sldId id="299" r:id="rId16"/>
    <p:sldId id="300" r:id="rId17"/>
    <p:sldId id="301" r:id="rId18"/>
    <p:sldId id="298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27F01D-D898-5985-DCE9-6BC79607B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F0E8D7F-83A2-F2F5-52A4-D03E51A34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EDEF1C-BB39-537F-2DFE-2D5DDC38C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1C80-47D7-944F-B960-6E8E5D4EA1F8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ED5E8C-95DF-8795-9721-099D7D98D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A593BA-9481-1A66-7AE5-7661AE9E3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95FC-A94E-634D-80BE-934204FA98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86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BB506B-46E3-2446-2E34-7F1C047B1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7635C78-80B2-E6B7-C7B9-1DCFF0CD7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F49C10-D632-9A9D-6F50-8A191853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1C80-47D7-944F-B960-6E8E5D4EA1F8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8FD93B-7E1E-6FBA-8D36-7A8E912DB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F2ECBF-7FCC-0F36-2801-452DD2AF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95FC-A94E-634D-80BE-934204FA98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04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3332F44-49B0-DD12-5169-0E0400D412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5552CF-3CED-C8DF-0B56-12AF68A9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304664-1B8D-8F88-7082-F8B867DA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1C80-47D7-944F-B960-6E8E5D4EA1F8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8CD67C-C020-3B89-C017-1DB8092A0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684CB9-5680-1548-DFA1-F1265789C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95FC-A94E-634D-80BE-934204FA98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83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DEADE-64A4-C66F-F073-314F008D8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4AF0C3-5633-7B2F-FA50-DBE66D66A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0FD308-D939-6773-F9F2-1B8D793D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1C80-47D7-944F-B960-6E8E5D4EA1F8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8AC794-5F81-5A80-D5DB-5D2C3608E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2E7BE2-0947-B6B0-E2EB-C75FC465E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95FC-A94E-634D-80BE-934204FA98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126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4A72D3-50B8-0616-AFFB-92F235F14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8C1328-5208-4B9E-124A-F4AE29089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5EDDC9-9FC9-BB8D-21F5-C1F4320A8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1C80-47D7-944F-B960-6E8E5D4EA1F8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78E97A-C8D3-FD67-842D-B8731586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62B857-3207-0E77-CFCE-3E775EF5E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95FC-A94E-634D-80BE-934204FA98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878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7C3513-5156-20F1-132A-F039A3EE2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B155C6-0F08-C4A1-B99A-60B88316F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8CC4E55-FE6F-7E86-4635-A447CB4FC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7F4F97-FEA0-FCC6-F3FE-02DEA3781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1C80-47D7-944F-B960-6E8E5D4EA1F8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96075FA-68F1-A995-CE88-B734A0C33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CD20D9-46DB-DA80-849F-A26CF011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95FC-A94E-634D-80BE-934204FA98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07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1DEE1-16ED-2D17-C58C-8B7CBF6EA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7DC946-E41C-74CB-0A71-5BA896F3F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2403AE6-3A8D-E9BE-9AD4-CDFF659EF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764528D-24B9-14CC-7C96-B5458022A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57F854D-3EAE-EC3A-9D9F-ED02245907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6888AF6-EB5D-49A1-7529-43B8EF5CD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1C80-47D7-944F-B960-6E8E5D4EA1F8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4812BF9-6274-16E6-FA1F-5BD3F52B5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5C458F6-5D69-CE33-293E-0D47BF62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95FC-A94E-634D-80BE-934204FA98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25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6C51B-AB2A-F41A-90A8-BF11DDFEB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EE3444E-25BB-267C-2D8C-487510004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1C80-47D7-944F-B960-6E8E5D4EA1F8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06A339-0EAE-5090-3704-2FB654C56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312A22-453F-C443-92BB-00C4CF249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95FC-A94E-634D-80BE-934204FA98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285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D30B2B1-0950-BF27-E565-3A9E06ED9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1C80-47D7-944F-B960-6E8E5D4EA1F8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E798764-33CC-123C-2CFB-51D1BB13E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17AEBE-664D-7F33-F11B-0455F01D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95FC-A94E-634D-80BE-934204FA98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716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733EEB-7090-3F96-96DF-05E187E86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760CFF-D0F3-F39E-BF8B-93905D5AA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BC34140-1D85-5A0F-CC68-841267E35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085731-DF06-2C78-6F08-583F7D35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1C80-47D7-944F-B960-6E8E5D4EA1F8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033898-09BF-F663-A304-E987C639F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781EC7-A3BD-8489-8517-4EA1F393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95FC-A94E-634D-80BE-934204FA98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246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E8E305-73E4-B99E-4C00-B1D4FCEB3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26879F8-C389-3275-4CB8-57E63464B6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37F8F3-5C44-535C-65F9-C026E4E78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8DBEA6-E1E9-F606-4520-804FBA42E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01C80-47D7-944F-B960-6E8E5D4EA1F8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383EA2-9B31-F26A-B1F3-C4DEFC69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6576D8-2650-5970-068D-0C4EAEE3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95FC-A94E-634D-80BE-934204FA98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FF0BD6-B43C-5895-9099-D8D35CA26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554DCC-E8D7-CBA3-991F-5BA04ECEF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325824-E15E-94C0-CF16-A69CB67F54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01C80-47D7-944F-B960-6E8E5D4EA1F8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3FBBBC-81B4-EA38-22AA-B9FE44C2D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16E1CA-4860-91CC-377A-ABF0CB2A4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395FC-A94E-634D-80BE-934204FA98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65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CD529F-F354-C44A-8F15-3BA983C1B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Quantum sensors activities @ IN2P3-France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3C4E279-4DCF-99F6-F616-6471C78B8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I. </a:t>
            </a:r>
            <a:r>
              <a:rPr lang="en-GB" dirty="0" err="1"/>
              <a:t>Laktineh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425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22D57A5-F1F0-9D03-C003-0A57BF9060D4}"/>
              </a:ext>
            </a:extLst>
          </p:cNvPr>
          <p:cNvSpPr txBox="1"/>
          <p:nvPr/>
        </p:nvSpPr>
        <p:spPr>
          <a:xfrm>
            <a:off x="2240280" y="480060"/>
            <a:ext cx="6938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                  Superconducting circuits sensors </a:t>
            </a:r>
          </a:p>
          <a:p>
            <a:r>
              <a:rPr lang="en-GB" sz="2400" dirty="0"/>
              <a:t>                                    TES for DM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8DA431-89C6-1528-240E-3637C5C69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97" y="2595664"/>
            <a:ext cx="4876800" cy="30607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9BC3402-C425-BF6D-3FD7-323657639F0F}"/>
              </a:ext>
            </a:extLst>
          </p:cNvPr>
          <p:cNvSpPr txBox="1"/>
          <p:nvPr/>
        </p:nvSpPr>
        <p:spPr>
          <a:xfrm>
            <a:off x="786297" y="2014547"/>
            <a:ext cx="582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TES technology will be used to detect </a:t>
            </a:r>
            <a:r>
              <a:rPr lang="en-GB" dirty="0" err="1"/>
              <a:t>athermal</a:t>
            </a:r>
            <a:r>
              <a:rPr lang="en-GB" dirty="0"/>
              <a:t> phonons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F419AF1-1B5E-CC3D-634D-5A33F5AD4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330" y="1671394"/>
            <a:ext cx="4066373" cy="190768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23FFC32-16A5-FE28-11EA-80D9A5AA0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330" y="3732123"/>
            <a:ext cx="4180840" cy="177119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17D4C48-D217-54DD-512F-CA2F1C8C2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500" y="5656364"/>
            <a:ext cx="5270500" cy="10922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E1DA66-13CD-1393-9B73-69CB0132B6A4}"/>
              </a:ext>
            </a:extLst>
          </p:cNvPr>
          <p:cNvSpPr txBox="1"/>
          <p:nvPr/>
        </p:nvSpPr>
        <p:spPr>
          <a:xfrm>
            <a:off x="9429750" y="355611"/>
            <a:ext cx="1988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Julien </a:t>
            </a:r>
            <a:r>
              <a:rPr lang="en-GB" dirty="0" err="1"/>
              <a:t>Billard</a:t>
            </a:r>
            <a:r>
              <a:rPr lang="en-GB" dirty="0"/>
              <a:t> (IP2I)</a:t>
            </a:r>
          </a:p>
          <a:p>
            <a:r>
              <a:rPr lang="en-GB" dirty="0"/>
              <a:t>Silvia </a:t>
            </a:r>
            <a:r>
              <a:rPr lang="en-GB" dirty="0" err="1"/>
              <a:t>Scorza</a:t>
            </a:r>
            <a:r>
              <a:rPr lang="en-GB" dirty="0"/>
              <a:t> (LPSC)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9EB5A03-6838-6D6F-9BF1-C1A4C7CDD4DA}"/>
              </a:ext>
            </a:extLst>
          </p:cNvPr>
          <p:cNvSpPr txBox="1"/>
          <p:nvPr/>
        </p:nvSpPr>
        <p:spPr>
          <a:xfrm>
            <a:off x="786297" y="5955030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Ge/SI by detecting phonons and charges could  improve on the detection performances by reducing the impact of LEE.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F411E07-289A-8829-3281-5674D4F3D3A1}"/>
              </a:ext>
            </a:extLst>
          </p:cNvPr>
          <p:cNvSpPr txBox="1"/>
          <p:nvPr/>
        </p:nvSpPr>
        <p:spPr>
          <a:xfrm>
            <a:off x="3354706" y="5212080"/>
            <a:ext cx="1022984" cy="377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Ge/SI</a:t>
            </a:r>
          </a:p>
        </p:txBody>
      </p:sp>
    </p:spTree>
    <p:extLst>
      <p:ext uri="{BB962C8B-B14F-4D97-AF65-F5344CB8AC3E}">
        <p14:creationId xmlns:p14="http://schemas.microsoft.com/office/powerpoint/2010/main" val="1331533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4DF4349-2186-CD00-AD4E-DFBD045BA165}"/>
              </a:ext>
            </a:extLst>
          </p:cNvPr>
          <p:cNvSpPr txBox="1"/>
          <p:nvPr/>
        </p:nvSpPr>
        <p:spPr>
          <a:xfrm>
            <a:off x="4263390" y="509482"/>
            <a:ext cx="331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 Clock distribution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F6A19E5-D3CC-8F59-B17D-1BFABD9021CC}"/>
              </a:ext>
            </a:extLst>
          </p:cNvPr>
          <p:cNvSpPr txBox="1"/>
          <p:nvPr/>
        </p:nvSpPr>
        <p:spPr>
          <a:xfrm>
            <a:off x="628650" y="1554480"/>
            <a:ext cx="10012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IJCLAB collaborate with SYRTE and others to distribute clocks generated at SYRTE (3 optical clocks) in different places in France and Europe  within the framework of the T+REFIMEVE project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A950D1E-F9FC-0399-35F9-09826EF1837D}"/>
              </a:ext>
            </a:extLst>
          </p:cNvPr>
          <p:cNvSpPr txBox="1"/>
          <p:nvPr/>
        </p:nvSpPr>
        <p:spPr>
          <a:xfrm>
            <a:off x="9189720" y="537210"/>
            <a:ext cx="264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Daniel </a:t>
            </a:r>
            <a:r>
              <a:rPr lang="en-GB" dirty="0" err="1"/>
              <a:t>Charlet</a:t>
            </a:r>
            <a:r>
              <a:rPr lang="en-GB" dirty="0"/>
              <a:t> (IJCLAB)</a:t>
            </a:r>
          </a:p>
        </p:txBody>
      </p:sp>
      <p:pic>
        <p:nvPicPr>
          <p:cNvPr id="5" name="Image 17">
            <a:extLst>
              <a:ext uri="{FF2B5EF4-FFF2-40B4-BE49-F238E27FC236}">
                <a16:creationId xmlns:a16="http://schemas.microsoft.com/office/drawing/2014/main" id="{C70E9091-B06D-F691-3C27-07E966180E8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974240" y="2525583"/>
            <a:ext cx="4217760" cy="3384540"/>
          </a:xfrm>
          <a:prstGeom prst="rect">
            <a:avLst/>
          </a:prstGeom>
          <a:ln w="0">
            <a:noFill/>
          </a:ln>
        </p:spPr>
      </p:pic>
      <p:pic>
        <p:nvPicPr>
          <p:cNvPr id="6" name="Image 16">
            <a:extLst>
              <a:ext uri="{FF2B5EF4-FFF2-40B4-BE49-F238E27FC236}">
                <a16:creationId xmlns:a16="http://schemas.microsoft.com/office/drawing/2014/main" id="{17DB939E-009B-FD09-2A95-0CBE0F190B1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98995" y="3045920"/>
            <a:ext cx="6294240" cy="1828080"/>
          </a:xfrm>
          <a:prstGeom prst="rect">
            <a:avLst/>
          </a:prstGeom>
          <a:ln w="0"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686B673-39B3-5241-10AB-2D96D8E6B3A4}"/>
              </a:ext>
            </a:extLst>
          </p:cNvPr>
          <p:cNvSpPr txBox="1"/>
          <p:nvPr/>
        </p:nvSpPr>
        <p:spPr>
          <a:xfrm>
            <a:off x="628650" y="2482900"/>
            <a:ext cx="5783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IJCLAB has led the development of IDROGEN board that uses the White-Rabbit protocol to regenerate the signal with high precision 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BCC10D0-FD7F-A5D2-26FF-88432F765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11320"/>
            <a:ext cx="7772400" cy="337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11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4DF4349-2186-CD00-AD4E-DFBD045BA165}"/>
              </a:ext>
            </a:extLst>
          </p:cNvPr>
          <p:cNvSpPr txBox="1"/>
          <p:nvPr/>
        </p:nvSpPr>
        <p:spPr>
          <a:xfrm>
            <a:off x="4126230" y="537210"/>
            <a:ext cx="301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 Clock distribution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54DDA0-F79E-0587-0201-F23947F33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840" y="1719679"/>
            <a:ext cx="6297930" cy="2775887"/>
          </a:xfrm>
          <a:prstGeom prst="rect">
            <a:avLst/>
          </a:prstGeom>
        </p:spPr>
      </p:pic>
      <p:sp>
        <p:nvSpPr>
          <p:cNvPr id="14" name="ZoneTexte 26">
            <a:extLst>
              <a:ext uri="{FF2B5EF4-FFF2-40B4-BE49-F238E27FC236}">
                <a16:creationId xmlns:a16="http://schemas.microsoft.com/office/drawing/2014/main" id="{5E78B851-2282-AE8B-3784-02D330200F55}"/>
              </a:ext>
            </a:extLst>
          </p:cNvPr>
          <p:cNvSpPr/>
          <p:nvPr/>
        </p:nvSpPr>
        <p:spPr>
          <a:xfrm>
            <a:off x="374619" y="1087218"/>
            <a:ext cx="12206523" cy="68591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123480">
              <a:lnSpc>
                <a:spcPct val="100000"/>
              </a:lnSpc>
              <a:spcAft>
                <a:spcPts val="802"/>
              </a:spcAft>
              <a:buNone/>
            </a:pPr>
            <a:r>
              <a:rPr lang="en-US" sz="1600" b="0" strike="noStrike" spc="-1" dirty="0">
                <a:latin typeface="Arial"/>
              </a:rPr>
              <a:t>2 IDROGEN boards on the WR switch configured in Grand Master and synchronized by T+ REFIMEVE fiber</a:t>
            </a:r>
          </a:p>
          <a:p>
            <a:pPr marL="123480">
              <a:lnSpc>
                <a:spcPct val="100000"/>
              </a:lnSpc>
              <a:spcAft>
                <a:spcPts val="802"/>
              </a:spcAft>
              <a:buNone/>
            </a:pPr>
            <a:r>
              <a:rPr lang="en-US" sz="1600" b="0" strike="noStrike" spc="-1" dirty="0">
                <a:latin typeface="Arial"/>
              </a:rPr>
              <a:t>from Paris Observatory (SYRTE)</a:t>
            </a:r>
          </a:p>
        </p:txBody>
      </p:sp>
      <p:sp>
        <p:nvSpPr>
          <p:cNvPr id="15" name="CustomShape 7">
            <a:extLst>
              <a:ext uri="{FF2B5EF4-FFF2-40B4-BE49-F238E27FC236}">
                <a16:creationId xmlns:a16="http://schemas.microsoft.com/office/drawing/2014/main" id="{9EBB2FA4-710E-EA41-3FFF-3B2AEBDE283B}"/>
              </a:ext>
            </a:extLst>
          </p:cNvPr>
          <p:cNvSpPr/>
          <p:nvPr/>
        </p:nvSpPr>
        <p:spPr>
          <a:xfrm>
            <a:off x="8059385" y="4728176"/>
            <a:ext cx="4225290" cy="1692771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marL="250920" indent="-250920">
              <a:lnSpc>
                <a:spcPct val="10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6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PPS time difference between two independent IDROGEN3 boards</a:t>
            </a:r>
            <a:endParaRPr lang="fr-FR" sz="1600" spc="-1" dirty="0">
              <a:latin typeface="Arial"/>
            </a:endParaRPr>
          </a:p>
          <a:p>
            <a:pPr marL="250920" indent="-250920">
              <a:lnSpc>
                <a:spcPct val="10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600" spc="-1" dirty="0">
                <a:solidFill>
                  <a:srgbClr val="000000"/>
                </a:solidFill>
                <a:latin typeface="Arial"/>
                <a:ea typeface="Arial"/>
              </a:rPr>
              <a:t>E</a:t>
            </a:r>
            <a:r>
              <a:rPr lang="en-GB" sz="16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xcellent long term stability : ~ 3E-18 s</a:t>
            </a:r>
            <a:endParaRPr lang="fr-FR" sz="1600" b="0" strike="noStrike" spc="-1" dirty="0">
              <a:latin typeface="Arial"/>
            </a:endParaRPr>
          </a:p>
          <a:p>
            <a:pPr marL="250920" indent="-250920">
              <a:lnSpc>
                <a:spcPct val="10000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6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On-going work: improve short term performances </a:t>
            </a:r>
            <a:endParaRPr lang="fr-FR" sz="1600" b="0" strike="noStrike" spc="-1" dirty="0">
              <a:latin typeface="Arial"/>
            </a:endParaRPr>
          </a:p>
        </p:txBody>
      </p:sp>
      <p:pic>
        <p:nvPicPr>
          <p:cNvPr id="16" name="idrogen3_Trace_A-B_0.000 - 17000000.000.png 2" descr="idrogen3_Trace_A-B_0.000 - 17000000.000.png">
            <a:extLst>
              <a:ext uri="{FF2B5EF4-FFF2-40B4-BE49-F238E27FC236}">
                <a16:creationId xmlns:a16="http://schemas.microsoft.com/office/drawing/2014/main" id="{BA4767FD-0231-B29E-BEFF-26AD6A4F538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43610" y="4629035"/>
            <a:ext cx="3952080" cy="2238811"/>
          </a:xfrm>
          <a:prstGeom prst="rect">
            <a:avLst/>
          </a:prstGeom>
          <a:ln w="12700"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0AA8F424-F4C6-F4C8-BEAD-12FB0A362B41}"/>
              </a:ext>
            </a:extLst>
          </p:cNvPr>
          <p:cNvGrpSpPr/>
          <p:nvPr/>
        </p:nvGrpSpPr>
        <p:grpSpPr>
          <a:xfrm>
            <a:off x="4549934" y="4816902"/>
            <a:ext cx="3393915" cy="1863075"/>
            <a:chOff x="5034600" y="1880640"/>
            <a:chExt cx="5287680" cy="3652920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4317D615-9F53-5EBF-59F1-5A7DDF4AC8E3}"/>
                </a:ext>
              </a:extLst>
            </p:cNvPr>
            <p:cNvGrpSpPr/>
            <p:nvPr/>
          </p:nvGrpSpPr>
          <p:grpSpPr>
            <a:xfrm>
              <a:off x="5034600" y="1880640"/>
              <a:ext cx="5287680" cy="3652920"/>
              <a:chOff x="5034600" y="1880640"/>
              <a:chExt cx="5287680" cy="3652920"/>
            </a:xfrm>
          </p:grpSpPr>
          <p:pic>
            <p:nvPicPr>
              <p:cNvPr id="21" name="idrogen3_stabs_md0.000 - 17000000.000.png 1" descr="idrogen3_stabs_md0.000 - 17000000.000.png">
                <a:extLst>
                  <a:ext uri="{FF2B5EF4-FFF2-40B4-BE49-F238E27FC236}">
                    <a16:creationId xmlns:a16="http://schemas.microsoft.com/office/drawing/2014/main" id="{0EDE4016-E310-027B-82F4-72BFF26BF845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5034600" y="1880640"/>
                <a:ext cx="5287680" cy="3652920"/>
              </a:xfrm>
              <a:prstGeom prst="rect">
                <a:avLst/>
              </a:prstGeom>
              <a:ln w="12700">
                <a:noFill/>
              </a:ln>
            </p:spPr>
          </p:pic>
          <p:sp>
            <p:nvSpPr>
              <p:cNvPr id="22" name="Ligne 7">
                <a:extLst>
                  <a:ext uri="{FF2B5EF4-FFF2-40B4-BE49-F238E27FC236}">
                    <a16:creationId xmlns:a16="http://schemas.microsoft.com/office/drawing/2014/main" id="{6ABCEACE-19ED-DFDD-ADFB-E9D61ED68568}"/>
                  </a:ext>
                </a:extLst>
              </p:cNvPr>
              <p:cNvSpPr/>
              <p:nvPr/>
            </p:nvSpPr>
            <p:spPr>
              <a:xfrm flipH="1" flipV="1">
                <a:off x="5874120" y="2895840"/>
                <a:ext cx="2625120" cy="1980000"/>
              </a:xfrm>
              <a:prstGeom prst="line">
                <a:avLst/>
              </a:prstGeom>
              <a:ln w="28575">
                <a:solidFill>
                  <a:srgbClr val="000000"/>
                </a:solidFill>
                <a:prstDash val="sysDot"/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Ligne 8">
                <a:extLst>
                  <a:ext uri="{FF2B5EF4-FFF2-40B4-BE49-F238E27FC236}">
                    <a16:creationId xmlns:a16="http://schemas.microsoft.com/office/drawing/2014/main" id="{1421E011-7132-634F-55CB-4822DF4D0916}"/>
                  </a:ext>
                </a:extLst>
              </p:cNvPr>
              <p:cNvSpPr/>
              <p:nvPr/>
            </p:nvSpPr>
            <p:spPr>
              <a:xfrm>
                <a:off x="8506080" y="4894200"/>
                <a:ext cx="902520" cy="360"/>
              </a:xfrm>
              <a:prstGeom prst="line">
                <a:avLst/>
              </a:prstGeom>
              <a:ln w="28575">
                <a:solidFill>
                  <a:srgbClr val="000000"/>
                </a:solidFill>
                <a:prstDash val="sysDot"/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9" name="Goal performance 2">
              <a:extLst>
                <a:ext uri="{FF2B5EF4-FFF2-40B4-BE49-F238E27FC236}">
                  <a16:creationId xmlns:a16="http://schemas.microsoft.com/office/drawing/2014/main" id="{BF8AFFEC-B5D5-1700-B1E3-5A26A8D84E05}"/>
                </a:ext>
              </a:extLst>
            </p:cNvPr>
            <p:cNvSpPr/>
            <p:nvPr/>
          </p:nvSpPr>
          <p:spPr>
            <a:xfrm rot="2280000">
              <a:off x="6358680" y="3493800"/>
              <a:ext cx="1590840" cy="3243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71280" tIns="71280" rIns="71280" bIns="71280" anchor="ctr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200" b="0" strike="noStrike" spc="-1">
                  <a:solidFill>
                    <a:srgbClr val="000000"/>
                  </a:solidFill>
                  <a:latin typeface="Gill Sans"/>
                  <a:ea typeface="Gill Sans"/>
                </a:rPr>
                <a:t>Goal performances</a:t>
              </a:r>
              <a:endParaRPr lang="fr-FR" sz="1200" b="0" strike="noStrike" spc="-1">
                <a:latin typeface="Arial"/>
              </a:endParaRPr>
            </a:p>
          </p:txBody>
        </p:sp>
        <p:sp>
          <p:nvSpPr>
            <p:cNvPr id="20" name="Achieved performance 2">
              <a:extLst>
                <a:ext uri="{FF2B5EF4-FFF2-40B4-BE49-F238E27FC236}">
                  <a16:creationId xmlns:a16="http://schemas.microsoft.com/office/drawing/2014/main" id="{E321027A-EBD1-7EB7-6F0E-B5131FEADDE5}"/>
                </a:ext>
              </a:extLst>
            </p:cNvPr>
            <p:cNvSpPr/>
            <p:nvPr/>
          </p:nvSpPr>
          <p:spPr>
            <a:xfrm rot="2280000">
              <a:off x="6572160" y="3204000"/>
              <a:ext cx="1944360" cy="3243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71280" tIns="71280" rIns="71280" bIns="71280" anchor="ctr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200" b="0" strike="noStrike" spc="-1" dirty="0">
                  <a:solidFill>
                    <a:srgbClr val="000000"/>
                  </a:solidFill>
                  <a:latin typeface="Gill Sans"/>
                  <a:ea typeface="Gill Sans"/>
                </a:rPr>
                <a:t>Achieved performances</a:t>
              </a:r>
              <a:endParaRPr lang="fr-FR" sz="1200" b="0" strike="noStrike" spc="-1" dirty="0">
                <a:latin typeface="Arial"/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C0127758-1BBF-D928-0659-2AB9F9CCF10D}"/>
              </a:ext>
            </a:extLst>
          </p:cNvPr>
          <p:cNvSpPr txBox="1"/>
          <p:nvPr/>
        </p:nvSpPr>
        <p:spPr>
          <a:xfrm>
            <a:off x="9189720" y="537210"/>
            <a:ext cx="264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Daniel </a:t>
            </a:r>
            <a:r>
              <a:rPr lang="en-GB" dirty="0" err="1"/>
              <a:t>Charlet</a:t>
            </a:r>
            <a:r>
              <a:rPr lang="en-GB" dirty="0"/>
              <a:t> (IJCLAB)</a:t>
            </a:r>
          </a:p>
        </p:txBody>
      </p:sp>
    </p:spTree>
    <p:extLst>
      <p:ext uri="{BB962C8B-B14F-4D97-AF65-F5344CB8AC3E}">
        <p14:creationId xmlns:p14="http://schemas.microsoft.com/office/powerpoint/2010/main" val="1504233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F6BC931-0F81-F6C0-1CB4-D30683DE6037}"/>
              </a:ext>
            </a:extLst>
          </p:cNvPr>
          <p:cNvSpPr txBox="1"/>
          <p:nvPr/>
        </p:nvSpPr>
        <p:spPr>
          <a:xfrm>
            <a:off x="3074670" y="468630"/>
            <a:ext cx="6423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/>
              <a:t>Penning&amp;Paul</a:t>
            </a:r>
            <a:r>
              <a:rPr lang="en-GB" sz="2800"/>
              <a:t> traps</a:t>
            </a:r>
            <a:endParaRPr lang="en-GB" sz="2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09C8750-05AE-9E4C-665B-6AE38BE5B78B}"/>
              </a:ext>
            </a:extLst>
          </p:cNvPr>
          <p:cNvSpPr txBox="1"/>
          <p:nvPr/>
        </p:nvSpPr>
        <p:spPr>
          <a:xfrm>
            <a:off x="754380" y="1474470"/>
            <a:ext cx="93383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Penning and Paul traps  are used as excellent tools for mass spectroscopy studies.</a:t>
            </a:r>
          </a:p>
          <a:p>
            <a:endParaRPr lang="en-GB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IJCLAB and LP2I have developed such traps for  DESIR experiment to be installed in GANIL </a:t>
            </a:r>
          </a:p>
          <a:p>
            <a:endParaRPr lang="en-GB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The traps they conceived and the expertise they acquired could be exploited in two fields:</a:t>
            </a:r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Wingdings" pitchFamily="2" charset="2"/>
              <a:buChar char="q"/>
            </a:pPr>
            <a:r>
              <a:rPr lang="en-GB" dirty="0"/>
              <a:t> Precision study (QED, etc…)</a:t>
            </a:r>
          </a:p>
          <a:p>
            <a:endParaRPr lang="en-GB" dirty="0"/>
          </a:p>
          <a:p>
            <a:pPr marL="285750" indent="-285750">
              <a:buFont typeface="Wingdings" pitchFamily="2" charset="2"/>
              <a:buChar char="q"/>
            </a:pPr>
            <a:r>
              <a:rPr lang="en-GB" dirty="0"/>
              <a:t> Developing qubits system after introducing </a:t>
            </a:r>
          </a:p>
          <a:p>
            <a:r>
              <a:rPr lang="en-GB" dirty="0"/>
              <a:t>      LASER control system in collaboration with other </a:t>
            </a:r>
          </a:p>
          <a:p>
            <a:r>
              <a:rPr lang="en-GB" dirty="0"/>
              <a:t>     labs like CIML (Marseille University)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3ECAFF1-6432-4355-5307-5AC843F03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488" y="3527048"/>
            <a:ext cx="4155302" cy="286232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F1A86A8-01B8-A7BF-0680-9597AC1091B2}"/>
              </a:ext>
            </a:extLst>
          </p:cNvPr>
          <p:cNvSpPr txBox="1"/>
          <p:nvPr/>
        </p:nvSpPr>
        <p:spPr>
          <a:xfrm>
            <a:off x="9315450" y="354330"/>
            <a:ext cx="256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Enrique </a:t>
            </a:r>
            <a:r>
              <a:rPr lang="en-GB" dirty="0" err="1"/>
              <a:t>Minaya</a:t>
            </a:r>
            <a:r>
              <a:rPr lang="en-GB" dirty="0"/>
              <a:t> (IJCLAB)</a:t>
            </a:r>
          </a:p>
          <a:p>
            <a:r>
              <a:rPr lang="en-GB" dirty="0"/>
              <a:t>Pauline Ascher (LP2I)</a:t>
            </a:r>
          </a:p>
        </p:txBody>
      </p:sp>
    </p:spTree>
    <p:extLst>
      <p:ext uri="{BB962C8B-B14F-4D97-AF65-F5344CB8AC3E}">
        <p14:creationId xmlns:p14="http://schemas.microsoft.com/office/powerpoint/2010/main" val="2208348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3830662-AAE5-CB6F-93B2-83AF233E7190}"/>
              </a:ext>
            </a:extLst>
          </p:cNvPr>
          <p:cNvSpPr txBox="1"/>
          <p:nvPr/>
        </p:nvSpPr>
        <p:spPr>
          <a:xfrm>
            <a:off x="3829050" y="674370"/>
            <a:ext cx="1977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Nuclear clocks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FCA7582-F8B3-3888-1B98-CEE9513A13F1}"/>
              </a:ext>
            </a:extLst>
          </p:cNvPr>
          <p:cNvSpPr txBox="1"/>
          <p:nvPr/>
        </p:nvSpPr>
        <p:spPr>
          <a:xfrm>
            <a:off x="8778240" y="41148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Vladimir </a:t>
            </a:r>
            <a:r>
              <a:rPr lang="en-GB" dirty="0" err="1"/>
              <a:t>Manea</a:t>
            </a:r>
            <a:r>
              <a:rPr lang="en-GB" dirty="0"/>
              <a:t> (IJCLAB) </a:t>
            </a:r>
          </a:p>
          <a:p>
            <a:r>
              <a:rPr lang="en-GB" dirty="0"/>
              <a:t>Louis Lalanne (IPHC)</a:t>
            </a:r>
          </a:p>
          <a:p>
            <a:r>
              <a:rPr lang="en-GB" dirty="0"/>
              <a:t>Simon Lechner (LP2I)</a:t>
            </a:r>
          </a:p>
          <a:p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Sarina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Geldhof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(GANL)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ADA98B-4C21-BA0B-8F40-2A81EE2F57F5}"/>
              </a:ext>
            </a:extLst>
          </p:cNvPr>
          <p:cNvSpPr txBox="1"/>
          <p:nvPr/>
        </p:nvSpPr>
        <p:spPr>
          <a:xfrm>
            <a:off x="800100" y="2766060"/>
            <a:ext cx="8595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IN2P3 is considering the possibility to join the efforts to develop nuclear clocks</a:t>
            </a:r>
          </a:p>
          <a:p>
            <a:endParaRPr lang="en-GB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By contributing to new ways of exploiting </a:t>
            </a:r>
            <a:r>
              <a:rPr lang="en-GB" baseline="30000" dirty="0"/>
              <a:t>229m</a:t>
            </a:r>
            <a:r>
              <a:rPr lang="en-GB" dirty="0"/>
              <a:t>Th</a:t>
            </a:r>
          </a:p>
          <a:p>
            <a:endParaRPr lang="en-GB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Looking for new clocks in which  the isomer has energy difference with the fundamental state of the same order of that observed in </a:t>
            </a:r>
            <a:r>
              <a:rPr lang="en-GB" baseline="30000" dirty="0"/>
              <a:t>229m</a:t>
            </a:r>
            <a:r>
              <a:rPr lang="en-GB" dirty="0"/>
              <a:t>Th (8.338 eV) or slightly higher with equivalent stability. Collaboration with theorists will be  precious</a:t>
            </a:r>
          </a:p>
        </p:txBody>
      </p:sp>
    </p:spTree>
    <p:extLst>
      <p:ext uri="{BB962C8B-B14F-4D97-AF65-F5344CB8AC3E}">
        <p14:creationId xmlns:p14="http://schemas.microsoft.com/office/powerpoint/2010/main" val="3756733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EC71AA-E0B8-6553-109A-04EDB67F1CE8}"/>
              </a:ext>
            </a:extLst>
          </p:cNvPr>
          <p:cNvSpPr txBox="1">
            <a:spLocks/>
          </p:cNvSpPr>
          <p:nvPr/>
        </p:nvSpPr>
        <p:spPr>
          <a:xfrm>
            <a:off x="574740" y="421512"/>
            <a:ext cx="7583487" cy="6204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/>
              <a:t>PICMIC</a:t>
            </a:r>
            <a:endParaRPr lang="en-GB" sz="280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9BCCD81-8809-67F3-18AA-D3067DA173D4}"/>
              </a:ext>
            </a:extLst>
          </p:cNvPr>
          <p:cNvGrpSpPr/>
          <p:nvPr/>
        </p:nvGrpSpPr>
        <p:grpSpPr>
          <a:xfrm>
            <a:off x="1839984" y="1147805"/>
            <a:ext cx="7121894" cy="3481270"/>
            <a:chOff x="795567" y="1844436"/>
            <a:chExt cx="7121894" cy="3864193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B8685C17-7907-E7AE-21E1-2C06A944B9F1}"/>
                </a:ext>
              </a:extLst>
            </p:cNvPr>
            <p:cNvGrpSpPr/>
            <p:nvPr/>
          </p:nvGrpSpPr>
          <p:grpSpPr>
            <a:xfrm>
              <a:off x="795567" y="1844436"/>
              <a:ext cx="7121894" cy="3830339"/>
              <a:chOff x="1388183" y="2208182"/>
              <a:chExt cx="7121894" cy="3830339"/>
            </a:xfrm>
          </p:grpSpPr>
          <p:grpSp>
            <p:nvGrpSpPr>
              <p:cNvPr id="7" name="Grouper 6">
                <a:extLst>
                  <a:ext uri="{FF2B5EF4-FFF2-40B4-BE49-F238E27FC236}">
                    <a16:creationId xmlns:a16="http://schemas.microsoft.com/office/drawing/2014/main" id="{6A24A854-45EE-A936-7067-250E276E3B49}"/>
                  </a:ext>
                </a:extLst>
              </p:cNvPr>
              <p:cNvGrpSpPr/>
              <p:nvPr/>
            </p:nvGrpSpPr>
            <p:grpSpPr>
              <a:xfrm>
                <a:off x="1388183" y="2208182"/>
                <a:ext cx="4756494" cy="3830339"/>
                <a:chOff x="723531" y="-226598"/>
                <a:chExt cx="4726625" cy="5233990"/>
              </a:xfrm>
            </p:grpSpPr>
            <p:grpSp>
              <p:nvGrpSpPr>
                <p:cNvPr id="12" name="Grouper 7">
                  <a:extLst>
                    <a:ext uri="{FF2B5EF4-FFF2-40B4-BE49-F238E27FC236}">
                      <a16:creationId xmlns:a16="http://schemas.microsoft.com/office/drawing/2014/main" id="{87A723F6-4D9F-0A5B-B032-EC8DC1FDD68A}"/>
                    </a:ext>
                  </a:extLst>
                </p:cNvPr>
                <p:cNvGrpSpPr/>
                <p:nvPr/>
              </p:nvGrpSpPr>
              <p:grpSpPr>
                <a:xfrm>
                  <a:off x="723531" y="1155784"/>
                  <a:ext cx="4726625" cy="3851608"/>
                  <a:chOff x="87638" y="537642"/>
                  <a:chExt cx="4726625" cy="3572549"/>
                </a:xfrm>
              </p:grpSpPr>
              <p:grpSp>
                <p:nvGrpSpPr>
                  <p:cNvPr id="18" name="Grouper 13">
                    <a:extLst>
                      <a:ext uri="{FF2B5EF4-FFF2-40B4-BE49-F238E27FC236}">
                        <a16:creationId xmlns:a16="http://schemas.microsoft.com/office/drawing/2014/main" id="{445B2F2E-8207-EA91-D6DF-5785F8D7E22F}"/>
                      </a:ext>
                    </a:extLst>
                  </p:cNvPr>
                  <p:cNvGrpSpPr/>
                  <p:nvPr/>
                </p:nvGrpSpPr>
                <p:grpSpPr>
                  <a:xfrm>
                    <a:off x="1349379" y="537642"/>
                    <a:ext cx="3116457" cy="3572549"/>
                    <a:chOff x="3356659" y="896087"/>
                    <a:chExt cx="2584769" cy="3572549"/>
                  </a:xfrm>
                </p:grpSpPr>
                <p:sp>
                  <p:nvSpPr>
                    <p:cNvPr id="22" name="Ellipse 21">
                      <a:extLst>
                        <a:ext uri="{FF2B5EF4-FFF2-40B4-BE49-F238E27FC236}">
                          <a16:creationId xmlns:a16="http://schemas.microsoft.com/office/drawing/2014/main" id="{77D36590-4FF7-D968-9334-520E3A12D4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61951" y="1466557"/>
                      <a:ext cx="2179477" cy="1279980"/>
                    </a:xfrm>
                    <a:prstGeom prst="ellipse">
                      <a:avLst/>
                    </a:prstGeom>
                    <a:pattFill prst="pct30">
                      <a:fgClr>
                        <a:prstClr val="black"/>
                      </a:fgClr>
                      <a:bgClr>
                        <a:prstClr val="white"/>
                      </a:bgClr>
                    </a:patt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3" name="Ellipse 22">
                      <a:extLst>
                        <a:ext uri="{FF2B5EF4-FFF2-40B4-BE49-F238E27FC236}">
                          <a16:creationId xmlns:a16="http://schemas.microsoft.com/office/drawing/2014/main" id="{867F8CF2-F627-533E-C733-263ED979CF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1601" y="3188656"/>
                      <a:ext cx="2179477" cy="1279980"/>
                    </a:xfrm>
                    <a:prstGeom prst="ellipse">
                      <a:avLst/>
                    </a:prstGeom>
                    <a:pattFill prst="dotDmnd">
                      <a:fgClr>
                        <a:prstClr val="black"/>
                      </a:fgClr>
                      <a:bgClr>
                        <a:prstClr val="white"/>
                      </a:bgClr>
                    </a:patt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24" name="Connecteur droit 23">
                      <a:extLst>
                        <a:ext uri="{FF2B5EF4-FFF2-40B4-BE49-F238E27FC236}">
                          <a16:creationId xmlns:a16="http://schemas.microsoft.com/office/drawing/2014/main" id="{E1EB542A-1E56-1585-A79D-493E87D418A2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841475" y="2746537"/>
                      <a:ext cx="2" cy="1050718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5" name="ZoneTexte 24">
                      <a:extLst>
                        <a:ext uri="{FF2B5EF4-FFF2-40B4-BE49-F238E27FC236}">
                          <a16:creationId xmlns:a16="http://schemas.microsoft.com/office/drawing/2014/main" id="{B2564BD4-0360-B029-ADEC-FC9947488A5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08574" y="3876309"/>
                      <a:ext cx="627741" cy="51960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b="1" dirty="0"/>
                        <a:t>X,Y</a:t>
                      </a:r>
                    </a:p>
                  </p:txBody>
                </p:sp>
                <p:grpSp>
                  <p:nvGrpSpPr>
                    <p:cNvPr id="26" name="Grouper 21">
                      <a:extLst>
                        <a:ext uri="{FF2B5EF4-FFF2-40B4-BE49-F238E27FC236}">
                          <a16:creationId xmlns:a16="http://schemas.microsoft.com/office/drawing/2014/main" id="{BF0C732B-0328-1019-1EA4-6C9063B9B7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56659" y="896087"/>
                      <a:ext cx="2584318" cy="2334321"/>
                      <a:chOff x="3073219" y="638863"/>
                      <a:chExt cx="2584318" cy="2334321"/>
                    </a:xfrm>
                  </p:grpSpPr>
                  <p:cxnSp>
                    <p:nvCxnSpPr>
                      <p:cNvPr id="28" name="Connecteur droit 27">
                        <a:extLst>
                          <a:ext uri="{FF2B5EF4-FFF2-40B4-BE49-F238E27FC236}">
                            <a16:creationId xmlns:a16="http://schemas.microsoft.com/office/drawing/2014/main" id="{8EE758BD-5790-FA98-24BE-BBB6B183109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4590143" y="1794864"/>
                        <a:ext cx="1067394" cy="345993"/>
                      </a:xfrm>
                      <a:prstGeom prst="line">
                        <a:avLst/>
                      </a:prstGeom>
                      <a:ln>
                        <a:solidFill>
                          <a:srgbClr val="660066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" name="Connecteur droit 28">
                        <a:extLst>
                          <a:ext uri="{FF2B5EF4-FFF2-40B4-BE49-F238E27FC236}">
                            <a16:creationId xmlns:a16="http://schemas.microsoft.com/office/drawing/2014/main" id="{911CDF60-09B8-877A-D591-8AC5DB33C31F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590148" y="638863"/>
                        <a:ext cx="12535" cy="1501994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  <a:prstDash val="sysDot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" name="Connecteur droit 29">
                        <a:extLst>
                          <a:ext uri="{FF2B5EF4-FFF2-40B4-BE49-F238E27FC236}">
                            <a16:creationId xmlns:a16="http://schemas.microsoft.com/office/drawing/2014/main" id="{12536BCA-8910-3B0F-A7CD-38492B58AFB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4590143" y="1203464"/>
                        <a:ext cx="320345" cy="891540"/>
                      </a:xfrm>
                      <a:prstGeom prst="line">
                        <a:avLst/>
                      </a:prstGeom>
                      <a:ln>
                        <a:solidFill>
                          <a:srgbClr val="660066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1" name="ZoneTexte 30">
                        <a:extLst>
                          <a:ext uri="{FF2B5EF4-FFF2-40B4-BE49-F238E27FC236}">
                            <a16:creationId xmlns:a16="http://schemas.microsoft.com/office/drawing/2014/main" id="{A46F0C2F-038B-4F21-09CB-BB0BD3770573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926174">
                        <a:off x="4763124" y="766706"/>
                        <a:ext cx="417601" cy="4763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sz="1600" dirty="0">
                            <a:solidFill>
                              <a:schemeClr val="tx1"/>
                            </a:solidFill>
                          </a:rPr>
                          <a:t> T</a:t>
                        </a:r>
                        <a:r>
                          <a:rPr lang="en-GB" sz="1600" baseline="-25000" dirty="0">
                            <a:solidFill>
                              <a:schemeClr val="tx1"/>
                            </a:solidFill>
                          </a:rPr>
                          <a:t>2</a:t>
                        </a:r>
                        <a:endParaRPr lang="en-GB" sz="16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cxnSp>
                    <p:nvCxnSpPr>
                      <p:cNvPr id="32" name="Connecteur droit 31">
                        <a:extLst>
                          <a:ext uri="{FF2B5EF4-FFF2-40B4-BE49-F238E27FC236}">
                            <a16:creationId xmlns:a16="http://schemas.microsoft.com/office/drawing/2014/main" id="{02403051-2A03-EB78-4899-F1A4B925C960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3463702" y="1816993"/>
                        <a:ext cx="1094333" cy="288787"/>
                      </a:xfrm>
                      <a:prstGeom prst="line">
                        <a:avLst/>
                      </a:prstGeom>
                      <a:ln>
                        <a:solidFill>
                          <a:srgbClr val="660066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3" name="ZoneTexte 32">
                        <a:extLst>
                          <a:ext uri="{FF2B5EF4-FFF2-40B4-BE49-F238E27FC236}">
                            <a16:creationId xmlns:a16="http://schemas.microsoft.com/office/drawing/2014/main" id="{34FC0CB4-BADF-60F9-4A1A-D46683B2AB56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20167026">
                        <a:off x="3733849" y="799866"/>
                        <a:ext cx="417601" cy="4763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sz="1600" dirty="0">
                            <a:solidFill>
                              <a:schemeClr val="tx1"/>
                            </a:solidFill>
                          </a:rPr>
                          <a:t> T</a:t>
                        </a:r>
                        <a:r>
                          <a:rPr lang="en-GB" sz="1600" baseline="-25000" dirty="0">
                            <a:solidFill>
                              <a:schemeClr val="tx1"/>
                            </a:solidFill>
                          </a:rPr>
                          <a:t>3</a:t>
                        </a:r>
                        <a:endParaRPr lang="en-GB" sz="16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cxnSp>
                    <p:nvCxnSpPr>
                      <p:cNvPr id="34" name="Connecteur droit 33">
                        <a:extLst>
                          <a:ext uri="{FF2B5EF4-FFF2-40B4-BE49-F238E27FC236}">
                            <a16:creationId xmlns:a16="http://schemas.microsoft.com/office/drawing/2014/main" id="{8A5EEF87-5CAE-F71E-207F-9245584751DB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3975541" y="1282440"/>
                        <a:ext cx="614603" cy="858417"/>
                      </a:xfrm>
                      <a:prstGeom prst="line">
                        <a:avLst/>
                      </a:prstGeom>
                      <a:ln>
                        <a:solidFill>
                          <a:srgbClr val="660066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5" name="ZoneTexte 34">
                        <a:extLst>
                          <a:ext uri="{FF2B5EF4-FFF2-40B4-BE49-F238E27FC236}">
                            <a16:creationId xmlns:a16="http://schemas.microsoft.com/office/drawing/2014/main" id="{F85E680C-663C-CF58-8858-67E10F013B0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073219" y="1495134"/>
                        <a:ext cx="417601" cy="4763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sz="1600" dirty="0">
                            <a:solidFill>
                              <a:schemeClr val="tx1"/>
                            </a:solidFill>
                          </a:rPr>
                          <a:t>T</a:t>
                        </a:r>
                        <a:r>
                          <a:rPr lang="en-GB" sz="1600" baseline="-25000" dirty="0">
                            <a:solidFill>
                              <a:schemeClr val="tx1"/>
                            </a:solidFill>
                          </a:rPr>
                          <a:t>4</a:t>
                        </a:r>
                        <a:endParaRPr lang="en-GB" sz="16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cxnSp>
                    <p:nvCxnSpPr>
                      <p:cNvPr id="36" name="Connecteur droit 35">
                        <a:extLst>
                          <a:ext uri="{FF2B5EF4-FFF2-40B4-BE49-F238E27FC236}">
                            <a16:creationId xmlns:a16="http://schemas.microsoft.com/office/drawing/2014/main" id="{7354DF56-87B8-346F-96BE-D09CDF62FA6A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913172" y="2065267"/>
                        <a:ext cx="689512" cy="362909"/>
                      </a:xfrm>
                      <a:prstGeom prst="line">
                        <a:avLst/>
                      </a:prstGeom>
                      <a:ln>
                        <a:solidFill>
                          <a:srgbClr val="660066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7" name="ZoneTexte 36">
                        <a:extLst>
                          <a:ext uri="{FF2B5EF4-FFF2-40B4-BE49-F238E27FC236}">
                            <a16:creationId xmlns:a16="http://schemas.microsoft.com/office/drawing/2014/main" id="{3A63B328-253B-542F-2467-DB90AA109DD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91442" y="2496884"/>
                        <a:ext cx="417601" cy="4763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sz="1600" dirty="0">
                            <a:solidFill>
                              <a:schemeClr val="tx1"/>
                            </a:solidFill>
                          </a:rPr>
                          <a:t>T</a:t>
                        </a:r>
                        <a:r>
                          <a:rPr lang="en-GB" sz="1600" baseline="-25000" dirty="0">
                            <a:solidFill>
                              <a:schemeClr val="tx1"/>
                            </a:solidFill>
                          </a:rPr>
                          <a:t>5</a:t>
                        </a:r>
                        <a:endParaRPr lang="en-GB" sz="16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8" name="ZoneTexte 37">
                        <a:extLst>
                          <a:ext uri="{FF2B5EF4-FFF2-40B4-BE49-F238E27FC236}">
                            <a16:creationId xmlns:a16="http://schemas.microsoft.com/office/drawing/2014/main" id="{34766C7E-6359-CCD2-45FC-C946A398228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002923" y="2425126"/>
                        <a:ext cx="417601" cy="47630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GB" sz="1600" dirty="0">
                            <a:solidFill>
                              <a:schemeClr val="tx1"/>
                            </a:solidFill>
                          </a:rPr>
                          <a:t>T</a:t>
                        </a:r>
                        <a:r>
                          <a:rPr lang="en-GB" sz="1600" baseline="-25000" dirty="0">
                            <a:solidFill>
                              <a:schemeClr val="tx1"/>
                            </a:solidFill>
                          </a:rPr>
                          <a:t>6</a:t>
                        </a:r>
                        <a:endParaRPr lang="en-GB" sz="16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27" name="Connecteur droit 26">
                      <a:extLst>
                        <a:ext uri="{FF2B5EF4-FFF2-40B4-BE49-F238E27FC236}">
                          <a16:creationId xmlns:a16="http://schemas.microsoft.com/office/drawing/2014/main" id="{FE23283D-1C95-09E0-AD93-1AD56436B361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4873584" y="2398082"/>
                      <a:ext cx="429516" cy="289779"/>
                    </a:xfrm>
                    <a:prstGeom prst="line">
                      <a:avLst/>
                    </a:prstGeom>
                    <a:ln>
                      <a:solidFill>
                        <a:srgbClr val="660066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9" name="ZoneTexte 18">
                    <a:extLst>
                      <a:ext uri="{FF2B5EF4-FFF2-40B4-BE49-F238E27FC236}">
                        <a16:creationId xmlns:a16="http://schemas.microsoft.com/office/drawing/2014/main" id="{AC21768B-62B8-0DE5-45EC-A144134E034B}"/>
                      </a:ext>
                    </a:extLst>
                  </p:cNvPr>
                  <p:cNvSpPr txBox="1"/>
                  <p:nvPr/>
                </p:nvSpPr>
                <p:spPr>
                  <a:xfrm>
                    <a:off x="4310761" y="1551758"/>
                    <a:ext cx="503502" cy="476300"/>
                  </a:xfrm>
                  <a:prstGeom prst="rect">
                    <a:avLst/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600" dirty="0">
                        <a:solidFill>
                          <a:schemeClr val="tx1"/>
                        </a:solidFill>
                      </a:rPr>
                      <a:t>T</a:t>
                    </a:r>
                    <a:r>
                      <a:rPr lang="en-GB" sz="1600" baseline="-25000" dirty="0">
                        <a:solidFill>
                          <a:schemeClr val="tx1"/>
                        </a:solidFill>
                      </a:rPr>
                      <a:t>1</a:t>
                    </a:r>
                    <a:endParaRPr lang="en-GB" sz="16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" name="ZoneTexte 19">
                    <a:extLst>
                      <a:ext uri="{FF2B5EF4-FFF2-40B4-BE49-F238E27FC236}">
                        <a16:creationId xmlns:a16="http://schemas.microsoft.com/office/drawing/2014/main" id="{47EFA50A-F176-FD84-125B-4CABE06E99FD}"/>
                      </a:ext>
                    </a:extLst>
                  </p:cNvPr>
                  <p:cNvSpPr txBox="1"/>
                  <p:nvPr/>
                </p:nvSpPr>
                <p:spPr>
                  <a:xfrm>
                    <a:off x="156978" y="1587503"/>
                    <a:ext cx="841976" cy="5196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Grid</a:t>
                    </a:r>
                  </a:p>
                </p:txBody>
              </p:sp>
              <p:sp>
                <p:nvSpPr>
                  <p:cNvPr id="21" name="ZoneTexte 20">
                    <a:extLst>
                      <a:ext uri="{FF2B5EF4-FFF2-40B4-BE49-F238E27FC236}">
                        <a16:creationId xmlns:a16="http://schemas.microsoft.com/office/drawing/2014/main" id="{58CC62FA-EAEA-5AC3-EC1A-AE6A2578B61F}"/>
                      </a:ext>
                    </a:extLst>
                  </p:cNvPr>
                  <p:cNvSpPr txBox="1"/>
                  <p:nvPr/>
                </p:nvSpPr>
                <p:spPr>
                  <a:xfrm>
                    <a:off x="87638" y="3368051"/>
                    <a:ext cx="703123" cy="51960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Pixels</a:t>
                    </a:r>
                  </a:p>
                </p:txBody>
              </p:sp>
            </p:grpSp>
            <p:cxnSp>
              <p:nvCxnSpPr>
                <p:cNvPr id="13" name="Connecteur droit 12">
                  <a:extLst>
                    <a:ext uri="{FF2B5EF4-FFF2-40B4-BE49-F238E27FC236}">
                      <a16:creationId xmlns:a16="http://schemas.microsoft.com/office/drawing/2014/main" id="{CEC4BF9D-94B2-2427-50BD-2D45EB476FFC}"/>
                    </a:ext>
                  </a:extLst>
                </p:cNvPr>
                <p:cNvCxnSpPr/>
                <p:nvPr/>
              </p:nvCxnSpPr>
              <p:spPr>
                <a:xfrm flipH="1">
                  <a:off x="3752570" y="1155783"/>
                  <a:ext cx="76778" cy="160049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necteur droit 13">
                  <a:extLst>
                    <a:ext uri="{FF2B5EF4-FFF2-40B4-BE49-F238E27FC236}">
                      <a16:creationId xmlns:a16="http://schemas.microsoft.com/office/drawing/2014/main" id="{B58FE300-55E8-5AD2-1EAE-830249FD0E54}"/>
                    </a:ext>
                  </a:extLst>
                </p:cNvPr>
                <p:cNvCxnSpPr/>
                <p:nvPr/>
              </p:nvCxnSpPr>
              <p:spPr>
                <a:xfrm flipH="1">
                  <a:off x="3639048" y="3160486"/>
                  <a:ext cx="103346" cy="112308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cteur droit 14">
                  <a:extLst>
                    <a:ext uri="{FF2B5EF4-FFF2-40B4-BE49-F238E27FC236}">
                      <a16:creationId xmlns:a16="http://schemas.microsoft.com/office/drawing/2014/main" id="{6D23D3EB-54AA-3F40-FA65-22D9C997805D}"/>
                    </a:ext>
                  </a:extLst>
                </p:cNvPr>
                <p:cNvCxnSpPr/>
                <p:nvPr/>
              </p:nvCxnSpPr>
              <p:spPr>
                <a:xfrm>
                  <a:off x="3746973" y="3312886"/>
                  <a:ext cx="86642" cy="97068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necteur droit 15">
                  <a:extLst>
                    <a:ext uri="{FF2B5EF4-FFF2-40B4-BE49-F238E27FC236}">
                      <a16:creationId xmlns:a16="http://schemas.microsoft.com/office/drawing/2014/main" id="{42183E3B-09D3-B255-38FF-D4E48E4E9C3E}"/>
                    </a:ext>
                  </a:extLst>
                </p:cNvPr>
                <p:cNvCxnSpPr/>
                <p:nvPr/>
              </p:nvCxnSpPr>
              <p:spPr>
                <a:xfrm flipH="1">
                  <a:off x="3713852" y="3150776"/>
                  <a:ext cx="45437" cy="113279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cteur droit 16">
                  <a:extLst>
                    <a:ext uri="{FF2B5EF4-FFF2-40B4-BE49-F238E27FC236}">
                      <a16:creationId xmlns:a16="http://schemas.microsoft.com/office/drawing/2014/main" id="{92F87C91-96E7-94E4-FAE9-803C0F927695}"/>
                    </a:ext>
                  </a:extLst>
                </p:cNvPr>
                <p:cNvCxnSpPr/>
                <p:nvPr/>
              </p:nvCxnSpPr>
              <p:spPr>
                <a:xfrm>
                  <a:off x="3819344" y="-226598"/>
                  <a:ext cx="0" cy="299024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EF27A47-1AAA-ACA4-4CA1-EF3AF500F295}"/>
                  </a:ext>
                </a:extLst>
              </p:cNvPr>
              <p:cNvSpPr/>
              <p:nvPr/>
            </p:nvSpPr>
            <p:spPr>
              <a:xfrm>
                <a:off x="3295253" y="2972794"/>
                <a:ext cx="2155456" cy="22330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MCP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223F5CE-39BF-0703-3A82-F3648C3D8916}"/>
                  </a:ext>
                </a:extLst>
              </p:cNvPr>
              <p:cNvSpPr txBox="1"/>
              <p:nvPr/>
            </p:nvSpPr>
            <p:spPr>
              <a:xfrm>
                <a:off x="6462956" y="3966112"/>
                <a:ext cx="1646688" cy="4099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Time + </a:t>
                </a:r>
                <a:r>
                  <a:rPr lang="en-US" sz="1200" dirty="0"/>
                  <a:t>position</a:t>
                </a: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2AF6E1E-4CD4-2288-520A-8490F8021700}"/>
                  </a:ext>
                </a:extLst>
              </p:cNvPr>
              <p:cNvSpPr txBox="1"/>
              <p:nvPr/>
            </p:nvSpPr>
            <p:spPr>
              <a:xfrm>
                <a:off x="6462956" y="5324146"/>
                <a:ext cx="1703612" cy="40995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Position+ </a:t>
                </a:r>
                <a:r>
                  <a:rPr lang="en-US" sz="1200" dirty="0"/>
                  <a:t>time</a:t>
                </a: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85BE83D-26BE-32B7-D8D0-0C7C79F59387}"/>
                  </a:ext>
                </a:extLst>
              </p:cNvPr>
              <p:cNvSpPr txBox="1"/>
              <p:nvPr/>
            </p:nvSpPr>
            <p:spPr>
              <a:xfrm>
                <a:off x="5880884" y="2703121"/>
                <a:ext cx="2629193" cy="956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Patented concept:</a:t>
                </a:r>
              </a:p>
              <a:p>
                <a:r>
                  <a:rPr lang="en-US" b="1" dirty="0"/>
                  <a:t>PCT/EP2020/050058</a:t>
                </a:r>
                <a:endParaRPr lang="fr-FR" b="1" dirty="0"/>
              </a:p>
              <a:p>
                <a:endParaRPr lang="en-US" dirty="0"/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F967B43-92B5-DF96-2144-E3B73285B925}"/>
                </a:ext>
              </a:extLst>
            </p:cNvPr>
            <p:cNvSpPr txBox="1"/>
            <p:nvPr/>
          </p:nvSpPr>
          <p:spPr>
            <a:xfrm>
              <a:off x="5754505" y="3980343"/>
              <a:ext cx="2120195" cy="341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Delay  plane concept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9B41CFF-ECE3-381A-2A6E-924DE827114D}"/>
                </a:ext>
              </a:extLst>
            </p:cNvPr>
            <p:cNvSpPr txBox="1"/>
            <p:nvPr/>
          </p:nvSpPr>
          <p:spPr>
            <a:xfrm>
              <a:off x="5717653" y="5366998"/>
              <a:ext cx="2120195" cy="341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Woven strips concept</a:t>
              </a:r>
            </a:p>
          </p:txBody>
        </p: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A97D8AA0-C2F2-99F3-5096-3BC856BA5089}"/>
              </a:ext>
            </a:extLst>
          </p:cNvPr>
          <p:cNvSpPr txBox="1"/>
          <p:nvPr/>
        </p:nvSpPr>
        <p:spPr>
          <a:xfrm>
            <a:off x="204515" y="1108365"/>
            <a:ext cx="9138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new concept to reach simultaneously 1 </a:t>
            </a:r>
            <a:r>
              <a:rPr lang="en-GB" dirty="0" err="1"/>
              <a:t>ps</a:t>
            </a:r>
            <a:r>
              <a:rPr lang="en-GB" dirty="0"/>
              <a:t> and submicron measurement resolutions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83FE5DF2-F368-507C-86AB-132334CEE6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99" y="3859449"/>
            <a:ext cx="2918101" cy="1616677"/>
          </a:xfrm>
          <a:prstGeom prst="rect">
            <a:avLst/>
          </a:prstGeom>
        </p:spPr>
      </p:pic>
      <p:pic>
        <p:nvPicPr>
          <p:cNvPr id="41" name="Image 40" descr="Capture d’écran 2019-10-12 à 11.39.21.png">
            <a:extLst>
              <a:ext uri="{FF2B5EF4-FFF2-40B4-BE49-F238E27FC236}">
                <a16:creationId xmlns:a16="http://schemas.microsoft.com/office/drawing/2014/main" id="{79868361-BF59-DB83-589E-5AF21BA028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22" y="2037827"/>
            <a:ext cx="2561532" cy="143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82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E8892B5-17F2-74F2-3FAB-75ACDDEE6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106" y="2456834"/>
            <a:ext cx="2561547" cy="199031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C694971-059A-D54B-D4F7-9A2B0C7851FE}"/>
              </a:ext>
            </a:extLst>
          </p:cNvPr>
          <p:cNvSpPr txBox="1"/>
          <p:nvPr/>
        </p:nvSpPr>
        <p:spPr>
          <a:xfrm>
            <a:off x="616450" y="559817"/>
            <a:ext cx="7721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First demonstrator: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Doublet of </a:t>
            </a:r>
            <a:r>
              <a:rPr lang="en-GB" dirty="0" err="1"/>
              <a:t>MicroChannel</a:t>
            </a:r>
            <a:r>
              <a:rPr lang="en-GB" dirty="0"/>
              <a:t> Plate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Time measurement using waveform techniques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 Position measurement with a new sensors using </a:t>
            </a:r>
          </a:p>
          <a:p>
            <a:r>
              <a:rPr lang="en-GB" dirty="0"/>
              <a:t>     interconnected pixels of 5 µm </a:t>
            </a:r>
          </a:p>
          <a:p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98E9310-0A59-7A61-5072-81C178C83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021" y="618798"/>
            <a:ext cx="1942319" cy="110938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F674EDF-8E12-F4BA-99B2-1F50B8E5B1F9}"/>
              </a:ext>
            </a:extLst>
          </p:cNvPr>
          <p:cNvSpPr txBox="1"/>
          <p:nvPr/>
        </p:nvSpPr>
        <p:spPr>
          <a:xfrm>
            <a:off x="5289498" y="4694189"/>
            <a:ext cx="3693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ymbol" pitchFamily="2" charset="2"/>
              </a:rPr>
              <a:t> s </a:t>
            </a:r>
            <a:r>
              <a:rPr lang="en-GB" dirty="0"/>
              <a:t>(</a:t>
            </a:r>
            <a:r>
              <a:rPr lang="en-GB" dirty="0" err="1"/>
              <a:t>T</a:t>
            </a:r>
            <a:r>
              <a:rPr lang="en-GB" baseline="-25000" dirty="0" err="1"/>
              <a:t>i</a:t>
            </a:r>
            <a:r>
              <a:rPr lang="en-GB" dirty="0"/>
              <a:t> -</a:t>
            </a:r>
            <a:r>
              <a:rPr lang="en-GB" dirty="0" err="1"/>
              <a:t>T</a:t>
            </a:r>
            <a:r>
              <a:rPr lang="en-GB" baseline="-25000" dirty="0" err="1"/>
              <a:t>j</a:t>
            </a:r>
            <a:r>
              <a:rPr lang="en-GB" dirty="0"/>
              <a:t>) is better than 100 </a:t>
            </a:r>
            <a:r>
              <a:rPr lang="en-GB" dirty="0" err="1"/>
              <a:t>ps</a:t>
            </a:r>
            <a:endParaRPr lang="en-GB" dirty="0">
              <a:latin typeface="Symbol" pitchFamily="2" charset="2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2BA8AC2-0638-104D-84D9-FB90651A7CCE}"/>
              </a:ext>
            </a:extLst>
          </p:cNvPr>
          <p:cNvCxnSpPr/>
          <p:nvPr/>
        </p:nvCxnSpPr>
        <p:spPr>
          <a:xfrm>
            <a:off x="6530021" y="5205700"/>
            <a:ext cx="821022" cy="0"/>
          </a:xfrm>
          <a:prstGeom prst="straightConnector1">
            <a:avLst/>
          </a:prstGeom>
          <a:ln w="730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D811A0EA-139D-760C-BFA4-FBD5B078B2E3}"/>
              </a:ext>
            </a:extLst>
          </p:cNvPr>
          <p:cNvSpPr txBox="1"/>
          <p:nvPr/>
        </p:nvSpPr>
        <p:spPr>
          <a:xfrm>
            <a:off x="5640336" y="5347880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ymbol" pitchFamily="2" charset="2"/>
              </a:rPr>
              <a:t> s</a:t>
            </a:r>
            <a:r>
              <a:rPr lang="en-GB" baseline="-25000" dirty="0"/>
              <a:t>abs </a:t>
            </a:r>
            <a:r>
              <a:rPr lang="en-GB" dirty="0"/>
              <a:t>is around 25-30 </a:t>
            </a:r>
            <a:r>
              <a:rPr lang="en-GB" dirty="0" err="1"/>
              <a:t>ps</a:t>
            </a:r>
            <a:r>
              <a:rPr lang="en-GB" dirty="0"/>
              <a:t> </a:t>
            </a:r>
            <a:endParaRPr lang="en-GB" dirty="0">
              <a:latin typeface="Symbol" pitchFamily="2" charset="2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06FC02F-2A1B-E300-325A-9B677EE2CF31}"/>
              </a:ext>
            </a:extLst>
          </p:cNvPr>
          <p:cNvSpPr txBox="1"/>
          <p:nvPr/>
        </p:nvSpPr>
        <p:spPr>
          <a:xfrm>
            <a:off x="394473" y="4694189"/>
            <a:ext cx="4513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Spatial dispersion &lt; 70 µm</a:t>
            </a:r>
          </a:p>
          <a:p>
            <a:endParaRPr lang="en-GB" dirty="0"/>
          </a:p>
          <a:p>
            <a:r>
              <a:rPr lang="en-GB" dirty="0"/>
              <a:t>Next version of pixels sensor has been submitted and we expect to reach 10 µm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9D8D2BB-E9E1-FA42-B574-8C36EC23687C}"/>
              </a:ext>
            </a:extLst>
          </p:cNvPr>
          <p:cNvSpPr txBox="1"/>
          <p:nvPr/>
        </p:nvSpPr>
        <p:spPr>
          <a:xfrm>
            <a:off x="1092408" y="6217134"/>
            <a:ext cx="695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Even with our first version we have better results than Timepix4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7957DC9-9BF1-7BAA-C0D7-448082BC1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94473" y="2456834"/>
            <a:ext cx="1838528" cy="17501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E132E5F-D79E-C79F-ECFA-39AE4BC2C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215" y="2532617"/>
            <a:ext cx="1998606" cy="171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56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0B7E55-A32F-80FB-A7E6-723B9304F520}"/>
              </a:ext>
            </a:extLst>
          </p:cNvPr>
          <p:cNvSpPr txBox="1"/>
          <p:nvPr/>
        </p:nvSpPr>
        <p:spPr>
          <a:xfrm>
            <a:off x="431515" y="951435"/>
            <a:ext cx="8280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/>
                <a:latin typeface="Times" pitchFamily="2" charset="0"/>
              </a:rPr>
              <a:t>arXiv:2303.10801v4 :Efficient site-</a:t>
            </a:r>
            <a:r>
              <a:rPr lang="fr-FR" dirty="0" err="1">
                <a:effectLst/>
                <a:latin typeface="Times" pitchFamily="2" charset="0"/>
              </a:rPr>
              <a:t>resolved</a:t>
            </a:r>
            <a:r>
              <a:rPr lang="fr-FR" dirty="0">
                <a:effectLst/>
                <a:latin typeface="Times" pitchFamily="2" charset="0"/>
              </a:rPr>
              <a:t> </a:t>
            </a:r>
            <a:r>
              <a:rPr lang="fr-FR" dirty="0" err="1">
                <a:effectLst/>
                <a:latin typeface="Times" pitchFamily="2" charset="0"/>
              </a:rPr>
              <a:t>imaging</a:t>
            </a:r>
            <a:r>
              <a:rPr lang="fr-FR" dirty="0">
                <a:effectLst/>
                <a:latin typeface="Times" pitchFamily="2" charset="0"/>
              </a:rPr>
              <a:t> and spin-state </a:t>
            </a:r>
            <a:r>
              <a:rPr lang="fr-FR" dirty="0" err="1">
                <a:effectLst/>
                <a:latin typeface="Times" pitchFamily="2" charset="0"/>
              </a:rPr>
              <a:t>detection</a:t>
            </a:r>
            <a:r>
              <a:rPr lang="fr-FR" dirty="0">
                <a:effectLst/>
                <a:latin typeface="Times" pitchFamily="2" charset="0"/>
              </a:rPr>
              <a:t> in </a:t>
            </a:r>
            <a:r>
              <a:rPr lang="fr-FR" dirty="0" err="1">
                <a:effectLst/>
                <a:latin typeface="Times" pitchFamily="2" charset="0"/>
              </a:rPr>
              <a:t>dynamic</a:t>
            </a:r>
            <a:r>
              <a:rPr lang="fr-FR" dirty="0">
                <a:latin typeface="Times" pitchFamily="2" charset="0"/>
              </a:rPr>
              <a:t> </a:t>
            </a:r>
            <a:r>
              <a:rPr lang="fr-FR" dirty="0" err="1">
                <a:effectLst/>
                <a:latin typeface="Times" pitchFamily="2" charset="0"/>
              </a:rPr>
              <a:t>two-dimensional</a:t>
            </a:r>
            <a:r>
              <a:rPr lang="fr-FR" dirty="0">
                <a:effectLst/>
                <a:latin typeface="Times" pitchFamily="2" charset="0"/>
              </a:rPr>
              <a:t> ion </a:t>
            </a:r>
            <a:r>
              <a:rPr lang="fr-FR" dirty="0" err="1">
                <a:effectLst/>
                <a:latin typeface="Times" pitchFamily="2" charset="0"/>
              </a:rPr>
              <a:t>crystals</a:t>
            </a:r>
            <a:r>
              <a:rPr lang="fr-FR" dirty="0">
                <a:effectLst/>
                <a:latin typeface="Times" pitchFamily="2" charset="0"/>
              </a:rPr>
              <a:t> by R.N Wolf et al.</a:t>
            </a:r>
          </a:p>
          <a:p>
            <a:endParaRPr lang="en-GB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CE577DE-FF25-7242-434B-F5921503B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91" y="2071274"/>
            <a:ext cx="2743343" cy="271545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D695B17-3112-B0BE-6B11-8D907AAF2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564" y="1993187"/>
            <a:ext cx="3462392" cy="295968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61B5659-755A-0693-26CC-A409F1C1381B}"/>
              </a:ext>
            </a:extLst>
          </p:cNvPr>
          <p:cNvSpPr txBox="1"/>
          <p:nvPr/>
        </p:nvSpPr>
        <p:spPr>
          <a:xfrm>
            <a:off x="1263649" y="5167901"/>
            <a:ext cx="7150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 Study with Timepix3 </a:t>
            </a:r>
            <a:r>
              <a:rPr lang="en-GB" dirty="0">
                <a:sym typeface="Wingdings" pitchFamily="2" charset="2"/>
              </a:rPr>
              <a:t> PICMIC could do much better </a:t>
            </a:r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9B23D17-4358-31BD-85A2-6F6F7CE79F82}"/>
              </a:ext>
            </a:extLst>
          </p:cNvPr>
          <p:cNvSpPr txBox="1"/>
          <p:nvPr/>
        </p:nvSpPr>
        <p:spPr>
          <a:xfrm>
            <a:off x="565079" y="5948737"/>
            <a:ext cx="784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Controlling the quantum states always need an excellent photodetector device. PICMIC could provide the best one in standard conditions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D57C98C-21AD-4AAE-FAE1-C082C4BFC5D0}"/>
              </a:ext>
            </a:extLst>
          </p:cNvPr>
          <p:cNvSpPr txBox="1"/>
          <p:nvPr/>
        </p:nvSpPr>
        <p:spPr>
          <a:xfrm>
            <a:off x="1171182" y="461844"/>
            <a:ext cx="6452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PICMIC and quantum technologies</a:t>
            </a:r>
          </a:p>
        </p:txBody>
      </p:sp>
    </p:spTree>
    <p:extLst>
      <p:ext uri="{BB962C8B-B14F-4D97-AF65-F5344CB8AC3E}">
        <p14:creationId xmlns:p14="http://schemas.microsoft.com/office/powerpoint/2010/main" val="1336824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3960341-1036-6047-3C58-C483E7E38281}"/>
              </a:ext>
            </a:extLst>
          </p:cNvPr>
          <p:cNvSpPr txBox="1"/>
          <p:nvPr/>
        </p:nvSpPr>
        <p:spPr>
          <a:xfrm>
            <a:off x="4880610" y="651510"/>
            <a:ext cx="331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Summary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1FB4F82-A1F7-B143-8B57-376196DC175B}"/>
              </a:ext>
            </a:extLst>
          </p:cNvPr>
          <p:cNvSpPr txBox="1"/>
          <p:nvPr/>
        </p:nvSpPr>
        <p:spPr>
          <a:xfrm>
            <a:off x="937260" y="1634490"/>
            <a:ext cx="88811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 Some quantum sensor activities at IN2P3 exist but remain relatively weak  or isolated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We have started to organize these activities around a few projects 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We will encourage the French groups to join DRD5 to build collaboration with others from other countries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We  will  organize workshops and summer schools so the new subatomic physicists can get the extraordinary potential of quantum sensors</a:t>
            </a:r>
          </a:p>
        </p:txBody>
      </p:sp>
    </p:spTree>
    <p:extLst>
      <p:ext uri="{BB962C8B-B14F-4D97-AF65-F5344CB8AC3E}">
        <p14:creationId xmlns:p14="http://schemas.microsoft.com/office/powerpoint/2010/main" val="3663302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EB43E43-B89D-26B2-B2ED-4B168EEB5BE1}"/>
              </a:ext>
            </a:extLst>
          </p:cNvPr>
          <p:cNvSpPr txBox="1"/>
          <p:nvPr/>
        </p:nvSpPr>
        <p:spPr>
          <a:xfrm>
            <a:off x="1259840" y="552881"/>
            <a:ext cx="8178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IN2P3</a:t>
            </a:r>
          </a:p>
          <a:p>
            <a:pPr algn="ctr"/>
            <a:r>
              <a:rPr lang="en-GB" sz="2000" i="1" dirty="0" err="1"/>
              <a:t>Institut</a:t>
            </a:r>
            <a:r>
              <a:rPr lang="en-GB" sz="2000" i="1" dirty="0"/>
              <a:t> National de La Physique des </a:t>
            </a:r>
            <a:r>
              <a:rPr lang="en-GB" sz="2000" i="1" dirty="0" err="1"/>
              <a:t>Particules</a:t>
            </a:r>
            <a:r>
              <a:rPr lang="en-GB" sz="2000" i="1" dirty="0"/>
              <a:t> et de la Physique </a:t>
            </a:r>
            <a:r>
              <a:rPr lang="en-GB" sz="2000" i="1" dirty="0" err="1"/>
              <a:t>Nucléaire</a:t>
            </a:r>
            <a:r>
              <a:rPr lang="en-GB" sz="2000" i="1" dirty="0"/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6FE4D20-49BF-5125-35B0-10F10E2B1CA7}"/>
              </a:ext>
            </a:extLst>
          </p:cNvPr>
          <p:cNvSpPr txBox="1"/>
          <p:nvPr/>
        </p:nvSpPr>
        <p:spPr>
          <a:xfrm>
            <a:off x="489584" y="1811822"/>
            <a:ext cx="10727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IN2P3 is one of the ten French CNRS institutes. It focuses on probing the two infinites from particles to cosmos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ED9C28C-8450-4C8C-27D9-0315C6DA1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130" y="2468880"/>
            <a:ext cx="3511550" cy="390651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4A7CFA2-AB52-2764-4FDE-290B3C9DAA68}"/>
              </a:ext>
            </a:extLst>
          </p:cNvPr>
          <p:cNvSpPr txBox="1"/>
          <p:nvPr/>
        </p:nvSpPr>
        <p:spPr>
          <a:xfrm>
            <a:off x="489584" y="2712720"/>
            <a:ext cx="7841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Although IN2P3 contributes to many activities that are directly or indirectly related to </a:t>
            </a:r>
            <a:r>
              <a:rPr lang="en-GB" b="1" dirty="0"/>
              <a:t>Quantum Sensors</a:t>
            </a:r>
            <a:r>
              <a:rPr lang="en-GB" dirty="0"/>
              <a:t>, there is no axis identified as such.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So in the next slides I will show the different activities I identified, up to now,  that could either be considered  as quantum activities </a:t>
            </a:r>
            <a:r>
              <a:rPr lang="en-GB" dirty="0" err="1"/>
              <a:t>oras</a:t>
            </a:r>
            <a:r>
              <a:rPr lang="en-GB" dirty="0"/>
              <a:t>  important elements that can/may contribute to quantum technologies.</a:t>
            </a:r>
          </a:p>
        </p:txBody>
      </p:sp>
    </p:spTree>
    <p:extLst>
      <p:ext uri="{BB962C8B-B14F-4D97-AF65-F5344CB8AC3E}">
        <p14:creationId xmlns:p14="http://schemas.microsoft.com/office/powerpoint/2010/main" val="4149877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3951AC4-8F39-4AEE-6682-196329D16AB6}"/>
              </a:ext>
            </a:extLst>
          </p:cNvPr>
          <p:cNvSpPr txBox="1"/>
          <p:nvPr/>
        </p:nvSpPr>
        <p:spPr>
          <a:xfrm>
            <a:off x="518160" y="375920"/>
            <a:ext cx="1025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Squeezed states for Gravitational waves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7C13777-3B49-1FA1-9F80-C873E69157E3}"/>
              </a:ext>
            </a:extLst>
          </p:cNvPr>
          <p:cNvSpPr txBox="1"/>
          <p:nvPr/>
        </p:nvSpPr>
        <p:spPr>
          <a:xfrm>
            <a:off x="386080" y="1357748"/>
            <a:ext cx="1025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Several French labs are involved in Virgo and preparing the future (ET): IJCLAB, LAPP, APC, LMA, IP2I</a:t>
            </a:r>
          </a:p>
          <a:p>
            <a:r>
              <a:rPr lang="en-GB" dirty="0"/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45F87B2-9709-89A9-AB80-BFB378634D9D}"/>
              </a:ext>
            </a:extLst>
          </p:cNvPr>
          <p:cNvSpPr txBox="1"/>
          <p:nvPr/>
        </p:nvSpPr>
        <p:spPr>
          <a:xfrm>
            <a:off x="9184640" y="637530"/>
            <a:ext cx="290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Angélique</a:t>
            </a:r>
            <a:r>
              <a:rPr lang="en-GB" dirty="0"/>
              <a:t> Artaud (IJCLAB)</a:t>
            </a:r>
          </a:p>
          <a:p>
            <a:r>
              <a:rPr lang="en-GB" dirty="0"/>
              <a:t>Jérôme </a:t>
            </a:r>
            <a:r>
              <a:rPr lang="en-GB" dirty="0" err="1"/>
              <a:t>Degallaix</a:t>
            </a:r>
            <a:r>
              <a:rPr lang="en-GB" dirty="0"/>
              <a:t> (LMA-IP2I)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1375810-1A58-DCAF-0FBE-D517DF5F1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1878126"/>
            <a:ext cx="4640580" cy="245928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653CB9B-FB3B-5311-63D9-80FA7D537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958670"/>
            <a:ext cx="5335557" cy="238177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D202975-F185-3842-4215-61380AF54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120" y="4949828"/>
            <a:ext cx="4160881" cy="176984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85620C7-D966-43D2-4E56-4B7DF405F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840" y="4725147"/>
            <a:ext cx="3972560" cy="199452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7450660-FE40-9EEA-4DE0-E99CDDEAED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19" y="4423509"/>
            <a:ext cx="3104605" cy="229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25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3951AC4-8F39-4AEE-6682-196329D16AB6}"/>
              </a:ext>
            </a:extLst>
          </p:cNvPr>
          <p:cNvSpPr txBox="1"/>
          <p:nvPr/>
        </p:nvSpPr>
        <p:spPr>
          <a:xfrm>
            <a:off x="518160" y="375920"/>
            <a:ext cx="1025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Squeezed states for Gravitational waves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8B5056-2C6F-63F5-A235-053764649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680" y="1641671"/>
            <a:ext cx="4368800" cy="32545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936FD0F-6F55-1266-CBBF-9C2EE2D1A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680" y="5315634"/>
            <a:ext cx="4368800" cy="9843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EE3F458-E4AB-785B-7EF7-3DA657384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30" y="1781251"/>
            <a:ext cx="4150681" cy="258683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D4D8CE2-A0CA-C8A6-B9EC-F20EB38AD6B8}"/>
              </a:ext>
            </a:extLst>
          </p:cNvPr>
          <p:cNvSpPr txBox="1"/>
          <p:nvPr/>
        </p:nvSpPr>
        <p:spPr>
          <a:xfrm>
            <a:off x="608330" y="4992469"/>
            <a:ext cx="5299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squeezing at a given frequency depends on two parameters: The length of FP cavity and its quality Q</a:t>
            </a:r>
          </a:p>
          <a:p>
            <a:r>
              <a:rPr lang="en-GB" dirty="0"/>
              <a:t>In addition, optical loss reduces the impact of the squeezing performance.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67D7200-5A77-54CE-F7FA-BAB65D24DA12}"/>
              </a:ext>
            </a:extLst>
          </p:cNvPr>
          <p:cNvSpPr txBox="1"/>
          <p:nvPr/>
        </p:nvSpPr>
        <p:spPr>
          <a:xfrm>
            <a:off x="9184640" y="637530"/>
            <a:ext cx="290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Angélique</a:t>
            </a:r>
            <a:r>
              <a:rPr lang="en-GB" dirty="0"/>
              <a:t> Artaud (IJCLAB)</a:t>
            </a:r>
          </a:p>
          <a:p>
            <a:r>
              <a:rPr lang="en-GB" dirty="0"/>
              <a:t>Jérôme </a:t>
            </a:r>
            <a:r>
              <a:rPr lang="en-GB" dirty="0" err="1"/>
              <a:t>Degallaix</a:t>
            </a:r>
            <a:r>
              <a:rPr lang="en-GB" dirty="0"/>
              <a:t> (LMA-IP2I)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60BFEB2-B9E4-B501-A2FA-8C9E0BF0CD3D}"/>
              </a:ext>
            </a:extLst>
          </p:cNvPr>
          <p:cNvSpPr txBox="1"/>
          <p:nvPr/>
        </p:nvSpPr>
        <p:spPr>
          <a:xfrm>
            <a:off x="10435590" y="2137890"/>
            <a:ext cx="1756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collaboration with LKB</a:t>
            </a:r>
          </a:p>
        </p:txBody>
      </p:sp>
    </p:spTree>
    <p:extLst>
      <p:ext uri="{BB962C8B-B14F-4D97-AF65-F5344CB8AC3E}">
        <p14:creationId xmlns:p14="http://schemas.microsoft.com/office/powerpoint/2010/main" val="783840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CEBBD03-64E3-5D9E-624D-893C4DDED873}"/>
              </a:ext>
            </a:extLst>
          </p:cNvPr>
          <p:cNvSpPr txBox="1"/>
          <p:nvPr/>
        </p:nvSpPr>
        <p:spPr>
          <a:xfrm>
            <a:off x="4549140" y="491490"/>
            <a:ext cx="2606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3D SRF cavities</a:t>
            </a:r>
          </a:p>
          <a:p>
            <a:pPr algn="ctr"/>
            <a:r>
              <a:rPr lang="en-GB" sz="2800" dirty="0"/>
              <a:t>       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9B7C095-B0CC-6EBE-F8E6-8B4F2728BEAD}"/>
              </a:ext>
            </a:extLst>
          </p:cNvPr>
          <p:cNvSpPr txBox="1"/>
          <p:nvPr/>
        </p:nvSpPr>
        <p:spPr>
          <a:xfrm>
            <a:off x="8721090" y="491490"/>
            <a:ext cx="2663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D. </a:t>
            </a:r>
            <a:r>
              <a:rPr lang="en-GB" dirty="0" err="1"/>
              <a:t>Longuevergne</a:t>
            </a:r>
            <a:r>
              <a:rPr lang="en-GB" dirty="0"/>
              <a:t> (IJCLAB)</a:t>
            </a:r>
          </a:p>
          <a:p>
            <a:r>
              <a:rPr lang="en-GB" dirty="0"/>
              <a:t>Akira Miyazaki (IJCLAB)</a:t>
            </a:r>
          </a:p>
          <a:p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4297BBF-28E9-45B1-9C76-C077641C784B}"/>
              </a:ext>
            </a:extLst>
          </p:cNvPr>
          <p:cNvSpPr txBox="1"/>
          <p:nvPr/>
        </p:nvSpPr>
        <p:spPr>
          <a:xfrm>
            <a:off x="257174" y="1260931"/>
            <a:ext cx="112642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IJCLAB has an established knowledge of conceiving, producing and testing SRF cavities of high quality</a:t>
            </a:r>
          </a:p>
          <a:p>
            <a:endParaRPr lang="en-GB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 Surface treatment</a:t>
            </a:r>
          </a:p>
          <a:p>
            <a:endParaRPr lang="en-GB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Annealing and baking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4E7D2E0-1755-5D62-C14A-5CFADD735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03" y="2660187"/>
            <a:ext cx="9844987" cy="292708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722EFE1-2D06-6F4A-D382-C68D8FE6E17E}"/>
              </a:ext>
            </a:extLst>
          </p:cNvPr>
          <p:cNvSpPr txBox="1"/>
          <p:nvPr/>
        </p:nvSpPr>
        <p:spPr>
          <a:xfrm>
            <a:off x="772503" y="5997178"/>
            <a:ext cx="8851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Cavities with very high Q</a:t>
            </a:r>
            <a:r>
              <a:rPr lang="en-GB" baseline="-25000" dirty="0"/>
              <a:t>0</a:t>
            </a:r>
            <a:r>
              <a:rPr lang="en-GB" dirty="0"/>
              <a:t> are extraordinary tools in quantum technologies</a:t>
            </a:r>
          </a:p>
        </p:txBody>
      </p:sp>
    </p:spTree>
    <p:extLst>
      <p:ext uri="{BB962C8B-B14F-4D97-AF65-F5344CB8AC3E}">
        <p14:creationId xmlns:p14="http://schemas.microsoft.com/office/powerpoint/2010/main" val="3406436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35822" y="99554"/>
            <a:ext cx="9279405" cy="488967"/>
          </a:xfrm>
        </p:spPr>
        <p:txBody>
          <a:bodyPr>
            <a:noAutofit/>
          </a:bodyPr>
          <a:lstStyle/>
          <a:p>
            <a:r>
              <a:rPr lang="fr-FR" sz="3200" dirty="0"/>
              <a:t>Thermal doping and alternative </a:t>
            </a:r>
            <a:r>
              <a:rPr lang="fr-FR" sz="3200" dirty="0" err="1"/>
              <a:t>materials</a:t>
            </a:r>
            <a:endParaRPr lang="en-US" sz="32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28" y="934938"/>
            <a:ext cx="11490718" cy="5672345"/>
          </a:xfrm>
        </p:spPr>
        <p:txBody>
          <a:bodyPr>
            <a:normAutofit/>
          </a:bodyPr>
          <a:lstStyle/>
          <a:p>
            <a:r>
              <a:rPr lang="fr-FR" sz="1800" dirty="0" err="1"/>
              <a:t>Two</a:t>
            </a:r>
            <a:r>
              <a:rPr lang="fr-FR" sz="1800" dirty="0"/>
              <a:t> </a:t>
            </a:r>
            <a:r>
              <a:rPr lang="fr-FR" sz="1800" dirty="0" err="1"/>
              <a:t>methods</a:t>
            </a:r>
            <a:r>
              <a:rPr lang="fr-FR" sz="1800" dirty="0"/>
              <a:t> are </a:t>
            </a:r>
            <a:r>
              <a:rPr lang="fr-FR" sz="1800" dirty="0" err="1"/>
              <a:t>under</a:t>
            </a:r>
            <a:r>
              <a:rPr lang="fr-FR" sz="1800" dirty="0"/>
              <a:t> </a:t>
            </a:r>
            <a:r>
              <a:rPr lang="fr-FR" sz="1800" dirty="0" err="1"/>
              <a:t>study</a:t>
            </a:r>
            <a:r>
              <a:rPr lang="fr-FR" sz="1800" dirty="0"/>
              <a:t> for High </a:t>
            </a:r>
            <a:r>
              <a:rPr lang="fr-FR" sz="1800" u="sng" dirty="0" err="1">
                <a:solidFill>
                  <a:srgbClr val="FF0000"/>
                </a:solidFill>
              </a:rPr>
              <a:t>Qo</a:t>
            </a:r>
            <a:r>
              <a:rPr lang="fr-FR" sz="1800" u="sng" dirty="0">
                <a:solidFill>
                  <a:srgbClr val="FF0000"/>
                </a:solidFill>
              </a:rPr>
              <a:t> </a:t>
            </a:r>
            <a:r>
              <a:rPr lang="fr-FR" sz="1800" u="sng" dirty="0"/>
              <a:t>and</a:t>
            </a:r>
            <a:r>
              <a:rPr lang="fr-FR" sz="1800" dirty="0"/>
              <a:t> </a:t>
            </a:r>
            <a:r>
              <a:rPr lang="fr-FR" sz="1800" dirty="0" err="1"/>
              <a:t>strong</a:t>
            </a:r>
            <a:r>
              <a:rPr lang="fr-FR" sz="1800" dirty="0"/>
              <a:t> </a:t>
            </a:r>
            <a:r>
              <a:rPr lang="fr-FR" sz="1800" u="sng" dirty="0">
                <a:solidFill>
                  <a:schemeClr val="accent5"/>
                </a:solidFill>
              </a:rPr>
              <a:t>Gradient</a:t>
            </a:r>
            <a:r>
              <a:rPr lang="fr-FR" sz="1800" dirty="0"/>
              <a:t>:</a:t>
            </a:r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pPr marL="0" indent="0">
              <a:buNone/>
            </a:pPr>
            <a:endParaRPr lang="fr-FR" sz="18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grpSp>
        <p:nvGrpSpPr>
          <p:cNvPr id="13" name="Groupe 12"/>
          <p:cNvGrpSpPr/>
          <p:nvPr/>
        </p:nvGrpSpPr>
        <p:grpSpPr>
          <a:xfrm>
            <a:off x="6258989" y="822662"/>
            <a:ext cx="5615666" cy="3084654"/>
            <a:chOff x="441926" y="1562059"/>
            <a:chExt cx="4961967" cy="2725581"/>
          </a:xfrm>
        </p:grpSpPr>
        <p:sp>
          <p:nvSpPr>
            <p:cNvPr id="36" name="ZoneTexte 35"/>
            <p:cNvSpPr txBox="1"/>
            <p:nvPr/>
          </p:nvSpPr>
          <p:spPr>
            <a:xfrm>
              <a:off x="441926" y="3221145"/>
              <a:ext cx="4856404" cy="106649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811" b="1" u="sng" dirty="0"/>
                <a:t>Les </a:t>
              </a:r>
              <a:r>
                <a:rPr lang="fr-FR" sz="1811" b="1" u="sng" dirty="0" err="1"/>
                <a:t>multi-couches</a:t>
              </a:r>
              <a:r>
                <a:rPr lang="fr-FR" sz="1811" b="1" u="sng" dirty="0"/>
                <a:t> (SIS)</a:t>
              </a:r>
            </a:p>
            <a:p>
              <a:pPr marL="194008" indent="-194008">
                <a:buFont typeface="Courier New" panose="02070309020205020404" pitchFamily="49" charset="0"/>
                <a:buChar char="o"/>
              </a:pPr>
              <a:r>
                <a:rPr lang="fr-FR" sz="181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Couches supraconductrices (</a:t>
              </a:r>
              <a:r>
                <a:rPr lang="fr-FR" sz="181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NbN</a:t>
              </a:r>
              <a:r>
                <a:rPr lang="fr-FR" sz="181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 séparées par une couche isolante (</a:t>
              </a:r>
              <a:r>
                <a:rPr lang="fr-FR" sz="181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AlN</a:t>
              </a:r>
              <a:r>
                <a:rPr lang="fr-FR" sz="181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 déposées par ALD</a:t>
              </a:r>
            </a:p>
            <a:p>
              <a:r>
                <a:rPr lang="fr-FR" sz="181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(</a:t>
              </a:r>
              <a:r>
                <a:rPr lang="fr-FR" sz="1811" dirty="0">
                  <a:solidFill>
                    <a:srgbClr val="FF67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élaborations via partenaires, analyses </a:t>
              </a:r>
              <a:r>
                <a:rPr lang="fr-FR" sz="1811" dirty="0" err="1">
                  <a:solidFill>
                    <a:srgbClr val="FF67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Vide&amp;Surface</a:t>
              </a:r>
              <a:r>
                <a:rPr lang="fr-FR" sz="181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</p:txBody>
        </p:sp>
        <p:grpSp>
          <p:nvGrpSpPr>
            <p:cNvPr id="41" name="Groupe 40"/>
            <p:cNvGrpSpPr/>
            <p:nvPr/>
          </p:nvGrpSpPr>
          <p:grpSpPr>
            <a:xfrm>
              <a:off x="1125555" y="1585902"/>
              <a:ext cx="2975625" cy="1466244"/>
              <a:chOff x="8446780" y="2141433"/>
              <a:chExt cx="1847777" cy="986749"/>
            </a:xfrm>
          </p:grpSpPr>
          <p:sp>
            <p:nvSpPr>
              <p:cNvPr id="42" name="立方体 26"/>
              <p:cNvSpPr/>
              <p:nvPr/>
            </p:nvSpPr>
            <p:spPr>
              <a:xfrm>
                <a:off x="8446780" y="2634807"/>
                <a:ext cx="1847777" cy="493375"/>
              </a:xfrm>
              <a:prstGeom prst="cube">
                <a:avLst>
                  <a:gd name="adj" fmla="val 68113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u="none" dirty="0" err="1">
                    <a:solidFill>
                      <a:schemeClr val="tx1"/>
                    </a:solidFill>
                  </a:rPr>
                  <a:t>Nb</a:t>
                </a:r>
                <a:endParaRPr lang="en-US" u="non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立方体 27"/>
              <p:cNvSpPr/>
              <p:nvPr/>
            </p:nvSpPr>
            <p:spPr>
              <a:xfrm>
                <a:off x="8446780" y="2511464"/>
                <a:ext cx="1847777" cy="452562"/>
              </a:xfrm>
              <a:prstGeom prst="cube">
                <a:avLst>
                  <a:gd name="adj" fmla="val 73992"/>
                </a:avLst>
              </a:prstGeom>
              <a:solidFill>
                <a:schemeClr val="accent5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u="none" dirty="0">
                    <a:solidFill>
                      <a:srgbClr val="FF0000"/>
                    </a:solidFill>
                  </a:rPr>
                  <a:t>Isolator</a:t>
                </a:r>
              </a:p>
            </p:txBody>
          </p:sp>
          <p:sp>
            <p:nvSpPr>
              <p:cNvPr id="44" name="立方体 28"/>
              <p:cNvSpPr/>
              <p:nvPr/>
            </p:nvSpPr>
            <p:spPr>
              <a:xfrm>
                <a:off x="8446780" y="2388120"/>
                <a:ext cx="1847777" cy="452562"/>
              </a:xfrm>
              <a:prstGeom prst="cube">
                <a:avLst>
                  <a:gd name="adj" fmla="val 73992"/>
                </a:avLst>
              </a:prstGeom>
              <a:solidFill>
                <a:srgbClr val="00B05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45" b="1" u="none" dirty="0">
                    <a:solidFill>
                      <a:srgbClr val="FFFF00"/>
                    </a:solidFill>
                  </a:rPr>
                  <a:t>Superconductor</a:t>
                </a:r>
                <a:endParaRPr lang="en-US" sz="1584" b="1" u="none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5" name="立方体 29"/>
              <p:cNvSpPr/>
              <p:nvPr/>
            </p:nvSpPr>
            <p:spPr>
              <a:xfrm>
                <a:off x="8446780" y="2264776"/>
                <a:ext cx="1847777" cy="452562"/>
              </a:xfrm>
              <a:prstGeom prst="cube">
                <a:avLst>
                  <a:gd name="adj" fmla="val 73992"/>
                </a:avLst>
              </a:prstGeom>
              <a:solidFill>
                <a:schemeClr val="accent5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32" b="1" u="none" dirty="0">
                    <a:solidFill>
                      <a:srgbClr val="FF0000"/>
                    </a:solidFill>
                  </a:rPr>
                  <a:t>Isolator (</a:t>
                </a:r>
                <a:r>
                  <a:rPr lang="en-US" sz="1132" b="1" u="none" dirty="0" err="1">
                    <a:solidFill>
                      <a:srgbClr val="FF0000"/>
                    </a:solidFill>
                  </a:rPr>
                  <a:t>AlN</a:t>
                </a:r>
                <a:r>
                  <a:rPr lang="en-US" sz="1132" b="1" u="none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  <p:sp>
            <p:nvSpPr>
              <p:cNvPr id="46" name="立方体 30"/>
              <p:cNvSpPr/>
              <p:nvPr/>
            </p:nvSpPr>
            <p:spPr>
              <a:xfrm>
                <a:off x="8446780" y="2141433"/>
                <a:ext cx="1847777" cy="452562"/>
              </a:xfrm>
              <a:prstGeom prst="cube">
                <a:avLst>
                  <a:gd name="adj" fmla="val 73992"/>
                </a:avLst>
              </a:prstGeom>
              <a:solidFill>
                <a:srgbClr val="00B05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88" b="1" u="none" dirty="0">
                    <a:solidFill>
                      <a:srgbClr val="FFFF00"/>
                    </a:solidFill>
                  </a:rPr>
                  <a:t>Superconductor (</a:t>
                </a:r>
                <a:r>
                  <a:rPr lang="en-US" sz="1188" b="1" u="none" dirty="0" err="1">
                    <a:solidFill>
                      <a:srgbClr val="FFFF00"/>
                    </a:solidFill>
                  </a:rPr>
                  <a:t>NbN</a:t>
                </a:r>
                <a:r>
                  <a:rPr lang="en-US" sz="1188" b="1" u="none" dirty="0">
                    <a:solidFill>
                      <a:srgbClr val="FFFF00"/>
                    </a:solidFill>
                  </a:rPr>
                  <a:t>)</a:t>
                </a:r>
                <a:endParaRPr lang="en-US" sz="1245" b="1" u="none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5" name="Connecteur droit avec flèche 4"/>
            <p:cNvCxnSpPr/>
            <p:nvPr/>
          </p:nvCxnSpPr>
          <p:spPr>
            <a:xfrm>
              <a:off x="4312239" y="2166739"/>
              <a:ext cx="0" cy="18327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>
              <a:off x="4306267" y="1585902"/>
              <a:ext cx="0" cy="29086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4467789" y="1562059"/>
              <a:ext cx="936104" cy="32781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811" dirty="0"/>
                <a:t>~ 50 nm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4467789" y="2067624"/>
              <a:ext cx="936104" cy="327812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811" dirty="0"/>
                <a:t>~ 10 nm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109600" y="1391638"/>
            <a:ext cx="6067895" cy="2502782"/>
            <a:chOff x="4895772" y="2055965"/>
            <a:chExt cx="5361554" cy="2211443"/>
          </a:xfrm>
        </p:grpSpPr>
        <p:sp>
          <p:nvSpPr>
            <p:cNvPr id="39" name="ZoneTexte 38"/>
            <p:cNvSpPr txBox="1"/>
            <p:nvPr/>
          </p:nvSpPr>
          <p:spPr>
            <a:xfrm>
              <a:off x="4895772" y="3108790"/>
              <a:ext cx="5361554" cy="115861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584" b="1" u="sng" dirty="0"/>
                <a:t>Couches épaisses : </a:t>
              </a:r>
            </a:p>
            <a:p>
              <a:pPr marL="323383" indent="-323383">
                <a:buFont typeface="Courier New" panose="02070309020205020404" pitchFamily="49" charset="0"/>
                <a:buChar char="o"/>
              </a:pPr>
              <a:r>
                <a:rPr lang="fr-FR" sz="1584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Dopage surfacique du Niobium par diffusion thermique </a:t>
              </a:r>
            </a:p>
            <a:p>
              <a:r>
                <a:rPr lang="fr-FR" sz="1584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	(</a:t>
              </a:r>
              <a:r>
                <a:rPr lang="fr-FR" sz="1584" dirty="0">
                  <a:solidFill>
                    <a:srgbClr val="FF67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Four SUPRATECH</a:t>
              </a:r>
              <a:r>
                <a:rPr lang="fr-FR" sz="1584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 =&gt; </a:t>
              </a:r>
              <a:r>
                <a:rPr lang="fr-FR" sz="1584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Haut </a:t>
              </a:r>
              <a:r>
                <a:rPr lang="fr-FR" sz="1584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Qo</a:t>
              </a:r>
              <a:endParaRPr lang="fr-FR" sz="1584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323383" indent="-323383">
                <a:buFont typeface="Courier New" panose="02070309020205020404" pitchFamily="49" charset="0"/>
                <a:buChar char="o"/>
              </a:pPr>
              <a:r>
                <a:rPr lang="fr-FR" sz="1584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Dépôt d’un matériaux supraconducteur alternatif (</a:t>
              </a:r>
              <a:r>
                <a:rPr lang="fr-FR" sz="1584" dirty="0">
                  <a:solidFill>
                    <a:srgbClr val="FF67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élaborations via partenaires, analyses </a:t>
              </a:r>
              <a:r>
                <a:rPr lang="fr-FR" sz="1584" dirty="0" err="1">
                  <a:solidFill>
                    <a:srgbClr val="FF67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Vide&amp;Surface</a:t>
              </a:r>
              <a:r>
                <a:rPr lang="fr-FR" sz="1584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 =&gt; </a:t>
              </a:r>
              <a:r>
                <a:rPr lang="fr-FR" sz="1584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Haut </a:t>
              </a:r>
              <a:r>
                <a:rPr lang="fr-FR" sz="1584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Qo</a:t>
              </a:r>
              <a:r>
                <a:rPr lang="fr-FR" sz="1584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fr-FR" sz="1584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Haut Gradient</a:t>
              </a:r>
            </a:p>
          </p:txBody>
        </p:sp>
        <p:grpSp>
          <p:nvGrpSpPr>
            <p:cNvPr id="50" name="Groupe 49"/>
            <p:cNvGrpSpPr/>
            <p:nvPr/>
          </p:nvGrpSpPr>
          <p:grpSpPr>
            <a:xfrm>
              <a:off x="5750803" y="2119946"/>
              <a:ext cx="2975625" cy="914584"/>
              <a:chOff x="8046725" y="2568571"/>
              <a:chExt cx="1847777" cy="615494"/>
            </a:xfrm>
          </p:grpSpPr>
          <p:sp>
            <p:nvSpPr>
              <p:cNvPr id="51" name="立方体 26"/>
              <p:cNvSpPr/>
              <p:nvPr/>
            </p:nvSpPr>
            <p:spPr>
              <a:xfrm>
                <a:off x="8046725" y="2690690"/>
                <a:ext cx="1847777" cy="493375"/>
              </a:xfrm>
              <a:prstGeom prst="cube">
                <a:avLst>
                  <a:gd name="adj" fmla="val 68113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u="none" dirty="0" err="1">
                    <a:solidFill>
                      <a:schemeClr val="tx1"/>
                    </a:solidFill>
                  </a:rPr>
                  <a:t>Nb</a:t>
                </a:r>
                <a:r>
                  <a:rPr lang="en-US" u="none" dirty="0">
                    <a:solidFill>
                      <a:schemeClr val="tx1"/>
                    </a:solidFill>
                  </a:rPr>
                  <a:t>/Cu</a:t>
                </a:r>
              </a:p>
            </p:txBody>
          </p:sp>
          <p:sp>
            <p:nvSpPr>
              <p:cNvPr id="54" name="立方体 28"/>
              <p:cNvSpPr/>
              <p:nvPr/>
            </p:nvSpPr>
            <p:spPr>
              <a:xfrm>
                <a:off x="8046725" y="2568571"/>
                <a:ext cx="1847777" cy="452562"/>
              </a:xfrm>
              <a:prstGeom prst="cube">
                <a:avLst>
                  <a:gd name="adj" fmla="val 73992"/>
                </a:avLst>
              </a:prstGeom>
              <a:solidFill>
                <a:schemeClr val="accent4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45" b="1" u="none" dirty="0">
                    <a:solidFill>
                      <a:srgbClr val="FFFF00"/>
                    </a:solidFill>
                  </a:rPr>
                  <a:t>Superconductor (doped </a:t>
                </a:r>
                <a:r>
                  <a:rPr lang="en-US" sz="1245" b="1" u="none" dirty="0" err="1">
                    <a:solidFill>
                      <a:srgbClr val="FFFF00"/>
                    </a:solidFill>
                  </a:rPr>
                  <a:t>Nb</a:t>
                </a:r>
                <a:r>
                  <a:rPr lang="en-US" sz="1245" b="1" u="none" dirty="0">
                    <a:solidFill>
                      <a:srgbClr val="FFFF00"/>
                    </a:solidFill>
                  </a:rPr>
                  <a:t>, other)</a:t>
                </a:r>
                <a:endParaRPr lang="en-US" sz="1584" b="1" u="none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59" name="Connecteur droit avec flèche 58"/>
            <p:cNvCxnSpPr/>
            <p:nvPr/>
          </p:nvCxnSpPr>
          <p:spPr>
            <a:xfrm>
              <a:off x="8918609" y="2104343"/>
              <a:ext cx="0" cy="29086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0" name="ZoneTexte 59"/>
            <p:cNvSpPr txBox="1"/>
            <p:nvPr/>
          </p:nvSpPr>
          <p:spPr>
            <a:xfrm>
              <a:off x="9069740" y="2055965"/>
              <a:ext cx="810372" cy="32781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811" dirty="0"/>
                <a:t>&lt; 1 </a:t>
              </a:r>
              <a:r>
                <a:rPr lang="fr-FR" sz="1811" dirty="0" err="1"/>
                <a:t>um</a:t>
              </a:r>
              <a:endParaRPr lang="fr-FR" sz="1811" dirty="0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206807" y="4210329"/>
            <a:ext cx="3118384" cy="2124584"/>
            <a:chOff x="36999" y="3749112"/>
            <a:chExt cx="2740174" cy="1866905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2"/>
            <a:srcRect t="12732" r="17675" b="4628"/>
            <a:stretch/>
          </p:blipFill>
          <p:spPr>
            <a:xfrm>
              <a:off x="36999" y="3749112"/>
              <a:ext cx="2740174" cy="1866905"/>
            </a:xfrm>
            <a:prstGeom prst="rect">
              <a:avLst/>
            </a:prstGeom>
          </p:spPr>
        </p:pic>
        <p:sp>
          <p:nvSpPr>
            <p:cNvPr id="11" name="Étoile à 6 branches 10"/>
            <p:cNvSpPr/>
            <p:nvPr/>
          </p:nvSpPr>
          <p:spPr>
            <a:xfrm>
              <a:off x="2290043" y="4103801"/>
              <a:ext cx="242106" cy="242106"/>
            </a:xfrm>
            <a:prstGeom prst="star6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37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951872" y="4084297"/>
              <a:ext cx="1266163" cy="249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45" dirty="0"/>
                <a:t>Nb as </a:t>
              </a:r>
              <a:r>
                <a:rPr lang="fr-FR" sz="1245" dirty="0" err="1"/>
                <a:t>received</a:t>
              </a:r>
              <a:endParaRPr lang="fr-FR" sz="1245" dirty="0"/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>
              <a:off x="2021580" y="4224854"/>
              <a:ext cx="2647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 flipH="1">
              <a:off x="1930003" y="4345907"/>
              <a:ext cx="356319" cy="48403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7" name="ZoneTexte 46"/>
            <p:cNvSpPr txBox="1"/>
            <p:nvPr/>
          </p:nvSpPr>
          <p:spPr>
            <a:xfrm rot="18147562">
              <a:off x="1705038" y="4367909"/>
              <a:ext cx="633082" cy="249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45" dirty="0">
                  <a:solidFill>
                    <a:srgbClr val="FF6700"/>
                  </a:solidFill>
                </a:rPr>
                <a:t>Doping</a:t>
              </a:r>
            </a:p>
          </p:txBody>
        </p:sp>
      </p:grpSp>
      <p:graphicFrame>
        <p:nvGraphicFramePr>
          <p:cNvPr id="20" name="Tableau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028631"/>
              </p:ext>
            </p:extLst>
          </p:nvPr>
        </p:nvGraphicFramePr>
        <p:xfrm>
          <a:off x="3640329" y="4126533"/>
          <a:ext cx="7585745" cy="2088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1740">
                  <a:extLst>
                    <a:ext uri="{9D8B030D-6E8A-4147-A177-3AD203B41FA5}">
                      <a16:colId xmlns:a16="http://schemas.microsoft.com/office/drawing/2014/main" val="4023908518"/>
                    </a:ext>
                  </a:extLst>
                </a:gridCol>
                <a:gridCol w="852246">
                  <a:extLst>
                    <a:ext uri="{9D8B030D-6E8A-4147-A177-3AD203B41FA5}">
                      <a16:colId xmlns:a16="http://schemas.microsoft.com/office/drawing/2014/main" val="4178006559"/>
                    </a:ext>
                  </a:extLst>
                </a:gridCol>
                <a:gridCol w="1082793">
                  <a:extLst>
                    <a:ext uri="{9D8B030D-6E8A-4147-A177-3AD203B41FA5}">
                      <a16:colId xmlns:a16="http://schemas.microsoft.com/office/drawing/2014/main" val="711695580"/>
                    </a:ext>
                  </a:extLst>
                </a:gridCol>
                <a:gridCol w="2119483">
                  <a:extLst>
                    <a:ext uri="{9D8B030D-6E8A-4147-A177-3AD203B41FA5}">
                      <a16:colId xmlns:a16="http://schemas.microsoft.com/office/drawing/2014/main" val="273030603"/>
                    </a:ext>
                  </a:extLst>
                </a:gridCol>
                <a:gridCol w="2119483">
                  <a:extLst>
                    <a:ext uri="{9D8B030D-6E8A-4147-A177-3AD203B41FA5}">
                      <a16:colId xmlns:a16="http://schemas.microsoft.com/office/drawing/2014/main" val="1609779287"/>
                    </a:ext>
                  </a:extLst>
                </a:gridCol>
              </a:tblGrid>
              <a:tr h="517432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/>
                        <a:t>Materials</a:t>
                      </a:r>
                    </a:p>
                  </a:txBody>
                  <a:tcPr marL="103486" marR="103486" marT="51743" marB="51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/>
                        <a:t>Tc (K)</a:t>
                      </a:r>
                    </a:p>
                  </a:txBody>
                  <a:tcPr marL="103486" marR="103486" marT="51743" marB="51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/>
                        <a:t>Brf_limit</a:t>
                      </a:r>
                      <a:r>
                        <a:rPr lang="en-GB" sz="1400" baseline="0" noProof="0"/>
                        <a:t> </a:t>
                      </a:r>
                      <a:r>
                        <a:rPr lang="en-GB" sz="1400" noProof="0"/>
                        <a:t>(mT)</a:t>
                      </a:r>
                    </a:p>
                  </a:txBody>
                  <a:tcPr marL="103486" marR="103486" marT="51743" marB="51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/>
                        <a:t>Coherence length</a:t>
                      </a:r>
                      <a:r>
                        <a:rPr lang="en-GB" sz="1400" baseline="0" noProof="0"/>
                        <a:t> </a:t>
                      </a:r>
                      <a:r>
                        <a:rPr lang="en-GB" sz="1400" noProof="0"/>
                        <a:t>(nm)</a:t>
                      </a:r>
                    </a:p>
                  </a:txBody>
                  <a:tcPr marL="103486" marR="103486" marT="51743" marB="51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/>
                        <a:t>Comments</a:t>
                      </a:r>
                    </a:p>
                  </a:txBody>
                  <a:tcPr marL="103486" marR="103486" marT="51743" marB="51743"/>
                </a:tc>
                <a:extLst>
                  <a:ext uri="{0D108BD9-81ED-4DB2-BD59-A6C34878D82A}">
                    <a16:rowId xmlns:a16="http://schemas.microsoft.com/office/drawing/2014/main" val="402491086"/>
                  </a:ext>
                </a:extLst>
              </a:tr>
              <a:tr h="379450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/>
                        <a:t>Nb</a:t>
                      </a:r>
                    </a:p>
                  </a:txBody>
                  <a:tcPr marL="103486" marR="103486" marT="51743" marB="51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/>
                        <a:t>9.2</a:t>
                      </a:r>
                    </a:p>
                  </a:txBody>
                  <a:tcPr marL="103486" marR="103486" marT="51743" marB="51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/>
                        <a:t>220</a:t>
                      </a:r>
                    </a:p>
                  </a:txBody>
                  <a:tcPr marL="103486" marR="103486" marT="51743" marB="51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>
                          <a:solidFill>
                            <a:srgbClr val="00B050"/>
                          </a:solidFill>
                        </a:rPr>
                        <a:t>28</a:t>
                      </a:r>
                    </a:p>
                  </a:txBody>
                  <a:tcPr marL="103486" marR="103486" marT="51743" marB="51743"/>
                </a:tc>
                <a:tc>
                  <a:txBody>
                    <a:bodyPr/>
                    <a:lstStyle/>
                    <a:p>
                      <a:pPr algn="ctr"/>
                      <a:endParaRPr lang="en-GB" sz="1800" noProof="0"/>
                    </a:p>
                  </a:txBody>
                  <a:tcPr marL="103486" marR="103486" marT="51743" marB="51743"/>
                </a:tc>
                <a:extLst>
                  <a:ext uri="{0D108BD9-81ED-4DB2-BD59-A6C34878D82A}">
                    <a16:rowId xmlns:a16="http://schemas.microsoft.com/office/drawing/2014/main" val="1464877701"/>
                  </a:ext>
                </a:extLst>
              </a:tr>
              <a:tr h="379450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/>
                        <a:t>NbN</a:t>
                      </a:r>
                    </a:p>
                  </a:txBody>
                  <a:tcPr marL="103486" marR="103486" marT="51743" marB="51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>
                          <a:solidFill>
                            <a:srgbClr val="00B050"/>
                          </a:solidFill>
                        </a:rPr>
                        <a:t>17.1</a:t>
                      </a:r>
                    </a:p>
                  </a:txBody>
                  <a:tcPr marL="103486" marR="103486" marT="51743" marB="51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>
                          <a:solidFill>
                            <a:schemeClr val="accent2"/>
                          </a:solidFill>
                        </a:rPr>
                        <a:t>215</a:t>
                      </a:r>
                    </a:p>
                  </a:txBody>
                  <a:tcPr marL="103486" marR="103486" marT="51743" marB="51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>
                          <a:solidFill>
                            <a:srgbClr val="FF0000"/>
                          </a:solidFill>
                        </a:rPr>
                        <a:t>&lt; 5</a:t>
                      </a:r>
                    </a:p>
                  </a:txBody>
                  <a:tcPr marL="103486" marR="103486" marT="51743" marB="51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/>
                        <a:t>Pour multi-layerss</a:t>
                      </a:r>
                    </a:p>
                  </a:txBody>
                  <a:tcPr marL="103486" marR="103486" marT="51743" marB="51743"/>
                </a:tc>
                <a:extLst>
                  <a:ext uri="{0D108BD9-81ED-4DB2-BD59-A6C34878D82A}">
                    <a16:rowId xmlns:a16="http://schemas.microsoft.com/office/drawing/2014/main" val="2135887806"/>
                  </a:ext>
                </a:extLst>
              </a:tr>
              <a:tr h="379450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/>
                        <a:t>MgB2</a:t>
                      </a:r>
                    </a:p>
                  </a:txBody>
                  <a:tcPr marL="103486" marR="103486" marT="51743" marB="51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>
                          <a:solidFill>
                            <a:srgbClr val="00B050"/>
                          </a:solidFill>
                        </a:rPr>
                        <a:t>39</a:t>
                      </a:r>
                    </a:p>
                  </a:txBody>
                  <a:tcPr marL="103486" marR="103486" marT="51743" marB="51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>
                          <a:solidFill>
                            <a:srgbClr val="FF6700"/>
                          </a:solidFill>
                        </a:rPr>
                        <a:t>170</a:t>
                      </a:r>
                    </a:p>
                  </a:txBody>
                  <a:tcPr marL="103486" marR="103486" marT="51743" marB="51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marL="103486" marR="103486" marT="51743" marB="51743"/>
                </a:tc>
                <a:tc>
                  <a:txBody>
                    <a:bodyPr/>
                    <a:lstStyle/>
                    <a:p>
                      <a:pPr algn="ctr"/>
                      <a:endParaRPr lang="en-GB" sz="1800" noProof="0"/>
                    </a:p>
                  </a:txBody>
                  <a:tcPr marL="103486" marR="103486" marT="51743" marB="51743"/>
                </a:tc>
                <a:extLst>
                  <a:ext uri="{0D108BD9-81ED-4DB2-BD59-A6C34878D82A}">
                    <a16:rowId xmlns:a16="http://schemas.microsoft.com/office/drawing/2014/main" val="3739274967"/>
                  </a:ext>
                </a:extLst>
              </a:tr>
              <a:tr h="419695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/>
                        <a:t>Base Fer</a:t>
                      </a:r>
                    </a:p>
                  </a:txBody>
                  <a:tcPr marL="103486" marR="103486" marT="51743" marB="51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>
                          <a:solidFill>
                            <a:srgbClr val="00B050"/>
                          </a:solidFill>
                        </a:rPr>
                        <a:t>10-40</a:t>
                      </a:r>
                    </a:p>
                  </a:txBody>
                  <a:tcPr marL="103486" marR="103486" marT="51743" marB="51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>
                          <a:solidFill>
                            <a:srgbClr val="00B050"/>
                          </a:solidFill>
                        </a:rPr>
                        <a:t>&lt; 760</a:t>
                      </a:r>
                    </a:p>
                  </a:txBody>
                  <a:tcPr marL="103486" marR="103486" marT="51743" marB="51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/>
                        <a:t>?</a:t>
                      </a:r>
                    </a:p>
                  </a:txBody>
                  <a:tcPr marL="103486" marR="103486" marT="51743" marB="51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Arsenic</a:t>
                      </a:r>
                      <a:r>
                        <a:rPr lang="en-GB" sz="1600" baseline="0" noProof="0" dirty="0"/>
                        <a:t> or</a:t>
                      </a:r>
                      <a:r>
                        <a:rPr lang="en-GB" sz="1600" noProof="0" dirty="0"/>
                        <a:t> Selenium</a:t>
                      </a:r>
                    </a:p>
                  </a:txBody>
                  <a:tcPr marL="103486" marR="103486" marT="51743" marB="51743"/>
                </a:tc>
                <a:extLst>
                  <a:ext uri="{0D108BD9-81ED-4DB2-BD59-A6C34878D82A}">
                    <a16:rowId xmlns:a16="http://schemas.microsoft.com/office/drawing/2014/main" val="29785005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7DF906A-AC41-B78E-12DE-831A216D9D50}"/>
              </a:ext>
            </a:extLst>
          </p:cNvPr>
          <p:cNvSpPr txBox="1"/>
          <p:nvPr/>
        </p:nvSpPr>
        <p:spPr>
          <a:xfrm>
            <a:off x="9466290" y="150807"/>
            <a:ext cx="2663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D. </a:t>
            </a:r>
            <a:r>
              <a:rPr lang="en-GB" dirty="0" err="1"/>
              <a:t>Longuevergne</a:t>
            </a:r>
            <a:r>
              <a:rPr lang="en-GB" dirty="0"/>
              <a:t> (IJCLAB)</a:t>
            </a:r>
          </a:p>
          <a:p>
            <a:r>
              <a:rPr lang="en-GB" dirty="0"/>
              <a:t>Akira Miyazaki (IJCLAB)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974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5924DE0-9183-A3D0-06BE-79FE7A9B9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82" y="1586515"/>
            <a:ext cx="5942038" cy="25603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CD4385D-6C73-F549-0B8A-BAC1DDDF1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370" y="4933294"/>
            <a:ext cx="7772400" cy="36576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9E71DF6-9AF5-033C-C3E6-654059409449}"/>
              </a:ext>
            </a:extLst>
          </p:cNvPr>
          <p:cNvSpPr txBox="1"/>
          <p:nvPr/>
        </p:nvSpPr>
        <p:spPr>
          <a:xfrm>
            <a:off x="1230630" y="742950"/>
            <a:ext cx="8778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SRF cavities are excellent tools to search for DM at very low mass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29535C8-316D-7AAC-1F0D-26EC5CC2B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820" y="1720214"/>
            <a:ext cx="3619500" cy="26543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8552AA4-A74A-0D22-DE5F-0F37AD2E6EBA}"/>
              </a:ext>
            </a:extLst>
          </p:cNvPr>
          <p:cNvSpPr txBox="1"/>
          <p:nvPr/>
        </p:nvSpPr>
        <p:spPr>
          <a:xfrm>
            <a:off x="971550" y="5543508"/>
            <a:ext cx="9429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IN2P3 is interested to join the efforts initiated at FERMILAB under the leadership of A. </a:t>
            </a:r>
            <a:r>
              <a:rPr lang="en-GB" dirty="0" err="1"/>
              <a:t>Grasselino</a:t>
            </a:r>
            <a:r>
              <a:rPr lang="en-GB" dirty="0"/>
              <a:t>.</a:t>
            </a:r>
          </a:p>
          <a:p>
            <a:r>
              <a:rPr lang="en-GB" dirty="0"/>
              <a:t>We are discussing internally the best way to contribute to these efforts.</a:t>
            </a:r>
          </a:p>
          <a:p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BFFB51B-944D-F9B7-A9E2-187D8AB7FEA5}"/>
              </a:ext>
            </a:extLst>
          </p:cNvPr>
          <p:cNvSpPr txBox="1"/>
          <p:nvPr/>
        </p:nvSpPr>
        <p:spPr>
          <a:xfrm>
            <a:off x="9466290" y="150807"/>
            <a:ext cx="2663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D. </a:t>
            </a:r>
            <a:r>
              <a:rPr lang="en-GB" dirty="0" err="1"/>
              <a:t>Longuevergne</a:t>
            </a:r>
            <a:r>
              <a:rPr lang="en-GB" dirty="0"/>
              <a:t> (IJCLAB)</a:t>
            </a:r>
          </a:p>
          <a:p>
            <a:r>
              <a:rPr lang="en-GB" dirty="0"/>
              <a:t>Akira Miyazaki (IJCLAB)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687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1AE7E00-66A4-EF74-7270-7E8551810B14}"/>
              </a:ext>
            </a:extLst>
          </p:cNvPr>
          <p:cNvSpPr txBox="1"/>
          <p:nvPr/>
        </p:nvSpPr>
        <p:spPr>
          <a:xfrm>
            <a:off x="2240280" y="480060"/>
            <a:ext cx="6938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                  Superconducting circuits sensors </a:t>
            </a:r>
          </a:p>
          <a:p>
            <a:r>
              <a:rPr lang="en-GB" sz="2400" dirty="0"/>
              <a:t>                                       Sky Survey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CB1A915-A0DD-CD06-A2A9-0C2BA0F25579}"/>
              </a:ext>
            </a:extLst>
          </p:cNvPr>
          <p:cNvSpPr txBox="1"/>
          <p:nvPr/>
        </p:nvSpPr>
        <p:spPr>
          <a:xfrm>
            <a:off x="731520" y="1748790"/>
            <a:ext cx="11167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mKIDs</a:t>
            </a:r>
            <a:r>
              <a:rPr lang="en-GB" dirty="0"/>
              <a:t> and their readout electronics were developed by LPSC in collaboration with NEEL institute in Grenoble to study the impact of dusty star-formation to the early formation of the early galaxy evolution.</a:t>
            </a:r>
          </a:p>
          <a:p>
            <a:r>
              <a:rPr lang="en-GB" dirty="0"/>
              <a:t>Concerto is one of the experiments using this technology.</a:t>
            </a:r>
          </a:p>
          <a:p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636073-8671-7E5C-DC6C-B07F612AF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84" y="2949119"/>
            <a:ext cx="3469006" cy="249428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9A88F0E-3F31-68D4-EE5A-3152FF616F9A}"/>
              </a:ext>
            </a:extLst>
          </p:cNvPr>
          <p:cNvSpPr txBox="1"/>
          <p:nvPr/>
        </p:nvSpPr>
        <p:spPr>
          <a:xfrm>
            <a:off x="8803532" y="445805"/>
            <a:ext cx="3190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Andrea Catalano (LPSC)</a:t>
            </a:r>
          </a:p>
          <a:p>
            <a:r>
              <a:rPr lang="en-GB" dirty="0"/>
              <a:t>Damien </a:t>
            </a:r>
            <a:r>
              <a:rPr lang="en-GB" dirty="0" err="1"/>
              <a:t>Prêle</a:t>
            </a:r>
            <a:r>
              <a:rPr lang="en-GB" dirty="0"/>
              <a:t>, Michel </a:t>
            </a:r>
            <a:r>
              <a:rPr lang="en-GB" dirty="0" err="1"/>
              <a:t>Piat</a:t>
            </a:r>
            <a:r>
              <a:rPr lang="en-GB" dirty="0"/>
              <a:t> (APC)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A6E97E-1C5A-7472-B8E9-54A3411D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239" y="2908571"/>
            <a:ext cx="3387092" cy="24942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05B136-DC88-EBF4-F39A-D9CD09A30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181" y="2868565"/>
            <a:ext cx="3353435" cy="257429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683E32B-71B2-5BA6-C016-1B3C75C69177}"/>
              </a:ext>
            </a:extLst>
          </p:cNvPr>
          <p:cNvSpPr txBox="1"/>
          <p:nvPr/>
        </p:nvSpPr>
        <p:spPr>
          <a:xfrm>
            <a:off x="524510" y="5719697"/>
            <a:ext cx="1125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Activities based on SQUIDS, TES and  low temperature electronics for astronomy applications are also developed at APC</a:t>
            </a:r>
          </a:p>
        </p:txBody>
      </p:sp>
    </p:spTree>
    <p:extLst>
      <p:ext uri="{BB962C8B-B14F-4D97-AF65-F5344CB8AC3E}">
        <p14:creationId xmlns:p14="http://schemas.microsoft.com/office/powerpoint/2010/main" val="1145306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22D57A5-F1F0-9D03-C003-0A57BF9060D4}"/>
              </a:ext>
            </a:extLst>
          </p:cNvPr>
          <p:cNvSpPr txBox="1"/>
          <p:nvPr/>
        </p:nvSpPr>
        <p:spPr>
          <a:xfrm>
            <a:off x="2240280" y="480060"/>
            <a:ext cx="6938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                  Superconducting circuits sensors </a:t>
            </a:r>
          </a:p>
          <a:p>
            <a:r>
              <a:rPr lang="en-GB" sz="2400" dirty="0"/>
              <a:t>                                    TES for DM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C548225-6218-F6EA-D923-77D50AD2C5E3}"/>
              </a:ext>
            </a:extLst>
          </p:cNvPr>
          <p:cNvSpPr txBox="1"/>
          <p:nvPr/>
        </p:nvSpPr>
        <p:spPr>
          <a:xfrm>
            <a:off x="525780" y="1817370"/>
            <a:ext cx="110985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Experiments searching for Dark Matter based on bolometers such Edelweiss </a:t>
            </a:r>
          </a:p>
          <a:p>
            <a:r>
              <a:rPr lang="en-GB" dirty="0"/>
              <a:t>and more recently RICOCCHET in Modane (LSM) provided the French groups </a:t>
            </a:r>
          </a:p>
          <a:p>
            <a:r>
              <a:rPr lang="en-GB" dirty="0"/>
              <a:t>of IN2P3 with precious expertise on the use of cryogenics, Ge/Si and the</a:t>
            </a:r>
          </a:p>
          <a:p>
            <a:r>
              <a:rPr lang="en-GB" dirty="0"/>
              <a:t> associated readout electronics 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IP2I, LPSC   and IJCLAB have recently joined the TESSERACT collaboration which </a:t>
            </a:r>
          </a:p>
          <a:p>
            <a:r>
              <a:rPr lang="en-GB" dirty="0"/>
              <a:t>intends to extend the DM search down to the </a:t>
            </a:r>
            <a:r>
              <a:rPr lang="en-GB" dirty="0" err="1"/>
              <a:t>meV</a:t>
            </a:r>
            <a:r>
              <a:rPr lang="en-GB" dirty="0"/>
              <a:t> level.</a:t>
            </a:r>
          </a:p>
          <a:p>
            <a:r>
              <a:rPr lang="en-GB" dirty="0"/>
              <a:t>Different technologies are proposed. The French groups  propose the Ge/Si technology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4B7E05-9EE0-C2D1-C4DA-4B865ED43762}"/>
              </a:ext>
            </a:extLst>
          </p:cNvPr>
          <p:cNvSpPr txBox="1"/>
          <p:nvPr/>
        </p:nvSpPr>
        <p:spPr>
          <a:xfrm>
            <a:off x="9429750" y="355611"/>
            <a:ext cx="1988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Julien </a:t>
            </a:r>
            <a:r>
              <a:rPr lang="en-GB" dirty="0" err="1"/>
              <a:t>Billard</a:t>
            </a:r>
            <a:r>
              <a:rPr lang="en-GB" dirty="0"/>
              <a:t> (IP2I)</a:t>
            </a:r>
          </a:p>
          <a:p>
            <a:r>
              <a:rPr lang="en-GB" dirty="0"/>
              <a:t>Silvia </a:t>
            </a:r>
            <a:r>
              <a:rPr lang="en-GB" dirty="0" err="1"/>
              <a:t>Scorza</a:t>
            </a:r>
            <a:r>
              <a:rPr lang="en-GB" dirty="0"/>
              <a:t> (LPSC)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4D238B2-AE03-7C6A-437C-FD32300C5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320" y="1135440"/>
            <a:ext cx="3860800" cy="281059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B38D70F-3922-6B34-39C8-78EF64B44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" y="4601410"/>
            <a:ext cx="11568430" cy="182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201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1238</Words>
  <Application>Microsoft Macintosh PowerPoint</Application>
  <PresentationFormat>Grand écran</PresentationFormat>
  <Paragraphs>198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Gill Sans</vt:lpstr>
      <vt:lpstr>Helvetica</vt:lpstr>
      <vt:lpstr>Symbol</vt:lpstr>
      <vt:lpstr>Times</vt:lpstr>
      <vt:lpstr>Wingdings</vt:lpstr>
      <vt:lpstr>Thème Office</vt:lpstr>
      <vt:lpstr>Quantum sensors activities @ IN2P3-France</vt:lpstr>
      <vt:lpstr>Présentation PowerPoint</vt:lpstr>
      <vt:lpstr>Présentation PowerPoint</vt:lpstr>
      <vt:lpstr>Présentation PowerPoint</vt:lpstr>
      <vt:lpstr>Présentation PowerPoint</vt:lpstr>
      <vt:lpstr>Thermal doping and alternative materials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sensors activities in IN2P3-France</dc:title>
  <dc:creator>laktineh imad</dc:creator>
  <cp:lastModifiedBy>laktineh imad</cp:lastModifiedBy>
  <cp:revision>27</cp:revision>
  <dcterms:created xsi:type="dcterms:W3CDTF">2025-02-16T14:41:15Z</dcterms:created>
  <dcterms:modified xsi:type="dcterms:W3CDTF">2025-06-20T06:11:12Z</dcterms:modified>
</cp:coreProperties>
</file>