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Lst>
  <p:notesMasterIdLst>
    <p:notesMasterId r:id="rId42"/>
  </p:notesMasterIdLst>
  <p:handoutMasterIdLst>
    <p:handoutMasterId r:id="rId43"/>
  </p:handoutMasterIdLst>
  <p:sldIdLst>
    <p:sldId id="256" r:id="rId2"/>
    <p:sldId id="303" r:id="rId3"/>
    <p:sldId id="584" r:id="rId4"/>
    <p:sldId id="299" r:id="rId5"/>
    <p:sldId id="585" r:id="rId6"/>
    <p:sldId id="587" r:id="rId7"/>
    <p:sldId id="591" r:id="rId8"/>
    <p:sldId id="592" r:id="rId9"/>
    <p:sldId id="612" r:id="rId10"/>
    <p:sldId id="614" r:id="rId11"/>
    <p:sldId id="615" r:id="rId12"/>
    <p:sldId id="616" r:id="rId13"/>
    <p:sldId id="626" r:id="rId14"/>
    <p:sldId id="619" r:id="rId15"/>
    <p:sldId id="629" r:id="rId16"/>
    <p:sldId id="348" r:id="rId17"/>
    <p:sldId id="259" r:id="rId18"/>
    <p:sldId id="260" r:id="rId19"/>
    <p:sldId id="261" r:id="rId20"/>
    <p:sldId id="643" r:id="rId21"/>
    <p:sldId id="644" r:id="rId22"/>
    <p:sldId id="642" r:id="rId23"/>
    <p:sldId id="269" r:id="rId24"/>
    <p:sldId id="582" r:id="rId25"/>
    <p:sldId id="637" r:id="rId26"/>
    <p:sldId id="641" r:id="rId27"/>
    <p:sldId id="601" r:id="rId28"/>
    <p:sldId id="632" r:id="rId29"/>
    <p:sldId id="302" r:id="rId30"/>
    <p:sldId id="337" r:id="rId31"/>
    <p:sldId id="304" r:id="rId32"/>
    <p:sldId id="631" r:id="rId33"/>
    <p:sldId id="275" r:id="rId34"/>
    <p:sldId id="335" r:id="rId35"/>
    <p:sldId id="305" r:id="rId36"/>
    <p:sldId id="338" r:id="rId37"/>
    <p:sldId id="610" r:id="rId38"/>
    <p:sldId id="588" r:id="rId39"/>
    <p:sldId id="301" r:id="rId40"/>
    <p:sldId id="340" r:id="rId4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C916"/>
    <a:srgbClr val="B16B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7" autoAdjust="0"/>
    <p:restoredTop sz="93437"/>
  </p:normalViewPr>
  <p:slideViewPr>
    <p:cSldViewPr snapToGrid="0" snapToObjects="1">
      <p:cViewPr>
        <p:scale>
          <a:sx n="96" d="100"/>
          <a:sy n="96" d="100"/>
        </p:scale>
        <p:origin x="248" y="4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3C34536-82E9-284F-A16F-1EC7FAF6AD36}" type="datetime1">
              <a:rPr lang="fr-FR" smtClean="0"/>
              <a:pPr/>
              <a:t>17/06/2025</a:t>
            </a:fld>
            <a:endParaRPr lang="en-US"/>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0042AC8-4966-764B-92CE-0DCCB23B3286}" type="slidenum">
              <a:rPr lang="en-US" smtClean="0"/>
              <a:pPr/>
              <a:t>‹N°›</a:t>
            </a:fld>
            <a:endParaRPr lang="en-US"/>
          </a:p>
        </p:txBody>
      </p:sp>
    </p:spTree>
    <p:extLst>
      <p:ext uri="{BB962C8B-B14F-4D97-AF65-F5344CB8AC3E}">
        <p14:creationId xmlns:p14="http://schemas.microsoft.com/office/powerpoint/2010/main" val="22597880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2C33A4-697D-614C-AD4B-2CB38CF8B4DD}" type="datetime1">
              <a:rPr lang="fr-FR" smtClean="0"/>
              <a:pPr/>
              <a:t>17/06/2025</a:t>
            </a:fld>
            <a:endParaRPr lang="en-GB"/>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493910D-6015-6747-A81C-AC3A7D4E7959}" type="slidenum">
              <a:rPr lang="en-GB" smtClean="0"/>
              <a:pPr/>
              <a:t>‹N°›</a:t>
            </a:fld>
            <a:endParaRPr lang="en-GB"/>
          </a:p>
        </p:txBody>
      </p:sp>
    </p:spTree>
    <p:extLst>
      <p:ext uri="{BB962C8B-B14F-4D97-AF65-F5344CB8AC3E}">
        <p14:creationId xmlns:p14="http://schemas.microsoft.com/office/powerpoint/2010/main" val="2842717274"/>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2</a:t>
            </a:fld>
            <a:endParaRPr lang="en-GB"/>
          </a:p>
        </p:txBody>
      </p:sp>
    </p:spTree>
    <p:extLst>
      <p:ext uri="{BB962C8B-B14F-4D97-AF65-F5344CB8AC3E}">
        <p14:creationId xmlns:p14="http://schemas.microsoft.com/office/powerpoint/2010/main" val="1418939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92ACE9E4-F984-44FE-840B-39C5D1E8739E}" type="slidenum">
              <a:rPr lang="en-US" smtClean="0"/>
              <a:pPr/>
              <a:t>34</a:t>
            </a:fld>
            <a:endParaRPr lang="en-US"/>
          </a:p>
        </p:txBody>
      </p:sp>
    </p:spTree>
    <p:extLst>
      <p:ext uri="{BB962C8B-B14F-4D97-AF65-F5344CB8AC3E}">
        <p14:creationId xmlns:p14="http://schemas.microsoft.com/office/powerpoint/2010/main" val="2899787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3</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a:p>
        </p:txBody>
      </p:sp>
    </p:spTree>
    <p:extLst>
      <p:ext uri="{BB962C8B-B14F-4D97-AF65-F5344CB8AC3E}">
        <p14:creationId xmlns:p14="http://schemas.microsoft.com/office/powerpoint/2010/main" val="587500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0493910D-6015-6747-A81C-AC3A7D4E7959}" type="slidenum">
              <a:rPr lang="en-GB" smtClean="0"/>
              <a:pPr/>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9"/>
          <p:cNvSpPr>
            <a:spLocks noGrp="1" noChangeArrowheads="1"/>
          </p:cNvSpPr>
          <p:nvPr>
            <p:ph type="sldNum" sz="quarter"/>
          </p:nvPr>
        </p:nvSpPr>
        <p:spPr>
          <a:noFill/>
        </p:spPr>
        <p:txBody>
          <a:bodyPr/>
          <a:lstStyle/>
          <a:p>
            <a:fld id="{7A481E30-B428-0D4D-B4E9-0584709872E6}" type="slidenum">
              <a:rPr lang="en-US"/>
              <a:pPr/>
              <a:t>5</a:t>
            </a:fld>
            <a:endParaRPr lang="en-US"/>
          </a:p>
        </p:txBody>
      </p:sp>
      <p:sp>
        <p:nvSpPr>
          <p:cNvPr id="69635" name="Text Box 1"/>
          <p:cNvSpPr>
            <a:spLocks noGrp="1" noRot="1" noChangeAspect="1" noChangeArrowheads="1"/>
          </p:cNvSpPr>
          <p:nvPr>
            <p:ph type="sldImg"/>
          </p:nvPr>
        </p:nvSpPr>
        <p:spPr>
          <a:xfrm>
            <a:off x="1141413" y="685800"/>
            <a:ext cx="4575175" cy="3430588"/>
          </a:xfrm>
          <a:solidFill>
            <a:srgbClr val="FFFFFF"/>
          </a:solidFill>
          <a:ln>
            <a:solidFill>
              <a:srgbClr val="000000"/>
            </a:solidFill>
            <a:miter lim="800000"/>
          </a:ln>
        </p:spPr>
      </p:sp>
      <p:sp>
        <p:nvSpPr>
          <p:cNvPr id="69636" name="Text Box 2"/>
          <p:cNvSpPr>
            <a:spLocks noGrp="1" noChangeArrowheads="1"/>
          </p:cNvSpPr>
          <p:nvPr>
            <p:ph type="body" idx="1"/>
          </p:nvPr>
        </p:nvSpPr>
        <p:spPr>
          <a:xfrm>
            <a:off x="685494" y="4344357"/>
            <a:ext cx="5468611" cy="4096149"/>
          </a:xfrm>
          <a:noFill/>
          <a:ln/>
        </p:spPr>
        <p:txBody>
          <a:bodyPr wrap="none" anchor="ctr"/>
          <a:lstStyle/>
          <a:p>
            <a:endParaRPr lang="fr-FR" dirty="0"/>
          </a:p>
        </p:txBody>
      </p:sp>
    </p:spTree>
    <p:extLst>
      <p:ext uri="{BB962C8B-B14F-4D97-AF65-F5344CB8AC3E}">
        <p14:creationId xmlns:p14="http://schemas.microsoft.com/office/powerpoint/2010/main" val="17263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6</a:t>
            </a:fld>
            <a:endParaRPr lang="en-GB"/>
          </a:p>
        </p:txBody>
      </p:sp>
    </p:spTree>
    <p:extLst>
      <p:ext uri="{BB962C8B-B14F-4D97-AF65-F5344CB8AC3E}">
        <p14:creationId xmlns:p14="http://schemas.microsoft.com/office/powerpoint/2010/main" val="596668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7</a:t>
            </a:fld>
            <a:endParaRPr lang="en-GB"/>
          </a:p>
        </p:txBody>
      </p:sp>
    </p:spTree>
    <p:extLst>
      <p:ext uri="{BB962C8B-B14F-4D97-AF65-F5344CB8AC3E}">
        <p14:creationId xmlns:p14="http://schemas.microsoft.com/office/powerpoint/2010/main" val="3825308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pied de page 3"/>
          <p:cNvSpPr>
            <a:spLocks noGrp="1"/>
          </p:cNvSpPr>
          <p:nvPr>
            <p:ph type="ftr" sz="quarter" idx="4"/>
          </p:nvPr>
        </p:nvSpPr>
        <p:spPr/>
        <p:txBody>
          <a:bodyPr/>
          <a:lstStyle/>
          <a:p>
            <a:endParaRPr lang="en-GB"/>
          </a:p>
        </p:txBody>
      </p:sp>
      <p:sp>
        <p:nvSpPr>
          <p:cNvPr id="5" name="Espace réservé du numéro de diapositive 4"/>
          <p:cNvSpPr>
            <a:spLocks noGrp="1"/>
          </p:cNvSpPr>
          <p:nvPr>
            <p:ph type="sldNum" sz="quarter" idx="5"/>
          </p:nvPr>
        </p:nvSpPr>
        <p:spPr/>
        <p:txBody>
          <a:bodyPr/>
          <a:lstStyle/>
          <a:p>
            <a:fld id="{0493910D-6015-6747-A81C-AC3A7D4E7959}" type="slidenum">
              <a:rPr lang="en-GB" smtClean="0"/>
              <a:pPr/>
              <a:t>24</a:t>
            </a:fld>
            <a:endParaRPr lang="en-GB"/>
          </a:p>
        </p:txBody>
      </p:sp>
    </p:spTree>
    <p:extLst>
      <p:ext uri="{BB962C8B-B14F-4D97-AF65-F5344CB8AC3E}">
        <p14:creationId xmlns:p14="http://schemas.microsoft.com/office/powerpoint/2010/main" val="632462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6669B75E-01F7-7744-9DF4-D8994FBC4B31}" type="slidenum">
              <a:rPr lang="en-US" smtClean="0"/>
              <a:t>25</a:t>
            </a:fld>
            <a:endParaRPr lang="en-US"/>
          </a:p>
        </p:txBody>
      </p:sp>
    </p:spTree>
    <p:extLst>
      <p:ext uri="{BB962C8B-B14F-4D97-AF65-F5344CB8AC3E}">
        <p14:creationId xmlns:p14="http://schemas.microsoft.com/office/powerpoint/2010/main" val="835877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a:ln w="12700">
            <a:solidFill>
              <a:prstClr val="black"/>
            </a:solidFill>
          </a:ln>
        </p:spPr>
      </p:sp>
      <p:sp>
        <p:nvSpPr>
          <p:cNvPr id="55298" name="Espace réservé des commentaires 2"/>
          <p:cNvSpPr>
            <a:spLocks noGrp="1"/>
          </p:cNvSpPr>
          <p:nvPr>
            <p:ph type="body" idx="1"/>
          </p:nvPr>
        </p:nvSpPr>
        <p:spPr>
          <a:noFill/>
          <a:extLst>
            <a:ext uri="{FAA26D3D-D897-4be2-8F04-BA451C77F1D7}">
              <ma14:placeholderFlag xmlns:ma14="http://schemas.microsoft.com/office/mac/drawingml/2011/main" xmlns="" val="1"/>
            </a:ext>
          </a:extLst>
        </p:spPr>
        <p:txBody>
          <a:bodyPr/>
          <a:lstStyle/>
          <a:p>
            <a:endParaRPr lang="fr-FR"/>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0493910D-6015-6747-A81C-AC3A7D4E7959}" type="slidenum">
              <a:rPr lang="en-GB" smtClean="0"/>
              <a:pPr/>
              <a:t>32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endParaRPr lang="en-US"/>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a:p>
        </p:txBody>
      </p:sp>
      <p:sp>
        <p:nvSpPr>
          <p:cNvPr id="4" name="Espace réservé de la date 3"/>
          <p:cNvSpPr>
            <a:spLocks noGrp="1"/>
          </p:cNvSpPr>
          <p:nvPr>
            <p:ph type="dt" sz="half" idx="10"/>
          </p:nvPr>
        </p:nvSpPr>
        <p:spPr/>
        <p:txBody>
          <a:bodyPr/>
          <a:lstStyle/>
          <a:p>
            <a:fld id="{281A4E63-E6D2-5841-8425-883724FA9AF7}" type="datetime1">
              <a:rPr lang="fr-FR" smtClean="0"/>
              <a:t>17/06/2025</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57B314F0-EF47-C943-8EBC-1754EBC03680}" type="datetime1">
              <a:rPr lang="fr-FR" smtClean="0"/>
              <a:t>17/06/2025</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endParaRPr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B70E791D-499A-CF42-904B-BB263B12FD8F}" type="datetime1">
              <a:rPr lang="fr-FR" smtClean="0"/>
              <a:t>17/06/2025</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p:txBody>
          <a:bodyPr/>
          <a:lstStyle/>
          <a:p>
            <a:fld id="{ACDC6A5E-E81F-5240-A2BA-D46739BE28EA}" type="datetime1">
              <a:rPr lang="fr-FR" smtClean="0"/>
              <a:t>17/06/2025</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5B283E49-C58C-4348-B12E-A5079C2322A7}" type="datetime1">
              <a:rPr lang="fr-FR" smtClean="0"/>
              <a:t>17/06/2025</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p:txBody>
          <a:bodyPr/>
          <a:lstStyle/>
          <a:p>
            <a:fld id="{211E914B-4980-C444-9F83-A4D108224F15}" type="datetime1">
              <a:rPr lang="fr-FR" smtClean="0"/>
              <a:t>17/06/2025</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p:txBody>
          <a:bodyPr/>
          <a:lstStyle/>
          <a:p>
            <a:fld id="{C4CC4D6B-B18E-3943-B9ED-4CFA4C92134F}" type="datetime1">
              <a:rPr lang="fr-FR" smtClean="0"/>
              <a:t>17/06/2025</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endParaRPr lang="en-US"/>
          </a:p>
        </p:txBody>
      </p:sp>
      <p:sp>
        <p:nvSpPr>
          <p:cNvPr id="3" name="Espace réservé de la date 2"/>
          <p:cNvSpPr>
            <a:spLocks noGrp="1"/>
          </p:cNvSpPr>
          <p:nvPr>
            <p:ph type="dt" sz="half" idx="10"/>
          </p:nvPr>
        </p:nvSpPr>
        <p:spPr/>
        <p:txBody>
          <a:bodyPr/>
          <a:lstStyle/>
          <a:p>
            <a:fld id="{1B9A9B72-EC14-044D-ADE6-C1321C28BF22}" type="datetime1">
              <a:rPr lang="fr-FR" smtClean="0"/>
              <a:t>17/06/2025</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B005E73-2CED-C84A-9EFC-C7066C7CFC75}" type="datetime1">
              <a:rPr lang="fr-FR" smtClean="0"/>
              <a:t>17/06/2025</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C9490936-1344-0F47-8442-42CAF33CBF10}" type="datetime1">
              <a:rPr lang="fr-FR" smtClean="0"/>
              <a:t>17/06/2025</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BA860DBA-41F0-874A-899A-0FBBEC327052}" type="datetime1">
              <a:rPr lang="fr-FR" smtClean="0"/>
              <a:t>17/06/2025</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7376B078-420E-0F47-9D03-2B481FBAC97B}" type="slidenum">
              <a:rPr lang="en-GB" smtClean="0"/>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endParaRPr lang="en-US"/>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583EAB-DA6D-974E-9C05-D061F02DF70E}" type="datetime1">
              <a:rPr lang="fr-FR" smtClean="0"/>
              <a:t>17/06/2025</a:t>
            </a:fld>
            <a:endParaRPr lang="en-GB"/>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6B078-420E-0F47-9D03-2B481FBAC97B}" type="slidenum">
              <a:rPr lang="en-GB" smtClean="0"/>
              <a:pPr/>
              <a:t>‹N°›</a:t>
            </a:fld>
            <a:endParaRPr lang="en-GB"/>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jinst.sissa.it/jinst/common/archiveFile?filePath=/home/jinst/jinstArchive/archive/papers/preprint/JINST_012P_0216/6/2016_JINST_11_P04001.pdf&amp;fileType=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eg"/><Relationship Id="rId1" Type="http://schemas.openxmlformats.org/officeDocument/2006/relationships/slideLayout" Target="../slideLayouts/slideLayout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pdf"/><Relationship Id="rId3" Type="http://schemas.openxmlformats.org/officeDocument/2006/relationships/image" Target="../media/image3.pdf"/><Relationship Id="rId7" Type="http://schemas.openxmlformats.org/officeDocument/2006/relationships/image" Target="../media/image7.pdf"/><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pdf"/><Relationship Id="rId5" Type="http://schemas.openxmlformats.org/officeDocument/2006/relationships/image" Target="../media/image5.pdf"/><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9.pdf"/><Relationship Id="rId1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tiff"/><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jinst.sissa.it/jinst/common/archiveFile?filePath=/home/jinst/jinstArchive/archive/papers/preprint/JINST_012P_0216/6/2016_JINST_11_P04001.pdf&amp;fileType=pdf" TargetMode="External"/><Relationship Id="rId5" Type="http://schemas.openxmlformats.org/officeDocument/2006/relationships/image" Target="../media/image15.tif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706379"/>
            <a:ext cx="7772400" cy="2809408"/>
          </a:xfrm>
        </p:spPr>
        <p:txBody>
          <a:bodyPr>
            <a:normAutofit/>
          </a:bodyPr>
          <a:lstStyle/>
          <a:p>
            <a:r>
              <a:rPr lang="en-US" sz="2800" dirty="0">
                <a:latin typeface="Bangla MN" pitchFamily="2" charset="0"/>
                <a:cs typeface="Bangla MN" pitchFamily="2" charset="0"/>
              </a:rPr>
              <a:t>MRPC&amp;SDHCAL</a:t>
            </a:r>
          </a:p>
        </p:txBody>
      </p:sp>
      <p:sp>
        <p:nvSpPr>
          <p:cNvPr id="3" name="Sous-titre 2"/>
          <p:cNvSpPr>
            <a:spLocks noGrp="1"/>
          </p:cNvSpPr>
          <p:nvPr>
            <p:ph type="subTitle" idx="1"/>
          </p:nvPr>
        </p:nvSpPr>
        <p:spPr>
          <a:xfrm>
            <a:off x="1371599" y="4932718"/>
            <a:ext cx="6400800" cy="1358900"/>
          </a:xfrm>
        </p:spPr>
        <p:txBody>
          <a:bodyPr>
            <a:normAutofit/>
          </a:bodyPr>
          <a:lstStyle/>
          <a:p>
            <a:pPr marL="514350" indent="-514350">
              <a:buAutoNum type="romanUcPeriod"/>
            </a:pPr>
            <a:endParaRPr lang="en-GB" sz="2000" dirty="0">
              <a:solidFill>
                <a:schemeClr val="tx1"/>
              </a:solidFill>
              <a:latin typeface="ACADEMY ENGRAVED LET PLAIN:1.0" panose="02000000000000000000" pitchFamily="2" charset="0"/>
              <a:cs typeface="Apple Chancery" panose="03020702040506060504" pitchFamily="66" charset="-79"/>
            </a:endParaRPr>
          </a:p>
          <a:p>
            <a:r>
              <a:rPr lang="en-GB" sz="2900" dirty="0">
                <a:solidFill>
                  <a:schemeClr val="tx1"/>
                </a:solidFill>
                <a:latin typeface="Bangla MN" pitchFamily="2" charset="0"/>
                <a:cs typeface="Bangla MN" pitchFamily="2" charset="0"/>
              </a:rPr>
              <a:t>I. </a:t>
            </a:r>
            <a:r>
              <a:rPr lang="en-GB" sz="2900" dirty="0" err="1">
                <a:solidFill>
                  <a:schemeClr val="tx1"/>
                </a:solidFill>
                <a:latin typeface="Bangla MN" pitchFamily="2" charset="0"/>
                <a:cs typeface="Bangla MN" pitchFamily="2" charset="0"/>
              </a:rPr>
              <a:t>Laktineh</a:t>
            </a:r>
            <a:endParaRPr lang="en-GB" sz="2900" dirty="0">
              <a:solidFill>
                <a:schemeClr val="tx1"/>
              </a:solidFill>
              <a:latin typeface="Bangla MN" pitchFamily="2" charset="0"/>
              <a:cs typeface="Bangla MN" pitchFamily="2" charset="0"/>
            </a:endParaRPr>
          </a:p>
          <a:p>
            <a:pPr marL="514350" indent="-514350">
              <a:buAutoNum type="romanUcPeriod"/>
            </a:pPr>
            <a:endParaRPr lang="en-GB" sz="2000" dirty="0">
              <a:solidFill>
                <a:schemeClr val="tx1"/>
              </a:solidFill>
              <a:latin typeface="ACADEMY ENGRAVED LET PLAIN:1.0" panose="02000000000000000000" pitchFamily="2" charset="0"/>
              <a:cs typeface="Apple Chancery" panose="03020702040506060504" pitchFamily="66" charset="-79"/>
            </a:endParaRPr>
          </a:p>
          <a:p>
            <a:endParaRPr lang="en-GB" dirty="0">
              <a:solidFill>
                <a:srgbClr val="FF0000"/>
              </a:solidFill>
              <a:latin typeface="Arial"/>
              <a:cs typeface="Arial"/>
            </a:endParaRPr>
          </a:p>
          <a:p>
            <a:endParaRPr lang="en-GB" dirty="0">
              <a:solidFill>
                <a:srgbClr val="FF0000"/>
              </a:solidFill>
              <a:latin typeface="Arial"/>
              <a:cs typeface="Arial"/>
            </a:endParaRPr>
          </a:p>
        </p:txBody>
      </p:sp>
      <p:pic>
        <p:nvPicPr>
          <p:cNvPr id="6" name="Google Shape;246;p44">
            <a:extLst>
              <a:ext uri="{FF2B5EF4-FFF2-40B4-BE49-F238E27FC236}">
                <a16:creationId xmlns:a16="http://schemas.microsoft.com/office/drawing/2014/main" id="{C61284D4-EA2F-604F-08FB-3C5318D48606}"/>
              </a:ext>
            </a:extLst>
          </p:cNvPr>
          <p:cNvPicPr preferRelativeResize="0"/>
          <p:nvPr/>
        </p:nvPicPr>
        <p:blipFill>
          <a:blip r:embed="rId2">
            <a:alphaModFix/>
          </a:blip>
          <a:stretch>
            <a:fillRect/>
          </a:stretch>
        </p:blipFill>
        <p:spPr>
          <a:xfrm>
            <a:off x="271533" y="-153407"/>
            <a:ext cx="2200133" cy="1979884"/>
          </a:xfrm>
          <a:prstGeom prst="rect">
            <a:avLst/>
          </a:prstGeom>
          <a:noFill/>
          <a:ln>
            <a:noFill/>
          </a:ln>
        </p:spPr>
      </p:pic>
      <p:pic>
        <p:nvPicPr>
          <p:cNvPr id="7" name="Google Shape;247;p44">
            <a:extLst>
              <a:ext uri="{FF2B5EF4-FFF2-40B4-BE49-F238E27FC236}">
                <a16:creationId xmlns:a16="http://schemas.microsoft.com/office/drawing/2014/main" id="{EA91C724-847C-49B1-FBEA-B77B0DB162D1}"/>
              </a:ext>
            </a:extLst>
          </p:cNvPr>
          <p:cNvPicPr preferRelativeResize="0"/>
          <p:nvPr/>
        </p:nvPicPr>
        <p:blipFill>
          <a:blip r:embed="rId3">
            <a:alphaModFix/>
          </a:blip>
          <a:stretch>
            <a:fillRect/>
          </a:stretch>
        </p:blipFill>
        <p:spPr>
          <a:xfrm>
            <a:off x="6548167" y="457144"/>
            <a:ext cx="2595833" cy="1369333"/>
          </a:xfrm>
          <a:prstGeom prst="rect">
            <a:avLst/>
          </a:prstGeom>
          <a:noFill/>
          <a:ln>
            <a:noFill/>
          </a:ln>
        </p:spPr>
      </p:pic>
    </p:spTree>
    <p:extLst>
      <p:ext uri="{BB962C8B-B14F-4D97-AF65-F5344CB8AC3E}">
        <p14:creationId xmlns:p14="http://schemas.microsoft.com/office/powerpoint/2010/main" val="3017465960"/>
      </p:ext>
    </p:extLst>
  </p:cSld>
  <p:clrMapOvr>
    <a:masterClrMapping/>
  </p:clrMapOvr>
  <mc:AlternateContent xmlns:mc="http://schemas.openxmlformats.org/markup-compatibility/2006" xmlns:p14="http://schemas.microsoft.com/office/powerpoint/2010/main">
    <mc:Choice Requires="p14">
      <p:transition spd="slow" p14:dur="2000" advTm="13294"/>
    </mc:Choice>
    <mc:Fallback xmlns="">
      <p:transition spd="slow" advTm="1329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3E59A57-A368-388A-3A41-5F0BCE2AAEDE}"/>
              </a:ext>
            </a:extLst>
          </p:cNvPr>
          <p:cNvSpPr txBox="1"/>
          <p:nvPr/>
        </p:nvSpPr>
        <p:spPr>
          <a:xfrm>
            <a:off x="862148" y="391886"/>
            <a:ext cx="7341326" cy="2862322"/>
          </a:xfrm>
          <a:prstGeom prst="rect">
            <a:avLst/>
          </a:prstGeom>
          <a:noFill/>
        </p:spPr>
        <p:txBody>
          <a:bodyPr wrap="square" rtlCol="0">
            <a:spAutoFit/>
          </a:bodyPr>
          <a:lstStyle/>
          <a:p>
            <a:endParaRPr lang="en-US" dirty="0"/>
          </a:p>
          <a:p>
            <a:endParaRPr lang="en-US" dirty="0"/>
          </a:p>
          <a:p>
            <a:r>
              <a:rPr lang="en-US" b="1" dirty="0"/>
              <a:t>Strategy followed by the SDHCAL groups</a:t>
            </a:r>
          </a:p>
          <a:p>
            <a:endParaRPr lang="en-US" dirty="0"/>
          </a:p>
          <a:p>
            <a:endParaRPr lang="en-US" dirty="0"/>
          </a:p>
          <a:p>
            <a:r>
              <a:rPr lang="en-US" dirty="0"/>
              <a:t>Four important aspects were studied to cope with the constraint of CC:</a:t>
            </a:r>
          </a:p>
          <a:p>
            <a:pPr marL="342900" indent="-342900">
              <a:buAutoNum type="arabicParenR"/>
            </a:pPr>
            <a:r>
              <a:rPr lang="en-US" dirty="0"/>
              <a:t>SDHCAL depth</a:t>
            </a:r>
          </a:p>
          <a:p>
            <a:pPr marL="342900" indent="-342900">
              <a:buAutoNum type="arabicParenR"/>
            </a:pPr>
            <a:r>
              <a:rPr lang="en-US" dirty="0"/>
              <a:t>SDHCAL power consumption and active cooling</a:t>
            </a:r>
          </a:p>
          <a:p>
            <a:pPr marL="342900" indent="-342900">
              <a:buAutoNum type="arabicParenR"/>
            </a:pPr>
            <a:r>
              <a:rPr lang="en-US" dirty="0"/>
              <a:t>SDHCAL timing </a:t>
            </a:r>
          </a:p>
          <a:p>
            <a:pPr marL="342900" indent="-342900">
              <a:buAutoNum type="arabicParenR"/>
            </a:pPr>
            <a:r>
              <a:rPr lang="en-US" dirty="0"/>
              <a:t>Rate capabilities</a:t>
            </a:r>
          </a:p>
        </p:txBody>
      </p:sp>
    </p:spTree>
    <p:extLst>
      <p:ext uri="{BB962C8B-B14F-4D97-AF65-F5344CB8AC3E}">
        <p14:creationId xmlns:p14="http://schemas.microsoft.com/office/powerpoint/2010/main" val="2076639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03DD6E5-6FDD-567B-FCEE-FE2451CFE2A1}"/>
              </a:ext>
            </a:extLst>
          </p:cNvPr>
          <p:cNvSpPr txBox="1"/>
          <p:nvPr/>
        </p:nvSpPr>
        <p:spPr>
          <a:xfrm>
            <a:off x="370115" y="1067752"/>
            <a:ext cx="8545286" cy="1477328"/>
          </a:xfrm>
          <a:prstGeom prst="rect">
            <a:avLst/>
          </a:prstGeom>
          <a:noFill/>
        </p:spPr>
        <p:txBody>
          <a:bodyPr wrap="square" rtlCol="0">
            <a:spAutoFit/>
          </a:bodyPr>
          <a:lstStyle/>
          <a:p>
            <a:r>
              <a:rPr lang="en-US" dirty="0"/>
              <a:t>Due to L* constraint of CC like </a:t>
            </a:r>
            <a:r>
              <a:rPr lang="en-US" dirty="0" err="1"/>
              <a:t>CEPCFCCee</a:t>
            </a:r>
            <a:r>
              <a:rPr lang="en-US" dirty="0"/>
              <a:t> the detector radius is smaller than the one for ILC. This leads to that fact that the depth of the HCAL is smaller than that of ILD@ILC. </a:t>
            </a:r>
          </a:p>
          <a:p>
            <a:r>
              <a:rPr lang="en-US" dirty="0"/>
              <a:t>The option to </a:t>
            </a:r>
            <a:r>
              <a:rPr lang="en-US" b="1" dirty="0">
                <a:solidFill>
                  <a:srgbClr val="FF0000"/>
                </a:solidFill>
              </a:rPr>
              <a:t>reduce</a:t>
            </a:r>
            <a:r>
              <a:rPr lang="en-US" dirty="0"/>
              <a:t> the number of SDHCAL layers by </a:t>
            </a:r>
            <a:r>
              <a:rPr lang="en-US" b="1" dirty="0">
                <a:solidFill>
                  <a:srgbClr val="FF0000"/>
                </a:solidFill>
              </a:rPr>
              <a:t>4 and 8 and 12 layers </a:t>
            </a:r>
            <a:r>
              <a:rPr lang="en-US" dirty="0"/>
              <a:t>was studied on the simulation and on the </a:t>
            </a:r>
            <a:r>
              <a:rPr lang="en-US" b="1" dirty="0">
                <a:solidFill>
                  <a:srgbClr val="FF0000"/>
                </a:solidFill>
              </a:rPr>
              <a:t>data collected at TB@CERN</a:t>
            </a:r>
            <a:r>
              <a:rPr lang="en-US" dirty="0"/>
              <a:t>.</a:t>
            </a:r>
          </a:p>
          <a:p>
            <a:r>
              <a:rPr lang="en-US" dirty="0"/>
              <a:t>Reducing by 4 layers seem to have small effects but one can still be efficient with 40 layers </a:t>
            </a:r>
          </a:p>
        </p:txBody>
      </p:sp>
      <p:pic>
        <p:nvPicPr>
          <p:cNvPr id="3" name="Image 2">
            <a:extLst>
              <a:ext uri="{FF2B5EF4-FFF2-40B4-BE49-F238E27FC236}">
                <a16:creationId xmlns:a16="http://schemas.microsoft.com/office/drawing/2014/main" id="{E7D82D0B-6DDC-75B6-8E94-B1E0D27B87DA}"/>
              </a:ext>
            </a:extLst>
          </p:cNvPr>
          <p:cNvPicPr>
            <a:picLocks noChangeAspect="1"/>
          </p:cNvPicPr>
          <p:nvPr/>
        </p:nvPicPr>
        <p:blipFill>
          <a:blip r:embed="rId2"/>
          <a:stretch>
            <a:fillRect/>
          </a:stretch>
        </p:blipFill>
        <p:spPr>
          <a:xfrm>
            <a:off x="509451" y="2822078"/>
            <a:ext cx="3797300" cy="3695700"/>
          </a:xfrm>
          <a:prstGeom prst="rect">
            <a:avLst/>
          </a:prstGeom>
        </p:spPr>
      </p:pic>
      <p:pic>
        <p:nvPicPr>
          <p:cNvPr id="4" name="Image 3">
            <a:extLst>
              <a:ext uri="{FF2B5EF4-FFF2-40B4-BE49-F238E27FC236}">
                <a16:creationId xmlns:a16="http://schemas.microsoft.com/office/drawing/2014/main" id="{C252A126-A923-5621-91F4-DE8CED175FB8}"/>
              </a:ext>
            </a:extLst>
          </p:cNvPr>
          <p:cNvPicPr>
            <a:picLocks noChangeAspect="1"/>
          </p:cNvPicPr>
          <p:nvPr/>
        </p:nvPicPr>
        <p:blipFill>
          <a:blip r:embed="rId3"/>
          <a:stretch>
            <a:fillRect/>
          </a:stretch>
        </p:blipFill>
        <p:spPr>
          <a:xfrm>
            <a:off x="4354467" y="3095896"/>
            <a:ext cx="3924300" cy="3425735"/>
          </a:xfrm>
          <a:prstGeom prst="rect">
            <a:avLst/>
          </a:prstGeom>
        </p:spPr>
      </p:pic>
      <p:sp>
        <p:nvSpPr>
          <p:cNvPr id="5" name="ZoneTexte 4">
            <a:extLst>
              <a:ext uri="{FF2B5EF4-FFF2-40B4-BE49-F238E27FC236}">
                <a16:creationId xmlns:a16="http://schemas.microsoft.com/office/drawing/2014/main" id="{1CB465FA-4B9E-7BEA-93E7-37EED7935530}"/>
              </a:ext>
            </a:extLst>
          </p:cNvPr>
          <p:cNvSpPr txBox="1"/>
          <p:nvPr/>
        </p:nvSpPr>
        <p:spPr>
          <a:xfrm>
            <a:off x="509451" y="305191"/>
            <a:ext cx="3056708" cy="369332"/>
          </a:xfrm>
          <a:prstGeom prst="rect">
            <a:avLst/>
          </a:prstGeom>
          <a:noFill/>
        </p:spPr>
        <p:txBody>
          <a:bodyPr wrap="square" rtlCol="0">
            <a:spAutoFit/>
          </a:bodyPr>
          <a:lstStyle/>
          <a:p>
            <a:r>
              <a:rPr lang="en-US" b="1" dirty="0">
                <a:solidFill>
                  <a:srgbClr val="FF0000"/>
                </a:solidFill>
              </a:rPr>
              <a:t>SDHCAL depth</a:t>
            </a:r>
          </a:p>
        </p:txBody>
      </p:sp>
    </p:spTree>
    <p:extLst>
      <p:ext uri="{BB962C8B-B14F-4D97-AF65-F5344CB8AC3E}">
        <p14:creationId xmlns:p14="http://schemas.microsoft.com/office/powerpoint/2010/main" val="3624767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509451" y="305191"/>
            <a:ext cx="4532812" cy="369332"/>
          </a:xfrm>
          <a:prstGeom prst="rect">
            <a:avLst/>
          </a:prstGeom>
          <a:noFill/>
        </p:spPr>
        <p:txBody>
          <a:bodyPr wrap="square" rtlCol="0">
            <a:spAutoFit/>
          </a:bodyPr>
          <a:lstStyle/>
          <a:p>
            <a:r>
              <a:rPr lang="en-US" b="1" dirty="0">
                <a:solidFill>
                  <a:srgbClr val="FF000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225942" y="801265"/>
            <a:ext cx="8360229" cy="1754326"/>
          </a:xfrm>
          <a:prstGeom prst="rect">
            <a:avLst/>
          </a:prstGeom>
          <a:noFill/>
        </p:spPr>
        <p:txBody>
          <a:bodyPr wrap="square" rtlCol="0">
            <a:spAutoFit/>
          </a:bodyPr>
          <a:lstStyle/>
          <a:p>
            <a:r>
              <a:rPr lang="en-US" dirty="0"/>
              <a:t>The duty cycle of a CC is different from that of ILC and no power pulsing is possible.</a:t>
            </a:r>
          </a:p>
          <a:p>
            <a:r>
              <a:rPr lang="en-US" dirty="0"/>
              <a:t>The power consumption is therefore increased by a factor of 100-200 with respect to ILC and active cooling is needed.</a:t>
            </a:r>
          </a:p>
          <a:p>
            <a:endParaRPr lang="en-US" dirty="0"/>
          </a:p>
          <a:p>
            <a:r>
              <a:rPr lang="en-US" dirty="0"/>
              <a:t>Lyon and Shanghai groups worked on a  simple cooling system for SDHCAL based on using water circulating into copper pipes</a:t>
            </a:r>
          </a:p>
        </p:txBody>
      </p:sp>
      <p:grpSp>
        <p:nvGrpSpPr>
          <p:cNvPr id="4" name="Groupe 3">
            <a:extLst>
              <a:ext uri="{FF2B5EF4-FFF2-40B4-BE49-F238E27FC236}">
                <a16:creationId xmlns:a16="http://schemas.microsoft.com/office/drawing/2014/main" id="{913AB3B6-E160-F798-974E-2E92CAD41F96}"/>
              </a:ext>
            </a:extLst>
          </p:cNvPr>
          <p:cNvGrpSpPr/>
          <p:nvPr/>
        </p:nvGrpSpPr>
        <p:grpSpPr>
          <a:xfrm>
            <a:off x="225942" y="2926081"/>
            <a:ext cx="8692116" cy="3301315"/>
            <a:chOff x="177564" y="898096"/>
            <a:chExt cx="8558212" cy="3892386"/>
          </a:xfrm>
        </p:grpSpPr>
        <p:pic>
          <p:nvPicPr>
            <p:cNvPr id="5" name="Image 4">
              <a:extLst>
                <a:ext uri="{FF2B5EF4-FFF2-40B4-BE49-F238E27FC236}">
                  <a16:creationId xmlns:a16="http://schemas.microsoft.com/office/drawing/2014/main" id="{9374FDF5-EADE-BEE3-D5DE-4B4722E0B3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98" y="898096"/>
              <a:ext cx="6170005" cy="3892386"/>
            </a:xfrm>
            <a:prstGeom prst="rect">
              <a:avLst/>
            </a:prstGeom>
          </p:spPr>
        </p:pic>
        <p:sp>
          <p:nvSpPr>
            <p:cNvPr id="6" name="ZoneTexte 5">
              <a:extLst>
                <a:ext uri="{FF2B5EF4-FFF2-40B4-BE49-F238E27FC236}">
                  <a16:creationId xmlns:a16="http://schemas.microsoft.com/office/drawing/2014/main" id="{E9C3FFDC-5914-CFDD-3A9B-3AAF6E4A8006}"/>
                </a:ext>
              </a:extLst>
            </p:cNvPr>
            <p:cNvSpPr txBox="1"/>
            <p:nvPr/>
          </p:nvSpPr>
          <p:spPr>
            <a:xfrm>
              <a:off x="7452320" y="1052736"/>
              <a:ext cx="1224136" cy="369332"/>
            </a:xfrm>
            <a:prstGeom prst="rect">
              <a:avLst/>
            </a:prstGeom>
            <a:noFill/>
          </p:spPr>
          <p:txBody>
            <a:bodyPr wrap="square" rtlCol="0">
              <a:spAutoFit/>
            </a:bodyPr>
            <a:lstStyle/>
            <a:p>
              <a:r>
                <a:rPr lang="fr-FR" dirty="0"/>
                <a:t>108 chips</a:t>
              </a:r>
            </a:p>
          </p:txBody>
        </p:sp>
        <p:cxnSp>
          <p:nvCxnSpPr>
            <p:cNvPr id="7" name="Connecteur droit avec flèche 6">
              <a:extLst>
                <a:ext uri="{FF2B5EF4-FFF2-40B4-BE49-F238E27FC236}">
                  <a16:creationId xmlns:a16="http://schemas.microsoft.com/office/drawing/2014/main" id="{9A4F6A38-D3B4-DA1E-3EE7-B804902A658C}"/>
                </a:ext>
              </a:extLst>
            </p:cNvPr>
            <p:cNvCxnSpPr/>
            <p:nvPr/>
          </p:nvCxnSpPr>
          <p:spPr>
            <a:xfrm flipH="1">
              <a:off x="6588224" y="1340768"/>
              <a:ext cx="86409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ZoneTexte 7">
              <a:extLst>
                <a:ext uri="{FF2B5EF4-FFF2-40B4-BE49-F238E27FC236}">
                  <a16:creationId xmlns:a16="http://schemas.microsoft.com/office/drawing/2014/main" id="{2FA6410E-56ED-1A75-9178-D25B9C8D13C6}"/>
                </a:ext>
              </a:extLst>
            </p:cNvPr>
            <p:cNvSpPr txBox="1"/>
            <p:nvPr/>
          </p:nvSpPr>
          <p:spPr>
            <a:xfrm>
              <a:off x="611560" y="1422068"/>
              <a:ext cx="2808312" cy="362882"/>
            </a:xfrm>
            <a:prstGeom prst="rect">
              <a:avLst/>
            </a:prstGeom>
            <a:noFill/>
          </p:spPr>
          <p:txBody>
            <a:bodyPr wrap="square" rtlCol="0">
              <a:spAutoFit/>
            </a:bodyPr>
            <a:lstStyle/>
            <a:p>
              <a:r>
                <a:rPr lang="en-GB" sz="1400" dirty="0"/>
                <a:t>Rectangular section tubes : 2x1 mm</a:t>
              </a:r>
            </a:p>
          </p:txBody>
        </p:sp>
        <p:cxnSp>
          <p:nvCxnSpPr>
            <p:cNvPr id="9" name="Connecteur droit avec flèche 8">
              <a:extLst>
                <a:ext uri="{FF2B5EF4-FFF2-40B4-BE49-F238E27FC236}">
                  <a16:creationId xmlns:a16="http://schemas.microsoft.com/office/drawing/2014/main" id="{B90511D4-3445-8608-7B2B-117FB6B77458}"/>
                </a:ext>
              </a:extLst>
            </p:cNvPr>
            <p:cNvCxnSpPr/>
            <p:nvPr/>
          </p:nvCxnSpPr>
          <p:spPr>
            <a:xfrm>
              <a:off x="2339752" y="1729845"/>
              <a:ext cx="1656184" cy="7630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CC049350-6F04-A180-1F0B-5718396F99A0}"/>
                </a:ext>
              </a:extLst>
            </p:cNvPr>
            <p:cNvSpPr txBox="1"/>
            <p:nvPr/>
          </p:nvSpPr>
          <p:spPr>
            <a:xfrm>
              <a:off x="287524" y="2492896"/>
              <a:ext cx="2412268" cy="338554"/>
            </a:xfrm>
            <a:prstGeom prst="rect">
              <a:avLst/>
            </a:prstGeom>
            <a:noFill/>
          </p:spPr>
          <p:txBody>
            <a:bodyPr wrap="square" rtlCol="0">
              <a:spAutoFit/>
            </a:bodyPr>
            <a:lstStyle/>
            <a:p>
              <a:r>
                <a:rPr lang="fr-FR" sz="1600" dirty="0"/>
                <a:t>Copper plate over: 1.5 mm</a:t>
              </a:r>
            </a:p>
          </p:txBody>
        </p:sp>
        <p:cxnSp>
          <p:nvCxnSpPr>
            <p:cNvPr id="11" name="Connecteur droit avec flèche 10">
              <a:extLst>
                <a:ext uri="{FF2B5EF4-FFF2-40B4-BE49-F238E27FC236}">
                  <a16:creationId xmlns:a16="http://schemas.microsoft.com/office/drawing/2014/main" id="{1952C1A9-04B2-119F-E1D4-B11FF6ADD1E2}"/>
                </a:ext>
              </a:extLst>
            </p:cNvPr>
            <p:cNvCxnSpPr>
              <a:stCxn id="5" idx="1"/>
            </p:cNvCxnSpPr>
            <p:nvPr/>
          </p:nvCxnSpPr>
          <p:spPr>
            <a:xfrm>
              <a:off x="1383698" y="2844289"/>
              <a:ext cx="457200" cy="71810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DC0C11A3-86D6-558D-088C-E55BE17E4CCC}"/>
                </a:ext>
              </a:extLst>
            </p:cNvPr>
            <p:cNvSpPr txBox="1"/>
            <p:nvPr/>
          </p:nvSpPr>
          <p:spPr>
            <a:xfrm>
              <a:off x="5167424" y="4149080"/>
              <a:ext cx="2412268" cy="399169"/>
            </a:xfrm>
            <a:prstGeom prst="rect">
              <a:avLst/>
            </a:prstGeom>
            <a:noFill/>
          </p:spPr>
          <p:txBody>
            <a:bodyPr wrap="square" rtlCol="0">
              <a:spAutoFit/>
            </a:bodyPr>
            <a:lstStyle/>
            <a:p>
              <a:r>
                <a:rPr lang="en-GB" sz="1600" dirty="0"/>
                <a:t>PCB plate under: 1.4 mm</a:t>
              </a:r>
            </a:p>
          </p:txBody>
        </p:sp>
        <p:cxnSp>
          <p:nvCxnSpPr>
            <p:cNvPr id="13" name="Connecteur droit avec flèche 12">
              <a:extLst>
                <a:ext uri="{FF2B5EF4-FFF2-40B4-BE49-F238E27FC236}">
                  <a16:creationId xmlns:a16="http://schemas.microsoft.com/office/drawing/2014/main" id="{69F395E8-024F-6707-A60A-E6ED1584F3E1}"/>
                </a:ext>
              </a:extLst>
            </p:cNvPr>
            <p:cNvCxnSpPr/>
            <p:nvPr/>
          </p:nvCxnSpPr>
          <p:spPr>
            <a:xfrm flipH="1" flipV="1">
              <a:off x="3851920" y="4221088"/>
              <a:ext cx="1315504" cy="972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93E8021E-D685-17EE-0A33-1B0787EABCBA}"/>
                </a:ext>
              </a:extLst>
            </p:cNvPr>
            <p:cNvSpPr txBox="1"/>
            <p:nvPr/>
          </p:nvSpPr>
          <p:spPr>
            <a:xfrm>
              <a:off x="6588224" y="3403739"/>
              <a:ext cx="1206134" cy="399169"/>
            </a:xfrm>
            <a:prstGeom prst="rect">
              <a:avLst/>
            </a:prstGeom>
            <a:noFill/>
          </p:spPr>
          <p:txBody>
            <a:bodyPr wrap="square" rtlCol="0">
              <a:spAutoFit/>
            </a:bodyPr>
            <a:lstStyle/>
            <a:p>
              <a:r>
                <a:rPr lang="en-GB" sz="1600" dirty="0">
                  <a:solidFill>
                    <a:srgbClr val="00B050"/>
                  </a:solidFill>
                </a:rPr>
                <a:t>symmetry</a:t>
              </a:r>
            </a:p>
          </p:txBody>
        </p:sp>
        <p:cxnSp>
          <p:nvCxnSpPr>
            <p:cNvPr id="16" name="Connecteur droit avec flèche 15">
              <a:extLst>
                <a:ext uri="{FF2B5EF4-FFF2-40B4-BE49-F238E27FC236}">
                  <a16:creationId xmlns:a16="http://schemas.microsoft.com/office/drawing/2014/main" id="{7C45B036-B955-F139-86AC-CEF0F7B6AE1C}"/>
                </a:ext>
              </a:extLst>
            </p:cNvPr>
            <p:cNvCxnSpPr/>
            <p:nvPr/>
          </p:nvCxnSpPr>
          <p:spPr>
            <a:xfrm flipH="1" flipV="1">
              <a:off x="5580112" y="3284984"/>
              <a:ext cx="1008112"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a:extLst>
                <a:ext uri="{FF2B5EF4-FFF2-40B4-BE49-F238E27FC236}">
                  <a16:creationId xmlns:a16="http://schemas.microsoft.com/office/drawing/2014/main" id="{3E5BD309-A802-5827-9963-16D8061447E1}"/>
                </a:ext>
              </a:extLst>
            </p:cNvPr>
            <p:cNvCxnSpPr/>
            <p:nvPr/>
          </p:nvCxnSpPr>
          <p:spPr>
            <a:xfrm flipV="1">
              <a:off x="4067944" y="1575956"/>
              <a:ext cx="648072" cy="412884"/>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FC14D940-4683-6E7B-F6C6-735BD95293E9}"/>
                </a:ext>
              </a:extLst>
            </p:cNvPr>
            <p:cNvSpPr txBox="1"/>
            <p:nvPr/>
          </p:nvSpPr>
          <p:spPr>
            <a:xfrm>
              <a:off x="3913465" y="1366114"/>
              <a:ext cx="833395" cy="369332"/>
            </a:xfrm>
            <a:prstGeom prst="rect">
              <a:avLst/>
            </a:prstGeom>
            <a:noFill/>
          </p:spPr>
          <p:txBody>
            <a:bodyPr wrap="square" rtlCol="0">
              <a:spAutoFit/>
            </a:bodyPr>
            <a:lstStyle/>
            <a:p>
              <a:r>
                <a:rPr lang="fr-FR" dirty="0"/>
                <a:t>1.5 m</a:t>
              </a:r>
            </a:p>
          </p:txBody>
        </p:sp>
        <p:sp>
          <p:nvSpPr>
            <p:cNvPr id="19" name="ZoneTexte 18">
              <a:extLst>
                <a:ext uri="{FF2B5EF4-FFF2-40B4-BE49-F238E27FC236}">
                  <a16:creationId xmlns:a16="http://schemas.microsoft.com/office/drawing/2014/main" id="{A4238C92-7064-1AC3-24D6-ADE3E746ABD4}"/>
                </a:ext>
              </a:extLst>
            </p:cNvPr>
            <p:cNvSpPr txBox="1"/>
            <p:nvPr/>
          </p:nvSpPr>
          <p:spPr>
            <a:xfrm>
              <a:off x="6186877" y="1149182"/>
              <a:ext cx="833395" cy="369332"/>
            </a:xfrm>
            <a:prstGeom prst="rect">
              <a:avLst/>
            </a:prstGeom>
            <a:noFill/>
          </p:spPr>
          <p:txBody>
            <a:bodyPr wrap="square" rtlCol="0">
              <a:spAutoFit/>
            </a:bodyPr>
            <a:lstStyle/>
            <a:p>
              <a:r>
                <a:rPr lang="fr-FR" dirty="0"/>
                <a:t>0.5 m</a:t>
              </a:r>
            </a:p>
          </p:txBody>
        </p:sp>
        <p:cxnSp>
          <p:nvCxnSpPr>
            <p:cNvPr id="20" name="Connecteur droit avec flèche 19">
              <a:extLst>
                <a:ext uri="{FF2B5EF4-FFF2-40B4-BE49-F238E27FC236}">
                  <a16:creationId xmlns:a16="http://schemas.microsoft.com/office/drawing/2014/main" id="{1CD7363E-B124-B189-DD7F-47757761FA89}"/>
                </a:ext>
              </a:extLst>
            </p:cNvPr>
            <p:cNvCxnSpPr/>
            <p:nvPr/>
          </p:nvCxnSpPr>
          <p:spPr>
            <a:xfrm>
              <a:off x="5955502" y="1385320"/>
              <a:ext cx="648072" cy="243480"/>
            </a:xfrm>
            <a:prstGeom prst="straightConnector1">
              <a:avLst/>
            </a:prstGeom>
            <a:ln>
              <a:headEnd type="triangle"/>
              <a:tailEnd type="arrow"/>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65D99C0A-9E7F-596D-1B89-B273FA47D1D1}"/>
                </a:ext>
              </a:extLst>
            </p:cNvPr>
            <p:cNvCxnSpPr/>
            <p:nvPr/>
          </p:nvCxnSpPr>
          <p:spPr>
            <a:xfrm flipV="1">
              <a:off x="827584" y="3861048"/>
              <a:ext cx="784714" cy="45730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06FCEB42-7232-5F24-F6B9-B50B5219DD95}"/>
                </a:ext>
              </a:extLst>
            </p:cNvPr>
            <p:cNvSpPr txBox="1"/>
            <p:nvPr/>
          </p:nvSpPr>
          <p:spPr>
            <a:xfrm>
              <a:off x="177564" y="4336508"/>
              <a:ext cx="1206134" cy="338554"/>
            </a:xfrm>
            <a:prstGeom prst="rect">
              <a:avLst/>
            </a:prstGeom>
            <a:noFill/>
          </p:spPr>
          <p:txBody>
            <a:bodyPr wrap="square" rtlCol="0">
              <a:spAutoFit/>
            </a:bodyPr>
            <a:lstStyle/>
            <a:p>
              <a:r>
                <a:rPr lang="fr-FR" sz="1600" dirty="0">
                  <a:solidFill>
                    <a:srgbClr val="0070C0"/>
                  </a:solidFill>
                </a:rPr>
                <a:t>Flow in</a:t>
              </a:r>
            </a:p>
          </p:txBody>
        </p:sp>
        <p:sp>
          <p:nvSpPr>
            <p:cNvPr id="23" name="ZoneTexte 22">
              <a:extLst>
                <a:ext uri="{FF2B5EF4-FFF2-40B4-BE49-F238E27FC236}">
                  <a16:creationId xmlns:a16="http://schemas.microsoft.com/office/drawing/2014/main" id="{39AB6AC1-3CE4-7338-4CAC-D6F0115E62BB}"/>
                </a:ext>
              </a:extLst>
            </p:cNvPr>
            <p:cNvSpPr txBox="1"/>
            <p:nvPr/>
          </p:nvSpPr>
          <p:spPr>
            <a:xfrm>
              <a:off x="7529642" y="2821421"/>
              <a:ext cx="1206134" cy="338554"/>
            </a:xfrm>
            <a:prstGeom prst="rect">
              <a:avLst/>
            </a:prstGeom>
            <a:noFill/>
          </p:spPr>
          <p:txBody>
            <a:bodyPr wrap="square" rtlCol="0">
              <a:spAutoFit/>
            </a:bodyPr>
            <a:lstStyle/>
            <a:p>
              <a:r>
                <a:rPr lang="fr-FR" sz="1600" dirty="0">
                  <a:solidFill>
                    <a:srgbClr val="FF0000"/>
                  </a:solidFill>
                </a:rPr>
                <a:t>Flow out</a:t>
              </a:r>
            </a:p>
          </p:txBody>
        </p:sp>
        <p:cxnSp>
          <p:nvCxnSpPr>
            <p:cNvPr id="24" name="Connecteur droit avec flèche 23">
              <a:extLst>
                <a:ext uri="{FF2B5EF4-FFF2-40B4-BE49-F238E27FC236}">
                  <a16:creationId xmlns:a16="http://schemas.microsoft.com/office/drawing/2014/main" id="{AF74A636-7B25-56D2-7C36-1D29A72EA83C}"/>
                </a:ext>
              </a:extLst>
            </p:cNvPr>
            <p:cNvCxnSpPr/>
            <p:nvPr/>
          </p:nvCxnSpPr>
          <p:spPr>
            <a:xfrm>
              <a:off x="7366046" y="2331628"/>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3FC06E41-BF24-822F-DB0F-371DA27B03A0}"/>
                </a:ext>
              </a:extLst>
            </p:cNvPr>
            <p:cNvCxnSpPr/>
            <p:nvPr/>
          </p:nvCxnSpPr>
          <p:spPr>
            <a:xfrm>
              <a:off x="7113969" y="2412034"/>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2C8E30AE-51A2-9C8F-F668-4ADB0E232C42}"/>
                </a:ext>
              </a:extLst>
            </p:cNvPr>
            <p:cNvCxnSpPr/>
            <p:nvPr/>
          </p:nvCxnSpPr>
          <p:spPr>
            <a:xfrm>
              <a:off x="6852940" y="2559321"/>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97EB65A5-00A5-D6B5-5978-3898AAF36CFC}"/>
                </a:ext>
              </a:extLst>
            </p:cNvPr>
            <p:cNvCxnSpPr/>
            <p:nvPr/>
          </p:nvCxnSpPr>
          <p:spPr>
            <a:xfrm>
              <a:off x="6625685" y="2670638"/>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a:extLst>
                <a:ext uri="{FF2B5EF4-FFF2-40B4-BE49-F238E27FC236}">
                  <a16:creationId xmlns:a16="http://schemas.microsoft.com/office/drawing/2014/main" id="{AE1AB0D3-0E75-C892-C522-BE538ED237A3}"/>
                </a:ext>
              </a:extLst>
            </p:cNvPr>
            <p:cNvCxnSpPr/>
            <p:nvPr/>
          </p:nvCxnSpPr>
          <p:spPr>
            <a:xfrm>
              <a:off x="6429964" y="2817925"/>
              <a:ext cx="676702" cy="25013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1" name="ZoneTexte 30">
            <a:extLst>
              <a:ext uri="{FF2B5EF4-FFF2-40B4-BE49-F238E27FC236}">
                <a16:creationId xmlns:a16="http://schemas.microsoft.com/office/drawing/2014/main" id="{447C7B40-5A51-5D21-EE32-01C9068FECDC}"/>
              </a:ext>
            </a:extLst>
          </p:cNvPr>
          <p:cNvSpPr txBox="1"/>
          <p:nvPr/>
        </p:nvSpPr>
        <p:spPr>
          <a:xfrm>
            <a:off x="394069" y="2583460"/>
            <a:ext cx="8023973" cy="369332"/>
          </a:xfrm>
          <a:prstGeom prst="rect">
            <a:avLst/>
          </a:prstGeom>
          <a:noFill/>
        </p:spPr>
        <p:txBody>
          <a:bodyPr wrap="square">
            <a:spAutoFit/>
          </a:bodyPr>
          <a:lstStyle/>
          <a:p>
            <a:r>
              <a:rPr lang="fr-FR" sz="1800" dirty="0">
                <a:solidFill>
                  <a:srgbClr val="FF0000"/>
                </a:solidFill>
              </a:rPr>
              <a:t> </a:t>
            </a:r>
            <a:r>
              <a:rPr lang="en-US" sz="1800" dirty="0">
                <a:solidFill>
                  <a:srgbClr val="FF0000"/>
                </a:solidFill>
              </a:rPr>
              <a:t>0.8 </a:t>
            </a:r>
            <a:r>
              <a:rPr lang="en-US" sz="1800" dirty="0" err="1">
                <a:solidFill>
                  <a:srgbClr val="FF0000"/>
                </a:solidFill>
              </a:rPr>
              <a:t>mW</a:t>
            </a:r>
            <a:r>
              <a:rPr lang="en-US" sz="1800" dirty="0">
                <a:solidFill>
                  <a:srgbClr val="FF0000"/>
                </a:solidFill>
              </a:rPr>
              <a:t>/chip of 64 </a:t>
            </a:r>
            <a:r>
              <a:rPr lang="en-US" sz="1800" dirty="0" err="1">
                <a:solidFill>
                  <a:srgbClr val="FF0000"/>
                </a:solidFill>
              </a:rPr>
              <a:t>ch</a:t>
            </a:r>
            <a:r>
              <a:rPr lang="en-US" sz="1800" dirty="0">
                <a:solidFill>
                  <a:srgbClr val="FF0000"/>
                </a:solidFill>
              </a:rPr>
              <a:t> with power pulsing, 80 </a:t>
            </a:r>
            <a:r>
              <a:rPr lang="en-US" sz="1800" dirty="0" err="1">
                <a:solidFill>
                  <a:srgbClr val="FF0000"/>
                </a:solidFill>
              </a:rPr>
              <a:t>mW</a:t>
            </a:r>
            <a:r>
              <a:rPr lang="en-US" sz="1800" dirty="0">
                <a:solidFill>
                  <a:srgbClr val="FF0000"/>
                </a:solidFill>
              </a:rPr>
              <a:t>/chip without power pulsing</a:t>
            </a:r>
            <a:endParaRPr lang="en-US" dirty="0"/>
          </a:p>
        </p:txBody>
      </p:sp>
    </p:spTree>
    <p:extLst>
      <p:ext uri="{BB962C8B-B14F-4D97-AF65-F5344CB8AC3E}">
        <p14:creationId xmlns:p14="http://schemas.microsoft.com/office/powerpoint/2010/main" val="1983919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BE5E3D8-6F6A-8ACD-58D4-BB92A0C92697}"/>
              </a:ext>
            </a:extLst>
          </p:cNvPr>
          <p:cNvSpPr txBox="1"/>
          <p:nvPr/>
        </p:nvSpPr>
        <p:spPr>
          <a:xfrm>
            <a:off x="509451" y="305191"/>
            <a:ext cx="4532812" cy="369332"/>
          </a:xfrm>
          <a:prstGeom prst="rect">
            <a:avLst/>
          </a:prstGeom>
          <a:noFill/>
        </p:spPr>
        <p:txBody>
          <a:bodyPr wrap="square" rtlCol="0">
            <a:spAutoFit/>
          </a:bodyPr>
          <a:lstStyle/>
          <a:p>
            <a:r>
              <a:rPr lang="en-US" b="1" dirty="0">
                <a:solidFill>
                  <a:srgbClr val="FF0000"/>
                </a:solidFill>
              </a:rPr>
              <a:t>SDHCAL power consumption and cooling</a:t>
            </a:r>
          </a:p>
        </p:txBody>
      </p:sp>
      <p:sp>
        <p:nvSpPr>
          <p:cNvPr id="3" name="ZoneTexte 2">
            <a:extLst>
              <a:ext uri="{FF2B5EF4-FFF2-40B4-BE49-F238E27FC236}">
                <a16:creationId xmlns:a16="http://schemas.microsoft.com/office/drawing/2014/main" id="{33D5C157-D04E-6783-A41E-6AC935DF046E}"/>
              </a:ext>
            </a:extLst>
          </p:cNvPr>
          <p:cNvSpPr txBox="1"/>
          <p:nvPr/>
        </p:nvSpPr>
        <p:spPr>
          <a:xfrm>
            <a:off x="225942" y="833923"/>
            <a:ext cx="8360229" cy="1754326"/>
          </a:xfrm>
          <a:prstGeom prst="rect">
            <a:avLst/>
          </a:prstGeom>
          <a:noFill/>
        </p:spPr>
        <p:txBody>
          <a:bodyPr wrap="square" rtlCol="0">
            <a:spAutoFit/>
          </a:bodyPr>
          <a:lstStyle/>
          <a:p>
            <a:r>
              <a:rPr lang="en-US" dirty="0"/>
              <a:t>The duty cycle of CEPC is different from that of ILC and no power pulsing is possible.</a:t>
            </a:r>
          </a:p>
          <a:p>
            <a:r>
              <a:rPr lang="en-US" dirty="0"/>
              <a:t>The power consumption is therefore increased by a factor of 100-200 with respect to ILC and active cooling is needed.</a:t>
            </a:r>
          </a:p>
          <a:p>
            <a:endParaRPr lang="en-US" dirty="0"/>
          </a:p>
          <a:p>
            <a:r>
              <a:rPr lang="en-US" dirty="0"/>
              <a:t>Lyon and Shanghai groups worked on a  simple cooling system for SDHCAL based on using water circulating into copper pipes</a:t>
            </a:r>
          </a:p>
        </p:txBody>
      </p:sp>
      <p:pic>
        <p:nvPicPr>
          <p:cNvPr id="29" name="Image 28">
            <a:extLst>
              <a:ext uri="{FF2B5EF4-FFF2-40B4-BE49-F238E27FC236}">
                <a16:creationId xmlns:a16="http://schemas.microsoft.com/office/drawing/2014/main" id="{1B8D49E8-5B2D-F67E-66C8-652BBF8F66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751" y="2952792"/>
            <a:ext cx="8360229" cy="3687158"/>
          </a:xfrm>
          <a:prstGeom prst="rect">
            <a:avLst/>
          </a:prstGeom>
        </p:spPr>
      </p:pic>
      <p:sp>
        <p:nvSpPr>
          <p:cNvPr id="5" name="ZoneTexte 4">
            <a:extLst>
              <a:ext uri="{FF2B5EF4-FFF2-40B4-BE49-F238E27FC236}">
                <a16:creationId xmlns:a16="http://schemas.microsoft.com/office/drawing/2014/main" id="{A26BDAFF-F953-B9F6-2676-25AA412A0183}"/>
              </a:ext>
            </a:extLst>
          </p:cNvPr>
          <p:cNvSpPr txBox="1"/>
          <p:nvPr/>
        </p:nvSpPr>
        <p:spPr>
          <a:xfrm>
            <a:off x="394069" y="2583460"/>
            <a:ext cx="8023973" cy="369332"/>
          </a:xfrm>
          <a:prstGeom prst="rect">
            <a:avLst/>
          </a:prstGeom>
          <a:noFill/>
        </p:spPr>
        <p:txBody>
          <a:bodyPr wrap="square">
            <a:spAutoFit/>
          </a:bodyPr>
          <a:lstStyle/>
          <a:p>
            <a:r>
              <a:rPr lang="fr-FR" sz="1800" dirty="0">
                <a:solidFill>
                  <a:srgbClr val="FF0000"/>
                </a:solidFill>
              </a:rPr>
              <a:t> </a:t>
            </a:r>
            <a:r>
              <a:rPr lang="en-US" sz="1800" dirty="0">
                <a:solidFill>
                  <a:srgbClr val="FF0000"/>
                </a:solidFill>
              </a:rPr>
              <a:t>0.8 </a:t>
            </a:r>
            <a:r>
              <a:rPr lang="en-US" sz="1800" dirty="0" err="1">
                <a:solidFill>
                  <a:srgbClr val="FF0000"/>
                </a:solidFill>
              </a:rPr>
              <a:t>mW</a:t>
            </a:r>
            <a:r>
              <a:rPr lang="en-US" sz="1800" dirty="0">
                <a:solidFill>
                  <a:srgbClr val="FF0000"/>
                </a:solidFill>
              </a:rPr>
              <a:t>/chip of 64 </a:t>
            </a:r>
            <a:r>
              <a:rPr lang="en-US" sz="1800" dirty="0" err="1">
                <a:solidFill>
                  <a:srgbClr val="FF0000"/>
                </a:solidFill>
              </a:rPr>
              <a:t>ch</a:t>
            </a:r>
            <a:r>
              <a:rPr lang="en-US" sz="1800" dirty="0">
                <a:solidFill>
                  <a:srgbClr val="FF0000"/>
                </a:solidFill>
              </a:rPr>
              <a:t> with power pulsing, 80 </a:t>
            </a:r>
            <a:r>
              <a:rPr lang="en-US" sz="1800" dirty="0" err="1">
                <a:solidFill>
                  <a:srgbClr val="FF0000"/>
                </a:solidFill>
              </a:rPr>
              <a:t>mW</a:t>
            </a:r>
            <a:r>
              <a:rPr lang="en-US" sz="1800" dirty="0">
                <a:solidFill>
                  <a:srgbClr val="FF0000"/>
                </a:solidFill>
              </a:rPr>
              <a:t>/chip without power pulsing</a:t>
            </a:r>
            <a:endParaRPr lang="en-US" dirty="0"/>
          </a:p>
        </p:txBody>
      </p:sp>
    </p:spTree>
    <p:extLst>
      <p:ext uri="{BB962C8B-B14F-4D97-AF65-F5344CB8AC3E}">
        <p14:creationId xmlns:p14="http://schemas.microsoft.com/office/powerpoint/2010/main" val="3711523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C59B4A4-88F0-52FB-C11E-6EA2BE494AED}"/>
              </a:ext>
            </a:extLst>
          </p:cNvPr>
          <p:cNvSpPr/>
          <p:nvPr/>
        </p:nvSpPr>
        <p:spPr>
          <a:xfrm>
            <a:off x="5030930" y="1156773"/>
            <a:ext cx="1139693" cy="1944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 name="ZoneTexte 4">
            <a:extLst>
              <a:ext uri="{FF2B5EF4-FFF2-40B4-BE49-F238E27FC236}">
                <a16:creationId xmlns:a16="http://schemas.microsoft.com/office/drawing/2014/main" id="{4061C5A6-F4C8-7141-D2BE-3306090AA36B}"/>
              </a:ext>
            </a:extLst>
          </p:cNvPr>
          <p:cNvSpPr txBox="1"/>
          <p:nvPr/>
        </p:nvSpPr>
        <p:spPr>
          <a:xfrm>
            <a:off x="0" y="660905"/>
            <a:ext cx="9008043" cy="307777"/>
          </a:xfrm>
          <a:prstGeom prst="rect">
            <a:avLst/>
          </a:prstGeom>
          <a:noFill/>
        </p:spPr>
        <p:txBody>
          <a:bodyPr wrap="square" rtlCol="0">
            <a:spAutoFit/>
          </a:bodyPr>
          <a:lstStyle/>
          <a:p>
            <a:r>
              <a:rPr lang="en-US" sz="1400" dirty="0"/>
              <a:t>    </a:t>
            </a:r>
            <a:r>
              <a:rPr lang="en-US" sz="1400" b="1" dirty="0">
                <a:solidFill>
                  <a:srgbClr val="FF0000"/>
                </a:solidFill>
                <a:latin typeface="Times New Roman" panose="02020603050405020304" pitchFamily="18" charset="0"/>
                <a:cs typeface="Times New Roman" panose="02020603050405020304" pitchFamily="18" charset="0"/>
              </a:rPr>
              <a:t>Timing</a:t>
            </a:r>
            <a:r>
              <a:rPr lang="en-US" sz="1400" b="1"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is an important factor to identify delayed neutrons and </a:t>
            </a:r>
            <a:r>
              <a:rPr lang="en-US" sz="1400" b="1" dirty="0">
                <a:solidFill>
                  <a:srgbClr val="953735"/>
                </a:solidFill>
                <a:latin typeface="Times New Roman" panose="02020603050405020304" pitchFamily="18" charset="0"/>
                <a:cs typeface="Times New Roman" panose="02020603050405020304" pitchFamily="18" charset="0"/>
              </a:rPr>
              <a:t>better reconstruct their energy</a:t>
            </a:r>
          </a:p>
        </p:txBody>
      </p:sp>
      <p:pic>
        <p:nvPicPr>
          <p:cNvPr id="6" name="Image 19" descr="distanceNKZoom.png">
            <a:extLst>
              <a:ext uri="{FF2B5EF4-FFF2-40B4-BE49-F238E27FC236}">
                <a16:creationId xmlns:a16="http://schemas.microsoft.com/office/drawing/2014/main" id="{D0C879B3-62A6-6FA4-B8E5-8354229ADCB6}"/>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9067" y="988784"/>
            <a:ext cx="2389901" cy="1912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20" descr="distanceZoom.png">
            <a:extLst>
              <a:ext uri="{FF2B5EF4-FFF2-40B4-BE49-F238E27FC236}">
                <a16:creationId xmlns:a16="http://schemas.microsoft.com/office/drawing/2014/main" id="{04369952-681A-A47C-F12E-650C161DD51E}"/>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31100" y="1041626"/>
            <a:ext cx="2137680" cy="18667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D1AC6084-5ADB-693C-0CA8-1AE3F1A55020}"/>
              </a:ext>
            </a:extLst>
          </p:cNvPr>
          <p:cNvSpPr txBox="1"/>
          <p:nvPr/>
        </p:nvSpPr>
        <p:spPr>
          <a:xfrm>
            <a:off x="120318" y="2818133"/>
            <a:ext cx="8337499" cy="523220"/>
          </a:xfrm>
          <a:prstGeom prst="rect">
            <a:avLst/>
          </a:prstGeom>
          <a:noFill/>
        </p:spPr>
        <p:txBody>
          <a:bodyPr wrap="square" rtlCol="0">
            <a:spAutoFit/>
          </a:bodyPr>
          <a:lstStyle/>
          <a:p>
            <a:r>
              <a:rPr lang="en-GB" sz="1400" b="1" dirty="0">
                <a:solidFill>
                  <a:srgbClr val="FF0000"/>
                </a:solidFill>
                <a:latin typeface="Times New Roman" panose="02020603050405020304" pitchFamily="18" charset="0"/>
                <a:cs typeface="Times New Roman" panose="02020603050405020304" pitchFamily="18" charset="0"/>
              </a:rPr>
              <a:t>Timing</a:t>
            </a:r>
            <a:r>
              <a:rPr lang="en-GB" sz="1400" b="1" dirty="0">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can help to separate close-by showers and reduce the confusion for a better </a:t>
            </a:r>
            <a:r>
              <a:rPr lang="en-GB" sz="1400" b="1" dirty="0">
                <a:solidFill>
                  <a:srgbClr val="FF0000"/>
                </a:solidFill>
                <a:latin typeface="Times New Roman" panose="02020603050405020304" pitchFamily="18" charset="0"/>
                <a:cs typeface="Times New Roman" panose="02020603050405020304" pitchFamily="18" charset="0"/>
              </a:rPr>
              <a:t>PFA</a:t>
            </a:r>
            <a:r>
              <a:rPr lang="en-GB" sz="1400" dirty="0">
                <a:solidFill>
                  <a:srgbClr val="FF0000"/>
                </a:solidFill>
                <a:latin typeface="Times New Roman" panose="02020603050405020304" pitchFamily="18" charset="0"/>
                <a:cs typeface="Times New Roman" panose="02020603050405020304" pitchFamily="18" charset="0"/>
              </a:rPr>
              <a:t> </a:t>
            </a:r>
            <a:r>
              <a:rPr lang="en-GB" sz="1400" dirty="0">
                <a:latin typeface="Times New Roman" panose="02020603050405020304" pitchFamily="18" charset="0"/>
                <a:cs typeface="Times New Roman" panose="02020603050405020304" pitchFamily="18" charset="0"/>
              </a:rPr>
              <a:t>application. Example:  pi-(20 GeV), K-(10 GeV) separated by 15 cm.</a:t>
            </a:r>
          </a:p>
        </p:txBody>
      </p:sp>
      <p:pic>
        <p:nvPicPr>
          <p:cNvPr id="9" name="Image 8" descr="Capture d’écran 2020-01-22 à 18.18.22.png">
            <a:extLst>
              <a:ext uri="{FF2B5EF4-FFF2-40B4-BE49-F238E27FC236}">
                <a16:creationId xmlns:a16="http://schemas.microsoft.com/office/drawing/2014/main" id="{25191682-E1AC-31F4-9084-5C17BBC2C8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294" y="3428176"/>
            <a:ext cx="3206563" cy="1825291"/>
          </a:xfrm>
          <a:prstGeom prst="rect">
            <a:avLst/>
          </a:prstGeom>
        </p:spPr>
      </p:pic>
      <p:pic>
        <p:nvPicPr>
          <p:cNvPr id="10" name="Image 9" descr="Capture d’écran 2020-01-22 à 18.18.42.png">
            <a:extLst>
              <a:ext uri="{FF2B5EF4-FFF2-40B4-BE49-F238E27FC236}">
                <a16:creationId xmlns:a16="http://schemas.microsoft.com/office/drawing/2014/main" id="{71C74B07-D48E-4CCE-060E-C3F7E628F9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293" y="5046392"/>
            <a:ext cx="3206562" cy="1825291"/>
          </a:xfrm>
          <a:prstGeom prst="rect">
            <a:avLst/>
          </a:prstGeom>
        </p:spPr>
      </p:pic>
      <p:pic>
        <p:nvPicPr>
          <p:cNvPr id="11" name="Image 10" descr="Capture d’écran 2020-01-22 à 18.19.47.png">
            <a:extLst>
              <a:ext uri="{FF2B5EF4-FFF2-40B4-BE49-F238E27FC236}">
                <a16:creationId xmlns:a16="http://schemas.microsoft.com/office/drawing/2014/main" id="{75302CD6-E94E-74FD-31C6-1CBCB5AA5E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05759" y="3277226"/>
            <a:ext cx="2781603" cy="1825291"/>
          </a:xfrm>
          <a:prstGeom prst="rect">
            <a:avLst/>
          </a:prstGeom>
        </p:spPr>
      </p:pic>
      <p:pic>
        <p:nvPicPr>
          <p:cNvPr id="12" name="Image 11" descr="Capture d’écran 2020-01-22 à 18.20.34.png">
            <a:extLst>
              <a:ext uri="{FF2B5EF4-FFF2-40B4-BE49-F238E27FC236}">
                <a16:creationId xmlns:a16="http://schemas.microsoft.com/office/drawing/2014/main" id="{803DE457-DDB4-3A84-EA70-92FE0F8875D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30929" y="5117860"/>
            <a:ext cx="2781603" cy="1618692"/>
          </a:xfrm>
          <a:prstGeom prst="rect">
            <a:avLst/>
          </a:prstGeom>
        </p:spPr>
      </p:pic>
      <p:sp>
        <p:nvSpPr>
          <p:cNvPr id="13" name="ZoneTexte 12">
            <a:extLst>
              <a:ext uri="{FF2B5EF4-FFF2-40B4-BE49-F238E27FC236}">
                <a16:creationId xmlns:a16="http://schemas.microsoft.com/office/drawing/2014/main" id="{99056DF7-5C41-627A-277C-09C28CD8D1C6}"/>
              </a:ext>
            </a:extLst>
          </p:cNvPr>
          <p:cNvSpPr txBox="1"/>
          <p:nvPr/>
        </p:nvSpPr>
        <p:spPr>
          <a:xfrm>
            <a:off x="5305023" y="3516648"/>
            <a:ext cx="1731199" cy="307777"/>
          </a:xfrm>
          <a:prstGeom prst="rect">
            <a:avLst/>
          </a:prstGeom>
          <a:noFill/>
        </p:spPr>
        <p:txBody>
          <a:bodyPr wrap="square" rtlCol="0">
            <a:spAutoFit/>
          </a:bodyPr>
          <a:lstStyle/>
          <a:p>
            <a:r>
              <a:rPr lang="en-US" sz="1400" dirty="0"/>
              <a:t>1 ns  resolution</a:t>
            </a:r>
          </a:p>
        </p:txBody>
      </p:sp>
      <p:sp>
        <p:nvSpPr>
          <p:cNvPr id="14" name="ZoneTexte 13">
            <a:extLst>
              <a:ext uri="{FF2B5EF4-FFF2-40B4-BE49-F238E27FC236}">
                <a16:creationId xmlns:a16="http://schemas.microsoft.com/office/drawing/2014/main" id="{0DA81FA7-7B86-24E2-0924-5A8AD8FE92DA}"/>
              </a:ext>
            </a:extLst>
          </p:cNvPr>
          <p:cNvSpPr txBox="1"/>
          <p:nvPr/>
        </p:nvSpPr>
        <p:spPr>
          <a:xfrm>
            <a:off x="5305023" y="5390658"/>
            <a:ext cx="2128511" cy="307777"/>
          </a:xfrm>
          <a:prstGeom prst="rect">
            <a:avLst/>
          </a:prstGeom>
          <a:noFill/>
        </p:spPr>
        <p:txBody>
          <a:bodyPr wrap="square" rtlCol="0">
            <a:spAutoFit/>
          </a:bodyPr>
          <a:lstStyle/>
          <a:p>
            <a:r>
              <a:rPr lang="en-US" sz="1400" dirty="0"/>
              <a:t>100 </a:t>
            </a:r>
            <a:r>
              <a:rPr lang="en-US" sz="1400" dirty="0" err="1"/>
              <a:t>ps</a:t>
            </a:r>
            <a:r>
              <a:rPr lang="en-US" sz="1400" dirty="0"/>
              <a:t>  resolution</a:t>
            </a:r>
          </a:p>
        </p:txBody>
      </p:sp>
      <p:sp>
        <p:nvSpPr>
          <p:cNvPr id="15" name="ZoneTexte 14">
            <a:extLst>
              <a:ext uri="{FF2B5EF4-FFF2-40B4-BE49-F238E27FC236}">
                <a16:creationId xmlns:a16="http://schemas.microsoft.com/office/drawing/2014/main" id="{72CC9884-46DD-F744-C09F-CB87993BEA96}"/>
              </a:ext>
            </a:extLst>
          </p:cNvPr>
          <p:cNvSpPr txBox="1"/>
          <p:nvPr/>
        </p:nvSpPr>
        <p:spPr>
          <a:xfrm>
            <a:off x="424769" y="4156155"/>
            <a:ext cx="296876" cy="369332"/>
          </a:xfrm>
          <a:prstGeom prst="rect">
            <a:avLst/>
          </a:prstGeom>
          <a:noFill/>
        </p:spPr>
        <p:txBody>
          <a:bodyPr wrap="square" rtlCol="0">
            <a:spAutoFit/>
          </a:bodyPr>
          <a:lstStyle/>
          <a:p>
            <a:r>
              <a:rPr lang="en-US" b="1" dirty="0">
                <a:solidFill>
                  <a:srgbClr val="FF0000"/>
                </a:solidFill>
              </a:rPr>
              <a:t>Y</a:t>
            </a:r>
          </a:p>
        </p:txBody>
      </p:sp>
      <p:sp>
        <p:nvSpPr>
          <p:cNvPr id="16" name="ZoneTexte 15">
            <a:extLst>
              <a:ext uri="{FF2B5EF4-FFF2-40B4-BE49-F238E27FC236}">
                <a16:creationId xmlns:a16="http://schemas.microsoft.com/office/drawing/2014/main" id="{6DB46E9C-139E-1733-B9AD-277928AFF9B1}"/>
              </a:ext>
            </a:extLst>
          </p:cNvPr>
          <p:cNvSpPr txBox="1"/>
          <p:nvPr/>
        </p:nvSpPr>
        <p:spPr>
          <a:xfrm>
            <a:off x="440340" y="5806519"/>
            <a:ext cx="304892" cy="369332"/>
          </a:xfrm>
          <a:prstGeom prst="rect">
            <a:avLst/>
          </a:prstGeom>
          <a:noFill/>
        </p:spPr>
        <p:txBody>
          <a:bodyPr wrap="none" rtlCol="0">
            <a:spAutoFit/>
          </a:bodyPr>
          <a:lstStyle/>
          <a:p>
            <a:r>
              <a:rPr lang="en-US" b="1" dirty="0">
                <a:solidFill>
                  <a:srgbClr val="FF0000"/>
                </a:solidFill>
              </a:rPr>
              <a:t>Y</a:t>
            </a:r>
          </a:p>
        </p:txBody>
      </p:sp>
      <p:sp>
        <p:nvSpPr>
          <p:cNvPr id="17" name="ZoneTexte 16">
            <a:extLst>
              <a:ext uri="{FF2B5EF4-FFF2-40B4-BE49-F238E27FC236}">
                <a16:creationId xmlns:a16="http://schemas.microsoft.com/office/drawing/2014/main" id="{2EAD0376-64CF-771E-1CB5-45330BFCC83C}"/>
              </a:ext>
            </a:extLst>
          </p:cNvPr>
          <p:cNvSpPr txBox="1"/>
          <p:nvPr/>
        </p:nvSpPr>
        <p:spPr>
          <a:xfrm>
            <a:off x="3173506" y="4704811"/>
            <a:ext cx="295274" cy="369332"/>
          </a:xfrm>
          <a:prstGeom prst="rect">
            <a:avLst/>
          </a:prstGeom>
          <a:noFill/>
        </p:spPr>
        <p:txBody>
          <a:bodyPr wrap="none" rtlCol="0">
            <a:spAutoFit/>
          </a:bodyPr>
          <a:lstStyle/>
          <a:p>
            <a:r>
              <a:rPr lang="en-US" b="1" dirty="0">
                <a:solidFill>
                  <a:srgbClr val="FF0000"/>
                </a:solidFill>
              </a:rPr>
              <a:t>Z</a:t>
            </a:r>
          </a:p>
        </p:txBody>
      </p:sp>
      <p:sp>
        <p:nvSpPr>
          <p:cNvPr id="18" name="ZoneTexte 17">
            <a:extLst>
              <a:ext uri="{FF2B5EF4-FFF2-40B4-BE49-F238E27FC236}">
                <a16:creationId xmlns:a16="http://schemas.microsoft.com/office/drawing/2014/main" id="{278FFCFE-4E53-A3F8-06A1-645D72154D92}"/>
              </a:ext>
            </a:extLst>
          </p:cNvPr>
          <p:cNvSpPr txBox="1"/>
          <p:nvPr/>
        </p:nvSpPr>
        <p:spPr>
          <a:xfrm>
            <a:off x="3130477" y="6357765"/>
            <a:ext cx="311304" cy="369332"/>
          </a:xfrm>
          <a:prstGeom prst="rect">
            <a:avLst/>
          </a:prstGeom>
          <a:noFill/>
        </p:spPr>
        <p:txBody>
          <a:bodyPr wrap="none" rtlCol="0">
            <a:spAutoFit/>
          </a:bodyPr>
          <a:lstStyle/>
          <a:p>
            <a:r>
              <a:rPr lang="en-US" b="1" dirty="0">
                <a:solidFill>
                  <a:srgbClr val="FF0000"/>
                </a:solidFill>
              </a:rPr>
              <a:t>X</a:t>
            </a:r>
          </a:p>
        </p:txBody>
      </p:sp>
      <p:sp>
        <p:nvSpPr>
          <p:cNvPr id="19" name="ZoneTexte 18">
            <a:extLst>
              <a:ext uri="{FF2B5EF4-FFF2-40B4-BE49-F238E27FC236}">
                <a16:creationId xmlns:a16="http://schemas.microsoft.com/office/drawing/2014/main" id="{AA9B0D55-362A-DD78-D299-8592036B79AE}"/>
              </a:ext>
            </a:extLst>
          </p:cNvPr>
          <p:cNvSpPr txBox="1"/>
          <p:nvPr/>
        </p:nvSpPr>
        <p:spPr>
          <a:xfrm>
            <a:off x="4876770" y="4213608"/>
            <a:ext cx="458929" cy="369332"/>
          </a:xfrm>
          <a:prstGeom prst="rect">
            <a:avLst/>
          </a:prstGeom>
          <a:noFill/>
        </p:spPr>
        <p:txBody>
          <a:bodyPr wrap="square" rtlCol="0">
            <a:spAutoFit/>
          </a:bodyPr>
          <a:lstStyle/>
          <a:p>
            <a:r>
              <a:rPr lang="en-US" b="1" dirty="0">
                <a:solidFill>
                  <a:srgbClr val="FF0000"/>
                </a:solidFill>
              </a:rPr>
              <a:t>Y</a:t>
            </a:r>
          </a:p>
        </p:txBody>
      </p:sp>
      <p:sp>
        <p:nvSpPr>
          <p:cNvPr id="20" name="ZoneTexte 19">
            <a:extLst>
              <a:ext uri="{FF2B5EF4-FFF2-40B4-BE49-F238E27FC236}">
                <a16:creationId xmlns:a16="http://schemas.microsoft.com/office/drawing/2014/main" id="{499267C2-DAE7-1928-E224-3F70B8E773A3}"/>
              </a:ext>
            </a:extLst>
          </p:cNvPr>
          <p:cNvSpPr txBox="1"/>
          <p:nvPr/>
        </p:nvSpPr>
        <p:spPr>
          <a:xfrm>
            <a:off x="7340737" y="4883542"/>
            <a:ext cx="350986" cy="369332"/>
          </a:xfrm>
          <a:prstGeom prst="rect">
            <a:avLst/>
          </a:prstGeom>
          <a:noFill/>
        </p:spPr>
        <p:txBody>
          <a:bodyPr wrap="square" rtlCol="0">
            <a:spAutoFit/>
          </a:bodyPr>
          <a:lstStyle/>
          <a:p>
            <a:r>
              <a:rPr lang="en-US" b="1" dirty="0">
                <a:solidFill>
                  <a:srgbClr val="FF0000"/>
                </a:solidFill>
              </a:rPr>
              <a:t>X</a:t>
            </a:r>
          </a:p>
        </p:txBody>
      </p:sp>
      <p:sp>
        <p:nvSpPr>
          <p:cNvPr id="21" name="ZoneTexte 20">
            <a:extLst>
              <a:ext uri="{FF2B5EF4-FFF2-40B4-BE49-F238E27FC236}">
                <a16:creationId xmlns:a16="http://schemas.microsoft.com/office/drawing/2014/main" id="{DAA11431-36F1-603C-9359-F5A2A87BE05A}"/>
              </a:ext>
            </a:extLst>
          </p:cNvPr>
          <p:cNvSpPr txBox="1"/>
          <p:nvPr/>
        </p:nvSpPr>
        <p:spPr>
          <a:xfrm>
            <a:off x="7340737" y="6542431"/>
            <a:ext cx="350986" cy="369332"/>
          </a:xfrm>
          <a:prstGeom prst="rect">
            <a:avLst/>
          </a:prstGeom>
          <a:noFill/>
        </p:spPr>
        <p:txBody>
          <a:bodyPr wrap="square" rtlCol="0">
            <a:spAutoFit/>
          </a:bodyPr>
          <a:lstStyle/>
          <a:p>
            <a:r>
              <a:rPr lang="en-US" b="1" dirty="0">
                <a:solidFill>
                  <a:srgbClr val="FF0000"/>
                </a:solidFill>
              </a:rPr>
              <a:t>X</a:t>
            </a:r>
          </a:p>
        </p:txBody>
      </p:sp>
      <p:sp>
        <p:nvSpPr>
          <p:cNvPr id="2" name="ZoneTexte 1">
            <a:extLst>
              <a:ext uri="{FF2B5EF4-FFF2-40B4-BE49-F238E27FC236}">
                <a16:creationId xmlns:a16="http://schemas.microsoft.com/office/drawing/2014/main" id="{E2083F4B-F663-99FB-0EA7-F55A4BF49812}"/>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305891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8AD977A-4432-4552-F775-12C5E214D3EB}"/>
              </a:ext>
            </a:extLst>
          </p:cNvPr>
          <p:cNvPicPr>
            <a:picLocks noChangeAspect="1"/>
          </p:cNvPicPr>
          <p:nvPr/>
        </p:nvPicPr>
        <p:blipFill>
          <a:blip r:embed="rId2"/>
          <a:stretch>
            <a:fillRect/>
          </a:stretch>
        </p:blipFill>
        <p:spPr>
          <a:xfrm>
            <a:off x="914401" y="2199267"/>
            <a:ext cx="7772400" cy="1926771"/>
          </a:xfrm>
          <a:prstGeom prst="rect">
            <a:avLst/>
          </a:prstGeom>
        </p:spPr>
      </p:pic>
      <p:pic>
        <p:nvPicPr>
          <p:cNvPr id="5" name="Image 4">
            <a:extLst>
              <a:ext uri="{FF2B5EF4-FFF2-40B4-BE49-F238E27FC236}">
                <a16:creationId xmlns:a16="http://schemas.microsoft.com/office/drawing/2014/main" id="{E363DFD5-8DDD-1E25-5EAA-08CAB7FD6555}"/>
              </a:ext>
            </a:extLst>
          </p:cNvPr>
          <p:cNvPicPr>
            <a:picLocks noChangeAspect="1"/>
          </p:cNvPicPr>
          <p:nvPr/>
        </p:nvPicPr>
        <p:blipFill>
          <a:blip r:embed="rId3"/>
          <a:stretch>
            <a:fillRect/>
          </a:stretch>
        </p:blipFill>
        <p:spPr>
          <a:xfrm>
            <a:off x="914401" y="4271554"/>
            <a:ext cx="7876902" cy="2299062"/>
          </a:xfrm>
          <a:prstGeom prst="rect">
            <a:avLst/>
          </a:prstGeom>
        </p:spPr>
      </p:pic>
      <p:sp>
        <p:nvSpPr>
          <p:cNvPr id="6" name="ZoneTexte 5">
            <a:extLst>
              <a:ext uri="{FF2B5EF4-FFF2-40B4-BE49-F238E27FC236}">
                <a16:creationId xmlns:a16="http://schemas.microsoft.com/office/drawing/2014/main" id="{2B857FD8-CDBB-D6D2-AB72-47D65BCA6940}"/>
              </a:ext>
            </a:extLst>
          </p:cNvPr>
          <p:cNvSpPr txBox="1"/>
          <p:nvPr/>
        </p:nvSpPr>
        <p:spPr>
          <a:xfrm>
            <a:off x="182881" y="1153881"/>
            <a:ext cx="8608422" cy="646331"/>
          </a:xfrm>
          <a:prstGeom prst="rect">
            <a:avLst/>
          </a:prstGeom>
          <a:noFill/>
        </p:spPr>
        <p:txBody>
          <a:bodyPr wrap="square" rtlCol="0">
            <a:spAutoFit/>
          </a:bodyPr>
          <a:lstStyle/>
          <a:p>
            <a:r>
              <a:rPr lang="en-US" dirty="0"/>
              <a:t>Including time information in the simulation to separate hadronic showers ( 10 GeV neutral particle from 30 GeV charged particle) using techniques similar to ARBOR’s ones.</a:t>
            </a:r>
          </a:p>
        </p:txBody>
      </p:sp>
      <p:sp>
        <p:nvSpPr>
          <p:cNvPr id="7" name="ZoneTexte 6">
            <a:extLst>
              <a:ext uri="{FF2B5EF4-FFF2-40B4-BE49-F238E27FC236}">
                <a16:creationId xmlns:a16="http://schemas.microsoft.com/office/drawing/2014/main" id="{CD3E6CCA-BE11-1D5B-2247-6E356D9CEB06}"/>
              </a:ext>
            </a:extLst>
          </p:cNvPr>
          <p:cNvSpPr txBox="1"/>
          <p:nvPr/>
        </p:nvSpPr>
        <p:spPr>
          <a:xfrm>
            <a:off x="5721530" y="5802229"/>
            <a:ext cx="2730140" cy="369332"/>
          </a:xfrm>
          <a:prstGeom prst="rect">
            <a:avLst/>
          </a:prstGeom>
          <a:noFill/>
        </p:spPr>
        <p:txBody>
          <a:bodyPr wrap="square" rtlCol="0">
            <a:spAutoFit/>
          </a:bodyPr>
          <a:lstStyle/>
          <a:p>
            <a:r>
              <a:rPr lang="en-US" dirty="0"/>
              <a:t>Master work of C </a:t>
            </a:r>
            <a:r>
              <a:rPr lang="en-US" dirty="0" err="1"/>
              <a:t>Devanne</a:t>
            </a:r>
            <a:endParaRPr lang="en-US" dirty="0"/>
          </a:p>
        </p:txBody>
      </p:sp>
      <p:sp>
        <p:nvSpPr>
          <p:cNvPr id="8" name="ZoneTexte 7">
            <a:extLst>
              <a:ext uri="{FF2B5EF4-FFF2-40B4-BE49-F238E27FC236}">
                <a16:creationId xmlns:a16="http://schemas.microsoft.com/office/drawing/2014/main" id="{2E6CFFD9-904C-E2CD-2E1F-9F27A3098E2B}"/>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142275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8778" y="331279"/>
            <a:ext cx="5954731" cy="2939266"/>
          </a:xfrm>
          <a:prstGeom prst="rect">
            <a:avLst/>
          </a:prstGeom>
          <a:noFill/>
        </p:spPr>
        <p:txBody>
          <a:bodyPr wrap="square" rtlCol="0">
            <a:spAutoFit/>
          </a:bodyPr>
          <a:lstStyle/>
          <a:p>
            <a:pPr>
              <a:buFontTx/>
              <a:buChar char="-"/>
            </a:pPr>
            <a:endParaRPr lang="en-GB" sz="1600" b="1" dirty="0"/>
          </a:p>
          <a:p>
            <a:r>
              <a:rPr lang="en-US" b="1" dirty="0">
                <a:latin typeface="Times New Roman" panose="02020603050405020304" pitchFamily="18" charset="0"/>
                <a:cs typeface="Times New Roman" panose="02020603050405020304" pitchFamily="18" charset="0"/>
              </a:rPr>
              <a:t>How to achieve an excellent time resolution:</a:t>
            </a:r>
          </a:p>
          <a:p>
            <a:endParaRPr lang="en-US" sz="1500" dirty="0">
              <a:latin typeface="Times New Roman" panose="02020603050405020304" pitchFamily="18" charset="0"/>
              <a:cs typeface="Times New Roman" panose="02020603050405020304" pitchFamily="18" charset="0"/>
            </a:endParaRPr>
          </a:p>
          <a:p>
            <a:r>
              <a:rPr lang="en-US" sz="1500" dirty="0">
                <a:latin typeface="Times New Roman" panose="02020603050405020304" pitchFamily="18" charset="0"/>
                <a:cs typeface="Times New Roman" panose="02020603050405020304" pitchFamily="18" charset="0"/>
              </a:rPr>
              <a:t>An </a:t>
            </a:r>
            <a:r>
              <a:rPr lang="en-US" sz="1500" b="1" dirty="0">
                <a:solidFill>
                  <a:srgbClr val="FF0000"/>
                </a:solidFill>
                <a:latin typeface="Times New Roman" panose="02020603050405020304" pitchFamily="18" charset="0"/>
                <a:cs typeface="Times New Roman" panose="02020603050405020304" pitchFamily="18" charset="0"/>
              </a:rPr>
              <a:t>ASIC </a:t>
            </a:r>
            <a:r>
              <a:rPr lang="en-US" sz="1500" dirty="0">
                <a:latin typeface="Times New Roman" panose="02020603050405020304" pitchFamily="18" charset="0"/>
                <a:cs typeface="Times New Roman" panose="02020603050405020304" pitchFamily="18" charset="0"/>
              </a:rPr>
              <a:t>with a fast preamplifier, precise discriminator and excellent TDC</a:t>
            </a:r>
          </a:p>
          <a:p>
            <a:r>
              <a:rPr lang="en-US" sz="1500" dirty="0">
                <a:latin typeface="Times New Roman" panose="02020603050405020304" pitchFamily="18" charset="0"/>
                <a:cs typeface="Times New Roman" panose="02020603050405020304" pitchFamily="18" charset="0"/>
              </a:rPr>
              <a:t>is needed</a:t>
            </a:r>
          </a:p>
          <a:p>
            <a:r>
              <a:rPr lang="en-US" sz="1500" dirty="0">
                <a:latin typeface="Times New Roman" panose="02020603050405020304" pitchFamily="18" charset="0"/>
                <a:cs typeface="Times New Roman" panose="02020603050405020304" pitchFamily="18" charset="0"/>
                <a:sym typeface="Wingdings"/>
              </a:rPr>
              <a:t></a:t>
            </a:r>
            <a:r>
              <a:rPr lang="en-US" sz="1500" b="1" dirty="0">
                <a:solidFill>
                  <a:srgbClr val="FF0000"/>
                </a:solidFill>
                <a:latin typeface="Times New Roman" panose="02020603050405020304" pitchFamily="18" charset="0"/>
                <a:cs typeface="Times New Roman" panose="02020603050405020304" pitchFamily="18" charset="0"/>
              </a:rPr>
              <a:t>PETIROC </a:t>
            </a:r>
            <a:r>
              <a:rPr lang="en-US" sz="1500" dirty="0">
                <a:latin typeface="Times New Roman" panose="02020603050405020304" pitchFamily="18" charset="0"/>
                <a:cs typeface="Times New Roman" panose="02020603050405020304" pitchFamily="18" charset="0"/>
              </a:rPr>
              <a:t>32-channel, </a:t>
            </a:r>
            <a:r>
              <a:rPr lang="en-GB" sz="1500" dirty="0">
                <a:latin typeface="Times New Roman" panose="02020603050405020304" pitchFamily="18" charset="0"/>
                <a:cs typeface="Times New Roman" panose="02020603050405020304" pitchFamily="18" charset="0"/>
              </a:rPr>
              <a:t>high bandwidth preamp (GBWP&gt; 10 GHz), &lt;3 </a:t>
            </a:r>
            <a:r>
              <a:rPr lang="en-GB" sz="1500" dirty="0" err="1">
                <a:latin typeface="Times New Roman" panose="02020603050405020304" pitchFamily="18" charset="0"/>
                <a:cs typeface="Times New Roman" panose="02020603050405020304" pitchFamily="18" charset="0"/>
              </a:rPr>
              <a:t>mW</a:t>
            </a:r>
            <a:r>
              <a:rPr lang="en-GB" sz="1500" dirty="0">
                <a:latin typeface="Times New Roman" panose="02020603050405020304" pitchFamily="18" charset="0"/>
                <a:cs typeface="Times New Roman" panose="02020603050405020304" pitchFamily="18" charset="0"/>
              </a:rPr>
              <a:t>/</a:t>
            </a:r>
            <a:r>
              <a:rPr lang="en-GB" sz="1500" dirty="0" err="1">
                <a:latin typeface="Times New Roman" panose="02020603050405020304" pitchFamily="18" charset="0"/>
                <a:cs typeface="Times New Roman" panose="02020603050405020304" pitchFamily="18" charset="0"/>
              </a:rPr>
              <a:t>ch</a:t>
            </a:r>
            <a:r>
              <a:rPr lang="en-GB" sz="1500" dirty="0">
                <a:latin typeface="Times New Roman" panose="02020603050405020304" pitchFamily="18" charset="0"/>
                <a:cs typeface="Times New Roman" panose="02020603050405020304" pitchFamily="18" charset="0"/>
              </a:rPr>
              <a:t>, dual time and  charge  measurement (Q&gt;50 </a:t>
            </a:r>
            <a:r>
              <a:rPr lang="en-GB" sz="1500" dirty="0" err="1">
                <a:latin typeface="Times New Roman" panose="02020603050405020304" pitchFamily="18" charset="0"/>
                <a:cs typeface="Times New Roman" panose="02020603050405020304" pitchFamily="18" charset="0"/>
              </a:rPr>
              <a:t>fC</a:t>
            </a:r>
            <a:r>
              <a:rPr lang="en-GB" sz="1500" dirty="0">
                <a:latin typeface="Times New Roman" panose="02020603050405020304" pitchFamily="18" charset="0"/>
                <a:cs typeface="Times New Roman" panose="02020603050405020304" pitchFamily="18" charset="0"/>
              </a:rPr>
              <a:t>)</a:t>
            </a:r>
          </a:p>
          <a:p>
            <a:r>
              <a:rPr lang="en-GB" sz="1600" dirty="0">
                <a:latin typeface="Times New Roman" panose="02020603050405020304" pitchFamily="18" charset="0"/>
                <a:cs typeface="Times New Roman" panose="02020603050405020304" pitchFamily="18" charset="0"/>
              </a:rPr>
              <a:t> </a:t>
            </a:r>
            <a:r>
              <a:rPr lang="en-GB" sz="1600" b="1" dirty="0">
                <a:latin typeface="Times New Roman" panose="02020603050405020304" pitchFamily="18" charset="0"/>
                <a:cs typeface="Times New Roman" panose="02020603050405020304" pitchFamily="18" charset="0"/>
              </a:rPr>
              <a:t>jitter &lt; 20 </a:t>
            </a:r>
            <a:r>
              <a:rPr lang="en-GB" sz="1600" b="1" dirty="0" err="1">
                <a:latin typeface="Times New Roman" panose="02020603050405020304" pitchFamily="18" charset="0"/>
                <a:cs typeface="Times New Roman" panose="02020603050405020304" pitchFamily="18" charset="0"/>
              </a:rPr>
              <a:t>ps</a:t>
            </a:r>
            <a:r>
              <a:rPr lang="en-GB" sz="1600" b="1" dirty="0">
                <a:latin typeface="Times New Roman" panose="02020603050405020304" pitchFamily="18" charset="0"/>
                <a:cs typeface="Times New Roman" panose="02020603050405020304" pitchFamily="18" charset="0"/>
              </a:rPr>
              <a:t> </a:t>
            </a:r>
            <a:r>
              <a:rPr lang="en-GB" sz="1600" b="1" dirty="0" err="1">
                <a:latin typeface="Times New Roman" panose="02020603050405020304" pitchFamily="18" charset="0"/>
                <a:cs typeface="Times New Roman" panose="02020603050405020304" pitchFamily="18" charset="0"/>
              </a:rPr>
              <a:t>rms</a:t>
            </a:r>
            <a:r>
              <a:rPr lang="en-GB" sz="1600" b="1" dirty="0">
                <a:latin typeface="Times New Roman" panose="02020603050405020304" pitchFamily="18" charset="0"/>
                <a:cs typeface="Times New Roman" panose="02020603050405020304" pitchFamily="18" charset="0"/>
              </a:rPr>
              <a:t> @ Q&gt;0.3 </a:t>
            </a:r>
            <a:r>
              <a:rPr lang="en-GB" sz="1600" b="1" dirty="0" err="1">
                <a:latin typeface="Times New Roman" panose="02020603050405020304" pitchFamily="18" charset="0"/>
                <a:cs typeface="Times New Roman" panose="02020603050405020304" pitchFamily="18" charset="0"/>
              </a:rPr>
              <a:t>pC</a:t>
            </a:r>
            <a:endParaRPr lang="en-GB" sz="1600" b="1" dirty="0">
              <a:latin typeface="Times New Roman" panose="02020603050405020304" pitchFamily="18" charset="0"/>
              <a:cs typeface="Times New Roman" panose="02020603050405020304" pitchFamily="18" charset="0"/>
            </a:endParaRPr>
          </a:p>
          <a:p>
            <a:endParaRPr lang="en-GB" sz="1500" dirty="0">
              <a:latin typeface="Times New Roman" panose="02020603050405020304" pitchFamily="18" charset="0"/>
              <a:cs typeface="Times New Roman" panose="02020603050405020304" pitchFamily="18" charset="0"/>
            </a:endParaRPr>
          </a:p>
          <a:p>
            <a:pPr marL="285750" indent="-285750">
              <a:buFont typeface="Wingdings" charset="0"/>
              <a:buChar char="à"/>
            </a:pPr>
            <a:r>
              <a:rPr lang="en-GB" sz="1500" dirty="0">
                <a:latin typeface="Times New Roman" panose="02020603050405020304" pitchFamily="18" charset="0"/>
                <a:cs typeface="Times New Roman" panose="02020603050405020304" pitchFamily="18" charset="0"/>
                <a:sym typeface="Wingdings"/>
              </a:rPr>
              <a:t>TDC either internal or external  (delay-line, </a:t>
            </a:r>
            <a:r>
              <a:rPr lang="en-GB" sz="1500" dirty="0" err="1">
                <a:latin typeface="Times New Roman" panose="02020603050405020304" pitchFamily="18" charset="0"/>
                <a:cs typeface="Times New Roman" panose="02020603050405020304" pitchFamily="18" charset="0"/>
                <a:sym typeface="Wingdings"/>
              </a:rPr>
              <a:t>Vernier,.etc</a:t>
            </a:r>
            <a:r>
              <a:rPr lang="en-GB" sz="1500" dirty="0">
                <a:latin typeface="Times New Roman" panose="02020603050405020304" pitchFamily="18" charset="0"/>
                <a:cs typeface="Times New Roman" panose="02020603050405020304" pitchFamily="18" charset="0"/>
                <a:sym typeface="Wingdings"/>
              </a:rPr>
              <a:t> on FPGA as for </a:t>
            </a:r>
            <a:r>
              <a:rPr lang="en-GB" sz="1500" dirty="0" err="1">
                <a:latin typeface="Times New Roman" panose="02020603050405020304" pitchFamily="18" charset="0"/>
                <a:cs typeface="Times New Roman" panose="02020603050405020304" pitchFamily="18" charset="0"/>
                <a:sym typeface="Wingdings"/>
              </a:rPr>
              <a:t>iRPC</a:t>
            </a:r>
            <a:r>
              <a:rPr lang="en-GB" sz="1500" dirty="0">
                <a:latin typeface="Times New Roman" panose="02020603050405020304" pitchFamily="18" charset="0"/>
                <a:cs typeface="Times New Roman" panose="02020603050405020304" pitchFamily="18" charset="0"/>
                <a:sym typeface="Wingdings"/>
              </a:rPr>
              <a:t> CMS upgrade project)</a:t>
            </a:r>
          </a:p>
          <a:p>
            <a:r>
              <a:rPr lang="en-GB" sz="1500" dirty="0">
                <a:latin typeface="Times New Roman" panose="02020603050405020304" pitchFamily="18" charset="0"/>
                <a:cs typeface="Times New Roman" panose="02020603050405020304" pitchFamily="18" charset="0"/>
                <a:sym typeface="Wingdings"/>
              </a:rPr>
              <a:t>             </a:t>
            </a:r>
          </a:p>
        </p:txBody>
      </p:sp>
      <p:grpSp>
        <p:nvGrpSpPr>
          <p:cNvPr id="6" name="Grouper 15">
            <a:extLst>
              <a:ext uri="{FF2B5EF4-FFF2-40B4-BE49-F238E27FC236}">
                <a16:creationId xmlns:a16="http://schemas.microsoft.com/office/drawing/2014/main" id="{94786805-2D6A-AB40-8CD1-5984C9400680}"/>
              </a:ext>
            </a:extLst>
          </p:cNvPr>
          <p:cNvGrpSpPr/>
          <p:nvPr/>
        </p:nvGrpSpPr>
        <p:grpSpPr>
          <a:xfrm>
            <a:off x="0" y="4150100"/>
            <a:ext cx="9144000" cy="2707900"/>
            <a:chOff x="0" y="4150100"/>
            <a:chExt cx="9144000" cy="2707900"/>
          </a:xfrm>
        </p:grpSpPr>
        <p:pic>
          <p:nvPicPr>
            <p:cNvPr id="7" name="Image 6" descr="Capture d’écran 2017-04-04 à 11.02.46.png">
              <a:extLst>
                <a:ext uri="{FF2B5EF4-FFF2-40B4-BE49-F238E27FC236}">
                  <a16:creationId xmlns:a16="http://schemas.microsoft.com/office/drawing/2014/main" id="{EDDC0186-5B85-E941-8878-D29FAEDF5C9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279900"/>
              <a:ext cx="2921000" cy="2441574"/>
            </a:xfrm>
            <a:prstGeom prst="rect">
              <a:avLst/>
            </a:prstGeom>
          </p:spPr>
        </p:pic>
        <p:pic>
          <p:nvPicPr>
            <p:cNvPr id="10" name="Image 9" descr="Capture d’écran 2017-04-04 à 11.05.48.png">
              <a:extLst>
                <a:ext uri="{FF2B5EF4-FFF2-40B4-BE49-F238E27FC236}">
                  <a16:creationId xmlns:a16="http://schemas.microsoft.com/office/drawing/2014/main" id="{9297914E-8601-1A48-8EA7-6067B250E4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1304" y="4787900"/>
              <a:ext cx="2712696" cy="2070100"/>
            </a:xfrm>
            <a:prstGeom prst="rect">
              <a:avLst/>
            </a:prstGeom>
          </p:spPr>
        </p:pic>
        <p:pic>
          <p:nvPicPr>
            <p:cNvPr id="11" name="Image 10" descr="Capture d’écran 2017-04-04 à 11.03.13.png">
              <a:extLst>
                <a:ext uri="{FF2B5EF4-FFF2-40B4-BE49-F238E27FC236}">
                  <a16:creationId xmlns:a16="http://schemas.microsoft.com/office/drawing/2014/main" id="{CAD4C786-CBD8-8843-B63F-FD453296F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1000" y="4150100"/>
              <a:ext cx="3510304" cy="2571374"/>
            </a:xfrm>
            <a:prstGeom prst="rect">
              <a:avLst/>
            </a:prstGeom>
          </p:spPr>
        </p:pic>
        <p:sp>
          <p:nvSpPr>
            <p:cNvPr id="12" name="Rectangle 11">
              <a:extLst>
                <a:ext uri="{FF2B5EF4-FFF2-40B4-BE49-F238E27FC236}">
                  <a16:creationId xmlns:a16="http://schemas.microsoft.com/office/drawing/2014/main" id="{82A86191-5015-5A42-ACEB-2C55D9A1EBCA}"/>
                </a:ext>
              </a:extLst>
            </p:cNvPr>
            <p:cNvSpPr/>
            <p:nvPr/>
          </p:nvSpPr>
          <p:spPr>
            <a:xfrm>
              <a:off x="2921000" y="4150100"/>
              <a:ext cx="990600" cy="1298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 name="ZoneTexte 3">
            <a:extLst>
              <a:ext uri="{FF2B5EF4-FFF2-40B4-BE49-F238E27FC236}">
                <a16:creationId xmlns:a16="http://schemas.microsoft.com/office/drawing/2014/main" id="{9A9D8546-E213-9746-B98B-9177A40BD1C8}"/>
              </a:ext>
            </a:extLst>
          </p:cNvPr>
          <p:cNvSpPr txBox="1"/>
          <p:nvPr/>
        </p:nvSpPr>
        <p:spPr>
          <a:xfrm>
            <a:off x="198778" y="3214756"/>
            <a:ext cx="5684758" cy="86177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 fast-time </a:t>
            </a:r>
            <a:r>
              <a:rPr lang="en-US" sz="1600" b="1" dirty="0">
                <a:solidFill>
                  <a:srgbClr val="FF0000"/>
                </a:solidFill>
                <a:latin typeface="Times New Roman" panose="02020603050405020304" pitchFamily="18" charset="0"/>
                <a:cs typeface="Times New Roman" panose="02020603050405020304" pitchFamily="18" charset="0"/>
              </a:rPr>
              <a:t>DETECTOR</a:t>
            </a:r>
          </a:p>
          <a:p>
            <a:pPr marL="285750" indent="-285750">
              <a:buFont typeface="Wingdings" pitchFamily="2" charset="2"/>
              <a:buChar char="à"/>
            </a:pPr>
            <a:r>
              <a:rPr lang="en-US" sz="1600" b="1" dirty="0" err="1">
                <a:solidFill>
                  <a:srgbClr val="FF0000"/>
                </a:solidFill>
                <a:latin typeface="Times New Roman" panose="02020603050405020304" pitchFamily="18" charset="0"/>
                <a:cs typeface="Times New Roman" panose="02020603050405020304" pitchFamily="18" charset="0"/>
                <a:sym typeface="Wingdings" pitchFamily="2" charset="2"/>
              </a:rPr>
              <a:t>MultiGAP</a:t>
            </a:r>
            <a:r>
              <a:rPr lang="en-US" sz="1600" dirty="0">
                <a:latin typeface="Times New Roman" panose="02020603050405020304" pitchFamily="18" charset="0"/>
                <a:cs typeface="Times New Roman" panose="02020603050405020304" pitchFamily="18" charset="0"/>
                <a:sym typeface="Wingdings" pitchFamily="2" charset="2"/>
              </a:rPr>
              <a:t> RPC is an excellent candidate.  </a:t>
            </a:r>
          </a:p>
          <a:p>
            <a:r>
              <a:rPr lang="en-US" sz="1600" dirty="0">
                <a:latin typeface="Times New Roman" panose="02020603050405020304" pitchFamily="18" charset="0"/>
                <a:cs typeface="Times New Roman" panose="02020603050405020304" pitchFamily="18" charset="0"/>
                <a:sym typeface="Wingdings" pitchFamily="2" charset="2"/>
              </a:rPr>
              <a:t> 4-5 gaps of 250 µm each can provide 100 </a:t>
            </a:r>
            <a:r>
              <a:rPr lang="en-US" sz="1600" dirty="0" err="1">
                <a:latin typeface="Times New Roman" panose="02020603050405020304" pitchFamily="18" charset="0"/>
                <a:cs typeface="Times New Roman" panose="02020603050405020304" pitchFamily="18" charset="0"/>
                <a:sym typeface="Wingdings" pitchFamily="2" charset="2"/>
              </a:rPr>
              <a:t>ps</a:t>
            </a:r>
            <a:r>
              <a:rPr lang="en-US" sz="1600" dirty="0">
                <a:latin typeface="Times New Roman" panose="02020603050405020304" pitchFamily="18" charset="0"/>
                <a:cs typeface="Times New Roman" panose="02020603050405020304" pitchFamily="18" charset="0"/>
                <a:sym typeface="Wingdings" pitchFamily="2" charset="2"/>
              </a:rPr>
              <a:t> </a:t>
            </a:r>
            <a:r>
              <a:rPr lang="en-US" sz="1600" dirty="0" err="1">
                <a:latin typeface="Times New Roman" panose="02020603050405020304" pitchFamily="18" charset="0"/>
                <a:cs typeface="Times New Roman" panose="02020603050405020304" pitchFamily="18" charset="0"/>
                <a:sym typeface="Wingdings" pitchFamily="2" charset="2"/>
              </a:rPr>
              <a:t>tim</a:t>
            </a:r>
            <a:r>
              <a:rPr lang="en-US" sz="1600" dirty="0">
                <a:latin typeface="Times New Roman" panose="02020603050405020304" pitchFamily="18" charset="0"/>
                <a:cs typeface="Times New Roman" panose="02020603050405020304" pitchFamily="18" charset="0"/>
                <a:sym typeface="Wingdings" pitchFamily="2" charset="2"/>
              </a:rPr>
              <a:t> resolution</a:t>
            </a:r>
            <a:endParaRPr lang="en-US" sz="1600" dirty="0">
              <a:latin typeface="Times New Roman" panose="02020603050405020304" pitchFamily="18" charset="0"/>
              <a:cs typeface="Times New Roman" panose="02020603050405020304" pitchFamily="18" charset="0"/>
            </a:endParaRPr>
          </a:p>
        </p:txBody>
      </p:sp>
      <p:pic>
        <p:nvPicPr>
          <p:cNvPr id="13" name="Image 12" descr="Capture d’écran 2016-09-25 à 11.58.57.png">
            <a:extLst>
              <a:ext uri="{FF2B5EF4-FFF2-40B4-BE49-F238E27FC236}">
                <a16:creationId xmlns:a16="http://schemas.microsoft.com/office/drawing/2014/main" id="{F97265D1-23A1-C445-ABA6-74A88D107F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7118" y="477722"/>
            <a:ext cx="1783946" cy="1243502"/>
          </a:xfrm>
          <a:prstGeom prst="rect">
            <a:avLst/>
          </a:prstGeom>
        </p:spPr>
      </p:pic>
      <p:pic>
        <p:nvPicPr>
          <p:cNvPr id="14" name="Image 4" descr="Capture d’écran 2016-05-29 à 17.34.37.png">
            <a:extLst>
              <a:ext uri="{FF2B5EF4-FFF2-40B4-BE49-F238E27FC236}">
                <a16:creationId xmlns:a16="http://schemas.microsoft.com/office/drawing/2014/main" id="{5B498FA0-43EF-0B4B-926B-8FD24FB1A4A2}"/>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25738" y="1925713"/>
            <a:ext cx="3818262" cy="1905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ZoneTexte 2">
            <a:extLst>
              <a:ext uri="{FF2B5EF4-FFF2-40B4-BE49-F238E27FC236}">
                <a16:creationId xmlns:a16="http://schemas.microsoft.com/office/drawing/2014/main" id="{69DED176-1A10-A584-4673-B25548B28137}"/>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1218797878"/>
      </p:ext>
    </p:extLst>
  </p:cSld>
  <p:clrMapOvr>
    <a:masterClrMapping/>
  </p:clrMapOvr>
  <mc:AlternateContent xmlns:mc="http://schemas.openxmlformats.org/markup-compatibility/2006" xmlns:p14="http://schemas.microsoft.com/office/powerpoint/2010/main">
    <mc:Choice Requires="p14">
      <p:transition spd="slow" p14:dur="2000" advTm="57884"/>
    </mc:Choice>
    <mc:Fallback xmlns="">
      <p:transition spd="slow" advTm="5788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29380C1-D0D3-B6EA-8A97-E76EB9D34A97}"/>
              </a:ext>
            </a:extLst>
          </p:cNvPr>
          <p:cNvSpPr txBox="1"/>
          <p:nvPr/>
        </p:nvSpPr>
        <p:spPr>
          <a:xfrm>
            <a:off x="281887" y="1027943"/>
            <a:ext cx="8757182" cy="1938992"/>
          </a:xfrm>
          <a:prstGeom prst="rect">
            <a:avLst/>
          </a:prstGeom>
          <a:noFill/>
        </p:spPr>
        <p:txBody>
          <a:bodyPr wrap="square" rtlCol="0">
            <a:spAutoFit/>
          </a:bodyPr>
          <a:lstStyle/>
          <a:p>
            <a:r>
              <a:rPr lang="en-GB" sz="1500" dirty="0"/>
              <a:t>Using </a:t>
            </a:r>
            <a:r>
              <a:rPr lang="en-GB" sz="1500" b="1" dirty="0">
                <a:solidFill>
                  <a:srgbClr val="0070C0"/>
                </a:solidFill>
              </a:rPr>
              <a:t>spacers/washers </a:t>
            </a:r>
            <a:r>
              <a:rPr lang="en-GB" sz="1500" dirty="0"/>
              <a:t>as done in single gap RPC is highly desired  but unfortunately  round spacers  of a few mm with thickness between 200 and 400 µm are not available.</a:t>
            </a:r>
          </a:p>
          <a:p>
            <a:endParaRPr lang="en-GB" sz="1500" dirty="0"/>
          </a:p>
          <a:p>
            <a:r>
              <a:rPr lang="en-GB" sz="1500" dirty="0"/>
              <a:t>The only way to overcome this difficulty is to fabricate the spacers oneself but how</a:t>
            </a:r>
            <a:r>
              <a:rPr lang="en-GB" sz="1500" baseline="30000" dirty="0"/>
              <a:t>*</a:t>
            </a:r>
            <a:r>
              <a:rPr lang="en-GB" sz="1500" dirty="0"/>
              <a:t>? </a:t>
            </a:r>
          </a:p>
          <a:p>
            <a:endParaRPr lang="en-GB" sz="1500" dirty="0"/>
          </a:p>
          <a:p>
            <a:pPr marL="214313" indent="-214313">
              <a:buFont typeface="Wingdings" pitchFamily="2" charset="2"/>
              <a:buChar char="v"/>
            </a:pPr>
            <a:r>
              <a:rPr lang="en-GB" sz="1500" dirty="0"/>
              <a:t> Mylar  foil:  many thickness possibilities. At CERN there are three: 50, 100 and 175 µm</a:t>
            </a:r>
          </a:p>
          <a:p>
            <a:pPr marL="214313" indent="-214313">
              <a:buFont typeface="Wingdings" pitchFamily="2" charset="2"/>
              <a:buChar char="v"/>
            </a:pPr>
            <a:r>
              <a:rPr lang="en-GB" sz="1500" dirty="0"/>
              <a:t> Double face tape</a:t>
            </a:r>
          </a:p>
          <a:p>
            <a:endParaRPr lang="en-GB" sz="1500" dirty="0"/>
          </a:p>
        </p:txBody>
      </p:sp>
      <p:pic>
        <p:nvPicPr>
          <p:cNvPr id="5" name="Image 4">
            <a:extLst>
              <a:ext uri="{FF2B5EF4-FFF2-40B4-BE49-F238E27FC236}">
                <a16:creationId xmlns:a16="http://schemas.microsoft.com/office/drawing/2014/main" id="{82D3A311-6650-4E00-E943-2FAC5E5B5C4C}"/>
              </a:ext>
            </a:extLst>
          </p:cNvPr>
          <p:cNvPicPr>
            <a:picLocks noChangeAspect="1"/>
          </p:cNvPicPr>
          <p:nvPr/>
        </p:nvPicPr>
        <p:blipFill>
          <a:blip r:embed="rId2"/>
          <a:stretch>
            <a:fillRect/>
          </a:stretch>
        </p:blipFill>
        <p:spPr>
          <a:xfrm>
            <a:off x="5847836" y="2604312"/>
            <a:ext cx="2780270" cy="3012211"/>
          </a:xfrm>
          <a:prstGeom prst="rect">
            <a:avLst/>
          </a:prstGeom>
        </p:spPr>
      </p:pic>
      <p:grpSp>
        <p:nvGrpSpPr>
          <p:cNvPr id="16" name="Groupe 15">
            <a:extLst>
              <a:ext uri="{FF2B5EF4-FFF2-40B4-BE49-F238E27FC236}">
                <a16:creationId xmlns:a16="http://schemas.microsoft.com/office/drawing/2014/main" id="{A5A67E93-BCCB-05E0-4CB5-13AAD223E2AC}"/>
              </a:ext>
            </a:extLst>
          </p:cNvPr>
          <p:cNvGrpSpPr/>
          <p:nvPr/>
        </p:nvGrpSpPr>
        <p:grpSpPr>
          <a:xfrm>
            <a:off x="598962" y="3299327"/>
            <a:ext cx="3441355" cy="555529"/>
            <a:chOff x="790832" y="3429000"/>
            <a:chExt cx="4588473" cy="740705"/>
          </a:xfrm>
        </p:grpSpPr>
        <p:grpSp>
          <p:nvGrpSpPr>
            <p:cNvPr id="12" name="Groupe 11">
              <a:extLst>
                <a:ext uri="{FF2B5EF4-FFF2-40B4-BE49-F238E27FC236}">
                  <a16:creationId xmlns:a16="http://schemas.microsoft.com/office/drawing/2014/main" id="{EDDE41E8-C262-B54E-2F8E-F8B3C3BC8DDF}"/>
                </a:ext>
              </a:extLst>
            </p:cNvPr>
            <p:cNvGrpSpPr/>
            <p:nvPr/>
          </p:nvGrpSpPr>
          <p:grpSpPr>
            <a:xfrm>
              <a:off x="790832" y="3429000"/>
              <a:ext cx="4588473" cy="438665"/>
              <a:chOff x="790832" y="3429000"/>
              <a:chExt cx="4588473" cy="438665"/>
            </a:xfrm>
          </p:grpSpPr>
          <p:sp>
            <p:nvSpPr>
              <p:cNvPr id="6" name="Rectangle 5">
                <a:extLst>
                  <a:ext uri="{FF2B5EF4-FFF2-40B4-BE49-F238E27FC236}">
                    <a16:creationId xmlns:a16="http://schemas.microsoft.com/office/drawing/2014/main" id="{217BA11E-0B1D-5497-5D11-E01D7AC2D203}"/>
                  </a:ext>
                </a:extLst>
              </p:cNvPr>
              <p:cNvSpPr/>
              <p:nvPr/>
            </p:nvSpPr>
            <p:spPr>
              <a:xfrm>
                <a:off x="790832" y="3429000"/>
                <a:ext cx="4572000" cy="27802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Rectangle 6">
                <a:extLst>
                  <a:ext uri="{FF2B5EF4-FFF2-40B4-BE49-F238E27FC236}">
                    <a16:creationId xmlns:a16="http://schemas.microsoft.com/office/drawing/2014/main" id="{BD7DDF53-1AE7-8BF0-BE0B-A89D1DE3573C}"/>
                  </a:ext>
                </a:extLst>
              </p:cNvPr>
              <p:cNvSpPr/>
              <p:nvPr/>
            </p:nvSpPr>
            <p:spPr>
              <a:xfrm>
                <a:off x="807305" y="3729684"/>
                <a:ext cx="4572000" cy="137981"/>
              </a:xfrm>
              <a:prstGeom prst="rect">
                <a:avLst/>
              </a:prstGeom>
              <a:pattFill prst="diag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8" name="Rectangle 7">
              <a:extLst>
                <a:ext uri="{FF2B5EF4-FFF2-40B4-BE49-F238E27FC236}">
                  <a16:creationId xmlns:a16="http://schemas.microsoft.com/office/drawing/2014/main" id="{D1F06EA3-D5AC-92DD-F231-2F00685AC88D}"/>
                </a:ext>
              </a:extLst>
            </p:cNvPr>
            <p:cNvSpPr/>
            <p:nvPr/>
          </p:nvSpPr>
          <p:spPr>
            <a:xfrm>
              <a:off x="807305" y="3891678"/>
              <a:ext cx="4572000" cy="27802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29" name="Groupe 28">
            <a:extLst>
              <a:ext uri="{FF2B5EF4-FFF2-40B4-BE49-F238E27FC236}">
                <a16:creationId xmlns:a16="http://schemas.microsoft.com/office/drawing/2014/main" id="{4C6C8EFA-B7A6-EB0B-320B-A8E8FED152D9}"/>
              </a:ext>
            </a:extLst>
          </p:cNvPr>
          <p:cNvGrpSpPr/>
          <p:nvPr/>
        </p:nvGrpSpPr>
        <p:grpSpPr>
          <a:xfrm>
            <a:off x="586607" y="4339274"/>
            <a:ext cx="3442467" cy="913474"/>
            <a:chOff x="775960" y="5103911"/>
            <a:chExt cx="4589956" cy="1217965"/>
          </a:xfrm>
        </p:grpSpPr>
        <p:grpSp>
          <p:nvGrpSpPr>
            <p:cNvPr id="13" name="Groupe 12">
              <a:extLst>
                <a:ext uri="{FF2B5EF4-FFF2-40B4-BE49-F238E27FC236}">
                  <a16:creationId xmlns:a16="http://schemas.microsoft.com/office/drawing/2014/main" id="{899A3B82-3794-2822-7AB4-657DF6EFBFB2}"/>
                </a:ext>
              </a:extLst>
            </p:cNvPr>
            <p:cNvGrpSpPr/>
            <p:nvPr/>
          </p:nvGrpSpPr>
          <p:grpSpPr>
            <a:xfrm rot="10800000">
              <a:off x="777443" y="5883211"/>
              <a:ext cx="4588473" cy="438665"/>
              <a:chOff x="790832" y="3429000"/>
              <a:chExt cx="4588473" cy="438665"/>
            </a:xfrm>
          </p:grpSpPr>
          <p:sp>
            <p:nvSpPr>
              <p:cNvPr id="14" name="Rectangle 13">
                <a:extLst>
                  <a:ext uri="{FF2B5EF4-FFF2-40B4-BE49-F238E27FC236}">
                    <a16:creationId xmlns:a16="http://schemas.microsoft.com/office/drawing/2014/main" id="{E1F0D651-25EB-F997-4E3A-1EB92F8E97D3}"/>
                  </a:ext>
                </a:extLst>
              </p:cNvPr>
              <p:cNvSpPr/>
              <p:nvPr/>
            </p:nvSpPr>
            <p:spPr>
              <a:xfrm>
                <a:off x="790832" y="3429000"/>
                <a:ext cx="4572000" cy="27802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Rectangle 14">
                <a:extLst>
                  <a:ext uri="{FF2B5EF4-FFF2-40B4-BE49-F238E27FC236}">
                    <a16:creationId xmlns:a16="http://schemas.microsoft.com/office/drawing/2014/main" id="{E1185AFE-5EE3-80BF-52EA-F211068B8A2C}"/>
                  </a:ext>
                </a:extLst>
              </p:cNvPr>
              <p:cNvSpPr/>
              <p:nvPr/>
            </p:nvSpPr>
            <p:spPr>
              <a:xfrm>
                <a:off x="807305" y="3729684"/>
                <a:ext cx="4572000" cy="137981"/>
              </a:xfrm>
              <a:prstGeom prst="rect">
                <a:avLst/>
              </a:prstGeom>
              <a:pattFill prst="diag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nvGrpSpPr>
            <p:cNvPr id="17" name="Groupe 16">
              <a:extLst>
                <a:ext uri="{FF2B5EF4-FFF2-40B4-BE49-F238E27FC236}">
                  <a16:creationId xmlns:a16="http://schemas.microsoft.com/office/drawing/2014/main" id="{9C88D6DC-8E82-4AE7-4A55-6284EDAD8391}"/>
                </a:ext>
              </a:extLst>
            </p:cNvPr>
            <p:cNvGrpSpPr/>
            <p:nvPr/>
          </p:nvGrpSpPr>
          <p:grpSpPr>
            <a:xfrm>
              <a:off x="775960" y="5103911"/>
              <a:ext cx="4588473" cy="740705"/>
              <a:chOff x="790832" y="3429000"/>
              <a:chExt cx="4588473" cy="740705"/>
            </a:xfrm>
          </p:grpSpPr>
          <p:grpSp>
            <p:nvGrpSpPr>
              <p:cNvPr id="18" name="Groupe 17">
                <a:extLst>
                  <a:ext uri="{FF2B5EF4-FFF2-40B4-BE49-F238E27FC236}">
                    <a16:creationId xmlns:a16="http://schemas.microsoft.com/office/drawing/2014/main" id="{6CF34E95-31D4-BF34-3F6D-C658A87AA8DA}"/>
                  </a:ext>
                </a:extLst>
              </p:cNvPr>
              <p:cNvGrpSpPr/>
              <p:nvPr/>
            </p:nvGrpSpPr>
            <p:grpSpPr>
              <a:xfrm>
                <a:off x="790832" y="3429000"/>
                <a:ext cx="4588473" cy="438665"/>
                <a:chOff x="790832" y="3429000"/>
                <a:chExt cx="4588473" cy="438665"/>
              </a:xfrm>
            </p:grpSpPr>
            <p:sp>
              <p:nvSpPr>
                <p:cNvPr id="20" name="Rectangle 19">
                  <a:extLst>
                    <a:ext uri="{FF2B5EF4-FFF2-40B4-BE49-F238E27FC236}">
                      <a16:creationId xmlns:a16="http://schemas.microsoft.com/office/drawing/2014/main" id="{E7447B06-AA8E-9D27-B1DC-D78634100D94}"/>
                    </a:ext>
                  </a:extLst>
                </p:cNvPr>
                <p:cNvSpPr/>
                <p:nvPr/>
              </p:nvSpPr>
              <p:spPr>
                <a:xfrm>
                  <a:off x="790832" y="3429000"/>
                  <a:ext cx="4572000" cy="278027"/>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Rectangle 20">
                  <a:extLst>
                    <a:ext uri="{FF2B5EF4-FFF2-40B4-BE49-F238E27FC236}">
                      <a16:creationId xmlns:a16="http://schemas.microsoft.com/office/drawing/2014/main" id="{B1E2BE7C-9A49-B227-402C-60280879E62B}"/>
                    </a:ext>
                  </a:extLst>
                </p:cNvPr>
                <p:cNvSpPr/>
                <p:nvPr/>
              </p:nvSpPr>
              <p:spPr>
                <a:xfrm>
                  <a:off x="807305" y="3729684"/>
                  <a:ext cx="4572000" cy="137981"/>
                </a:xfrm>
                <a:prstGeom prst="rect">
                  <a:avLst/>
                </a:prstGeom>
                <a:pattFill prst="diagBrick">
                  <a:fgClr>
                    <a:schemeClr val="accent1"/>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9" name="Rectangle 18">
                <a:extLst>
                  <a:ext uri="{FF2B5EF4-FFF2-40B4-BE49-F238E27FC236}">
                    <a16:creationId xmlns:a16="http://schemas.microsoft.com/office/drawing/2014/main" id="{4759A2B4-C690-33DE-77B2-7356F9AD9E97}"/>
                  </a:ext>
                </a:extLst>
              </p:cNvPr>
              <p:cNvSpPr/>
              <p:nvPr/>
            </p:nvSpPr>
            <p:spPr>
              <a:xfrm>
                <a:off x="807305" y="3891678"/>
                <a:ext cx="4572000" cy="278027"/>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350"/>
              </a:p>
            </p:txBody>
          </p:sp>
        </p:grpSp>
      </p:grpSp>
      <p:grpSp>
        <p:nvGrpSpPr>
          <p:cNvPr id="30" name="Groupe 29">
            <a:extLst>
              <a:ext uri="{FF2B5EF4-FFF2-40B4-BE49-F238E27FC236}">
                <a16:creationId xmlns:a16="http://schemas.microsoft.com/office/drawing/2014/main" id="{B31F51CD-7F22-97EB-E898-B151DCC5E972}"/>
              </a:ext>
            </a:extLst>
          </p:cNvPr>
          <p:cNvGrpSpPr/>
          <p:nvPr/>
        </p:nvGrpSpPr>
        <p:grpSpPr>
          <a:xfrm>
            <a:off x="4168089" y="4136767"/>
            <a:ext cx="772300" cy="1235979"/>
            <a:chOff x="5406073" y="4946512"/>
            <a:chExt cx="1029733" cy="1647971"/>
          </a:xfrm>
        </p:grpSpPr>
        <p:sp>
          <p:nvSpPr>
            <p:cNvPr id="9" name="ZoneTexte 8">
              <a:extLst>
                <a:ext uri="{FF2B5EF4-FFF2-40B4-BE49-F238E27FC236}">
                  <a16:creationId xmlns:a16="http://schemas.microsoft.com/office/drawing/2014/main" id="{3D77A391-8D02-9F80-7861-090144A711BE}"/>
                </a:ext>
              </a:extLst>
            </p:cNvPr>
            <p:cNvSpPr txBox="1"/>
            <p:nvPr/>
          </p:nvSpPr>
          <p:spPr>
            <a:xfrm>
              <a:off x="5434908" y="6194374"/>
              <a:ext cx="1000898" cy="400109"/>
            </a:xfrm>
            <a:prstGeom prst="rect">
              <a:avLst/>
            </a:prstGeom>
            <a:noFill/>
          </p:spPr>
          <p:txBody>
            <a:bodyPr wrap="square" rtlCol="0">
              <a:spAutoFit/>
            </a:bodyPr>
            <a:lstStyle/>
            <a:p>
              <a:r>
                <a:rPr lang="en-GB" sz="1350" dirty="0"/>
                <a:t>paper</a:t>
              </a:r>
            </a:p>
          </p:txBody>
        </p:sp>
        <p:sp>
          <p:nvSpPr>
            <p:cNvPr id="22" name="ZoneTexte 21">
              <a:extLst>
                <a:ext uri="{FF2B5EF4-FFF2-40B4-BE49-F238E27FC236}">
                  <a16:creationId xmlns:a16="http://schemas.microsoft.com/office/drawing/2014/main" id="{3B1EA6BF-98AC-3395-D254-D5E9751D7620}"/>
                </a:ext>
              </a:extLst>
            </p:cNvPr>
            <p:cNvSpPr txBox="1"/>
            <p:nvPr/>
          </p:nvSpPr>
          <p:spPr>
            <a:xfrm>
              <a:off x="5414309" y="4946512"/>
              <a:ext cx="1000898" cy="400109"/>
            </a:xfrm>
            <a:prstGeom prst="rect">
              <a:avLst/>
            </a:prstGeom>
            <a:noFill/>
          </p:spPr>
          <p:txBody>
            <a:bodyPr wrap="square" rtlCol="0">
              <a:spAutoFit/>
            </a:bodyPr>
            <a:lstStyle/>
            <a:p>
              <a:r>
                <a:rPr lang="en-GB" sz="1350" dirty="0"/>
                <a:t>paper</a:t>
              </a:r>
            </a:p>
          </p:txBody>
        </p:sp>
        <p:sp>
          <p:nvSpPr>
            <p:cNvPr id="23" name="ZoneTexte 22">
              <a:extLst>
                <a:ext uri="{FF2B5EF4-FFF2-40B4-BE49-F238E27FC236}">
                  <a16:creationId xmlns:a16="http://schemas.microsoft.com/office/drawing/2014/main" id="{FFB92CE0-EFCE-7FED-C9F2-E6793ADC8E83}"/>
                </a:ext>
              </a:extLst>
            </p:cNvPr>
            <p:cNvSpPr txBox="1"/>
            <p:nvPr/>
          </p:nvSpPr>
          <p:spPr>
            <a:xfrm>
              <a:off x="5457558" y="5282358"/>
              <a:ext cx="617838" cy="677108"/>
            </a:xfrm>
            <a:prstGeom prst="rect">
              <a:avLst/>
            </a:prstGeom>
            <a:noFill/>
          </p:spPr>
          <p:txBody>
            <a:bodyPr wrap="square" rtlCol="0">
              <a:spAutoFit/>
            </a:bodyPr>
            <a:lstStyle/>
            <a:p>
              <a:r>
                <a:rPr lang="en-GB" sz="1350" dirty="0"/>
                <a:t>glue</a:t>
              </a:r>
            </a:p>
          </p:txBody>
        </p:sp>
        <p:sp>
          <p:nvSpPr>
            <p:cNvPr id="24" name="ZoneTexte 23">
              <a:extLst>
                <a:ext uri="{FF2B5EF4-FFF2-40B4-BE49-F238E27FC236}">
                  <a16:creationId xmlns:a16="http://schemas.microsoft.com/office/drawing/2014/main" id="{6C887DBE-E3E3-EE67-9C5A-00E0A2F46254}"/>
                </a:ext>
              </a:extLst>
            </p:cNvPr>
            <p:cNvSpPr txBox="1"/>
            <p:nvPr/>
          </p:nvSpPr>
          <p:spPr>
            <a:xfrm>
              <a:off x="5406073" y="5593666"/>
              <a:ext cx="854676" cy="400109"/>
            </a:xfrm>
            <a:prstGeom prst="rect">
              <a:avLst/>
            </a:prstGeom>
            <a:noFill/>
          </p:spPr>
          <p:txBody>
            <a:bodyPr wrap="square" rtlCol="0">
              <a:spAutoFit/>
            </a:bodyPr>
            <a:lstStyle/>
            <a:p>
              <a:r>
                <a:rPr lang="en-GB" sz="1350" dirty="0"/>
                <a:t>Mylar</a:t>
              </a:r>
            </a:p>
          </p:txBody>
        </p:sp>
        <p:sp>
          <p:nvSpPr>
            <p:cNvPr id="25" name="ZoneTexte 24">
              <a:extLst>
                <a:ext uri="{FF2B5EF4-FFF2-40B4-BE49-F238E27FC236}">
                  <a16:creationId xmlns:a16="http://schemas.microsoft.com/office/drawing/2014/main" id="{36641A8A-3EE5-9B64-82F3-B33F9AFF9F2A}"/>
                </a:ext>
              </a:extLst>
            </p:cNvPr>
            <p:cNvSpPr txBox="1"/>
            <p:nvPr/>
          </p:nvSpPr>
          <p:spPr>
            <a:xfrm>
              <a:off x="5474032" y="5891963"/>
              <a:ext cx="617838" cy="677108"/>
            </a:xfrm>
            <a:prstGeom prst="rect">
              <a:avLst/>
            </a:prstGeom>
            <a:noFill/>
          </p:spPr>
          <p:txBody>
            <a:bodyPr wrap="square" rtlCol="0">
              <a:spAutoFit/>
            </a:bodyPr>
            <a:lstStyle/>
            <a:p>
              <a:r>
                <a:rPr lang="en-GB" sz="1350" dirty="0"/>
                <a:t>glue</a:t>
              </a:r>
            </a:p>
          </p:txBody>
        </p:sp>
      </p:grpSp>
      <p:grpSp>
        <p:nvGrpSpPr>
          <p:cNvPr id="31" name="Groupe 30">
            <a:extLst>
              <a:ext uri="{FF2B5EF4-FFF2-40B4-BE49-F238E27FC236}">
                <a16:creationId xmlns:a16="http://schemas.microsoft.com/office/drawing/2014/main" id="{E3B389D9-AFCB-1356-B30F-A1F904185159}"/>
              </a:ext>
            </a:extLst>
          </p:cNvPr>
          <p:cNvGrpSpPr/>
          <p:nvPr/>
        </p:nvGrpSpPr>
        <p:grpSpPr>
          <a:xfrm>
            <a:off x="4202455" y="3199877"/>
            <a:ext cx="750674" cy="753129"/>
            <a:chOff x="5619238" y="3364843"/>
            <a:chExt cx="1000898" cy="1004171"/>
          </a:xfrm>
        </p:grpSpPr>
        <p:sp>
          <p:nvSpPr>
            <p:cNvPr id="10" name="ZoneTexte 9">
              <a:extLst>
                <a:ext uri="{FF2B5EF4-FFF2-40B4-BE49-F238E27FC236}">
                  <a16:creationId xmlns:a16="http://schemas.microsoft.com/office/drawing/2014/main" id="{8D3B223B-B5D1-E51D-5494-491D13D8BEB0}"/>
                </a:ext>
              </a:extLst>
            </p:cNvPr>
            <p:cNvSpPr txBox="1"/>
            <p:nvPr/>
          </p:nvSpPr>
          <p:spPr>
            <a:xfrm>
              <a:off x="5671751" y="3632884"/>
              <a:ext cx="617838" cy="677108"/>
            </a:xfrm>
            <a:prstGeom prst="rect">
              <a:avLst/>
            </a:prstGeom>
            <a:noFill/>
          </p:spPr>
          <p:txBody>
            <a:bodyPr wrap="square" rtlCol="0">
              <a:spAutoFit/>
            </a:bodyPr>
            <a:lstStyle/>
            <a:p>
              <a:r>
                <a:rPr lang="en-GB" sz="1350" dirty="0"/>
                <a:t>glue</a:t>
              </a:r>
            </a:p>
          </p:txBody>
        </p:sp>
        <p:sp>
          <p:nvSpPr>
            <p:cNvPr id="11" name="ZoneTexte 10">
              <a:extLst>
                <a:ext uri="{FF2B5EF4-FFF2-40B4-BE49-F238E27FC236}">
                  <a16:creationId xmlns:a16="http://schemas.microsoft.com/office/drawing/2014/main" id="{68647818-8304-A744-943D-1152F6B38EA0}"/>
                </a:ext>
              </a:extLst>
            </p:cNvPr>
            <p:cNvSpPr txBox="1"/>
            <p:nvPr/>
          </p:nvSpPr>
          <p:spPr>
            <a:xfrm>
              <a:off x="5644981" y="3968905"/>
              <a:ext cx="854675" cy="400109"/>
            </a:xfrm>
            <a:prstGeom prst="rect">
              <a:avLst/>
            </a:prstGeom>
            <a:noFill/>
          </p:spPr>
          <p:txBody>
            <a:bodyPr wrap="square" rtlCol="0">
              <a:spAutoFit/>
            </a:bodyPr>
            <a:lstStyle/>
            <a:p>
              <a:r>
                <a:rPr lang="en-GB" sz="1350" dirty="0"/>
                <a:t>Mylar</a:t>
              </a:r>
            </a:p>
          </p:txBody>
        </p:sp>
        <p:sp>
          <p:nvSpPr>
            <p:cNvPr id="26" name="ZoneTexte 25">
              <a:extLst>
                <a:ext uri="{FF2B5EF4-FFF2-40B4-BE49-F238E27FC236}">
                  <a16:creationId xmlns:a16="http://schemas.microsoft.com/office/drawing/2014/main" id="{9845115B-BE40-1429-06AA-C4FC98A0E9F4}"/>
                </a:ext>
              </a:extLst>
            </p:cNvPr>
            <p:cNvSpPr txBox="1"/>
            <p:nvPr/>
          </p:nvSpPr>
          <p:spPr>
            <a:xfrm>
              <a:off x="5619238" y="3364843"/>
              <a:ext cx="1000898" cy="400109"/>
            </a:xfrm>
            <a:prstGeom prst="rect">
              <a:avLst/>
            </a:prstGeom>
            <a:noFill/>
          </p:spPr>
          <p:txBody>
            <a:bodyPr wrap="square" rtlCol="0">
              <a:spAutoFit/>
            </a:bodyPr>
            <a:lstStyle/>
            <a:p>
              <a:r>
                <a:rPr lang="en-GB" sz="1350" dirty="0"/>
                <a:t>paper</a:t>
              </a:r>
            </a:p>
          </p:txBody>
        </p:sp>
      </p:grpSp>
      <p:sp>
        <p:nvSpPr>
          <p:cNvPr id="28" name="ZoneTexte 27">
            <a:extLst>
              <a:ext uri="{FF2B5EF4-FFF2-40B4-BE49-F238E27FC236}">
                <a16:creationId xmlns:a16="http://schemas.microsoft.com/office/drawing/2014/main" id="{6E6DC98B-76C2-A2CA-FDC6-28C8E7B3B17B}"/>
              </a:ext>
            </a:extLst>
          </p:cNvPr>
          <p:cNvSpPr txBox="1"/>
          <p:nvPr/>
        </p:nvSpPr>
        <p:spPr>
          <a:xfrm>
            <a:off x="281065" y="5671994"/>
            <a:ext cx="8758004" cy="300082"/>
          </a:xfrm>
          <a:prstGeom prst="rect">
            <a:avLst/>
          </a:prstGeom>
          <a:noFill/>
        </p:spPr>
        <p:txBody>
          <a:bodyPr wrap="square" rtlCol="0">
            <a:spAutoFit/>
          </a:bodyPr>
          <a:lstStyle/>
          <a:p>
            <a:r>
              <a:rPr lang="en-GB" sz="1350" i="1" dirty="0">
                <a:solidFill>
                  <a:srgbClr val="7030A0"/>
                </a:solidFill>
              </a:rPr>
              <a:t>* I got the idea during the installation of a closet at home by using the spot provided to hide the screw’s holes </a:t>
            </a:r>
          </a:p>
        </p:txBody>
      </p:sp>
    </p:spTree>
    <p:extLst>
      <p:ext uri="{BB962C8B-B14F-4D97-AF65-F5344CB8AC3E}">
        <p14:creationId xmlns:p14="http://schemas.microsoft.com/office/powerpoint/2010/main" val="1596520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CAE5243-C593-AA8C-AF20-2C246BBA7013}"/>
              </a:ext>
            </a:extLst>
          </p:cNvPr>
          <p:cNvPicPr>
            <a:picLocks noChangeAspect="1"/>
          </p:cNvPicPr>
          <p:nvPr/>
        </p:nvPicPr>
        <p:blipFill>
          <a:blip r:embed="rId2"/>
          <a:stretch>
            <a:fillRect/>
          </a:stretch>
        </p:blipFill>
        <p:spPr>
          <a:xfrm>
            <a:off x="476765" y="2005385"/>
            <a:ext cx="2998573" cy="2239257"/>
          </a:xfrm>
          <a:prstGeom prst="rect">
            <a:avLst/>
          </a:prstGeom>
        </p:spPr>
      </p:pic>
      <p:pic>
        <p:nvPicPr>
          <p:cNvPr id="5" name="Image 4">
            <a:extLst>
              <a:ext uri="{FF2B5EF4-FFF2-40B4-BE49-F238E27FC236}">
                <a16:creationId xmlns:a16="http://schemas.microsoft.com/office/drawing/2014/main" id="{000B48A2-F0C2-DBAA-B0A9-4F0A0BF0D38D}"/>
              </a:ext>
            </a:extLst>
          </p:cNvPr>
          <p:cNvPicPr>
            <a:picLocks noChangeAspect="1"/>
          </p:cNvPicPr>
          <p:nvPr/>
        </p:nvPicPr>
        <p:blipFill>
          <a:blip r:embed="rId3"/>
          <a:stretch>
            <a:fillRect/>
          </a:stretch>
        </p:blipFill>
        <p:spPr>
          <a:xfrm rot="5400000">
            <a:off x="6623575" y="1469103"/>
            <a:ext cx="1450778" cy="3311822"/>
          </a:xfrm>
          <a:prstGeom prst="rect">
            <a:avLst/>
          </a:prstGeom>
        </p:spPr>
      </p:pic>
      <p:pic>
        <p:nvPicPr>
          <p:cNvPr id="7" name="Image 6">
            <a:extLst>
              <a:ext uri="{FF2B5EF4-FFF2-40B4-BE49-F238E27FC236}">
                <a16:creationId xmlns:a16="http://schemas.microsoft.com/office/drawing/2014/main" id="{2F811C3B-786C-F022-B735-067CA0ED64BF}"/>
              </a:ext>
            </a:extLst>
          </p:cNvPr>
          <p:cNvPicPr>
            <a:picLocks noChangeAspect="1"/>
          </p:cNvPicPr>
          <p:nvPr/>
        </p:nvPicPr>
        <p:blipFill>
          <a:blip r:embed="rId4"/>
          <a:stretch>
            <a:fillRect/>
          </a:stretch>
        </p:blipFill>
        <p:spPr>
          <a:xfrm>
            <a:off x="3807925" y="2012552"/>
            <a:ext cx="1725827" cy="2232090"/>
          </a:xfrm>
          <a:prstGeom prst="rect">
            <a:avLst/>
          </a:prstGeom>
        </p:spPr>
      </p:pic>
      <p:sp>
        <p:nvSpPr>
          <p:cNvPr id="8" name="ZoneTexte 7">
            <a:extLst>
              <a:ext uri="{FF2B5EF4-FFF2-40B4-BE49-F238E27FC236}">
                <a16:creationId xmlns:a16="http://schemas.microsoft.com/office/drawing/2014/main" id="{B98F75DD-FF14-3C3C-738F-40F137D1759D}"/>
              </a:ext>
            </a:extLst>
          </p:cNvPr>
          <p:cNvSpPr txBox="1"/>
          <p:nvPr/>
        </p:nvSpPr>
        <p:spPr>
          <a:xfrm>
            <a:off x="585983" y="4702575"/>
            <a:ext cx="2450892" cy="323165"/>
          </a:xfrm>
          <a:prstGeom prst="rect">
            <a:avLst/>
          </a:prstGeom>
          <a:noFill/>
        </p:spPr>
        <p:txBody>
          <a:bodyPr wrap="square" rtlCol="0">
            <a:spAutoFit/>
          </a:bodyPr>
          <a:lstStyle/>
          <a:p>
            <a:r>
              <a:rPr lang="en-GB" sz="1500" dirty="0"/>
              <a:t>    Production apparatus</a:t>
            </a:r>
          </a:p>
        </p:txBody>
      </p:sp>
      <p:sp>
        <p:nvSpPr>
          <p:cNvPr id="9" name="ZoneTexte 8">
            <a:extLst>
              <a:ext uri="{FF2B5EF4-FFF2-40B4-BE49-F238E27FC236}">
                <a16:creationId xmlns:a16="http://schemas.microsoft.com/office/drawing/2014/main" id="{E16007D4-FBFC-C389-5A1E-012030672A04}"/>
              </a:ext>
            </a:extLst>
          </p:cNvPr>
          <p:cNvSpPr txBox="1"/>
          <p:nvPr/>
        </p:nvSpPr>
        <p:spPr>
          <a:xfrm>
            <a:off x="3475337" y="1104587"/>
            <a:ext cx="2217716" cy="369332"/>
          </a:xfrm>
          <a:prstGeom prst="rect">
            <a:avLst/>
          </a:prstGeom>
          <a:noFill/>
        </p:spPr>
        <p:txBody>
          <a:bodyPr wrap="square" rtlCol="0">
            <a:spAutoFit/>
          </a:bodyPr>
          <a:lstStyle/>
          <a:p>
            <a:r>
              <a:rPr lang="en-GB" b="1" dirty="0">
                <a:solidFill>
                  <a:srgbClr val="FF0000"/>
                </a:solidFill>
              </a:rPr>
              <a:t>Production chain</a:t>
            </a:r>
          </a:p>
        </p:txBody>
      </p:sp>
      <p:sp>
        <p:nvSpPr>
          <p:cNvPr id="10" name="ZoneTexte 9">
            <a:extLst>
              <a:ext uri="{FF2B5EF4-FFF2-40B4-BE49-F238E27FC236}">
                <a16:creationId xmlns:a16="http://schemas.microsoft.com/office/drawing/2014/main" id="{958258B0-6DE7-E978-2DBF-D701E4BE26C8}"/>
              </a:ext>
            </a:extLst>
          </p:cNvPr>
          <p:cNvSpPr txBox="1"/>
          <p:nvPr/>
        </p:nvSpPr>
        <p:spPr>
          <a:xfrm>
            <a:off x="3475337" y="4649148"/>
            <a:ext cx="2450892" cy="323165"/>
          </a:xfrm>
          <a:prstGeom prst="rect">
            <a:avLst/>
          </a:prstGeom>
          <a:noFill/>
        </p:spPr>
        <p:txBody>
          <a:bodyPr wrap="square" rtlCol="0">
            <a:spAutoFit/>
          </a:bodyPr>
          <a:lstStyle/>
          <a:p>
            <a:r>
              <a:rPr lang="en-GB" sz="1500" dirty="0"/>
              <a:t>                Products</a:t>
            </a:r>
            <a:r>
              <a:rPr lang="en-GB" sz="1500" baseline="30000" dirty="0"/>
              <a:t>*</a:t>
            </a:r>
            <a:endParaRPr lang="en-GB" sz="1500" dirty="0"/>
          </a:p>
        </p:txBody>
      </p:sp>
      <p:sp>
        <p:nvSpPr>
          <p:cNvPr id="11" name="ZoneTexte 10">
            <a:extLst>
              <a:ext uri="{FF2B5EF4-FFF2-40B4-BE49-F238E27FC236}">
                <a16:creationId xmlns:a16="http://schemas.microsoft.com/office/drawing/2014/main" id="{1999D5CB-14B9-657F-E8F2-EDFC69DA158A}"/>
              </a:ext>
            </a:extLst>
          </p:cNvPr>
          <p:cNvSpPr txBox="1"/>
          <p:nvPr/>
        </p:nvSpPr>
        <p:spPr>
          <a:xfrm>
            <a:off x="6498236" y="4511103"/>
            <a:ext cx="1821305" cy="323165"/>
          </a:xfrm>
          <a:prstGeom prst="rect">
            <a:avLst/>
          </a:prstGeom>
          <a:noFill/>
        </p:spPr>
        <p:txBody>
          <a:bodyPr wrap="square" rtlCol="0">
            <a:spAutoFit/>
          </a:bodyPr>
          <a:lstStyle/>
          <a:p>
            <a:pPr algn="ctr"/>
            <a:r>
              <a:rPr lang="en-GB" sz="1500" dirty="0"/>
              <a:t>waste</a:t>
            </a:r>
          </a:p>
        </p:txBody>
      </p:sp>
      <p:sp>
        <p:nvSpPr>
          <p:cNvPr id="13" name="ZoneTexte 12">
            <a:extLst>
              <a:ext uri="{FF2B5EF4-FFF2-40B4-BE49-F238E27FC236}">
                <a16:creationId xmlns:a16="http://schemas.microsoft.com/office/drawing/2014/main" id="{18899497-23DF-B8A4-03B1-1D888FA4D99D}"/>
              </a:ext>
            </a:extLst>
          </p:cNvPr>
          <p:cNvSpPr txBox="1"/>
          <p:nvPr/>
        </p:nvSpPr>
        <p:spPr>
          <a:xfrm>
            <a:off x="281066" y="5567909"/>
            <a:ext cx="7071610" cy="300082"/>
          </a:xfrm>
          <a:prstGeom prst="rect">
            <a:avLst/>
          </a:prstGeom>
          <a:noFill/>
        </p:spPr>
        <p:txBody>
          <a:bodyPr wrap="square" rtlCol="0">
            <a:spAutoFit/>
          </a:bodyPr>
          <a:lstStyle/>
          <a:p>
            <a:r>
              <a:rPr lang="en-GB" sz="1350" i="1" dirty="0">
                <a:solidFill>
                  <a:srgbClr val="7030A0"/>
                </a:solidFill>
              </a:rPr>
              <a:t>* I produced many spacers during many boring ZOOM meetings…..</a:t>
            </a:r>
          </a:p>
        </p:txBody>
      </p:sp>
    </p:spTree>
    <p:extLst>
      <p:ext uri="{BB962C8B-B14F-4D97-AF65-F5344CB8AC3E}">
        <p14:creationId xmlns:p14="http://schemas.microsoft.com/office/powerpoint/2010/main" val="2923007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0491E01-0036-31AB-E519-58AC220CA417}"/>
              </a:ext>
            </a:extLst>
          </p:cNvPr>
          <p:cNvPicPr>
            <a:picLocks noChangeAspect="1"/>
          </p:cNvPicPr>
          <p:nvPr/>
        </p:nvPicPr>
        <p:blipFill>
          <a:blip r:embed="rId2"/>
          <a:stretch>
            <a:fillRect/>
          </a:stretch>
        </p:blipFill>
        <p:spPr>
          <a:xfrm>
            <a:off x="6622303" y="1600828"/>
            <a:ext cx="2521697" cy="3429917"/>
          </a:xfrm>
          <a:prstGeom prst="rect">
            <a:avLst/>
          </a:prstGeom>
        </p:spPr>
      </p:pic>
      <p:grpSp>
        <p:nvGrpSpPr>
          <p:cNvPr id="2" name="Groupe 1">
            <a:extLst>
              <a:ext uri="{FF2B5EF4-FFF2-40B4-BE49-F238E27FC236}">
                <a16:creationId xmlns:a16="http://schemas.microsoft.com/office/drawing/2014/main" id="{B6362EF3-0F86-2DEF-682E-C10B5472233A}"/>
              </a:ext>
            </a:extLst>
          </p:cNvPr>
          <p:cNvGrpSpPr/>
          <p:nvPr/>
        </p:nvGrpSpPr>
        <p:grpSpPr>
          <a:xfrm>
            <a:off x="228043" y="1232070"/>
            <a:ext cx="6227255" cy="4555443"/>
            <a:chOff x="304056" y="499760"/>
            <a:chExt cx="8303007" cy="6073924"/>
          </a:xfrm>
        </p:grpSpPr>
        <p:pic>
          <p:nvPicPr>
            <p:cNvPr id="4" name="Image 3" descr="Une image contenant capture d’écran, diagramme, Rectangle, ligne&#10;&#10;Description générée automatiquement">
              <a:extLst>
                <a:ext uri="{FF2B5EF4-FFF2-40B4-BE49-F238E27FC236}">
                  <a16:creationId xmlns:a16="http://schemas.microsoft.com/office/drawing/2014/main" id="{2B2EF06C-6781-E1E2-FDFB-1A11E9BD8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937" y="1142388"/>
              <a:ext cx="5022126" cy="4123038"/>
            </a:xfrm>
            <a:prstGeom prst="rect">
              <a:avLst/>
            </a:prstGeom>
          </p:spPr>
        </p:pic>
        <p:pic>
          <p:nvPicPr>
            <p:cNvPr id="5" name="Image 4" descr="Une image contenant capture d’écran, Rectangle, jaune, carré&#10;&#10;Description générée automatiquement">
              <a:extLst>
                <a:ext uri="{FF2B5EF4-FFF2-40B4-BE49-F238E27FC236}">
                  <a16:creationId xmlns:a16="http://schemas.microsoft.com/office/drawing/2014/main" id="{F4BFD8CC-D22C-1794-AE7B-FEDAD93E1A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421" y="1481508"/>
              <a:ext cx="2996841" cy="3783918"/>
            </a:xfrm>
            <a:prstGeom prst="rect">
              <a:avLst/>
            </a:prstGeom>
          </p:spPr>
        </p:pic>
        <p:sp>
          <p:nvSpPr>
            <p:cNvPr id="6" name="ZoneTexte 5">
              <a:extLst>
                <a:ext uri="{FF2B5EF4-FFF2-40B4-BE49-F238E27FC236}">
                  <a16:creationId xmlns:a16="http://schemas.microsoft.com/office/drawing/2014/main" id="{8ED0AA0A-19B5-F184-2E72-7BC77FF1304C}"/>
                </a:ext>
              </a:extLst>
            </p:cNvPr>
            <p:cNvSpPr txBox="1"/>
            <p:nvPr/>
          </p:nvSpPr>
          <p:spPr>
            <a:xfrm>
              <a:off x="3584935" y="4238368"/>
              <a:ext cx="789355" cy="6771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350" dirty="0"/>
                <a:t>Gas inlet</a:t>
              </a:r>
            </a:p>
          </p:txBody>
        </p:sp>
        <p:sp>
          <p:nvSpPr>
            <p:cNvPr id="7" name="ZoneTexte 6">
              <a:extLst>
                <a:ext uri="{FF2B5EF4-FFF2-40B4-BE49-F238E27FC236}">
                  <a16:creationId xmlns:a16="http://schemas.microsoft.com/office/drawing/2014/main" id="{A6924830-27F6-4AD7-07A4-3B01D267F076}"/>
                </a:ext>
              </a:extLst>
            </p:cNvPr>
            <p:cNvSpPr txBox="1"/>
            <p:nvPr/>
          </p:nvSpPr>
          <p:spPr>
            <a:xfrm>
              <a:off x="3562768" y="1134931"/>
              <a:ext cx="789355" cy="95410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1350" dirty="0"/>
                <a:t>Gas outlet</a:t>
              </a:r>
            </a:p>
          </p:txBody>
        </p:sp>
        <p:sp>
          <p:nvSpPr>
            <p:cNvPr id="8" name="ZoneTexte 7">
              <a:extLst>
                <a:ext uri="{FF2B5EF4-FFF2-40B4-BE49-F238E27FC236}">
                  <a16:creationId xmlns:a16="http://schemas.microsoft.com/office/drawing/2014/main" id="{3D822FC5-3A33-301A-1717-45AC57CF73F7}"/>
                </a:ext>
              </a:extLst>
            </p:cNvPr>
            <p:cNvSpPr txBox="1"/>
            <p:nvPr/>
          </p:nvSpPr>
          <p:spPr>
            <a:xfrm>
              <a:off x="1841217" y="6173575"/>
              <a:ext cx="1495167" cy="400109"/>
            </a:xfrm>
            <a:prstGeom prst="rect">
              <a:avLst/>
            </a:prstGeom>
            <a:noFill/>
          </p:spPr>
          <p:txBody>
            <a:bodyPr wrap="square" rtlCol="0">
              <a:spAutoFit/>
            </a:bodyPr>
            <a:lstStyle/>
            <a:p>
              <a:r>
                <a:rPr lang="en-GB" sz="1350" dirty="0"/>
                <a:t>Outer plates</a:t>
              </a:r>
            </a:p>
          </p:txBody>
        </p:sp>
        <p:cxnSp>
          <p:nvCxnSpPr>
            <p:cNvPr id="10" name="Connecteur droit avec flèche 9">
              <a:extLst>
                <a:ext uri="{FF2B5EF4-FFF2-40B4-BE49-F238E27FC236}">
                  <a16:creationId xmlns:a16="http://schemas.microsoft.com/office/drawing/2014/main" id="{F6C934C5-830C-1B1B-0E9C-C96872EC0D90}"/>
                </a:ext>
              </a:extLst>
            </p:cNvPr>
            <p:cNvCxnSpPr/>
            <p:nvPr/>
          </p:nvCxnSpPr>
          <p:spPr>
            <a:xfrm>
              <a:off x="1863841" y="716692"/>
              <a:ext cx="0" cy="148281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D760DEFD-B077-F93D-9F36-B97B9662C42B}"/>
                </a:ext>
              </a:extLst>
            </p:cNvPr>
            <p:cNvCxnSpPr>
              <a:cxnSpLocks/>
            </p:cNvCxnSpPr>
            <p:nvPr/>
          </p:nvCxnSpPr>
          <p:spPr>
            <a:xfrm flipV="1">
              <a:off x="2349874" y="5169243"/>
              <a:ext cx="0" cy="9391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C0254C65-7475-F140-8B64-263401BDB8A7}"/>
                </a:ext>
              </a:extLst>
            </p:cNvPr>
            <p:cNvSpPr txBox="1"/>
            <p:nvPr/>
          </p:nvSpPr>
          <p:spPr>
            <a:xfrm>
              <a:off x="1268657" y="499760"/>
              <a:ext cx="1495167" cy="400109"/>
            </a:xfrm>
            <a:prstGeom prst="rect">
              <a:avLst/>
            </a:prstGeom>
            <a:noFill/>
          </p:spPr>
          <p:txBody>
            <a:bodyPr wrap="square" rtlCol="0">
              <a:spAutoFit/>
            </a:bodyPr>
            <a:lstStyle/>
            <a:p>
              <a:r>
                <a:rPr lang="en-GB" sz="1350" dirty="0"/>
                <a:t>Inner plates</a:t>
              </a:r>
            </a:p>
          </p:txBody>
        </p:sp>
        <p:sp>
          <p:nvSpPr>
            <p:cNvPr id="14" name="ZoneTexte 13">
              <a:extLst>
                <a:ext uri="{FF2B5EF4-FFF2-40B4-BE49-F238E27FC236}">
                  <a16:creationId xmlns:a16="http://schemas.microsoft.com/office/drawing/2014/main" id="{A7293547-6358-A4A9-574B-34824CC27432}"/>
                </a:ext>
              </a:extLst>
            </p:cNvPr>
            <p:cNvSpPr txBox="1"/>
            <p:nvPr/>
          </p:nvSpPr>
          <p:spPr>
            <a:xfrm>
              <a:off x="7722974" y="2199503"/>
              <a:ext cx="884089" cy="677108"/>
            </a:xfrm>
            <a:prstGeom prst="rect">
              <a:avLst/>
            </a:prstGeom>
            <a:solidFill>
              <a:schemeClr val="bg1"/>
            </a:solidFill>
          </p:spPr>
          <p:txBody>
            <a:bodyPr wrap="square" rtlCol="0">
              <a:spAutoFit/>
            </a:bodyPr>
            <a:lstStyle/>
            <a:p>
              <a:r>
                <a:rPr lang="en-GB" sz="1350" dirty="0"/>
                <a:t>Outer frame</a:t>
              </a:r>
            </a:p>
          </p:txBody>
        </p:sp>
        <p:sp>
          <p:nvSpPr>
            <p:cNvPr id="15" name="ZoneTexte 14">
              <a:extLst>
                <a:ext uri="{FF2B5EF4-FFF2-40B4-BE49-F238E27FC236}">
                  <a16:creationId xmlns:a16="http://schemas.microsoft.com/office/drawing/2014/main" id="{87D694A1-8EB6-8212-FBA8-D78F2A38B509}"/>
                </a:ext>
              </a:extLst>
            </p:cNvPr>
            <p:cNvSpPr txBox="1"/>
            <p:nvPr/>
          </p:nvSpPr>
          <p:spPr>
            <a:xfrm>
              <a:off x="304056" y="5947724"/>
              <a:ext cx="1537161" cy="400109"/>
            </a:xfrm>
            <a:prstGeom prst="rect">
              <a:avLst/>
            </a:prstGeom>
            <a:solidFill>
              <a:schemeClr val="bg1"/>
            </a:solidFill>
          </p:spPr>
          <p:txBody>
            <a:bodyPr wrap="square" rtlCol="0">
              <a:spAutoFit/>
            </a:bodyPr>
            <a:lstStyle/>
            <a:p>
              <a:r>
                <a:rPr lang="en-GB" sz="1350" dirty="0"/>
                <a:t>Inner frame</a:t>
              </a:r>
            </a:p>
          </p:txBody>
        </p:sp>
        <p:cxnSp>
          <p:nvCxnSpPr>
            <p:cNvPr id="16" name="Connecteur droit avec flèche 15">
              <a:extLst>
                <a:ext uri="{FF2B5EF4-FFF2-40B4-BE49-F238E27FC236}">
                  <a16:creationId xmlns:a16="http://schemas.microsoft.com/office/drawing/2014/main" id="{32E8961E-AB5C-37EC-0244-BBDF95F7FAE2}"/>
                </a:ext>
              </a:extLst>
            </p:cNvPr>
            <p:cNvCxnSpPr>
              <a:cxnSpLocks/>
            </p:cNvCxnSpPr>
            <p:nvPr/>
          </p:nvCxnSpPr>
          <p:spPr>
            <a:xfrm flipH="1">
              <a:off x="7145740" y="2510312"/>
              <a:ext cx="659688" cy="33062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a:extLst>
                <a:ext uri="{FF2B5EF4-FFF2-40B4-BE49-F238E27FC236}">
                  <a16:creationId xmlns:a16="http://schemas.microsoft.com/office/drawing/2014/main" id="{2420900D-82D7-3B7A-FA09-1B6B20FB4688}"/>
                </a:ext>
              </a:extLst>
            </p:cNvPr>
            <p:cNvCxnSpPr>
              <a:cxnSpLocks/>
            </p:cNvCxnSpPr>
            <p:nvPr/>
          </p:nvCxnSpPr>
          <p:spPr>
            <a:xfrm flipV="1">
              <a:off x="1081247" y="4884699"/>
              <a:ext cx="0" cy="9391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859B6D4-F3E3-31DF-8EE0-B775C26329E0}"/>
                </a:ext>
              </a:extLst>
            </p:cNvPr>
            <p:cNvSpPr/>
            <p:nvPr/>
          </p:nvSpPr>
          <p:spPr>
            <a:xfrm>
              <a:off x="6396177" y="991436"/>
              <a:ext cx="1947521" cy="4900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Silicone filling area</a:t>
              </a:r>
            </a:p>
          </p:txBody>
        </p:sp>
        <p:sp>
          <p:nvSpPr>
            <p:cNvPr id="24" name="ZoneTexte 23">
              <a:extLst>
                <a:ext uri="{FF2B5EF4-FFF2-40B4-BE49-F238E27FC236}">
                  <a16:creationId xmlns:a16="http://schemas.microsoft.com/office/drawing/2014/main" id="{FCE77B2B-9A50-D794-CCBB-1A2F1BAE4133}"/>
                </a:ext>
              </a:extLst>
            </p:cNvPr>
            <p:cNvSpPr txBox="1"/>
            <p:nvPr/>
          </p:nvSpPr>
          <p:spPr>
            <a:xfrm>
              <a:off x="5163368" y="5858935"/>
              <a:ext cx="1537161" cy="400109"/>
            </a:xfrm>
            <a:prstGeom prst="rect">
              <a:avLst/>
            </a:prstGeom>
            <a:solidFill>
              <a:schemeClr val="bg1"/>
            </a:solidFill>
          </p:spPr>
          <p:txBody>
            <a:bodyPr wrap="square" rtlCol="0">
              <a:spAutoFit/>
            </a:bodyPr>
            <a:lstStyle/>
            <a:p>
              <a:r>
                <a:rPr lang="en-GB" sz="1350" dirty="0"/>
                <a:t>Inner frame</a:t>
              </a:r>
            </a:p>
          </p:txBody>
        </p:sp>
        <p:cxnSp>
          <p:nvCxnSpPr>
            <p:cNvPr id="25" name="Connecteur droit avec flèche 24">
              <a:extLst>
                <a:ext uri="{FF2B5EF4-FFF2-40B4-BE49-F238E27FC236}">
                  <a16:creationId xmlns:a16="http://schemas.microsoft.com/office/drawing/2014/main" id="{89AFC70B-C29D-CAAE-4B0C-A92EDED575C4}"/>
                </a:ext>
              </a:extLst>
            </p:cNvPr>
            <p:cNvCxnSpPr>
              <a:cxnSpLocks/>
            </p:cNvCxnSpPr>
            <p:nvPr/>
          </p:nvCxnSpPr>
          <p:spPr>
            <a:xfrm flipV="1">
              <a:off x="5931949" y="5008610"/>
              <a:ext cx="0" cy="9391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92950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376475" y="1088839"/>
            <a:ext cx="6489700" cy="5447645"/>
          </a:xfrm>
          <a:prstGeom prst="rect">
            <a:avLst/>
          </a:prstGeom>
          <a:noFill/>
        </p:spPr>
        <p:txBody>
          <a:bodyPr wrap="square" rtlCol="0">
            <a:spAutoFit/>
          </a:bodyPr>
          <a:lstStyle/>
          <a:p>
            <a:endParaRPr lang="en-US" dirty="0"/>
          </a:p>
          <a:p>
            <a:endParaRPr lang="en-US" dirty="0"/>
          </a:p>
          <a:p>
            <a:r>
              <a:rPr lang="en-US" dirty="0"/>
              <a:t> </a:t>
            </a:r>
            <a:r>
              <a:rPr lang="en-US" b="1" dirty="0"/>
              <a:t>SDHCAL technological prototype </a:t>
            </a:r>
          </a:p>
          <a:p>
            <a:endParaRPr lang="en-US" b="1" dirty="0"/>
          </a:p>
          <a:p>
            <a:pPr>
              <a:buFont typeface="Wingdings" charset="2"/>
              <a:buChar char="ü"/>
            </a:pPr>
            <a:r>
              <a:rPr lang="en-US" dirty="0"/>
              <a:t>  Short description</a:t>
            </a:r>
          </a:p>
          <a:p>
            <a:pPr>
              <a:buFont typeface="Wingdings" charset="2"/>
              <a:buChar char="ü"/>
            </a:pPr>
            <a:r>
              <a:rPr lang="en-US" dirty="0"/>
              <a:t>  Performances</a:t>
            </a:r>
          </a:p>
          <a:p>
            <a:endParaRPr lang="en-US" sz="2400" b="1" dirty="0">
              <a:solidFill>
                <a:srgbClr val="FF0000"/>
              </a:solidFill>
            </a:endParaRPr>
          </a:p>
          <a:p>
            <a:r>
              <a:rPr lang="en-US" b="1" dirty="0"/>
              <a:t>SDHCAL @Circular Collider</a:t>
            </a:r>
          </a:p>
          <a:p>
            <a:endParaRPr lang="en-US" dirty="0"/>
          </a:p>
          <a:p>
            <a:pPr marL="342900" indent="-342900">
              <a:buAutoNum type="arabicParenR"/>
            </a:pPr>
            <a:r>
              <a:rPr lang="en-US" dirty="0"/>
              <a:t>SDHCAL depth</a:t>
            </a:r>
          </a:p>
          <a:p>
            <a:pPr marL="342900" indent="-342900">
              <a:buAutoNum type="arabicParenR"/>
            </a:pPr>
            <a:r>
              <a:rPr lang="en-US" dirty="0"/>
              <a:t>SDHCAL power consumption and active cooling</a:t>
            </a:r>
          </a:p>
          <a:p>
            <a:pPr marL="342900" indent="-342900">
              <a:buAutoNum type="arabicParenR"/>
            </a:pPr>
            <a:r>
              <a:rPr lang="en-US" dirty="0"/>
              <a:t>SDHCAL timing </a:t>
            </a:r>
          </a:p>
          <a:p>
            <a:pPr marL="342900" indent="-342900">
              <a:buAutoNum type="arabicParenR"/>
            </a:pPr>
            <a:r>
              <a:rPr lang="en-US" dirty="0"/>
              <a:t>Rate capabilities</a:t>
            </a:r>
          </a:p>
          <a:p>
            <a:endParaRPr lang="en-US" dirty="0"/>
          </a:p>
          <a:p>
            <a:r>
              <a:rPr lang="en-US" b="1" dirty="0"/>
              <a:t>Summary</a:t>
            </a:r>
          </a:p>
          <a:p>
            <a:endParaRPr lang="en-US" b="1" dirty="0"/>
          </a:p>
          <a:p>
            <a:endParaRPr lang="en-US" dirty="0"/>
          </a:p>
          <a:p>
            <a:endParaRPr lang="en-US" dirty="0"/>
          </a:p>
          <a:p>
            <a:r>
              <a:rPr lang="en-US" dirty="0"/>
              <a:t> </a:t>
            </a:r>
          </a:p>
        </p:txBody>
      </p:sp>
      <p:sp>
        <p:nvSpPr>
          <p:cNvPr id="3" name="ZoneTexte 2"/>
          <p:cNvSpPr txBox="1"/>
          <p:nvPr/>
        </p:nvSpPr>
        <p:spPr>
          <a:xfrm>
            <a:off x="222794" y="444137"/>
            <a:ext cx="2247900" cy="523220"/>
          </a:xfrm>
          <a:prstGeom prst="rect">
            <a:avLst/>
          </a:prstGeom>
          <a:noFill/>
        </p:spPr>
        <p:txBody>
          <a:bodyPr wrap="square" rtlCol="0">
            <a:spAutoFit/>
          </a:bodyPr>
          <a:lstStyle/>
          <a:p>
            <a:r>
              <a:rPr lang="en-GB" sz="2800" b="1" dirty="0">
                <a:solidFill>
                  <a:srgbClr val="FF0000"/>
                </a:solidFill>
              </a:rPr>
              <a:t>Outline</a:t>
            </a:r>
          </a:p>
        </p:txBody>
      </p:sp>
    </p:spTree>
    <p:extLst>
      <p:ext uri="{BB962C8B-B14F-4D97-AF65-F5344CB8AC3E}">
        <p14:creationId xmlns:p14="http://schemas.microsoft.com/office/powerpoint/2010/main" val="3017465960"/>
      </p:ext>
    </p:extLst>
  </p:cSld>
  <p:clrMapOvr>
    <a:masterClrMapping/>
  </p:clrMapOvr>
  <mc:AlternateContent xmlns:mc="http://schemas.openxmlformats.org/markup-compatibility/2006" xmlns:p14="http://schemas.microsoft.com/office/powerpoint/2010/main">
    <mc:Choice Requires="p14">
      <p:transition spd="slow" p14:dur="2000" advTm="41177"/>
    </mc:Choice>
    <mc:Fallback xmlns="">
      <p:transition spd="slow" advTm="4117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9BADD45A-ABEE-A899-B7E1-383D79F21B35}"/>
              </a:ext>
            </a:extLst>
          </p:cNvPr>
          <p:cNvGrpSpPr/>
          <p:nvPr/>
        </p:nvGrpSpPr>
        <p:grpSpPr>
          <a:xfrm>
            <a:off x="461143" y="960023"/>
            <a:ext cx="8398044" cy="4978895"/>
            <a:chOff x="461143" y="960023"/>
            <a:chExt cx="8398044" cy="4978895"/>
          </a:xfrm>
        </p:grpSpPr>
        <p:pic>
          <p:nvPicPr>
            <p:cNvPr id="3" name="Picture 1" descr="page18image14341408">
              <a:extLst>
                <a:ext uri="{FF2B5EF4-FFF2-40B4-BE49-F238E27FC236}">
                  <a16:creationId xmlns:a16="http://schemas.microsoft.com/office/drawing/2014/main" id="{D5773D90-74E2-6CEA-66C7-28A77E3DF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4350" y="2470717"/>
              <a:ext cx="2382529" cy="224007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05604D7F-1C5C-EDCB-C78A-CD8588FE2C0D}"/>
                </a:ext>
              </a:extLst>
            </p:cNvPr>
            <p:cNvPicPr>
              <a:picLocks noChangeAspect="1"/>
            </p:cNvPicPr>
            <p:nvPr/>
          </p:nvPicPr>
          <p:blipFill>
            <a:blip r:embed="rId3"/>
            <a:stretch>
              <a:fillRect/>
            </a:stretch>
          </p:blipFill>
          <p:spPr>
            <a:xfrm>
              <a:off x="840903" y="1512435"/>
              <a:ext cx="1624271" cy="1640360"/>
            </a:xfrm>
            <a:prstGeom prst="rect">
              <a:avLst/>
            </a:prstGeom>
          </p:spPr>
        </p:pic>
        <p:pic>
          <p:nvPicPr>
            <p:cNvPr id="5" name="Image 4">
              <a:extLst>
                <a:ext uri="{FF2B5EF4-FFF2-40B4-BE49-F238E27FC236}">
                  <a16:creationId xmlns:a16="http://schemas.microsoft.com/office/drawing/2014/main" id="{F511E156-6D98-AB20-DFC1-F0F4C666D403}"/>
                </a:ext>
              </a:extLst>
            </p:cNvPr>
            <p:cNvPicPr>
              <a:picLocks noChangeAspect="1"/>
            </p:cNvPicPr>
            <p:nvPr/>
          </p:nvPicPr>
          <p:blipFill>
            <a:blip r:embed="rId4"/>
            <a:stretch>
              <a:fillRect/>
            </a:stretch>
          </p:blipFill>
          <p:spPr>
            <a:xfrm>
              <a:off x="840904" y="3705206"/>
              <a:ext cx="1647512" cy="1640360"/>
            </a:xfrm>
            <a:prstGeom prst="rect">
              <a:avLst/>
            </a:prstGeom>
          </p:spPr>
        </p:pic>
        <p:pic>
          <p:nvPicPr>
            <p:cNvPr id="6" name="Image 5" descr="Une image contenant mur, intérieur, horloge, Rectangle&#10;&#10;Description générée automatiquement">
              <a:extLst>
                <a:ext uri="{FF2B5EF4-FFF2-40B4-BE49-F238E27FC236}">
                  <a16:creationId xmlns:a16="http://schemas.microsoft.com/office/drawing/2014/main" id="{0458B32E-30DE-354C-2CBB-C5DAB52F4B57}"/>
                </a:ext>
              </a:extLst>
            </p:cNvPr>
            <p:cNvPicPr>
              <a:picLocks noChangeAspect="1"/>
            </p:cNvPicPr>
            <p:nvPr/>
          </p:nvPicPr>
          <p:blipFill rotWithShape="1">
            <a:blip r:embed="rId5">
              <a:extLst>
                <a:ext uri="{28A0092B-C50C-407E-A947-70E740481C1C}">
                  <a14:useLocalDpi xmlns:a14="http://schemas.microsoft.com/office/drawing/2010/main" val="0"/>
                </a:ext>
              </a:extLst>
            </a:blip>
            <a:srcRect t="9252" b="13753"/>
            <a:stretch/>
          </p:blipFill>
          <p:spPr>
            <a:xfrm>
              <a:off x="6004717" y="1659094"/>
              <a:ext cx="2611094" cy="1126565"/>
            </a:xfrm>
            <a:prstGeom prst="rect">
              <a:avLst/>
            </a:prstGeom>
          </p:spPr>
        </p:pic>
        <p:pic>
          <p:nvPicPr>
            <p:cNvPr id="7" name="Image 6" descr="Une image contenant Rectangle, cadre photo, mur, carré&#10;&#10;Description générée automatiquement">
              <a:extLst>
                <a:ext uri="{FF2B5EF4-FFF2-40B4-BE49-F238E27FC236}">
                  <a16:creationId xmlns:a16="http://schemas.microsoft.com/office/drawing/2014/main" id="{F7F3ABC1-127B-A9E7-B792-566708DD1F7D}"/>
                </a:ext>
              </a:extLst>
            </p:cNvPr>
            <p:cNvPicPr>
              <a:picLocks noChangeAspect="1"/>
            </p:cNvPicPr>
            <p:nvPr/>
          </p:nvPicPr>
          <p:blipFill rotWithShape="1">
            <a:blip r:embed="rId6">
              <a:extLst>
                <a:ext uri="{28A0092B-C50C-407E-A947-70E740481C1C}">
                  <a14:useLocalDpi xmlns:a14="http://schemas.microsoft.com/office/drawing/2010/main" val="0"/>
                </a:ext>
              </a:extLst>
            </a:blip>
            <a:srcRect t="9280" b="13726"/>
            <a:stretch/>
          </p:blipFill>
          <p:spPr>
            <a:xfrm>
              <a:off x="6061858" y="3276509"/>
              <a:ext cx="2496812" cy="1031292"/>
            </a:xfrm>
            <a:prstGeom prst="rect">
              <a:avLst/>
            </a:prstGeom>
          </p:spPr>
        </p:pic>
        <p:sp>
          <p:nvSpPr>
            <p:cNvPr id="8" name="ZoneTexte 7">
              <a:extLst>
                <a:ext uri="{FF2B5EF4-FFF2-40B4-BE49-F238E27FC236}">
                  <a16:creationId xmlns:a16="http://schemas.microsoft.com/office/drawing/2014/main" id="{8DFB41ED-ECDC-3830-B86D-5A053C7727D9}"/>
                </a:ext>
              </a:extLst>
            </p:cNvPr>
            <p:cNvSpPr txBox="1"/>
            <p:nvPr/>
          </p:nvSpPr>
          <p:spPr>
            <a:xfrm>
              <a:off x="840903" y="960023"/>
              <a:ext cx="2004030" cy="507831"/>
            </a:xfrm>
            <a:prstGeom prst="rect">
              <a:avLst/>
            </a:prstGeom>
            <a:noFill/>
          </p:spPr>
          <p:txBody>
            <a:bodyPr wrap="square" rtlCol="0">
              <a:spAutoFit/>
            </a:bodyPr>
            <a:lstStyle/>
            <a:p>
              <a:r>
                <a:rPr lang="en-GB" sz="1350" dirty="0"/>
                <a:t>Protection paper  to be taken off </a:t>
              </a:r>
            </a:p>
          </p:txBody>
        </p:sp>
        <p:sp>
          <p:nvSpPr>
            <p:cNvPr id="9" name="ZoneTexte 8">
              <a:extLst>
                <a:ext uri="{FF2B5EF4-FFF2-40B4-BE49-F238E27FC236}">
                  <a16:creationId xmlns:a16="http://schemas.microsoft.com/office/drawing/2014/main" id="{E98135A6-3DDA-C033-EF9B-40D68DDC3862}"/>
                </a:ext>
              </a:extLst>
            </p:cNvPr>
            <p:cNvSpPr txBox="1"/>
            <p:nvPr/>
          </p:nvSpPr>
          <p:spPr>
            <a:xfrm>
              <a:off x="3966519" y="3930654"/>
              <a:ext cx="1714500" cy="300082"/>
            </a:xfrm>
            <a:prstGeom prst="rect">
              <a:avLst/>
            </a:prstGeom>
            <a:noFill/>
          </p:spPr>
          <p:txBody>
            <a:bodyPr wrap="square" rtlCol="0">
              <a:spAutoFit/>
            </a:bodyPr>
            <a:lstStyle/>
            <a:p>
              <a:r>
                <a:rPr lang="en-GB" sz="1350" dirty="0">
                  <a:solidFill>
                    <a:schemeClr val="bg1"/>
                  </a:solidFill>
                </a:rPr>
                <a:t>Spacers are placed</a:t>
              </a:r>
            </a:p>
          </p:txBody>
        </p:sp>
        <p:sp>
          <p:nvSpPr>
            <p:cNvPr id="10" name="ZoneTexte 9">
              <a:extLst>
                <a:ext uri="{FF2B5EF4-FFF2-40B4-BE49-F238E27FC236}">
                  <a16:creationId xmlns:a16="http://schemas.microsoft.com/office/drawing/2014/main" id="{85B5242E-4069-C5DF-4DAF-3BDDCB352E0D}"/>
                </a:ext>
              </a:extLst>
            </p:cNvPr>
            <p:cNvSpPr txBox="1"/>
            <p:nvPr/>
          </p:nvSpPr>
          <p:spPr>
            <a:xfrm>
              <a:off x="461143" y="5571013"/>
              <a:ext cx="2383790" cy="300082"/>
            </a:xfrm>
            <a:prstGeom prst="rect">
              <a:avLst/>
            </a:prstGeom>
            <a:noFill/>
          </p:spPr>
          <p:txBody>
            <a:bodyPr wrap="square" rtlCol="0">
              <a:spAutoFit/>
            </a:bodyPr>
            <a:lstStyle/>
            <a:p>
              <a:r>
                <a:rPr lang="en-GB" sz="1350" dirty="0"/>
                <a:t>Grid for spacer positioning</a:t>
              </a:r>
            </a:p>
          </p:txBody>
        </p:sp>
        <p:sp>
          <p:nvSpPr>
            <p:cNvPr id="11" name="ZoneTexte 10">
              <a:extLst>
                <a:ext uri="{FF2B5EF4-FFF2-40B4-BE49-F238E27FC236}">
                  <a16:creationId xmlns:a16="http://schemas.microsoft.com/office/drawing/2014/main" id="{96E82F21-B988-95B7-35BF-8AD8F2FBF8A9}"/>
                </a:ext>
              </a:extLst>
            </p:cNvPr>
            <p:cNvSpPr txBox="1"/>
            <p:nvPr/>
          </p:nvSpPr>
          <p:spPr>
            <a:xfrm>
              <a:off x="5606879" y="1202396"/>
              <a:ext cx="3252308" cy="300082"/>
            </a:xfrm>
            <a:prstGeom prst="rect">
              <a:avLst/>
            </a:prstGeom>
            <a:noFill/>
          </p:spPr>
          <p:txBody>
            <a:bodyPr wrap="square" rtlCol="0">
              <a:spAutoFit/>
            </a:bodyPr>
            <a:lstStyle/>
            <a:p>
              <a:r>
                <a:rPr lang="en-GB" sz="1350" dirty="0"/>
                <a:t>Several gaps put one over the the other</a:t>
              </a:r>
            </a:p>
          </p:txBody>
        </p:sp>
        <p:sp>
          <p:nvSpPr>
            <p:cNvPr id="12" name="ZoneTexte 11">
              <a:extLst>
                <a:ext uri="{FF2B5EF4-FFF2-40B4-BE49-F238E27FC236}">
                  <a16:creationId xmlns:a16="http://schemas.microsoft.com/office/drawing/2014/main" id="{A8F2EDF7-5EC8-396F-FCC8-6C54040627CB}"/>
                </a:ext>
              </a:extLst>
            </p:cNvPr>
            <p:cNvSpPr txBox="1"/>
            <p:nvPr/>
          </p:nvSpPr>
          <p:spPr>
            <a:xfrm>
              <a:off x="6004717" y="2953072"/>
              <a:ext cx="2611094" cy="300082"/>
            </a:xfrm>
            <a:prstGeom prst="rect">
              <a:avLst/>
            </a:prstGeom>
            <a:noFill/>
          </p:spPr>
          <p:txBody>
            <a:bodyPr wrap="square" rtlCol="0">
              <a:spAutoFit/>
            </a:bodyPr>
            <a:lstStyle/>
            <a:p>
              <a:r>
                <a:rPr lang="en-GB" sz="1350" dirty="0"/>
                <a:t>Anode (last  plate with coating)</a:t>
              </a:r>
            </a:p>
          </p:txBody>
        </p:sp>
        <p:pic>
          <p:nvPicPr>
            <p:cNvPr id="13" name="Image 12">
              <a:extLst>
                <a:ext uri="{FF2B5EF4-FFF2-40B4-BE49-F238E27FC236}">
                  <a16:creationId xmlns:a16="http://schemas.microsoft.com/office/drawing/2014/main" id="{38EC29C0-53BB-FEDC-E9C4-C27B8C941313}"/>
                </a:ext>
              </a:extLst>
            </p:cNvPr>
            <p:cNvPicPr>
              <a:picLocks noChangeAspect="1"/>
            </p:cNvPicPr>
            <p:nvPr/>
          </p:nvPicPr>
          <p:blipFill>
            <a:blip r:embed="rId7"/>
            <a:stretch>
              <a:fillRect/>
            </a:stretch>
          </p:blipFill>
          <p:spPr>
            <a:xfrm rot="16200000">
              <a:off x="6724773" y="4047880"/>
              <a:ext cx="1228122" cy="2553953"/>
            </a:xfrm>
            <a:prstGeom prst="rect">
              <a:avLst/>
            </a:prstGeom>
          </p:spPr>
        </p:pic>
        <p:sp>
          <p:nvSpPr>
            <p:cNvPr id="14" name="ZoneTexte 13">
              <a:extLst>
                <a:ext uri="{FF2B5EF4-FFF2-40B4-BE49-F238E27FC236}">
                  <a16:creationId xmlns:a16="http://schemas.microsoft.com/office/drawing/2014/main" id="{A308D716-683A-1A45-9E77-92102ED21E08}"/>
                </a:ext>
              </a:extLst>
            </p:cNvPr>
            <p:cNvSpPr txBox="1"/>
            <p:nvPr/>
          </p:nvSpPr>
          <p:spPr>
            <a:xfrm>
              <a:off x="6737530" y="4433795"/>
              <a:ext cx="2004029" cy="300082"/>
            </a:xfrm>
            <a:prstGeom prst="rect">
              <a:avLst/>
            </a:prstGeom>
            <a:noFill/>
          </p:spPr>
          <p:txBody>
            <a:bodyPr wrap="square" rtlCol="0">
              <a:spAutoFit/>
            </a:bodyPr>
            <a:lstStyle/>
            <a:p>
              <a:r>
                <a:rPr lang="en-GB" sz="1350" dirty="0"/>
                <a:t>   4-gap RPC</a:t>
              </a:r>
            </a:p>
          </p:txBody>
        </p:sp>
        <p:sp>
          <p:nvSpPr>
            <p:cNvPr id="15" name="ZoneTexte 14">
              <a:extLst>
                <a:ext uri="{FF2B5EF4-FFF2-40B4-BE49-F238E27FC236}">
                  <a16:creationId xmlns:a16="http://schemas.microsoft.com/office/drawing/2014/main" id="{25FF996B-75ED-2102-0E8C-A95FC78BBAD2}"/>
                </a:ext>
              </a:extLst>
            </p:cNvPr>
            <p:cNvSpPr txBox="1"/>
            <p:nvPr/>
          </p:nvSpPr>
          <p:spPr>
            <a:xfrm>
              <a:off x="2990538" y="4960808"/>
              <a:ext cx="2616341" cy="507831"/>
            </a:xfrm>
            <a:prstGeom prst="rect">
              <a:avLst/>
            </a:prstGeom>
            <a:noFill/>
          </p:spPr>
          <p:txBody>
            <a:bodyPr wrap="square" rtlCol="0">
              <a:spAutoFit/>
            </a:bodyPr>
            <a:lstStyle/>
            <a:p>
              <a:r>
                <a:rPr lang="en-GB" sz="1350" dirty="0"/>
                <a:t>Glass thickness: 280 µm</a:t>
              </a:r>
            </a:p>
            <a:p>
              <a:r>
                <a:rPr lang="en-GB" sz="1350" dirty="0"/>
                <a:t>Gas gap: 220 µm</a:t>
              </a:r>
            </a:p>
          </p:txBody>
        </p:sp>
      </p:grpSp>
    </p:spTree>
    <p:extLst>
      <p:ext uri="{BB962C8B-B14F-4D97-AF65-F5344CB8AC3E}">
        <p14:creationId xmlns:p14="http://schemas.microsoft.com/office/powerpoint/2010/main" val="2517194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4C0C963-8DE3-C741-CBDB-D2295ADFC958}"/>
              </a:ext>
            </a:extLst>
          </p:cNvPr>
          <p:cNvGrpSpPr/>
          <p:nvPr/>
        </p:nvGrpSpPr>
        <p:grpSpPr>
          <a:xfrm>
            <a:off x="518595" y="1621443"/>
            <a:ext cx="8495659" cy="3891011"/>
            <a:chOff x="518595" y="1621443"/>
            <a:chExt cx="8495659" cy="3891011"/>
          </a:xfrm>
        </p:grpSpPr>
        <p:pic>
          <p:nvPicPr>
            <p:cNvPr id="3" name="Espace réservé du contenu 4" descr="Une image contenant câble, fils électriques, Ingénierie électronique, Appareils électroniques&#10;&#10;Description générée automatiquement">
              <a:extLst>
                <a:ext uri="{FF2B5EF4-FFF2-40B4-BE49-F238E27FC236}">
                  <a16:creationId xmlns:a16="http://schemas.microsoft.com/office/drawing/2014/main" id="{DCC83BF2-0BFA-4733-D9E0-FCDB13F4B786}"/>
                </a:ext>
              </a:extLst>
            </p:cNvPr>
            <p:cNvPicPr>
              <a:picLocks noChangeAspect="1"/>
            </p:cNvPicPr>
            <p:nvPr/>
          </p:nvPicPr>
          <p:blipFill rotWithShape="1">
            <a:blip r:embed="rId2">
              <a:extLst>
                <a:ext uri="{28A0092B-C50C-407E-A947-70E740481C1C}">
                  <a14:useLocalDpi xmlns:a14="http://schemas.microsoft.com/office/drawing/2010/main" val="0"/>
                </a:ext>
              </a:extLst>
            </a:blip>
            <a:srcRect r="14220" b="-2"/>
            <a:stretch/>
          </p:blipFill>
          <p:spPr>
            <a:xfrm>
              <a:off x="929458" y="1621443"/>
              <a:ext cx="3778466" cy="3480353"/>
            </a:xfrm>
            <a:prstGeom prst="rect">
              <a:avLst/>
            </a:prstGeom>
          </p:spPr>
        </p:pic>
        <p:pic>
          <p:nvPicPr>
            <p:cNvPr id="4" name="Espace réservé du contenu 12" descr="Une image contenant texte, ligne, Tracé, capture d’écran&#10;&#10;Description générée automatiquement">
              <a:extLst>
                <a:ext uri="{FF2B5EF4-FFF2-40B4-BE49-F238E27FC236}">
                  <a16:creationId xmlns:a16="http://schemas.microsoft.com/office/drawing/2014/main" id="{C9166630-EFD7-FB28-DBF0-80D86127DD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925" y="2320333"/>
              <a:ext cx="4189329" cy="2217335"/>
            </a:xfrm>
            <a:prstGeom prst="rect">
              <a:avLst/>
            </a:prstGeom>
          </p:spPr>
        </p:pic>
        <p:sp>
          <p:nvSpPr>
            <p:cNvPr id="5" name="ZoneTexte 4">
              <a:extLst>
                <a:ext uri="{FF2B5EF4-FFF2-40B4-BE49-F238E27FC236}">
                  <a16:creationId xmlns:a16="http://schemas.microsoft.com/office/drawing/2014/main" id="{996BE33B-1324-68E0-2F1C-4C7C5380F0A5}"/>
                </a:ext>
              </a:extLst>
            </p:cNvPr>
            <p:cNvSpPr txBox="1"/>
            <p:nvPr/>
          </p:nvSpPr>
          <p:spPr>
            <a:xfrm>
              <a:off x="4824925" y="1891266"/>
              <a:ext cx="3778466" cy="323165"/>
            </a:xfrm>
            <a:prstGeom prst="rect">
              <a:avLst/>
            </a:prstGeom>
            <a:noFill/>
          </p:spPr>
          <p:txBody>
            <a:bodyPr wrap="square" rtlCol="0">
              <a:spAutoFit/>
            </a:bodyPr>
            <a:lstStyle/>
            <a:p>
              <a:r>
                <a:rPr lang="en-GB" sz="1500" dirty="0"/>
                <a:t>Efficiency study provided a proof of concept</a:t>
              </a:r>
            </a:p>
          </p:txBody>
        </p:sp>
        <p:sp>
          <p:nvSpPr>
            <p:cNvPr id="6" name="Rectangle 5">
              <a:extLst>
                <a:ext uri="{FF2B5EF4-FFF2-40B4-BE49-F238E27FC236}">
                  <a16:creationId xmlns:a16="http://schemas.microsoft.com/office/drawing/2014/main" id="{AA4C7DC9-701D-AD65-2A03-ADBC2DEF66D5}"/>
                </a:ext>
              </a:extLst>
            </p:cNvPr>
            <p:cNvSpPr/>
            <p:nvPr/>
          </p:nvSpPr>
          <p:spPr>
            <a:xfrm>
              <a:off x="1053127" y="4961263"/>
              <a:ext cx="2803093" cy="28106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Strips panel</a:t>
              </a:r>
            </a:p>
          </p:txBody>
        </p:sp>
        <p:sp>
          <p:nvSpPr>
            <p:cNvPr id="7" name="Rectangle 6">
              <a:extLst>
                <a:ext uri="{FF2B5EF4-FFF2-40B4-BE49-F238E27FC236}">
                  <a16:creationId xmlns:a16="http://schemas.microsoft.com/office/drawing/2014/main" id="{F96D0980-F6CE-CBD7-95E3-348EC29524DA}"/>
                </a:ext>
              </a:extLst>
            </p:cNvPr>
            <p:cNvSpPr/>
            <p:nvPr/>
          </p:nvSpPr>
          <p:spPr>
            <a:xfrm>
              <a:off x="518595" y="4832581"/>
              <a:ext cx="4189329" cy="6798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tx1"/>
                  </a:solidFill>
                </a:rPr>
                <a:t>Strips panel</a:t>
              </a:r>
            </a:p>
            <a:p>
              <a:pPr algn="ctr"/>
              <a:r>
                <a:rPr lang="en-GB" sz="1350" dirty="0">
                  <a:solidFill>
                    <a:schemeClr val="tx1"/>
                  </a:solidFill>
                </a:rPr>
                <a:t>produced by M. </a:t>
              </a:r>
              <a:r>
                <a:rPr lang="en-GB" sz="1350" dirty="0" err="1">
                  <a:solidFill>
                    <a:schemeClr val="tx1"/>
                  </a:solidFill>
                </a:rPr>
                <a:t>Verzeroli</a:t>
              </a:r>
              <a:r>
                <a:rPr lang="en-GB" sz="1350" dirty="0">
                  <a:solidFill>
                    <a:schemeClr val="tx1"/>
                  </a:solidFill>
                </a:rPr>
                <a:t> (CERN-IP2I) </a:t>
              </a:r>
            </a:p>
          </p:txBody>
        </p:sp>
      </p:grpSp>
    </p:spTree>
    <p:extLst>
      <p:ext uri="{BB962C8B-B14F-4D97-AF65-F5344CB8AC3E}">
        <p14:creationId xmlns:p14="http://schemas.microsoft.com/office/powerpoint/2010/main" val="23869590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25BE36B-89A1-04C9-BC1A-0EAB39337C83}"/>
              </a:ext>
            </a:extLst>
          </p:cNvPr>
          <p:cNvSpPr txBox="1"/>
          <p:nvPr/>
        </p:nvSpPr>
        <p:spPr>
          <a:xfrm>
            <a:off x="318407" y="1069522"/>
            <a:ext cx="7323365" cy="1754326"/>
          </a:xfrm>
          <a:prstGeom prst="rect">
            <a:avLst/>
          </a:prstGeom>
          <a:noFill/>
        </p:spPr>
        <p:txBody>
          <a:bodyPr wrap="square" rtlCol="0">
            <a:spAutoFit/>
          </a:bodyPr>
          <a:lstStyle/>
          <a:p>
            <a:r>
              <a:rPr lang="en-GB" sz="1350" b="1" dirty="0"/>
              <a:t>Ongoing studies:</a:t>
            </a:r>
          </a:p>
          <a:p>
            <a:endParaRPr lang="en-GB" sz="1350" dirty="0"/>
          </a:p>
          <a:p>
            <a:r>
              <a:rPr lang="en-GB" sz="1350" dirty="0"/>
              <a:t>MRPC of 3, 4 and 5 gaps  of 50 cm X 33 cm were built using home made spacers of 220 µm  height and glass plates of 330 µm</a:t>
            </a:r>
          </a:p>
          <a:p>
            <a:r>
              <a:rPr lang="en-GB" sz="1350" dirty="0"/>
              <a:t> </a:t>
            </a:r>
          </a:p>
          <a:p>
            <a:pPr marL="214313" indent="-214313">
              <a:buFont typeface="Wingdings" pitchFamily="2" charset="2"/>
              <a:buChar char="à"/>
            </a:pPr>
            <a:r>
              <a:rPr lang="en-GB" sz="1350" dirty="0">
                <a:sym typeface="Wingdings" pitchFamily="2" charset="2"/>
              </a:rPr>
              <a:t>Homogeneity studied thanks to 1 cm x 1 cm  pickup pads with HR ASICs from SDHCAL electronics</a:t>
            </a:r>
          </a:p>
          <a:p>
            <a:r>
              <a:rPr lang="en-GB" sz="1350" dirty="0">
                <a:sym typeface="Wingdings" pitchFamily="2" charset="2"/>
              </a:rPr>
              <a:t>     3 cm  pitch  leads to better homogeneity and lower noise than 5 cm pitch. </a:t>
            </a:r>
          </a:p>
          <a:p>
            <a:endParaRPr lang="en-GB" sz="1350" dirty="0"/>
          </a:p>
        </p:txBody>
      </p:sp>
      <p:sp>
        <p:nvSpPr>
          <p:cNvPr id="3" name="AutoShape 2">
            <a:extLst>
              <a:ext uri="{FF2B5EF4-FFF2-40B4-BE49-F238E27FC236}">
                <a16:creationId xmlns:a16="http://schemas.microsoft.com/office/drawing/2014/main" id="{131DBBA2-6CE9-4903-3CB2-BA6D853A4699}"/>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1350"/>
          </a:p>
        </p:txBody>
      </p:sp>
      <p:pic>
        <p:nvPicPr>
          <p:cNvPr id="5" name="Image 4">
            <a:extLst>
              <a:ext uri="{FF2B5EF4-FFF2-40B4-BE49-F238E27FC236}">
                <a16:creationId xmlns:a16="http://schemas.microsoft.com/office/drawing/2014/main" id="{20B4B351-714D-AC1E-37B7-8C95CC7BD496}"/>
              </a:ext>
            </a:extLst>
          </p:cNvPr>
          <p:cNvPicPr>
            <a:picLocks noChangeAspect="1"/>
          </p:cNvPicPr>
          <p:nvPr/>
        </p:nvPicPr>
        <p:blipFill>
          <a:blip r:embed="rId2"/>
          <a:stretch>
            <a:fillRect/>
          </a:stretch>
        </p:blipFill>
        <p:spPr>
          <a:xfrm>
            <a:off x="5170497" y="2502685"/>
            <a:ext cx="2807591" cy="1424021"/>
          </a:xfrm>
          <a:prstGeom prst="rect">
            <a:avLst/>
          </a:prstGeom>
        </p:spPr>
      </p:pic>
      <p:pic>
        <p:nvPicPr>
          <p:cNvPr id="8" name="Image 7">
            <a:extLst>
              <a:ext uri="{FF2B5EF4-FFF2-40B4-BE49-F238E27FC236}">
                <a16:creationId xmlns:a16="http://schemas.microsoft.com/office/drawing/2014/main" id="{0708F23C-2949-ABB0-C8B2-37C58BCC7153}"/>
              </a:ext>
            </a:extLst>
          </p:cNvPr>
          <p:cNvPicPr>
            <a:picLocks noChangeAspect="1"/>
          </p:cNvPicPr>
          <p:nvPr/>
        </p:nvPicPr>
        <p:blipFill>
          <a:blip r:embed="rId3"/>
          <a:stretch>
            <a:fillRect/>
          </a:stretch>
        </p:blipFill>
        <p:spPr>
          <a:xfrm>
            <a:off x="207509" y="2800765"/>
            <a:ext cx="2404382" cy="3143250"/>
          </a:xfrm>
          <a:prstGeom prst="rect">
            <a:avLst/>
          </a:prstGeom>
        </p:spPr>
      </p:pic>
      <p:pic>
        <p:nvPicPr>
          <p:cNvPr id="9" name="Image 8">
            <a:extLst>
              <a:ext uri="{FF2B5EF4-FFF2-40B4-BE49-F238E27FC236}">
                <a16:creationId xmlns:a16="http://schemas.microsoft.com/office/drawing/2014/main" id="{9BF20C0C-36B9-0DF2-E49B-BC9D2DD6CE5E}"/>
              </a:ext>
            </a:extLst>
          </p:cNvPr>
          <p:cNvPicPr>
            <a:picLocks noChangeAspect="1"/>
          </p:cNvPicPr>
          <p:nvPr/>
        </p:nvPicPr>
        <p:blipFill>
          <a:blip r:embed="rId4"/>
          <a:stretch>
            <a:fillRect/>
          </a:stretch>
        </p:blipFill>
        <p:spPr>
          <a:xfrm rot="5400000">
            <a:off x="2580728" y="2854303"/>
            <a:ext cx="1731243" cy="1581830"/>
          </a:xfrm>
          <a:prstGeom prst="rect">
            <a:avLst/>
          </a:prstGeom>
        </p:spPr>
      </p:pic>
      <p:pic>
        <p:nvPicPr>
          <p:cNvPr id="10" name="Image 9">
            <a:extLst>
              <a:ext uri="{FF2B5EF4-FFF2-40B4-BE49-F238E27FC236}">
                <a16:creationId xmlns:a16="http://schemas.microsoft.com/office/drawing/2014/main" id="{139ECD4E-5F38-954E-3C96-B6E374743EB2}"/>
              </a:ext>
            </a:extLst>
          </p:cNvPr>
          <p:cNvPicPr>
            <a:picLocks noChangeAspect="1"/>
          </p:cNvPicPr>
          <p:nvPr/>
        </p:nvPicPr>
        <p:blipFill>
          <a:blip r:embed="rId5"/>
          <a:stretch>
            <a:fillRect/>
          </a:stretch>
        </p:blipFill>
        <p:spPr>
          <a:xfrm rot="5400000">
            <a:off x="2623763" y="4343707"/>
            <a:ext cx="1688714" cy="1625372"/>
          </a:xfrm>
          <a:prstGeom prst="rect">
            <a:avLst/>
          </a:prstGeom>
        </p:spPr>
      </p:pic>
      <p:pic>
        <p:nvPicPr>
          <p:cNvPr id="11" name="Image 10">
            <a:extLst>
              <a:ext uri="{FF2B5EF4-FFF2-40B4-BE49-F238E27FC236}">
                <a16:creationId xmlns:a16="http://schemas.microsoft.com/office/drawing/2014/main" id="{11A9DB4C-16CC-C802-D014-78637B1204EF}"/>
              </a:ext>
            </a:extLst>
          </p:cNvPr>
          <p:cNvPicPr>
            <a:picLocks noChangeAspect="1"/>
          </p:cNvPicPr>
          <p:nvPr/>
        </p:nvPicPr>
        <p:blipFill>
          <a:blip r:embed="rId6"/>
          <a:stretch>
            <a:fillRect/>
          </a:stretch>
        </p:blipFill>
        <p:spPr>
          <a:xfrm>
            <a:off x="6996115" y="4312036"/>
            <a:ext cx="1920404" cy="1631979"/>
          </a:xfrm>
          <a:prstGeom prst="rect">
            <a:avLst/>
          </a:prstGeom>
        </p:spPr>
      </p:pic>
      <p:pic>
        <p:nvPicPr>
          <p:cNvPr id="12" name="Image 11">
            <a:extLst>
              <a:ext uri="{FF2B5EF4-FFF2-40B4-BE49-F238E27FC236}">
                <a16:creationId xmlns:a16="http://schemas.microsoft.com/office/drawing/2014/main" id="{A6A3D40E-FEB6-526C-AEAF-006213D7C7F8}"/>
              </a:ext>
            </a:extLst>
          </p:cNvPr>
          <p:cNvPicPr>
            <a:picLocks noChangeAspect="1"/>
          </p:cNvPicPr>
          <p:nvPr/>
        </p:nvPicPr>
        <p:blipFill>
          <a:blip r:embed="rId7"/>
          <a:stretch>
            <a:fillRect/>
          </a:stretch>
        </p:blipFill>
        <p:spPr>
          <a:xfrm>
            <a:off x="4572000" y="4212772"/>
            <a:ext cx="2424114" cy="1731243"/>
          </a:xfrm>
          <a:prstGeom prst="rect">
            <a:avLst/>
          </a:prstGeom>
        </p:spPr>
      </p:pic>
      <p:sp>
        <p:nvSpPr>
          <p:cNvPr id="14" name="ZoneTexte 13">
            <a:extLst>
              <a:ext uri="{FF2B5EF4-FFF2-40B4-BE49-F238E27FC236}">
                <a16:creationId xmlns:a16="http://schemas.microsoft.com/office/drawing/2014/main" id="{E89849EC-416F-6716-46BC-ADA0BB778662}"/>
              </a:ext>
            </a:extLst>
          </p:cNvPr>
          <p:cNvSpPr txBox="1"/>
          <p:nvPr/>
        </p:nvSpPr>
        <p:spPr>
          <a:xfrm>
            <a:off x="7417937" y="4669709"/>
            <a:ext cx="1396093" cy="300082"/>
          </a:xfrm>
          <a:prstGeom prst="rect">
            <a:avLst/>
          </a:prstGeom>
          <a:noFill/>
        </p:spPr>
        <p:txBody>
          <a:bodyPr wrap="square">
            <a:spAutoFit/>
          </a:bodyPr>
          <a:lstStyle/>
          <a:p>
            <a:r>
              <a:rPr lang="en-GB" sz="1350" dirty="0">
                <a:solidFill>
                  <a:schemeClr val="bg1"/>
                </a:solidFill>
                <a:sym typeface="Wingdings" pitchFamily="2" charset="2"/>
              </a:rPr>
              <a:t>3 cm  pitch </a:t>
            </a:r>
            <a:endParaRPr lang="en-GB" sz="1350" dirty="0">
              <a:solidFill>
                <a:schemeClr val="bg1"/>
              </a:solidFill>
            </a:endParaRPr>
          </a:p>
        </p:txBody>
      </p:sp>
      <p:sp>
        <p:nvSpPr>
          <p:cNvPr id="15" name="ZoneTexte 14">
            <a:extLst>
              <a:ext uri="{FF2B5EF4-FFF2-40B4-BE49-F238E27FC236}">
                <a16:creationId xmlns:a16="http://schemas.microsoft.com/office/drawing/2014/main" id="{BA370D6E-7F31-76EA-8B49-CC2D1EEF4399}"/>
              </a:ext>
            </a:extLst>
          </p:cNvPr>
          <p:cNvSpPr txBox="1"/>
          <p:nvPr/>
        </p:nvSpPr>
        <p:spPr>
          <a:xfrm>
            <a:off x="5374142" y="4669709"/>
            <a:ext cx="1200150" cy="300082"/>
          </a:xfrm>
          <a:prstGeom prst="rect">
            <a:avLst/>
          </a:prstGeom>
          <a:noFill/>
        </p:spPr>
        <p:txBody>
          <a:bodyPr wrap="square">
            <a:spAutoFit/>
          </a:bodyPr>
          <a:lstStyle/>
          <a:p>
            <a:r>
              <a:rPr lang="en-GB" sz="1350" dirty="0">
                <a:solidFill>
                  <a:srgbClr val="FFFF00"/>
                </a:solidFill>
                <a:sym typeface="Wingdings" pitchFamily="2" charset="2"/>
              </a:rPr>
              <a:t>5 cm  pitch </a:t>
            </a:r>
            <a:endParaRPr lang="en-GB" sz="1350" dirty="0">
              <a:solidFill>
                <a:srgbClr val="FFFF00"/>
              </a:solidFill>
            </a:endParaRPr>
          </a:p>
        </p:txBody>
      </p:sp>
      <p:sp>
        <p:nvSpPr>
          <p:cNvPr id="16" name="ZoneTexte 15">
            <a:extLst>
              <a:ext uri="{FF2B5EF4-FFF2-40B4-BE49-F238E27FC236}">
                <a16:creationId xmlns:a16="http://schemas.microsoft.com/office/drawing/2014/main" id="{27A50B46-3A63-B272-A3F5-1335197BCE55}"/>
              </a:ext>
            </a:extLst>
          </p:cNvPr>
          <p:cNvSpPr txBox="1"/>
          <p:nvPr/>
        </p:nvSpPr>
        <p:spPr>
          <a:xfrm>
            <a:off x="7752671" y="2117355"/>
            <a:ext cx="1244915" cy="300082"/>
          </a:xfrm>
          <a:prstGeom prst="rect">
            <a:avLst/>
          </a:prstGeom>
          <a:noFill/>
        </p:spPr>
        <p:txBody>
          <a:bodyPr wrap="square" rtlCol="0">
            <a:spAutoFit/>
          </a:bodyPr>
          <a:lstStyle/>
          <a:p>
            <a:r>
              <a:rPr lang="en-GB" sz="1350" dirty="0"/>
              <a:t>Lyon team</a:t>
            </a:r>
          </a:p>
        </p:txBody>
      </p:sp>
    </p:spTree>
    <p:extLst>
      <p:ext uri="{BB962C8B-B14F-4D97-AF65-F5344CB8AC3E}">
        <p14:creationId xmlns:p14="http://schemas.microsoft.com/office/powerpoint/2010/main" val="27881055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1748884-5701-1440-EDC6-1C78EFE69049}"/>
              </a:ext>
            </a:extLst>
          </p:cNvPr>
          <p:cNvSpPr txBox="1"/>
          <p:nvPr/>
        </p:nvSpPr>
        <p:spPr>
          <a:xfrm>
            <a:off x="417850" y="1160810"/>
            <a:ext cx="8308299" cy="1131079"/>
          </a:xfrm>
          <a:prstGeom prst="rect">
            <a:avLst/>
          </a:prstGeom>
          <a:noFill/>
        </p:spPr>
        <p:txBody>
          <a:bodyPr wrap="square">
            <a:spAutoFit/>
          </a:bodyPr>
          <a:lstStyle/>
          <a:p>
            <a:r>
              <a:rPr lang="en-GB" sz="1350" b="1" dirty="0"/>
              <a:t>Ongoing studies:</a:t>
            </a:r>
          </a:p>
          <a:p>
            <a:endParaRPr lang="en-GB" sz="1350" dirty="0"/>
          </a:p>
          <a:p>
            <a:r>
              <a:rPr lang="en-GB" sz="1350" dirty="0"/>
              <a:t>In parallel, M. </a:t>
            </a:r>
            <a:r>
              <a:rPr lang="en-GB" sz="1350" dirty="0" err="1"/>
              <a:t>Verzeroli</a:t>
            </a:r>
            <a:r>
              <a:rPr lang="en-GB" sz="1350" dirty="0"/>
              <a:t> (CERN-IP2I) , have produced a few MRPC  using the same method at CERN and is testing them with  CAEN Desktop Digitizer v1730 to assess their timing performance in an independent way using standard gas mixture and new eco-friendly gases  </a:t>
            </a:r>
          </a:p>
        </p:txBody>
      </p:sp>
      <p:pic>
        <p:nvPicPr>
          <p:cNvPr id="4" name="Image 3">
            <a:extLst>
              <a:ext uri="{FF2B5EF4-FFF2-40B4-BE49-F238E27FC236}">
                <a16:creationId xmlns:a16="http://schemas.microsoft.com/office/drawing/2014/main" id="{FA09A866-51C4-869E-2D59-5A8A235AF104}"/>
              </a:ext>
            </a:extLst>
          </p:cNvPr>
          <p:cNvPicPr>
            <a:picLocks noChangeAspect="1"/>
          </p:cNvPicPr>
          <p:nvPr/>
        </p:nvPicPr>
        <p:blipFill>
          <a:blip r:embed="rId2"/>
          <a:stretch>
            <a:fillRect/>
          </a:stretch>
        </p:blipFill>
        <p:spPr>
          <a:xfrm>
            <a:off x="3656294" y="2834235"/>
            <a:ext cx="2398142" cy="2124856"/>
          </a:xfrm>
          <a:prstGeom prst="rect">
            <a:avLst/>
          </a:prstGeom>
        </p:spPr>
      </p:pic>
      <p:pic>
        <p:nvPicPr>
          <p:cNvPr id="5" name="Image 4">
            <a:extLst>
              <a:ext uri="{FF2B5EF4-FFF2-40B4-BE49-F238E27FC236}">
                <a16:creationId xmlns:a16="http://schemas.microsoft.com/office/drawing/2014/main" id="{60F3BB6B-A3C2-253D-1B33-2BAC7A948B17}"/>
              </a:ext>
            </a:extLst>
          </p:cNvPr>
          <p:cNvPicPr>
            <a:picLocks noChangeAspect="1"/>
          </p:cNvPicPr>
          <p:nvPr/>
        </p:nvPicPr>
        <p:blipFill>
          <a:blip r:embed="rId3"/>
          <a:stretch>
            <a:fillRect/>
          </a:stretch>
        </p:blipFill>
        <p:spPr>
          <a:xfrm>
            <a:off x="515628" y="2834235"/>
            <a:ext cx="2929969" cy="2124856"/>
          </a:xfrm>
          <a:prstGeom prst="rect">
            <a:avLst/>
          </a:prstGeom>
        </p:spPr>
      </p:pic>
      <p:pic>
        <p:nvPicPr>
          <p:cNvPr id="2" name="Image 1">
            <a:extLst>
              <a:ext uri="{FF2B5EF4-FFF2-40B4-BE49-F238E27FC236}">
                <a16:creationId xmlns:a16="http://schemas.microsoft.com/office/drawing/2014/main" id="{1664F439-4F70-8A2C-C873-794F323CA275}"/>
              </a:ext>
            </a:extLst>
          </p:cNvPr>
          <p:cNvPicPr>
            <a:picLocks noChangeAspect="1"/>
          </p:cNvPicPr>
          <p:nvPr/>
        </p:nvPicPr>
        <p:blipFill>
          <a:blip r:embed="rId4"/>
          <a:stretch>
            <a:fillRect/>
          </a:stretch>
        </p:blipFill>
        <p:spPr>
          <a:xfrm>
            <a:off x="6430879" y="2953955"/>
            <a:ext cx="2398142" cy="2164746"/>
          </a:xfrm>
          <a:prstGeom prst="rect">
            <a:avLst/>
          </a:prstGeom>
        </p:spPr>
      </p:pic>
      <p:sp>
        <p:nvSpPr>
          <p:cNvPr id="6" name="ZoneTexte 5">
            <a:extLst>
              <a:ext uri="{FF2B5EF4-FFF2-40B4-BE49-F238E27FC236}">
                <a16:creationId xmlns:a16="http://schemas.microsoft.com/office/drawing/2014/main" id="{038EF3A8-901E-DE9B-720E-77BF152A030B}"/>
              </a:ext>
            </a:extLst>
          </p:cNvPr>
          <p:cNvSpPr txBox="1"/>
          <p:nvPr/>
        </p:nvSpPr>
        <p:spPr>
          <a:xfrm>
            <a:off x="4127664" y="5780767"/>
            <a:ext cx="3853543" cy="523220"/>
          </a:xfrm>
          <a:prstGeom prst="rect">
            <a:avLst/>
          </a:prstGeom>
          <a:noFill/>
        </p:spPr>
        <p:txBody>
          <a:bodyPr wrap="square" rtlCol="0">
            <a:spAutoFit/>
          </a:bodyPr>
          <a:lstStyle/>
          <a:p>
            <a:r>
              <a:rPr lang="fr-FR" sz="1400" dirty="0">
                <a:effectLst/>
                <a:latin typeface="Times" pitchFamily="2" charset="0"/>
              </a:rPr>
              <a:t>M. </a:t>
            </a:r>
            <a:r>
              <a:rPr lang="fr-FR" sz="1400" dirty="0" err="1">
                <a:effectLst/>
                <a:latin typeface="Times" pitchFamily="2" charset="0"/>
              </a:rPr>
              <a:t>Verzeroli</a:t>
            </a:r>
            <a:r>
              <a:rPr lang="fr-FR" sz="1400" dirty="0">
                <a:effectLst/>
                <a:latin typeface="Times" pitchFamily="2" charset="0"/>
              </a:rPr>
              <a:t> et al, NIMA 1078 </a:t>
            </a:r>
            <a:r>
              <a:rPr lang="fr-FR" sz="1400" dirty="0">
                <a:effectLst/>
                <a:latin typeface="Helvetica" pitchFamily="2" charset="0"/>
              </a:rPr>
              <a:t>(2025) </a:t>
            </a:r>
            <a:r>
              <a:rPr lang="fr-FR" sz="1400" dirty="0">
                <a:effectLst/>
                <a:latin typeface="Times" pitchFamily="2" charset="0"/>
              </a:rPr>
              <a:t>170591 </a:t>
            </a:r>
          </a:p>
          <a:p>
            <a:endParaRPr lang="en-GB" sz="1400" dirty="0"/>
          </a:p>
        </p:txBody>
      </p:sp>
    </p:spTree>
    <p:extLst>
      <p:ext uri="{BB962C8B-B14F-4D97-AF65-F5344CB8AC3E}">
        <p14:creationId xmlns:p14="http://schemas.microsoft.com/office/powerpoint/2010/main" val="2493737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a:extLst>
              <a:ext uri="{FF2B5EF4-FFF2-40B4-BE49-F238E27FC236}">
                <a16:creationId xmlns:a16="http://schemas.microsoft.com/office/drawing/2014/main" id="{3C07A522-9967-CC40-B976-56193DCAC7E5}"/>
              </a:ext>
            </a:extLst>
          </p:cNvPr>
          <p:cNvGrpSpPr/>
          <p:nvPr/>
        </p:nvGrpSpPr>
        <p:grpSpPr>
          <a:xfrm>
            <a:off x="0" y="1000462"/>
            <a:ext cx="9092217" cy="5077610"/>
            <a:chOff x="51783" y="1855505"/>
            <a:chExt cx="9092217" cy="4123914"/>
          </a:xfrm>
        </p:grpSpPr>
        <p:sp>
          <p:nvSpPr>
            <p:cNvPr id="6" name="Content Placeholder 9">
              <a:extLst>
                <a:ext uri="{FF2B5EF4-FFF2-40B4-BE49-F238E27FC236}">
                  <a16:creationId xmlns:a16="http://schemas.microsoft.com/office/drawing/2014/main" id="{67462FB4-C4B5-094F-BAF0-CAF8B9A737C9}"/>
                </a:ext>
              </a:extLst>
            </p:cNvPr>
            <p:cNvSpPr txBox="1">
              <a:spLocks/>
            </p:cNvSpPr>
            <p:nvPr/>
          </p:nvSpPr>
          <p:spPr>
            <a:xfrm>
              <a:off x="5795682" y="2149657"/>
              <a:ext cx="3348318" cy="12073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200" dirty="0">
                  <a:latin typeface="Times New Roman" panose="02020603050405020304" pitchFamily="18" charset="0"/>
                  <a:cs typeface="Times New Roman" panose="02020603050405020304" pitchFamily="18" charset="0"/>
                </a:rPr>
                <a:t>Front-End Electronics for MRPC readout with high timing resolution</a:t>
              </a:r>
            </a:p>
            <a:p>
              <a:r>
                <a:rPr lang="en-US" altLang="zh-CN" sz="1200" dirty="0">
                  <a:latin typeface="Times New Roman" panose="02020603050405020304" pitchFamily="18" charset="0"/>
                  <a:cs typeface="Times New Roman" panose="02020603050405020304" pitchFamily="18" charset="0"/>
                </a:rPr>
                <a:t>The system includes </a:t>
              </a:r>
              <a:r>
                <a:rPr lang="en-US" altLang="zh-CN" sz="1200" dirty="0">
                  <a:solidFill>
                    <a:srgbClr val="FF0000"/>
                  </a:solidFill>
                  <a:latin typeface="Times New Roman" panose="02020603050405020304" pitchFamily="18" charset="0"/>
                  <a:cs typeface="Times New Roman" panose="02020603050405020304" pitchFamily="18" charset="0"/>
                </a:rPr>
                <a:t>a front-end board (FEB)</a:t>
              </a:r>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a detector interface card (DIF) </a:t>
              </a:r>
              <a:r>
                <a:rPr lang="en-US" altLang="zh-CN" sz="1200" dirty="0">
                  <a:latin typeface="Times New Roman" panose="02020603050405020304" pitchFamily="18" charset="0"/>
                  <a:cs typeface="Times New Roman" panose="02020603050405020304" pitchFamily="18" charset="0"/>
                </a:rPr>
                <a:t>and </a:t>
              </a:r>
              <a:r>
                <a:rPr lang="en-US" altLang="zh-CN" sz="1200" dirty="0">
                  <a:solidFill>
                    <a:srgbClr val="FF0000"/>
                  </a:solidFill>
                  <a:latin typeface="Times New Roman" panose="02020603050405020304" pitchFamily="18" charset="0"/>
                  <a:cs typeface="Times New Roman" panose="02020603050405020304" pitchFamily="18" charset="0"/>
                </a:rPr>
                <a:t>a</a:t>
              </a:r>
              <a:r>
                <a:rPr lang="en-US" altLang="zh-CN" sz="1200" dirty="0">
                  <a:latin typeface="Times New Roman" panose="02020603050405020304" pitchFamily="18" charset="0"/>
                  <a:cs typeface="Times New Roman" panose="02020603050405020304" pitchFamily="18" charset="0"/>
                </a:rPr>
                <a:t> </a:t>
              </a:r>
              <a:r>
                <a:rPr lang="en-US" altLang="zh-CN" sz="1200" dirty="0">
                  <a:solidFill>
                    <a:srgbClr val="FF0000"/>
                  </a:solidFill>
                  <a:latin typeface="Times New Roman" panose="02020603050405020304" pitchFamily="18" charset="0"/>
                  <a:cs typeface="Times New Roman" panose="02020603050405020304" pitchFamily="18" charset="0"/>
                </a:rPr>
                <a:t>data acquisition system(DAQ)</a:t>
              </a:r>
              <a:r>
                <a:rPr lang="en-US" altLang="zh-CN" sz="1200" dirty="0">
                  <a:latin typeface="Times New Roman" panose="02020603050405020304" pitchFamily="18" charset="0"/>
                  <a:cs typeface="Times New Roman" panose="02020603050405020304" pitchFamily="18" charset="0"/>
                </a:rPr>
                <a:t> based on ZCU102.</a:t>
              </a:r>
            </a:p>
            <a:p>
              <a:endParaRPr lang="en-US" altLang="zh-CN" sz="1200" dirty="0">
                <a:latin typeface="Times New Roman" panose="02020603050405020304" pitchFamily="18" charset="0"/>
                <a:cs typeface="Times New Roman" panose="02020603050405020304" pitchFamily="18" charset="0"/>
              </a:endParaRPr>
            </a:p>
            <a:p>
              <a:endParaRPr lang="en-US" altLang="zh-CN" sz="1200" dirty="0"/>
            </a:p>
          </p:txBody>
        </p:sp>
        <p:pic>
          <p:nvPicPr>
            <p:cNvPr id="29" name="Imagen 28">
              <a:extLst>
                <a:ext uri="{FF2B5EF4-FFF2-40B4-BE49-F238E27FC236}">
                  <a16:creationId xmlns:a16="http://schemas.microsoft.com/office/drawing/2014/main" id="{0742D7CF-A761-614A-A050-6C2EF1861B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783" y="1855505"/>
              <a:ext cx="5727193" cy="1795655"/>
            </a:xfrm>
            <a:prstGeom prst="rect">
              <a:avLst/>
            </a:prstGeom>
          </p:spPr>
        </p:pic>
        <p:pic>
          <p:nvPicPr>
            <p:cNvPr id="44" name="Imagen 43">
              <a:extLst>
                <a:ext uri="{FF2B5EF4-FFF2-40B4-BE49-F238E27FC236}">
                  <a16:creationId xmlns:a16="http://schemas.microsoft.com/office/drawing/2014/main" id="{22387737-9DB1-B444-B857-8F0E5FB1261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26629" y="3749810"/>
              <a:ext cx="4733308" cy="2229609"/>
            </a:xfrm>
            <a:prstGeom prst="rect">
              <a:avLst/>
            </a:prstGeom>
          </p:spPr>
        </p:pic>
        <p:sp>
          <p:nvSpPr>
            <p:cNvPr id="45" name="Rectángulo 44">
              <a:extLst>
                <a:ext uri="{FF2B5EF4-FFF2-40B4-BE49-F238E27FC236}">
                  <a16:creationId xmlns:a16="http://schemas.microsoft.com/office/drawing/2014/main" id="{FC6D3734-A8A5-4D41-A4C2-D9929F94C3C3}"/>
                </a:ext>
              </a:extLst>
            </p:cNvPr>
            <p:cNvSpPr/>
            <p:nvPr/>
          </p:nvSpPr>
          <p:spPr>
            <a:xfrm>
              <a:off x="1119671" y="5091056"/>
              <a:ext cx="1754711" cy="243719"/>
            </a:xfrm>
            <a:prstGeom prst="rect">
              <a:avLst/>
            </a:prstGeom>
          </p:spPr>
          <p:txBody>
            <a:bodyPr wrap="none">
              <a:spAutoFit/>
            </a:bodyPr>
            <a:lstStyle/>
            <a:p>
              <a:r>
                <a:rPr lang="en-US" altLang="zh-CN" sz="1350" dirty="0">
                  <a:latin typeface="Times New Roman" panose="02020603050405020304" pitchFamily="18" charset="0"/>
                  <a:cs typeface="Times New Roman" panose="02020603050405020304" pitchFamily="18" charset="0"/>
                </a:rPr>
                <a:t>Test System and Setup</a:t>
              </a:r>
              <a:endParaRPr lang="en-US" sz="1350" dirty="0">
                <a:latin typeface="Times New Roman" panose="02020603050405020304" pitchFamily="18" charset="0"/>
                <a:cs typeface="Times New Roman" panose="02020603050405020304" pitchFamily="18" charset="0"/>
              </a:endParaRPr>
            </a:p>
          </p:txBody>
        </p:sp>
      </p:grpSp>
      <p:sp>
        <p:nvSpPr>
          <p:cNvPr id="10" name="ZoneTexte 9">
            <a:extLst>
              <a:ext uri="{FF2B5EF4-FFF2-40B4-BE49-F238E27FC236}">
                <a16:creationId xmlns:a16="http://schemas.microsoft.com/office/drawing/2014/main" id="{47ED73E1-D562-EE47-8F18-FF01563A7D17}"/>
              </a:ext>
            </a:extLst>
          </p:cNvPr>
          <p:cNvSpPr txBox="1"/>
          <p:nvPr/>
        </p:nvSpPr>
        <p:spPr>
          <a:xfrm>
            <a:off x="1592131" y="147490"/>
            <a:ext cx="6007157"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First step towards transforming SDHCAL into T-SDHCAL</a:t>
            </a:r>
          </a:p>
        </p:txBody>
      </p:sp>
    </p:spTree>
    <p:extLst>
      <p:ext uri="{BB962C8B-B14F-4D97-AF65-F5344CB8AC3E}">
        <p14:creationId xmlns:p14="http://schemas.microsoft.com/office/powerpoint/2010/main" val="585467651"/>
      </p:ext>
    </p:extLst>
  </p:cSld>
  <p:clrMapOvr>
    <a:masterClrMapping/>
  </p:clrMapOvr>
  <mc:AlternateContent xmlns:mc="http://schemas.openxmlformats.org/markup-compatibility/2006" xmlns:p14="http://schemas.microsoft.com/office/powerpoint/2010/main">
    <mc:Choice Requires="p14">
      <p:transition spd="slow" p14:dur="2000" advTm="50365"/>
    </mc:Choice>
    <mc:Fallback xmlns="">
      <p:transition spd="slow" advTm="50365"/>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43B9FCE-43F1-B596-765F-AF86E9837C7C}"/>
              </a:ext>
            </a:extLst>
          </p:cNvPr>
          <p:cNvPicPr>
            <a:picLocks noChangeAspect="1"/>
          </p:cNvPicPr>
          <p:nvPr/>
        </p:nvPicPr>
        <p:blipFill>
          <a:blip r:embed="rId3"/>
          <a:stretch>
            <a:fillRect/>
          </a:stretch>
        </p:blipFill>
        <p:spPr>
          <a:xfrm>
            <a:off x="1924243" y="272505"/>
            <a:ext cx="2067406" cy="2664658"/>
          </a:xfrm>
          <a:prstGeom prst="rect">
            <a:avLst/>
          </a:prstGeom>
        </p:spPr>
      </p:pic>
      <p:pic>
        <p:nvPicPr>
          <p:cNvPr id="8" name="Image 7">
            <a:extLst>
              <a:ext uri="{FF2B5EF4-FFF2-40B4-BE49-F238E27FC236}">
                <a16:creationId xmlns:a16="http://schemas.microsoft.com/office/drawing/2014/main" id="{83A44056-CE19-44A7-9B02-00363D506189}"/>
              </a:ext>
            </a:extLst>
          </p:cNvPr>
          <p:cNvPicPr>
            <a:picLocks noChangeAspect="1"/>
          </p:cNvPicPr>
          <p:nvPr/>
        </p:nvPicPr>
        <p:blipFill>
          <a:blip r:embed="rId4"/>
          <a:stretch>
            <a:fillRect/>
          </a:stretch>
        </p:blipFill>
        <p:spPr>
          <a:xfrm>
            <a:off x="4758930" y="272505"/>
            <a:ext cx="2201422" cy="2664658"/>
          </a:xfrm>
          <a:prstGeom prst="rect">
            <a:avLst/>
          </a:prstGeom>
        </p:spPr>
      </p:pic>
      <p:pic>
        <p:nvPicPr>
          <p:cNvPr id="2" name="图片 11">
            <a:extLst>
              <a:ext uri="{FF2B5EF4-FFF2-40B4-BE49-F238E27FC236}">
                <a16:creationId xmlns:a16="http://schemas.microsoft.com/office/drawing/2014/main" id="{DFA48EAE-C8EB-0E44-15E0-44B995AA01C1}"/>
              </a:ext>
            </a:extLst>
          </p:cNvPr>
          <p:cNvPicPr>
            <a:picLocks noChangeAspect="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325546" y="3613239"/>
            <a:ext cx="2866768" cy="2986112"/>
          </a:xfrm>
          <a:prstGeom prst="rect">
            <a:avLst/>
          </a:prstGeom>
          <a:solidFill>
            <a:schemeClr val="tx1"/>
          </a:solidFill>
        </p:spPr>
      </p:pic>
      <p:pic>
        <p:nvPicPr>
          <p:cNvPr id="3" name="图片 6">
            <a:extLst>
              <a:ext uri="{FF2B5EF4-FFF2-40B4-BE49-F238E27FC236}">
                <a16:creationId xmlns:a16="http://schemas.microsoft.com/office/drawing/2014/main" id="{1A2378A0-CEF9-E07D-905C-DD8427650336}"/>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3063" y="3599383"/>
            <a:ext cx="2667000" cy="2986112"/>
          </a:xfrm>
          <a:prstGeom prst="rect">
            <a:avLst/>
          </a:prstGeom>
          <a:solidFill>
            <a:schemeClr val="tx1"/>
          </a:solidFill>
        </p:spPr>
      </p:pic>
      <p:sp>
        <p:nvSpPr>
          <p:cNvPr id="5" name="ZoneTexte 4">
            <a:extLst>
              <a:ext uri="{FF2B5EF4-FFF2-40B4-BE49-F238E27FC236}">
                <a16:creationId xmlns:a16="http://schemas.microsoft.com/office/drawing/2014/main" id="{BD3C679D-6E73-3334-5364-F76366E6B691}"/>
              </a:ext>
            </a:extLst>
          </p:cNvPr>
          <p:cNvSpPr txBox="1"/>
          <p:nvPr/>
        </p:nvSpPr>
        <p:spPr>
          <a:xfrm>
            <a:off x="5153389" y="5219015"/>
            <a:ext cx="1307755" cy="307777"/>
          </a:xfrm>
          <a:prstGeom prst="rect">
            <a:avLst/>
          </a:prstGeom>
          <a:noFill/>
        </p:spPr>
        <p:txBody>
          <a:bodyPr wrap="square">
            <a:spAutoFit/>
          </a:bodyPr>
          <a:lstStyle/>
          <a:p>
            <a:r>
              <a:rPr lang="en-US" altLang="zh-CN" sz="1400" b="1" dirty="0" err="1">
                <a:solidFill>
                  <a:schemeClr val="bg1"/>
                </a:solidFill>
                <a:latin typeface="Symbol" pitchFamily="2" charset="2"/>
              </a:rPr>
              <a:t>s</a:t>
            </a:r>
            <a:r>
              <a:rPr lang="en-US" altLang="zh-CN" sz="1400" b="1" baseline="-25000" dirty="0" err="1">
                <a:solidFill>
                  <a:schemeClr val="bg1"/>
                </a:solidFill>
              </a:rPr>
              <a:t>t</a:t>
            </a:r>
            <a:r>
              <a:rPr lang="en-US" altLang="zh-CN" sz="1400" b="1" dirty="0">
                <a:solidFill>
                  <a:schemeClr val="bg1"/>
                </a:solidFill>
                <a:latin typeface="Symbol" pitchFamily="2" charset="2"/>
              </a:rPr>
              <a:t> = 36 </a:t>
            </a:r>
            <a:r>
              <a:rPr lang="en-US" altLang="zh-CN" sz="1400" b="1" dirty="0" err="1">
                <a:solidFill>
                  <a:schemeClr val="bg1"/>
                </a:solidFill>
              </a:rPr>
              <a:t>ps</a:t>
            </a:r>
            <a:endParaRPr lang="en-GB" sz="1400" dirty="0">
              <a:solidFill>
                <a:schemeClr val="bg1"/>
              </a:solidFill>
            </a:endParaRPr>
          </a:p>
        </p:txBody>
      </p:sp>
      <p:sp>
        <p:nvSpPr>
          <p:cNvPr id="6" name="ZoneTexte 5">
            <a:extLst>
              <a:ext uri="{FF2B5EF4-FFF2-40B4-BE49-F238E27FC236}">
                <a16:creationId xmlns:a16="http://schemas.microsoft.com/office/drawing/2014/main" id="{D0850E2C-3116-C6F8-D4E9-7DEC7BAD2FF1}"/>
              </a:ext>
            </a:extLst>
          </p:cNvPr>
          <p:cNvSpPr txBox="1"/>
          <p:nvPr/>
        </p:nvSpPr>
        <p:spPr>
          <a:xfrm>
            <a:off x="7961605" y="5194863"/>
            <a:ext cx="1307755" cy="307777"/>
          </a:xfrm>
          <a:prstGeom prst="rect">
            <a:avLst/>
          </a:prstGeom>
          <a:noFill/>
        </p:spPr>
        <p:txBody>
          <a:bodyPr wrap="square">
            <a:spAutoFit/>
          </a:bodyPr>
          <a:lstStyle/>
          <a:p>
            <a:r>
              <a:rPr lang="en-US" altLang="zh-CN" sz="1400" b="1" dirty="0" err="1">
                <a:solidFill>
                  <a:schemeClr val="bg1"/>
                </a:solidFill>
                <a:latin typeface="Symbol" pitchFamily="2" charset="2"/>
              </a:rPr>
              <a:t>s</a:t>
            </a:r>
            <a:r>
              <a:rPr lang="en-US" altLang="zh-CN" sz="1400" b="1" baseline="-25000" dirty="0" err="1">
                <a:solidFill>
                  <a:schemeClr val="bg1"/>
                </a:solidFill>
              </a:rPr>
              <a:t>t</a:t>
            </a:r>
            <a:r>
              <a:rPr lang="en-US" altLang="zh-CN" sz="1400" b="1" dirty="0">
                <a:solidFill>
                  <a:schemeClr val="bg1"/>
                </a:solidFill>
                <a:latin typeface="Symbol" pitchFamily="2" charset="2"/>
              </a:rPr>
              <a:t> = 75 </a:t>
            </a:r>
            <a:r>
              <a:rPr lang="en-US" altLang="zh-CN" sz="1400" b="1" dirty="0" err="1">
                <a:solidFill>
                  <a:schemeClr val="bg1"/>
                </a:solidFill>
              </a:rPr>
              <a:t>ps</a:t>
            </a:r>
            <a:endParaRPr lang="en-GB" sz="1400" dirty="0">
              <a:solidFill>
                <a:schemeClr val="bg1"/>
              </a:solidFill>
            </a:endParaRPr>
          </a:p>
        </p:txBody>
      </p:sp>
      <p:pic>
        <p:nvPicPr>
          <p:cNvPr id="7" name="图片 12">
            <a:extLst>
              <a:ext uri="{FF2B5EF4-FFF2-40B4-BE49-F238E27FC236}">
                <a16:creationId xmlns:a16="http://schemas.microsoft.com/office/drawing/2014/main" id="{36356720-1A4C-DD8E-3FE0-ED32D0A34C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3937" y="3920838"/>
            <a:ext cx="2843635" cy="2000250"/>
          </a:xfrm>
          <a:prstGeom prst="rect">
            <a:avLst/>
          </a:prstGeom>
        </p:spPr>
      </p:pic>
      <p:sp>
        <p:nvSpPr>
          <p:cNvPr id="9" name="ZoneTexte 8">
            <a:extLst>
              <a:ext uri="{FF2B5EF4-FFF2-40B4-BE49-F238E27FC236}">
                <a16:creationId xmlns:a16="http://schemas.microsoft.com/office/drawing/2014/main" id="{6E73810D-4F86-C904-3665-7D6ECE72CE91}"/>
              </a:ext>
            </a:extLst>
          </p:cNvPr>
          <p:cNvSpPr txBox="1"/>
          <p:nvPr/>
        </p:nvSpPr>
        <p:spPr>
          <a:xfrm>
            <a:off x="302832" y="6075287"/>
            <a:ext cx="3201795" cy="369332"/>
          </a:xfrm>
          <a:prstGeom prst="rect">
            <a:avLst/>
          </a:prstGeom>
          <a:noFill/>
        </p:spPr>
        <p:txBody>
          <a:bodyPr wrap="square" rtlCol="0">
            <a:spAutoFit/>
          </a:bodyPr>
          <a:lstStyle/>
          <a:p>
            <a:r>
              <a:rPr lang="en-GB" dirty="0"/>
              <a:t>collaboration with SJTU</a:t>
            </a:r>
          </a:p>
        </p:txBody>
      </p:sp>
      <p:sp>
        <p:nvSpPr>
          <p:cNvPr id="11" name="ZoneTexte 10">
            <a:extLst>
              <a:ext uri="{FF2B5EF4-FFF2-40B4-BE49-F238E27FC236}">
                <a16:creationId xmlns:a16="http://schemas.microsoft.com/office/drawing/2014/main" id="{6B7ADA00-965D-8B96-A208-722EAA398E96}"/>
              </a:ext>
            </a:extLst>
          </p:cNvPr>
          <p:cNvSpPr txBox="1"/>
          <p:nvPr/>
        </p:nvSpPr>
        <p:spPr>
          <a:xfrm>
            <a:off x="5524487" y="6075287"/>
            <a:ext cx="1975190" cy="369332"/>
          </a:xfrm>
          <a:prstGeom prst="rect">
            <a:avLst/>
          </a:prstGeom>
          <a:noFill/>
        </p:spPr>
        <p:txBody>
          <a:bodyPr wrap="square" rtlCol="0">
            <a:spAutoFit/>
          </a:bodyPr>
          <a:lstStyle/>
          <a:p>
            <a:r>
              <a:rPr lang="en-GB" dirty="0">
                <a:solidFill>
                  <a:schemeClr val="bg1"/>
                </a:solidFill>
              </a:rPr>
              <a:t>Electronics only</a:t>
            </a:r>
          </a:p>
        </p:txBody>
      </p:sp>
    </p:spTree>
    <p:extLst>
      <p:ext uri="{BB962C8B-B14F-4D97-AF65-F5344CB8AC3E}">
        <p14:creationId xmlns:p14="http://schemas.microsoft.com/office/powerpoint/2010/main" val="2538304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CC692B-B883-9ADE-F990-A2571CCF95BF}"/>
              </a:ext>
            </a:extLst>
          </p:cNvPr>
          <p:cNvSpPr txBox="1"/>
          <p:nvPr/>
        </p:nvSpPr>
        <p:spPr>
          <a:xfrm>
            <a:off x="509451" y="305191"/>
            <a:ext cx="3056708" cy="369332"/>
          </a:xfrm>
          <a:prstGeom prst="rect">
            <a:avLst/>
          </a:prstGeom>
          <a:noFill/>
        </p:spPr>
        <p:txBody>
          <a:bodyPr wrap="square" rtlCol="0">
            <a:spAutoFit/>
          </a:bodyPr>
          <a:lstStyle/>
          <a:p>
            <a:r>
              <a:rPr lang="en-US" b="1" dirty="0">
                <a:solidFill>
                  <a:srgbClr val="FF0000"/>
                </a:solidFill>
              </a:rPr>
              <a:t>SDHCAL rate capability</a:t>
            </a:r>
          </a:p>
        </p:txBody>
      </p:sp>
      <p:sp>
        <p:nvSpPr>
          <p:cNvPr id="3" name="ZoneTexte 2">
            <a:extLst>
              <a:ext uri="{FF2B5EF4-FFF2-40B4-BE49-F238E27FC236}">
                <a16:creationId xmlns:a16="http://schemas.microsoft.com/office/drawing/2014/main" id="{CDB53337-D925-B294-2C7F-56806A9CF6DA}"/>
              </a:ext>
            </a:extLst>
          </p:cNvPr>
          <p:cNvSpPr txBox="1"/>
          <p:nvPr/>
        </p:nvSpPr>
        <p:spPr>
          <a:xfrm>
            <a:off x="627017" y="809897"/>
            <a:ext cx="7106194" cy="3416320"/>
          </a:xfrm>
          <a:prstGeom prst="rect">
            <a:avLst/>
          </a:prstGeom>
          <a:noFill/>
        </p:spPr>
        <p:txBody>
          <a:bodyPr wrap="square" rtlCol="0">
            <a:spAutoFit/>
          </a:bodyPr>
          <a:lstStyle/>
          <a:p>
            <a:r>
              <a:rPr lang="en-US" dirty="0"/>
              <a:t>GRPC have low rate detection capability (a few hundreds of Hz/cm2)</a:t>
            </a:r>
          </a:p>
          <a:p>
            <a:r>
              <a:rPr lang="en-US" dirty="0"/>
              <a:t>This is ok for ILC. </a:t>
            </a:r>
          </a:p>
          <a:p>
            <a:r>
              <a:rPr lang="en-US" dirty="0"/>
              <a:t>For CEPC with 1.5 MHz  cycle duty (Higgs factory) this is still ok since the probability to have the same pad fired in one BC  (0.7 µs) is about 10</a:t>
            </a:r>
            <a:r>
              <a:rPr lang="en-US" baseline="30000" dirty="0"/>
              <a:t>-5</a:t>
            </a:r>
            <a:r>
              <a:rPr lang="en-US" dirty="0"/>
              <a:t>  and  the probability to be fired once again before the electric field of the GRPC has reached its full value after a depletion is still small.</a:t>
            </a:r>
          </a:p>
          <a:p>
            <a:endParaRPr lang="en-US" dirty="0"/>
          </a:p>
          <a:p>
            <a:r>
              <a:rPr lang="en-US" dirty="0"/>
              <a:t>In case of Z-run the rate may be a problem, in  particular at high eta.</a:t>
            </a:r>
          </a:p>
          <a:p>
            <a:r>
              <a:rPr lang="en-US" dirty="0"/>
              <a:t>Several scenarios are proposed:</a:t>
            </a:r>
          </a:p>
          <a:p>
            <a:r>
              <a:rPr lang="en-US" dirty="0"/>
              <a:t>Replace </a:t>
            </a:r>
            <a:r>
              <a:rPr lang="en-US" b="1" dirty="0">
                <a:solidFill>
                  <a:srgbClr val="FF0000"/>
                </a:solidFill>
              </a:rPr>
              <a:t>glass </a:t>
            </a:r>
            <a:r>
              <a:rPr lang="en-US" dirty="0"/>
              <a:t>by other low </a:t>
            </a:r>
            <a:r>
              <a:rPr lang="en-US" b="1" dirty="0">
                <a:solidFill>
                  <a:srgbClr val="FF0000"/>
                </a:solidFill>
              </a:rPr>
              <a:t>resistivity electrode</a:t>
            </a:r>
            <a:r>
              <a:rPr lang="en-US" dirty="0"/>
              <a:t>s leading to higher rate </a:t>
            </a:r>
          </a:p>
          <a:p>
            <a:r>
              <a:rPr lang="en-US" dirty="0"/>
              <a:t>(a factor of 100-1000 higher)</a:t>
            </a:r>
            <a:r>
              <a:rPr lang="en-US" dirty="0">
                <a:sym typeface="Wingdings" pitchFamily="2" charset="2"/>
              </a:rPr>
              <a:t> PEEK doped with nanoparticles</a:t>
            </a:r>
            <a:endParaRPr lang="en-US" dirty="0"/>
          </a:p>
          <a:p>
            <a:endParaRPr lang="en-US" dirty="0"/>
          </a:p>
        </p:txBody>
      </p:sp>
      <p:pic>
        <p:nvPicPr>
          <p:cNvPr id="4" name="Image 3">
            <a:extLst>
              <a:ext uri="{FF2B5EF4-FFF2-40B4-BE49-F238E27FC236}">
                <a16:creationId xmlns:a16="http://schemas.microsoft.com/office/drawing/2014/main" id="{40E7BA4A-ECB5-CC51-F5A1-6AF2EC9DFE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024" y="3912097"/>
            <a:ext cx="3701097" cy="2773179"/>
          </a:xfrm>
          <a:prstGeom prst="rect">
            <a:avLst/>
          </a:prstGeom>
          <a:noFill/>
          <a:ln>
            <a:noFill/>
          </a:ln>
        </p:spPr>
      </p:pic>
      <p:pic>
        <p:nvPicPr>
          <p:cNvPr id="5" name="Image 4">
            <a:extLst>
              <a:ext uri="{FF2B5EF4-FFF2-40B4-BE49-F238E27FC236}">
                <a16:creationId xmlns:a16="http://schemas.microsoft.com/office/drawing/2014/main" id="{222C1DE0-F5DD-0FD1-C4B1-2FE8AEADBF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17" y="3912097"/>
            <a:ext cx="3711015" cy="2773179"/>
          </a:xfrm>
          <a:prstGeom prst="rect">
            <a:avLst/>
          </a:prstGeom>
          <a:noFill/>
          <a:ln>
            <a:noFill/>
          </a:ln>
        </p:spPr>
      </p:pic>
      <p:sp>
        <p:nvSpPr>
          <p:cNvPr id="7" name="ZoneTexte 6">
            <a:extLst>
              <a:ext uri="{FF2B5EF4-FFF2-40B4-BE49-F238E27FC236}">
                <a16:creationId xmlns:a16="http://schemas.microsoft.com/office/drawing/2014/main" id="{455BFCD9-DAA4-1CC6-936A-F6630055FA1F}"/>
              </a:ext>
            </a:extLst>
          </p:cNvPr>
          <p:cNvSpPr txBox="1"/>
          <p:nvPr/>
        </p:nvSpPr>
        <p:spPr>
          <a:xfrm>
            <a:off x="5669280" y="5486400"/>
            <a:ext cx="1528354" cy="369332"/>
          </a:xfrm>
          <a:prstGeom prst="rect">
            <a:avLst/>
          </a:prstGeom>
          <a:noFill/>
        </p:spPr>
        <p:txBody>
          <a:bodyPr wrap="square" rtlCol="0">
            <a:spAutoFit/>
          </a:bodyPr>
          <a:lstStyle/>
          <a:p>
            <a:r>
              <a:rPr lang="en-US" dirty="0"/>
              <a:t>AIDA2020</a:t>
            </a:r>
          </a:p>
        </p:txBody>
      </p:sp>
    </p:spTree>
    <p:extLst>
      <p:ext uri="{BB962C8B-B14F-4D97-AF65-F5344CB8AC3E}">
        <p14:creationId xmlns:p14="http://schemas.microsoft.com/office/powerpoint/2010/main" val="3304256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B8D280-726A-BE54-ED59-34E2307A09AE}"/>
              </a:ext>
            </a:extLst>
          </p:cNvPr>
          <p:cNvSpPr txBox="1"/>
          <p:nvPr/>
        </p:nvSpPr>
        <p:spPr>
          <a:xfrm>
            <a:off x="1606965" y="623944"/>
            <a:ext cx="4599872" cy="523220"/>
          </a:xfrm>
          <a:prstGeom prst="rect">
            <a:avLst/>
          </a:prstGeom>
          <a:noFill/>
        </p:spPr>
        <p:txBody>
          <a:bodyPr wrap="square" rtlCol="0">
            <a:spAutoFit/>
          </a:bodyPr>
          <a:lstStyle/>
          <a:p>
            <a:pPr algn="ctr"/>
            <a:r>
              <a:rPr lang="en-US" sz="2800" b="1" dirty="0"/>
              <a:t>Summary</a:t>
            </a:r>
          </a:p>
        </p:txBody>
      </p:sp>
      <p:sp>
        <p:nvSpPr>
          <p:cNvPr id="3" name="ZoneTexte 2">
            <a:extLst>
              <a:ext uri="{FF2B5EF4-FFF2-40B4-BE49-F238E27FC236}">
                <a16:creationId xmlns:a16="http://schemas.microsoft.com/office/drawing/2014/main" id="{C0DBC553-E0EC-8806-7E25-8BEE032ECC15}"/>
              </a:ext>
            </a:extLst>
          </p:cNvPr>
          <p:cNvSpPr txBox="1"/>
          <p:nvPr/>
        </p:nvSpPr>
        <p:spPr>
          <a:xfrm>
            <a:off x="602428" y="1455739"/>
            <a:ext cx="7379746" cy="4247317"/>
          </a:xfrm>
          <a:prstGeom prst="rect">
            <a:avLst/>
          </a:prstGeom>
          <a:noFill/>
        </p:spPr>
        <p:txBody>
          <a:bodyPr wrap="square" rtlCol="0">
            <a:spAutoFit/>
          </a:bodyPr>
          <a:lstStyle/>
          <a:p>
            <a:pPr marL="285750" indent="-285750">
              <a:buFont typeface="Wingdings" pitchFamily="2" charset="2"/>
              <a:buChar char="Ø"/>
            </a:pPr>
            <a:r>
              <a:rPr lang="en-US" dirty="0"/>
              <a:t>SDHCAL concept with its high granularity provides an excellent tool not only to apply PFA by separating nearby showers but also to measure their energy.</a:t>
            </a:r>
          </a:p>
          <a:p>
            <a:pPr marL="285750" indent="-285750">
              <a:buFont typeface="Wingdings" pitchFamily="2" charset="2"/>
              <a:buChar char="Ø"/>
            </a:pPr>
            <a:endParaRPr lang="en-US" dirty="0"/>
          </a:p>
          <a:p>
            <a:pPr marL="285750" indent="-285750">
              <a:buFont typeface="Wingdings" pitchFamily="2" charset="2"/>
              <a:buChar char="Ø"/>
            </a:pPr>
            <a:r>
              <a:rPr lang="en-US" dirty="0"/>
              <a:t>Different techniques were used to measure hadronic shower energy</a:t>
            </a:r>
          </a:p>
          <a:p>
            <a:r>
              <a:rPr lang="en-US" dirty="0"/>
              <a:t>     excellent linearity and very good resolution are obtained</a:t>
            </a:r>
          </a:p>
          <a:p>
            <a:endParaRPr lang="en-US" dirty="0"/>
          </a:p>
          <a:p>
            <a:pPr marL="285750" indent="-285750">
              <a:buFont typeface="Wingdings" pitchFamily="2" charset="2"/>
              <a:buChar char="Ø"/>
            </a:pPr>
            <a:r>
              <a:rPr lang="en-US" dirty="0"/>
              <a:t> SDHCAL will be optimized now for Circular Colliders.  </a:t>
            </a:r>
          </a:p>
          <a:p>
            <a:pPr marL="285750" indent="-285750">
              <a:buFont typeface="Wingdings" pitchFamily="2" charset="2"/>
              <a:buChar char="Ø"/>
            </a:pPr>
            <a:endParaRPr lang="en-US" dirty="0"/>
          </a:p>
          <a:p>
            <a:pPr marL="742950" lvl="1" indent="-285750">
              <a:buFont typeface="Wingdings" pitchFamily="2" charset="2"/>
              <a:buChar char="v"/>
            </a:pPr>
            <a:r>
              <a:rPr lang="en-US" dirty="0"/>
              <a:t>Cooling</a:t>
            </a:r>
          </a:p>
          <a:p>
            <a:pPr marL="742950" lvl="1" indent="-285750">
              <a:buFont typeface="Wingdings" pitchFamily="2" charset="2"/>
              <a:buChar char="v"/>
            </a:pPr>
            <a:r>
              <a:rPr lang="en-US" dirty="0"/>
              <a:t>Timing</a:t>
            </a:r>
          </a:p>
          <a:p>
            <a:pPr marL="742950" lvl="1" indent="-285750">
              <a:buFont typeface="Wingdings" pitchFamily="2" charset="2"/>
              <a:buChar char="v"/>
            </a:pPr>
            <a:r>
              <a:rPr lang="en-US" dirty="0"/>
              <a:t>Rate capability</a:t>
            </a:r>
          </a:p>
          <a:p>
            <a:pPr lvl="1"/>
            <a:endParaRPr lang="en-US" dirty="0"/>
          </a:p>
          <a:p>
            <a:pPr marL="285750" indent="-285750">
              <a:buFont typeface="Wingdings" pitchFamily="2" charset="2"/>
              <a:buChar char="Ø"/>
            </a:pPr>
            <a:r>
              <a:rPr lang="en-US" dirty="0"/>
              <a:t> Switching to eco-friendly gases has started and collaboration with CERN gas group will be very important for the future of this activity.</a:t>
            </a:r>
          </a:p>
        </p:txBody>
      </p:sp>
    </p:spTree>
    <p:extLst>
      <p:ext uri="{BB962C8B-B14F-4D97-AF65-F5344CB8AC3E}">
        <p14:creationId xmlns:p14="http://schemas.microsoft.com/office/powerpoint/2010/main" val="1853491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29FCB5-5B79-DD1E-8A11-00A3ADA57DA4}"/>
              </a:ext>
            </a:extLst>
          </p:cNvPr>
          <p:cNvSpPr txBox="1"/>
          <p:nvPr/>
        </p:nvSpPr>
        <p:spPr>
          <a:xfrm>
            <a:off x="2599509" y="2233749"/>
            <a:ext cx="4859382" cy="523220"/>
          </a:xfrm>
          <a:prstGeom prst="rect">
            <a:avLst/>
          </a:prstGeom>
          <a:noFill/>
        </p:spPr>
        <p:txBody>
          <a:bodyPr wrap="square" rtlCol="0">
            <a:spAutoFit/>
          </a:bodyPr>
          <a:lstStyle/>
          <a:p>
            <a:r>
              <a:rPr lang="en-US" dirty="0"/>
              <a:t>                                </a:t>
            </a:r>
            <a:r>
              <a:rPr lang="en-US" sz="2800" b="1" dirty="0"/>
              <a:t>Backup </a:t>
            </a:r>
          </a:p>
        </p:txBody>
      </p:sp>
    </p:spTree>
    <p:extLst>
      <p:ext uri="{BB962C8B-B14F-4D97-AF65-F5344CB8AC3E}">
        <p14:creationId xmlns:p14="http://schemas.microsoft.com/office/powerpoint/2010/main" val="2323233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863600" y="482600"/>
            <a:ext cx="6553200" cy="461665"/>
          </a:xfrm>
          <a:prstGeom prst="rect">
            <a:avLst/>
          </a:prstGeom>
          <a:noFill/>
        </p:spPr>
        <p:txBody>
          <a:bodyPr wrap="square" rtlCol="0">
            <a:spAutoFit/>
          </a:bodyPr>
          <a:lstStyle/>
          <a:p>
            <a:pPr algn="ctr"/>
            <a:r>
              <a:rPr lang="en-US" sz="2400" b="1" dirty="0">
                <a:solidFill>
                  <a:srgbClr val="FF0000"/>
                </a:solidFill>
              </a:rPr>
              <a:t>SDHCAL R&amp;D towards ILD@ILC</a:t>
            </a:r>
          </a:p>
        </p:txBody>
      </p:sp>
      <p:sp>
        <p:nvSpPr>
          <p:cNvPr id="3" name="ZoneTexte 2"/>
          <p:cNvSpPr txBox="1"/>
          <p:nvPr/>
        </p:nvSpPr>
        <p:spPr>
          <a:xfrm>
            <a:off x="571500" y="1549400"/>
            <a:ext cx="7797800" cy="2862323"/>
          </a:xfrm>
          <a:prstGeom prst="rect">
            <a:avLst/>
          </a:prstGeom>
          <a:noFill/>
        </p:spPr>
        <p:txBody>
          <a:bodyPr wrap="square" rtlCol="0">
            <a:spAutoFit/>
          </a:bodyPr>
          <a:lstStyle/>
          <a:p>
            <a:pPr>
              <a:buFont typeface="Wingdings" charset="2"/>
              <a:buChar char="q"/>
            </a:pPr>
            <a:r>
              <a:rPr lang="en-US" dirty="0"/>
              <a:t> Detectors as large as 3m X 1m need to be built</a:t>
            </a:r>
          </a:p>
          <a:p>
            <a:endParaRPr lang="en-US" dirty="0"/>
          </a:p>
          <a:p>
            <a:pPr>
              <a:buFont typeface="Wingdings" charset="2"/>
              <a:buChar char="q"/>
            </a:pPr>
            <a:r>
              <a:rPr lang="en-US" dirty="0"/>
              <a:t> Electronic readout should be the most robust with</a:t>
            </a:r>
          </a:p>
          <a:p>
            <a:r>
              <a:rPr lang="en-US" dirty="0"/>
              <a:t>     minimal intervention during operation.</a:t>
            </a:r>
          </a:p>
          <a:p>
            <a:endParaRPr lang="en-US" dirty="0"/>
          </a:p>
          <a:p>
            <a:pPr>
              <a:buFont typeface="Wingdings" charset="2"/>
              <a:buChar char="q"/>
            </a:pPr>
            <a:r>
              <a:rPr lang="en-US" dirty="0"/>
              <a:t> DAQ system should be robust and efficient</a:t>
            </a:r>
          </a:p>
          <a:p>
            <a:endParaRPr lang="en-US" dirty="0"/>
          </a:p>
          <a:p>
            <a:pPr>
              <a:buFont typeface="Wingdings" charset="2"/>
              <a:buChar char="q"/>
            </a:pPr>
            <a:r>
              <a:rPr lang="en-US" dirty="0"/>
              <a:t> Mechanical structure to be similar to the final one </a:t>
            </a:r>
          </a:p>
          <a:p>
            <a:pPr>
              <a:buFont typeface="Wingdings" charset="2"/>
              <a:buChar char="q"/>
            </a:pPr>
            <a:endParaRPr lang="en-US" dirty="0"/>
          </a:p>
          <a:p>
            <a:pPr>
              <a:buFont typeface="Wingdings" charset="2"/>
              <a:buChar char="q"/>
            </a:pPr>
            <a:r>
              <a:rPr lang="en-US" dirty="0"/>
              <a:t> Envisage new features such timing, etc.. </a:t>
            </a:r>
          </a:p>
        </p:txBody>
      </p:sp>
      <p:sp>
        <p:nvSpPr>
          <p:cNvPr id="4" name="ZoneTexte 3"/>
          <p:cNvSpPr txBox="1"/>
          <p:nvPr/>
        </p:nvSpPr>
        <p:spPr>
          <a:xfrm>
            <a:off x="571500" y="4927600"/>
            <a:ext cx="8039100" cy="646331"/>
          </a:xfrm>
          <a:prstGeom prst="rect">
            <a:avLst/>
          </a:prstGeom>
          <a:noFill/>
          <a:ln w="41275">
            <a:solidFill>
              <a:srgbClr val="FF0000"/>
            </a:solidFill>
          </a:ln>
        </p:spPr>
        <p:txBody>
          <a:bodyPr wrap="square" rtlCol="0">
            <a:spAutoFit/>
          </a:bodyPr>
          <a:lstStyle/>
          <a:p>
            <a:r>
              <a:rPr lang="en-US" dirty="0"/>
              <a:t>Goal: to build new prototype with few but large GRPC with the new components</a:t>
            </a:r>
          </a:p>
          <a:p>
            <a:r>
              <a:rPr lang="fr-FR" dirty="0" err="1">
                <a:sym typeface="Wingdings"/>
              </a:rPr>
              <a:t></a:t>
            </a:r>
            <a:r>
              <a:rPr lang="fr-FR" dirty="0">
                <a:sym typeface="Wingdings"/>
              </a:rPr>
              <a:t> </a:t>
            </a:r>
            <a:r>
              <a:rPr lang="fr-FR" b="1" dirty="0">
                <a:solidFill>
                  <a:srgbClr val="660066"/>
                </a:solidFill>
                <a:sym typeface="Wingdings"/>
              </a:rPr>
              <a:t>ILD Module0</a:t>
            </a:r>
            <a:r>
              <a:rPr lang="en-US" b="1" dirty="0">
                <a:solidFill>
                  <a:srgbClr val="660066"/>
                </a:solidFill>
              </a:rPr>
              <a:t> </a:t>
            </a:r>
          </a:p>
        </p:txBody>
      </p:sp>
      <p:grpSp>
        <p:nvGrpSpPr>
          <p:cNvPr id="5" name="20 Grupo"/>
          <p:cNvGrpSpPr/>
          <p:nvPr/>
        </p:nvGrpSpPr>
        <p:grpSpPr>
          <a:xfrm>
            <a:off x="5751286" y="1302924"/>
            <a:ext cx="3129632" cy="3108799"/>
            <a:chOff x="179512" y="4365104"/>
            <a:chExt cx="2526056" cy="2083685"/>
          </a:xfrm>
          <a:solidFill>
            <a:schemeClr val="bg1"/>
          </a:solidFill>
        </p:grpSpPr>
        <p:pic>
          <p:nvPicPr>
            <p:cNvPr id="6" name="Picture 4"/>
            <p:cNvPicPr>
              <a:picLocks noChangeAspect="1" noChangeArrowheads="1"/>
            </p:cNvPicPr>
            <p:nvPr/>
          </p:nvPicPr>
          <p:blipFill>
            <a:blip r:embed="rId2" cstate="screen"/>
            <a:srcRect/>
            <a:stretch>
              <a:fillRect/>
            </a:stretch>
          </p:blipFill>
          <p:spPr bwMode="auto">
            <a:xfrm>
              <a:off x="179512" y="4769697"/>
              <a:ext cx="2460706" cy="1679092"/>
            </a:xfrm>
            <a:prstGeom prst="rect">
              <a:avLst/>
            </a:prstGeom>
            <a:grpFill/>
            <a:ln w="34925">
              <a:noFill/>
              <a:miter lim="800000"/>
              <a:headEnd/>
              <a:tailEnd/>
            </a:ln>
          </p:spPr>
        </p:pic>
        <p:sp>
          <p:nvSpPr>
            <p:cNvPr id="7" name="22 CuadroTexto"/>
            <p:cNvSpPr txBox="1"/>
            <p:nvPr/>
          </p:nvSpPr>
          <p:spPr>
            <a:xfrm>
              <a:off x="478395" y="5085184"/>
              <a:ext cx="925253" cy="309433"/>
            </a:xfrm>
            <a:prstGeom prst="rect">
              <a:avLst/>
            </a:prstGeom>
            <a:noFill/>
          </p:spPr>
          <p:txBody>
            <a:bodyPr wrap="square" rtlCol="0">
              <a:spAutoFit/>
            </a:bodyPr>
            <a:lstStyle/>
            <a:p>
              <a:r>
                <a:rPr lang="en-US" sz="1200" b="1" dirty="0">
                  <a:solidFill>
                    <a:prstClr val="black"/>
                  </a:solidFill>
                </a:rPr>
                <a:t>SDHCAL</a:t>
              </a:r>
            </a:p>
            <a:p>
              <a:r>
                <a:rPr lang="en-US" sz="1200" b="1" dirty="0">
                  <a:solidFill>
                    <a:prstClr val="black"/>
                  </a:solidFill>
                </a:rPr>
                <a:t>ILD Module</a:t>
              </a:r>
            </a:p>
          </p:txBody>
        </p:sp>
        <p:sp>
          <p:nvSpPr>
            <p:cNvPr id="8" name="23 CuadroTexto"/>
            <p:cNvSpPr txBox="1"/>
            <p:nvPr/>
          </p:nvSpPr>
          <p:spPr>
            <a:xfrm>
              <a:off x="490795" y="4365104"/>
              <a:ext cx="2214773" cy="309433"/>
            </a:xfrm>
            <a:prstGeom prst="rect">
              <a:avLst/>
            </a:prstGeom>
            <a:noFill/>
          </p:spPr>
          <p:txBody>
            <a:bodyPr wrap="square" rtlCol="0">
              <a:spAutoFit/>
            </a:bodyPr>
            <a:lstStyle/>
            <a:p>
              <a:r>
                <a:rPr lang="en-US" sz="1200" b="1" dirty="0">
                  <a:solidFill>
                    <a:prstClr val="black"/>
                  </a:solidFill>
                </a:rPr>
                <a:t>GRPC</a:t>
              </a:r>
            </a:p>
            <a:p>
              <a:r>
                <a:rPr lang="en-US" sz="1200" b="1" dirty="0">
                  <a:solidFill>
                    <a:prstClr val="black"/>
                  </a:solidFill>
                </a:rPr>
                <a:t>  Glass Resistive Plate Chambers</a:t>
              </a:r>
            </a:p>
          </p:txBody>
        </p:sp>
        <p:cxnSp>
          <p:nvCxnSpPr>
            <p:cNvPr id="9" name="24 Conector recto de flecha"/>
            <p:cNvCxnSpPr/>
            <p:nvPr/>
          </p:nvCxnSpPr>
          <p:spPr>
            <a:xfrm flipH="1">
              <a:off x="395536" y="4509120"/>
              <a:ext cx="167266" cy="201215"/>
            </a:xfrm>
            <a:prstGeom prst="straightConnector1">
              <a:avLst/>
            </a:prstGeom>
            <a:grpFill/>
            <a:ln w="1905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38100" y="378823"/>
            <a:ext cx="9144000" cy="7200257"/>
          </a:xfrm>
          <a:prstGeom prst="rect">
            <a:avLst/>
          </a:prstGeom>
        </p:spPr>
      </p:pic>
      <p:sp>
        <p:nvSpPr>
          <p:cNvPr id="25" name="ZoneTexte 24">
            <a:extLst>
              <a:ext uri="{FF2B5EF4-FFF2-40B4-BE49-F238E27FC236}">
                <a16:creationId xmlns:a16="http://schemas.microsoft.com/office/drawing/2014/main" id="{D7347E5B-A630-8C4C-9C83-6C712CB66E9C}"/>
              </a:ext>
            </a:extLst>
          </p:cNvPr>
          <p:cNvSpPr txBox="1"/>
          <p:nvPr/>
        </p:nvSpPr>
        <p:spPr>
          <a:xfrm>
            <a:off x="5088705" y="3192925"/>
            <a:ext cx="4017195" cy="17543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285750" indent="-285750">
              <a:buFont typeface="Wingdings" pitchFamily="2" charset="2"/>
              <a:buChar char="Ø"/>
            </a:pPr>
            <a:r>
              <a:rPr lang="en-US" dirty="0"/>
              <a:t>48 layers (</a:t>
            </a:r>
            <a:r>
              <a:rPr lang="en-US" dirty="0">
                <a:latin typeface="Verdana" charset="0"/>
              </a:rPr>
              <a:t>-</a:t>
            </a:r>
            <a:r>
              <a:rPr lang="en-US" dirty="0">
                <a:latin typeface="Verdana"/>
                <a:cs typeface="Verdana"/>
              </a:rPr>
              <a:t>6λ</a:t>
            </a:r>
            <a:r>
              <a:rPr lang="en-US" baseline="-25000" dirty="0">
                <a:latin typeface="Verdana"/>
                <a:cs typeface="Verdana"/>
              </a:rPr>
              <a:t>I</a:t>
            </a:r>
            <a:r>
              <a:rPr lang="en-US" dirty="0">
                <a:latin typeface="Verdana"/>
                <a:cs typeface="Verdana"/>
              </a:rPr>
              <a:t>)</a:t>
            </a:r>
            <a:endParaRPr lang="en-US" dirty="0"/>
          </a:p>
          <a:p>
            <a:pPr marL="285750" indent="-285750">
              <a:buFont typeface="Wingdings" pitchFamily="2" charset="2"/>
              <a:buChar char="Ø"/>
            </a:pPr>
            <a:r>
              <a:rPr lang="en-US" dirty="0"/>
              <a:t>1 cm X 1 cm granularity </a:t>
            </a:r>
          </a:p>
          <a:p>
            <a:r>
              <a:rPr lang="en-US" dirty="0"/>
              <a:t>      3-threshold, 500000 channels</a:t>
            </a:r>
          </a:p>
          <a:p>
            <a:pPr marL="285750" indent="-285750">
              <a:buFont typeface="Wingdings" pitchFamily="2" charset="2"/>
              <a:buChar char="Ø"/>
            </a:pPr>
            <a:r>
              <a:rPr lang="en-US" dirty="0"/>
              <a:t> Power-Pulsed</a:t>
            </a:r>
          </a:p>
          <a:p>
            <a:pPr marL="285750" indent="-285750">
              <a:buFont typeface="Wingdings" pitchFamily="2" charset="2"/>
              <a:buChar char="Ø"/>
            </a:pPr>
            <a:r>
              <a:rPr lang="en-US" dirty="0"/>
              <a:t>Triggerless DAQ system</a:t>
            </a:r>
          </a:p>
          <a:p>
            <a:pPr marL="285750" indent="-285750">
              <a:buFont typeface="Wingdings" pitchFamily="2" charset="2"/>
              <a:buChar char="Ø"/>
            </a:pPr>
            <a:r>
              <a:rPr lang="en-US" dirty="0"/>
              <a:t>Self-supporting mechanical structure</a:t>
            </a:r>
          </a:p>
        </p:txBody>
      </p:sp>
      <p:sp>
        <p:nvSpPr>
          <p:cNvPr id="26" name="ZoneTexte 25">
            <a:extLst>
              <a:ext uri="{FF2B5EF4-FFF2-40B4-BE49-F238E27FC236}">
                <a16:creationId xmlns:a16="http://schemas.microsoft.com/office/drawing/2014/main" id="{1109C517-CD7D-FA4B-9DC0-B22EED206B2E}"/>
              </a:ext>
            </a:extLst>
          </p:cNvPr>
          <p:cNvSpPr txBox="1"/>
          <p:nvPr/>
        </p:nvSpPr>
        <p:spPr>
          <a:xfrm>
            <a:off x="5270500" y="6673334"/>
            <a:ext cx="3873500"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fr-FR" dirty="0">
                <a:hlinkClick r:id="rId4"/>
              </a:rPr>
              <a:t>Published</a:t>
            </a:r>
            <a:r>
              <a:rPr lang="fr-FR" dirty="0">
                <a:solidFill>
                  <a:srgbClr val="0000FF"/>
                </a:solidFill>
                <a:hlinkClick r:id="rId4"/>
              </a:rPr>
              <a:t>: </a:t>
            </a:r>
            <a:r>
              <a:rPr lang="fr-FR" dirty="0">
                <a:solidFill>
                  <a:srgbClr val="0000FF"/>
                </a:solidFill>
              </a:rPr>
              <a:t>JINST 10 (2015) P10039</a:t>
            </a:r>
            <a:endParaRPr lang="en-US" dirty="0">
              <a:solidFill>
                <a:srgbClr val="0000FF"/>
              </a:solidFill>
            </a:endParaRPr>
          </a:p>
        </p:txBody>
      </p:sp>
      <p:sp>
        <p:nvSpPr>
          <p:cNvPr id="3" name="ZoneTexte 2">
            <a:extLst>
              <a:ext uri="{FF2B5EF4-FFF2-40B4-BE49-F238E27FC236}">
                <a16:creationId xmlns:a16="http://schemas.microsoft.com/office/drawing/2014/main" id="{7E902D8C-C521-9C1D-2F92-6935222467BF}"/>
              </a:ext>
            </a:extLst>
          </p:cNvPr>
          <p:cNvSpPr txBox="1"/>
          <p:nvPr/>
        </p:nvSpPr>
        <p:spPr>
          <a:xfrm>
            <a:off x="5160552" y="378823"/>
            <a:ext cx="3798027" cy="369332"/>
          </a:xfrm>
          <a:prstGeom prst="rect">
            <a:avLst/>
          </a:prstGeom>
          <a:solidFill>
            <a:srgbClr val="FFFF00"/>
          </a:solidFill>
        </p:spPr>
        <p:txBody>
          <a:bodyPr wrap="none" rtlCol="0">
            <a:spAutoFit/>
          </a:bodyPr>
          <a:lstStyle/>
          <a:p>
            <a:r>
              <a:rPr lang="en-US" b="1" dirty="0"/>
              <a:t>Completed in 2011 and tested in 2012</a:t>
            </a:r>
          </a:p>
        </p:txBody>
      </p:sp>
      <p:sp>
        <p:nvSpPr>
          <p:cNvPr id="2" name="ZoneTexte 1">
            <a:extLst>
              <a:ext uri="{FF2B5EF4-FFF2-40B4-BE49-F238E27FC236}">
                <a16:creationId xmlns:a16="http://schemas.microsoft.com/office/drawing/2014/main" id="{6F5DD3CD-E196-8349-21A7-ADDFC9FF3011}"/>
              </a:ext>
            </a:extLst>
          </p:cNvPr>
          <p:cNvSpPr txBox="1"/>
          <p:nvPr/>
        </p:nvSpPr>
        <p:spPr>
          <a:xfrm>
            <a:off x="1400626" y="4728754"/>
            <a:ext cx="3869874" cy="707886"/>
          </a:xfrm>
          <a:prstGeom prst="rect">
            <a:avLst/>
          </a:prstGeom>
          <a:noFill/>
        </p:spPr>
        <p:txBody>
          <a:bodyPr wrap="square" rtlCol="0">
            <a:spAutoFit/>
          </a:bodyPr>
          <a:lstStyle/>
          <a:p>
            <a:r>
              <a:rPr lang="en-US" sz="2000" b="1" dirty="0">
                <a:solidFill>
                  <a:srgbClr val="FFFF00"/>
                </a:solidFill>
              </a:rPr>
              <a:t>Gas mixture:</a:t>
            </a:r>
          </a:p>
          <a:p>
            <a:r>
              <a:rPr lang="en-US" sz="2000" b="1" dirty="0">
                <a:solidFill>
                  <a:srgbClr val="FFFF00"/>
                </a:solidFill>
              </a:rPr>
              <a:t>93%TFE+5%Co2+2%SF6</a:t>
            </a:r>
          </a:p>
        </p:txBody>
      </p:sp>
      <p:sp>
        <p:nvSpPr>
          <p:cNvPr id="4" name="ZoneTexte 3">
            <a:extLst>
              <a:ext uri="{FF2B5EF4-FFF2-40B4-BE49-F238E27FC236}">
                <a16:creationId xmlns:a16="http://schemas.microsoft.com/office/drawing/2014/main" id="{8E97D0BE-ACCA-D080-5E78-96D4B7E6F058}"/>
              </a:ext>
            </a:extLst>
          </p:cNvPr>
          <p:cNvSpPr txBox="1"/>
          <p:nvPr/>
        </p:nvSpPr>
        <p:spPr>
          <a:xfrm>
            <a:off x="1050234" y="4176105"/>
            <a:ext cx="3483666" cy="400110"/>
          </a:xfrm>
          <a:prstGeom prst="rect">
            <a:avLst/>
          </a:prstGeom>
          <a:noFill/>
        </p:spPr>
        <p:txBody>
          <a:bodyPr wrap="square" rtlCol="0">
            <a:spAutoFit/>
          </a:bodyPr>
          <a:lstStyle/>
          <a:p>
            <a:r>
              <a:rPr lang="en-GB" sz="2000" b="1" dirty="0">
                <a:solidFill>
                  <a:srgbClr val="FFFF00"/>
                </a:solidFill>
              </a:rPr>
              <a:t>Resistive Plate Chambers (RPC)</a:t>
            </a:r>
          </a:p>
        </p:txBody>
      </p:sp>
    </p:spTree>
    <p:extLst>
      <p:ext uri="{BB962C8B-B14F-4D97-AF65-F5344CB8AC3E}">
        <p14:creationId xmlns:p14="http://schemas.microsoft.com/office/powerpoint/2010/main" val="188706354"/>
      </p:ext>
    </p:extLst>
  </p:cSld>
  <p:clrMapOvr>
    <a:masterClrMapping/>
  </p:clrMapOvr>
  <p:transition spd="med" advTm="38951"/>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49"/>
          <p:cNvGrpSpPr/>
          <p:nvPr/>
        </p:nvGrpSpPr>
        <p:grpSpPr>
          <a:xfrm>
            <a:off x="557212" y="1641100"/>
            <a:ext cx="8029575" cy="2389278"/>
            <a:chOff x="358775" y="657225"/>
            <a:chExt cx="8391525" cy="3775075"/>
          </a:xfrm>
        </p:grpSpPr>
        <p:grpSp>
          <p:nvGrpSpPr>
            <p:cNvPr id="5" name="Grouper 61"/>
            <p:cNvGrpSpPr>
              <a:grpSpLocks/>
            </p:cNvGrpSpPr>
            <p:nvPr/>
          </p:nvGrpSpPr>
          <p:grpSpPr bwMode="auto">
            <a:xfrm>
              <a:off x="647700" y="657225"/>
              <a:ext cx="8102600" cy="1970299"/>
              <a:chOff x="2498353" y="4419596"/>
              <a:chExt cx="6493247" cy="2418667"/>
            </a:xfrm>
          </p:grpSpPr>
          <p:grpSp>
            <p:nvGrpSpPr>
              <p:cNvPr id="6" name="Grouper 58"/>
              <p:cNvGrpSpPr>
                <a:grpSpLocks/>
              </p:cNvGrpSpPr>
              <p:nvPr/>
            </p:nvGrpSpPr>
            <p:grpSpPr bwMode="auto">
              <a:xfrm>
                <a:off x="2498353" y="4419596"/>
                <a:ext cx="3216648" cy="2418667"/>
                <a:chOff x="5851153" y="1253540"/>
                <a:chExt cx="3216648" cy="2418667"/>
              </a:xfrm>
            </p:grpSpPr>
            <p:grpSp>
              <p:nvGrpSpPr>
                <p:cNvPr id="7" name="Grouper 9"/>
                <p:cNvGrpSpPr>
                  <a:grpSpLocks/>
                </p:cNvGrpSpPr>
                <p:nvPr/>
              </p:nvGrpSpPr>
              <p:grpSpPr bwMode="auto">
                <a:xfrm>
                  <a:off x="5851153" y="1269333"/>
                  <a:ext cx="3216648" cy="2402874"/>
                  <a:chOff x="3118886" y="1303591"/>
                  <a:chExt cx="5690006" cy="4145105"/>
                </a:xfrm>
              </p:grpSpPr>
              <p:pic>
                <p:nvPicPr>
                  <p:cNvPr id="52257"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18886" y="1303591"/>
                    <a:ext cx="5568949"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Connecteur droit avec flèche 12"/>
                  <p:cNvCxnSpPr/>
                  <p:nvPr/>
                </p:nvCxnSpPr>
                <p:spPr bwMode="auto">
                  <a:xfrm rot="10800000" flipV="1">
                    <a:off x="5486311" y="3581190"/>
                    <a:ext cx="3047047" cy="1677203"/>
                  </a:xfrm>
                  <a:prstGeom prst="straightConnector1">
                    <a:avLst/>
                  </a:prstGeom>
                  <a:solidFill>
                    <a:srgbClr val="00B8FF"/>
                  </a:solidFill>
                  <a:ln w="9525" cap="flat" cmpd="sng" algn="ctr">
                    <a:solidFill>
                      <a:schemeClr val="accent3"/>
                    </a:solidFill>
                    <a:prstDash val="solid"/>
                    <a:round/>
                    <a:headEnd type="arrow"/>
                    <a:tailEnd type="arrow"/>
                  </a:ln>
                  <a:effectLst/>
                </p:spPr>
              </p:cxnSp>
              <p:sp>
                <p:nvSpPr>
                  <p:cNvPr id="52259" name="ZoneTexte 6"/>
                  <p:cNvSpPr txBox="1">
                    <a:spLocks noChangeArrowheads="1"/>
                  </p:cNvSpPr>
                  <p:nvPr/>
                </p:nvSpPr>
                <p:spPr bwMode="auto">
                  <a:xfrm rot="19870601">
                    <a:off x="6561996" y="4278341"/>
                    <a:ext cx="1030740"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rPr>
                      <a:t>2 m</a:t>
                    </a:r>
                  </a:p>
                </p:txBody>
              </p:sp>
              <p:cxnSp>
                <p:nvCxnSpPr>
                  <p:cNvPr id="52260" name="Connecteur droit avec flèche 12"/>
                  <p:cNvCxnSpPr>
                    <a:cxnSpLocks noChangeShapeType="1"/>
                  </p:cNvCxnSpPr>
                  <p:nvPr/>
                </p:nvCxnSpPr>
                <p:spPr bwMode="auto">
                  <a:xfrm>
                    <a:off x="3200400" y="4191000"/>
                    <a:ext cx="1676400" cy="1066800"/>
                  </a:xfrm>
                  <a:prstGeom prst="straightConnector1">
                    <a:avLst/>
                  </a:prstGeom>
                  <a:noFill/>
                  <a:ln w="9525">
                    <a:solidFill>
                      <a:schemeClr val="bg1"/>
                    </a:solidFill>
                    <a:round/>
                    <a:headEnd type="arrow" w="med" len="med"/>
                    <a:tailEnd type="arrow" w="med" len="med"/>
                  </a:ln>
                  <a:extLst>
                    <a:ext uri="{909E8E84-426E-40dd-AFC4-6F175D3DCCD1}">
                      <a14:hiddenFill xmlns:a14="http://schemas.microsoft.com/office/drawing/2010/main" xmlns="">
                        <a:noFill/>
                      </a14:hiddenFill>
                    </a:ext>
                  </a:extLst>
                </p:spPr>
              </p:cxnSp>
              <p:sp>
                <p:nvSpPr>
                  <p:cNvPr id="52261" name="ZoneTexte 14"/>
                  <p:cNvSpPr txBox="1">
                    <a:spLocks noChangeArrowheads="1"/>
                  </p:cNvSpPr>
                  <p:nvPr/>
                </p:nvSpPr>
                <p:spPr bwMode="auto">
                  <a:xfrm rot="2074047">
                    <a:off x="3376056" y="4521896"/>
                    <a:ext cx="925889"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chemeClr val="bg1"/>
                        </a:solidFill>
                      </a:rPr>
                      <a:t>1 m</a:t>
                    </a:r>
                  </a:p>
                </p:txBody>
              </p:sp>
              <p:sp>
                <p:nvSpPr>
                  <p:cNvPr id="52262" name="ZoneTexte 16"/>
                  <p:cNvSpPr txBox="1">
                    <a:spLocks noChangeArrowheads="1"/>
                  </p:cNvSpPr>
                  <p:nvPr/>
                </p:nvSpPr>
                <p:spPr bwMode="auto">
                  <a:xfrm>
                    <a:off x="6629400" y="1916107"/>
                    <a:ext cx="838201"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solidFill>
                          <a:srgbClr val="FFFFFF"/>
                        </a:solidFill>
                      </a:rPr>
                      <a:t>inlet</a:t>
                    </a:r>
                  </a:p>
                </p:txBody>
              </p:sp>
              <p:sp>
                <p:nvSpPr>
                  <p:cNvPr id="52263" name="ZoneTexte 17"/>
                  <p:cNvSpPr txBox="1">
                    <a:spLocks noChangeArrowheads="1"/>
                  </p:cNvSpPr>
                  <p:nvPr/>
                </p:nvSpPr>
                <p:spPr bwMode="auto">
                  <a:xfrm>
                    <a:off x="7602391" y="2531592"/>
                    <a:ext cx="1206501" cy="92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dirty="0">
                        <a:solidFill>
                          <a:srgbClr val="FFFFFF"/>
                        </a:solidFill>
                      </a:rPr>
                      <a:t>outlet</a:t>
                    </a:r>
                  </a:p>
                </p:txBody>
              </p:sp>
            </p:grpSp>
            <p:sp>
              <p:nvSpPr>
                <p:cNvPr id="52256" name="ZoneTexte 10"/>
                <p:cNvSpPr txBox="1">
                  <a:spLocks noChangeArrowheads="1"/>
                </p:cNvSpPr>
                <p:nvPr/>
              </p:nvSpPr>
              <p:spPr bwMode="auto">
                <a:xfrm>
                  <a:off x="6172200" y="1253540"/>
                  <a:ext cx="2707303" cy="53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dirty="0">
                      <a:solidFill>
                        <a:srgbClr val="FFFFFF"/>
                      </a:solidFill>
                    </a:rPr>
                    <a:t>Prototype circulation system</a:t>
                  </a:r>
                </a:p>
              </p:txBody>
            </p:sp>
          </p:grpSp>
          <p:grpSp>
            <p:nvGrpSpPr>
              <p:cNvPr id="8" name="Grouper 57"/>
              <p:cNvGrpSpPr>
                <a:grpSpLocks/>
              </p:cNvGrpSpPr>
              <p:nvPr/>
            </p:nvGrpSpPr>
            <p:grpSpPr bwMode="auto">
              <a:xfrm>
                <a:off x="5674697" y="4419596"/>
                <a:ext cx="3316903" cy="2362204"/>
                <a:chOff x="5334000" y="4267196"/>
                <a:chExt cx="3316903" cy="2362204"/>
              </a:xfrm>
            </p:grpSpPr>
            <p:pic>
              <p:nvPicPr>
                <p:cNvPr id="52253" name="Image 7" descr="2m2_091213_100_colour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277222"/>
                  <a:ext cx="3151802" cy="2352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54" name="ZoneTexte 8"/>
                <p:cNvSpPr txBox="1">
                  <a:spLocks noChangeArrowheads="1"/>
                </p:cNvSpPr>
                <p:nvPr/>
              </p:nvSpPr>
              <p:spPr bwMode="auto">
                <a:xfrm>
                  <a:off x="5943600" y="4267196"/>
                  <a:ext cx="2707303" cy="537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200">
                      <a:solidFill>
                        <a:srgbClr val="FFFFFF"/>
                      </a:solidFill>
                    </a:rPr>
                    <a:t>New circulation system</a:t>
                  </a:r>
                </a:p>
              </p:txBody>
            </p:sp>
          </p:grpSp>
        </p:grpSp>
        <p:grpSp>
          <p:nvGrpSpPr>
            <p:cNvPr id="9" name="Grouper 40"/>
            <p:cNvGrpSpPr>
              <a:grpSpLocks/>
            </p:cNvGrpSpPr>
            <p:nvPr/>
          </p:nvGrpSpPr>
          <p:grpSpPr bwMode="auto">
            <a:xfrm>
              <a:off x="358775" y="2787650"/>
              <a:ext cx="4068763" cy="1644650"/>
              <a:chOff x="251520" y="4329100"/>
              <a:chExt cx="4068452" cy="2304256"/>
            </a:xfrm>
          </p:grpSpPr>
          <p:sp>
            <p:nvSpPr>
              <p:cNvPr id="2" name="Rectangle 1"/>
              <p:cNvSpPr/>
              <p:nvPr/>
            </p:nvSpPr>
            <p:spPr>
              <a:xfrm>
                <a:off x="538836" y="4329100"/>
                <a:ext cx="3781136" cy="230425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GB" dirty="0"/>
              </a:p>
            </p:txBody>
          </p:sp>
          <p:cxnSp>
            <p:nvCxnSpPr>
              <p:cNvPr id="22" name="Connecteur droit 21"/>
              <p:cNvCxnSpPr/>
              <p:nvPr/>
            </p:nvCxnSpPr>
            <p:spPr>
              <a:xfrm>
                <a:off x="467403" y="4508426"/>
                <a:ext cx="11889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1872234" y="4508426"/>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a:off x="3096103" y="4508426"/>
                <a:ext cx="10079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538836" y="6488944"/>
                <a:ext cx="11175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1799215" y="64889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Connecteur droit 26"/>
              <p:cNvCxnSpPr/>
              <p:nvPr/>
            </p:nvCxnSpPr>
            <p:spPr>
              <a:xfrm>
                <a:off x="3059593" y="64889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Connecteur droit 28"/>
              <p:cNvCxnSpPr/>
              <p:nvPr/>
            </p:nvCxnSpPr>
            <p:spPr>
              <a:xfrm flipH="1">
                <a:off x="4067578" y="4508426"/>
                <a:ext cx="36510" cy="1980518"/>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a:off x="251520" y="4437013"/>
                <a:ext cx="612728"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flipH="1">
                <a:off x="251520" y="6561944"/>
                <a:ext cx="539709"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grpSp>
        <p:grpSp>
          <p:nvGrpSpPr>
            <p:cNvPr id="10" name="Grouper 63"/>
            <p:cNvGrpSpPr>
              <a:grpSpLocks/>
            </p:cNvGrpSpPr>
            <p:nvPr/>
          </p:nvGrpSpPr>
          <p:grpSpPr bwMode="auto">
            <a:xfrm>
              <a:off x="4572000" y="2747963"/>
              <a:ext cx="4068763" cy="1608137"/>
              <a:chOff x="4535996" y="3068960"/>
              <a:chExt cx="4068452" cy="2304256"/>
            </a:xfrm>
          </p:grpSpPr>
          <p:grpSp>
            <p:nvGrpSpPr>
              <p:cNvPr id="11" name="Grouper 41"/>
              <p:cNvGrpSpPr>
                <a:grpSpLocks/>
              </p:cNvGrpSpPr>
              <p:nvPr/>
            </p:nvGrpSpPr>
            <p:grpSpPr bwMode="auto">
              <a:xfrm>
                <a:off x="4535996" y="3068960"/>
                <a:ext cx="4068452" cy="2304256"/>
                <a:chOff x="251520" y="4329100"/>
                <a:chExt cx="4068452" cy="2304256"/>
              </a:xfrm>
            </p:grpSpPr>
            <p:sp>
              <p:nvSpPr>
                <p:cNvPr id="43" name="Rectangle 42"/>
                <p:cNvSpPr/>
                <p:nvPr/>
              </p:nvSpPr>
              <p:spPr>
                <a:xfrm>
                  <a:off x="538836" y="4329100"/>
                  <a:ext cx="3781136" cy="2304256"/>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n-GB" dirty="0"/>
                </a:p>
              </p:txBody>
            </p:sp>
            <p:cxnSp>
              <p:nvCxnSpPr>
                <p:cNvPr id="44" name="Connecteur droit 43"/>
                <p:cNvCxnSpPr/>
                <p:nvPr/>
              </p:nvCxnSpPr>
              <p:spPr>
                <a:xfrm>
                  <a:off x="467403" y="4508549"/>
                  <a:ext cx="118894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1872234" y="4508549"/>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Connecteur droit 45"/>
                <p:cNvCxnSpPr/>
                <p:nvPr/>
              </p:nvCxnSpPr>
              <p:spPr>
                <a:xfrm>
                  <a:off x="3096103" y="4508549"/>
                  <a:ext cx="100798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Connecteur droit 46"/>
                <p:cNvCxnSpPr/>
                <p:nvPr/>
              </p:nvCxnSpPr>
              <p:spPr>
                <a:xfrm>
                  <a:off x="538836" y="6488844"/>
                  <a:ext cx="111751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Connecteur droit 47"/>
                <p:cNvCxnSpPr/>
                <p:nvPr/>
              </p:nvCxnSpPr>
              <p:spPr>
                <a:xfrm>
                  <a:off x="1799215" y="64888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Connecteur droit 48"/>
                <p:cNvCxnSpPr/>
                <p:nvPr/>
              </p:nvCxnSpPr>
              <p:spPr>
                <a:xfrm>
                  <a:off x="3059593" y="6488844"/>
                  <a:ext cx="10079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Connecteur droit avec flèche 50"/>
                <p:cNvCxnSpPr/>
                <p:nvPr/>
              </p:nvCxnSpPr>
              <p:spPr>
                <a:xfrm>
                  <a:off x="251520" y="4437087"/>
                  <a:ext cx="612728"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grpSp>
          <p:cxnSp>
            <p:nvCxnSpPr>
              <p:cNvPr id="54" name="Connecteur droit avec flèche 53"/>
              <p:cNvCxnSpPr/>
              <p:nvPr/>
            </p:nvCxnSpPr>
            <p:spPr>
              <a:xfrm>
                <a:off x="4572506" y="5301754"/>
                <a:ext cx="503199" cy="0"/>
              </a:xfrm>
              <a:prstGeom prst="straightConnector1">
                <a:avLst/>
              </a:prstGeom>
              <a:ln>
                <a:solidFill>
                  <a:srgbClr val="860908"/>
                </a:solidFill>
                <a:tailEnd type="arrow"/>
              </a:ln>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a:off x="8352054" y="3248409"/>
                <a:ext cx="0" cy="900423"/>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8352054" y="4256819"/>
                <a:ext cx="0" cy="936948"/>
              </a:xfrm>
              <a:prstGeom prst="line">
                <a:avLst/>
              </a:prstGeom>
            </p:spPr>
            <p:style>
              <a:lnRef idx="2">
                <a:schemeClr val="accent1"/>
              </a:lnRef>
              <a:fillRef idx="0">
                <a:schemeClr val="accent1"/>
              </a:fillRef>
              <a:effectRef idx="1">
                <a:schemeClr val="accent1"/>
              </a:effectRef>
              <a:fontRef idx="minor">
                <a:schemeClr val="tx1"/>
              </a:fontRef>
            </p:style>
          </p:cxnSp>
          <p:cxnSp>
            <p:nvCxnSpPr>
              <p:cNvPr id="63" name="Connecteur droit avec flèche 62"/>
              <p:cNvCxnSpPr/>
              <p:nvPr/>
            </p:nvCxnSpPr>
            <p:spPr>
              <a:xfrm flipH="1">
                <a:off x="4535996" y="3865050"/>
                <a:ext cx="719082" cy="0"/>
              </a:xfrm>
              <a:prstGeom prst="straightConnector1">
                <a:avLst/>
              </a:prstGeom>
              <a:ln w="38100" cmpd="sng">
                <a:solidFill>
                  <a:srgbClr val="860908"/>
                </a:solidFill>
                <a:tailEnd type="arrow"/>
              </a:ln>
            </p:spPr>
            <p:style>
              <a:lnRef idx="2">
                <a:schemeClr val="accent1"/>
              </a:lnRef>
              <a:fillRef idx="0">
                <a:schemeClr val="accent1"/>
              </a:fillRef>
              <a:effectRef idx="1">
                <a:schemeClr val="accent1"/>
              </a:effectRef>
              <a:fontRef idx="minor">
                <a:schemeClr val="tx1"/>
              </a:fontRef>
            </p:style>
          </p:cxnSp>
        </p:grpSp>
      </p:grpSp>
      <p:sp>
        <p:nvSpPr>
          <p:cNvPr id="3" name="ZoneTexte 2"/>
          <p:cNvSpPr txBox="1"/>
          <p:nvPr/>
        </p:nvSpPr>
        <p:spPr>
          <a:xfrm>
            <a:off x="243525" y="154571"/>
            <a:ext cx="2880675"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fr-FR" sz="2400" dirty="0">
                <a:solidFill>
                  <a:schemeClr val="tx1"/>
                </a:solidFill>
              </a:rPr>
              <a:t>Detector conception </a:t>
            </a:r>
          </a:p>
        </p:txBody>
      </p:sp>
      <p:sp>
        <p:nvSpPr>
          <p:cNvPr id="52" name="ZoneTexte 51"/>
          <p:cNvSpPr txBox="1"/>
          <p:nvPr/>
        </p:nvSpPr>
        <p:spPr>
          <a:xfrm>
            <a:off x="230825" y="641636"/>
            <a:ext cx="8584163" cy="1077218"/>
          </a:xfrm>
          <a:prstGeom prst="rect">
            <a:avLst/>
          </a:prstGeom>
          <a:noFill/>
        </p:spPr>
        <p:txBody>
          <a:bodyPr wrap="square" rtlCol="0">
            <a:spAutoFit/>
          </a:bodyPr>
          <a:lstStyle/>
          <a:p>
            <a:r>
              <a:rPr lang="en-US" sz="1600" dirty="0"/>
              <a:t>Construction and operation of large GRPC necessitate some improvements with respect to the present scenario. </a:t>
            </a:r>
          </a:p>
          <a:p>
            <a:endParaRPr lang="en-US" sz="1600" dirty="0"/>
          </a:p>
          <a:p>
            <a:r>
              <a:rPr lang="en-US" sz="1600" dirty="0"/>
              <a:t>Gas distribution : new scheme is proposed  </a:t>
            </a:r>
          </a:p>
        </p:txBody>
      </p:sp>
      <p:sp>
        <p:nvSpPr>
          <p:cNvPr id="53" name="ZoneTexte 52"/>
          <p:cNvSpPr txBox="1"/>
          <p:nvPr/>
        </p:nvSpPr>
        <p:spPr>
          <a:xfrm>
            <a:off x="296627" y="4129619"/>
            <a:ext cx="8584163" cy="338554"/>
          </a:xfrm>
          <a:prstGeom prst="rect">
            <a:avLst/>
          </a:prstGeom>
          <a:noFill/>
        </p:spPr>
        <p:txBody>
          <a:bodyPr wrap="square" rtlCol="0">
            <a:spAutoFit/>
          </a:bodyPr>
          <a:lstStyle/>
          <a:p>
            <a:r>
              <a:rPr lang="en-US" sz="1600" dirty="0"/>
              <a:t>Cassette conception to ensure good contact between the detector and electronics is to be improved  </a:t>
            </a:r>
          </a:p>
        </p:txBody>
      </p:sp>
      <p:pic>
        <p:nvPicPr>
          <p:cNvPr id="55" name="Image 54" descr="Capture d’écran 2019-02-25 à 07.34.50.png">
            <a:extLst>
              <a:ext uri="{FF2B5EF4-FFF2-40B4-BE49-F238E27FC236}">
                <a16:creationId xmlns:a16="http://schemas.microsoft.com/office/drawing/2014/main" id="{B9B3099E-6A44-E54C-9CB8-4B9138375C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5400000">
            <a:off x="5477666" y="3560581"/>
            <a:ext cx="2235254" cy="3982988"/>
          </a:xfrm>
          <a:prstGeom prst="rect">
            <a:avLst/>
          </a:prstGeom>
        </p:spPr>
      </p:pic>
      <p:cxnSp>
        <p:nvCxnSpPr>
          <p:cNvPr id="60" name="Connecteur droit avec flèche 59">
            <a:extLst>
              <a:ext uri="{FF2B5EF4-FFF2-40B4-BE49-F238E27FC236}">
                <a16:creationId xmlns:a16="http://schemas.microsoft.com/office/drawing/2014/main" id="{6B06001C-7C1E-F941-BDB8-83B5EB6B945F}"/>
              </a:ext>
            </a:extLst>
          </p:cNvPr>
          <p:cNvCxnSpPr/>
          <p:nvPr/>
        </p:nvCxnSpPr>
        <p:spPr bwMode="auto">
          <a:xfrm flipH="1">
            <a:off x="4588709" y="3624040"/>
            <a:ext cx="688119" cy="0"/>
          </a:xfrm>
          <a:prstGeom prst="straightConnector1">
            <a:avLst/>
          </a:prstGeom>
          <a:ln w="38100" cmpd="sng">
            <a:solidFill>
              <a:srgbClr val="860908"/>
            </a:solidFill>
            <a:tailEnd type="arrow"/>
          </a:ln>
        </p:spPr>
        <p:style>
          <a:lnRef idx="2">
            <a:schemeClr val="accent1"/>
          </a:lnRef>
          <a:fillRef idx="0">
            <a:schemeClr val="accent1"/>
          </a:fillRef>
          <a:effectRef idx="1">
            <a:schemeClr val="accent1"/>
          </a:effectRef>
          <a:fontRef idx="minor">
            <a:schemeClr val="tx1"/>
          </a:fontRef>
        </p:style>
      </p:cxnSp>
      <p:pic>
        <p:nvPicPr>
          <p:cNvPr id="61" name="Image 60" descr="Capture d’écran 2019-02-25 à 07.32.59.png">
            <a:extLst>
              <a:ext uri="{FF2B5EF4-FFF2-40B4-BE49-F238E27FC236}">
                <a16:creationId xmlns:a16="http://schemas.microsoft.com/office/drawing/2014/main" id="{68FE0C2A-78F3-1148-8371-E2937409B97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1563823" y="3490870"/>
            <a:ext cx="2357141" cy="4242517"/>
          </a:xfrm>
          <a:prstGeom prst="rect">
            <a:avLst/>
          </a:prstGeom>
        </p:spPr>
      </p:pic>
    </p:spTree>
    <p:extLst>
      <p:ext uri="{BB962C8B-B14F-4D97-AF65-F5344CB8AC3E}">
        <p14:creationId xmlns:p14="http://schemas.microsoft.com/office/powerpoint/2010/main" val="2216218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2"/>
          <p:cNvGrpSpPr/>
          <p:nvPr/>
        </p:nvGrpSpPr>
        <p:grpSpPr>
          <a:xfrm>
            <a:off x="5993918" y="1400267"/>
            <a:ext cx="3315176" cy="1512168"/>
            <a:chOff x="6299700" y="1466000"/>
            <a:chExt cx="3315176" cy="1512168"/>
          </a:xfrm>
        </p:grpSpPr>
        <p:pic>
          <p:nvPicPr>
            <p:cNvPr id="7" name="Picture 236" descr="IMGP9425-2"/>
            <p:cNvPicPr>
              <a:picLocks noChangeAspect="1" noChangeArrowheads="1"/>
            </p:cNvPicPr>
            <p:nvPr/>
          </p:nvPicPr>
          <p:blipFill>
            <a:blip r:embed="rId2" cstate="screen"/>
            <a:srcRect/>
            <a:stretch>
              <a:fillRect/>
            </a:stretch>
          </p:blipFill>
          <p:spPr bwMode="auto">
            <a:xfrm>
              <a:off x="6360367" y="1466000"/>
              <a:ext cx="2934469" cy="1426468"/>
            </a:xfrm>
            <a:prstGeom prst="rect">
              <a:avLst/>
            </a:prstGeom>
            <a:noFill/>
            <a:ln w="9525">
              <a:noFill/>
              <a:miter lim="800000"/>
              <a:headEnd/>
              <a:tailEnd/>
            </a:ln>
          </p:spPr>
        </p:pic>
        <p:sp>
          <p:nvSpPr>
            <p:cNvPr id="8" name="Text Box 232"/>
            <p:cNvSpPr txBox="1">
              <a:spLocks noChangeArrowheads="1"/>
            </p:cNvSpPr>
            <p:nvPr/>
          </p:nvSpPr>
          <p:spPr bwMode="auto">
            <a:xfrm>
              <a:off x="8614751" y="1538008"/>
              <a:ext cx="857250" cy="338138"/>
            </a:xfrm>
            <a:prstGeom prst="rect">
              <a:avLst/>
            </a:prstGeom>
            <a:noFill/>
            <a:ln w="9525">
              <a:noFill/>
              <a:miter lim="800000"/>
              <a:headEnd/>
              <a:tailEnd/>
            </a:ln>
          </p:spPr>
          <p:txBody>
            <a:bodyPr>
              <a:spAutoFit/>
            </a:bodyPr>
            <a:lstStyle/>
            <a:p>
              <a:pPr defTabSz="914400">
                <a:spcBef>
                  <a:spcPct val="50000"/>
                </a:spcBef>
              </a:pPr>
              <a:r>
                <a:rPr lang="en-US" sz="1600" b="1" dirty="0">
                  <a:solidFill>
                    <a:srgbClr val="FFFF00"/>
                  </a:solidFill>
                </a:rPr>
                <a:t>DIF #1 </a:t>
              </a:r>
            </a:p>
          </p:txBody>
        </p:sp>
        <p:sp>
          <p:nvSpPr>
            <p:cNvPr id="9" name="Text Box 234">
              <a:hlinkClick r:id="" action="ppaction://noaction"/>
            </p:cNvPr>
            <p:cNvSpPr txBox="1">
              <a:spLocks noChangeArrowheads="1"/>
            </p:cNvSpPr>
            <p:nvPr/>
          </p:nvSpPr>
          <p:spPr bwMode="auto">
            <a:xfrm>
              <a:off x="8590939" y="1943415"/>
              <a:ext cx="1023937" cy="369888"/>
            </a:xfrm>
            <a:prstGeom prst="rect">
              <a:avLst/>
            </a:prstGeom>
            <a:noFill/>
            <a:ln w="9525">
              <a:noFill/>
              <a:miter lim="800000"/>
              <a:headEnd/>
              <a:tailEnd/>
            </a:ln>
          </p:spPr>
          <p:txBody>
            <a:bodyPr>
              <a:spAutoFit/>
            </a:bodyPr>
            <a:lstStyle/>
            <a:p>
              <a:pPr defTabSz="914400">
                <a:spcBef>
                  <a:spcPct val="50000"/>
                </a:spcBef>
              </a:pPr>
              <a:r>
                <a:rPr lang="en-US" sz="1600" b="1" dirty="0">
                  <a:solidFill>
                    <a:srgbClr val="FFFF00"/>
                  </a:solidFill>
                </a:rPr>
                <a:t>DIF</a:t>
              </a:r>
              <a:r>
                <a:rPr lang="en-US" b="1" dirty="0">
                  <a:solidFill>
                    <a:srgbClr val="FFFF00"/>
                  </a:solidFill>
                </a:rPr>
                <a:t> #2 </a:t>
              </a:r>
            </a:p>
          </p:txBody>
        </p:sp>
        <p:sp>
          <p:nvSpPr>
            <p:cNvPr id="10" name="Text Box 235"/>
            <p:cNvSpPr txBox="1">
              <a:spLocks noChangeArrowheads="1"/>
            </p:cNvSpPr>
            <p:nvPr/>
          </p:nvSpPr>
          <p:spPr bwMode="auto">
            <a:xfrm>
              <a:off x="8555376" y="2640030"/>
              <a:ext cx="857250" cy="338138"/>
            </a:xfrm>
            <a:prstGeom prst="rect">
              <a:avLst/>
            </a:prstGeom>
            <a:noFill/>
            <a:ln w="9525">
              <a:noFill/>
              <a:miter lim="800000"/>
              <a:headEnd/>
              <a:tailEnd/>
            </a:ln>
          </p:spPr>
          <p:txBody>
            <a:bodyPr wrap="square">
              <a:spAutoFit/>
            </a:bodyPr>
            <a:lstStyle/>
            <a:p>
              <a:pPr defTabSz="914400">
                <a:spcBef>
                  <a:spcPct val="50000"/>
                </a:spcBef>
              </a:pPr>
              <a:r>
                <a:rPr lang="en-US" sz="1600" b="1" dirty="0">
                  <a:solidFill>
                    <a:srgbClr val="E7E6E6">
                      <a:lumMod val="10000"/>
                    </a:srgbClr>
                  </a:solidFill>
                </a:rPr>
                <a:t>DIF #3 </a:t>
              </a:r>
            </a:p>
          </p:txBody>
        </p:sp>
        <p:sp>
          <p:nvSpPr>
            <p:cNvPr id="11" name="26 Rectángulo"/>
            <p:cNvSpPr/>
            <p:nvPr/>
          </p:nvSpPr>
          <p:spPr>
            <a:xfrm rot="247261">
              <a:off x="6406453" y="2217804"/>
              <a:ext cx="2909097" cy="6167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endParaRPr>
            </a:p>
          </p:txBody>
        </p:sp>
        <p:sp>
          <p:nvSpPr>
            <p:cNvPr id="12" name="Text Box 10"/>
            <p:cNvSpPr txBox="1">
              <a:spLocks noChangeArrowheads="1"/>
            </p:cNvSpPr>
            <p:nvPr/>
          </p:nvSpPr>
          <p:spPr bwMode="auto">
            <a:xfrm>
              <a:off x="6299700" y="1686623"/>
              <a:ext cx="2806700" cy="307975"/>
            </a:xfrm>
            <a:prstGeom prst="rect">
              <a:avLst/>
            </a:prstGeom>
            <a:noFill/>
            <a:ln w="9525">
              <a:noFill/>
              <a:miter lim="800000"/>
              <a:headEnd/>
              <a:tailEnd/>
            </a:ln>
          </p:spPr>
          <p:txBody>
            <a:bodyPr wrap="none">
              <a:spAutoFit/>
            </a:bodyPr>
            <a:lstStyle/>
            <a:p>
              <a:pPr defTabSz="914400"/>
              <a:r>
                <a:rPr lang="en-US" sz="1400" b="1" dirty="0">
                  <a:solidFill>
                    <a:prstClr val="white"/>
                  </a:solidFill>
                </a:rPr>
                <a:t>144 ASICs= 9216 channels/1m</a:t>
              </a:r>
              <a:r>
                <a:rPr lang="en-US" sz="1400" b="1" baseline="30000" dirty="0">
                  <a:solidFill>
                    <a:prstClr val="white"/>
                  </a:solidFill>
                </a:rPr>
                <a:t>2</a:t>
              </a:r>
              <a:endParaRPr lang="en-US" sz="1400" b="1" dirty="0">
                <a:solidFill>
                  <a:prstClr val="white"/>
                </a:solidFill>
              </a:endParaRPr>
            </a:p>
          </p:txBody>
        </p:sp>
      </p:grpSp>
      <p:grpSp>
        <p:nvGrpSpPr>
          <p:cNvPr id="13" name="62 Grupo"/>
          <p:cNvGrpSpPr/>
          <p:nvPr/>
        </p:nvGrpSpPr>
        <p:grpSpPr>
          <a:xfrm>
            <a:off x="-72408" y="1573336"/>
            <a:ext cx="1924838" cy="1177953"/>
            <a:chOff x="1912838" y="4149080"/>
            <a:chExt cx="2044656" cy="1160463"/>
          </a:xfrm>
        </p:grpSpPr>
        <p:pic>
          <p:nvPicPr>
            <p:cNvPr id="14" name="Picture 2"/>
            <p:cNvPicPr>
              <a:picLocks noChangeAspect="1" noChangeArrowheads="1"/>
            </p:cNvPicPr>
            <p:nvPr/>
          </p:nvPicPr>
          <p:blipFill>
            <a:blip r:embed="rId3" cstate="screen"/>
            <a:srcRect/>
            <a:stretch>
              <a:fillRect/>
            </a:stretch>
          </p:blipFill>
          <p:spPr bwMode="auto">
            <a:xfrm>
              <a:off x="2457306" y="4149080"/>
              <a:ext cx="1500188" cy="1160463"/>
            </a:xfrm>
            <a:prstGeom prst="rect">
              <a:avLst/>
            </a:prstGeom>
            <a:noFill/>
            <a:ln w="9525">
              <a:noFill/>
              <a:miter lim="800000"/>
              <a:headEnd/>
              <a:tailEnd/>
            </a:ln>
          </p:spPr>
        </p:pic>
        <p:sp>
          <p:nvSpPr>
            <p:cNvPr id="15" name="66 CuadroTexto"/>
            <p:cNvSpPr txBox="1">
              <a:spLocks noChangeArrowheads="1"/>
            </p:cNvSpPr>
            <p:nvPr/>
          </p:nvSpPr>
          <p:spPr bwMode="auto">
            <a:xfrm>
              <a:off x="2051720" y="4509120"/>
              <a:ext cx="614362" cy="307975"/>
            </a:xfrm>
            <a:prstGeom prst="rect">
              <a:avLst/>
            </a:prstGeom>
            <a:noFill/>
            <a:ln w="9525">
              <a:noFill/>
              <a:miter lim="800000"/>
              <a:headEnd/>
              <a:tailEnd/>
            </a:ln>
          </p:spPr>
          <p:txBody>
            <a:bodyPr wrap="none">
              <a:spAutoFit/>
            </a:bodyPr>
            <a:lstStyle/>
            <a:p>
              <a:pPr defTabSz="914400"/>
              <a:r>
                <a:rPr lang="en-US" sz="1400" b="1" dirty="0">
                  <a:solidFill>
                    <a:prstClr val="black"/>
                  </a:solidFill>
                </a:rPr>
                <a:t>USB </a:t>
              </a:r>
            </a:p>
          </p:txBody>
        </p:sp>
        <p:sp>
          <p:nvSpPr>
            <p:cNvPr id="16" name="67 CuadroTexto"/>
            <p:cNvSpPr txBox="1">
              <a:spLocks noChangeArrowheads="1"/>
            </p:cNvSpPr>
            <p:nvPr/>
          </p:nvSpPr>
          <p:spPr bwMode="auto">
            <a:xfrm>
              <a:off x="1912838" y="4869160"/>
              <a:ext cx="642938" cy="307975"/>
            </a:xfrm>
            <a:prstGeom prst="rect">
              <a:avLst/>
            </a:prstGeom>
            <a:noFill/>
            <a:ln w="9525">
              <a:noFill/>
              <a:miter lim="800000"/>
              <a:headEnd/>
              <a:tailEnd/>
            </a:ln>
          </p:spPr>
          <p:txBody>
            <a:bodyPr wrap="none">
              <a:spAutoFit/>
            </a:bodyPr>
            <a:lstStyle/>
            <a:p>
              <a:pPr defTabSz="914400"/>
              <a:r>
                <a:rPr lang="en-US" sz="1400" b="1" dirty="0">
                  <a:solidFill>
                    <a:prstClr val="black"/>
                  </a:solidFill>
                </a:rPr>
                <a:t>HDMI</a:t>
              </a:r>
            </a:p>
          </p:txBody>
        </p:sp>
      </p:grpSp>
      <p:grpSp>
        <p:nvGrpSpPr>
          <p:cNvPr id="17" name="Grupo 51"/>
          <p:cNvGrpSpPr/>
          <p:nvPr/>
        </p:nvGrpSpPr>
        <p:grpSpPr>
          <a:xfrm>
            <a:off x="1998876" y="1550453"/>
            <a:ext cx="3991090" cy="1374491"/>
            <a:chOff x="2195551" y="1603677"/>
            <a:chExt cx="4070399" cy="1477866"/>
          </a:xfrm>
        </p:grpSpPr>
        <p:pic>
          <p:nvPicPr>
            <p:cNvPr id="18" name="Picture 9" descr="dual_hr"/>
            <p:cNvPicPr>
              <a:picLocks noChangeAspect="1" noChangeArrowheads="1"/>
            </p:cNvPicPr>
            <p:nvPr/>
          </p:nvPicPr>
          <p:blipFill>
            <a:blip r:embed="rId4" cstate="screen"/>
            <a:srcRect/>
            <a:stretch>
              <a:fillRect/>
            </a:stretch>
          </p:blipFill>
          <p:spPr bwMode="auto">
            <a:xfrm>
              <a:off x="2195551" y="1619438"/>
              <a:ext cx="4009710" cy="1190671"/>
            </a:xfrm>
            <a:prstGeom prst="rect">
              <a:avLst/>
            </a:prstGeom>
            <a:noFill/>
            <a:ln w="38100">
              <a:solidFill>
                <a:srgbClr val="FF0000"/>
              </a:solidFill>
            </a:ln>
            <a:effectLst>
              <a:outerShdw dist="107763" dir="8100000" algn="ctr" rotWithShape="0">
                <a:srgbClr val="808080"/>
              </a:outerShdw>
            </a:effectLst>
          </p:spPr>
        </p:pic>
        <p:sp>
          <p:nvSpPr>
            <p:cNvPr id="19" name="Text Box 14"/>
            <p:cNvSpPr txBox="1">
              <a:spLocks noChangeArrowheads="1"/>
            </p:cNvSpPr>
            <p:nvPr/>
          </p:nvSpPr>
          <p:spPr bwMode="auto">
            <a:xfrm>
              <a:off x="3164561" y="2026589"/>
              <a:ext cx="834118" cy="397109"/>
            </a:xfrm>
            <a:prstGeom prst="rect">
              <a:avLst/>
            </a:prstGeom>
            <a:solidFill>
              <a:srgbClr val="F9F604">
                <a:alpha val="60001"/>
              </a:srgbClr>
            </a:solidFill>
            <a:ln w="9525">
              <a:solidFill>
                <a:srgbClr val="000000"/>
              </a:solidFill>
              <a:miter lim="800000"/>
              <a:headEnd/>
              <a:tailEnd/>
            </a:ln>
            <a:effectLst/>
          </p:spPr>
          <p:txBody>
            <a:bodyPr wrap="square">
              <a:spAutoFit/>
            </a:bodyPr>
            <a:lstStyle/>
            <a:p>
              <a:pPr defTabSz="914400">
                <a:defRPr/>
              </a:pPr>
              <a:r>
                <a:rPr lang="fr-FR" dirty="0">
                  <a:solidFill>
                    <a:srgbClr val="FF0F0C"/>
                  </a:solidFill>
                  <a:effectLst>
                    <a:outerShdw blurRad="38100" dist="38100" dir="2700000" algn="tl">
                      <a:srgbClr val="000000"/>
                    </a:outerShdw>
                  </a:effectLst>
                  <a:latin typeface="Times New Roman" pitchFamily="1" charset="0"/>
                  <a:cs typeface="Times New Roman" pitchFamily="1" charset="0"/>
                </a:rPr>
                <a:t>ASU1</a:t>
              </a:r>
              <a:endParaRPr lang="fr-FR" dirty="0">
                <a:solidFill>
                  <a:prstClr val="black"/>
                </a:solidFill>
                <a:latin typeface="Times New Roman" pitchFamily="1" charset="0"/>
                <a:cs typeface="Times New Roman" pitchFamily="1" charset="0"/>
              </a:endParaRPr>
            </a:p>
          </p:txBody>
        </p:sp>
        <p:sp>
          <p:nvSpPr>
            <p:cNvPr id="20" name="Text Box 16"/>
            <p:cNvSpPr txBox="1">
              <a:spLocks noChangeArrowheads="1"/>
            </p:cNvSpPr>
            <p:nvPr/>
          </p:nvSpPr>
          <p:spPr bwMode="auto">
            <a:xfrm>
              <a:off x="2811776" y="1603677"/>
              <a:ext cx="1078322" cy="307777"/>
            </a:xfrm>
            <a:prstGeom prst="rect">
              <a:avLst/>
            </a:prstGeom>
            <a:solidFill>
              <a:srgbClr val="FFFF00"/>
            </a:solidFill>
            <a:ln w="12700">
              <a:solidFill>
                <a:srgbClr val="000000"/>
              </a:solidFill>
              <a:miter lim="800000"/>
              <a:headEnd/>
              <a:tailEnd/>
            </a:ln>
            <a:effectLst/>
          </p:spPr>
          <p:txBody>
            <a:bodyPr wrap="square">
              <a:spAutoFit/>
            </a:bodyPr>
            <a:lstStyle/>
            <a:p>
              <a:pPr defTabSz="914400">
                <a:spcBef>
                  <a:spcPct val="50000"/>
                </a:spcBef>
                <a:defRPr/>
              </a:pPr>
              <a:r>
                <a:rPr lang="en-US" sz="1400" b="1" dirty="0">
                  <a:solidFill>
                    <a:srgbClr val="FF0F0C"/>
                  </a:solidFill>
                  <a:effectLst>
                    <a:outerShdw blurRad="38100" dist="38100" dir="2700000" algn="tl">
                      <a:srgbClr val="000000"/>
                    </a:outerShdw>
                  </a:effectLst>
                  <a:latin typeface="Verdana" pitchFamily="1" charset="0"/>
                  <a:cs typeface="Times New Roman" pitchFamily="1" charset="0"/>
                </a:rPr>
                <a:t> 3072 </a:t>
              </a:r>
              <a:r>
                <a:rPr lang="en-US" sz="1400" b="1" dirty="0" err="1">
                  <a:solidFill>
                    <a:srgbClr val="FF0F0C"/>
                  </a:solidFill>
                  <a:effectLst>
                    <a:outerShdw blurRad="38100" dist="38100" dir="2700000" algn="tl">
                      <a:srgbClr val="000000"/>
                    </a:outerShdw>
                  </a:effectLst>
                  <a:latin typeface="Verdana" pitchFamily="1" charset="0"/>
                  <a:cs typeface="Times New Roman" pitchFamily="1" charset="0"/>
                </a:rPr>
                <a:t>ch</a:t>
              </a:r>
              <a:endParaRPr lang="en-US" b="1" dirty="0">
                <a:solidFill>
                  <a:prstClr val="black"/>
                </a:solidFill>
                <a:latin typeface="Verdana" pitchFamily="1" charset="0"/>
                <a:cs typeface="Times New Roman" pitchFamily="1" charset="0"/>
              </a:endParaRPr>
            </a:p>
          </p:txBody>
        </p:sp>
        <p:sp>
          <p:nvSpPr>
            <p:cNvPr id="21" name="Text Box 17"/>
            <p:cNvSpPr txBox="1">
              <a:spLocks noChangeArrowheads="1"/>
            </p:cNvSpPr>
            <p:nvPr/>
          </p:nvSpPr>
          <p:spPr bwMode="auto">
            <a:xfrm>
              <a:off x="4801298" y="2026589"/>
              <a:ext cx="796434" cy="397109"/>
            </a:xfrm>
            <a:prstGeom prst="rect">
              <a:avLst/>
            </a:prstGeom>
            <a:solidFill>
              <a:srgbClr val="F9F604">
                <a:alpha val="60001"/>
              </a:srgbClr>
            </a:solidFill>
            <a:ln w="9525">
              <a:solidFill>
                <a:srgbClr val="000000"/>
              </a:solidFill>
              <a:miter lim="800000"/>
              <a:headEnd/>
              <a:tailEnd/>
            </a:ln>
            <a:effectLst/>
          </p:spPr>
          <p:txBody>
            <a:bodyPr wrap="square">
              <a:spAutoFit/>
            </a:bodyPr>
            <a:lstStyle/>
            <a:p>
              <a:pPr defTabSz="914400">
                <a:defRPr/>
              </a:pPr>
              <a:r>
                <a:rPr lang="fr-FR" dirty="0">
                  <a:solidFill>
                    <a:srgbClr val="FF0F0C"/>
                  </a:solidFill>
                  <a:effectLst>
                    <a:outerShdw blurRad="38100" dist="38100" dir="2700000" algn="tl">
                      <a:srgbClr val="000000"/>
                    </a:outerShdw>
                  </a:effectLst>
                  <a:latin typeface="Times New Roman" pitchFamily="1" charset="0"/>
                  <a:cs typeface="Times New Roman" pitchFamily="1" charset="0"/>
                </a:rPr>
                <a:t>ASU2</a:t>
              </a:r>
              <a:endParaRPr lang="fr-FR" dirty="0">
                <a:solidFill>
                  <a:prstClr val="black"/>
                </a:solidFill>
                <a:latin typeface="Times New Roman" pitchFamily="1" charset="0"/>
                <a:cs typeface="Times New Roman" pitchFamily="1" charset="0"/>
              </a:endParaRPr>
            </a:p>
          </p:txBody>
        </p:sp>
        <p:sp>
          <p:nvSpPr>
            <p:cNvPr id="22" name="Text Box 13"/>
            <p:cNvSpPr txBox="1">
              <a:spLocks noChangeArrowheads="1"/>
            </p:cNvSpPr>
            <p:nvPr/>
          </p:nvSpPr>
          <p:spPr bwMode="auto">
            <a:xfrm>
              <a:off x="2224460" y="2503850"/>
              <a:ext cx="587025" cy="397109"/>
            </a:xfrm>
            <a:prstGeom prst="rect">
              <a:avLst/>
            </a:prstGeom>
            <a:solidFill>
              <a:srgbClr val="F9F604"/>
            </a:solidFill>
            <a:ln w="9525">
              <a:solidFill>
                <a:srgbClr val="000000"/>
              </a:solidFill>
              <a:miter lim="800000"/>
              <a:headEnd/>
              <a:tailEnd/>
            </a:ln>
            <a:effectLst/>
          </p:spPr>
          <p:txBody>
            <a:bodyPr wrap="square">
              <a:spAutoFit/>
            </a:bodyPr>
            <a:lstStyle/>
            <a:p>
              <a:pPr defTabSz="914400">
                <a:defRPr/>
              </a:pPr>
              <a:r>
                <a:rPr lang="fr-FR" dirty="0">
                  <a:solidFill>
                    <a:srgbClr val="FF0F0C"/>
                  </a:solidFill>
                  <a:effectLst>
                    <a:outerShdw blurRad="38100" dist="38100" dir="2700000" algn="tl">
                      <a:srgbClr val="000000"/>
                    </a:outerShdw>
                  </a:effectLst>
                  <a:latin typeface="Times New Roman" pitchFamily="1" charset="0"/>
                  <a:cs typeface="Times New Roman" pitchFamily="1" charset="0"/>
                </a:rPr>
                <a:t>DIF</a:t>
              </a:r>
              <a:endParaRPr lang="fr-FR" dirty="0">
                <a:solidFill>
                  <a:prstClr val="black"/>
                </a:solidFill>
                <a:latin typeface="Times New Roman" pitchFamily="1" charset="0"/>
                <a:cs typeface="Times New Roman" pitchFamily="1" charset="0"/>
              </a:endParaRPr>
            </a:p>
          </p:txBody>
        </p:sp>
        <p:sp>
          <p:nvSpPr>
            <p:cNvPr id="23" name="Text Box 30"/>
            <p:cNvSpPr txBox="1">
              <a:spLocks noChangeArrowheads="1"/>
            </p:cNvSpPr>
            <p:nvPr/>
          </p:nvSpPr>
          <p:spPr bwMode="auto">
            <a:xfrm>
              <a:off x="3812148" y="2783526"/>
              <a:ext cx="1116418" cy="298017"/>
            </a:xfrm>
            <a:prstGeom prst="rect">
              <a:avLst/>
            </a:prstGeom>
            <a:noFill/>
            <a:ln w="19050">
              <a:noFill/>
              <a:miter lim="800000"/>
              <a:headEnd/>
              <a:tailEnd/>
            </a:ln>
          </p:spPr>
          <p:txBody>
            <a:bodyPr>
              <a:spAutoFit/>
            </a:bodyPr>
            <a:lstStyle/>
            <a:p>
              <a:pPr defTabSz="914400">
                <a:spcBef>
                  <a:spcPct val="50000"/>
                </a:spcBef>
              </a:pPr>
              <a:r>
                <a:rPr lang="en-US" sz="1600">
                  <a:solidFill>
                    <a:srgbClr val="000000"/>
                  </a:solidFill>
                </a:rPr>
                <a:t>100 cm</a:t>
              </a:r>
              <a:endParaRPr lang="en-US">
                <a:solidFill>
                  <a:prstClr val="black"/>
                </a:solidFill>
              </a:endParaRPr>
            </a:p>
          </p:txBody>
        </p:sp>
        <p:sp>
          <p:nvSpPr>
            <p:cNvPr id="24" name="Line 31"/>
            <p:cNvSpPr>
              <a:spLocks noChangeShapeType="1"/>
            </p:cNvSpPr>
            <p:nvPr/>
          </p:nvSpPr>
          <p:spPr bwMode="auto">
            <a:xfrm flipH="1">
              <a:off x="2781395" y="2972410"/>
              <a:ext cx="1045951" cy="0"/>
            </a:xfrm>
            <a:prstGeom prst="line">
              <a:avLst/>
            </a:prstGeom>
            <a:noFill/>
            <a:ln w="19050">
              <a:solidFill>
                <a:srgbClr val="000000"/>
              </a:solidFill>
              <a:round/>
              <a:headEnd/>
              <a:tailEnd type="triangle" w="med" len="med"/>
            </a:ln>
          </p:spPr>
          <p:txBody>
            <a:bodyPr wrap="none" anchor="ctr"/>
            <a:lstStyle/>
            <a:p>
              <a:pPr defTabSz="914400"/>
              <a:endParaRPr lang="en-US">
                <a:solidFill>
                  <a:prstClr val="black"/>
                </a:solidFill>
              </a:endParaRPr>
            </a:p>
          </p:txBody>
        </p:sp>
        <p:sp>
          <p:nvSpPr>
            <p:cNvPr id="25" name="Line 32"/>
            <p:cNvSpPr>
              <a:spLocks noChangeShapeType="1"/>
            </p:cNvSpPr>
            <p:nvPr/>
          </p:nvSpPr>
          <p:spPr bwMode="auto">
            <a:xfrm>
              <a:off x="4545833" y="2972410"/>
              <a:ext cx="1566855" cy="0"/>
            </a:xfrm>
            <a:prstGeom prst="line">
              <a:avLst/>
            </a:prstGeom>
            <a:noFill/>
            <a:ln w="19050">
              <a:solidFill>
                <a:srgbClr val="000000"/>
              </a:solidFill>
              <a:round/>
              <a:headEnd/>
              <a:tailEnd type="triangle" w="med" len="med"/>
            </a:ln>
          </p:spPr>
          <p:txBody>
            <a:bodyPr wrap="none" anchor="ctr"/>
            <a:lstStyle/>
            <a:p>
              <a:pPr defTabSz="914400"/>
              <a:endParaRPr lang="en-US">
                <a:solidFill>
                  <a:prstClr val="black"/>
                </a:solidFill>
              </a:endParaRPr>
            </a:p>
          </p:txBody>
        </p:sp>
        <p:sp>
          <p:nvSpPr>
            <p:cNvPr id="26" name="Text Box 33"/>
            <p:cNvSpPr txBox="1">
              <a:spLocks noChangeArrowheads="1"/>
            </p:cNvSpPr>
            <p:nvPr/>
          </p:nvSpPr>
          <p:spPr bwMode="auto">
            <a:xfrm>
              <a:off x="5537791" y="2070928"/>
              <a:ext cx="728159" cy="338554"/>
            </a:xfrm>
            <a:prstGeom prst="rect">
              <a:avLst/>
            </a:prstGeom>
            <a:noFill/>
            <a:ln w="19050">
              <a:noFill/>
              <a:miter lim="800000"/>
              <a:headEnd/>
              <a:tailEnd/>
            </a:ln>
          </p:spPr>
          <p:txBody>
            <a:bodyPr>
              <a:spAutoFit/>
            </a:bodyPr>
            <a:lstStyle/>
            <a:p>
              <a:pPr defTabSz="914400">
                <a:spcBef>
                  <a:spcPct val="50000"/>
                </a:spcBef>
              </a:pPr>
              <a:r>
                <a:rPr lang="en-US" sz="1600" dirty="0">
                  <a:solidFill>
                    <a:prstClr val="white"/>
                  </a:solidFill>
                </a:rPr>
                <a:t>33 cm</a:t>
              </a:r>
              <a:endParaRPr lang="en-US" dirty="0">
                <a:solidFill>
                  <a:prstClr val="white"/>
                </a:solidFill>
              </a:endParaRPr>
            </a:p>
          </p:txBody>
        </p:sp>
        <p:sp>
          <p:nvSpPr>
            <p:cNvPr id="27" name="Line 34"/>
            <p:cNvSpPr>
              <a:spLocks noChangeShapeType="1"/>
            </p:cNvSpPr>
            <p:nvPr/>
          </p:nvSpPr>
          <p:spPr bwMode="auto">
            <a:xfrm flipV="1">
              <a:off x="5988335" y="1613842"/>
              <a:ext cx="0" cy="528876"/>
            </a:xfrm>
            <a:prstGeom prst="line">
              <a:avLst/>
            </a:prstGeom>
            <a:noFill/>
            <a:ln w="19050">
              <a:solidFill>
                <a:schemeClr val="bg1"/>
              </a:solidFill>
              <a:round/>
              <a:headEnd/>
              <a:tailEnd type="triangle" w="med" len="med"/>
            </a:ln>
          </p:spPr>
          <p:txBody>
            <a:bodyPr wrap="none" anchor="ctr"/>
            <a:lstStyle/>
            <a:p>
              <a:pPr defTabSz="914400"/>
              <a:endParaRPr lang="en-US">
                <a:solidFill>
                  <a:prstClr val="black"/>
                </a:solidFill>
              </a:endParaRPr>
            </a:p>
          </p:txBody>
        </p:sp>
        <p:sp>
          <p:nvSpPr>
            <p:cNvPr id="28" name="Line 35"/>
            <p:cNvSpPr>
              <a:spLocks noChangeShapeType="1"/>
            </p:cNvSpPr>
            <p:nvPr/>
          </p:nvSpPr>
          <p:spPr bwMode="auto">
            <a:xfrm>
              <a:off x="6025641" y="2363783"/>
              <a:ext cx="0" cy="440730"/>
            </a:xfrm>
            <a:prstGeom prst="line">
              <a:avLst/>
            </a:prstGeom>
            <a:noFill/>
            <a:ln w="19050">
              <a:solidFill>
                <a:schemeClr val="bg1"/>
              </a:solidFill>
              <a:round/>
              <a:headEnd/>
              <a:tailEnd type="triangle" w="med" len="med"/>
            </a:ln>
          </p:spPr>
          <p:txBody>
            <a:bodyPr wrap="none" anchor="ctr"/>
            <a:lstStyle/>
            <a:p>
              <a:pPr defTabSz="914400"/>
              <a:endParaRPr lang="en-US">
                <a:solidFill>
                  <a:prstClr val="black"/>
                </a:solidFill>
              </a:endParaRPr>
            </a:p>
          </p:txBody>
        </p:sp>
        <p:sp>
          <p:nvSpPr>
            <p:cNvPr id="29" name="Line 28"/>
            <p:cNvSpPr>
              <a:spLocks noChangeShapeType="1"/>
            </p:cNvSpPr>
            <p:nvPr/>
          </p:nvSpPr>
          <p:spPr bwMode="auto">
            <a:xfrm flipV="1">
              <a:off x="2475154" y="2186528"/>
              <a:ext cx="125346" cy="317321"/>
            </a:xfrm>
            <a:prstGeom prst="line">
              <a:avLst/>
            </a:prstGeom>
            <a:noFill/>
            <a:ln w="38100">
              <a:solidFill>
                <a:srgbClr val="FFFF00"/>
              </a:solidFill>
              <a:round/>
              <a:headEnd/>
              <a:tailEnd type="triangle" w="med" len="med"/>
            </a:ln>
          </p:spPr>
          <p:txBody>
            <a:bodyPr wrap="none" anchor="ctr"/>
            <a:lstStyle/>
            <a:p>
              <a:pPr defTabSz="914400"/>
              <a:endParaRPr lang="en-US">
                <a:solidFill>
                  <a:prstClr val="black"/>
                </a:solidFill>
              </a:endParaRPr>
            </a:p>
          </p:txBody>
        </p:sp>
      </p:grpSp>
      <p:sp>
        <p:nvSpPr>
          <p:cNvPr id="30" name="Line 28"/>
          <p:cNvSpPr>
            <a:spLocks noChangeShapeType="1"/>
          </p:cNvSpPr>
          <p:nvPr/>
        </p:nvSpPr>
        <p:spPr bwMode="auto">
          <a:xfrm flipH="1" flipV="1">
            <a:off x="1584845" y="2314093"/>
            <a:ext cx="564060" cy="317321"/>
          </a:xfrm>
          <a:prstGeom prst="line">
            <a:avLst/>
          </a:prstGeom>
          <a:noFill/>
          <a:ln w="57150">
            <a:solidFill>
              <a:srgbClr val="FFFF00"/>
            </a:solidFill>
            <a:round/>
            <a:headEnd/>
            <a:tailEnd type="triangle" w="med" len="med"/>
          </a:ln>
        </p:spPr>
        <p:txBody>
          <a:bodyPr wrap="none" anchor="ctr"/>
          <a:lstStyle/>
          <a:p>
            <a:pPr defTabSz="914400"/>
            <a:endParaRPr lang="en-US">
              <a:solidFill>
                <a:prstClr val="black"/>
              </a:solidFill>
            </a:endParaRPr>
          </a:p>
        </p:txBody>
      </p:sp>
      <p:cxnSp>
        <p:nvCxnSpPr>
          <p:cNvPr id="31" name="27 Conector recto de flecha"/>
          <p:cNvCxnSpPr/>
          <p:nvPr/>
        </p:nvCxnSpPr>
        <p:spPr>
          <a:xfrm flipH="1" flipV="1">
            <a:off x="5547466" y="2373575"/>
            <a:ext cx="960212" cy="11614"/>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CuadroTexto 55"/>
          <p:cNvSpPr txBox="1"/>
          <p:nvPr/>
        </p:nvSpPr>
        <p:spPr>
          <a:xfrm>
            <a:off x="4237844" y="1030994"/>
            <a:ext cx="1189621" cy="523220"/>
          </a:xfrm>
          <a:prstGeom prst="rect">
            <a:avLst/>
          </a:prstGeom>
          <a:noFill/>
        </p:spPr>
        <p:txBody>
          <a:bodyPr wrap="none" rtlCol="0">
            <a:spAutoFit/>
          </a:bodyPr>
          <a:lstStyle/>
          <a:p>
            <a:pPr defTabSz="914400"/>
            <a:r>
              <a:rPr lang="es-ES" sz="1400" b="1" dirty="0">
                <a:solidFill>
                  <a:srgbClr val="FF0000"/>
                </a:solidFill>
              </a:rPr>
              <a:t>HADROC chip</a:t>
            </a:r>
          </a:p>
          <a:p>
            <a:pPr defTabSz="914400"/>
            <a:r>
              <a:rPr lang="es-ES" sz="1400" b="1" dirty="0">
                <a:solidFill>
                  <a:srgbClr val="FF0000"/>
                </a:solidFill>
              </a:rPr>
              <a:t>(ASIC)</a:t>
            </a:r>
          </a:p>
        </p:txBody>
      </p:sp>
      <p:cxnSp>
        <p:nvCxnSpPr>
          <p:cNvPr id="33" name="Conector recto de flecha 57"/>
          <p:cNvCxnSpPr/>
          <p:nvPr/>
        </p:nvCxnSpPr>
        <p:spPr>
          <a:xfrm>
            <a:off x="4927144" y="1400267"/>
            <a:ext cx="500321" cy="291069"/>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Rectángulo 58"/>
          <p:cNvSpPr/>
          <p:nvPr/>
        </p:nvSpPr>
        <p:spPr>
          <a:xfrm>
            <a:off x="5723831" y="989151"/>
            <a:ext cx="3595976" cy="307777"/>
          </a:xfrm>
          <a:prstGeom prst="rect">
            <a:avLst/>
          </a:prstGeom>
        </p:spPr>
        <p:txBody>
          <a:bodyPr wrap="square">
            <a:spAutoFit/>
          </a:bodyPr>
          <a:lstStyle/>
          <a:p>
            <a:pPr defTabSz="914400"/>
            <a:r>
              <a:rPr lang="en-US" sz="1400" b="1" dirty="0">
                <a:solidFill>
                  <a:srgbClr val="70AD47">
                    <a:lumMod val="75000"/>
                  </a:srgbClr>
                </a:solidFill>
                <a:latin typeface="Arial" pitchFamily="34" charset="0"/>
                <a:cs typeface="Arial" pitchFamily="34" charset="0"/>
              </a:rPr>
              <a:t>1m</a:t>
            </a:r>
            <a:r>
              <a:rPr lang="en-US" sz="1400" b="1" baseline="30000" dirty="0">
                <a:solidFill>
                  <a:srgbClr val="70AD47">
                    <a:lumMod val="75000"/>
                  </a:srgbClr>
                </a:solidFill>
                <a:latin typeface="Arial" pitchFamily="34" charset="0"/>
                <a:cs typeface="Arial" pitchFamily="34" charset="0"/>
              </a:rPr>
              <a:t>2</a:t>
            </a:r>
            <a:r>
              <a:rPr lang="en-US" sz="1400" b="1" dirty="0">
                <a:solidFill>
                  <a:srgbClr val="70AD47">
                    <a:lumMod val="75000"/>
                  </a:srgbClr>
                </a:solidFill>
                <a:latin typeface="Arial" pitchFamily="34" charset="0"/>
                <a:cs typeface="Arial" pitchFamily="34" charset="0"/>
              </a:rPr>
              <a:t> board </a:t>
            </a:r>
            <a:r>
              <a:rPr lang="en-US" sz="1400" b="1" dirty="0">
                <a:solidFill>
                  <a:srgbClr val="70AD47">
                    <a:lumMod val="75000"/>
                  </a:srgbClr>
                </a:solidFill>
                <a:latin typeface="Arial" pitchFamily="34" charset="0"/>
                <a:cs typeface="Arial" pitchFamily="34" charset="0"/>
                <a:sym typeface="Wingdings" pitchFamily="2" charset="2"/>
              </a:rPr>
              <a:t> 6 ASUs hosting 24 ASICs </a:t>
            </a:r>
            <a:endParaRPr lang="en-US" sz="1400" b="1" dirty="0">
              <a:solidFill>
                <a:srgbClr val="70AD47">
                  <a:lumMod val="75000"/>
                </a:srgbClr>
              </a:solidFill>
              <a:latin typeface="Arial" pitchFamily="34" charset="0"/>
              <a:cs typeface="Arial" pitchFamily="34" charset="0"/>
            </a:endParaRPr>
          </a:p>
        </p:txBody>
      </p:sp>
      <p:sp>
        <p:nvSpPr>
          <p:cNvPr id="35" name="CuadroTexto 32"/>
          <p:cNvSpPr txBox="1"/>
          <p:nvPr/>
        </p:nvSpPr>
        <p:spPr>
          <a:xfrm>
            <a:off x="51334" y="1102943"/>
            <a:ext cx="4160626" cy="369332"/>
          </a:xfrm>
          <a:prstGeom prst="rect">
            <a:avLst/>
          </a:prstGeom>
          <a:solidFill>
            <a:schemeClr val="accent2">
              <a:lumMod val="20000"/>
              <a:lumOff val="80000"/>
            </a:schemeClr>
          </a:solidFill>
          <a:ln w="28575">
            <a:solidFill>
              <a:schemeClr val="accent2">
                <a:lumMod val="50000"/>
              </a:schemeClr>
            </a:solidFill>
          </a:ln>
        </p:spPr>
        <p:style>
          <a:lnRef idx="0">
            <a:schemeClr val="accent2"/>
          </a:lnRef>
          <a:fillRef idx="3">
            <a:schemeClr val="accent2"/>
          </a:fillRef>
          <a:effectRef idx="3">
            <a:schemeClr val="accent2"/>
          </a:effectRef>
          <a:fontRef idx="minor">
            <a:schemeClr val="lt1"/>
          </a:fontRef>
        </p:style>
        <p:txBody>
          <a:bodyPr wrap="none" rtlCol="0">
            <a:spAutoFit/>
          </a:bodyPr>
          <a:lstStyle/>
          <a:p>
            <a:pPr defTabSz="914400"/>
            <a:r>
              <a:rPr lang="en-US" b="1" dirty="0">
                <a:solidFill>
                  <a:schemeClr val="accent2">
                    <a:lumMod val="50000"/>
                  </a:schemeClr>
                </a:solidFill>
              </a:rPr>
              <a:t>Electronics readout for the 1m</a:t>
            </a:r>
            <a:r>
              <a:rPr lang="en-US" b="1" baseline="30000" dirty="0">
                <a:solidFill>
                  <a:schemeClr val="accent2">
                    <a:lumMod val="50000"/>
                  </a:schemeClr>
                </a:solidFill>
              </a:rPr>
              <a:t>3 </a:t>
            </a:r>
            <a:r>
              <a:rPr lang="en-US" b="1" dirty="0" err="1">
                <a:solidFill>
                  <a:schemeClr val="accent2">
                    <a:lumMod val="50000"/>
                  </a:schemeClr>
                </a:solidFill>
              </a:rPr>
              <a:t>prototipo</a:t>
            </a:r>
            <a:r>
              <a:rPr lang="en-US" b="1" dirty="0">
                <a:solidFill>
                  <a:schemeClr val="accent2">
                    <a:lumMod val="50000"/>
                  </a:schemeClr>
                </a:solidFill>
              </a:rPr>
              <a:t> </a:t>
            </a:r>
            <a:endParaRPr lang="en-US" b="1" baseline="30000" dirty="0">
              <a:solidFill>
                <a:schemeClr val="accent2">
                  <a:lumMod val="50000"/>
                </a:schemeClr>
              </a:solidFill>
            </a:endParaRPr>
          </a:p>
        </p:txBody>
      </p:sp>
      <p:sp>
        <p:nvSpPr>
          <p:cNvPr id="36" name="35 CuadroTexto"/>
          <p:cNvSpPr txBox="1"/>
          <p:nvPr/>
        </p:nvSpPr>
        <p:spPr>
          <a:xfrm>
            <a:off x="602" y="2946430"/>
            <a:ext cx="9165617" cy="338554"/>
          </a:xfrm>
          <a:prstGeom prst="rect">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dirty="0"/>
              <a:t>1 DIF (detector </a:t>
            </a:r>
            <a:r>
              <a:rPr lang="en-US" sz="1600" dirty="0" err="1"/>
              <a:t>InterFace</a:t>
            </a:r>
            <a:r>
              <a:rPr lang="en-US" sz="1600" dirty="0"/>
              <a:t>) for 2 ASU (Active Sensor Unit.- PCB+ASICs) </a:t>
            </a:r>
            <a:r>
              <a:rPr lang="en-US" sz="1600" dirty="0">
                <a:sym typeface="Wingdings" panose="05000000000000000000" pitchFamily="2" charset="2"/>
              </a:rPr>
              <a:t> </a:t>
            </a:r>
            <a:r>
              <a:rPr lang="en-US" sz="1600" b="1" dirty="0">
                <a:solidFill>
                  <a:srgbClr val="FF0000"/>
                </a:solidFill>
                <a:sym typeface="Wingdings" panose="05000000000000000000" pitchFamily="2" charset="2"/>
              </a:rPr>
              <a:t>3 DIFs for  ONE 1m2 GRPC detector</a:t>
            </a:r>
            <a:endParaRPr lang="en-US" sz="1600" b="1" dirty="0">
              <a:solidFill>
                <a:srgbClr val="FF0000"/>
              </a:solidFill>
            </a:endParaRPr>
          </a:p>
        </p:txBody>
      </p:sp>
      <p:sp>
        <p:nvSpPr>
          <p:cNvPr id="37" name="CuadroTexto 32"/>
          <p:cNvSpPr txBox="1"/>
          <p:nvPr/>
        </p:nvSpPr>
        <p:spPr>
          <a:xfrm>
            <a:off x="75506" y="3491716"/>
            <a:ext cx="4064446" cy="369332"/>
          </a:xfrm>
          <a:prstGeom prst="rect">
            <a:avLst/>
          </a:prstGeom>
          <a:solidFill>
            <a:schemeClr val="bg1">
              <a:lumMod val="95000"/>
            </a:schemeClr>
          </a:solidFill>
          <a:ln w="28575">
            <a:solidFill>
              <a:srgbClr val="7030A0"/>
            </a:solidFill>
          </a:ln>
        </p:spPr>
        <p:style>
          <a:lnRef idx="0">
            <a:schemeClr val="accent2"/>
          </a:lnRef>
          <a:fillRef idx="3">
            <a:schemeClr val="accent2"/>
          </a:fillRef>
          <a:effectRef idx="3">
            <a:schemeClr val="accent2"/>
          </a:effectRef>
          <a:fontRef idx="minor">
            <a:schemeClr val="lt1"/>
          </a:fontRef>
        </p:style>
        <p:txBody>
          <a:bodyPr wrap="none" rtlCol="0">
            <a:spAutoFit/>
          </a:bodyPr>
          <a:lstStyle/>
          <a:p>
            <a:pPr defTabSz="914400"/>
            <a:r>
              <a:rPr lang="en-US" b="1" dirty="0">
                <a:solidFill>
                  <a:srgbClr val="7030A0"/>
                </a:solidFill>
              </a:rPr>
              <a:t>Electronics readout for the final detector</a:t>
            </a:r>
            <a:endParaRPr lang="en-US" b="1" baseline="30000" dirty="0">
              <a:solidFill>
                <a:srgbClr val="7030A0"/>
              </a:solidFill>
            </a:endParaRPr>
          </a:p>
        </p:txBody>
      </p:sp>
      <p:pic>
        <p:nvPicPr>
          <p:cNvPr id="3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977" y="4411851"/>
            <a:ext cx="4716016" cy="134090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02" y="3922622"/>
            <a:ext cx="3344080" cy="245870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1" name="40 CuadroTexto"/>
          <p:cNvSpPr txBox="1"/>
          <p:nvPr/>
        </p:nvSpPr>
        <p:spPr>
          <a:xfrm>
            <a:off x="4303365" y="3683124"/>
            <a:ext cx="4840636" cy="584776"/>
          </a:xfrm>
          <a:prstGeom prst="rect">
            <a:avLst/>
          </a:prstGeom>
          <a:solidFill>
            <a:schemeClr val="accent3">
              <a:lumMod val="20000"/>
              <a:lumOff val="80000"/>
            </a:schemeClr>
          </a:solidFill>
          <a:ln>
            <a:solidFill>
              <a:schemeClr val="accent1">
                <a:lumMod val="50000"/>
              </a:schemeClr>
            </a:solidFill>
          </a:ln>
        </p:spPr>
        <p:txBody>
          <a:bodyPr wrap="square" rtlCol="0">
            <a:spAutoFit/>
          </a:bodyPr>
          <a:lstStyle/>
          <a:p>
            <a:r>
              <a:rPr lang="en-US" sz="1600" dirty="0"/>
              <a:t>Only </a:t>
            </a:r>
            <a:r>
              <a:rPr lang="en-US" sz="1600" b="1" dirty="0">
                <a:solidFill>
                  <a:srgbClr val="FF0000"/>
                </a:solidFill>
              </a:rPr>
              <a:t>1 DIF per GRPC (any size) </a:t>
            </a:r>
            <a:r>
              <a:rPr lang="en-US" sz="1600" dirty="0"/>
              <a:t>with small dimensions to fit in the  </a:t>
            </a:r>
            <a:r>
              <a:rPr lang="en-US" sz="1600" b="1" dirty="0">
                <a:solidFill>
                  <a:schemeClr val="accent2">
                    <a:lumMod val="50000"/>
                  </a:schemeClr>
                </a:solidFill>
              </a:rPr>
              <a:t>small</a:t>
            </a:r>
            <a:r>
              <a:rPr lang="en-US" sz="1600" dirty="0">
                <a:solidFill>
                  <a:schemeClr val="accent2">
                    <a:lumMod val="50000"/>
                  </a:schemeClr>
                </a:solidFill>
              </a:rPr>
              <a:t> </a:t>
            </a:r>
            <a:r>
              <a:rPr lang="en-US" sz="1600" dirty="0"/>
              <a:t>space available  at the </a:t>
            </a:r>
            <a:r>
              <a:rPr lang="en-US" sz="1600" b="1" dirty="0">
                <a:solidFill>
                  <a:schemeClr val="accent2">
                    <a:lumMod val="75000"/>
                  </a:schemeClr>
                </a:solidFill>
              </a:rPr>
              <a:t>ILD detector</a:t>
            </a:r>
          </a:p>
        </p:txBody>
      </p:sp>
      <p:sp>
        <p:nvSpPr>
          <p:cNvPr id="42" name="41 Elipse"/>
          <p:cNvSpPr/>
          <p:nvPr/>
        </p:nvSpPr>
        <p:spPr>
          <a:xfrm>
            <a:off x="4061150" y="5059923"/>
            <a:ext cx="510850" cy="337661"/>
          </a:xfrm>
          <a:prstGeom prst="ellipse">
            <a:avLst/>
          </a:prstGeom>
          <a:no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42 Conector recto de flecha"/>
          <p:cNvCxnSpPr/>
          <p:nvPr/>
        </p:nvCxnSpPr>
        <p:spPr>
          <a:xfrm flipH="1">
            <a:off x="230222" y="3895164"/>
            <a:ext cx="4897390" cy="838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4" name="43 CuadroTexto"/>
          <p:cNvSpPr txBox="1"/>
          <p:nvPr/>
        </p:nvSpPr>
        <p:spPr>
          <a:xfrm>
            <a:off x="7013378" y="4314582"/>
            <a:ext cx="1484702" cy="338554"/>
          </a:xfrm>
          <a:prstGeom prst="rect">
            <a:avLst/>
          </a:prstGeom>
          <a:solidFill>
            <a:schemeClr val="accent6">
              <a:lumMod val="50000"/>
            </a:schemeClr>
          </a:solidFill>
        </p:spPr>
        <p:txBody>
          <a:bodyPr wrap="none" rtlCol="0">
            <a:spAutoFit/>
          </a:bodyPr>
          <a:lstStyle/>
          <a:p>
            <a:r>
              <a:rPr lang="en-US" sz="1600" b="1" dirty="0">
                <a:solidFill>
                  <a:schemeClr val="bg1"/>
                </a:solidFill>
              </a:rPr>
              <a:t>DIF dimensions</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1371" y="5589240"/>
            <a:ext cx="1847850" cy="8763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47" name="46 Conector recto de flecha"/>
          <p:cNvCxnSpPr>
            <a:endCxn id="42" idx="7"/>
          </p:cNvCxnSpPr>
          <p:nvPr/>
        </p:nvCxnSpPr>
        <p:spPr>
          <a:xfrm flipH="1">
            <a:off x="4497188" y="4221088"/>
            <a:ext cx="2235052" cy="888284"/>
          </a:xfrm>
          <a:prstGeom prst="straightConnector1">
            <a:avLst/>
          </a:prstGeom>
          <a:ln w="381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427454" y="5181600"/>
            <a:ext cx="1144691" cy="0"/>
          </a:xfrm>
          <a:prstGeom prst="line">
            <a:avLst/>
          </a:prstGeom>
          <a:ln w="444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Connecteur droit 49"/>
          <p:cNvCxnSpPr/>
          <p:nvPr/>
        </p:nvCxnSpPr>
        <p:spPr>
          <a:xfrm>
            <a:off x="2628494" y="5181600"/>
            <a:ext cx="581951" cy="12700"/>
          </a:xfrm>
          <a:prstGeom prst="line">
            <a:avLst/>
          </a:prstGeom>
          <a:ln w="444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53" name="1 Título"/>
          <p:cNvSpPr txBox="1">
            <a:spLocks/>
          </p:cNvSpPr>
          <p:nvPr/>
        </p:nvSpPr>
        <p:spPr>
          <a:xfrm>
            <a:off x="259463" y="109539"/>
            <a:ext cx="2689542" cy="487362"/>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a:t>
            </a:r>
          </a:p>
        </p:txBody>
      </p:sp>
      <p:sp>
        <p:nvSpPr>
          <p:cNvPr id="51" name="Rectangle 50"/>
          <p:cNvSpPr/>
          <p:nvPr/>
        </p:nvSpPr>
        <p:spPr>
          <a:xfrm>
            <a:off x="1572145" y="4208388"/>
            <a:ext cx="414031" cy="190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ZoneTexte 53"/>
          <p:cNvSpPr txBox="1"/>
          <p:nvPr/>
        </p:nvSpPr>
        <p:spPr>
          <a:xfrm>
            <a:off x="1534930" y="4200282"/>
            <a:ext cx="133746" cy="246221"/>
          </a:xfrm>
          <a:prstGeom prst="rect">
            <a:avLst/>
          </a:prstGeom>
          <a:noFill/>
        </p:spPr>
        <p:txBody>
          <a:bodyPr wrap="square" rtlCol="0">
            <a:spAutoFit/>
          </a:bodyPr>
          <a:lstStyle/>
          <a:p>
            <a:r>
              <a:rPr lang="en-US" sz="1000" dirty="0" err="1"/>
              <a:t>Uo</a:t>
            </a:r>
            <a:r>
              <a:rPr lang="en-US" sz="1000" dirty="0"/>
              <a:t> to 9</a:t>
            </a:r>
          </a:p>
        </p:txBody>
      </p:sp>
    </p:spTree>
    <p:extLst>
      <p:ext uri="{BB962C8B-B14F-4D97-AF65-F5344CB8AC3E}">
        <p14:creationId xmlns:p14="http://schemas.microsoft.com/office/powerpoint/2010/main" val="2761329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3"/>
          <p:cNvSpPr>
            <a:spLocks noGrp="1" noChangeArrowheads="1"/>
          </p:cNvSpPr>
          <p:nvPr>
            <p:ph idx="4294967295"/>
          </p:nvPr>
        </p:nvSpPr>
        <p:spPr>
          <a:xfrm>
            <a:off x="332923" y="1870778"/>
            <a:ext cx="6777038" cy="4212431"/>
          </a:xfrm>
        </p:spPr>
        <p:txBody>
          <a:bodyPr/>
          <a:lstStyle/>
          <a:p>
            <a:pPr>
              <a:buNone/>
              <a:defRPr/>
            </a:pPr>
            <a:r>
              <a:rPr lang="en-US" sz="1800" b="1" dirty="0">
                <a:solidFill>
                  <a:schemeClr val="accent1"/>
                </a:solidFill>
                <a:latin typeface="Calibri" pitchFamily="34" charset="0"/>
              </a:rPr>
              <a:t>      </a:t>
            </a:r>
            <a:r>
              <a:rPr lang="en-US" sz="1500" b="1" dirty="0">
                <a:solidFill>
                  <a:schemeClr val="accent1"/>
                </a:solidFill>
                <a:latin typeface="Calibri" pitchFamily="34" charset="0"/>
              </a:rPr>
              <a:t>HARDROCR3 main features</a:t>
            </a:r>
            <a:r>
              <a:rPr lang="en-US" sz="1800" b="1" dirty="0">
                <a:solidFill>
                  <a:schemeClr val="accent1"/>
                </a:solidFill>
                <a:latin typeface="Calibri" pitchFamily="34" charset="0"/>
              </a:rPr>
              <a:t>:</a:t>
            </a:r>
          </a:p>
          <a:p>
            <a:pPr lvl="1">
              <a:defRPr/>
            </a:pPr>
            <a:r>
              <a:rPr lang="en-US" sz="1350" b="1" dirty="0">
                <a:latin typeface="Calibri" pitchFamily="34" charset="0"/>
              </a:rPr>
              <a:t>Independent channels</a:t>
            </a:r>
          </a:p>
          <a:p>
            <a:pPr lvl="1">
              <a:defRPr/>
            </a:pPr>
            <a:r>
              <a:rPr lang="en-US" sz="1350" b="1" dirty="0">
                <a:latin typeface="Calibri" pitchFamily="34" charset="0"/>
              </a:rPr>
              <a:t>Zero suppress</a:t>
            </a:r>
          </a:p>
          <a:p>
            <a:pPr lvl="1">
              <a:defRPr/>
            </a:pPr>
            <a:r>
              <a:rPr lang="en-US" sz="1350" dirty="0">
                <a:latin typeface="Calibri" pitchFamily="34" charset="0"/>
              </a:rPr>
              <a:t>Extended dynamic range (</a:t>
            </a:r>
            <a:r>
              <a:rPr lang="en-US" sz="1350" b="1" dirty="0">
                <a:latin typeface="Calibri" pitchFamily="34" charset="0"/>
              </a:rPr>
              <a:t>up to 50 </a:t>
            </a:r>
            <a:r>
              <a:rPr lang="en-US" sz="1350" b="1" dirty="0" err="1">
                <a:latin typeface="Calibri" pitchFamily="34" charset="0"/>
              </a:rPr>
              <a:t>pC</a:t>
            </a:r>
            <a:r>
              <a:rPr lang="en-US" sz="1350" dirty="0">
                <a:latin typeface="Calibri" pitchFamily="34" charset="0"/>
              </a:rPr>
              <a:t>) </a:t>
            </a:r>
          </a:p>
          <a:p>
            <a:pPr lvl="1">
              <a:defRPr/>
            </a:pPr>
            <a:r>
              <a:rPr lang="en-US" sz="1350" b="1" dirty="0">
                <a:latin typeface="Calibri" pitchFamily="34" charset="0"/>
              </a:rPr>
              <a:t>I2C link with triple voting for slow control parameters</a:t>
            </a:r>
          </a:p>
          <a:p>
            <a:pPr lvl="1">
              <a:defRPr/>
            </a:pPr>
            <a:r>
              <a:rPr lang="en-US" sz="1350" dirty="0">
                <a:latin typeface="Calibri" pitchFamily="34" charset="0"/>
              </a:rPr>
              <a:t>packaging in QFP208,</a:t>
            </a:r>
            <a:r>
              <a:rPr lang="en-US" sz="1350" dirty="0">
                <a:latin typeface="Calibri" pitchFamily="34" charset="0"/>
                <a:sym typeface="Wingdings" panose="05000000000000000000" pitchFamily="2" charset="2"/>
              </a:rPr>
              <a:t> d</a:t>
            </a:r>
            <a:r>
              <a:rPr lang="en-US" sz="1350" dirty="0">
                <a:latin typeface="Calibri" pitchFamily="34" charset="0"/>
              </a:rPr>
              <a:t>ie size  ~30 mm</a:t>
            </a:r>
            <a:r>
              <a:rPr lang="en-US" sz="1350" baseline="30000" dirty="0">
                <a:latin typeface="Calibri" pitchFamily="34" charset="0"/>
              </a:rPr>
              <a:t>2</a:t>
            </a:r>
          </a:p>
          <a:p>
            <a:pPr lvl="1">
              <a:defRPr/>
            </a:pPr>
            <a:r>
              <a:rPr lang="en-US" sz="1350" dirty="0">
                <a:latin typeface="Calibri" pitchFamily="34" charset="0"/>
              </a:rPr>
              <a:t>Consumption increase (internal PLL, I2C)</a:t>
            </a:r>
          </a:p>
          <a:p>
            <a:pPr lvl="1">
              <a:defRPr/>
            </a:pPr>
            <a:endParaRPr lang="en-US" sz="1350" dirty="0">
              <a:latin typeface="Calibri" pitchFamily="34" charset="0"/>
            </a:endParaRPr>
          </a:p>
          <a:p>
            <a:pPr marL="342900" lvl="1" indent="0">
              <a:buNone/>
              <a:defRPr/>
            </a:pPr>
            <a:r>
              <a:rPr lang="en-US" sz="1350" dirty="0">
                <a:latin typeface="Calibri" pitchFamily="34" charset="0"/>
              </a:rPr>
              <a:t>800 ASICs were produced</a:t>
            </a:r>
            <a:endParaRPr lang="en-US" dirty="0">
              <a:latin typeface="Calibri" pitchFamily="34" charset="0"/>
            </a:endParaRPr>
          </a:p>
        </p:txBody>
      </p:sp>
      <p:grpSp>
        <p:nvGrpSpPr>
          <p:cNvPr id="10" name="Grouper 9"/>
          <p:cNvGrpSpPr/>
          <p:nvPr/>
        </p:nvGrpSpPr>
        <p:grpSpPr>
          <a:xfrm>
            <a:off x="1250902" y="3976993"/>
            <a:ext cx="2233038" cy="1662113"/>
            <a:chOff x="5987228" y="1428750"/>
            <a:chExt cx="2977385" cy="2216150"/>
          </a:xfrm>
        </p:grpSpPr>
        <p:pic>
          <p:nvPicPr>
            <p:cNvPr id="54275" name="Picture 2" descr="C:\Users\seguin.LAL\Application Data\SSH\temp\lay1_hr3.png"/>
            <p:cNvPicPr>
              <a:picLocks noChangeAspect="1" noChangeArrowheads="1"/>
            </p:cNvPicPr>
            <p:nvPr/>
          </p:nvPicPr>
          <p:blipFill>
            <a:blip r:embed="rId3">
              <a:extLst>
                <a:ext uri="{28A0092B-C50C-407E-A947-70E740481C1C}">
                  <a14:useLocalDpi xmlns:a14="http://schemas.microsoft.com/office/drawing/2010/main" val="0"/>
                </a:ext>
              </a:extLst>
            </a:blip>
            <a:srcRect l="15015" t="12816" r="10617" b="13934"/>
            <a:stretch>
              <a:fillRect/>
            </a:stretch>
          </p:blipFill>
          <p:spPr bwMode="auto">
            <a:xfrm>
              <a:off x="6507163" y="1831975"/>
              <a:ext cx="245745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Connecteur droit avec flèche 3"/>
            <p:cNvCxnSpPr/>
            <p:nvPr/>
          </p:nvCxnSpPr>
          <p:spPr>
            <a:xfrm>
              <a:off x="6507163" y="1768475"/>
              <a:ext cx="245745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277" name="ZoneTexte 4"/>
            <p:cNvSpPr txBox="1">
              <a:spLocks noChangeArrowheads="1"/>
            </p:cNvSpPr>
            <p:nvPr/>
          </p:nvSpPr>
          <p:spPr bwMode="auto">
            <a:xfrm>
              <a:off x="7299325" y="1428750"/>
              <a:ext cx="1368449" cy="40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350" dirty="0"/>
                <a:t>6,3 mm</a:t>
              </a:r>
            </a:p>
          </p:txBody>
        </p:sp>
        <p:cxnSp>
          <p:nvCxnSpPr>
            <p:cNvPr id="17" name="Connecteur droit avec flèche 16"/>
            <p:cNvCxnSpPr/>
            <p:nvPr/>
          </p:nvCxnSpPr>
          <p:spPr>
            <a:xfrm>
              <a:off x="6372225" y="1849438"/>
              <a:ext cx="0" cy="1795462"/>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54279" name="ZoneTexte 20"/>
            <p:cNvSpPr txBox="1">
              <a:spLocks noChangeArrowheads="1"/>
            </p:cNvSpPr>
            <p:nvPr/>
          </p:nvSpPr>
          <p:spPr bwMode="auto">
            <a:xfrm rot="16200000">
              <a:off x="5500689" y="2255014"/>
              <a:ext cx="1373188" cy="400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350" dirty="0"/>
                <a:t>4,7 mm</a:t>
              </a:r>
            </a:p>
          </p:txBody>
        </p:sp>
      </p:grpSp>
      <p:pic>
        <p:nvPicPr>
          <p:cNvPr id="11" name="Picture 3" descr="D:\Mes_documents_locaux\Hardroc3\Scurves_DAC0.bmp"/>
          <p:cNvPicPr>
            <a:picLocks noChangeAspect="1" noChangeArrowheads="1"/>
          </p:cNvPicPr>
          <p:nvPr/>
        </p:nvPicPr>
        <p:blipFill>
          <a:blip r:embed="rId4" cstate="print"/>
          <a:srcRect/>
          <a:stretch>
            <a:fillRect/>
          </a:stretch>
        </p:blipFill>
        <p:spPr bwMode="auto">
          <a:xfrm>
            <a:off x="4729280" y="4074613"/>
            <a:ext cx="3429000" cy="1869709"/>
          </a:xfrm>
          <a:prstGeom prst="rect">
            <a:avLst/>
          </a:prstGeom>
          <a:noFill/>
        </p:spPr>
      </p:pic>
      <p:sp>
        <p:nvSpPr>
          <p:cNvPr id="13" name="ZoneTexte 12"/>
          <p:cNvSpPr txBox="1"/>
          <p:nvPr/>
        </p:nvSpPr>
        <p:spPr>
          <a:xfrm>
            <a:off x="5107700" y="3797614"/>
            <a:ext cx="3595687" cy="300082"/>
          </a:xfrm>
          <a:prstGeom prst="rect">
            <a:avLst/>
          </a:prstGeom>
          <a:noFill/>
        </p:spPr>
        <p:txBody>
          <a:bodyPr wrap="square" rtlCol="0">
            <a:spAutoFit/>
          </a:bodyPr>
          <a:lstStyle/>
          <a:p>
            <a:r>
              <a:rPr lang="fr-FR" sz="1350" dirty="0"/>
              <a:t>H3B TESTED : 786,    </a:t>
            </a:r>
            <a:r>
              <a:rPr lang="fr-FR" sz="1350" dirty="0" err="1"/>
              <a:t>Yield</a:t>
            </a:r>
            <a:r>
              <a:rPr lang="fr-FR" sz="1350" dirty="0"/>
              <a:t> : 83.3 %</a:t>
            </a:r>
          </a:p>
        </p:txBody>
      </p:sp>
      <p:pic>
        <p:nvPicPr>
          <p:cNvPr id="2" name="Image 1">
            <a:extLst>
              <a:ext uri="{FF2B5EF4-FFF2-40B4-BE49-F238E27FC236}">
                <a16:creationId xmlns:a16="http://schemas.microsoft.com/office/drawing/2014/main" id="{EC978C68-5ADF-11E9-B6DD-12213FB5D82E}"/>
              </a:ext>
            </a:extLst>
          </p:cNvPr>
          <p:cNvPicPr>
            <a:picLocks noChangeAspect="1"/>
          </p:cNvPicPr>
          <p:nvPr/>
        </p:nvPicPr>
        <p:blipFill>
          <a:blip r:embed="rId5"/>
          <a:stretch>
            <a:fillRect/>
          </a:stretch>
        </p:blipFill>
        <p:spPr>
          <a:xfrm>
            <a:off x="4955146" y="1100794"/>
            <a:ext cx="4188854" cy="2382419"/>
          </a:xfrm>
          <a:prstGeom prst="rect">
            <a:avLst/>
          </a:prstGeom>
        </p:spPr>
      </p:pic>
      <p:sp>
        <p:nvSpPr>
          <p:cNvPr id="6" name="ZoneTexte 5">
            <a:extLst>
              <a:ext uri="{FF2B5EF4-FFF2-40B4-BE49-F238E27FC236}">
                <a16:creationId xmlns:a16="http://schemas.microsoft.com/office/drawing/2014/main" id="{572F7D60-F12C-5487-8047-C737D89EE13F}"/>
              </a:ext>
            </a:extLst>
          </p:cNvPr>
          <p:cNvSpPr txBox="1"/>
          <p:nvPr/>
        </p:nvSpPr>
        <p:spPr>
          <a:xfrm>
            <a:off x="605710" y="1094240"/>
            <a:ext cx="2494880" cy="369332"/>
          </a:xfrm>
          <a:prstGeom prst="rect">
            <a:avLst/>
          </a:prstGeom>
          <a:noFill/>
        </p:spPr>
        <p:txBody>
          <a:bodyPr wrap="square" rtlCol="0">
            <a:spAutoFit/>
          </a:bodyPr>
          <a:lstStyle/>
          <a:p>
            <a:r>
              <a:rPr lang="en-US" b="1" dirty="0">
                <a:solidFill>
                  <a:srgbClr val="FF0000"/>
                </a:solidFill>
              </a:rPr>
              <a:t>Large SDHCAL module</a:t>
            </a:r>
          </a:p>
        </p:txBody>
      </p:sp>
      <p:sp>
        <p:nvSpPr>
          <p:cNvPr id="3" name="1 Título">
            <a:extLst>
              <a:ext uri="{FF2B5EF4-FFF2-40B4-BE49-F238E27FC236}">
                <a16:creationId xmlns:a16="http://schemas.microsoft.com/office/drawing/2014/main" id="{CC8B1FC5-2CBB-907E-D5D6-2949FA865004}"/>
              </a:ext>
            </a:extLst>
          </p:cNvPr>
          <p:cNvSpPr txBox="1">
            <a:spLocks/>
          </p:cNvSpPr>
          <p:nvPr/>
        </p:nvSpPr>
        <p:spPr>
          <a:xfrm>
            <a:off x="482600" y="255588"/>
            <a:ext cx="3187699" cy="35401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 ASIC </a:t>
            </a:r>
          </a:p>
        </p:txBody>
      </p:sp>
    </p:spTree>
    <p:extLst>
      <p:ext uri="{BB962C8B-B14F-4D97-AF65-F5344CB8AC3E}">
        <p14:creationId xmlns:p14="http://schemas.microsoft.com/office/powerpoint/2010/main" val="1669868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9" name="Rectangle 3"/>
          <p:cNvSpPr>
            <a:spLocks noGrp="1" noChangeArrowheads="1"/>
          </p:cNvSpPr>
          <p:nvPr>
            <p:ph idx="4294967295"/>
          </p:nvPr>
        </p:nvSpPr>
        <p:spPr>
          <a:xfrm>
            <a:off x="0" y="801688"/>
            <a:ext cx="4403725" cy="3033712"/>
          </a:xfrm>
        </p:spPr>
        <p:txBody>
          <a:bodyPr/>
          <a:lstStyle/>
          <a:p>
            <a:pPr eaLnBrk="1" hangingPunct="1">
              <a:buFont typeface="Wingdings" pitchFamily="2" charset="2"/>
              <a:buChar char="§"/>
              <a:defRPr/>
            </a:pPr>
            <a:endParaRPr lang="en-US" sz="1400" b="1" dirty="0">
              <a:solidFill>
                <a:srgbClr val="0066FF"/>
              </a:solidFill>
              <a:latin typeface="Calibri" pitchFamily="34" charset="0"/>
              <a:cs typeface="+mn-cs"/>
            </a:endParaRPr>
          </a:p>
          <a:p>
            <a:pPr marL="914400" lvl="2" indent="0" eaLnBrk="1" hangingPunct="1">
              <a:buFontTx/>
              <a:buNone/>
              <a:defRPr/>
            </a:pPr>
            <a:endParaRPr lang="en-US" sz="1200" dirty="0">
              <a:latin typeface="Calibri" pitchFamily="34" charset="0"/>
            </a:endParaRPr>
          </a:p>
          <a:p>
            <a:pPr lvl="2" eaLnBrk="1" hangingPunct="1">
              <a:buFont typeface="Wingdings" pitchFamily="2" charset="2"/>
              <a:buChar char="§"/>
              <a:defRPr/>
            </a:pPr>
            <a:endParaRPr lang="en-US" sz="1200" dirty="0">
              <a:latin typeface="Calibri" pitchFamily="34" charset="0"/>
            </a:endParaRPr>
          </a:p>
          <a:p>
            <a:pPr lvl="3" eaLnBrk="1" hangingPunct="1">
              <a:buFont typeface="Wingdings" pitchFamily="2" charset="2"/>
              <a:buChar char="§"/>
              <a:defRPr/>
            </a:pPr>
            <a:endParaRPr lang="en-US" sz="1000" dirty="0">
              <a:latin typeface="Calibri" pitchFamily="34" charset="0"/>
            </a:endParaRPr>
          </a:p>
          <a:p>
            <a:pPr marL="914400" lvl="2" indent="0" eaLnBrk="1" hangingPunct="1">
              <a:buFontTx/>
              <a:buNone/>
              <a:defRPr/>
            </a:pPr>
            <a:endParaRPr lang="en-US" sz="1200" dirty="0">
              <a:latin typeface="Calibri" pitchFamily="34" charset="0"/>
            </a:endParaRPr>
          </a:p>
          <a:p>
            <a:pPr marL="914400" lvl="2" indent="0" eaLnBrk="1" hangingPunct="1">
              <a:buFontTx/>
              <a:buNone/>
              <a:defRPr/>
            </a:pPr>
            <a:endParaRPr lang="fr-FR" sz="1200" dirty="0">
              <a:latin typeface="Calibri" pitchFamily="34" charset="0"/>
            </a:endParaRPr>
          </a:p>
          <a:p>
            <a:pPr marL="457200" lvl="1" indent="0" eaLnBrk="1" hangingPunct="1">
              <a:buFontTx/>
              <a:buNone/>
              <a:defRPr/>
            </a:pPr>
            <a:endParaRPr lang="fr-FR" sz="1800" dirty="0">
              <a:latin typeface="Calibri" pitchFamily="34" charset="0"/>
            </a:endParaRPr>
          </a:p>
          <a:p>
            <a:pPr eaLnBrk="1" hangingPunct="1">
              <a:defRPr/>
            </a:pPr>
            <a:endParaRPr lang="fr-FR" sz="2000" dirty="0">
              <a:latin typeface="Calibri" pitchFamily="34" charset="0"/>
              <a:cs typeface="+mn-cs"/>
            </a:endParaRPr>
          </a:p>
          <a:p>
            <a:pPr lvl="1" eaLnBrk="1" hangingPunct="1">
              <a:defRPr/>
            </a:pPr>
            <a:endParaRPr lang="fr-FR" sz="1800" dirty="0">
              <a:latin typeface="Calibri" pitchFamily="34" charset="0"/>
            </a:endParaRPr>
          </a:p>
        </p:txBody>
      </p:sp>
      <p:sp>
        <p:nvSpPr>
          <p:cNvPr id="22" name="Rectangle 2"/>
          <p:cNvSpPr>
            <a:spLocks noGrp="1" noChangeArrowheads="1"/>
          </p:cNvSpPr>
          <p:nvPr>
            <p:ph type="title" idx="4294967295"/>
          </p:nvPr>
        </p:nvSpPr>
        <p:spPr>
          <a:xfrm>
            <a:off x="127000" y="153988"/>
            <a:ext cx="4032250" cy="620712"/>
          </a:xfrm>
          <a:ln>
            <a:solidFill>
              <a:srgbClr val="22C916"/>
            </a:solidFill>
          </a:ln>
        </p:spPr>
        <p:txBody>
          <a:bodyPr>
            <a:normAutofit/>
          </a:bodyPr>
          <a:lstStyle/>
          <a:p>
            <a:pPr algn="l" eaLnBrk="1" hangingPunct="1">
              <a:defRPr/>
            </a:pPr>
            <a:r>
              <a:rPr lang="en-US" sz="2400" b="1" dirty="0">
                <a:solidFill>
                  <a:srgbClr val="AA0000"/>
                </a:solidFill>
                <a:latin typeface="+mn-lt"/>
                <a:cs typeface="+mj-cs"/>
              </a:rPr>
              <a:t>    </a:t>
            </a:r>
            <a:r>
              <a:rPr lang="en-US" sz="2400" dirty="0">
                <a:solidFill>
                  <a:srgbClr val="FF0000"/>
                </a:solidFill>
                <a:latin typeface="+mn-lt"/>
                <a:cs typeface="+mj-cs"/>
              </a:rPr>
              <a:t>HARDROC3: Analog linearity</a:t>
            </a:r>
          </a:p>
        </p:txBody>
      </p:sp>
      <p:pic>
        <p:nvPicPr>
          <p:cNvPr id="58372" name="Image 11" descr="C:\Users\seguin.LAL\Desktop\Hardroc3\Mesures\lin_fsb0_v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13" y="1125538"/>
            <a:ext cx="4268787" cy="2465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Image 12" descr="C:\Users\seguin.LAL\Desktop\Hardroc3\Mesures\fsb0_sigmaNois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7575" y="4157663"/>
            <a:ext cx="4343400"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4" name="Image 13" descr="C:\Users\seguin.LAL\Desktop\Hardroc3\Mesures\lin_fsb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1125538"/>
            <a:ext cx="4838700" cy="244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5" name="Image 14" descr="C:\Users\seguin.LAL\Desktop\Hardroc3\Mesures\lin_fsb2.tif"/>
          <p:cNvPicPr>
            <a:picLocks noChangeAspect="1" noChangeArrowheads="1"/>
          </p:cNvPicPr>
          <p:nvPr/>
        </p:nvPicPr>
        <p:blipFill>
          <a:blip r:embed="rId5">
            <a:extLst>
              <a:ext uri="{28A0092B-C50C-407E-A947-70E740481C1C}">
                <a14:useLocalDpi xmlns:a14="http://schemas.microsoft.com/office/drawing/2010/main" val="0"/>
              </a:ext>
            </a:extLst>
          </a:blip>
          <a:srcRect r="4713"/>
          <a:stretch>
            <a:fillRect/>
          </a:stretch>
        </p:blipFill>
        <p:spPr bwMode="auto">
          <a:xfrm>
            <a:off x="34925" y="3860800"/>
            <a:ext cx="4167188" cy="252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6" name="ZoneTexte 1"/>
          <p:cNvSpPr txBox="1">
            <a:spLocks noChangeArrowheads="1"/>
          </p:cNvSpPr>
          <p:nvPr/>
        </p:nvSpPr>
        <p:spPr bwMode="auto">
          <a:xfrm>
            <a:off x="1042988" y="1773238"/>
            <a:ext cx="695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b="1">
                <a:solidFill>
                  <a:srgbClr val="C00000"/>
                </a:solidFill>
              </a:rPr>
              <a:t>FSB0</a:t>
            </a:r>
          </a:p>
        </p:txBody>
      </p:sp>
      <p:sp>
        <p:nvSpPr>
          <p:cNvPr id="58377" name="ZoneTexte 2"/>
          <p:cNvSpPr txBox="1">
            <a:spLocks noChangeArrowheads="1"/>
          </p:cNvSpPr>
          <p:nvPr/>
        </p:nvSpPr>
        <p:spPr bwMode="auto">
          <a:xfrm>
            <a:off x="5213350" y="4292600"/>
            <a:ext cx="30416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a:solidFill>
                  <a:srgbClr val="FF0000"/>
                </a:solidFill>
              </a:rPr>
              <a:t>FSB0: 5</a:t>
            </a:r>
            <a:r>
              <a:rPr lang="el-GR" sz="2000">
                <a:solidFill>
                  <a:srgbClr val="FF0000"/>
                </a:solidFill>
              </a:rPr>
              <a:t>σ</a:t>
            </a:r>
            <a:r>
              <a:rPr lang="fr-FR" sz="2000">
                <a:solidFill>
                  <a:srgbClr val="FF0000"/>
                </a:solidFill>
              </a:rPr>
              <a:t> noise limit= 15 fC</a:t>
            </a:r>
          </a:p>
        </p:txBody>
      </p:sp>
      <p:sp>
        <p:nvSpPr>
          <p:cNvPr id="6" name="ZoneTexte 5"/>
          <p:cNvSpPr txBox="1"/>
          <p:nvPr/>
        </p:nvSpPr>
        <p:spPr>
          <a:xfrm>
            <a:off x="7380288" y="2700338"/>
            <a:ext cx="1465262" cy="400050"/>
          </a:xfrm>
          <a:prstGeom prst="rect">
            <a:avLst/>
          </a:prstGeom>
          <a:noFill/>
        </p:spPr>
        <p:txBody>
          <a:bodyPr wrap="none">
            <a:spAutoFit/>
          </a:bodyPr>
          <a:lstStyle/>
          <a:p>
            <a:pPr>
              <a:defRPr/>
            </a:pPr>
            <a:r>
              <a:rPr lang="fr-FR" sz="2000" dirty="0">
                <a:solidFill>
                  <a:schemeClr val="accent5">
                    <a:lumMod val="50000"/>
                  </a:schemeClr>
                </a:solidFill>
                <a:cs typeface="+mn-cs"/>
              </a:rPr>
              <a:t>Up to 10 </a:t>
            </a:r>
            <a:r>
              <a:rPr lang="fr-FR" sz="2000" dirty="0" err="1">
                <a:solidFill>
                  <a:schemeClr val="accent5">
                    <a:lumMod val="50000"/>
                  </a:schemeClr>
                </a:solidFill>
                <a:cs typeface="+mn-cs"/>
              </a:rPr>
              <a:t>pC</a:t>
            </a:r>
            <a:r>
              <a:rPr lang="fr-FR" sz="2000" dirty="0">
                <a:solidFill>
                  <a:schemeClr val="accent5">
                    <a:lumMod val="50000"/>
                  </a:schemeClr>
                </a:solidFill>
                <a:cs typeface="+mn-cs"/>
              </a:rPr>
              <a:t> </a:t>
            </a:r>
          </a:p>
        </p:txBody>
      </p:sp>
      <p:sp>
        <p:nvSpPr>
          <p:cNvPr id="17" name="ZoneTexte 16"/>
          <p:cNvSpPr txBox="1"/>
          <p:nvPr/>
        </p:nvSpPr>
        <p:spPr>
          <a:xfrm>
            <a:off x="2751138" y="5486400"/>
            <a:ext cx="1408112" cy="400050"/>
          </a:xfrm>
          <a:prstGeom prst="rect">
            <a:avLst/>
          </a:prstGeom>
          <a:noFill/>
        </p:spPr>
        <p:txBody>
          <a:bodyPr wrap="none">
            <a:spAutoFit/>
          </a:bodyPr>
          <a:lstStyle/>
          <a:p>
            <a:pPr>
              <a:defRPr/>
            </a:pPr>
            <a:r>
              <a:rPr lang="fr-FR" sz="2000" dirty="0">
                <a:solidFill>
                  <a:schemeClr val="accent5">
                    <a:lumMod val="50000"/>
                  </a:schemeClr>
                </a:solidFill>
                <a:cs typeface="+mn-cs"/>
              </a:rPr>
              <a:t>Up to 50 </a:t>
            </a:r>
            <a:r>
              <a:rPr lang="fr-FR" sz="2000" dirty="0" err="1">
                <a:solidFill>
                  <a:schemeClr val="accent5">
                    <a:lumMod val="50000"/>
                  </a:schemeClr>
                </a:solidFill>
                <a:cs typeface="+mn-cs"/>
              </a:rPr>
              <a:t>pC</a:t>
            </a:r>
            <a:endParaRPr lang="fr-FR" sz="2000" dirty="0">
              <a:solidFill>
                <a:schemeClr val="accent5">
                  <a:lumMod val="50000"/>
                </a:schemeClr>
              </a:solidFill>
              <a:cs typeface="+mn-cs"/>
            </a:endParaRPr>
          </a:p>
        </p:txBody>
      </p:sp>
      <p:cxnSp>
        <p:nvCxnSpPr>
          <p:cNvPr id="8" name="Connecteur droit 7"/>
          <p:cNvCxnSpPr/>
          <p:nvPr/>
        </p:nvCxnSpPr>
        <p:spPr>
          <a:xfrm>
            <a:off x="4511675" y="3789363"/>
            <a:ext cx="0" cy="26638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H="1">
            <a:off x="4511675" y="6453188"/>
            <a:ext cx="460216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382" name="Rectangle 205"/>
          <p:cNvSpPr>
            <a:spLocks noChangeArrowheads="1"/>
          </p:cNvSpPr>
          <p:nvPr/>
        </p:nvSpPr>
        <p:spPr bwMode="auto">
          <a:xfrm>
            <a:off x="2319338" y="773113"/>
            <a:ext cx="4270375"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000" dirty="0">
                <a:solidFill>
                  <a:schemeClr val="tx2"/>
                </a:solidFill>
              </a:rPr>
              <a:t>Fast shaper outputs (mV) </a:t>
            </a:r>
            <a:r>
              <a:rPr lang="en-US" sz="2000" dirty="0" err="1">
                <a:solidFill>
                  <a:schemeClr val="tx2"/>
                </a:solidFill>
              </a:rPr>
              <a:t>vs</a:t>
            </a:r>
            <a:r>
              <a:rPr lang="en-US" sz="2000" dirty="0">
                <a:solidFill>
                  <a:schemeClr val="tx2"/>
                </a:solidFill>
              </a:rPr>
              <a:t> </a:t>
            </a:r>
            <a:r>
              <a:rPr lang="en-US" sz="2000" dirty="0" err="1">
                <a:solidFill>
                  <a:schemeClr val="tx2"/>
                </a:solidFill>
              </a:rPr>
              <a:t>Qinj</a:t>
            </a:r>
            <a:r>
              <a:rPr lang="en-US" sz="2000" dirty="0">
                <a:solidFill>
                  <a:schemeClr val="tx2"/>
                </a:solidFill>
              </a:rPr>
              <a:t> (</a:t>
            </a:r>
            <a:r>
              <a:rPr lang="en-US" sz="2000" dirty="0" err="1">
                <a:solidFill>
                  <a:schemeClr val="tx2"/>
                </a:solidFill>
              </a:rPr>
              <a:t>fC</a:t>
            </a:r>
            <a:r>
              <a:rPr lang="en-US" sz="2000" dirty="0">
                <a:solidFill>
                  <a:schemeClr val="tx2"/>
                </a:solidFill>
              </a:rPr>
              <a:t>)</a:t>
            </a:r>
          </a:p>
        </p:txBody>
      </p:sp>
      <p:sp>
        <p:nvSpPr>
          <p:cNvPr id="24" name="Rectangle 205"/>
          <p:cNvSpPr>
            <a:spLocks noChangeArrowheads="1"/>
          </p:cNvSpPr>
          <p:nvPr/>
        </p:nvSpPr>
        <p:spPr bwMode="auto">
          <a:xfrm>
            <a:off x="4500563" y="3794125"/>
            <a:ext cx="461327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defRPr/>
            </a:pPr>
            <a:r>
              <a:rPr lang="en-US" sz="2000" dirty="0">
                <a:solidFill>
                  <a:schemeClr val="accent1">
                    <a:lumMod val="50000"/>
                  </a:schemeClr>
                </a:solidFill>
                <a:cs typeface="+mn-cs"/>
              </a:rPr>
              <a:t>50% trig. Eff. (DAC units) vs </a:t>
            </a:r>
            <a:r>
              <a:rPr lang="en-US" sz="2000" dirty="0" err="1">
                <a:solidFill>
                  <a:schemeClr val="accent1">
                    <a:lumMod val="50000"/>
                  </a:schemeClr>
                </a:solidFill>
                <a:cs typeface="+mn-cs"/>
              </a:rPr>
              <a:t>Qinj</a:t>
            </a:r>
            <a:r>
              <a:rPr lang="en-US" sz="2000" dirty="0">
                <a:solidFill>
                  <a:schemeClr val="accent1">
                    <a:lumMod val="50000"/>
                  </a:schemeClr>
                </a:solidFill>
                <a:cs typeface="+mn-cs"/>
              </a:rPr>
              <a:t> (</a:t>
            </a:r>
            <a:r>
              <a:rPr lang="en-US" sz="2000" dirty="0" err="1">
                <a:solidFill>
                  <a:schemeClr val="accent1">
                    <a:lumMod val="50000"/>
                  </a:schemeClr>
                </a:solidFill>
                <a:cs typeface="+mn-cs"/>
              </a:rPr>
              <a:t>fC</a:t>
            </a:r>
            <a:r>
              <a:rPr lang="en-US" sz="2000" dirty="0">
                <a:solidFill>
                  <a:schemeClr val="accent1">
                    <a:lumMod val="50000"/>
                  </a:schemeClr>
                </a:solidFill>
                <a:cs typeface="+mn-cs"/>
              </a:rPr>
              <a:t>)</a:t>
            </a:r>
          </a:p>
        </p:txBody>
      </p:sp>
      <p:cxnSp>
        <p:nvCxnSpPr>
          <p:cNvPr id="25" name="Connecteur droit 24"/>
          <p:cNvCxnSpPr/>
          <p:nvPr/>
        </p:nvCxnSpPr>
        <p:spPr>
          <a:xfrm>
            <a:off x="9070975" y="3789363"/>
            <a:ext cx="20638" cy="26638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flipH="1">
            <a:off x="4500563" y="3789363"/>
            <a:ext cx="457041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8386" name="Rectangle 205"/>
          <p:cNvSpPr>
            <a:spLocks noChangeArrowheads="1"/>
          </p:cNvSpPr>
          <p:nvPr/>
        </p:nvSpPr>
        <p:spPr bwMode="auto">
          <a:xfrm>
            <a:off x="3073400" y="6335713"/>
            <a:ext cx="3983038" cy="315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r>
              <a:rPr lang="en-US" sz="2000">
                <a:solidFill>
                  <a:srgbClr val="000000"/>
                </a:solidFill>
              </a:rPr>
              <a:t>Dynamic range:   15fC   -   50 pC</a:t>
            </a:r>
          </a:p>
        </p:txBody>
      </p:sp>
      <p:sp>
        <p:nvSpPr>
          <p:cNvPr id="58387" name="ZoneTexte 25"/>
          <p:cNvSpPr txBox="1">
            <a:spLocks noChangeArrowheads="1"/>
          </p:cNvSpPr>
          <p:nvPr/>
        </p:nvSpPr>
        <p:spPr bwMode="auto">
          <a:xfrm>
            <a:off x="5540375" y="1731963"/>
            <a:ext cx="6937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b="1">
                <a:solidFill>
                  <a:srgbClr val="C00000"/>
                </a:solidFill>
              </a:rPr>
              <a:t>FSB1</a:t>
            </a:r>
          </a:p>
        </p:txBody>
      </p:sp>
      <p:sp>
        <p:nvSpPr>
          <p:cNvPr id="58388" name="ZoneTexte 26"/>
          <p:cNvSpPr txBox="1">
            <a:spLocks noChangeArrowheads="1"/>
          </p:cNvSpPr>
          <p:nvPr/>
        </p:nvSpPr>
        <p:spPr bwMode="auto">
          <a:xfrm>
            <a:off x="1042988" y="4581525"/>
            <a:ext cx="6953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2000" b="1">
                <a:solidFill>
                  <a:srgbClr val="C00000"/>
                </a:solidFill>
              </a:rPr>
              <a:t>FSB2</a:t>
            </a:r>
          </a:p>
        </p:txBody>
      </p:sp>
    </p:spTree>
    <p:extLst>
      <p:ext uri="{BB962C8B-B14F-4D97-AF65-F5344CB8AC3E}">
        <p14:creationId xmlns:p14="http://schemas.microsoft.com/office/powerpoint/2010/main" val="2272359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58738"/>
            <a:ext cx="8229600" cy="1143000"/>
          </a:xfrm>
        </p:spPr>
        <p:txBody>
          <a:bodyPr>
            <a:normAutofit/>
          </a:bodyPr>
          <a:lstStyle/>
          <a:p>
            <a:r>
              <a:rPr lang="en-US" sz="3200" b="1" dirty="0">
                <a:solidFill>
                  <a:srgbClr val="22C916"/>
                </a:solidFill>
              </a:rPr>
              <a:t>ASU (Active Sensor Unit)</a:t>
            </a:r>
          </a:p>
        </p:txBody>
      </p:sp>
      <p:sp>
        <p:nvSpPr>
          <p:cNvPr id="3" name="CuadroTexto 2"/>
          <p:cNvSpPr txBox="1"/>
          <p:nvPr/>
        </p:nvSpPr>
        <p:spPr>
          <a:xfrm>
            <a:off x="165985" y="1077301"/>
            <a:ext cx="9144000" cy="1354217"/>
          </a:xfrm>
          <a:prstGeom prst="rect">
            <a:avLst/>
          </a:prstGeom>
          <a:noFill/>
        </p:spPr>
        <p:txBody>
          <a:bodyPr wrap="square" rtlCol="0">
            <a:spAutoFit/>
          </a:bodyPr>
          <a:lstStyle/>
          <a:p>
            <a:r>
              <a:rPr lang="es-ES" dirty="0" err="1"/>
              <a:t>An</a:t>
            </a:r>
            <a:r>
              <a:rPr lang="es-ES" dirty="0"/>
              <a:t> </a:t>
            </a:r>
            <a:r>
              <a:rPr lang="en-US" dirty="0"/>
              <a:t>important challenge is to build a PCB up to 1m length with good planarity to have a homogeneous contact of pads with RPCs in order to guarantee an uniform response along all the detector.</a:t>
            </a:r>
          </a:p>
          <a:p>
            <a:endParaRPr lang="en-US" sz="800" dirty="0"/>
          </a:p>
          <a:p>
            <a:r>
              <a:rPr lang="en-US" dirty="0"/>
              <a:t>A company was found and </a:t>
            </a:r>
            <a:r>
              <a:rPr lang="en-US" b="1" i="1" dirty="0">
                <a:solidFill>
                  <a:srgbClr val="CC0099"/>
                </a:solidFill>
              </a:rPr>
              <a:t>1x0.33 m2 with 13 layer ASUs </a:t>
            </a:r>
            <a:r>
              <a:rPr lang="en-US" dirty="0"/>
              <a:t>have been built.</a:t>
            </a:r>
          </a:p>
        </p:txBody>
      </p:sp>
      <p:pic>
        <p:nvPicPr>
          <p:cNvPr id="12" name="Imagen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9113" y="2665707"/>
            <a:ext cx="2199182" cy="2932242"/>
          </a:xfrm>
          <a:prstGeom prst="rect">
            <a:avLst/>
          </a:prstGeom>
        </p:spPr>
      </p:pic>
      <p:grpSp>
        <p:nvGrpSpPr>
          <p:cNvPr id="5" name="Grouper 4"/>
          <p:cNvGrpSpPr/>
          <p:nvPr/>
        </p:nvGrpSpPr>
        <p:grpSpPr>
          <a:xfrm>
            <a:off x="467762" y="2577268"/>
            <a:ext cx="2787174" cy="3716232"/>
            <a:chOff x="113976" y="2426682"/>
            <a:chExt cx="2787174" cy="3716232"/>
          </a:xfrm>
        </p:grpSpPr>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976" y="2426682"/>
              <a:ext cx="2787174" cy="3716232"/>
            </a:xfrm>
            <a:prstGeom prst="rect">
              <a:avLst/>
            </a:prstGeom>
          </p:spPr>
        </p:pic>
        <p:sp>
          <p:nvSpPr>
            <p:cNvPr id="14" name="CuadroTexto 13"/>
            <p:cNvSpPr txBox="1"/>
            <p:nvPr/>
          </p:nvSpPr>
          <p:spPr>
            <a:xfrm>
              <a:off x="2065911" y="2496854"/>
              <a:ext cx="716863" cy="461665"/>
            </a:xfrm>
            <a:prstGeom prst="rect">
              <a:avLst/>
            </a:prstGeom>
            <a:solidFill>
              <a:schemeClr val="bg1">
                <a:lumMod val="85000"/>
              </a:schemeClr>
            </a:solidFill>
            <a:ln w="28575">
              <a:solidFill>
                <a:srgbClr val="CC0099"/>
              </a:solidFill>
            </a:ln>
          </p:spPr>
          <p:txBody>
            <a:bodyPr wrap="none" rtlCol="0">
              <a:spAutoFit/>
            </a:bodyPr>
            <a:lstStyle/>
            <a:p>
              <a:r>
                <a:rPr lang="en-US" sz="2400" b="1" dirty="0">
                  <a:solidFill>
                    <a:srgbClr val="CC0099"/>
                  </a:solidFill>
                </a:rPr>
                <a:t>ASU</a:t>
              </a:r>
            </a:p>
          </p:txBody>
        </p:sp>
        <p:sp>
          <p:nvSpPr>
            <p:cNvPr id="15" name="CuadroTexto 14"/>
            <p:cNvSpPr txBox="1"/>
            <p:nvPr/>
          </p:nvSpPr>
          <p:spPr>
            <a:xfrm>
              <a:off x="2316606" y="4556175"/>
              <a:ext cx="559769" cy="369332"/>
            </a:xfrm>
            <a:prstGeom prst="rect">
              <a:avLst/>
            </a:prstGeom>
            <a:noFill/>
          </p:spPr>
          <p:txBody>
            <a:bodyPr wrap="none" rtlCol="0">
              <a:spAutoFit/>
            </a:bodyPr>
            <a:lstStyle/>
            <a:p>
              <a:r>
                <a:rPr lang="en-US" b="1" dirty="0">
                  <a:solidFill>
                    <a:srgbClr val="FF0000"/>
                  </a:solidFill>
                </a:rPr>
                <a:t>PCB</a:t>
              </a:r>
            </a:p>
          </p:txBody>
        </p:sp>
        <p:cxnSp>
          <p:nvCxnSpPr>
            <p:cNvPr id="17" name="Conector recto de flecha 16"/>
            <p:cNvCxnSpPr/>
            <p:nvPr/>
          </p:nvCxnSpPr>
          <p:spPr>
            <a:xfrm flipH="1">
              <a:off x="2190768" y="4831896"/>
              <a:ext cx="417797" cy="5270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p:cNvSpPr txBox="1"/>
            <p:nvPr/>
          </p:nvSpPr>
          <p:spPr>
            <a:xfrm>
              <a:off x="2128306" y="3248904"/>
              <a:ext cx="760144" cy="646331"/>
            </a:xfrm>
            <a:prstGeom prst="rect">
              <a:avLst/>
            </a:prstGeom>
            <a:noFill/>
          </p:spPr>
          <p:txBody>
            <a:bodyPr wrap="none" rtlCol="0">
              <a:spAutoFit/>
            </a:bodyPr>
            <a:lstStyle/>
            <a:p>
              <a:r>
                <a:rPr lang="en-US" b="1" dirty="0">
                  <a:solidFill>
                    <a:schemeClr val="accent4">
                      <a:lumMod val="50000"/>
                    </a:schemeClr>
                  </a:solidFill>
                </a:rPr>
                <a:t>HR3</a:t>
              </a:r>
            </a:p>
            <a:p>
              <a:r>
                <a:rPr lang="en-US" b="1" dirty="0">
                  <a:solidFill>
                    <a:schemeClr val="accent4">
                      <a:lumMod val="50000"/>
                    </a:schemeClr>
                  </a:solidFill>
                </a:rPr>
                <a:t>ASICs </a:t>
              </a:r>
            </a:p>
          </p:txBody>
        </p:sp>
        <p:cxnSp>
          <p:nvCxnSpPr>
            <p:cNvPr id="19" name="Conector recto de flecha 18"/>
            <p:cNvCxnSpPr/>
            <p:nvPr/>
          </p:nvCxnSpPr>
          <p:spPr>
            <a:xfrm flipH="1">
              <a:off x="1909865" y="3890371"/>
              <a:ext cx="561804" cy="458475"/>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7" name="CuadroTexto 6"/>
          <p:cNvSpPr txBox="1"/>
          <p:nvPr/>
        </p:nvSpPr>
        <p:spPr>
          <a:xfrm>
            <a:off x="3525654" y="5958248"/>
            <a:ext cx="5262210" cy="369332"/>
          </a:xfrm>
          <a:prstGeom prst="rect">
            <a:avLst/>
          </a:prstGeom>
          <a:noFill/>
        </p:spPr>
        <p:txBody>
          <a:bodyPr wrap="none" rtlCol="0">
            <a:spAutoFit/>
          </a:bodyPr>
          <a:lstStyle/>
          <a:p>
            <a:r>
              <a:rPr lang="en-US" b="1" dirty="0">
                <a:solidFill>
                  <a:srgbClr val="7030A0"/>
                </a:solidFill>
              </a:rPr>
              <a:t>The ASU-ASU </a:t>
            </a:r>
            <a:r>
              <a:rPr lang="es-ES" b="1" dirty="0">
                <a:solidFill>
                  <a:srgbClr val="7030A0"/>
                </a:solidFill>
              </a:rPr>
              <a:t>(= ASU-DIF) </a:t>
            </a:r>
            <a:r>
              <a:rPr lang="en-US" b="1" dirty="0">
                <a:solidFill>
                  <a:srgbClr val="7030A0"/>
                </a:solidFill>
              </a:rPr>
              <a:t>connections</a:t>
            </a:r>
            <a:r>
              <a:rPr lang="es-ES" b="1" dirty="0">
                <a:solidFill>
                  <a:srgbClr val="7030A0"/>
                </a:solidFill>
              </a:rPr>
              <a:t> </a:t>
            </a:r>
            <a:r>
              <a:rPr lang="en-US" b="1" dirty="0">
                <a:solidFill>
                  <a:srgbClr val="7030A0"/>
                </a:solidFill>
              </a:rPr>
              <a:t>also</a:t>
            </a:r>
            <a:r>
              <a:rPr lang="es-ES" b="1" dirty="0">
                <a:solidFill>
                  <a:srgbClr val="7030A0"/>
                </a:solidFill>
              </a:rPr>
              <a:t> </a:t>
            </a:r>
            <a:r>
              <a:rPr lang="en-US" b="1" dirty="0">
                <a:solidFill>
                  <a:srgbClr val="7030A0"/>
                </a:solidFill>
              </a:rPr>
              <a:t>produced </a:t>
            </a:r>
          </a:p>
        </p:txBody>
      </p:sp>
    </p:spTree>
    <p:extLst>
      <p:ext uri="{BB962C8B-B14F-4D97-AF65-F5344CB8AC3E}">
        <p14:creationId xmlns:p14="http://schemas.microsoft.com/office/powerpoint/2010/main" val="14560284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3"/>
          <p:cNvSpPr/>
          <p:nvPr/>
        </p:nvSpPr>
        <p:spPr>
          <a:xfrm>
            <a:off x="610402" y="850900"/>
            <a:ext cx="7519781" cy="584775"/>
          </a:xfrm>
          <a:prstGeom prst="rect">
            <a:avLst/>
          </a:prstGeom>
          <a:ln w="19050">
            <a:solidFill>
              <a:schemeClr val="accent4">
                <a:lumMod val="50000"/>
              </a:schemeClr>
            </a:solidFill>
          </a:ln>
        </p:spPr>
        <p:txBody>
          <a:bodyPr wrap="square">
            <a:spAutoFit/>
          </a:bodyPr>
          <a:lstStyle/>
          <a:p>
            <a:pPr defTabSz="914400"/>
            <a:r>
              <a:rPr lang="en-US" sz="1600" b="1" dirty="0">
                <a:solidFill>
                  <a:srgbClr val="FF0000"/>
                </a:solidFill>
              </a:rPr>
              <a:t>DIF</a:t>
            </a:r>
            <a:r>
              <a:rPr lang="en-US" sz="1600" dirty="0">
                <a:solidFill>
                  <a:srgbClr val="C00000"/>
                </a:solidFill>
              </a:rPr>
              <a:t> </a:t>
            </a:r>
            <a:r>
              <a:rPr lang="en-US" sz="1600" dirty="0">
                <a:solidFill>
                  <a:schemeClr val="tx1">
                    <a:lumMod val="95000"/>
                    <a:lumOff val="5000"/>
                  </a:schemeClr>
                </a:solidFill>
              </a:rPr>
              <a:t>sends DAQ commands (</a:t>
            </a:r>
            <a:r>
              <a:rPr lang="en-US" sz="1600" dirty="0" err="1">
                <a:solidFill>
                  <a:schemeClr val="tx1">
                    <a:lumMod val="95000"/>
                    <a:lumOff val="5000"/>
                  </a:schemeClr>
                </a:solidFill>
              </a:rPr>
              <a:t>config</a:t>
            </a:r>
            <a:r>
              <a:rPr lang="en-US" sz="1600" dirty="0">
                <a:solidFill>
                  <a:schemeClr val="tx1">
                    <a:lumMod val="95000"/>
                    <a:lumOff val="5000"/>
                  </a:schemeClr>
                </a:solidFill>
              </a:rPr>
              <a:t>, clock, trigger) to front-end and transfer their signal data to DAQ. It controls also the ASIC power pulsing</a:t>
            </a:r>
          </a:p>
        </p:txBody>
      </p:sp>
      <p:sp>
        <p:nvSpPr>
          <p:cNvPr id="20" name="Rectangle 1"/>
          <p:cNvSpPr>
            <a:spLocks noChangeArrowheads="1"/>
          </p:cNvSpPr>
          <p:nvPr/>
        </p:nvSpPr>
        <p:spPr bwMode="auto">
          <a:xfrm>
            <a:off x="3860790" y="1574800"/>
            <a:ext cx="5283210" cy="2800767"/>
          </a:xfrm>
          <a:prstGeom prst="rect">
            <a:avLst/>
          </a:prstGeom>
          <a:solidFill>
            <a:schemeClr val="bg1"/>
          </a:solidFill>
          <a:ln w="9525">
            <a:noFill/>
            <a:miter lim="800000"/>
            <a:headEnd/>
            <a:tailEnd/>
          </a:ln>
        </p:spPr>
        <p:txBody>
          <a:bodyPr wrap="square" anchor="ctr">
            <a:prstTxWarp prst="textNoShape">
              <a:avLst/>
            </a:prstTxWarp>
            <a:spAutoFit/>
          </a:bodyPr>
          <a:lstStyle/>
          <a:p>
            <a:r>
              <a:rPr lang="en-GB" sz="1600" dirty="0"/>
              <a:t>• Only </a:t>
            </a:r>
            <a:r>
              <a:rPr lang="en-GB" sz="1600" b="1" dirty="0">
                <a:solidFill>
                  <a:srgbClr val="00B0F0"/>
                </a:solidFill>
              </a:rPr>
              <a:t>one DIF per plane </a:t>
            </a:r>
            <a:r>
              <a:rPr lang="en-GB" sz="1600" dirty="0">
                <a:solidFill>
                  <a:schemeClr val="accent2">
                    <a:lumMod val="75000"/>
                  </a:schemeClr>
                </a:solidFill>
              </a:rPr>
              <a:t>(instead of </a:t>
            </a:r>
            <a:r>
              <a:rPr lang="en-GB" sz="1600" b="1" dirty="0">
                <a:solidFill>
                  <a:schemeClr val="accent2">
                    <a:lumMod val="75000"/>
                  </a:schemeClr>
                </a:solidFill>
              </a:rPr>
              <a:t>three</a:t>
            </a:r>
            <a:r>
              <a:rPr lang="en-GB" sz="1600" dirty="0">
                <a:solidFill>
                  <a:schemeClr val="accent2">
                    <a:lumMod val="75000"/>
                  </a:schemeClr>
                </a:solidFill>
              </a:rPr>
              <a:t>)</a:t>
            </a:r>
          </a:p>
          <a:p>
            <a:r>
              <a:rPr lang="en-GB" sz="1600" dirty="0"/>
              <a:t>• DIF handle up to </a:t>
            </a:r>
            <a:r>
              <a:rPr lang="en-GB" sz="1600" b="1" dirty="0">
                <a:solidFill>
                  <a:srgbClr val="00B0F0"/>
                </a:solidFill>
              </a:rPr>
              <a:t>432 HR3 chips  </a:t>
            </a:r>
            <a:r>
              <a:rPr lang="en-GB" sz="1600" dirty="0">
                <a:solidFill>
                  <a:schemeClr val="accent2">
                    <a:lumMod val="75000"/>
                  </a:schemeClr>
                </a:solidFill>
              </a:rPr>
              <a:t>(vs </a:t>
            </a:r>
            <a:r>
              <a:rPr lang="en-GB" sz="1600" b="1" dirty="0">
                <a:solidFill>
                  <a:schemeClr val="accent2">
                    <a:lumMod val="75000"/>
                  </a:schemeClr>
                </a:solidFill>
              </a:rPr>
              <a:t>48 HR2 </a:t>
            </a:r>
            <a:r>
              <a:rPr lang="en-GB" sz="1600" dirty="0">
                <a:solidFill>
                  <a:schemeClr val="accent2">
                    <a:lumMod val="75000"/>
                  </a:schemeClr>
                </a:solidFill>
              </a:rPr>
              <a:t>in previous DIF)</a:t>
            </a:r>
          </a:p>
          <a:p>
            <a:r>
              <a:rPr lang="en-GB" sz="1600" dirty="0"/>
              <a:t>• HR3 </a:t>
            </a:r>
            <a:r>
              <a:rPr lang="en-GB" sz="1600" b="1" dirty="0">
                <a:solidFill>
                  <a:srgbClr val="7030A0"/>
                </a:solidFill>
              </a:rPr>
              <a:t>slow control </a:t>
            </a:r>
            <a:r>
              <a:rPr lang="en-GB" sz="1600" dirty="0"/>
              <a:t>through </a:t>
            </a:r>
            <a:r>
              <a:rPr lang="en-GB" sz="1600" b="1" dirty="0">
                <a:solidFill>
                  <a:srgbClr val="00B0F0"/>
                </a:solidFill>
              </a:rPr>
              <a:t>I2C bus (12 IC2 buses). </a:t>
            </a:r>
          </a:p>
          <a:p>
            <a:r>
              <a:rPr lang="en-GB" sz="1600" dirty="0"/>
              <a:t>   Keeps also </a:t>
            </a:r>
            <a:r>
              <a:rPr lang="en-GB" sz="1600" b="1" dirty="0"/>
              <a:t>2 of the old slow control buses as backup &amp;  </a:t>
            </a:r>
          </a:p>
          <a:p>
            <a:r>
              <a:rPr lang="en-GB" sz="1600" b="1" dirty="0"/>
              <a:t>   redundancy</a:t>
            </a:r>
            <a:r>
              <a:rPr lang="en-GB" sz="1600" dirty="0"/>
              <a:t>.</a:t>
            </a:r>
          </a:p>
          <a:p>
            <a:r>
              <a:rPr lang="en-GB" sz="1600" dirty="0"/>
              <a:t>• </a:t>
            </a:r>
            <a:r>
              <a:rPr lang="en-GB" sz="1600" b="1" dirty="0">
                <a:solidFill>
                  <a:srgbClr val="7030A0"/>
                </a:solidFill>
              </a:rPr>
              <a:t>Data transmission to/from DAQ</a:t>
            </a:r>
            <a:r>
              <a:rPr lang="en-GB" sz="1600" dirty="0"/>
              <a:t> by </a:t>
            </a:r>
            <a:r>
              <a:rPr lang="en-GB" sz="1600" b="1" dirty="0">
                <a:solidFill>
                  <a:srgbClr val="00B0F0"/>
                </a:solidFill>
              </a:rPr>
              <a:t>Ethernet</a:t>
            </a:r>
          </a:p>
          <a:p>
            <a:r>
              <a:rPr lang="en-GB" sz="1600" dirty="0"/>
              <a:t>• </a:t>
            </a:r>
            <a:r>
              <a:rPr lang="en-GB" sz="1600" b="1" dirty="0">
                <a:solidFill>
                  <a:srgbClr val="7030A0"/>
                </a:solidFill>
              </a:rPr>
              <a:t>Clock and synchronization </a:t>
            </a:r>
            <a:r>
              <a:rPr lang="en-GB" sz="1600" dirty="0"/>
              <a:t>by </a:t>
            </a:r>
            <a:r>
              <a:rPr lang="en-GB" sz="1600" b="1" dirty="0">
                <a:solidFill>
                  <a:srgbClr val="00B0F0"/>
                </a:solidFill>
              </a:rPr>
              <a:t>TTC</a:t>
            </a:r>
            <a:r>
              <a:rPr lang="en-GB" sz="1600" dirty="0"/>
              <a:t> (already used in LHC)</a:t>
            </a:r>
          </a:p>
          <a:p>
            <a:r>
              <a:rPr lang="en-GB" sz="1600" dirty="0"/>
              <a:t>• </a:t>
            </a:r>
            <a:r>
              <a:rPr lang="en-GB" sz="1600" b="1" dirty="0">
                <a:solidFill>
                  <a:srgbClr val="00B0F0"/>
                </a:solidFill>
              </a:rPr>
              <a:t>93W</a:t>
            </a:r>
            <a:r>
              <a:rPr lang="en-GB" sz="1600" dirty="0"/>
              <a:t> </a:t>
            </a:r>
            <a:r>
              <a:rPr lang="en-GB" sz="1600" b="1" dirty="0">
                <a:solidFill>
                  <a:srgbClr val="7030A0"/>
                </a:solidFill>
              </a:rPr>
              <a:t>Peak power supply </a:t>
            </a:r>
            <a:r>
              <a:rPr lang="en-GB" sz="1600" dirty="0"/>
              <a:t>with super-capacitors </a:t>
            </a:r>
          </a:p>
          <a:p>
            <a:r>
              <a:rPr lang="en-GB" sz="1600" dirty="0"/>
              <a:t>		</a:t>
            </a:r>
            <a:r>
              <a:rPr lang="en-GB" sz="1600" dirty="0">
                <a:solidFill>
                  <a:schemeClr val="accent2">
                    <a:lumMod val="75000"/>
                  </a:schemeClr>
                </a:solidFill>
              </a:rPr>
              <a:t>                 (vs </a:t>
            </a:r>
            <a:r>
              <a:rPr lang="en-GB" sz="1600" b="1" dirty="0">
                <a:solidFill>
                  <a:schemeClr val="accent2">
                    <a:lumMod val="75000"/>
                  </a:schemeClr>
                </a:solidFill>
              </a:rPr>
              <a:t>8.6 W </a:t>
            </a:r>
            <a:r>
              <a:rPr lang="en-GB" sz="1600" dirty="0">
                <a:solidFill>
                  <a:schemeClr val="accent2">
                    <a:lumMod val="75000"/>
                  </a:schemeClr>
                </a:solidFill>
              </a:rPr>
              <a:t>in previous DIF)</a:t>
            </a:r>
          </a:p>
          <a:p>
            <a:r>
              <a:rPr lang="en-GB" sz="1600" dirty="0"/>
              <a:t>• Spare I/O connectors to the FPGA (i.e. for GBT links)</a:t>
            </a:r>
          </a:p>
          <a:p>
            <a:r>
              <a:rPr lang="en-GB" sz="1600" dirty="0"/>
              <a:t>• Upgrade </a:t>
            </a:r>
            <a:r>
              <a:rPr lang="en-GB" sz="1600" b="1" dirty="0">
                <a:solidFill>
                  <a:schemeClr val="accent2">
                    <a:lumMod val="75000"/>
                  </a:schemeClr>
                </a:solidFill>
              </a:rPr>
              <a:t>USB 1.1</a:t>
            </a:r>
            <a:r>
              <a:rPr lang="en-GB" sz="1600" dirty="0"/>
              <a:t> to </a:t>
            </a:r>
            <a:r>
              <a:rPr lang="en-GB" sz="1600" b="1" dirty="0">
                <a:solidFill>
                  <a:srgbClr val="00B0F0"/>
                </a:solidFill>
              </a:rPr>
              <a:t>USB 2.0</a:t>
            </a:r>
          </a:p>
        </p:txBody>
      </p:sp>
      <p:grpSp>
        <p:nvGrpSpPr>
          <p:cNvPr id="9" name="Grupo 17"/>
          <p:cNvGrpSpPr/>
          <p:nvPr/>
        </p:nvGrpSpPr>
        <p:grpSpPr>
          <a:xfrm>
            <a:off x="818828" y="4375568"/>
            <a:ext cx="6757952" cy="2358608"/>
            <a:chOff x="1485920" y="449070"/>
            <a:chExt cx="8050696" cy="2509024"/>
          </a:xfrm>
        </p:grpSpPr>
        <p:pic>
          <p:nvPicPr>
            <p:cNvPr id="10" name="Imagen 2"/>
            <p:cNvPicPr>
              <a:picLocks noChangeAspect="1"/>
            </p:cNvPicPr>
            <p:nvPr/>
          </p:nvPicPr>
          <p:blipFill rotWithShape="1">
            <a:blip r:embed="rId2" cstate="print">
              <a:extLst>
                <a:ext uri="{28A0092B-C50C-407E-A947-70E740481C1C}">
                  <a14:useLocalDpi xmlns:a14="http://schemas.microsoft.com/office/drawing/2010/main" val="0"/>
                </a:ext>
              </a:extLst>
            </a:blip>
            <a:srcRect l="6788" t="57074" r="14951" b="6341"/>
            <a:stretch/>
          </p:blipFill>
          <p:spPr>
            <a:xfrm>
              <a:off x="1485920" y="449070"/>
              <a:ext cx="8050696" cy="2509024"/>
            </a:xfrm>
            <a:prstGeom prst="rect">
              <a:avLst/>
            </a:prstGeom>
          </p:spPr>
        </p:pic>
        <p:sp>
          <p:nvSpPr>
            <p:cNvPr id="11" name="CuadroTexto 3"/>
            <p:cNvSpPr txBox="1"/>
            <p:nvPr/>
          </p:nvSpPr>
          <p:spPr>
            <a:xfrm>
              <a:off x="6038751" y="607459"/>
              <a:ext cx="1996563" cy="622069"/>
            </a:xfrm>
            <a:prstGeom prst="rect">
              <a:avLst/>
            </a:prstGeom>
            <a:noFill/>
          </p:spPr>
          <p:txBody>
            <a:bodyPr wrap="square" rtlCol="0">
              <a:spAutoFit/>
            </a:bodyPr>
            <a:lstStyle/>
            <a:p>
              <a:pPr algn="ctr"/>
              <a:r>
                <a:rPr lang="es-ES" sz="1600" b="1" dirty="0">
                  <a:solidFill>
                    <a:schemeClr val="bg1"/>
                  </a:solidFill>
                </a:rPr>
                <a:t>FPGA XC7A35TFGG484</a:t>
              </a:r>
            </a:p>
          </p:txBody>
        </p:sp>
        <p:cxnSp>
          <p:nvCxnSpPr>
            <p:cNvPr id="12" name="Conector recto de flecha 4"/>
            <p:cNvCxnSpPr>
              <a:stCxn id="11" idx="2"/>
            </p:cNvCxnSpPr>
            <p:nvPr/>
          </p:nvCxnSpPr>
          <p:spPr>
            <a:xfrm rot="5400000">
              <a:off x="6113414" y="495609"/>
              <a:ext cx="189698" cy="165753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5"/>
            <p:cNvSpPr txBox="1"/>
            <p:nvPr/>
          </p:nvSpPr>
          <p:spPr>
            <a:xfrm>
              <a:off x="3460491" y="607459"/>
              <a:ext cx="1704216" cy="622069"/>
            </a:xfrm>
            <a:prstGeom prst="rect">
              <a:avLst/>
            </a:prstGeom>
            <a:noFill/>
          </p:spPr>
          <p:txBody>
            <a:bodyPr wrap="square" rtlCol="0">
              <a:spAutoFit/>
            </a:bodyPr>
            <a:lstStyle/>
            <a:p>
              <a:r>
                <a:rPr lang="es-ES" sz="1600" b="1" dirty="0">
                  <a:solidFill>
                    <a:schemeClr val="bg1"/>
                  </a:solidFill>
                </a:rPr>
                <a:t>TEXAS TM4C1294U</a:t>
              </a:r>
            </a:p>
          </p:txBody>
        </p:sp>
        <p:cxnSp>
          <p:nvCxnSpPr>
            <p:cNvPr id="14" name="Conector recto de flecha 6"/>
            <p:cNvCxnSpPr>
              <a:stCxn id="13" idx="2"/>
            </p:cNvCxnSpPr>
            <p:nvPr/>
          </p:nvCxnSpPr>
          <p:spPr>
            <a:xfrm rot="16200000" flipH="1">
              <a:off x="4501602" y="1040525"/>
              <a:ext cx="189692" cy="56769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8"/>
            <p:cNvSpPr txBox="1"/>
            <p:nvPr/>
          </p:nvSpPr>
          <p:spPr>
            <a:xfrm>
              <a:off x="2154641" y="2011583"/>
              <a:ext cx="788795" cy="294664"/>
            </a:xfrm>
            <a:prstGeom prst="rect">
              <a:avLst/>
            </a:prstGeom>
            <a:noFill/>
          </p:spPr>
          <p:txBody>
            <a:bodyPr wrap="square" rtlCol="0">
              <a:spAutoFit/>
            </a:bodyPr>
            <a:lstStyle/>
            <a:p>
              <a:r>
                <a:rPr lang="es-ES" sz="1200" b="1" dirty="0">
                  <a:solidFill>
                    <a:schemeClr val="bg1"/>
                  </a:solidFill>
                </a:rPr>
                <a:t>POWER</a:t>
              </a:r>
            </a:p>
          </p:txBody>
        </p:sp>
        <p:sp>
          <p:nvSpPr>
            <p:cNvPr id="16" name="CuadroTexto 9"/>
            <p:cNvSpPr txBox="1"/>
            <p:nvPr/>
          </p:nvSpPr>
          <p:spPr>
            <a:xfrm>
              <a:off x="8160009" y="1918321"/>
              <a:ext cx="814565" cy="294664"/>
            </a:xfrm>
            <a:prstGeom prst="rect">
              <a:avLst/>
            </a:prstGeom>
            <a:noFill/>
          </p:spPr>
          <p:txBody>
            <a:bodyPr wrap="square" rtlCol="0">
              <a:spAutoFit/>
            </a:bodyPr>
            <a:lstStyle/>
            <a:p>
              <a:r>
                <a:rPr lang="es-ES" sz="1200" b="1" dirty="0">
                  <a:solidFill>
                    <a:schemeClr val="bg1"/>
                  </a:solidFill>
                </a:rPr>
                <a:t>POWER</a:t>
              </a:r>
            </a:p>
          </p:txBody>
        </p:sp>
        <p:cxnSp>
          <p:nvCxnSpPr>
            <p:cNvPr id="21" name="Conector recto de flecha 10"/>
            <p:cNvCxnSpPr/>
            <p:nvPr/>
          </p:nvCxnSpPr>
          <p:spPr>
            <a:xfrm flipV="1">
              <a:off x="2706087" y="1825010"/>
              <a:ext cx="237349" cy="239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11"/>
            <p:cNvCxnSpPr/>
            <p:nvPr/>
          </p:nvCxnSpPr>
          <p:spPr>
            <a:xfrm flipH="1" flipV="1">
              <a:off x="8402606" y="1753265"/>
              <a:ext cx="92463" cy="214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12"/>
            <p:cNvSpPr txBox="1"/>
            <p:nvPr/>
          </p:nvSpPr>
          <p:spPr>
            <a:xfrm>
              <a:off x="6119715" y="1993177"/>
              <a:ext cx="917319" cy="294664"/>
            </a:xfrm>
            <a:prstGeom prst="rect">
              <a:avLst/>
            </a:prstGeom>
            <a:noFill/>
          </p:spPr>
          <p:txBody>
            <a:bodyPr wrap="square" rtlCol="0">
              <a:spAutoFit/>
            </a:bodyPr>
            <a:lstStyle/>
            <a:p>
              <a:r>
                <a:rPr lang="es-ES" sz="1200" b="1" dirty="0">
                  <a:solidFill>
                    <a:schemeClr val="bg1"/>
                  </a:solidFill>
                </a:rPr>
                <a:t>POWER</a:t>
              </a:r>
            </a:p>
          </p:txBody>
        </p:sp>
        <p:cxnSp>
          <p:nvCxnSpPr>
            <p:cNvPr id="24" name="Conector recto de flecha 13"/>
            <p:cNvCxnSpPr/>
            <p:nvPr/>
          </p:nvCxnSpPr>
          <p:spPr>
            <a:xfrm flipH="1" flipV="1">
              <a:off x="6362312" y="1828122"/>
              <a:ext cx="92463" cy="21473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1 Título"/>
          <p:cNvSpPr txBox="1">
            <a:spLocks/>
          </p:cNvSpPr>
          <p:nvPr/>
        </p:nvSpPr>
        <p:spPr>
          <a:xfrm>
            <a:off x="482600" y="255588"/>
            <a:ext cx="3187699" cy="35401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j-lt"/>
                <a:ea typeface="+mj-ea"/>
                <a:cs typeface="+mj-cs"/>
              </a:rPr>
              <a:t>New electronics : DIF</a:t>
            </a:r>
          </a:p>
        </p:txBody>
      </p:sp>
      <p:pic>
        <p:nvPicPr>
          <p:cNvPr id="30" name="Image 29" descr="Capture d’écran 2017-05-20 à 14.37.22.png"/>
          <p:cNvPicPr>
            <a:picLocks noChangeAspect="1"/>
          </p:cNvPicPr>
          <p:nvPr/>
        </p:nvPicPr>
        <p:blipFill>
          <a:blip r:embed="rId3"/>
          <a:stretch>
            <a:fillRect/>
          </a:stretch>
        </p:blipFill>
        <p:spPr>
          <a:xfrm>
            <a:off x="0" y="1465129"/>
            <a:ext cx="3886189" cy="2910440"/>
          </a:xfrm>
          <a:prstGeom prst="rect">
            <a:avLst/>
          </a:prstGeom>
        </p:spPr>
      </p:pic>
    </p:spTree>
    <p:extLst>
      <p:ext uri="{BB962C8B-B14F-4D97-AF65-F5344CB8AC3E}">
        <p14:creationId xmlns:p14="http://schemas.microsoft.com/office/powerpoint/2010/main" val="21634282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Connecteur droit avec flèche 2"/>
          <p:cNvCxnSpPr/>
          <p:nvPr/>
        </p:nvCxnSpPr>
        <p:spPr>
          <a:xfrm>
            <a:off x="6337300" y="5283200"/>
            <a:ext cx="711200"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rot="16591531">
            <a:off x="1765300" y="4292600"/>
            <a:ext cx="939800" cy="369332"/>
          </a:xfrm>
          <a:prstGeom prst="rect">
            <a:avLst/>
          </a:prstGeom>
          <a:noFill/>
        </p:spPr>
        <p:txBody>
          <a:bodyPr wrap="square" rtlCol="0">
            <a:spAutoFit/>
          </a:bodyPr>
          <a:lstStyle/>
          <a:p>
            <a:r>
              <a:rPr lang="en-GB" dirty="0"/>
              <a:t>100 cm</a:t>
            </a:r>
          </a:p>
        </p:txBody>
      </p:sp>
      <p:sp>
        <p:nvSpPr>
          <p:cNvPr id="14" name="ZoneTexte 13"/>
          <p:cNvSpPr txBox="1"/>
          <p:nvPr/>
        </p:nvSpPr>
        <p:spPr>
          <a:xfrm>
            <a:off x="4038600" y="5677932"/>
            <a:ext cx="863600" cy="369332"/>
          </a:xfrm>
          <a:prstGeom prst="rect">
            <a:avLst/>
          </a:prstGeom>
          <a:noFill/>
        </p:spPr>
        <p:txBody>
          <a:bodyPr wrap="square" rtlCol="0">
            <a:spAutoFit/>
          </a:bodyPr>
          <a:lstStyle/>
          <a:p>
            <a:r>
              <a:rPr lang="en-GB" dirty="0">
                <a:solidFill>
                  <a:schemeClr val="bg1"/>
                </a:solidFill>
              </a:rPr>
              <a:t>33 cm</a:t>
            </a:r>
          </a:p>
        </p:txBody>
      </p:sp>
      <p:sp>
        <p:nvSpPr>
          <p:cNvPr id="15" name="ZoneTexte 14"/>
          <p:cNvSpPr txBox="1"/>
          <p:nvPr/>
        </p:nvSpPr>
        <p:spPr>
          <a:xfrm>
            <a:off x="2273300" y="176768"/>
            <a:ext cx="4775200" cy="646331"/>
          </a:xfrm>
          <a:prstGeom prst="rect">
            <a:avLst/>
          </a:prstGeom>
          <a:noFill/>
        </p:spPr>
        <p:txBody>
          <a:bodyPr wrap="square" rtlCol="0">
            <a:spAutoFit/>
          </a:bodyPr>
          <a:lstStyle/>
          <a:p>
            <a:pPr algn="ctr"/>
            <a:r>
              <a:rPr lang="en-GB" b="1" dirty="0"/>
              <a:t>New readout electronics is being tested</a:t>
            </a:r>
          </a:p>
          <a:p>
            <a:pPr algn="ctr"/>
            <a:r>
              <a:rPr lang="en-GB" b="1" dirty="0"/>
              <a:t>All functionalities seem ok</a:t>
            </a:r>
          </a:p>
        </p:txBody>
      </p:sp>
      <p:pic>
        <p:nvPicPr>
          <p:cNvPr id="12" name="Image 11">
            <a:extLst>
              <a:ext uri="{FF2B5EF4-FFF2-40B4-BE49-F238E27FC236}">
                <a16:creationId xmlns:a16="http://schemas.microsoft.com/office/drawing/2014/main" id="{30EB8FCF-8C36-6409-DC8D-B902560C8D4F}"/>
              </a:ext>
            </a:extLst>
          </p:cNvPr>
          <p:cNvPicPr>
            <a:picLocks noChangeAspect="1"/>
          </p:cNvPicPr>
          <p:nvPr/>
        </p:nvPicPr>
        <p:blipFill>
          <a:blip r:embed="rId2"/>
          <a:stretch>
            <a:fillRect/>
          </a:stretch>
        </p:blipFill>
        <p:spPr>
          <a:xfrm>
            <a:off x="1221333" y="1079501"/>
            <a:ext cx="6877638" cy="5239288"/>
          </a:xfrm>
          <a:prstGeom prst="rect">
            <a:avLst/>
          </a:prstGeom>
        </p:spPr>
      </p:pic>
    </p:spTree>
    <p:extLst>
      <p:ext uri="{BB962C8B-B14F-4D97-AF65-F5344CB8AC3E}">
        <p14:creationId xmlns:p14="http://schemas.microsoft.com/office/powerpoint/2010/main" val="2289981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3-02-18 à 20.57.21.png">
            <a:extLst>
              <a:ext uri="{FF2B5EF4-FFF2-40B4-BE49-F238E27FC236}">
                <a16:creationId xmlns:a16="http://schemas.microsoft.com/office/drawing/2014/main" id="{F671A956-928A-BDE7-F08A-E6142DFBDC46}"/>
              </a:ext>
            </a:extLst>
          </p:cNvPr>
          <p:cNvPicPr>
            <a:picLocks noChangeAspect="1"/>
          </p:cNvPicPr>
          <p:nvPr/>
        </p:nvPicPr>
        <p:blipFill>
          <a:blip r:embed="rId2"/>
          <a:stretch>
            <a:fillRect/>
          </a:stretch>
        </p:blipFill>
        <p:spPr>
          <a:xfrm>
            <a:off x="700944" y="1302327"/>
            <a:ext cx="7742111" cy="3200400"/>
          </a:xfrm>
          <a:prstGeom prst="rect">
            <a:avLst/>
          </a:prstGeom>
        </p:spPr>
      </p:pic>
    </p:spTree>
    <p:extLst>
      <p:ext uri="{BB962C8B-B14F-4D97-AF65-F5344CB8AC3E}">
        <p14:creationId xmlns:p14="http://schemas.microsoft.com/office/powerpoint/2010/main" val="571381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9CF132D-6379-CE4F-6CFA-12ECE0C7EE25}"/>
              </a:ext>
            </a:extLst>
          </p:cNvPr>
          <p:cNvPicPr>
            <a:picLocks noChangeAspect="1"/>
          </p:cNvPicPr>
          <p:nvPr/>
        </p:nvPicPr>
        <p:blipFill>
          <a:blip r:embed="rId2"/>
          <a:stretch>
            <a:fillRect/>
          </a:stretch>
        </p:blipFill>
        <p:spPr>
          <a:xfrm>
            <a:off x="603250" y="1358900"/>
            <a:ext cx="7937500" cy="4140200"/>
          </a:xfrm>
          <a:prstGeom prst="rect">
            <a:avLst/>
          </a:prstGeom>
        </p:spPr>
      </p:pic>
      <p:sp>
        <p:nvSpPr>
          <p:cNvPr id="4" name="ZoneTexte 3">
            <a:extLst>
              <a:ext uri="{FF2B5EF4-FFF2-40B4-BE49-F238E27FC236}">
                <a16:creationId xmlns:a16="http://schemas.microsoft.com/office/drawing/2014/main" id="{41E3AD67-BFDD-B42A-6DFC-1456D2E7D657}"/>
              </a:ext>
            </a:extLst>
          </p:cNvPr>
          <p:cNvSpPr txBox="1"/>
          <p:nvPr/>
        </p:nvSpPr>
        <p:spPr>
          <a:xfrm>
            <a:off x="2895600" y="651164"/>
            <a:ext cx="2978727" cy="369332"/>
          </a:xfrm>
          <a:prstGeom prst="rect">
            <a:avLst/>
          </a:prstGeom>
          <a:noFill/>
        </p:spPr>
        <p:txBody>
          <a:bodyPr wrap="square" rtlCol="0">
            <a:spAutoFit/>
          </a:bodyPr>
          <a:lstStyle/>
          <a:p>
            <a:r>
              <a:rPr lang="en-US" dirty="0"/>
              <a:t>         Time correction</a:t>
            </a:r>
          </a:p>
        </p:txBody>
      </p:sp>
    </p:spTree>
    <p:extLst>
      <p:ext uri="{BB962C8B-B14F-4D97-AF65-F5344CB8AC3E}">
        <p14:creationId xmlns:p14="http://schemas.microsoft.com/office/powerpoint/2010/main" val="1188448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shower80-3_SIMU.pdf"/>
          <p:cNvPicPr>
            <a:picLocks noChangeAspect="1"/>
          </p:cNvPicPr>
          <p:nvPr/>
        </p:nvPicPr>
        <p:blipFill>
          <a:blip r:embed="rId2"/>
          <a:srcRect/>
          <a:stretch>
            <a:fillRect/>
          </a:stretch>
        </p:blipFill>
        <p:spPr bwMode="auto">
          <a:xfrm>
            <a:off x="5364088" y="548680"/>
            <a:ext cx="3726631" cy="2991854"/>
          </a:xfrm>
          <a:prstGeom prst="rect">
            <a:avLst/>
          </a:prstGeom>
          <a:noFill/>
          <a:ln w="9525">
            <a:noFill/>
            <a:miter lim="800000"/>
            <a:headEnd/>
            <a:tailEnd/>
          </a:ln>
        </p:spPr>
      </p:pic>
      <p:sp>
        <p:nvSpPr>
          <p:cNvPr id="5" name="ZoneTexte 4"/>
          <p:cNvSpPr txBox="1"/>
          <p:nvPr/>
        </p:nvSpPr>
        <p:spPr>
          <a:xfrm>
            <a:off x="0" y="18396"/>
            <a:ext cx="8610600" cy="830997"/>
          </a:xfrm>
          <a:prstGeom prst="rect">
            <a:avLst/>
          </a:prstGeom>
          <a:noFill/>
        </p:spPr>
        <p:txBody>
          <a:bodyPr wrap="square" rtlCol="0">
            <a:spAutoFit/>
          </a:bodyPr>
          <a:lstStyle/>
          <a:p>
            <a:r>
              <a:rPr lang="en-GB" sz="1600" b="1" dirty="0">
                <a:solidFill>
                  <a:srgbClr val="FF0000"/>
                </a:solidFill>
                <a:latin typeface="Verdana"/>
                <a:cs typeface="Verdana"/>
              </a:rPr>
              <a:t>SDHCAL High-granularity impact </a:t>
            </a:r>
            <a:endParaRPr lang="en-GB" sz="1600" dirty="0">
              <a:latin typeface="Verdana"/>
              <a:cs typeface="Verdana"/>
            </a:endParaRPr>
          </a:p>
          <a:p>
            <a:r>
              <a:rPr lang="en-GB" sz="1600" dirty="0">
                <a:latin typeface="Verdana"/>
                <a:cs typeface="Verdana"/>
              </a:rPr>
              <a:t>Hough Transform is an example to extract tracks  within </a:t>
            </a:r>
            <a:r>
              <a:rPr lang="en-GB" sz="1600" dirty="0" err="1">
                <a:latin typeface="Verdana"/>
                <a:cs typeface="Verdana"/>
              </a:rPr>
              <a:t>hadronic</a:t>
            </a:r>
            <a:r>
              <a:rPr lang="en-GB" sz="1600" dirty="0">
                <a:latin typeface="Verdana"/>
                <a:cs typeface="Verdana"/>
              </a:rPr>
              <a:t> showers and to use them to </a:t>
            </a:r>
            <a:r>
              <a:rPr lang="en-GB" sz="1600" b="1" dirty="0">
                <a:solidFill>
                  <a:srgbClr val="660066"/>
                </a:solidFill>
                <a:latin typeface="Verdana"/>
                <a:cs typeface="Verdana"/>
              </a:rPr>
              <a:t>control the calorimeter in situ</a:t>
            </a:r>
          </a:p>
        </p:txBody>
      </p:sp>
      <p:pic>
        <p:nvPicPr>
          <p:cNvPr id="8" name="Image 7" descr="HTexample.jpg"/>
          <p:cNvPicPr>
            <a:picLocks noChangeAspect="1"/>
          </p:cNvPicPr>
          <p:nvPr/>
        </p:nvPicPr>
        <p:blipFill>
          <a:blip r:embed="rId3"/>
          <a:stretch>
            <a:fillRect/>
          </a:stretch>
        </p:blipFill>
        <p:spPr>
          <a:xfrm>
            <a:off x="0" y="1268760"/>
            <a:ext cx="2475128" cy="2016224"/>
          </a:xfrm>
          <a:prstGeom prst="rect">
            <a:avLst/>
          </a:prstGeom>
        </p:spPr>
      </p:pic>
      <p:pic>
        <p:nvPicPr>
          <p:cNvPr id="9" name="Image 8" descr="HTspace.jpg"/>
          <p:cNvPicPr>
            <a:picLocks noChangeAspect="1"/>
          </p:cNvPicPr>
          <p:nvPr/>
        </p:nvPicPr>
        <p:blipFill>
          <a:blip r:embed="rId4"/>
          <a:stretch>
            <a:fillRect/>
          </a:stretch>
        </p:blipFill>
        <p:spPr>
          <a:xfrm>
            <a:off x="2475128" y="1268760"/>
            <a:ext cx="2744944" cy="2016224"/>
          </a:xfrm>
          <a:prstGeom prst="rect">
            <a:avLst/>
          </a:prstGeom>
        </p:spPr>
      </p:pic>
      <p:sp>
        <p:nvSpPr>
          <p:cNvPr id="2" name="ZoneTexte 1"/>
          <p:cNvSpPr txBox="1"/>
          <p:nvPr/>
        </p:nvSpPr>
        <p:spPr>
          <a:xfrm>
            <a:off x="1398828" y="3284984"/>
            <a:ext cx="2152600" cy="338554"/>
          </a:xfrm>
          <a:prstGeom prst="rect">
            <a:avLst/>
          </a:prstGeom>
          <a:solidFill>
            <a:srgbClr val="FFFF00"/>
          </a:solidFill>
        </p:spPr>
        <p:txBody>
          <a:bodyPr wrap="square" rtlCol="0">
            <a:spAutoFit/>
          </a:bodyPr>
          <a:lstStyle/>
          <a:p>
            <a:r>
              <a:rPr lang="en-GB" sz="1600" dirty="0" err="1"/>
              <a:t>ρ</a:t>
            </a:r>
            <a:r>
              <a:rPr lang="en-GB" sz="1600" baseline="-25000" dirty="0" err="1"/>
              <a:t>xz</a:t>
            </a:r>
            <a:r>
              <a:rPr lang="en-GB" sz="1600" dirty="0"/>
              <a:t> = z sin(</a:t>
            </a:r>
            <a:r>
              <a:rPr lang="en-GB" sz="1600" dirty="0" err="1"/>
              <a:t>θ</a:t>
            </a:r>
            <a:r>
              <a:rPr lang="en-GB" sz="1600" dirty="0"/>
              <a:t>) + x </a:t>
            </a:r>
            <a:r>
              <a:rPr lang="en-GB" sz="1600" dirty="0" err="1"/>
              <a:t>cos</a:t>
            </a:r>
            <a:r>
              <a:rPr lang="en-GB" sz="1600" dirty="0"/>
              <a:t>(</a:t>
            </a:r>
            <a:r>
              <a:rPr lang="en-GB" sz="1600" dirty="0" err="1"/>
              <a:t>θ</a:t>
            </a:r>
            <a:r>
              <a:rPr lang="en-GB" sz="1600" dirty="0"/>
              <a:t>) </a:t>
            </a:r>
          </a:p>
        </p:txBody>
      </p:sp>
      <p:sp>
        <p:nvSpPr>
          <p:cNvPr id="3" name="ZoneTexte 2"/>
          <p:cNvSpPr txBox="1"/>
          <p:nvPr/>
        </p:nvSpPr>
        <p:spPr>
          <a:xfrm>
            <a:off x="353824" y="5886886"/>
            <a:ext cx="8790176" cy="646331"/>
          </a:xfrm>
          <a:prstGeom prst="rect">
            <a:avLst/>
          </a:prstGeom>
          <a:noFill/>
        </p:spPr>
        <p:txBody>
          <a:bodyPr wrap="square" rtlCol="0">
            <a:spAutoFit/>
          </a:bodyPr>
          <a:lstStyle/>
          <a:p>
            <a:r>
              <a:rPr lang="en-GB" dirty="0"/>
              <a:t>Excellent agreement with efficiency/multiplicity results obtained with cosmic and beam-</a:t>
            </a:r>
            <a:r>
              <a:rPr lang="en-GB" dirty="0" err="1"/>
              <a:t>muons</a:t>
            </a:r>
            <a:r>
              <a:rPr lang="en-GB" dirty="0"/>
              <a:t>.  Excellent agreement data/MC</a:t>
            </a:r>
          </a:p>
        </p:txBody>
      </p:sp>
      <p:pic>
        <p:nvPicPr>
          <p:cNvPr id="13" name="Image 12" descr="houghEfficiency.pdf"/>
          <p:cNvPicPr>
            <a:picLocks noChangeAspect="1"/>
          </p:cNvPicPr>
          <p:nvPr/>
        </p:nvPicPr>
        <p:blipFill>
          <a:blip r:embed="rId5"/>
          <a:stretch>
            <a:fillRect/>
          </a:stretch>
        </p:blipFill>
        <p:spPr>
          <a:xfrm>
            <a:off x="129383" y="3679336"/>
            <a:ext cx="4114006" cy="2280657"/>
          </a:xfrm>
          <a:prstGeom prst="rect">
            <a:avLst/>
          </a:prstGeom>
        </p:spPr>
      </p:pic>
      <p:pic>
        <p:nvPicPr>
          <p:cNvPr id="14" name="Image 13" descr="houghMultiplicity.pdf"/>
          <p:cNvPicPr>
            <a:picLocks noChangeAspect="1"/>
          </p:cNvPicPr>
          <p:nvPr/>
        </p:nvPicPr>
        <p:blipFill>
          <a:blip r:embed="rId6"/>
          <a:stretch>
            <a:fillRect/>
          </a:stretch>
        </p:blipFill>
        <p:spPr>
          <a:xfrm>
            <a:off x="4912419" y="3679336"/>
            <a:ext cx="4178300" cy="234635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time_hit_sprectrum_all_centered_R715651_T28.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5973812" y="1816100"/>
            <a:ext cx="3170188" cy="1714500"/>
          </a:xfrm>
          <a:prstGeom prst="rect">
            <a:avLst/>
          </a:prstGeom>
        </p:spPr>
      </p:pic>
      <p:pic>
        <p:nvPicPr>
          <p:cNvPr id="7" name="Image 6" descr="zoom_spectrum.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5"/>
              <a:stretch>
                <a:fillRect/>
              </a:stretch>
            </p:blipFill>
          </mc:Choice>
          <mc:Fallback>
            <p:blipFill>
              <a:blip r:embed="rId6"/>
              <a:stretch>
                <a:fillRect/>
              </a:stretch>
            </p:blipFill>
          </mc:Fallback>
        </mc:AlternateContent>
        <p:spPr>
          <a:xfrm>
            <a:off x="5986512" y="125930"/>
            <a:ext cx="3170188" cy="1690170"/>
          </a:xfrm>
          <a:prstGeom prst="rect">
            <a:avLst/>
          </a:prstGeom>
        </p:spPr>
      </p:pic>
      <p:sp>
        <p:nvSpPr>
          <p:cNvPr id="2" name="ZoneTexte 1"/>
          <p:cNvSpPr txBox="1"/>
          <p:nvPr/>
        </p:nvSpPr>
        <p:spPr>
          <a:xfrm>
            <a:off x="0" y="99823"/>
            <a:ext cx="8299962" cy="461665"/>
          </a:xfrm>
          <a:prstGeom prst="rect">
            <a:avLst/>
          </a:prstGeom>
          <a:noFill/>
        </p:spPr>
        <p:txBody>
          <a:bodyPr wrap="square" rtlCol="0">
            <a:spAutoFit/>
          </a:bodyPr>
          <a:lstStyle/>
          <a:p>
            <a:pPr algn="ctr"/>
            <a:r>
              <a:rPr lang="en-GB" sz="2400" b="1" dirty="0"/>
              <a:t>SDHCAL performances</a:t>
            </a:r>
          </a:p>
        </p:txBody>
      </p:sp>
      <p:sp>
        <p:nvSpPr>
          <p:cNvPr id="3" name="ZoneTexte 2"/>
          <p:cNvSpPr txBox="1"/>
          <p:nvPr/>
        </p:nvSpPr>
        <p:spPr>
          <a:xfrm>
            <a:off x="0" y="738375"/>
            <a:ext cx="8534400" cy="2800767"/>
          </a:xfrm>
          <a:prstGeom prst="rect">
            <a:avLst/>
          </a:prstGeom>
          <a:noFill/>
        </p:spPr>
        <p:txBody>
          <a:bodyPr wrap="square" rtlCol="0">
            <a:spAutoFit/>
          </a:bodyPr>
          <a:lstStyle/>
          <a:p>
            <a:pPr>
              <a:buFont typeface="Wingdings" charset="2"/>
              <a:buChar char="q"/>
            </a:pPr>
            <a:r>
              <a:rPr lang="en-US" sz="1600" dirty="0"/>
              <a:t> The SDHCAL prototype  was exposed to </a:t>
            </a:r>
            <a:r>
              <a:rPr lang="en-US" sz="1600" dirty="0" err="1"/>
              <a:t>hadron</a:t>
            </a:r>
            <a:r>
              <a:rPr lang="en-US" sz="1600" dirty="0"/>
              <a:t>, </a:t>
            </a:r>
            <a:r>
              <a:rPr lang="en-US" sz="1600" dirty="0" err="1"/>
              <a:t>muon</a:t>
            </a:r>
            <a:r>
              <a:rPr lang="en-US" sz="1600" dirty="0"/>
              <a:t> and electron </a:t>
            </a:r>
          </a:p>
          <a:p>
            <a:r>
              <a:rPr lang="en-US" sz="1600" dirty="0"/>
              <a:t>     beams in 2012 on both H6 and H6-SPS lines. </a:t>
            </a:r>
          </a:p>
          <a:p>
            <a:endParaRPr lang="en-US" sz="1600" dirty="0"/>
          </a:p>
          <a:p>
            <a:pPr>
              <a:buFont typeface="Wingdings" charset="2"/>
              <a:buChar char="q"/>
            </a:pPr>
            <a:r>
              <a:rPr lang="en-US" sz="1600" dirty="0"/>
              <a:t> </a:t>
            </a:r>
            <a:r>
              <a:rPr lang="en-US" sz="1600" b="1" dirty="0">
                <a:solidFill>
                  <a:srgbClr val="FF0000"/>
                </a:solidFill>
              </a:rPr>
              <a:t>Power-pulsing</a:t>
            </a:r>
            <a:r>
              <a:rPr lang="en-US" sz="1600" dirty="0"/>
              <a:t> using the SPS spill structure was used to reduce the</a:t>
            </a:r>
          </a:p>
          <a:p>
            <a:r>
              <a:rPr lang="en-US" sz="1600" dirty="0"/>
              <a:t>     power consumption.</a:t>
            </a:r>
          </a:p>
          <a:p>
            <a:endParaRPr lang="en-US" sz="1600" dirty="0"/>
          </a:p>
          <a:p>
            <a:pPr>
              <a:buFont typeface="Wingdings" charset="2"/>
              <a:buChar char="q"/>
            </a:pPr>
            <a:r>
              <a:rPr lang="en-US" sz="1600" dirty="0"/>
              <a:t> </a:t>
            </a:r>
            <a:r>
              <a:rPr lang="en-US" sz="1600" b="1" dirty="0">
                <a:solidFill>
                  <a:srgbClr val="FF0000"/>
                </a:solidFill>
              </a:rPr>
              <a:t>Self-triggering </a:t>
            </a:r>
            <a:r>
              <a:rPr lang="en-US" sz="1600" dirty="0"/>
              <a:t>mode is used but </a:t>
            </a:r>
            <a:r>
              <a:rPr lang="en-US" sz="1600" dirty="0">
                <a:solidFill>
                  <a:srgbClr val="FF6600"/>
                </a:solidFill>
              </a:rPr>
              <a:t>external trigger </a:t>
            </a:r>
            <a:r>
              <a:rPr lang="en-US" sz="1600" dirty="0"/>
              <a:t>mode is possible </a:t>
            </a:r>
          </a:p>
          <a:p>
            <a:endParaRPr lang="en-US" sz="1600" dirty="0"/>
          </a:p>
          <a:p>
            <a:pPr>
              <a:buFont typeface="Wingdings" charset="2"/>
              <a:buChar char="q"/>
            </a:pPr>
            <a:r>
              <a:rPr lang="en-US" sz="1600" dirty="0"/>
              <a:t> The </a:t>
            </a:r>
            <a:r>
              <a:rPr lang="en-US" sz="1600" dirty="0">
                <a:solidFill>
                  <a:srgbClr val="FF0000"/>
                </a:solidFill>
              </a:rPr>
              <a:t>threshold information </a:t>
            </a:r>
            <a:r>
              <a:rPr lang="en-US" sz="1600" dirty="0"/>
              <a:t>helps to improve on the energy rec.</a:t>
            </a:r>
          </a:p>
          <a:p>
            <a:r>
              <a:rPr lang="en-US" sz="1600" dirty="0"/>
              <a:t>     by better accounting for the number of tracks crossing one pad</a:t>
            </a:r>
          </a:p>
          <a:p>
            <a:endParaRPr lang="en-US" sz="1600" dirty="0"/>
          </a:p>
        </p:txBody>
      </p:sp>
      <p:pic>
        <p:nvPicPr>
          <p:cNvPr id="9" name="Image 8" descr="event_display_x1_new.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7"/>
              <a:stretch>
                <a:fillRect/>
              </a:stretch>
            </p:blipFill>
          </mc:Choice>
          <mc:Fallback>
            <p:blipFill>
              <a:blip r:embed="rId8"/>
              <a:stretch>
                <a:fillRect/>
              </a:stretch>
            </p:blipFill>
          </mc:Fallback>
        </mc:AlternateContent>
        <p:spPr>
          <a:xfrm>
            <a:off x="165100" y="4095318"/>
            <a:ext cx="2578100" cy="2559482"/>
          </a:xfrm>
          <a:prstGeom prst="rect">
            <a:avLst/>
          </a:prstGeom>
        </p:spPr>
      </p:pic>
      <p:pic>
        <p:nvPicPr>
          <p:cNvPr id="10" name="Image 9" descr="event_display_x_e1_new.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9"/>
              <a:stretch>
                <a:fillRect/>
              </a:stretch>
            </p:blipFill>
          </mc:Choice>
          <mc:Fallback>
            <p:blipFill>
              <a:blip r:embed="rId10"/>
              <a:stretch>
                <a:fillRect/>
              </a:stretch>
            </p:blipFill>
          </mc:Fallback>
        </mc:AlternateContent>
        <p:spPr>
          <a:xfrm>
            <a:off x="2964365" y="4044518"/>
            <a:ext cx="2610935" cy="2559482"/>
          </a:xfrm>
          <a:prstGeom prst="rect">
            <a:avLst/>
          </a:prstGeom>
        </p:spPr>
      </p:pic>
      <p:pic>
        <p:nvPicPr>
          <p:cNvPr id="11" name="Image 10" descr="effLayerh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1"/>
              <a:stretch>
                <a:fillRect/>
              </a:stretch>
            </p:blipFill>
          </mc:Choice>
          <mc:Fallback>
            <p:blipFill>
              <a:blip r:embed="rId12"/>
              <a:stretch>
                <a:fillRect/>
              </a:stretch>
            </p:blipFill>
          </mc:Fallback>
        </mc:AlternateContent>
        <p:spPr>
          <a:xfrm>
            <a:off x="5986512" y="3505200"/>
            <a:ext cx="3030488" cy="1676400"/>
          </a:xfrm>
          <a:prstGeom prst="rect">
            <a:avLst/>
          </a:prstGeom>
        </p:spPr>
      </p:pic>
      <p:pic>
        <p:nvPicPr>
          <p:cNvPr id="12" name="Image 11" descr="mulLayerh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13"/>
              <a:stretch>
                <a:fillRect/>
              </a:stretch>
            </p:blipFill>
          </mc:Choice>
          <mc:Fallback>
            <p:blipFill>
              <a:blip r:embed="rId14"/>
              <a:stretch>
                <a:fillRect/>
              </a:stretch>
            </p:blipFill>
          </mc:Fallback>
        </mc:AlternateContent>
        <p:spPr>
          <a:xfrm>
            <a:off x="6011140" y="5181600"/>
            <a:ext cx="3005860" cy="1565820"/>
          </a:xfrm>
          <a:prstGeom prst="rect">
            <a:avLst/>
          </a:prstGeom>
        </p:spPr>
      </p:pic>
    </p:spTree>
    <p:extLst>
      <p:ext uri="{BB962C8B-B14F-4D97-AF65-F5344CB8AC3E}">
        <p14:creationId xmlns:p14="http://schemas.microsoft.com/office/powerpoint/2010/main" val="39455580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CHEMA_Closed_Loop-CERN she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48420" y="1135942"/>
            <a:ext cx="4923876" cy="6148226"/>
          </a:xfrm>
          <a:prstGeom prst="rect">
            <a:avLst/>
          </a:prstGeom>
        </p:spPr>
      </p:pic>
      <p:sp>
        <p:nvSpPr>
          <p:cNvPr id="4" name="ZoneTexte 3"/>
          <p:cNvSpPr txBox="1"/>
          <p:nvPr/>
        </p:nvSpPr>
        <p:spPr>
          <a:xfrm>
            <a:off x="336244" y="824787"/>
            <a:ext cx="5797177" cy="1477328"/>
          </a:xfrm>
          <a:prstGeom prst="rect">
            <a:avLst/>
          </a:prstGeom>
          <a:noFill/>
        </p:spPr>
        <p:txBody>
          <a:bodyPr wrap="square" rtlCol="0">
            <a:spAutoFit/>
          </a:bodyPr>
          <a:lstStyle/>
          <a:p>
            <a:r>
              <a:rPr lang="en-GB" dirty="0"/>
              <a:t>Gas recycling is necessary to reduce cost : </a:t>
            </a:r>
          </a:p>
          <a:p>
            <a:r>
              <a:rPr lang="en-GB" dirty="0"/>
              <a:t>-Goal: reduce the gas consumption to reduce the cost.</a:t>
            </a:r>
          </a:p>
          <a:p>
            <a:r>
              <a:rPr lang="en-GB" dirty="0"/>
              <a:t> -Gas renewal  of 5-10% rather than 100%</a:t>
            </a:r>
          </a:p>
          <a:p>
            <a:r>
              <a:rPr lang="en-GB" dirty="0"/>
              <a:t>-Conceived by the CERN gas group  </a:t>
            </a:r>
          </a:p>
          <a:p>
            <a:endParaRPr lang="en-GB" dirty="0"/>
          </a:p>
        </p:txBody>
      </p:sp>
      <p:pic>
        <p:nvPicPr>
          <p:cNvPr id="5" name="Image 4" descr="20160307_0851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18474" y="2760757"/>
            <a:ext cx="5190565" cy="2509370"/>
          </a:xfrm>
          <a:prstGeom prst="rect">
            <a:avLst/>
          </a:prstGeom>
        </p:spPr>
      </p:pic>
      <p:sp>
        <p:nvSpPr>
          <p:cNvPr id="6" name="Rectangle 3"/>
          <p:cNvSpPr>
            <a:spLocks noChangeArrowheads="1"/>
          </p:cNvSpPr>
          <p:nvPr/>
        </p:nvSpPr>
        <p:spPr bwMode="auto">
          <a:xfrm>
            <a:off x="160719" y="152400"/>
            <a:ext cx="1720184" cy="5334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tyle>
          <a:lnRef idx="1">
            <a:schemeClr val="accent3"/>
          </a:lnRef>
          <a:fillRef idx="2">
            <a:schemeClr val="accent3"/>
          </a:fillRef>
          <a:effectRef idx="1">
            <a:schemeClr val="accent3"/>
          </a:effectRef>
          <a:fontRef idx="minor">
            <a:schemeClr val="dk1"/>
          </a:fontRef>
        </p:style>
        <p:txBody>
          <a:bodyPr lIns="90000" tIns="46800" rIns="90000" bIns="46800" anchor="ctr"/>
          <a:lstStyle/>
          <a:p>
            <a:pPr algn="ctr" eaLnBrk="1" hangingPunct="1">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2000" dirty="0">
                <a:solidFill>
                  <a:srgbClr val="000000"/>
                </a:solidFill>
              </a:rPr>
              <a:t>Gas system</a:t>
            </a:r>
          </a:p>
        </p:txBody>
      </p:sp>
    </p:spTree>
    <p:extLst>
      <p:ext uri="{BB962C8B-B14F-4D97-AF65-F5344CB8AC3E}">
        <p14:creationId xmlns:p14="http://schemas.microsoft.com/office/powerpoint/2010/main" val="2445715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 22" descr="Capture d’écran 2017-05-20 à 13.41.01.png"/>
          <p:cNvPicPr>
            <a:picLocks noChangeAspect="1"/>
          </p:cNvPicPr>
          <p:nvPr/>
        </p:nvPicPr>
        <p:blipFill>
          <a:blip r:embed="rId3"/>
          <a:stretch>
            <a:fillRect/>
          </a:stretch>
        </p:blipFill>
        <p:spPr>
          <a:xfrm>
            <a:off x="0" y="0"/>
            <a:ext cx="9144000" cy="7200257"/>
          </a:xfrm>
          <a:prstGeom prst="rect">
            <a:avLst/>
          </a:prstGeom>
        </p:spPr>
      </p:pic>
      <p:sp>
        <p:nvSpPr>
          <p:cNvPr id="2" name="ZoneTexte 1">
            <a:extLst>
              <a:ext uri="{FF2B5EF4-FFF2-40B4-BE49-F238E27FC236}">
                <a16:creationId xmlns:a16="http://schemas.microsoft.com/office/drawing/2014/main" id="{9ED89C1A-74CA-174A-8B97-9DB865292F62}"/>
              </a:ext>
            </a:extLst>
          </p:cNvPr>
          <p:cNvSpPr txBox="1"/>
          <p:nvPr/>
        </p:nvSpPr>
        <p:spPr>
          <a:xfrm>
            <a:off x="1839558" y="893741"/>
            <a:ext cx="5066852" cy="6463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solidFill>
                  <a:schemeClr val="tx1"/>
                </a:solidFill>
              </a:rPr>
              <a:t>SDHCAL prototype was exposed to beam particles</a:t>
            </a:r>
          </a:p>
          <a:p>
            <a:pPr algn="ctr"/>
            <a:r>
              <a:rPr lang="en-US" dirty="0">
                <a:solidFill>
                  <a:schemeClr val="tx1"/>
                </a:solidFill>
              </a:rPr>
              <a:t>at CERN PS, SPS in 2012, 2015, 2017,2018 and 2022</a:t>
            </a:r>
          </a:p>
        </p:txBody>
      </p:sp>
      <p:pic>
        <p:nvPicPr>
          <p:cNvPr id="8" name="Image 7">
            <a:extLst>
              <a:ext uri="{FF2B5EF4-FFF2-40B4-BE49-F238E27FC236}">
                <a16:creationId xmlns:a16="http://schemas.microsoft.com/office/drawing/2014/main" id="{EBC43C8A-97BF-615E-AEE5-0AC897536C96}"/>
              </a:ext>
            </a:extLst>
          </p:cNvPr>
          <p:cNvPicPr>
            <a:picLocks noChangeAspect="1"/>
          </p:cNvPicPr>
          <p:nvPr/>
        </p:nvPicPr>
        <p:blipFill>
          <a:blip r:embed="rId4"/>
          <a:stretch>
            <a:fillRect/>
          </a:stretch>
        </p:blipFill>
        <p:spPr>
          <a:xfrm>
            <a:off x="230927" y="2069847"/>
            <a:ext cx="2893273" cy="3356604"/>
          </a:xfrm>
          <a:prstGeom prst="rect">
            <a:avLst/>
          </a:prstGeom>
        </p:spPr>
      </p:pic>
      <p:pic>
        <p:nvPicPr>
          <p:cNvPr id="9" name="Image 8">
            <a:extLst>
              <a:ext uri="{FF2B5EF4-FFF2-40B4-BE49-F238E27FC236}">
                <a16:creationId xmlns:a16="http://schemas.microsoft.com/office/drawing/2014/main" id="{73691F4A-D684-0B9F-FD97-CC4635C6BA61}"/>
              </a:ext>
            </a:extLst>
          </p:cNvPr>
          <p:cNvPicPr>
            <a:picLocks noChangeAspect="1"/>
          </p:cNvPicPr>
          <p:nvPr/>
        </p:nvPicPr>
        <p:blipFill>
          <a:blip r:embed="rId5"/>
          <a:stretch>
            <a:fillRect/>
          </a:stretch>
        </p:blipFill>
        <p:spPr>
          <a:xfrm>
            <a:off x="3364406" y="2078673"/>
            <a:ext cx="2769694" cy="3347778"/>
          </a:xfrm>
          <a:prstGeom prst="rect">
            <a:avLst/>
          </a:prstGeom>
        </p:spPr>
      </p:pic>
      <p:pic>
        <p:nvPicPr>
          <p:cNvPr id="4" name="Image 3">
            <a:extLst>
              <a:ext uri="{FF2B5EF4-FFF2-40B4-BE49-F238E27FC236}">
                <a16:creationId xmlns:a16="http://schemas.microsoft.com/office/drawing/2014/main" id="{4BB797F9-D04F-1F11-24F1-994EAF67870A}"/>
              </a:ext>
            </a:extLst>
          </p:cNvPr>
          <p:cNvPicPr>
            <a:picLocks noChangeAspect="1"/>
          </p:cNvPicPr>
          <p:nvPr/>
        </p:nvPicPr>
        <p:blipFill>
          <a:blip r:embed="rId6"/>
          <a:stretch>
            <a:fillRect/>
          </a:stretch>
        </p:blipFill>
        <p:spPr>
          <a:xfrm>
            <a:off x="6374306" y="2107290"/>
            <a:ext cx="2641264" cy="3365977"/>
          </a:xfrm>
          <a:prstGeom prst="rect">
            <a:avLst/>
          </a:prstGeom>
        </p:spPr>
      </p:pic>
    </p:spTree>
    <p:extLst>
      <p:ext uri="{BB962C8B-B14F-4D97-AF65-F5344CB8AC3E}">
        <p14:creationId xmlns:p14="http://schemas.microsoft.com/office/powerpoint/2010/main" val="3510603038"/>
      </p:ext>
    </p:extLst>
  </p:cSld>
  <p:clrMapOvr>
    <a:masterClrMapping/>
  </p:clrMapOvr>
  <p:transition spd="med" advTm="54613"/>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6E54BF4-8488-5F4E-BB59-4508BC874DE3}"/>
              </a:ext>
            </a:extLst>
          </p:cNvPr>
          <p:cNvSpPr txBox="1"/>
          <p:nvPr/>
        </p:nvSpPr>
        <p:spPr>
          <a:xfrm>
            <a:off x="1425654" y="226480"/>
            <a:ext cx="6041205"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solidFill>
                  <a:srgbClr val="FF0000"/>
                </a:solidFill>
              </a:rPr>
              <a:t>Energy reconstruction</a:t>
            </a:r>
          </a:p>
        </p:txBody>
      </p:sp>
      <p:sp>
        <p:nvSpPr>
          <p:cNvPr id="9" name="CuadroTexto 8">
            <a:extLst>
              <a:ext uri="{FF2B5EF4-FFF2-40B4-BE49-F238E27FC236}">
                <a16:creationId xmlns:a16="http://schemas.microsoft.com/office/drawing/2014/main" id="{79A79E70-A199-2443-84F0-578E0376755A}"/>
              </a:ext>
            </a:extLst>
          </p:cNvPr>
          <p:cNvSpPr txBox="1"/>
          <p:nvPr/>
        </p:nvSpPr>
        <p:spPr>
          <a:xfrm>
            <a:off x="218509" y="1027064"/>
            <a:ext cx="3196260" cy="307777"/>
          </a:xfrm>
          <a:prstGeom prst="rect">
            <a:avLst/>
          </a:prstGeom>
          <a:solidFill>
            <a:schemeClr val="bg1">
              <a:lumMod val="95000"/>
            </a:schemeClr>
          </a:solidFill>
          <a:ln w="38100">
            <a:solidFill>
              <a:schemeClr val="bg1">
                <a:lumMod val="50000"/>
              </a:schemeClr>
            </a:solidFill>
          </a:ln>
        </p:spPr>
        <p:txBody>
          <a:bodyPr wrap="none" rtlCol="0">
            <a:spAutoFit/>
          </a:bodyPr>
          <a:lstStyle/>
          <a:p>
            <a:r>
              <a:rPr lang="en-US" sz="1400" b="1" dirty="0" err="1">
                <a:solidFill>
                  <a:srgbClr val="FF0000"/>
                </a:solidFill>
              </a:rPr>
              <a:t>E</a:t>
            </a:r>
            <a:r>
              <a:rPr lang="en-US" sz="1400" b="1" baseline="-25000" dirty="0" err="1">
                <a:solidFill>
                  <a:srgbClr val="FF0000"/>
                </a:solidFill>
              </a:rPr>
              <a:t>rec</a:t>
            </a:r>
            <a:r>
              <a:rPr lang="en-US" sz="1400" b="1" baseline="-25000" dirty="0">
                <a:solidFill>
                  <a:srgbClr val="FF0000"/>
                </a:solidFill>
              </a:rPr>
              <a:t>  = </a:t>
            </a:r>
            <a:r>
              <a:rPr lang="en-US" sz="1400" b="1" dirty="0">
                <a:solidFill>
                  <a:srgbClr val="FF0000"/>
                </a:solidFill>
                <a:latin typeface="Apple Symbols"/>
                <a:cs typeface="Apple Symbols"/>
              </a:rPr>
              <a:t> </a:t>
            </a:r>
            <a:r>
              <a:rPr lang="en-US" sz="1400" b="1" dirty="0">
                <a:solidFill>
                  <a:schemeClr val="accent1">
                    <a:lumMod val="50000"/>
                  </a:schemeClr>
                </a:solidFill>
                <a:latin typeface="Apple Symbols"/>
                <a:cs typeface="Apple Symbols"/>
              </a:rPr>
              <a:t> </a:t>
            </a:r>
            <a:r>
              <a:rPr lang="en-US" sz="1400" b="1" dirty="0">
                <a:solidFill>
                  <a:srgbClr val="00B050"/>
                </a:solidFill>
                <a:latin typeface="Apple Symbols"/>
                <a:cs typeface="Apple Symbols"/>
              </a:rPr>
              <a:t>α</a:t>
            </a:r>
            <a:r>
              <a:rPr lang="en-US" sz="1400" b="1" dirty="0">
                <a:solidFill>
                  <a:schemeClr val="accent1">
                    <a:lumMod val="50000"/>
                  </a:schemeClr>
                </a:solidFill>
                <a:latin typeface="Apple Symbols"/>
                <a:cs typeface="Apple Symbols"/>
              </a:rPr>
              <a:t> </a:t>
            </a:r>
            <a:r>
              <a:rPr lang="en-US" sz="1400" b="1" dirty="0">
                <a:solidFill>
                  <a:schemeClr val="tx1">
                    <a:lumMod val="95000"/>
                    <a:lumOff val="5000"/>
                  </a:schemeClr>
                </a:solidFill>
                <a:latin typeface="Apple Symbols"/>
                <a:cs typeface="Apple Symbols"/>
              </a:rPr>
              <a:t>(</a:t>
            </a:r>
            <a:r>
              <a:rPr lang="en-US" sz="1400" b="1" dirty="0" err="1">
                <a:solidFill>
                  <a:schemeClr val="tx1">
                    <a:lumMod val="95000"/>
                    <a:lumOff val="5000"/>
                  </a:schemeClr>
                </a:solidFill>
                <a:latin typeface="Apple Symbols"/>
                <a:cs typeface="Apple Symbols"/>
              </a:rPr>
              <a:t>N</a:t>
            </a:r>
            <a:r>
              <a:rPr lang="en-US" sz="1400" b="1" baseline="-25000" dirty="0" err="1">
                <a:solidFill>
                  <a:schemeClr val="tx1">
                    <a:lumMod val="95000"/>
                    <a:lumOff val="5000"/>
                  </a:schemeClr>
                </a:solidFill>
                <a:latin typeface="Apple Symbols"/>
                <a:cs typeface="Apple Symbols"/>
              </a:rPr>
              <a:t>tot</a:t>
            </a:r>
            <a:r>
              <a:rPr lang="en-US" sz="1400" b="1" dirty="0">
                <a:solidFill>
                  <a:schemeClr val="tx1">
                    <a:lumMod val="95000"/>
                    <a:lumOff val="5000"/>
                  </a:schemeClr>
                </a:solidFill>
              </a:rPr>
              <a:t>) </a:t>
            </a:r>
            <a:r>
              <a:rPr lang="en-US" sz="1400" b="1" dirty="0">
                <a:solidFill>
                  <a:srgbClr val="92D050"/>
                </a:solidFill>
              </a:rPr>
              <a:t>N</a:t>
            </a:r>
            <a:r>
              <a:rPr lang="en-US" sz="1400" b="1" baseline="-25000" dirty="0">
                <a:solidFill>
                  <a:srgbClr val="92D050"/>
                </a:solidFill>
              </a:rPr>
              <a:t>1</a:t>
            </a:r>
            <a:r>
              <a:rPr lang="en-US" sz="1400" b="1" dirty="0">
                <a:solidFill>
                  <a:srgbClr val="FF0000"/>
                </a:solidFill>
              </a:rPr>
              <a:t> + </a:t>
            </a:r>
            <a:r>
              <a:rPr lang="en-US" sz="1400" b="1" dirty="0">
                <a:solidFill>
                  <a:srgbClr val="0000FF"/>
                </a:solidFill>
              </a:rPr>
              <a:t>β</a:t>
            </a:r>
            <a:r>
              <a:rPr lang="en-US" sz="1400" b="1" dirty="0">
                <a:solidFill>
                  <a:srgbClr val="C00000"/>
                </a:solidFill>
              </a:rPr>
              <a:t> </a:t>
            </a:r>
            <a:r>
              <a:rPr lang="en-US" sz="1400" b="1" dirty="0">
                <a:solidFill>
                  <a:schemeClr val="tx1">
                    <a:lumMod val="95000"/>
                    <a:lumOff val="5000"/>
                  </a:schemeClr>
                </a:solidFill>
              </a:rPr>
              <a:t>(</a:t>
            </a:r>
            <a:r>
              <a:rPr lang="en-US" sz="1400" b="1" dirty="0" err="1">
                <a:solidFill>
                  <a:schemeClr val="tx1">
                    <a:lumMod val="95000"/>
                    <a:lumOff val="5000"/>
                  </a:schemeClr>
                </a:solidFill>
              </a:rPr>
              <a:t>N</a:t>
            </a:r>
            <a:r>
              <a:rPr lang="en-US" sz="1400" b="1" baseline="-25000" dirty="0" err="1">
                <a:solidFill>
                  <a:schemeClr val="tx1">
                    <a:lumMod val="95000"/>
                    <a:lumOff val="5000"/>
                  </a:schemeClr>
                </a:solidFill>
              </a:rPr>
              <a:t>tot</a:t>
            </a:r>
            <a:r>
              <a:rPr lang="en-US" sz="1400" b="1" dirty="0">
                <a:solidFill>
                  <a:schemeClr val="tx1">
                    <a:lumMod val="95000"/>
                    <a:lumOff val="5000"/>
                  </a:schemeClr>
                </a:solidFill>
              </a:rPr>
              <a:t>) </a:t>
            </a:r>
            <a:r>
              <a:rPr lang="en-US" sz="1400" b="1" dirty="0">
                <a:solidFill>
                  <a:srgbClr val="00B0F0"/>
                </a:solidFill>
              </a:rPr>
              <a:t>N</a:t>
            </a:r>
            <a:r>
              <a:rPr lang="en-US" sz="1400" b="1" baseline="-25000" dirty="0">
                <a:solidFill>
                  <a:srgbClr val="00B0F0"/>
                </a:solidFill>
              </a:rPr>
              <a:t>2</a:t>
            </a:r>
            <a:r>
              <a:rPr lang="en-US" sz="1400" b="1" dirty="0">
                <a:solidFill>
                  <a:srgbClr val="FF0000"/>
                </a:solidFill>
              </a:rPr>
              <a:t> + γ</a:t>
            </a:r>
            <a:r>
              <a:rPr lang="en-US" sz="1400" b="1" dirty="0">
                <a:solidFill>
                  <a:srgbClr val="FF3399"/>
                </a:solidFill>
              </a:rPr>
              <a:t> </a:t>
            </a:r>
            <a:r>
              <a:rPr lang="en-US" sz="1400" b="1" dirty="0">
                <a:solidFill>
                  <a:schemeClr val="tx1">
                    <a:lumMod val="95000"/>
                    <a:lumOff val="5000"/>
                  </a:schemeClr>
                </a:solidFill>
              </a:rPr>
              <a:t>(</a:t>
            </a:r>
            <a:r>
              <a:rPr lang="en-US" sz="1400" b="1" dirty="0" err="1">
                <a:solidFill>
                  <a:schemeClr val="tx1">
                    <a:lumMod val="95000"/>
                    <a:lumOff val="5000"/>
                  </a:schemeClr>
                </a:solidFill>
              </a:rPr>
              <a:t>N</a:t>
            </a:r>
            <a:r>
              <a:rPr lang="en-US" sz="1400" b="1" baseline="-25000" dirty="0" err="1">
                <a:solidFill>
                  <a:schemeClr val="tx1">
                    <a:lumMod val="95000"/>
                    <a:lumOff val="5000"/>
                  </a:schemeClr>
                </a:solidFill>
              </a:rPr>
              <a:t>tot</a:t>
            </a:r>
            <a:r>
              <a:rPr lang="en-US" sz="1400" b="1" dirty="0">
                <a:solidFill>
                  <a:schemeClr val="tx1">
                    <a:lumMod val="95000"/>
                    <a:lumOff val="5000"/>
                  </a:schemeClr>
                </a:solidFill>
              </a:rPr>
              <a:t>) </a:t>
            </a:r>
            <a:r>
              <a:rPr lang="en-US" sz="1400" b="1" dirty="0">
                <a:solidFill>
                  <a:srgbClr val="C00000"/>
                </a:solidFill>
              </a:rPr>
              <a:t>N</a:t>
            </a:r>
            <a:r>
              <a:rPr lang="en-US" sz="1400" b="1" baseline="-25000" dirty="0">
                <a:solidFill>
                  <a:srgbClr val="C00000"/>
                </a:solidFill>
              </a:rPr>
              <a:t>3</a:t>
            </a:r>
            <a:r>
              <a:rPr lang="en-US" sz="1400" b="1" baseline="-25000" dirty="0">
                <a:solidFill>
                  <a:srgbClr val="FF0000"/>
                </a:solidFill>
              </a:rPr>
              <a:t> </a:t>
            </a:r>
            <a:endParaRPr lang="en-US" sz="1400" b="1" dirty="0">
              <a:solidFill>
                <a:srgbClr val="FF0000"/>
              </a:solidFill>
            </a:endParaRPr>
          </a:p>
        </p:txBody>
      </p:sp>
      <p:sp>
        <p:nvSpPr>
          <p:cNvPr id="10" name="CuadroTexto 9">
            <a:extLst>
              <a:ext uri="{FF2B5EF4-FFF2-40B4-BE49-F238E27FC236}">
                <a16:creationId xmlns:a16="http://schemas.microsoft.com/office/drawing/2014/main" id="{851669BE-7FA3-2944-A6DB-4AF6A9980C7E}"/>
              </a:ext>
            </a:extLst>
          </p:cNvPr>
          <p:cNvSpPr txBox="1"/>
          <p:nvPr/>
        </p:nvSpPr>
        <p:spPr>
          <a:xfrm>
            <a:off x="2884631" y="1424885"/>
            <a:ext cx="1236236" cy="261610"/>
          </a:xfrm>
          <a:prstGeom prst="rect">
            <a:avLst/>
          </a:prstGeom>
          <a:noFill/>
        </p:spPr>
        <p:txBody>
          <a:bodyPr wrap="none" rtlCol="0">
            <a:spAutoFit/>
          </a:bodyPr>
          <a:lstStyle/>
          <a:p>
            <a:r>
              <a:rPr lang="en-US" sz="1100" b="1" dirty="0" err="1">
                <a:solidFill>
                  <a:schemeClr val="tx1">
                    <a:lumMod val="95000"/>
                    <a:lumOff val="5000"/>
                  </a:schemeClr>
                </a:solidFill>
                <a:latin typeface="Apple Symbols"/>
                <a:cs typeface="Apple Symbols"/>
              </a:rPr>
              <a:t>N</a:t>
            </a:r>
            <a:r>
              <a:rPr lang="en-US" sz="1100" b="1" baseline="-25000" dirty="0" err="1">
                <a:solidFill>
                  <a:schemeClr val="tx1">
                    <a:lumMod val="95000"/>
                    <a:lumOff val="5000"/>
                  </a:schemeClr>
                </a:solidFill>
                <a:latin typeface="Apple Symbols"/>
                <a:cs typeface="Apple Symbols"/>
              </a:rPr>
              <a:t>tot</a:t>
            </a:r>
            <a:r>
              <a:rPr lang="en-US" sz="1100" b="1" baseline="-25000" dirty="0">
                <a:solidFill>
                  <a:schemeClr val="tx1">
                    <a:lumMod val="95000"/>
                    <a:lumOff val="5000"/>
                  </a:schemeClr>
                </a:solidFill>
                <a:latin typeface="Apple Symbols"/>
                <a:cs typeface="Apple Symbols"/>
              </a:rPr>
              <a:t> </a:t>
            </a:r>
            <a:r>
              <a:rPr lang="en-US" sz="1100" b="1" dirty="0">
                <a:solidFill>
                  <a:schemeClr val="tx1">
                    <a:lumMod val="95000"/>
                    <a:lumOff val="5000"/>
                  </a:schemeClr>
                </a:solidFill>
              </a:rPr>
              <a:t>= </a:t>
            </a:r>
            <a:r>
              <a:rPr lang="en-US" sz="1100" b="1" dirty="0">
                <a:solidFill>
                  <a:srgbClr val="92D050"/>
                </a:solidFill>
              </a:rPr>
              <a:t>N</a:t>
            </a:r>
            <a:r>
              <a:rPr lang="en-US" sz="1100" b="1" baseline="-25000" dirty="0">
                <a:solidFill>
                  <a:srgbClr val="92D050"/>
                </a:solidFill>
              </a:rPr>
              <a:t>1</a:t>
            </a:r>
            <a:r>
              <a:rPr lang="en-US" sz="1100" b="1" dirty="0">
                <a:solidFill>
                  <a:srgbClr val="FF0000"/>
                </a:solidFill>
              </a:rPr>
              <a:t> +  </a:t>
            </a:r>
            <a:r>
              <a:rPr lang="en-US" sz="1100" b="1" dirty="0">
                <a:solidFill>
                  <a:srgbClr val="00B0F0"/>
                </a:solidFill>
              </a:rPr>
              <a:t>N</a:t>
            </a:r>
            <a:r>
              <a:rPr lang="en-US" sz="1100" b="1" baseline="-25000" dirty="0">
                <a:solidFill>
                  <a:srgbClr val="00B0F0"/>
                </a:solidFill>
              </a:rPr>
              <a:t>2</a:t>
            </a:r>
            <a:r>
              <a:rPr lang="en-US" sz="1100" b="1" dirty="0">
                <a:solidFill>
                  <a:srgbClr val="FF0000"/>
                </a:solidFill>
              </a:rPr>
              <a:t> + </a:t>
            </a:r>
            <a:r>
              <a:rPr lang="en-US" sz="1100" b="1" dirty="0">
                <a:solidFill>
                  <a:srgbClr val="C00000"/>
                </a:solidFill>
              </a:rPr>
              <a:t>N</a:t>
            </a:r>
            <a:r>
              <a:rPr lang="en-US" sz="1100" b="1" baseline="-25000" dirty="0">
                <a:solidFill>
                  <a:srgbClr val="C00000"/>
                </a:solidFill>
              </a:rPr>
              <a:t>3 </a:t>
            </a:r>
            <a:endParaRPr lang="en-US" sz="1100" b="1" dirty="0">
              <a:solidFill>
                <a:srgbClr val="C00000"/>
              </a:solidFill>
            </a:endParaRPr>
          </a:p>
        </p:txBody>
      </p:sp>
      <p:sp>
        <p:nvSpPr>
          <p:cNvPr id="11" name="CuadroTexto 10">
            <a:extLst>
              <a:ext uri="{FF2B5EF4-FFF2-40B4-BE49-F238E27FC236}">
                <a16:creationId xmlns:a16="http://schemas.microsoft.com/office/drawing/2014/main" id="{9FDC9844-B61C-E142-9006-88C66FB21BF2}"/>
              </a:ext>
            </a:extLst>
          </p:cNvPr>
          <p:cNvSpPr txBox="1"/>
          <p:nvPr/>
        </p:nvSpPr>
        <p:spPr>
          <a:xfrm>
            <a:off x="286713" y="1427031"/>
            <a:ext cx="2757701" cy="523220"/>
          </a:xfrm>
          <a:prstGeom prst="rect">
            <a:avLst/>
          </a:prstGeom>
          <a:noFill/>
        </p:spPr>
        <p:txBody>
          <a:bodyPr wrap="square" rtlCol="0">
            <a:spAutoFit/>
          </a:bodyPr>
          <a:lstStyle/>
          <a:p>
            <a:r>
              <a:rPr lang="en-US" sz="1400" dirty="0">
                <a:solidFill>
                  <a:srgbClr val="00B050"/>
                </a:solidFill>
                <a:latin typeface="Apple Symbols"/>
                <a:cs typeface="Apple Symbols"/>
              </a:rPr>
              <a:t>α</a:t>
            </a:r>
            <a:r>
              <a:rPr lang="en-US" sz="1400" dirty="0">
                <a:solidFill>
                  <a:schemeClr val="accent1">
                    <a:lumMod val="50000"/>
                  </a:schemeClr>
                </a:solidFill>
                <a:latin typeface="Apple Symbols"/>
                <a:cs typeface="Apple Symbols"/>
              </a:rPr>
              <a:t> </a:t>
            </a:r>
            <a:r>
              <a:rPr lang="en-US" sz="1400" dirty="0">
                <a:solidFill>
                  <a:schemeClr val="tx1">
                    <a:lumMod val="95000"/>
                    <a:lumOff val="5000"/>
                  </a:schemeClr>
                </a:solidFill>
                <a:latin typeface="Apple Symbols"/>
                <a:cs typeface="Apple Symbols"/>
              </a:rPr>
              <a:t>, </a:t>
            </a:r>
            <a:r>
              <a:rPr lang="en-US" sz="1400" dirty="0">
                <a:solidFill>
                  <a:srgbClr val="0000FF"/>
                </a:solidFill>
              </a:rPr>
              <a:t>β </a:t>
            </a:r>
            <a:r>
              <a:rPr lang="en-US" sz="1400" dirty="0">
                <a:solidFill>
                  <a:schemeClr val="tx1">
                    <a:lumMod val="95000"/>
                    <a:lumOff val="5000"/>
                  </a:schemeClr>
                </a:solidFill>
              </a:rPr>
              <a:t>, </a:t>
            </a:r>
            <a:r>
              <a:rPr lang="en-US" sz="1400" dirty="0">
                <a:solidFill>
                  <a:srgbClr val="FF0000"/>
                </a:solidFill>
              </a:rPr>
              <a:t>γ</a:t>
            </a:r>
            <a:r>
              <a:rPr lang="en-US" sz="1400" dirty="0">
                <a:solidFill>
                  <a:srgbClr val="FF3399"/>
                </a:solidFill>
              </a:rPr>
              <a:t> </a:t>
            </a:r>
            <a:r>
              <a:rPr lang="en-US" sz="1400" dirty="0">
                <a:solidFill>
                  <a:schemeClr val="tx1">
                    <a:lumMod val="95000"/>
                    <a:lumOff val="5000"/>
                  </a:schemeClr>
                </a:solidFill>
              </a:rPr>
              <a:t>are </a:t>
            </a:r>
            <a:r>
              <a:rPr lang="en-US" sz="1400" b="1" dirty="0">
                <a:solidFill>
                  <a:schemeClr val="tx1">
                    <a:lumMod val="95000"/>
                    <a:lumOff val="5000"/>
                  </a:schemeClr>
                </a:solidFill>
              </a:rPr>
              <a:t>quadratic functions </a:t>
            </a:r>
            <a:r>
              <a:rPr lang="en-US" sz="1400" dirty="0">
                <a:solidFill>
                  <a:schemeClr val="tx1">
                    <a:lumMod val="95000"/>
                    <a:lumOff val="5000"/>
                  </a:schemeClr>
                </a:solidFill>
              </a:rPr>
              <a:t>of </a:t>
            </a:r>
            <a:endParaRPr lang="en-US" sz="1400" b="1" dirty="0">
              <a:solidFill>
                <a:schemeClr val="tx1">
                  <a:lumMod val="95000"/>
                  <a:lumOff val="5000"/>
                </a:schemeClr>
              </a:solidFill>
            </a:endParaRPr>
          </a:p>
          <a:p>
            <a:r>
              <a:rPr lang="en-US" sz="1400" dirty="0">
                <a:solidFill>
                  <a:schemeClr val="tx1">
                    <a:lumMod val="95000"/>
                    <a:lumOff val="5000"/>
                  </a:schemeClr>
                </a:solidFill>
              </a:rPr>
              <a:t>They are computed by minimizing</a:t>
            </a:r>
            <a:r>
              <a:rPr lang="en-US" sz="1400" dirty="0"/>
              <a:t> :</a:t>
            </a:r>
          </a:p>
        </p:txBody>
      </p:sp>
      <p:sp>
        <p:nvSpPr>
          <p:cNvPr id="12" name="CuadroTexto 11">
            <a:extLst>
              <a:ext uri="{FF2B5EF4-FFF2-40B4-BE49-F238E27FC236}">
                <a16:creationId xmlns:a16="http://schemas.microsoft.com/office/drawing/2014/main" id="{2E0411F7-0FA0-E644-A987-C15DECAAA1F0}"/>
              </a:ext>
            </a:extLst>
          </p:cNvPr>
          <p:cNvSpPr txBox="1"/>
          <p:nvPr/>
        </p:nvSpPr>
        <p:spPr>
          <a:xfrm>
            <a:off x="286713" y="2244011"/>
            <a:ext cx="1741439" cy="307777"/>
          </a:xfrm>
          <a:prstGeom prst="rect">
            <a:avLst/>
          </a:prstGeom>
          <a:solidFill>
            <a:schemeClr val="bg1">
              <a:lumMod val="95000"/>
            </a:schemeClr>
          </a:solidFill>
          <a:ln w="28575">
            <a:solidFill>
              <a:schemeClr val="accent2">
                <a:lumMod val="75000"/>
              </a:schemeClr>
            </a:solidFill>
          </a:ln>
        </p:spPr>
        <p:txBody>
          <a:bodyPr wrap="none" rtlCol="0">
            <a:spAutoFit/>
          </a:bodyPr>
          <a:lstStyle/>
          <a:p>
            <a:r>
              <a:rPr lang="en-US" sz="1400" b="1" dirty="0"/>
              <a:t>χ</a:t>
            </a:r>
            <a:r>
              <a:rPr lang="en-US" sz="1400" b="1" baseline="30000" dirty="0"/>
              <a:t>2</a:t>
            </a:r>
            <a:r>
              <a:rPr lang="en-US" sz="1400" b="1" dirty="0"/>
              <a:t>= (</a:t>
            </a:r>
            <a:r>
              <a:rPr lang="en-US" sz="1400" b="1" dirty="0" err="1"/>
              <a:t>E</a:t>
            </a:r>
            <a:r>
              <a:rPr lang="en-US" sz="1400" b="1" baseline="-25000" dirty="0" err="1"/>
              <a:t>beam</a:t>
            </a:r>
            <a:r>
              <a:rPr lang="en-US" sz="1400" b="1" dirty="0" err="1"/>
              <a:t>-E</a:t>
            </a:r>
            <a:r>
              <a:rPr lang="en-US" sz="1400" b="1" baseline="-25000" dirty="0" err="1"/>
              <a:t>rec</a:t>
            </a:r>
            <a:r>
              <a:rPr lang="en-US" sz="1400" b="1" dirty="0"/>
              <a:t>)</a:t>
            </a:r>
            <a:r>
              <a:rPr lang="en-US" sz="1400" b="1" baseline="30000" dirty="0"/>
              <a:t>2</a:t>
            </a:r>
            <a:r>
              <a:rPr lang="en-US" sz="1400" b="1" dirty="0"/>
              <a:t>/</a:t>
            </a:r>
            <a:r>
              <a:rPr lang="en-US" sz="1400" b="1" dirty="0" err="1"/>
              <a:t>E</a:t>
            </a:r>
            <a:r>
              <a:rPr lang="en-US" sz="1400" b="1" baseline="-25000" dirty="0" err="1"/>
              <a:t>beam</a:t>
            </a:r>
            <a:endParaRPr lang="en-US" sz="1400" b="1" baseline="-25000" dirty="0"/>
          </a:p>
        </p:txBody>
      </p:sp>
      <p:sp>
        <p:nvSpPr>
          <p:cNvPr id="13" name="CuadroTexto 12">
            <a:extLst>
              <a:ext uri="{FF2B5EF4-FFF2-40B4-BE49-F238E27FC236}">
                <a16:creationId xmlns:a16="http://schemas.microsoft.com/office/drawing/2014/main" id="{C565CF04-1832-A14E-9702-EEFCE38C2A4C}"/>
              </a:ext>
            </a:extLst>
          </p:cNvPr>
          <p:cNvSpPr txBox="1"/>
          <p:nvPr/>
        </p:nvSpPr>
        <p:spPr>
          <a:xfrm>
            <a:off x="4033887" y="739907"/>
            <a:ext cx="4883068" cy="738664"/>
          </a:xfrm>
          <a:prstGeom prst="rect">
            <a:avLst/>
          </a:prstGeom>
          <a:noFill/>
        </p:spPr>
        <p:txBody>
          <a:bodyPr wrap="none" rtlCol="0">
            <a:spAutoFit/>
          </a:bodyPr>
          <a:lstStyle/>
          <a:p>
            <a:r>
              <a:rPr lang="en-US" sz="1400" b="1" dirty="0">
                <a:solidFill>
                  <a:srgbClr val="92D050"/>
                </a:solidFill>
              </a:rPr>
              <a:t>N</a:t>
            </a:r>
            <a:r>
              <a:rPr lang="en-US" sz="1400" b="1" baseline="-25000" dirty="0">
                <a:solidFill>
                  <a:srgbClr val="92D050"/>
                </a:solidFill>
              </a:rPr>
              <a:t>1</a:t>
            </a:r>
            <a:r>
              <a:rPr lang="en-US" sz="1400" dirty="0"/>
              <a:t>= Nb. of pads with </a:t>
            </a:r>
            <a:r>
              <a:rPr lang="en-US" sz="1400" b="1" dirty="0">
                <a:solidFill>
                  <a:srgbClr val="92D050"/>
                </a:solidFill>
              </a:rPr>
              <a:t>first threshold </a:t>
            </a:r>
            <a:r>
              <a:rPr lang="en-US" sz="1400" b="1" dirty="0">
                <a:solidFill>
                  <a:schemeClr val="accent2">
                    <a:lumMod val="75000"/>
                  </a:schemeClr>
                </a:solidFill>
              </a:rPr>
              <a:t>&lt;signal</a:t>
            </a:r>
            <a:r>
              <a:rPr lang="en-US" sz="1400" dirty="0">
                <a:solidFill>
                  <a:schemeClr val="accent2">
                    <a:lumMod val="75000"/>
                  </a:schemeClr>
                </a:solidFill>
              </a:rPr>
              <a:t> </a:t>
            </a:r>
            <a:r>
              <a:rPr lang="en-US" sz="1400" b="1" dirty="0">
                <a:solidFill>
                  <a:schemeClr val="accent2">
                    <a:lumMod val="75000"/>
                  </a:schemeClr>
                </a:solidFill>
              </a:rPr>
              <a:t>&lt;</a:t>
            </a:r>
            <a:r>
              <a:rPr lang="en-US" sz="1400" dirty="0"/>
              <a:t> </a:t>
            </a:r>
            <a:r>
              <a:rPr lang="en-US" sz="1400" b="1" dirty="0">
                <a:solidFill>
                  <a:srgbClr val="0000FF"/>
                </a:solidFill>
              </a:rPr>
              <a:t>second threshold</a:t>
            </a:r>
          </a:p>
          <a:p>
            <a:r>
              <a:rPr lang="en-US" sz="1400" b="1" dirty="0">
                <a:solidFill>
                  <a:srgbClr val="00B0F0"/>
                </a:solidFill>
              </a:rPr>
              <a:t>N</a:t>
            </a:r>
            <a:r>
              <a:rPr lang="en-US" sz="1400" b="1" baseline="-25000" dirty="0">
                <a:solidFill>
                  <a:srgbClr val="00B0F0"/>
                </a:solidFill>
              </a:rPr>
              <a:t>2 </a:t>
            </a:r>
            <a:r>
              <a:rPr lang="en-US" sz="1400" dirty="0"/>
              <a:t>= Nb. of pads with </a:t>
            </a:r>
            <a:r>
              <a:rPr lang="en-US" sz="1400" b="1" dirty="0">
                <a:solidFill>
                  <a:srgbClr val="0000FF"/>
                </a:solidFill>
              </a:rPr>
              <a:t>second threshold </a:t>
            </a:r>
            <a:r>
              <a:rPr lang="en-US" sz="1400" b="1" dirty="0">
                <a:solidFill>
                  <a:schemeClr val="accent2">
                    <a:lumMod val="75000"/>
                  </a:schemeClr>
                </a:solidFill>
              </a:rPr>
              <a:t>&lt;signal</a:t>
            </a:r>
            <a:r>
              <a:rPr lang="en-US" sz="1400" dirty="0">
                <a:solidFill>
                  <a:schemeClr val="accent2">
                    <a:lumMod val="75000"/>
                  </a:schemeClr>
                </a:solidFill>
              </a:rPr>
              <a:t> </a:t>
            </a:r>
            <a:r>
              <a:rPr lang="en-US" sz="1400" b="1" dirty="0">
                <a:solidFill>
                  <a:schemeClr val="accent2">
                    <a:lumMod val="75000"/>
                  </a:schemeClr>
                </a:solidFill>
              </a:rPr>
              <a:t>&lt;</a:t>
            </a:r>
            <a:r>
              <a:rPr lang="en-US" sz="1400" b="1" dirty="0">
                <a:solidFill>
                  <a:schemeClr val="accent6">
                    <a:lumMod val="75000"/>
                  </a:schemeClr>
                </a:solidFill>
              </a:rPr>
              <a:t> </a:t>
            </a:r>
            <a:r>
              <a:rPr lang="en-US" sz="1400" b="1" dirty="0">
                <a:solidFill>
                  <a:srgbClr val="FF0000"/>
                </a:solidFill>
              </a:rPr>
              <a:t>third threshold</a:t>
            </a:r>
          </a:p>
          <a:p>
            <a:r>
              <a:rPr lang="en-US" sz="1400" b="1" dirty="0">
                <a:solidFill>
                  <a:srgbClr val="C00000"/>
                </a:solidFill>
              </a:rPr>
              <a:t>N</a:t>
            </a:r>
            <a:r>
              <a:rPr lang="en-US" sz="1400" b="1" baseline="-25000" dirty="0">
                <a:solidFill>
                  <a:srgbClr val="C00000"/>
                </a:solidFill>
              </a:rPr>
              <a:t>3</a:t>
            </a:r>
            <a:r>
              <a:rPr lang="en-US" sz="1400" b="1" baseline="-25000" dirty="0">
                <a:solidFill>
                  <a:srgbClr val="7030A0"/>
                </a:solidFill>
              </a:rPr>
              <a:t> </a:t>
            </a:r>
            <a:r>
              <a:rPr lang="en-US" sz="1400" dirty="0"/>
              <a:t>= Nb. of pads with </a:t>
            </a:r>
            <a:r>
              <a:rPr lang="en-US" sz="1400" b="1" dirty="0">
                <a:solidFill>
                  <a:schemeClr val="accent2">
                    <a:lumMod val="75000"/>
                  </a:schemeClr>
                </a:solidFill>
              </a:rPr>
              <a:t>signal&gt;</a:t>
            </a:r>
            <a:r>
              <a:rPr lang="en-US" sz="1400" dirty="0"/>
              <a:t> </a:t>
            </a:r>
            <a:r>
              <a:rPr lang="en-US" sz="1400" b="1" dirty="0">
                <a:solidFill>
                  <a:srgbClr val="FF0000"/>
                </a:solidFill>
              </a:rPr>
              <a:t>third</a:t>
            </a:r>
            <a:r>
              <a:rPr lang="en-US" sz="1400" dirty="0">
                <a:solidFill>
                  <a:srgbClr val="FF0000"/>
                </a:solidFill>
              </a:rPr>
              <a:t> </a:t>
            </a:r>
            <a:r>
              <a:rPr lang="en-US" sz="1400" b="1" dirty="0">
                <a:solidFill>
                  <a:srgbClr val="FF0000"/>
                </a:solidFill>
              </a:rPr>
              <a:t>threshold</a:t>
            </a:r>
            <a:endParaRPr lang="en-US" sz="1400" dirty="0">
              <a:solidFill>
                <a:srgbClr val="FF0000"/>
              </a:solidFill>
            </a:endParaRPr>
          </a:p>
        </p:txBody>
      </p:sp>
      <p:pic>
        <p:nvPicPr>
          <p:cNvPr id="14" name="Imagen 13">
            <a:extLst>
              <a:ext uri="{FF2B5EF4-FFF2-40B4-BE49-F238E27FC236}">
                <a16:creationId xmlns:a16="http://schemas.microsoft.com/office/drawing/2014/main" id="{0CC86586-00C1-8448-91D4-7789258BE2F2}"/>
              </a:ext>
            </a:extLst>
          </p:cNvPr>
          <p:cNvPicPr>
            <a:picLocks noChangeAspect="1"/>
          </p:cNvPicPr>
          <p:nvPr/>
        </p:nvPicPr>
        <p:blipFill>
          <a:blip r:embed="rId3"/>
          <a:stretch>
            <a:fillRect/>
          </a:stretch>
        </p:blipFill>
        <p:spPr>
          <a:xfrm>
            <a:off x="3525087" y="1686494"/>
            <a:ext cx="2505610" cy="2395193"/>
          </a:xfrm>
          <a:prstGeom prst="rect">
            <a:avLst/>
          </a:prstGeom>
        </p:spPr>
      </p:pic>
      <p:pic>
        <p:nvPicPr>
          <p:cNvPr id="15" name="Imagen 14">
            <a:extLst>
              <a:ext uri="{FF2B5EF4-FFF2-40B4-BE49-F238E27FC236}">
                <a16:creationId xmlns:a16="http://schemas.microsoft.com/office/drawing/2014/main" id="{5EA64B87-1B15-A54A-9482-BE0496155F6F}"/>
              </a:ext>
            </a:extLst>
          </p:cNvPr>
          <p:cNvPicPr>
            <a:picLocks noChangeAspect="1"/>
          </p:cNvPicPr>
          <p:nvPr/>
        </p:nvPicPr>
        <p:blipFill>
          <a:blip r:embed="rId4"/>
          <a:stretch>
            <a:fillRect/>
          </a:stretch>
        </p:blipFill>
        <p:spPr>
          <a:xfrm>
            <a:off x="6141434" y="1612935"/>
            <a:ext cx="2650850" cy="2499874"/>
          </a:xfrm>
          <a:prstGeom prst="rect">
            <a:avLst/>
          </a:prstGeom>
        </p:spPr>
      </p:pic>
      <p:pic>
        <p:nvPicPr>
          <p:cNvPr id="16" name="Imagen 15">
            <a:extLst>
              <a:ext uri="{FF2B5EF4-FFF2-40B4-BE49-F238E27FC236}">
                <a16:creationId xmlns:a16="http://schemas.microsoft.com/office/drawing/2014/main" id="{697F56DD-737C-E14B-A7CB-91AB027246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4302" y="3700806"/>
            <a:ext cx="2319084" cy="1804557"/>
          </a:xfrm>
          <a:prstGeom prst="rect">
            <a:avLst/>
          </a:prstGeom>
        </p:spPr>
      </p:pic>
      <p:sp>
        <p:nvSpPr>
          <p:cNvPr id="17" name="CuadroTexto 16">
            <a:extLst>
              <a:ext uri="{FF2B5EF4-FFF2-40B4-BE49-F238E27FC236}">
                <a16:creationId xmlns:a16="http://schemas.microsoft.com/office/drawing/2014/main" id="{937CE5C9-A04A-FC4A-A18F-BDA4973C92B4}"/>
              </a:ext>
            </a:extLst>
          </p:cNvPr>
          <p:cNvSpPr txBox="1"/>
          <p:nvPr/>
        </p:nvSpPr>
        <p:spPr>
          <a:xfrm>
            <a:off x="161215" y="3001881"/>
            <a:ext cx="3253554" cy="738664"/>
          </a:xfrm>
          <a:prstGeom prst="rect">
            <a:avLst/>
          </a:prstGeom>
          <a:noFill/>
        </p:spPr>
        <p:txBody>
          <a:bodyPr wrap="square" rtlCol="0">
            <a:spAutoFit/>
          </a:bodyPr>
          <a:lstStyle/>
          <a:p>
            <a:r>
              <a:rPr lang="en-US" sz="1200" dirty="0">
                <a:solidFill>
                  <a:srgbClr val="C00000"/>
                </a:solidFill>
              </a:rPr>
              <a:t> </a:t>
            </a:r>
            <a:r>
              <a:rPr lang="en-US" sz="1400" dirty="0"/>
              <a:t>Track segments reconstruction using 3D-Hough Transform helps to apply different treatment to the hits of these segments.</a:t>
            </a:r>
          </a:p>
        </p:txBody>
      </p:sp>
      <p:sp>
        <p:nvSpPr>
          <p:cNvPr id="18" name="ZoneTexte 17">
            <a:extLst>
              <a:ext uri="{FF2B5EF4-FFF2-40B4-BE49-F238E27FC236}">
                <a16:creationId xmlns:a16="http://schemas.microsoft.com/office/drawing/2014/main" id="{44E5132F-3584-2248-8131-B2910FB9EFDF}"/>
              </a:ext>
            </a:extLst>
          </p:cNvPr>
          <p:cNvSpPr txBox="1"/>
          <p:nvPr/>
        </p:nvSpPr>
        <p:spPr>
          <a:xfrm>
            <a:off x="6622106" y="3429000"/>
            <a:ext cx="1984043"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dirty="0">
                <a:solidFill>
                  <a:srgbClr val="FFFFFF"/>
                </a:solidFill>
                <a:hlinkClick r:id="rId6"/>
              </a:rPr>
              <a:t> </a:t>
            </a:r>
            <a:r>
              <a:rPr lang="fr-FR" sz="1400" dirty="0">
                <a:solidFill>
                  <a:schemeClr val="bg1"/>
                </a:solidFill>
                <a:hlinkClick r:id="rId6"/>
              </a:rPr>
              <a:t>JINST 11 (2016) P04001</a:t>
            </a:r>
            <a:endParaRPr lang="en-US" sz="1400" dirty="0">
              <a:solidFill>
                <a:schemeClr val="bg1"/>
              </a:solidFill>
            </a:endParaRPr>
          </a:p>
        </p:txBody>
      </p:sp>
      <p:pic>
        <p:nvPicPr>
          <p:cNvPr id="3" name="Image 2">
            <a:extLst>
              <a:ext uri="{FF2B5EF4-FFF2-40B4-BE49-F238E27FC236}">
                <a16:creationId xmlns:a16="http://schemas.microsoft.com/office/drawing/2014/main" id="{51FD897D-CEA6-41CF-29C5-B1278EB8F377}"/>
              </a:ext>
            </a:extLst>
          </p:cNvPr>
          <p:cNvPicPr>
            <a:picLocks noChangeAspect="1"/>
          </p:cNvPicPr>
          <p:nvPr/>
        </p:nvPicPr>
        <p:blipFill>
          <a:blip r:embed="rId7"/>
          <a:stretch>
            <a:fillRect/>
          </a:stretch>
        </p:blipFill>
        <p:spPr>
          <a:xfrm>
            <a:off x="6233157" y="4154123"/>
            <a:ext cx="2910843" cy="2498444"/>
          </a:xfrm>
          <a:prstGeom prst="rect">
            <a:avLst/>
          </a:prstGeom>
        </p:spPr>
      </p:pic>
      <p:sp>
        <p:nvSpPr>
          <p:cNvPr id="24" name="CuadroTexto 9">
            <a:extLst>
              <a:ext uri="{FF2B5EF4-FFF2-40B4-BE49-F238E27FC236}">
                <a16:creationId xmlns:a16="http://schemas.microsoft.com/office/drawing/2014/main" id="{E8006EA3-D455-3991-8747-F47FA3EFC123}"/>
              </a:ext>
            </a:extLst>
          </p:cNvPr>
          <p:cNvSpPr txBox="1"/>
          <p:nvPr/>
        </p:nvSpPr>
        <p:spPr>
          <a:xfrm>
            <a:off x="214302" y="6102526"/>
            <a:ext cx="2036135" cy="307777"/>
          </a:xfrm>
          <a:prstGeom prst="rect">
            <a:avLst/>
          </a:prstGeom>
          <a:noFill/>
        </p:spPr>
        <p:txBody>
          <a:bodyPr wrap="none" rtlCol="0">
            <a:spAutoFit/>
          </a:bodyPr>
          <a:lstStyle/>
          <a:p>
            <a:r>
              <a:rPr lang="en-US" sz="1400" b="1" dirty="0" err="1">
                <a:solidFill>
                  <a:schemeClr val="tx1">
                    <a:lumMod val="95000"/>
                    <a:lumOff val="5000"/>
                  </a:schemeClr>
                </a:solidFill>
                <a:latin typeface="Apple Symbols"/>
                <a:cs typeface="Apple Symbols"/>
              </a:rPr>
              <a:t>N</a:t>
            </a:r>
            <a:r>
              <a:rPr lang="en-US" sz="1400" b="1" baseline="-25000" dirty="0" err="1">
                <a:solidFill>
                  <a:schemeClr val="tx1">
                    <a:lumMod val="95000"/>
                    <a:lumOff val="5000"/>
                  </a:schemeClr>
                </a:solidFill>
                <a:latin typeface="Apple Symbols"/>
                <a:cs typeface="Apple Symbols"/>
              </a:rPr>
              <a:t>tot</a:t>
            </a:r>
            <a:r>
              <a:rPr lang="en-US" sz="1400" b="1" baseline="-25000" dirty="0">
                <a:solidFill>
                  <a:schemeClr val="tx1">
                    <a:lumMod val="95000"/>
                    <a:lumOff val="5000"/>
                  </a:schemeClr>
                </a:solidFill>
                <a:latin typeface="Apple Symbols"/>
                <a:cs typeface="Apple Symbols"/>
              </a:rPr>
              <a:t> </a:t>
            </a:r>
            <a:r>
              <a:rPr lang="en-US" sz="1400" b="1" dirty="0">
                <a:solidFill>
                  <a:schemeClr val="tx1">
                    <a:lumMod val="95000"/>
                    <a:lumOff val="5000"/>
                  </a:schemeClr>
                </a:solidFill>
              </a:rPr>
              <a:t>= </a:t>
            </a:r>
            <a:r>
              <a:rPr lang="en-US" sz="1400" b="1" dirty="0">
                <a:solidFill>
                  <a:srgbClr val="92D050"/>
                </a:solidFill>
              </a:rPr>
              <a:t>N’</a:t>
            </a:r>
            <a:r>
              <a:rPr lang="en-US" sz="1400" b="1" baseline="-25000" dirty="0">
                <a:solidFill>
                  <a:srgbClr val="92D050"/>
                </a:solidFill>
              </a:rPr>
              <a:t>1</a:t>
            </a:r>
            <a:r>
              <a:rPr lang="en-US" sz="1400" b="1" dirty="0">
                <a:solidFill>
                  <a:srgbClr val="FF0000"/>
                </a:solidFill>
              </a:rPr>
              <a:t> +  </a:t>
            </a:r>
            <a:r>
              <a:rPr lang="en-US" sz="1400" b="1" dirty="0">
                <a:solidFill>
                  <a:srgbClr val="00B0F0"/>
                </a:solidFill>
              </a:rPr>
              <a:t>N’</a:t>
            </a:r>
            <a:r>
              <a:rPr lang="en-US" sz="1400" b="1" baseline="-25000" dirty="0">
                <a:solidFill>
                  <a:srgbClr val="00B0F0"/>
                </a:solidFill>
              </a:rPr>
              <a:t>2</a:t>
            </a:r>
            <a:r>
              <a:rPr lang="en-US" sz="1400" b="1" dirty="0">
                <a:solidFill>
                  <a:srgbClr val="FF0000"/>
                </a:solidFill>
              </a:rPr>
              <a:t> + </a:t>
            </a:r>
            <a:r>
              <a:rPr lang="en-US" sz="1400" b="1" dirty="0">
                <a:solidFill>
                  <a:srgbClr val="C00000"/>
                </a:solidFill>
              </a:rPr>
              <a:t>N’</a:t>
            </a:r>
            <a:r>
              <a:rPr lang="en-US" sz="1400" b="1" baseline="-25000" dirty="0">
                <a:solidFill>
                  <a:srgbClr val="C00000"/>
                </a:solidFill>
              </a:rPr>
              <a:t>3</a:t>
            </a:r>
            <a:r>
              <a:rPr lang="en-US" sz="1400" b="1" dirty="0">
                <a:solidFill>
                  <a:srgbClr val="C00000"/>
                </a:solidFill>
              </a:rPr>
              <a:t>+ </a:t>
            </a:r>
            <a:r>
              <a:rPr lang="en-US" sz="1400" b="1" dirty="0">
                <a:solidFill>
                  <a:srgbClr val="7030A0"/>
                </a:solidFill>
              </a:rPr>
              <a:t>N</a:t>
            </a:r>
            <a:r>
              <a:rPr lang="en-US" sz="1400" b="1" baseline="-25000" dirty="0">
                <a:solidFill>
                  <a:srgbClr val="7030A0"/>
                </a:solidFill>
              </a:rPr>
              <a:t>HT</a:t>
            </a:r>
            <a:r>
              <a:rPr lang="en-US" sz="1400" b="1" baseline="-25000" dirty="0">
                <a:solidFill>
                  <a:srgbClr val="C00000"/>
                </a:solidFill>
              </a:rPr>
              <a:t> </a:t>
            </a:r>
            <a:endParaRPr lang="en-US" sz="1400" b="1" dirty="0">
              <a:solidFill>
                <a:srgbClr val="C00000"/>
              </a:solidFill>
            </a:endParaRPr>
          </a:p>
        </p:txBody>
      </p:sp>
      <p:sp>
        <p:nvSpPr>
          <p:cNvPr id="2" name="ZoneTexte 1">
            <a:extLst>
              <a:ext uri="{FF2B5EF4-FFF2-40B4-BE49-F238E27FC236}">
                <a16:creationId xmlns:a16="http://schemas.microsoft.com/office/drawing/2014/main" id="{9FD6BD72-1B11-2237-2F22-76D0D79A43C3}"/>
              </a:ext>
            </a:extLst>
          </p:cNvPr>
          <p:cNvSpPr txBox="1"/>
          <p:nvPr/>
        </p:nvSpPr>
        <p:spPr>
          <a:xfrm>
            <a:off x="234959" y="2754812"/>
            <a:ext cx="1844946" cy="307777"/>
          </a:xfrm>
          <a:prstGeom prst="rect">
            <a:avLst/>
          </a:prstGeom>
          <a:noFill/>
        </p:spPr>
        <p:txBody>
          <a:bodyPr wrap="square" rtlCol="0">
            <a:spAutoFit/>
          </a:bodyPr>
          <a:lstStyle/>
          <a:p>
            <a:r>
              <a:rPr lang="en-US" sz="1400" b="1" dirty="0">
                <a:solidFill>
                  <a:schemeClr val="accent2">
                    <a:lumMod val="75000"/>
                  </a:schemeClr>
                </a:solidFill>
              </a:rPr>
              <a:t>Hough-Transform</a:t>
            </a:r>
          </a:p>
        </p:txBody>
      </p:sp>
      <p:sp>
        <p:nvSpPr>
          <p:cNvPr id="21" name="ZoneTexte 20">
            <a:extLst>
              <a:ext uri="{FF2B5EF4-FFF2-40B4-BE49-F238E27FC236}">
                <a16:creationId xmlns:a16="http://schemas.microsoft.com/office/drawing/2014/main" id="{C12A05B4-B05B-B443-968E-ECD9C1037857}"/>
              </a:ext>
            </a:extLst>
          </p:cNvPr>
          <p:cNvSpPr txBox="1"/>
          <p:nvPr/>
        </p:nvSpPr>
        <p:spPr>
          <a:xfrm>
            <a:off x="4225343" y="6562037"/>
            <a:ext cx="2007814" cy="307777"/>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400" u="sng" dirty="0">
                <a:solidFill>
                  <a:srgbClr val="0000FF"/>
                </a:solidFill>
              </a:rPr>
              <a:t>JINST 12 (2017) P05009</a:t>
            </a:r>
          </a:p>
        </p:txBody>
      </p:sp>
      <p:pic>
        <p:nvPicPr>
          <p:cNvPr id="6" name="Image 5">
            <a:extLst>
              <a:ext uri="{FF2B5EF4-FFF2-40B4-BE49-F238E27FC236}">
                <a16:creationId xmlns:a16="http://schemas.microsoft.com/office/drawing/2014/main" id="{E6B63ACC-742E-C651-ACCD-A450998829BC}"/>
              </a:ext>
            </a:extLst>
          </p:cNvPr>
          <p:cNvPicPr>
            <a:picLocks noChangeAspect="1"/>
          </p:cNvPicPr>
          <p:nvPr/>
        </p:nvPicPr>
        <p:blipFill>
          <a:blip r:embed="rId8"/>
          <a:stretch>
            <a:fillRect/>
          </a:stretch>
        </p:blipFill>
        <p:spPr>
          <a:xfrm>
            <a:off x="3551404" y="4108858"/>
            <a:ext cx="2650850" cy="2498445"/>
          </a:xfrm>
          <a:prstGeom prst="rect">
            <a:avLst/>
          </a:prstGeom>
        </p:spPr>
      </p:pic>
      <p:sp>
        <p:nvSpPr>
          <p:cNvPr id="23" name="CuadroTexto 8">
            <a:extLst>
              <a:ext uri="{FF2B5EF4-FFF2-40B4-BE49-F238E27FC236}">
                <a16:creationId xmlns:a16="http://schemas.microsoft.com/office/drawing/2014/main" id="{67F15BAE-DE56-89FF-43D8-BAC39B1F897F}"/>
              </a:ext>
            </a:extLst>
          </p:cNvPr>
          <p:cNvSpPr txBox="1"/>
          <p:nvPr/>
        </p:nvSpPr>
        <p:spPr>
          <a:xfrm>
            <a:off x="75990" y="5650056"/>
            <a:ext cx="3612252" cy="292388"/>
          </a:xfrm>
          <a:prstGeom prst="rect">
            <a:avLst/>
          </a:prstGeom>
          <a:solidFill>
            <a:schemeClr val="bg1">
              <a:lumMod val="95000"/>
            </a:schemeClr>
          </a:solidFill>
          <a:ln w="38100">
            <a:solidFill>
              <a:schemeClr val="bg1">
                <a:lumMod val="50000"/>
              </a:schemeClr>
            </a:solidFill>
          </a:ln>
        </p:spPr>
        <p:txBody>
          <a:bodyPr wrap="square" rtlCol="0">
            <a:spAutoFit/>
          </a:bodyPr>
          <a:lstStyle/>
          <a:p>
            <a:r>
              <a:rPr lang="en-US" sz="1300" b="1" dirty="0" err="1">
                <a:solidFill>
                  <a:srgbClr val="FF0000"/>
                </a:solidFill>
              </a:rPr>
              <a:t>E</a:t>
            </a:r>
            <a:r>
              <a:rPr lang="en-US" sz="1300" b="1" baseline="-25000" dirty="0" err="1">
                <a:solidFill>
                  <a:srgbClr val="FF0000"/>
                </a:solidFill>
              </a:rPr>
              <a:t>rec</a:t>
            </a:r>
            <a:r>
              <a:rPr lang="en-US" sz="1300" b="1" baseline="-25000" dirty="0">
                <a:solidFill>
                  <a:srgbClr val="FF0000"/>
                </a:solidFill>
              </a:rPr>
              <a:t>  = </a:t>
            </a:r>
            <a:r>
              <a:rPr lang="en-US" sz="1300" b="1" dirty="0">
                <a:solidFill>
                  <a:srgbClr val="FF0000"/>
                </a:solidFill>
                <a:latin typeface="Apple Symbols"/>
                <a:cs typeface="Apple Symbols"/>
              </a:rPr>
              <a:t> </a:t>
            </a:r>
            <a:r>
              <a:rPr lang="en-US" sz="1300" b="1" dirty="0">
                <a:solidFill>
                  <a:schemeClr val="accent1">
                    <a:lumMod val="50000"/>
                  </a:schemeClr>
                </a:solidFill>
                <a:latin typeface="Apple Symbols"/>
                <a:cs typeface="Apple Symbols"/>
              </a:rPr>
              <a:t> </a:t>
            </a:r>
            <a:r>
              <a:rPr lang="en-US" sz="1300" b="1" dirty="0">
                <a:solidFill>
                  <a:srgbClr val="00B050"/>
                </a:solidFill>
                <a:latin typeface="Apple Symbols"/>
                <a:cs typeface="Apple Symbols"/>
              </a:rPr>
              <a:t>α</a:t>
            </a:r>
            <a:r>
              <a:rPr lang="en-US" sz="1300" b="1" dirty="0">
                <a:solidFill>
                  <a:schemeClr val="accent1">
                    <a:lumMod val="50000"/>
                  </a:schemeClr>
                </a:solidFill>
                <a:latin typeface="Apple Symbols"/>
                <a:cs typeface="Apple Symbols"/>
              </a:rPr>
              <a:t> </a:t>
            </a:r>
            <a:r>
              <a:rPr lang="en-US" sz="1300" b="1" dirty="0">
                <a:solidFill>
                  <a:schemeClr val="tx1">
                    <a:lumMod val="95000"/>
                    <a:lumOff val="5000"/>
                  </a:schemeClr>
                </a:solidFill>
                <a:latin typeface="Apple Symbols"/>
                <a:cs typeface="Apple Symbols"/>
              </a:rPr>
              <a:t>(</a:t>
            </a:r>
            <a:r>
              <a:rPr lang="en-US" sz="1300" b="1" dirty="0" err="1">
                <a:solidFill>
                  <a:schemeClr val="tx1">
                    <a:lumMod val="95000"/>
                    <a:lumOff val="5000"/>
                  </a:schemeClr>
                </a:solidFill>
                <a:latin typeface="Apple Symbols"/>
                <a:cs typeface="Apple Symbols"/>
              </a:rPr>
              <a:t>N</a:t>
            </a:r>
            <a:r>
              <a:rPr lang="en-US" sz="1300" b="1" baseline="-25000" dirty="0" err="1">
                <a:solidFill>
                  <a:schemeClr val="tx1">
                    <a:lumMod val="95000"/>
                    <a:lumOff val="5000"/>
                  </a:schemeClr>
                </a:solidFill>
                <a:latin typeface="Apple Symbols"/>
                <a:cs typeface="Apple Symbols"/>
              </a:rPr>
              <a:t>tot</a:t>
            </a:r>
            <a:r>
              <a:rPr lang="en-US" sz="1300" b="1" dirty="0">
                <a:solidFill>
                  <a:schemeClr val="tx1">
                    <a:lumMod val="95000"/>
                    <a:lumOff val="5000"/>
                  </a:schemeClr>
                </a:solidFill>
              </a:rPr>
              <a:t>) </a:t>
            </a:r>
            <a:r>
              <a:rPr lang="en-US" sz="1300" b="1" dirty="0">
                <a:solidFill>
                  <a:srgbClr val="92D050"/>
                </a:solidFill>
              </a:rPr>
              <a:t>N’</a:t>
            </a:r>
            <a:r>
              <a:rPr lang="en-US" sz="1300" b="1" baseline="-25000" dirty="0">
                <a:solidFill>
                  <a:srgbClr val="92D050"/>
                </a:solidFill>
              </a:rPr>
              <a:t>1</a:t>
            </a:r>
            <a:r>
              <a:rPr lang="en-US" sz="1300" b="1" dirty="0">
                <a:solidFill>
                  <a:srgbClr val="FF0000"/>
                </a:solidFill>
              </a:rPr>
              <a:t> + </a:t>
            </a:r>
            <a:r>
              <a:rPr lang="en-US" sz="1300" b="1" dirty="0">
                <a:solidFill>
                  <a:srgbClr val="0000FF"/>
                </a:solidFill>
              </a:rPr>
              <a:t>β</a:t>
            </a:r>
            <a:r>
              <a:rPr lang="en-US" sz="1300" b="1" dirty="0">
                <a:solidFill>
                  <a:srgbClr val="C00000"/>
                </a:solidFill>
              </a:rPr>
              <a:t> </a:t>
            </a:r>
            <a:r>
              <a:rPr lang="en-US" sz="1300" b="1" dirty="0">
                <a:solidFill>
                  <a:schemeClr val="tx1">
                    <a:lumMod val="95000"/>
                    <a:lumOff val="5000"/>
                  </a:schemeClr>
                </a:solidFill>
              </a:rPr>
              <a:t>(</a:t>
            </a:r>
            <a:r>
              <a:rPr lang="en-US" sz="1300" b="1" dirty="0" err="1">
                <a:solidFill>
                  <a:schemeClr val="tx1">
                    <a:lumMod val="95000"/>
                    <a:lumOff val="5000"/>
                  </a:schemeClr>
                </a:solidFill>
              </a:rPr>
              <a:t>N</a:t>
            </a:r>
            <a:r>
              <a:rPr lang="en-US" sz="1300" b="1" baseline="-25000" dirty="0" err="1">
                <a:solidFill>
                  <a:schemeClr val="tx1">
                    <a:lumMod val="95000"/>
                    <a:lumOff val="5000"/>
                  </a:schemeClr>
                </a:solidFill>
              </a:rPr>
              <a:t>tot</a:t>
            </a:r>
            <a:r>
              <a:rPr lang="en-US" sz="1300" b="1" dirty="0">
                <a:solidFill>
                  <a:schemeClr val="tx1">
                    <a:lumMod val="95000"/>
                    <a:lumOff val="5000"/>
                  </a:schemeClr>
                </a:solidFill>
              </a:rPr>
              <a:t>) </a:t>
            </a:r>
            <a:r>
              <a:rPr lang="en-US" sz="1300" b="1" dirty="0">
                <a:solidFill>
                  <a:srgbClr val="00B0F0"/>
                </a:solidFill>
              </a:rPr>
              <a:t>N’</a:t>
            </a:r>
            <a:r>
              <a:rPr lang="en-US" sz="1300" b="1" baseline="-25000" dirty="0">
                <a:solidFill>
                  <a:srgbClr val="00B0F0"/>
                </a:solidFill>
              </a:rPr>
              <a:t>2</a:t>
            </a:r>
            <a:r>
              <a:rPr lang="en-US" sz="1300" b="1" dirty="0">
                <a:solidFill>
                  <a:srgbClr val="FF0000"/>
                </a:solidFill>
              </a:rPr>
              <a:t> + γ</a:t>
            </a:r>
            <a:r>
              <a:rPr lang="en-US" sz="1300" b="1" dirty="0">
                <a:solidFill>
                  <a:srgbClr val="FF3399"/>
                </a:solidFill>
              </a:rPr>
              <a:t> </a:t>
            </a:r>
            <a:r>
              <a:rPr lang="en-US" sz="1300" b="1" dirty="0">
                <a:solidFill>
                  <a:schemeClr val="tx1">
                    <a:lumMod val="95000"/>
                    <a:lumOff val="5000"/>
                  </a:schemeClr>
                </a:solidFill>
              </a:rPr>
              <a:t>(</a:t>
            </a:r>
            <a:r>
              <a:rPr lang="en-US" sz="1300" b="1" dirty="0" err="1">
                <a:solidFill>
                  <a:schemeClr val="tx1">
                    <a:lumMod val="95000"/>
                    <a:lumOff val="5000"/>
                  </a:schemeClr>
                </a:solidFill>
              </a:rPr>
              <a:t>N</a:t>
            </a:r>
            <a:r>
              <a:rPr lang="en-US" sz="1300" b="1" baseline="-25000" dirty="0" err="1">
                <a:solidFill>
                  <a:schemeClr val="tx1">
                    <a:lumMod val="95000"/>
                    <a:lumOff val="5000"/>
                  </a:schemeClr>
                </a:solidFill>
              </a:rPr>
              <a:t>tot</a:t>
            </a:r>
            <a:r>
              <a:rPr lang="en-US" sz="1300" b="1" dirty="0">
                <a:solidFill>
                  <a:schemeClr val="tx1">
                    <a:lumMod val="95000"/>
                    <a:lumOff val="5000"/>
                  </a:schemeClr>
                </a:solidFill>
              </a:rPr>
              <a:t>) </a:t>
            </a:r>
            <a:r>
              <a:rPr lang="en-US" sz="1300" b="1" dirty="0">
                <a:solidFill>
                  <a:srgbClr val="C00000"/>
                </a:solidFill>
              </a:rPr>
              <a:t>N’</a:t>
            </a:r>
            <a:r>
              <a:rPr lang="en-US" sz="1300" b="1" baseline="-25000" dirty="0">
                <a:solidFill>
                  <a:srgbClr val="C00000"/>
                </a:solidFill>
              </a:rPr>
              <a:t>3 </a:t>
            </a:r>
            <a:r>
              <a:rPr lang="en-US" sz="1300" b="1" dirty="0">
                <a:solidFill>
                  <a:srgbClr val="C00000"/>
                </a:solidFill>
              </a:rPr>
              <a:t>+ </a:t>
            </a:r>
            <a:r>
              <a:rPr lang="en-US" sz="1300" b="1" dirty="0">
                <a:solidFill>
                  <a:schemeClr val="accent2">
                    <a:lumMod val="75000"/>
                  </a:schemeClr>
                </a:solidFill>
              </a:rPr>
              <a:t>c</a:t>
            </a:r>
            <a:r>
              <a:rPr lang="en-US" sz="1300" b="1" dirty="0">
                <a:solidFill>
                  <a:srgbClr val="C00000"/>
                </a:solidFill>
              </a:rPr>
              <a:t>  </a:t>
            </a:r>
            <a:r>
              <a:rPr lang="en-US" sz="1300" b="1" dirty="0">
                <a:solidFill>
                  <a:srgbClr val="7030A0"/>
                </a:solidFill>
              </a:rPr>
              <a:t>N</a:t>
            </a:r>
            <a:r>
              <a:rPr lang="en-US" sz="1300" b="1" baseline="-25000" dirty="0">
                <a:solidFill>
                  <a:srgbClr val="7030A0"/>
                </a:solidFill>
              </a:rPr>
              <a:t>HT </a:t>
            </a:r>
            <a:endParaRPr lang="en-US" sz="1300" b="1" dirty="0">
              <a:solidFill>
                <a:srgbClr val="7030A0"/>
              </a:solidFill>
            </a:endParaRPr>
          </a:p>
        </p:txBody>
      </p:sp>
    </p:spTree>
    <p:extLst>
      <p:ext uri="{BB962C8B-B14F-4D97-AF65-F5344CB8AC3E}">
        <p14:creationId xmlns:p14="http://schemas.microsoft.com/office/powerpoint/2010/main" val="3384726647"/>
      </p:ext>
    </p:extLst>
  </p:cSld>
  <p:clrMapOvr>
    <a:masterClrMapping/>
  </p:clrMapOvr>
  <mc:AlternateContent xmlns:mc="http://schemas.openxmlformats.org/markup-compatibility/2006" xmlns:p14="http://schemas.microsoft.com/office/powerpoint/2010/main">
    <mc:Choice Requires="p14">
      <p:transition spd="slow" p14:dur="2000" advTm="75767"/>
    </mc:Choice>
    <mc:Fallback xmlns="">
      <p:transition spd="slow" advTm="7576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94038F2-E8A9-48B8-FB4C-16126B4346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1" y="1767971"/>
            <a:ext cx="7041524" cy="1787987"/>
          </a:xfrm>
          <a:prstGeom prst="rect">
            <a:avLst/>
          </a:prstGeom>
        </p:spPr>
      </p:pic>
      <p:pic>
        <p:nvPicPr>
          <p:cNvPr id="5" name="Image 4">
            <a:extLst>
              <a:ext uri="{FF2B5EF4-FFF2-40B4-BE49-F238E27FC236}">
                <a16:creationId xmlns:a16="http://schemas.microsoft.com/office/drawing/2014/main" id="{B4AACB51-D47D-10FD-4AE1-AA736009DDB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3429000"/>
            <a:ext cx="7398913" cy="2200275"/>
          </a:xfrm>
          <a:prstGeom prst="rect">
            <a:avLst/>
          </a:prstGeom>
        </p:spPr>
      </p:pic>
      <p:sp>
        <p:nvSpPr>
          <p:cNvPr id="6" name="ZoneTexte 5">
            <a:extLst>
              <a:ext uri="{FF2B5EF4-FFF2-40B4-BE49-F238E27FC236}">
                <a16:creationId xmlns:a16="http://schemas.microsoft.com/office/drawing/2014/main" id="{2D7F409C-BF14-9B5A-8A8A-35F49A28A1EF}"/>
              </a:ext>
            </a:extLst>
          </p:cNvPr>
          <p:cNvSpPr txBox="1"/>
          <p:nvPr/>
        </p:nvSpPr>
        <p:spPr>
          <a:xfrm>
            <a:off x="3253841" y="5361004"/>
            <a:ext cx="3154680" cy="300082"/>
          </a:xfrm>
          <a:prstGeom prst="rect">
            <a:avLst/>
          </a:prstGeom>
          <a:noFill/>
        </p:spPr>
        <p:txBody>
          <a:bodyPr wrap="square" rtlCol="0">
            <a:spAutoFit/>
          </a:bodyPr>
          <a:lstStyle/>
          <a:p>
            <a:r>
              <a:rPr lang="en-US" sz="1350" dirty="0"/>
              <a:t>Electron and muon rejection &gt; 99%</a:t>
            </a:r>
          </a:p>
        </p:txBody>
      </p:sp>
      <p:sp>
        <p:nvSpPr>
          <p:cNvPr id="7" name="ZoneTexte 6">
            <a:extLst>
              <a:ext uri="{FF2B5EF4-FFF2-40B4-BE49-F238E27FC236}">
                <a16:creationId xmlns:a16="http://schemas.microsoft.com/office/drawing/2014/main" id="{EE78C448-AD41-25B6-A850-DDAE37A31403}"/>
              </a:ext>
            </a:extLst>
          </p:cNvPr>
          <p:cNvSpPr txBox="1"/>
          <p:nvPr/>
        </p:nvSpPr>
        <p:spPr>
          <a:xfrm>
            <a:off x="3543300" y="5640419"/>
            <a:ext cx="2057400" cy="276999"/>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fr-FR" sz="1200" dirty="0">
                <a:solidFill>
                  <a:srgbClr val="0000FF"/>
                </a:solidFill>
              </a:rPr>
              <a:t>JINST 15 (2020) P10009</a:t>
            </a:r>
            <a:endParaRPr lang="en-US" sz="1200" dirty="0">
              <a:solidFill>
                <a:srgbClr val="0000FF"/>
              </a:solidFill>
            </a:endParaRPr>
          </a:p>
        </p:txBody>
      </p:sp>
      <p:sp>
        <p:nvSpPr>
          <p:cNvPr id="2" name="ZoneTexte 1">
            <a:extLst>
              <a:ext uri="{FF2B5EF4-FFF2-40B4-BE49-F238E27FC236}">
                <a16:creationId xmlns:a16="http://schemas.microsoft.com/office/drawing/2014/main" id="{E2046CB3-64D6-A30A-F600-24D19885BC2E}"/>
              </a:ext>
            </a:extLst>
          </p:cNvPr>
          <p:cNvSpPr txBox="1"/>
          <p:nvPr/>
        </p:nvSpPr>
        <p:spPr>
          <a:xfrm>
            <a:off x="193183" y="1312200"/>
            <a:ext cx="8171645" cy="553998"/>
          </a:xfrm>
          <a:prstGeom prst="rect">
            <a:avLst/>
          </a:prstGeom>
          <a:noFill/>
        </p:spPr>
        <p:txBody>
          <a:bodyPr wrap="square" rtlCol="0">
            <a:spAutoFit/>
          </a:bodyPr>
          <a:lstStyle/>
          <a:p>
            <a:r>
              <a:rPr lang="en-US" sz="1500" dirty="0"/>
              <a:t>The high granularity of SDHCAL allows one to discriminate different kinds of particles (</a:t>
            </a:r>
            <a:r>
              <a:rPr lang="en-US" sz="1500" dirty="0" err="1"/>
              <a:t>pions</a:t>
            </a:r>
            <a:r>
              <a:rPr lang="en-US" sz="1500" dirty="0"/>
              <a:t>, electrons and muons). The discrimination power is well exploited using MVT (BDT in our case)</a:t>
            </a:r>
          </a:p>
        </p:txBody>
      </p:sp>
      <p:sp>
        <p:nvSpPr>
          <p:cNvPr id="4" name="CuadroTexto 7">
            <a:extLst>
              <a:ext uri="{FF2B5EF4-FFF2-40B4-BE49-F238E27FC236}">
                <a16:creationId xmlns:a16="http://schemas.microsoft.com/office/drawing/2014/main" id="{21B77273-C274-30F1-F4A4-74B7629A06FD}"/>
              </a:ext>
            </a:extLst>
          </p:cNvPr>
          <p:cNvSpPr txBox="1"/>
          <p:nvPr/>
        </p:nvSpPr>
        <p:spPr>
          <a:xfrm>
            <a:off x="2260736" y="963666"/>
            <a:ext cx="4530904" cy="32316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1500" b="1" dirty="0">
                <a:solidFill>
                  <a:srgbClr val="FF0000"/>
                </a:solidFill>
              </a:rPr>
              <a:t>Particle Identification</a:t>
            </a:r>
          </a:p>
        </p:txBody>
      </p:sp>
      <p:sp>
        <p:nvSpPr>
          <p:cNvPr id="8" name="ZoneTexte 7">
            <a:extLst>
              <a:ext uri="{FF2B5EF4-FFF2-40B4-BE49-F238E27FC236}">
                <a16:creationId xmlns:a16="http://schemas.microsoft.com/office/drawing/2014/main" id="{81C58BD8-FCF6-74BD-B28B-D48C0B5821FA}"/>
              </a:ext>
            </a:extLst>
          </p:cNvPr>
          <p:cNvSpPr txBox="1"/>
          <p:nvPr/>
        </p:nvSpPr>
        <p:spPr>
          <a:xfrm>
            <a:off x="6513952" y="5944161"/>
            <a:ext cx="1313645" cy="507831"/>
          </a:xfrm>
          <a:prstGeom prst="rect">
            <a:avLst/>
          </a:prstGeom>
          <a:noFill/>
        </p:spPr>
        <p:txBody>
          <a:bodyPr wrap="square" rtlCol="0">
            <a:spAutoFit/>
          </a:bodyPr>
          <a:lstStyle/>
          <a:p>
            <a:r>
              <a:rPr lang="en-US" sz="1350" dirty="0"/>
              <a:t>B. Liu PhD thesis</a:t>
            </a:r>
          </a:p>
        </p:txBody>
      </p:sp>
    </p:spTree>
    <p:extLst>
      <p:ext uri="{BB962C8B-B14F-4D97-AF65-F5344CB8AC3E}">
        <p14:creationId xmlns:p14="http://schemas.microsoft.com/office/powerpoint/2010/main" val="1279837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F7271FE-8D1E-49C9-97B8-784943434569}"/>
              </a:ext>
            </a:extLst>
          </p:cNvPr>
          <p:cNvSpPr txBox="1"/>
          <p:nvPr/>
        </p:nvSpPr>
        <p:spPr>
          <a:xfrm>
            <a:off x="726344" y="968776"/>
            <a:ext cx="7416774" cy="369332"/>
          </a:xfrm>
          <a:prstGeom prst="rect">
            <a:avLst/>
          </a:prstGeom>
          <a:noFill/>
        </p:spPr>
        <p:txBody>
          <a:bodyPr wrap="none" rtlCol="0">
            <a:spAutoFit/>
          </a:bodyPr>
          <a:lstStyle/>
          <a:p>
            <a:r>
              <a:rPr lang="en-US" dirty="0"/>
              <a:t>The BDT-based PID technique was also applied to the PS (3-80 GeV) samples  </a:t>
            </a:r>
          </a:p>
        </p:txBody>
      </p:sp>
      <p:pic>
        <p:nvPicPr>
          <p:cNvPr id="7" name="Image 6">
            <a:extLst>
              <a:ext uri="{FF2B5EF4-FFF2-40B4-BE49-F238E27FC236}">
                <a16:creationId xmlns:a16="http://schemas.microsoft.com/office/drawing/2014/main" id="{A4C0BB1F-31E9-AF21-AB51-5886FF19A634}"/>
              </a:ext>
            </a:extLst>
          </p:cNvPr>
          <p:cNvPicPr>
            <a:picLocks noChangeAspect="1"/>
          </p:cNvPicPr>
          <p:nvPr/>
        </p:nvPicPr>
        <p:blipFill>
          <a:blip r:embed="rId2"/>
          <a:stretch>
            <a:fillRect/>
          </a:stretch>
        </p:blipFill>
        <p:spPr>
          <a:xfrm>
            <a:off x="524678" y="1663562"/>
            <a:ext cx="3691903" cy="3262802"/>
          </a:xfrm>
          <a:prstGeom prst="rect">
            <a:avLst/>
          </a:prstGeom>
        </p:spPr>
      </p:pic>
      <p:pic>
        <p:nvPicPr>
          <p:cNvPr id="9" name="Image 8">
            <a:extLst>
              <a:ext uri="{FF2B5EF4-FFF2-40B4-BE49-F238E27FC236}">
                <a16:creationId xmlns:a16="http://schemas.microsoft.com/office/drawing/2014/main" id="{8CE06871-1EE2-9B91-6D57-98DE93558785}"/>
              </a:ext>
            </a:extLst>
          </p:cNvPr>
          <p:cNvPicPr>
            <a:picLocks noChangeAspect="1"/>
          </p:cNvPicPr>
          <p:nvPr/>
        </p:nvPicPr>
        <p:blipFill>
          <a:blip r:embed="rId3"/>
          <a:stretch>
            <a:fillRect/>
          </a:stretch>
        </p:blipFill>
        <p:spPr>
          <a:xfrm>
            <a:off x="4434731" y="1993146"/>
            <a:ext cx="3070775" cy="2603633"/>
          </a:xfrm>
          <a:prstGeom prst="rect">
            <a:avLst/>
          </a:prstGeom>
        </p:spPr>
      </p:pic>
      <p:sp>
        <p:nvSpPr>
          <p:cNvPr id="10" name="ZoneTexte 9">
            <a:extLst>
              <a:ext uri="{FF2B5EF4-FFF2-40B4-BE49-F238E27FC236}">
                <a16:creationId xmlns:a16="http://schemas.microsoft.com/office/drawing/2014/main" id="{8F691EF1-5800-217F-1253-78D5A9D219AB}"/>
              </a:ext>
            </a:extLst>
          </p:cNvPr>
          <p:cNvSpPr txBox="1"/>
          <p:nvPr/>
        </p:nvSpPr>
        <p:spPr>
          <a:xfrm>
            <a:off x="1595795" y="5009772"/>
            <a:ext cx="1549668" cy="369332"/>
          </a:xfrm>
          <a:prstGeom prst="rect">
            <a:avLst/>
          </a:prstGeom>
          <a:noFill/>
        </p:spPr>
        <p:txBody>
          <a:bodyPr wrap="square" rtlCol="0">
            <a:spAutoFit/>
          </a:bodyPr>
          <a:lstStyle/>
          <a:p>
            <a:pPr algn="ctr"/>
            <a:r>
              <a:rPr lang="en-US" dirty="0"/>
              <a:t>Linearity</a:t>
            </a:r>
          </a:p>
        </p:txBody>
      </p:sp>
      <p:sp>
        <p:nvSpPr>
          <p:cNvPr id="11" name="ZoneTexte 10">
            <a:extLst>
              <a:ext uri="{FF2B5EF4-FFF2-40B4-BE49-F238E27FC236}">
                <a16:creationId xmlns:a16="http://schemas.microsoft.com/office/drawing/2014/main" id="{FCFC0BF0-BCDA-826F-EB7D-883F7A9134C6}"/>
              </a:ext>
            </a:extLst>
          </p:cNvPr>
          <p:cNvSpPr txBox="1"/>
          <p:nvPr/>
        </p:nvSpPr>
        <p:spPr>
          <a:xfrm>
            <a:off x="5223705" y="4878355"/>
            <a:ext cx="1549668" cy="369332"/>
          </a:xfrm>
          <a:prstGeom prst="rect">
            <a:avLst/>
          </a:prstGeom>
          <a:noFill/>
        </p:spPr>
        <p:txBody>
          <a:bodyPr wrap="square" rtlCol="0">
            <a:spAutoFit/>
          </a:bodyPr>
          <a:lstStyle/>
          <a:p>
            <a:pPr algn="ctr"/>
            <a:r>
              <a:rPr lang="en-US" dirty="0"/>
              <a:t>Resolution</a:t>
            </a:r>
          </a:p>
        </p:txBody>
      </p:sp>
      <p:sp>
        <p:nvSpPr>
          <p:cNvPr id="12" name="ZoneTexte 11">
            <a:extLst>
              <a:ext uri="{FF2B5EF4-FFF2-40B4-BE49-F238E27FC236}">
                <a16:creationId xmlns:a16="http://schemas.microsoft.com/office/drawing/2014/main" id="{9055B394-046C-3427-4A93-B92A6257B5D9}"/>
              </a:ext>
            </a:extLst>
          </p:cNvPr>
          <p:cNvSpPr txBox="1"/>
          <p:nvPr/>
        </p:nvSpPr>
        <p:spPr>
          <a:xfrm>
            <a:off x="3268686" y="5529263"/>
            <a:ext cx="2958457" cy="338554"/>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GB" sz="1600" dirty="0">
                <a:solidFill>
                  <a:srgbClr val="0000FF"/>
                </a:solidFill>
              </a:rPr>
              <a:t> </a:t>
            </a:r>
            <a:r>
              <a:rPr lang="fr-FR" sz="1600" b="0" i="0" u="none" strike="noStrike" dirty="0">
                <a:solidFill>
                  <a:srgbClr val="000000"/>
                </a:solidFill>
                <a:effectLst/>
                <a:latin typeface="Helvetica" pitchFamily="2" charset="0"/>
              </a:rPr>
              <a:t>JINST_058P_0222 i</a:t>
            </a:r>
            <a:endParaRPr lang="en-GB" sz="1600" dirty="0">
              <a:solidFill>
                <a:srgbClr val="0000FF"/>
              </a:solidFill>
            </a:endParaRPr>
          </a:p>
        </p:txBody>
      </p:sp>
    </p:spTree>
    <p:extLst>
      <p:ext uri="{BB962C8B-B14F-4D97-AF65-F5344CB8AC3E}">
        <p14:creationId xmlns:p14="http://schemas.microsoft.com/office/powerpoint/2010/main" val="175074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2A145AC-B85E-8DD0-E928-C06B355EAA4B}"/>
              </a:ext>
            </a:extLst>
          </p:cNvPr>
          <p:cNvSpPr txBox="1"/>
          <p:nvPr/>
        </p:nvSpPr>
        <p:spPr>
          <a:xfrm>
            <a:off x="1332411" y="2377439"/>
            <a:ext cx="6479177" cy="861774"/>
          </a:xfrm>
          <a:prstGeom prst="rect">
            <a:avLst/>
          </a:prstGeom>
          <a:noFill/>
        </p:spPr>
        <p:txBody>
          <a:bodyPr wrap="square" rtlCol="0">
            <a:spAutoFit/>
          </a:bodyPr>
          <a:lstStyle/>
          <a:p>
            <a:r>
              <a:rPr lang="en-US" dirty="0"/>
              <a:t>                                                 </a:t>
            </a:r>
          </a:p>
          <a:p>
            <a:r>
              <a:rPr lang="en-US" dirty="0"/>
              <a:t>                                   </a:t>
            </a:r>
            <a:r>
              <a:rPr lang="en-US" sz="3200" b="1" dirty="0"/>
              <a:t>SDHCAL@CC</a:t>
            </a:r>
          </a:p>
        </p:txBody>
      </p:sp>
    </p:spTree>
    <p:extLst>
      <p:ext uri="{BB962C8B-B14F-4D97-AF65-F5344CB8AC3E}">
        <p14:creationId xmlns:p14="http://schemas.microsoft.com/office/powerpoint/2010/main" val="3412485421"/>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91396</TotalTime>
  <Words>2304</Words>
  <Application>Microsoft Macintosh PowerPoint</Application>
  <PresentationFormat>Affichage à l'écran (4:3)</PresentationFormat>
  <Paragraphs>355</Paragraphs>
  <Slides>40</Slides>
  <Notes>10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40</vt:i4>
      </vt:variant>
    </vt:vector>
  </HeadingPairs>
  <TitlesOfParts>
    <vt:vector size="52" baseType="lpstr">
      <vt:lpstr>ACADEMY ENGRAVED LET PLAIN:1.0</vt:lpstr>
      <vt:lpstr>Apple Symbols</vt:lpstr>
      <vt:lpstr>Arial</vt:lpstr>
      <vt:lpstr>Bangla MN</vt:lpstr>
      <vt:lpstr>Calibri</vt:lpstr>
      <vt:lpstr>Helvetica</vt:lpstr>
      <vt:lpstr>Symbol</vt:lpstr>
      <vt:lpstr>Times</vt:lpstr>
      <vt:lpstr>Times New Roman</vt:lpstr>
      <vt:lpstr>Verdana</vt:lpstr>
      <vt:lpstr>Wingdings</vt:lpstr>
      <vt:lpstr>Thème Office</vt:lpstr>
      <vt:lpstr>MRPC&amp;SDHCAL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HARDROC3: Analog linearity</vt:lpstr>
      <vt:lpstr>ASU (Active Sensor Unit)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SDHCAL Status</dc:title>
  <dc:creator>admin admin</dc:creator>
  <cp:lastModifiedBy>laktineh imad</cp:lastModifiedBy>
  <cp:revision>172</cp:revision>
  <cp:lastPrinted>2017-05-24T02:54:57Z</cp:lastPrinted>
  <dcterms:created xsi:type="dcterms:W3CDTF">2017-10-21T17:41:21Z</dcterms:created>
  <dcterms:modified xsi:type="dcterms:W3CDTF">2025-06-18T11:43:41Z</dcterms:modified>
</cp:coreProperties>
</file>