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ppt/_rels/presentation.xml.rels" ContentType="application/vnd.openxmlformats-package.relationships+xml"/>
  <Override PartName="/ppt/slideLayouts/_rels/slideLayout26.xml.rels" ContentType="application/vnd.openxmlformats-package.relationships+xml"/>
  <Override PartName="/ppt/slideLayouts/_rels/slideLayout75.xml.rels" ContentType="application/vnd.openxmlformats-package.relationships+xml"/>
  <Override PartName="/ppt/slideLayouts/_rels/slideLayout120.xml.rels" ContentType="application/vnd.openxmlformats-package.relationships+xml"/>
  <Override PartName="/ppt/slideLayouts/_rels/slideLayout34.xml.rels" ContentType="application/vnd.openxmlformats-package.relationships+xml"/>
  <Override PartName="/ppt/slideLayouts/_rels/slideLayout83.xml.rels" ContentType="application/vnd.openxmlformats-package.relationships+xml"/>
  <Override PartName="/ppt/slideLayouts/_rels/slideLayout31.xml.rels" ContentType="application/vnd.openxmlformats-package.relationships+xml"/>
  <Override PartName="/ppt/slideLayouts/_rels/slideLayout80.xml.rels" ContentType="application/vnd.openxmlformats-package.relationships+xml"/>
  <Override PartName="/ppt/slideLayouts/_rels/slideLayout121.xml.rels" ContentType="application/vnd.openxmlformats-package.relationships+xml"/>
  <Override PartName="/ppt/slideLayouts/_rels/slideLayout35.xml.rels" ContentType="application/vnd.openxmlformats-package.relationships+xml"/>
  <Override PartName="/ppt/slideLayouts/_rels/slideLayout84.xml.rels" ContentType="application/vnd.openxmlformats-package.relationships+xml"/>
  <Override PartName="/ppt/slideLayouts/_rels/slideLayout119.xml.rels" ContentType="application/vnd.openxmlformats-package.relationships+xml"/>
  <Override PartName="/ppt/slideLayouts/_rels/slideLayout100.xml.rels" ContentType="application/vnd.openxmlformats-package.relationships+xml"/>
  <Override PartName="/ppt/slideLayouts/_rels/slideLayout42.xml.rels" ContentType="application/vnd.openxmlformats-package.relationships+xml"/>
  <Override PartName="/ppt/slideLayouts/_rels/slideLayout91.xml.rels" ContentType="application/vnd.openxmlformats-package.relationships+xml"/>
  <Override PartName="/ppt/slideLayouts/_rels/slideLayout101.xml.rels" ContentType="application/vnd.openxmlformats-package.relationships+xml"/>
  <Override PartName="/ppt/slideLayouts/_rels/slideLayout92.xml.rels" ContentType="application/vnd.openxmlformats-package.relationships+xml"/>
  <Override PartName="/ppt/slideLayouts/_rels/slideLayout43.xml.rels" ContentType="application/vnd.openxmlformats-package.relationships+xml"/>
  <Override PartName="/ppt/slideLayouts/_rels/slideLayout36.xml.rels" ContentType="application/vnd.openxmlformats-package.relationships+xml"/>
  <Override PartName="/ppt/slideLayouts/_rels/slideLayout85.xml.rels" ContentType="application/vnd.openxmlformats-package.relationships+xml"/>
  <Override PartName="/ppt/slideLayouts/_rels/slideLayout122.xml.rels" ContentType="application/vnd.openxmlformats-package.relationships+xml"/>
  <Override PartName="/ppt/slideLayouts/_rels/slideLayout126.xml.rels" ContentType="application/vnd.openxmlformats-package.relationships+xml"/>
  <Override PartName="/ppt/slideLayouts/_rels/slideLayout68.xml.rels" ContentType="application/vnd.openxmlformats-package.relationships+xml"/>
  <Override PartName="/ppt/slideLayouts/_rels/slideLayout19.xml.rels" ContentType="application/vnd.openxmlformats-package.relationships+xml"/>
  <Override PartName="/ppt/slideLayouts/_rels/slideLayout45.xml.rels" ContentType="application/vnd.openxmlformats-package.relationships+xml"/>
  <Override PartName="/ppt/slideLayouts/_rels/slideLayout94.xml.rels" ContentType="application/vnd.openxmlformats-package.relationships+xml"/>
  <Override PartName="/ppt/slideLayouts/_rels/slideLayout103.xml.rels" ContentType="application/vnd.openxmlformats-package.relationships+xml"/>
  <Override PartName="/ppt/slideLayouts/_rels/slideLayout30.xml.rels" ContentType="application/vnd.openxmlformats-package.relationships+xml"/>
  <Override PartName="/ppt/slideLayouts/_rels/slideLayout135.xml.rels" ContentType="application/vnd.openxmlformats-package.relationships+xml"/>
  <Override PartName="/ppt/slideLayouts/_rels/slideLayout98.xml.rels" ContentType="application/vnd.openxmlformats-package.relationships+xml"/>
  <Override PartName="/ppt/slideLayouts/_rels/slideLayout49.xml.rels" ContentType="application/vnd.openxmlformats-package.relationships+xml"/>
  <Override PartName="/ppt/slideLayouts/_rels/slideLayout125.xml.rels" ContentType="application/vnd.openxmlformats-package.relationships+xml"/>
  <Override PartName="/ppt/slideLayouts/_rels/slideLayout67.xml.rels" ContentType="application/vnd.openxmlformats-package.relationships+xml"/>
  <Override PartName="/ppt/slideLayouts/_rels/slideLayout18.xml.rels" ContentType="application/vnd.openxmlformats-package.relationships+xml"/>
  <Override PartName="/ppt/slideLayouts/_rels/slideLayout20.xml.rels" ContentType="application/vnd.openxmlformats-package.relationships+xml"/>
  <Override PartName="/ppt/slideLayouts/_rels/slideLayout7.xml.rels" ContentType="application/vnd.openxmlformats-package.relationships+xml"/>
  <Override PartName="/ppt/slideLayouts/_rels/slideLayout110.xml.rels" ContentType="application/vnd.openxmlformats-package.relationships+xml"/>
  <Override PartName="/ppt/slideLayouts/_rels/slideLayout24.xml.rels" ContentType="application/vnd.openxmlformats-package.relationships+xml"/>
  <Override PartName="/ppt/slideLayouts/_rels/slideLayout73.xml.rels" ContentType="application/vnd.openxmlformats-package.relationships+xml"/>
  <Override PartName="/ppt/slideLayouts/_rels/slideLayout9.xml.rels" ContentType="application/vnd.openxmlformats-package.relationships+xml"/>
  <Override PartName="/ppt/slideLayouts/_rels/slideLayout22.xml.rels" ContentType="application/vnd.openxmlformats-package.relationships+xml"/>
  <Override PartName="/ppt/slideLayouts/_rels/slideLayout71.xml.rels" ContentType="application/vnd.openxmlformats-package.relationships+xml"/>
  <Override PartName="/ppt/slideLayouts/_rels/slideLayout134.xml.rels" ContentType="application/vnd.openxmlformats-package.relationships+xml"/>
  <Override PartName="/ppt/slideLayouts/_rels/slideLayout97.xml.rels" ContentType="application/vnd.openxmlformats-package.relationships+xml"/>
  <Override PartName="/ppt/slideLayouts/_rels/slideLayout48.xml.rels" ContentType="application/vnd.openxmlformats-package.relationships+xml"/>
  <Override PartName="/ppt/slideLayouts/_rels/slideLayout33.xml.rels" ContentType="application/vnd.openxmlformats-package.relationships+xml"/>
  <Override PartName="/ppt/slideLayouts/_rels/slideLayout8.xml.rels" ContentType="application/vnd.openxmlformats-package.relationships+xml"/>
  <Override PartName="/ppt/slideLayouts/_rels/slideLayout21.xml.rels" ContentType="application/vnd.openxmlformats-package.relationships+xml"/>
  <Override PartName="/ppt/slideLayouts/_rels/slideLayout70.xml.rels" ContentType="application/vnd.openxmlformats-package.relationships+xml"/>
  <Override PartName="/ppt/slideLayouts/_rels/slideLayout86.xml.rels" ContentType="application/vnd.openxmlformats-package.relationships+xml"/>
  <Override PartName="/ppt/slideLayouts/_rels/slideLayout123.xml.rels" ContentType="application/vnd.openxmlformats-package.relationships+xml"/>
  <Override PartName="/ppt/slideLayouts/_rels/slideLayout37.xml.rels" ContentType="application/vnd.openxmlformats-package.relationships+xml"/>
  <Override PartName="/ppt/slideLayouts/_rels/slideLayout115.xml.rels" ContentType="application/vnd.openxmlformats-package.relationships+xml"/>
  <Override PartName="/ppt/slideLayouts/_rels/slideLayout57.xml.rels" ContentType="application/vnd.openxmlformats-package.relationships+xml"/>
  <Override PartName="/ppt/slideLayouts/_rels/slideLayout29.xml.rels" ContentType="application/vnd.openxmlformats-package.relationships+xml"/>
  <Override PartName="/ppt/slideLayouts/_rels/slideLayout78.xml.rels" ContentType="application/vnd.openxmlformats-package.relationships+xml"/>
  <Override PartName="/ppt/slideLayouts/_rels/slideLayout10.xml.rels" ContentType="application/vnd.openxmlformats-package.relationships+xml"/>
  <Override PartName="/ppt/slideLayouts/_rels/slideLayout40.xml.rels" ContentType="application/vnd.openxmlformats-package.relationships+xml"/>
  <Override PartName="/ppt/slideLayouts/_rels/slideLayout87.xml.rels" ContentType="application/vnd.openxmlformats-package.relationships+xml"/>
  <Override PartName="/ppt/slideLayouts/_rels/slideLayout124.xml.rels" ContentType="application/vnd.openxmlformats-package.relationships+xml"/>
  <Override PartName="/ppt/slideLayouts/_rels/slideLayout38.xml.rels" ContentType="application/vnd.openxmlformats-package.relationships+xml"/>
  <Override PartName="/ppt/slideLayouts/_rels/slideLayout116.xml.rels" ContentType="application/vnd.openxmlformats-package.relationships+xml"/>
  <Override PartName="/ppt/slideLayouts/_rels/slideLayout58.xml.rels" ContentType="application/vnd.openxmlformats-package.relationships+xml"/>
  <Override PartName="/ppt/slideLayouts/_rels/slideLayout144.xml.rels" ContentType="application/vnd.openxmlformats-package.relationships+xml"/>
  <Override PartName="/ppt/slideLayouts/_rels/slideLayout11.xml.rels" ContentType="application/vnd.openxmlformats-package.relationships+xml"/>
  <Override PartName="/ppt/slideLayouts/_rels/slideLayout60.xml.rels" ContentType="application/vnd.openxmlformats-package.relationships+xml"/>
  <Override PartName="/ppt/slideLayouts/_rels/slideLayout63.xml.rels" ContentType="application/vnd.openxmlformats-package.relationships+xml"/>
  <Override PartName="/ppt/slideLayouts/_rels/slideLayout128.xml.rels" ContentType="application/vnd.openxmlformats-package.relationships+xml"/>
  <Override PartName="/ppt/slideLayouts/_rels/slideLayout139.xml.rels" ContentType="application/vnd.openxmlformats-package.relationships+xml"/>
  <Override PartName="/ppt/slideLayouts/_rels/slideLayout2.xml.rels" ContentType="application/vnd.openxmlformats-package.relationships+xml"/>
  <Override PartName="/ppt/slideLayouts/_rels/slideLayout137.xml.rels" ContentType="application/vnd.openxmlformats-package.relationships+xml"/>
  <Override PartName="/ppt/slideLayouts/_rels/slideLayout79.xml.rels" ContentType="application/vnd.openxmlformats-package.relationships+xml"/>
  <Override PartName="/ppt/slideLayouts/_rels/slideLayout81.xml.rels" ContentType="application/vnd.openxmlformats-package.relationships+xml"/>
  <Override PartName="/ppt/slideLayouts/_rels/slideLayout32.xml.rels" ContentType="application/vnd.openxmlformats-package.relationships+xml"/>
  <Override PartName="/ppt/slideLayouts/_rels/slideLayout109.xml.rels" ContentType="application/vnd.openxmlformats-package.relationships+xml"/>
  <Override PartName="/ppt/slideLayouts/_rels/slideLayout6.xml.rels" ContentType="application/vnd.openxmlformats-package.relationships+xml"/>
  <Override PartName="/ppt/slideLayouts/_rels/slideLayout108.xml.rels" ContentType="application/vnd.openxmlformats-package.relationships+xml"/>
  <Override PartName="/ppt/slideLayouts/_rels/slideLayout5.xml.rels" ContentType="application/vnd.openxmlformats-package.relationships+xml"/>
  <Override PartName="/ppt/slideLayouts/_rels/slideLayout107.xml.rels" ContentType="application/vnd.openxmlformats-package.relationships+xml"/>
  <Override PartName="/ppt/slideLayouts/_rels/slideLayout89.xml.rels" ContentType="application/vnd.openxmlformats-package.relationships+xml"/>
  <Override PartName="/ppt/slideLayouts/_rels/slideLayout54.xml.rels" ContentType="application/vnd.openxmlformats-package.relationships+xml"/>
  <Override PartName="/ppt/slideLayouts/_rels/slideLayout112.xml.rels" ContentType="application/vnd.openxmlformats-package.relationships+xml"/>
  <Override PartName="/ppt/slideLayouts/_rels/slideLayout4.xml.rels" ContentType="application/vnd.openxmlformats-package.relationships+xml"/>
  <Override PartName="/ppt/slideLayouts/_rels/slideLayout142.xml.rels" ContentType="application/vnd.openxmlformats-package.relationships+xml"/>
  <Override PartName="/ppt/slideLayouts/_rels/slideLayout53.xml.rels" ContentType="application/vnd.openxmlformats-package.relationships+xml"/>
  <Override PartName="/ppt/slideLayouts/_rels/slideLayout106.xml.rels" ContentType="application/vnd.openxmlformats-package.relationships+xml"/>
  <Override PartName="/ppt/slideLayouts/_rels/slideLayout88.xml.rels" ContentType="application/vnd.openxmlformats-package.relationships+xml"/>
  <Override PartName="/ppt/slideLayouts/_rels/slideLayout105.xml.rels" ContentType="application/vnd.openxmlformats-package.relationships+xml"/>
  <Override PartName="/ppt/slideLayouts/_rels/slideLayout3.xml.rels" ContentType="application/vnd.openxmlformats-package.relationships+xml"/>
  <Override PartName="/ppt/slideLayouts/_rels/slideLayout140.xml.rels" ContentType="application/vnd.openxmlformats-package.relationships+xml"/>
  <Override PartName="/ppt/slideLayouts/_rels/slideLayout82.xml.rels" ContentType="application/vnd.openxmlformats-package.relationships+xml"/>
  <Override PartName="/ppt/slideLayouts/_rels/slideLayout39.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25.xml.rels" ContentType="application/vnd.openxmlformats-package.relationships+xml"/>
  <Override PartName="/ppt/slideLayouts/_rels/slideLayout111.xml.rels" ContentType="application/vnd.openxmlformats-package.relationships+xml"/>
  <Override PartName="/ppt/slideLayouts/_rels/slideLayout74.xml.rels" ContentType="application/vnd.openxmlformats-package.relationships+xml"/>
  <Override PartName="/ppt/slideLayouts/_rels/slideLayout1.xml.rels" ContentType="application/vnd.openxmlformats-package.relationships+xml"/>
  <Override PartName="/ppt/slideLayouts/_rels/slideLayout138.xml.rels" ContentType="application/vnd.openxmlformats-package.relationships+xml"/>
  <Override PartName="/ppt/slideLayouts/_rels/slideLayout143.xml.rels" ContentType="application/vnd.openxmlformats-package.relationships+xml"/>
  <Override PartName="/ppt/slideLayouts/_rels/slideLayout23.xml.rels" ContentType="application/vnd.openxmlformats-package.relationships+xml"/>
  <Override PartName="/ppt/slideLayouts/_rels/slideLayout72.xml.rels" ContentType="application/vnd.openxmlformats-package.relationships+xml"/>
  <Override PartName="/ppt/slideLayouts/_rels/slideLayout130.xml.rels" ContentType="application/vnd.openxmlformats-package.relationships+xml"/>
  <Override PartName="/ppt/slideLayouts/_rels/slideLayout141.xml.rels" ContentType="application/vnd.openxmlformats-package.relationships+xml"/>
  <Override PartName="/ppt/slideLayouts/_rels/slideLayout50.xml.rels" ContentType="application/vnd.openxmlformats-package.relationships+xml"/>
  <Override PartName="/ppt/slideLayouts/_rels/slideLayout129.xml.rels" ContentType="application/vnd.openxmlformats-package.relationships+xml"/>
  <Override PartName="/ppt/slideLayouts/_rels/slideLayout14.xml.rels" ContentType="application/vnd.openxmlformats-package.relationships+xml"/>
  <Override PartName="/ppt/slideLayouts/_rels/slideLayout61.xml.rels" ContentType="application/vnd.openxmlformats-package.relationships+xml"/>
  <Override PartName="/ppt/slideLayouts/_rels/slideLayout12.xml.rels" ContentType="application/vnd.openxmlformats-package.relationships+xml"/>
  <Override PartName="/ppt/slideLayouts/_rels/slideLayout59.xml.rels" ContentType="application/vnd.openxmlformats-package.relationships+xml"/>
  <Override PartName="/ppt/slideLayouts/_rels/slideLayout117.xml.rels" ContentType="application/vnd.openxmlformats-package.relationships+xml"/>
  <Override PartName="/ppt/slideLayouts/_rels/slideLayout15.xml.rels" ContentType="application/vnd.openxmlformats-package.relationships+xml"/>
  <Override PartName="/ppt/slideLayouts/_rels/slideLayout64.xml.rels" ContentType="application/vnd.openxmlformats-package.relationships+xml"/>
  <Override PartName="/ppt/slideLayouts/_rels/slideLayout93.xml.rels" ContentType="application/vnd.openxmlformats-package.relationships+xml"/>
  <Override PartName="/ppt/slideLayouts/_rels/slideLayout44.xml.rels" ContentType="application/vnd.openxmlformats-package.relationships+xml"/>
  <Override PartName="/ppt/slideLayouts/_rels/slideLayout102.xml.rels" ContentType="application/vnd.openxmlformats-package.relationships+xml"/>
  <Override PartName="/ppt/slideLayouts/_rels/slideLayout16.xml.rels" ContentType="application/vnd.openxmlformats-package.relationships+xml"/>
  <Override PartName="/ppt/slideLayouts/_rels/slideLayout65.xml.rels" ContentType="application/vnd.openxmlformats-package.relationships+xml"/>
  <Override PartName="/ppt/slideLayouts/_rels/slideLayout17.xml.rels" ContentType="application/vnd.openxmlformats-package.relationships+xml"/>
  <Override PartName="/ppt/slideLayouts/_rels/slideLayout66.xml.rels" ContentType="application/vnd.openxmlformats-package.relationships+xml"/>
  <Override PartName="/ppt/slideLayouts/_rels/slideLayout131.xml.rels" ContentType="application/vnd.openxmlformats-package.relationships+xml"/>
  <Override PartName="/ppt/slideLayouts/_rels/slideLayout104.xml.rels" ContentType="application/vnd.openxmlformats-package.relationships+xml"/>
  <Override PartName="/ppt/slideLayouts/_rels/slideLayout95.xml.rels" ContentType="application/vnd.openxmlformats-package.relationships+xml"/>
  <Override PartName="/ppt/slideLayouts/_rels/slideLayout118.xml.rels" ContentType="application/vnd.openxmlformats-package.relationships+xml"/>
  <Override PartName="/ppt/slideLayouts/_rels/slideLayout13.xml.rels" ContentType="application/vnd.openxmlformats-package.relationships+xml"/>
  <Override PartName="/ppt/slideLayouts/_rels/slideLayout62.xml.rels" ContentType="application/vnd.openxmlformats-package.relationships+xml"/>
  <Override PartName="/ppt/slideLayouts/_rels/slideLayout46.xml.rels" ContentType="application/vnd.openxmlformats-package.relationships+xml"/>
  <Override PartName="/ppt/slideLayouts/_rels/slideLayout132.xml.rels" ContentType="application/vnd.openxmlformats-package.relationships+xml"/>
  <Override PartName="/ppt/slideLayouts/_rels/slideLayout55.xml.rels" ContentType="application/vnd.openxmlformats-package.relationships+xml"/>
  <Override PartName="/ppt/slideLayouts/_rels/slideLayout113.xml.rels" ContentType="application/vnd.openxmlformats-package.relationships+xml"/>
  <Override PartName="/ppt/slideLayouts/_rels/slideLayout27.xml.rels" ContentType="application/vnd.openxmlformats-package.relationships+xml"/>
  <Override PartName="/ppt/slideLayouts/_rels/slideLayout47.xml.rels" ContentType="application/vnd.openxmlformats-package.relationships+xml"/>
  <Override PartName="/ppt/slideLayouts/_rels/slideLayout133.xml.rels" ContentType="application/vnd.openxmlformats-package.relationships+xml"/>
  <Override PartName="/ppt/slideLayouts/_rels/slideLayout96.xml.rels" ContentType="application/vnd.openxmlformats-package.relationships+xml"/>
  <Override PartName="/ppt/slideLayouts/_rels/slideLayout69.xml.rels" ContentType="application/vnd.openxmlformats-package.relationships+xml"/>
  <Override PartName="/ppt/slideLayouts/_rels/slideLayout127.xml.rels" ContentType="application/vnd.openxmlformats-package.relationships+xml"/>
  <Override PartName="/ppt/slideLayouts/_rels/slideLayout136.xml.rels" ContentType="application/vnd.openxmlformats-package.relationships+xml"/>
  <Override PartName="/ppt/slideLayouts/_rels/slideLayout99.xml.rels" ContentType="application/vnd.openxmlformats-package.relationships+xml"/>
  <Override PartName="/ppt/slideLayouts/_rels/slideLayout77.xml.rels" ContentType="application/vnd.openxmlformats-package.relationships+xml"/>
  <Override PartName="/ppt/slideLayouts/_rels/slideLayout28.xml.rels" ContentType="application/vnd.openxmlformats-package.relationships+xml"/>
  <Override PartName="/ppt/slideLayouts/_rels/slideLayout56.xml.rels" ContentType="application/vnd.openxmlformats-package.relationships+xml"/>
  <Override PartName="/ppt/slideLayouts/_rels/slideLayout114.xml.rels" ContentType="application/vnd.openxmlformats-package.relationships+xml"/>
  <Override PartName="/ppt/slideLayouts/_rels/slideLayout90.xml.rels" ContentType="application/vnd.openxmlformats-package.relationships+xml"/>
  <Override PartName="/ppt/slideLayouts/_rels/slideLayout41.xml.rels" ContentType="application/vnd.openxmlformats-package.relationships+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4.xml" ContentType="application/vnd.openxmlformats-officedocument.presentationml.slideLayout+xml"/>
  <Override PartName="/ppt/slideLayouts/slideLayout144.xml" ContentType="application/vnd.openxmlformats-officedocument.presentationml.slideLayout+xml"/>
  <Override PartName="/ppt/slideLayouts/slideLayout78.xml" ContentType="application/vnd.openxmlformats-officedocument.presentationml.slideLayout+xml"/>
  <Override PartName="/ppt/slideLayouts/slideLayout53.xml" ContentType="application/vnd.openxmlformats-officedocument.presentationml.slideLayout+xml"/>
  <Override PartName="/ppt/slideLayouts/slideLayout143.xml" ContentType="application/vnd.openxmlformats-officedocument.presentationml.slideLayout+xml"/>
  <Override PartName="/ppt/slideLayouts/slideLayout77.xml" ContentType="application/vnd.openxmlformats-officedocument.presentationml.slideLayout+xml"/>
  <Override PartName="/ppt/slideLayouts/slideLayout52.xml" ContentType="application/vnd.openxmlformats-officedocument.presentationml.slideLayout+xml"/>
  <Override PartName="/ppt/slideLayouts/slideLayout142.xml" ContentType="application/vnd.openxmlformats-officedocument.presentationml.slideLayout+xml"/>
  <Override PartName="/ppt/slideLayouts/slideLayout76.xml" ContentType="application/vnd.openxmlformats-officedocument.presentationml.slideLayout+xml"/>
  <Override PartName="/ppt/slideLayouts/slideLayout51.xml" ContentType="application/vnd.openxmlformats-officedocument.presentationml.slideLayout+xml"/>
  <Override PartName="/ppt/slideLayouts/slideLayout141.xml" ContentType="application/vnd.openxmlformats-officedocument.presentationml.slideLayout+xml"/>
  <Override PartName="/ppt/slideLayouts/slideLayout75.xml" ContentType="application/vnd.openxmlformats-officedocument.presentationml.slideLayout+xml"/>
  <Override PartName="/ppt/slideLayouts/slideLayout50.xml" ContentType="application/vnd.openxmlformats-officedocument.presentationml.slideLayout+xml"/>
  <Override PartName="/ppt/slideLayouts/slideLayout140.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105.xml" ContentType="application/vnd.openxmlformats-officedocument.presentationml.slideLayout+xml"/>
  <Override PartName="/ppt/slideLayouts/slideLayout39.xml" ContentType="application/vnd.openxmlformats-officedocument.presentationml.slideLayout+xml"/>
  <Override PartName="/ppt/slideLayouts/slideLayout129.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04.xml" ContentType="application/vnd.openxmlformats-officedocument.presentationml.slideLayout+xml"/>
  <Override PartName="/ppt/slideLayouts/slideLayout38.xml" ContentType="application/vnd.openxmlformats-officedocument.presentationml.slideLayout+xml"/>
  <Override PartName="/ppt/slideLayouts/slideLayout128.xml" ContentType="application/vnd.openxmlformats-officedocument.presentationml.slideLayout+xml"/>
  <Override PartName="/ppt/slideLayouts/slideLayout13.xml" ContentType="application/vnd.openxmlformats-officedocument.presentationml.slideLayout+xml"/>
  <Override PartName="/ppt/slideLayouts/slideLayout103.xml" ContentType="application/vnd.openxmlformats-officedocument.presentationml.slideLayout+xml"/>
  <Override PartName="/ppt/slideLayouts/slideLayout37.xml" ContentType="application/vnd.openxmlformats-officedocument.presentationml.slideLayout+xml"/>
  <Override PartName="/ppt/slideLayouts/slideLayout127.xml" ContentType="application/vnd.openxmlformats-officedocument.presentationml.slideLayout+xml"/>
  <Override PartName="/ppt/slideLayouts/slideLayout12.xml" ContentType="application/vnd.openxmlformats-officedocument.presentationml.slideLayout+xml"/>
  <Override PartName="/ppt/slideLayouts/slideLayout102.xml" ContentType="application/vnd.openxmlformats-officedocument.presentationml.slideLayout+xml"/>
  <Override PartName="/ppt/slideLayouts/slideLayout16.xml" ContentType="application/vnd.openxmlformats-officedocument.presentationml.slideLayout+xml"/>
  <Override PartName="/ppt/slideLayouts/slideLayout3.xml" ContentType="application/vnd.openxmlformats-officedocument.presentationml.slideLayout+xml"/>
  <Override PartName="/ppt/slideLayouts/slideLayout106.xml" ContentType="application/vnd.openxmlformats-officedocument.presentationml.slideLayout+xml"/>
  <Override PartName="/ppt/slideLayouts/slideLayout17.xml" ContentType="application/vnd.openxmlformats-officedocument.presentationml.slideLayout+xml"/>
  <Override PartName="/ppt/slideLayouts/slideLayout4.xml" ContentType="application/vnd.openxmlformats-officedocument.presentationml.slideLayout+xml"/>
  <Override PartName="/ppt/slideLayouts/slideLayout107.xml" ContentType="application/vnd.openxmlformats-officedocument.presentationml.slideLayout+xml"/>
  <Override PartName="/ppt/slideLayouts/slideLayout18.xml" ContentType="application/vnd.openxmlformats-officedocument.presentationml.slideLayout+xml"/>
  <Override PartName="/ppt/slideLayouts/slideLayout5.xml" ContentType="application/vnd.openxmlformats-officedocument.presentationml.slideLayout+xml"/>
  <Override PartName="/ppt/slideLayouts/slideLayout108.xml" ContentType="application/vnd.openxmlformats-officedocument.presentationml.slideLayout+xml"/>
  <Override PartName="/ppt/slideLayouts/slideLayout19.xml" ContentType="application/vnd.openxmlformats-officedocument.presentationml.slideLayout+xml"/>
  <Override PartName="/ppt/slideLayouts/slideLayout6.xml" ContentType="application/vnd.openxmlformats-officedocument.presentationml.slideLayout+xml"/>
  <Override PartName="/ppt/slideLayouts/slideLayout109.xml" ContentType="application/vnd.openxmlformats-officedocument.presentationml.slideLayout+xml"/>
  <Override PartName="/ppt/slideLayouts/slideLayout46.xml" ContentType="application/vnd.openxmlformats-officedocument.presentationml.slideLayout+xml"/>
  <Override PartName="/ppt/slideLayouts/slideLayout136.xml" ContentType="application/vnd.openxmlformats-officedocument.presentationml.slideLayout+xml"/>
  <Override PartName="/ppt/slideLayouts/slideLayout21.xml" ContentType="application/vnd.openxmlformats-officedocument.presentationml.slideLayout+xml"/>
  <Override PartName="/ppt/slideLayouts/slideLayout111.xml" ContentType="application/vnd.openxmlformats-officedocument.presentationml.slideLayout+xml"/>
  <Override PartName="/ppt/slideLayouts/slideLayout47.xml" ContentType="application/vnd.openxmlformats-officedocument.presentationml.slideLayout+xml"/>
  <Override PartName="/ppt/slideLayouts/slideLayout137.xml" ContentType="application/vnd.openxmlformats-officedocument.presentationml.slideLayout+xml"/>
  <Override PartName="/ppt/slideLayouts/slideLayout22.xml" ContentType="application/vnd.openxmlformats-officedocument.presentationml.slideLayout+xml"/>
  <Override PartName="/ppt/slideLayouts/slideLayout112.xml" ContentType="application/vnd.openxmlformats-officedocument.presentationml.slideLayout+xml"/>
  <Override PartName="/ppt/slideLayouts/slideLayout48.xml" ContentType="application/vnd.openxmlformats-officedocument.presentationml.slideLayout+xml"/>
  <Override PartName="/ppt/slideLayouts/slideLayout138.xml" ContentType="application/vnd.openxmlformats-officedocument.presentationml.slideLayout+xml"/>
  <Override PartName="/ppt/slideLayouts/slideLayout23.xml" ContentType="application/vnd.openxmlformats-officedocument.presentationml.slideLayout+xml"/>
  <Override PartName="/ppt/slideLayouts/slideLayout113.xml" ContentType="application/vnd.openxmlformats-officedocument.presentationml.slideLayout+xml"/>
  <Override PartName="/ppt/slideLayouts/slideLayout49.xml" ContentType="application/vnd.openxmlformats-officedocument.presentationml.slideLayout+xml"/>
  <Override PartName="/ppt/slideLayouts/slideLayout139.xml" ContentType="application/vnd.openxmlformats-officedocument.presentationml.slideLayout+xml"/>
  <Override PartName="/ppt/slideLayouts/slideLayout24.xml" ContentType="application/vnd.openxmlformats-officedocument.presentationml.slideLayout+xml"/>
  <Override PartName="/ppt/slideLayouts/slideLayout114.xml" ContentType="application/vnd.openxmlformats-officedocument.presentationml.slideLayout+xml"/>
  <Override PartName="/ppt/slideLayouts/slideLayout7.xml" ContentType="application/vnd.openxmlformats-officedocument.presentationml.slideLayout+xml"/>
  <Override PartName="/ppt/slideLayouts/slideLayout68.xml" ContentType="application/vnd.openxmlformats-officedocument.presentationml.slideLayout+xml"/>
  <Override PartName="/ppt/slideLayouts/slideLayout43.xml" ContentType="application/vnd.openxmlformats-officedocument.presentationml.slideLayout+xml"/>
  <Override PartName="/ppt/slideLayouts/slideLayout133.xml" ContentType="application/vnd.openxmlformats-officedocument.presentationml.slideLayout+xml"/>
  <Override PartName="/ppt/slideLayouts/slideLayout63.xml" ContentType="application/vnd.openxmlformats-officedocument.presentationml.slideLayout+xml"/>
  <Override PartName="/ppt/slideLayouts/slideLayout88.xml" ContentType="application/vnd.openxmlformats-officedocument.presentationml.slideLayout+xml"/>
  <Override PartName="/ppt/slideLayouts/slideLayout62.xml" ContentType="application/vnd.openxmlformats-officedocument.presentationml.slideLayout+xml"/>
  <Override PartName="/ppt/slideLayouts/slideLayout87.xml" ContentType="application/vnd.openxmlformats-officedocument.presentationml.slideLayout+xml"/>
  <Override PartName="/ppt/slideLayouts/slideLayout64.xml" ContentType="application/vnd.openxmlformats-officedocument.presentationml.slideLayout+xml"/>
  <Override PartName="/ppt/slideLayouts/slideLayout89.xml" ContentType="application/vnd.openxmlformats-officedocument.presentationml.slideLayout+xml"/>
  <Override PartName="/ppt/slideLayouts/slideLayout65.xml" ContentType="application/vnd.openxmlformats-officedocument.presentationml.slideLayout+xml"/>
  <Override PartName="/ppt/slideLayouts/slideLayout130.xml" ContentType="application/vnd.openxmlformats-officedocument.presentationml.slideLayout+xml"/>
  <Override PartName="/ppt/slideLayouts/slideLayout40.xml" ContentType="application/vnd.openxmlformats-officedocument.presentationml.slideLayout+xml"/>
  <Override PartName="/ppt/slideLayouts/slideLayout66.xml" ContentType="application/vnd.openxmlformats-officedocument.presentationml.slideLayout+xml"/>
  <Override PartName="/ppt/slideLayouts/slideLayout131.xml" ContentType="application/vnd.openxmlformats-officedocument.presentationml.slideLayout+xml"/>
  <Override PartName="/ppt/slideLayouts/slideLayout41.xml" ContentType="application/vnd.openxmlformats-officedocument.presentationml.slideLayout+xml"/>
  <Override PartName="/ppt/slideLayouts/slideLayout67.xml" ContentType="application/vnd.openxmlformats-officedocument.presentationml.slideLayout+xml"/>
  <Override PartName="/ppt/slideLayouts/slideLayout132.xml" ContentType="application/vnd.openxmlformats-officedocument.presentationml.slideLayout+xml"/>
  <Override PartName="/ppt/slideLayouts/slideLayout42.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3.xml" ContentType="application/vnd.openxmlformats-officedocument.presentationml.slideLayout+xml"/>
  <Override PartName="/ppt/slideLayouts/slideLayout86.xml" ContentType="application/vnd.openxmlformats-officedocument.presentationml.slideLayout+xml"/>
  <Override PartName="/ppt/slideLayouts/slideLayout92.xml" ContentType="application/vnd.openxmlformats-officedocument.presentationml.slideLayout+xml"/>
  <Override PartName="/ppt/slideLayouts/slideLayout25.xml" ContentType="application/vnd.openxmlformats-officedocument.presentationml.slideLayout+xml"/>
  <Override PartName="/ppt/slideLayouts/slideLayout115.xml" ContentType="application/vnd.openxmlformats-officedocument.presentationml.slideLayout+xml"/>
  <Override PartName="/ppt/slideLayouts/slideLayout85.xml" ContentType="application/vnd.openxmlformats-officedocument.presentationml.slideLayout+xml"/>
  <Override PartName="/ppt/slideLayouts/slideLayout91.xml" ContentType="application/vnd.openxmlformats-officedocument.presentationml.slideLayout+xml"/>
  <Override PartName="/ppt/slideLayouts/slideLayout84.xml" ContentType="application/vnd.openxmlformats-officedocument.presentationml.slideLayout+xml"/>
  <Override PartName="/ppt/slideLayouts/slideLayout90.xml" ContentType="application/vnd.openxmlformats-officedocument.presentationml.slideLayout+xml"/>
  <Override PartName="/ppt/slideLayouts/slideLayout8.xml" ContentType="application/vnd.openxmlformats-officedocument.presentationml.slideLayout+xml"/>
  <Override PartName="/ppt/slideLayouts/slideLayout69.xml" ContentType="application/vnd.openxmlformats-officedocument.presentationml.slideLayout+xml"/>
  <Override PartName="/ppt/slideLayouts/slideLayout44.xml" ContentType="application/vnd.openxmlformats-officedocument.presentationml.slideLayout+xml"/>
  <Override PartName="/ppt/slideLayouts/slideLayout134.xml" ContentType="application/vnd.openxmlformats-officedocument.presentationml.slideLayout+xml"/>
  <Override PartName="/ppt/slideLayouts/slideLayout9.xml" ContentType="application/vnd.openxmlformats-officedocument.presentationml.slideLayout+xml"/>
  <Override PartName="/ppt/slideLayouts/slideLayout20.xml" ContentType="application/vnd.openxmlformats-officedocument.presentationml.slideLayout+xml"/>
  <Override PartName="/ppt/slideLayouts/slideLayout110.xml" ContentType="application/vnd.openxmlformats-officedocument.presentationml.slideLayout+xml"/>
  <Override PartName="/ppt/slideLayouts/slideLayout45.xml" ContentType="application/vnd.openxmlformats-officedocument.presentationml.slideLayout+xml"/>
  <Override PartName="/ppt/slideLayouts/slideLayout135.xml" ContentType="application/vnd.openxmlformats-officedocument.presentationml.slideLayout+xml"/>
  <Override PartName="/ppt/slideLayouts/slideLayout126.xml" ContentType="application/vnd.openxmlformats-officedocument.presentationml.slideLayout+xml"/>
  <Override PartName="/ppt/slideLayouts/slideLayout36.xml" ContentType="application/vnd.openxmlformats-officedocument.presentationml.slideLayout+xml"/>
  <Override PartName="/ppt/slideLayouts/slideLayout101.xml" ContentType="application/vnd.openxmlformats-officedocument.presentationml.slideLayout+xml"/>
  <Override PartName="/ppt/slideLayouts/slideLayout11.xml" ContentType="application/vnd.openxmlformats-officedocument.presentationml.slideLayout+xml"/>
  <Override PartName="/ppt/slideLayouts/slideLayout125.xml" ContentType="application/vnd.openxmlformats-officedocument.presentationml.slideLayout+xml"/>
  <Override PartName="/ppt/slideLayouts/slideLayout35.xml" ContentType="application/vnd.openxmlformats-officedocument.presentationml.slideLayout+xml"/>
  <Override PartName="/ppt/slideLayouts/slideLayout100.xml" ContentType="application/vnd.openxmlformats-officedocument.presentationml.slideLayout+xml"/>
  <Override PartName="/ppt/slideLayouts/slideLayout10.xml" ContentType="application/vnd.openxmlformats-officedocument.presentationml.slideLayout+xml"/>
  <Override PartName="/ppt/slideLayouts/slideLayout124.xml" ContentType="application/vnd.openxmlformats-officedocument.presentationml.slideLayout+xml"/>
  <Override PartName="/ppt/slideLayouts/slideLayout34.xml" ContentType="application/vnd.openxmlformats-officedocument.presentationml.slideLayout+xml"/>
  <Override PartName="/ppt/slideLayouts/slideLayout59.xml" ContentType="application/vnd.openxmlformats-officedocument.presentationml.slideLayout+xml"/>
  <Override PartName="/ppt/slideLayouts/slideLayout123.xml" ContentType="application/vnd.openxmlformats-officedocument.presentationml.slideLayout+xml"/>
  <Override PartName="/ppt/slideLayouts/slideLayout33.xml" ContentType="application/vnd.openxmlformats-officedocument.presentationml.slideLayout+xml"/>
  <Override PartName="/ppt/slideLayouts/slideLayout58.xml" ContentType="application/vnd.openxmlformats-officedocument.presentationml.slideLayout+xml"/>
  <Override PartName="/ppt/slideLayouts/slideLayout122.xml" ContentType="application/vnd.openxmlformats-officedocument.presentationml.slideLayout+xml"/>
  <Override PartName="/ppt/slideLayouts/slideLayout32.xml" ContentType="application/vnd.openxmlformats-officedocument.presentationml.slideLayout+xml"/>
  <Override PartName="/ppt/slideLayouts/slideLayout57.xml" ContentType="application/vnd.openxmlformats-officedocument.presentationml.slideLayout+xml"/>
  <Override PartName="/ppt/slideLayouts/slideLayout121.xml" ContentType="application/vnd.openxmlformats-officedocument.presentationml.slideLayout+xml"/>
  <Override PartName="/ppt/slideLayouts/slideLayout31.xml" ContentType="application/vnd.openxmlformats-officedocument.presentationml.slideLayout+xml"/>
  <Override PartName="/ppt/slideLayouts/slideLayout56.xml" ContentType="application/vnd.openxmlformats-officedocument.presentationml.slideLayout+xml"/>
  <Override PartName="/ppt/slideLayouts/slideLayout120.xml" ContentType="application/vnd.openxmlformats-officedocument.presentationml.slideLayout+xml"/>
  <Override PartName="/ppt/slideLayouts/slideLayout30.xml" ContentType="application/vnd.openxmlformats-officedocument.presentationml.slideLayout+xml"/>
  <Override PartName="/ppt/slideLayouts/slideLayout55.xml" ContentType="application/vnd.openxmlformats-officedocument.presentationml.slideLayout+xml"/>
  <Override PartName="/ppt/slideLayouts/slideLayout119.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28.xml" ContentType="application/vnd.openxmlformats-officedocument.presentationml.slideLayout+xml"/>
  <Override PartName="/ppt/slideLayouts/slideLayout117.xml" ContentType="application/vnd.openxmlformats-officedocument.presentationml.slideLayout+xml"/>
  <Override PartName="/ppt/slideLayouts/slideLayout27.xml" ContentType="application/vnd.openxmlformats-officedocument.presentationml.slideLayout+xml"/>
  <Override PartName="/ppt/slideLayouts/slideLayout116.xml" ContentType="application/vnd.openxmlformats-officedocument.presentationml.slideLayout+xml"/>
  <Override PartName="/ppt/slideLayouts/slideLayout26.xml" ContentType="application/vnd.openxmlformats-officedocument.presentationml.slideLayout+xml"/>
  <Override PartName="/ppt/media/image78.png" ContentType="image/png"/>
  <Override PartName="/ppt/media/image74.png" ContentType="image/png"/>
  <Override PartName="/ppt/media/image69.gif" ContentType="image/gif"/>
  <Override PartName="/ppt/media/image73.jpeg" ContentType="image/jpeg"/>
  <Override PartName="/ppt/media/image68.gif" ContentType="image/gif"/>
  <Override PartName="/ppt/media/image72.png" ContentType="image/png"/>
  <Override PartName="/ppt/media/image61.jpeg" ContentType="image/jpeg"/>
  <Override PartName="/ppt/media/image91.png" ContentType="image/png"/>
  <Override PartName="/ppt/media/image58.gif" ContentType="image/gif"/>
  <Override PartName="/ppt/media/image54.png" ContentType="image/png"/>
  <Override PartName="/ppt/media/image77.png" ContentType="image/png"/>
  <Override PartName="/ppt/media/image52.png" ContentType="image/png"/>
  <Override PartName="/ppt/media/image76.png" ContentType="image/png"/>
  <Override PartName="/ppt/media/image51.png" ContentType="image/png"/>
  <Override PartName="/ppt/media/image75.png" ContentType="image/png"/>
  <Override PartName="/ppt/media/image50.png" ContentType="image/png"/>
  <Override PartName="/ppt/media/image44.png" ContentType="image/png"/>
  <Override PartName="/ppt/media/image43.png" ContentType="image/png"/>
  <Override PartName="/ppt/media/image67.png" ContentType="image/png"/>
  <Override PartName="/ppt/media/image42.png" ContentType="image/png"/>
  <Override PartName="/ppt/media/image41.png" ContentType="image/png"/>
  <Override PartName="/ppt/media/image40.png" ContentType="image/png"/>
  <Override PartName="/ppt/media/image37.png" ContentType="image/png"/>
  <Override PartName="/ppt/media/image39.png" ContentType="image/png"/>
  <Override PartName="/ppt/media/image14.png" ContentType="image/png"/>
  <Override PartName="/ppt/media/image123.png" ContentType="image/png"/>
  <Override PartName="/ppt/media/image38.png" ContentType="image/png"/>
  <Override PartName="/ppt/media/image13.png" ContentType="image/png"/>
  <Override PartName="/ppt/media/image122.png" ContentType="image/png"/>
  <Override PartName="/ppt/media/image16.png" ContentType="image/png"/>
  <Override PartName="/ppt/media/image125.png" ContentType="image/png"/>
  <Override PartName="/ppt/media/image15.png" ContentType="image/png"/>
  <Override PartName="/ppt/media/image124.png" ContentType="image/png"/>
  <Override PartName="/ppt/media/image17.png" ContentType="image/png"/>
  <Override PartName="/ppt/media/image18.png" ContentType="image/png"/>
  <Override PartName="/ppt/media/image12.jpeg" ContentType="image/jpeg"/>
  <Override PartName="/ppt/media/image19.png" ContentType="image/png"/>
  <Override PartName="/ppt/media/image85.wmf" ContentType="image/x-wmf"/>
  <Override PartName="/ppt/media/image45.png" ContentType="image/png"/>
  <Override PartName="/ppt/media/image20.png" ContentType="image/png"/>
  <Override PartName="/ppt/media/image46.png" ContentType="image/png"/>
  <Override PartName="/ppt/media/image21.png" ContentType="image/png"/>
  <Override PartName="/ppt/media/image47.png" ContentType="image/png"/>
  <Override PartName="/ppt/media/image22.png" ContentType="image/png"/>
  <Override PartName="/ppt/media/image48.png" ContentType="image/png"/>
  <Override PartName="/ppt/media/image23.png" ContentType="image/png"/>
  <Override PartName="/ppt/media/image49.png" ContentType="image/png"/>
  <Override PartName="/ppt/media/image53.jpeg" ContentType="image/jpeg"/>
  <Override PartName="/ppt/media/image62.png" ContentType="image/png"/>
  <Override PartName="/ppt/media/image79.png" ContentType="image/png"/>
  <Override PartName="/ppt/media/image80.png" ContentType="image/png"/>
  <Override PartName="/ppt/media/image90.png" ContentType="image/png"/>
  <Override PartName="/ppt/media/image84.png" ContentType="image/png"/>
  <Override PartName="/ppt/media/image3.png" ContentType="image/png"/>
  <Override PartName="/ppt/media/image102.png" ContentType="image/png"/>
  <Override PartName="/ppt/media/image4.png" ContentType="image/png"/>
  <Override PartName="/ppt/media/image103.png" ContentType="image/png"/>
  <Override PartName="/ppt/media/image5.png" ContentType="image/png"/>
  <Override PartName="/ppt/media/image86.png" ContentType="image/png"/>
  <Override PartName="/ppt/media/image104.png" ContentType="image/png"/>
  <Override PartName="/ppt/media/image6.png" ContentType="image/png"/>
  <Override PartName="/ppt/media/image87.png" ContentType="image/png"/>
  <Override PartName="/ppt/media/image105.png" ContentType="image/png"/>
  <Override PartName="/ppt/media/image92.png" ContentType="image/png"/>
  <Override PartName="/ppt/media/image110.png" ContentType="image/png"/>
  <Override PartName="/ppt/media/image26.png" ContentType="image/png"/>
  <Override PartName="/ppt/media/image64.gif" ContentType="image/gif"/>
  <Override PartName="/ppt/media/image93.png" ContentType="image/png"/>
  <Override PartName="/ppt/media/image111.png" ContentType="image/png"/>
  <Override PartName="/ppt/media/image27.png" ContentType="image/png"/>
  <Override PartName="/ppt/media/image65.gif" ContentType="image/gif"/>
  <Override PartName="/ppt/media/image99.png" ContentType="image/png"/>
  <Override PartName="/ppt/media/image117.png" ContentType="image/png"/>
  <Override PartName="/ppt/media/image109.png" ContentType="image/png"/>
  <Override PartName="/ppt/media/image98.png" ContentType="image/png"/>
  <Override PartName="/ppt/media/image116.png" ContentType="image/png"/>
  <Override PartName="/ppt/media/image118.png" ContentType="image/png"/>
  <Override PartName="/ppt/media/image121.png" ContentType="image/png"/>
  <Override PartName="/ppt/media/image96.png" ContentType="image/png"/>
  <Override PartName="/ppt/media/image114.png" ContentType="image/png"/>
  <Override PartName="/ppt/media/image119.png" ContentType="image/png"/>
  <Override PartName="/ppt/media/image97.png" ContentType="image/png"/>
  <Override PartName="/ppt/media/image115.png" ContentType="image/png"/>
  <Override PartName="/ppt/media/image95.png" ContentType="image/png"/>
  <Override PartName="/ppt/media/image113.png" ContentType="image/png"/>
  <Override PartName="/ppt/media/image29.png" ContentType="image/png"/>
  <Override PartName="/ppt/media/image94.png" ContentType="image/png"/>
  <Override PartName="/ppt/media/image112.png" ContentType="image/png"/>
  <Override PartName="/ppt/media/image28.png" ContentType="image/png"/>
  <Override PartName="/ppt/media/image66.gif" ContentType="image/gif"/>
  <Override PartName="/ppt/media/image100.png" ContentType="image/png"/>
  <Override PartName="/ppt/media/image82.png" ContentType="image/png"/>
  <Override PartName="/ppt/media/image1.png" ContentType="image/png"/>
  <Override PartName="/ppt/media/image60.jpeg" ContentType="image/jpeg"/>
  <Override PartName="/ppt/media/image81.png" ContentType="image/png"/>
  <Override PartName="/ppt/media/image83.png" ContentType="image/png"/>
  <Override PartName="/ppt/media/image2.png" ContentType="image/png"/>
  <Override PartName="/ppt/media/image101.png" ContentType="image/png"/>
  <Override PartName="/ppt/media/image7.png" ContentType="image/png"/>
  <Override PartName="/ppt/media/image106.png" ContentType="image/png"/>
  <Override PartName="/ppt/media/image88.png" ContentType="image/png"/>
  <Override PartName="/ppt/media/image63.png" ContentType="image/png"/>
  <Override PartName="/ppt/media/image8.png" ContentType="image/png"/>
  <Override PartName="/ppt/media/image107.png" ContentType="image/png"/>
  <Override PartName="/ppt/media/image89.png" ContentType="image/png"/>
  <Override PartName="/ppt/media/image9.png" ContentType="image/png"/>
  <Override PartName="/ppt/media/image108.png" ContentType="image/png"/>
  <Override PartName="/ppt/media/image36.png" ContentType="image/png"/>
  <Override PartName="/ppt/media/image120.png" ContentType="image/png"/>
  <Override PartName="/ppt/media/image11.png" ContentType="image/png"/>
  <Override PartName="/ppt/media/image35.png" ContentType="image/png"/>
  <Override PartName="/ppt/media/image10.png" ContentType="image/png"/>
  <Override PartName="/ppt/media/image34.png" ContentType="image/png"/>
  <Override PartName="/ppt/media/image59.png" ContentType="image/png"/>
  <Override PartName="/ppt/media/image33.png" ContentType="image/png"/>
  <Override PartName="/ppt/media/image71.gif" ContentType="image/gif"/>
  <Override PartName="/ppt/media/image32.png" ContentType="image/png"/>
  <Override PartName="/ppt/media/image57.png" ContentType="image/png"/>
  <Override PartName="/ppt/media/image70.gif" ContentType="image/gif"/>
  <Override PartName="/ppt/media/image31.png" ContentType="image/png"/>
  <Override PartName="/ppt/media/image56.png" ContentType="image/png"/>
  <Override PartName="/ppt/media/image30.png" ContentType="image/png"/>
  <Override PartName="/ppt/media/image55.png" ContentType="image/png"/>
  <Override PartName="/ppt/media/image25.png" ContentType="image/png"/>
  <Override PartName="/ppt/media/image24.png" ContentType="image/png"/>
  <Override PartName="/ppt/notesSlides/_rels/notesSlide9.xml.rels" ContentType="application/vnd.openxmlformats-package.relationships+xml"/>
  <Override PartName="/ppt/notesSlides/notesSlide9.xml" ContentType="application/vnd.openxmlformats-officedocument.presentationml.notesSlide+xml"/>
  <Override PartName="/ppt/slideMasters/_rels/slideMaster7.xml.rels" ContentType="application/vnd.openxmlformats-package.relationships+xml"/>
  <Override PartName="/ppt/slideMasters/_rels/slideMaster10.xml.rels" ContentType="application/vnd.openxmlformats-package.relationships+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12.xml.rels" ContentType="application/vnd.openxmlformats-package.relationships+xml"/>
  <Override PartName="/ppt/slideMasters/_rels/slideMaster8.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presentation.xml" ContentType="application/vnd.openxmlformats-officedocument.presentationml.presentation.main+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9.xml" ContentType="application/vnd.openxmlformats-officedocument.theme+xml"/>
  <Override PartName="/ppt/theme/theme11.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10.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19.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10.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2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notesMaster" Target="notesMasters/notesMaster1.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
</Relationships>
</file>

<file path=ppt/notesMasters/_rels/notesMaster1.xml.rels><?xml version="1.0" encoding="UTF-8"?>
<Relationships xmlns="http://schemas.openxmlformats.org/package/2006/relationships"><Relationship Id="rId1" Type="http://schemas.openxmlformats.org/officeDocument/2006/relationships/theme" Target="../theme/theme1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470"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471"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472"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473"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474"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9A978623-A2C7-4C5E-BB2F-250B72B499BC}"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0" name="PlaceHolder 1"/>
          <p:cNvSpPr>
            <a:spLocks noGrp="1"/>
          </p:cNvSpPr>
          <p:nvPr>
            <p:ph type="sldImg"/>
          </p:nvPr>
        </p:nvSpPr>
        <p:spPr>
          <a:xfrm>
            <a:off x="1554480" y="1257120"/>
            <a:ext cx="4661640" cy="3393000"/>
          </a:xfrm>
          <a:prstGeom prst="rect">
            <a:avLst/>
          </a:prstGeom>
        </p:spPr>
      </p:sp>
      <p:sp>
        <p:nvSpPr>
          <p:cNvPr id="971" name="PlaceHolder 2"/>
          <p:cNvSpPr>
            <a:spLocks noGrp="1"/>
          </p:cNvSpPr>
          <p:nvPr>
            <p:ph type="body"/>
          </p:nvPr>
        </p:nvSpPr>
        <p:spPr>
          <a:xfrm>
            <a:off x="777240" y="4840560"/>
            <a:ext cx="6216120" cy="3958560"/>
          </a:xfrm>
          <a:prstGeom prst="rect">
            <a:avLst/>
          </a:prstGeom>
        </p:spPr>
        <p:txBody>
          <a:bodyPr lIns="0" rIns="0" tIns="0" bIns="0">
            <a:noAutofit/>
          </a:bodyPr>
          <a:p>
            <a:pPr marL="216000" indent="-214560">
              <a:lnSpc>
                <a:spcPct val="100000"/>
              </a:lnSpc>
              <a:tabLst>
                <a:tab algn="l" pos="0"/>
              </a:tabLst>
            </a:pPr>
            <a:r>
              <a:rPr b="0" lang="fr-FR" sz="2000" spc="-1" strike="noStrike">
                <a:latin typeface="Arial"/>
              </a:rPr>
              <a:t>Today, the MCP, is not cabable of generating 3ps resolution signal, but SAMPIC measure at the precision.</a:t>
            </a:r>
            <a:endParaRPr b="0" lang="en-US" sz="2000" spc="-1" strike="noStrike">
              <a:latin typeface="Arial"/>
            </a:endParaRPr>
          </a:p>
        </p:txBody>
      </p:sp>
      <p:sp>
        <p:nvSpPr>
          <p:cNvPr id="972" name="CustomShape 3"/>
          <p:cNvSpPr/>
          <p:nvPr/>
        </p:nvSpPr>
        <p:spPr>
          <a:xfrm>
            <a:off x="4402440" y="9553680"/>
            <a:ext cx="3366360" cy="5025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DAFE4B3-B31A-4A87-ACA3-02E0C251D3E2}" type="slidenum">
              <a:rPr b="0" lang="fr-FR" sz="1200" spc="-1" strike="noStrike">
                <a:solidFill>
                  <a:srgbClr val="000000"/>
                </a:solidFill>
                <a:latin typeface="Times New Roman"/>
              </a:rPr>
              <a:t>&lt;number&gt;</a:t>
            </a:fld>
            <a:endParaRPr b="0" lang="en-US" sz="12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5"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26"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20"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321"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3"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25"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326"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327"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29"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330"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331"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33"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334"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335"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37"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338"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4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34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342"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343"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45"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346"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347"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348"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349"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350"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30"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31"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56"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58"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60"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361"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6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63"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65"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366"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367"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69"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370"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371"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73"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374"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375"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77"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378"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8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38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382"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383"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3"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34"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35"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36"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37"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38"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85"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386"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387"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388"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389"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390"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9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95"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97"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99"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400"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0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02"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04"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405"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406"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08"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40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410"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12"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413"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414"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1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16"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417"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1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19"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420"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421"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422"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24"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425"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426"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427"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428"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429"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3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34"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36"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38"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439"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4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41"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4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43"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444"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445"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47"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44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449"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5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51"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452"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453"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5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55"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456"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5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45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460"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461"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6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63"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464"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465"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466"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467"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468"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7"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48"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2"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53"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54"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6"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5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58"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6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62"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4"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65"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7"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6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69"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70"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2"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73"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74"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75"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76"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77"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82"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84"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86"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87"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91"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92"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93"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95"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9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97"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99"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00"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01"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06"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0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08"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109"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11"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112"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113"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114"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115"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116"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21"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23"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8"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9"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25"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126"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3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31"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132"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34"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13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36"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3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3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40"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42"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143"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45"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4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47"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148"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50"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151"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152"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153"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154"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155"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60"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62"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64"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165"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69"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70"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171"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73"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174"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75"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77"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7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79"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81"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182"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84"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8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86"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187"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89"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190"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191"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192"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193"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194"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99"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01"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03"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204"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6"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0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09"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210"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12"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213"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14"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16"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1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18"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3"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4"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15"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20"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221"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23"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24"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25"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226"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28"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229"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230"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231"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232"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233"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38"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40"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42"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243"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5"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47"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48"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249"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7"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1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9"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51"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252"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53"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55"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5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57"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59"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260"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62"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63"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64"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265"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67"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268"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269"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270"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271"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272"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77"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79"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81"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282"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1"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2"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3"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4"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86"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87"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288"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90"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29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92"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94"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9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96"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98"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299"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01"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302"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303"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304"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06"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307"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308"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309"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310"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311"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16"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18"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pn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CustomShape 1"/>
          <p:cNvSpPr/>
          <p:nvPr/>
        </p:nvSpPr>
        <p:spPr>
          <a:xfrm>
            <a:off x="0" y="288000"/>
            <a:ext cx="500760" cy="1076760"/>
          </a:xfrm>
          <a:prstGeom prst="rect">
            <a:avLst/>
          </a:prstGeom>
          <a:solidFill>
            <a:srgbClr val="ef2929"/>
          </a:solidFill>
          <a:ln>
            <a:noFill/>
          </a:ln>
        </p:spPr>
        <p:style>
          <a:lnRef idx="0"/>
          <a:fillRef idx="0"/>
          <a:effectRef idx="0"/>
          <a:fontRef idx="minor"/>
        </p:style>
      </p:sp>
      <p:sp>
        <p:nvSpPr>
          <p:cNvPr id="1" name="PlaceHolder 2"/>
          <p:cNvSpPr>
            <a:spLocks noGrp="1"/>
          </p:cNvSpPr>
          <p:nvPr>
            <p:ph type="title"/>
          </p:nvPr>
        </p:nvSpPr>
        <p:spPr>
          <a:xfrm>
            <a:off x="504000" y="301320"/>
            <a:ext cx="9071640" cy="1261440"/>
          </a:xfrm>
          <a:prstGeom prst="rect">
            <a:avLst/>
          </a:prstGeom>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2" name="PlaceHolder 3"/>
          <p:cNvSpPr>
            <a:spLocks noGrp="1"/>
          </p:cNvSpPr>
          <p:nvPr>
            <p:ph type="body"/>
          </p:nvPr>
        </p:nvSpPr>
        <p:spPr>
          <a:xfrm>
            <a:off x="504000" y="1768680"/>
            <a:ext cx="9071640" cy="43837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1" name="CustomShape 1"/>
          <p:cNvSpPr/>
          <p:nvPr/>
        </p:nvSpPr>
        <p:spPr>
          <a:xfrm>
            <a:off x="208800" y="208800"/>
            <a:ext cx="9660600" cy="7139520"/>
          </a:xfrm>
          <a:prstGeom prst="round2DiagRect">
            <a:avLst>
              <a:gd name="adj1" fmla="val 9416"/>
              <a:gd name="adj2" fmla="val 0"/>
            </a:avLst>
          </a:prstGeom>
          <a:gradFill rotWithShape="0">
            <a:gsLst>
              <a:gs pos="17000">
                <a:srgbClr val="38abed"/>
              </a:gs>
              <a:gs pos="100000">
                <a:srgbClr val="1b3861"/>
              </a:gs>
            </a:gsLst>
            <a:lin ang="5400000"/>
          </a:gradFill>
          <a:ln w="25560">
            <a:noFill/>
          </a:ln>
        </p:spPr>
        <p:style>
          <a:lnRef idx="0"/>
          <a:fillRef idx="0"/>
          <a:effectRef idx="0"/>
          <a:fontRef idx="minor"/>
        </p:style>
      </p:sp>
      <p:pic>
        <p:nvPicPr>
          <p:cNvPr id="352" name="Picture 5" descr="Overlay-ContentSlides.png"/>
          <p:cNvPicPr/>
          <p:nvPr/>
        </p:nvPicPr>
        <p:blipFill>
          <a:blip r:embed="rId2"/>
          <a:stretch/>
        </p:blipFill>
        <p:spPr>
          <a:xfrm>
            <a:off x="165960" y="205200"/>
            <a:ext cx="9729720" cy="7144560"/>
          </a:xfrm>
          <a:prstGeom prst="rect">
            <a:avLst/>
          </a:prstGeom>
          <a:ln>
            <a:noFill/>
          </a:ln>
        </p:spPr>
      </p:pic>
      <p:sp>
        <p:nvSpPr>
          <p:cNvPr id="353" name="PlaceHolder 2"/>
          <p:cNvSpPr>
            <a:spLocks noGrp="1"/>
          </p:cNvSpPr>
          <p:nvPr>
            <p:ph type="title"/>
          </p:nvPr>
        </p:nvSpPr>
        <p:spPr>
          <a:xfrm>
            <a:off x="504000" y="301320"/>
            <a:ext cx="9071640" cy="1261440"/>
          </a:xfrm>
          <a:prstGeom prst="rect">
            <a:avLst/>
          </a:prstGeom>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354"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CustomShape 1"/>
          <p:cNvSpPr/>
          <p:nvPr/>
        </p:nvSpPr>
        <p:spPr>
          <a:xfrm>
            <a:off x="0" y="288000"/>
            <a:ext cx="500760" cy="1076760"/>
          </a:xfrm>
          <a:prstGeom prst="rect">
            <a:avLst/>
          </a:prstGeom>
          <a:solidFill>
            <a:srgbClr val="ef2929"/>
          </a:solidFill>
          <a:ln>
            <a:noFill/>
          </a:ln>
        </p:spPr>
        <p:style>
          <a:lnRef idx="0"/>
          <a:fillRef idx="0"/>
          <a:effectRef idx="0"/>
          <a:fontRef idx="minor"/>
        </p:style>
      </p:sp>
      <p:sp>
        <p:nvSpPr>
          <p:cNvPr id="392" name="PlaceHolder 2"/>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a:t>
            </a:r>
            <a:r>
              <a:rPr b="0" lang="en-US" sz="4400" spc="-1" strike="noStrike">
                <a:latin typeface="Arial"/>
              </a:rPr>
              <a:t>l</a:t>
            </a:r>
            <a:r>
              <a:rPr b="0" lang="en-US" sz="4400" spc="-1" strike="noStrike">
                <a:latin typeface="Arial"/>
              </a:rPr>
              <a:t>i</a:t>
            </a:r>
            <a:r>
              <a:rPr b="0" lang="en-US" sz="4400" spc="-1" strike="noStrike">
                <a:latin typeface="Arial"/>
              </a:rPr>
              <a:t>c</a:t>
            </a:r>
            <a:r>
              <a:rPr b="0" lang="en-US" sz="4400" spc="-1" strike="noStrike">
                <a:latin typeface="Arial"/>
              </a:rPr>
              <a:t>k</a:t>
            </a:r>
            <a:r>
              <a:rPr b="0" lang="en-US" sz="4400" spc="-1" strike="noStrike">
                <a:latin typeface="Arial"/>
              </a:rPr>
              <a:t> </a:t>
            </a:r>
            <a:r>
              <a:rPr b="0" lang="en-US" sz="4400" spc="-1" strike="noStrike">
                <a:latin typeface="Arial"/>
              </a:rPr>
              <a:t>t</a:t>
            </a:r>
            <a:r>
              <a:rPr b="0" lang="en-US" sz="4400" spc="-1" strike="noStrike">
                <a:latin typeface="Arial"/>
              </a:rPr>
              <a:t>o</a:t>
            </a:r>
            <a:r>
              <a:rPr b="0" lang="en-US" sz="4400" spc="-1" strike="noStrike">
                <a:latin typeface="Arial"/>
              </a:rPr>
              <a:t> </a:t>
            </a:r>
            <a:r>
              <a:rPr b="0" lang="en-US" sz="4400" spc="-1" strike="noStrike">
                <a:latin typeface="Arial"/>
              </a:rPr>
              <a:t>e</a:t>
            </a:r>
            <a:r>
              <a:rPr b="0" lang="en-US" sz="4400" spc="-1" strike="noStrike">
                <a:latin typeface="Arial"/>
              </a:rPr>
              <a:t>d</a:t>
            </a:r>
            <a:r>
              <a:rPr b="0" lang="en-US" sz="4400" spc="-1" strike="noStrike">
                <a:latin typeface="Arial"/>
              </a:rPr>
              <a:t>i</a:t>
            </a:r>
            <a:r>
              <a:rPr b="0" lang="en-US" sz="4400" spc="-1" strike="noStrike">
                <a:latin typeface="Arial"/>
              </a:rPr>
              <a:t>t</a:t>
            </a:r>
            <a:r>
              <a:rPr b="0" lang="en-US" sz="4400" spc="-1" strike="noStrike">
                <a:latin typeface="Arial"/>
              </a:rPr>
              <a:t> </a:t>
            </a:r>
            <a:r>
              <a:rPr b="0" lang="en-US" sz="4400" spc="-1" strike="noStrike">
                <a:latin typeface="Arial"/>
              </a:rPr>
              <a:t>t</a:t>
            </a:r>
            <a:r>
              <a:rPr b="0" lang="en-US" sz="4400" spc="-1" strike="noStrike">
                <a:latin typeface="Arial"/>
              </a:rPr>
              <a:t>h</a:t>
            </a:r>
            <a:r>
              <a:rPr b="0" lang="en-US" sz="4400" spc="-1" strike="noStrike">
                <a:latin typeface="Arial"/>
              </a:rPr>
              <a:t>e</a:t>
            </a:r>
            <a:r>
              <a:rPr b="0" lang="en-US" sz="4400" spc="-1" strike="noStrike">
                <a:latin typeface="Arial"/>
              </a:rPr>
              <a:t> </a:t>
            </a:r>
            <a:r>
              <a:rPr b="0" lang="en-US" sz="4400" spc="-1" strike="noStrike">
                <a:latin typeface="Arial"/>
              </a:rPr>
              <a:t>t</a:t>
            </a:r>
            <a:r>
              <a:rPr b="0" lang="en-US" sz="4400" spc="-1" strike="noStrike">
                <a:latin typeface="Arial"/>
              </a:rPr>
              <a:t>i</a:t>
            </a:r>
            <a:r>
              <a:rPr b="0" lang="en-US" sz="4400" spc="-1" strike="noStrike">
                <a:latin typeface="Arial"/>
              </a:rPr>
              <a:t>t</a:t>
            </a:r>
            <a:r>
              <a:rPr b="0" lang="en-US" sz="4400" spc="-1" strike="noStrike">
                <a:latin typeface="Arial"/>
              </a:rPr>
              <a:t>l</a:t>
            </a:r>
            <a:r>
              <a:rPr b="0" lang="en-US" sz="4400" spc="-1" strike="noStrike">
                <a:latin typeface="Arial"/>
              </a:rPr>
              <a:t>e</a:t>
            </a:r>
            <a:r>
              <a:rPr b="0" lang="en-US" sz="4400" spc="-1" strike="noStrike">
                <a:latin typeface="Arial"/>
              </a:rPr>
              <a:t> </a:t>
            </a:r>
            <a:r>
              <a:rPr b="0" lang="en-US" sz="4400" spc="-1" strike="noStrike">
                <a:latin typeface="Arial"/>
              </a:rPr>
              <a:t>t</a:t>
            </a:r>
            <a:r>
              <a:rPr b="0" lang="en-US" sz="4400" spc="-1" strike="noStrike">
                <a:latin typeface="Arial"/>
              </a:rPr>
              <a:t>e</a:t>
            </a:r>
            <a:r>
              <a:rPr b="0" lang="en-US" sz="4400" spc="-1" strike="noStrike">
                <a:latin typeface="Arial"/>
              </a:rPr>
              <a:t>x</a:t>
            </a:r>
            <a:r>
              <a:rPr b="0" lang="en-US" sz="4400" spc="-1" strike="noStrike">
                <a:latin typeface="Arial"/>
              </a:rPr>
              <a:t>t</a:t>
            </a:r>
            <a:r>
              <a:rPr b="0" lang="en-US" sz="4400" spc="-1" strike="noStrike">
                <a:latin typeface="Arial"/>
              </a:rPr>
              <a:t> </a:t>
            </a:r>
            <a:r>
              <a:rPr b="0" lang="en-US" sz="4400" spc="-1" strike="noStrike">
                <a:latin typeface="Arial"/>
              </a:rPr>
              <a:t>f</a:t>
            </a:r>
            <a:r>
              <a:rPr b="0" lang="en-US" sz="4400" spc="-1" strike="noStrike">
                <a:latin typeface="Arial"/>
              </a:rPr>
              <a:t>o</a:t>
            </a:r>
            <a:r>
              <a:rPr b="0" lang="en-US" sz="4400" spc="-1" strike="noStrike">
                <a:latin typeface="Arial"/>
              </a:rPr>
              <a:t>r</a:t>
            </a:r>
            <a:r>
              <a:rPr b="0" lang="en-US" sz="4400" spc="-1" strike="noStrike">
                <a:latin typeface="Arial"/>
              </a:rPr>
              <a:t>m</a:t>
            </a:r>
            <a:r>
              <a:rPr b="0" lang="en-US" sz="4400" spc="-1" strike="noStrike">
                <a:latin typeface="Arial"/>
              </a:rPr>
              <a:t>a</a:t>
            </a:r>
            <a:r>
              <a:rPr b="0" lang="en-US" sz="4400" spc="-1" strike="noStrike">
                <a:latin typeface="Arial"/>
              </a:rPr>
              <a:t>t</a:t>
            </a:r>
            <a:endParaRPr b="0" lang="en-US" sz="4400" spc="-1" strike="noStrike">
              <a:latin typeface="Arial"/>
            </a:endParaRPr>
          </a:p>
        </p:txBody>
      </p:sp>
      <p:sp>
        <p:nvSpPr>
          <p:cNvPr id="393"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CustomShape 1"/>
          <p:cNvSpPr/>
          <p:nvPr/>
        </p:nvSpPr>
        <p:spPr>
          <a:xfrm>
            <a:off x="0" y="288000"/>
            <a:ext cx="500760" cy="1076760"/>
          </a:xfrm>
          <a:prstGeom prst="rect">
            <a:avLst/>
          </a:prstGeom>
          <a:solidFill>
            <a:srgbClr val="ef2929"/>
          </a:solidFill>
          <a:ln>
            <a:noFill/>
          </a:ln>
        </p:spPr>
        <p:style>
          <a:lnRef idx="0"/>
          <a:fillRef idx="0"/>
          <a:effectRef idx="0"/>
          <a:fontRef idx="minor"/>
        </p:style>
      </p:sp>
      <p:sp>
        <p:nvSpPr>
          <p:cNvPr id="431" name="PlaceHolder 2"/>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432"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 name="CustomShape 1"/>
          <p:cNvSpPr/>
          <p:nvPr/>
        </p:nvSpPr>
        <p:spPr>
          <a:xfrm>
            <a:off x="0" y="288000"/>
            <a:ext cx="500760" cy="1076760"/>
          </a:xfrm>
          <a:prstGeom prst="rect">
            <a:avLst/>
          </a:prstGeom>
          <a:solidFill>
            <a:srgbClr val="ef2929"/>
          </a:solidFill>
          <a:ln>
            <a:noFill/>
          </a:ln>
        </p:spPr>
        <p:style>
          <a:lnRef idx="0"/>
          <a:fillRef idx="0"/>
          <a:effectRef idx="0"/>
          <a:fontRef idx="minor"/>
        </p:style>
      </p:sp>
      <p:sp>
        <p:nvSpPr>
          <p:cNvPr id="40" name="PlaceHolder 2"/>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41"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CustomShape 1"/>
          <p:cNvSpPr/>
          <p:nvPr/>
        </p:nvSpPr>
        <p:spPr>
          <a:xfrm>
            <a:off x="0" y="288000"/>
            <a:ext cx="500760" cy="1076760"/>
          </a:xfrm>
          <a:prstGeom prst="rect">
            <a:avLst/>
          </a:prstGeom>
          <a:solidFill>
            <a:srgbClr val="ef2929"/>
          </a:solidFill>
          <a:ln>
            <a:noFill/>
          </a:ln>
        </p:spPr>
        <p:style>
          <a:lnRef idx="0"/>
          <a:fillRef idx="0"/>
          <a:effectRef idx="0"/>
          <a:fontRef idx="minor"/>
        </p:style>
      </p:sp>
      <p:sp>
        <p:nvSpPr>
          <p:cNvPr id="79" name="PlaceHolder 2"/>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80"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CustomShape 1"/>
          <p:cNvSpPr/>
          <p:nvPr/>
        </p:nvSpPr>
        <p:spPr>
          <a:xfrm>
            <a:off x="0" y="288000"/>
            <a:ext cx="500760" cy="1076760"/>
          </a:xfrm>
          <a:prstGeom prst="rect">
            <a:avLst/>
          </a:prstGeom>
          <a:solidFill>
            <a:srgbClr val="ef2929"/>
          </a:solidFill>
          <a:ln>
            <a:noFill/>
          </a:ln>
        </p:spPr>
        <p:style>
          <a:lnRef idx="0"/>
          <a:fillRef idx="0"/>
          <a:effectRef idx="0"/>
          <a:fontRef idx="minor"/>
        </p:style>
      </p:sp>
      <p:sp>
        <p:nvSpPr>
          <p:cNvPr id="118" name="PlaceHolder 2"/>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19"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6" name="CustomShape 1"/>
          <p:cNvSpPr/>
          <p:nvPr/>
        </p:nvSpPr>
        <p:spPr>
          <a:xfrm>
            <a:off x="9337320" y="0"/>
            <a:ext cx="754200" cy="7557840"/>
          </a:xfrm>
          <a:prstGeom prst="rect">
            <a:avLst/>
          </a:prstGeom>
          <a:solidFill>
            <a:srgbClr val="17375e"/>
          </a:solidFill>
          <a:ln w="25560">
            <a:noFill/>
          </a:ln>
        </p:spPr>
        <p:style>
          <a:lnRef idx="0"/>
          <a:fillRef idx="0"/>
          <a:effectRef idx="0"/>
          <a:fontRef idx="minor"/>
        </p:style>
      </p:sp>
      <p:sp>
        <p:nvSpPr>
          <p:cNvPr id="157" name="PlaceHolder 2"/>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58"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CustomShape 1"/>
          <p:cNvSpPr/>
          <p:nvPr/>
        </p:nvSpPr>
        <p:spPr>
          <a:xfrm>
            <a:off x="0" y="288000"/>
            <a:ext cx="500760" cy="1076760"/>
          </a:xfrm>
          <a:prstGeom prst="rect">
            <a:avLst/>
          </a:prstGeom>
          <a:solidFill>
            <a:srgbClr val="ef2929"/>
          </a:solidFill>
          <a:ln>
            <a:noFill/>
          </a:ln>
        </p:spPr>
        <p:style>
          <a:lnRef idx="0"/>
          <a:fillRef idx="0"/>
          <a:effectRef idx="0"/>
          <a:fontRef idx="minor"/>
        </p:style>
      </p:sp>
      <p:sp>
        <p:nvSpPr>
          <p:cNvPr id="196" name="PlaceHolder 2"/>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97"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CustomShape 1"/>
          <p:cNvSpPr/>
          <p:nvPr/>
        </p:nvSpPr>
        <p:spPr>
          <a:xfrm>
            <a:off x="0" y="288000"/>
            <a:ext cx="500760" cy="1076760"/>
          </a:xfrm>
          <a:prstGeom prst="rect">
            <a:avLst/>
          </a:prstGeom>
          <a:solidFill>
            <a:srgbClr val="ef2929"/>
          </a:solidFill>
          <a:ln>
            <a:noFill/>
          </a:ln>
        </p:spPr>
        <p:style>
          <a:lnRef idx="0"/>
          <a:fillRef idx="0"/>
          <a:effectRef idx="0"/>
          <a:fontRef idx="minor"/>
        </p:style>
      </p:sp>
      <p:sp>
        <p:nvSpPr>
          <p:cNvPr id="235" name="PlaceHolder 2"/>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a:t>
            </a:r>
            <a:r>
              <a:rPr b="0" lang="en-US" sz="4400" spc="-1" strike="noStrike">
                <a:latin typeface="Arial"/>
              </a:rPr>
              <a:t>ic</a:t>
            </a:r>
            <a:r>
              <a:rPr b="0" lang="en-US" sz="4400" spc="-1" strike="noStrike">
                <a:latin typeface="Arial"/>
              </a:rPr>
              <a:t>k </a:t>
            </a:r>
            <a:r>
              <a:rPr b="0" lang="en-US" sz="4400" spc="-1" strike="noStrike">
                <a:latin typeface="Arial"/>
              </a:rPr>
              <a:t>to </a:t>
            </a:r>
            <a:r>
              <a:rPr b="0" lang="en-US" sz="4400" spc="-1" strike="noStrike">
                <a:latin typeface="Arial"/>
              </a:rPr>
              <a:t>e</a:t>
            </a:r>
            <a:r>
              <a:rPr b="0" lang="en-US" sz="4400" spc="-1" strike="noStrike">
                <a:latin typeface="Arial"/>
              </a:rPr>
              <a:t>di</a:t>
            </a:r>
            <a:r>
              <a:rPr b="0" lang="en-US" sz="4400" spc="-1" strike="noStrike">
                <a:latin typeface="Arial"/>
              </a:rPr>
              <a:t>t </a:t>
            </a:r>
            <a:r>
              <a:rPr b="0" lang="en-US" sz="4400" spc="-1" strike="noStrike">
                <a:latin typeface="Arial"/>
              </a:rPr>
              <a:t>th</a:t>
            </a:r>
            <a:r>
              <a:rPr b="0" lang="en-US" sz="4400" spc="-1" strike="noStrike">
                <a:latin typeface="Arial"/>
              </a:rPr>
              <a:t>e </a:t>
            </a:r>
            <a:r>
              <a:rPr b="0" lang="en-US" sz="4400" spc="-1" strike="noStrike">
                <a:latin typeface="Arial"/>
              </a:rPr>
              <a:t>titl</a:t>
            </a:r>
            <a:r>
              <a:rPr b="0" lang="en-US" sz="4400" spc="-1" strike="noStrike">
                <a:latin typeface="Arial"/>
              </a:rPr>
              <a:t>e </a:t>
            </a:r>
            <a:r>
              <a:rPr b="0" lang="en-US" sz="4400" spc="-1" strike="noStrike">
                <a:latin typeface="Arial"/>
              </a:rPr>
              <a:t>te</a:t>
            </a:r>
            <a:r>
              <a:rPr b="0" lang="en-US" sz="4400" spc="-1" strike="noStrike">
                <a:latin typeface="Arial"/>
              </a:rPr>
              <a:t>xt </a:t>
            </a:r>
            <a:r>
              <a:rPr b="0" lang="en-US" sz="4400" spc="-1" strike="noStrike">
                <a:latin typeface="Arial"/>
              </a:rPr>
              <a:t>fo</a:t>
            </a:r>
            <a:r>
              <a:rPr b="0" lang="en-US" sz="4400" spc="-1" strike="noStrike">
                <a:latin typeface="Arial"/>
              </a:rPr>
              <a:t>r</a:t>
            </a:r>
            <a:r>
              <a:rPr b="0" lang="en-US" sz="4400" spc="-1" strike="noStrike">
                <a:latin typeface="Arial"/>
              </a:rPr>
              <a:t>m</a:t>
            </a:r>
            <a:r>
              <a:rPr b="0" lang="en-US" sz="4400" spc="-1" strike="noStrike">
                <a:latin typeface="Arial"/>
              </a:rPr>
              <a:t>at</a:t>
            </a:r>
            <a:endParaRPr b="0" lang="en-US" sz="4400" spc="-1" strike="noStrike">
              <a:latin typeface="Arial"/>
            </a:endParaRPr>
          </a:p>
        </p:txBody>
      </p:sp>
      <p:sp>
        <p:nvSpPr>
          <p:cNvPr id="236"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CustomShape 1"/>
          <p:cNvSpPr/>
          <p:nvPr/>
        </p:nvSpPr>
        <p:spPr>
          <a:xfrm>
            <a:off x="0" y="288000"/>
            <a:ext cx="500760" cy="1076760"/>
          </a:xfrm>
          <a:prstGeom prst="rect">
            <a:avLst/>
          </a:prstGeom>
          <a:solidFill>
            <a:srgbClr val="ef2929"/>
          </a:solidFill>
          <a:ln>
            <a:noFill/>
          </a:ln>
        </p:spPr>
        <p:style>
          <a:lnRef idx="0"/>
          <a:fillRef idx="0"/>
          <a:effectRef idx="0"/>
          <a:fontRef idx="minor"/>
        </p:style>
      </p:sp>
      <p:sp>
        <p:nvSpPr>
          <p:cNvPr id="274" name="PlaceHolder 2"/>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275"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CustomShape 1"/>
          <p:cNvSpPr/>
          <p:nvPr/>
        </p:nvSpPr>
        <p:spPr>
          <a:xfrm>
            <a:off x="0" y="288000"/>
            <a:ext cx="500760" cy="1076760"/>
          </a:xfrm>
          <a:prstGeom prst="rect">
            <a:avLst/>
          </a:prstGeom>
          <a:solidFill>
            <a:srgbClr val="ef2929"/>
          </a:solidFill>
          <a:ln>
            <a:noFill/>
          </a:ln>
        </p:spPr>
        <p:style>
          <a:lnRef idx="0"/>
          <a:fillRef idx="0"/>
          <a:effectRef idx="0"/>
          <a:fontRef idx="minor"/>
        </p:style>
      </p:sp>
      <p:sp>
        <p:nvSpPr>
          <p:cNvPr id="313" name="PlaceHolder 2"/>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14" name="PlaceHolder 3"/>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jpe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slideLayout" Target="../slideLayouts/slideLayout61.xml"/>
</Relationships>
</file>

<file path=ppt/slides/_rels/slide11.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slideLayout" Target="../slideLayouts/slideLayout133.xml"/>
</Relationships>
</file>

<file path=ppt/slides/_rels/slide12.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slideLayout" Target="../slideLayouts/slideLayout13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4.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wmf"/><Relationship Id="rId3" Type="http://schemas.openxmlformats.org/officeDocument/2006/relationships/image" Target="../media/image86.pn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slideLayout" Target="../slideLayouts/slideLayout85.xml"/>
</Relationships>
</file>

<file path=ppt/slides/_rels/slide16.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image" Target="../media/image94.png"/><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slideLayout" Target="../slideLayouts/slideLayout85.xml"/>
</Relationships>
</file>

<file path=ppt/slides/_rels/slide17.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8.pn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slideLayout" Target="../slideLayouts/slideLayout37.xml"/>
</Relationships>
</file>

<file path=ppt/slides/_rels/slide19.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slideLayout" Target="../slideLayouts/slideLayout85.xml"/>
</Relationships>
</file>

<file path=ppt/slides/_rels/slide2.xml.rels><?xml version="1.0" encoding="UTF-8"?>
<Relationships xmlns="http://schemas.openxmlformats.org/package/2006/relationships"><Relationship Id="rId1" Type="http://schemas.openxmlformats.org/officeDocument/2006/relationships/hyperlink" Target="https://t.ly/Iiw7G" TargetMode="External"/><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107.png"/><Relationship Id="rId3"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108.png"/><Relationship Id="rId2" Type="http://schemas.openxmlformats.org/officeDocument/2006/relationships/image" Target="../media/image109.png"/><Relationship Id="rId3"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slideLayout" Target="../slideLayouts/slideLayout37.xml"/>
</Relationships>
</file>

<file path=ppt/slides/_rels/slide25.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slideLayout" Target="../slideLayouts/slideLayout37.xml"/>
</Relationships>
</file>

<file path=ppt/slides/_rels/slide26.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117.png"/><Relationship Id="rId2" Type="http://schemas.openxmlformats.org/officeDocument/2006/relationships/slideLayout" Target="../slideLayouts/slideLayout25.xml"/>
</Relationships>
</file>

<file path=ppt/slides/_rels/slide28.xml.rels><?xml version="1.0" encoding="UTF-8"?>
<Relationships xmlns="http://schemas.openxmlformats.org/package/2006/relationships"><Relationship Id="rId1" Type="http://schemas.openxmlformats.org/officeDocument/2006/relationships/image" Target="../media/image118.png"/><Relationship Id="rId2" Type="http://schemas.openxmlformats.org/officeDocument/2006/relationships/image" Target="../media/image119.png"/><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slideLayout" Target="../slideLayouts/slideLayout97.xml"/>
</Relationships>
</file>

<file path=ppt/slides/_rels/slide29.xml.rels><?xml version="1.0" encoding="UTF-8"?>
<Relationships xmlns="http://schemas.openxmlformats.org/package/2006/relationships"><Relationship Id="rId1" Type="http://schemas.openxmlformats.org/officeDocument/2006/relationships/image" Target="../media/image122.png"/><Relationship Id="rId2" Type="http://schemas.openxmlformats.org/officeDocument/2006/relationships/image" Target="../media/image123.png"/><Relationship Id="rId3" Type="http://schemas.openxmlformats.org/officeDocument/2006/relationships/slideLayout" Target="../slideLayouts/slideLayout113.xml"/>
</Relationships>
</file>

<file path=ppt/slides/_rels/slide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124.png"/><Relationship Id="rId2" Type="http://schemas.openxmlformats.org/officeDocument/2006/relationships/image" Target="../media/image125.png"/><Relationship Id="rId3" Type="http://schemas.openxmlformats.org/officeDocument/2006/relationships/slideLayout" Target="../slideLayouts/slideLayout121.xml"/>
</Relationships>
</file>

<file path=ppt/slides/_rels/slide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jpeg"/><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image" Target="../media/image56.png"/><Relationship Id="rId14"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gif"/><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gif"/><Relationship Id="rId9" Type="http://schemas.openxmlformats.org/officeDocument/2006/relationships/image" Target="../media/image65.gif"/><Relationship Id="rId10" Type="http://schemas.openxmlformats.org/officeDocument/2006/relationships/image" Target="../media/image66.gif"/><Relationship Id="rId11" Type="http://schemas.openxmlformats.org/officeDocument/2006/relationships/image" Target="../media/image67.png"/><Relationship Id="rId12" Type="http://schemas.openxmlformats.org/officeDocument/2006/relationships/image" Target="../media/image68.gif"/><Relationship Id="rId13" Type="http://schemas.openxmlformats.org/officeDocument/2006/relationships/image" Target="../media/image69.gif"/><Relationship Id="rId14" Type="http://schemas.openxmlformats.org/officeDocument/2006/relationships/image" Target="../media/image70.gif"/><Relationship Id="rId15" Type="http://schemas.openxmlformats.org/officeDocument/2006/relationships/image" Target="../media/image71.gif"/><Relationship Id="rId16" Type="http://schemas.openxmlformats.org/officeDocument/2006/relationships/slideLayout" Target="../slideLayouts/slideLayout49.xml"/><Relationship Id="rId17"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200" spc="-1" strike="noStrike">
                <a:solidFill>
                  <a:srgbClr val="000000"/>
                </a:solidFill>
                <a:latin typeface="Noto Sans Regular"/>
                <a:ea typeface="DejaVu Sans"/>
              </a:rPr>
              <a:t>PICMIC: The First Results</a:t>
            </a:r>
            <a:endParaRPr b="0" lang="en-US" sz="4200" spc="-1" strike="noStrike">
              <a:solidFill>
                <a:srgbClr val="000000"/>
              </a:solidFill>
              <a:latin typeface="Arial"/>
            </a:endParaRPr>
          </a:p>
        </p:txBody>
      </p:sp>
      <p:sp>
        <p:nvSpPr>
          <p:cNvPr id="476" name="CustomShape 2"/>
          <p:cNvSpPr/>
          <p:nvPr/>
        </p:nvSpPr>
        <p:spPr>
          <a:xfrm>
            <a:off x="310320" y="4960080"/>
            <a:ext cx="9690480" cy="1186560"/>
          </a:xfrm>
          <a:prstGeom prst="rect">
            <a:avLst/>
          </a:prstGeom>
          <a:solidFill>
            <a:srgbClr val="0d4876"/>
          </a:solidFill>
          <a:ln>
            <a:solidFill>
              <a:srgbClr val="3465a4"/>
            </a:solidFill>
          </a:ln>
        </p:spPr>
        <p:style>
          <a:lnRef idx="0"/>
          <a:fillRef idx="0"/>
          <a:effectRef idx="0"/>
          <a:fontRef idx="minor"/>
        </p:style>
      </p:sp>
      <p:sp>
        <p:nvSpPr>
          <p:cNvPr id="477" name="CustomShape 3"/>
          <p:cNvSpPr/>
          <p:nvPr/>
        </p:nvSpPr>
        <p:spPr>
          <a:xfrm>
            <a:off x="396000" y="6336000"/>
            <a:ext cx="9356760" cy="97920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2600" spc="-1" strike="noStrike">
                <a:solidFill>
                  <a:srgbClr val="000000"/>
                </a:solidFill>
                <a:latin typeface="Noto Sans Regular"/>
                <a:ea typeface="DejaVu Sans"/>
              </a:rPr>
              <a:t>Assemblée Générale du GDR DI2I</a:t>
            </a:r>
            <a:br/>
            <a:r>
              <a:rPr b="0" lang="en-US" sz="2600" spc="-1" strike="noStrike">
                <a:solidFill>
                  <a:srgbClr val="000000"/>
                </a:solidFill>
                <a:latin typeface="Noto Sans Regular"/>
                <a:ea typeface="DejaVu Sans"/>
              </a:rPr>
              <a:t>IP2I, 18-20 Juin 2025, Lyon</a:t>
            </a:r>
            <a:endParaRPr b="0" lang="en-US" sz="2600" spc="-1" strike="noStrike">
              <a:solidFill>
                <a:srgbClr val="000000"/>
              </a:solidFill>
              <a:latin typeface="Arial"/>
            </a:endParaRPr>
          </a:p>
        </p:txBody>
      </p:sp>
      <p:sp>
        <p:nvSpPr>
          <p:cNvPr id="478" name="CustomShape 4"/>
          <p:cNvSpPr/>
          <p:nvPr/>
        </p:nvSpPr>
        <p:spPr>
          <a:xfrm>
            <a:off x="4986360" y="4566960"/>
            <a:ext cx="1960920" cy="1590480"/>
          </a:xfrm>
          <a:prstGeom prst="rect">
            <a:avLst/>
          </a:prstGeom>
          <a:noFill/>
          <a:ln>
            <a:noFill/>
          </a:ln>
        </p:spPr>
        <p:style>
          <a:lnRef idx="0"/>
          <a:fillRef idx="0"/>
          <a:effectRef idx="0"/>
          <a:fontRef idx="minor"/>
        </p:style>
      </p:sp>
      <p:pic>
        <p:nvPicPr>
          <p:cNvPr id="479" name="Image 12" descr=""/>
          <p:cNvPicPr/>
          <p:nvPr/>
        </p:nvPicPr>
        <p:blipFill>
          <a:blip r:embed="rId1"/>
          <a:stretch/>
        </p:blipFill>
        <p:spPr>
          <a:xfrm>
            <a:off x="785880" y="5177520"/>
            <a:ext cx="967680" cy="809280"/>
          </a:xfrm>
          <a:prstGeom prst="rect">
            <a:avLst/>
          </a:prstGeom>
          <a:ln>
            <a:noFill/>
          </a:ln>
        </p:spPr>
      </p:pic>
      <p:pic>
        <p:nvPicPr>
          <p:cNvPr id="480" name="Image 2" descr=""/>
          <p:cNvPicPr/>
          <p:nvPr/>
        </p:nvPicPr>
        <p:blipFill>
          <a:blip r:embed="rId2"/>
          <a:stretch/>
        </p:blipFill>
        <p:spPr>
          <a:xfrm>
            <a:off x="1756080" y="5026320"/>
            <a:ext cx="783360" cy="800280"/>
          </a:xfrm>
          <a:prstGeom prst="rect">
            <a:avLst/>
          </a:prstGeom>
          <a:ln>
            <a:noFill/>
          </a:ln>
        </p:spPr>
      </p:pic>
      <p:pic>
        <p:nvPicPr>
          <p:cNvPr id="481" name="Image 9" descr=""/>
          <p:cNvPicPr/>
          <p:nvPr/>
        </p:nvPicPr>
        <p:blipFill>
          <a:blip r:embed="rId3"/>
          <a:stretch/>
        </p:blipFill>
        <p:spPr>
          <a:xfrm>
            <a:off x="3976200" y="5306040"/>
            <a:ext cx="1248120" cy="384480"/>
          </a:xfrm>
          <a:prstGeom prst="rect">
            <a:avLst/>
          </a:prstGeom>
          <a:ln>
            <a:noFill/>
          </a:ln>
        </p:spPr>
      </p:pic>
      <p:pic>
        <p:nvPicPr>
          <p:cNvPr id="482" name="Image 15" descr=""/>
          <p:cNvPicPr/>
          <p:nvPr/>
        </p:nvPicPr>
        <p:blipFill>
          <a:blip r:embed="rId4"/>
          <a:stretch/>
        </p:blipFill>
        <p:spPr>
          <a:xfrm>
            <a:off x="5485320" y="5151600"/>
            <a:ext cx="1219680" cy="633240"/>
          </a:xfrm>
          <a:prstGeom prst="rect">
            <a:avLst/>
          </a:prstGeom>
          <a:ln>
            <a:noFill/>
          </a:ln>
        </p:spPr>
      </p:pic>
      <p:pic>
        <p:nvPicPr>
          <p:cNvPr id="483" name="Image 16" descr=""/>
          <p:cNvPicPr/>
          <p:nvPr/>
        </p:nvPicPr>
        <p:blipFill>
          <a:blip r:embed="rId5"/>
          <a:stretch/>
        </p:blipFill>
        <p:spPr>
          <a:xfrm>
            <a:off x="8565840" y="5343480"/>
            <a:ext cx="934920" cy="275400"/>
          </a:xfrm>
          <a:prstGeom prst="rect">
            <a:avLst/>
          </a:prstGeom>
          <a:ln>
            <a:noFill/>
          </a:ln>
        </p:spPr>
      </p:pic>
      <p:pic>
        <p:nvPicPr>
          <p:cNvPr id="484" name="Image 20" descr=""/>
          <p:cNvPicPr/>
          <p:nvPr/>
        </p:nvPicPr>
        <p:blipFill>
          <a:blip r:embed="rId6"/>
          <a:stretch/>
        </p:blipFill>
        <p:spPr>
          <a:xfrm>
            <a:off x="6726240" y="4974120"/>
            <a:ext cx="1891080" cy="1013040"/>
          </a:xfrm>
          <a:prstGeom prst="rect">
            <a:avLst/>
          </a:prstGeom>
          <a:ln>
            <a:noFill/>
          </a:ln>
        </p:spPr>
      </p:pic>
      <p:pic>
        <p:nvPicPr>
          <p:cNvPr id="485" name="Image 4" descr=""/>
          <p:cNvPicPr/>
          <p:nvPr/>
        </p:nvPicPr>
        <p:blipFill>
          <a:blip r:embed="rId7"/>
          <a:stretch/>
        </p:blipFill>
        <p:spPr>
          <a:xfrm>
            <a:off x="2626560" y="4920120"/>
            <a:ext cx="1013040" cy="1013040"/>
          </a:xfrm>
          <a:prstGeom prst="rect">
            <a:avLst/>
          </a:prstGeom>
          <a:ln>
            <a:noFill/>
          </a:ln>
        </p:spPr>
      </p:pic>
      <p:sp>
        <p:nvSpPr>
          <p:cNvPr id="486" name="CustomShape 5"/>
          <p:cNvSpPr/>
          <p:nvPr/>
        </p:nvSpPr>
        <p:spPr>
          <a:xfrm>
            <a:off x="3025440" y="713232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A2DD3489-F16F-4877-9FAB-4A82FFE97D8F}"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487" name="CustomShape 6"/>
          <p:cNvSpPr/>
          <p:nvPr/>
        </p:nvSpPr>
        <p:spPr>
          <a:xfrm>
            <a:off x="640080" y="1883880"/>
            <a:ext cx="9142920" cy="27039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2400" spc="-1" strike="noStrike">
                <a:solidFill>
                  <a:srgbClr val="000000"/>
                </a:solidFill>
                <a:latin typeface="Calibri"/>
                <a:ea typeface="Calibri"/>
              </a:rPr>
              <a:t>H. Abreu</a:t>
            </a:r>
            <a:r>
              <a:rPr b="0" lang="en-US" sz="2400" spc="-1" strike="noStrike" baseline="30000">
                <a:solidFill>
                  <a:srgbClr val="000000"/>
                </a:solidFill>
                <a:latin typeface="Calibri"/>
                <a:ea typeface="Calibri"/>
              </a:rPr>
              <a:t>(1)</a:t>
            </a:r>
            <a:r>
              <a:rPr b="0" lang="en-US" sz="2400" spc="-1" strike="noStrike">
                <a:solidFill>
                  <a:srgbClr val="000000"/>
                </a:solidFill>
                <a:latin typeface="Calibri"/>
                <a:ea typeface="Calibri"/>
              </a:rPr>
              <a:t>, E. Bechetoille</a:t>
            </a:r>
            <a:r>
              <a:rPr b="0" lang="en-US" sz="2400" spc="-1" strike="noStrike" baseline="30000">
                <a:solidFill>
                  <a:srgbClr val="000000"/>
                </a:solidFill>
                <a:latin typeface="Calibri"/>
                <a:ea typeface="Calibri"/>
              </a:rPr>
              <a:t>(1,4)</a:t>
            </a:r>
            <a:r>
              <a:rPr b="0" lang="en-US" sz="2400" spc="-1" strike="noStrike">
                <a:solidFill>
                  <a:srgbClr val="000000"/>
                </a:solidFill>
                <a:latin typeface="Calibri"/>
                <a:ea typeface="Calibri"/>
              </a:rPr>
              <a:t>,G. Bertolone</a:t>
            </a:r>
            <a:r>
              <a:rPr b="0" lang="en-US" sz="2400" spc="-1" strike="noStrike" baseline="30000">
                <a:solidFill>
                  <a:srgbClr val="000000"/>
                </a:solidFill>
                <a:latin typeface="Calibri"/>
                <a:ea typeface="Calibri"/>
              </a:rPr>
              <a:t>(2,4)</a:t>
            </a:r>
            <a:r>
              <a:rPr b="0" lang="en-US" sz="2400" spc="-1" strike="noStrike">
                <a:solidFill>
                  <a:srgbClr val="000000"/>
                </a:solidFill>
                <a:latin typeface="Calibri"/>
                <a:ea typeface="Calibri"/>
              </a:rPr>
              <a:t>, G. Claus</a:t>
            </a:r>
            <a:r>
              <a:rPr b="0" lang="en-US" sz="2400" spc="-1" strike="noStrike" baseline="30000">
                <a:solidFill>
                  <a:srgbClr val="000000"/>
                </a:solidFill>
                <a:latin typeface="Calibri"/>
                <a:ea typeface="Calibri"/>
              </a:rPr>
              <a:t>(2)</a:t>
            </a:r>
            <a:r>
              <a:rPr b="0" lang="en-US" sz="2400" spc="-1" strike="noStrike">
                <a:solidFill>
                  <a:srgbClr val="000000"/>
                </a:solidFill>
                <a:latin typeface="Calibri"/>
                <a:ea typeface="Calibri"/>
              </a:rPr>
              <a:t>, C. Colledani</a:t>
            </a:r>
            <a:r>
              <a:rPr b="0" lang="en-US" sz="2400" spc="-1" strike="noStrike" baseline="30000">
                <a:solidFill>
                  <a:srgbClr val="000000"/>
                </a:solidFill>
                <a:latin typeface="Calibri"/>
                <a:ea typeface="Calibri"/>
              </a:rPr>
              <a:t>(2,4)</a:t>
            </a:r>
            <a:r>
              <a:rPr b="0" lang="en-US" sz="2400" spc="-1" strike="noStrike">
                <a:solidFill>
                  <a:srgbClr val="000000"/>
                </a:solidFill>
                <a:latin typeface="Calibri"/>
                <a:ea typeface="Calibri"/>
              </a:rPr>
              <a:t>, C. Combaret</a:t>
            </a:r>
            <a:r>
              <a:rPr b="0" lang="en-US" sz="2400" spc="-1" strike="noStrike" baseline="30000">
                <a:solidFill>
                  <a:srgbClr val="000000"/>
                </a:solidFill>
                <a:latin typeface="Calibri"/>
                <a:ea typeface="Calibri"/>
              </a:rPr>
              <a:t>(1)</a:t>
            </a:r>
            <a:r>
              <a:rPr b="0" lang="en-US" sz="2400" spc="-1" strike="noStrike">
                <a:solidFill>
                  <a:srgbClr val="000000"/>
                </a:solidFill>
                <a:latin typeface="Calibri"/>
                <a:ea typeface="Calibri"/>
              </a:rPr>
              <a:t>, G. Doziere</a:t>
            </a:r>
            <a:r>
              <a:rPr b="0" lang="en-US" sz="2400" spc="-1" strike="noStrike" baseline="30000">
                <a:solidFill>
                  <a:srgbClr val="000000"/>
                </a:solidFill>
                <a:latin typeface="Calibri"/>
                <a:ea typeface="Calibri"/>
              </a:rPr>
              <a:t>(2,4)</a:t>
            </a:r>
            <a:r>
              <a:rPr b="0" lang="en-US" sz="2400" spc="-1" strike="noStrike">
                <a:solidFill>
                  <a:srgbClr val="000000"/>
                </a:solidFill>
                <a:latin typeface="Calibri"/>
                <a:ea typeface="Calibri"/>
              </a:rPr>
              <a:t>, C. Hu-Guo</a:t>
            </a:r>
            <a:r>
              <a:rPr b="0" lang="en-US" sz="2400" spc="-1" strike="noStrike" baseline="30000">
                <a:solidFill>
                  <a:srgbClr val="000000"/>
                </a:solidFill>
                <a:latin typeface="Calibri"/>
                <a:ea typeface="Calibri"/>
              </a:rPr>
              <a:t>(2,4)</a:t>
            </a:r>
            <a:r>
              <a:rPr b="0" lang="en-US" sz="2400" spc="-1" strike="noStrike">
                <a:solidFill>
                  <a:srgbClr val="000000"/>
                </a:solidFill>
                <a:latin typeface="Calibri"/>
                <a:ea typeface="Calibri"/>
              </a:rPr>
              <a:t>, I. Laktineh</a:t>
            </a:r>
            <a:r>
              <a:rPr b="0" lang="en-US" sz="2400" spc="-1" strike="noStrike" baseline="30000">
                <a:solidFill>
                  <a:srgbClr val="000000"/>
                </a:solidFill>
                <a:latin typeface="Calibri"/>
                <a:ea typeface="Calibri"/>
              </a:rPr>
              <a:t>(1)</a:t>
            </a:r>
            <a:r>
              <a:rPr b="0" lang="en-US" sz="2400" spc="-1" strike="noStrike">
                <a:solidFill>
                  <a:srgbClr val="000000"/>
                </a:solidFill>
                <a:latin typeface="Calibri"/>
                <a:ea typeface="Calibri"/>
              </a:rPr>
              <a:t>, H. Mathez</a:t>
            </a:r>
            <a:r>
              <a:rPr b="0" lang="en-US" sz="2400" spc="-1" strike="noStrike" baseline="30000">
                <a:solidFill>
                  <a:srgbClr val="000000"/>
                </a:solidFill>
                <a:latin typeface="Calibri"/>
                <a:ea typeface="Calibri"/>
              </a:rPr>
              <a:t>(1,4)</a:t>
            </a:r>
            <a:r>
              <a:rPr b="0" lang="en-US" sz="2400" spc="-1" strike="noStrike">
                <a:solidFill>
                  <a:srgbClr val="000000"/>
                </a:solidFill>
                <a:latin typeface="Calibri"/>
                <a:ea typeface="Calibri"/>
              </a:rPr>
              <a:t>, H. Pham</a:t>
            </a:r>
            <a:r>
              <a:rPr b="0" lang="en-US" sz="2400" spc="-1" strike="noStrike" baseline="30000">
                <a:solidFill>
                  <a:srgbClr val="000000"/>
                </a:solidFill>
                <a:latin typeface="Calibri"/>
                <a:ea typeface="Calibri"/>
              </a:rPr>
              <a:t>(2,4)</a:t>
            </a:r>
            <a:r>
              <a:rPr b="0" lang="en-US" sz="2400" spc="-1" strike="noStrike">
                <a:solidFill>
                  <a:srgbClr val="000000"/>
                </a:solidFill>
                <a:latin typeface="Calibri"/>
                <a:ea typeface="Calibri"/>
              </a:rPr>
              <a:t>, M. Specht</a:t>
            </a:r>
            <a:r>
              <a:rPr b="0" lang="en-US" sz="2400" spc="-1" strike="noStrike" baseline="30000">
                <a:solidFill>
                  <a:srgbClr val="000000"/>
                </a:solidFill>
                <a:latin typeface="Calibri"/>
                <a:ea typeface="Calibri"/>
              </a:rPr>
              <a:t>(2)</a:t>
            </a:r>
            <a:r>
              <a:rPr b="0" lang="en-US" sz="2400" spc="-1" strike="noStrike">
                <a:solidFill>
                  <a:srgbClr val="000000"/>
                </a:solidFill>
                <a:latin typeface="Calibri"/>
                <a:ea typeface="Calibri"/>
              </a:rPr>
              <a:t>, I. Valin</a:t>
            </a:r>
            <a:r>
              <a:rPr b="0" lang="en-US" sz="2400" spc="-1" strike="noStrike" baseline="30000">
                <a:solidFill>
                  <a:srgbClr val="000000"/>
                </a:solidFill>
                <a:latin typeface="Calibri"/>
                <a:ea typeface="Calibri"/>
              </a:rPr>
              <a:t>(2,4)</a:t>
            </a:r>
            <a:r>
              <a:rPr b="0" lang="en-US" sz="2400" spc="-1" strike="noStrike">
                <a:solidFill>
                  <a:srgbClr val="000000"/>
                </a:solidFill>
                <a:latin typeface="Calibri"/>
                <a:ea typeface="Calibri"/>
              </a:rPr>
              <a:t>, L. Zhang</a:t>
            </a:r>
            <a:r>
              <a:rPr b="0" lang="en-US" sz="2400" spc="-1" strike="noStrike" baseline="30000">
                <a:solidFill>
                  <a:srgbClr val="000000"/>
                </a:solidFill>
                <a:latin typeface="Calibri"/>
                <a:ea typeface="Calibri"/>
              </a:rPr>
              <a:t>(3)</a:t>
            </a:r>
            <a:r>
              <a:rPr b="0" lang="en-US" sz="2400" spc="-1" strike="noStrike">
                <a:solidFill>
                  <a:srgbClr val="000000"/>
                </a:solidFill>
                <a:latin typeface="Calibri"/>
                <a:ea typeface="Calibri"/>
              </a:rPr>
              <a:t>, Y.Zhao</a:t>
            </a:r>
            <a:r>
              <a:rPr b="0" lang="en-US" sz="2400" spc="-1" strike="noStrike" baseline="30000">
                <a:solidFill>
                  <a:srgbClr val="000000"/>
                </a:solidFill>
                <a:latin typeface="Calibri"/>
                <a:ea typeface="Calibri"/>
              </a:rPr>
              <a:t>(2,4)</a:t>
            </a:r>
            <a:endParaRPr b="0" lang="en-US" sz="2400" spc="-1" strike="noStrike">
              <a:solidFill>
                <a:srgbClr val="000000"/>
              </a:solidFill>
              <a:latin typeface="Arial"/>
            </a:endParaRPr>
          </a:p>
          <a:p>
            <a:pPr>
              <a:lnSpc>
                <a:spcPct val="100000"/>
              </a:lnSpc>
            </a:pPr>
            <a:endParaRPr b="0" lang="en-US" sz="2400" spc="-1" strike="noStrike">
              <a:solidFill>
                <a:srgbClr val="000000"/>
              </a:solidFill>
              <a:latin typeface="Arial"/>
            </a:endParaRPr>
          </a:p>
          <a:p>
            <a:pPr>
              <a:lnSpc>
                <a:spcPct val="100000"/>
              </a:lnSpc>
            </a:pPr>
            <a:r>
              <a:rPr b="0" lang="fr-FR" sz="1800" spc="-1" strike="noStrike">
                <a:solidFill>
                  <a:srgbClr val="000000"/>
                </a:solidFill>
                <a:latin typeface="Calibri"/>
                <a:ea typeface="Calibri"/>
              </a:rPr>
              <a:t>(1) IP2I, Institut de Physique des 2 infinis, CNRS/IN2P3</a:t>
            </a:r>
            <a:endParaRPr b="0" lang="en-US" sz="1800" spc="-1" strike="noStrike">
              <a:solidFill>
                <a:srgbClr val="000000"/>
              </a:solidFill>
              <a:latin typeface="Arial"/>
            </a:endParaRPr>
          </a:p>
          <a:p>
            <a:pPr>
              <a:lnSpc>
                <a:spcPct val="100000"/>
              </a:lnSpc>
            </a:pPr>
            <a:r>
              <a:rPr b="0" lang="en-US" sz="1800" spc="-1" strike="noStrike">
                <a:solidFill>
                  <a:srgbClr val="000000"/>
                </a:solidFill>
                <a:latin typeface="Calibri"/>
                <a:ea typeface="Calibri"/>
              </a:rPr>
              <a:t>(2) IPHC, Institut Hubert Curien, CNRS/IN2P3</a:t>
            </a:r>
            <a:endParaRPr b="0" lang="en-US" sz="1800" spc="-1" strike="noStrike">
              <a:solidFill>
                <a:srgbClr val="000000"/>
              </a:solidFill>
              <a:latin typeface="Arial"/>
            </a:endParaRPr>
          </a:p>
          <a:p>
            <a:pPr>
              <a:lnSpc>
                <a:spcPct val="100000"/>
              </a:lnSpc>
            </a:pPr>
            <a:r>
              <a:rPr b="0" lang="en-US" sz="1800" spc="-1" strike="noStrike">
                <a:solidFill>
                  <a:srgbClr val="000000"/>
                </a:solidFill>
                <a:latin typeface="Calibri"/>
                <a:ea typeface="Calibri"/>
              </a:rPr>
              <a:t>(3) SDU : </a:t>
            </a:r>
            <a:r>
              <a:rPr b="0" lang="fr-FR" sz="1800" spc="-1" strike="noStrike">
                <a:solidFill>
                  <a:srgbClr val="000000"/>
                </a:solidFill>
                <a:latin typeface="Calibri"/>
                <a:ea typeface="Calibri"/>
              </a:rPr>
              <a:t>Shandong University, China</a:t>
            </a:r>
            <a:endParaRPr b="0" lang="en-US" sz="1800" spc="-1" strike="noStrike">
              <a:solidFill>
                <a:srgbClr val="000000"/>
              </a:solidFill>
              <a:latin typeface="Arial"/>
            </a:endParaRPr>
          </a:p>
          <a:p>
            <a:pPr>
              <a:lnSpc>
                <a:spcPct val="100000"/>
              </a:lnSpc>
            </a:pPr>
            <a:r>
              <a:rPr b="0" lang="fr-FR" sz="1800" spc="-1" strike="noStrike">
                <a:solidFill>
                  <a:srgbClr val="000000"/>
                </a:solidFill>
                <a:latin typeface="Calibri"/>
                <a:ea typeface="Calibri"/>
              </a:rPr>
              <a:t>(4) Mi2i: Microélectronique des deux infinis (</a:t>
            </a:r>
            <a:r>
              <a:rPr b="0" lang="en-US" sz="1800" spc="-1" strike="noStrike">
                <a:solidFill>
                  <a:srgbClr val="000000"/>
                </a:solidFill>
                <a:latin typeface="Calibri"/>
                <a:ea typeface="Calibri"/>
              </a:rPr>
              <a:t>CNRS/</a:t>
            </a:r>
            <a:r>
              <a:rPr b="0" lang="fr-FR" sz="1800" spc="-1" strike="noStrike">
                <a:solidFill>
                  <a:srgbClr val="000000"/>
                </a:solidFill>
                <a:latin typeface="Calibri"/>
                <a:ea typeface="Calibri"/>
              </a:rPr>
              <a:t>IN2P3)</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1" name="CustomShape 1"/>
          <p:cNvSpPr/>
          <p:nvPr/>
        </p:nvSpPr>
        <p:spPr>
          <a:xfrm>
            <a:off x="720000" y="300960"/>
            <a:ext cx="8852040" cy="125892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Proof-of-concept demonstrator</a:t>
            </a:r>
            <a:r>
              <a:rPr b="1" lang="en-US" sz="4400" spc="-1" strike="noStrike">
                <a:solidFill>
                  <a:srgbClr val="333333"/>
                </a:solidFill>
                <a:latin typeface="Noto Sans Regular"/>
                <a:ea typeface="DejaVu Sans"/>
              </a:rPr>
              <a:t> </a:t>
            </a:r>
            <a:endParaRPr b="0" lang="en-US" sz="4400" spc="-1" strike="noStrike">
              <a:solidFill>
                <a:srgbClr val="000000"/>
              </a:solidFill>
              <a:latin typeface="Arial"/>
            </a:endParaRPr>
          </a:p>
        </p:txBody>
      </p:sp>
      <p:sp>
        <p:nvSpPr>
          <p:cNvPr id="802" name="CustomShape 2"/>
          <p:cNvSpPr/>
          <p:nvPr/>
        </p:nvSpPr>
        <p:spPr>
          <a:xfrm>
            <a:off x="7849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789FCBFF-87FC-466F-9379-7EA1A2A2B5BE}"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pic>
        <p:nvPicPr>
          <p:cNvPr id="803" name="" descr=""/>
          <p:cNvPicPr/>
          <p:nvPr/>
        </p:nvPicPr>
        <p:blipFill>
          <a:blip r:embed="rId1"/>
          <a:stretch/>
        </p:blipFill>
        <p:spPr>
          <a:xfrm>
            <a:off x="914400" y="2954160"/>
            <a:ext cx="2010960" cy="2681280"/>
          </a:xfrm>
          <a:prstGeom prst="rect">
            <a:avLst/>
          </a:prstGeom>
          <a:ln>
            <a:noFill/>
          </a:ln>
        </p:spPr>
      </p:pic>
      <p:sp>
        <p:nvSpPr>
          <p:cNvPr id="804" name="CustomShape 3"/>
          <p:cNvSpPr/>
          <p:nvPr/>
        </p:nvSpPr>
        <p:spPr>
          <a:xfrm>
            <a:off x="274320" y="1747800"/>
            <a:ext cx="3656880" cy="11336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400" spc="-1" strike="noStrike">
                <a:solidFill>
                  <a:srgbClr val="333333"/>
                </a:solidFill>
                <a:latin typeface="Noto Sans Regular"/>
                <a:ea typeface="DejaVu Sans"/>
              </a:rPr>
              <a:t>- SAMPIC WTDC integrated with the PICMIC0.</a:t>
            </a:r>
            <a:br/>
            <a:r>
              <a:rPr b="0" lang="en-US" sz="1400" spc="-1" strike="noStrike">
                <a:solidFill>
                  <a:srgbClr val="333333"/>
                </a:solidFill>
                <a:latin typeface="Noto Sans Regular"/>
                <a:ea typeface="DejaVu Sans"/>
              </a:rPr>
              <a:t>- New Calibration (pedestal threshold) in-situ, to avoid potential noise from the setup. </a:t>
            </a:r>
            <a:endParaRPr b="0" lang="en-US" sz="1400" spc="-1" strike="noStrike">
              <a:solidFill>
                <a:srgbClr val="000000"/>
              </a:solidFill>
              <a:latin typeface="Arial"/>
            </a:endParaRPr>
          </a:p>
        </p:txBody>
      </p:sp>
      <p:sp>
        <p:nvSpPr>
          <p:cNvPr id="805" name="CustomShape 4"/>
          <p:cNvSpPr/>
          <p:nvPr/>
        </p:nvSpPr>
        <p:spPr>
          <a:xfrm>
            <a:off x="4754880" y="1779120"/>
            <a:ext cx="5119920" cy="11336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400" spc="-1" strike="noStrike">
                <a:solidFill>
                  <a:srgbClr val="333333"/>
                </a:solidFill>
                <a:latin typeface="Noto Sans Regular"/>
                <a:ea typeface="DejaVu Sans"/>
              </a:rPr>
              <a:t>-</a:t>
            </a:r>
            <a:r>
              <a:rPr b="1" lang="en-US" sz="1400" spc="-1" strike="noStrike">
                <a:solidFill>
                  <a:srgbClr val="333333"/>
                </a:solidFill>
                <a:latin typeface="Noto Sans Regular"/>
                <a:ea typeface="DejaVu Sans"/>
              </a:rPr>
              <a:t> concept validated!.</a:t>
            </a:r>
            <a:br/>
            <a:r>
              <a:rPr b="0" lang="en-US" sz="1400" spc="-1" strike="noStrike">
                <a:solidFill>
                  <a:srgbClr val="333333"/>
                </a:solidFill>
                <a:latin typeface="Noto Sans Regular"/>
                <a:ea typeface="DejaVu Sans"/>
              </a:rPr>
              <a:t>- Work in progress to reduce channels dispersion. Fine tune at the calibration level. </a:t>
            </a:r>
            <a:br/>
            <a:r>
              <a:rPr b="0" lang="en-US" sz="1400" spc="-1" strike="noStrike">
                <a:solidFill>
                  <a:srgbClr val="333333"/>
                </a:solidFill>
                <a:latin typeface="Noto Sans Regular"/>
                <a:ea typeface="DejaVu Sans"/>
              </a:rPr>
              <a:t>- Developing coincidence protocols (SAMPIC+PICMIC0)</a:t>
            </a:r>
            <a:br/>
            <a:r>
              <a:rPr b="0" lang="en-US" sz="1400" spc="-1" strike="noStrike">
                <a:solidFill>
                  <a:srgbClr val="333333"/>
                </a:solidFill>
                <a:latin typeface="Noto Sans Regular"/>
                <a:ea typeface="DejaVu Sans"/>
              </a:rPr>
              <a:t>- Looking forward to move and test with beams.  </a:t>
            </a:r>
            <a:endParaRPr b="0" lang="en-US" sz="1400" spc="-1" strike="noStrike">
              <a:solidFill>
                <a:srgbClr val="000000"/>
              </a:solidFill>
              <a:latin typeface="Arial"/>
            </a:endParaRPr>
          </a:p>
        </p:txBody>
      </p:sp>
      <p:pic>
        <p:nvPicPr>
          <p:cNvPr id="806" name="Image 9_2" descr=""/>
          <p:cNvPicPr/>
          <p:nvPr/>
        </p:nvPicPr>
        <p:blipFill>
          <a:blip r:embed="rId2"/>
          <a:stretch/>
        </p:blipFill>
        <p:spPr>
          <a:xfrm>
            <a:off x="2124000" y="5795640"/>
            <a:ext cx="1899000" cy="1610640"/>
          </a:xfrm>
          <a:prstGeom prst="rect">
            <a:avLst/>
          </a:prstGeom>
          <a:ln>
            <a:noFill/>
          </a:ln>
        </p:spPr>
      </p:pic>
      <p:pic>
        <p:nvPicPr>
          <p:cNvPr id="807" name="image9.png" descr=""/>
          <p:cNvPicPr/>
          <p:nvPr/>
        </p:nvPicPr>
        <p:blipFill>
          <a:blip r:embed="rId3"/>
          <a:stretch/>
        </p:blipFill>
        <p:spPr>
          <a:xfrm>
            <a:off x="96120" y="5760720"/>
            <a:ext cx="1915200" cy="1737000"/>
          </a:xfrm>
          <a:prstGeom prst="rect">
            <a:avLst/>
          </a:prstGeom>
          <a:ln>
            <a:noFill/>
          </a:ln>
        </p:spPr>
      </p:pic>
      <p:grpSp>
        <p:nvGrpSpPr>
          <p:cNvPr id="808" name="Group 5"/>
          <p:cNvGrpSpPr/>
          <p:nvPr/>
        </p:nvGrpSpPr>
        <p:grpSpPr>
          <a:xfrm>
            <a:off x="4846320" y="3108960"/>
            <a:ext cx="4480560" cy="3433320"/>
            <a:chOff x="4846320" y="3108960"/>
            <a:chExt cx="4480560" cy="3433320"/>
          </a:xfrm>
        </p:grpSpPr>
        <p:pic>
          <p:nvPicPr>
            <p:cNvPr id="809" name="Image 4_2" descr=""/>
            <p:cNvPicPr/>
            <p:nvPr/>
          </p:nvPicPr>
          <p:blipFill>
            <a:blip r:embed="rId4"/>
            <a:stretch/>
          </p:blipFill>
          <p:spPr>
            <a:xfrm>
              <a:off x="4846320" y="4959360"/>
              <a:ext cx="4480560" cy="1582920"/>
            </a:xfrm>
            <a:prstGeom prst="rect">
              <a:avLst/>
            </a:prstGeom>
            <a:ln>
              <a:noFill/>
            </a:ln>
          </p:spPr>
        </p:pic>
        <p:pic>
          <p:nvPicPr>
            <p:cNvPr id="810" name="Image 8_0" descr=""/>
            <p:cNvPicPr/>
            <p:nvPr/>
          </p:nvPicPr>
          <p:blipFill>
            <a:blip r:embed="rId5"/>
            <a:stretch/>
          </p:blipFill>
          <p:spPr>
            <a:xfrm>
              <a:off x="4846320" y="3108960"/>
              <a:ext cx="4480560" cy="1638360"/>
            </a:xfrm>
            <a:prstGeom prst="rect">
              <a:avLst/>
            </a:prstGeom>
            <a:ln>
              <a:noFill/>
            </a:ln>
          </p:spPr>
        </p:pic>
      </p:gr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1" name="CustomShape 1"/>
          <p:cNvSpPr/>
          <p:nvPr/>
        </p:nvSpPr>
        <p:spPr>
          <a:xfrm>
            <a:off x="720000" y="300960"/>
            <a:ext cx="8852040" cy="125892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Proof-of-concept demonstrator</a:t>
            </a:r>
            <a:r>
              <a:rPr b="1" lang="en-US" sz="4400" spc="-1" strike="noStrike">
                <a:solidFill>
                  <a:srgbClr val="333333"/>
                </a:solidFill>
                <a:latin typeface="Noto Sans Regular"/>
                <a:ea typeface="DejaVu Sans"/>
              </a:rPr>
              <a:t> </a:t>
            </a:r>
            <a:endParaRPr b="0" lang="en-US" sz="4400" spc="-1" strike="noStrike">
              <a:solidFill>
                <a:srgbClr val="000000"/>
              </a:solidFill>
              <a:latin typeface="Arial"/>
            </a:endParaRPr>
          </a:p>
        </p:txBody>
      </p:sp>
      <p:sp>
        <p:nvSpPr>
          <p:cNvPr id="812" name="CustomShape 2"/>
          <p:cNvSpPr/>
          <p:nvPr/>
        </p:nvSpPr>
        <p:spPr>
          <a:xfrm>
            <a:off x="7849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5E7C3386-9A68-4CD2-978C-777A64D13945}"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813" name="CustomShape 3"/>
          <p:cNvSpPr/>
          <p:nvPr/>
        </p:nvSpPr>
        <p:spPr>
          <a:xfrm>
            <a:off x="548640" y="1453320"/>
            <a:ext cx="8776800" cy="884880"/>
          </a:xfrm>
          <a:prstGeom prst="rect">
            <a:avLst/>
          </a:prstGeom>
          <a:noFill/>
          <a:ln>
            <a:noFill/>
          </a:ln>
        </p:spPr>
        <p:style>
          <a:lnRef idx="0"/>
          <a:fillRef idx="0"/>
          <a:effectRef idx="0"/>
          <a:fontRef idx="minor"/>
        </p:style>
        <p:txBody>
          <a:bodyPr lIns="90000" rIns="90000" tIns="45000" bIns="45000">
            <a:noAutofit/>
          </a:bodyPr>
          <a:p>
            <a:pPr algn="just">
              <a:lnSpc>
                <a:spcPct val="100000"/>
              </a:lnSpc>
            </a:pPr>
            <a:r>
              <a:rPr b="0" lang="en-US" sz="1800" spc="-1" strike="noStrike">
                <a:solidFill>
                  <a:srgbClr val="000000"/>
                </a:solidFill>
                <a:latin typeface="Trebuchet MS"/>
                <a:ea typeface="Noto Sans CJK SC"/>
              </a:rPr>
              <a:t>First demonstrator results:</a:t>
            </a:r>
            <a:endParaRPr b="0" lang="en-US" sz="1800" spc="-1" strike="noStrike">
              <a:solidFill>
                <a:srgbClr val="000000"/>
              </a:solidFill>
              <a:latin typeface="Arial"/>
            </a:endParaRPr>
          </a:p>
          <a:p>
            <a:pPr algn="just">
              <a:lnSpc>
                <a:spcPct val="100000"/>
              </a:lnSpc>
            </a:pPr>
            <a:endParaRPr b="0" lang="en-US" sz="1800" spc="-1" strike="noStrike">
              <a:solidFill>
                <a:srgbClr val="000000"/>
              </a:solidFill>
              <a:latin typeface="Arial"/>
            </a:endParaRPr>
          </a:p>
        </p:txBody>
      </p:sp>
      <p:pic>
        <p:nvPicPr>
          <p:cNvPr id="814" name="Image 5_2" descr=""/>
          <p:cNvPicPr/>
          <p:nvPr/>
        </p:nvPicPr>
        <p:blipFill>
          <a:blip r:embed="rId1"/>
          <a:stretch/>
        </p:blipFill>
        <p:spPr>
          <a:xfrm rot="16200000">
            <a:off x="1093320" y="1834560"/>
            <a:ext cx="2089080" cy="2105280"/>
          </a:xfrm>
          <a:prstGeom prst="rect">
            <a:avLst/>
          </a:prstGeom>
          <a:ln>
            <a:noFill/>
          </a:ln>
        </p:spPr>
      </p:pic>
      <p:pic>
        <p:nvPicPr>
          <p:cNvPr id="815" name="Image 6_2" descr=""/>
          <p:cNvPicPr/>
          <p:nvPr/>
        </p:nvPicPr>
        <p:blipFill>
          <a:blip r:embed="rId2"/>
          <a:stretch/>
        </p:blipFill>
        <p:spPr>
          <a:xfrm>
            <a:off x="3268080" y="1842480"/>
            <a:ext cx="2210760" cy="2082240"/>
          </a:xfrm>
          <a:prstGeom prst="rect">
            <a:avLst/>
          </a:prstGeom>
          <a:ln>
            <a:noFill/>
          </a:ln>
        </p:spPr>
      </p:pic>
      <p:pic>
        <p:nvPicPr>
          <p:cNvPr id="816" name="Image 13" descr=""/>
          <p:cNvPicPr/>
          <p:nvPr/>
        </p:nvPicPr>
        <p:blipFill>
          <a:blip r:embed="rId3"/>
          <a:stretch/>
        </p:blipFill>
        <p:spPr>
          <a:xfrm>
            <a:off x="6217200" y="1915200"/>
            <a:ext cx="2561040" cy="1990080"/>
          </a:xfrm>
          <a:prstGeom prst="rect">
            <a:avLst/>
          </a:prstGeom>
          <a:ln>
            <a:noFill/>
          </a:ln>
        </p:spPr>
      </p:pic>
      <p:sp>
        <p:nvSpPr>
          <p:cNvPr id="817" name="CustomShape 4"/>
          <p:cNvSpPr/>
          <p:nvPr/>
        </p:nvSpPr>
        <p:spPr>
          <a:xfrm>
            <a:off x="1371600" y="3933720"/>
            <a:ext cx="4512960" cy="1461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Trebuchet MS"/>
              </a:rPr>
              <a:t>- Spatial </a:t>
            </a:r>
            <a:r>
              <a:rPr b="0" lang="en-GB" sz="1800" spc="-1" strike="noStrike">
                <a:solidFill>
                  <a:srgbClr val="000000"/>
                </a:solidFill>
                <a:latin typeface="Trebuchet MS"/>
              </a:rPr>
              <a:t>dispersion &lt; </a:t>
            </a:r>
            <a:r>
              <a:rPr b="0" lang="en-GB" sz="1800" spc="-1" strike="noStrike">
                <a:solidFill>
                  <a:srgbClr val="000000"/>
                </a:solidFill>
                <a:latin typeface="Trebuchet MS"/>
              </a:rPr>
              <a:t>70 µm</a:t>
            </a:r>
            <a:endParaRPr b="0" lang="en-US" sz="1800" spc="-1" strike="noStrike">
              <a:solidFill>
                <a:srgbClr val="000000"/>
              </a:solidFill>
              <a:latin typeface="Arial"/>
            </a:endParaRPr>
          </a:p>
          <a:p>
            <a:pPr>
              <a:lnSpc>
                <a:spcPct val="100000"/>
              </a:lnSpc>
            </a:pPr>
            <a:endParaRPr b="0" lang="en-US" sz="1800" spc="-1" strike="noStrike">
              <a:solidFill>
                <a:srgbClr val="000000"/>
              </a:solidFill>
              <a:latin typeface="Arial"/>
            </a:endParaRPr>
          </a:p>
          <a:p>
            <a:pPr>
              <a:lnSpc>
                <a:spcPct val="100000"/>
              </a:lnSpc>
            </a:pPr>
            <a:r>
              <a:rPr b="0" lang="en-GB" sz="1800" spc="-1" strike="noStrike">
                <a:solidFill>
                  <a:srgbClr val="000000"/>
                </a:solidFill>
                <a:latin typeface="Trebuchet MS"/>
              </a:rPr>
              <a:t>-Next </a:t>
            </a:r>
            <a:r>
              <a:rPr b="0" lang="en-GB" sz="1800" spc="-1" strike="noStrike">
                <a:solidFill>
                  <a:srgbClr val="000000"/>
                </a:solidFill>
                <a:latin typeface="Trebuchet MS"/>
              </a:rPr>
              <a:t>version of </a:t>
            </a:r>
            <a:r>
              <a:rPr b="0" lang="en-GB" sz="1800" spc="-1" strike="noStrike">
                <a:solidFill>
                  <a:srgbClr val="000000"/>
                </a:solidFill>
                <a:latin typeface="Trebuchet MS"/>
              </a:rPr>
              <a:t>pixels </a:t>
            </a:r>
            <a:r>
              <a:rPr b="0" lang="en-GB" sz="1800" spc="-1" strike="noStrike">
                <a:solidFill>
                  <a:srgbClr val="000000"/>
                </a:solidFill>
                <a:latin typeface="Trebuchet MS"/>
              </a:rPr>
              <a:t>sensor has </a:t>
            </a:r>
            <a:r>
              <a:rPr b="0" lang="en-GB" sz="1800" spc="-1" strike="noStrike">
                <a:solidFill>
                  <a:srgbClr val="000000"/>
                </a:solidFill>
                <a:latin typeface="Trebuchet MS"/>
              </a:rPr>
              <a:t>been </a:t>
            </a:r>
            <a:r>
              <a:rPr b="0" lang="en-GB" sz="1800" spc="-1" strike="noStrike">
                <a:solidFill>
                  <a:srgbClr val="000000"/>
                </a:solidFill>
                <a:latin typeface="Trebuchet MS"/>
              </a:rPr>
              <a:t>submitted </a:t>
            </a:r>
            <a:r>
              <a:rPr b="0" lang="en-GB" sz="1800" spc="-1" strike="noStrike">
                <a:solidFill>
                  <a:srgbClr val="000000"/>
                </a:solidFill>
                <a:latin typeface="Trebuchet MS"/>
              </a:rPr>
              <a:t>and we </a:t>
            </a:r>
            <a:r>
              <a:rPr b="0" lang="en-GB" sz="1800" spc="-1" strike="noStrike">
                <a:solidFill>
                  <a:srgbClr val="000000"/>
                </a:solidFill>
                <a:latin typeface="Trebuchet MS"/>
              </a:rPr>
              <a:t>expect to </a:t>
            </a:r>
            <a:r>
              <a:rPr b="0" lang="en-GB" sz="1800" spc="-1" strike="noStrike">
                <a:solidFill>
                  <a:srgbClr val="000000"/>
                </a:solidFill>
                <a:latin typeface="Trebuchet MS"/>
              </a:rPr>
              <a:t>reach 10 µm</a:t>
            </a:r>
            <a:endParaRPr b="0" lang="en-US" sz="1800" spc="-1" strike="noStrike">
              <a:solidFill>
                <a:srgbClr val="000000"/>
              </a:solidFill>
              <a:latin typeface="Arial"/>
            </a:endParaRPr>
          </a:p>
        </p:txBody>
      </p:sp>
      <p:sp>
        <p:nvSpPr>
          <p:cNvPr id="818" name="CustomShape 5"/>
          <p:cNvSpPr/>
          <p:nvPr/>
        </p:nvSpPr>
        <p:spPr>
          <a:xfrm>
            <a:off x="1188720" y="6036120"/>
            <a:ext cx="795960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Trebuchet MS"/>
              </a:rPr>
              <a:t>- Even with our first version we have better results than Timepix4</a:t>
            </a:r>
            <a:endParaRPr b="0" lang="en-US" sz="1800" spc="-1" strike="noStrike">
              <a:solidFill>
                <a:srgbClr val="000000"/>
              </a:solidFill>
              <a:latin typeface="Arial"/>
            </a:endParaRPr>
          </a:p>
        </p:txBody>
      </p:sp>
      <p:sp>
        <p:nvSpPr>
          <p:cNvPr id="819" name="CustomShape 6"/>
          <p:cNvSpPr/>
          <p:nvPr/>
        </p:nvSpPr>
        <p:spPr>
          <a:xfrm>
            <a:off x="5816520" y="4114800"/>
            <a:ext cx="3693240" cy="4014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Symbol"/>
              </a:rPr>
              <a:t> </a:t>
            </a:r>
            <a:r>
              <a:rPr b="0" lang="en-GB" sz="1800" spc="-1" strike="noStrike">
                <a:solidFill>
                  <a:srgbClr val="000000"/>
                </a:solidFill>
                <a:latin typeface="Symbol"/>
              </a:rPr>
              <a:t>s </a:t>
            </a:r>
            <a:r>
              <a:rPr b="0" lang="en-GB" sz="1800" spc="-1" strike="noStrike">
                <a:solidFill>
                  <a:srgbClr val="000000"/>
                </a:solidFill>
                <a:latin typeface="Trebuchet MS"/>
              </a:rPr>
              <a:t>(T</a:t>
            </a:r>
            <a:r>
              <a:rPr b="0" lang="en-GB" sz="1800" spc="-1" strike="noStrike" baseline="-25000">
                <a:solidFill>
                  <a:srgbClr val="000000"/>
                </a:solidFill>
                <a:latin typeface="Trebuchet MS"/>
              </a:rPr>
              <a:t>i</a:t>
            </a:r>
            <a:r>
              <a:rPr b="0" lang="en-GB" sz="1800" spc="-1" strike="noStrike">
                <a:solidFill>
                  <a:srgbClr val="000000"/>
                </a:solidFill>
                <a:latin typeface="Trebuchet MS"/>
              </a:rPr>
              <a:t> -T</a:t>
            </a:r>
            <a:r>
              <a:rPr b="0" lang="en-GB" sz="1800" spc="-1" strike="noStrike" baseline="-25000">
                <a:solidFill>
                  <a:srgbClr val="000000"/>
                </a:solidFill>
                <a:latin typeface="Trebuchet MS"/>
              </a:rPr>
              <a:t>j</a:t>
            </a:r>
            <a:r>
              <a:rPr b="0" lang="en-GB" sz="1800" spc="-1" strike="noStrike">
                <a:solidFill>
                  <a:srgbClr val="000000"/>
                </a:solidFill>
                <a:latin typeface="Trebuchet MS"/>
              </a:rPr>
              <a:t>) is better than 100 ps</a:t>
            </a:r>
            <a:endParaRPr b="0" lang="en-US" sz="1800" spc="-1" strike="noStrike">
              <a:solidFill>
                <a:srgbClr val="000000"/>
              </a:solidFill>
              <a:latin typeface="Arial"/>
            </a:endParaRPr>
          </a:p>
        </p:txBody>
      </p:sp>
      <p:sp>
        <p:nvSpPr>
          <p:cNvPr id="820" name="CustomShape 7"/>
          <p:cNvSpPr/>
          <p:nvPr/>
        </p:nvSpPr>
        <p:spPr>
          <a:xfrm>
            <a:off x="7057080" y="4626360"/>
            <a:ext cx="820800" cy="360"/>
          </a:xfrm>
          <a:custGeom>
            <a:avLst/>
            <a:gdLst/>
            <a:ahLst/>
            <a:rect l="l" t="t" r="r" b="b"/>
            <a:pathLst>
              <a:path w="21600" h="21600">
                <a:moveTo>
                  <a:pt x="0" y="0"/>
                </a:moveTo>
                <a:lnTo>
                  <a:pt x="21600" y="21600"/>
                </a:lnTo>
              </a:path>
            </a:pathLst>
          </a:custGeom>
          <a:noFill/>
          <a:ln w="73080">
            <a:solidFill>
              <a:srgbClr val="ffffff"/>
            </a:solidFill>
            <a:round/>
            <a:tailEnd len="med" type="triangle" w="med"/>
          </a:ln>
        </p:spPr>
        <p:style>
          <a:lnRef idx="0"/>
          <a:fillRef idx="0"/>
          <a:effectRef idx="0"/>
          <a:fontRef idx="minor"/>
        </p:style>
      </p:sp>
      <p:sp>
        <p:nvSpPr>
          <p:cNvPr id="821" name="CustomShape 8"/>
          <p:cNvSpPr/>
          <p:nvPr/>
        </p:nvSpPr>
        <p:spPr>
          <a:xfrm>
            <a:off x="6012360" y="4768560"/>
            <a:ext cx="2910600" cy="401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GB" sz="1800" spc="-1" strike="noStrike">
                <a:solidFill>
                  <a:srgbClr val="000000"/>
                </a:solidFill>
                <a:latin typeface="Symbol"/>
              </a:rPr>
              <a:t> </a:t>
            </a:r>
            <a:r>
              <a:rPr b="0" lang="en-GB" sz="1800" spc="-1" strike="noStrike">
                <a:solidFill>
                  <a:srgbClr val="000000"/>
                </a:solidFill>
                <a:latin typeface="Symbol"/>
              </a:rPr>
              <a:t>s</a:t>
            </a:r>
            <a:r>
              <a:rPr b="0" lang="en-GB" sz="1800" spc="-1" strike="noStrike" baseline="-25000">
                <a:solidFill>
                  <a:srgbClr val="000000"/>
                </a:solidFill>
                <a:latin typeface="Trebuchet MS"/>
              </a:rPr>
              <a:t>abs </a:t>
            </a:r>
            <a:r>
              <a:rPr b="0" lang="en-GB" sz="1800" spc="-1" strike="noStrike">
                <a:solidFill>
                  <a:srgbClr val="000000"/>
                </a:solidFill>
                <a:latin typeface="Trebuchet MS"/>
              </a:rPr>
              <a:t>is around 25-30 ps </a:t>
            </a:r>
            <a:endParaRPr b="0" lang="en-US" sz="1800" spc="-1" strike="noStrike">
              <a:solidFill>
                <a:srgbClr val="000000"/>
              </a:solidFill>
              <a:latin typeface="Arial"/>
            </a:endParaRPr>
          </a:p>
        </p:txBody>
      </p:sp>
      <p:sp>
        <p:nvSpPr>
          <p:cNvPr id="822" name="Line 9"/>
          <p:cNvSpPr/>
          <p:nvPr/>
        </p:nvSpPr>
        <p:spPr>
          <a:xfrm>
            <a:off x="7049520" y="4644000"/>
            <a:ext cx="1005840" cy="0"/>
          </a:xfrm>
          <a:prstGeom prst="line">
            <a:avLst/>
          </a:prstGeom>
          <a:ln>
            <a:solidFill>
              <a:srgbClr val="3465a4"/>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3" name="CustomShape 1"/>
          <p:cNvSpPr/>
          <p:nvPr/>
        </p:nvSpPr>
        <p:spPr>
          <a:xfrm>
            <a:off x="720000" y="300960"/>
            <a:ext cx="8852040" cy="125892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Proof-of-concept demonstrator</a:t>
            </a:r>
            <a:r>
              <a:rPr b="1" lang="en-US" sz="4400" spc="-1" strike="noStrike">
                <a:solidFill>
                  <a:srgbClr val="333333"/>
                </a:solidFill>
                <a:latin typeface="Noto Sans Regular"/>
                <a:ea typeface="DejaVu Sans"/>
              </a:rPr>
              <a:t> </a:t>
            </a:r>
            <a:endParaRPr b="0" lang="en-US" sz="4400" spc="-1" strike="noStrike">
              <a:solidFill>
                <a:srgbClr val="000000"/>
              </a:solidFill>
              <a:latin typeface="Arial"/>
            </a:endParaRPr>
          </a:p>
        </p:txBody>
      </p:sp>
      <p:sp>
        <p:nvSpPr>
          <p:cNvPr id="824" name="CustomShape 2"/>
          <p:cNvSpPr/>
          <p:nvPr/>
        </p:nvSpPr>
        <p:spPr>
          <a:xfrm>
            <a:off x="7849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F395926A-8A87-4880-8CB8-A13F45BCA335}"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825" name="CustomShape 3"/>
          <p:cNvSpPr/>
          <p:nvPr/>
        </p:nvSpPr>
        <p:spPr>
          <a:xfrm>
            <a:off x="548640" y="1453320"/>
            <a:ext cx="8776800" cy="884880"/>
          </a:xfrm>
          <a:prstGeom prst="rect">
            <a:avLst/>
          </a:prstGeom>
          <a:noFill/>
          <a:ln>
            <a:noFill/>
          </a:ln>
        </p:spPr>
        <p:style>
          <a:lnRef idx="0"/>
          <a:fillRef idx="0"/>
          <a:effectRef idx="0"/>
          <a:fontRef idx="minor"/>
        </p:style>
        <p:txBody>
          <a:bodyPr lIns="90000" rIns="90000" tIns="45000" bIns="45000">
            <a:noAutofit/>
          </a:bodyPr>
          <a:p>
            <a:pPr algn="just">
              <a:lnSpc>
                <a:spcPct val="100000"/>
              </a:lnSpc>
            </a:pPr>
            <a:r>
              <a:rPr b="0" lang="en-US" sz="1800" spc="-1" strike="noStrike">
                <a:solidFill>
                  <a:srgbClr val="000000"/>
                </a:solidFill>
                <a:latin typeface="Trebuchet MS"/>
                <a:ea typeface="Noto Sans CJK SC"/>
              </a:rPr>
              <a:t>First demonstrator results:</a:t>
            </a:r>
            <a:endParaRPr b="0" lang="en-US" sz="1800" spc="-1" strike="noStrike">
              <a:solidFill>
                <a:srgbClr val="000000"/>
              </a:solidFill>
              <a:latin typeface="Arial"/>
            </a:endParaRPr>
          </a:p>
          <a:p>
            <a:pPr algn="just">
              <a:lnSpc>
                <a:spcPct val="100000"/>
              </a:lnSpc>
            </a:pPr>
            <a:endParaRPr b="0" lang="en-US" sz="1800" spc="-1" strike="noStrike">
              <a:solidFill>
                <a:srgbClr val="000000"/>
              </a:solidFill>
              <a:latin typeface="Arial"/>
            </a:endParaRPr>
          </a:p>
        </p:txBody>
      </p:sp>
      <p:pic>
        <p:nvPicPr>
          <p:cNvPr id="826" name="Image 5_3" descr=""/>
          <p:cNvPicPr/>
          <p:nvPr/>
        </p:nvPicPr>
        <p:blipFill>
          <a:blip r:embed="rId1"/>
          <a:stretch/>
        </p:blipFill>
        <p:spPr>
          <a:xfrm rot="16200000">
            <a:off x="1093320" y="1834560"/>
            <a:ext cx="2089080" cy="2105280"/>
          </a:xfrm>
          <a:prstGeom prst="rect">
            <a:avLst/>
          </a:prstGeom>
          <a:ln>
            <a:noFill/>
          </a:ln>
        </p:spPr>
      </p:pic>
      <p:pic>
        <p:nvPicPr>
          <p:cNvPr id="827" name="Image 6_3" descr=""/>
          <p:cNvPicPr/>
          <p:nvPr/>
        </p:nvPicPr>
        <p:blipFill>
          <a:blip r:embed="rId2"/>
          <a:stretch/>
        </p:blipFill>
        <p:spPr>
          <a:xfrm>
            <a:off x="3268080" y="1842480"/>
            <a:ext cx="2210760" cy="2082240"/>
          </a:xfrm>
          <a:prstGeom prst="rect">
            <a:avLst/>
          </a:prstGeom>
          <a:ln>
            <a:noFill/>
          </a:ln>
        </p:spPr>
      </p:pic>
      <p:pic>
        <p:nvPicPr>
          <p:cNvPr id="828" name="Image 13_1" descr=""/>
          <p:cNvPicPr/>
          <p:nvPr/>
        </p:nvPicPr>
        <p:blipFill>
          <a:blip r:embed="rId3"/>
          <a:stretch/>
        </p:blipFill>
        <p:spPr>
          <a:xfrm>
            <a:off x="6217200" y="1915200"/>
            <a:ext cx="2561040" cy="1990080"/>
          </a:xfrm>
          <a:prstGeom prst="rect">
            <a:avLst/>
          </a:prstGeom>
          <a:ln>
            <a:noFill/>
          </a:ln>
        </p:spPr>
      </p:pic>
      <p:sp>
        <p:nvSpPr>
          <p:cNvPr id="829" name="CustomShape 4"/>
          <p:cNvSpPr/>
          <p:nvPr/>
        </p:nvSpPr>
        <p:spPr>
          <a:xfrm>
            <a:off x="1371600" y="3933720"/>
            <a:ext cx="4512960" cy="1461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Trebuchet MS"/>
              </a:rPr>
              <a:t>- Spatial dispersion &lt; 70 µm</a:t>
            </a:r>
            <a:endParaRPr b="0" lang="en-US" sz="1800" spc="-1" strike="noStrike">
              <a:solidFill>
                <a:srgbClr val="000000"/>
              </a:solidFill>
              <a:latin typeface="Arial"/>
            </a:endParaRPr>
          </a:p>
          <a:p>
            <a:pPr>
              <a:lnSpc>
                <a:spcPct val="100000"/>
              </a:lnSpc>
            </a:pPr>
            <a:endParaRPr b="0" lang="en-US" sz="1800" spc="-1" strike="noStrike">
              <a:solidFill>
                <a:srgbClr val="000000"/>
              </a:solidFill>
              <a:latin typeface="Arial"/>
            </a:endParaRPr>
          </a:p>
          <a:p>
            <a:pPr>
              <a:lnSpc>
                <a:spcPct val="100000"/>
              </a:lnSpc>
            </a:pPr>
            <a:r>
              <a:rPr b="0" lang="en-GB" sz="1800" spc="-1" strike="noStrike">
                <a:solidFill>
                  <a:srgbClr val="000000"/>
                </a:solidFill>
                <a:latin typeface="Trebuchet MS"/>
              </a:rPr>
              <a:t>-Next version of pixels sensor has been submitted and we expect to reach 10 µm</a:t>
            </a:r>
            <a:endParaRPr b="0" lang="en-US" sz="1800" spc="-1" strike="noStrike">
              <a:solidFill>
                <a:srgbClr val="000000"/>
              </a:solidFill>
              <a:latin typeface="Arial"/>
            </a:endParaRPr>
          </a:p>
        </p:txBody>
      </p:sp>
      <p:sp>
        <p:nvSpPr>
          <p:cNvPr id="830" name="CustomShape 5"/>
          <p:cNvSpPr/>
          <p:nvPr/>
        </p:nvSpPr>
        <p:spPr>
          <a:xfrm>
            <a:off x="5816520" y="4114800"/>
            <a:ext cx="3693240" cy="4014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Symbol"/>
              </a:rPr>
              <a:t> </a:t>
            </a:r>
            <a:r>
              <a:rPr b="0" lang="en-GB" sz="1800" spc="-1" strike="noStrike">
                <a:solidFill>
                  <a:srgbClr val="000000"/>
                </a:solidFill>
                <a:latin typeface="Symbol"/>
              </a:rPr>
              <a:t>s </a:t>
            </a:r>
            <a:r>
              <a:rPr b="0" lang="en-GB" sz="1800" spc="-1" strike="noStrike">
                <a:solidFill>
                  <a:srgbClr val="000000"/>
                </a:solidFill>
                <a:latin typeface="Trebuchet MS"/>
              </a:rPr>
              <a:t>(T</a:t>
            </a:r>
            <a:r>
              <a:rPr b="0" lang="en-GB" sz="1800" spc="-1" strike="noStrike" baseline="-25000">
                <a:solidFill>
                  <a:srgbClr val="000000"/>
                </a:solidFill>
                <a:latin typeface="Trebuchet MS"/>
              </a:rPr>
              <a:t>i</a:t>
            </a:r>
            <a:r>
              <a:rPr b="0" lang="en-GB" sz="1800" spc="-1" strike="noStrike">
                <a:solidFill>
                  <a:srgbClr val="000000"/>
                </a:solidFill>
                <a:latin typeface="Trebuchet MS"/>
              </a:rPr>
              <a:t> -T</a:t>
            </a:r>
            <a:r>
              <a:rPr b="0" lang="en-GB" sz="1800" spc="-1" strike="noStrike" baseline="-25000">
                <a:solidFill>
                  <a:srgbClr val="000000"/>
                </a:solidFill>
                <a:latin typeface="Trebuchet MS"/>
              </a:rPr>
              <a:t>j</a:t>
            </a:r>
            <a:r>
              <a:rPr b="0" lang="en-GB" sz="1800" spc="-1" strike="noStrike">
                <a:solidFill>
                  <a:srgbClr val="000000"/>
                </a:solidFill>
                <a:latin typeface="Trebuchet MS"/>
              </a:rPr>
              <a:t>) is better than 100 ps</a:t>
            </a:r>
            <a:endParaRPr b="0" lang="en-US" sz="1800" spc="-1" strike="noStrike">
              <a:solidFill>
                <a:srgbClr val="000000"/>
              </a:solidFill>
              <a:latin typeface="Arial"/>
            </a:endParaRPr>
          </a:p>
        </p:txBody>
      </p:sp>
      <p:sp>
        <p:nvSpPr>
          <p:cNvPr id="831" name="CustomShape 6"/>
          <p:cNvSpPr/>
          <p:nvPr/>
        </p:nvSpPr>
        <p:spPr>
          <a:xfrm>
            <a:off x="7057080" y="4626360"/>
            <a:ext cx="820800" cy="360"/>
          </a:xfrm>
          <a:custGeom>
            <a:avLst/>
            <a:gdLst/>
            <a:ahLst/>
            <a:rect l="l" t="t" r="r" b="b"/>
            <a:pathLst>
              <a:path w="21600" h="21600">
                <a:moveTo>
                  <a:pt x="0" y="0"/>
                </a:moveTo>
                <a:lnTo>
                  <a:pt x="21600" y="21600"/>
                </a:lnTo>
              </a:path>
            </a:pathLst>
          </a:custGeom>
          <a:noFill/>
          <a:ln w="73080">
            <a:solidFill>
              <a:srgbClr val="ffffff"/>
            </a:solidFill>
            <a:round/>
            <a:tailEnd len="med" type="triangle" w="med"/>
          </a:ln>
        </p:spPr>
        <p:style>
          <a:lnRef idx="0"/>
          <a:fillRef idx="0"/>
          <a:effectRef idx="0"/>
          <a:fontRef idx="minor"/>
        </p:style>
      </p:sp>
      <p:sp>
        <p:nvSpPr>
          <p:cNvPr id="832" name="CustomShape 7"/>
          <p:cNvSpPr/>
          <p:nvPr/>
        </p:nvSpPr>
        <p:spPr>
          <a:xfrm>
            <a:off x="6012360" y="4768560"/>
            <a:ext cx="2910600" cy="401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GB" sz="1800" spc="-1" strike="noStrike">
                <a:solidFill>
                  <a:srgbClr val="000000"/>
                </a:solidFill>
                <a:latin typeface="Symbol"/>
              </a:rPr>
              <a:t> </a:t>
            </a:r>
            <a:r>
              <a:rPr b="0" lang="en-GB" sz="1800" spc="-1" strike="noStrike">
                <a:solidFill>
                  <a:srgbClr val="000000"/>
                </a:solidFill>
                <a:latin typeface="Symbol"/>
              </a:rPr>
              <a:t>s</a:t>
            </a:r>
            <a:r>
              <a:rPr b="0" lang="en-GB" sz="1800" spc="-1" strike="noStrike" baseline="-25000">
                <a:solidFill>
                  <a:srgbClr val="000000"/>
                </a:solidFill>
                <a:latin typeface="Trebuchet MS"/>
              </a:rPr>
              <a:t>abs </a:t>
            </a:r>
            <a:r>
              <a:rPr b="0" lang="en-GB" sz="1800" spc="-1" strike="noStrike">
                <a:solidFill>
                  <a:srgbClr val="000000"/>
                </a:solidFill>
                <a:latin typeface="Trebuchet MS"/>
              </a:rPr>
              <a:t>is around 25-30 ps </a:t>
            </a:r>
            <a:endParaRPr b="0" lang="en-US" sz="1800" spc="-1" strike="noStrike">
              <a:solidFill>
                <a:srgbClr val="000000"/>
              </a:solidFill>
              <a:latin typeface="Arial"/>
            </a:endParaRPr>
          </a:p>
        </p:txBody>
      </p:sp>
      <p:sp>
        <p:nvSpPr>
          <p:cNvPr id="833" name="Line 8"/>
          <p:cNvSpPr/>
          <p:nvPr/>
        </p:nvSpPr>
        <p:spPr>
          <a:xfrm>
            <a:off x="7049520" y="4644000"/>
            <a:ext cx="1005840" cy="0"/>
          </a:xfrm>
          <a:prstGeom prst="line">
            <a:avLst/>
          </a:prstGeom>
          <a:ln>
            <a:solidFill>
              <a:srgbClr val="3465a4"/>
            </a:solidFill>
            <a:tailEnd len="med" type="triangle" w="med"/>
          </a:ln>
        </p:spPr>
        <p:style>
          <a:lnRef idx="0"/>
          <a:fillRef idx="0"/>
          <a:effectRef idx="0"/>
          <a:fontRef idx="minor"/>
        </p:style>
      </p:sp>
      <p:pic>
        <p:nvPicPr>
          <p:cNvPr id="834" name="" descr=""/>
          <p:cNvPicPr/>
          <p:nvPr/>
        </p:nvPicPr>
        <p:blipFill>
          <a:blip r:embed="rId4"/>
          <a:stretch/>
        </p:blipFill>
        <p:spPr>
          <a:xfrm>
            <a:off x="274320" y="1463040"/>
            <a:ext cx="9784080" cy="464148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5" name="CustomShape 1"/>
          <p:cNvSpPr/>
          <p:nvPr/>
        </p:nvSpPr>
        <p:spPr>
          <a:xfrm>
            <a:off x="720000" y="300960"/>
            <a:ext cx="8852040" cy="125892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Future plans:</a:t>
            </a:r>
            <a:r>
              <a:rPr b="1" lang="en-US" sz="4400" spc="-1" strike="noStrike">
                <a:solidFill>
                  <a:srgbClr val="333333"/>
                </a:solidFill>
                <a:latin typeface="Noto Sans Regular"/>
                <a:ea typeface="DejaVu Sans"/>
              </a:rPr>
              <a:t> </a:t>
            </a:r>
            <a:endParaRPr b="0" lang="en-US" sz="4400" spc="-1" strike="noStrike">
              <a:solidFill>
                <a:srgbClr val="000000"/>
              </a:solidFill>
              <a:latin typeface="Arial"/>
            </a:endParaRPr>
          </a:p>
        </p:txBody>
      </p:sp>
      <p:sp>
        <p:nvSpPr>
          <p:cNvPr id="836" name="CustomShape 2"/>
          <p:cNvSpPr/>
          <p:nvPr/>
        </p:nvSpPr>
        <p:spPr>
          <a:xfrm>
            <a:off x="7849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FAE73787-0683-4323-A8CA-D55F58E3C096}"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837" name="CustomShape 3"/>
          <p:cNvSpPr/>
          <p:nvPr/>
        </p:nvSpPr>
        <p:spPr>
          <a:xfrm>
            <a:off x="640080" y="1737360"/>
            <a:ext cx="8594640" cy="13424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latin typeface="Noto Sans Regular"/>
                <a:ea typeface="DejaVu Sans"/>
              </a:rPr>
              <a:t>- Hit rate improvement from 40Mhz to 160MHz </a:t>
            </a:r>
            <a:br/>
            <a:endParaRPr b="0" lang="en-US" sz="1800" spc="-1" strike="noStrike">
              <a:solidFill>
                <a:srgbClr val="000000"/>
              </a:solidFill>
              <a:latin typeface="Arial"/>
            </a:endParaRPr>
          </a:p>
          <a:p>
            <a:pPr>
              <a:lnSpc>
                <a:spcPct val="100000"/>
              </a:lnSpc>
            </a:pPr>
            <a:r>
              <a:rPr b="0" lang="en-US" sz="1800" spc="-1" strike="noStrike">
                <a:solidFill>
                  <a:srgbClr val="333333"/>
                </a:solidFill>
                <a:latin typeface="Noto Sans Regular"/>
                <a:ea typeface="DejaVu Sans"/>
              </a:rPr>
              <a:t>- </a:t>
            </a:r>
            <a:r>
              <a:rPr b="1" lang="en-US" sz="1800" spc="-1" strike="noStrike">
                <a:solidFill>
                  <a:srgbClr val="333333"/>
                </a:solidFill>
                <a:latin typeface="Noto Sans Regular"/>
                <a:ea typeface="DejaVu Sans"/>
              </a:rPr>
              <a:t>Sensor size to increase x 4</a:t>
            </a:r>
            <a:br/>
            <a:br/>
            <a:r>
              <a:rPr b="0" lang="en-US" sz="1800" spc="-1" strike="noStrike">
                <a:solidFill>
                  <a:srgbClr val="333333"/>
                </a:solidFill>
                <a:latin typeface="Noto Sans Regular"/>
                <a:ea typeface="DejaVu Sans"/>
              </a:rPr>
              <a:t>-</a:t>
            </a:r>
            <a:r>
              <a:rPr b="0" lang="en-US" sz="1800" spc="-1" strike="noStrike">
                <a:solidFill>
                  <a:srgbClr val="c9211e"/>
                </a:solidFill>
                <a:latin typeface="Noto Sans Regular"/>
                <a:ea typeface="DejaVu Sans"/>
              </a:rPr>
              <a:t> Hexagon pitch from 5um to 1.25um, no for next version</a:t>
            </a:r>
            <a:br/>
            <a:br/>
            <a:r>
              <a:rPr b="0" lang="en-US" sz="1800" spc="-1" strike="noStrike">
                <a:solidFill>
                  <a:srgbClr val="333333"/>
                </a:solidFill>
                <a:latin typeface="Noto Sans Regular"/>
                <a:ea typeface="DejaVu Sans"/>
              </a:rPr>
              <a:t>- </a:t>
            </a:r>
            <a:r>
              <a:rPr b="0" lang="en-US" sz="1800" spc="-1" strike="noStrike">
                <a:solidFill>
                  <a:srgbClr val="c9211e"/>
                </a:solidFill>
                <a:latin typeface="Noto Sans Regular"/>
                <a:ea typeface="DejaVu Sans"/>
              </a:rPr>
              <a:t>migrated in a smaller tech node like 65nm or less (with more metal layers)</a:t>
            </a:r>
            <a:br/>
            <a:br/>
            <a:r>
              <a:rPr b="0" lang="en-US" sz="1800" spc="-1" strike="noStrike">
                <a:solidFill>
                  <a:srgbClr val="333333"/>
                </a:solidFill>
                <a:latin typeface="Noto Sans Regular"/>
                <a:ea typeface="DejaVu Sans"/>
              </a:rPr>
              <a:t>- narrow electron shower to keep PICMIC0 target resolution → Going beyond of MCP</a:t>
            </a:r>
            <a:br/>
            <a:br/>
            <a:r>
              <a:rPr b="0" lang="en-US" sz="1800" spc="-1" strike="noStrike">
                <a:solidFill>
                  <a:srgbClr val="333333"/>
                </a:solidFill>
                <a:latin typeface="Noto Sans Regular"/>
                <a:ea typeface="DejaVu Sans"/>
              </a:rPr>
              <a:t>- Idrogen (high rate readout).</a:t>
            </a:r>
            <a:br/>
            <a:br/>
            <a:r>
              <a:rPr b="0" lang="en-US" sz="1800" spc="-1" strike="noStrike">
                <a:solidFill>
                  <a:srgbClr val="333333"/>
                </a:solidFill>
                <a:latin typeface="Noto Sans Regular"/>
                <a:ea typeface="DejaVu Sans"/>
              </a:rPr>
              <a:t>- Small feature corrections from PICMIC0</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8"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200" spc="-1" strike="noStrike">
                <a:solidFill>
                  <a:srgbClr val="333333"/>
                </a:solidFill>
                <a:latin typeface="Noto Sans Regular"/>
                <a:ea typeface="DejaVu Sans"/>
              </a:rPr>
              <a:t>Going beyond to MCP to NCP</a:t>
            </a:r>
            <a:endParaRPr b="0" lang="en-US" sz="4200" spc="-1" strike="noStrike">
              <a:solidFill>
                <a:srgbClr val="000000"/>
              </a:solidFill>
              <a:latin typeface="Arial"/>
            </a:endParaRPr>
          </a:p>
        </p:txBody>
      </p:sp>
      <p:sp>
        <p:nvSpPr>
          <p:cNvPr id="839" name="CustomShape 2"/>
          <p:cNvSpPr/>
          <p:nvPr/>
        </p:nvSpPr>
        <p:spPr>
          <a:xfrm>
            <a:off x="7813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DA86AE98-6CD9-428C-8039-3F565DB7F79D}"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840" name="CustomShape 3"/>
          <p:cNvSpPr/>
          <p:nvPr/>
        </p:nvSpPr>
        <p:spPr>
          <a:xfrm>
            <a:off x="190080" y="1402560"/>
            <a:ext cx="9319320" cy="1271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000000"/>
                </a:solidFill>
                <a:latin typeface="Trebuchet MS"/>
                <a:ea typeface="DejaVu Sans"/>
              </a:rPr>
              <a:t>A new kind of MCP that we call NanoChannel Plate (NCP) is being developed. It aims at producing structures with nanoholes that could be coated with emissive and resistive materials to achieve unprecedented performances.</a:t>
            </a:r>
            <a:endParaRPr b="0" lang="en-US" sz="1800" spc="-1" strike="noStrike">
              <a:solidFill>
                <a:srgbClr val="000000"/>
              </a:solidFill>
              <a:latin typeface="Arial"/>
            </a:endParaRPr>
          </a:p>
        </p:txBody>
      </p:sp>
      <p:sp>
        <p:nvSpPr>
          <p:cNvPr id="841" name="CustomShape 4"/>
          <p:cNvSpPr/>
          <p:nvPr/>
        </p:nvSpPr>
        <p:spPr>
          <a:xfrm>
            <a:off x="274320" y="2592000"/>
            <a:ext cx="9782640" cy="2711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2000" spc="-1" strike="noStrike" u="sng">
                <a:solidFill>
                  <a:srgbClr val="000000"/>
                </a:solidFill>
                <a:uFillTx/>
                <a:latin typeface="Trebuchet MS"/>
                <a:ea typeface="DejaVu Sans"/>
              </a:rPr>
              <a:t>Three technologies are followed :</a:t>
            </a:r>
            <a:endParaRPr b="0" lang="en-US" sz="2000" spc="-1" strike="noStrike">
              <a:solidFill>
                <a:srgbClr val="000000"/>
              </a:solidFill>
              <a:latin typeface="Arial"/>
            </a:endParaRPr>
          </a:p>
          <a:p>
            <a:pPr>
              <a:lnSpc>
                <a:spcPct val="100000"/>
              </a:lnSpc>
            </a:pPr>
            <a:r>
              <a:rPr b="0" lang="en-GB" sz="2000" spc="-1" strike="noStrike">
                <a:solidFill>
                  <a:srgbClr val="000000"/>
                </a:solidFill>
                <a:latin typeface="Trebuchet MS"/>
                <a:ea typeface="DejaVu Sans"/>
              </a:rPr>
              <a:t>-</a:t>
            </a:r>
            <a:r>
              <a:rPr b="0" lang="en-GB" sz="2000" spc="-1" strike="noStrike" u="sng">
                <a:solidFill>
                  <a:srgbClr val="000000"/>
                </a:solidFill>
                <a:uFillTx/>
                <a:latin typeface="Trebuchet MS"/>
                <a:ea typeface="DejaVu Sans"/>
              </a:rPr>
              <a:t>	</a:t>
            </a:r>
            <a:r>
              <a:rPr b="0" lang="en-GB" sz="2000" spc="-1" strike="noStrike" u="sng">
                <a:solidFill>
                  <a:srgbClr val="000000"/>
                </a:solidFill>
                <a:uFillTx/>
                <a:latin typeface="Trebuchet MS"/>
                <a:ea typeface="DejaVu Sans"/>
              </a:rPr>
              <a:t>Nanopores → NCP?</a:t>
            </a:r>
            <a:r>
              <a:rPr b="0" lang="en-GB" sz="2000" spc="-1" strike="noStrike">
                <a:solidFill>
                  <a:srgbClr val="000000"/>
                </a:solidFill>
                <a:latin typeface="Trebuchet MS"/>
                <a:ea typeface="DejaVu Sans"/>
              </a:rPr>
              <a:t> </a:t>
            </a:r>
            <a:r>
              <a:rPr b="0" lang="en-US" sz="1800" spc="-1" strike="noStrike">
                <a:solidFill>
                  <a:srgbClr val="000000"/>
                </a:solidFill>
                <a:latin typeface="Trebuchet MS"/>
                <a:ea typeface="DejaVu Sans"/>
              </a:rPr>
              <a:t>We need to coat the holes’ walls  with resistive and emissive material:</a:t>
            </a:r>
            <a:br/>
            <a:r>
              <a:rPr b="0" lang="en-US" sz="1800" spc="-1" strike="noStrike">
                <a:solidFill>
                  <a:srgbClr val="000000"/>
                </a:solidFill>
                <a:latin typeface="Arial"/>
                <a:ea typeface="DejaVu Sans"/>
              </a:rPr>
              <a:t>	</a:t>
            </a:r>
            <a:endParaRPr b="0" lang="en-US" sz="1800" spc="-1" strike="noStrike">
              <a:solidFill>
                <a:srgbClr val="000000"/>
              </a:solidFill>
              <a:latin typeface="Arial"/>
            </a:endParaRPr>
          </a:p>
          <a:p>
            <a:pPr lvl="1" marL="432000" indent="-214560">
              <a:lnSpc>
                <a:spcPct val="100000"/>
              </a:lnSpc>
              <a:buClr>
                <a:srgbClr val="000000"/>
              </a:buClr>
              <a:buSzPct val="45000"/>
              <a:buFont typeface="Wingdings" charset="2"/>
              <a:buChar char=""/>
            </a:pPr>
            <a:r>
              <a:rPr b="0" lang="en-US" sz="1800" spc="-1" strike="noStrike">
                <a:solidFill>
                  <a:srgbClr val="000000"/>
                </a:solidFill>
                <a:latin typeface="Trebuchet MS"/>
                <a:ea typeface="DejaVu Sans"/>
              </a:rPr>
              <a:t>Anodized Aluminium Oxide AAO * (IP2I-IMP) – testing!</a:t>
            </a:r>
            <a:endParaRPr b="0" lang="en-US" sz="1800" spc="-1" strike="noStrike">
              <a:solidFill>
                <a:srgbClr val="000000"/>
              </a:solidFill>
              <a:latin typeface="Arial"/>
            </a:endParaRPr>
          </a:p>
          <a:p>
            <a:pPr lvl="1" marL="432000" indent="-214560">
              <a:lnSpc>
                <a:spcPct val="100000"/>
              </a:lnSpc>
              <a:buClr>
                <a:srgbClr val="000000"/>
              </a:buClr>
              <a:buSzPct val="45000"/>
              <a:buFont typeface="Wingdings" charset="2"/>
              <a:buChar char=""/>
            </a:pPr>
            <a:r>
              <a:rPr b="0" lang="en-US" sz="1800" spc="-1" strike="noStrike">
                <a:solidFill>
                  <a:srgbClr val="000000"/>
                </a:solidFill>
                <a:latin typeface="Trebuchet MS"/>
                <a:ea typeface="DejaVu Sans"/>
              </a:rPr>
              <a:t>Silicon electrochemical etching (IP2I-INL)</a:t>
            </a:r>
            <a:br/>
            <a:r>
              <a:rPr b="0" lang="en-US" sz="1800" spc="-1" strike="noStrike">
                <a:solidFill>
                  <a:srgbClr val="000000"/>
                </a:solidFill>
                <a:latin typeface="Trebuchet MS"/>
                <a:ea typeface="Noto Sans CJK SC"/>
              </a:rPr>
              <a:t> </a:t>
            </a:r>
            <a:endParaRPr b="0" lang="en-US" sz="1800" spc="-1" strike="noStrike">
              <a:solidFill>
                <a:srgbClr val="000000"/>
              </a:solidFill>
              <a:latin typeface="Arial"/>
            </a:endParaRPr>
          </a:p>
          <a:p>
            <a:pPr>
              <a:lnSpc>
                <a:spcPct val="100000"/>
              </a:lnSpc>
            </a:pPr>
            <a:r>
              <a:rPr b="0" lang="en-US" sz="1600" spc="-1" strike="noStrike">
                <a:solidFill>
                  <a:srgbClr val="000000"/>
                </a:solidFill>
                <a:latin typeface="Trebuchet MS"/>
                <a:ea typeface="Noto Sans CJK SC"/>
              </a:rPr>
              <a:t>	</a:t>
            </a:r>
            <a:endParaRPr b="0" lang="en-US" sz="1600" spc="-1" strike="noStrike">
              <a:solidFill>
                <a:srgbClr val="000000"/>
              </a:solidFill>
              <a:latin typeface="Arial"/>
            </a:endParaRPr>
          </a:p>
        </p:txBody>
      </p:sp>
      <p:sp>
        <p:nvSpPr>
          <p:cNvPr id="842" name="CustomShape 5"/>
          <p:cNvSpPr/>
          <p:nvPr/>
        </p:nvSpPr>
        <p:spPr>
          <a:xfrm>
            <a:off x="0" y="4543920"/>
            <a:ext cx="10084680" cy="65124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Wingdings" charset="2"/>
              <a:buChar char=""/>
            </a:pPr>
            <a:r>
              <a:rPr b="0" lang="en-GB" sz="2000" spc="-1" strike="noStrike">
                <a:solidFill>
                  <a:srgbClr val="000000"/>
                </a:solidFill>
                <a:latin typeface="Trebuchet MS"/>
                <a:ea typeface="DejaVu Sans"/>
              </a:rPr>
              <a:t>-</a:t>
            </a:r>
            <a:r>
              <a:rPr b="0" lang="en-GB" sz="2000" spc="-1" strike="noStrike" u="sng">
                <a:solidFill>
                  <a:srgbClr val="000000"/>
                </a:solidFill>
                <a:uFillTx/>
                <a:latin typeface="Trebuchet MS"/>
                <a:ea typeface="DejaVu Sans"/>
              </a:rPr>
              <a:t>	</a:t>
            </a:r>
            <a:r>
              <a:rPr b="0" lang="en-US" sz="1800" spc="-1" strike="noStrike">
                <a:solidFill>
                  <a:srgbClr val="000000"/>
                </a:solidFill>
                <a:latin typeface="Trebuchet MS"/>
                <a:ea typeface="DejaVu Sans"/>
              </a:rPr>
              <a:t>Femto-laser digging (IP2I-LabHC)</a:t>
            </a:r>
            <a:endParaRPr b="0" lang="en-US" sz="1800" spc="-1" strike="noStrike">
              <a:solidFill>
                <a:srgbClr val="000000"/>
              </a:solidFill>
              <a:latin typeface="Arial"/>
            </a:endParaRPr>
          </a:p>
        </p:txBody>
      </p:sp>
      <p:pic>
        <p:nvPicPr>
          <p:cNvPr id="843" name="Image 11" descr="Capture d’écran 2019-05-26 à 16.42.40.png"/>
          <p:cNvPicPr/>
          <p:nvPr/>
        </p:nvPicPr>
        <p:blipFill>
          <a:blip r:embed="rId1"/>
          <a:stretch/>
        </p:blipFill>
        <p:spPr>
          <a:xfrm>
            <a:off x="954720" y="5305320"/>
            <a:ext cx="2462400" cy="1494000"/>
          </a:xfrm>
          <a:prstGeom prst="rect">
            <a:avLst/>
          </a:prstGeom>
          <a:ln>
            <a:noFill/>
          </a:ln>
        </p:spPr>
      </p:pic>
      <p:pic>
        <p:nvPicPr>
          <p:cNvPr id="844" name="Image 14" descr=""/>
          <p:cNvPicPr/>
          <p:nvPr/>
        </p:nvPicPr>
        <p:blipFill>
          <a:blip r:embed="rId2"/>
          <a:stretch/>
        </p:blipFill>
        <p:spPr>
          <a:xfrm>
            <a:off x="3825360" y="5294520"/>
            <a:ext cx="2244600" cy="1563120"/>
          </a:xfrm>
          <a:prstGeom prst="rect">
            <a:avLst/>
          </a:prstGeom>
          <a:ln>
            <a:noFill/>
          </a:ln>
        </p:spPr>
      </p:pic>
      <p:pic>
        <p:nvPicPr>
          <p:cNvPr id="845" name="Image 16_0" descr=""/>
          <p:cNvPicPr/>
          <p:nvPr/>
        </p:nvPicPr>
        <p:blipFill>
          <a:blip r:embed="rId3"/>
          <a:stretch/>
        </p:blipFill>
        <p:spPr>
          <a:xfrm>
            <a:off x="6533280" y="5283720"/>
            <a:ext cx="2244600" cy="1554840"/>
          </a:xfrm>
          <a:prstGeom prst="rect">
            <a:avLst/>
          </a:prstGeom>
          <a:ln>
            <a:noFill/>
          </a:ln>
        </p:spPr>
      </p:pic>
      <p:sp>
        <p:nvSpPr>
          <p:cNvPr id="846" name="CustomShape 6"/>
          <p:cNvSpPr/>
          <p:nvPr/>
        </p:nvSpPr>
        <p:spPr>
          <a:xfrm>
            <a:off x="0" y="7212240"/>
            <a:ext cx="10084680" cy="651240"/>
          </a:xfrm>
          <a:prstGeom prst="rect">
            <a:avLst/>
          </a:prstGeom>
          <a:noFill/>
          <a:ln>
            <a:noFill/>
          </a:ln>
        </p:spPr>
        <p:style>
          <a:lnRef idx="0"/>
          <a:fillRef idx="0"/>
          <a:effectRef idx="0"/>
          <a:fontRef idx="minor"/>
        </p:style>
        <p:txBody>
          <a:bodyPr lIns="90000" rIns="90000" tIns="45000" bIns="45000">
            <a:noAutofit/>
          </a:bodyPr>
          <a:p>
            <a:pPr marL="216000" indent="-215640">
              <a:lnSpc>
                <a:spcPct val="100000"/>
              </a:lnSpc>
              <a:buClr>
                <a:srgbClr val="000000"/>
              </a:buClr>
              <a:buFont typeface="Wingdings" charset="2"/>
              <a:buChar char=""/>
            </a:pPr>
            <a:r>
              <a:rPr b="0" lang="en-US" sz="1400" spc="-1" strike="noStrike">
                <a:solidFill>
                  <a:srgbClr val="000000"/>
                </a:solidFill>
                <a:latin typeface="Trebuchet MS"/>
                <a:ea typeface="DejaVu Sans"/>
              </a:rPr>
              <a:t>* A try with a good polymer was also tested.</a:t>
            </a:r>
            <a:r>
              <a:rPr b="0" lang="en-US" sz="1800" spc="-1" strike="noStrike">
                <a:solidFill>
                  <a:srgbClr val="000000"/>
                </a:solidFill>
                <a:latin typeface="Trebuchet MS"/>
                <a:ea typeface="DejaVu Sans"/>
              </a:rPr>
              <a:t> </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7" name="CustomShape 1"/>
          <p:cNvSpPr/>
          <p:nvPr/>
        </p:nvSpPr>
        <p:spPr>
          <a:xfrm>
            <a:off x="720000" y="300960"/>
            <a:ext cx="8852040" cy="125892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Nano-Channel Plates (NCP) </a:t>
            </a:r>
            <a:endParaRPr b="0" lang="en-US" sz="4400" spc="-1" strike="noStrike">
              <a:solidFill>
                <a:srgbClr val="000000"/>
              </a:solidFill>
              <a:latin typeface="Arial"/>
            </a:endParaRPr>
          </a:p>
        </p:txBody>
      </p:sp>
      <p:sp>
        <p:nvSpPr>
          <p:cNvPr id="848" name="CustomShape 2"/>
          <p:cNvSpPr/>
          <p:nvPr/>
        </p:nvSpPr>
        <p:spPr>
          <a:xfrm>
            <a:off x="72000" y="1383120"/>
            <a:ext cx="9893520" cy="901440"/>
          </a:xfrm>
          <a:prstGeom prst="rect">
            <a:avLst/>
          </a:prstGeom>
          <a:noFill/>
          <a:ln>
            <a:noFill/>
          </a:ln>
        </p:spPr>
        <p:style>
          <a:lnRef idx="0"/>
          <a:fillRef idx="0"/>
          <a:effectRef idx="0"/>
          <a:fontRef idx="minor"/>
        </p:style>
        <p:txBody>
          <a:bodyPr lIns="0" rIns="0" tIns="0" bIns="0">
            <a:noAutofit/>
          </a:bodyPr>
          <a:p>
            <a:pPr marL="432000" indent="-320400" algn="just">
              <a:lnSpc>
                <a:spcPct val="100000"/>
              </a:lnSpc>
              <a:spcAft>
                <a:spcPts val="1414"/>
              </a:spcAft>
              <a:buClr>
                <a:srgbClr val="ef2929"/>
              </a:buClr>
              <a:buSzPct val="45000"/>
              <a:buFont typeface="Wingdings" charset="2"/>
              <a:buChar char=""/>
            </a:pPr>
            <a:r>
              <a:rPr b="1" lang="en-US" sz="2400" spc="-1" strike="noStrike">
                <a:solidFill>
                  <a:srgbClr val="333333"/>
                </a:solidFill>
                <a:latin typeface="Noto Sans Regular"/>
                <a:ea typeface="DejaVu Sans"/>
              </a:rPr>
              <a:t>Simulations (Lili LI)</a:t>
            </a:r>
            <a:r>
              <a:rPr b="0" lang="en-US" sz="2400" spc="-1" strike="noStrike">
                <a:solidFill>
                  <a:srgbClr val="333333"/>
                </a:solidFill>
                <a:latin typeface="Noto Sans Regular"/>
                <a:ea typeface="DejaVu Sans"/>
              </a:rPr>
              <a:t>  </a:t>
            </a:r>
            <a:r>
              <a:rPr b="0" lang="en-US" sz="1600" spc="-1" strike="noStrike">
                <a:solidFill>
                  <a:srgbClr val="333333"/>
                </a:solidFill>
                <a:latin typeface="Noto Sans Regular"/>
                <a:ea typeface="DejaVu Sans"/>
              </a:rPr>
              <a:t>  </a:t>
            </a:r>
            <a:endParaRPr b="0" lang="en-US" sz="1600" spc="-1" strike="noStrike">
              <a:solidFill>
                <a:srgbClr val="000000"/>
              </a:solidFill>
              <a:latin typeface="Arial"/>
            </a:endParaRPr>
          </a:p>
        </p:txBody>
      </p:sp>
      <p:sp>
        <p:nvSpPr>
          <p:cNvPr id="849" name="CustomShape 3"/>
          <p:cNvSpPr/>
          <p:nvPr/>
        </p:nvSpPr>
        <p:spPr>
          <a:xfrm>
            <a:off x="8742240" y="100800"/>
            <a:ext cx="1460880" cy="620280"/>
          </a:xfrm>
          <a:prstGeom prst="rect">
            <a:avLst/>
          </a:prstGeom>
          <a:noFill/>
          <a:ln>
            <a:noFill/>
          </a:ln>
        </p:spPr>
        <p:style>
          <a:lnRef idx="0"/>
          <a:fillRef idx="0"/>
          <a:effectRef idx="0"/>
          <a:fontRef idx="minor"/>
        </p:style>
      </p:sp>
      <p:pic>
        <p:nvPicPr>
          <p:cNvPr id="850" name="" descr=""/>
          <p:cNvPicPr/>
          <p:nvPr/>
        </p:nvPicPr>
        <p:blipFill>
          <a:blip r:embed="rId1"/>
          <a:stretch/>
        </p:blipFill>
        <p:spPr>
          <a:xfrm>
            <a:off x="6870240" y="3603960"/>
            <a:ext cx="3205800" cy="2100600"/>
          </a:xfrm>
          <a:prstGeom prst="rect">
            <a:avLst/>
          </a:prstGeom>
          <a:ln>
            <a:noFill/>
          </a:ln>
        </p:spPr>
      </p:pic>
      <p:pic>
        <p:nvPicPr>
          <p:cNvPr id="851" name="" descr=""/>
          <p:cNvPicPr/>
          <p:nvPr/>
        </p:nvPicPr>
        <p:blipFill>
          <a:blip r:embed="rId2"/>
          <a:stretch/>
        </p:blipFill>
        <p:spPr>
          <a:xfrm>
            <a:off x="3566160" y="3349080"/>
            <a:ext cx="3289320" cy="1985400"/>
          </a:xfrm>
          <a:prstGeom prst="rect">
            <a:avLst/>
          </a:prstGeom>
          <a:ln>
            <a:noFill/>
          </a:ln>
        </p:spPr>
      </p:pic>
      <p:pic>
        <p:nvPicPr>
          <p:cNvPr id="852" name="" descr=""/>
          <p:cNvPicPr/>
          <p:nvPr/>
        </p:nvPicPr>
        <p:blipFill>
          <a:blip r:embed="rId3"/>
          <a:stretch/>
        </p:blipFill>
        <p:spPr>
          <a:xfrm>
            <a:off x="3819600" y="1532880"/>
            <a:ext cx="1382400" cy="1687320"/>
          </a:xfrm>
          <a:prstGeom prst="rect">
            <a:avLst/>
          </a:prstGeom>
          <a:ln>
            <a:solidFill>
              <a:srgbClr val="3465a4"/>
            </a:solidFill>
          </a:ln>
        </p:spPr>
      </p:pic>
      <p:pic>
        <p:nvPicPr>
          <p:cNvPr id="853" name="" descr=""/>
          <p:cNvPicPr/>
          <p:nvPr/>
        </p:nvPicPr>
        <p:blipFill>
          <a:blip r:embed="rId4"/>
          <a:stretch/>
        </p:blipFill>
        <p:spPr>
          <a:xfrm>
            <a:off x="5507280" y="1539360"/>
            <a:ext cx="1557360" cy="1604880"/>
          </a:xfrm>
          <a:prstGeom prst="rect">
            <a:avLst/>
          </a:prstGeom>
          <a:ln>
            <a:solidFill>
              <a:srgbClr val="3465a4"/>
            </a:solidFill>
          </a:ln>
        </p:spPr>
      </p:pic>
      <p:pic>
        <p:nvPicPr>
          <p:cNvPr id="854" name="" descr=""/>
          <p:cNvPicPr/>
          <p:nvPr/>
        </p:nvPicPr>
        <p:blipFill>
          <a:blip r:embed="rId5"/>
          <a:stretch/>
        </p:blipFill>
        <p:spPr>
          <a:xfrm>
            <a:off x="7201800" y="1452240"/>
            <a:ext cx="2600640" cy="1783440"/>
          </a:xfrm>
          <a:prstGeom prst="rect">
            <a:avLst/>
          </a:prstGeom>
          <a:ln>
            <a:solidFill>
              <a:srgbClr val="3465a4"/>
            </a:solidFill>
          </a:ln>
        </p:spPr>
      </p:pic>
      <p:sp>
        <p:nvSpPr>
          <p:cNvPr id="855" name="CustomShape 4"/>
          <p:cNvSpPr/>
          <p:nvPr/>
        </p:nvSpPr>
        <p:spPr>
          <a:xfrm>
            <a:off x="4464720" y="2990520"/>
            <a:ext cx="2100600" cy="599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2000" spc="-1" strike="noStrike" u="sng">
                <a:solidFill>
                  <a:srgbClr val="000000"/>
                </a:solidFill>
                <a:uFillTx/>
                <a:latin typeface="Arial"/>
                <a:ea typeface="DejaVu Sans"/>
              </a:rPr>
              <a:t>MCP ALD Al2O3 </a:t>
            </a:r>
            <a:endParaRPr b="0" lang="en-US" sz="2000" spc="-1" strike="noStrike">
              <a:solidFill>
                <a:srgbClr val="000000"/>
              </a:solidFill>
              <a:latin typeface="Arial"/>
            </a:endParaRPr>
          </a:p>
        </p:txBody>
      </p:sp>
      <p:sp>
        <p:nvSpPr>
          <p:cNvPr id="856" name="CustomShape 5"/>
          <p:cNvSpPr/>
          <p:nvPr/>
        </p:nvSpPr>
        <p:spPr>
          <a:xfrm>
            <a:off x="4461120" y="5158440"/>
            <a:ext cx="2198880" cy="599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2000" spc="-1" strike="noStrike" u="sng">
                <a:solidFill>
                  <a:srgbClr val="000000"/>
                </a:solidFill>
                <a:uFillTx/>
                <a:latin typeface="Arial"/>
                <a:ea typeface="DejaVu Sans"/>
              </a:rPr>
              <a:t>NCP ALD Al2O3 </a:t>
            </a:r>
            <a:endParaRPr b="0" lang="en-US" sz="2000" spc="-1" strike="noStrike">
              <a:solidFill>
                <a:srgbClr val="000000"/>
              </a:solidFill>
              <a:latin typeface="Arial"/>
            </a:endParaRPr>
          </a:p>
        </p:txBody>
      </p:sp>
      <p:sp>
        <p:nvSpPr>
          <p:cNvPr id="857" name="Line 6"/>
          <p:cNvSpPr/>
          <p:nvPr/>
        </p:nvSpPr>
        <p:spPr>
          <a:xfrm>
            <a:off x="3474720" y="3404520"/>
            <a:ext cx="6580800" cy="0"/>
          </a:xfrm>
          <a:prstGeom prst="line">
            <a:avLst/>
          </a:prstGeom>
          <a:ln>
            <a:solidFill>
              <a:srgbClr val="3465a4"/>
            </a:solidFill>
          </a:ln>
        </p:spPr>
        <p:style>
          <a:lnRef idx="0"/>
          <a:fillRef idx="0"/>
          <a:effectRef idx="0"/>
          <a:fontRef idx="minor"/>
        </p:style>
      </p:sp>
      <p:pic>
        <p:nvPicPr>
          <p:cNvPr id="858" name="" descr=""/>
          <p:cNvPicPr/>
          <p:nvPr/>
        </p:nvPicPr>
        <p:blipFill>
          <a:blip r:embed="rId6"/>
          <a:stretch/>
        </p:blipFill>
        <p:spPr>
          <a:xfrm>
            <a:off x="385200" y="2671200"/>
            <a:ext cx="2551320" cy="1982160"/>
          </a:xfrm>
          <a:prstGeom prst="rect">
            <a:avLst/>
          </a:prstGeom>
          <a:ln>
            <a:noFill/>
          </a:ln>
        </p:spPr>
      </p:pic>
      <p:sp>
        <p:nvSpPr>
          <p:cNvPr id="859" name="CustomShape 7"/>
          <p:cNvSpPr/>
          <p:nvPr/>
        </p:nvSpPr>
        <p:spPr>
          <a:xfrm>
            <a:off x="274320" y="4798800"/>
            <a:ext cx="2930400" cy="599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u="sng">
                <a:solidFill>
                  <a:srgbClr val="000000"/>
                </a:solidFill>
                <a:uFillTx/>
                <a:latin typeface="Arial"/>
                <a:ea typeface="DejaVu Sans"/>
              </a:rPr>
              <a:t>Total Electron Yield Al2O3 </a:t>
            </a:r>
            <a:endParaRPr b="0" lang="en-US" sz="1800" spc="-1" strike="noStrike">
              <a:solidFill>
                <a:srgbClr val="000000"/>
              </a:solidFill>
              <a:latin typeface="Arial"/>
            </a:endParaRPr>
          </a:p>
        </p:txBody>
      </p:sp>
      <p:sp>
        <p:nvSpPr>
          <p:cNvPr id="860" name="CustomShape 8"/>
          <p:cNvSpPr/>
          <p:nvPr/>
        </p:nvSpPr>
        <p:spPr>
          <a:xfrm>
            <a:off x="202320" y="6074280"/>
            <a:ext cx="10210680" cy="8017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宋体"/>
              </a:rPr>
              <a:t>  </a:t>
            </a:r>
            <a:r>
              <a:rPr b="0" lang="en-US" sz="1800" spc="-1" strike="noStrike">
                <a:solidFill>
                  <a:srgbClr val="000000"/>
                </a:solidFill>
                <a:latin typeface="Arial"/>
                <a:ea typeface="宋体"/>
              </a:rPr>
              <a:t>- NCP has very good </a:t>
            </a:r>
            <a:r>
              <a:rPr b="0" lang="en-US" sz="1800" spc="-1" strike="noStrike">
                <a:solidFill>
                  <a:srgbClr val="3052ff"/>
                </a:solidFill>
                <a:latin typeface="Arial"/>
                <a:ea typeface="宋体"/>
              </a:rPr>
              <a:t>time characteristics</a:t>
            </a:r>
            <a:r>
              <a:rPr b="0" lang="en-US" sz="1800" spc="-1" strike="noStrike">
                <a:solidFill>
                  <a:srgbClr val="000000"/>
                </a:solidFill>
                <a:latin typeface="Arial"/>
                <a:ea typeface="宋体"/>
              </a:rPr>
              <a:t>. When the voltage is higher, the FWHM may </a:t>
            </a:r>
            <a:br/>
            <a:r>
              <a:rPr b="0" lang="en-US" sz="1800" spc="-1" strike="noStrike">
                <a:solidFill>
                  <a:srgbClr val="000000"/>
                </a:solidFill>
                <a:latin typeface="Arial"/>
                <a:ea typeface="宋体"/>
              </a:rPr>
              <a:t>    reach 1ps and the gain can be higher.</a:t>
            </a:r>
            <a:endParaRPr b="0" lang="en-US" sz="1800" spc="-1" strike="noStrike">
              <a:solidFill>
                <a:srgbClr val="000000"/>
              </a:solidFill>
              <a:latin typeface="Arial"/>
            </a:endParaRPr>
          </a:p>
        </p:txBody>
      </p:sp>
      <p:sp>
        <p:nvSpPr>
          <p:cNvPr id="861" name="CustomShape 9"/>
          <p:cNvSpPr/>
          <p:nvPr/>
        </p:nvSpPr>
        <p:spPr>
          <a:xfrm>
            <a:off x="185760" y="6397920"/>
            <a:ext cx="9811080" cy="1113120"/>
          </a:xfrm>
          <a:prstGeom prst="rect">
            <a:avLst/>
          </a:prstGeom>
          <a:noFill/>
          <a:ln>
            <a:noFill/>
          </a:ln>
        </p:spPr>
        <p:style>
          <a:lnRef idx="0"/>
          <a:fillRef idx="0"/>
          <a:effectRef idx="0"/>
          <a:fontRef idx="minor"/>
        </p:style>
        <p:txBody>
          <a:bodyPr lIns="90000" rIns="90000" tIns="45000" bIns="45000">
            <a:noAutofit/>
          </a:bodyPr>
          <a:p>
            <a:pPr>
              <a:lnSpc>
                <a:spcPct val="100000"/>
              </a:lnSpc>
            </a:pPr>
            <a:endParaRPr b="0" lang="en-US" sz="1800" spc="-1" strike="noStrike">
              <a:solidFill>
                <a:srgbClr val="000000"/>
              </a:solidFill>
              <a:latin typeface="Arial"/>
            </a:endParaRPr>
          </a:p>
          <a:p>
            <a:pPr>
              <a:lnSpc>
                <a:spcPct val="100000"/>
              </a:lnSpc>
            </a:pPr>
            <a:r>
              <a:rPr b="0" lang="en-US" sz="1800" spc="-1" strike="noStrike">
                <a:solidFill>
                  <a:srgbClr val="000000"/>
                </a:solidFill>
                <a:latin typeface="Arial"/>
                <a:ea typeface="宋体"/>
              </a:rPr>
              <a:t>  </a:t>
            </a:r>
            <a:r>
              <a:rPr b="0" lang="en-US" sz="1800" spc="-1" strike="noStrike">
                <a:solidFill>
                  <a:srgbClr val="000000"/>
                </a:solidFill>
                <a:latin typeface="Arial"/>
                <a:ea typeface="宋体"/>
              </a:rPr>
              <a:t>- The </a:t>
            </a:r>
            <a:r>
              <a:rPr b="0" lang="en-US" sz="1800" spc="-1" strike="noStrike">
                <a:solidFill>
                  <a:srgbClr val="3052ff"/>
                </a:solidFill>
                <a:latin typeface="Arial"/>
                <a:ea typeface="宋体"/>
              </a:rPr>
              <a:t>space charge effect is considered </a:t>
            </a:r>
            <a:r>
              <a:rPr b="0" lang="en-US" sz="1800" spc="-1" strike="noStrike">
                <a:solidFill>
                  <a:srgbClr val="000000"/>
                </a:solidFill>
                <a:latin typeface="Arial"/>
                <a:ea typeface="宋体"/>
              </a:rPr>
              <a:t>in the simulation..</a:t>
            </a:r>
            <a:endParaRPr b="0" lang="en-US" sz="1800" spc="-1" strike="noStrike">
              <a:solidFill>
                <a:srgbClr val="000000"/>
              </a:solidFill>
              <a:latin typeface="Arial"/>
            </a:endParaRPr>
          </a:p>
        </p:txBody>
      </p:sp>
      <p:sp>
        <p:nvSpPr>
          <p:cNvPr id="862" name="CustomShape 10"/>
          <p:cNvSpPr/>
          <p:nvPr/>
        </p:nvSpPr>
        <p:spPr>
          <a:xfrm>
            <a:off x="296280" y="6963480"/>
            <a:ext cx="9811080" cy="3448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宋体"/>
              </a:rPr>
              <a:t>- a couple of more configurations have been tested (Voltage, L/D, etc), quite time consuming. </a:t>
            </a:r>
            <a:endParaRPr b="0" lang="en-US" sz="1800" spc="-1" strike="noStrike">
              <a:solidFill>
                <a:srgbClr val="000000"/>
              </a:solidFill>
              <a:latin typeface="Arial"/>
            </a:endParaRPr>
          </a:p>
        </p:txBody>
      </p:sp>
      <p:sp>
        <p:nvSpPr>
          <p:cNvPr id="863" name="CustomShape 11"/>
          <p:cNvSpPr/>
          <p:nvPr/>
        </p:nvSpPr>
        <p:spPr>
          <a:xfrm>
            <a:off x="7381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A668C216-C726-4136-A406-9ED060124ED6}"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864" name="CustomShape 12"/>
          <p:cNvSpPr/>
          <p:nvPr/>
        </p:nvSpPr>
        <p:spPr>
          <a:xfrm>
            <a:off x="274320" y="1847880"/>
            <a:ext cx="3290400" cy="1112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400" spc="-1" strike="noStrike">
                <a:solidFill>
                  <a:srgbClr val="000000"/>
                </a:solidFill>
                <a:latin typeface="Arial"/>
                <a:ea typeface="宋体"/>
              </a:rPr>
              <a:t>DOI:10.1103/PhysRevSTAB.5.124404</a:t>
            </a:r>
            <a:br/>
            <a:r>
              <a:rPr b="0" lang="en-US" sz="1400" spc="-1" strike="noStrike">
                <a:solidFill>
                  <a:srgbClr val="000000"/>
                </a:solidFill>
                <a:latin typeface="Arial"/>
                <a:ea typeface="宋体"/>
              </a:rPr>
              <a:t>Durham-Pivi; Probabilistic model for the simulation of secondary electron emission</a:t>
            </a:r>
            <a:endParaRPr b="0" lang="en-US" sz="1400" spc="-1" strike="noStrike">
              <a:solidFill>
                <a:srgbClr val="000000"/>
              </a:solidFill>
              <a:latin typeface="Arial"/>
            </a:endParaRPr>
          </a:p>
        </p:txBody>
      </p:sp>
      <p:sp>
        <p:nvSpPr>
          <p:cNvPr id="865" name="CustomShape 13"/>
          <p:cNvSpPr/>
          <p:nvPr/>
        </p:nvSpPr>
        <p:spPr>
          <a:xfrm>
            <a:off x="365760" y="5740920"/>
            <a:ext cx="8768160" cy="6022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rPr>
              <a:t>- Time and spatial resolutions are expected to be 10 times better.</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6" name="CustomShape 1"/>
          <p:cNvSpPr/>
          <p:nvPr/>
        </p:nvSpPr>
        <p:spPr>
          <a:xfrm>
            <a:off x="720000" y="300960"/>
            <a:ext cx="8852040" cy="125892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Nano-Channel Plates (NCP) </a:t>
            </a:r>
            <a:endParaRPr b="0" lang="en-US" sz="4400" spc="-1" strike="noStrike">
              <a:solidFill>
                <a:srgbClr val="000000"/>
              </a:solidFill>
              <a:latin typeface="Arial"/>
            </a:endParaRPr>
          </a:p>
        </p:txBody>
      </p:sp>
      <p:sp>
        <p:nvSpPr>
          <p:cNvPr id="867" name="CustomShape 2"/>
          <p:cNvSpPr/>
          <p:nvPr/>
        </p:nvSpPr>
        <p:spPr>
          <a:xfrm>
            <a:off x="72000" y="1383120"/>
            <a:ext cx="9893520" cy="901440"/>
          </a:xfrm>
          <a:prstGeom prst="rect">
            <a:avLst/>
          </a:prstGeom>
          <a:noFill/>
          <a:ln>
            <a:noFill/>
          </a:ln>
        </p:spPr>
        <p:style>
          <a:lnRef idx="0"/>
          <a:fillRef idx="0"/>
          <a:effectRef idx="0"/>
          <a:fontRef idx="minor"/>
        </p:style>
        <p:txBody>
          <a:bodyPr lIns="0" rIns="0" tIns="0" bIns="0">
            <a:noAutofit/>
          </a:bodyPr>
          <a:p>
            <a:pPr marL="432000" indent="-320400" algn="just">
              <a:lnSpc>
                <a:spcPct val="100000"/>
              </a:lnSpc>
              <a:spcAft>
                <a:spcPts val="1414"/>
              </a:spcAft>
              <a:buClr>
                <a:srgbClr val="ef2929"/>
              </a:buClr>
              <a:buSzPct val="45000"/>
              <a:buFont typeface="Wingdings" charset="2"/>
              <a:buChar char=""/>
            </a:pPr>
            <a:r>
              <a:rPr b="1" lang="en-US" sz="2400" spc="-1" strike="noStrike">
                <a:solidFill>
                  <a:srgbClr val="333333"/>
                </a:solidFill>
                <a:latin typeface="Noto Sans Regular"/>
                <a:ea typeface="DejaVu Sans"/>
              </a:rPr>
              <a:t>Simulations (IP2I-ONERA)</a:t>
            </a:r>
            <a:r>
              <a:rPr b="0" lang="en-US" sz="2400" spc="-1" strike="noStrike">
                <a:solidFill>
                  <a:srgbClr val="333333"/>
                </a:solidFill>
                <a:latin typeface="Noto Sans Regular"/>
                <a:ea typeface="DejaVu Sans"/>
              </a:rPr>
              <a:t>  </a:t>
            </a:r>
            <a:r>
              <a:rPr b="0" lang="en-US" sz="1600" spc="-1" strike="noStrike">
                <a:solidFill>
                  <a:srgbClr val="333333"/>
                </a:solidFill>
                <a:latin typeface="Noto Sans Regular"/>
                <a:ea typeface="DejaVu Sans"/>
              </a:rPr>
              <a:t>  </a:t>
            </a:r>
            <a:endParaRPr b="0" lang="en-US" sz="1600" spc="-1" strike="noStrike">
              <a:solidFill>
                <a:srgbClr val="000000"/>
              </a:solidFill>
              <a:latin typeface="Arial"/>
            </a:endParaRPr>
          </a:p>
        </p:txBody>
      </p:sp>
      <p:sp>
        <p:nvSpPr>
          <p:cNvPr id="868" name="CustomShape 3"/>
          <p:cNvSpPr/>
          <p:nvPr/>
        </p:nvSpPr>
        <p:spPr>
          <a:xfrm>
            <a:off x="8742240" y="100800"/>
            <a:ext cx="1460880" cy="620280"/>
          </a:xfrm>
          <a:prstGeom prst="rect">
            <a:avLst/>
          </a:prstGeom>
          <a:noFill/>
          <a:ln>
            <a:noFill/>
          </a:ln>
        </p:spPr>
        <p:style>
          <a:lnRef idx="0"/>
          <a:fillRef idx="0"/>
          <a:effectRef idx="0"/>
          <a:fontRef idx="minor"/>
        </p:style>
      </p:sp>
      <p:sp>
        <p:nvSpPr>
          <p:cNvPr id="869" name="CustomShape 4"/>
          <p:cNvSpPr/>
          <p:nvPr/>
        </p:nvSpPr>
        <p:spPr>
          <a:xfrm>
            <a:off x="7381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21835D3C-7873-4B8F-B144-7C59864944A8}"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870" name="CustomShape 5"/>
          <p:cNvSpPr/>
          <p:nvPr/>
        </p:nvSpPr>
        <p:spPr>
          <a:xfrm>
            <a:off x="548640" y="1705320"/>
            <a:ext cx="8776800" cy="1150200"/>
          </a:xfrm>
          <a:prstGeom prst="rect">
            <a:avLst/>
          </a:prstGeom>
          <a:noFill/>
          <a:ln>
            <a:noFill/>
          </a:ln>
        </p:spPr>
        <p:style>
          <a:lnRef idx="0"/>
          <a:fillRef idx="0"/>
          <a:effectRef idx="0"/>
          <a:fontRef idx="minor"/>
        </p:style>
        <p:txBody>
          <a:bodyPr lIns="90000" rIns="90000" tIns="45000" bIns="45000">
            <a:noAutofit/>
          </a:bodyPr>
          <a:p>
            <a:pPr algn="just">
              <a:lnSpc>
                <a:spcPct val="100000"/>
              </a:lnSpc>
            </a:pPr>
            <a:r>
              <a:rPr b="0" lang="en-US" sz="1800" spc="-1" strike="noStrike">
                <a:solidFill>
                  <a:srgbClr val="000000"/>
                </a:solidFill>
                <a:latin typeface="Trebuchet MS"/>
                <a:ea typeface="DejaVu Sans"/>
              </a:rPr>
              <a:t>We are able to get similar Lili LI NCP Gain results by using GEANT4+Onera microelectronics (an optimization of the stopping power for low energy particles + work function, and for certain materials when needed phonon interactions in order to simulate properly the SEY for several materials)</a:t>
            </a:r>
            <a:endParaRPr b="0" lang="en-US" sz="1800" spc="-1" strike="noStrike">
              <a:solidFill>
                <a:srgbClr val="000000"/>
              </a:solidFill>
              <a:latin typeface="Arial"/>
            </a:endParaRPr>
          </a:p>
        </p:txBody>
      </p:sp>
      <p:pic>
        <p:nvPicPr>
          <p:cNvPr id="871" name="" descr=""/>
          <p:cNvPicPr/>
          <p:nvPr/>
        </p:nvPicPr>
        <p:blipFill>
          <a:blip r:embed="rId1"/>
          <a:stretch/>
        </p:blipFill>
        <p:spPr>
          <a:xfrm>
            <a:off x="1005840" y="5303520"/>
            <a:ext cx="1877400" cy="2193120"/>
          </a:xfrm>
          <a:prstGeom prst="rect">
            <a:avLst/>
          </a:prstGeom>
          <a:ln>
            <a:noFill/>
          </a:ln>
        </p:spPr>
      </p:pic>
      <p:pic>
        <p:nvPicPr>
          <p:cNvPr id="872" name="" descr=""/>
          <p:cNvPicPr/>
          <p:nvPr/>
        </p:nvPicPr>
        <p:blipFill>
          <a:blip r:embed="rId2"/>
          <a:stretch/>
        </p:blipFill>
        <p:spPr>
          <a:xfrm>
            <a:off x="729360" y="3032280"/>
            <a:ext cx="2469600" cy="1904040"/>
          </a:xfrm>
          <a:prstGeom prst="rect">
            <a:avLst/>
          </a:prstGeom>
          <a:ln>
            <a:noFill/>
          </a:ln>
        </p:spPr>
      </p:pic>
      <p:sp>
        <p:nvSpPr>
          <p:cNvPr id="873" name="CustomShape 6"/>
          <p:cNvSpPr/>
          <p:nvPr/>
        </p:nvSpPr>
        <p:spPr>
          <a:xfrm>
            <a:off x="1188720" y="3108960"/>
            <a:ext cx="1649880" cy="3452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ffffff"/>
                </a:solidFill>
                <a:latin typeface="Arial"/>
                <a:ea typeface="宋体"/>
              </a:rPr>
              <a:t>G4 low energy</a:t>
            </a:r>
            <a:endParaRPr b="0" lang="en-US" sz="1800" spc="-1" strike="noStrike">
              <a:solidFill>
                <a:srgbClr val="000000"/>
              </a:solidFill>
              <a:latin typeface="Arial"/>
            </a:endParaRPr>
          </a:p>
        </p:txBody>
      </p:sp>
      <p:sp>
        <p:nvSpPr>
          <p:cNvPr id="874" name="CustomShape 7"/>
          <p:cNvSpPr/>
          <p:nvPr/>
        </p:nvSpPr>
        <p:spPr>
          <a:xfrm>
            <a:off x="1097280" y="5303520"/>
            <a:ext cx="2494080" cy="600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ffffff"/>
                </a:solidFill>
                <a:latin typeface="Arial"/>
                <a:ea typeface="宋体"/>
              </a:rPr>
              <a:t>G4 low energy </a:t>
            </a:r>
            <a:br/>
            <a:r>
              <a:rPr b="0" lang="en-US" sz="1800" spc="-1" strike="noStrike">
                <a:solidFill>
                  <a:srgbClr val="ffffff"/>
                </a:solidFill>
                <a:latin typeface="Arial"/>
                <a:ea typeface="宋体"/>
              </a:rPr>
              <a:t>+ onera</a:t>
            </a:r>
            <a:endParaRPr b="0" lang="en-US" sz="1800" spc="-1" strike="noStrike">
              <a:solidFill>
                <a:srgbClr val="000000"/>
              </a:solidFill>
              <a:latin typeface="Arial"/>
            </a:endParaRPr>
          </a:p>
        </p:txBody>
      </p:sp>
      <p:pic>
        <p:nvPicPr>
          <p:cNvPr id="875" name="" descr=""/>
          <p:cNvPicPr/>
          <p:nvPr/>
        </p:nvPicPr>
        <p:blipFill>
          <a:blip r:embed="rId3"/>
          <a:srcRect l="18048" t="0" r="17036" b="0"/>
          <a:stretch/>
        </p:blipFill>
        <p:spPr>
          <a:xfrm>
            <a:off x="3658320" y="3330360"/>
            <a:ext cx="2006280" cy="1971720"/>
          </a:xfrm>
          <a:prstGeom prst="rect">
            <a:avLst/>
          </a:prstGeom>
          <a:ln>
            <a:noFill/>
          </a:ln>
        </p:spPr>
      </p:pic>
      <p:sp>
        <p:nvSpPr>
          <p:cNvPr id="876" name="Line 8"/>
          <p:cNvSpPr/>
          <p:nvPr/>
        </p:nvSpPr>
        <p:spPr>
          <a:xfrm>
            <a:off x="3474720" y="2856960"/>
            <a:ext cx="0" cy="4702680"/>
          </a:xfrm>
          <a:prstGeom prst="line">
            <a:avLst/>
          </a:prstGeom>
          <a:ln>
            <a:solidFill>
              <a:srgbClr val="000000"/>
            </a:solidFill>
          </a:ln>
        </p:spPr>
        <p:style>
          <a:lnRef idx="0"/>
          <a:fillRef idx="0"/>
          <a:effectRef idx="0"/>
          <a:fontRef idx="minor"/>
        </p:style>
      </p:sp>
      <p:pic>
        <p:nvPicPr>
          <p:cNvPr id="877" name="" descr=""/>
          <p:cNvPicPr/>
          <p:nvPr/>
        </p:nvPicPr>
        <p:blipFill>
          <a:blip r:embed="rId4"/>
          <a:stretch/>
        </p:blipFill>
        <p:spPr>
          <a:xfrm>
            <a:off x="5394960" y="2983320"/>
            <a:ext cx="4627440" cy="3493800"/>
          </a:xfrm>
          <a:prstGeom prst="rect">
            <a:avLst/>
          </a:prstGeom>
          <a:ln>
            <a:noFill/>
          </a:ln>
        </p:spPr>
      </p:pic>
      <p:sp>
        <p:nvSpPr>
          <p:cNvPr id="878" name="CustomShape 9"/>
          <p:cNvSpPr/>
          <p:nvPr/>
        </p:nvSpPr>
        <p:spPr>
          <a:xfrm>
            <a:off x="3566160" y="6568200"/>
            <a:ext cx="6513120" cy="3632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Trebuchet MS"/>
                <a:ea typeface="DejaVu Sans"/>
              </a:rPr>
              <a:t>Gain vs applied Voltage for a NCP, L=50</a:t>
            </a:r>
            <a:r>
              <a:rPr b="0" lang="en-US" sz="1800" spc="-1" strike="noStrike">
                <a:solidFill>
                  <a:srgbClr val="000000"/>
                </a:solidFill>
                <a:latin typeface="PT Sans"/>
                <a:ea typeface="PT Sans"/>
              </a:rPr>
              <a:t>μ</a:t>
            </a:r>
            <a:r>
              <a:rPr b="0" lang="en-US" sz="1800" spc="-1" strike="noStrike">
                <a:solidFill>
                  <a:srgbClr val="000000"/>
                </a:solidFill>
                <a:latin typeface="Trebuchet MS"/>
                <a:ea typeface="PT Sans"/>
              </a:rPr>
              <a:t>m, D=400nm </a:t>
            </a:r>
            <a:endParaRPr b="0" lang="en-US" sz="1800" spc="-1" strike="noStrike">
              <a:solidFill>
                <a:srgbClr val="000000"/>
              </a:solidFill>
              <a:latin typeface="Arial"/>
            </a:endParaRPr>
          </a:p>
        </p:txBody>
      </p:sp>
      <p:sp>
        <p:nvSpPr>
          <p:cNvPr id="879" name="CustomShape 10"/>
          <p:cNvSpPr/>
          <p:nvPr/>
        </p:nvSpPr>
        <p:spPr>
          <a:xfrm>
            <a:off x="7040880" y="5391360"/>
            <a:ext cx="2650320" cy="354240"/>
          </a:xfrm>
          <a:prstGeom prst="rect">
            <a:avLst/>
          </a:prstGeom>
          <a:solidFill>
            <a:srgbClr val="ffff00"/>
          </a:solidFill>
          <a:ln>
            <a:solidFill>
              <a:srgbClr val="000000"/>
            </a:solidFill>
          </a:ln>
        </p:spPr>
        <p:style>
          <a:lnRef idx="0"/>
          <a:fillRef idx="0"/>
          <a:effectRef idx="0"/>
          <a:fontRef idx="minor"/>
        </p:style>
        <p:txBody>
          <a:bodyPr lIns="90000" rIns="90000" tIns="45000" bIns="45000">
            <a:noAutofit/>
          </a:bodyPr>
          <a:p>
            <a:pPr algn="ctr">
              <a:lnSpc>
                <a:spcPct val="100000"/>
              </a:lnSpc>
            </a:pPr>
            <a:r>
              <a:rPr b="0" lang="en-US" sz="1800" spc="-1" strike="noStrike">
                <a:solidFill>
                  <a:srgbClr val="333333"/>
                </a:solidFill>
                <a:highlight>
                  <a:srgbClr val="ffff00"/>
                </a:highlight>
                <a:latin typeface="Noto Sans Regular"/>
                <a:ea typeface="DejaVu Sans"/>
              </a:rPr>
              <a:t>    </a:t>
            </a:r>
            <a:r>
              <a:rPr b="0" lang="en-US" sz="1800" spc="-1" strike="noStrike">
                <a:solidFill>
                  <a:srgbClr val="333333"/>
                </a:solidFill>
                <a:highlight>
                  <a:srgbClr val="ffff00"/>
                </a:highlight>
                <a:latin typeface="Noto Sans Regular"/>
                <a:ea typeface="DejaVu Sans"/>
              </a:rPr>
              <a:t>Preliminary result  </a:t>
            </a:r>
            <a:endParaRPr b="0" lang="en-US" sz="1800" spc="-1" strike="noStrike">
              <a:solidFill>
                <a:srgbClr val="000000"/>
              </a:solidFill>
              <a:latin typeface="Arial"/>
            </a:endParaRPr>
          </a:p>
        </p:txBody>
      </p:sp>
      <p:sp>
        <p:nvSpPr>
          <p:cNvPr id="880" name="CustomShape 11"/>
          <p:cNvSpPr/>
          <p:nvPr/>
        </p:nvSpPr>
        <p:spPr>
          <a:xfrm>
            <a:off x="3566160" y="6933960"/>
            <a:ext cx="6513120" cy="3546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Trebuchet MS"/>
                <a:ea typeface="DejaVu Sans"/>
              </a:rPr>
              <a:t> </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1"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200" spc="-1" strike="noStrike">
                <a:solidFill>
                  <a:srgbClr val="333333"/>
                </a:solidFill>
                <a:latin typeface="Noto Sans Regular"/>
                <a:ea typeface="DejaVu Sans"/>
              </a:rPr>
              <a:t>Going beyond to MCP to NCP</a:t>
            </a:r>
            <a:endParaRPr b="0" lang="en-US" sz="4200" spc="-1" strike="noStrike">
              <a:solidFill>
                <a:srgbClr val="000000"/>
              </a:solidFill>
              <a:latin typeface="Arial"/>
            </a:endParaRPr>
          </a:p>
        </p:txBody>
      </p:sp>
      <p:sp>
        <p:nvSpPr>
          <p:cNvPr id="882" name="CustomShape 2"/>
          <p:cNvSpPr/>
          <p:nvPr/>
        </p:nvSpPr>
        <p:spPr>
          <a:xfrm>
            <a:off x="7813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76AC6FFE-7FEF-4C19-A251-AF1A7226D832}"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pic>
        <p:nvPicPr>
          <p:cNvPr id="883" name="" descr=""/>
          <p:cNvPicPr/>
          <p:nvPr/>
        </p:nvPicPr>
        <p:blipFill>
          <a:blip r:embed="rId1"/>
          <a:stretch/>
        </p:blipFill>
        <p:spPr>
          <a:xfrm>
            <a:off x="524520" y="3102840"/>
            <a:ext cx="4229640" cy="3169800"/>
          </a:xfrm>
          <a:prstGeom prst="rect">
            <a:avLst/>
          </a:prstGeom>
          <a:ln>
            <a:noFill/>
          </a:ln>
        </p:spPr>
      </p:pic>
      <p:sp>
        <p:nvSpPr>
          <p:cNvPr id="884" name="CustomShape 3"/>
          <p:cNvSpPr/>
          <p:nvPr/>
        </p:nvSpPr>
        <p:spPr>
          <a:xfrm>
            <a:off x="370080" y="1438560"/>
            <a:ext cx="9592920" cy="1271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Trebuchet MS"/>
                <a:ea typeface="Noto Sans CJK SC"/>
              </a:rPr>
              <a:t>In collaboration with the</a:t>
            </a:r>
            <a:r>
              <a:rPr b="1" lang="en-US" sz="1800" spc="-1" strike="noStrike">
                <a:solidFill>
                  <a:srgbClr val="000000"/>
                </a:solidFill>
                <a:latin typeface="Trebuchet MS"/>
                <a:ea typeface="Noto Sans CJK SC"/>
              </a:rPr>
              <a:t> IMP-Lyon</a:t>
            </a:r>
            <a:r>
              <a:rPr b="0" lang="en-US" sz="1800" spc="-1" strike="noStrike">
                <a:solidFill>
                  <a:srgbClr val="000000"/>
                </a:solidFill>
                <a:latin typeface="Trebuchet MS"/>
                <a:ea typeface="Noto Sans CJK SC"/>
              </a:rPr>
              <a:t>, we identified a good polymer (a semi-conductor) and the preliminary result are very encouraging, still needs performance studies at vacuum and under radiation conditions. </a:t>
            </a:r>
            <a:endParaRPr b="0" lang="en-US" sz="1800" spc="-1" strike="noStrike">
              <a:solidFill>
                <a:srgbClr val="000000"/>
              </a:solidFill>
              <a:latin typeface="Arial"/>
            </a:endParaRPr>
          </a:p>
        </p:txBody>
      </p:sp>
      <p:sp>
        <p:nvSpPr>
          <p:cNvPr id="885" name="CustomShape 4"/>
          <p:cNvSpPr/>
          <p:nvPr/>
        </p:nvSpPr>
        <p:spPr>
          <a:xfrm>
            <a:off x="299520" y="6237360"/>
            <a:ext cx="8960040" cy="11314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600" spc="-1" strike="noStrike">
                <a:solidFill>
                  <a:srgbClr val="000000"/>
                </a:solidFill>
                <a:latin typeface="Arial"/>
                <a:ea typeface="DejaVu Sans"/>
              </a:rPr>
              <a:t>- A new material  (emissive layer) is being studied, </a:t>
            </a:r>
            <a:br/>
            <a:r>
              <a:rPr b="0" lang="en-US" sz="1600" spc="-1" strike="noStrike">
                <a:solidFill>
                  <a:srgbClr val="000000"/>
                </a:solidFill>
                <a:latin typeface="Arial"/>
                <a:ea typeface="DejaVu Sans"/>
              </a:rPr>
              <a:t>backup solution for NCP walls (P3HT+ polystyrene) </a:t>
            </a:r>
            <a:br/>
            <a:r>
              <a:rPr b="0" lang="en-US" sz="1600" spc="-1" strike="noStrike">
                <a:solidFill>
                  <a:srgbClr val="000000"/>
                </a:solidFill>
                <a:latin typeface="Arial"/>
                <a:ea typeface="DejaVu Sans"/>
              </a:rPr>
              <a:t>certainly with a SEY of 2 but still greater than 1.</a:t>
            </a:r>
            <a:br/>
            <a:br/>
            <a:endParaRPr b="0" lang="en-US" sz="1600" spc="-1" strike="noStrike">
              <a:solidFill>
                <a:srgbClr val="000000"/>
              </a:solidFill>
              <a:latin typeface="Arial"/>
            </a:endParaRPr>
          </a:p>
        </p:txBody>
      </p:sp>
      <p:sp>
        <p:nvSpPr>
          <p:cNvPr id="886" name="CustomShape 5"/>
          <p:cNvSpPr/>
          <p:nvPr/>
        </p:nvSpPr>
        <p:spPr>
          <a:xfrm>
            <a:off x="640080" y="2433960"/>
            <a:ext cx="4113720" cy="8571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500" spc="-1" strike="noStrike">
                <a:solidFill>
                  <a:srgbClr val="000000"/>
                </a:solidFill>
                <a:latin typeface="Arial"/>
                <a:ea typeface="DejaVu Sans"/>
              </a:rPr>
              <a:t>Thanks to Gaël SATTONAY and their colleagues at the IJCLab to make possible this measurements!</a:t>
            </a:r>
            <a:endParaRPr b="0" lang="en-US" sz="1500" spc="-1" strike="noStrike">
              <a:solidFill>
                <a:srgbClr val="000000"/>
              </a:solidFill>
              <a:latin typeface="Arial"/>
            </a:endParaRPr>
          </a:p>
        </p:txBody>
      </p:sp>
      <p:sp>
        <p:nvSpPr>
          <p:cNvPr id="887" name="CustomShape 6"/>
          <p:cNvSpPr/>
          <p:nvPr/>
        </p:nvSpPr>
        <p:spPr>
          <a:xfrm>
            <a:off x="5212080" y="2377440"/>
            <a:ext cx="4571280" cy="11314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600" spc="-1" strike="noStrike">
                <a:solidFill>
                  <a:srgbClr val="2a6099"/>
                </a:solidFill>
                <a:latin typeface="Arial"/>
                <a:ea typeface="DejaVu Sans"/>
              </a:rPr>
              <a:t>-At present moment, we are testing a NCP with an emissive layer=P3HT(30%) +PS(70%)+ dopped with Alumina powder. </a:t>
            </a:r>
            <a:r>
              <a:rPr b="1" lang="en-US" sz="1600" spc="-1" strike="noStrike">
                <a:solidFill>
                  <a:srgbClr val="2a6099"/>
                </a:solidFill>
                <a:latin typeface="Arial"/>
                <a:ea typeface="DejaVu Sans"/>
              </a:rPr>
              <a:t>– </a:t>
            </a:r>
            <a:r>
              <a:rPr b="1" lang="en-US" sz="1600" spc="-1" strike="noStrike" u="sng">
                <a:solidFill>
                  <a:srgbClr val="2a6099"/>
                </a:solidFill>
                <a:uFillTx/>
                <a:latin typeface="Arial"/>
                <a:ea typeface="DejaVu Sans"/>
              </a:rPr>
              <a:t>Quite promising</a:t>
            </a:r>
            <a:r>
              <a:rPr b="1" lang="en-US" sz="1600" spc="-1" strike="noStrike">
                <a:solidFill>
                  <a:srgbClr val="2a6099"/>
                </a:solidFill>
                <a:latin typeface="Arial"/>
                <a:ea typeface="DejaVu Sans"/>
              </a:rPr>
              <a:t>  </a:t>
            </a:r>
            <a:br/>
            <a:br/>
            <a:endParaRPr b="0" lang="en-US" sz="1600" spc="-1" strike="noStrike">
              <a:solidFill>
                <a:srgbClr val="000000"/>
              </a:solidFill>
              <a:latin typeface="Arial"/>
            </a:endParaRPr>
          </a:p>
        </p:txBody>
      </p:sp>
      <p:pic>
        <p:nvPicPr>
          <p:cNvPr id="888" name="" descr=""/>
          <p:cNvPicPr/>
          <p:nvPr/>
        </p:nvPicPr>
        <p:blipFill>
          <a:blip r:embed="rId2"/>
          <a:stretch/>
        </p:blipFill>
        <p:spPr>
          <a:xfrm>
            <a:off x="6035040" y="4153320"/>
            <a:ext cx="3239640" cy="2430000"/>
          </a:xfrm>
          <a:prstGeom prst="rect">
            <a:avLst/>
          </a:prstGeom>
          <a:ln>
            <a:noFill/>
          </a:ln>
        </p:spPr>
      </p:pic>
      <p:sp>
        <p:nvSpPr>
          <p:cNvPr id="889" name="Line 7"/>
          <p:cNvSpPr/>
          <p:nvPr/>
        </p:nvSpPr>
        <p:spPr>
          <a:xfrm>
            <a:off x="5170320" y="2485800"/>
            <a:ext cx="0" cy="4936680"/>
          </a:xfrm>
          <a:prstGeom prst="line">
            <a:avLst/>
          </a:prstGeom>
          <a:ln w="36720">
            <a:solidFill>
              <a:srgbClr val="000000"/>
            </a:solidFill>
            <a:round/>
          </a:ln>
        </p:spPr>
        <p:style>
          <a:lnRef idx="0"/>
          <a:fillRef idx="0"/>
          <a:effectRef idx="0"/>
          <a:fontRef idx="minor"/>
        </p:style>
      </p:sp>
      <p:sp>
        <p:nvSpPr>
          <p:cNvPr id="890" name="CustomShape 8"/>
          <p:cNvSpPr/>
          <p:nvPr/>
        </p:nvSpPr>
        <p:spPr>
          <a:xfrm>
            <a:off x="5937840" y="3441960"/>
            <a:ext cx="3069360" cy="3643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Trebuchet MS"/>
                <a:ea typeface="DejaVu Sans"/>
              </a:rPr>
              <a:t>NCP, L=50</a:t>
            </a:r>
            <a:r>
              <a:rPr b="0" lang="en-US" sz="1800" spc="-1" strike="noStrike">
                <a:solidFill>
                  <a:srgbClr val="000000"/>
                </a:solidFill>
                <a:latin typeface="PT Sans"/>
                <a:ea typeface="PT Sans"/>
              </a:rPr>
              <a:t>μ</a:t>
            </a:r>
            <a:r>
              <a:rPr b="0" lang="en-US" sz="1800" spc="-1" strike="noStrike">
                <a:solidFill>
                  <a:srgbClr val="000000"/>
                </a:solidFill>
                <a:latin typeface="Trebuchet MS"/>
                <a:ea typeface="PT Sans"/>
              </a:rPr>
              <a:t>m, D=400nm</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1" name="CustomShape 1"/>
          <p:cNvSpPr/>
          <p:nvPr/>
        </p:nvSpPr>
        <p:spPr>
          <a:xfrm>
            <a:off x="720000" y="300960"/>
            <a:ext cx="8852040" cy="125892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Photocathodes for the NCP </a:t>
            </a:r>
            <a:endParaRPr b="0" lang="en-US" sz="4400" spc="-1" strike="noStrike">
              <a:solidFill>
                <a:srgbClr val="000000"/>
              </a:solidFill>
              <a:latin typeface="Arial"/>
            </a:endParaRPr>
          </a:p>
        </p:txBody>
      </p:sp>
      <p:sp>
        <p:nvSpPr>
          <p:cNvPr id="892" name="CustomShape 2"/>
          <p:cNvSpPr/>
          <p:nvPr/>
        </p:nvSpPr>
        <p:spPr>
          <a:xfrm>
            <a:off x="72000" y="1383120"/>
            <a:ext cx="9893520" cy="901440"/>
          </a:xfrm>
          <a:prstGeom prst="rect">
            <a:avLst/>
          </a:prstGeom>
          <a:noFill/>
          <a:ln>
            <a:noFill/>
          </a:ln>
        </p:spPr>
        <p:style>
          <a:lnRef idx="0"/>
          <a:fillRef idx="0"/>
          <a:effectRef idx="0"/>
          <a:fontRef idx="minor"/>
        </p:style>
        <p:txBody>
          <a:bodyPr lIns="0" rIns="0" tIns="0" bIns="0">
            <a:noAutofit/>
          </a:bodyPr>
          <a:p>
            <a:pPr marL="432000" indent="-320400" algn="just">
              <a:lnSpc>
                <a:spcPct val="100000"/>
              </a:lnSpc>
              <a:spcAft>
                <a:spcPts val="1414"/>
              </a:spcAft>
              <a:buClr>
                <a:srgbClr val="ef2929"/>
              </a:buClr>
              <a:buSzPct val="45000"/>
              <a:buFont typeface="Wingdings" charset="2"/>
              <a:buChar char=""/>
            </a:pPr>
            <a:r>
              <a:rPr b="0" lang="en-US" sz="2400" spc="-1" strike="noStrike">
                <a:solidFill>
                  <a:srgbClr val="333333"/>
                </a:solidFill>
                <a:latin typeface="Noto Sans Regular"/>
                <a:ea typeface="DejaVu Sans"/>
              </a:rPr>
              <a:t>In collaboration with INL at Lyon. </a:t>
            </a:r>
            <a:r>
              <a:rPr b="0" lang="en-US" sz="1600" spc="-1" strike="noStrike">
                <a:solidFill>
                  <a:srgbClr val="333333"/>
                </a:solidFill>
                <a:latin typeface="Noto Sans Regular"/>
                <a:ea typeface="DejaVu Sans"/>
              </a:rPr>
              <a:t>  </a:t>
            </a:r>
            <a:endParaRPr b="0" lang="en-US" sz="1600" spc="-1" strike="noStrike">
              <a:solidFill>
                <a:srgbClr val="000000"/>
              </a:solidFill>
              <a:latin typeface="Arial"/>
            </a:endParaRPr>
          </a:p>
        </p:txBody>
      </p:sp>
      <p:sp>
        <p:nvSpPr>
          <p:cNvPr id="893" name="CustomShape 3"/>
          <p:cNvSpPr/>
          <p:nvPr/>
        </p:nvSpPr>
        <p:spPr>
          <a:xfrm>
            <a:off x="8742240" y="100800"/>
            <a:ext cx="1460880" cy="620280"/>
          </a:xfrm>
          <a:prstGeom prst="rect">
            <a:avLst/>
          </a:prstGeom>
          <a:noFill/>
          <a:ln>
            <a:noFill/>
          </a:ln>
        </p:spPr>
        <p:style>
          <a:lnRef idx="0"/>
          <a:fillRef idx="0"/>
          <a:effectRef idx="0"/>
          <a:fontRef idx="minor"/>
        </p:style>
      </p:sp>
      <p:sp>
        <p:nvSpPr>
          <p:cNvPr id="894" name="CustomShape 4"/>
          <p:cNvSpPr/>
          <p:nvPr/>
        </p:nvSpPr>
        <p:spPr>
          <a:xfrm>
            <a:off x="7381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42D29B2F-0FE2-480C-8249-12CFAD5DA290}"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895" name="CustomShape 5"/>
          <p:cNvSpPr/>
          <p:nvPr/>
        </p:nvSpPr>
        <p:spPr>
          <a:xfrm>
            <a:off x="548640" y="1705320"/>
            <a:ext cx="8776800" cy="884880"/>
          </a:xfrm>
          <a:prstGeom prst="rect">
            <a:avLst/>
          </a:prstGeom>
          <a:noFill/>
          <a:ln>
            <a:noFill/>
          </a:ln>
        </p:spPr>
        <p:style>
          <a:lnRef idx="0"/>
          <a:fillRef idx="0"/>
          <a:effectRef idx="0"/>
          <a:fontRef idx="minor"/>
        </p:style>
        <p:txBody>
          <a:bodyPr lIns="90000" rIns="90000" tIns="45000" bIns="45000">
            <a:noAutofit/>
          </a:bodyPr>
          <a:p>
            <a:pPr algn="just">
              <a:lnSpc>
                <a:spcPct val="100000"/>
              </a:lnSpc>
            </a:pPr>
            <a:r>
              <a:rPr b="0" lang="en-US" sz="1800" spc="-1" strike="noStrike">
                <a:solidFill>
                  <a:srgbClr val="000000"/>
                </a:solidFill>
                <a:latin typeface="Trebuchet MS"/>
                <a:ea typeface="Noto Sans CJK SC"/>
              </a:rPr>
              <a:t>We are using “Silicon on Insulator” (SOI) wafers to produce inverted pyramid that could coated and used as photocathodes with very high granularity.</a:t>
            </a:r>
            <a:endParaRPr b="0" lang="en-US" sz="1800" spc="-1" strike="noStrike">
              <a:solidFill>
                <a:srgbClr val="000000"/>
              </a:solidFill>
              <a:latin typeface="Arial"/>
            </a:endParaRPr>
          </a:p>
        </p:txBody>
      </p:sp>
      <p:sp>
        <p:nvSpPr>
          <p:cNvPr id="896" name="CustomShape 6"/>
          <p:cNvSpPr/>
          <p:nvPr/>
        </p:nvSpPr>
        <p:spPr>
          <a:xfrm>
            <a:off x="1188720" y="3108960"/>
            <a:ext cx="1649880" cy="3452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ffffff"/>
                </a:solidFill>
                <a:latin typeface="Arial"/>
                <a:ea typeface="宋体"/>
              </a:rPr>
              <a:t>G4 low energy</a:t>
            </a:r>
            <a:endParaRPr b="0" lang="en-US" sz="1800" spc="-1" strike="noStrike">
              <a:solidFill>
                <a:srgbClr val="000000"/>
              </a:solidFill>
              <a:latin typeface="Arial"/>
            </a:endParaRPr>
          </a:p>
        </p:txBody>
      </p:sp>
      <p:pic>
        <p:nvPicPr>
          <p:cNvPr id="897" name="Image 5" descr=""/>
          <p:cNvPicPr/>
          <p:nvPr/>
        </p:nvPicPr>
        <p:blipFill>
          <a:blip r:embed="rId1"/>
          <a:stretch/>
        </p:blipFill>
        <p:spPr>
          <a:xfrm>
            <a:off x="274320" y="5293440"/>
            <a:ext cx="5662080" cy="1564200"/>
          </a:xfrm>
          <a:prstGeom prst="rect">
            <a:avLst/>
          </a:prstGeom>
          <a:ln>
            <a:noFill/>
          </a:ln>
        </p:spPr>
      </p:pic>
      <p:pic>
        <p:nvPicPr>
          <p:cNvPr id="898" name="Image 1" descr=""/>
          <p:cNvPicPr/>
          <p:nvPr/>
        </p:nvPicPr>
        <p:blipFill>
          <a:blip r:embed="rId2"/>
          <a:stretch/>
        </p:blipFill>
        <p:spPr>
          <a:xfrm>
            <a:off x="6309360" y="5303520"/>
            <a:ext cx="3644280" cy="1645560"/>
          </a:xfrm>
          <a:prstGeom prst="rect">
            <a:avLst/>
          </a:prstGeom>
          <a:ln>
            <a:noFill/>
          </a:ln>
        </p:spPr>
      </p:pic>
      <p:pic>
        <p:nvPicPr>
          <p:cNvPr id="899" name="Image 82" descr=""/>
          <p:cNvPicPr/>
          <p:nvPr/>
        </p:nvPicPr>
        <p:blipFill>
          <a:blip r:embed="rId3"/>
          <a:stretch/>
        </p:blipFill>
        <p:spPr>
          <a:xfrm>
            <a:off x="1554480" y="2590560"/>
            <a:ext cx="7148880" cy="198108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0" name="CustomShape 1"/>
          <p:cNvSpPr/>
          <p:nvPr/>
        </p:nvSpPr>
        <p:spPr>
          <a:xfrm>
            <a:off x="720000" y="300960"/>
            <a:ext cx="8852040" cy="125892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Photocathodes for the NCP </a:t>
            </a:r>
            <a:endParaRPr b="0" lang="en-US" sz="4400" spc="-1" strike="noStrike">
              <a:solidFill>
                <a:srgbClr val="000000"/>
              </a:solidFill>
              <a:latin typeface="Arial"/>
            </a:endParaRPr>
          </a:p>
        </p:txBody>
      </p:sp>
      <p:sp>
        <p:nvSpPr>
          <p:cNvPr id="901" name="CustomShape 2"/>
          <p:cNvSpPr/>
          <p:nvPr/>
        </p:nvSpPr>
        <p:spPr>
          <a:xfrm>
            <a:off x="72000" y="1383120"/>
            <a:ext cx="9893520" cy="901440"/>
          </a:xfrm>
          <a:prstGeom prst="rect">
            <a:avLst/>
          </a:prstGeom>
          <a:noFill/>
          <a:ln>
            <a:noFill/>
          </a:ln>
        </p:spPr>
        <p:style>
          <a:lnRef idx="0"/>
          <a:fillRef idx="0"/>
          <a:effectRef idx="0"/>
          <a:fontRef idx="minor"/>
        </p:style>
        <p:txBody>
          <a:bodyPr lIns="0" rIns="0" tIns="0" bIns="0">
            <a:noAutofit/>
          </a:bodyPr>
          <a:p>
            <a:pPr marL="432000" indent="-320400" algn="just">
              <a:lnSpc>
                <a:spcPct val="100000"/>
              </a:lnSpc>
              <a:spcAft>
                <a:spcPts val="1414"/>
              </a:spcAft>
              <a:buClr>
                <a:srgbClr val="ef2929"/>
              </a:buClr>
              <a:buSzPct val="45000"/>
              <a:buFont typeface="Wingdings" charset="2"/>
              <a:buChar char=""/>
            </a:pPr>
            <a:r>
              <a:rPr b="0" lang="en-US" sz="2400" spc="-1" strike="noStrike">
                <a:solidFill>
                  <a:srgbClr val="333333"/>
                </a:solidFill>
                <a:latin typeface="Noto Sans Regular"/>
                <a:ea typeface="DejaVu Sans"/>
              </a:rPr>
              <a:t>In collaboration with INL at Lyon. </a:t>
            </a:r>
            <a:r>
              <a:rPr b="0" lang="en-US" sz="1600" spc="-1" strike="noStrike">
                <a:solidFill>
                  <a:srgbClr val="333333"/>
                </a:solidFill>
                <a:latin typeface="Noto Sans Regular"/>
                <a:ea typeface="DejaVu Sans"/>
              </a:rPr>
              <a:t>  </a:t>
            </a:r>
            <a:endParaRPr b="0" lang="en-US" sz="1600" spc="-1" strike="noStrike">
              <a:solidFill>
                <a:srgbClr val="000000"/>
              </a:solidFill>
              <a:latin typeface="Arial"/>
            </a:endParaRPr>
          </a:p>
        </p:txBody>
      </p:sp>
      <p:sp>
        <p:nvSpPr>
          <p:cNvPr id="902" name="CustomShape 3"/>
          <p:cNvSpPr/>
          <p:nvPr/>
        </p:nvSpPr>
        <p:spPr>
          <a:xfrm>
            <a:off x="8742240" y="100800"/>
            <a:ext cx="1460880" cy="620280"/>
          </a:xfrm>
          <a:prstGeom prst="rect">
            <a:avLst/>
          </a:prstGeom>
          <a:noFill/>
          <a:ln>
            <a:noFill/>
          </a:ln>
        </p:spPr>
        <p:style>
          <a:lnRef idx="0"/>
          <a:fillRef idx="0"/>
          <a:effectRef idx="0"/>
          <a:fontRef idx="minor"/>
        </p:style>
      </p:sp>
      <p:sp>
        <p:nvSpPr>
          <p:cNvPr id="903" name="CustomShape 4"/>
          <p:cNvSpPr/>
          <p:nvPr/>
        </p:nvSpPr>
        <p:spPr>
          <a:xfrm>
            <a:off x="7381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F02E102E-BE63-42D5-BCE7-6591BCAAF091}"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904" name="CustomShape 5"/>
          <p:cNvSpPr/>
          <p:nvPr/>
        </p:nvSpPr>
        <p:spPr>
          <a:xfrm>
            <a:off x="548640" y="1705320"/>
            <a:ext cx="8776800" cy="884880"/>
          </a:xfrm>
          <a:prstGeom prst="rect">
            <a:avLst/>
          </a:prstGeom>
          <a:noFill/>
          <a:ln>
            <a:noFill/>
          </a:ln>
        </p:spPr>
        <p:style>
          <a:lnRef idx="0"/>
          <a:fillRef idx="0"/>
          <a:effectRef idx="0"/>
          <a:fontRef idx="minor"/>
        </p:style>
        <p:txBody>
          <a:bodyPr lIns="90000" rIns="90000" tIns="45000" bIns="45000">
            <a:noAutofit/>
          </a:bodyPr>
          <a:p>
            <a:pPr algn="just">
              <a:lnSpc>
                <a:spcPct val="100000"/>
              </a:lnSpc>
            </a:pPr>
            <a:r>
              <a:rPr b="0" lang="en-US" sz="1800" spc="-1" strike="noStrike">
                <a:solidFill>
                  <a:srgbClr val="000000"/>
                </a:solidFill>
                <a:latin typeface="Trebuchet MS"/>
                <a:ea typeface="Noto Sans CJK SC"/>
              </a:rPr>
              <a:t>We are using “Silicon on Insulator” (SOI) wafers to produce inverted pyramid that could coated and used as photocathodes with very high granularity.</a:t>
            </a:r>
            <a:endParaRPr b="0" lang="en-US" sz="1800" spc="-1" strike="noStrike">
              <a:solidFill>
                <a:srgbClr val="000000"/>
              </a:solidFill>
              <a:latin typeface="Arial"/>
            </a:endParaRPr>
          </a:p>
        </p:txBody>
      </p:sp>
      <p:sp>
        <p:nvSpPr>
          <p:cNvPr id="905" name="CustomShape 6"/>
          <p:cNvSpPr/>
          <p:nvPr/>
        </p:nvSpPr>
        <p:spPr>
          <a:xfrm>
            <a:off x="1188720" y="3108960"/>
            <a:ext cx="1649880" cy="3452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ffffff"/>
                </a:solidFill>
                <a:latin typeface="Arial"/>
                <a:ea typeface="宋体"/>
              </a:rPr>
              <a:t>G4 low energy</a:t>
            </a:r>
            <a:endParaRPr b="0" lang="en-US" sz="1800" spc="-1" strike="noStrike">
              <a:solidFill>
                <a:srgbClr val="000000"/>
              </a:solidFill>
              <a:latin typeface="Arial"/>
            </a:endParaRPr>
          </a:p>
        </p:txBody>
      </p:sp>
      <p:pic>
        <p:nvPicPr>
          <p:cNvPr id="906" name="Image 4_0" descr=""/>
          <p:cNvPicPr/>
          <p:nvPr/>
        </p:nvPicPr>
        <p:blipFill>
          <a:blip r:embed="rId1"/>
          <a:stretch/>
        </p:blipFill>
        <p:spPr>
          <a:xfrm>
            <a:off x="5669280" y="3016440"/>
            <a:ext cx="2742840" cy="2058480"/>
          </a:xfrm>
          <a:prstGeom prst="rect">
            <a:avLst/>
          </a:prstGeom>
          <a:ln>
            <a:noFill/>
          </a:ln>
        </p:spPr>
      </p:pic>
      <p:pic>
        <p:nvPicPr>
          <p:cNvPr id="907" name="Image 6" descr=""/>
          <p:cNvPicPr/>
          <p:nvPr/>
        </p:nvPicPr>
        <p:blipFill>
          <a:blip r:embed="rId2"/>
          <a:stretch/>
        </p:blipFill>
        <p:spPr>
          <a:xfrm>
            <a:off x="1737360" y="3017520"/>
            <a:ext cx="3071520" cy="1963080"/>
          </a:xfrm>
          <a:prstGeom prst="rect">
            <a:avLst/>
          </a:prstGeom>
          <a:ln>
            <a:noFill/>
          </a:ln>
        </p:spPr>
      </p:pic>
      <p:sp>
        <p:nvSpPr>
          <p:cNvPr id="908" name="CustomShape 7"/>
          <p:cNvSpPr/>
          <p:nvPr/>
        </p:nvSpPr>
        <p:spPr>
          <a:xfrm>
            <a:off x="2120040" y="4048560"/>
            <a:ext cx="253944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ffff00"/>
                </a:solidFill>
                <a:latin typeface="Trebuchet MS"/>
                <a:ea typeface="DejaVu Sans"/>
              </a:rPr>
              <a:t>1 cm radius</a:t>
            </a:r>
            <a:endParaRPr b="0" lang="en-US" sz="1800" spc="-1" strike="noStrike">
              <a:solidFill>
                <a:srgbClr val="000000"/>
              </a:solidFill>
              <a:latin typeface="Arial"/>
            </a:endParaRPr>
          </a:p>
        </p:txBody>
      </p:sp>
      <p:sp>
        <p:nvSpPr>
          <p:cNvPr id="909" name="CustomShape 8"/>
          <p:cNvSpPr/>
          <p:nvPr/>
        </p:nvSpPr>
        <p:spPr>
          <a:xfrm>
            <a:off x="229680" y="5255640"/>
            <a:ext cx="10240920" cy="3333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1600" spc="-1" strike="noStrike">
                <a:solidFill>
                  <a:srgbClr val="c9211e"/>
                </a:solidFill>
                <a:latin typeface="Trebuchet MS"/>
                <a:ea typeface="DejaVu Sans"/>
              </a:rPr>
              <a:t>Photonis has produced a 1cm MCPs for us to be used with this  future photocathode</a:t>
            </a:r>
            <a:endParaRPr b="0" lang="en-US" sz="1600" spc="-1" strike="noStrike">
              <a:solidFill>
                <a:srgbClr val="000000"/>
              </a:solidFill>
              <a:latin typeface="Arial"/>
            </a:endParaRPr>
          </a:p>
        </p:txBody>
      </p:sp>
      <p:pic>
        <p:nvPicPr>
          <p:cNvPr id="910" name="Image 5_0" descr=""/>
          <p:cNvPicPr/>
          <p:nvPr/>
        </p:nvPicPr>
        <p:blipFill>
          <a:blip r:embed="rId3"/>
          <a:stretch/>
        </p:blipFill>
        <p:spPr>
          <a:xfrm>
            <a:off x="1811880" y="5576040"/>
            <a:ext cx="2668320" cy="1968120"/>
          </a:xfrm>
          <a:prstGeom prst="rect">
            <a:avLst/>
          </a:prstGeom>
          <a:ln>
            <a:noFill/>
          </a:ln>
        </p:spPr>
      </p:pic>
      <p:pic>
        <p:nvPicPr>
          <p:cNvPr id="911" name="Image 9_3" descr=""/>
          <p:cNvPicPr/>
          <p:nvPr/>
        </p:nvPicPr>
        <p:blipFill>
          <a:blip r:embed="rId4"/>
          <a:stretch/>
        </p:blipFill>
        <p:spPr>
          <a:xfrm>
            <a:off x="5527440" y="5928840"/>
            <a:ext cx="2793240" cy="1294560"/>
          </a:xfrm>
          <a:prstGeom prst="rect">
            <a:avLst/>
          </a:prstGeom>
          <a:ln>
            <a:noFill/>
          </a:ln>
        </p:spPr>
      </p:pic>
      <p:sp>
        <p:nvSpPr>
          <p:cNvPr id="912" name="CustomShape 9"/>
          <p:cNvSpPr/>
          <p:nvPr/>
        </p:nvSpPr>
        <p:spPr>
          <a:xfrm>
            <a:off x="4420080" y="7532640"/>
            <a:ext cx="719640" cy="360"/>
          </a:xfrm>
          <a:custGeom>
            <a:avLst/>
            <a:gdLst/>
            <a:ahLst/>
            <a:rect l="l" t="t" r="r" b="b"/>
            <a:pathLst>
              <a:path w="21600" h="21600">
                <a:moveTo>
                  <a:pt x="0" y="0"/>
                </a:moveTo>
                <a:lnTo>
                  <a:pt x="21600" y="21600"/>
                </a:lnTo>
              </a:path>
            </a:pathLst>
          </a:custGeom>
          <a:noFill/>
          <a:ln w="63360">
            <a:solidFill>
              <a:schemeClr val="bg1"/>
            </a:solidFill>
            <a:round/>
            <a:tailEnd len="med" type="triangle" w="med"/>
          </a:ln>
          <a:effectLst>
            <a:outerShdw blurRad="4000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913" name="CustomShape 10"/>
          <p:cNvSpPr/>
          <p:nvPr/>
        </p:nvSpPr>
        <p:spPr>
          <a:xfrm>
            <a:off x="3015720" y="2651760"/>
            <a:ext cx="658512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1800" spc="-1" strike="noStrike">
                <a:solidFill>
                  <a:srgbClr val="c9211e"/>
                </a:solidFill>
                <a:latin typeface="Trebuchet MS"/>
                <a:ea typeface="DejaVu Sans"/>
              </a:rPr>
              <a:t>     </a:t>
            </a:r>
            <a:r>
              <a:rPr b="1" lang="en-GB" sz="1800" spc="-1" strike="noStrike">
                <a:solidFill>
                  <a:srgbClr val="c9211e"/>
                </a:solidFill>
                <a:latin typeface="Trebuchet MS"/>
                <a:ea typeface="DejaVu Sans"/>
              </a:rPr>
              <a:t>Highly granular Photocathode</a:t>
            </a:r>
            <a:endParaRPr b="0" lang="en-US" sz="1800" spc="-1" strike="noStrike">
              <a:solidFill>
                <a:srgbClr val="000000"/>
              </a:solidFill>
              <a:latin typeface="Arial"/>
            </a:endParaRPr>
          </a:p>
        </p:txBody>
      </p:sp>
      <p:sp>
        <p:nvSpPr>
          <p:cNvPr id="914" name="Line 11"/>
          <p:cNvSpPr/>
          <p:nvPr/>
        </p:nvSpPr>
        <p:spPr>
          <a:xfrm>
            <a:off x="4754880" y="6492240"/>
            <a:ext cx="640080" cy="0"/>
          </a:xfrm>
          <a:prstGeom prst="line">
            <a:avLst/>
          </a:prstGeom>
          <a:ln>
            <a:solidFill>
              <a:srgbClr val="3465a4"/>
            </a:solidFill>
            <a:tailEnd len="med" type="triangle" w="med"/>
          </a:ln>
        </p:spPr>
        <p:style>
          <a:lnRef idx="0"/>
          <a:fillRef idx="0"/>
          <a:effectRef idx="0"/>
          <a:fontRef idx="minor"/>
        </p:style>
      </p:sp>
      <p:sp>
        <p:nvSpPr>
          <p:cNvPr id="915" name="CustomShape 12"/>
          <p:cNvSpPr/>
          <p:nvPr/>
        </p:nvSpPr>
        <p:spPr>
          <a:xfrm>
            <a:off x="6030000" y="5953680"/>
            <a:ext cx="1800360" cy="3553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ffff00"/>
                </a:solidFill>
                <a:latin typeface="Trebuchet MS"/>
              </a:rPr>
              <a:t>photocqthode</a:t>
            </a:r>
            <a:endParaRPr b="0" lang="en-US" sz="1800" spc="-1" strike="noStrike">
              <a:solidFill>
                <a:srgbClr val="000000"/>
              </a:solidFill>
              <a:latin typeface="Arial"/>
            </a:endParaRPr>
          </a:p>
        </p:txBody>
      </p:sp>
      <p:sp>
        <p:nvSpPr>
          <p:cNvPr id="916" name="CustomShape 13"/>
          <p:cNvSpPr/>
          <p:nvPr/>
        </p:nvSpPr>
        <p:spPr>
          <a:xfrm>
            <a:off x="6428880" y="6492240"/>
            <a:ext cx="1800360" cy="3553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ffff00"/>
                </a:solidFill>
                <a:latin typeface="Trebuchet MS"/>
              </a:rPr>
              <a:t>MCP</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8" name="CustomShape 1"/>
          <p:cNvSpPr/>
          <p:nvPr/>
        </p:nvSpPr>
        <p:spPr>
          <a:xfrm>
            <a:off x="719640" y="30060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PIC</a:t>
            </a:r>
            <a:r>
              <a:rPr b="0" lang="en-US" sz="3600" spc="-1" strike="noStrike">
                <a:solidFill>
                  <a:srgbClr val="333333"/>
                </a:solidFill>
                <a:latin typeface="Noto Sans Regular"/>
                <a:ea typeface="DejaVu Sans"/>
              </a:rPr>
              <a:t>osencod sub</a:t>
            </a:r>
            <a:r>
              <a:rPr b="1" lang="en-US" sz="3600" spc="-1" strike="noStrike">
                <a:solidFill>
                  <a:srgbClr val="333333"/>
                </a:solidFill>
                <a:latin typeface="Noto Sans Regular"/>
                <a:ea typeface="DejaVu Sans"/>
              </a:rPr>
              <a:t>MIC</a:t>
            </a:r>
            <a:r>
              <a:rPr b="0" lang="en-US" sz="3600" spc="-1" strike="noStrike">
                <a:solidFill>
                  <a:srgbClr val="333333"/>
                </a:solidFill>
                <a:latin typeface="Noto Sans Regular"/>
                <a:ea typeface="DejaVu Sans"/>
              </a:rPr>
              <a:t>ron </a:t>
            </a:r>
            <a:r>
              <a:rPr b="1" lang="en-US" sz="3600" spc="-1" strike="noStrike">
                <a:solidFill>
                  <a:srgbClr val="333333"/>
                </a:solidFill>
                <a:latin typeface="Noto Sans Regular"/>
                <a:ea typeface="DejaVu Sans"/>
              </a:rPr>
              <a:t>detector:  </a:t>
            </a:r>
            <a:endParaRPr b="0" lang="en-US" sz="3600" spc="-1" strike="noStrike">
              <a:solidFill>
                <a:srgbClr val="000000"/>
              </a:solidFill>
              <a:latin typeface="Arial"/>
            </a:endParaRPr>
          </a:p>
        </p:txBody>
      </p:sp>
      <p:sp>
        <p:nvSpPr>
          <p:cNvPr id="489" name="CustomShape 2"/>
          <p:cNvSpPr/>
          <p:nvPr/>
        </p:nvSpPr>
        <p:spPr>
          <a:xfrm>
            <a:off x="8742240" y="640080"/>
            <a:ext cx="1460880" cy="620280"/>
          </a:xfrm>
          <a:prstGeom prst="rect">
            <a:avLst/>
          </a:prstGeom>
          <a:noFill/>
          <a:ln>
            <a:noFill/>
          </a:ln>
        </p:spPr>
        <p:style>
          <a:lnRef idx="0"/>
          <a:fillRef idx="0"/>
          <a:effectRef idx="0"/>
          <a:fontRef idx="minor"/>
        </p:style>
      </p:sp>
      <p:sp>
        <p:nvSpPr>
          <p:cNvPr id="490" name="CustomShape 3"/>
          <p:cNvSpPr/>
          <p:nvPr/>
        </p:nvSpPr>
        <p:spPr>
          <a:xfrm>
            <a:off x="3806640" y="1645920"/>
            <a:ext cx="1972080" cy="61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u="sng">
                <a:solidFill>
                  <a:srgbClr val="0000ff"/>
                </a:solidFill>
                <a:uFillTx/>
                <a:latin typeface="Arial"/>
                <a:ea typeface="DejaVu Sans"/>
                <a:hlinkClick r:id="rId1"/>
              </a:rPr>
              <a:t>https://t.ly/Iiw7G</a:t>
            </a:r>
            <a:r>
              <a:rPr b="0" lang="en-US" sz="1800" spc="-1" strike="noStrike">
                <a:solidFill>
                  <a:srgbClr val="000000"/>
                </a:solidFill>
                <a:latin typeface="Arial"/>
                <a:ea typeface="DejaVu Sans"/>
              </a:rPr>
              <a:t> </a:t>
            </a:r>
            <a:endParaRPr b="0" lang="en-US" sz="1800" spc="-1" strike="noStrike">
              <a:solidFill>
                <a:srgbClr val="000000"/>
              </a:solidFill>
              <a:latin typeface="Arial"/>
            </a:endParaRPr>
          </a:p>
        </p:txBody>
      </p:sp>
      <p:sp>
        <p:nvSpPr>
          <p:cNvPr id="491" name="CustomShape 4"/>
          <p:cNvSpPr/>
          <p:nvPr/>
        </p:nvSpPr>
        <p:spPr>
          <a:xfrm>
            <a:off x="490320" y="6930000"/>
            <a:ext cx="4021200" cy="61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latin typeface="Noto Sans Regular"/>
                <a:ea typeface="DejaVu Sans"/>
              </a:rPr>
              <a:t> </a:t>
            </a:r>
            <a:endParaRPr b="0" lang="en-US" sz="1800" spc="-1" strike="noStrike">
              <a:solidFill>
                <a:srgbClr val="000000"/>
              </a:solidFill>
              <a:latin typeface="Arial"/>
            </a:endParaRPr>
          </a:p>
        </p:txBody>
      </p:sp>
      <p:sp>
        <p:nvSpPr>
          <p:cNvPr id="492" name="CustomShape 5"/>
          <p:cNvSpPr/>
          <p:nvPr/>
        </p:nvSpPr>
        <p:spPr>
          <a:xfrm>
            <a:off x="999360" y="1645920"/>
            <a:ext cx="2884680" cy="43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latin typeface="Noto Sans Regular"/>
                <a:ea typeface="DejaVu Sans"/>
              </a:rPr>
              <a:t>Imad’s presentation at </a:t>
            </a:r>
            <a:endParaRPr b="0" lang="en-US" sz="1800" spc="-1" strike="noStrike">
              <a:solidFill>
                <a:srgbClr val="000000"/>
              </a:solidFill>
              <a:latin typeface="Arial"/>
            </a:endParaRPr>
          </a:p>
        </p:txBody>
      </p:sp>
      <p:sp>
        <p:nvSpPr>
          <p:cNvPr id="493" name="CustomShape 6"/>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0F62C3D9-2CCC-442D-9D63-7F49B92B659A}"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pic>
        <p:nvPicPr>
          <p:cNvPr id="494" name="" descr=""/>
          <p:cNvPicPr/>
          <p:nvPr/>
        </p:nvPicPr>
        <p:blipFill>
          <a:blip r:embed="rId2"/>
          <a:stretch/>
        </p:blipFill>
        <p:spPr>
          <a:xfrm>
            <a:off x="19440" y="1956240"/>
            <a:ext cx="6490800" cy="482148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7"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Summary</a:t>
            </a:r>
            <a:endParaRPr b="0" lang="en-US" sz="4400" spc="-1" strike="noStrike">
              <a:solidFill>
                <a:srgbClr val="000000"/>
              </a:solidFill>
              <a:latin typeface="Arial"/>
            </a:endParaRPr>
          </a:p>
        </p:txBody>
      </p:sp>
      <p:sp>
        <p:nvSpPr>
          <p:cNvPr id="918" name="CustomShape 2"/>
          <p:cNvSpPr/>
          <p:nvPr/>
        </p:nvSpPr>
        <p:spPr>
          <a:xfrm>
            <a:off x="720000" y="1476000"/>
            <a:ext cx="8636760" cy="4381560"/>
          </a:xfrm>
          <a:prstGeom prst="rect">
            <a:avLst/>
          </a:prstGeom>
          <a:noFill/>
          <a:ln>
            <a:noFill/>
          </a:ln>
        </p:spPr>
        <p:style>
          <a:lnRef idx="0"/>
          <a:fillRef idx="0"/>
          <a:effectRef idx="0"/>
          <a:fontRef idx="minor"/>
        </p:style>
        <p:txBody>
          <a:bodyPr lIns="0" rIns="0" tIns="0" bIns="0">
            <a:noAutofit/>
          </a:bodyPr>
          <a:p>
            <a:pPr marL="432000" indent="-320760" algn="just">
              <a:lnSpc>
                <a:spcPct val="100000"/>
              </a:lnSpc>
              <a:spcAft>
                <a:spcPts val="1414"/>
              </a:spcAft>
              <a:buClr>
                <a:srgbClr val="ef2929"/>
              </a:buClr>
              <a:buSzPct val="45000"/>
              <a:buFont typeface="Wingdings" charset="2"/>
              <a:buChar char=""/>
            </a:pPr>
            <a:r>
              <a:rPr b="0" lang="en-US" sz="2400" spc="-1" strike="noStrike">
                <a:solidFill>
                  <a:srgbClr val="333333"/>
                </a:solidFill>
                <a:latin typeface="Noto Sans Regular"/>
                <a:ea typeface="DejaVu Sans"/>
              </a:rPr>
              <a:t>PICMIC concept </a:t>
            </a:r>
            <a:r>
              <a:rPr b="1" lang="en-US" sz="2400" spc="-1" strike="noStrike">
                <a:solidFill>
                  <a:srgbClr val="333333"/>
                </a:solidFill>
                <a:latin typeface="Noto Sans Regular"/>
                <a:ea typeface="DejaVu Sans"/>
              </a:rPr>
              <a:t>validated</a:t>
            </a:r>
            <a:r>
              <a:rPr b="0" lang="en-US" sz="2400" spc="-1" strike="noStrike">
                <a:solidFill>
                  <a:srgbClr val="333333"/>
                </a:solidFill>
                <a:latin typeface="Noto Sans Regular"/>
                <a:ea typeface="DejaVu Sans"/>
              </a:rPr>
              <a:t>:</a:t>
            </a:r>
            <a:endParaRPr b="0" lang="en-US" sz="2400" spc="-1" strike="noStrike">
              <a:solidFill>
                <a:srgbClr val="000000"/>
              </a:solidFill>
              <a:latin typeface="Arial"/>
            </a:endParaRPr>
          </a:p>
          <a:p>
            <a:pPr lvl="2" marL="648000" indent="-214560" algn="just">
              <a:lnSpc>
                <a:spcPct val="100000"/>
              </a:lnSpc>
              <a:spcAft>
                <a:spcPts val="1414"/>
              </a:spcAft>
              <a:buClr>
                <a:srgbClr val="000000"/>
              </a:buClr>
              <a:buSzPct val="45000"/>
              <a:buFont typeface="Wingdings" charset="2"/>
              <a:buChar char=""/>
            </a:pPr>
            <a:r>
              <a:rPr b="0" lang="en-US" sz="2400" spc="-1" strike="noStrike">
                <a:solidFill>
                  <a:srgbClr val="333333"/>
                </a:solidFill>
                <a:latin typeface="Noto Sans Regular"/>
                <a:ea typeface="DejaVu Sans"/>
              </a:rPr>
              <a:t>Very precise time and positions measurement already validated.</a:t>
            </a:r>
            <a:endParaRPr b="0" lang="en-US" sz="2400" spc="-1" strike="noStrike">
              <a:solidFill>
                <a:srgbClr val="000000"/>
              </a:solidFill>
              <a:latin typeface="Arial"/>
            </a:endParaRPr>
          </a:p>
          <a:p>
            <a:pPr marL="432000" indent="-320760" algn="just">
              <a:lnSpc>
                <a:spcPct val="100000"/>
              </a:lnSpc>
              <a:spcAft>
                <a:spcPts val="1414"/>
              </a:spcAft>
              <a:buClr>
                <a:srgbClr val="ef2929"/>
              </a:buClr>
              <a:buSzPct val="45000"/>
              <a:buFont typeface="Wingdings" charset="2"/>
              <a:buChar char=""/>
            </a:pPr>
            <a:r>
              <a:rPr b="0" lang="en-US" sz="2400" spc="-1" strike="noStrike">
                <a:solidFill>
                  <a:srgbClr val="333333"/>
                </a:solidFill>
                <a:latin typeface="Noto Sans Regular"/>
                <a:ea typeface="DejaVu Sans"/>
              </a:rPr>
              <a:t>A first demonstrator using SAMPIC for time measurement and combining both time and position measurements based on SAMPIC DAQ is being used to combine both very precise time and position measurements. </a:t>
            </a:r>
            <a:endParaRPr b="0" lang="en-US" sz="2400" spc="-1" strike="noStrike">
              <a:solidFill>
                <a:srgbClr val="000000"/>
              </a:solidFill>
              <a:latin typeface="Arial"/>
            </a:endParaRPr>
          </a:p>
          <a:p>
            <a:pPr marL="432000" indent="-320760" algn="just">
              <a:lnSpc>
                <a:spcPct val="100000"/>
              </a:lnSpc>
              <a:spcAft>
                <a:spcPts val="1414"/>
              </a:spcAft>
              <a:buClr>
                <a:srgbClr val="ef2929"/>
              </a:buClr>
              <a:buSzPct val="45000"/>
              <a:buFont typeface="Wingdings" charset="2"/>
              <a:buChar char=""/>
            </a:pPr>
            <a:r>
              <a:rPr b="0" lang="en-US" sz="2400" spc="-1" strike="noStrike">
                <a:solidFill>
                  <a:srgbClr val="333333"/>
                </a:solidFill>
                <a:latin typeface="Noto Sans Regular"/>
                <a:ea typeface="DejaVu Sans"/>
              </a:rPr>
              <a:t>Test beam at ChannelTron (single e- beams, ILM)</a:t>
            </a:r>
            <a:endParaRPr b="0" lang="en-US" sz="2400" spc="-1" strike="noStrike">
              <a:solidFill>
                <a:srgbClr val="000000"/>
              </a:solidFill>
              <a:latin typeface="Arial"/>
            </a:endParaRPr>
          </a:p>
          <a:p>
            <a:pPr marL="432000" indent="-320760" algn="just">
              <a:lnSpc>
                <a:spcPct val="100000"/>
              </a:lnSpc>
              <a:spcAft>
                <a:spcPts val="1414"/>
              </a:spcAft>
              <a:buClr>
                <a:srgbClr val="ef2929"/>
              </a:buClr>
              <a:buSzPct val="45000"/>
              <a:buFont typeface="Wingdings" charset="2"/>
              <a:buChar char=""/>
            </a:pPr>
            <a:r>
              <a:rPr b="0" lang="en-US" sz="2400" spc="-1" strike="noStrike">
                <a:solidFill>
                  <a:srgbClr val="333333"/>
                </a:solidFill>
                <a:latin typeface="Noto Sans Regular"/>
                <a:ea typeface="DejaVu Sans"/>
              </a:rPr>
              <a:t>A new detector </a:t>
            </a:r>
            <a:r>
              <a:rPr b="1" lang="en-US" sz="2400" spc="-1" strike="noStrike">
                <a:solidFill>
                  <a:srgbClr val="333333"/>
                </a:solidFill>
                <a:latin typeface="Noto Sans Regular"/>
                <a:ea typeface="DejaVu Sans"/>
              </a:rPr>
              <a:t>NCP</a:t>
            </a:r>
            <a:r>
              <a:rPr b="0" lang="en-US" sz="2400" spc="-1" strike="noStrike">
                <a:solidFill>
                  <a:srgbClr val="333333"/>
                </a:solidFill>
                <a:latin typeface="Noto Sans Regular"/>
                <a:ea typeface="DejaVu Sans"/>
              </a:rPr>
              <a:t> is being developed to reach unprecedented resolutions in both time  and position.</a:t>
            </a:r>
            <a:endParaRPr b="0" lang="en-US" sz="2400" spc="-1" strike="noStrike">
              <a:solidFill>
                <a:srgbClr val="000000"/>
              </a:solidFill>
              <a:latin typeface="Arial"/>
            </a:endParaRPr>
          </a:p>
          <a:p>
            <a:pPr marL="432000" indent="-320760" algn="just">
              <a:lnSpc>
                <a:spcPct val="100000"/>
              </a:lnSpc>
              <a:spcAft>
                <a:spcPts val="1414"/>
              </a:spcAft>
              <a:buClr>
                <a:srgbClr val="ef2929"/>
              </a:buClr>
              <a:buSzPct val="45000"/>
              <a:buFont typeface="Wingdings" charset="2"/>
              <a:buChar char=""/>
            </a:pPr>
            <a:r>
              <a:rPr b="0" lang="en-US" sz="2400" spc="-1" strike="noStrike">
                <a:solidFill>
                  <a:srgbClr val="333333"/>
                </a:solidFill>
                <a:latin typeface="Noto Sans Regular"/>
                <a:ea typeface="DejaVu Sans"/>
              </a:rPr>
              <a:t>Medical applications will greatly benefit from the new concept and associated developments.</a:t>
            </a:r>
            <a:endParaRPr b="0" lang="en-US" sz="2400" spc="-1" strike="noStrike">
              <a:solidFill>
                <a:srgbClr val="000000"/>
              </a:solidFill>
              <a:latin typeface="Arial"/>
            </a:endParaRPr>
          </a:p>
          <a:p>
            <a:pPr>
              <a:lnSpc>
                <a:spcPct val="100000"/>
              </a:lnSpc>
              <a:spcAft>
                <a:spcPts val="1134"/>
              </a:spcAft>
            </a:pPr>
            <a:endParaRPr b="0" lang="en-US" sz="2400" spc="-1" strike="noStrike">
              <a:solidFill>
                <a:srgbClr val="000000"/>
              </a:solidFill>
              <a:latin typeface="Arial"/>
            </a:endParaRPr>
          </a:p>
        </p:txBody>
      </p:sp>
      <p:sp>
        <p:nvSpPr>
          <p:cNvPr id="919" name="CustomShape 3"/>
          <p:cNvSpPr/>
          <p:nvPr/>
        </p:nvSpPr>
        <p:spPr>
          <a:xfrm>
            <a:off x="4195800" y="8175960"/>
            <a:ext cx="8636760" cy="4381560"/>
          </a:xfrm>
          <a:prstGeom prst="rect">
            <a:avLst/>
          </a:prstGeom>
          <a:noFill/>
          <a:ln>
            <a:noFill/>
          </a:ln>
        </p:spPr>
        <p:style>
          <a:lnRef idx="0"/>
          <a:fillRef idx="0"/>
          <a:effectRef idx="0"/>
          <a:fontRef idx="minor"/>
        </p:style>
      </p:sp>
      <p:sp>
        <p:nvSpPr>
          <p:cNvPr id="920" name="CustomShape 4"/>
          <p:cNvSpPr/>
          <p:nvPr/>
        </p:nvSpPr>
        <p:spPr>
          <a:xfrm>
            <a:off x="9240480" y="7070400"/>
            <a:ext cx="1456560" cy="426240"/>
          </a:xfrm>
          <a:prstGeom prst="rect">
            <a:avLst/>
          </a:prstGeom>
          <a:noFill/>
          <a:ln>
            <a:noFill/>
          </a:ln>
        </p:spPr>
        <p:style>
          <a:lnRef idx="0"/>
          <a:fillRef idx="0"/>
          <a:effectRef idx="0"/>
          <a:fontRef idx="minor"/>
        </p:style>
        <p:txBody>
          <a:bodyPr lIns="90000" rIns="90000" tIns="45000" bIns="45000">
            <a:noAutofit/>
          </a:bodyPr>
          <a:p>
            <a:pPr>
              <a:lnSpc>
                <a:spcPct val="100000"/>
              </a:lnSpc>
            </a:pPr>
            <a:fld id="{39A3ACAB-E805-4996-AEC0-5741FB29BD80}"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1"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BACKUP</a:t>
            </a:r>
            <a:endParaRPr b="0" lang="en-US" sz="4400" spc="-1" strike="noStrike">
              <a:solidFill>
                <a:srgbClr val="000000"/>
              </a:solidFill>
              <a:latin typeface="Arial"/>
            </a:endParaRPr>
          </a:p>
        </p:txBody>
      </p:sp>
      <p:sp>
        <p:nvSpPr>
          <p:cNvPr id="922" name="CustomShape 2"/>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283BDC92-036B-4649-AC63-79979D63ED65}"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3"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Single pixel s-curves</a:t>
            </a:r>
            <a:endParaRPr b="0" lang="en-US" sz="4400" spc="-1" strike="noStrike">
              <a:solidFill>
                <a:srgbClr val="000000"/>
              </a:solidFill>
              <a:latin typeface="Arial"/>
            </a:endParaRPr>
          </a:p>
        </p:txBody>
      </p:sp>
      <p:pic>
        <p:nvPicPr>
          <p:cNvPr id="924" name="" descr=""/>
          <p:cNvPicPr/>
          <p:nvPr/>
        </p:nvPicPr>
        <p:blipFill>
          <a:blip r:embed="rId1"/>
          <a:stretch/>
        </p:blipFill>
        <p:spPr>
          <a:xfrm>
            <a:off x="274320" y="1730160"/>
            <a:ext cx="5892480" cy="4301640"/>
          </a:xfrm>
          <a:prstGeom prst="rect">
            <a:avLst/>
          </a:prstGeom>
          <a:ln>
            <a:noFill/>
          </a:ln>
        </p:spPr>
      </p:pic>
      <p:pic>
        <p:nvPicPr>
          <p:cNvPr id="925" name="" descr=""/>
          <p:cNvPicPr/>
          <p:nvPr/>
        </p:nvPicPr>
        <p:blipFill>
          <a:blip r:embed="rId2"/>
          <a:stretch/>
        </p:blipFill>
        <p:spPr>
          <a:xfrm>
            <a:off x="6309360" y="1690200"/>
            <a:ext cx="3549600" cy="4067280"/>
          </a:xfrm>
          <a:prstGeom prst="rect">
            <a:avLst/>
          </a:prstGeom>
          <a:ln>
            <a:noFill/>
          </a:ln>
        </p:spPr>
      </p:pic>
      <p:sp>
        <p:nvSpPr>
          <p:cNvPr id="926" name="CustomShape 2"/>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4226C5EE-5687-401A-B9DB-45C8EEF3E900}"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7" name="CustomShape 1"/>
          <p:cNvSpPr/>
          <p:nvPr/>
        </p:nvSpPr>
        <p:spPr>
          <a:xfrm>
            <a:off x="720000" y="84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s-curves [update] </a:t>
            </a:r>
            <a:endParaRPr b="0" lang="en-US" sz="3600" spc="-1" strike="noStrike">
              <a:solidFill>
                <a:srgbClr val="000000"/>
              </a:solidFill>
              <a:latin typeface="Arial"/>
            </a:endParaRPr>
          </a:p>
        </p:txBody>
      </p:sp>
      <p:sp>
        <p:nvSpPr>
          <p:cNvPr id="928" name="CustomShape 2"/>
          <p:cNvSpPr/>
          <p:nvPr/>
        </p:nvSpPr>
        <p:spPr>
          <a:xfrm>
            <a:off x="548640" y="1064160"/>
            <a:ext cx="9140760" cy="5060520"/>
          </a:xfrm>
          <a:prstGeom prst="rect">
            <a:avLst/>
          </a:prstGeom>
          <a:noFill/>
          <a:ln>
            <a:noFill/>
          </a:ln>
        </p:spPr>
        <p:style>
          <a:lnRef idx="0"/>
          <a:fillRef idx="0"/>
          <a:effectRef idx="0"/>
          <a:fontRef idx="minor"/>
        </p:style>
        <p:txBody>
          <a:bodyPr lIns="0" rIns="0" tIns="0" bIns="0">
            <a:noAutofit/>
          </a:bodyPr>
          <a:p>
            <a:pPr marL="432000" indent="-320760">
              <a:lnSpc>
                <a:spcPct val="100000"/>
              </a:lnSpc>
              <a:spcAft>
                <a:spcPts val="1414"/>
              </a:spcAft>
              <a:buClr>
                <a:srgbClr val="ef2929"/>
              </a:buClr>
              <a:buSzPct val="45000"/>
              <a:buFont typeface="Wingdings" charset="2"/>
              <a:buChar char=""/>
            </a:pPr>
            <a:r>
              <a:rPr b="0" lang="en-US" sz="1800" spc="-1" strike="noStrike">
                <a:solidFill>
                  <a:srgbClr val="333333"/>
                </a:solidFill>
                <a:latin typeface="Noto Sans Regular"/>
                <a:ea typeface="DejaVu Sans"/>
              </a:rPr>
              <a:t>Picmic has 5-DAC [VRefN,VRefP,VBN,VBN_adj and VBP]. Global variables. </a:t>
            </a:r>
            <a:endParaRPr b="0" lang="en-US" sz="1800" spc="-1" strike="noStrike">
              <a:solidFill>
                <a:srgbClr val="000000"/>
              </a:solidFill>
              <a:latin typeface="Arial"/>
            </a:endParaRPr>
          </a:p>
          <a:p>
            <a:pPr marL="432000" indent="-320760">
              <a:lnSpc>
                <a:spcPct val="100000"/>
              </a:lnSpc>
              <a:spcAft>
                <a:spcPts val="1414"/>
              </a:spcAft>
              <a:buClr>
                <a:srgbClr val="ef2929"/>
              </a:buClr>
              <a:buSzPct val="45000"/>
              <a:buFont typeface="Wingdings" charset="2"/>
              <a:buChar char=""/>
            </a:pPr>
            <a:r>
              <a:rPr b="0" lang="en-US" sz="1800" spc="-1" strike="noStrike">
                <a:solidFill>
                  <a:srgbClr val="333333"/>
                </a:solidFill>
                <a:latin typeface="Noto Sans Regular"/>
                <a:ea typeface="DejaVu Sans"/>
              </a:rPr>
              <a:t>2 local variables → Iadj&lt;4bits&gt; + SW&lt;2bits&gt;</a:t>
            </a:r>
            <a:endParaRPr b="0" lang="en-US" sz="1800" spc="-1" strike="noStrike">
              <a:solidFill>
                <a:srgbClr val="000000"/>
              </a:solidFill>
              <a:latin typeface="Arial"/>
            </a:endParaRPr>
          </a:p>
          <a:p>
            <a:pPr marL="432000" indent="-320760">
              <a:lnSpc>
                <a:spcPct val="100000"/>
              </a:lnSpc>
              <a:spcAft>
                <a:spcPts val="1414"/>
              </a:spcAft>
              <a:buClr>
                <a:srgbClr val="ef2929"/>
              </a:buClr>
              <a:buSzPct val="45000"/>
              <a:buFont typeface="Wingdings" charset="2"/>
              <a:buChar char=""/>
            </a:pPr>
            <a:r>
              <a:rPr b="0" lang="en-US" sz="1800" spc="-1" strike="noStrike">
                <a:solidFill>
                  <a:srgbClr val="333333"/>
                </a:solidFill>
                <a:latin typeface="Noto Sans Regular"/>
                <a:ea typeface="DejaVu Sans"/>
              </a:rPr>
              <a:t>We started to performing studies to understand relationship between DACs[Globals] +and Local one.</a:t>
            </a:r>
            <a:endParaRPr b="0" lang="en-US" sz="1800" spc="-1" strike="noStrike">
              <a:solidFill>
                <a:srgbClr val="000000"/>
              </a:solidFill>
              <a:latin typeface="Arial"/>
            </a:endParaRPr>
          </a:p>
          <a:p>
            <a:pPr marL="432000" indent="-320760">
              <a:lnSpc>
                <a:spcPct val="100000"/>
              </a:lnSpc>
              <a:spcAft>
                <a:spcPts val="1414"/>
              </a:spcAft>
              <a:buClr>
                <a:srgbClr val="ef2929"/>
              </a:buClr>
              <a:buSzPct val="45000"/>
              <a:buFont typeface="Wingdings" charset="2"/>
              <a:buChar char=""/>
            </a:pPr>
            <a:r>
              <a:rPr b="1" lang="en-US" sz="1800" spc="-1" strike="noStrike">
                <a:solidFill>
                  <a:srgbClr val="333333"/>
                </a:solidFill>
                <a:latin typeface="Noto Sans Regular"/>
                <a:ea typeface="DejaVu Sans"/>
              </a:rPr>
              <a:t>Two-Dimensional scans :</a:t>
            </a:r>
            <a:endParaRPr b="0" lang="en-US" sz="1800" spc="-1" strike="noStrike">
              <a:solidFill>
                <a:srgbClr val="000000"/>
              </a:solidFill>
              <a:latin typeface="Arial"/>
            </a:endParaRPr>
          </a:p>
          <a:p>
            <a:pPr lvl="2" marL="648000" indent="-213480">
              <a:lnSpc>
                <a:spcPct val="100000"/>
              </a:lnSpc>
              <a:spcAft>
                <a:spcPts val="1414"/>
              </a:spcAft>
              <a:buClr>
                <a:srgbClr val="000000"/>
              </a:buClr>
              <a:buSzPct val="45000"/>
              <a:buFont typeface="Wingdings" charset="2"/>
              <a:buChar char=""/>
            </a:pPr>
            <a:r>
              <a:rPr b="0" lang="en-US" sz="1800" spc="-1" strike="noStrike">
                <a:solidFill>
                  <a:srgbClr val="333333"/>
                </a:solidFill>
                <a:latin typeface="Noto Sans Regular"/>
                <a:ea typeface="DejaVu Sans"/>
              </a:rPr>
              <a:t> </a:t>
            </a:r>
            <a:r>
              <a:rPr b="0" lang="en-US" sz="1800" spc="-1" strike="noStrike">
                <a:solidFill>
                  <a:srgbClr val="333333"/>
                </a:solidFill>
                <a:latin typeface="Noto Sans Regular"/>
                <a:ea typeface="DejaVu Sans"/>
              </a:rPr>
              <a:t>VRefN and VrefP Scan :</a:t>
            </a:r>
            <a:r>
              <a:rPr b="0" lang="en-US" sz="1800" spc="-1" strike="noStrike">
                <a:solidFill>
                  <a:srgbClr val="333333"/>
                </a:solidFill>
                <a:latin typeface="Noto Sans Regular"/>
                <a:ea typeface="DejaVu Sans"/>
              </a:rPr>
              <a:t>	</a:t>
            </a:r>
            <a:r>
              <a:rPr b="0" lang="en-US" sz="1800" spc="-1" strike="noStrike">
                <a:solidFill>
                  <a:srgbClr val="333333"/>
                </a:solidFill>
                <a:latin typeface="Noto Sans Regular"/>
                <a:ea typeface="DejaVu Sans"/>
              </a:rPr>
              <a:t>	</a:t>
            </a:r>
            <a:r>
              <a:rPr b="0" lang="en-US" sz="1800" spc="-1" strike="noStrike">
                <a:solidFill>
                  <a:srgbClr val="333333"/>
                </a:solidFill>
                <a:latin typeface="Noto Sans Regular"/>
                <a:ea typeface="DejaVu Sans"/>
              </a:rPr>
              <a:t>	</a:t>
            </a:r>
            <a:r>
              <a:rPr b="0" lang="en-US" sz="1800" spc="-1" strike="noStrike">
                <a:solidFill>
                  <a:srgbClr val="333333"/>
                </a:solidFill>
                <a:latin typeface="Noto Sans Regular"/>
                <a:ea typeface="DejaVu Sans"/>
              </a:rPr>
              <a:t>	</a:t>
            </a:r>
            <a:r>
              <a:rPr b="0" lang="en-US" sz="1800" spc="-1" strike="noStrike">
                <a:solidFill>
                  <a:srgbClr val="333333"/>
                </a:solidFill>
                <a:latin typeface="Noto Sans Regular"/>
                <a:ea typeface="DejaVu Sans"/>
              </a:rPr>
              <a:t>	</a:t>
            </a:r>
            <a:r>
              <a:rPr b="0" lang="en-US" sz="1800" spc="-1" strike="noStrike">
                <a:solidFill>
                  <a:srgbClr val="333333"/>
                </a:solidFill>
                <a:latin typeface="Noto Sans Regular"/>
                <a:ea typeface="DejaVu Sans"/>
              </a:rPr>
              <a:t> VRefN and VBN_adj Scan</a:t>
            </a:r>
            <a:endParaRPr b="0" lang="en-US" sz="1800" spc="-1" strike="noStrike">
              <a:solidFill>
                <a:srgbClr val="000000"/>
              </a:solidFill>
              <a:latin typeface="Arial"/>
            </a:endParaRPr>
          </a:p>
          <a:p>
            <a:pPr lvl="3" marL="864000" indent="-213480">
              <a:lnSpc>
                <a:spcPct val="100000"/>
              </a:lnSpc>
              <a:spcAft>
                <a:spcPts val="1414"/>
              </a:spcAft>
              <a:buClr>
                <a:srgbClr val="000000"/>
              </a:buClr>
              <a:buSzPct val="45000"/>
              <a:buFont typeface="Wingdings" charset="2"/>
              <a:buChar char=""/>
            </a:pPr>
            <a:r>
              <a:rPr b="0" lang="en-US" sz="1800" spc="-1" strike="noStrike">
                <a:solidFill>
                  <a:srgbClr val="333333"/>
                </a:solidFill>
                <a:latin typeface="Noto Sans Regular"/>
                <a:ea typeface="DejaVu Sans"/>
              </a:rPr>
              <a:t>In both cases, nice linear trend </a:t>
            </a:r>
            <a:endParaRPr b="0" lang="en-US" sz="1800" spc="-1" strike="noStrike">
              <a:solidFill>
                <a:srgbClr val="000000"/>
              </a:solidFill>
              <a:latin typeface="Arial"/>
            </a:endParaRPr>
          </a:p>
          <a:p>
            <a:pPr marL="432000" indent="-320760">
              <a:lnSpc>
                <a:spcPct val="100000"/>
              </a:lnSpc>
              <a:spcAft>
                <a:spcPts val="1414"/>
              </a:spcAft>
              <a:buClr>
                <a:srgbClr val="ef2929"/>
              </a:buClr>
              <a:buSzPct val="45000"/>
              <a:buFont typeface="Wingdings" charset="2"/>
              <a:buChar char=""/>
            </a:pPr>
            <a:r>
              <a:rPr b="0" lang="en-US" sz="1800" spc="-1" strike="noStrike">
                <a:solidFill>
                  <a:srgbClr val="333333"/>
                </a:solidFill>
                <a:latin typeface="Noto Sans Regular"/>
                <a:ea typeface="DejaVu Sans"/>
              </a:rPr>
              <a:t> </a:t>
            </a:r>
            <a:endParaRPr b="0" lang="en-US" sz="1800" spc="-1" strike="noStrike">
              <a:solidFill>
                <a:srgbClr val="000000"/>
              </a:solidFill>
              <a:latin typeface="Arial"/>
            </a:endParaRPr>
          </a:p>
          <a:p>
            <a:pPr>
              <a:lnSpc>
                <a:spcPct val="100000"/>
              </a:lnSpc>
              <a:spcAft>
                <a:spcPts val="1414"/>
              </a:spcAft>
            </a:pPr>
            <a:br/>
            <a:br/>
            <a:br/>
            <a:br/>
            <a:br/>
            <a:br/>
            <a:endParaRPr b="0" lang="en-US" sz="1800" spc="-1" strike="noStrike">
              <a:solidFill>
                <a:srgbClr val="000000"/>
              </a:solidFill>
              <a:latin typeface="Arial"/>
            </a:endParaRPr>
          </a:p>
          <a:p>
            <a:pPr>
              <a:lnSpc>
                <a:spcPct val="100000"/>
              </a:lnSpc>
              <a:spcAft>
                <a:spcPts val="1414"/>
              </a:spcAft>
            </a:pPr>
            <a:br/>
            <a:br/>
            <a:br/>
            <a:br/>
            <a:br/>
            <a:endParaRPr b="0" lang="en-US" sz="1800" spc="-1" strike="noStrike">
              <a:solidFill>
                <a:srgbClr val="000000"/>
              </a:solidFill>
              <a:latin typeface="Arial"/>
            </a:endParaRPr>
          </a:p>
          <a:p>
            <a:pPr>
              <a:lnSpc>
                <a:spcPct val="100000"/>
              </a:lnSpc>
              <a:spcAft>
                <a:spcPts val="1414"/>
              </a:spcAft>
            </a:pPr>
            <a:endParaRPr b="0" lang="en-US" sz="1800" spc="-1" strike="noStrike">
              <a:solidFill>
                <a:srgbClr val="000000"/>
              </a:solidFill>
              <a:latin typeface="Arial"/>
            </a:endParaRPr>
          </a:p>
        </p:txBody>
      </p:sp>
      <p:pic>
        <p:nvPicPr>
          <p:cNvPr id="929" name="" descr=""/>
          <p:cNvPicPr/>
          <p:nvPr/>
        </p:nvPicPr>
        <p:blipFill>
          <a:blip r:embed="rId1"/>
          <a:stretch/>
        </p:blipFill>
        <p:spPr>
          <a:xfrm>
            <a:off x="457200" y="3931920"/>
            <a:ext cx="4230000" cy="3198600"/>
          </a:xfrm>
          <a:prstGeom prst="rect">
            <a:avLst/>
          </a:prstGeom>
          <a:ln>
            <a:noFill/>
          </a:ln>
        </p:spPr>
      </p:pic>
      <p:pic>
        <p:nvPicPr>
          <p:cNvPr id="930" name="" descr=""/>
          <p:cNvPicPr/>
          <p:nvPr/>
        </p:nvPicPr>
        <p:blipFill>
          <a:blip r:embed="rId2"/>
          <a:stretch/>
        </p:blipFill>
        <p:spPr>
          <a:xfrm>
            <a:off x="5029200" y="3931920"/>
            <a:ext cx="5134320" cy="3206160"/>
          </a:xfrm>
          <a:prstGeom prst="rect">
            <a:avLst/>
          </a:prstGeom>
          <a:ln>
            <a:noFill/>
          </a:ln>
        </p:spPr>
      </p:pic>
      <p:sp>
        <p:nvSpPr>
          <p:cNvPr id="931" name="CustomShape 3"/>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CFB480B2-6BE9-48AF-970A-E18EB29B38A9}"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2" name="" descr=""/>
          <p:cNvPicPr/>
          <p:nvPr/>
        </p:nvPicPr>
        <p:blipFill>
          <a:blip r:embed="rId1"/>
          <a:stretch/>
        </p:blipFill>
        <p:spPr>
          <a:xfrm>
            <a:off x="2468880" y="1175040"/>
            <a:ext cx="5263560" cy="3768840"/>
          </a:xfrm>
          <a:prstGeom prst="rect">
            <a:avLst/>
          </a:prstGeom>
          <a:ln>
            <a:noFill/>
          </a:ln>
        </p:spPr>
      </p:pic>
      <p:sp>
        <p:nvSpPr>
          <p:cNvPr id="933" name="CustomShape 1"/>
          <p:cNvSpPr/>
          <p:nvPr/>
        </p:nvSpPr>
        <p:spPr>
          <a:xfrm>
            <a:off x="720000" y="84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s-curves [update] </a:t>
            </a:r>
            <a:endParaRPr b="0" lang="en-US" sz="3600" spc="-1" strike="noStrike">
              <a:solidFill>
                <a:srgbClr val="000000"/>
              </a:solidFill>
              <a:latin typeface="Arial"/>
            </a:endParaRPr>
          </a:p>
        </p:txBody>
      </p:sp>
      <p:sp>
        <p:nvSpPr>
          <p:cNvPr id="934" name="CustomShape 2"/>
          <p:cNvSpPr/>
          <p:nvPr/>
        </p:nvSpPr>
        <p:spPr>
          <a:xfrm>
            <a:off x="548640" y="1064160"/>
            <a:ext cx="9140760" cy="5060520"/>
          </a:xfrm>
          <a:prstGeom prst="rect">
            <a:avLst/>
          </a:prstGeom>
          <a:noFill/>
          <a:ln>
            <a:noFill/>
          </a:ln>
        </p:spPr>
        <p:style>
          <a:lnRef idx="0"/>
          <a:fillRef idx="0"/>
          <a:effectRef idx="0"/>
          <a:fontRef idx="minor"/>
        </p:style>
        <p:txBody>
          <a:bodyPr lIns="0" rIns="0" tIns="0" bIns="0">
            <a:noAutofit/>
          </a:bodyPr>
          <a:p>
            <a:pPr marL="432000" indent="-320760">
              <a:lnSpc>
                <a:spcPct val="100000"/>
              </a:lnSpc>
              <a:spcAft>
                <a:spcPts val="1414"/>
              </a:spcAft>
              <a:buClr>
                <a:srgbClr val="ef2929"/>
              </a:buClr>
              <a:buSzPct val="45000"/>
              <a:buFont typeface="Wingdings" charset="2"/>
              <a:buChar char=""/>
            </a:pPr>
            <a:r>
              <a:rPr b="0" lang="en-US" sz="1800" spc="-1" strike="noStrike">
                <a:solidFill>
                  <a:srgbClr val="333333"/>
                </a:solidFill>
                <a:latin typeface="Noto Sans Regular"/>
                <a:ea typeface="DejaVu Sans"/>
              </a:rPr>
              <a:t>Now, </a:t>
            </a:r>
            <a:r>
              <a:rPr b="1" lang="en-US" sz="1800" spc="-1" strike="noStrike">
                <a:solidFill>
                  <a:srgbClr val="333333"/>
                </a:solidFill>
                <a:latin typeface="Noto Sans Regular"/>
                <a:ea typeface="DejaVu Sans"/>
              </a:rPr>
              <a:t>Three-dimensional scan</a:t>
            </a:r>
            <a:r>
              <a:rPr b="0" lang="en-US" sz="1800" spc="-1" strike="noStrike">
                <a:solidFill>
                  <a:srgbClr val="333333"/>
                </a:solidFill>
                <a:latin typeface="Noto Sans Regular"/>
                <a:ea typeface="DejaVu Sans"/>
              </a:rPr>
              <a:t>. Everything fix except VRefN, VRefP and VBN_adj :</a:t>
            </a:r>
            <a:br/>
            <a:br/>
            <a:br/>
            <a:br/>
            <a:br/>
            <a:br/>
            <a:br/>
            <a:br/>
            <a:br/>
            <a:br/>
            <a:br/>
            <a:br/>
            <a:r>
              <a:rPr b="0" lang="en-US" sz="1800" spc="-1" strike="noStrike">
                <a:solidFill>
                  <a:srgbClr val="333333"/>
                </a:solidFill>
                <a:latin typeface="Noto Sans Regular"/>
                <a:ea typeface="DejaVu Sans"/>
              </a:rPr>
              <a:t> </a:t>
            </a:r>
            <a:endParaRPr b="0" lang="en-US" sz="1800" spc="-1" strike="noStrike">
              <a:solidFill>
                <a:srgbClr val="000000"/>
              </a:solidFill>
              <a:latin typeface="Arial"/>
            </a:endParaRPr>
          </a:p>
          <a:p>
            <a:pPr marL="432000" indent="-320760">
              <a:lnSpc>
                <a:spcPct val="100000"/>
              </a:lnSpc>
              <a:spcAft>
                <a:spcPts val="1414"/>
              </a:spcAft>
              <a:buClr>
                <a:srgbClr val="ef2929"/>
              </a:buClr>
              <a:buSzPct val="45000"/>
              <a:buFont typeface="Wingdings" charset="2"/>
              <a:buChar char=""/>
            </a:pPr>
            <a:r>
              <a:rPr b="0" lang="en-US" sz="1800" spc="-1" strike="noStrike">
                <a:solidFill>
                  <a:srgbClr val="333333"/>
                </a:solidFill>
                <a:latin typeface="Noto Sans Regular"/>
                <a:ea typeface="DejaVu Sans"/>
              </a:rPr>
              <a:t>It allows to see previous results and to define the following for the protocol:</a:t>
            </a:r>
            <a:endParaRPr b="0" lang="en-US" sz="1800" spc="-1" strike="noStrike">
              <a:solidFill>
                <a:srgbClr val="000000"/>
              </a:solidFill>
              <a:latin typeface="Arial"/>
            </a:endParaRPr>
          </a:p>
          <a:p>
            <a:pPr lvl="1" marL="432000" indent="-213480">
              <a:lnSpc>
                <a:spcPct val="100000"/>
              </a:lnSpc>
              <a:spcAft>
                <a:spcPts val="1414"/>
              </a:spcAft>
              <a:buClr>
                <a:srgbClr val="000000"/>
              </a:buClr>
              <a:buSzPct val="45000"/>
              <a:buFont typeface="Wingdings" charset="2"/>
              <a:buChar char=""/>
            </a:pPr>
            <a:r>
              <a:rPr b="0" lang="en-US" sz="1500" spc="-1" strike="noStrike">
                <a:solidFill>
                  <a:srgbClr val="333333"/>
                </a:solidFill>
                <a:latin typeface="Noto Sans Regular"/>
                <a:ea typeface="DejaVu Sans"/>
              </a:rPr>
              <a:t>Vg= VrefN*400nA-VrefP*80nA-VBN*80nA*10*(1.5 - 0.75*SW&lt;0&gt; - 0.5*SW&lt;1&gt;)  (step 1)</a:t>
            </a:r>
            <a:endParaRPr b="0" lang="en-US" sz="1500" spc="-1" strike="noStrike">
              <a:solidFill>
                <a:srgbClr val="000000"/>
              </a:solidFill>
              <a:latin typeface="Arial"/>
            </a:endParaRPr>
          </a:p>
          <a:p>
            <a:pPr lvl="1" marL="432000" indent="-213480">
              <a:lnSpc>
                <a:spcPct val="100000"/>
              </a:lnSpc>
              <a:spcAft>
                <a:spcPts val="1414"/>
              </a:spcAft>
              <a:buClr>
                <a:srgbClr val="000000"/>
              </a:buClr>
              <a:buSzPct val="45000"/>
              <a:buFont typeface="Wingdings" charset="2"/>
              <a:buChar char=""/>
            </a:pPr>
            <a:r>
              <a:rPr b="0" lang="en-US" sz="1500" spc="-1" strike="noStrike">
                <a:solidFill>
                  <a:srgbClr val="333333"/>
                </a:solidFill>
                <a:latin typeface="Noto Sans Regular"/>
                <a:ea typeface="DejaVu Sans"/>
              </a:rPr>
              <a:t>Vl= iadj&lt;2&gt;*0.2+iadj&lt;1&gt;*0.6+iadj&lt;0&gt;*1</a:t>
            </a:r>
            <a:r>
              <a:rPr b="0" lang="en-US" sz="1500" spc="-1" strike="noStrike">
                <a:solidFill>
                  <a:srgbClr val="333333"/>
                </a:solidFill>
                <a:latin typeface="Noto Sans Regular"/>
                <a:ea typeface="DejaVu Sans"/>
              </a:rPr>
              <a:t>	</a:t>
            </a:r>
            <a:r>
              <a:rPr b="0" lang="en-US" sz="1500" spc="-1" strike="noStrike">
                <a:solidFill>
                  <a:srgbClr val="333333"/>
                </a:solidFill>
                <a:latin typeface="Noto Sans Regular"/>
                <a:ea typeface="DejaVu Sans"/>
              </a:rPr>
              <a:t>	</a:t>
            </a:r>
            <a:r>
              <a:rPr b="0" lang="en-US" sz="1500" spc="-1" strike="noStrike">
                <a:solidFill>
                  <a:srgbClr val="333333"/>
                </a:solidFill>
                <a:latin typeface="Noto Sans Regular"/>
                <a:ea typeface="DejaVu Sans"/>
              </a:rPr>
              <a:t>	</a:t>
            </a:r>
            <a:r>
              <a:rPr b="0" lang="en-US" sz="1500" spc="-1" strike="noStrike">
                <a:solidFill>
                  <a:srgbClr val="333333"/>
                </a:solidFill>
                <a:latin typeface="Noto Sans Regular"/>
                <a:ea typeface="DejaVu Sans"/>
              </a:rPr>
              <a:t>	</a:t>
            </a:r>
            <a:r>
              <a:rPr b="0" lang="en-US" sz="1500" spc="-1" strike="noStrike">
                <a:solidFill>
                  <a:srgbClr val="333333"/>
                </a:solidFill>
                <a:latin typeface="Noto Sans Regular"/>
                <a:ea typeface="DejaVu Sans"/>
              </a:rPr>
              <a:t>	</a:t>
            </a:r>
            <a:r>
              <a:rPr b="0" lang="en-US" sz="1500" spc="-1" strike="noStrike">
                <a:solidFill>
                  <a:srgbClr val="333333"/>
                </a:solidFill>
                <a:latin typeface="Noto Sans Regular"/>
                <a:ea typeface="DejaVu Sans"/>
              </a:rPr>
              <a:t>	</a:t>
            </a:r>
            <a:r>
              <a:rPr b="0" lang="en-US" sz="1500" spc="-1" strike="noStrike">
                <a:solidFill>
                  <a:srgbClr val="333333"/>
                </a:solidFill>
                <a:latin typeface="Noto Sans Regular"/>
                <a:ea typeface="DejaVu Sans"/>
              </a:rPr>
              <a:t>	</a:t>
            </a:r>
            <a:r>
              <a:rPr b="0" lang="en-US" sz="1500" spc="-1" strike="noStrike">
                <a:solidFill>
                  <a:srgbClr val="333333"/>
                </a:solidFill>
                <a:latin typeface="Noto Sans Regular"/>
                <a:ea typeface="DejaVu Sans"/>
              </a:rPr>
              <a:t>	</a:t>
            </a:r>
            <a:r>
              <a:rPr b="0" lang="en-US" sz="1500" spc="-1" strike="noStrike">
                <a:solidFill>
                  <a:srgbClr val="333333"/>
                </a:solidFill>
                <a:latin typeface="Noto Sans Regular"/>
                <a:ea typeface="DejaVu Sans"/>
              </a:rPr>
              <a:t>	</a:t>
            </a:r>
            <a:r>
              <a:rPr b="0" lang="en-US" sz="1500" spc="-1" strike="noStrike">
                <a:solidFill>
                  <a:srgbClr val="333333"/>
                </a:solidFill>
                <a:latin typeface="Noto Sans Regular"/>
                <a:ea typeface="DejaVu Sans"/>
              </a:rPr>
              <a:t>(step2)</a:t>
            </a:r>
            <a:endParaRPr b="0" lang="en-US" sz="1500" spc="-1" strike="noStrike">
              <a:solidFill>
                <a:srgbClr val="000000"/>
              </a:solidFill>
              <a:latin typeface="Arial"/>
            </a:endParaRPr>
          </a:p>
          <a:p>
            <a:pPr lvl="1" marL="432000" indent="-213480">
              <a:lnSpc>
                <a:spcPct val="100000"/>
              </a:lnSpc>
              <a:spcAft>
                <a:spcPts val="1414"/>
              </a:spcAft>
              <a:buClr>
                <a:srgbClr val="000000"/>
              </a:buClr>
              <a:buSzPct val="45000"/>
              <a:buFont typeface="Wingdings" charset="2"/>
              <a:buChar char=""/>
            </a:pPr>
            <a:r>
              <a:rPr b="0" lang="en-US" sz="1600" spc="-1" strike="noStrike">
                <a:solidFill>
                  <a:srgbClr val="333333"/>
                </a:solidFill>
                <a:latin typeface="Noto Sans Regular"/>
                <a:ea typeface="DejaVu Sans"/>
              </a:rPr>
              <a:t>– </a:t>
            </a:r>
            <a:r>
              <a:rPr b="0" lang="en-US" sz="1600" spc="-1" strike="noStrike">
                <a:solidFill>
                  <a:srgbClr val="333333"/>
                </a:solidFill>
                <a:latin typeface="Noto Sans Regular"/>
                <a:ea typeface="DejaVu Sans"/>
              </a:rPr>
              <a:t>step1 → compute the mean value at 50% inflection point Vg</a:t>
            </a:r>
            <a:br/>
            <a:r>
              <a:rPr b="0" lang="en-US" sz="1600" spc="-1" strike="noStrike">
                <a:solidFill>
                  <a:srgbClr val="333333"/>
                </a:solidFill>
                <a:latin typeface="Noto Sans Regular"/>
                <a:ea typeface="DejaVu Sans"/>
              </a:rPr>
              <a:t>– step2 → from step1 estimate values in DACs, then fine tune using locals . </a:t>
            </a:r>
            <a:endParaRPr b="0" lang="en-US" sz="1600" spc="-1" strike="noStrike">
              <a:solidFill>
                <a:srgbClr val="000000"/>
              </a:solidFill>
              <a:latin typeface="Arial"/>
            </a:endParaRPr>
          </a:p>
          <a:p>
            <a:pPr lvl="2" marL="648000" indent="-213480">
              <a:lnSpc>
                <a:spcPct val="100000"/>
              </a:lnSpc>
              <a:spcAft>
                <a:spcPts val="1414"/>
              </a:spcAft>
              <a:buClr>
                <a:srgbClr val="000000"/>
              </a:buClr>
              <a:buSzPct val="45000"/>
              <a:buFont typeface="Wingdings" charset="2"/>
              <a:buChar char=""/>
            </a:pPr>
            <a:r>
              <a:rPr b="0" lang="en-US" sz="1600" spc="-1" strike="noStrike">
                <a:solidFill>
                  <a:srgbClr val="333333"/>
                </a:solidFill>
                <a:latin typeface="Noto Sans Regular"/>
                <a:ea typeface="DejaVu Sans"/>
              </a:rPr>
              <a:t>As already  shown in the last meeting</a:t>
            </a:r>
            <a:r>
              <a:rPr b="0" lang="en-US" sz="1800" spc="-1" strike="noStrike">
                <a:solidFill>
                  <a:srgbClr val="333333"/>
                </a:solidFill>
                <a:latin typeface="Noto Sans Regular"/>
                <a:ea typeface="DejaVu Sans"/>
              </a:rPr>
              <a:t> </a:t>
            </a:r>
            <a:endParaRPr b="0" lang="en-US" sz="1800" spc="-1" strike="noStrike">
              <a:solidFill>
                <a:srgbClr val="000000"/>
              </a:solidFill>
              <a:latin typeface="Arial"/>
            </a:endParaRPr>
          </a:p>
          <a:p>
            <a:pPr>
              <a:lnSpc>
                <a:spcPct val="100000"/>
              </a:lnSpc>
              <a:spcAft>
                <a:spcPts val="1414"/>
              </a:spcAft>
            </a:pPr>
            <a:br/>
            <a:br/>
            <a:br/>
            <a:br/>
            <a:br/>
            <a:br/>
            <a:endParaRPr b="0" lang="en-US" sz="1800" spc="-1" strike="noStrike">
              <a:solidFill>
                <a:srgbClr val="000000"/>
              </a:solidFill>
              <a:latin typeface="Arial"/>
            </a:endParaRPr>
          </a:p>
          <a:p>
            <a:pPr>
              <a:lnSpc>
                <a:spcPct val="100000"/>
              </a:lnSpc>
              <a:spcAft>
                <a:spcPts val="1414"/>
              </a:spcAft>
            </a:pPr>
            <a:br/>
            <a:br/>
            <a:br/>
            <a:br/>
            <a:br/>
            <a:endParaRPr b="0" lang="en-US" sz="1800" spc="-1" strike="noStrike">
              <a:solidFill>
                <a:srgbClr val="000000"/>
              </a:solidFill>
              <a:latin typeface="Arial"/>
            </a:endParaRPr>
          </a:p>
          <a:p>
            <a:pPr>
              <a:lnSpc>
                <a:spcPct val="100000"/>
              </a:lnSpc>
              <a:spcAft>
                <a:spcPts val="1414"/>
              </a:spcAft>
            </a:pPr>
            <a:endParaRPr b="0" lang="en-US" sz="1800" spc="-1" strike="noStrike">
              <a:solidFill>
                <a:srgbClr val="000000"/>
              </a:solidFill>
              <a:latin typeface="Arial"/>
            </a:endParaRPr>
          </a:p>
        </p:txBody>
      </p:sp>
      <p:sp>
        <p:nvSpPr>
          <p:cNvPr id="935" name="CustomShape 3"/>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B15E5F2B-EFED-40D9-ACC8-6DE6ED83E5AE}"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6"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Effects # of ways in sCurve Scan</a:t>
            </a:r>
            <a:endParaRPr b="0" lang="en-US" sz="3600" spc="-1" strike="noStrike">
              <a:solidFill>
                <a:srgbClr val="000000"/>
              </a:solidFill>
              <a:latin typeface="Arial"/>
            </a:endParaRPr>
          </a:p>
        </p:txBody>
      </p:sp>
      <p:sp>
        <p:nvSpPr>
          <p:cNvPr id="937" name="CustomShape 2"/>
          <p:cNvSpPr/>
          <p:nvPr/>
        </p:nvSpPr>
        <p:spPr>
          <a:xfrm>
            <a:off x="548640" y="1245600"/>
            <a:ext cx="9140760" cy="5060520"/>
          </a:xfrm>
          <a:prstGeom prst="rect">
            <a:avLst/>
          </a:prstGeom>
          <a:noFill/>
          <a:ln>
            <a:noFill/>
          </a:ln>
        </p:spPr>
        <p:style>
          <a:lnRef idx="0"/>
          <a:fillRef idx="0"/>
          <a:effectRef idx="0"/>
          <a:fontRef idx="minor"/>
        </p:style>
        <p:txBody>
          <a:bodyPr lIns="0" rIns="0" tIns="0" bIns="0">
            <a:noAutofit/>
          </a:bodyPr>
          <a:p>
            <a:pPr marL="432000" indent="-320760">
              <a:lnSpc>
                <a:spcPct val="100000"/>
              </a:lnSpc>
              <a:spcAft>
                <a:spcPts val="1414"/>
              </a:spcAft>
              <a:buClr>
                <a:srgbClr val="ef2929"/>
              </a:buClr>
              <a:buSzPct val="45000"/>
              <a:buFont typeface="Wingdings" charset="2"/>
              <a:buChar char=""/>
            </a:pPr>
            <a:r>
              <a:rPr b="0" lang="en-US" sz="1800" spc="-1" strike="noStrike">
                <a:solidFill>
                  <a:srgbClr val="333333"/>
                </a:solidFill>
                <a:latin typeface="Noto Sans Regular"/>
                <a:ea typeface="DejaVu Sans"/>
              </a:rPr>
              <a:t>In order to reduce the iteration time (data production), we studied the effect as is affected the sCurve for a way according the number of ways added together  </a:t>
            </a:r>
            <a:endParaRPr b="0" lang="en-US" sz="1800" spc="-1" strike="noStrike">
              <a:solidFill>
                <a:srgbClr val="000000"/>
              </a:solidFill>
              <a:latin typeface="Arial"/>
            </a:endParaRPr>
          </a:p>
          <a:p>
            <a:pPr>
              <a:lnSpc>
                <a:spcPct val="100000"/>
              </a:lnSpc>
              <a:spcAft>
                <a:spcPts val="1414"/>
              </a:spcAft>
            </a:pPr>
            <a:br/>
            <a:endParaRPr b="0" lang="en-US" sz="1800" spc="-1" strike="noStrike">
              <a:solidFill>
                <a:srgbClr val="000000"/>
              </a:solidFill>
              <a:latin typeface="Arial"/>
            </a:endParaRPr>
          </a:p>
          <a:p>
            <a:pPr marL="432000" indent="-320760" algn="just">
              <a:lnSpc>
                <a:spcPct val="100000"/>
              </a:lnSpc>
              <a:spcAft>
                <a:spcPts val="1414"/>
              </a:spcAft>
              <a:buClr>
                <a:srgbClr val="ef2929"/>
              </a:buClr>
              <a:buSzPct val="45000"/>
              <a:buFont typeface="Wingdings" charset="2"/>
              <a:buChar char=""/>
            </a:pPr>
            <a:br/>
            <a:br/>
            <a:br/>
            <a:r>
              <a:rPr b="0" lang="en-US" sz="2400" spc="-1" strike="noStrike">
                <a:solidFill>
                  <a:srgbClr val="333333"/>
                </a:solidFill>
                <a:latin typeface="Noto Sans Regular"/>
                <a:ea typeface="DejaVu Sans"/>
              </a:rPr>
              <a:t> </a:t>
            </a:r>
            <a:endParaRPr b="0" lang="en-US" sz="2400" spc="-1" strike="noStrike">
              <a:solidFill>
                <a:srgbClr val="000000"/>
              </a:solidFill>
              <a:latin typeface="Arial"/>
            </a:endParaRPr>
          </a:p>
        </p:txBody>
      </p:sp>
      <p:pic>
        <p:nvPicPr>
          <p:cNvPr id="938" name="" descr=""/>
          <p:cNvPicPr/>
          <p:nvPr/>
        </p:nvPicPr>
        <p:blipFill>
          <a:blip r:embed="rId1"/>
          <a:stretch/>
        </p:blipFill>
        <p:spPr>
          <a:xfrm>
            <a:off x="204840" y="2742480"/>
            <a:ext cx="4638960" cy="3563640"/>
          </a:xfrm>
          <a:prstGeom prst="rect">
            <a:avLst/>
          </a:prstGeom>
          <a:ln>
            <a:noFill/>
          </a:ln>
        </p:spPr>
      </p:pic>
      <p:pic>
        <p:nvPicPr>
          <p:cNvPr id="939" name="" descr=""/>
          <p:cNvPicPr/>
          <p:nvPr/>
        </p:nvPicPr>
        <p:blipFill>
          <a:blip r:embed="rId2"/>
          <a:stretch/>
        </p:blipFill>
        <p:spPr>
          <a:xfrm>
            <a:off x="4937760" y="2725920"/>
            <a:ext cx="4569480" cy="3672360"/>
          </a:xfrm>
          <a:prstGeom prst="rect">
            <a:avLst/>
          </a:prstGeom>
          <a:ln>
            <a:noFill/>
          </a:ln>
        </p:spPr>
      </p:pic>
      <p:sp>
        <p:nvSpPr>
          <p:cNvPr id="940" name="CustomShape 3"/>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25161436-2D0F-43FE-959C-212A834FA859}"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1"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Effects # of ways in sCurve Scan</a:t>
            </a:r>
            <a:endParaRPr b="0" lang="en-US" sz="3600" spc="-1" strike="noStrike">
              <a:solidFill>
                <a:srgbClr val="000000"/>
              </a:solidFill>
              <a:latin typeface="Arial"/>
            </a:endParaRPr>
          </a:p>
        </p:txBody>
      </p:sp>
      <p:sp>
        <p:nvSpPr>
          <p:cNvPr id="942" name="CustomShape 2"/>
          <p:cNvSpPr/>
          <p:nvPr/>
        </p:nvSpPr>
        <p:spPr>
          <a:xfrm>
            <a:off x="548640" y="1245600"/>
            <a:ext cx="9140760" cy="5060520"/>
          </a:xfrm>
          <a:prstGeom prst="rect">
            <a:avLst/>
          </a:prstGeom>
          <a:noFill/>
          <a:ln>
            <a:noFill/>
          </a:ln>
        </p:spPr>
        <p:style>
          <a:lnRef idx="0"/>
          <a:fillRef idx="0"/>
          <a:effectRef idx="0"/>
          <a:fontRef idx="minor"/>
        </p:style>
        <p:txBody>
          <a:bodyPr lIns="0" rIns="0" tIns="0" bIns="0">
            <a:noAutofit/>
          </a:bodyPr>
          <a:p>
            <a:pPr marL="432000" indent="-320760">
              <a:lnSpc>
                <a:spcPct val="100000"/>
              </a:lnSpc>
              <a:spcAft>
                <a:spcPts val="1414"/>
              </a:spcAft>
              <a:buClr>
                <a:srgbClr val="ef2929"/>
              </a:buClr>
              <a:buSzPct val="45000"/>
              <a:buFont typeface="Wingdings" charset="2"/>
              <a:buChar char=""/>
            </a:pPr>
            <a:r>
              <a:rPr b="0" lang="en-US" sz="1800" spc="-1" strike="noStrike">
                <a:solidFill>
                  <a:srgbClr val="333333"/>
                </a:solidFill>
                <a:latin typeface="Noto Sans Regular"/>
                <a:ea typeface="DejaVu Sans"/>
              </a:rPr>
              <a:t>In order to reduce the iteration time (data production), we studied the effect as is affected the sCurve for a way according the number of ways added together  </a:t>
            </a:r>
            <a:endParaRPr b="0" lang="en-US" sz="1800" spc="-1" strike="noStrike">
              <a:solidFill>
                <a:srgbClr val="000000"/>
              </a:solidFill>
              <a:latin typeface="Arial"/>
            </a:endParaRPr>
          </a:p>
          <a:p>
            <a:pPr>
              <a:lnSpc>
                <a:spcPct val="100000"/>
              </a:lnSpc>
              <a:spcAft>
                <a:spcPts val="1414"/>
              </a:spcAft>
            </a:pPr>
            <a:br/>
            <a:endParaRPr b="0" lang="en-US" sz="1800" spc="-1" strike="noStrike">
              <a:solidFill>
                <a:srgbClr val="000000"/>
              </a:solidFill>
              <a:latin typeface="Arial"/>
            </a:endParaRPr>
          </a:p>
          <a:p>
            <a:pPr marL="432000" indent="-320760" algn="just">
              <a:lnSpc>
                <a:spcPct val="100000"/>
              </a:lnSpc>
              <a:spcAft>
                <a:spcPts val="1414"/>
              </a:spcAft>
              <a:buClr>
                <a:srgbClr val="ef2929"/>
              </a:buClr>
              <a:buSzPct val="45000"/>
              <a:buFont typeface="Wingdings" charset="2"/>
              <a:buChar char=""/>
            </a:pPr>
            <a:br/>
            <a:br/>
            <a:br/>
            <a:r>
              <a:rPr b="0" lang="en-US" sz="2400" spc="-1" strike="noStrike">
                <a:solidFill>
                  <a:srgbClr val="333333"/>
                </a:solidFill>
                <a:latin typeface="Noto Sans Regular"/>
                <a:ea typeface="DejaVu Sans"/>
              </a:rPr>
              <a:t> </a:t>
            </a:r>
            <a:endParaRPr b="0" lang="en-US" sz="2400" spc="-1" strike="noStrike">
              <a:solidFill>
                <a:srgbClr val="000000"/>
              </a:solidFill>
              <a:latin typeface="Arial"/>
            </a:endParaRPr>
          </a:p>
        </p:txBody>
      </p:sp>
      <p:pic>
        <p:nvPicPr>
          <p:cNvPr id="943" name="" descr=""/>
          <p:cNvPicPr/>
          <p:nvPr/>
        </p:nvPicPr>
        <p:blipFill>
          <a:blip r:embed="rId1"/>
          <a:stretch/>
        </p:blipFill>
        <p:spPr>
          <a:xfrm>
            <a:off x="182880" y="2157120"/>
            <a:ext cx="3106440" cy="2412360"/>
          </a:xfrm>
          <a:prstGeom prst="rect">
            <a:avLst/>
          </a:prstGeom>
          <a:ln>
            <a:noFill/>
          </a:ln>
        </p:spPr>
      </p:pic>
      <p:pic>
        <p:nvPicPr>
          <p:cNvPr id="944" name="" descr=""/>
          <p:cNvPicPr/>
          <p:nvPr/>
        </p:nvPicPr>
        <p:blipFill>
          <a:blip r:embed="rId2"/>
          <a:stretch/>
        </p:blipFill>
        <p:spPr>
          <a:xfrm>
            <a:off x="3291840" y="1914480"/>
            <a:ext cx="3120120" cy="2289240"/>
          </a:xfrm>
          <a:prstGeom prst="rect">
            <a:avLst/>
          </a:prstGeom>
          <a:ln>
            <a:noFill/>
          </a:ln>
        </p:spPr>
      </p:pic>
      <p:pic>
        <p:nvPicPr>
          <p:cNvPr id="945" name="" descr=""/>
          <p:cNvPicPr/>
          <p:nvPr/>
        </p:nvPicPr>
        <p:blipFill>
          <a:blip r:embed="rId3"/>
          <a:stretch/>
        </p:blipFill>
        <p:spPr>
          <a:xfrm>
            <a:off x="6309360" y="1828800"/>
            <a:ext cx="3734280" cy="2570760"/>
          </a:xfrm>
          <a:prstGeom prst="rect">
            <a:avLst/>
          </a:prstGeom>
          <a:ln>
            <a:noFill/>
          </a:ln>
        </p:spPr>
      </p:pic>
      <p:pic>
        <p:nvPicPr>
          <p:cNvPr id="946" name="" descr=""/>
          <p:cNvPicPr/>
          <p:nvPr/>
        </p:nvPicPr>
        <p:blipFill>
          <a:blip r:embed="rId4"/>
          <a:stretch/>
        </p:blipFill>
        <p:spPr>
          <a:xfrm>
            <a:off x="938160" y="4574880"/>
            <a:ext cx="4179960" cy="2923560"/>
          </a:xfrm>
          <a:prstGeom prst="rect">
            <a:avLst/>
          </a:prstGeom>
          <a:ln>
            <a:noFill/>
          </a:ln>
        </p:spPr>
      </p:pic>
      <p:sp>
        <p:nvSpPr>
          <p:cNvPr id="947" name="CustomShape 3"/>
          <p:cNvSpPr/>
          <p:nvPr/>
        </p:nvSpPr>
        <p:spPr>
          <a:xfrm>
            <a:off x="4766760" y="5596560"/>
            <a:ext cx="4100400" cy="61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latin typeface="Noto Sans Regular"/>
                <a:ea typeface="DejaVu Sans"/>
              </a:rPr>
              <a:t>In agreement within 1 [udac]</a:t>
            </a:r>
            <a:endParaRPr b="0" lang="en-US" sz="1800" spc="-1" strike="noStrike">
              <a:solidFill>
                <a:srgbClr val="000000"/>
              </a:solidFill>
              <a:latin typeface="Arial"/>
            </a:endParaRPr>
          </a:p>
        </p:txBody>
      </p:sp>
      <p:sp>
        <p:nvSpPr>
          <p:cNvPr id="948" name="CustomShape 4"/>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D4ECFD6D-3828-483D-99B4-395AD6EEDEED}"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9"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Injection [update]</a:t>
            </a:r>
            <a:endParaRPr b="0" lang="en-US" sz="3600" spc="-1" strike="noStrike">
              <a:solidFill>
                <a:srgbClr val="000000"/>
              </a:solidFill>
              <a:latin typeface="Arial"/>
            </a:endParaRPr>
          </a:p>
        </p:txBody>
      </p:sp>
      <p:sp>
        <p:nvSpPr>
          <p:cNvPr id="950" name="CustomShape 2"/>
          <p:cNvSpPr/>
          <p:nvPr/>
        </p:nvSpPr>
        <p:spPr>
          <a:xfrm>
            <a:off x="548640" y="1245600"/>
            <a:ext cx="9140760" cy="5060520"/>
          </a:xfrm>
          <a:prstGeom prst="rect">
            <a:avLst/>
          </a:prstGeom>
          <a:noFill/>
          <a:ln>
            <a:noFill/>
          </a:ln>
        </p:spPr>
        <p:style>
          <a:lnRef idx="0"/>
          <a:fillRef idx="0"/>
          <a:effectRef idx="0"/>
          <a:fontRef idx="minor"/>
        </p:style>
        <p:txBody>
          <a:bodyPr lIns="0" rIns="0" tIns="0" bIns="0">
            <a:noAutofit/>
          </a:bodyPr>
          <a:p>
            <a:pPr marL="432000" indent="-320760">
              <a:lnSpc>
                <a:spcPct val="100000"/>
              </a:lnSpc>
              <a:spcAft>
                <a:spcPts val="1414"/>
              </a:spcAft>
              <a:buClr>
                <a:srgbClr val="ef2929"/>
              </a:buClr>
              <a:buSzPct val="45000"/>
              <a:buFont typeface="Wingdings" charset="2"/>
              <a:buChar char=""/>
            </a:pPr>
            <a:r>
              <a:rPr b="0" lang="en-US" sz="1800" spc="-1" strike="noStrike">
                <a:solidFill>
                  <a:srgbClr val="333333"/>
                </a:solidFill>
                <a:latin typeface="Noto Sans Regular"/>
                <a:ea typeface="DejaVu Sans"/>
              </a:rPr>
              <a:t>We roughly know how to melt a few curves. So, lets try again signal injection for three pixels studied previously (R424, R425 and R426) his effect over there. </a:t>
            </a:r>
            <a:endParaRPr b="0" lang="en-US" sz="1800" spc="-1" strike="noStrike">
              <a:solidFill>
                <a:srgbClr val="000000"/>
              </a:solidFill>
              <a:latin typeface="Arial"/>
            </a:endParaRPr>
          </a:p>
          <a:p>
            <a:pPr>
              <a:lnSpc>
                <a:spcPct val="100000"/>
              </a:lnSpc>
              <a:spcAft>
                <a:spcPts val="1414"/>
              </a:spcAft>
            </a:pPr>
            <a:br/>
            <a:endParaRPr b="0" lang="en-US" sz="1800" spc="-1" strike="noStrike">
              <a:solidFill>
                <a:srgbClr val="000000"/>
              </a:solidFill>
              <a:latin typeface="Arial"/>
            </a:endParaRPr>
          </a:p>
          <a:p>
            <a:pPr marL="432000" indent="-320760" algn="just">
              <a:lnSpc>
                <a:spcPct val="100000"/>
              </a:lnSpc>
              <a:spcAft>
                <a:spcPts val="1414"/>
              </a:spcAft>
              <a:buClr>
                <a:srgbClr val="ef2929"/>
              </a:buClr>
              <a:buSzPct val="45000"/>
              <a:buFont typeface="Wingdings" charset="2"/>
              <a:buChar char=""/>
            </a:pPr>
            <a:br/>
            <a:br/>
            <a:br/>
            <a:r>
              <a:rPr b="0" lang="en-US" sz="2400" spc="-1" strike="noStrike">
                <a:solidFill>
                  <a:srgbClr val="333333"/>
                </a:solidFill>
                <a:latin typeface="Noto Sans Regular"/>
                <a:ea typeface="DejaVu Sans"/>
              </a:rPr>
              <a:t> </a:t>
            </a:r>
            <a:endParaRPr b="0" lang="en-US" sz="2400" spc="-1" strike="noStrike">
              <a:solidFill>
                <a:srgbClr val="000000"/>
              </a:solidFill>
              <a:latin typeface="Arial"/>
            </a:endParaRPr>
          </a:p>
        </p:txBody>
      </p:sp>
      <p:pic>
        <p:nvPicPr>
          <p:cNvPr id="951" name="" descr=""/>
          <p:cNvPicPr/>
          <p:nvPr/>
        </p:nvPicPr>
        <p:blipFill>
          <a:blip r:embed="rId1"/>
          <a:stretch/>
        </p:blipFill>
        <p:spPr>
          <a:xfrm>
            <a:off x="731520" y="2451960"/>
            <a:ext cx="9302400" cy="4311360"/>
          </a:xfrm>
          <a:prstGeom prst="rect">
            <a:avLst/>
          </a:prstGeom>
          <a:ln>
            <a:noFill/>
          </a:ln>
        </p:spPr>
      </p:pic>
      <p:sp>
        <p:nvSpPr>
          <p:cNvPr id="952" name="CustomShape 3"/>
          <p:cNvSpPr/>
          <p:nvPr/>
        </p:nvSpPr>
        <p:spPr>
          <a:xfrm>
            <a:off x="2198880" y="6822720"/>
            <a:ext cx="4747320" cy="8550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S-curves in three ways after calibration. </a:t>
            </a:r>
            <a:endParaRPr b="0" lang="en-US" sz="1800" spc="-1" strike="noStrike">
              <a:solidFill>
                <a:srgbClr val="000000"/>
              </a:solidFill>
              <a:latin typeface="Arial"/>
            </a:endParaRPr>
          </a:p>
        </p:txBody>
      </p:sp>
      <p:sp>
        <p:nvSpPr>
          <p:cNvPr id="953" name="CustomShape 4"/>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6EC6A04A-796F-41D0-BA2D-0AE20E78666B}"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954" name="CustomShape 5"/>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8DF5A6B5-71A8-48FE-A64A-5E32B383B426}"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5"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Temperature Tests</a:t>
            </a:r>
            <a:endParaRPr b="0" lang="en-US" sz="4400" spc="-1" strike="noStrike">
              <a:solidFill>
                <a:srgbClr val="000000"/>
              </a:solidFill>
              <a:latin typeface="Arial"/>
            </a:endParaRPr>
          </a:p>
        </p:txBody>
      </p:sp>
      <p:sp>
        <p:nvSpPr>
          <p:cNvPr id="956" name="CustomShape 2"/>
          <p:cNvSpPr/>
          <p:nvPr/>
        </p:nvSpPr>
        <p:spPr>
          <a:xfrm>
            <a:off x="3291840" y="5669280"/>
            <a:ext cx="6214680" cy="819720"/>
          </a:xfrm>
          <a:prstGeom prst="rect">
            <a:avLst/>
          </a:prstGeom>
          <a:noFill/>
          <a:ln>
            <a:noFill/>
          </a:ln>
        </p:spPr>
        <p:style>
          <a:lnRef idx="0"/>
          <a:fillRef idx="0"/>
          <a:effectRef idx="0"/>
          <a:fontRef idx="minor"/>
        </p:style>
        <p:txBody>
          <a:bodyPr lIns="0" rIns="0" tIns="0" bIns="0">
            <a:noAutofit/>
          </a:bodyPr>
          <a:p>
            <a:pPr marL="432000" indent="-320760">
              <a:lnSpc>
                <a:spcPct val="100000"/>
              </a:lnSpc>
              <a:spcAft>
                <a:spcPts val="1414"/>
              </a:spcAft>
              <a:buClr>
                <a:srgbClr val="ef2929"/>
              </a:buClr>
              <a:buSzPct val="45000"/>
              <a:buFont typeface="Wingdings" charset="2"/>
              <a:buChar char=""/>
            </a:pPr>
            <a:r>
              <a:rPr b="0" lang="en-US" sz="2400" spc="-1" strike="noStrike">
                <a:solidFill>
                  <a:srgbClr val="333333"/>
                </a:solidFill>
                <a:latin typeface="Noto Sans Regular"/>
                <a:ea typeface="DejaVu Sans"/>
              </a:rPr>
              <a:t>Temperature lows and stables during DAQ scans (ON during several days).</a:t>
            </a:r>
            <a:endParaRPr b="0" lang="en-US" sz="2400" spc="-1" strike="noStrike">
              <a:solidFill>
                <a:srgbClr val="000000"/>
              </a:solidFill>
              <a:latin typeface="Arial"/>
            </a:endParaRPr>
          </a:p>
          <a:p>
            <a:pPr marL="432000" indent="-320760">
              <a:lnSpc>
                <a:spcPct val="100000"/>
              </a:lnSpc>
              <a:spcAft>
                <a:spcPts val="1414"/>
              </a:spcAft>
              <a:buClr>
                <a:srgbClr val="ef2929"/>
              </a:buClr>
              <a:buSzPct val="45000"/>
              <a:buFont typeface="Wingdings" charset="2"/>
              <a:buChar char=""/>
            </a:pPr>
            <a:r>
              <a:rPr b="0" lang="en-US" sz="2400" spc="-1" strike="noStrike">
                <a:solidFill>
                  <a:srgbClr val="333333"/>
                </a:solidFill>
                <a:latin typeface="Noto Sans Regular"/>
                <a:ea typeface="DejaVu Sans"/>
              </a:rPr>
              <a:t>Effects within 1[udac] in VBN_adj(low current step) value scans.</a:t>
            </a:r>
            <a:endParaRPr b="0" lang="en-US" sz="2400" spc="-1" strike="noStrike">
              <a:solidFill>
                <a:srgbClr val="000000"/>
              </a:solidFill>
              <a:latin typeface="Arial"/>
            </a:endParaRPr>
          </a:p>
        </p:txBody>
      </p:sp>
      <p:pic>
        <p:nvPicPr>
          <p:cNvPr id="957" name="" descr=""/>
          <p:cNvPicPr/>
          <p:nvPr/>
        </p:nvPicPr>
        <p:blipFill>
          <a:blip r:embed="rId1"/>
          <a:stretch/>
        </p:blipFill>
        <p:spPr>
          <a:xfrm>
            <a:off x="3255120" y="1371600"/>
            <a:ext cx="5519880" cy="4020120"/>
          </a:xfrm>
          <a:prstGeom prst="rect">
            <a:avLst/>
          </a:prstGeom>
          <a:ln>
            <a:noFill/>
          </a:ln>
        </p:spPr>
      </p:pic>
      <p:pic>
        <p:nvPicPr>
          <p:cNvPr id="958" name="" descr=""/>
          <p:cNvPicPr/>
          <p:nvPr/>
        </p:nvPicPr>
        <p:blipFill>
          <a:blip r:embed="rId2"/>
          <a:stretch/>
        </p:blipFill>
        <p:spPr>
          <a:xfrm>
            <a:off x="257760" y="1463040"/>
            <a:ext cx="2731680" cy="1985040"/>
          </a:xfrm>
          <a:prstGeom prst="rect">
            <a:avLst/>
          </a:prstGeom>
          <a:ln>
            <a:noFill/>
          </a:ln>
        </p:spPr>
      </p:pic>
      <p:pic>
        <p:nvPicPr>
          <p:cNvPr id="959" name="" descr=""/>
          <p:cNvPicPr/>
          <p:nvPr/>
        </p:nvPicPr>
        <p:blipFill>
          <a:blip r:embed="rId3"/>
          <a:stretch/>
        </p:blipFill>
        <p:spPr>
          <a:xfrm>
            <a:off x="274320" y="3474720"/>
            <a:ext cx="2644200" cy="2008440"/>
          </a:xfrm>
          <a:prstGeom prst="rect">
            <a:avLst/>
          </a:prstGeom>
          <a:ln>
            <a:noFill/>
          </a:ln>
        </p:spPr>
      </p:pic>
      <p:pic>
        <p:nvPicPr>
          <p:cNvPr id="960" name="" descr=""/>
          <p:cNvPicPr/>
          <p:nvPr/>
        </p:nvPicPr>
        <p:blipFill>
          <a:blip r:embed="rId4"/>
          <a:stretch/>
        </p:blipFill>
        <p:spPr>
          <a:xfrm>
            <a:off x="274320" y="5486400"/>
            <a:ext cx="2739600" cy="1996560"/>
          </a:xfrm>
          <a:prstGeom prst="rect">
            <a:avLst/>
          </a:prstGeom>
          <a:ln>
            <a:noFill/>
          </a:ln>
        </p:spPr>
      </p:pic>
      <p:sp>
        <p:nvSpPr>
          <p:cNvPr id="961" name="CustomShape 3"/>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BBDC904B-95B0-4008-9D8B-4C977EA8386A}"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62" name="Image 2_3" descr=""/>
          <p:cNvPicPr/>
          <p:nvPr/>
        </p:nvPicPr>
        <p:blipFill>
          <a:blip r:embed="rId1"/>
          <a:stretch/>
        </p:blipFill>
        <p:spPr>
          <a:xfrm>
            <a:off x="668160" y="642600"/>
            <a:ext cx="8742240" cy="3396240"/>
          </a:xfrm>
          <a:prstGeom prst="rect">
            <a:avLst/>
          </a:prstGeom>
          <a:ln>
            <a:noFill/>
          </a:ln>
        </p:spPr>
      </p:pic>
      <p:pic>
        <p:nvPicPr>
          <p:cNvPr id="963" name="Image 3_2" descr=""/>
          <p:cNvPicPr/>
          <p:nvPr/>
        </p:nvPicPr>
        <p:blipFill>
          <a:blip r:embed="rId2"/>
          <a:stretch/>
        </p:blipFill>
        <p:spPr>
          <a:xfrm>
            <a:off x="1006200" y="4041000"/>
            <a:ext cx="7828920" cy="339624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CustomShape 1"/>
          <p:cNvSpPr/>
          <p:nvPr/>
        </p:nvSpPr>
        <p:spPr>
          <a:xfrm>
            <a:off x="719640" y="30060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PIC</a:t>
            </a:r>
            <a:r>
              <a:rPr b="0" lang="en-US" sz="3600" spc="-1" strike="noStrike">
                <a:solidFill>
                  <a:srgbClr val="333333"/>
                </a:solidFill>
                <a:latin typeface="Noto Sans Regular"/>
                <a:ea typeface="DejaVu Sans"/>
              </a:rPr>
              <a:t>osencod sub</a:t>
            </a:r>
            <a:r>
              <a:rPr b="1" lang="en-US" sz="3600" spc="-1" strike="noStrike">
                <a:solidFill>
                  <a:srgbClr val="333333"/>
                </a:solidFill>
                <a:latin typeface="Noto Sans Regular"/>
                <a:ea typeface="DejaVu Sans"/>
              </a:rPr>
              <a:t>MIC</a:t>
            </a:r>
            <a:r>
              <a:rPr b="0" lang="en-US" sz="3600" spc="-1" strike="noStrike">
                <a:solidFill>
                  <a:srgbClr val="333333"/>
                </a:solidFill>
                <a:latin typeface="Noto Sans Regular"/>
                <a:ea typeface="DejaVu Sans"/>
              </a:rPr>
              <a:t>ron </a:t>
            </a:r>
            <a:r>
              <a:rPr b="1" lang="en-US" sz="3600" spc="-1" strike="noStrike">
                <a:solidFill>
                  <a:srgbClr val="333333"/>
                </a:solidFill>
                <a:latin typeface="Noto Sans Regular"/>
                <a:ea typeface="DejaVu Sans"/>
              </a:rPr>
              <a:t>detector:  </a:t>
            </a:r>
            <a:endParaRPr b="0" lang="en-US" sz="3600" spc="-1" strike="noStrike">
              <a:solidFill>
                <a:srgbClr val="000000"/>
              </a:solidFill>
              <a:latin typeface="Arial"/>
            </a:endParaRPr>
          </a:p>
        </p:txBody>
      </p:sp>
      <p:sp>
        <p:nvSpPr>
          <p:cNvPr id="496" name="CustomShape 2"/>
          <p:cNvSpPr/>
          <p:nvPr/>
        </p:nvSpPr>
        <p:spPr>
          <a:xfrm>
            <a:off x="8742240" y="640080"/>
            <a:ext cx="1460880" cy="620280"/>
          </a:xfrm>
          <a:prstGeom prst="rect">
            <a:avLst/>
          </a:prstGeom>
          <a:noFill/>
          <a:ln>
            <a:noFill/>
          </a:ln>
        </p:spPr>
        <p:style>
          <a:lnRef idx="0"/>
          <a:fillRef idx="0"/>
          <a:effectRef idx="0"/>
          <a:fontRef idx="minor"/>
        </p:style>
      </p:sp>
      <p:sp>
        <p:nvSpPr>
          <p:cNvPr id="497" name="CustomShape 3"/>
          <p:cNvSpPr/>
          <p:nvPr/>
        </p:nvSpPr>
        <p:spPr>
          <a:xfrm>
            <a:off x="315360" y="1645920"/>
            <a:ext cx="3615120" cy="43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latin typeface="Noto Sans Regular"/>
                <a:ea typeface="DejaVu Sans"/>
              </a:rPr>
              <a:t>Imad’s presentation last year </a:t>
            </a:r>
            <a:endParaRPr b="0" lang="en-US" sz="1800" spc="-1" strike="noStrike">
              <a:solidFill>
                <a:srgbClr val="000000"/>
              </a:solidFill>
              <a:latin typeface="Arial"/>
            </a:endParaRPr>
          </a:p>
        </p:txBody>
      </p:sp>
      <p:sp>
        <p:nvSpPr>
          <p:cNvPr id="498" name="CustomShape 4"/>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39716E3B-109F-41E6-B25E-289C0A7101D9}"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pic>
        <p:nvPicPr>
          <p:cNvPr id="499" name="" descr=""/>
          <p:cNvPicPr/>
          <p:nvPr/>
        </p:nvPicPr>
        <p:blipFill>
          <a:blip r:embed="rId1">
            <a:alphaModFix amt="88000"/>
          </a:blip>
          <a:stretch/>
        </p:blipFill>
        <p:spPr>
          <a:xfrm>
            <a:off x="19800" y="1955880"/>
            <a:ext cx="6490800" cy="4821480"/>
          </a:xfrm>
          <a:prstGeom prst="rect">
            <a:avLst/>
          </a:prstGeom>
          <a:ln>
            <a:noFill/>
          </a:ln>
        </p:spPr>
      </p:pic>
      <p:sp>
        <p:nvSpPr>
          <p:cNvPr id="500" name="CustomShape 5"/>
          <p:cNvSpPr/>
          <p:nvPr/>
        </p:nvSpPr>
        <p:spPr>
          <a:xfrm>
            <a:off x="91440" y="1955880"/>
            <a:ext cx="6216480" cy="1891440"/>
          </a:xfrm>
          <a:prstGeom prst="rect">
            <a:avLst/>
          </a:prstGeom>
          <a:solidFill>
            <a:srgbClr val="ffffff">
              <a:alpha val="85000"/>
            </a:srgbClr>
          </a:solidFill>
          <a:ln>
            <a:noFill/>
          </a:ln>
        </p:spPr>
        <p:style>
          <a:lnRef idx="0"/>
          <a:fillRef idx="0"/>
          <a:effectRef idx="0"/>
          <a:fontRef idx="minor"/>
        </p:style>
      </p:sp>
      <p:sp>
        <p:nvSpPr>
          <p:cNvPr id="501" name="CustomShape 6"/>
          <p:cNvSpPr/>
          <p:nvPr/>
        </p:nvSpPr>
        <p:spPr>
          <a:xfrm>
            <a:off x="1737360" y="3840480"/>
            <a:ext cx="2741760" cy="419760"/>
          </a:xfrm>
          <a:prstGeom prst="rect">
            <a:avLst/>
          </a:prstGeom>
          <a:noFill/>
          <a:ln>
            <a:solidFill>
              <a:srgbClr val="000000"/>
            </a:solidFill>
          </a:ln>
        </p:spPr>
        <p:style>
          <a:lnRef idx="0"/>
          <a:fillRef idx="0"/>
          <a:effectRef idx="0"/>
          <a:fontRef idx="minor"/>
        </p:style>
      </p:sp>
      <p:sp>
        <p:nvSpPr>
          <p:cNvPr id="502" name="CustomShape 7"/>
          <p:cNvSpPr/>
          <p:nvPr/>
        </p:nvSpPr>
        <p:spPr>
          <a:xfrm>
            <a:off x="91440" y="5486400"/>
            <a:ext cx="6216480" cy="1160640"/>
          </a:xfrm>
          <a:prstGeom prst="rect">
            <a:avLst/>
          </a:prstGeom>
          <a:solidFill>
            <a:srgbClr val="ffffff">
              <a:alpha val="85000"/>
            </a:srgbClr>
          </a:solidFill>
          <a:ln>
            <a:noFill/>
          </a:ln>
        </p:spPr>
        <p:style>
          <a:lnRef idx="0"/>
          <a:fillRef idx="0"/>
          <a:effectRef idx="0"/>
          <a:fontRef idx="minor"/>
        </p:style>
      </p:sp>
      <p:sp>
        <p:nvSpPr>
          <p:cNvPr id="503" name="CustomShape 8"/>
          <p:cNvSpPr/>
          <p:nvPr/>
        </p:nvSpPr>
        <p:spPr>
          <a:xfrm>
            <a:off x="91440" y="3846960"/>
            <a:ext cx="1644480" cy="1638000"/>
          </a:xfrm>
          <a:prstGeom prst="rect">
            <a:avLst/>
          </a:prstGeom>
          <a:solidFill>
            <a:srgbClr val="ffffff">
              <a:alpha val="85000"/>
            </a:srgbClr>
          </a:solidFill>
          <a:ln>
            <a:noFill/>
          </a:ln>
        </p:spPr>
        <p:style>
          <a:lnRef idx="0"/>
          <a:fillRef idx="0"/>
          <a:effectRef idx="0"/>
          <a:fontRef idx="minor"/>
        </p:style>
      </p:sp>
      <p:sp>
        <p:nvSpPr>
          <p:cNvPr id="504" name="CustomShape 9"/>
          <p:cNvSpPr/>
          <p:nvPr/>
        </p:nvSpPr>
        <p:spPr>
          <a:xfrm>
            <a:off x="4480560" y="3846960"/>
            <a:ext cx="1827360" cy="1638000"/>
          </a:xfrm>
          <a:prstGeom prst="rect">
            <a:avLst/>
          </a:prstGeom>
          <a:solidFill>
            <a:srgbClr val="ffffff">
              <a:alpha val="85000"/>
            </a:srgbClr>
          </a:solidFill>
          <a:ln>
            <a:noFill/>
          </a:ln>
        </p:spPr>
        <p:style>
          <a:lnRef idx="0"/>
          <a:fillRef idx="0"/>
          <a:effectRef idx="0"/>
          <a:fontRef idx="minor"/>
        </p:style>
      </p:sp>
      <p:pic>
        <p:nvPicPr>
          <p:cNvPr id="505" name="Image 2_0" descr="Capture d’écran 2018-06-06 à 21.43.38.png"/>
          <p:cNvPicPr/>
          <p:nvPr/>
        </p:nvPicPr>
        <p:blipFill>
          <a:blip r:embed="rId2"/>
          <a:stretch/>
        </p:blipFill>
        <p:spPr>
          <a:xfrm>
            <a:off x="150480" y="1548360"/>
            <a:ext cx="4021920" cy="1742040"/>
          </a:xfrm>
          <a:prstGeom prst="rect">
            <a:avLst/>
          </a:prstGeom>
          <a:ln>
            <a:noFill/>
          </a:ln>
        </p:spPr>
      </p:pic>
      <p:grpSp>
        <p:nvGrpSpPr>
          <p:cNvPr id="506" name="Group 10"/>
          <p:cNvGrpSpPr/>
          <p:nvPr/>
        </p:nvGrpSpPr>
        <p:grpSpPr>
          <a:xfrm>
            <a:off x="163440" y="5669280"/>
            <a:ext cx="4662000" cy="1827360"/>
            <a:chOff x="163440" y="5669280"/>
            <a:chExt cx="4662000" cy="1827360"/>
          </a:xfrm>
        </p:grpSpPr>
        <p:pic>
          <p:nvPicPr>
            <p:cNvPr id="507" name="Image 37_0" descr=""/>
            <p:cNvPicPr/>
            <p:nvPr/>
          </p:nvPicPr>
          <p:blipFill>
            <a:blip r:embed="rId3"/>
            <a:stretch/>
          </p:blipFill>
          <p:spPr>
            <a:xfrm>
              <a:off x="2542680" y="5669280"/>
              <a:ext cx="2282760" cy="1827360"/>
            </a:xfrm>
            <a:prstGeom prst="rect">
              <a:avLst/>
            </a:prstGeom>
            <a:ln>
              <a:solidFill>
                <a:srgbClr val="3465a4"/>
              </a:solidFill>
            </a:ln>
          </p:spPr>
        </p:pic>
        <p:pic>
          <p:nvPicPr>
            <p:cNvPr id="508" name="Image 11_0" descr="Capture d’écran 2019-10-12 à 11.39.21.png"/>
            <p:cNvPicPr/>
            <p:nvPr/>
          </p:nvPicPr>
          <p:blipFill>
            <a:blip r:embed="rId4"/>
            <a:stretch/>
          </p:blipFill>
          <p:spPr>
            <a:xfrm>
              <a:off x="163440" y="5669280"/>
              <a:ext cx="2193480" cy="1827360"/>
            </a:xfrm>
            <a:prstGeom prst="rect">
              <a:avLst/>
            </a:prstGeom>
            <a:ln>
              <a:solidFill>
                <a:srgbClr val="3465a4"/>
              </a:solidFill>
            </a:ln>
          </p:spPr>
        </p:pic>
      </p:grpSp>
      <p:sp>
        <p:nvSpPr>
          <p:cNvPr id="509" name="CustomShape 11"/>
          <p:cNvSpPr/>
          <p:nvPr/>
        </p:nvSpPr>
        <p:spPr>
          <a:xfrm>
            <a:off x="1737360" y="4268160"/>
            <a:ext cx="2741760" cy="83520"/>
          </a:xfrm>
          <a:prstGeom prst="rect">
            <a:avLst/>
          </a:prstGeom>
          <a:solidFill>
            <a:srgbClr val="ffffff">
              <a:alpha val="65000"/>
            </a:srgbClr>
          </a:solidFill>
          <a:ln>
            <a:noFill/>
          </a:ln>
        </p:spPr>
        <p:style>
          <a:lnRef idx="0"/>
          <a:fillRef idx="0"/>
          <a:effectRef idx="0"/>
          <a:fontRef idx="minor"/>
        </p:style>
      </p:sp>
      <p:sp>
        <p:nvSpPr>
          <p:cNvPr id="510" name="CustomShape 12"/>
          <p:cNvSpPr/>
          <p:nvPr/>
        </p:nvSpPr>
        <p:spPr>
          <a:xfrm>
            <a:off x="1737360" y="4297680"/>
            <a:ext cx="2741760" cy="1187280"/>
          </a:xfrm>
          <a:prstGeom prst="rect">
            <a:avLst/>
          </a:prstGeom>
          <a:noFill/>
          <a:ln>
            <a:solidFill>
              <a:srgbClr val="000000"/>
            </a:solidFill>
          </a:ln>
        </p:spPr>
        <p:style>
          <a:lnRef idx="0"/>
          <a:fillRef idx="0"/>
          <a:effectRef idx="0"/>
          <a:fontRef idx="minor"/>
        </p:style>
      </p:sp>
      <p:sp>
        <p:nvSpPr>
          <p:cNvPr id="511" name="Line 13"/>
          <p:cNvSpPr/>
          <p:nvPr/>
        </p:nvSpPr>
        <p:spPr>
          <a:xfrm flipV="1">
            <a:off x="3200400" y="3291840"/>
            <a:ext cx="0" cy="548640"/>
          </a:xfrm>
          <a:prstGeom prst="line">
            <a:avLst/>
          </a:prstGeom>
          <a:ln w="29160">
            <a:solidFill>
              <a:srgbClr val="000000"/>
            </a:solidFill>
            <a:round/>
            <a:tailEnd len="med" type="triangle" w="med"/>
          </a:ln>
        </p:spPr>
        <p:style>
          <a:lnRef idx="0"/>
          <a:fillRef idx="0"/>
          <a:effectRef idx="0"/>
          <a:fontRef idx="minor"/>
        </p:style>
      </p:sp>
      <p:sp>
        <p:nvSpPr>
          <p:cNvPr id="512" name="Line 14"/>
          <p:cNvSpPr/>
          <p:nvPr/>
        </p:nvSpPr>
        <p:spPr>
          <a:xfrm flipH="1">
            <a:off x="1554480" y="4937760"/>
            <a:ext cx="731520" cy="731520"/>
          </a:xfrm>
          <a:prstGeom prst="line">
            <a:avLst/>
          </a:prstGeom>
          <a:ln w="29160">
            <a:solidFill>
              <a:srgbClr val="000000"/>
            </a:solidFill>
            <a:round/>
            <a:tailEnd len="med" type="triangle" w="med"/>
          </a:ln>
        </p:spPr>
        <p:style>
          <a:lnRef idx="0"/>
          <a:fillRef idx="0"/>
          <a:effectRef idx="0"/>
          <a:fontRef idx="minor"/>
        </p:style>
      </p:sp>
      <p:sp>
        <p:nvSpPr>
          <p:cNvPr id="513" name="Line 15"/>
          <p:cNvSpPr/>
          <p:nvPr/>
        </p:nvSpPr>
        <p:spPr>
          <a:xfrm>
            <a:off x="3383280" y="5486400"/>
            <a:ext cx="274320" cy="182880"/>
          </a:xfrm>
          <a:prstGeom prst="line">
            <a:avLst/>
          </a:prstGeom>
          <a:ln w="29160">
            <a:solidFill>
              <a:srgbClr val="000000"/>
            </a:solidFill>
            <a:round/>
            <a:tailEnd len="med" type="triangle" w="med"/>
          </a:ln>
        </p:spPr>
        <p:style>
          <a:lnRef idx="0"/>
          <a:fillRef idx="0"/>
          <a:effectRef idx="0"/>
          <a:fontRef idx="minor"/>
        </p:style>
      </p:sp>
      <p:sp>
        <p:nvSpPr>
          <p:cNvPr id="514" name="CustomShape 16"/>
          <p:cNvSpPr/>
          <p:nvPr/>
        </p:nvSpPr>
        <p:spPr>
          <a:xfrm>
            <a:off x="4137840" y="1469520"/>
            <a:ext cx="5521680" cy="1818360"/>
          </a:xfrm>
          <a:prstGeom prst="rect">
            <a:avLst/>
          </a:prstGeom>
          <a:solidFill>
            <a:srgbClr val="ffffff"/>
          </a:solidFill>
          <a:ln>
            <a:noFill/>
          </a:ln>
        </p:spPr>
        <p:style>
          <a:lnRef idx="0"/>
          <a:fillRef idx="0"/>
          <a:effectRef idx="0"/>
          <a:fontRef idx="minor"/>
        </p:style>
      </p:sp>
      <p:sp>
        <p:nvSpPr>
          <p:cNvPr id="515" name="CustomShape 17"/>
          <p:cNvSpPr/>
          <p:nvPr/>
        </p:nvSpPr>
        <p:spPr>
          <a:xfrm>
            <a:off x="4282200" y="2233440"/>
            <a:ext cx="5154120" cy="10630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1600" spc="-1" strike="noStrike">
                <a:solidFill>
                  <a:srgbClr val="c9211e"/>
                </a:solidFill>
                <a:latin typeface="Trebuchet MS"/>
                <a:ea typeface="DejaVu Sans"/>
              </a:rPr>
              <a:t>L/D</a:t>
            </a:r>
            <a:r>
              <a:rPr b="0" lang="en-GB" sz="1600" spc="-1" strike="noStrike">
                <a:solidFill>
                  <a:srgbClr val="c9211e"/>
                </a:solidFill>
                <a:latin typeface="Trebuchet MS"/>
                <a:ea typeface="DejaVu Sans"/>
              </a:rPr>
              <a:t> = 40-200</a:t>
            </a:r>
            <a:endParaRPr b="0" lang="en-US" sz="1600" spc="-1" strike="noStrike">
              <a:solidFill>
                <a:srgbClr val="000000"/>
              </a:solidFill>
              <a:latin typeface="Arial"/>
            </a:endParaRPr>
          </a:p>
          <a:p>
            <a:pPr>
              <a:lnSpc>
                <a:spcPct val="100000"/>
              </a:lnSpc>
            </a:pPr>
            <a:r>
              <a:rPr b="1" lang="en-GB" sz="1600" spc="-1" strike="noStrike">
                <a:solidFill>
                  <a:srgbClr val="c9211e"/>
                </a:solidFill>
                <a:latin typeface="Trebuchet MS"/>
                <a:ea typeface="DejaVu Sans"/>
              </a:rPr>
              <a:t>L</a:t>
            </a:r>
            <a:r>
              <a:rPr b="0" lang="en-GB" sz="1600" spc="-1" strike="noStrike">
                <a:solidFill>
                  <a:srgbClr val="c9211e"/>
                </a:solidFill>
                <a:latin typeface="Trebuchet MS"/>
                <a:ea typeface="DejaVu Sans"/>
              </a:rPr>
              <a:t> is the plate thickness and </a:t>
            </a:r>
            <a:r>
              <a:rPr b="1" lang="en-GB" sz="1600" spc="-1" strike="noStrike">
                <a:solidFill>
                  <a:srgbClr val="c9211e"/>
                </a:solidFill>
                <a:latin typeface="Trebuchet MS"/>
                <a:ea typeface="DejaVu Sans"/>
              </a:rPr>
              <a:t>D</a:t>
            </a:r>
            <a:r>
              <a:rPr b="0" lang="en-GB" sz="1600" spc="-1" strike="noStrike">
                <a:solidFill>
                  <a:srgbClr val="c9211e"/>
                </a:solidFill>
                <a:latin typeface="Trebuchet MS"/>
                <a:ea typeface="DejaVu Sans"/>
              </a:rPr>
              <a:t> the tube diameter</a:t>
            </a:r>
            <a:endParaRPr b="0" lang="en-US" sz="1600" spc="-1" strike="noStrike">
              <a:solidFill>
                <a:srgbClr val="000000"/>
              </a:solidFill>
              <a:latin typeface="Arial"/>
            </a:endParaRPr>
          </a:p>
          <a:p>
            <a:pPr>
              <a:lnSpc>
                <a:spcPct val="100000"/>
              </a:lnSpc>
            </a:pPr>
            <a:r>
              <a:rPr b="1" lang="en-GB" sz="1600" spc="-1" strike="noStrike">
                <a:solidFill>
                  <a:srgbClr val="c9211e"/>
                </a:solidFill>
                <a:latin typeface="Trebuchet MS"/>
                <a:ea typeface="DejaVu Sans"/>
              </a:rPr>
              <a:t>D</a:t>
            </a:r>
            <a:r>
              <a:rPr b="0" lang="en-GB" sz="1600" spc="-1" strike="noStrike">
                <a:solidFill>
                  <a:srgbClr val="c9211e"/>
                </a:solidFill>
                <a:latin typeface="Trebuchet MS"/>
                <a:ea typeface="DejaVu Sans"/>
              </a:rPr>
              <a:t>=3-25 µm</a:t>
            </a:r>
            <a:endParaRPr b="0" lang="en-US" sz="1600" spc="-1" strike="noStrike">
              <a:solidFill>
                <a:srgbClr val="000000"/>
              </a:solidFill>
              <a:latin typeface="Arial"/>
            </a:endParaRPr>
          </a:p>
          <a:p>
            <a:pPr>
              <a:lnSpc>
                <a:spcPct val="100000"/>
              </a:lnSpc>
            </a:pPr>
            <a:r>
              <a:rPr b="1" lang="en-GB" sz="1600" spc="-1" strike="noStrike">
                <a:solidFill>
                  <a:srgbClr val="c9211e"/>
                </a:solidFill>
                <a:latin typeface="Trebuchet MS"/>
                <a:ea typeface="DejaVu Sans"/>
              </a:rPr>
              <a:t>Gain/MCP</a:t>
            </a:r>
            <a:r>
              <a:rPr b="0" lang="en-GB" sz="1600" spc="-1" strike="noStrike">
                <a:solidFill>
                  <a:srgbClr val="c9211e"/>
                </a:solidFill>
                <a:latin typeface="Trebuchet MS"/>
                <a:ea typeface="DejaVu Sans"/>
              </a:rPr>
              <a:t> ≂ 10000</a:t>
            </a:r>
            <a:endParaRPr b="0" lang="en-US" sz="1600" spc="-1" strike="noStrike">
              <a:solidFill>
                <a:srgbClr val="000000"/>
              </a:solidFill>
              <a:latin typeface="Arial"/>
            </a:endParaRPr>
          </a:p>
        </p:txBody>
      </p:sp>
      <p:sp>
        <p:nvSpPr>
          <p:cNvPr id="516" name="CustomShape 18"/>
          <p:cNvSpPr/>
          <p:nvPr/>
        </p:nvSpPr>
        <p:spPr>
          <a:xfrm>
            <a:off x="4291920" y="1388880"/>
            <a:ext cx="5667840" cy="826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600" spc="-1" strike="noStrike">
                <a:solidFill>
                  <a:srgbClr val="c9211e"/>
                </a:solidFill>
                <a:latin typeface="Trebuchet MS"/>
                <a:ea typeface="DejaVu Sans"/>
              </a:rPr>
              <a:t>it allows the detection of charged particles but also </a:t>
            </a:r>
            <a:br/>
            <a:r>
              <a:rPr b="0" lang="en-GB" sz="1600" spc="-1" strike="noStrike">
                <a:solidFill>
                  <a:srgbClr val="c9211e"/>
                </a:solidFill>
                <a:latin typeface="Trebuchet MS"/>
                <a:ea typeface="DejaVu Sans"/>
              </a:rPr>
              <a:t>neutral ones such as </a:t>
            </a:r>
            <a:r>
              <a:rPr b="0" lang="en-GB" sz="2000" spc="-1" strike="noStrike">
                <a:solidFill>
                  <a:srgbClr val="c9211e"/>
                </a:solidFill>
                <a:latin typeface="Nimbus Roman"/>
                <a:ea typeface="Nimbus Roman"/>
              </a:rPr>
              <a:t>γ</a:t>
            </a:r>
            <a:r>
              <a:rPr b="0" lang="en-GB" sz="1600" spc="-1" strike="noStrike">
                <a:solidFill>
                  <a:srgbClr val="c9211e"/>
                </a:solidFill>
                <a:latin typeface="Trebuchet MS"/>
                <a:ea typeface="Nimbus Roman"/>
              </a:rPr>
              <a:t> and neutrons when equipped </a:t>
            </a:r>
            <a:br/>
            <a:r>
              <a:rPr b="0" lang="en-GB" sz="1600" spc="-1" strike="noStrike">
                <a:solidFill>
                  <a:srgbClr val="c9211e"/>
                </a:solidFill>
                <a:latin typeface="Trebuchet MS"/>
                <a:ea typeface="Nimbus Roman"/>
              </a:rPr>
              <a:t>with appropriate converters (</a:t>
            </a:r>
            <a:r>
              <a:rPr b="0" lang="en-GB" sz="1600" spc="-1" strike="noStrike" u="sng">
                <a:solidFill>
                  <a:srgbClr val="c9211e"/>
                </a:solidFill>
                <a:uFillTx/>
                <a:latin typeface="Trebuchet MS"/>
                <a:ea typeface="Nimbus Roman"/>
              </a:rPr>
              <a:t>photocathode</a:t>
            </a:r>
            <a:r>
              <a:rPr b="0" lang="en-GB" sz="1600" spc="-1" strike="noStrike">
                <a:solidFill>
                  <a:srgbClr val="c9211e"/>
                </a:solidFill>
                <a:latin typeface="Trebuchet MS"/>
                <a:ea typeface="Nimbus Roman"/>
              </a:rPr>
              <a:t>) </a:t>
            </a:r>
            <a:endParaRPr b="0" lang="en-US" sz="1600" spc="-1" strike="noStrike">
              <a:solidFill>
                <a:srgbClr val="000000"/>
              </a:solidFill>
              <a:latin typeface="Arial"/>
            </a:endParaRPr>
          </a:p>
        </p:txBody>
      </p:sp>
      <p:sp>
        <p:nvSpPr>
          <p:cNvPr id="517" name="CustomShape 19"/>
          <p:cNvSpPr/>
          <p:nvPr/>
        </p:nvSpPr>
        <p:spPr>
          <a:xfrm>
            <a:off x="91440" y="1388880"/>
            <a:ext cx="9782640" cy="1907280"/>
          </a:xfrm>
          <a:prstGeom prst="rect">
            <a:avLst/>
          </a:prstGeom>
          <a:noFill/>
          <a:ln w="12600">
            <a:solidFill>
              <a:srgbClr val="000000"/>
            </a:solidFill>
            <a:round/>
          </a:ln>
        </p:spPr>
        <p:style>
          <a:lnRef idx="0"/>
          <a:fillRef idx="0"/>
          <a:effectRef idx="0"/>
          <a:fontRef idx="minor"/>
        </p:style>
      </p:sp>
      <p:sp>
        <p:nvSpPr>
          <p:cNvPr id="518" name="CustomShape 20"/>
          <p:cNvSpPr/>
          <p:nvPr/>
        </p:nvSpPr>
        <p:spPr>
          <a:xfrm>
            <a:off x="5065200" y="4206240"/>
            <a:ext cx="4753440" cy="2431440"/>
          </a:xfrm>
          <a:prstGeom prst="rect">
            <a:avLst/>
          </a:prstGeom>
          <a:solidFill>
            <a:srgbClr val="ffffff"/>
          </a:solidFill>
          <a:ln>
            <a:noFill/>
          </a:ln>
        </p:spPr>
        <p:style>
          <a:lnRef idx="0"/>
          <a:fillRef idx="0"/>
          <a:effectRef idx="0"/>
          <a:fontRef idx="minor"/>
        </p:style>
      </p:sp>
      <p:sp>
        <p:nvSpPr>
          <p:cNvPr id="519" name="CustomShape 21"/>
          <p:cNvSpPr/>
          <p:nvPr/>
        </p:nvSpPr>
        <p:spPr>
          <a:xfrm>
            <a:off x="5099760" y="4663440"/>
            <a:ext cx="4682880" cy="619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c9211e"/>
                </a:solidFill>
                <a:latin typeface="Trebuchet MS"/>
                <a:ea typeface="DejaVu Sans"/>
              </a:rPr>
              <a:t>8-point PCB for the time measurement.</a:t>
            </a:r>
            <a:endParaRPr b="0" lang="en-US" sz="1800" spc="-1" strike="noStrike">
              <a:solidFill>
                <a:srgbClr val="000000"/>
              </a:solidFill>
              <a:latin typeface="Arial"/>
            </a:endParaRPr>
          </a:p>
          <a:p>
            <a:pPr>
              <a:lnSpc>
                <a:spcPct val="100000"/>
              </a:lnSpc>
            </a:pPr>
            <a:r>
              <a:rPr b="0" lang="en-US" sz="1800" spc="-1" strike="noStrike">
                <a:solidFill>
                  <a:srgbClr val="c9211e"/>
                </a:solidFill>
                <a:latin typeface="Trebuchet MS"/>
                <a:ea typeface="DejaVu Sans"/>
              </a:rPr>
              <a:t>PCB to be in contact with the grid</a:t>
            </a:r>
            <a:endParaRPr b="0" lang="en-US" sz="1800" spc="-1" strike="noStrike">
              <a:solidFill>
                <a:srgbClr val="000000"/>
              </a:solidFill>
              <a:latin typeface="Arial"/>
            </a:endParaRPr>
          </a:p>
        </p:txBody>
      </p:sp>
      <p:sp>
        <p:nvSpPr>
          <p:cNvPr id="520" name="Line 22"/>
          <p:cNvSpPr/>
          <p:nvPr/>
        </p:nvSpPr>
        <p:spPr>
          <a:xfrm>
            <a:off x="4473360" y="4930560"/>
            <a:ext cx="555840" cy="7200"/>
          </a:xfrm>
          <a:prstGeom prst="line">
            <a:avLst/>
          </a:prstGeom>
          <a:ln w="29160">
            <a:solidFill>
              <a:srgbClr val="000000"/>
            </a:solidFill>
            <a:round/>
            <a:tailEnd len="med" type="triangle" w="med"/>
          </a:ln>
        </p:spPr>
        <p:style>
          <a:lnRef idx="0"/>
          <a:fillRef idx="0"/>
          <a:effectRef idx="0"/>
          <a:fontRef idx="minor"/>
        </p:style>
      </p:sp>
      <p:sp>
        <p:nvSpPr>
          <p:cNvPr id="521" name="CustomShape 23"/>
          <p:cNvSpPr/>
          <p:nvPr/>
        </p:nvSpPr>
        <p:spPr>
          <a:xfrm>
            <a:off x="5029200" y="4206240"/>
            <a:ext cx="4844880" cy="2467440"/>
          </a:xfrm>
          <a:prstGeom prst="rect">
            <a:avLst/>
          </a:prstGeom>
          <a:noFill/>
          <a:ln w="12600">
            <a:solidFill>
              <a:srgbClr val="000000"/>
            </a:solidFill>
            <a:round/>
          </a:ln>
        </p:spPr>
        <p:style>
          <a:lnRef idx="0"/>
          <a:fillRef idx="0"/>
          <a:effectRef idx="0"/>
          <a:fontRef idx="minor"/>
        </p:style>
      </p:sp>
      <p:sp>
        <p:nvSpPr>
          <p:cNvPr id="522" name="CustomShape 24"/>
          <p:cNvSpPr/>
          <p:nvPr/>
        </p:nvSpPr>
        <p:spPr>
          <a:xfrm>
            <a:off x="5133600" y="5577840"/>
            <a:ext cx="4844880" cy="619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c9211e"/>
                </a:solidFill>
                <a:latin typeface="Trebuchet MS"/>
                <a:ea typeface="DejaVu Sans"/>
              </a:rPr>
              <a:t>SAMPIC: WTDC ASIC allowing to reach ~3 ps</a:t>
            </a:r>
            <a:r>
              <a:rPr b="0" lang="en-US" sz="1800" spc="-1" strike="noStrike">
                <a:solidFill>
                  <a:srgbClr val="ffffff"/>
                </a:solidFill>
                <a:latin typeface="Trebuchet MS"/>
                <a:ea typeface="DejaVu Sans"/>
              </a:rPr>
              <a:t> </a:t>
            </a:r>
            <a:r>
              <a:rPr b="0" lang="en-US" sz="1800" spc="-1" strike="noStrike">
                <a:solidFill>
                  <a:srgbClr val="c9211e"/>
                </a:solidFill>
                <a:latin typeface="Trebuchet MS"/>
                <a:ea typeface="DejaVu Sans"/>
              </a:rPr>
              <a:t>time resolution</a:t>
            </a:r>
            <a:endParaRPr b="0" lang="en-US" sz="1800" spc="-1" strike="noStrike">
              <a:solidFill>
                <a:srgbClr val="000000"/>
              </a:solidFill>
              <a:latin typeface="Arial"/>
            </a:endParaRPr>
          </a:p>
        </p:txBody>
      </p:sp>
      <p:sp>
        <p:nvSpPr>
          <p:cNvPr id="523" name="CustomShape 25"/>
          <p:cNvSpPr/>
          <p:nvPr/>
        </p:nvSpPr>
        <p:spPr>
          <a:xfrm>
            <a:off x="2377440" y="1260720"/>
            <a:ext cx="1197360" cy="354240"/>
          </a:xfrm>
          <a:prstGeom prst="rect">
            <a:avLst/>
          </a:prstGeom>
          <a:solidFill>
            <a:srgbClr val="ffff00"/>
          </a:solidFill>
          <a:ln>
            <a:solidFill>
              <a:srgbClr val="000000"/>
            </a:solidFill>
          </a:ln>
        </p:spPr>
        <p:style>
          <a:lnRef idx="0"/>
          <a:fillRef idx="0"/>
          <a:effectRef idx="0"/>
          <a:fontRef idx="minor"/>
        </p:style>
        <p:txBody>
          <a:bodyPr lIns="90000" rIns="90000" tIns="45000" bIns="45000">
            <a:noAutofit/>
          </a:bodyPr>
          <a:p>
            <a:pPr algn="ctr">
              <a:lnSpc>
                <a:spcPct val="100000"/>
              </a:lnSpc>
            </a:pPr>
            <a:r>
              <a:rPr b="0" lang="en-US" sz="1800" spc="-1" strike="noStrike">
                <a:solidFill>
                  <a:srgbClr val="333333"/>
                </a:solidFill>
                <a:highlight>
                  <a:srgbClr val="ffff00"/>
                </a:highlight>
                <a:latin typeface="Noto Sans Regular"/>
                <a:ea typeface="DejaVu Sans"/>
              </a:rPr>
              <a:t>    </a:t>
            </a:r>
            <a:r>
              <a:rPr b="0" lang="en-US" sz="1800" spc="-1" strike="noStrike">
                <a:solidFill>
                  <a:srgbClr val="333333"/>
                </a:solidFill>
                <a:highlight>
                  <a:srgbClr val="ffff00"/>
                </a:highlight>
                <a:latin typeface="Noto Sans Regular"/>
                <a:ea typeface="DejaVu Sans"/>
              </a:rPr>
              <a:t>MCP    </a:t>
            </a:r>
            <a:endParaRPr b="0" lang="en-US" sz="1800" spc="-1" strike="noStrike">
              <a:solidFill>
                <a:srgbClr val="000000"/>
              </a:solidFill>
              <a:latin typeface="Arial"/>
            </a:endParaRPr>
          </a:p>
        </p:txBody>
      </p:sp>
      <p:sp>
        <p:nvSpPr>
          <p:cNvPr id="524" name="CustomShape 26"/>
          <p:cNvSpPr/>
          <p:nvPr/>
        </p:nvSpPr>
        <p:spPr>
          <a:xfrm>
            <a:off x="6164640" y="4033440"/>
            <a:ext cx="2650320" cy="354240"/>
          </a:xfrm>
          <a:prstGeom prst="rect">
            <a:avLst/>
          </a:prstGeom>
          <a:solidFill>
            <a:srgbClr val="e8f2a1"/>
          </a:solidFill>
          <a:ln>
            <a:solidFill>
              <a:srgbClr val="000000"/>
            </a:solidFill>
          </a:ln>
        </p:spPr>
        <p:style>
          <a:lnRef idx="0"/>
          <a:fillRef idx="0"/>
          <a:effectRef idx="0"/>
          <a:fontRef idx="minor"/>
        </p:style>
        <p:txBody>
          <a:bodyPr lIns="90000" rIns="90000" tIns="45000" bIns="45000">
            <a:noAutofit/>
          </a:bodyPr>
          <a:p>
            <a:pPr algn="ctr">
              <a:lnSpc>
                <a:spcPct val="100000"/>
              </a:lnSpc>
            </a:pPr>
            <a:r>
              <a:rPr b="0" lang="en-US" sz="1800" spc="-1" strike="noStrike">
                <a:solidFill>
                  <a:srgbClr val="333333"/>
                </a:solidFill>
                <a:latin typeface="Noto Sans Regular"/>
                <a:ea typeface="DejaVu Sans"/>
              </a:rPr>
              <a:t>    </a:t>
            </a:r>
            <a:r>
              <a:rPr b="0" lang="en-US" sz="1800" spc="-1" strike="noStrike">
                <a:solidFill>
                  <a:srgbClr val="333333"/>
                </a:solidFill>
                <a:latin typeface="Noto Sans Regular"/>
                <a:ea typeface="DejaVu Sans"/>
              </a:rPr>
              <a:t>TIME+</a:t>
            </a:r>
            <a:r>
              <a:rPr b="0" lang="en-US" sz="1400" spc="-1" strike="noStrike">
                <a:solidFill>
                  <a:srgbClr val="333333"/>
                </a:solidFill>
                <a:latin typeface="Noto Sans Regular"/>
                <a:ea typeface="DejaVu Sans"/>
              </a:rPr>
              <a:t>position</a:t>
            </a:r>
            <a:r>
              <a:rPr b="0" lang="en-US" sz="1800" spc="-1" strike="noStrike">
                <a:solidFill>
                  <a:srgbClr val="333333"/>
                </a:solidFill>
                <a:latin typeface="Noto Sans Regular"/>
                <a:ea typeface="DejaVu Sans"/>
              </a:rPr>
              <a:t>   </a:t>
            </a:r>
            <a:endParaRPr b="0" lang="en-US" sz="1800" spc="-1" strike="noStrike">
              <a:solidFill>
                <a:srgbClr val="000000"/>
              </a:solidFill>
              <a:latin typeface="Arial"/>
            </a:endParaRPr>
          </a:p>
        </p:txBody>
      </p:sp>
      <p:sp>
        <p:nvSpPr>
          <p:cNvPr id="525" name="Line 27"/>
          <p:cNvSpPr/>
          <p:nvPr/>
        </p:nvSpPr>
        <p:spPr>
          <a:xfrm>
            <a:off x="4682160" y="7021080"/>
            <a:ext cx="555840" cy="7200"/>
          </a:xfrm>
          <a:prstGeom prst="line">
            <a:avLst/>
          </a:prstGeom>
          <a:ln w="29160">
            <a:solidFill>
              <a:srgbClr val="000000"/>
            </a:solidFill>
            <a:round/>
            <a:tailEnd len="med" type="triangle" w="med"/>
          </a:ln>
        </p:spPr>
        <p:style>
          <a:lnRef idx="0"/>
          <a:fillRef idx="0"/>
          <a:effectRef idx="0"/>
          <a:fontRef idx="minor"/>
        </p:style>
      </p:sp>
      <p:sp>
        <p:nvSpPr>
          <p:cNvPr id="526" name="CustomShape 28"/>
          <p:cNvSpPr/>
          <p:nvPr/>
        </p:nvSpPr>
        <p:spPr>
          <a:xfrm>
            <a:off x="5303520" y="6869160"/>
            <a:ext cx="4388760" cy="537120"/>
          </a:xfrm>
          <a:prstGeom prst="rect">
            <a:avLst/>
          </a:prstGeom>
          <a:solidFill>
            <a:srgbClr val="e8f2a1"/>
          </a:solidFill>
          <a:ln>
            <a:solidFill>
              <a:srgbClr val="000000"/>
            </a:solidFill>
          </a:ln>
        </p:spPr>
        <p:style>
          <a:lnRef idx="0"/>
          <a:fillRef idx="0"/>
          <a:effectRef idx="0"/>
          <a:fontRef idx="minor"/>
        </p:style>
        <p:txBody>
          <a:bodyPr lIns="90000" rIns="90000" tIns="45000" bIns="45000">
            <a:noAutofit/>
          </a:bodyPr>
          <a:p>
            <a:pPr algn="ctr">
              <a:lnSpc>
                <a:spcPct val="100000"/>
              </a:lnSpc>
            </a:pPr>
            <a:r>
              <a:rPr b="0" lang="en-US" sz="1600" spc="-1" strike="noStrike">
                <a:solidFill>
                  <a:srgbClr val="333333"/>
                </a:solidFill>
                <a:latin typeface="Noto Sans Regular"/>
                <a:ea typeface="DejaVu Sans"/>
              </a:rPr>
              <a:t>A modified version is used: mezzanine development for time and spatial syncro. </a:t>
            </a:r>
            <a:endParaRPr b="0" lang="en-US"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4" name="CustomShape 1"/>
          <p:cNvSpPr/>
          <p:nvPr/>
        </p:nvSpPr>
        <p:spPr>
          <a:xfrm>
            <a:off x="720000" y="30096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Test Bench</a:t>
            </a:r>
            <a:endParaRPr b="0" lang="en-US" sz="4400" spc="-1" strike="noStrike">
              <a:solidFill>
                <a:srgbClr val="000000"/>
              </a:solidFill>
              <a:latin typeface="Arial"/>
            </a:endParaRPr>
          </a:p>
        </p:txBody>
      </p:sp>
      <p:sp>
        <p:nvSpPr>
          <p:cNvPr id="965" name="CustomShape 2"/>
          <p:cNvSpPr/>
          <p:nvPr/>
        </p:nvSpPr>
        <p:spPr>
          <a:xfrm>
            <a:off x="3648960" y="1103040"/>
            <a:ext cx="6768000" cy="2088000"/>
          </a:xfrm>
          <a:prstGeom prst="rect">
            <a:avLst/>
          </a:prstGeom>
          <a:noFill/>
          <a:ln>
            <a:noFill/>
          </a:ln>
        </p:spPr>
        <p:style>
          <a:lnRef idx="0"/>
          <a:fillRef idx="0"/>
          <a:effectRef idx="0"/>
          <a:fontRef idx="minor"/>
        </p:style>
        <p:txBody>
          <a:bodyPr lIns="0" rIns="0" tIns="0" bIns="0">
            <a:noAutofit/>
          </a:bodyPr>
          <a:p>
            <a:pPr marL="432000" indent="-320760">
              <a:lnSpc>
                <a:spcPct val="100000"/>
              </a:lnSpc>
              <a:spcAft>
                <a:spcPts val="1414"/>
              </a:spcAft>
              <a:buClr>
                <a:srgbClr val="ef2929"/>
              </a:buClr>
              <a:buSzPct val="45000"/>
              <a:buFont typeface="Wingdings" charset="2"/>
              <a:buChar char=""/>
            </a:pPr>
            <a:r>
              <a:rPr b="0" lang="en-US" sz="2000" spc="-1" strike="noStrike" u="sng">
                <a:solidFill>
                  <a:srgbClr val="333333"/>
                </a:solidFill>
                <a:uFillTx/>
                <a:latin typeface="Noto Sans Regular"/>
                <a:ea typeface="DejaVu Sans"/>
              </a:rPr>
              <a:t>Test bench HW developed by IPHC</a:t>
            </a:r>
            <a:br/>
            <a:r>
              <a:rPr b="0" lang="en-US" sz="2000" spc="-1" strike="noStrike">
                <a:solidFill>
                  <a:srgbClr val="333333"/>
                </a:solidFill>
                <a:latin typeface="Noto Sans Regular"/>
                <a:ea typeface="DejaVu Sans"/>
              </a:rPr>
              <a:t>- New design for sensor board &amp; Arduino shield</a:t>
            </a:r>
            <a:br/>
            <a:r>
              <a:rPr b="0" lang="en-US" sz="2000" spc="-1" strike="noStrike">
                <a:solidFill>
                  <a:srgbClr val="333333"/>
                </a:solidFill>
                <a:latin typeface="Noto Sans Regular"/>
                <a:ea typeface="DejaVu Sans"/>
              </a:rPr>
              <a:t>- Most of the test bench </a:t>
            </a:r>
            <a:r>
              <a:rPr b="1" lang="en-US" sz="2000" spc="-1" strike="noStrike">
                <a:solidFill>
                  <a:srgbClr val="333333"/>
                </a:solidFill>
                <a:latin typeface="Noto Sans Regular"/>
                <a:ea typeface="DejaVu Sans"/>
              </a:rPr>
              <a:t>HW reused</a:t>
            </a:r>
            <a:r>
              <a:rPr b="0" lang="en-US" sz="2000" spc="-1" strike="noStrike">
                <a:solidFill>
                  <a:srgbClr val="333333"/>
                </a:solidFill>
                <a:latin typeface="Noto Sans Regular"/>
                <a:ea typeface="DejaVu Sans"/>
              </a:rPr>
              <a:t> from a </a:t>
            </a:r>
            <a:br/>
            <a:r>
              <a:rPr b="0" lang="en-US" sz="2000" spc="-1" strike="noStrike">
                <a:solidFill>
                  <a:srgbClr val="333333"/>
                </a:solidFill>
                <a:latin typeface="Noto Sans Regular"/>
                <a:ea typeface="DejaVu Sans"/>
              </a:rPr>
              <a:t>  previous project</a:t>
            </a:r>
            <a:br/>
            <a:r>
              <a:rPr b="0" lang="en-US" sz="2000" spc="-1" strike="noStrike">
                <a:solidFill>
                  <a:srgbClr val="333333"/>
                </a:solidFill>
                <a:latin typeface="Noto Sans Regular"/>
                <a:ea typeface="DejaVu Sans"/>
              </a:rPr>
              <a:t>- I2C: Arduino DUE board</a:t>
            </a:r>
            <a:br/>
            <a:r>
              <a:rPr b="0" lang="en-US" sz="2000" spc="-1" strike="noStrike">
                <a:solidFill>
                  <a:srgbClr val="333333"/>
                </a:solidFill>
                <a:latin typeface="Noto Sans Regular"/>
                <a:ea typeface="DejaVu Sans"/>
              </a:rPr>
              <a:t>- DAQ: NI PXI6562 board 16 I/O up to 200 MHz</a:t>
            </a:r>
            <a:endParaRPr b="0" lang="en-US" sz="2000" spc="-1" strike="noStrike">
              <a:solidFill>
                <a:srgbClr val="000000"/>
              </a:solidFill>
              <a:latin typeface="Arial"/>
            </a:endParaRPr>
          </a:p>
        </p:txBody>
      </p:sp>
      <p:pic>
        <p:nvPicPr>
          <p:cNvPr id="966" name="Image 50_1" descr=""/>
          <p:cNvPicPr/>
          <p:nvPr/>
        </p:nvPicPr>
        <p:blipFill>
          <a:blip r:embed="rId1"/>
          <a:stretch/>
        </p:blipFill>
        <p:spPr>
          <a:xfrm>
            <a:off x="0" y="1314720"/>
            <a:ext cx="3726000" cy="1826640"/>
          </a:xfrm>
          <a:prstGeom prst="rect">
            <a:avLst/>
          </a:prstGeom>
          <a:ln>
            <a:noFill/>
          </a:ln>
        </p:spPr>
      </p:pic>
      <p:pic>
        <p:nvPicPr>
          <p:cNvPr id="967" name="" descr=""/>
          <p:cNvPicPr/>
          <p:nvPr/>
        </p:nvPicPr>
        <p:blipFill>
          <a:blip r:embed="rId2"/>
          <a:stretch/>
        </p:blipFill>
        <p:spPr>
          <a:xfrm>
            <a:off x="1005840" y="3907080"/>
            <a:ext cx="7184160" cy="3224520"/>
          </a:xfrm>
          <a:prstGeom prst="rect">
            <a:avLst/>
          </a:prstGeom>
          <a:ln w="18360">
            <a:solidFill>
              <a:srgbClr val="000000">
                <a:alpha val="95000"/>
              </a:srgbClr>
            </a:solidFill>
            <a:round/>
          </a:ln>
        </p:spPr>
      </p:pic>
      <p:sp>
        <p:nvSpPr>
          <p:cNvPr id="968" name="CustomShape 3"/>
          <p:cNvSpPr/>
          <p:nvPr/>
        </p:nvSpPr>
        <p:spPr>
          <a:xfrm>
            <a:off x="283680" y="3353040"/>
            <a:ext cx="5190480" cy="6793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2000" spc="-1" strike="noStrike">
                <a:solidFill>
                  <a:srgbClr val="333333"/>
                </a:solidFill>
                <a:latin typeface="Noto Sans Regular"/>
                <a:ea typeface="DejaVu Sans"/>
              </a:rPr>
              <a:t> </a:t>
            </a:r>
            <a:r>
              <a:rPr b="0" lang="en-US" sz="2000" spc="-1" strike="noStrike">
                <a:solidFill>
                  <a:srgbClr val="333333"/>
                </a:solidFill>
                <a:latin typeface="Noto Sans Regular"/>
                <a:ea typeface="DejaVu Sans"/>
              </a:rPr>
              <a:t>PICMIC DAQ Sequence Schematic:</a:t>
            </a:r>
            <a:endParaRPr b="0" lang="en-US" sz="2000" spc="-1" strike="noStrike">
              <a:solidFill>
                <a:srgbClr val="000000"/>
              </a:solidFill>
              <a:latin typeface="Arial"/>
            </a:endParaRPr>
          </a:p>
        </p:txBody>
      </p:sp>
      <p:sp>
        <p:nvSpPr>
          <p:cNvPr id="969" name="CustomShape 4"/>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228875A5-46A0-4F5B-9BE7-F2C2015E07B4}"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7" name="CustomShape 1"/>
          <p:cNvSpPr/>
          <p:nvPr/>
        </p:nvSpPr>
        <p:spPr>
          <a:xfrm>
            <a:off x="719640" y="30060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PIC</a:t>
            </a:r>
            <a:r>
              <a:rPr b="0" lang="en-US" sz="3600" spc="-1" strike="noStrike">
                <a:solidFill>
                  <a:srgbClr val="333333"/>
                </a:solidFill>
                <a:latin typeface="Noto Sans Regular"/>
                <a:ea typeface="DejaVu Sans"/>
              </a:rPr>
              <a:t>osencod sub</a:t>
            </a:r>
            <a:r>
              <a:rPr b="1" lang="en-US" sz="3600" spc="-1" strike="noStrike">
                <a:solidFill>
                  <a:srgbClr val="333333"/>
                </a:solidFill>
                <a:latin typeface="Noto Sans Regular"/>
                <a:ea typeface="DejaVu Sans"/>
              </a:rPr>
              <a:t>MIC</a:t>
            </a:r>
            <a:r>
              <a:rPr b="0" lang="en-US" sz="3600" spc="-1" strike="noStrike">
                <a:solidFill>
                  <a:srgbClr val="333333"/>
                </a:solidFill>
                <a:latin typeface="Noto Sans Regular"/>
                <a:ea typeface="DejaVu Sans"/>
              </a:rPr>
              <a:t>ron </a:t>
            </a:r>
            <a:r>
              <a:rPr b="1" lang="en-US" sz="3600" spc="-1" strike="noStrike">
                <a:solidFill>
                  <a:srgbClr val="333333"/>
                </a:solidFill>
                <a:latin typeface="Noto Sans Regular"/>
                <a:ea typeface="DejaVu Sans"/>
              </a:rPr>
              <a:t>detector:  </a:t>
            </a:r>
            <a:endParaRPr b="0" lang="en-US" sz="3600" spc="-1" strike="noStrike">
              <a:solidFill>
                <a:srgbClr val="000000"/>
              </a:solidFill>
              <a:latin typeface="Arial"/>
            </a:endParaRPr>
          </a:p>
        </p:txBody>
      </p:sp>
      <p:sp>
        <p:nvSpPr>
          <p:cNvPr id="528" name="CustomShape 2"/>
          <p:cNvSpPr/>
          <p:nvPr/>
        </p:nvSpPr>
        <p:spPr>
          <a:xfrm>
            <a:off x="8742240" y="640080"/>
            <a:ext cx="1460880" cy="620280"/>
          </a:xfrm>
          <a:prstGeom prst="rect">
            <a:avLst/>
          </a:prstGeom>
          <a:noFill/>
          <a:ln>
            <a:noFill/>
          </a:ln>
        </p:spPr>
        <p:style>
          <a:lnRef idx="0"/>
          <a:fillRef idx="0"/>
          <a:effectRef idx="0"/>
          <a:fontRef idx="minor"/>
        </p:style>
      </p:sp>
      <p:sp>
        <p:nvSpPr>
          <p:cNvPr id="529" name="CustomShape 3"/>
          <p:cNvSpPr/>
          <p:nvPr/>
        </p:nvSpPr>
        <p:spPr>
          <a:xfrm>
            <a:off x="3806640" y="2005920"/>
            <a:ext cx="1972080" cy="61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 </a:t>
            </a:r>
            <a:endParaRPr b="0" lang="en-US" sz="1800" spc="-1" strike="noStrike">
              <a:solidFill>
                <a:srgbClr val="000000"/>
              </a:solidFill>
              <a:latin typeface="Arial"/>
            </a:endParaRPr>
          </a:p>
        </p:txBody>
      </p:sp>
      <p:sp>
        <p:nvSpPr>
          <p:cNvPr id="530" name="CustomShape 4"/>
          <p:cNvSpPr/>
          <p:nvPr/>
        </p:nvSpPr>
        <p:spPr>
          <a:xfrm>
            <a:off x="315360" y="1861920"/>
            <a:ext cx="3615120" cy="43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latin typeface="Noto Sans Regular"/>
                <a:ea typeface="DejaVu Sans"/>
              </a:rPr>
              <a:t> </a:t>
            </a:r>
            <a:endParaRPr b="0" lang="en-US" sz="1800" spc="-1" strike="noStrike">
              <a:solidFill>
                <a:srgbClr val="000000"/>
              </a:solidFill>
              <a:latin typeface="Arial"/>
            </a:endParaRPr>
          </a:p>
        </p:txBody>
      </p:sp>
      <p:sp>
        <p:nvSpPr>
          <p:cNvPr id="531" name="CustomShape 5"/>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7022D839-2C8B-4152-9A36-27C4B0AA6441}"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
        <p:nvSpPr>
          <p:cNvPr id="532" name="CustomShape 6"/>
          <p:cNvSpPr/>
          <p:nvPr/>
        </p:nvSpPr>
        <p:spPr>
          <a:xfrm>
            <a:off x="91440" y="1955880"/>
            <a:ext cx="6216480" cy="3510000"/>
          </a:xfrm>
          <a:prstGeom prst="rect">
            <a:avLst/>
          </a:prstGeom>
          <a:solidFill>
            <a:srgbClr val="ffffff">
              <a:alpha val="90000"/>
            </a:srgbClr>
          </a:solidFill>
          <a:ln>
            <a:noFill/>
          </a:ln>
        </p:spPr>
        <p:style>
          <a:lnRef idx="0"/>
          <a:fillRef idx="0"/>
          <a:effectRef idx="0"/>
          <a:fontRef idx="minor"/>
        </p:style>
      </p:sp>
      <p:pic>
        <p:nvPicPr>
          <p:cNvPr id="533" name="Image 3_1" descr=""/>
          <p:cNvPicPr/>
          <p:nvPr/>
        </p:nvPicPr>
        <p:blipFill>
          <a:blip r:embed="rId1"/>
          <a:stretch/>
        </p:blipFill>
        <p:spPr>
          <a:xfrm>
            <a:off x="5212080" y="1227960"/>
            <a:ext cx="4290480" cy="2010240"/>
          </a:xfrm>
          <a:prstGeom prst="rect">
            <a:avLst/>
          </a:prstGeom>
          <a:ln>
            <a:noFill/>
          </a:ln>
        </p:spPr>
      </p:pic>
      <p:pic>
        <p:nvPicPr>
          <p:cNvPr id="534" name="Image 22_0" descr=""/>
          <p:cNvPicPr/>
          <p:nvPr/>
        </p:nvPicPr>
        <p:blipFill>
          <a:blip r:embed="rId2"/>
          <a:srcRect l="0" t="0" r="77190" b="0"/>
          <a:stretch/>
        </p:blipFill>
        <p:spPr>
          <a:xfrm>
            <a:off x="22320" y="2352960"/>
            <a:ext cx="3489840" cy="937440"/>
          </a:xfrm>
          <a:prstGeom prst="rect">
            <a:avLst/>
          </a:prstGeom>
          <a:ln>
            <a:noFill/>
          </a:ln>
        </p:spPr>
      </p:pic>
      <p:pic>
        <p:nvPicPr>
          <p:cNvPr id="535" name="Image 6_0" descr=""/>
          <p:cNvPicPr/>
          <p:nvPr/>
        </p:nvPicPr>
        <p:blipFill>
          <a:blip r:embed="rId3"/>
          <a:srcRect l="3632" t="0" r="0" b="0"/>
          <a:stretch/>
        </p:blipFill>
        <p:spPr>
          <a:xfrm>
            <a:off x="166320" y="1208160"/>
            <a:ext cx="2392560" cy="1145160"/>
          </a:xfrm>
          <a:prstGeom prst="rect">
            <a:avLst/>
          </a:prstGeom>
          <a:ln>
            <a:noFill/>
          </a:ln>
        </p:spPr>
      </p:pic>
      <p:pic>
        <p:nvPicPr>
          <p:cNvPr id="536" name="" descr=""/>
          <p:cNvPicPr/>
          <p:nvPr/>
        </p:nvPicPr>
        <p:blipFill>
          <a:blip r:embed="rId4"/>
          <a:stretch/>
        </p:blipFill>
        <p:spPr>
          <a:xfrm>
            <a:off x="3189960" y="1355040"/>
            <a:ext cx="1263960" cy="929520"/>
          </a:xfrm>
          <a:prstGeom prst="rect">
            <a:avLst/>
          </a:prstGeom>
          <a:ln>
            <a:noFill/>
          </a:ln>
        </p:spPr>
      </p:pic>
      <p:sp>
        <p:nvSpPr>
          <p:cNvPr id="537" name="CustomShape 7"/>
          <p:cNvSpPr/>
          <p:nvPr/>
        </p:nvSpPr>
        <p:spPr>
          <a:xfrm>
            <a:off x="-36000" y="3269880"/>
            <a:ext cx="10406160" cy="1027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600" spc="-1" strike="noStrike" u="sng">
                <a:solidFill>
                  <a:srgbClr val="000000"/>
                </a:solidFill>
                <a:uFillTx/>
                <a:latin typeface="Trebuche"/>
                <a:ea typeface="DejaVu Sans"/>
              </a:rPr>
              <a:t>6 metal layer technology:</a:t>
            </a:r>
            <a:endParaRPr b="0" lang="en-US" sz="1600" spc="-1" strike="noStrike">
              <a:solidFill>
                <a:srgbClr val="000000"/>
              </a:solidFill>
              <a:latin typeface="Arial"/>
            </a:endParaRPr>
          </a:p>
          <a:p>
            <a:pPr marL="216000" indent="-214560">
              <a:lnSpc>
                <a:spcPct val="100000"/>
              </a:lnSpc>
              <a:buClr>
                <a:srgbClr val="000000"/>
              </a:buClr>
              <a:buSzPct val="45000"/>
              <a:buFont typeface="Wingdings" charset="2"/>
              <a:buChar char=""/>
            </a:pPr>
            <a:r>
              <a:rPr b="0" lang="en-US" sz="1600" spc="-1" strike="noStrike">
                <a:solidFill>
                  <a:srgbClr val="000000"/>
                </a:solidFill>
                <a:latin typeface="Trebuche"/>
                <a:ea typeface="Noto Sans CJK SC"/>
              </a:rPr>
              <a:t>3xdirectionsx852 hexagon(</a:t>
            </a:r>
            <a:r>
              <a:rPr b="1" lang="en-US" sz="1600" spc="-1" strike="noStrike">
                <a:solidFill>
                  <a:srgbClr val="000000"/>
                </a:solidFill>
                <a:latin typeface="Trebuche"/>
                <a:ea typeface="Noto Sans CJK SC"/>
              </a:rPr>
              <a:t>5</a:t>
            </a:r>
            <a:r>
              <a:rPr b="1" lang="en-US" sz="1600" spc="-1" strike="noStrike">
                <a:solidFill>
                  <a:srgbClr val="000000"/>
                </a:solidFill>
                <a:latin typeface="DejaVu Serif"/>
                <a:ea typeface="DejaVu Serif"/>
              </a:rPr>
              <a:t>μ</a:t>
            </a:r>
            <a:r>
              <a:rPr b="1" lang="en-US" sz="1600" spc="-1" strike="noStrike">
                <a:solidFill>
                  <a:srgbClr val="000000"/>
                </a:solidFill>
                <a:latin typeface="Trebuche"/>
                <a:ea typeface="Noto Sans CJK SC"/>
              </a:rPr>
              <a:t>m</a:t>
            </a:r>
            <a:r>
              <a:rPr b="0" lang="en-US" sz="1600" spc="-1" strike="noStrike">
                <a:solidFill>
                  <a:srgbClr val="000000"/>
                </a:solidFill>
                <a:latin typeface="Trebuche"/>
                <a:ea typeface="Noto Sans CJK SC"/>
              </a:rPr>
              <a:t>)-strip-lines,</a:t>
            </a:r>
            <a:r>
              <a:rPr b="0" lang="en-US" sz="1600" spc="-1" strike="noStrike">
                <a:solidFill>
                  <a:srgbClr val="c9211e"/>
                </a:solidFill>
                <a:latin typeface="Trebuche"/>
                <a:ea typeface="Noto Sans CJK SC"/>
              </a:rPr>
              <a:t> </a:t>
            </a:r>
            <a:r>
              <a:rPr b="0" lang="en-US" sz="1600" spc="-1" strike="noStrike">
                <a:solidFill>
                  <a:srgbClr val="000000"/>
                </a:solidFill>
                <a:latin typeface="Trebuche"/>
                <a:ea typeface="Noto Sans CJK SC"/>
              </a:rPr>
              <a:t>in</a:t>
            </a:r>
            <a:r>
              <a:rPr b="0" lang="en-US" sz="1600" spc="-1" strike="noStrike">
                <a:solidFill>
                  <a:srgbClr val="c9211e"/>
                </a:solidFill>
                <a:latin typeface="Trebuche"/>
                <a:ea typeface="Noto Sans CJK SC"/>
              </a:rPr>
              <a:t> </a:t>
            </a:r>
            <a:r>
              <a:rPr b="0" lang="en-US" sz="1600" spc="-1" strike="noStrike">
                <a:solidFill>
                  <a:srgbClr val="acb20c"/>
                </a:solidFill>
                <a:latin typeface="Trebuche"/>
                <a:ea typeface="Noto Sans CJK SC"/>
              </a:rPr>
              <a:t>TOP</a:t>
            </a:r>
            <a:r>
              <a:rPr b="0" lang="en-US" sz="1600" spc="-1" strike="noStrike">
                <a:solidFill>
                  <a:srgbClr val="c9211e"/>
                </a:solidFill>
                <a:latin typeface="Trebuche"/>
                <a:ea typeface="Noto Sans CJK SC"/>
              </a:rPr>
              <a:t> </a:t>
            </a:r>
            <a:r>
              <a:rPr b="0" lang="en-US" sz="1600" spc="-1" strike="noStrike">
                <a:solidFill>
                  <a:srgbClr val="000000"/>
                </a:solidFill>
                <a:latin typeface="Trebuche"/>
                <a:ea typeface="Noto Sans CJK SC"/>
              </a:rPr>
              <a:t>metal interconnector Metal-</a:t>
            </a:r>
            <a:r>
              <a:rPr b="0" lang="en-US" sz="1600" spc="-1" strike="noStrike">
                <a:solidFill>
                  <a:srgbClr val="a1467e"/>
                </a:solidFill>
                <a:latin typeface="Trebuche"/>
                <a:ea typeface="Noto Sans CJK SC"/>
              </a:rPr>
              <a:t>5</a:t>
            </a:r>
            <a:r>
              <a:rPr b="0" lang="en-US" sz="1600" spc="-1" strike="noStrike">
                <a:solidFill>
                  <a:srgbClr val="000000"/>
                </a:solidFill>
                <a:latin typeface="Trebuche"/>
                <a:ea typeface="Noto Sans CJK SC"/>
              </a:rPr>
              <a:t>-</a:t>
            </a:r>
            <a:r>
              <a:rPr b="0" lang="en-US" sz="1600" spc="-1" strike="noStrike">
                <a:solidFill>
                  <a:srgbClr val="acb20c"/>
                </a:solidFill>
                <a:latin typeface="Trebuche"/>
                <a:ea typeface="Noto Sans CJK SC"/>
              </a:rPr>
              <a:t>4</a:t>
            </a:r>
            <a:r>
              <a:rPr b="0" lang="en-US" sz="1600" spc="-1" strike="noStrike">
                <a:solidFill>
                  <a:srgbClr val="000000"/>
                </a:solidFill>
                <a:latin typeface="Trebuche"/>
                <a:ea typeface="Noto Sans CJK SC"/>
              </a:rPr>
              <a:t>-</a:t>
            </a:r>
            <a:r>
              <a:rPr b="0" lang="en-US" sz="1600" spc="-1" strike="noStrike">
                <a:solidFill>
                  <a:srgbClr val="ec9ba4"/>
                </a:solidFill>
                <a:latin typeface="Trebuche"/>
                <a:ea typeface="Noto Sans CJK SC"/>
              </a:rPr>
              <a:t>3</a:t>
            </a:r>
            <a:endParaRPr b="0" lang="en-US" sz="1600" spc="-1" strike="noStrike">
              <a:solidFill>
                <a:srgbClr val="000000"/>
              </a:solidFill>
              <a:latin typeface="Arial"/>
            </a:endParaRPr>
          </a:p>
          <a:p>
            <a:pPr marL="216000" indent="-214560">
              <a:lnSpc>
                <a:spcPct val="100000"/>
              </a:lnSpc>
              <a:buClr>
                <a:srgbClr val="000000"/>
              </a:buClr>
              <a:buSzPct val="45000"/>
              <a:buFont typeface="Wingdings" charset="2"/>
              <a:buChar char=""/>
            </a:pPr>
            <a:r>
              <a:rPr b="0" lang="en-US" sz="1600" spc="-1" strike="noStrike">
                <a:solidFill>
                  <a:srgbClr val="000000"/>
                </a:solidFill>
                <a:latin typeface="Trebuche"/>
                <a:ea typeface="Noto Sans CJK SC"/>
              </a:rPr>
              <a:t>[53,128] matrix of Analog+Digital comparator readout in</a:t>
            </a:r>
            <a:r>
              <a:rPr b="0" lang="en-US" sz="1600" spc="-1" strike="noStrike">
                <a:solidFill>
                  <a:srgbClr val="c9211e"/>
                </a:solidFill>
                <a:latin typeface="Trebuche"/>
                <a:ea typeface="Noto Sans CJK SC"/>
              </a:rPr>
              <a:t> </a:t>
            </a:r>
            <a:r>
              <a:rPr b="0" lang="en-US" sz="1600" spc="-1" strike="noStrike">
                <a:solidFill>
                  <a:srgbClr val="81d41a"/>
                </a:solidFill>
                <a:latin typeface="Trebuche"/>
                <a:ea typeface="Noto Sans CJK SC"/>
              </a:rPr>
              <a:t>M2</a:t>
            </a:r>
            <a:r>
              <a:rPr b="0" lang="en-US" sz="1600" spc="-1" strike="noStrike">
                <a:solidFill>
                  <a:srgbClr val="c9211e"/>
                </a:solidFill>
                <a:latin typeface="Trebuche"/>
                <a:ea typeface="Noto Sans CJK SC"/>
              </a:rPr>
              <a:t> </a:t>
            </a:r>
            <a:r>
              <a:rPr b="0" lang="en-US" sz="1600" spc="-1" strike="noStrike">
                <a:solidFill>
                  <a:srgbClr val="000000"/>
                </a:solidFill>
                <a:latin typeface="Trebuche"/>
                <a:ea typeface="Noto Sans CJK SC"/>
              </a:rPr>
              <a:t>&amp;</a:t>
            </a:r>
            <a:r>
              <a:rPr b="0" lang="en-US" sz="1600" spc="-1" strike="noStrike">
                <a:solidFill>
                  <a:srgbClr val="c9211e"/>
                </a:solidFill>
                <a:latin typeface="Trebuche"/>
                <a:ea typeface="Noto Sans CJK SC"/>
              </a:rPr>
              <a:t> </a:t>
            </a:r>
            <a:r>
              <a:rPr b="0" lang="en-US" sz="1600" spc="-1" strike="noStrike">
                <a:solidFill>
                  <a:srgbClr val="5983b0"/>
                </a:solidFill>
                <a:latin typeface="Trebuche"/>
                <a:ea typeface="Noto Sans CJK SC"/>
              </a:rPr>
              <a:t>M1</a:t>
            </a:r>
            <a:r>
              <a:rPr b="0" lang="en-US" sz="1600" spc="-1" strike="noStrike">
                <a:solidFill>
                  <a:srgbClr val="000000"/>
                </a:solidFill>
                <a:latin typeface="Trebuche"/>
                <a:ea typeface="Noto Sans CJK SC"/>
              </a:rPr>
              <a:t>, each line gets a comparator.</a:t>
            </a:r>
            <a:endParaRPr b="0" lang="en-US" sz="1600" spc="-1" strike="noStrike">
              <a:solidFill>
                <a:srgbClr val="000000"/>
              </a:solidFill>
              <a:latin typeface="Arial"/>
            </a:endParaRPr>
          </a:p>
        </p:txBody>
      </p:sp>
      <p:sp>
        <p:nvSpPr>
          <p:cNvPr id="538" name="CustomShape 8"/>
          <p:cNvSpPr/>
          <p:nvPr/>
        </p:nvSpPr>
        <p:spPr>
          <a:xfrm rot="1500000">
            <a:off x="7487640" y="506520"/>
            <a:ext cx="2650320" cy="354240"/>
          </a:xfrm>
          <a:prstGeom prst="rect">
            <a:avLst/>
          </a:prstGeom>
          <a:solidFill>
            <a:srgbClr val="ffd428"/>
          </a:solidFill>
          <a:ln>
            <a:solidFill>
              <a:srgbClr val="000000"/>
            </a:solidFill>
          </a:ln>
        </p:spPr>
        <p:style>
          <a:lnRef idx="0"/>
          <a:fillRef idx="0"/>
          <a:effectRef idx="0"/>
          <a:fontRef idx="minor"/>
        </p:style>
        <p:txBody>
          <a:bodyPr lIns="90000" rIns="90000" tIns="45000" bIns="45000">
            <a:noAutofit/>
          </a:bodyPr>
          <a:p>
            <a:pPr algn="ctr">
              <a:lnSpc>
                <a:spcPct val="100000"/>
              </a:lnSpc>
            </a:pPr>
            <a:r>
              <a:rPr b="0" lang="en-US" sz="1800" spc="-1" strike="noStrike">
                <a:solidFill>
                  <a:srgbClr val="333333"/>
                </a:solidFill>
                <a:latin typeface="Noto Sans Regular"/>
                <a:ea typeface="DejaVu Sans"/>
              </a:rPr>
              <a:t>   </a:t>
            </a:r>
            <a:r>
              <a:rPr b="1" lang="en-US" sz="1800" spc="-1" strike="noStrike">
                <a:solidFill>
                  <a:srgbClr val="c9211e"/>
                </a:solidFill>
                <a:latin typeface="Noto Sans Regular"/>
                <a:ea typeface="DejaVu Sans"/>
              </a:rPr>
              <a:t> </a:t>
            </a:r>
            <a:r>
              <a:rPr b="1" lang="en-US" sz="1800" spc="-1" strike="noStrike">
                <a:solidFill>
                  <a:srgbClr val="c9211e"/>
                </a:solidFill>
                <a:latin typeface="Noto Sans Regular"/>
                <a:ea typeface="DejaVu Sans"/>
              </a:rPr>
              <a:t>POSITION+</a:t>
            </a:r>
            <a:r>
              <a:rPr b="1" lang="en-US" sz="1400" spc="-1" strike="noStrike">
                <a:solidFill>
                  <a:srgbClr val="c9211e"/>
                </a:solidFill>
                <a:latin typeface="Noto Sans Regular"/>
                <a:ea typeface="DejaVu Sans"/>
              </a:rPr>
              <a:t>time</a:t>
            </a:r>
            <a:r>
              <a:rPr b="0" lang="en-US" sz="1800" spc="-1" strike="noStrike">
                <a:solidFill>
                  <a:srgbClr val="333333"/>
                </a:solidFill>
                <a:latin typeface="Noto Sans Regular"/>
                <a:ea typeface="DejaVu Sans"/>
              </a:rPr>
              <a:t>   </a:t>
            </a:r>
            <a:endParaRPr b="0" lang="en-US" sz="1800" spc="-1" strike="noStrike">
              <a:solidFill>
                <a:srgbClr val="000000"/>
              </a:solidFill>
              <a:latin typeface="Arial"/>
            </a:endParaRPr>
          </a:p>
        </p:txBody>
      </p:sp>
      <p:pic>
        <p:nvPicPr>
          <p:cNvPr id="539" name="" descr=""/>
          <p:cNvPicPr/>
          <p:nvPr/>
        </p:nvPicPr>
        <p:blipFill>
          <a:blip r:embed="rId5"/>
          <a:srcRect l="0" t="0" r="2980" b="0"/>
          <a:stretch/>
        </p:blipFill>
        <p:spPr>
          <a:xfrm>
            <a:off x="151920" y="6165360"/>
            <a:ext cx="2977920" cy="1369800"/>
          </a:xfrm>
          <a:prstGeom prst="rect">
            <a:avLst/>
          </a:prstGeom>
          <a:ln>
            <a:noFill/>
          </a:ln>
        </p:spPr>
      </p:pic>
      <p:pic>
        <p:nvPicPr>
          <p:cNvPr id="540" name="Image 54" descr=""/>
          <p:cNvPicPr/>
          <p:nvPr/>
        </p:nvPicPr>
        <p:blipFill>
          <a:blip r:embed="rId6"/>
          <a:stretch/>
        </p:blipFill>
        <p:spPr>
          <a:xfrm>
            <a:off x="72000" y="4531320"/>
            <a:ext cx="3953520" cy="1508040"/>
          </a:xfrm>
          <a:prstGeom prst="rect">
            <a:avLst/>
          </a:prstGeom>
          <a:ln>
            <a:solidFill>
              <a:srgbClr val="3465a4"/>
            </a:solidFill>
          </a:ln>
        </p:spPr>
      </p:pic>
      <p:sp>
        <p:nvSpPr>
          <p:cNvPr id="541" name="CustomShape 9"/>
          <p:cNvSpPr/>
          <p:nvPr/>
        </p:nvSpPr>
        <p:spPr>
          <a:xfrm>
            <a:off x="72000" y="6076800"/>
            <a:ext cx="3949920" cy="1455840"/>
          </a:xfrm>
          <a:prstGeom prst="rect">
            <a:avLst/>
          </a:prstGeom>
          <a:noFill/>
          <a:ln>
            <a:solidFill>
              <a:srgbClr val="3465a4"/>
            </a:solidFill>
          </a:ln>
        </p:spPr>
        <p:style>
          <a:lnRef idx="0"/>
          <a:fillRef idx="0"/>
          <a:effectRef idx="0"/>
          <a:fontRef idx="minor"/>
        </p:style>
      </p:sp>
      <p:sp>
        <p:nvSpPr>
          <p:cNvPr id="542" name="CustomShape 10"/>
          <p:cNvSpPr/>
          <p:nvPr/>
        </p:nvSpPr>
        <p:spPr>
          <a:xfrm>
            <a:off x="79920" y="4373280"/>
            <a:ext cx="1398240" cy="267480"/>
          </a:xfrm>
          <a:prstGeom prst="rect">
            <a:avLst/>
          </a:prstGeom>
          <a:solidFill>
            <a:srgbClr val="ffffff"/>
          </a:solidFill>
          <a:ln>
            <a:solidFill>
              <a:srgbClr val="3465a4"/>
            </a:solidFill>
          </a:ln>
        </p:spPr>
        <p:style>
          <a:lnRef idx="0"/>
          <a:fillRef idx="0"/>
          <a:effectRef idx="0"/>
          <a:fontRef idx="minor"/>
        </p:style>
        <p:txBody>
          <a:bodyPr lIns="90000" rIns="90000" tIns="45000" bIns="45000">
            <a:noAutofit/>
          </a:bodyPr>
          <a:p>
            <a:pPr algn="ctr">
              <a:lnSpc>
                <a:spcPct val="100000"/>
              </a:lnSpc>
            </a:pPr>
            <a:r>
              <a:rPr b="0" lang="en-US" sz="1200" spc="-1" strike="noStrike">
                <a:solidFill>
                  <a:srgbClr val="000000"/>
                </a:solidFill>
                <a:latin typeface="Trebuche"/>
                <a:ea typeface="DejaVu Sans"/>
              </a:rPr>
              <a:t>Analog readout</a:t>
            </a:r>
            <a:endParaRPr b="0" lang="en-US" sz="1200" spc="-1" strike="noStrike">
              <a:solidFill>
                <a:srgbClr val="000000"/>
              </a:solidFill>
              <a:latin typeface="Arial"/>
            </a:endParaRPr>
          </a:p>
        </p:txBody>
      </p:sp>
      <p:sp>
        <p:nvSpPr>
          <p:cNvPr id="543" name="CustomShape 11"/>
          <p:cNvSpPr/>
          <p:nvPr/>
        </p:nvSpPr>
        <p:spPr>
          <a:xfrm>
            <a:off x="2623680" y="6076800"/>
            <a:ext cx="1398240" cy="267480"/>
          </a:xfrm>
          <a:prstGeom prst="rect">
            <a:avLst/>
          </a:prstGeom>
          <a:solidFill>
            <a:srgbClr val="ffffff"/>
          </a:solidFill>
          <a:ln>
            <a:solidFill>
              <a:srgbClr val="3465a4"/>
            </a:solidFill>
          </a:ln>
        </p:spPr>
        <p:style>
          <a:lnRef idx="0"/>
          <a:fillRef idx="0"/>
          <a:effectRef idx="0"/>
          <a:fontRef idx="minor"/>
        </p:style>
        <p:txBody>
          <a:bodyPr lIns="90000" rIns="90000" tIns="45000" bIns="45000">
            <a:noAutofit/>
          </a:bodyPr>
          <a:p>
            <a:pPr algn="ctr">
              <a:lnSpc>
                <a:spcPct val="100000"/>
              </a:lnSpc>
            </a:pPr>
            <a:r>
              <a:rPr b="0" lang="en-US" sz="1200" spc="-1" strike="noStrike">
                <a:solidFill>
                  <a:srgbClr val="000000"/>
                </a:solidFill>
                <a:latin typeface="Trebuche"/>
                <a:ea typeface="DejaVu Sans"/>
              </a:rPr>
              <a:t>Digital readout</a:t>
            </a:r>
            <a:endParaRPr b="0" lang="en-US" sz="1200" spc="-1" strike="noStrike">
              <a:solidFill>
                <a:srgbClr val="000000"/>
              </a:solidFill>
              <a:latin typeface="Arial"/>
            </a:endParaRPr>
          </a:p>
        </p:txBody>
      </p:sp>
      <p:sp>
        <p:nvSpPr>
          <p:cNvPr id="544" name="CustomShape 12"/>
          <p:cNvSpPr/>
          <p:nvPr/>
        </p:nvSpPr>
        <p:spPr>
          <a:xfrm>
            <a:off x="3967920" y="4083120"/>
            <a:ext cx="6147360" cy="1306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600" spc="-1" strike="noStrike" u="sng">
                <a:solidFill>
                  <a:srgbClr val="000000"/>
                </a:solidFill>
                <a:uFillTx/>
                <a:latin typeface="Trebuche"/>
                <a:ea typeface="Arial"/>
              </a:rPr>
              <a:t>Very front-end:</a:t>
            </a:r>
            <a:endParaRPr b="0" lang="en-US" sz="1600" spc="-1" strike="noStrike">
              <a:solidFill>
                <a:srgbClr val="000000"/>
              </a:solidFill>
              <a:latin typeface="Arial"/>
            </a:endParaRPr>
          </a:p>
          <a:p>
            <a:pPr marL="216000" indent="-214560">
              <a:lnSpc>
                <a:spcPct val="100000"/>
              </a:lnSpc>
              <a:buClr>
                <a:srgbClr val="ffffff"/>
              </a:buClr>
              <a:buFont typeface="Wingdings" charset="2"/>
              <a:buChar char=""/>
            </a:pPr>
            <a:r>
              <a:rPr b="0" lang="en-US" sz="1600" spc="-1" strike="noStrike">
                <a:solidFill>
                  <a:srgbClr val="000000"/>
                </a:solidFill>
                <a:latin typeface="Trebuche"/>
                <a:ea typeface="Arial"/>
              </a:rPr>
              <a:t>- Current mirror + current comparator</a:t>
            </a:r>
            <a:endParaRPr b="0" lang="en-US" sz="1600" spc="-1" strike="noStrike">
              <a:solidFill>
                <a:srgbClr val="000000"/>
              </a:solidFill>
              <a:latin typeface="Arial"/>
            </a:endParaRPr>
          </a:p>
          <a:p>
            <a:pPr marL="216000" indent="-214560">
              <a:lnSpc>
                <a:spcPct val="100000"/>
              </a:lnSpc>
              <a:buClr>
                <a:srgbClr val="ffffff"/>
              </a:buClr>
              <a:buFont typeface="Wingdings" charset="2"/>
              <a:buChar char=""/>
            </a:pPr>
            <a:r>
              <a:rPr b="0" lang="en-US" sz="1600" spc="-1" strike="noStrike">
                <a:solidFill>
                  <a:srgbClr val="000000"/>
                </a:solidFill>
                <a:latin typeface="Trebuche"/>
                <a:ea typeface="Arial"/>
              </a:rPr>
              <a:t>- Current reference:  global 8-bit tuning DAC + </a:t>
            </a:r>
            <a:r>
              <a:rPr b="0" lang="en-US" sz="1600" spc="-1" strike="noStrike" u="sng">
                <a:solidFill>
                  <a:srgbClr val="000000"/>
                </a:solidFill>
                <a:uFillTx/>
                <a:latin typeface="Trebuche"/>
                <a:ea typeface="Arial"/>
              </a:rPr>
              <a:t>3-bit local</a:t>
            </a:r>
            <a:r>
              <a:rPr b="0" lang="en-US" sz="1600" spc="-1" strike="noStrike">
                <a:solidFill>
                  <a:srgbClr val="000000"/>
                </a:solidFill>
                <a:latin typeface="Trebuche"/>
                <a:ea typeface="Arial"/>
              </a:rPr>
              <a:t> </a:t>
            </a:r>
            <a:endParaRPr b="0" lang="en-US" sz="1600" spc="-1" strike="noStrike">
              <a:solidFill>
                <a:srgbClr val="000000"/>
              </a:solidFill>
              <a:latin typeface="Arial"/>
            </a:endParaRPr>
          </a:p>
          <a:p>
            <a:pPr marL="216000" indent="-214560">
              <a:lnSpc>
                <a:spcPct val="100000"/>
              </a:lnSpc>
              <a:buClr>
                <a:srgbClr val="ffffff"/>
              </a:buClr>
              <a:buFont typeface="Wingdings" charset="2"/>
              <a:buChar char=""/>
            </a:pPr>
            <a:r>
              <a:rPr b="0" lang="en-US" sz="1600" spc="-1" strike="noStrike">
                <a:solidFill>
                  <a:srgbClr val="000000"/>
                </a:solidFill>
                <a:latin typeface="Trebuche"/>
                <a:ea typeface="Arial"/>
              </a:rPr>
              <a:t>- protection diodes</a:t>
            </a:r>
            <a:endParaRPr b="0" lang="en-US" sz="1600" spc="-1" strike="noStrike">
              <a:solidFill>
                <a:srgbClr val="000000"/>
              </a:solidFill>
              <a:latin typeface="Arial"/>
            </a:endParaRPr>
          </a:p>
        </p:txBody>
      </p:sp>
      <p:sp>
        <p:nvSpPr>
          <p:cNvPr id="545" name="CustomShape 13"/>
          <p:cNvSpPr/>
          <p:nvPr/>
        </p:nvSpPr>
        <p:spPr>
          <a:xfrm>
            <a:off x="4003920" y="5384160"/>
            <a:ext cx="6147360" cy="1793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600" spc="-1" strike="noStrike" u="sng">
                <a:solidFill>
                  <a:srgbClr val="000000"/>
                </a:solidFill>
                <a:uFillTx/>
                <a:latin typeface="Trebuche"/>
                <a:ea typeface="Arial"/>
              </a:rPr>
              <a:t>i2c Slow control :</a:t>
            </a:r>
            <a:endParaRPr b="0" lang="en-US" sz="1600" spc="-1" strike="noStrike">
              <a:solidFill>
                <a:srgbClr val="000000"/>
              </a:solidFill>
              <a:latin typeface="Arial"/>
            </a:endParaRPr>
          </a:p>
          <a:p>
            <a:pPr marL="216000" indent="-214560">
              <a:lnSpc>
                <a:spcPct val="100000"/>
              </a:lnSpc>
              <a:buClr>
                <a:srgbClr val="ffffff"/>
              </a:buClr>
              <a:buFont typeface="Wingdings" charset="2"/>
              <a:buChar char=""/>
            </a:pPr>
            <a:r>
              <a:rPr b="0" lang="en-US" sz="1600" spc="-1" strike="noStrike">
                <a:solidFill>
                  <a:srgbClr val="000000"/>
                </a:solidFill>
                <a:latin typeface="Trebuche"/>
                <a:ea typeface="Arial"/>
              </a:rPr>
              <a:t>- global registers + each readout-cell locally</a:t>
            </a:r>
            <a:endParaRPr b="0" lang="en-US" sz="1600" spc="-1" strike="noStrike">
              <a:solidFill>
                <a:srgbClr val="000000"/>
              </a:solidFill>
              <a:latin typeface="Arial"/>
            </a:endParaRPr>
          </a:p>
          <a:p>
            <a:pPr marL="216000" indent="-214560">
              <a:lnSpc>
                <a:spcPct val="100000"/>
              </a:lnSpc>
              <a:buClr>
                <a:srgbClr val="ffffff"/>
              </a:buClr>
              <a:buFont typeface="Wingdings" charset="2"/>
              <a:buChar char=""/>
            </a:pPr>
            <a:r>
              <a:rPr b="0" lang="en-US" sz="1600" spc="-1" strike="noStrike">
                <a:solidFill>
                  <a:srgbClr val="000000"/>
                </a:solidFill>
                <a:latin typeface="Trebuche"/>
                <a:ea typeface="Arial"/>
              </a:rPr>
              <a:t>- Column readout by priority encoder</a:t>
            </a:r>
            <a:br/>
            <a:r>
              <a:rPr b="0" lang="en-US" sz="1600" spc="-1" strike="noStrike" u="sng">
                <a:solidFill>
                  <a:srgbClr val="000000"/>
                </a:solidFill>
                <a:uFillTx/>
                <a:latin typeface="Trebuche"/>
                <a:ea typeface="Arial"/>
              </a:rPr>
              <a:t>Parallel readout :</a:t>
            </a:r>
            <a:endParaRPr b="0" lang="en-US" sz="1600" spc="-1" strike="noStrike">
              <a:solidFill>
                <a:srgbClr val="000000"/>
              </a:solidFill>
              <a:latin typeface="Arial"/>
            </a:endParaRPr>
          </a:p>
          <a:p>
            <a:pPr marL="216000" indent="-214560">
              <a:lnSpc>
                <a:spcPct val="100000"/>
              </a:lnSpc>
              <a:buClr>
                <a:srgbClr val="ffffff"/>
              </a:buClr>
              <a:buFont typeface="Wingdings" charset="2"/>
              <a:buChar char=""/>
            </a:pPr>
            <a:r>
              <a:rPr b="0" lang="en-US" sz="1600" spc="-1" strike="noStrike">
                <a:solidFill>
                  <a:srgbClr val="000000"/>
                </a:solidFill>
                <a:latin typeface="Trebuche"/>
                <a:ea typeface="Arial"/>
              </a:rPr>
              <a:t>- 13-bit data (touched pixel address) + Marker </a:t>
            </a:r>
            <a:endParaRPr b="0" lang="en-US" sz="1600" spc="-1" strike="noStrike">
              <a:solidFill>
                <a:srgbClr val="000000"/>
              </a:solidFill>
              <a:latin typeface="Arial"/>
            </a:endParaRPr>
          </a:p>
          <a:p>
            <a:pPr marL="216000" indent="-214560">
              <a:lnSpc>
                <a:spcPct val="100000"/>
              </a:lnSpc>
              <a:buClr>
                <a:srgbClr val="ffffff"/>
              </a:buClr>
              <a:buFont typeface="Wingdings" charset="2"/>
              <a:buChar char=""/>
            </a:pPr>
            <a:r>
              <a:rPr b="0" lang="en-US" sz="1600" spc="-1" strike="noStrike">
                <a:solidFill>
                  <a:srgbClr val="000000"/>
                </a:solidFill>
                <a:latin typeface="Trebuche"/>
                <a:ea typeface="Arial"/>
              </a:rPr>
              <a:t>- 40MHz // readout speed</a:t>
            </a:r>
            <a:endParaRPr b="0" lang="en-US" sz="1600" spc="-1" strike="noStrike">
              <a:solidFill>
                <a:srgbClr val="000000"/>
              </a:solidFill>
              <a:latin typeface="Arial"/>
            </a:endParaRPr>
          </a:p>
          <a:p>
            <a:pPr marL="216000" indent="-214560">
              <a:lnSpc>
                <a:spcPct val="100000"/>
              </a:lnSpc>
              <a:buClr>
                <a:srgbClr val="ffffff"/>
              </a:buClr>
              <a:buFont typeface="Wingdings" charset="2"/>
              <a:buChar char=""/>
            </a:pPr>
            <a:r>
              <a:rPr b="0" lang="en-US" sz="1600" spc="-1" strike="noStrike">
                <a:solidFill>
                  <a:srgbClr val="000000"/>
                </a:solidFill>
                <a:latin typeface="Trebuche"/>
                <a:ea typeface="Arial"/>
              </a:rPr>
              <a:t>- 16 sample by frame : 16* 25ns =&gt; 400ns frame</a:t>
            </a:r>
            <a:endParaRPr b="0" lang="en-US" sz="1600" spc="-1" strike="noStrike">
              <a:solidFill>
                <a:srgbClr val="000000"/>
              </a:solidFill>
              <a:latin typeface="Arial"/>
            </a:endParaRPr>
          </a:p>
        </p:txBody>
      </p:sp>
      <p:sp>
        <p:nvSpPr>
          <p:cNvPr id="546" name="Line 14"/>
          <p:cNvSpPr/>
          <p:nvPr/>
        </p:nvSpPr>
        <p:spPr>
          <a:xfrm flipV="1">
            <a:off x="3566160" y="2286000"/>
            <a:ext cx="240480" cy="1280160"/>
          </a:xfrm>
          <a:prstGeom prst="line">
            <a:avLst/>
          </a:prstGeom>
          <a:ln>
            <a:solidFill>
              <a:srgbClr val="3465a4"/>
            </a:solidFill>
            <a:tailEnd len="med" type="triangle" w="med"/>
          </a:ln>
        </p:spPr>
        <p:style>
          <a:lnRef idx="0"/>
          <a:fillRef idx="0"/>
          <a:effectRef idx="0"/>
          <a:fontRef idx="minor"/>
        </p:style>
      </p:sp>
      <p:sp>
        <p:nvSpPr>
          <p:cNvPr id="547" name="Line 15"/>
          <p:cNvSpPr/>
          <p:nvPr/>
        </p:nvSpPr>
        <p:spPr>
          <a:xfrm>
            <a:off x="-36000" y="4059360"/>
            <a:ext cx="10080720" cy="0"/>
          </a:xfrm>
          <a:prstGeom prst="line">
            <a:avLst/>
          </a:prstGeom>
          <a:ln>
            <a:solidFill>
              <a:srgbClr val="000000"/>
            </a:solidFill>
          </a:ln>
        </p:spPr>
        <p:style>
          <a:lnRef idx="0"/>
          <a:fillRef idx="0"/>
          <a:effectRef idx="0"/>
          <a:fontRef idx="minor"/>
        </p:style>
      </p:sp>
      <p:sp>
        <p:nvSpPr>
          <p:cNvPr id="548" name="CustomShape 16"/>
          <p:cNvSpPr/>
          <p:nvPr/>
        </p:nvSpPr>
        <p:spPr>
          <a:xfrm>
            <a:off x="2743200" y="1087560"/>
            <a:ext cx="2224080" cy="3556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800" spc="-1" strike="noStrike">
                <a:solidFill>
                  <a:srgbClr val="c9211e"/>
                </a:solidFill>
                <a:latin typeface="Trebuchet MS"/>
              </a:rPr>
              <a:t>6.5 mm x 7.5 mm</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CustomShape 1"/>
          <p:cNvSpPr/>
          <p:nvPr/>
        </p:nvSpPr>
        <p:spPr>
          <a:xfrm>
            <a:off x="32400" y="1570680"/>
            <a:ext cx="6732000" cy="3364920"/>
          </a:xfrm>
          <a:prstGeom prst="rect">
            <a:avLst/>
          </a:prstGeom>
          <a:noFill/>
          <a:ln>
            <a:noFill/>
          </a:ln>
        </p:spPr>
        <p:style>
          <a:lnRef idx="0"/>
          <a:fillRef idx="0"/>
          <a:effectRef idx="0"/>
          <a:fontRef idx="minor"/>
        </p:style>
        <p:txBody>
          <a:bodyPr lIns="0" rIns="0" tIns="0" bIns="0">
            <a:noAutofit/>
          </a:bodyPr>
          <a:p>
            <a:pPr marL="432000" indent="-320760">
              <a:lnSpc>
                <a:spcPct val="100000"/>
              </a:lnSpc>
              <a:spcAft>
                <a:spcPts val="1414"/>
              </a:spcAft>
              <a:buClr>
                <a:srgbClr val="ef2929"/>
              </a:buClr>
              <a:buFont typeface="StarSymbol"/>
              <a:buAutoNum type="arabicParenR"/>
            </a:pPr>
            <a:r>
              <a:rPr b="0" lang="en-US" sz="1800" spc="-1" strike="noStrike">
                <a:solidFill>
                  <a:srgbClr val="333333"/>
                </a:solidFill>
                <a:latin typeface="Noto Sans Regular"/>
                <a:ea typeface="DejaVu Sans"/>
              </a:rPr>
              <a:t>Freeze a set of </a:t>
            </a:r>
            <a:r>
              <a:rPr b="1" lang="en-US" sz="1800" spc="-1" strike="noStrike">
                <a:solidFill>
                  <a:srgbClr val="333333"/>
                </a:solidFill>
                <a:latin typeface="Noto Sans Regular"/>
                <a:ea typeface="DejaVu Sans"/>
              </a:rPr>
              <a:t>DAC</a:t>
            </a:r>
            <a:r>
              <a:rPr b="0" lang="en-US" sz="1800" spc="-1" strike="noStrike">
                <a:solidFill>
                  <a:srgbClr val="333333"/>
                </a:solidFill>
                <a:latin typeface="Noto Sans Regular"/>
                <a:ea typeface="DejaVu Sans"/>
              </a:rPr>
              <a:t>(Global) values driven by :</a:t>
            </a:r>
            <a:br/>
            <a:r>
              <a:rPr b="0" lang="en-US" sz="1800" spc="-1" strike="noStrike">
                <a:solidFill>
                  <a:srgbClr val="333333"/>
                </a:solidFill>
                <a:latin typeface="Noto Sans Regular"/>
                <a:ea typeface="DejaVu Sans"/>
              </a:rPr>
              <a:t> - small dispersion between s-Curves</a:t>
            </a:r>
            <a:br/>
            <a:r>
              <a:rPr b="0" lang="en-US" sz="1800" spc="-1" strike="noStrike">
                <a:solidFill>
                  <a:srgbClr val="333333"/>
                </a:solidFill>
                <a:latin typeface="Noto Sans Regular"/>
                <a:ea typeface="DejaVu Sans"/>
              </a:rPr>
              <a:t> - bigger number of sCurves in a given </a:t>
            </a:r>
            <a:br/>
            <a:r>
              <a:rPr b="0" lang="en-US" sz="1800" spc="-1" strike="noStrike">
                <a:solidFill>
                  <a:srgbClr val="333333"/>
                </a:solidFill>
                <a:latin typeface="Noto Sans Regular"/>
                <a:ea typeface="DejaVu Sans"/>
              </a:rPr>
              <a:t>   space of phase vs VRefN(quite sensitive) </a:t>
            </a:r>
            <a:endParaRPr b="0" lang="en-US" sz="1800" spc="-1" strike="noStrike">
              <a:solidFill>
                <a:srgbClr val="000000"/>
              </a:solidFill>
              <a:latin typeface="Arial"/>
            </a:endParaRPr>
          </a:p>
          <a:p>
            <a:pPr marL="432000" indent="-320760">
              <a:lnSpc>
                <a:spcPct val="100000"/>
              </a:lnSpc>
              <a:spcAft>
                <a:spcPts val="1414"/>
              </a:spcAft>
              <a:buClr>
                <a:srgbClr val="ef2929"/>
              </a:buClr>
              <a:buFont typeface="StarSymbol"/>
              <a:buAutoNum type="arabicParenR"/>
            </a:pPr>
            <a:r>
              <a:rPr b="0" lang="en-US" sz="1800" spc="-1" strike="noStrike">
                <a:solidFill>
                  <a:srgbClr val="333333"/>
                </a:solidFill>
                <a:latin typeface="Noto Sans Regular"/>
                <a:ea typeface="DejaVu Sans"/>
              </a:rPr>
              <a:t>Then, additional scan in </a:t>
            </a:r>
            <a:r>
              <a:rPr b="1" lang="en-US" sz="1800" spc="-1" strike="noStrike">
                <a:solidFill>
                  <a:srgbClr val="c9211e"/>
                </a:solidFill>
                <a:latin typeface="Noto Sans Regular"/>
                <a:ea typeface="DejaVu Sans"/>
              </a:rPr>
              <a:t>local</a:t>
            </a:r>
            <a:r>
              <a:rPr b="0" lang="en-US" sz="1800" spc="-1" strike="noStrike">
                <a:solidFill>
                  <a:srgbClr val="333333"/>
                </a:solidFill>
                <a:latin typeface="Noto Sans Regular"/>
                <a:ea typeface="DejaVu Sans"/>
              </a:rPr>
              <a:t> values are performed:</a:t>
            </a:r>
            <a:br/>
            <a:r>
              <a:rPr b="0" lang="en-US" sz="1800" spc="-1" strike="noStrike">
                <a:solidFill>
                  <a:srgbClr val="333333"/>
                </a:solidFill>
                <a:latin typeface="Noto Sans Regular"/>
                <a:ea typeface="DejaVu Sans"/>
              </a:rPr>
              <a:t> - iadj&lt;3bits&gt;, sw&lt;2bits&gt;, EN_CM, EN_CC. </a:t>
            </a:r>
            <a:endParaRPr b="0" lang="en-US" sz="1800" spc="-1" strike="noStrike">
              <a:solidFill>
                <a:srgbClr val="000000"/>
              </a:solidFill>
              <a:latin typeface="Arial"/>
            </a:endParaRPr>
          </a:p>
          <a:p>
            <a:pPr marL="432000" indent="-320760">
              <a:lnSpc>
                <a:spcPct val="100000"/>
              </a:lnSpc>
              <a:spcAft>
                <a:spcPts val="1414"/>
              </a:spcAft>
              <a:buClr>
                <a:srgbClr val="ef2929"/>
              </a:buClr>
              <a:buFont typeface="StarSymbol"/>
              <a:buAutoNum type="arabicParenR"/>
            </a:pPr>
            <a:r>
              <a:rPr b="0" lang="en-US" sz="1800" spc="-1" strike="noStrike">
                <a:solidFill>
                  <a:srgbClr val="333333"/>
                </a:solidFill>
                <a:latin typeface="Noto Sans Regular"/>
                <a:ea typeface="DejaVu Sans"/>
              </a:rPr>
              <a:t>To determine value @50% inflection point. </a:t>
            </a:r>
            <a:endParaRPr b="0" lang="en-US" sz="1800" spc="-1" strike="noStrike">
              <a:solidFill>
                <a:srgbClr val="000000"/>
              </a:solidFill>
              <a:latin typeface="Arial"/>
            </a:endParaRPr>
          </a:p>
          <a:p>
            <a:pPr marL="432000" indent="-320760">
              <a:lnSpc>
                <a:spcPct val="100000"/>
              </a:lnSpc>
              <a:spcAft>
                <a:spcPts val="1414"/>
              </a:spcAft>
              <a:buClr>
                <a:srgbClr val="ef2929"/>
              </a:buClr>
              <a:buFont typeface="StarSymbol"/>
              <a:buAutoNum type="arabicParenR"/>
            </a:pPr>
            <a:r>
              <a:rPr b="0" lang="en-US" sz="1800" spc="-1" strike="noStrike">
                <a:solidFill>
                  <a:srgbClr val="333333"/>
                </a:solidFill>
                <a:latin typeface="Noto Sans Regular"/>
                <a:ea typeface="DejaVu Sans"/>
              </a:rPr>
              <a:t>To select the closest sCurves@50% to VRefN       </a:t>
            </a:r>
            <a:r>
              <a:rPr b="0" lang="en-US" sz="1800" spc="-1" strike="noStrike">
                <a:solidFill>
                  <a:srgbClr val="000000"/>
                </a:solidFill>
                <a:latin typeface="Arial"/>
                <a:ea typeface="DejaVu Sans"/>
              </a:rPr>
              <a:t> </a:t>
            </a:r>
            <a:br/>
            <a:br/>
            <a:br/>
            <a:r>
              <a:rPr b="0" lang="en-US" sz="2400" spc="-1" strike="noStrike">
                <a:solidFill>
                  <a:srgbClr val="333333"/>
                </a:solidFill>
                <a:latin typeface="Noto Sans Regular"/>
                <a:ea typeface="DejaVu Sans"/>
              </a:rPr>
              <a:t> </a:t>
            </a:r>
            <a:endParaRPr b="0" lang="en-US" sz="2400" spc="-1" strike="noStrike">
              <a:solidFill>
                <a:srgbClr val="000000"/>
              </a:solidFill>
              <a:latin typeface="Arial"/>
            </a:endParaRPr>
          </a:p>
        </p:txBody>
      </p:sp>
      <p:sp>
        <p:nvSpPr>
          <p:cNvPr id="550" name="CustomShape 2"/>
          <p:cNvSpPr/>
          <p:nvPr/>
        </p:nvSpPr>
        <p:spPr>
          <a:xfrm>
            <a:off x="719640" y="30060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Pedestal threshold calibrations</a:t>
            </a:r>
            <a:r>
              <a:rPr b="0" lang="en-US" sz="3600" spc="-1" strike="noStrike">
                <a:solidFill>
                  <a:srgbClr val="333333"/>
                </a:solidFill>
                <a:latin typeface="Noto Sans Regular"/>
                <a:ea typeface="DejaVu Sans"/>
              </a:rPr>
              <a:t> </a:t>
            </a:r>
            <a:endParaRPr b="0" lang="en-US" sz="3600" spc="-1" strike="noStrike">
              <a:solidFill>
                <a:srgbClr val="000000"/>
              </a:solidFill>
              <a:latin typeface="Arial"/>
            </a:endParaRPr>
          </a:p>
        </p:txBody>
      </p:sp>
      <p:pic>
        <p:nvPicPr>
          <p:cNvPr id="551" name="" descr=""/>
          <p:cNvPicPr/>
          <p:nvPr/>
        </p:nvPicPr>
        <p:blipFill>
          <a:blip r:embed="rId1"/>
          <a:stretch/>
        </p:blipFill>
        <p:spPr>
          <a:xfrm>
            <a:off x="5627880" y="1200240"/>
            <a:ext cx="4402080" cy="2244600"/>
          </a:xfrm>
          <a:prstGeom prst="rect">
            <a:avLst/>
          </a:prstGeom>
          <a:ln>
            <a:noFill/>
          </a:ln>
        </p:spPr>
      </p:pic>
      <p:sp>
        <p:nvSpPr>
          <p:cNvPr id="552" name="CustomShape 3"/>
          <p:cNvSpPr/>
          <p:nvPr/>
        </p:nvSpPr>
        <p:spPr>
          <a:xfrm>
            <a:off x="8407080" y="2763720"/>
            <a:ext cx="455040" cy="363600"/>
          </a:xfrm>
          <a:prstGeom prst="rect">
            <a:avLst/>
          </a:prstGeom>
          <a:noFill/>
          <a:ln w="10080">
            <a:solidFill>
              <a:srgbClr val="000000"/>
            </a:solidFill>
            <a:round/>
          </a:ln>
        </p:spPr>
        <p:style>
          <a:lnRef idx="0"/>
          <a:fillRef idx="0"/>
          <a:effectRef idx="0"/>
          <a:fontRef idx="minor"/>
        </p:style>
      </p:sp>
      <p:sp>
        <p:nvSpPr>
          <p:cNvPr id="553" name="CustomShape 4"/>
          <p:cNvSpPr/>
          <p:nvPr/>
        </p:nvSpPr>
        <p:spPr>
          <a:xfrm>
            <a:off x="7975080" y="3003480"/>
            <a:ext cx="455040" cy="363600"/>
          </a:xfrm>
          <a:prstGeom prst="rect">
            <a:avLst/>
          </a:prstGeom>
          <a:noFill/>
          <a:ln w="10080">
            <a:solidFill>
              <a:srgbClr val="000000"/>
            </a:solidFill>
            <a:round/>
          </a:ln>
        </p:spPr>
        <p:style>
          <a:lnRef idx="0"/>
          <a:fillRef idx="0"/>
          <a:effectRef idx="0"/>
          <a:fontRef idx="minor"/>
        </p:style>
      </p:sp>
      <p:sp>
        <p:nvSpPr>
          <p:cNvPr id="554" name="CustomShape 5"/>
          <p:cNvSpPr/>
          <p:nvPr/>
        </p:nvSpPr>
        <p:spPr>
          <a:xfrm>
            <a:off x="7039080" y="2715480"/>
            <a:ext cx="455040" cy="363600"/>
          </a:xfrm>
          <a:prstGeom prst="rect">
            <a:avLst/>
          </a:prstGeom>
          <a:noFill/>
          <a:ln w="10080">
            <a:solidFill>
              <a:srgbClr val="000000"/>
            </a:solidFill>
            <a:round/>
          </a:ln>
        </p:spPr>
        <p:style>
          <a:lnRef idx="0"/>
          <a:fillRef idx="0"/>
          <a:effectRef idx="0"/>
          <a:fontRef idx="minor"/>
        </p:style>
      </p:sp>
      <p:sp>
        <p:nvSpPr>
          <p:cNvPr id="555" name="CustomShape 6"/>
          <p:cNvSpPr/>
          <p:nvPr/>
        </p:nvSpPr>
        <p:spPr>
          <a:xfrm>
            <a:off x="8515080" y="1803600"/>
            <a:ext cx="455040" cy="363600"/>
          </a:xfrm>
          <a:prstGeom prst="rect">
            <a:avLst/>
          </a:prstGeom>
          <a:noFill/>
          <a:ln w="10080">
            <a:solidFill>
              <a:srgbClr val="000000"/>
            </a:solidFill>
            <a:round/>
          </a:ln>
        </p:spPr>
        <p:style>
          <a:lnRef idx="0"/>
          <a:fillRef idx="0"/>
          <a:effectRef idx="0"/>
          <a:fontRef idx="minor"/>
        </p:style>
      </p:sp>
      <p:sp>
        <p:nvSpPr>
          <p:cNvPr id="556" name="CustomShape 7"/>
          <p:cNvSpPr/>
          <p:nvPr/>
        </p:nvSpPr>
        <p:spPr>
          <a:xfrm>
            <a:off x="8515080" y="1803600"/>
            <a:ext cx="455040" cy="363600"/>
          </a:xfrm>
          <a:prstGeom prst="rect">
            <a:avLst/>
          </a:prstGeom>
          <a:noFill/>
          <a:ln w="10080">
            <a:solidFill>
              <a:srgbClr val="000000"/>
            </a:solidFill>
            <a:round/>
          </a:ln>
        </p:spPr>
        <p:style>
          <a:lnRef idx="0"/>
          <a:fillRef idx="0"/>
          <a:effectRef idx="0"/>
          <a:fontRef idx="minor"/>
        </p:style>
      </p:sp>
      <p:sp>
        <p:nvSpPr>
          <p:cNvPr id="557" name="CustomShape 8"/>
          <p:cNvSpPr/>
          <p:nvPr/>
        </p:nvSpPr>
        <p:spPr>
          <a:xfrm>
            <a:off x="8011440" y="2750760"/>
            <a:ext cx="363600" cy="241560"/>
          </a:xfrm>
          <a:prstGeom prst="ellipse">
            <a:avLst/>
          </a:prstGeom>
          <a:noFill/>
          <a:ln w="10080">
            <a:solidFill>
              <a:srgbClr val="ff0000"/>
            </a:solidFill>
            <a:round/>
          </a:ln>
        </p:spPr>
        <p:style>
          <a:lnRef idx="0"/>
          <a:fillRef idx="0"/>
          <a:effectRef idx="0"/>
          <a:fontRef idx="minor"/>
        </p:style>
      </p:sp>
      <p:sp>
        <p:nvSpPr>
          <p:cNvPr id="558" name="CustomShape 9"/>
          <p:cNvSpPr/>
          <p:nvPr/>
        </p:nvSpPr>
        <p:spPr>
          <a:xfrm>
            <a:off x="8875440" y="2798640"/>
            <a:ext cx="363600" cy="241560"/>
          </a:xfrm>
          <a:prstGeom prst="ellipse">
            <a:avLst/>
          </a:prstGeom>
          <a:noFill/>
          <a:ln w="10080">
            <a:solidFill>
              <a:srgbClr val="ff0000"/>
            </a:solidFill>
            <a:round/>
          </a:ln>
        </p:spPr>
        <p:style>
          <a:lnRef idx="0"/>
          <a:fillRef idx="0"/>
          <a:effectRef idx="0"/>
          <a:fontRef idx="minor"/>
        </p:style>
      </p:sp>
      <p:sp>
        <p:nvSpPr>
          <p:cNvPr id="559" name="CustomShape 10"/>
          <p:cNvSpPr/>
          <p:nvPr/>
        </p:nvSpPr>
        <p:spPr>
          <a:xfrm>
            <a:off x="9199800" y="2798640"/>
            <a:ext cx="363600" cy="241560"/>
          </a:xfrm>
          <a:prstGeom prst="ellipse">
            <a:avLst/>
          </a:prstGeom>
          <a:noFill/>
          <a:ln w="10080">
            <a:solidFill>
              <a:srgbClr val="ff0000"/>
            </a:solidFill>
            <a:round/>
          </a:ln>
        </p:spPr>
        <p:style>
          <a:lnRef idx="0"/>
          <a:fillRef idx="0"/>
          <a:effectRef idx="0"/>
          <a:fontRef idx="minor"/>
        </p:style>
      </p:sp>
      <p:sp>
        <p:nvSpPr>
          <p:cNvPr id="560" name="CustomShape 11"/>
          <p:cNvSpPr/>
          <p:nvPr/>
        </p:nvSpPr>
        <p:spPr>
          <a:xfrm>
            <a:off x="7687440" y="2462760"/>
            <a:ext cx="363600" cy="241560"/>
          </a:xfrm>
          <a:prstGeom prst="ellipse">
            <a:avLst/>
          </a:prstGeom>
          <a:noFill/>
          <a:ln w="10080">
            <a:solidFill>
              <a:srgbClr val="ff0000"/>
            </a:solidFill>
            <a:round/>
          </a:ln>
        </p:spPr>
        <p:style>
          <a:lnRef idx="0"/>
          <a:fillRef idx="0"/>
          <a:effectRef idx="0"/>
          <a:fontRef idx="minor"/>
        </p:style>
      </p:sp>
      <p:sp>
        <p:nvSpPr>
          <p:cNvPr id="561" name="CustomShape 12"/>
          <p:cNvSpPr/>
          <p:nvPr/>
        </p:nvSpPr>
        <p:spPr>
          <a:xfrm>
            <a:off x="6751800" y="2462760"/>
            <a:ext cx="519840" cy="241560"/>
          </a:xfrm>
          <a:prstGeom prst="ellipse">
            <a:avLst/>
          </a:prstGeom>
          <a:noFill/>
          <a:ln w="10080">
            <a:solidFill>
              <a:srgbClr val="ff0000"/>
            </a:solidFill>
            <a:round/>
          </a:ln>
        </p:spPr>
        <p:style>
          <a:lnRef idx="0"/>
          <a:fillRef idx="0"/>
          <a:effectRef idx="0"/>
          <a:fontRef idx="minor"/>
        </p:style>
      </p:sp>
      <p:sp>
        <p:nvSpPr>
          <p:cNvPr id="562" name="CustomShape 13"/>
          <p:cNvSpPr/>
          <p:nvPr/>
        </p:nvSpPr>
        <p:spPr>
          <a:xfrm>
            <a:off x="7868160" y="2031120"/>
            <a:ext cx="363600" cy="241560"/>
          </a:xfrm>
          <a:prstGeom prst="ellipse">
            <a:avLst/>
          </a:prstGeom>
          <a:noFill/>
          <a:ln w="10080">
            <a:solidFill>
              <a:srgbClr val="ff0000"/>
            </a:solidFill>
            <a:round/>
          </a:ln>
        </p:spPr>
        <p:style>
          <a:lnRef idx="0"/>
          <a:fillRef idx="0"/>
          <a:effectRef idx="0"/>
          <a:fontRef idx="minor"/>
        </p:style>
      </p:sp>
      <p:sp>
        <p:nvSpPr>
          <p:cNvPr id="563" name="CustomShape 14"/>
          <p:cNvSpPr/>
          <p:nvPr/>
        </p:nvSpPr>
        <p:spPr>
          <a:xfrm>
            <a:off x="6885000" y="3456000"/>
            <a:ext cx="2896920" cy="473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500" spc="-1" strike="noStrike" u="sng">
                <a:solidFill>
                  <a:srgbClr val="333333"/>
                </a:solidFill>
                <a:uFillTx/>
                <a:latin typeface="FreeMono"/>
                <a:ea typeface="DejaVu Sans"/>
              </a:rPr>
              <a:t>PICMIC Very Front-End synoptic(Analog part)</a:t>
            </a:r>
            <a:endParaRPr b="0" lang="en-US" sz="1500" spc="-1" strike="noStrike">
              <a:solidFill>
                <a:srgbClr val="000000"/>
              </a:solidFill>
              <a:latin typeface="Arial"/>
            </a:endParaRPr>
          </a:p>
        </p:txBody>
      </p:sp>
      <p:sp>
        <p:nvSpPr>
          <p:cNvPr id="564" name="CustomShape 15"/>
          <p:cNvSpPr/>
          <p:nvPr/>
        </p:nvSpPr>
        <p:spPr>
          <a:xfrm>
            <a:off x="8869680" y="5577840"/>
            <a:ext cx="455040" cy="363600"/>
          </a:xfrm>
          <a:prstGeom prst="rect">
            <a:avLst/>
          </a:prstGeom>
          <a:noFill/>
          <a:ln w="10080">
            <a:solidFill>
              <a:srgbClr val="000000"/>
            </a:solidFill>
            <a:round/>
          </a:ln>
        </p:spPr>
        <p:style>
          <a:lnRef idx="0"/>
          <a:fillRef idx="0"/>
          <a:effectRef idx="0"/>
          <a:fontRef idx="minor"/>
        </p:style>
      </p:sp>
      <p:sp>
        <p:nvSpPr>
          <p:cNvPr id="565" name="CustomShape 16"/>
          <p:cNvSpPr/>
          <p:nvPr/>
        </p:nvSpPr>
        <p:spPr>
          <a:xfrm>
            <a:off x="8742240" y="640080"/>
            <a:ext cx="1460880" cy="6202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3600" spc="-1" strike="noStrike">
                <a:solidFill>
                  <a:srgbClr val="333333"/>
                </a:solidFill>
                <a:latin typeface="Noto Sans Regular"/>
                <a:ea typeface="DejaVu Sans"/>
              </a:rPr>
              <a:t>(1/2)</a:t>
            </a:r>
            <a:endParaRPr b="0" lang="en-US" sz="3600" spc="-1" strike="noStrike">
              <a:solidFill>
                <a:srgbClr val="000000"/>
              </a:solidFill>
              <a:latin typeface="Arial"/>
            </a:endParaRPr>
          </a:p>
        </p:txBody>
      </p:sp>
      <p:sp>
        <p:nvSpPr>
          <p:cNvPr id="566" name="CustomShape 17"/>
          <p:cNvSpPr/>
          <p:nvPr/>
        </p:nvSpPr>
        <p:spPr>
          <a:xfrm>
            <a:off x="110880" y="4450320"/>
            <a:ext cx="9945360" cy="3607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highlight>
                  <a:srgbClr val="ffff00"/>
                </a:highlight>
                <a:latin typeface="Noto Sans Regular"/>
                <a:ea typeface="DejaVu Sans"/>
              </a:rPr>
              <a:t>The first tries were performed choosing a few channels (among the 2556 available):</a:t>
            </a:r>
            <a:endParaRPr b="0" lang="en-US" sz="1800" spc="-1" strike="noStrike">
              <a:solidFill>
                <a:srgbClr val="000000"/>
              </a:solidFill>
              <a:latin typeface="Arial"/>
            </a:endParaRPr>
          </a:p>
        </p:txBody>
      </p:sp>
      <p:sp>
        <p:nvSpPr>
          <p:cNvPr id="567" name="CustomShape 18"/>
          <p:cNvSpPr/>
          <p:nvPr/>
        </p:nvSpPr>
        <p:spPr>
          <a:xfrm>
            <a:off x="367200" y="1280160"/>
            <a:ext cx="1514880" cy="61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333333"/>
                </a:solidFill>
                <a:latin typeface="Noto Sans Regular"/>
                <a:ea typeface="DejaVu Sans"/>
              </a:rPr>
              <a:t>[Protocol]</a:t>
            </a:r>
            <a:endParaRPr b="0" lang="en-US" sz="1800" spc="-1" strike="noStrike">
              <a:solidFill>
                <a:srgbClr val="000000"/>
              </a:solidFill>
              <a:latin typeface="Arial"/>
            </a:endParaRPr>
          </a:p>
        </p:txBody>
      </p:sp>
      <p:sp>
        <p:nvSpPr>
          <p:cNvPr id="568" name="Line 19"/>
          <p:cNvSpPr/>
          <p:nvPr/>
        </p:nvSpPr>
        <p:spPr>
          <a:xfrm>
            <a:off x="4846320" y="4023360"/>
            <a:ext cx="731520" cy="0"/>
          </a:xfrm>
          <a:prstGeom prst="line">
            <a:avLst/>
          </a:prstGeom>
          <a:ln>
            <a:solidFill>
              <a:srgbClr val="000000"/>
            </a:solidFill>
          </a:ln>
        </p:spPr>
        <p:style>
          <a:lnRef idx="0"/>
          <a:fillRef idx="0"/>
          <a:effectRef idx="0"/>
          <a:fontRef idx="minor"/>
        </p:style>
      </p:sp>
      <p:pic>
        <p:nvPicPr>
          <p:cNvPr id="569" name="" descr=""/>
          <p:cNvPicPr/>
          <p:nvPr/>
        </p:nvPicPr>
        <p:blipFill>
          <a:blip r:embed="rId2"/>
          <a:stretch/>
        </p:blipFill>
        <p:spPr>
          <a:xfrm>
            <a:off x="5394960" y="4899600"/>
            <a:ext cx="4487040" cy="2139120"/>
          </a:xfrm>
          <a:prstGeom prst="rect">
            <a:avLst/>
          </a:prstGeom>
          <a:ln>
            <a:noFill/>
          </a:ln>
        </p:spPr>
      </p:pic>
      <p:pic>
        <p:nvPicPr>
          <p:cNvPr id="570" name="" descr=""/>
          <p:cNvPicPr/>
          <p:nvPr/>
        </p:nvPicPr>
        <p:blipFill>
          <a:blip r:embed="rId3"/>
          <a:stretch/>
        </p:blipFill>
        <p:spPr>
          <a:xfrm>
            <a:off x="1063080" y="4852080"/>
            <a:ext cx="3106800" cy="2128680"/>
          </a:xfrm>
          <a:prstGeom prst="rect">
            <a:avLst/>
          </a:prstGeom>
          <a:ln>
            <a:noFill/>
          </a:ln>
        </p:spPr>
      </p:pic>
      <p:sp>
        <p:nvSpPr>
          <p:cNvPr id="571" name="CustomShape 20"/>
          <p:cNvSpPr/>
          <p:nvPr/>
        </p:nvSpPr>
        <p:spPr>
          <a:xfrm>
            <a:off x="490320" y="6930000"/>
            <a:ext cx="4021200" cy="61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latin typeface="Noto Sans Regular"/>
                <a:ea typeface="DejaVu Sans"/>
              </a:rPr>
              <a:t>2D scan [</a:t>
            </a:r>
            <a:r>
              <a:rPr b="1" lang="en-US" sz="1800" spc="-1" strike="noStrike">
                <a:solidFill>
                  <a:srgbClr val="c9211e"/>
                </a:solidFill>
                <a:latin typeface="Noto Sans Regular"/>
                <a:ea typeface="DejaVu Sans"/>
              </a:rPr>
              <a:t>iadj</a:t>
            </a:r>
            <a:r>
              <a:rPr b="0" lang="en-US" sz="1800" spc="-1" strike="noStrike">
                <a:solidFill>
                  <a:srgbClr val="333333"/>
                </a:solidFill>
                <a:latin typeface="Noto Sans Regular"/>
                <a:ea typeface="DejaVu Sans"/>
              </a:rPr>
              <a:t> vs VRefN] results following steps1-3 of the protocol </a:t>
            </a:r>
            <a:endParaRPr b="0" lang="en-US" sz="1800" spc="-1" strike="noStrike">
              <a:solidFill>
                <a:srgbClr val="000000"/>
              </a:solidFill>
              <a:latin typeface="Arial"/>
            </a:endParaRPr>
          </a:p>
        </p:txBody>
      </p:sp>
      <p:sp>
        <p:nvSpPr>
          <p:cNvPr id="572" name="CustomShape 21"/>
          <p:cNvSpPr/>
          <p:nvPr/>
        </p:nvSpPr>
        <p:spPr>
          <a:xfrm>
            <a:off x="5710320" y="6966360"/>
            <a:ext cx="4021200" cy="61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latin typeface="Noto Sans Regular"/>
                <a:ea typeface="DejaVu Sans"/>
              </a:rPr>
              <a:t>Matched sCurves(VRefN) for sets of values in </a:t>
            </a:r>
            <a:r>
              <a:rPr b="1" lang="en-US" sz="1800" spc="-1" strike="noStrike">
                <a:solidFill>
                  <a:srgbClr val="c9211e"/>
                </a:solidFill>
                <a:latin typeface="Noto Sans Regular"/>
                <a:ea typeface="DejaVu Sans"/>
              </a:rPr>
              <a:t>iadj</a:t>
            </a:r>
            <a:r>
              <a:rPr b="1" lang="en-US" sz="1800" spc="-1" strike="noStrike">
                <a:solidFill>
                  <a:srgbClr val="333333"/>
                </a:solidFill>
                <a:latin typeface="Noto Sans Regular"/>
                <a:ea typeface="DejaVu Sans"/>
              </a:rPr>
              <a:t> </a:t>
            </a:r>
            <a:endParaRPr b="0" lang="en-US" sz="1800" spc="-1" strike="noStrike">
              <a:solidFill>
                <a:srgbClr val="000000"/>
              </a:solidFill>
              <a:latin typeface="Arial"/>
            </a:endParaRPr>
          </a:p>
        </p:txBody>
      </p:sp>
      <p:sp>
        <p:nvSpPr>
          <p:cNvPr id="573" name="CustomShape 22"/>
          <p:cNvSpPr/>
          <p:nvPr/>
        </p:nvSpPr>
        <p:spPr>
          <a:xfrm>
            <a:off x="7991280" y="5531400"/>
            <a:ext cx="733680" cy="410040"/>
          </a:xfrm>
          <a:prstGeom prst="rect">
            <a:avLst/>
          </a:prstGeom>
          <a:noFill/>
          <a:ln w="10080">
            <a:solidFill>
              <a:srgbClr val="000000"/>
            </a:solidFill>
            <a:prstDash val="sysDot"/>
            <a:round/>
          </a:ln>
        </p:spPr>
        <p:style>
          <a:lnRef idx="0"/>
          <a:fillRef idx="0"/>
          <a:effectRef idx="0"/>
          <a:fontRef idx="minor"/>
        </p:style>
      </p:sp>
      <p:sp>
        <p:nvSpPr>
          <p:cNvPr id="574" name="CustomShape 23"/>
          <p:cNvSpPr/>
          <p:nvPr/>
        </p:nvSpPr>
        <p:spPr>
          <a:xfrm>
            <a:off x="7991280" y="5927400"/>
            <a:ext cx="733680" cy="410040"/>
          </a:xfrm>
          <a:prstGeom prst="rect">
            <a:avLst/>
          </a:prstGeom>
          <a:noFill/>
          <a:ln w="10080">
            <a:solidFill>
              <a:srgbClr val="000000"/>
            </a:solidFill>
            <a:prstDash val="sysDot"/>
            <a:round/>
          </a:ln>
        </p:spPr>
        <p:style>
          <a:lnRef idx="0"/>
          <a:fillRef idx="0"/>
          <a:effectRef idx="0"/>
          <a:fontRef idx="minor"/>
        </p:style>
      </p:sp>
      <p:sp>
        <p:nvSpPr>
          <p:cNvPr id="575" name="CustomShape 24"/>
          <p:cNvSpPr/>
          <p:nvPr/>
        </p:nvSpPr>
        <p:spPr>
          <a:xfrm>
            <a:off x="7991280" y="6323400"/>
            <a:ext cx="733680" cy="410040"/>
          </a:xfrm>
          <a:prstGeom prst="rect">
            <a:avLst/>
          </a:prstGeom>
          <a:noFill/>
          <a:ln w="10080">
            <a:solidFill>
              <a:srgbClr val="000000"/>
            </a:solidFill>
            <a:prstDash val="sysDot"/>
            <a:round/>
          </a:ln>
        </p:spPr>
        <p:style>
          <a:lnRef idx="0"/>
          <a:fillRef idx="0"/>
          <a:effectRef idx="0"/>
          <a:fontRef idx="minor"/>
        </p:style>
      </p:sp>
      <p:sp>
        <p:nvSpPr>
          <p:cNvPr id="576" name="CustomShape 25"/>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4E85624C-2354-4BFF-8329-4D0794D23A99}"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CustomShape 1"/>
          <p:cNvSpPr/>
          <p:nvPr/>
        </p:nvSpPr>
        <p:spPr>
          <a:xfrm>
            <a:off x="32400" y="1426680"/>
            <a:ext cx="9383760" cy="2999160"/>
          </a:xfrm>
          <a:prstGeom prst="rect">
            <a:avLst/>
          </a:prstGeom>
          <a:noFill/>
          <a:ln>
            <a:noFill/>
          </a:ln>
        </p:spPr>
        <p:style>
          <a:lnRef idx="0"/>
          <a:fillRef idx="0"/>
          <a:effectRef idx="0"/>
          <a:fontRef idx="minor"/>
        </p:style>
        <p:txBody>
          <a:bodyPr lIns="0" rIns="0" tIns="0" bIns="0">
            <a:noAutofit/>
          </a:bodyPr>
          <a:p>
            <a:pPr marL="432000" indent="-320760">
              <a:lnSpc>
                <a:spcPct val="100000"/>
              </a:lnSpc>
              <a:spcAft>
                <a:spcPts val="1414"/>
              </a:spcAft>
              <a:buClr>
                <a:srgbClr val="ef2929"/>
              </a:buClr>
              <a:buFont typeface="StarSymbol"/>
              <a:buAutoNum type="arabicParenR"/>
            </a:pPr>
            <a:r>
              <a:rPr b="0" lang="en-US" sz="1400" spc="-1" strike="noStrike">
                <a:solidFill>
                  <a:srgbClr val="333333"/>
                </a:solidFill>
                <a:latin typeface="Noto Sans Regular"/>
                <a:ea typeface="DejaVu Sans"/>
              </a:rPr>
              <a:t>Freeze a set of </a:t>
            </a:r>
            <a:r>
              <a:rPr b="1" lang="en-US" sz="1400" spc="-1" strike="noStrike">
                <a:solidFill>
                  <a:srgbClr val="333333"/>
                </a:solidFill>
                <a:latin typeface="Noto Sans Regular"/>
                <a:ea typeface="DejaVu Sans"/>
              </a:rPr>
              <a:t>DAC</a:t>
            </a:r>
            <a:r>
              <a:rPr b="0" lang="en-US" sz="1400" spc="-1" strike="noStrike">
                <a:solidFill>
                  <a:srgbClr val="333333"/>
                </a:solidFill>
                <a:latin typeface="Noto Sans Regular"/>
                <a:ea typeface="DejaVu Sans"/>
              </a:rPr>
              <a:t>(Global) values driven by :</a:t>
            </a:r>
            <a:br/>
            <a:r>
              <a:rPr b="0" lang="en-US" sz="1400" spc="-1" strike="noStrike">
                <a:solidFill>
                  <a:srgbClr val="333333"/>
                </a:solidFill>
                <a:latin typeface="Noto Sans Regular"/>
                <a:ea typeface="DejaVu Sans"/>
              </a:rPr>
              <a:t> - small dispersion between s-Curves</a:t>
            </a:r>
            <a:br/>
            <a:r>
              <a:rPr b="0" lang="en-US" sz="1400" spc="-1" strike="noStrike">
                <a:solidFill>
                  <a:srgbClr val="333333"/>
                </a:solidFill>
                <a:latin typeface="Noto Sans Regular"/>
                <a:ea typeface="DejaVu Sans"/>
              </a:rPr>
              <a:t> - bigger number of sCurves in a given </a:t>
            </a:r>
            <a:br/>
            <a:r>
              <a:rPr b="0" lang="en-US" sz="1400" spc="-1" strike="noStrike">
                <a:solidFill>
                  <a:srgbClr val="333333"/>
                </a:solidFill>
                <a:latin typeface="Noto Sans Regular"/>
                <a:ea typeface="DejaVu Sans"/>
              </a:rPr>
              <a:t>   space of phase vs VRefN(quite sensitive)</a:t>
            </a:r>
            <a:br/>
            <a:r>
              <a:rPr b="0" lang="en-US" sz="1400" spc="-1" strike="noStrike">
                <a:solidFill>
                  <a:srgbClr val="333333"/>
                </a:solidFill>
                <a:latin typeface="Noto Sans Regular"/>
                <a:ea typeface="DejaVu Sans"/>
              </a:rPr>
              <a:t>    -- VRefP=50, VBP=90, VNB=45, VBN_adj=128</a:t>
            </a:r>
            <a:endParaRPr b="0" lang="en-US" sz="1400" spc="-1" strike="noStrike">
              <a:solidFill>
                <a:srgbClr val="000000"/>
              </a:solidFill>
              <a:latin typeface="Arial"/>
            </a:endParaRPr>
          </a:p>
          <a:p>
            <a:pPr marL="432000" indent="-320760">
              <a:lnSpc>
                <a:spcPct val="100000"/>
              </a:lnSpc>
              <a:spcAft>
                <a:spcPts val="1414"/>
              </a:spcAft>
              <a:buClr>
                <a:srgbClr val="ef2929"/>
              </a:buClr>
              <a:buFont typeface="StarSymbol"/>
              <a:buAutoNum type="arabicParenR"/>
            </a:pPr>
            <a:r>
              <a:rPr b="0" lang="en-US" sz="1400" spc="-1" strike="noStrike">
                <a:solidFill>
                  <a:srgbClr val="333333"/>
                </a:solidFill>
                <a:latin typeface="Noto Sans Regular"/>
                <a:ea typeface="DejaVu Sans"/>
              </a:rPr>
              <a:t>Then, additional scan in </a:t>
            </a:r>
            <a:r>
              <a:rPr b="1" lang="en-US" sz="1400" spc="-1" strike="noStrike">
                <a:solidFill>
                  <a:srgbClr val="c9211e"/>
                </a:solidFill>
                <a:latin typeface="Noto Sans Regular"/>
                <a:ea typeface="DejaVu Sans"/>
              </a:rPr>
              <a:t>local</a:t>
            </a:r>
            <a:r>
              <a:rPr b="0" lang="en-US" sz="1400" spc="-1" strike="noStrike">
                <a:solidFill>
                  <a:srgbClr val="333333"/>
                </a:solidFill>
                <a:latin typeface="Noto Sans Regular"/>
                <a:ea typeface="DejaVu Sans"/>
              </a:rPr>
              <a:t> values are performed:</a:t>
            </a:r>
            <a:br/>
            <a:r>
              <a:rPr b="0" lang="en-US" sz="1400" spc="-1" strike="noStrike">
                <a:solidFill>
                  <a:srgbClr val="333333"/>
                </a:solidFill>
                <a:latin typeface="Noto Sans Regular"/>
                <a:ea typeface="DejaVu Sans"/>
              </a:rPr>
              <a:t> - iadj&lt;3bits&gt;, sw&lt;2bits&gt;, EN_CM, EN_CC. </a:t>
            </a:r>
            <a:endParaRPr b="0" lang="en-US" sz="1400" spc="-1" strike="noStrike">
              <a:solidFill>
                <a:srgbClr val="000000"/>
              </a:solidFill>
              <a:latin typeface="Arial"/>
            </a:endParaRPr>
          </a:p>
          <a:p>
            <a:pPr marL="432000" indent="-320760">
              <a:lnSpc>
                <a:spcPct val="100000"/>
              </a:lnSpc>
              <a:spcAft>
                <a:spcPts val="1414"/>
              </a:spcAft>
              <a:buClr>
                <a:srgbClr val="ef2929"/>
              </a:buClr>
              <a:buFont typeface="StarSymbol"/>
              <a:buAutoNum type="arabicParenR"/>
            </a:pPr>
            <a:r>
              <a:rPr b="0" lang="en-US" sz="1400" spc="-1" strike="noStrike">
                <a:solidFill>
                  <a:srgbClr val="333333"/>
                </a:solidFill>
                <a:latin typeface="Noto Sans Regular"/>
                <a:ea typeface="DejaVu Sans"/>
              </a:rPr>
              <a:t>To determine value @50% inflection point. </a:t>
            </a:r>
            <a:endParaRPr b="0" lang="en-US" sz="1400" spc="-1" strike="noStrike">
              <a:solidFill>
                <a:srgbClr val="000000"/>
              </a:solidFill>
              <a:latin typeface="Arial"/>
            </a:endParaRPr>
          </a:p>
          <a:p>
            <a:pPr marL="432000" indent="-320760">
              <a:lnSpc>
                <a:spcPct val="100000"/>
              </a:lnSpc>
              <a:spcAft>
                <a:spcPts val="1414"/>
              </a:spcAft>
              <a:buClr>
                <a:srgbClr val="ef2929"/>
              </a:buClr>
              <a:buFont typeface="StarSymbol"/>
              <a:buAutoNum type="arabicParenR"/>
            </a:pPr>
            <a:r>
              <a:rPr b="0" lang="en-US" sz="1400" spc="-1" strike="noStrike">
                <a:solidFill>
                  <a:srgbClr val="333333"/>
                </a:solidFill>
                <a:latin typeface="Noto Sans Regular"/>
                <a:ea typeface="DejaVu Sans"/>
              </a:rPr>
              <a:t>To select the closest sCurves@50% to VRefN.</a:t>
            </a:r>
            <a:br/>
            <a:br/>
            <a:r>
              <a:rPr b="0" lang="en-US" sz="1400" spc="-1" strike="noStrike" u="sng">
                <a:solidFill>
                  <a:srgbClr val="333333"/>
                </a:solidFill>
                <a:uFillTx/>
                <a:latin typeface="Noto Sans Regular"/>
                <a:ea typeface="DejaVu Sans"/>
              </a:rPr>
              <a:t>The software’s interface of the test bench modified to allow up to 5-Dimensional scans.</a:t>
            </a:r>
            <a:r>
              <a:rPr b="0" lang="en-US" sz="1400" spc="-1" strike="noStrike">
                <a:solidFill>
                  <a:srgbClr val="333333"/>
                </a:solidFill>
                <a:latin typeface="Noto Sans Regular"/>
                <a:ea typeface="DejaVu Sans"/>
              </a:rPr>
              <a:t>       </a:t>
            </a:r>
            <a:r>
              <a:rPr b="0" lang="en-US" sz="1400" spc="-1" strike="noStrike">
                <a:solidFill>
                  <a:srgbClr val="000000"/>
                </a:solidFill>
                <a:latin typeface="Arial"/>
                <a:ea typeface="DejaVu Sans"/>
              </a:rPr>
              <a:t> </a:t>
            </a:r>
            <a:br/>
            <a:br/>
            <a:br/>
            <a:r>
              <a:rPr b="0" lang="en-US" sz="1400" spc="-1" strike="noStrike">
                <a:solidFill>
                  <a:srgbClr val="333333"/>
                </a:solidFill>
                <a:latin typeface="Noto Sans Regular"/>
                <a:ea typeface="DejaVu Sans"/>
              </a:rPr>
              <a:t> </a:t>
            </a:r>
            <a:endParaRPr b="0" lang="en-US" sz="1400" spc="-1" strike="noStrike">
              <a:solidFill>
                <a:srgbClr val="000000"/>
              </a:solidFill>
              <a:latin typeface="Arial"/>
            </a:endParaRPr>
          </a:p>
        </p:txBody>
      </p:sp>
      <p:sp>
        <p:nvSpPr>
          <p:cNvPr id="578" name="CustomShape 2"/>
          <p:cNvSpPr/>
          <p:nvPr/>
        </p:nvSpPr>
        <p:spPr>
          <a:xfrm>
            <a:off x="719640" y="300600"/>
            <a:ext cx="8852400" cy="125928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3600" spc="-1" strike="noStrike">
                <a:solidFill>
                  <a:srgbClr val="333333"/>
                </a:solidFill>
                <a:latin typeface="Noto Sans Regular"/>
                <a:ea typeface="DejaVu Sans"/>
              </a:rPr>
              <a:t>Pedestal threshold calibrations</a:t>
            </a:r>
            <a:r>
              <a:rPr b="0" lang="en-US" sz="3600" spc="-1" strike="noStrike">
                <a:solidFill>
                  <a:srgbClr val="333333"/>
                </a:solidFill>
                <a:latin typeface="Noto Sans Regular"/>
                <a:ea typeface="DejaVu Sans"/>
              </a:rPr>
              <a:t> </a:t>
            </a:r>
            <a:endParaRPr b="0" lang="en-US" sz="3600" spc="-1" strike="noStrike">
              <a:solidFill>
                <a:srgbClr val="000000"/>
              </a:solidFill>
              <a:latin typeface="Arial"/>
            </a:endParaRPr>
          </a:p>
        </p:txBody>
      </p:sp>
      <p:pic>
        <p:nvPicPr>
          <p:cNvPr id="579" name="" descr=""/>
          <p:cNvPicPr/>
          <p:nvPr/>
        </p:nvPicPr>
        <p:blipFill>
          <a:blip r:embed="rId1"/>
          <a:stretch/>
        </p:blipFill>
        <p:spPr>
          <a:xfrm>
            <a:off x="5627880" y="1200240"/>
            <a:ext cx="4402080" cy="2244600"/>
          </a:xfrm>
          <a:prstGeom prst="rect">
            <a:avLst/>
          </a:prstGeom>
          <a:ln>
            <a:noFill/>
          </a:ln>
        </p:spPr>
      </p:pic>
      <p:sp>
        <p:nvSpPr>
          <p:cNvPr id="580" name="CustomShape 3"/>
          <p:cNvSpPr/>
          <p:nvPr/>
        </p:nvSpPr>
        <p:spPr>
          <a:xfrm>
            <a:off x="8742240" y="640080"/>
            <a:ext cx="1460880" cy="6202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3600" spc="-1" strike="noStrike">
                <a:solidFill>
                  <a:srgbClr val="333333"/>
                </a:solidFill>
                <a:latin typeface="Noto Sans Regular"/>
                <a:ea typeface="DejaVu Sans"/>
              </a:rPr>
              <a:t>(2/2)</a:t>
            </a:r>
            <a:endParaRPr b="0" lang="en-US" sz="3600" spc="-1" strike="noStrike">
              <a:solidFill>
                <a:srgbClr val="000000"/>
              </a:solidFill>
              <a:latin typeface="Arial"/>
            </a:endParaRPr>
          </a:p>
        </p:txBody>
      </p:sp>
      <p:pic>
        <p:nvPicPr>
          <p:cNvPr id="581" name="" descr=""/>
          <p:cNvPicPr/>
          <p:nvPr/>
        </p:nvPicPr>
        <p:blipFill>
          <a:blip r:embed="rId2"/>
          <a:stretch/>
        </p:blipFill>
        <p:spPr>
          <a:xfrm>
            <a:off x="574200" y="4937760"/>
            <a:ext cx="2989800" cy="2375280"/>
          </a:xfrm>
          <a:prstGeom prst="rect">
            <a:avLst/>
          </a:prstGeom>
          <a:ln>
            <a:noFill/>
          </a:ln>
        </p:spPr>
      </p:pic>
      <p:sp>
        <p:nvSpPr>
          <p:cNvPr id="582" name="CustomShape 4"/>
          <p:cNvSpPr/>
          <p:nvPr/>
        </p:nvSpPr>
        <p:spPr>
          <a:xfrm>
            <a:off x="146880" y="4444200"/>
            <a:ext cx="8263800" cy="61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highlight>
                  <a:srgbClr val="ffff00"/>
                </a:highlight>
                <a:latin typeface="Noto Sans Regular"/>
                <a:ea typeface="DejaVu Sans"/>
              </a:rPr>
              <a:t>Full calibration of 2556 channels. </a:t>
            </a:r>
            <a:r>
              <a:rPr b="1" lang="en-US" sz="1800" spc="-1" strike="noStrike">
                <a:solidFill>
                  <a:srgbClr val="333333"/>
                </a:solidFill>
                <a:highlight>
                  <a:srgbClr val="ffff00"/>
                </a:highlight>
                <a:latin typeface="Noto Sans Regular"/>
                <a:ea typeface="DejaVu Sans"/>
              </a:rPr>
              <a:t>Global</a:t>
            </a:r>
            <a:r>
              <a:rPr b="0" lang="en-US" sz="1800" spc="-1" strike="noStrike">
                <a:solidFill>
                  <a:srgbClr val="333333"/>
                </a:solidFill>
                <a:highlight>
                  <a:srgbClr val="ffff00"/>
                </a:highlight>
                <a:latin typeface="Noto Sans Regular"/>
                <a:ea typeface="DejaVu Sans"/>
              </a:rPr>
              <a:t> fixed, varying </a:t>
            </a:r>
            <a:r>
              <a:rPr b="1" lang="en-US" sz="1800" spc="-1" strike="noStrike">
                <a:solidFill>
                  <a:srgbClr val="c9211e"/>
                </a:solidFill>
                <a:highlight>
                  <a:srgbClr val="ffff00"/>
                </a:highlight>
                <a:latin typeface="Noto Sans Regular"/>
                <a:ea typeface="DejaVu Sans"/>
              </a:rPr>
              <a:t>local</a:t>
            </a:r>
            <a:r>
              <a:rPr b="0" lang="en-US" sz="1800" spc="-1" strike="noStrike">
                <a:solidFill>
                  <a:srgbClr val="333333"/>
                </a:solidFill>
                <a:highlight>
                  <a:srgbClr val="ffff00"/>
                </a:highlight>
                <a:latin typeface="Noto Sans Regular"/>
                <a:ea typeface="DejaVu Sans"/>
              </a:rPr>
              <a:t>: </a:t>
            </a:r>
            <a:br/>
            <a:r>
              <a:rPr b="0" lang="en-US" sz="1800" spc="-1" strike="noStrike">
                <a:solidFill>
                  <a:srgbClr val="333333"/>
                </a:solidFill>
                <a:highlight>
                  <a:srgbClr val="ffff00"/>
                </a:highlight>
                <a:latin typeface="Noto Sans Regular"/>
                <a:ea typeface="DejaVu Sans"/>
              </a:rPr>
              <a:t>32 configurations per channel: ~81800 sCurves to analyse.     </a:t>
            </a:r>
            <a:endParaRPr b="0" lang="en-US" sz="1800" spc="-1" strike="noStrike">
              <a:solidFill>
                <a:srgbClr val="000000"/>
              </a:solidFill>
              <a:latin typeface="Arial"/>
            </a:endParaRPr>
          </a:p>
        </p:txBody>
      </p:sp>
      <p:sp>
        <p:nvSpPr>
          <p:cNvPr id="583" name="CustomShape 5"/>
          <p:cNvSpPr/>
          <p:nvPr/>
        </p:nvSpPr>
        <p:spPr>
          <a:xfrm>
            <a:off x="583200" y="1136160"/>
            <a:ext cx="1514880" cy="61884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333333"/>
                </a:solidFill>
                <a:latin typeface="Noto Sans Regular"/>
                <a:ea typeface="DejaVu Sans"/>
              </a:rPr>
              <a:t>[Protocol]</a:t>
            </a:r>
            <a:endParaRPr b="0" lang="en-US" sz="1800" spc="-1" strike="noStrike">
              <a:solidFill>
                <a:srgbClr val="000000"/>
              </a:solidFill>
              <a:latin typeface="Arial"/>
            </a:endParaRPr>
          </a:p>
        </p:txBody>
      </p:sp>
      <p:sp>
        <p:nvSpPr>
          <p:cNvPr id="584" name="Line 6"/>
          <p:cNvSpPr/>
          <p:nvPr/>
        </p:nvSpPr>
        <p:spPr>
          <a:xfrm>
            <a:off x="3838320" y="3663360"/>
            <a:ext cx="642240" cy="0"/>
          </a:xfrm>
          <a:prstGeom prst="line">
            <a:avLst/>
          </a:prstGeom>
          <a:ln>
            <a:solidFill>
              <a:srgbClr val="000000"/>
            </a:solidFill>
          </a:ln>
        </p:spPr>
        <p:style>
          <a:lnRef idx="0"/>
          <a:fillRef idx="0"/>
          <a:effectRef idx="0"/>
          <a:fontRef idx="minor"/>
        </p:style>
      </p:sp>
      <p:pic>
        <p:nvPicPr>
          <p:cNvPr id="585" name="" descr=""/>
          <p:cNvPicPr/>
          <p:nvPr/>
        </p:nvPicPr>
        <p:blipFill>
          <a:blip r:embed="rId3"/>
          <a:stretch/>
        </p:blipFill>
        <p:spPr>
          <a:xfrm>
            <a:off x="5264640" y="1172160"/>
            <a:ext cx="4609440" cy="2539440"/>
          </a:xfrm>
          <a:prstGeom prst="rect">
            <a:avLst/>
          </a:prstGeom>
          <a:ln>
            <a:noFill/>
          </a:ln>
        </p:spPr>
      </p:pic>
      <p:sp>
        <p:nvSpPr>
          <p:cNvPr id="586" name="Line 7"/>
          <p:cNvSpPr/>
          <p:nvPr/>
        </p:nvSpPr>
        <p:spPr>
          <a:xfrm flipV="1">
            <a:off x="457200" y="5029200"/>
            <a:ext cx="3474720" cy="91440"/>
          </a:xfrm>
          <a:prstGeom prst="line">
            <a:avLst/>
          </a:prstGeom>
          <a:ln>
            <a:solidFill>
              <a:srgbClr val="3465a4"/>
            </a:solidFill>
          </a:ln>
        </p:spPr>
        <p:style>
          <a:lnRef idx="0"/>
          <a:fillRef idx="0"/>
          <a:effectRef idx="0"/>
          <a:fontRef idx="minor"/>
        </p:style>
      </p:sp>
      <p:sp>
        <p:nvSpPr>
          <p:cNvPr id="587" name="Line 8"/>
          <p:cNvSpPr/>
          <p:nvPr/>
        </p:nvSpPr>
        <p:spPr>
          <a:xfrm>
            <a:off x="4572000" y="3840480"/>
            <a:ext cx="3931920" cy="0"/>
          </a:xfrm>
          <a:prstGeom prst="line">
            <a:avLst/>
          </a:prstGeom>
          <a:ln>
            <a:solidFill>
              <a:srgbClr val="3465a4"/>
            </a:solidFill>
          </a:ln>
        </p:spPr>
        <p:style>
          <a:lnRef idx="0"/>
          <a:fillRef idx="0"/>
          <a:effectRef idx="0"/>
          <a:fontRef idx="minor"/>
        </p:style>
      </p:sp>
      <p:sp>
        <p:nvSpPr>
          <p:cNvPr id="588" name="Line 9"/>
          <p:cNvSpPr/>
          <p:nvPr/>
        </p:nvSpPr>
        <p:spPr>
          <a:xfrm>
            <a:off x="4572000" y="1828800"/>
            <a:ext cx="914400" cy="274320"/>
          </a:xfrm>
          <a:prstGeom prst="line">
            <a:avLst/>
          </a:prstGeom>
          <a:ln>
            <a:solidFill>
              <a:srgbClr val="3465a4"/>
            </a:solidFill>
            <a:tailEnd len="med" type="triangle" w="med"/>
          </a:ln>
        </p:spPr>
        <p:style>
          <a:lnRef idx="0"/>
          <a:fillRef idx="0"/>
          <a:effectRef idx="0"/>
          <a:fontRef idx="minor"/>
        </p:style>
      </p:sp>
      <p:pic>
        <p:nvPicPr>
          <p:cNvPr id="589" name="" descr=""/>
          <p:cNvPicPr/>
          <p:nvPr/>
        </p:nvPicPr>
        <p:blipFill>
          <a:blip r:embed="rId4"/>
          <a:stretch/>
        </p:blipFill>
        <p:spPr>
          <a:xfrm>
            <a:off x="4754880" y="5065200"/>
            <a:ext cx="4115880" cy="2099520"/>
          </a:xfrm>
          <a:prstGeom prst="rect">
            <a:avLst/>
          </a:prstGeom>
          <a:ln>
            <a:noFill/>
          </a:ln>
        </p:spPr>
      </p:pic>
      <p:sp>
        <p:nvSpPr>
          <p:cNvPr id="590" name="CustomShape 10"/>
          <p:cNvSpPr/>
          <p:nvPr/>
        </p:nvSpPr>
        <p:spPr>
          <a:xfrm>
            <a:off x="5114160" y="7106760"/>
            <a:ext cx="4850640" cy="464040"/>
          </a:xfrm>
          <a:prstGeom prst="rect">
            <a:avLst/>
          </a:prstGeom>
          <a:noFill/>
          <a:ln>
            <a:noFill/>
          </a:ln>
        </p:spPr>
        <p:style>
          <a:lnRef idx="0"/>
          <a:fillRef idx="0"/>
          <a:effectRef idx="0"/>
          <a:fontRef idx="minor"/>
        </p:style>
        <p:txBody>
          <a:bodyPr lIns="90000" rIns="90000" tIns="45000" bIns="45000">
            <a:noAutofit/>
          </a:bodyPr>
          <a:p>
            <a:pPr>
              <a:lnSpc>
                <a:spcPct val="90000"/>
              </a:lnSpc>
            </a:pPr>
            <a:r>
              <a:rPr b="0" lang="en-US" sz="1400" spc="-1" strike="noStrike">
                <a:solidFill>
                  <a:srgbClr val="333333"/>
                </a:solidFill>
                <a:latin typeface="Noto Sans Regular"/>
                <a:ea typeface="DejaVu Sans"/>
              </a:rPr>
              <a:t>*Excluded 38 Yellow channels (Metal 3), noisy due to coupling between memory flush signal in Metal 2</a:t>
            </a:r>
            <a:endParaRPr b="0" lang="en-US" sz="1400" spc="-1" strike="noStrike">
              <a:solidFill>
                <a:srgbClr val="000000"/>
              </a:solidFill>
              <a:latin typeface="Arial"/>
            </a:endParaRPr>
          </a:p>
        </p:txBody>
      </p:sp>
      <p:sp>
        <p:nvSpPr>
          <p:cNvPr id="591" name="CustomShape 11"/>
          <p:cNvSpPr/>
          <p:nvPr/>
        </p:nvSpPr>
        <p:spPr>
          <a:xfrm>
            <a:off x="7406640" y="5313240"/>
            <a:ext cx="2466720" cy="266760"/>
          </a:xfrm>
          <a:prstGeom prst="rect">
            <a:avLst/>
          </a:prstGeom>
          <a:solidFill>
            <a:srgbClr val="ffffff"/>
          </a:solidFill>
          <a:ln>
            <a:solidFill>
              <a:srgbClr val="3465a4"/>
            </a:solidFill>
          </a:ln>
        </p:spPr>
        <p:style>
          <a:lnRef idx="0"/>
          <a:fillRef idx="0"/>
          <a:effectRef idx="0"/>
          <a:fontRef idx="minor"/>
        </p:style>
        <p:txBody>
          <a:bodyPr lIns="90000" rIns="90000" tIns="45000" bIns="45000">
            <a:noAutofit/>
          </a:bodyPr>
          <a:p>
            <a:pPr algn="ctr">
              <a:lnSpc>
                <a:spcPct val="100000"/>
              </a:lnSpc>
            </a:pPr>
            <a:r>
              <a:rPr b="0" lang="en-US" sz="1200" spc="-1" strike="noStrike">
                <a:solidFill>
                  <a:srgbClr val="333333"/>
                </a:solidFill>
                <a:latin typeface="Noto Sans Regular"/>
                <a:ea typeface="DejaVu Sans"/>
              </a:rPr>
              <a:t>full matched sCurves(VRefN)</a:t>
            </a:r>
            <a:endParaRPr b="0" lang="en-US" sz="1200" spc="-1" strike="noStrike">
              <a:solidFill>
                <a:srgbClr val="000000"/>
              </a:solidFill>
              <a:latin typeface="Arial"/>
            </a:endParaRPr>
          </a:p>
        </p:txBody>
      </p:sp>
      <p:sp>
        <p:nvSpPr>
          <p:cNvPr id="592" name="Line 12"/>
          <p:cNvSpPr/>
          <p:nvPr/>
        </p:nvSpPr>
        <p:spPr>
          <a:xfrm>
            <a:off x="457200" y="5120640"/>
            <a:ext cx="117000" cy="731520"/>
          </a:xfrm>
          <a:prstGeom prst="line">
            <a:avLst/>
          </a:prstGeom>
          <a:ln>
            <a:solidFill>
              <a:srgbClr val="3465a4"/>
            </a:solidFill>
          </a:ln>
        </p:spPr>
        <p:style>
          <a:lnRef idx="0"/>
          <a:fillRef idx="0"/>
          <a:effectRef idx="0"/>
          <a:fontRef idx="minor"/>
        </p:style>
      </p:sp>
      <p:sp>
        <p:nvSpPr>
          <p:cNvPr id="593" name="Line 13"/>
          <p:cNvSpPr/>
          <p:nvPr/>
        </p:nvSpPr>
        <p:spPr>
          <a:xfrm>
            <a:off x="4937760" y="2743200"/>
            <a:ext cx="690120" cy="91440"/>
          </a:xfrm>
          <a:prstGeom prst="line">
            <a:avLst/>
          </a:prstGeom>
          <a:ln>
            <a:solidFill>
              <a:srgbClr val="3465a4"/>
            </a:solidFill>
            <a:tailEnd len="med" type="triangle" w="med"/>
          </a:ln>
        </p:spPr>
        <p:style>
          <a:lnRef idx="0"/>
          <a:fillRef idx="0"/>
          <a:effectRef idx="0"/>
          <a:fontRef idx="minor"/>
        </p:style>
      </p:sp>
      <p:sp>
        <p:nvSpPr>
          <p:cNvPr id="594" name="Line 14"/>
          <p:cNvSpPr/>
          <p:nvPr/>
        </p:nvSpPr>
        <p:spPr>
          <a:xfrm flipV="1">
            <a:off x="4572000" y="3200400"/>
            <a:ext cx="914400" cy="182880"/>
          </a:xfrm>
          <a:prstGeom prst="line">
            <a:avLst/>
          </a:prstGeom>
          <a:ln>
            <a:solidFill>
              <a:srgbClr val="3465a4"/>
            </a:solidFill>
            <a:tailEnd len="med" type="triangle" w="med"/>
          </a:ln>
        </p:spPr>
        <p:style>
          <a:lnRef idx="0"/>
          <a:fillRef idx="0"/>
          <a:effectRef idx="0"/>
          <a:fontRef idx="minor"/>
        </p:style>
      </p:sp>
      <p:sp>
        <p:nvSpPr>
          <p:cNvPr id="595" name="Line 15"/>
          <p:cNvSpPr/>
          <p:nvPr/>
        </p:nvSpPr>
        <p:spPr>
          <a:xfrm>
            <a:off x="8496000" y="3843360"/>
            <a:ext cx="7920" cy="1221840"/>
          </a:xfrm>
          <a:prstGeom prst="line">
            <a:avLst/>
          </a:prstGeom>
          <a:ln>
            <a:solidFill>
              <a:srgbClr val="3465a4"/>
            </a:solidFill>
            <a:tailEnd len="med" type="triangle" w="med"/>
          </a:ln>
        </p:spPr>
        <p:style>
          <a:lnRef idx="0"/>
          <a:fillRef idx="0"/>
          <a:effectRef idx="0"/>
          <a:fontRef idx="minor"/>
        </p:style>
      </p:sp>
      <p:sp>
        <p:nvSpPr>
          <p:cNvPr id="596" name="CustomShape 16"/>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19AD9137-2A26-48C4-9B2F-A7C36FBDAB70}"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7" name="CustomShape 1"/>
          <p:cNvSpPr/>
          <p:nvPr/>
        </p:nvSpPr>
        <p:spPr>
          <a:xfrm>
            <a:off x="720000" y="300960"/>
            <a:ext cx="8852040" cy="125892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Injections Studies </a:t>
            </a:r>
            <a:endParaRPr b="0" lang="en-US" sz="4400" spc="-1" strike="noStrike">
              <a:solidFill>
                <a:srgbClr val="000000"/>
              </a:solidFill>
              <a:latin typeface="Arial"/>
            </a:endParaRPr>
          </a:p>
        </p:txBody>
      </p:sp>
      <p:sp>
        <p:nvSpPr>
          <p:cNvPr id="598" name="CustomShape 2"/>
          <p:cNvSpPr/>
          <p:nvPr/>
        </p:nvSpPr>
        <p:spPr>
          <a:xfrm>
            <a:off x="-272160" y="1473840"/>
            <a:ext cx="9893520" cy="901440"/>
          </a:xfrm>
          <a:prstGeom prst="rect">
            <a:avLst/>
          </a:prstGeom>
          <a:noFill/>
          <a:ln>
            <a:noFill/>
          </a:ln>
        </p:spPr>
        <p:style>
          <a:lnRef idx="0"/>
          <a:fillRef idx="0"/>
          <a:effectRef idx="0"/>
          <a:fontRef idx="minor"/>
        </p:style>
        <p:txBody>
          <a:bodyPr lIns="0" rIns="0" tIns="0" bIns="0">
            <a:noAutofit/>
          </a:bodyPr>
          <a:p>
            <a:pPr marL="432000" indent="-320400">
              <a:lnSpc>
                <a:spcPct val="100000"/>
              </a:lnSpc>
              <a:spcAft>
                <a:spcPts val="1414"/>
              </a:spcAft>
              <a:buClr>
                <a:srgbClr val="ef2929"/>
              </a:buClr>
              <a:buSzPct val="45000"/>
              <a:buFont typeface="Wingdings" charset="2"/>
              <a:buChar char=""/>
            </a:pPr>
            <a:r>
              <a:rPr b="0" lang="en-US" sz="1600" spc="-1" strike="noStrike">
                <a:solidFill>
                  <a:srgbClr val="333333"/>
                </a:solidFill>
                <a:latin typeface="Noto Sans Regular"/>
                <a:ea typeface="DejaVu Sans"/>
              </a:rPr>
              <a:t>PICMIC allows external signal injection trough the (PAD): </a:t>
            </a:r>
            <a:br/>
            <a:r>
              <a:rPr b="0" lang="en-US" sz="1600" spc="-1" strike="noStrike">
                <a:solidFill>
                  <a:srgbClr val="333333"/>
                </a:solidFill>
                <a:latin typeface="Noto Sans Regular"/>
                <a:ea typeface="DejaVu Sans"/>
              </a:rPr>
              <a:t> - </a:t>
            </a:r>
            <a:r>
              <a:rPr b="1" lang="en-US" sz="1600" spc="-1" strike="noStrike">
                <a:solidFill>
                  <a:srgbClr val="333333"/>
                </a:solidFill>
                <a:latin typeface="Noto Sans Regular"/>
                <a:ea typeface="DejaVu Sans"/>
              </a:rPr>
              <a:t>R424</a:t>
            </a:r>
            <a:r>
              <a:rPr b="0" lang="en-US" sz="1600" spc="-1" strike="noStrike">
                <a:solidFill>
                  <a:srgbClr val="333333"/>
                </a:solidFill>
                <a:latin typeface="Noto Sans Regular"/>
                <a:ea typeface="DejaVu Sans"/>
              </a:rPr>
              <a:t>[R68,C28],</a:t>
            </a:r>
            <a:r>
              <a:rPr b="1" lang="en-US" sz="1600" spc="-1" strike="noStrike">
                <a:solidFill>
                  <a:srgbClr val="333333"/>
                </a:solidFill>
                <a:latin typeface="Noto Sans Regular"/>
                <a:ea typeface="DejaVu Sans"/>
              </a:rPr>
              <a:t>R425</a:t>
            </a:r>
            <a:r>
              <a:rPr b="0" lang="en-US" sz="1600" spc="-1" strike="noStrike">
                <a:solidFill>
                  <a:srgbClr val="333333"/>
                </a:solidFill>
                <a:latin typeface="Noto Sans Regular"/>
                <a:ea typeface="DejaVu Sans"/>
              </a:rPr>
              <a:t>[R103,C35] and </a:t>
            </a:r>
            <a:r>
              <a:rPr b="1" lang="en-US" sz="1600" spc="-1" strike="noStrike">
                <a:solidFill>
                  <a:srgbClr val="333333"/>
                </a:solidFill>
                <a:latin typeface="Noto Sans Regular"/>
                <a:ea typeface="DejaVu Sans"/>
              </a:rPr>
              <a:t>R426</a:t>
            </a:r>
            <a:r>
              <a:rPr b="0" lang="en-US" sz="1600" spc="-1" strike="noStrike">
                <a:solidFill>
                  <a:srgbClr val="333333"/>
                </a:solidFill>
                <a:latin typeface="Noto Sans Regular"/>
                <a:ea typeface="DejaVu Sans"/>
              </a:rPr>
              <a:t>[R6,C15].</a:t>
            </a:r>
            <a:br/>
            <a:r>
              <a:rPr b="0" lang="en-US" sz="1600" spc="-1" strike="noStrike">
                <a:solidFill>
                  <a:srgbClr val="333333"/>
                </a:solidFill>
                <a:latin typeface="Noto Sans Regular"/>
                <a:ea typeface="DejaVu Sans"/>
              </a:rPr>
              <a:t> - * it also allows to excite whole columns in the channel matrix (no shown in above layouts). </a:t>
            </a:r>
            <a:endParaRPr b="0" lang="en-US" sz="1600" spc="-1" strike="noStrike">
              <a:solidFill>
                <a:srgbClr val="000000"/>
              </a:solidFill>
              <a:latin typeface="Arial"/>
            </a:endParaRPr>
          </a:p>
        </p:txBody>
      </p:sp>
      <p:pic>
        <p:nvPicPr>
          <p:cNvPr id="599" name="" descr=""/>
          <p:cNvPicPr/>
          <p:nvPr/>
        </p:nvPicPr>
        <p:blipFill>
          <a:blip r:embed="rId1"/>
          <a:srcRect l="0" t="0" r="0" b="31340"/>
          <a:stretch/>
        </p:blipFill>
        <p:spPr>
          <a:xfrm>
            <a:off x="6702480" y="1106640"/>
            <a:ext cx="2328120" cy="703440"/>
          </a:xfrm>
          <a:prstGeom prst="rect">
            <a:avLst/>
          </a:prstGeom>
          <a:ln>
            <a:noFill/>
          </a:ln>
        </p:spPr>
      </p:pic>
      <p:pic>
        <p:nvPicPr>
          <p:cNvPr id="600" name="Image 9_0" descr=""/>
          <p:cNvPicPr/>
          <p:nvPr/>
        </p:nvPicPr>
        <p:blipFill>
          <a:blip r:embed="rId2"/>
          <a:srcRect l="0" t="0" r="34158" b="0"/>
          <a:stretch/>
        </p:blipFill>
        <p:spPr>
          <a:xfrm rot="16200000">
            <a:off x="9224640" y="1022400"/>
            <a:ext cx="686880" cy="892800"/>
          </a:xfrm>
          <a:prstGeom prst="rect">
            <a:avLst/>
          </a:prstGeom>
          <a:ln>
            <a:noFill/>
          </a:ln>
        </p:spPr>
      </p:pic>
      <p:pic>
        <p:nvPicPr>
          <p:cNvPr id="601" name="Espace réservé du contenu 4" descr=""/>
          <p:cNvPicPr/>
          <p:nvPr/>
        </p:nvPicPr>
        <p:blipFill>
          <a:blip r:embed="rId3"/>
          <a:srcRect l="4252" t="4651" r="4962" b="0"/>
          <a:stretch/>
        </p:blipFill>
        <p:spPr>
          <a:xfrm>
            <a:off x="188640" y="2369520"/>
            <a:ext cx="5025960" cy="2511720"/>
          </a:xfrm>
          <a:prstGeom prst="rect">
            <a:avLst/>
          </a:prstGeom>
          <a:ln>
            <a:noFill/>
          </a:ln>
        </p:spPr>
      </p:pic>
      <p:grpSp>
        <p:nvGrpSpPr>
          <p:cNvPr id="602" name="Group 3"/>
          <p:cNvGrpSpPr/>
          <p:nvPr/>
        </p:nvGrpSpPr>
        <p:grpSpPr>
          <a:xfrm>
            <a:off x="6507360" y="5616000"/>
            <a:ext cx="807480" cy="209160"/>
            <a:chOff x="6507360" y="5616000"/>
            <a:chExt cx="807480" cy="209160"/>
          </a:xfrm>
        </p:grpSpPr>
        <p:sp>
          <p:nvSpPr>
            <p:cNvPr id="603" name="CustomShape 4"/>
            <p:cNvSpPr/>
            <p:nvPr/>
          </p:nvSpPr>
          <p:spPr>
            <a:xfrm>
              <a:off x="6507360" y="5616000"/>
              <a:ext cx="585720" cy="150840"/>
            </a:xfrm>
            <a:prstGeom prst="rect">
              <a:avLst/>
            </a:prstGeom>
            <a:noFill/>
            <a:ln w="6480">
              <a:noFill/>
            </a:ln>
          </p:spPr>
          <p:style>
            <a:lnRef idx="0"/>
            <a:fillRef idx="0"/>
            <a:effectRef idx="0"/>
            <a:fontRef idx="minor"/>
          </p:style>
          <p:txBody>
            <a:bodyPr lIns="0" rIns="0" tIns="0" bIns="0">
              <a:noAutofit/>
            </a:bodyPr>
            <a:p>
              <a:pPr algn="just">
                <a:lnSpc>
                  <a:spcPct val="107000"/>
                </a:lnSpc>
                <a:spcAft>
                  <a:spcPts val="799"/>
                </a:spcAft>
              </a:pPr>
              <a:r>
                <a:rPr b="0" lang="fr-FR" sz="1100" spc="-1" strike="noStrike">
                  <a:solidFill>
                    <a:srgbClr val="000000"/>
                  </a:solidFill>
                  <a:latin typeface="DengXian"/>
                  <a:ea typeface="DengXian"/>
                </a:rPr>
                <a:t>VPULSE</a:t>
              </a:r>
              <a:endParaRPr b="0" lang="en-US" sz="1100" spc="-1" strike="noStrike">
                <a:solidFill>
                  <a:srgbClr val="000000"/>
                </a:solidFill>
                <a:latin typeface="Arial"/>
              </a:endParaRPr>
            </a:p>
          </p:txBody>
        </p:sp>
        <p:sp>
          <p:nvSpPr>
            <p:cNvPr id="604" name="Line 5"/>
            <p:cNvSpPr/>
            <p:nvPr/>
          </p:nvSpPr>
          <p:spPr>
            <a:xfrm>
              <a:off x="6661080" y="5817240"/>
              <a:ext cx="380160" cy="0"/>
            </a:xfrm>
            <a:prstGeom prst="line">
              <a:avLst/>
            </a:prstGeom>
            <a:ln w="9360">
              <a:solidFill>
                <a:srgbClr val="4a7ebb"/>
              </a:solidFill>
              <a:round/>
            </a:ln>
          </p:spPr>
          <p:style>
            <a:lnRef idx="0"/>
            <a:fillRef idx="0"/>
            <a:effectRef idx="0"/>
            <a:fontRef idx="minor"/>
          </p:style>
        </p:sp>
        <p:sp>
          <p:nvSpPr>
            <p:cNvPr id="605" name="Line 6"/>
            <p:cNvSpPr/>
            <p:nvPr/>
          </p:nvSpPr>
          <p:spPr>
            <a:xfrm>
              <a:off x="6939000" y="5816520"/>
              <a:ext cx="102240" cy="0"/>
            </a:xfrm>
            <a:prstGeom prst="line">
              <a:avLst/>
            </a:prstGeom>
            <a:ln w="9360">
              <a:solidFill>
                <a:srgbClr val="4a7ebb"/>
              </a:solidFill>
              <a:round/>
            </a:ln>
          </p:spPr>
          <p:style>
            <a:lnRef idx="0"/>
            <a:fillRef idx="0"/>
            <a:effectRef idx="0"/>
            <a:fontRef idx="minor"/>
          </p:style>
        </p:sp>
        <p:sp>
          <p:nvSpPr>
            <p:cNvPr id="606" name="Line 7"/>
            <p:cNvSpPr/>
            <p:nvPr/>
          </p:nvSpPr>
          <p:spPr>
            <a:xfrm>
              <a:off x="7095960" y="5825160"/>
              <a:ext cx="218880" cy="0"/>
            </a:xfrm>
            <a:prstGeom prst="line">
              <a:avLst/>
            </a:prstGeom>
            <a:ln w="9360">
              <a:solidFill>
                <a:srgbClr val="4a7ebb"/>
              </a:solidFill>
              <a:round/>
            </a:ln>
          </p:spPr>
          <p:style>
            <a:lnRef idx="0"/>
            <a:fillRef idx="0"/>
            <a:effectRef idx="0"/>
            <a:fontRef idx="minor"/>
          </p:style>
        </p:sp>
      </p:grpSp>
      <p:grpSp>
        <p:nvGrpSpPr>
          <p:cNvPr id="607" name="Group 8"/>
          <p:cNvGrpSpPr/>
          <p:nvPr/>
        </p:nvGrpSpPr>
        <p:grpSpPr>
          <a:xfrm>
            <a:off x="6458760" y="5799600"/>
            <a:ext cx="275400" cy="485280"/>
            <a:chOff x="6458760" y="5799600"/>
            <a:chExt cx="275400" cy="485280"/>
          </a:xfrm>
        </p:grpSpPr>
        <p:sp>
          <p:nvSpPr>
            <p:cNvPr id="608" name="Line 9"/>
            <p:cNvSpPr/>
            <p:nvPr/>
          </p:nvSpPr>
          <p:spPr>
            <a:xfrm flipV="1">
              <a:off x="6645960" y="5815080"/>
              <a:ext cx="0" cy="118080"/>
            </a:xfrm>
            <a:prstGeom prst="line">
              <a:avLst/>
            </a:prstGeom>
            <a:ln w="9360">
              <a:solidFill>
                <a:srgbClr val="4a7ebb"/>
              </a:solidFill>
              <a:round/>
            </a:ln>
          </p:spPr>
          <p:style>
            <a:lnRef idx="0"/>
            <a:fillRef idx="0"/>
            <a:effectRef idx="0"/>
            <a:fontRef idx="minor"/>
          </p:style>
        </p:sp>
        <p:sp>
          <p:nvSpPr>
            <p:cNvPr id="609" name="Line 10"/>
            <p:cNvSpPr/>
            <p:nvPr/>
          </p:nvSpPr>
          <p:spPr>
            <a:xfrm flipV="1">
              <a:off x="6643080" y="6109560"/>
              <a:ext cx="0" cy="112320"/>
            </a:xfrm>
            <a:prstGeom prst="line">
              <a:avLst/>
            </a:prstGeom>
            <a:ln w="9360">
              <a:solidFill>
                <a:srgbClr val="4a7ebb"/>
              </a:solidFill>
              <a:round/>
            </a:ln>
          </p:spPr>
          <p:style>
            <a:lnRef idx="0"/>
            <a:fillRef idx="0"/>
            <a:effectRef idx="0"/>
            <a:fontRef idx="minor"/>
          </p:style>
        </p:sp>
        <p:sp>
          <p:nvSpPr>
            <p:cNvPr id="610" name="Line 11"/>
            <p:cNvSpPr/>
            <p:nvPr/>
          </p:nvSpPr>
          <p:spPr>
            <a:xfrm>
              <a:off x="6458760" y="5836680"/>
              <a:ext cx="72360" cy="0"/>
            </a:xfrm>
            <a:prstGeom prst="line">
              <a:avLst/>
            </a:prstGeom>
            <a:ln w="9360">
              <a:solidFill>
                <a:srgbClr val="4a7ebb"/>
              </a:solidFill>
              <a:round/>
            </a:ln>
          </p:spPr>
          <p:style>
            <a:lnRef idx="0"/>
            <a:fillRef idx="0"/>
            <a:effectRef idx="0"/>
            <a:fontRef idx="minor"/>
          </p:style>
        </p:sp>
        <p:sp>
          <p:nvSpPr>
            <p:cNvPr id="611" name="Line 12"/>
            <p:cNvSpPr/>
            <p:nvPr/>
          </p:nvSpPr>
          <p:spPr>
            <a:xfrm flipV="1">
              <a:off x="6492600" y="5799600"/>
              <a:ext cx="0" cy="76320"/>
            </a:xfrm>
            <a:prstGeom prst="line">
              <a:avLst/>
            </a:prstGeom>
            <a:ln w="9360">
              <a:solidFill>
                <a:srgbClr val="4a7ebb"/>
              </a:solidFill>
              <a:round/>
            </a:ln>
          </p:spPr>
          <p:style>
            <a:lnRef idx="0"/>
            <a:fillRef idx="0"/>
            <a:effectRef idx="0"/>
            <a:fontRef idx="minor"/>
          </p:style>
        </p:sp>
        <p:sp>
          <p:nvSpPr>
            <p:cNvPr id="612" name="Line 13"/>
            <p:cNvSpPr/>
            <p:nvPr/>
          </p:nvSpPr>
          <p:spPr>
            <a:xfrm>
              <a:off x="6458760" y="6127920"/>
              <a:ext cx="72360" cy="0"/>
            </a:xfrm>
            <a:prstGeom prst="line">
              <a:avLst/>
            </a:prstGeom>
            <a:ln w="9360">
              <a:solidFill>
                <a:srgbClr val="4a7ebb"/>
              </a:solidFill>
              <a:round/>
            </a:ln>
          </p:spPr>
          <p:style>
            <a:lnRef idx="0"/>
            <a:fillRef idx="0"/>
            <a:effectRef idx="0"/>
            <a:fontRef idx="minor"/>
          </p:style>
        </p:sp>
        <p:sp>
          <p:nvSpPr>
            <p:cNvPr id="613" name="Line 14"/>
            <p:cNvSpPr/>
            <p:nvPr/>
          </p:nvSpPr>
          <p:spPr>
            <a:xfrm>
              <a:off x="6572520" y="6222960"/>
              <a:ext cx="161640" cy="0"/>
            </a:xfrm>
            <a:prstGeom prst="line">
              <a:avLst/>
            </a:prstGeom>
            <a:ln w="9360">
              <a:solidFill>
                <a:srgbClr val="4a7ebb"/>
              </a:solidFill>
              <a:round/>
            </a:ln>
          </p:spPr>
          <p:style>
            <a:lnRef idx="0"/>
            <a:fillRef idx="0"/>
            <a:effectRef idx="0"/>
            <a:fontRef idx="minor"/>
          </p:style>
        </p:sp>
        <p:sp>
          <p:nvSpPr>
            <p:cNvPr id="614" name="CustomShape 15"/>
            <p:cNvSpPr/>
            <p:nvPr/>
          </p:nvSpPr>
          <p:spPr>
            <a:xfrm>
              <a:off x="6565680" y="5936040"/>
              <a:ext cx="168480" cy="168480"/>
            </a:xfrm>
            <a:prstGeom prst="ellipse">
              <a:avLst/>
            </a:prstGeom>
            <a:solidFill>
              <a:srgbClr val="4f81bd"/>
            </a:solidFill>
            <a:ln w="25560">
              <a:solidFill>
                <a:srgbClr val="3a5f8b"/>
              </a:solidFill>
              <a:round/>
            </a:ln>
          </p:spPr>
          <p:style>
            <a:lnRef idx="0"/>
            <a:fillRef idx="0"/>
            <a:effectRef idx="0"/>
            <a:fontRef idx="minor"/>
          </p:style>
        </p:sp>
        <p:sp>
          <p:nvSpPr>
            <p:cNvPr id="615" name="Line 16"/>
            <p:cNvSpPr/>
            <p:nvPr/>
          </p:nvSpPr>
          <p:spPr>
            <a:xfrm flipV="1">
              <a:off x="6529320" y="6226200"/>
              <a:ext cx="46080" cy="55440"/>
            </a:xfrm>
            <a:prstGeom prst="line">
              <a:avLst/>
            </a:prstGeom>
            <a:ln w="9360">
              <a:solidFill>
                <a:srgbClr val="4a7ebb"/>
              </a:solidFill>
              <a:round/>
            </a:ln>
          </p:spPr>
          <p:style>
            <a:lnRef idx="0"/>
            <a:fillRef idx="0"/>
            <a:effectRef idx="0"/>
            <a:fontRef idx="minor"/>
          </p:style>
        </p:sp>
        <p:sp>
          <p:nvSpPr>
            <p:cNvPr id="616" name="Line 17"/>
            <p:cNvSpPr/>
            <p:nvPr/>
          </p:nvSpPr>
          <p:spPr>
            <a:xfrm flipV="1">
              <a:off x="6572520" y="6220080"/>
              <a:ext cx="45720" cy="55440"/>
            </a:xfrm>
            <a:prstGeom prst="line">
              <a:avLst/>
            </a:prstGeom>
            <a:ln w="9360">
              <a:solidFill>
                <a:srgbClr val="4a7ebb"/>
              </a:solidFill>
              <a:round/>
            </a:ln>
          </p:spPr>
          <p:style>
            <a:lnRef idx="0"/>
            <a:fillRef idx="0"/>
            <a:effectRef idx="0"/>
            <a:fontRef idx="minor"/>
          </p:style>
        </p:sp>
        <p:sp>
          <p:nvSpPr>
            <p:cNvPr id="617" name="Line 18"/>
            <p:cNvSpPr/>
            <p:nvPr/>
          </p:nvSpPr>
          <p:spPr>
            <a:xfrm flipV="1">
              <a:off x="6615360" y="6229080"/>
              <a:ext cx="46080" cy="55800"/>
            </a:xfrm>
            <a:prstGeom prst="line">
              <a:avLst/>
            </a:prstGeom>
            <a:ln w="9360">
              <a:solidFill>
                <a:srgbClr val="4a7ebb"/>
              </a:solidFill>
              <a:round/>
            </a:ln>
          </p:spPr>
          <p:style>
            <a:lnRef idx="0"/>
            <a:fillRef idx="0"/>
            <a:effectRef idx="0"/>
            <a:fontRef idx="minor"/>
          </p:style>
        </p:sp>
        <p:sp>
          <p:nvSpPr>
            <p:cNvPr id="618" name="Line 19"/>
            <p:cNvSpPr/>
            <p:nvPr/>
          </p:nvSpPr>
          <p:spPr>
            <a:xfrm flipV="1">
              <a:off x="6658200" y="6229080"/>
              <a:ext cx="46080" cy="55800"/>
            </a:xfrm>
            <a:prstGeom prst="line">
              <a:avLst/>
            </a:prstGeom>
            <a:ln w="9360">
              <a:solidFill>
                <a:srgbClr val="4a7ebb"/>
              </a:solidFill>
              <a:round/>
            </a:ln>
          </p:spPr>
          <p:style>
            <a:lnRef idx="0"/>
            <a:fillRef idx="0"/>
            <a:effectRef idx="0"/>
            <a:fontRef idx="minor"/>
          </p:style>
        </p:sp>
      </p:grpSp>
      <p:sp>
        <p:nvSpPr>
          <p:cNvPr id="619" name="Line 20"/>
          <p:cNvSpPr/>
          <p:nvPr/>
        </p:nvSpPr>
        <p:spPr>
          <a:xfrm flipV="1">
            <a:off x="7041240" y="5701320"/>
            <a:ext cx="0" cy="222840"/>
          </a:xfrm>
          <a:prstGeom prst="line">
            <a:avLst/>
          </a:prstGeom>
          <a:ln w="9360">
            <a:solidFill>
              <a:srgbClr val="4a7ebb"/>
            </a:solidFill>
            <a:round/>
          </a:ln>
        </p:spPr>
        <p:style>
          <a:lnRef idx="0"/>
          <a:fillRef idx="0"/>
          <a:effectRef idx="0"/>
          <a:fontRef idx="minor"/>
        </p:style>
      </p:sp>
      <p:sp>
        <p:nvSpPr>
          <p:cNvPr id="620" name="Line 21"/>
          <p:cNvSpPr/>
          <p:nvPr/>
        </p:nvSpPr>
        <p:spPr>
          <a:xfrm flipV="1">
            <a:off x="7086960" y="5701320"/>
            <a:ext cx="0" cy="222840"/>
          </a:xfrm>
          <a:prstGeom prst="line">
            <a:avLst/>
          </a:prstGeom>
          <a:ln w="9360">
            <a:solidFill>
              <a:srgbClr val="4a7ebb"/>
            </a:solidFill>
            <a:round/>
          </a:ln>
        </p:spPr>
        <p:style>
          <a:lnRef idx="0"/>
          <a:fillRef idx="0"/>
          <a:effectRef idx="0"/>
          <a:fontRef idx="minor"/>
        </p:style>
      </p:sp>
      <p:sp>
        <p:nvSpPr>
          <p:cNvPr id="621" name="CustomShape 22"/>
          <p:cNvSpPr/>
          <p:nvPr/>
        </p:nvSpPr>
        <p:spPr>
          <a:xfrm>
            <a:off x="6838560" y="5883120"/>
            <a:ext cx="47412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Schoolbook"/>
                <a:ea typeface="DejaVu Sans"/>
              </a:rPr>
              <a:t>1pF</a:t>
            </a:r>
            <a:endParaRPr b="0" lang="en-US" sz="1200" spc="-1" strike="noStrike">
              <a:solidFill>
                <a:srgbClr val="000000"/>
              </a:solidFill>
              <a:latin typeface="Arial"/>
            </a:endParaRPr>
          </a:p>
        </p:txBody>
      </p:sp>
      <p:sp>
        <p:nvSpPr>
          <p:cNvPr id="622" name="CustomShape 23"/>
          <p:cNvSpPr/>
          <p:nvPr/>
        </p:nvSpPr>
        <p:spPr>
          <a:xfrm>
            <a:off x="8801640" y="5286600"/>
            <a:ext cx="352080" cy="3027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400" spc="-1" strike="noStrike">
                <a:solidFill>
                  <a:srgbClr val="000000"/>
                </a:solidFill>
                <a:latin typeface="Century Schoolbook"/>
                <a:ea typeface="DejaVu Sans"/>
              </a:rPr>
              <a:t>‘</a:t>
            </a:r>
            <a:r>
              <a:rPr b="0" lang="fr-FR" sz="1400" spc="-1" strike="noStrike">
                <a:solidFill>
                  <a:srgbClr val="000000"/>
                </a:solidFill>
                <a:latin typeface="Century Schoolbook"/>
                <a:ea typeface="DejaVu Sans"/>
              </a:rPr>
              <a:t>1’</a:t>
            </a:r>
            <a:endParaRPr b="0" lang="en-US" sz="1400" spc="-1" strike="noStrike">
              <a:solidFill>
                <a:srgbClr val="000000"/>
              </a:solidFill>
              <a:latin typeface="Arial"/>
            </a:endParaRPr>
          </a:p>
        </p:txBody>
      </p:sp>
      <p:pic>
        <p:nvPicPr>
          <p:cNvPr id="623" name="Image 48" descr=""/>
          <p:cNvPicPr/>
          <p:nvPr/>
        </p:nvPicPr>
        <p:blipFill>
          <a:blip r:embed="rId4"/>
          <a:stretch/>
        </p:blipFill>
        <p:spPr>
          <a:xfrm>
            <a:off x="8999640" y="5497920"/>
            <a:ext cx="444240" cy="475200"/>
          </a:xfrm>
          <a:prstGeom prst="rect">
            <a:avLst/>
          </a:prstGeom>
          <a:ln>
            <a:noFill/>
          </a:ln>
        </p:spPr>
      </p:pic>
      <p:pic>
        <p:nvPicPr>
          <p:cNvPr id="624" name="Image 53" descr=""/>
          <p:cNvPicPr/>
          <p:nvPr/>
        </p:nvPicPr>
        <p:blipFill>
          <a:blip r:embed="rId5"/>
          <a:stretch/>
        </p:blipFill>
        <p:spPr>
          <a:xfrm>
            <a:off x="7337160" y="5208480"/>
            <a:ext cx="595800" cy="507960"/>
          </a:xfrm>
          <a:prstGeom prst="rect">
            <a:avLst/>
          </a:prstGeom>
          <a:ln>
            <a:noFill/>
          </a:ln>
        </p:spPr>
      </p:pic>
      <p:pic>
        <p:nvPicPr>
          <p:cNvPr id="625" name="Image 56" descr=""/>
          <p:cNvPicPr/>
          <p:nvPr/>
        </p:nvPicPr>
        <p:blipFill>
          <a:blip r:embed="rId6"/>
          <a:stretch/>
        </p:blipFill>
        <p:spPr>
          <a:xfrm>
            <a:off x="7312320" y="5889960"/>
            <a:ext cx="155880" cy="243720"/>
          </a:xfrm>
          <a:prstGeom prst="rect">
            <a:avLst/>
          </a:prstGeom>
          <a:ln>
            <a:noFill/>
          </a:ln>
        </p:spPr>
      </p:pic>
      <p:sp>
        <p:nvSpPr>
          <p:cNvPr id="626" name="Line 24"/>
          <p:cNvSpPr/>
          <p:nvPr/>
        </p:nvSpPr>
        <p:spPr>
          <a:xfrm>
            <a:off x="7387920" y="5642280"/>
            <a:ext cx="0" cy="253440"/>
          </a:xfrm>
          <a:prstGeom prst="line">
            <a:avLst/>
          </a:prstGeom>
          <a:ln w="9360">
            <a:solidFill>
              <a:srgbClr val="4a7ebb"/>
            </a:solidFill>
            <a:round/>
          </a:ln>
        </p:spPr>
        <p:style>
          <a:lnRef idx="0"/>
          <a:fillRef idx="0"/>
          <a:effectRef idx="0"/>
          <a:fontRef idx="minor"/>
        </p:style>
      </p:sp>
      <p:sp>
        <p:nvSpPr>
          <p:cNvPr id="627" name="Line 25"/>
          <p:cNvSpPr/>
          <p:nvPr/>
        </p:nvSpPr>
        <p:spPr>
          <a:xfrm>
            <a:off x="7316640" y="5823720"/>
            <a:ext cx="72000" cy="0"/>
          </a:xfrm>
          <a:prstGeom prst="line">
            <a:avLst/>
          </a:prstGeom>
          <a:ln w="9360">
            <a:solidFill>
              <a:srgbClr val="4a7ebb"/>
            </a:solidFill>
            <a:round/>
          </a:ln>
        </p:spPr>
        <p:style>
          <a:lnRef idx="0"/>
          <a:fillRef idx="0"/>
          <a:effectRef idx="0"/>
          <a:fontRef idx="minor"/>
        </p:style>
      </p:sp>
      <p:sp>
        <p:nvSpPr>
          <p:cNvPr id="628" name="Line 26"/>
          <p:cNvSpPr/>
          <p:nvPr/>
        </p:nvSpPr>
        <p:spPr>
          <a:xfrm>
            <a:off x="7867440" y="5662800"/>
            <a:ext cx="0" cy="132840"/>
          </a:xfrm>
          <a:prstGeom prst="line">
            <a:avLst/>
          </a:prstGeom>
          <a:ln w="9360">
            <a:solidFill>
              <a:srgbClr val="4a7ebb"/>
            </a:solidFill>
            <a:round/>
          </a:ln>
        </p:spPr>
        <p:style>
          <a:lnRef idx="0"/>
          <a:fillRef idx="0"/>
          <a:effectRef idx="0"/>
          <a:fontRef idx="minor"/>
        </p:style>
      </p:sp>
      <p:sp>
        <p:nvSpPr>
          <p:cNvPr id="629" name="Line 27"/>
          <p:cNvSpPr/>
          <p:nvPr/>
        </p:nvSpPr>
        <p:spPr>
          <a:xfrm>
            <a:off x="7864200" y="5787720"/>
            <a:ext cx="72360" cy="0"/>
          </a:xfrm>
          <a:prstGeom prst="line">
            <a:avLst/>
          </a:prstGeom>
          <a:ln w="9360">
            <a:solidFill>
              <a:srgbClr val="4a7ebb"/>
            </a:solidFill>
            <a:round/>
          </a:ln>
        </p:spPr>
        <p:style>
          <a:lnRef idx="0"/>
          <a:fillRef idx="0"/>
          <a:effectRef idx="0"/>
          <a:fontRef idx="minor"/>
        </p:style>
      </p:sp>
      <p:pic>
        <p:nvPicPr>
          <p:cNvPr id="630" name="Image 66" descr=""/>
          <p:cNvPicPr/>
          <p:nvPr/>
        </p:nvPicPr>
        <p:blipFill>
          <a:blip r:embed="rId7"/>
          <a:stretch/>
        </p:blipFill>
        <p:spPr>
          <a:xfrm>
            <a:off x="7944480" y="5477400"/>
            <a:ext cx="935640" cy="589680"/>
          </a:xfrm>
          <a:prstGeom prst="rect">
            <a:avLst/>
          </a:prstGeom>
          <a:ln>
            <a:noFill/>
          </a:ln>
        </p:spPr>
      </p:pic>
      <p:sp>
        <p:nvSpPr>
          <p:cNvPr id="631" name="Line 28"/>
          <p:cNvSpPr/>
          <p:nvPr/>
        </p:nvSpPr>
        <p:spPr>
          <a:xfrm>
            <a:off x="8882280" y="5795640"/>
            <a:ext cx="121680" cy="0"/>
          </a:xfrm>
          <a:prstGeom prst="line">
            <a:avLst/>
          </a:prstGeom>
          <a:ln w="9360">
            <a:solidFill>
              <a:srgbClr val="4a7ebb"/>
            </a:solidFill>
            <a:round/>
          </a:ln>
        </p:spPr>
        <p:style>
          <a:lnRef idx="0"/>
          <a:fillRef idx="0"/>
          <a:effectRef idx="0"/>
          <a:fontRef idx="minor"/>
        </p:style>
      </p:sp>
      <p:sp>
        <p:nvSpPr>
          <p:cNvPr id="632" name="CustomShape 29"/>
          <p:cNvSpPr/>
          <p:nvPr/>
        </p:nvSpPr>
        <p:spPr>
          <a:xfrm flipV="1">
            <a:off x="1443960" y="5397480"/>
            <a:ext cx="360" cy="103860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633" name="CustomShape 30"/>
          <p:cNvSpPr/>
          <p:nvPr/>
        </p:nvSpPr>
        <p:spPr>
          <a:xfrm flipV="1">
            <a:off x="1443960" y="6492960"/>
            <a:ext cx="360" cy="35532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634" name="CustomShape 31"/>
          <p:cNvSpPr/>
          <p:nvPr/>
        </p:nvSpPr>
        <p:spPr>
          <a:xfrm>
            <a:off x="1090800" y="5123880"/>
            <a:ext cx="70344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Schoolbook"/>
                <a:ea typeface="DejaVu Sans"/>
              </a:rPr>
              <a:t>iComp</a:t>
            </a:r>
            <a:endParaRPr b="0" lang="en-US" sz="1200" spc="-1" strike="noStrike">
              <a:solidFill>
                <a:srgbClr val="000000"/>
              </a:solidFill>
              <a:latin typeface="Arial"/>
            </a:endParaRPr>
          </a:p>
        </p:txBody>
      </p:sp>
      <p:pic>
        <p:nvPicPr>
          <p:cNvPr id="635" name="Image 36" descr=""/>
          <p:cNvPicPr/>
          <p:nvPr/>
        </p:nvPicPr>
        <p:blipFill>
          <a:blip r:embed="rId8"/>
          <a:stretch/>
        </p:blipFill>
        <p:spPr>
          <a:xfrm flipH="1">
            <a:off x="1587600" y="5690880"/>
            <a:ext cx="618480" cy="323640"/>
          </a:xfrm>
          <a:prstGeom prst="rect">
            <a:avLst/>
          </a:prstGeom>
          <a:ln>
            <a:noFill/>
          </a:ln>
        </p:spPr>
      </p:pic>
      <p:sp>
        <p:nvSpPr>
          <p:cNvPr id="636" name="CustomShape 32"/>
          <p:cNvSpPr/>
          <p:nvPr/>
        </p:nvSpPr>
        <p:spPr>
          <a:xfrm flipV="1">
            <a:off x="1329480" y="6346080"/>
            <a:ext cx="1309320" cy="36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637" name="Line 33"/>
          <p:cNvSpPr/>
          <p:nvPr/>
        </p:nvSpPr>
        <p:spPr>
          <a:xfrm>
            <a:off x="1334520" y="6188760"/>
            <a:ext cx="1249560" cy="0"/>
          </a:xfrm>
          <a:prstGeom prst="line">
            <a:avLst/>
          </a:prstGeom>
          <a:ln w="25560">
            <a:solidFill>
              <a:srgbClr val="4bacc6"/>
            </a:solidFill>
            <a:prstDash val="dashDot"/>
            <a:round/>
          </a:ln>
        </p:spPr>
        <p:style>
          <a:lnRef idx="0"/>
          <a:fillRef idx="0"/>
          <a:effectRef idx="0"/>
          <a:fontRef idx="minor"/>
        </p:style>
      </p:sp>
      <p:sp>
        <p:nvSpPr>
          <p:cNvPr id="638" name="CustomShape 34"/>
          <p:cNvSpPr/>
          <p:nvPr/>
        </p:nvSpPr>
        <p:spPr>
          <a:xfrm>
            <a:off x="786240" y="6033600"/>
            <a:ext cx="70344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417b85"/>
                </a:solidFill>
                <a:latin typeface="Century Schoolbook"/>
                <a:ea typeface="DejaVu Sans"/>
              </a:rPr>
              <a:t>iRefN</a:t>
            </a:r>
            <a:endParaRPr b="0" lang="en-US" sz="1200" spc="-1" strike="noStrike">
              <a:solidFill>
                <a:srgbClr val="000000"/>
              </a:solidFill>
              <a:latin typeface="Arial"/>
            </a:endParaRPr>
          </a:p>
        </p:txBody>
      </p:sp>
      <p:sp>
        <p:nvSpPr>
          <p:cNvPr id="639" name="CustomShape 35"/>
          <p:cNvSpPr/>
          <p:nvPr/>
        </p:nvSpPr>
        <p:spPr>
          <a:xfrm>
            <a:off x="786240" y="5781960"/>
            <a:ext cx="70344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c00000"/>
                </a:solidFill>
                <a:latin typeface="Century Schoolbook"/>
                <a:ea typeface="DejaVu Sans"/>
              </a:rPr>
              <a:t>ith+iin</a:t>
            </a:r>
            <a:endParaRPr b="0" lang="en-US" sz="1200" spc="-1" strike="noStrike">
              <a:solidFill>
                <a:srgbClr val="000000"/>
              </a:solidFill>
              <a:latin typeface="Arial"/>
            </a:endParaRPr>
          </a:p>
        </p:txBody>
      </p:sp>
      <p:sp>
        <p:nvSpPr>
          <p:cNvPr id="640" name="Line 36"/>
          <p:cNvSpPr/>
          <p:nvPr/>
        </p:nvSpPr>
        <p:spPr>
          <a:xfrm>
            <a:off x="1355760" y="6002640"/>
            <a:ext cx="228960" cy="0"/>
          </a:xfrm>
          <a:prstGeom prst="line">
            <a:avLst/>
          </a:prstGeom>
          <a:ln w="9360">
            <a:solidFill>
              <a:srgbClr val="c00000"/>
            </a:solidFill>
            <a:round/>
          </a:ln>
        </p:spPr>
        <p:style>
          <a:lnRef idx="0"/>
          <a:fillRef idx="0"/>
          <a:effectRef idx="0"/>
          <a:fontRef idx="minor"/>
        </p:style>
      </p:sp>
      <p:sp>
        <p:nvSpPr>
          <p:cNvPr id="641" name="Line 37"/>
          <p:cNvSpPr/>
          <p:nvPr/>
        </p:nvSpPr>
        <p:spPr>
          <a:xfrm>
            <a:off x="2205720" y="6013440"/>
            <a:ext cx="228960" cy="0"/>
          </a:xfrm>
          <a:prstGeom prst="line">
            <a:avLst/>
          </a:prstGeom>
          <a:ln w="9360">
            <a:solidFill>
              <a:srgbClr val="c00000"/>
            </a:solidFill>
            <a:round/>
          </a:ln>
        </p:spPr>
        <p:style>
          <a:lnRef idx="0"/>
          <a:fillRef idx="0"/>
          <a:effectRef idx="0"/>
          <a:fontRef idx="minor"/>
        </p:style>
      </p:sp>
      <p:pic>
        <p:nvPicPr>
          <p:cNvPr id="642" name="Image 64" descr=""/>
          <p:cNvPicPr/>
          <p:nvPr/>
        </p:nvPicPr>
        <p:blipFill>
          <a:blip r:embed="rId9"/>
          <a:stretch/>
        </p:blipFill>
        <p:spPr>
          <a:xfrm flipH="1">
            <a:off x="1591920" y="5796720"/>
            <a:ext cx="618480" cy="217800"/>
          </a:xfrm>
          <a:prstGeom prst="rect">
            <a:avLst/>
          </a:prstGeom>
          <a:ln>
            <a:noFill/>
          </a:ln>
        </p:spPr>
      </p:pic>
      <p:pic>
        <p:nvPicPr>
          <p:cNvPr id="643" name="Image 65" descr=""/>
          <p:cNvPicPr/>
          <p:nvPr/>
        </p:nvPicPr>
        <p:blipFill>
          <a:blip r:embed="rId10"/>
          <a:stretch/>
        </p:blipFill>
        <p:spPr>
          <a:xfrm flipH="1">
            <a:off x="1586880" y="5600880"/>
            <a:ext cx="618480" cy="402480"/>
          </a:xfrm>
          <a:prstGeom prst="rect">
            <a:avLst/>
          </a:prstGeom>
          <a:ln>
            <a:noFill/>
          </a:ln>
        </p:spPr>
      </p:pic>
      <p:sp>
        <p:nvSpPr>
          <p:cNvPr id="644" name="CustomShape 38"/>
          <p:cNvSpPr/>
          <p:nvPr/>
        </p:nvSpPr>
        <p:spPr>
          <a:xfrm>
            <a:off x="1575000" y="6854040"/>
            <a:ext cx="1080360" cy="248400"/>
          </a:xfrm>
          <a:prstGeom prst="roundRect">
            <a:avLst>
              <a:gd name="adj" fmla="val 16667"/>
            </a:avLst>
          </a:prstGeom>
          <a:solidFill>
            <a:srgbClr val="acd4e4">
              <a:alpha val="50000"/>
            </a:srgbClr>
          </a:solidFill>
          <a:ln w="9360">
            <a:solidFill>
              <a:srgbClr val="4bacc6"/>
            </a:solidFill>
            <a:round/>
          </a:ln>
          <a:effectLst>
            <a:outerShdw dir="5400000" dist="20160">
              <a:srgbClr val="000000">
                <a:alpha val="38000"/>
              </a:srgbClr>
            </a:outerShdw>
          </a:effectLst>
        </p:spPr>
        <p:style>
          <a:lnRef idx="0"/>
          <a:fillRef idx="0"/>
          <a:effectRef idx="0"/>
          <a:fontRef idx="minor"/>
        </p:style>
        <p:txBody>
          <a:bodyPr lIns="90000" rIns="90000" tIns="45000" bIns="45000" anchor="ctr">
            <a:noAutofit/>
          </a:bodyPr>
          <a:p>
            <a:pPr>
              <a:lnSpc>
                <a:spcPct val="100000"/>
              </a:lnSpc>
            </a:pPr>
            <a:r>
              <a:rPr b="0" lang="en-US" sz="1400" spc="-1" strike="noStrike">
                <a:solidFill>
                  <a:srgbClr val="000000"/>
                </a:solidFill>
                <a:latin typeface="Century Schoolbook"/>
                <a:ea typeface="DejaVu Sans"/>
              </a:rPr>
              <a:t>No   edges</a:t>
            </a:r>
            <a:endParaRPr b="0" lang="en-US" sz="1400" spc="-1" strike="noStrike">
              <a:solidFill>
                <a:srgbClr val="000000"/>
              </a:solidFill>
              <a:latin typeface="Arial"/>
            </a:endParaRPr>
          </a:p>
        </p:txBody>
      </p:sp>
      <p:sp>
        <p:nvSpPr>
          <p:cNvPr id="645" name="CustomShape 39"/>
          <p:cNvSpPr/>
          <p:nvPr/>
        </p:nvSpPr>
        <p:spPr>
          <a:xfrm>
            <a:off x="738000" y="6441120"/>
            <a:ext cx="53748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Schoolbook"/>
                <a:ea typeface="DejaVu Sans"/>
              </a:rPr>
              <a:t>Vout</a:t>
            </a:r>
            <a:endParaRPr b="0" lang="en-US" sz="1200" spc="-1" strike="noStrike">
              <a:solidFill>
                <a:srgbClr val="000000"/>
              </a:solidFill>
              <a:latin typeface="Arial"/>
            </a:endParaRPr>
          </a:p>
        </p:txBody>
      </p:sp>
      <p:sp>
        <p:nvSpPr>
          <p:cNvPr id="646" name="Line 40"/>
          <p:cNvSpPr/>
          <p:nvPr/>
        </p:nvSpPr>
        <p:spPr>
          <a:xfrm>
            <a:off x="1418040" y="6815520"/>
            <a:ext cx="73800" cy="0"/>
          </a:xfrm>
          <a:prstGeom prst="line">
            <a:avLst/>
          </a:prstGeom>
          <a:ln w="9360">
            <a:solidFill>
              <a:srgbClr val="4a7ebb"/>
            </a:solidFill>
            <a:round/>
          </a:ln>
        </p:spPr>
        <p:style>
          <a:lnRef idx="0"/>
          <a:fillRef idx="0"/>
          <a:effectRef idx="0"/>
          <a:fontRef idx="minor"/>
        </p:style>
      </p:sp>
      <p:sp>
        <p:nvSpPr>
          <p:cNvPr id="647" name="Line 41"/>
          <p:cNvSpPr/>
          <p:nvPr/>
        </p:nvSpPr>
        <p:spPr>
          <a:xfrm>
            <a:off x="1418040" y="6641640"/>
            <a:ext cx="73800" cy="0"/>
          </a:xfrm>
          <a:prstGeom prst="line">
            <a:avLst/>
          </a:prstGeom>
          <a:ln w="9360">
            <a:solidFill>
              <a:srgbClr val="4a7ebb"/>
            </a:solidFill>
            <a:round/>
          </a:ln>
        </p:spPr>
        <p:style>
          <a:lnRef idx="0"/>
          <a:fillRef idx="0"/>
          <a:effectRef idx="0"/>
          <a:fontRef idx="minor"/>
        </p:style>
      </p:sp>
      <p:sp>
        <p:nvSpPr>
          <p:cNvPr id="648" name="CustomShape 42"/>
          <p:cNvSpPr/>
          <p:nvPr/>
        </p:nvSpPr>
        <p:spPr>
          <a:xfrm>
            <a:off x="1303920" y="672120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0</a:t>
            </a:r>
            <a:endParaRPr b="0" lang="en-US" sz="1200" spc="-1" strike="noStrike">
              <a:solidFill>
                <a:srgbClr val="000000"/>
              </a:solidFill>
              <a:latin typeface="Arial"/>
            </a:endParaRPr>
          </a:p>
        </p:txBody>
      </p:sp>
      <p:sp>
        <p:nvSpPr>
          <p:cNvPr id="649" name="CustomShape 43"/>
          <p:cNvSpPr/>
          <p:nvPr/>
        </p:nvSpPr>
        <p:spPr>
          <a:xfrm>
            <a:off x="1303920" y="655596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1</a:t>
            </a:r>
            <a:endParaRPr b="0" lang="en-US" sz="1200" spc="-1" strike="noStrike">
              <a:solidFill>
                <a:srgbClr val="000000"/>
              </a:solidFill>
              <a:latin typeface="Arial"/>
            </a:endParaRPr>
          </a:p>
        </p:txBody>
      </p:sp>
      <p:sp>
        <p:nvSpPr>
          <p:cNvPr id="650" name="CustomShape 44"/>
          <p:cNvSpPr/>
          <p:nvPr/>
        </p:nvSpPr>
        <p:spPr>
          <a:xfrm flipV="1">
            <a:off x="1443960" y="7121880"/>
            <a:ext cx="360" cy="35532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651" name="CustomShape 45"/>
          <p:cNvSpPr/>
          <p:nvPr/>
        </p:nvSpPr>
        <p:spPr>
          <a:xfrm>
            <a:off x="738000" y="7070040"/>
            <a:ext cx="53748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Schoolbook"/>
                <a:ea typeface="DejaVu Sans"/>
              </a:rPr>
              <a:t>Dout</a:t>
            </a:r>
            <a:endParaRPr b="0" lang="en-US" sz="1200" spc="-1" strike="noStrike">
              <a:solidFill>
                <a:srgbClr val="000000"/>
              </a:solidFill>
              <a:latin typeface="Arial"/>
            </a:endParaRPr>
          </a:p>
        </p:txBody>
      </p:sp>
      <p:sp>
        <p:nvSpPr>
          <p:cNvPr id="652" name="Line 46"/>
          <p:cNvSpPr/>
          <p:nvPr/>
        </p:nvSpPr>
        <p:spPr>
          <a:xfrm>
            <a:off x="1418040" y="7444440"/>
            <a:ext cx="73800" cy="0"/>
          </a:xfrm>
          <a:prstGeom prst="line">
            <a:avLst/>
          </a:prstGeom>
          <a:ln w="9360">
            <a:solidFill>
              <a:srgbClr val="4a7ebb"/>
            </a:solidFill>
            <a:round/>
          </a:ln>
        </p:spPr>
        <p:style>
          <a:lnRef idx="0"/>
          <a:fillRef idx="0"/>
          <a:effectRef idx="0"/>
          <a:fontRef idx="minor"/>
        </p:style>
      </p:sp>
      <p:sp>
        <p:nvSpPr>
          <p:cNvPr id="653" name="Line 47"/>
          <p:cNvSpPr/>
          <p:nvPr/>
        </p:nvSpPr>
        <p:spPr>
          <a:xfrm>
            <a:off x="1418040" y="7270560"/>
            <a:ext cx="73800" cy="0"/>
          </a:xfrm>
          <a:prstGeom prst="line">
            <a:avLst/>
          </a:prstGeom>
          <a:ln w="9360">
            <a:solidFill>
              <a:srgbClr val="4a7ebb"/>
            </a:solidFill>
            <a:round/>
          </a:ln>
        </p:spPr>
        <p:style>
          <a:lnRef idx="0"/>
          <a:fillRef idx="0"/>
          <a:effectRef idx="0"/>
          <a:fontRef idx="minor"/>
        </p:style>
      </p:sp>
      <p:sp>
        <p:nvSpPr>
          <p:cNvPr id="654" name="CustomShape 48"/>
          <p:cNvSpPr/>
          <p:nvPr/>
        </p:nvSpPr>
        <p:spPr>
          <a:xfrm>
            <a:off x="1303920" y="735012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0</a:t>
            </a:r>
            <a:endParaRPr b="0" lang="en-US" sz="1200" spc="-1" strike="noStrike">
              <a:solidFill>
                <a:srgbClr val="000000"/>
              </a:solidFill>
              <a:latin typeface="Arial"/>
            </a:endParaRPr>
          </a:p>
        </p:txBody>
      </p:sp>
      <p:sp>
        <p:nvSpPr>
          <p:cNvPr id="655" name="CustomShape 49"/>
          <p:cNvSpPr/>
          <p:nvPr/>
        </p:nvSpPr>
        <p:spPr>
          <a:xfrm>
            <a:off x="1303920" y="718488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1</a:t>
            </a:r>
            <a:endParaRPr b="0" lang="en-US" sz="1200" spc="-1" strike="noStrike">
              <a:solidFill>
                <a:srgbClr val="000000"/>
              </a:solidFill>
              <a:latin typeface="Arial"/>
            </a:endParaRPr>
          </a:p>
        </p:txBody>
      </p:sp>
      <p:grpSp>
        <p:nvGrpSpPr>
          <p:cNvPr id="656" name="Group 50"/>
          <p:cNvGrpSpPr/>
          <p:nvPr/>
        </p:nvGrpSpPr>
        <p:grpSpPr>
          <a:xfrm>
            <a:off x="1900440" y="6854040"/>
            <a:ext cx="167760" cy="248400"/>
            <a:chOff x="1900440" y="6854040"/>
            <a:chExt cx="167760" cy="248400"/>
          </a:xfrm>
        </p:grpSpPr>
        <p:sp>
          <p:nvSpPr>
            <p:cNvPr id="657" name="CustomShape 51"/>
            <p:cNvSpPr/>
            <p:nvPr/>
          </p:nvSpPr>
          <p:spPr>
            <a:xfrm>
              <a:off x="1900440" y="6854040"/>
              <a:ext cx="167760" cy="248400"/>
            </a:xfrm>
            <a:prstGeom prst="bentConnector3">
              <a:avLst>
                <a:gd name="adj1" fmla="val 50000"/>
              </a:avLst>
            </a:prstGeom>
            <a:noFill/>
            <a:ln w="9360">
              <a:solidFill>
                <a:srgbClr val="4a7ebb"/>
              </a:solidFill>
              <a:round/>
            </a:ln>
          </p:spPr>
          <p:style>
            <a:lnRef idx="0"/>
            <a:fillRef idx="0"/>
            <a:effectRef idx="0"/>
            <a:fontRef idx="minor"/>
          </p:style>
        </p:sp>
        <p:sp>
          <p:nvSpPr>
            <p:cNvPr id="658" name="CustomShape 52"/>
            <p:cNvSpPr/>
            <p:nvPr/>
          </p:nvSpPr>
          <p:spPr>
            <a:xfrm>
              <a:off x="1986840" y="6870240"/>
              <a:ext cx="360" cy="16776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grpSp>
      <p:sp>
        <p:nvSpPr>
          <p:cNvPr id="659" name="Line 53"/>
          <p:cNvSpPr/>
          <p:nvPr/>
        </p:nvSpPr>
        <p:spPr>
          <a:xfrm>
            <a:off x="1535040" y="6641640"/>
            <a:ext cx="1071000" cy="0"/>
          </a:xfrm>
          <a:prstGeom prst="line">
            <a:avLst/>
          </a:prstGeom>
          <a:ln w="9360">
            <a:solidFill>
              <a:srgbClr val="4a7ebb"/>
            </a:solidFill>
            <a:round/>
          </a:ln>
        </p:spPr>
        <p:style>
          <a:lnRef idx="0"/>
          <a:fillRef idx="0"/>
          <a:effectRef idx="0"/>
          <a:fontRef idx="minor"/>
        </p:style>
      </p:sp>
      <p:sp>
        <p:nvSpPr>
          <p:cNvPr id="660" name="Line 54"/>
          <p:cNvSpPr/>
          <p:nvPr/>
        </p:nvSpPr>
        <p:spPr>
          <a:xfrm>
            <a:off x="1535040" y="7434720"/>
            <a:ext cx="1071000" cy="0"/>
          </a:xfrm>
          <a:prstGeom prst="line">
            <a:avLst/>
          </a:prstGeom>
          <a:ln w="9360">
            <a:solidFill>
              <a:srgbClr val="4a7ebb"/>
            </a:solidFill>
            <a:round/>
          </a:ln>
        </p:spPr>
        <p:style>
          <a:lnRef idx="0"/>
          <a:fillRef idx="0"/>
          <a:effectRef idx="0"/>
          <a:fontRef idx="minor"/>
        </p:style>
      </p:sp>
      <p:sp>
        <p:nvSpPr>
          <p:cNvPr id="661" name="CustomShape 55"/>
          <p:cNvSpPr/>
          <p:nvPr/>
        </p:nvSpPr>
        <p:spPr>
          <a:xfrm flipV="1">
            <a:off x="3509280" y="5397480"/>
            <a:ext cx="360" cy="103860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662" name="CustomShape 56"/>
          <p:cNvSpPr/>
          <p:nvPr/>
        </p:nvSpPr>
        <p:spPr>
          <a:xfrm flipV="1">
            <a:off x="3509280" y="6492960"/>
            <a:ext cx="360" cy="35532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663" name="CustomShape 57"/>
          <p:cNvSpPr/>
          <p:nvPr/>
        </p:nvSpPr>
        <p:spPr>
          <a:xfrm>
            <a:off x="3156480" y="5123880"/>
            <a:ext cx="70344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Schoolbook"/>
                <a:ea typeface="DejaVu Sans"/>
              </a:rPr>
              <a:t>iComp</a:t>
            </a:r>
            <a:endParaRPr b="0" lang="en-US" sz="1200" spc="-1" strike="noStrike">
              <a:solidFill>
                <a:srgbClr val="000000"/>
              </a:solidFill>
              <a:latin typeface="Arial"/>
            </a:endParaRPr>
          </a:p>
        </p:txBody>
      </p:sp>
      <p:pic>
        <p:nvPicPr>
          <p:cNvPr id="664" name="Image 95" descr=""/>
          <p:cNvPicPr/>
          <p:nvPr/>
        </p:nvPicPr>
        <p:blipFill>
          <a:blip r:embed="rId11"/>
          <a:stretch/>
        </p:blipFill>
        <p:spPr>
          <a:xfrm flipH="1">
            <a:off x="3652920" y="5690880"/>
            <a:ext cx="618480" cy="323640"/>
          </a:xfrm>
          <a:prstGeom prst="rect">
            <a:avLst/>
          </a:prstGeom>
          <a:ln>
            <a:noFill/>
          </a:ln>
        </p:spPr>
      </p:pic>
      <p:sp>
        <p:nvSpPr>
          <p:cNvPr id="665" name="CustomShape 58"/>
          <p:cNvSpPr/>
          <p:nvPr/>
        </p:nvSpPr>
        <p:spPr>
          <a:xfrm flipV="1">
            <a:off x="3395160" y="6346080"/>
            <a:ext cx="1309320" cy="36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666" name="Line 59"/>
          <p:cNvSpPr/>
          <p:nvPr/>
        </p:nvSpPr>
        <p:spPr>
          <a:xfrm>
            <a:off x="3394800" y="5888880"/>
            <a:ext cx="1249920" cy="0"/>
          </a:xfrm>
          <a:prstGeom prst="line">
            <a:avLst/>
          </a:prstGeom>
          <a:ln w="25560">
            <a:solidFill>
              <a:srgbClr val="4bacc6"/>
            </a:solidFill>
            <a:prstDash val="dashDot"/>
            <a:round/>
          </a:ln>
        </p:spPr>
        <p:style>
          <a:lnRef idx="0"/>
          <a:fillRef idx="0"/>
          <a:effectRef idx="0"/>
          <a:fontRef idx="minor"/>
        </p:style>
      </p:sp>
      <p:sp>
        <p:nvSpPr>
          <p:cNvPr id="667" name="CustomShape 60"/>
          <p:cNvSpPr/>
          <p:nvPr/>
        </p:nvSpPr>
        <p:spPr>
          <a:xfrm>
            <a:off x="2864520" y="5690160"/>
            <a:ext cx="70344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417b85"/>
                </a:solidFill>
                <a:latin typeface="Century Schoolbook"/>
                <a:ea typeface="DejaVu Sans"/>
              </a:rPr>
              <a:t>iRefN</a:t>
            </a:r>
            <a:endParaRPr b="0" lang="en-US" sz="1200" spc="-1" strike="noStrike">
              <a:solidFill>
                <a:srgbClr val="000000"/>
              </a:solidFill>
              <a:latin typeface="Arial"/>
            </a:endParaRPr>
          </a:p>
        </p:txBody>
      </p:sp>
      <p:sp>
        <p:nvSpPr>
          <p:cNvPr id="668" name="CustomShape 61"/>
          <p:cNvSpPr/>
          <p:nvPr/>
        </p:nvSpPr>
        <p:spPr>
          <a:xfrm>
            <a:off x="2841840" y="5923800"/>
            <a:ext cx="70344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c00000"/>
                </a:solidFill>
                <a:latin typeface="Century Schoolbook"/>
                <a:ea typeface="DejaVu Sans"/>
              </a:rPr>
              <a:t>ith+iin</a:t>
            </a:r>
            <a:endParaRPr b="0" lang="en-US" sz="1200" spc="-1" strike="noStrike">
              <a:solidFill>
                <a:srgbClr val="000000"/>
              </a:solidFill>
              <a:latin typeface="Arial"/>
            </a:endParaRPr>
          </a:p>
        </p:txBody>
      </p:sp>
      <p:sp>
        <p:nvSpPr>
          <p:cNvPr id="669" name="Line 62"/>
          <p:cNvSpPr/>
          <p:nvPr/>
        </p:nvSpPr>
        <p:spPr>
          <a:xfrm>
            <a:off x="3421440" y="6002640"/>
            <a:ext cx="228600" cy="0"/>
          </a:xfrm>
          <a:prstGeom prst="line">
            <a:avLst/>
          </a:prstGeom>
          <a:ln w="9360">
            <a:solidFill>
              <a:srgbClr val="c00000"/>
            </a:solidFill>
            <a:round/>
          </a:ln>
        </p:spPr>
        <p:style>
          <a:lnRef idx="0"/>
          <a:fillRef idx="0"/>
          <a:effectRef idx="0"/>
          <a:fontRef idx="minor"/>
        </p:style>
      </p:sp>
      <p:sp>
        <p:nvSpPr>
          <p:cNvPr id="670" name="Line 63"/>
          <p:cNvSpPr/>
          <p:nvPr/>
        </p:nvSpPr>
        <p:spPr>
          <a:xfrm>
            <a:off x="4271400" y="6013440"/>
            <a:ext cx="228960" cy="0"/>
          </a:xfrm>
          <a:prstGeom prst="line">
            <a:avLst/>
          </a:prstGeom>
          <a:ln w="9360">
            <a:solidFill>
              <a:srgbClr val="c00000"/>
            </a:solidFill>
            <a:round/>
          </a:ln>
        </p:spPr>
        <p:style>
          <a:lnRef idx="0"/>
          <a:fillRef idx="0"/>
          <a:effectRef idx="0"/>
          <a:fontRef idx="minor"/>
        </p:style>
      </p:sp>
      <p:pic>
        <p:nvPicPr>
          <p:cNvPr id="671" name="Image 102" descr=""/>
          <p:cNvPicPr/>
          <p:nvPr/>
        </p:nvPicPr>
        <p:blipFill>
          <a:blip r:embed="rId12"/>
          <a:stretch/>
        </p:blipFill>
        <p:spPr>
          <a:xfrm flipH="1">
            <a:off x="3657240" y="5796720"/>
            <a:ext cx="618480" cy="217800"/>
          </a:xfrm>
          <a:prstGeom prst="rect">
            <a:avLst/>
          </a:prstGeom>
          <a:ln>
            <a:noFill/>
          </a:ln>
        </p:spPr>
      </p:pic>
      <p:pic>
        <p:nvPicPr>
          <p:cNvPr id="672" name="Image 103" descr=""/>
          <p:cNvPicPr/>
          <p:nvPr/>
        </p:nvPicPr>
        <p:blipFill>
          <a:blip r:embed="rId13"/>
          <a:stretch/>
        </p:blipFill>
        <p:spPr>
          <a:xfrm flipH="1">
            <a:off x="3652200" y="5600880"/>
            <a:ext cx="618480" cy="402480"/>
          </a:xfrm>
          <a:prstGeom prst="rect">
            <a:avLst/>
          </a:prstGeom>
          <a:ln>
            <a:noFill/>
          </a:ln>
        </p:spPr>
      </p:pic>
      <p:sp>
        <p:nvSpPr>
          <p:cNvPr id="673" name="CustomShape 64"/>
          <p:cNvSpPr/>
          <p:nvPr/>
        </p:nvSpPr>
        <p:spPr>
          <a:xfrm>
            <a:off x="3367440" y="6854040"/>
            <a:ext cx="1080360" cy="248400"/>
          </a:xfrm>
          <a:prstGeom prst="roundRect">
            <a:avLst>
              <a:gd name="adj" fmla="val 16667"/>
            </a:avLst>
          </a:prstGeom>
          <a:solidFill>
            <a:srgbClr val="acd4e4">
              <a:alpha val="50000"/>
            </a:srgbClr>
          </a:solidFill>
          <a:ln w="9360">
            <a:solidFill>
              <a:srgbClr val="4bacc6"/>
            </a:solidFill>
            <a:round/>
          </a:ln>
          <a:effectLst>
            <a:outerShdw dir="5400000" dist="20160">
              <a:srgbClr val="000000">
                <a:alpha val="38000"/>
              </a:srgbClr>
            </a:outerShdw>
          </a:effectLst>
        </p:spPr>
        <p:style>
          <a:lnRef idx="0"/>
          <a:fillRef idx="0"/>
          <a:effectRef idx="0"/>
          <a:fontRef idx="minor"/>
        </p:style>
        <p:txBody>
          <a:bodyPr lIns="90000" rIns="90000" tIns="45000" bIns="45000" anchor="ctr">
            <a:noAutofit/>
          </a:bodyPr>
          <a:p>
            <a:pPr>
              <a:lnSpc>
                <a:spcPct val="100000"/>
              </a:lnSpc>
            </a:pPr>
            <a:r>
              <a:rPr b="0" lang="en-US" sz="1400" spc="-1" strike="noStrike">
                <a:solidFill>
                  <a:srgbClr val="000000"/>
                </a:solidFill>
                <a:latin typeface="Century Schoolbook"/>
                <a:ea typeface="DejaVu Sans"/>
              </a:rPr>
              <a:t>fall   edge</a:t>
            </a:r>
            <a:endParaRPr b="0" lang="en-US" sz="1400" spc="-1" strike="noStrike">
              <a:solidFill>
                <a:srgbClr val="000000"/>
              </a:solidFill>
              <a:latin typeface="Arial"/>
            </a:endParaRPr>
          </a:p>
        </p:txBody>
      </p:sp>
      <p:sp>
        <p:nvSpPr>
          <p:cNvPr id="674" name="CustomShape 65"/>
          <p:cNvSpPr/>
          <p:nvPr/>
        </p:nvSpPr>
        <p:spPr>
          <a:xfrm>
            <a:off x="2803320" y="6441120"/>
            <a:ext cx="53748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Schoolbook"/>
                <a:ea typeface="DejaVu Sans"/>
              </a:rPr>
              <a:t>Vout</a:t>
            </a:r>
            <a:endParaRPr b="0" lang="en-US" sz="1200" spc="-1" strike="noStrike">
              <a:solidFill>
                <a:srgbClr val="000000"/>
              </a:solidFill>
              <a:latin typeface="Arial"/>
            </a:endParaRPr>
          </a:p>
        </p:txBody>
      </p:sp>
      <p:sp>
        <p:nvSpPr>
          <p:cNvPr id="675" name="Line 66"/>
          <p:cNvSpPr/>
          <p:nvPr/>
        </p:nvSpPr>
        <p:spPr>
          <a:xfrm>
            <a:off x="3229560" y="6815520"/>
            <a:ext cx="73800" cy="0"/>
          </a:xfrm>
          <a:prstGeom prst="line">
            <a:avLst/>
          </a:prstGeom>
          <a:ln w="9360">
            <a:solidFill>
              <a:srgbClr val="4a7ebb"/>
            </a:solidFill>
            <a:round/>
          </a:ln>
        </p:spPr>
        <p:style>
          <a:lnRef idx="0"/>
          <a:fillRef idx="0"/>
          <a:effectRef idx="0"/>
          <a:fontRef idx="minor"/>
        </p:style>
      </p:sp>
      <p:sp>
        <p:nvSpPr>
          <p:cNvPr id="676" name="Line 67"/>
          <p:cNvSpPr/>
          <p:nvPr/>
        </p:nvSpPr>
        <p:spPr>
          <a:xfrm>
            <a:off x="3483720" y="6641640"/>
            <a:ext cx="73800" cy="0"/>
          </a:xfrm>
          <a:prstGeom prst="line">
            <a:avLst/>
          </a:prstGeom>
          <a:ln w="9360">
            <a:solidFill>
              <a:srgbClr val="4a7ebb"/>
            </a:solidFill>
            <a:round/>
          </a:ln>
        </p:spPr>
        <p:style>
          <a:lnRef idx="0"/>
          <a:fillRef idx="0"/>
          <a:effectRef idx="0"/>
          <a:fontRef idx="minor"/>
        </p:style>
      </p:sp>
      <p:sp>
        <p:nvSpPr>
          <p:cNvPr id="677" name="CustomShape 68"/>
          <p:cNvSpPr/>
          <p:nvPr/>
        </p:nvSpPr>
        <p:spPr>
          <a:xfrm>
            <a:off x="3369240" y="672120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0</a:t>
            </a:r>
            <a:endParaRPr b="0" lang="en-US" sz="1200" spc="-1" strike="noStrike">
              <a:solidFill>
                <a:srgbClr val="000000"/>
              </a:solidFill>
              <a:latin typeface="Arial"/>
            </a:endParaRPr>
          </a:p>
        </p:txBody>
      </p:sp>
      <p:sp>
        <p:nvSpPr>
          <p:cNvPr id="678" name="CustomShape 69"/>
          <p:cNvSpPr/>
          <p:nvPr/>
        </p:nvSpPr>
        <p:spPr>
          <a:xfrm>
            <a:off x="3369240" y="655596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1</a:t>
            </a:r>
            <a:endParaRPr b="0" lang="en-US" sz="1200" spc="-1" strike="noStrike">
              <a:solidFill>
                <a:srgbClr val="000000"/>
              </a:solidFill>
              <a:latin typeface="Arial"/>
            </a:endParaRPr>
          </a:p>
        </p:txBody>
      </p:sp>
      <p:sp>
        <p:nvSpPr>
          <p:cNvPr id="679" name="CustomShape 70"/>
          <p:cNvSpPr/>
          <p:nvPr/>
        </p:nvSpPr>
        <p:spPr>
          <a:xfrm flipV="1">
            <a:off x="3509280" y="7121880"/>
            <a:ext cx="360" cy="35532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680" name="CustomShape 71"/>
          <p:cNvSpPr/>
          <p:nvPr/>
        </p:nvSpPr>
        <p:spPr>
          <a:xfrm>
            <a:off x="2803320" y="7070040"/>
            <a:ext cx="53748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Schoolbook"/>
                <a:ea typeface="DejaVu Sans"/>
              </a:rPr>
              <a:t>Dout</a:t>
            </a:r>
            <a:endParaRPr b="0" lang="en-US" sz="1200" spc="-1" strike="noStrike">
              <a:solidFill>
                <a:srgbClr val="000000"/>
              </a:solidFill>
              <a:latin typeface="Arial"/>
            </a:endParaRPr>
          </a:p>
        </p:txBody>
      </p:sp>
      <p:sp>
        <p:nvSpPr>
          <p:cNvPr id="681" name="Line 72"/>
          <p:cNvSpPr/>
          <p:nvPr/>
        </p:nvSpPr>
        <p:spPr>
          <a:xfrm>
            <a:off x="3483720" y="7444440"/>
            <a:ext cx="73800" cy="0"/>
          </a:xfrm>
          <a:prstGeom prst="line">
            <a:avLst/>
          </a:prstGeom>
          <a:ln w="9360">
            <a:solidFill>
              <a:srgbClr val="4a7ebb"/>
            </a:solidFill>
            <a:round/>
          </a:ln>
        </p:spPr>
        <p:style>
          <a:lnRef idx="0"/>
          <a:fillRef idx="0"/>
          <a:effectRef idx="0"/>
          <a:fontRef idx="minor"/>
        </p:style>
      </p:sp>
      <p:sp>
        <p:nvSpPr>
          <p:cNvPr id="682" name="Line 73"/>
          <p:cNvSpPr/>
          <p:nvPr/>
        </p:nvSpPr>
        <p:spPr>
          <a:xfrm>
            <a:off x="3483720" y="7270560"/>
            <a:ext cx="73800" cy="0"/>
          </a:xfrm>
          <a:prstGeom prst="line">
            <a:avLst/>
          </a:prstGeom>
          <a:ln w="9360">
            <a:solidFill>
              <a:srgbClr val="4a7ebb"/>
            </a:solidFill>
            <a:round/>
          </a:ln>
        </p:spPr>
        <p:style>
          <a:lnRef idx="0"/>
          <a:fillRef idx="0"/>
          <a:effectRef idx="0"/>
          <a:fontRef idx="minor"/>
        </p:style>
      </p:sp>
      <p:sp>
        <p:nvSpPr>
          <p:cNvPr id="683" name="CustomShape 74"/>
          <p:cNvSpPr/>
          <p:nvPr/>
        </p:nvSpPr>
        <p:spPr>
          <a:xfrm>
            <a:off x="3369240" y="735012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0</a:t>
            </a:r>
            <a:endParaRPr b="0" lang="en-US" sz="1200" spc="-1" strike="noStrike">
              <a:solidFill>
                <a:srgbClr val="000000"/>
              </a:solidFill>
              <a:latin typeface="Arial"/>
            </a:endParaRPr>
          </a:p>
        </p:txBody>
      </p:sp>
      <p:sp>
        <p:nvSpPr>
          <p:cNvPr id="684" name="CustomShape 75"/>
          <p:cNvSpPr/>
          <p:nvPr/>
        </p:nvSpPr>
        <p:spPr>
          <a:xfrm>
            <a:off x="3369240" y="718488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1</a:t>
            </a:r>
            <a:endParaRPr b="0" lang="en-US" sz="1200" spc="-1" strike="noStrike">
              <a:solidFill>
                <a:srgbClr val="000000"/>
              </a:solidFill>
              <a:latin typeface="Arial"/>
            </a:endParaRPr>
          </a:p>
        </p:txBody>
      </p:sp>
      <p:grpSp>
        <p:nvGrpSpPr>
          <p:cNvPr id="685" name="Group 76"/>
          <p:cNvGrpSpPr/>
          <p:nvPr/>
        </p:nvGrpSpPr>
        <p:grpSpPr>
          <a:xfrm>
            <a:off x="3711960" y="6854040"/>
            <a:ext cx="167760" cy="248400"/>
            <a:chOff x="3711960" y="6854040"/>
            <a:chExt cx="167760" cy="248400"/>
          </a:xfrm>
        </p:grpSpPr>
        <p:sp>
          <p:nvSpPr>
            <p:cNvPr id="686" name="CustomShape 77"/>
            <p:cNvSpPr/>
            <p:nvPr/>
          </p:nvSpPr>
          <p:spPr>
            <a:xfrm>
              <a:off x="3711960" y="6854040"/>
              <a:ext cx="167760" cy="248400"/>
            </a:xfrm>
            <a:prstGeom prst="bentConnector3">
              <a:avLst>
                <a:gd name="adj1" fmla="val 50000"/>
              </a:avLst>
            </a:prstGeom>
            <a:noFill/>
            <a:ln w="9360">
              <a:solidFill>
                <a:srgbClr val="4a7ebb"/>
              </a:solidFill>
              <a:round/>
            </a:ln>
          </p:spPr>
          <p:style>
            <a:lnRef idx="0"/>
            <a:fillRef idx="0"/>
            <a:effectRef idx="0"/>
            <a:fontRef idx="minor"/>
          </p:style>
        </p:sp>
        <p:sp>
          <p:nvSpPr>
            <p:cNvPr id="687" name="CustomShape 78"/>
            <p:cNvSpPr/>
            <p:nvPr/>
          </p:nvSpPr>
          <p:spPr>
            <a:xfrm>
              <a:off x="3798360" y="6870240"/>
              <a:ext cx="360" cy="16776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grpSp>
      <p:sp>
        <p:nvSpPr>
          <p:cNvPr id="688" name="CustomShape 79"/>
          <p:cNvSpPr/>
          <p:nvPr/>
        </p:nvSpPr>
        <p:spPr>
          <a:xfrm>
            <a:off x="3574800" y="6642000"/>
            <a:ext cx="423360" cy="171360"/>
          </a:xfrm>
          <a:prstGeom prst="bentConnector3">
            <a:avLst>
              <a:gd name="adj1" fmla="val 50000"/>
            </a:avLst>
          </a:prstGeom>
          <a:noFill/>
          <a:ln w="9360">
            <a:solidFill>
              <a:srgbClr val="4a7ebb"/>
            </a:solidFill>
            <a:round/>
          </a:ln>
        </p:spPr>
        <p:style>
          <a:lnRef idx="0"/>
          <a:fillRef idx="0"/>
          <a:effectRef idx="0"/>
          <a:fontRef idx="minor"/>
        </p:style>
      </p:sp>
      <p:sp>
        <p:nvSpPr>
          <p:cNvPr id="689" name="CustomShape 80"/>
          <p:cNvSpPr/>
          <p:nvPr/>
        </p:nvSpPr>
        <p:spPr>
          <a:xfrm flipV="1" rot="10800000">
            <a:off x="3863880" y="6647040"/>
            <a:ext cx="397800" cy="166320"/>
          </a:xfrm>
          <a:prstGeom prst="bentConnector3">
            <a:avLst>
              <a:gd name="adj1" fmla="val 50000"/>
            </a:avLst>
          </a:prstGeom>
          <a:noFill/>
          <a:ln w="9360">
            <a:solidFill>
              <a:srgbClr val="4a7ebb"/>
            </a:solidFill>
            <a:round/>
          </a:ln>
        </p:spPr>
        <p:style>
          <a:lnRef idx="0"/>
          <a:fillRef idx="0"/>
          <a:effectRef idx="0"/>
          <a:fontRef idx="minor"/>
        </p:style>
      </p:sp>
      <p:grpSp>
        <p:nvGrpSpPr>
          <p:cNvPr id="690" name="Group 81"/>
          <p:cNvGrpSpPr/>
          <p:nvPr/>
        </p:nvGrpSpPr>
        <p:grpSpPr>
          <a:xfrm>
            <a:off x="3672000" y="6640560"/>
            <a:ext cx="230040" cy="171360"/>
            <a:chOff x="3672000" y="6640560"/>
            <a:chExt cx="230040" cy="171360"/>
          </a:xfrm>
        </p:grpSpPr>
        <p:sp>
          <p:nvSpPr>
            <p:cNvPr id="691" name="CustomShape 82"/>
            <p:cNvSpPr/>
            <p:nvPr/>
          </p:nvSpPr>
          <p:spPr>
            <a:xfrm>
              <a:off x="3672000" y="6640560"/>
              <a:ext cx="230040" cy="171360"/>
            </a:xfrm>
            <a:prstGeom prst="bentConnector3">
              <a:avLst>
                <a:gd name="adj1" fmla="val 50000"/>
              </a:avLst>
            </a:prstGeom>
            <a:noFill/>
            <a:ln w="9360">
              <a:solidFill>
                <a:srgbClr val="4a7ebb"/>
              </a:solidFill>
              <a:round/>
            </a:ln>
          </p:spPr>
          <p:style>
            <a:lnRef idx="0"/>
            <a:fillRef idx="0"/>
            <a:effectRef idx="0"/>
            <a:fontRef idx="minor"/>
          </p:style>
        </p:sp>
        <p:sp>
          <p:nvSpPr>
            <p:cNvPr id="692" name="CustomShape 83"/>
            <p:cNvSpPr/>
            <p:nvPr/>
          </p:nvSpPr>
          <p:spPr>
            <a:xfrm>
              <a:off x="3790080" y="6651720"/>
              <a:ext cx="360" cy="11556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grpSp>
      <p:sp>
        <p:nvSpPr>
          <p:cNvPr id="693" name="CustomShape 84"/>
          <p:cNvSpPr/>
          <p:nvPr/>
        </p:nvSpPr>
        <p:spPr>
          <a:xfrm flipV="1" rot="10800000">
            <a:off x="3614040" y="7266600"/>
            <a:ext cx="397800" cy="166320"/>
          </a:xfrm>
          <a:prstGeom prst="bentConnector3">
            <a:avLst>
              <a:gd name="adj1" fmla="val 50000"/>
            </a:avLst>
          </a:prstGeom>
          <a:noFill/>
          <a:ln w="9360">
            <a:solidFill>
              <a:srgbClr val="4a7ebb"/>
            </a:solidFill>
            <a:round/>
          </a:ln>
        </p:spPr>
        <p:style>
          <a:lnRef idx="0"/>
          <a:fillRef idx="0"/>
          <a:effectRef idx="0"/>
          <a:fontRef idx="minor"/>
        </p:style>
      </p:sp>
      <p:sp>
        <p:nvSpPr>
          <p:cNvPr id="694" name="Line 85"/>
          <p:cNvSpPr/>
          <p:nvPr/>
        </p:nvSpPr>
        <p:spPr>
          <a:xfrm>
            <a:off x="4000320" y="7265880"/>
            <a:ext cx="644400" cy="0"/>
          </a:xfrm>
          <a:prstGeom prst="line">
            <a:avLst/>
          </a:prstGeom>
          <a:ln w="9360">
            <a:solidFill>
              <a:srgbClr val="4a7ebb"/>
            </a:solidFill>
            <a:round/>
          </a:ln>
        </p:spPr>
        <p:style>
          <a:lnRef idx="0"/>
          <a:fillRef idx="0"/>
          <a:effectRef idx="0"/>
          <a:fontRef idx="minor"/>
        </p:style>
      </p:sp>
      <p:sp>
        <p:nvSpPr>
          <p:cNvPr id="695" name="CustomShape 86"/>
          <p:cNvSpPr/>
          <p:nvPr/>
        </p:nvSpPr>
        <p:spPr>
          <a:xfrm>
            <a:off x="9415440" y="5486040"/>
            <a:ext cx="459720" cy="248400"/>
          </a:xfrm>
          <a:prstGeom prst="roundRect">
            <a:avLst>
              <a:gd name="adj" fmla="val 16667"/>
            </a:avLst>
          </a:prstGeom>
          <a:solidFill>
            <a:srgbClr val="acd4e4">
              <a:alpha val="50000"/>
            </a:srgbClr>
          </a:solidFill>
          <a:ln w="9360">
            <a:solidFill>
              <a:srgbClr val="4bacc6"/>
            </a:solidFill>
            <a:round/>
          </a:ln>
          <a:effectLst>
            <a:outerShdw dir="5400000" dist="20160">
              <a:srgbClr val="000000">
                <a:alpha val="38000"/>
              </a:srgbClr>
            </a:outerShdw>
          </a:effectLst>
        </p:spPr>
        <p:style>
          <a:lnRef idx="0"/>
          <a:fillRef idx="0"/>
          <a:effectRef idx="0"/>
          <a:fontRef idx="minor"/>
        </p:style>
        <p:txBody>
          <a:bodyPr lIns="0" rIns="0" tIns="45000" bIns="45000" anchor="ctr">
            <a:noAutofit/>
          </a:bodyPr>
          <a:p>
            <a:pPr>
              <a:lnSpc>
                <a:spcPct val="100000"/>
              </a:lnSpc>
            </a:pPr>
            <a:r>
              <a:rPr b="0" lang="en-US" sz="1400" spc="-1" strike="noStrike">
                <a:solidFill>
                  <a:srgbClr val="000000"/>
                </a:solidFill>
                <a:latin typeface="Century Schoolbook"/>
                <a:ea typeface="DejaVu Sans"/>
              </a:rPr>
              <a:t>Dout</a:t>
            </a:r>
            <a:endParaRPr b="0" lang="en-US" sz="1400" spc="-1" strike="noStrike">
              <a:solidFill>
                <a:srgbClr val="000000"/>
              </a:solidFill>
              <a:latin typeface="Arial"/>
            </a:endParaRPr>
          </a:p>
        </p:txBody>
      </p:sp>
      <p:sp>
        <p:nvSpPr>
          <p:cNvPr id="696" name="CustomShape 87"/>
          <p:cNvSpPr/>
          <p:nvPr/>
        </p:nvSpPr>
        <p:spPr>
          <a:xfrm flipV="1">
            <a:off x="5568840" y="5397480"/>
            <a:ext cx="360" cy="103860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697" name="CustomShape 88"/>
          <p:cNvSpPr/>
          <p:nvPr/>
        </p:nvSpPr>
        <p:spPr>
          <a:xfrm flipV="1">
            <a:off x="5568840" y="6492960"/>
            <a:ext cx="360" cy="35532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698" name="CustomShape 89"/>
          <p:cNvSpPr/>
          <p:nvPr/>
        </p:nvSpPr>
        <p:spPr>
          <a:xfrm>
            <a:off x="5215680" y="5123880"/>
            <a:ext cx="70344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Schoolbook"/>
                <a:ea typeface="DejaVu Sans"/>
              </a:rPr>
              <a:t>iComp</a:t>
            </a:r>
            <a:endParaRPr b="0" lang="en-US" sz="1200" spc="-1" strike="noStrike">
              <a:solidFill>
                <a:srgbClr val="000000"/>
              </a:solidFill>
              <a:latin typeface="Arial"/>
            </a:endParaRPr>
          </a:p>
        </p:txBody>
      </p:sp>
      <p:pic>
        <p:nvPicPr>
          <p:cNvPr id="699" name="Image 135" descr=""/>
          <p:cNvPicPr/>
          <p:nvPr/>
        </p:nvPicPr>
        <p:blipFill>
          <a:blip r:embed="rId14"/>
          <a:stretch/>
        </p:blipFill>
        <p:spPr>
          <a:xfrm flipH="1">
            <a:off x="5712480" y="5690880"/>
            <a:ext cx="618480" cy="323640"/>
          </a:xfrm>
          <a:prstGeom prst="rect">
            <a:avLst/>
          </a:prstGeom>
          <a:ln>
            <a:noFill/>
          </a:ln>
        </p:spPr>
      </p:pic>
      <p:sp>
        <p:nvSpPr>
          <p:cNvPr id="700" name="CustomShape 90"/>
          <p:cNvSpPr/>
          <p:nvPr/>
        </p:nvSpPr>
        <p:spPr>
          <a:xfrm flipV="1">
            <a:off x="5454360" y="6346080"/>
            <a:ext cx="1309320" cy="36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701" name="Line 91"/>
          <p:cNvSpPr/>
          <p:nvPr/>
        </p:nvSpPr>
        <p:spPr>
          <a:xfrm>
            <a:off x="5454360" y="5522760"/>
            <a:ext cx="1249560" cy="0"/>
          </a:xfrm>
          <a:prstGeom prst="line">
            <a:avLst/>
          </a:prstGeom>
          <a:ln w="25560">
            <a:solidFill>
              <a:srgbClr val="4bacc6"/>
            </a:solidFill>
            <a:prstDash val="dashDot"/>
            <a:round/>
          </a:ln>
        </p:spPr>
        <p:style>
          <a:lnRef idx="0"/>
          <a:fillRef idx="0"/>
          <a:effectRef idx="0"/>
          <a:fontRef idx="minor"/>
        </p:style>
      </p:sp>
      <p:sp>
        <p:nvSpPr>
          <p:cNvPr id="702" name="CustomShape 92"/>
          <p:cNvSpPr/>
          <p:nvPr/>
        </p:nvSpPr>
        <p:spPr>
          <a:xfrm>
            <a:off x="4833000" y="5401080"/>
            <a:ext cx="70344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417b85"/>
                </a:solidFill>
                <a:latin typeface="Century Schoolbook"/>
                <a:ea typeface="DejaVu Sans"/>
              </a:rPr>
              <a:t>iRefN</a:t>
            </a:r>
            <a:endParaRPr b="0" lang="en-US" sz="1200" spc="-1" strike="noStrike">
              <a:solidFill>
                <a:srgbClr val="000000"/>
              </a:solidFill>
              <a:latin typeface="Arial"/>
            </a:endParaRPr>
          </a:p>
        </p:txBody>
      </p:sp>
      <p:sp>
        <p:nvSpPr>
          <p:cNvPr id="703" name="CustomShape 93"/>
          <p:cNvSpPr/>
          <p:nvPr/>
        </p:nvSpPr>
        <p:spPr>
          <a:xfrm>
            <a:off x="4911120" y="5781960"/>
            <a:ext cx="70344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c00000"/>
                </a:solidFill>
                <a:latin typeface="Century Schoolbook"/>
                <a:ea typeface="DejaVu Sans"/>
              </a:rPr>
              <a:t>ith+iin</a:t>
            </a:r>
            <a:endParaRPr b="0" lang="en-US" sz="1200" spc="-1" strike="noStrike">
              <a:solidFill>
                <a:srgbClr val="000000"/>
              </a:solidFill>
              <a:latin typeface="Arial"/>
            </a:endParaRPr>
          </a:p>
        </p:txBody>
      </p:sp>
      <p:sp>
        <p:nvSpPr>
          <p:cNvPr id="704" name="Line 94"/>
          <p:cNvSpPr/>
          <p:nvPr/>
        </p:nvSpPr>
        <p:spPr>
          <a:xfrm>
            <a:off x="5480640" y="6002640"/>
            <a:ext cx="228960" cy="0"/>
          </a:xfrm>
          <a:prstGeom prst="line">
            <a:avLst/>
          </a:prstGeom>
          <a:ln w="9360">
            <a:solidFill>
              <a:srgbClr val="c00000"/>
            </a:solidFill>
            <a:round/>
          </a:ln>
        </p:spPr>
        <p:style>
          <a:lnRef idx="0"/>
          <a:fillRef idx="0"/>
          <a:effectRef idx="0"/>
          <a:fontRef idx="minor"/>
        </p:style>
      </p:sp>
      <p:sp>
        <p:nvSpPr>
          <p:cNvPr id="705" name="Line 95"/>
          <p:cNvSpPr/>
          <p:nvPr/>
        </p:nvSpPr>
        <p:spPr>
          <a:xfrm>
            <a:off x="6265800" y="6002640"/>
            <a:ext cx="228960" cy="0"/>
          </a:xfrm>
          <a:prstGeom prst="line">
            <a:avLst/>
          </a:prstGeom>
          <a:ln w="9360">
            <a:solidFill>
              <a:srgbClr val="c00000"/>
            </a:solidFill>
            <a:round/>
          </a:ln>
        </p:spPr>
        <p:style>
          <a:lnRef idx="0"/>
          <a:fillRef idx="0"/>
          <a:effectRef idx="0"/>
          <a:fontRef idx="minor"/>
        </p:style>
      </p:sp>
      <p:pic>
        <p:nvPicPr>
          <p:cNvPr id="706" name="Image 142" descr=""/>
          <p:cNvPicPr/>
          <p:nvPr/>
        </p:nvPicPr>
        <p:blipFill>
          <a:blip r:embed="rId15"/>
          <a:stretch/>
        </p:blipFill>
        <p:spPr>
          <a:xfrm flipH="1">
            <a:off x="5716800" y="5796720"/>
            <a:ext cx="618480" cy="217800"/>
          </a:xfrm>
          <a:prstGeom prst="rect">
            <a:avLst/>
          </a:prstGeom>
          <a:ln>
            <a:noFill/>
          </a:ln>
        </p:spPr>
      </p:pic>
      <p:pic>
        <p:nvPicPr>
          <p:cNvPr id="707" name="Image 143" descr=""/>
          <p:cNvPicPr/>
          <p:nvPr/>
        </p:nvPicPr>
        <p:blipFill>
          <a:blip r:embed="rId16"/>
          <a:stretch/>
        </p:blipFill>
        <p:spPr>
          <a:xfrm flipH="1">
            <a:off x="5711760" y="5600880"/>
            <a:ext cx="618480" cy="402480"/>
          </a:xfrm>
          <a:prstGeom prst="rect">
            <a:avLst/>
          </a:prstGeom>
          <a:ln>
            <a:noFill/>
          </a:ln>
        </p:spPr>
      </p:pic>
      <p:sp>
        <p:nvSpPr>
          <p:cNvPr id="708" name="CustomShape 96"/>
          <p:cNvSpPr/>
          <p:nvPr/>
        </p:nvSpPr>
        <p:spPr>
          <a:xfrm>
            <a:off x="5699880" y="6854040"/>
            <a:ext cx="1080360" cy="248400"/>
          </a:xfrm>
          <a:prstGeom prst="roundRect">
            <a:avLst>
              <a:gd name="adj" fmla="val 16667"/>
            </a:avLst>
          </a:prstGeom>
          <a:solidFill>
            <a:srgbClr val="acd4e4">
              <a:alpha val="50000"/>
            </a:srgbClr>
          </a:solidFill>
          <a:ln w="9360">
            <a:solidFill>
              <a:srgbClr val="4bacc6"/>
            </a:solidFill>
            <a:round/>
          </a:ln>
          <a:effectLst>
            <a:outerShdw dir="5400000" dist="20160">
              <a:srgbClr val="000000">
                <a:alpha val="38000"/>
              </a:srgbClr>
            </a:outerShdw>
          </a:effectLst>
        </p:spPr>
        <p:style>
          <a:lnRef idx="0"/>
          <a:fillRef idx="0"/>
          <a:effectRef idx="0"/>
          <a:fontRef idx="minor"/>
        </p:style>
        <p:txBody>
          <a:bodyPr lIns="90000" rIns="90000" tIns="45000" bIns="45000" anchor="ctr">
            <a:noAutofit/>
          </a:bodyPr>
          <a:p>
            <a:pPr>
              <a:lnSpc>
                <a:spcPct val="100000"/>
              </a:lnSpc>
            </a:pPr>
            <a:r>
              <a:rPr b="0" lang="en-US" sz="1400" spc="-1" strike="noStrike">
                <a:solidFill>
                  <a:srgbClr val="000000"/>
                </a:solidFill>
                <a:latin typeface="Century Schoolbook"/>
                <a:ea typeface="DejaVu Sans"/>
              </a:rPr>
              <a:t>No   edges</a:t>
            </a:r>
            <a:endParaRPr b="0" lang="en-US" sz="1400" spc="-1" strike="noStrike">
              <a:solidFill>
                <a:srgbClr val="000000"/>
              </a:solidFill>
              <a:latin typeface="Arial"/>
            </a:endParaRPr>
          </a:p>
        </p:txBody>
      </p:sp>
      <p:sp>
        <p:nvSpPr>
          <p:cNvPr id="709" name="CustomShape 97"/>
          <p:cNvSpPr/>
          <p:nvPr/>
        </p:nvSpPr>
        <p:spPr>
          <a:xfrm>
            <a:off x="4862880" y="6441120"/>
            <a:ext cx="53748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Schoolbook"/>
                <a:ea typeface="DejaVu Sans"/>
              </a:rPr>
              <a:t>Vout</a:t>
            </a:r>
            <a:endParaRPr b="0" lang="en-US" sz="1200" spc="-1" strike="noStrike">
              <a:solidFill>
                <a:srgbClr val="000000"/>
              </a:solidFill>
              <a:latin typeface="Arial"/>
            </a:endParaRPr>
          </a:p>
        </p:txBody>
      </p:sp>
      <p:sp>
        <p:nvSpPr>
          <p:cNvPr id="710" name="Line 98"/>
          <p:cNvSpPr/>
          <p:nvPr/>
        </p:nvSpPr>
        <p:spPr>
          <a:xfrm>
            <a:off x="5542920" y="6815520"/>
            <a:ext cx="73800" cy="0"/>
          </a:xfrm>
          <a:prstGeom prst="line">
            <a:avLst/>
          </a:prstGeom>
          <a:ln w="9360">
            <a:solidFill>
              <a:srgbClr val="4a7ebb"/>
            </a:solidFill>
            <a:round/>
          </a:ln>
        </p:spPr>
        <p:style>
          <a:lnRef idx="0"/>
          <a:fillRef idx="0"/>
          <a:effectRef idx="0"/>
          <a:fontRef idx="minor"/>
        </p:style>
      </p:sp>
      <p:sp>
        <p:nvSpPr>
          <p:cNvPr id="711" name="Line 99"/>
          <p:cNvSpPr/>
          <p:nvPr/>
        </p:nvSpPr>
        <p:spPr>
          <a:xfrm>
            <a:off x="5542920" y="6641640"/>
            <a:ext cx="73800" cy="0"/>
          </a:xfrm>
          <a:prstGeom prst="line">
            <a:avLst/>
          </a:prstGeom>
          <a:ln w="9360">
            <a:solidFill>
              <a:srgbClr val="4a7ebb"/>
            </a:solidFill>
            <a:round/>
          </a:ln>
        </p:spPr>
        <p:style>
          <a:lnRef idx="0"/>
          <a:fillRef idx="0"/>
          <a:effectRef idx="0"/>
          <a:fontRef idx="minor"/>
        </p:style>
      </p:sp>
      <p:sp>
        <p:nvSpPr>
          <p:cNvPr id="712" name="CustomShape 100"/>
          <p:cNvSpPr/>
          <p:nvPr/>
        </p:nvSpPr>
        <p:spPr>
          <a:xfrm>
            <a:off x="5428800" y="672120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0</a:t>
            </a:r>
            <a:endParaRPr b="0" lang="en-US" sz="1200" spc="-1" strike="noStrike">
              <a:solidFill>
                <a:srgbClr val="000000"/>
              </a:solidFill>
              <a:latin typeface="Arial"/>
            </a:endParaRPr>
          </a:p>
        </p:txBody>
      </p:sp>
      <p:sp>
        <p:nvSpPr>
          <p:cNvPr id="713" name="CustomShape 101"/>
          <p:cNvSpPr/>
          <p:nvPr/>
        </p:nvSpPr>
        <p:spPr>
          <a:xfrm>
            <a:off x="5428800" y="655596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1</a:t>
            </a:r>
            <a:endParaRPr b="0" lang="en-US" sz="1200" spc="-1" strike="noStrike">
              <a:solidFill>
                <a:srgbClr val="000000"/>
              </a:solidFill>
              <a:latin typeface="Arial"/>
            </a:endParaRPr>
          </a:p>
        </p:txBody>
      </p:sp>
      <p:sp>
        <p:nvSpPr>
          <p:cNvPr id="714" name="CustomShape 102"/>
          <p:cNvSpPr/>
          <p:nvPr/>
        </p:nvSpPr>
        <p:spPr>
          <a:xfrm flipV="1">
            <a:off x="5568840" y="7121880"/>
            <a:ext cx="360" cy="35532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715" name="CustomShape 103"/>
          <p:cNvSpPr/>
          <p:nvPr/>
        </p:nvSpPr>
        <p:spPr>
          <a:xfrm>
            <a:off x="4862880" y="7070040"/>
            <a:ext cx="53748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Schoolbook"/>
                <a:ea typeface="DejaVu Sans"/>
              </a:rPr>
              <a:t>Dout</a:t>
            </a:r>
            <a:endParaRPr b="0" lang="en-US" sz="1200" spc="-1" strike="noStrike">
              <a:solidFill>
                <a:srgbClr val="000000"/>
              </a:solidFill>
              <a:latin typeface="Arial"/>
            </a:endParaRPr>
          </a:p>
        </p:txBody>
      </p:sp>
      <p:sp>
        <p:nvSpPr>
          <p:cNvPr id="716" name="Line 104"/>
          <p:cNvSpPr/>
          <p:nvPr/>
        </p:nvSpPr>
        <p:spPr>
          <a:xfrm>
            <a:off x="5542920" y="7444440"/>
            <a:ext cx="73800" cy="0"/>
          </a:xfrm>
          <a:prstGeom prst="line">
            <a:avLst/>
          </a:prstGeom>
          <a:ln w="9360">
            <a:solidFill>
              <a:srgbClr val="4a7ebb"/>
            </a:solidFill>
            <a:round/>
          </a:ln>
        </p:spPr>
        <p:style>
          <a:lnRef idx="0"/>
          <a:fillRef idx="0"/>
          <a:effectRef idx="0"/>
          <a:fontRef idx="minor"/>
        </p:style>
      </p:sp>
      <p:sp>
        <p:nvSpPr>
          <p:cNvPr id="717" name="Line 105"/>
          <p:cNvSpPr/>
          <p:nvPr/>
        </p:nvSpPr>
        <p:spPr>
          <a:xfrm>
            <a:off x="5542920" y="7270560"/>
            <a:ext cx="73800" cy="0"/>
          </a:xfrm>
          <a:prstGeom prst="line">
            <a:avLst/>
          </a:prstGeom>
          <a:ln w="9360">
            <a:solidFill>
              <a:srgbClr val="4a7ebb"/>
            </a:solidFill>
            <a:round/>
          </a:ln>
        </p:spPr>
        <p:style>
          <a:lnRef idx="0"/>
          <a:fillRef idx="0"/>
          <a:effectRef idx="0"/>
          <a:fontRef idx="minor"/>
        </p:style>
      </p:sp>
      <p:sp>
        <p:nvSpPr>
          <p:cNvPr id="718" name="CustomShape 106"/>
          <p:cNvSpPr/>
          <p:nvPr/>
        </p:nvSpPr>
        <p:spPr>
          <a:xfrm>
            <a:off x="5428800" y="735012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0</a:t>
            </a:r>
            <a:endParaRPr b="0" lang="en-US" sz="1200" spc="-1" strike="noStrike">
              <a:solidFill>
                <a:srgbClr val="000000"/>
              </a:solidFill>
              <a:latin typeface="Arial"/>
            </a:endParaRPr>
          </a:p>
        </p:txBody>
      </p:sp>
      <p:sp>
        <p:nvSpPr>
          <p:cNvPr id="719" name="CustomShape 107"/>
          <p:cNvSpPr/>
          <p:nvPr/>
        </p:nvSpPr>
        <p:spPr>
          <a:xfrm>
            <a:off x="5428800" y="7184880"/>
            <a:ext cx="111960" cy="182160"/>
          </a:xfrm>
          <a:prstGeom prst="rect">
            <a:avLst/>
          </a:prstGeom>
          <a:noFill/>
          <a:ln>
            <a:noFill/>
          </a:ln>
        </p:spPr>
        <p:style>
          <a:lnRef idx="0"/>
          <a:fillRef idx="0"/>
          <a:effectRef idx="0"/>
          <a:fontRef idx="minor"/>
        </p:style>
        <p:txBody>
          <a:bodyPr lIns="0" rIns="0" tIns="0" bIns="0">
            <a:spAutoFit/>
          </a:bodyPr>
          <a:p>
            <a:pPr>
              <a:lnSpc>
                <a:spcPct val="100000"/>
              </a:lnSpc>
            </a:pPr>
            <a:r>
              <a:rPr b="0" lang="en-US" sz="1200" spc="-1" strike="noStrike">
                <a:solidFill>
                  <a:srgbClr val="000000"/>
                </a:solidFill>
                <a:latin typeface="Century Schoolbook"/>
                <a:ea typeface="DejaVu Sans"/>
              </a:rPr>
              <a:t>1</a:t>
            </a:r>
            <a:endParaRPr b="0" lang="en-US" sz="1200" spc="-1" strike="noStrike">
              <a:solidFill>
                <a:srgbClr val="000000"/>
              </a:solidFill>
              <a:latin typeface="Arial"/>
            </a:endParaRPr>
          </a:p>
        </p:txBody>
      </p:sp>
      <p:grpSp>
        <p:nvGrpSpPr>
          <p:cNvPr id="720" name="Group 108"/>
          <p:cNvGrpSpPr/>
          <p:nvPr/>
        </p:nvGrpSpPr>
        <p:grpSpPr>
          <a:xfrm>
            <a:off x="6025320" y="6854040"/>
            <a:ext cx="167760" cy="248400"/>
            <a:chOff x="6025320" y="6854040"/>
            <a:chExt cx="167760" cy="248400"/>
          </a:xfrm>
        </p:grpSpPr>
        <p:sp>
          <p:nvSpPr>
            <p:cNvPr id="721" name="CustomShape 109"/>
            <p:cNvSpPr/>
            <p:nvPr/>
          </p:nvSpPr>
          <p:spPr>
            <a:xfrm>
              <a:off x="6025320" y="6854040"/>
              <a:ext cx="167760" cy="248400"/>
            </a:xfrm>
            <a:prstGeom prst="bentConnector3">
              <a:avLst>
                <a:gd name="adj1" fmla="val 50000"/>
              </a:avLst>
            </a:prstGeom>
            <a:noFill/>
            <a:ln w="9360">
              <a:solidFill>
                <a:srgbClr val="4a7ebb"/>
              </a:solidFill>
              <a:round/>
            </a:ln>
          </p:spPr>
          <p:style>
            <a:lnRef idx="0"/>
            <a:fillRef idx="0"/>
            <a:effectRef idx="0"/>
            <a:fontRef idx="minor"/>
          </p:style>
        </p:sp>
        <p:sp>
          <p:nvSpPr>
            <p:cNvPr id="722" name="CustomShape 110"/>
            <p:cNvSpPr/>
            <p:nvPr/>
          </p:nvSpPr>
          <p:spPr>
            <a:xfrm>
              <a:off x="6111720" y="6870240"/>
              <a:ext cx="360" cy="16776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grpSp>
      <p:sp>
        <p:nvSpPr>
          <p:cNvPr id="723" name="Line 111"/>
          <p:cNvSpPr/>
          <p:nvPr/>
        </p:nvSpPr>
        <p:spPr>
          <a:xfrm>
            <a:off x="5659920" y="6814440"/>
            <a:ext cx="1071000" cy="0"/>
          </a:xfrm>
          <a:prstGeom prst="line">
            <a:avLst/>
          </a:prstGeom>
          <a:ln w="9360">
            <a:solidFill>
              <a:srgbClr val="4a7ebb"/>
            </a:solidFill>
            <a:round/>
          </a:ln>
        </p:spPr>
        <p:style>
          <a:lnRef idx="0"/>
          <a:fillRef idx="0"/>
          <a:effectRef idx="0"/>
          <a:fontRef idx="minor"/>
        </p:style>
      </p:sp>
      <p:sp>
        <p:nvSpPr>
          <p:cNvPr id="724" name="Line 112"/>
          <p:cNvSpPr/>
          <p:nvPr/>
        </p:nvSpPr>
        <p:spPr>
          <a:xfrm>
            <a:off x="5659920" y="7434720"/>
            <a:ext cx="1071000" cy="0"/>
          </a:xfrm>
          <a:prstGeom prst="line">
            <a:avLst/>
          </a:prstGeom>
          <a:ln w="9360">
            <a:solidFill>
              <a:srgbClr val="4a7ebb"/>
            </a:solidFill>
            <a:round/>
          </a:ln>
        </p:spPr>
        <p:style>
          <a:lnRef idx="0"/>
          <a:fillRef idx="0"/>
          <a:effectRef idx="0"/>
          <a:fontRef idx="minor"/>
        </p:style>
      </p:sp>
      <p:sp>
        <p:nvSpPr>
          <p:cNvPr id="725" name="Line 113"/>
          <p:cNvSpPr/>
          <p:nvPr/>
        </p:nvSpPr>
        <p:spPr>
          <a:xfrm>
            <a:off x="3763440" y="5844600"/>
            <a:ext cx="0" cy="752760"/>
          </a:xfrm>
          <a:prstGeom prst="line">
            <a:avLst/>
          </a:prstGeom>
          <a:ln w="9360">
            <a:solidFill>
              <a:srgbClr val="c1e21e"/>
            </a:solidFill>
            <a:prstDash val="sysDash"/>
            <a:round/>
          </a:ln>
        </p:spPr>
        <p:style>
          <a:lnRef idx="0"/>
          <a:fillRef idx="0"/>
          <a:effectRef idx="0"/>
          <a:fontRef idx="minor"/>
        </p:style>
      </p:sp>
      <p:sp>
        <p:nvSpPr>
          <p:cNvPr id="726" name="Line 114"/>
          <p:cNvSpPr/>
          <p:nvPr/>
        </p:nvSpPr>
        <p:spPr>
          <a:xfrm>
            <a:off x="4044960" y="5834880"/>
            <a:ext cx="0" cy="752760"/>
          </a:xfrm>
          <a:prstGeom prst="line">
            <a:avLst/>
          </a:prstGeom>
          <a:ln w="9360">
            <a:solidFill>
              <a:srgbClr val="c1e21e"/>
            </a:solidFill>
            <a:prstDash val="sysDash"/>
            <a:round/>
          </a:ln>
        </p:spPr>
        <p:style>
          <a:lnRef idx="0"/>
          <a:fillRef idx="0"/>
          <a:effectRef idx="0"/>
          <a:fontRef idx="minor"/>
        </p:style>
      </p:sp>
      <p:sp>
        <p:nvSpPr>
          <p:cNvPr id="727" name="CustomShape 115"/>
          <p:cNvSpPr/>
          <p:nvPr/>
        </p:nvSpPr>
        <p:spPr>
          <a:xfrm>
            <a:off x="4937760" y="2596320"/>
            <a:ext cx="5027040" cy="901440"/>
          </a:xfrm>
          <a:prstGeom prst="rect">
            <a:avLst/>
          </a:prstGeom>
          <a:noFill/>
          <a:ln>
            <a:noFill/>
          </a:ln>
        </p:spPr>
        <p:style>
          <a:lnRef idx="0"/>
          <a:fillRef idx="0"/>
          <a:effectRef idx="0"/>
          <a:fontRef idx="minor"/>
        </p:style>
        <p:txBody>
          <a:bodyPr lIns="0" rIns="0" tIns="0" bIns="0">
            <a:noAutofit/>
          </a:bodyPr>
          <a:p>
            <a:pPr marL="432000" indent="-320400">
              <a:lnSpc>
                <a:spcPct val="100000"/>
              </a:lnSpc>
              <a:spcAft>
                <a:spcPts val="1414"/>
              </a:spcAft>
              <a:buClr>
                <a:srgbClr val="ef2929"/>
              </a:buClr>
              <a:buSzPct val="45000"/>
              <a:buFont typeface="Wingdings" charset="2"/>
              <a:buChar char=""/>
            </a:pPr>
            <a:r>
              <a:rPr b="0" lang="en-US" sz="1600" spc="-1" strike="noStrike">
                <a:solidFill>
                  <a:srgbClr val="333333"/>
                </a:solidFill>
                <a:latin typeface="Noto Sans Regular"/>
                <a:ea typeface="DejaVu Sans"/>
              </a:rPr>
              <a:t>Voltage injection through external 1pF, then scan of the threshold of Current Comparator.</a:t>
            </a:r>
            <a:endParaRPr b="0" lang="en-US" sz="1600" spc="-1" strike="noStrike">
              <a:solidFill>
                <a:srgbClr val="000000"/>
              </a:solidFill>
              <a:latin typeface="Arial"/>
            </a:endParaRPr>
          </a:p>
          <a:p>
            <a:pPr marL="432000" indent="-320400">
              <a:lnSpc>
                <a:spcPct val="100000"/>
              </a:lnSpc>
              <a:spcAft>
                <a:spcPts val="1414"/>
              </a:spcAft>
              <a:buClr>
                <a:srgbClr val="ef2929"/>
              </a:buClr>
              <a:buSzPct val="45000"/>
              <a:buFont typeface="Wingdings" charset="2"/>
              <a:buChar char=""/>
            </a:pPr>
            <a:r>
              <a:rPr b="0" lang="en-US" sz="1600" spc="-1" strike="noStrike">
                <a:solidFill>
                  <a:srgbClr val="333333"/>
                </a:solidFill>
                <a:latin typeface="Noto Sans Regular"/>
                <a:ea typeface="DejaVu Sans"/>
              </a:rPr>
              <a:t>Below the current threshold, the falling edge sensitive does not trig.</a:t>
            </a:r>
            <a:endParaRPr b="0" lang="en-US" sz="1600" spc="-1" strike="noStrike">
              <a:solidFill>
                <a:srgbClr val="000000"/>
              </a:solidFill>
              <a:latin typeface="Arial"/>
            </a:endParaRPr>
          </a:p>
          <a:p>
            <a:pPr marL="432000" indent="-320400">
              <a:lnSpc>
                <a:spcPct val="100000"/>
              </a:lnSpc>
              <a:spcAft>
                <a:spcPts val="1414"/>
              </a:spcAft>
              <a:buClr>
                <a:srgbClr val="ef2929"/>
              </a:buClr>
              <a:buSzPct val="45000"/>
              <a:buFont typeface="Wingdings" charset="2"/>
              <a:buChar char=""/>
            </a:pPr>
            <a:r>
              <a:rPr b="0" lang="en-US" sz="1600" spc="-1" strike="noStrike">
                <a:solidFill>
                  <a:srgbClr val="333333"/>
                </a:solidFill>
                <a:latin typeface="Noto Sans Regular"/>
                <a:ea typeface="DejaVu Sans"/>
              </a:rPr>
              <a:t>The signal is recorded on falling edge, so above a certain value of iRefN added to threshold current, the comparator does not trig anymore-→ chapeau!  </a:t>
            </a:r>
            <a:endParaRPr b="0" lang="en-US" sz="1600" spc="-1" strike="noStrike">
              <a:solidFill>
                <a:srgbClr val="000000"/>
              </a:solidFill>
              <a:latin typeface="Arial"/>
            </a:endParaRPr>
          </a:p>
        </p:txBody>
      </p:sp>
      <p:sp>
        <p:nvSpPr>
          <p:cNvPr id="728" name="CustomShape 116"/>
          <p:cNvSpPr/>
          <p:nvPr/>
        </p:nvSpPr>
        <p:spPr>
          <a:xfrm>
            <a:off x="8742240" y="460800"/>
            <a:ext cx="1460880" cy="6202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3600" spc="-1" strike="noStrike">
                <a:solidFill>
                  <a:srgbClr val="333333"/>
                </a:solidFill>
                <a:latin typeface="Noto Sans Regular"/>
                <a:ea typeface="DejaVu Sans"/>
              </a:rPr>
              <a:t>(1/2)</a:t>
            </a:r>
            <a:endParaRPr b="0" lang="en-US" sz="3600" spc="-1" strike="noStrike">
              <a:solidFill>
                <a:srgbClr val="000000"/>
              </a:solidFill>
              <a:latin typeface="Arial"/>
            </a:endParaRPr>
          </a:p>
        </p:txBody>
      </p:sp>
      <p:pic>
        <p:nvPicPr>
          <p:cNvPr id="729" name="" descr=""/>
          <p:cNvPicPr/>
          <p:nvPr/>
        </p:nvPicPr>
        <p:blipFill>
          <a:blip r:embed="rId17"/>
          <a:stretch/>
        </p:blipFill>
        <p:spPr>
          <a:xfrm>
            <a:off x="2543760" y="2820960"/>
            <a:ext cx="1203480" cy="1518120"/>
          </a:xfrm>
          <a:prstGeom prst="rect">
            <a:avLst/>
          </a:prstGeom>
          <a:ln>
            <a:noFill/>
          </a:ln>
        </p:spPr>
      </p:pic>
      <p:sp>
        <p:nvSpPr>
          <p:cNvPr id="730" name="CustomShape 117"/>
          <p:cNvSpPr/>
          <p:nvPr/>
        </p:nvSpPr>
        <p:spPr>
          <a:xfrm>
            <a:off x="2269440" y="4667760"/>
            <a:ext cx="1752120" cy="3538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highlight>
                  <a:srgbClr val="ffffff"/>
                </a:highlight>
                <a:latin typeface="Noto Sans Regular"/>
                <a:ea typeface="DejaVu Sans"/>
              </a:rPr>
              <a:t>VRefN [udac]</a:t>
            </a:r>
            <a:endParaRPr b="0" lang="en-US" sz="1800" spc="-1" strike="noStrike">
              <a:solidFill>
                <a:srgbClr val="000000"/>
              </a:solidFill>
              <a:latin typeface="Arial"/>
            </a:endParaRPr>
          </a:p>
        </p:txBody>
      </p:sp>
      <p:sp>
        <p:nvSpPr>
          <p:cNvPr id="731" name="CustomShape 118"/>
          <p:cNvSpPr/>
          <p:nvPr/>
        </p:nvSpPr>
        <p:spPr>
          <a:xfrm rot="16183800">
            <a:off x="-513000" y="3333240"/>
            <a:ext cx="1752120" cy="3538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333333"/>
                </a:solidFill>
                <a:highlight>
                  <a:srgbClr val="ffffff"/>
                </a:highlight>
                <a:latin typeface="Noto Sans Regular"/>
                <a:ea typeface="DejaVu Sans"/>
              </a:rPr>
              <a:t>Efficiency [%]</a:t>
            </a:r>
            <a:endParaRPr b="0" lang="en-US" sz="1800" spc="-1" strike="noStrike">
              <a:solidFill>
                <a:srgbClr val="000000"/>
              </a:solidFill>
              <a:latin typeface="Arial"/>
            </a:endParaRPr>
          </a:p>
        </p:txBody>
      </p:sp>
      <p:sp>
        <p:nvSpPr>
          <p:cNvPr id="732" name="CustomShape 119"/>
          <p:cNvSpPr/>
          <p:nvPr/>
        </p:nvSpPr>
        <p:spPr>
          <a:xfrm>
            <a:off x="3025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209E40F3-E30E-4B28-A8F0-F04E3C440DCA}"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CustomShape 1"/>
          <p:cNvSpPr/>
          <p:nvPr/>
        </p:nvSpPr>
        <p:spPr>
          <a:xfrm>
            <a:off x="720000" y="300960"/>
            <a:ext cx="8852040" cy="1258920"/>
          </a:xfrm>
          <a:prstGeom prst="rect">
            <a:avLst/>
          </a:prstGeom>
          <a:noFill/>
          <a:ln>
            <a:noFill/>
          </a:ln>
        </p:spPr>
        <p:style>
          <a:lnRef idx="0"/>
          <a:fillRef idx="0"/>
          <a:effectRef idx="0"/>
          <a:fontRef idx="minor"/>
        </p:style>
        <p:txBody>
          <a:bodyPr lIns="0" rIns="0" tIns="0" bIns="0" anchor="ctr">
            <a:noAutofit/>
          </a:bodyPr>
          <a:p>
            <a:pPr>
              <a:lnSpc>
                <a:spcPct val="100000"/>
              </a:lnSpc>
            </a:pPr>
            <a:r>
              <a:rPr b="1" lang="en-US" sz="4400" spc="-1" strike="noStrike">
                <a:solidFill>
                  <a:srgbClr val="333333"/>
                </a:solidFill>
                <a:latin typeface="Noto Sans Regular"/>
                <a:ea typeface="DejaVu Sans"/>
              </a:rPr>
              <a:t>Injections Studies (Probes) </a:t>
            </a:r>
            <a:endParaRPr b="0" lang="en-US" sz="4400" spc="-1" strike="noStrike">
              <a:solidFill>
                <a:srgbClr val="000000"/>
              </a:solidFill>
              <a:latin typeface="Arial"/>
            </a:endParaRPr>
          </a:p>
        </p:txBody>
      </p:sp>
      <p:sp>
        <p:nvSpPr>
          <p:cNvPr id="734" name="CustomShape 2"/>
          <p:cNvSpPr/>
          <p:nvPr/>
        </p:nvSpPr>
        <p:spPr>
          <a:xfrm>
            <a:off x="-272160" y="1473840"/>
            <a:ext cx="9893520" cy="901440"/>
          </a:xfrm>
          <a:prstGeom prst="rect">
            <a:avLst/>
          </a:prstGeom>
          <a:noFill/>
          <a:ln>
            <a:noFill/>
          </a:ln>
        </p:spPr>
        <p:style>
          <a:lnRef idx="0"/>
          <a:fillRef idx="0"/>
          <a:effectRef idx="0"/>
          <a:fontRef idx="minor"/>
        </p:style>
        <p:txBody>
          <a:bodyPr lIns="0" rIns="0" tIns="0" bIns="0">
            <a:noAutofit/>
          </a:bodyPr>
          <a:p>
            <a:pPr marL="432000" indent="-320400" algn="just">
              <a:lnSpc>
                <a:spcPct val="100000"/>
              </a:lnSpc>
              <a:spcAft>
                <a:spcPts val="1414"/>
              </a:spcAft>
              <a:buClr>
                <a:srgbClr val="ef2929"/>
              </a:buClr>
              <a:buSzPct val="45000"/>
              <a:buFont typeface="Wingdings" charset="2"/>
              <a:buChar char=""/>
            </a:pPr>
            <a:r>
              <a:rPr b="0" lang="en-US" sz="2000" spc="-1" strike="noStrike">
                <a:solidFill>
                  <a:srgbClr val="333333"/>
                </a:solidFill>
                <a:latin typeface="Noto Sans Regular"/>
                <a:ea typeface="DejaVu Sans"/>
              </a:rPr>
              <a:t>Having the full pedestal thresholds under control (PICMIC calibrated). We proceeded to accomplish an important mainstone. Direct inject on the surface.  </a:t>
            </a:r>
            <a:r>
              <a:rPr b="0" lang="en-US" sz="1600" spc="-1" strike="noStrike">
                <a:solidFill>
                  <a:srgbClr val="333333"/>
                </a:solidFill>
                <a:latin typeface="Noto Sans Regular"/>
                <a:ea typeface="DejaVu Sans"/>
              </a:rPr>
              <a:t>  </a:t>
            </a:r>
            <a:endParaRPr b="0" lang="en-US" sz="1600" spc="-1" strike="noStrike">
              <a:solidFill>
                <a:srgbClr val="000000"/>
              </a:solidFill>
              <a:latin typeface="Arial"/>
            </a:endParaRPr>
          </a:p>
        </p:txBody>
      </p:sp>
      <p:sp>
        <p:nvSpPr>
          <p:cNvPr id="735" name="CustomShape 3"/>
          <p:cNvSpPr/>
          <p:nvPr/>
        </p:nvSpPr>
        <p:spPr>
          <a:xfrm>
            <a:off x="8742240" y="100800"/>
            <a:ext cx="1460880" cy="6202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3600" spc="-1" strike="noStrike">
                <a:solidFill>
                  <a:srgbClr val="333333"/>
                </a:solidFill>
                <a:latin typeface="Noto Sans Regular"/>
                <a:ea typeface="DejaVu Sans"/>
              </a:rPr>
              <a:t>(2/2)</a:t>
            </a:r>
            <a:endParaRPr b="0" lang="en-US" sz="3600" spc="-1" strike="noStrike">
              <a:solidFill>
                <a:srgbClr val="000000"/>
              </a:solidFill>
              <a:latin typeface="Arial"/>
            </a:endParaRPr>
          </a:p>
        </p:txBody>
      </p:sp>
      <p:pic>
        <p:nvPicPr>
          <p:cNvPr id="736" name="" descr=""/>
          <p:cNvPicPr/>
          <p:nvPr/>
        </p:nvPicPr>
        <p:blipFill>
          <a:blip r:embed="rId1"/>
          <a:stretch/>
        </p:blipFill>
        <p:spPr>
          <a:xfrm>
            <a:off x="2194560" y="2926080"/>
            <a:ext cx="2571840" cy="2113200"/>
          </a:xfrm>
          <a:prstGeom prst="rect">
            <a:avLst/>
          </a:prstGeom>
          <a:ln>
            <a:noFill/>
          </a:ln>
        </p:spPr>
      </p:pic>
      <p:pic>
        <p:nvPicPr>
          <p:cNvPr id="737" name="" descr=""/>
          <p:cNvPicPr/>
          <p:nvPr/>
        </p:nvPicPr>
        <p:blipFill>
          <a:blip r:embed="rId2"/>
          <a:stretch/>
        </p:blipFill>
        <p:spPr>
          <a:xfrm>
            <a:off x="584640" y="6243480"/>
            <a:ext cx="1369440" cy="1177560"/>
          </a:xfrm>
          <a:prstGeom prst="rect">
            <a:avLst/>
          </a:prstGeom>
          <a:ln>
            <a:noFill/>
          </a:ln>
        </p:spPr>
      </p:pic>
      <p:pic>
        <p:nvPicPr>
          <p:cNvPr id="738" name="" descr=""/>
          <p:cNvPicPr/>
          <p:nvPr/>
        </p:nvPicPr>
        <p:blipFill>
          <a:blip r:embed="rId3"/>
          <a:stretch/>
        </p:blipFill>
        <p:spPr>
          <a:xfrm>
            <a:off x="584640" y="5005800"/>
            <a:ext cx="1460880" cy="1226520"/>
          </a:xfrm>
          <a:prstGeom prst="rect">
            <a:avLst/>
          </a:prstGeom>
          <a:ln>
            <a:noFill/>
          </a:ln>
        </p:spPr>
      </p:pic>
      <p:pic>
        <p:nvPicPr>
          <p:cNvPr id="739" name="" descr=""/>
          <p:cNvPicPr/>
          <p:nvPr/>
        </p:nvPicPr>
        <p:blipFill>
          <a:blip r:embed="rId4"/>
          <a:stretch/>
        </p:blipFill>
        <p:spPr>
          <a:xfrm>
            <a:off x="385200" y="3621600"/>
            <a:ext cx="1689480" cy="1312920"/>
          </a:xfrm>
          <a:prstGeom prst="rect">
            <a:avLst/>
          </a:prstGeom>
          <a:ln>
            <a:noFill/>
          </a:ln>
        </p:spPr>
      </p:pic>
      <p:pic>
        <p:nvPicPr>
          <p:cNvPr id="740" name="" descr=""/>
          <p:cNvPicPr/>
          <p:nvPr/>
        </p:nvPicPr>
        <p:blipFill>
          <a:blip r:embed="rId5"/>
          <a:stretch/>
        </p:blipFill>
        <p:spPr>
          <a:xfrm>
            <a:off x="548640" y="2485440"/>
            <a:ext cx="1460880" cy="1154520"/>
          </a:xfrm>
          <a:prstGeom prst="rect">
            <a:avLst/>
          </a:prstGeom>
          <a:ln>
            <a:noFill/>
          </a:ln>
        </p:spPr>
      </p:pic>
      <p:sp>
        <p:nvSpPr>
          <p:cNvPr id="741" name="Line 4"/>
          <p:cNvSpPr/>
          <p:nvPr/>
        </p:nvSpPr>
        <p:spPr>
          <a:xfrm flipV="1">
            <a:off x="490320" y="2485440"/>
            <a:ext cx="0" cy="4754880"/>
          </a:xfrm>
          <a:prstGeom prst="line">
            <a:avLst/>
          </a:prstGeom>
          <a:ln>
            <a:solidFill>
              <a:srgbClr val="3465a4"/>
            </a:solidFill>
            <a:tailEnd len="med" type="triangle" w="med"/>
          </a:ln>
        </p:spPr>
        <p:style>
          <a:lnRef idx="0"/>
          <a:fillRef idx="0"/>
          <a:effectRef idx="0"/>
          <a:fontRef idx="minor"/>
        </p:style>
      </p:sp>
      <p:sp>
        <p:nvSpPr>
          <p:cNvPr id="742" name="CustomShape 5"/>
          <p:cNvSpPr/>
          <p:nvPr/>
        </p:nvSpPr>
        <p:spPr>
          <a:xfrm rot="16228800">
            <a:off x="-1339560" y="5547960"/>
            <a:ext cx="3241080" cy="322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600" spc="-1" strike="noStrike">
                <a:solidFill>
                  <a:srgbClr val="333333"/>
                </a:solidFill>
                <a:latin typeface="Noto Sans Regular"/>
                <a:ea typeface="DejaVu Sans"/>
              </a:rPr>
              <a:t>Probe scan from bottom - top</a:t>
            </a:r>
            <a:endParaRPr b="0" lang="en-US" sz="1600" spc="-1" strike="noStrike">
              <a:solidFill>
                <a:srgbClr val="000000"/>
              </a:solidFill>
              <a:latin typeface="Arial"/>
            </a:endParaRPr>
          </a:p>
        </p:txBody>
      </p:sp>
      <p:sp>
        <p:nvSpPr>
          <p:cNvPr id="743" name="CustomShape 6"/>
          <p:cNvSpPr/>
          <p:nvPr/>
        </p:nvSpPr>
        <p:spPr>
          <a:xfrm>
            <a:off x="2743200" y="5212080"/>
            <a:ext cx="1918080" cy="2026080"/>
          </a:xfrm>
          <a:prstGeom prst="rect">
            <a:avLst/>
          </a:prstGeom>
          <a:solidFill>
            <a:srgbClr val="ffff00"/>
          </a:solidFill>
          <a:ln>
            <a:solidFill>
              <a:srgbClr val="3465a4"/>
            </a:solidFill>
          </a:ln>
        </p:spPr>
        <p:style>
          <a:lnRef idx="0"/>
          <a:fillRef idx="0"/>
          <a:effectRef idx="0"/>
          <a:fontRef idx="minor"/>
        </p:style>
      </p:sp>
      <p:pic>
        <p:nvPicPr>
          <p:cNvPr id="744" name="" descr=""/>
          <p:cNvPicPr/>
          <p:nvPr/>
        </p:nvPicPr>
        <p:blipFill>
          <a:blip r:embed="rId6"/>
          <a:stretch/>
        </p:blipFill>
        <p:spPr>
          <a:xfrm>
            <a:off x="2809800" y="5382720"/>
            <a:ext cx="1761120" cy="1400040"/>
          </a:xfrm>
          <a:prstGeom prst="rect">
            <a:avLst/>
          </a:prstGeom>
          <a:ln>
            <a:noFill/>
          </a:ln>
        </p:spPr>
      </p:pic>
      <p:sp>
        <p:nvSpPr>
          <p:cNvPr id="745" name="CustomShape 7"/>
          <p:cNvSpPr/>
          <p:nvPr/>
        </p:nvSpPr>
        <p:spPr>
          <a:xfrm>
            <a:off x="2708640" y="6707880"/>
            <a:ext cx="2711520" cy="856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600" spc="-1" strike="noStrike">
                <a:solidFill>
                  <a:srgbClr val="000000"/>
                </a:solidFill>
                <a:latin typeface="Arial"/>
                <a:ea typeface="DejaVu Sans"/>
              </a:rPr>
              <a:t>Clustering and </a:t>
            </a:r>
            <a:br/>
            <a:r>
              <a:rPr b="0" lang="en-US" sz="1600" spc="-1" strike="noStrike">
                <a:solidFill>
                  <a:srgbClr val="000000"/>
                </a:solidFill>
                <a:latin typeface="Arial"/>
                <a:ea typeface="DejaVu Sans"/>
              </a:rPr>
              <a:t>centroid estimation</a:t>
            </a:r>
            <a:endParaRPr b="0" lang="en-US" sz="1600" spc="-1" strike="noStrike">
              <a:solidFill>
                <a:srgbClr val="000000"/>
              </a:solidFill>
              <a:latin typeface="Arial"/>
            </a:endParaRPr>
          </a:p>
        </p:txBody>
      </p:sp>
      <p:sp>
        <p:nvSpPr>
          <p:cNvPr id="746" name="Line 8"/>
          <p:cNvSpPr/>
          <p:nvPr/>
        </p:nvSpPr>
        <p:spPr>
          <a:xfrm>
            <a:off x="4846320" y="2485440"/>
            <a:ext cx="0" cy="4936680"/>
          </a:xfrm>
          <a:prstGeom prst="line">
            <a:avLst/>
          </a:prstGeom>
          <a:ln w="36720">
            <a:solidFill>
              <a:srgbClr val="000000"/>
            </a:solidFill>
            <a:round/>
          </a:ln>
        </p:spPr>
        <p:style>
          <a:lnRef idx="0"/>
          <a:fillRef idx="0"/>
          <a:effectRef idx="0"/>
          <a:fontRef idx="minor"/>
        </p:style>
      </p:sp>
      <p:pic>
        <p:nvPicPr>
          <p:cNvPr id="747" name="" descr=""/>
          <p:cNvPicPr/>
          <p:nvPr/>
        </p:nvPicPr>
        <p:blipFill>
          <a:blip r:embed="rId7"/>
          <a:stretch/>
        </p:blipFill>
        <p:spPr>
          <a:xfrm>
            <a:off x="5378400" y="3229200"/>
            <a:ext cx="1918080" cy="1474920"/>
          </a:xfrm>
          <a:prstGeom prst="rect">
            <a:avLst/>
          </a:prstGeom>
          <a:ln>
            <a:noFill/>
          </a:ln>
        </p:spPr>
      </p:pic>
      <p:pic>
        <p:nvPicPr>
          <p:cNvPr id="748" name="" descr=""/>
          <p:cNvPicPr/>
          <p:nvPr/>
        </p:nvPicPr>
        <p:blipFill>
          <a:blip r:embed="rId8"/>
          <a:stretch/>
        </p:blipFill>
        <p:spPr>
          <a:xfrm>
            <a:off x="7689960" y="3229200"/>
            <a:ext cx="1983960" cy="1542240"/>
          </a:xfrm>
          <a:prstGeom prst="rect">
            <a:avLst/>
          </a:prstGeom>
          <a:ln>
            <a:noFill/>
          </a:ln>
        </p:spPr>
      </p:pic>
      <p:pic>
        <p:nvPicPr>
          <p:cNvPr id="749" name="" descr=""/>
          <p:cNvPicPr/>
          <p:nvPr/>
        </p:nvPicPr>
        <p:blipFill>
          <a:blip r:embed="rId9"/>
          <a:stretch/>
        </p:blipFill>
        <p:spPr>
          <a:xfrm>
            <a:off x="5137560" y="4769280"/>
            <a:ext cx="2359080" cy="1748880"/>
          </a:xfrm>
          <a:prstGeom prst="rect">
            <a:avLst/>
          </a:prstGeom>
          <a:ln>
            <a:noFill/>
          </a:ln>
        </p:spPr>
      </p:pic>
      <p:pic>
        <p:nvPicPr>
          <p:cNvPr id="750" name="" descr=""/>
          <p:cNvPicPr/>
          <p:nvPr/>
        </p:nvPicPr>
        <p:blipFill>
          <a:blip r:embed="rId10"/>
          <a:stretch/>
        </p:blipFill>
        <p:spPr>
          <a:xfrm>
            <a:off x="8321040" y="5685840"/>
            <a:ext cx="1368360" cy="1368000"/>
          </a:xfrm>
          <a:prstGeom prst="rect">
            <a:avLst/>
          </a:prstGeom>
          <a:ln>
            <a:noFill/>
          </a:ln>
        </p:spPr>
      </p:pic>
      <p:sp>
        <p:nvSpPr>
          <p:cNvPr id="751" name="CustomShape 9"/>
          <p:cNvSpPr/>
          <p:nvPr/>
        </p:nvSpPr>
        <p:spPr>
          <a:xfrm>
            <a:off x="5728680" y="3229200"/>
            <a:ext cx="1567800" cy="5576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600" spc="-1" strike="noStrike" u="sng">
                <a:solidFill>
                  <a:srgbClr val="333333"/>
                </a:solidFill>
                <a:uFillTx/>
                <a:latin typeface="Noto Sans Regular"/>
                <a:ea typeface="DejaVu Sans"/>
              </a:rPr>
              <a:t>left-probe</a:t>
            </a:r>
            <a:endParaRPr b="0" lang="en-US" sz="1600" spc="-1" strike="noStrike">
              <a:solidFill>
                <a:srgbClr val="000000"/>
              </a:solidFill>
              <a:latin typeface="Arial"/>
            </a:endParaRPr>
          </a:p>
        </p:txBody>
      </p:sp>
      <p:sp>
        <p:nvSpPr>
          <p:cNvPr id="752" name="CustomShape 10"/>
          <p:cNvSpPr/>
          <p:nvPr/>
        </p:nvSpPr>
        <p:spPr>
          <a:xfrm>
            <a:off x="8197560" y="3231360"/>
            <a:ext cx="1567800" cy="5576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600" spc="-1" strike="noStrike" u="sng">
                <a:solidFill>
                  <a:srgbClr val="333333"/>
                </a:solidFill>
                <a:uFillTx/>
                <a:latin typeface="Noto Sans Regular"/>
                <a:ea typeface="DejaVu Sans"/>
              </a:rPr>
              <a:t>right-probe</a:t>
            </a:r>
            <a:endParaRPr b="0" lang="en-US" sz="1600" spc="-1" strike="noStrike">
              <a:solidFill>
                <a:srgbClr val="000000"/>
              </a:solidFill>
              <a:latin typeface="Arial"/>
            </a:endParaRPr>
          </a:p>
        </p:txBody>
      </p:sp>
      <p:sp>
        <p:nvSpPr>
          <p:cNvPr id="753" name="CustomShape 11"/>
          <p:cNvSpPr/>
          <p:nvPr/>
        </p:nvSpPr>
        <p:spPr>
          <a:xfrm>
            <a:off x="5652720" y="4866120"/>
            <a:ext cx="1567800" cy="5576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600" spc="-1" strike="noStrike" u="sng">
                <a:solidFill>
                  <a:srgbClr val="333333"/>
                </a:solidFill>
                <a:uFillTx/>
                <a:latin typeface="Noto Sans Regular"/>
                <a:ea typeface="DejaVu Sans"/>
              </a:rPr>
              <a:t>both-probes</a:t>
            </a:r>
            <a:endParaRPr b="0" lang="en-US" sz="1600" spc="-1" strike="noStrike">
              <a:solidFill>
                <a:srgbClr val="000000"/>
              </a:solidFill>
              <a:latin typeface="Arial"/>
            </a:endParaRPr>
          </a:p>
        </p:txBody>
      </p:sp>
      <p:sp>
        <p:nvSpPr>
          <p:cNvPr id="754" name="CustomShape 12"/>
          <p:cNvSpPr/>
          <p:nvPr/>
        </p:nvSpPr>
        <p:spPr>
          <a:xfrm>
            <a:off x="5212080" y="2436840"/>
            <a:ext cx="3564000" cy="7923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333333"/>
                </a:solidFill>
                <a:latin typeface="Noto Sans Regular"/>
                <a:ea typeface="DejaVu Sans"/>
              </a:rPr>
              <a:t>Two probes injection</a:t>
            </a:r>
            <a:endParaRPr b="0" lang="en-US" sz="2200" spc="-1" strike="noStrike">
              <a:solidFill>
                <a:srgbClr val="000000"/>
              </a:solidFill>
              <a:latin typeface="Arial"/>
            </a:endParaRPr>
          </a:p>
        </p:txBody>
      </p:sp>
      <p:sp>
        <p:nvSpPr>
          <p:cNvPr id="755" name="CustomShape 13"/>
          <p:cNvSpPr/>
          <p:nvPr/>
        </p:nvSpPr>
        <p:spPr>
          <a:xfrm>
            <a:off x="6223320" y="5710680"/>
            <a:ext cx="140040" cy="155520"/>
          </a:xfrm>
          <a:prstGeom prst="ellipse">
            <a:avLst/>
          </a:prstGeom>
          <a:noFill/>
          <a:ln>
            <a:solidFill>
              <a:srgbClr val="800080"/>
            </a:solidFill>
          </a:ln>
        </p:spPr>
        <p:style>
          <a:lnRef idx="0"/>
          <a:fillRef idx="0"/>
          <a:effectRef idx="0"/>
          <a:fontRef idx="minor"/>
        </p:style>
      </p:sp>
      <p:sp>
        <p:nvSpPr>
          <p:cNvPr id="756" name="CustomShape 14"/>
          <p:cNvSpPr/>
          <p:nvPr/>
        </p:nvSpPr>
        <p:spPr>
          <a:xfrm>
            <a:off x="6475320" y="5927040"/>
            <a:ext cx="140040" cy="155520"/>
          </a:xfrm>
          <a:prstGeom prst="ellipse">
            <a:avLst/>
          </a:prstGeom>
          <a:noFill/>
          <a:ln>
            <a:solidFill>
              <a:srgbClr val="800080"/>
            </a:solidFill>
          </a:ln>
        </p:spPr>
        <p:style>
          <a:lnRef idx="0"/>
          <a:fillRef idx="0"/>
          <a:effectRef idx="0"/>
          <a:fontRef idx="minor"/>
        </p:style>
      </p:sp>
      <p:pic>
        <p:nvPicPr>
          <p:cNvPr id="757" name="" descr=""/>
          <p:cNvPicPr/>
          <p:nvPr/>
        </p:nvPicPr>
        <p:blipFill>
          <a:blip r:embed="rId11"/>
          <a:stretch/>
        </p:blipFill>
        <p:spPr>
          <a:xfrm>
            <a:off x="7484040" y="5156640"/>
            <a:ext cx="779400" cy="460440"/>
          </a:xfrm>
          <a:prstGeom prst="rect">
            <a:avLst/>
          </a:prstGeom>
          <a:ln>
            <a:noFill/>
          </a:ln>
        </p:spPr>
      </p:pic>
      <p:pic>
        <p:nvPicPr>
          <p:cNvPr id="758" name="" descr=""/>
          <p:cNvPicPr/>
          <p:nvPr/>
        </p:nvPicPr>
        <p:blipFill>
          <a:blip r:embed="rId12"/>
          <a:stretch/>
        </p:blipFill>
        <p:spPr>
          <a:xfrm>
            <a:off x="8911080" y="5167800"/>
            <a:ext cx="779400" cy="460440"/>
          </a:xfrm>
          <a:prstGeom prst="rect">
            <a:avLst/>
          </a:prstGeom>
          <a:ln>
            <a:noFill/>
          </a:ln>
        </p:spPr>
      </p:pic>
      <p:pic>
        <p:nvPicPr>
          <p:cNvPr id="759" name="" descr=""/>
          <p:cNvPicPr/>
          <p:nvPr/>
        </p:nvPicPr>
        <p:blipFill>
          <a:blip r:embed="rId13"/>
          <a:stretch/>
        </p:blipFill>
        <p:spPr>
          <a:xfrm>
            <a:off x="2194560" y="2230560"/>
            <a:ext cx="779400" cy="460440"/>
          </a:xfrm>
          <a:prstGeom prst="rect">
            <a:avLst/>
          </a:prstGeom>
          <a:ln>
            <a:noFill/>
          </a:ln>
        </p:spPr>
      </p:pic>
      <p:sp>
        <p:nvSpPr>
          <p:cNvPr id="760" name="Line 15"/>
          <p:cNvSpPr/>
          <p:nvPr/>
        </p:nvSpPr>
        <p:spPr>
          <a:xfrm flipV="1">
            <a:off x="2194560" y="2743200"/>
            <a:ext cx="0" cy="1188720"/>
          </a:xfrm>
          <a:prstGeom prst="line">
            <a:avLst/>
          </a:prstGeom>
          <a:ln w="36720">
            <a:solidFill>
              <a:srgbClr val="3465a4"/>
            </a:solidFill>
            <a:round/>
          </a:ln>
        </p:spPr>
        <p:style>
          <a:lnRef idx="0"/>
          <a:fillRef idx="0"/>
          <a:effectRef idx="0"/>
          <a:fontRef idx="minor"/>
        </p:style>
      </p:sp>
      <p:sp>
        <p:nvSpPr>
          <p:cNvPr id="761" name="Line 16"/>
          <p:cNvSpPr/>
          <p:nvPr/>
        </p:nvSpPr>
        <p:spPr>
          <a:xfrm>
            <a:off x="8229600" y="5320080"/>
            <a:ext cx="91440" cy="365760"/>
          </a:xfrm>
          <a:prstGeom prst="line">
            <a:avLst/>
          </a:prstGeom>
          <a:ln>
            <a:solidFill>
              <a:srgbClr val="3465a4"/>
            </a:solidFill>
          </a:ln>
        </p:spPr>
        <p:style>
          <a:lnRef idx="0"/>
          <a:fillRef idx="0"/>
          <a:effectRef idx="0"/>
          <a:fontRef idx="minor"/>
        </p:style>
      </p:sp>
      <p:sp>
        <p:nvSpPr>
          <p:cNvPr id="762" name="Line 17"/>
          <p:cNvSpPr/>
          <p:nvPr/>
        </p:nvSpPr>
        <p:spPr>
          <a:xfrm>
            <a:off x="9653040" y="5320080"/>
            <a:ext cx="0" cy="365760"/>
          </a:xfrm>
          <a:prstGeom prst="line">
            <a:avLst/>
          </a:prstGeom>
          <a:ln>
            <a:solidFill>
              <a:srgbClr val="3465a4"/>
            </a:solidFill>
          </a:ln>
        </p:spPr>
        <p:style>
          <a:lnRef idx="0"/>
          <a:fillRef idx="0"/>
          <a:effectRef idx="0"/>
          <a:fontRef idx="minor"/>
        </p:style>
      </p:sp>
      <p:sp>
        <p:nvSpPr>
          <p:cNvPr id="763" name="Line 18"/>
          <p:cNvSpPr/>
          <p:nvPr/>
        </p:nvSpPr>
        <p:spPr>
          <a:xfrm flipH="1">
            <a:off x="2194560" y="2743200"/>
            <a:ext cx="731520" cy="0"/>
          </a:xfrm>
          <a:prstGeom prst="line">
            <a:avLst/>
          </a:prstGeom>
          <a:ln w="36720">
            <a:solidFill>
              <a:srgbClr val="3465a4"/>
            </a:solidFill>
            <a:round/>
          </a:ln>
        </p:spPr>
        <p:style>
          <a:lnRef idx="0"/>
          <a:fillRef idx="0"/>
          <a:effectRef idx="0"/>
          <a:fontRef idx="minor"/>
        </p:style>
      </p:sp>
      <p:sp>
        <p:nvSpPr>
          <p:cNvPr id="764" name="Line 19"/>
          <p:cNvSpPr/>
          <p:nvPr/>
        </p:nvSpPr>
        <p:spPr>
          <a:xfrm flipV="1">
            <a:off x="2926080" y="2377080"/>
            <a:ext cx="0" cy="366120"/>
          </a:xfrm>
          <a:prstGeom prst="line">
            <a:avLst/>
          </a:prstGeom>
          <a:ln w="36720">
            <a:solidFill>
              <a:srgbClr val="3465a4"/>
            </a:solidFill>
            <a:round/>
          </a:ln>
        </p:spPr>
        <p:style>
          <a:lnRef idx="0"/>
          <a:fillRef idx="0"/>
          <a:effectRef idx="0"/>
          <a:fontRef idx="minor"/>
        </p:style>
      </p:sp>
      <p:sp>
        <p:nvSpPr>
          <p:cNvPr id="765" name="CustomShape 20"/>
          <p:cNvSpPr/>
          <p:nvPr/>
        </p:nvSpPr>
        <p:spPr>
          <a:xfrm>
            <a:off x="7381440" y="7132680"/>
            <a:ext cx="3830760" cy="425520"/>
          </a:xfrm>
          <a:prstGeom prst="rect">
            <a:avLst/>
          </a:prstGeom>
          <a:noFill/>
          <a:ln>
            <a:noFill/>
          </a:ln>
        </p:spPr>
        <p:style>
          <a:lnRef idx="0"/>
          <a:fillRef idx="0"/>
          <a:effectRef idx="0"/>
          <a:fontRef idx="minor"/>
        </p:style>
        <p:txBody>
          <a:bodyPr lIns="90000" rIns="90000" tIns="45000" bIns="45000">
            <a:noAutofit/>
          </a:bodyPr>
          <a:p>
            <a:pPr algn="ctr">
              <a:lnSpc>
                <a:spcPct val="100000"/>
              </a:lnSpc>
            </a:pPr>
            <a:fld id="{641D4FA3-65F0-4341-91B7-27290B7415D8}" type="slidenum">
              <a:rPr b="0" lang="en-US" sz="2400" spc="-1" strike="noStrike">
                <a:solidFill>
                  <a:srgbClr val="000000"/>
                </a:solidFill>
                <a:latin typeface="Times New Roman"/>
                <a:ea typeface="DejaVu Sans"/>
              </a:rPr>
              <a:t>&lt;number&gt;</a:t>
            </a:fld>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6" name="Image 2_1" descr=""/>
          <p:cNvPicPr/>
          <p:nvPr/>
        </p:nvPicPr>
        <p:blipFill>
          <a:blip r:embed="rId1"/>
          <a:stretch/>
        </p:blipFill>
        <p:spPr>
          <a:xfrm>
            <a:off x="837720" y="601920"/>
            <a:ext cx="8195760" cy="6955920"/>
          </a:xfrm>
          <a:prstGeom prst="rect">
            <a:avLst/>
          </a:prstGeom>
          <a:ln>
            <a:noFill/>
          </a:ln>
        </p:spPr>
      </p:pic>
      <p:pic>
        <p:nvPicPr>
          <p:cNvPr id="767" name="Image 5_1" descr=""/>
          <p:cNvPicPr/>
          <p:nvPr/>
        </p:nvPicPr>
        <p:blipFill>
          <a:blip r:embed="rId2"/>
          <a:stretch/>
        </p:blipFill>
        <p:spPr>
          <a:xfrm flipH="1">
            <a:off x="2296080" y="2716560"/>
            <a:ext cx="1069200" cy="628200"/>
          </a:xfrm>
          <a:prstGeom prst="rect">
            <a:avLst/>
          </a:prstGeom>
          <a:ln>
            <a:noFill/>
          </a:ln>
        </p:spPr>
      </p:pic>
      <p:sp>
        <p:nvSpPr>
          <p:cNvPr id="768" name="CustomShape 1"/>
          <p:cNvSpPr/>
          <p:nvPr/>
        </p:nvSpPr>
        <p:spPr>
          <a:xfrm>
            <a:off x="4728600" y="320400"/>
            <a:ext cx="48600" cy="48600"/>
          </a:xfrm>
          <a:prstGeom prst="ellipse">
            <a:avLst/>
          </a:prstGeom>
          <a:solidFill>
            <a:srgbClr val="4f81bd"/>
          </a:solidFill>
          <a:ln w="25560">
            <a:solidFill>
              <a:srgbClr val="3a5f8b"/>
            </a:solidFill>
            <a:round/>
          </a:ln>
        </p:spPr>
        <p:style>
          <a:lnRef idx="0"/>
          <a:fillRef idx="0"/>
          <a:effectRef idx="0"/>
          <a:fontRef idx="minor"/>
        </p:style>
      </p:sp>
      <p:sp>
        <p:nvSpPr>
          <p:cNvPr id="769" name="CustomShape 2"/>
          <p:cNvSpPr/>
          <p:nvPr/>
        </p:nvSpPr>
        <p:spPr>
          <a:xfrm>
            <a:off x="4625640" y="2811240"/>
            <a:ext cx="25200" cy="201240"/>
          </a:xfrm>
          <a:custGeom>
            <a:avLst/>
            <a:gdLst/>
            <a:ahLst/>
            <a:rect l="l" t="t" r="r" b="b"/>
            <a:pathLst>
              <a:path w="72" h="561">
                <a:moveTo>
                  <a:pt x="0" y="0"/>
                </a:moveTo>
                <a:lnTo>
                  <a:pt x="71" y="560"/>
                </a:lnTo>
              </a:path>
            </a:pathLst>
          </a:custGeom>
          <a:noFill/>
          <a:ln w="38160">
            <a:solidFill>
              <a:srgbClr val="ffff00"/>
            </a:solidFill>
            <a:round/>
          </a:ln>
        </p:spPr>
        <p:style>
          <a:lnRef idx="0"/>
          <a:fillRef idx="0"/>
          <a:effectRef idx="0"/>
          <a:fontRef idx="minor"/>
        </p:style>
      </p:sp>
      <p:sp>
        <p:nvSpPr>
          <p:cNvPr id="770" name="CustomShape 3"/>
          <p:cNvSpPr/>
          <p:nvPr/>
        </p:nvSpPr>
        <p:spPr>
          <a:xfrm>
            <a:off x="4628160" y="2881080"/>
            <a:ext cx="360" cy="227160"/>
          </a:xfrm>
          <a:custGeom>
            <a:avLst/>
            <a:gdLst/>
            <a:ahLst/>
            <a:rect l="l" t="t" r="r" b="b"/>
            <a:pathLst>
              <a:path w="1" h="633">
                <a:moveTo>
                  <a:pt x="0" y="0"/>
                </a:moveTo>
                <a:lnTo>
                  <a:pt x="0" y="632"/>
                </a:lnTo>
              </a:path>
            </a:pathLst>
          </a:custGeom>
          <a:noFill/>
          <a:ln w="38160">
            <a:solidFill>
              <a:srgbClr val="ffff00"/>
            </a:solidFill>
            <a:round/>
          </a:ln>
        </p:spPr>
        <p:style>
          <a:lnRef idx="0"/>
          <a:fillRef idx="0"/>
          <a:effectRef idx="0"/>
          <a:fontRef idx="minor"/>
        </p:style>
      </p:sp>
      <p:sp>
        <p:nvSpPr>
          <p:cNvPr id="771" name="CustomShape 4"/>
          <p:cNvSpPr/>
          <p:nvPr/>
        </p:nvSpPr>
        <p:spPr>
          <a:xfrm>
            <a:off x="7711920" y="6119280"/>
            <a:ext cx="1606680" cy="820800"/>
          </a:xfrm>
          <a:prstGeom prst="roundRect">
            <a:avLst>
              <a:gd name="adj" fmla="val 16667"/>
            </a:avLst>
          </a:prstGeom>
          <a:noFill/>
          <a:ln w="9360">
            <a:solidFill>
              <a:srgbClr val="4bacc6"/>
            </a:solidFill>
            <a:round/>
          </a:ln>
        </p:spPr>
        <p:style>
          <a:lnRef idx="0"/>
          <a:fillRef idx="0"/>
          <a:effectRef idx="0"/>
          <a:fontRef idx="minor"/>
        </p:style>
        <p:txBody>
          <a:bodyPr lIns="90000" rIns="90000" tIns="45000" bIns="45000" anchor="b">
            <a:noAutofit/>
          </a:bodyPr>
          <a:p>
            <a:pPr algn="ctr">
              <a:lnSpc>
                <a:spcPct val="100000"/>
              </a:lnSpc>
            </a:pPr>
            <a:r>
              <a:rPr b="0" lang="fr-FR" sz="1800" spc="-1" strike="noStrike">
                <a:solidFill>
                  <a:srgbClr val="008000"/>
                </a:solidFill>
                <a:latin typeface="Century Schoolbook"/>
                <a:ea typeface="Arial"/>
              </a:rPr>
              <a:t>SAMPIC</a:t>
            </a:r>
            <a:endParaRPr b="0" lang="en-US" sz="1800" spc="-1" strike="noStrike">
              <a:solidFill>
                <a:srgbClr val="000000"/>
              </a:solidFill>
              <a:latin typeface="Arial"/>
            </a:endParaRPr>
          </a:p>
          <a:p>
            <a:pPr algn="ctr">
              <a:lnSpc>
                <a:spcPct val="100000"/>
              </a:lnSpc>
            </a:pPr>
            <a:r>
              <a:rPr b="0" lang="fr-FR" sz="1800" spc="-1" strike="noStrike">
                <a:solidFill>
                  <a:srgbClr val="008000"/>
                </a:solidFill>
                <a:latin typeface="Century Schoolbook"/>
                <a:ea typeface="Arial"/>
              </a:rPr>
              <a:t>FirmWare</a:t>
            </a:r>
            <a:endParaRPr b="0" lang="en-US" sz="1800" spc="-1" strike="noStrike">
              <a:solidFill>
                <a:srgbClr val="000000"/>
              </a:solidFill>
              <a:latin typeface="Arial"/>
            </a:endParaRPr>
          </a:p>
        </p:txBody>
      </p:sp>
      <p:sp>
        <p:nvSpPr>
          <p:cNvPr id="772" name="CustomShape 5"/>
          <p:cNvSpPr/>
          <p:nvPr/>
        </p:nvSpPr>
        <p:spPr>
          <a:xfrm>
            <a:off x="54000" y="2583720"/>
            <a:ext cx="1606680" cy="820800"/>
          </a:xfrm>
          <a:prstGeom prst="roundRect">
            <a:avLst>
              <a:gd name="adj" fmla="val 16667"/>
            </a:avLst>
          </a:prstGeom>
          <a:noFill/>
          <a:ln w="9360">
            <a:solidFill>
              <a:srgbClr val="4bacc6"/>
            </a:solidFill>
            <a:round/>
          </a:ln>
        </p:spPr>
        <p:style>
          <a:lnRef idx="0"/>
          <a:fillRef idx="0"/>
          <a:effectRef idx="0"/>
          <a:fontRef idx="minor"/>
        </p:style>
        <p:txBody>
          <a:bodyPr lIns="90000" rIns="90000" tIns="45000" bIns="45000" anchor="b">
            <a:noAutofit/>
          </a:bodyPr>
          <a:p>
            <a:pPr algn="ctr">
              <a:lnSpc>
                <a:spcPct val="100000"/>
              </a:lnSpc>
            </a:pPr>
            <a:r>
              <a:rPr b="0" lang="fr-FR" sz="1800" spc="-1" strike="noStrike">
                <a:solidFill>
                  <a:srgbClr val="008000"/>
                </a:solidFill>
                <a:latin typeface="Century Schoolbook"/>
                <a:ea typeface="Arial"/>
              </a:rPr>
              <a:t>SAMPIC</a:t>
            </a:r>
            <a:endParaRPr b="0" lang="en-US" sz="1800" spc="-1" strike="noStrike">
              <a:solidFill>
                <a:srgbClr val="000000"/>
              </a:solidFill>
              <a:latin typeface="Arial"/>
            </a:endParaRPr>
          </a:p>
          <a:p>
            <a:pPr algn="ctr">
              <a:lnSpc>
                <a:spcPct val="100000"/>
              </a:lnSpc>
            </a:pPr>
            <a:r>
              <a:rPr b="0" lang="fr-FR" sz="1800" spc="-1" strike="noStrike">
                <a:solidFill>
                  <a:srgbClr val="008000"/>
                </a:solidFill>
                <a:latin typeface="Century Schoolbook"/>
                <a:ea typeface="Arial"/>
              </a:rPr>
              <a:t>HW</a:t>
            </a:r>
            <a:endParaRPr b="0" lang="en-US" sz="1800" spc="-1" strike="noStrike">
              <a:solidFill>
                <a:srgbClr val="000000"/>
              </a:solidFill>
              <a:latin typeface="Arial"/>
            </a:endParaRPr>
          </a:p>
        </p:txBody>
      </p:sp>
      <p:pic>
        <p:nvPicPr>
          <p:cNvPr id="773" name="Image 22_1" descr=""/>
          <p:cNvPicPr/>
          <p:nvPr/>
        </p:nvPicPr>
        <p:blipFill>
          <a:blip r:embed="rId3"/>
          <a:stretch/>
        </p:blipFill>
        <p:spPr>
          <a:xfrm>
            <a:off x="54360" y="55800"/>
            <a:ext cx="1661040" cy="1434240"/>
          </a:xfrm>
          <a:prstGeom prst="rect">
            <a:avLst/>
          </a:prstGeom>
          <a:ln>
            <a:noFill/>
          </a:ln>
        </p:spPr>
      </p:pic>
      <p:sp>
        <p:nvSpPr>
          <p:cNvPr id="774" name="CustomShape 6"/>
          <p:cNvSpPr/>
          <p:nvPr/>
        </p:nvSpPr>
        <p:spPr>
          <a:xfrm>
            <a:off x="304200" y="1722240"/>
            <a:ext cx="1335600" cy="629280"/>
          </a:xfrm>
          <a:prstGeom prst="cloudCallout">
            <a:avLst>
              <a:gd name="adj1" fmla="val -22403"/>
              <a:gd name="adj2" fmla="val 88278"/>
            </a:avLst>
          </a:prstGeom>
          <a:noFill/>
          <a:ln w="9360">
            <a:solidFill>
              <a:srgbClr val="4f81bd"/>
            </a:solidFill>
            <a:round/>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4a66ac"/>
                </a:solidFill>
                <a:latin typeface="Century Schoolbook"/>
                <a:ea typeface="Arial"/>
              </a:rPr>
              <a:t>t</a:t>
            </a:r>
            <a:r>
              <a:rPr b="0" lang="fr-FR" sz="1800" spc="-1" strike="noStrike" baseline="-25000">
                <a:solidFill>
                  <a:srgbClr val="4a66ac"/>
                </a:solidFill>
                <a:latin typeface="Century Schoolbook"/>
                <a:ea typeface="Arial"/>
              </a:rPr>
              <a:t>i</a:t>
            </a:r>
            <a:r>
              <a:rPr b="0" lang="fr-FR" sz="1800" spc="-1" strike="noStrike">
                <a:solidFill>
                  <a:srgbClr val="4a66ac"/>
                </a:solidFill>
                <a:latin typeface="Century Schoolbook"/>
                <a:ea typeface="Arial"/>
              </a:rPr>
              <a:t>-t</a:t>
            </a:r>
            <a:r>
              <a:rPr b="0" lang="fr-FR" sz="1800" spc="-1" strike="noStrike" baseline="-25000">
                <a:solidFill>
                  <a:srgbClr val="4a66ac"/>
                </a:solidFill>
                <a:latin typeface="Century Schoolbook"/>
                <a:ea typeface="Arial"/>
              </a:rPr>
              <a:t>j</a:t>
            </a:r>
            <a:endParaRPr b="0" lang="en-US" sz="1800" spc="-1" strike="noStrike">
              <a:solidFill>
                <a:srgbClr val="000000"/>
              </a:solidFill>
              <a:latin typeface="Arial"/>
            </a:endParaRPr>
          </a:p>
          <a:p>
            <a:pPr algn="ctr">
              <a:lnSpc>
                <a:spcPct val="100000"/>
              </a:lnSpc>
            </a:pPr>
            <a:r>
              <a:rPr b="0" lang="fr-FR" sz="1800" spc="-1" strike="noStrike">
                <a:solidFill>
                  <a:srgbClr val="4a66ac"/>
                </a:solidFill>
                <a:latin typeface="Century Schoolbook"/>
                <a:ea typeface="Arial"/>
              </a:rPr>
              <a:t>=&gt;</a:t>
            </a:r>
            <a:endParaRPr b="0" lang="en-US" sz="1800" spc="-1" strike="noStrike">
              <a:solidFill>
                <a:srgbClr val="000000"/>
              </a:solidFill>
              <a:latin typeface="Arial"/>
            </a:endParaRPr>
          </a:p>
        </p:txBody>
      </p:sp>
      <p:sp>
        <p:nvSpPr>
          <p:cNvPr id="775" name="CustomShape 7"/>
          <p:cNvSpPr/>
          <p:nvPr/>
        </p:nvSpPr>
        <p:spPr>
          <a:xfrm flipH="1" flipV="1">
            <a:off x="882360" y="1490040"/>
            <a:ext cx="85320" cy="264960"/>
          </a:xfrm>
          <a:custGeom>
            <a:avLst/>
            <a:gdLst/>
            <a:ahLst/>
            <a:rect l="l" t="t" r="r" b="b"/>
            <a:pathLst>
              <a:path w="21600" h="21600">
                <a:moveTo>
                  <a:pt x="0" y="0"/>
                </a:moveTo>
                <a:lnTo>
                  <a:pt x="21600" y="21600"/>
                </a:lnTo>
              </a:path>
            </a:pathLst>
          </a:custGeom>
          <a:noFill/>
          <a:ln w="9360">
            <a:solidFill>
              <a:srgbClr val="4a7ebb"/>
            </a:solidFill>
            <a:round/>
            <a:tailEnd len="med" type="triangle" w="med"/>
          </a:ln>
        </p:spPr>
        <p:style>
          <a:lnRef idx="0"/>
          <a:fillRef idx="0"/>
          <a:effectRef idx="0"/>
          <a:fontRef idx="minor"/>
        </p:style>
      </p:sp>
      <p:sp>
        <p:nvSpPr>
          <p:cNvPr id="776" name="CustomShape 8"/>
          <p:cNvSpPr/>
          <p:nvPr/>
        </p:nvSpPr>
        <p:spPr>
          <a:xfrm rot="2700000">
            <a:off x="1700280" y="1378800"/>
            <a:ext cx="181800" cy="488520"/>
          </a:xfrm>
          <a:prstGeom prst="upArrow">
            <a:avLst>
              <a:gd name="adj1" fmla="val 50000"/>
              <a:gd name="adj2" fmla="val 50000"/>
            </a:avLst>
          </a:prstGeom>
          <a:solidFill>
            <a:srgbClr val="4f81bd"/>
          </a:solidFill>
          <a:ln w="25560">
            <a:solidFill>
              <a:srgbClr val="3a5f8b"/>
            </a:solidFill>
            <a:round/>
          </a:ln>
        </p:spPr>
        <p:style>
          <a:lnRef idx="0"/>
          <a:fillRef idx="0"/>
          <a:effectRef idx="0"/>
          <a:fontRef idx="minor"/>
        </p:style>
      </p:sp>
      <p:sp>
        <p:nvSpPr>
          <p:cNvPr id="777" name="CustomShape 9"/>
          <p:cNvSpPr/>
          <p:nvPr/>
        </p:nvSpPr>
        <p:spPr>
          <a:xfrm>
            <a:off x="1669320" y="440280"/>
            <a:ext cx="1661040" cy="910800"/>
          </a:xfrm>
          <a:prstGeom prst="roundRect">
            <a:avLst>
              <a:gd name="adj" fmla="val 16667"/>
            </a:avLst>
          </a:prstGeom>
          <a:solidFill>
            <a:srgbClr val="ffffff"/>
          </a:solidFill>
          <a:ln w="38160">
            <a:solidFill>
              <a:srgbClr val="4f81bd"/>
            </a:solidFill>
            <a:round/>
          </a:ln>
        </p:spPr>
        <p:style>
          <a:lnRef idx="0"/>
          <a:fillRef idx="0"/>
          <a:effectRef idx="0"/>
          <a:fontRef idx="minor"/>
        </p:style>
        <p:txBody>
          <a:bodyPr lIns="90000" rIns="90000" tIns="45000" bIns="45000" anchor="ctr">
            <a:noAutofit/>
          </a:bodyPr>
          <a:p>
            <a:pPr algn="ctr">
              <a:lnSpc>
                <a:spcPct val="100000"/>
              </a:lnSpc>
            </a:pPr>
            <a:r>
              <a:rPr b="0" lang="en-US" sz="1350" spc="-1" strike="noStrike">
                <a:solidFill>
                  <a:srgbClr val="000000"/>
                </a:solidFill>
                <a:latin typeface="Century Schoolbook"/>
                <a:ea typeface="Arial"/>
              </a:rPr>
              <a:t>3ps Time precision + 1mm position estimation</a:t>
            </a:r>
            <a:endParaRPr b="0" lang="en-US" sz="1350" spc="-1" strike="noStrike">
              <a:solidFill>
                <a:srgbClr val="000000"/>
              </a:solidFill>
              <a:latin typeface="Arial"/>
            </a:endParaRPr>
          </a:p>
        </p:txBody>
      </p:sp>
      <p:sp>
        <p:nvSpPr>
          <p:cNvPr id="778" name="CustomShape 10"/>
          <p:cNvSpPr/>
          <p:nvPr/>
        </p:nvSpPr>
        <p:spPr>
          <a:xfrm>
            <a:off x="6982920" y="6309720"/>
            <a:ext cx="727560" cy="218520"/>
          </a:xfrm>
          <a:custGeom>
            <a:avLst/>
            <a:gdLst/>
            <a:ahLst/>
            <a:rect l="l" t="t" r="r" b="b"/>
            <a:pathLst>
              <a:path w="21600" h="21600">
                <a:moveTo>
                  <a:pt x="0" y="0"/>
                </a:moveTo>
                <a:lnTo>
                  <a:pt x="21600" y="21600"/>
                </a:lnTo>
              </a:path>
            </a:pathLst>
          </a:custGeom>
          <a:noFill/>
          <a:ln w="38160">
            <a:solidFill>
              <a:srgbClr val="ff9900"/>
            </a:solidFill>
            <a:round/>
            <a:tailEnd len="lg" type="triangle" w="lg"/>
          </a:ln>
          <a:effectLst>
            <a:outerShdw dir="5400000" dist="23040">
              <a:srgbClr val="000000">
                <a:alpha val="35000"/>
              </a:srgbClr>
            </a:outerShdw>
          </a:effectLst>
        </p:spPr>
        <p:style>
          <a:lnRef idx="0"/>
          <a:fillRef idx="0"/>
          <a:effectRef idx="0"/>
          <a:fontRef idx="minor"/>
        </p:style>
      </p:sp>
      <p:sp>
        <p:nvSpPr>
          <p:cNvPr id="779" name="CustomShape 11"/>
          <p:cNvSpPr/>
          <p:nvPr/>
        </p:nvSpPr>
        <p:spPr>
          <a:xfrm>
            <a:off x="4600800" y="2811240"/>
            <a:ext cx="22680" cy="236160"/>
          </a:xfrm>
          <a:custGeom>
            <a:avLst/>
            <a:gdLst/>
            <a:ahLst/>
            <a:rect l="l" t="t" r="r" b="b"/>
            <a:pathLst>
              <a:path w="65" h="658">
                <a:moveTo>
                  <a:pt x="64" y="0"/>
                </a:moveTo>
                <a:lnTo>
                  <a:pt x="0" y="657"/>
                </a:lnTo>
              </a:path>
            </a:pathLst>
          </a:custGeom>
          <a:noFill/>
          <a:ln w="38160">
            <a:solidFill>
              <a:srgbClr val="ffff00"/>
            </a:solidFill>
            <a:round/>
          </a:ln>
        </p:spPr>
        <p:style>
          <a:lnRef idx="0"/>
          <a:fillRef idx="0"/>
          <a:effectRef idx="0"/>
          <a:fontRef idx="minor"/>
        </p:style>
      </p:sp>
      <p:sp>
        <p:nvSpPr>
          <p:cNvPr id="780" name="CustomShape 12"/>
          <p:cNvSpPr/>
          <p:nvPr/>
        </p:nvSpPr>
        <p:spPr>
          <a:xfrm>
            <a:off x="6742800" y="6966000"/>
            <a:ext cx="2592720" cy="591480"/>
          </a:xfrm>
          <a:prstGeom prst="roundRect">
            <a:avLst>
              <a:gd name="adj" fmla="val 16667"/>
            </a:avLst>
          </a:prstGeom>
          <a:solidFill>
            <a:srgbClr val="ffffff"/>
          </a:solidFill>
          <a:ln w="38160">
            <a:solidFill>
              <a:srgbClr val="ff9900"/>
            </a:solidFill>
            <a:round/>
          </a:ln>
        </p:spPr>
        <p:style>
          <a:lnRef idx="0"/>
          <a:fillRef idx="0"/>
          <a:effectRef idx="0"/>
          <a:fontRef idx="minor"/>
        </p:style>
        <p:txBody>
          <a:bodyPr lIns="90000" rIns="90000" tIns="45000" bIns="45000" anchor="ctr">
            <a:noAutofit/>
          </a:bodyPr>
          <a:p>
            <a:pPr algn="ctr">
              <a:lnSpc>
                <a:spcPct val="100000"/>
              </a:lnSpc>
            </a:pPr>
            <a:r>
              <a:rPr b="0" lang="en-US" sz="1350" spc="-1" strike="noStrike">
                <a:solidFill>
                  <a:srgbClr val="000000"/>
                </a:solidFill>
                <a:latin typeface="Century Schoolbook"/>
                <a:ea typeface="Arial"/>
              </a:rPr>
              <a:t>5µm position, in 400ns frame resolution</a:t>
            </a:r>
            <a:endParaRPr b="0" lang="en-US" sz="1350" spc="-1" strike="noStrike">
              <a:solidFill>
                <a:srgbClr val="000000"/>
              </a:solidFill>
              <a:latin typeface="Arial"/>
            </a:endParaRPr>
          </a:p>
        </p:txBody>
      </p:sp>
      <p:pic>
        <p:nvPicPr>
          <p:cNvPr id="781" name="Image 43_1" descr=""/>
          <p:cNvPicPr/>
          <p:nvPr/>
        </p:nvPicPr>
        <p:blipFill>
          <a:blip r:embed="rId4"/>
          <a:stretch/>
        </p:blipFill>
        <p:spPr>
          <a:xfrm>
            <a:off x="7499520" y="3475440"/>
            <a:ext cx="2630880" cy="2206800"/>
          </a:xfrm>
          <a:prstGeom prst="rect">
            <a:avLst/>
          </a:prstGeom>
          <a:ln>
            <a:noFill/>
          </a:ln>
        </p:spPr>
      </p:pic>
      <p:pic>
        <p:nvPicPr>
          <p:cNvPr id="782" name="Image 45_1" descr=""/>
          <p:cNvPicPr/>
          <p:nvPr/>
        </p:nvPicPr>
        <p:blipFill>
          <a:blip r:embed="rId5"/>
          <a:stretch/>
        </p:blipFill>
        <p:spPr>
          <a:xfrm>
            <a:off x="7499520" y="3475440"/>
            <a:ext cx="2625840" cy="2202120"/>
          </a:xfrm>
          <a:prstGeom prst="rect">
            <a:avLst/>
          </a:prstGeom>
          <a:ln>
            <a:noFill/>
          </a:ln>
        </p:spPr>
      </p:pic>
      <p:sp>
        <p:nvSpPr>
          <p:cNvPr id="783" name="CustomShape 13"/>
          <p:cNvSpPr/>
          <p:nvPr/>
        </p:nvSpPr>
        <p:spPr>
          <a:xfrm>
            <a:off x="5989320" y="5693400"/>
            <a:ext cx="3756600" cy="363960"/>
          </a:xfrm>
          <a:prstGeom prst="rect">
            <a:avLst/>
          </a:prstGeom>
          <a:solidFill>
            <a:srgbClr val="00b050">
              <a:alpha val="50000"/>
            </a:srgbClr>
          </a:solidFill>
          <a:ln>
            <a:noFill/>
          </a:ln>
        </p:spPr>
        <p:style>
          <a:lnRef idx="0"/>
          <a:fillRef idx="0"/>
          <a:effectRef idx="0"/>
          <a:fontRef idx="minor"/>
        </p:style>
        <p:txBody>
          <a:bodyPr wrap="none" lIns="90000" rIns="90000" tIns="45000" bIns="45000">
            <a:spAutoFit/>
          </a:bodyPr>
          <a:p>
            <a:pPr>
              <a:lnSpc>
                <a:spcPct val="100000"/>
              </a:lnSpc>
            </a:pPr>
            <a:r>
              <a:rPr b="1" lang="fr-FR" sz="1800" spc="-1" strike="noStrike">
                <a:solidFill>
                  <a:srgbClr val="ff9900"/>
                </a:solidFill>
                <a:latin typeface="Century Schoolbook"/>
                <a:ea typeface="Arial"/>
              </a:rPr>
              <a:t>(Row,Col)(35,103)(38,63)(37,12)</a:t>
            </a:r>
            <a:endParaRPr b="0" lang="en-US" sz="1800" spc="-1" strike="noStrike">
              <a:solidFill>
                <a:srgbClr val="000000"/>
              </a:solidFill>
              <a:latin typeface="Arial"/>
            </a:endParaRPr>
          </a:p>
        </p:txBody>
      </p:sp>
      <p:pic>
        <p:nvPicPr>
          <p:cNvPr id="784" name="Image 11_1" descr=""/>
          <p:cNvPicPr/>
          <p:nvPr/>
        </p:nvPicPr>
        <p:blipFill>
          <a:blip r:embed="rId6"/>
          <a:stretch/>
        </p:blipFill>
        <p:spPr>
          <a:xfrm>
            <a:off x="556200" y="6323400"/>
            <a:ext cx="6174360" cy="707760"/>
          </a:xfrm>
          <a:prstGeom prst="rect">
            <a:avLst/>
          </a:prstGeom>
          <a:ln>
            <a:noFill/>
          </a:ln>
        </p:spPr>
      </p:pic>
      <p:sp>
        <p:nvSpPr>
          <p:cNvPr id="785" name="CustomShape 14"/>
          <p:cNvSpPr/>
          <p:nvPr/>
        </p:nvSpPr>
        <p:spPr>
          <a:xfrm>
            <a:off x="7593120" y="2006280"/>
            <a:ext cx="154044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2b5259"/>
                </a:solidFill>
                <a:latin typeface="Century Schoolbook"/>
                <a:ea typeface="Arial"/>
              </a:rPr>
              <a:t>(tracker-like)</a:t>
            </a:r>
            <a:endParaRPr b="0" lang="en-US" sz="1800" spc="-1" strike="noStrike">
              <a:solidFill>
                <a:srgbClr val="000000"/>
              </a:solidFill>
              <a:latin typeface="Arial"/>
            </a:endParaRPr>
          </a:p>
        </p:txBody>
      </p:sp>
      <p:sp>
        <p:nvSpPr>
          <p:cNvPr id="786" name="CustomShape 15"/>
          <p:cNvSpPr/>
          <p:nvPr/>
        </p:nvSpPr>
        <p:spPr>
          <a:xfrm>
            <a:off x="7557840" y="2862000"/>
            <a:ext cx="2198880" cy="3330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fr-FR" sz="1600" spc="-1" strike="noStrike">
                <a:solidFill>
                  <a:srgbClr val="417b85"/>
                </a:solidFill>
                <a:latin typeface="Century Schoolbook"/>
                <a:ea typeface="Arial"/>
              </a:rPr>
              <a:t>(electron absorber)</a:t>
            </a:r>
            <a:endParaRPr b="0" lang="en-US" sz="1600" spc="-1" strike="noStrike">
              <a:solidFill>
                <a:srgbClr val="000000"/>
              </a:solidFill>
              <a:latin typeface="Arial"/>
            </a:endParaRPr>
          </a:p>
        </p:txBody>
      </p:sp>
      <p:pic>
        <p:nvPicPr>
          <p:cNvPr id="787" name="Image 32_1" descr=""/>
          <p:cNvPicPr/>
          <p:nvPr/>
        </p:nvPicPr>
        <p:blipFill>
          <a:blip r:embed="rId7"/>
          <a:stretch/>
        </p:blipFill>
        <p:spPr>
          <a:xfrm>
            <a:off x="3412080" y="2829240"/>
            <a:ext cx="2619000" cy="1264680"/>
          </a:xfrm>
          <a:prstGeom prst="rect">
            <a:avLst/>
          </a:prstGeom>
          <a:ln>
            <a:noFill/>
          </a:ln>
        </p:spPr>
      </p:pic>
      <p:pic>
        <p:nvPicPr>
          <p:cNvPr id="788" name="Image 7_1" descr=""/>
          <p:cNvPicPr/>
          <p:nvPr/>
        </p:nvPicPr>
        <p:blipFill>
          <a:blip r:embed="rId8"/>
          <a:stretch/>
        </p:blipFill>
        <p:spPr>
          <a:xfrm flipH="1">
            <a:off x="3646080" y="3406680"/>
            <a:ext cx="1069200" cy="628200"/>
          </a:xfrm>
          <a:prstGeom prst="rect">
            <a:avLst/>
          </a:prstGeom>
          <a:ln>
            <a:noFill/>
          </a:ln>
        </p:spPr>
      </p:pic>
      <p:pic>
        <p:nvPicPr>
          <p:cNvPr id="789" name="Image 9_1" descr=""/>
          <p:cNvPicPr/>
          <p:nvPr/>
        </p:nvPicPr>
        <p:blipFill>
          <a:blip r:embed="rId9"/>
          <a:stretch/>
        </p:blipFill>
        <p:spPr>
          <a:xfrm flipH="1">
            <a:off x="4728960" y="3160080"/>
            <a:ext cx="878400" cy="628200"/>
          </a:xfrm>
          <a:prstGeom prst="rect">
            <a:avLst/>
          </a:prstGeom>
          <a:ln>
            <a:noFill/>
          </a:ln>
        </p:spPr>
      </p:pic>
      <p:pic>
        <p:nvPicPr>
          <p:cNvPr id="790" name="Image 6_1" descr=""/>
          <p:cNvPicPr/>
          <p:nvPr/>
        </p:nvPicPr>
        <p:blipFill>
          <a:blip r:embed="rId10"/>
          <a:stretch/>
        </p:blipFill>
        <p:spPr>
          <a:xfrm flipH="1">
            <a:off x="2756520" y="3212640"/>
            <a:ext cx="1069200" cy="628200"/>
          </a:xfrm>
          <a:prstGeom prst="rect">
            <a:avLst/>
          </a:prstGeom>
          <a:ln>
            <a:noFill/>
          </a:ln>
        </p:spPr>
      </p:pic>
      <p:pic>
        <p:nvPicPr>
          <p:cNvPr id="791" name="Image 16_1" descr=""/>
          <p:cNvPicPr/>
          <p:nvPr/>
        </p:nvPicPr>
        <p:blipFill>
          <a:blip r:embed="rId11"/>
          <a:stretch/>
        </p:blipFill>
        <p:spPr>
          <a:xfrm>
            <a:off x="3724920" y="2308680"/>
            <a:ext cx="1996200" cy="894240"/>
          </a:xfrm>
          <a:prstGeom prst="rect">
            <a:avLst/>
          </a:prstGeom>
          <a:ln>
            <a:noFill/>
          </a:ln>
        </p:spPr>
      </p:pic>
      <p:pic>
        <p:nvPicPr>
          <p:cNvPr id="792" name="Image 4_1" descr=""/>
          <p:cNvPicPr/>
          <p:nvPr/>
        </p:nvPicPr>
        <p:blipFill>
          <a:blip r:embed="rId12"/>
          <a:stretch/>
        </p:blipFill>
        <p:spPr>
          <a:xfrm flipH="1">
            <a:off x="5087880" y="2698200"/>
            <a:ext cx="855000" cy="628200"/>
          </a:xfrm>
          <a:prstGeom prst="rect">
            <a:avLst/>
          </a:prstGeom>
          <a:ln>
            <a:noFill/>
          </a:ln>
        </p:spPr>
      </p:pic>
      <p:sp>
        <p:nvSpPr>
          <p:cNvPr id="793" name="CustomShape 16"/>
          <p:cNvSpPr/>
          <p:nvPr/>
        </p:nvSpPr>
        <p:spPr>
          <a:xfrm>
            <a:off x="9077760" y="3842640"/>
            <a:ext cx="160560" cy="145080"/>
          </a:xfrm>
          <a:prstGeom prst="roundRect">
            <a:avLst>
              <a:gd name="adj" fmla="val 16667"/>
            </a:avLst>
          </a:prstGeom>
          <a:noFill/>
          <a:ln w="25560">
            <a:solidFill>
              <a:srgbClr val="ede818"/>
            </a:solidFill>
            <a:round/>
          </a:ln>
        </p:spPr>
        <p:style>
          <a:lnRef idx="0"/>
          <a:fillRef idx="0"/>
          <a:effectRef idx="0"/>
          <a:fontRef idx="minor"/>
        </p:style>
      </p:sp>
      <p:sp>
        <p:nvSpPr>
          <p:cNvPr id="794" name="CustomShape 17"/>
          <p:cNvSpPr/>
          <p:nvPr/>
        </p:nvSpPr>
        <p:spPr>
          <a:xfrm>
            <a:off x="9219600" y="4503960"/>
            <a:ext cx="160560" cy="145080"/>
          </a:xfrm>
          <a:prstGeom prst="roundRect">
            <a:avLst>
              <a:gd name="adj" fmla="val 16667"/>
            </a:avLst>
          </a:prstGeom>
          <a:noFill/>
          <a:ln w="25560">
            <a:solidFill>
              <a:srgbClr val="ede818"/>
            </a:solidFill>
            <a:round/>
          </a:ln>
        </p:spPr>
        <p:style>
          <a:lnRef idx="0"/>
          <a:fillRef idx="0"/>
          <a:effectRef idx="0"/>
          <a:fontRef idx="minor"/>
        </p:style>
      </p:sp>
      <p:sp>
        <p:nvSpPr>
          <p:cNvPr id="795" name="CustomShape 18"/>
          <p:cNvSpPr/>
          <p:nvPr/>
        </p:nvSpPr>
        <p:spPr>
          <a:xfrm>
            <a:off x="9174960" y="5353560"/>
            <a:ext cx="160560" cy="145080"/>
          </a:xfrm>
          <a:prstGeom prst="roundRect">
            <a:avLst>
              <a:gd name="adj" fmla="val 16667"/>
            </a:avLst>
          </a:prstGeom>
          <a:noFill/>
          <a:ln w="25560">
            <a:solidFill>
              <a:srgbClr val="ede818"/>
            </a:solidFill>
            <a:round/>
          </a:ln>
        </p:spPr>
        <p:style>
          <a:lnRef idx="0"/>
          <a:fillRef idx="0"/>
          <a:effectRef idx="0"/>
          <a:fontRef idx="minor"/>
        </p:style>
      </p:sp>
      <p:pic>
        <p:nvPicPr>
          <p:cNvPr id="796" name="Image 38_1" descr=""/>
          <p:cNvPicPr/>
          <p:nvPr/>
        </p:nvPicPr>
        <p:blipFill>
          <a:blip r:embed="rId13"/>
          <a:stretch/>
        </p:blipFill>
        <p:spPr>
          <a:xfrm rot="18002400">
            <a:off x="8578800" y="4140360"/>
            <a:ext cx="514080" cy="239760"/>
          </a:xfrm>
          <a:prstGeom prst="rect">
            <a:avLst/>
          </a:prstGeom>
          <a:ln>
            <a:noFill/>
          </a:ln>
        </p:spPr>
      </p:pic>
      <p:pic>
        <p:nvPicPr>
          <p:cNvPr id="797" name="Image 39_1" descr=""/>
          <p:cNvPicPr/>
          <p:nvPr/>
        </p:nvPicPr>
        <p:blipFill>
          <a:blip r:embed="rId14"/>
          <a:stretch/>
        </p:blipFill>
        <p:spPr>
          <a:xfrm>
            <a:off x="8777520" y="4343400"/>
            <a:ext cx="514080" cy="239400"/>
          </a:xfrm>
          <a:prstGeom prst="rect">
            <a:avLst/>
          </a:prstGeom>
          <a:ln>
            <a:noFill/>
          </a:ln>
        </p:spPr>
      </p:pic>
      <p:pic>
        <p:nvPicPr>
          <p:cNvPr id="798" name="Image 41_1" descr=""/>
          <p:cNvPicPr/>
          <p:nvPr/>
        </p:nvPicPr>
        <p:blipFill>
          <a:blip r:embed="rId15"/>
          <a:stretch/>
        </p:blipFill>
        <p:spPr>
          <a:xfrm rot="3718200">
            <a:off x="8760240" y="4633200"/>
            <a:ext cx="514080" cy="239400"/>
          </a:xfrm>
          <a:prstGeom prst="rect">
            <a:avLst/>
          </a:prstGeom>
          <a:ln>
            <a:noFill/>
          </a:ln>
        </p:spPr>
      </p:pic>
      <p:sp>
        <p:nvSpPr>
          <p:cNvPr id="799" name="CustomShape 19"/>
          <p:cNvSpPr/>
          <p:nvPr/>
        </p:nvSpPr>
        <p:spPr>
          <a:xfrm>
            <a:off x="54360" y="7292160"/>
            <a:ext cx="4348440" cy="26568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0" lang="en-GB" sz="800" spc="-1" strike="noStrike">
                <a:solidFill>
                  <a:srgbClr val="14406b"/>
                </a:solidFill>
                <a:latin typeface="Century Schoolbook"/>
                <a:ea typeface="Arial"/>
              </a:rPr>
              <a:t>E. Bechetoille, PICMIC,  TWEPP, 1–6 oct. 2023, Geremeas, Sardinia, Italy</a:t>
            </a:r>
            <a:endParaRPr b="0" lang="en-US" sz="800" spc="-1" strike="noStrike">
              <a:solidFill>
                <a:srgbClr val="000000"/>
              </a:solidFill>
              <a:latin typeface="Arial"/>
            </a:endParaRPr>
          </a:p>
        </p:txBody>
      </p:sp>
      <p:sp>
        <p:nvSpPr>
          <p:cNvPr id="800" name="CustomShape 20"/>
          <p:cNvSpPr/>
          <p:nvPr/>
        </p:nvSpPr>
        <p:spPr>
          <a:xfrm>
            <a:off x="3200400" y="-1800"/>
            <a:ext cx="6216480" cy="9147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600" spc="-1" strike="noStrike" u="sng">
                <a:solidFill>
                  <a:srgbClr val="333333"/>
                </a:solidFill>
                <a:uFillTx/>
                <a:latin typeface="Noto Sans Regular"/>
                <a:ea typeface="DejaVu Sans"/>
              </a:rPr>
              <a:t>Proof-of-concept Demonstrator</a:t>
            </a:r>
            <a:r>
              <a:rPr b="0" lang="en-US" sz="2800" spc="-1" strike="noStrike">
                <a:solidFill>
                  <a:srgbClr val="333333"/>
                </a:solidFill>
                <a:latin typeface="Noto Sans Regular"/>
                <a:ea typeface="DejaVu Sans"/>
              </a:rPr>
              <a:t> </a:t>
            </a:r>
            <a:endParaRPr b="0" lang="en-US" sz="2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path" presetID="42">
                                  <p:stCondLst>
                                    <p:cond delay="0"/>
                                  </p:stCondLst>
                                  <p:childTnLst>
                                    <p:animMotion origin="layout" path="M 2.22222E-006 -1.85185E-006 L -0.00955 0.30926 E">
                                      <p:cBhvr>
                                        <p:cTn id="6" dur="2000" fill="hold"/>
                                        <p:tgtEl>
                                          <p:spTgt spid="768"/>
                                        </p:tgtEl>
                                      </p:cBhvr>
                                    </p:animMotion>
                                  </p:childTnLst>
                                </p:cTn>
                              </p:par>
                            </p:childTnLst>
                          </p:cTn>
                        </p:par>
                        <p:par>
                          <p:cTn id="7" fill="hold">
                            <p:stCondLst>
                              <p:cond delay="2000"/>
                            </p:stCondLst>
                            <p:childTnLst>
                              <p:par>
                                <p:cTn id="8" nodeType="afterEffect" fill="hold" presetClass="entr" presetID="10">
                                  <p:stCondLst>
                                    <p:cond delay="0"/>
                                  </p:stCondLst>
                                  <p:childTnLst>
                                    <p:set>
                                      <p:cBhvr>
                                        <p:cTn id="9" dur="1" fill="hold">
                                          <p:stCondLst>
                                            <p:cond delay="0"/>
                                          </p:stCondLst>
                                        </p:cTn>
                                        <p:tgtEl>
                                          <p:spTgt spid="792"/>
                                        </p:tgtEl>
                                        <p:attrNameLst>
                                          <p:attrName>style.visibility</p:attrName>
                                        </p:attrNameLst>
                                      </p:cBhvr>
                                      <p:to>
                                        <p:strVal val="visible"/>
                                      </p:to>
                                    </p:set>
                                    <p:animEffect filter="fade" transition="in">
                                      <p:cBhvr additive="repl">
                                        <p:cTn id="10" dur="500"/>
                                        <p:tgtEl>
                                          <p:spTgt spid="792"/>
                                        </p:tgtEl>
                                      </p:cBhvr>
                                    </p:animEffect>
                                  </p:childTnLst>
                                </p:cTn>
                              </p:par>
                              <p:par>
                                <p:cTn id="11" nodeType="withEffect" fill="hold" presetClass="entr" presetID="10">
                                  <p:stCondLst>
                                    <p:cond delay="0"/>
                                  </p:stCondLst>
                                  <p:childTnLst>
                                    <p:set>
                                      <p:cBhvr>
                                        <p:cTn id="12" dur="1" fill="hold">
                                          <p:stCondLst>
                                            <p:cond delay="0"/>
                                          </p:stCondLst>
                                        </p:cTn>
                                        <p:tgtEl>
                                          <p:spTgt spid="767"/>
                                        </p:tgtEl>
                                        <p:attrNameLst>
                                          <p:attrName>style.visibility</p:attrName>
                                        </p:attrNameLst>
                                      </p:cBhvr>
                                      <p:to>
                                        <p:strVal val="visible"/>
                                      </p:to>
                                    </p:set>
                                    <p:animEffect filter="fade" transition="in">
                                      <p:cBhvr additive="repl">
                                        <p:cTn id="13" dur="500"/>
                                        <p:tgtEl>
                                          <p:spTgt spid="767"/>
                                        </p:tgtEl>
                                      </p:cBhvr>
                                    </p:animEffect>
                                  </p:childTnLst>
                                </p:cTn>
                              </p:par>
                              <p:par>
                                <p:cTn id="14" nodeType="withEffect" fill="hold" presetClass="entr" presetID="10">
                                  <p:stCondLst>
                                    <p:cond delay="0"/>
                                  </p:stCondLst>
                                  <p:childTnLst>
                                    <p:set>
                                      <p:cBhvr>
                                        <p:cTn id="15" dur="1" fill="hold">
                                          <p:stCondLst>
                                            <p:cond delay="0"/>
                                          </p:stCondLst>
                                        </p:cTn>
                                        <p:tgtEl>
                                          <p:spTgt spid="790"/>
                                        </p:tgtEl>
                                        <p:attrNameLst>
                                          <p:attrName>style.visibility</p:attrName>
                                        </p:attrNameLst>
                                      </p:cBhvr>
                                      <p:to>
                                        <p:strVal val="visible"/>
                                      </p:to>
                                    </p:set>
                                    <p:animEffect filter="fade" transition="in">
                                      <p:cBhvr additive="repl">
                                        <p:cTn id="16" dur="500"/>
                                        <p:tgtEl>
                                          <p:spTgt spid="790"/>
                                        </p:tgtEl>
                                      </p:cBhvr>
                                    </p:animEffect>
                                  </p:childTnLst>
                                </p:cTn>
                              </p:par>
                              <p:par>
                                <p:cTn id="17" nodeType="withEffect" fill="hold" presetClass="entr" presetID="10">
                                  <p:stCondLst>
                                    <p:cond delay="0"/>
                                  </p:stCondLst>
                                  <p:childTnLst>
                                    <p:set>
                                      <p:cBhvr>
                                        <p:cTn id="18" dur="1" fill="hold">
                                          <p:stCondLst>
                                            <p:cond delay="0"/>
                                          </p:stCondLst>
                                        </p:cTn>
                                        <p:tgtEl>
                                          <p:spTgt spid="788"/>
                                        </p:tgtEl>
                                        <p:attrNameLst>
                                          <p:attrName>style.visibility</p:attrName>
                                        </p:attrNameLst>
                                      </p:cBhvr>
                                      <p:to>
                                        <p:strVal val="visible"/>
                                      </p:to>
                                    </p:set>
                                    <p:animEffect filter="fade" transition="in">
                                      <p:cBhvr additive="repl">
                                        <p:cTn id="19" dur="500"/>
                                        <p:tgtEl>
                                          <p:spTgt spid="788"/>
                                        </p:tgtEl>
                                      </p:cBhvr>
                                    </p:animEffect>
                                  </p:childTnLst>
                                </p:cTn>
                              </p:par>
                              <p:par>
                                <p:cTn id="20" nodeType="withEffect" fill="hold" presetClass="entr" presetID="10">
                                  <p:stCondLst>
                                    <p:cond delay="0"/>
                                  </p:stCondLst>
                                  <p:childTnLst>
                                    <p:set>
                                      <p:cBhvr>
                                        <p:cTn id="21" dur="1" fill="hold">
                                          <p:stCondLst>
                                            <p:cond delay="0"/>
                                          </p:stCondLst>
                                        </p:cTn>
                                        <p:tgtEl>
                                          <p:spTgt spid="789"/>
                                        </p:tgtEl>
                                        <p:attrNameLst>
                                          <p:attrName>style.visibility</p:attrName>
                                        </p:attrNameLst>
                                      </p:cBhvr>
                                      <p:to>
                                        <p:strVal val="visible"/>
                                      </p:to>
                                    </p:set>
                                    <p:animEffect filter="fade" transition="in">
                                      <p:cBhvr additive="repl">
                                        <p:cTn id="22" dur="500"/>
                                        <p:tgtEl>
                                          <p:spTgt spid="789"/>
                                        </p:tgtEl>
                                      </p:cBhvr>
                                    </p:animEffect>
                                  </p:childTnLst>
                                </p:cTn>
                              </p:par>
                              <p:par>
                                <p:cTn id="23" nodeType="withEffect" fill="hold" presetClass="entr" presetID="10">
                                  <p:stCondLst>
                                    <p:cond delay="0"/>
                                  </p:stCondLst>
                                  <p:childTnLst>
                                    <p:set>
                                      <p:cBhvr>
                                        <p:cTn id="24" dur="1" fill="hold">
                                          <p:stCondLst>
                                            <p:cond delay="0"/>
                                          </p:stCondLst>
                                        </p:cTn>
                                        <p:tgtEl>
                                          <p:spTgt spid="769"/>
                                        </p:tgtEl>
                                        <p:attrNameLst>
                                          <p:attrName>style.visibility</p:attrName>
                                        </p:attrNameLst>
                                      </p:cBhvr>
                                      <p:to>
                                        <p:strVal val="visible"/>
                                      </p:to>
                                    </p:set>
                                    <p:animEffect filter="fade" transition="in">
                                      <p:cBhvr additive="repl">
                                        <p:cTn id="25" dur="500"/>
                                        <p:tgtEl>
                                          <p:spTgt spid="769"/>
                                        </p:tgtEl>
                                      </p:cBhvr>
                                    </p:animEffect>
                                  </p:childTnLst>
                                </p:cTn>
                              </p:par>
                              <p:par>
                                <p:cTn id="26" nodeType="withEffect" fill="hold" presetClass="entr" presetID="6" presetSubtype="16">
                                  <p:stCondLst>
                                    <p:cond delay="0"/>
                                  </p:stCondLst>
                                  <p:childTnLst>
                                    <p:set>
                                      <p:cBhvr>
                                        <p:cTn id="27" dur="1" fill="hold">
                                          <p:stCondLst>
                                            <p:cond delay="0"/>
                                          </p:stCondLst>
                                        </p:cTn>
                                        <p:tgtEl>
                                          <p:spTgt spid="770"/>
                                        </p:tgtEl>
                                        <p:attrNameLst>
                                          <p:attrName>style.visibility</p:attrName>
                                        </p:attrNameLst>
                                      </p:cBhvr>
                                      <p:to>
                                        <p:strVal val="visible"/>
                                      </p:to>
                                    </p:set>
                                    <p:animEffect filter="circle(in)" transition="in">
                                      <p:cBhvr additive="repl">
                                        <p:cTn id="28" dur="500"/>
                                        <p:tgtEl>
                                          <p:spTgt spid="770"/>
                                        </p:tgtEl>
                                      </p:cBhvr>
                                    </p:animEffect>
                                  </p:childTnLst>
                                </p:cTn>
                              </p:par>
                              <p:par>
                                <p:cTn id="29" nodeType="withEffect" fill="hold" presetClass="entr" presetID="10">
                                  <p:stCondLst>
                                    <p:cond delay="0"/>
                                  </p:stCondLst>
                                  <p:childTnLst>
                                    <p:set>
                                      <p:cBhvr>
                                        <p:cTn id="30" dur="1" fill="hold">
                                          <p:stCondLst>
                                            <p:cond delay="0"/>
                                          </p:stCondLst>
                                        </p:cTn>
                                        <p:tgtEl>
                                          <p:spTgt spid="779"/>
                                        </p:tgtEl>
                                        <p:attrNameLst>
                                          <p:attrName>style.visibility</p:attrName>
                                        </p:attrNameLst>
                                      </p:cBhvr>
                                      <p:to>
                                        <p:strVal val="visible"/>
                                      </p:to>
                                    </p:set>
                                    <p:animEffect filter="fade" transition="in">
                                      <p:cBhvr additive="repl">
                                        <p:cTn id="31" dur="500"/>
                                        <p:tgtEl>
                                          <p:spTgt spid="779"/>
                                        </p:tgtEl>
                                      </p:cBhvr>
                                    </p:animEffect>
                                  </p:childTnLst>
                                </p:cTn>
                              </p:par>
                            </p:childTnLst>
                          </p:cTn>
                        </p:par>
                        <p:par>
                          <p:cTn id="32" fill="hold">
                            <p:stCondLst>
                              <p:cond delay="2500"/>
                            </p:stCondLst>
                            <p:childTnLst>
                              <p:par>
                                <p:cTn id="33" nodeType="afterEffect" fill="hold" presetClass="path">
                                  <p:stCondLst>
                                    <p:cond delay="0"/>
                                  </p:stCondLst>
                                  <p:childTnLst>
                                    <p:animMotion origin="layout" path="M 0.04045 0.03472 C 0.03871 0.03912 0.03142 0.05926 0.02899 0.06806 C 0.02812 0.0706 0.0276 0.07361 0.02691 0.07639 C 0.02378 0.08727 0.02465 0.08079 0.02274 0.09583 C 0.02118 0.10648 0.02135 0.11505 0.02066 0.12639 C 0.02031 0.12917 0.01979 0.13171 0.01962 0.13472 C 0.01858 0.14421 0.01858 0.14884 0.01753 0.15833 C 0.01719 0.16065 0.01667 0.16273 0.01649 0.16528 C 0.01632 0.1662 0.01458 0.18704 0.01441 0.18889 C 0.01319 0.19445 0.01111 0.19977 0.01024 0.20556 C 0.00868 0.2132 0.00833 0.2213 0.00712 0.22917 C 0.00503 0.24144 -0.00087 0.26991 -0.0033 0.28056 C -0.00677 0.29491 -0.01233 0.31273 -0.01684 0.32639 C -0.01858 0.33102 -0.01997 0.33588 -0.02205 0.34028 C -0.02483 0.3456 -0.02813 0.3507 -0.03142 0.35556 C -0.03958 0.36667 -0.04688 0.3757 -0.05747 0.38195 C -0.06528 0.38634 -0.07327 0.39005 -0.08142 0.39306 C -0.11823 0.40533 -0.12448 0.40278 -0.16372 0.40695 C -0.17118 0.40764 -0.1783 0.4088 -0.18559 0.40972 C -0.1908 0.41019 -0.19601 0.41065 -0.20139 0.41111 C -0.21129 0.41019 -0.22153 0.41019 -0.23142 0.40833 C -0.23854 0.40671 -0.26198 0.3956 -0.26788 0.39167 C -0.27379 0.38773 -0.27899 0.38218 -0.28455 0.37778 C -0.29149 0.37222 -0.29879 0.36783 -0.30538 0.3625 C -0.31892 0.35139 -0.32465 0.34514 -0.33559 0.33056 C -0.33941 0.32546 -0.34288 0.3206 -0.34601 0.31528 C -0.34913 0.30995 -0.35955 0.28796 -0.36163 0.28195 C -0.3632 0.27732 -0.36372 0.27245 -0.36476 0.26806 C -0.36615 0.26227 -0.36754 0.25671 -0.36892 0.25139 C -0.37031 0.24653 -0.37205 0.24213 -0.37309 0.2375 C -0.37465 0.23102 -0.37517 0.22431 -0.37622 0.21806 C -0.37726 0.21273 -0.37865 0.20787 -0.37934 0.20278 C -0.38038 0.19722 -0.38073 0.19144 -0.38142 0.18611 C -0.38247 0.17847 -0.38351 0.17107 -0.38455 0.16389 C -0.38663 0.1507 -0.38924 0.13796 -0.3908 0.125 C -0.39566 0.08495 -0.39271 0.10139 -0.39809 0.075 C -0.39983 0.05463 -0.39809 0.06991 -0.40122 0.05278 C -0.40208 0.04861 -0.40226 0.04421 -0.4033 0.04028 C -0.40434 0.03658 -0.40625 0.0338 -0.40747 0.03056 C -0.41163 0.02037 -0.41285 0.01366 -0.41892 0.00556 C -0.42118 0.00255 -0.42379 0.00046 -0.42622 -0.00139 C -0.42795 -0.00278 -0.43629 -0.00648 -0.43767 -0.00694 C -0.44827 -0.01088 -0.44479 -0.00671 -0.44809 -0.01111 L -0.45538 -0.01667 E">
                                      <p:cBhvr>
                                        <p:cTn id="34" dur="2000" fill="hold"/>
                                        <p:tgtEl>
                                          <p:spTgt spid="792"/>
                                        </p:tgtEl>
                                      </p:cBhvr>
                                    </p:animMotion>
                                  </p:childTnLst>
                                </p:cTn>
                              </p:par>
                              <p:par>
                                <p:cTn id="35" nodeType="withEffect" fill="hold" presetClass="path">
                                  <p:stCondLst>
                                    <p:cond delay="0"/>
                                  </p:stCondLst>
                                  <p:childTnLst>
                                    <p:animMotion origin="layout" path="M 0.04358 0.02083 C 0.03871 0.04306 0.04288 0.02639 0.03871 0.03935 C 0.03628 0.04653 0.04045 0.03634 0.03663 0.04676 C 0.03594 0.04815 0.03507 0.04977 0.03455 0.05139 C 0.03368 0.05301 0.03316 0.05509 0.03246 0.05695 C 0.03142 0.05926 0.02969 0.0625 0.02899 0.06528 C 0.02274 0.08796 0.03316 0.05347 0.02552 0.07917 C 0.02483 0.08125 0.02396 0.08333 0.02344 0.08565 C 0.02274 0.0882 0.0224 0.0912 0.02205 0.09398 C 0.02066 0.10093 0.0191 0.1081 0.01788 0.11528 C 0.01701 0.11921 0.01667 0.12315 0.0158 0.12732 C 0.01302 0.13866 0.00851 0.15787 0.00677 0.16991 C 0.00486 0.18148 0.0059 0.17593 0.00399 0.18658 C 0.0033 0.19329 0.0033 0.19421 0.0026 0.20046 C 0.00208 0.20347 0.00156 0.20648 0.00121 0.20972 C 8.33332999999967E-007 0.21875 -0.00104 0.23171 -0.00295 0.24028 C -0.01337 0.28403 0.00035 0.22685 -0.01059 0.26898 C -0.01597 0.28866 -0.0132 0.28403 -0.01823 0.29676 C -0.02118 0.30347 -0.02118 0.30232 -0.02656 0.30972 C -0.03073 0.31505 -0.03872 0.32616 -0.04254 0.32917 C -0.04531 0.33125 -0.04792 0.33449 -0.05087 0.33565 L -0.05642 0.3375 C -0.06788 0.33681 -0.07917 0.33658 -0.09045 0.33565 C -0.09219 0.33542 -0.09392 0.33449 -0.09531 0.3338 C -0.09705 0.33264 -0.09861 0.33125 -0.10017 0.33009 C -0.10382 0.32338 -0.10868 0.31505 -0.11129 0.30787 C -0.11424 0.3 -0.11754 0.29213 -0.11892 0.2838 C -0.11997 0.27847 -0.12118 0.27315 -0.1217 0.26806 C -0.12274 0.26065 -0.12309 0.25301 -0.12379 0.24583 C -0.12743 0.20995 -0.12274 0.26181 -0.12656 0.21806 C -0.12691 0.21111 -0.12708 0.2044 -0.12726 0.19769 C -0.1276 0.19167 -0.12795 0.18588 -0.12795 0.18009 C -0.1283 0.16366 -0.12813 0.14722 -0.12865 0.13102 C -0.12899 0.12431 -0.13021 0.11806 -0.13073 0.11158 C -0.13142 0.10602 -0.1316 0.10023 -0.13212 0.09491 C -0.13316 0.08681 -0.13507 0.0757 -0.13698 0.06806 C -0.14601 0.03357 -0.14306 0.04329 -0.15295 0.01806 C -0.15347 0.01667 -0.15347 0.01505 -0.15434 0.01435 C -0.15556 0.01343 -0.15677 0.01227 -0.15781 0.01158 C -0.16129 0.00903 -0.16701 0.00602 -0.16962 0.00509 C -0.17135 0.0044 -0.17292 0.00394 -0.17448 0.00324 C -0.17552 0.00255 -0.17726 0.00139 -0.17726 0.00139 L -0.18698 0.00046 E">
                                      <p:cBhvr>
                                        <p:cTn id="36" dur="2000" fill="hold"/>
                                        <p:tgtEl>
                                          <p:spTgt spid="767"/>
                                        </p:tgtEl>
                                      </p:cBhvr>
                                    </p:animMotion>
                                  </p:childTnLst>
                                </p:cTn>
                              </p:par>
                              <p:par>
                                <p:cTn id="37" nodeType="withEffect" fill="hold" presetClass="path">
                                  <p:stCondLst>
                                    <p:cond delay="0"/>
                                  </p:stCondLst>
                                  <p:childTnLst>
                                    <p:animMotion origin="layout" path="M 0.02639 -0.02963 L -0.03403 0.26574 L -0.12639 0.27314 L -0.18681 0.07777 C -0.1882 0.07268 -0.18958 0.06782 -0.19097 0.06296 C -0.19167 0.06064 -0.19271 0.05856 -0.19306 0.05648 C -0.19358 0.05393 -0.19358 0.05139 -0.19375 0.04907 C -0.19427 0.04305 -0.19514 0.03148 -0.19514 0.03148 C -0.19549 0.02222 -0.19549 0.01273 -0.19583 0.0037 C -0.19601 0.00139 -0.19636 -0.0007 -0.19653 -0.00278 C -0.19688 -0.00556 -0.19705 -0.00857 -0.19722 -0.01111 C -0.19774 -0.01482 -0.19809 -0.01459 -0.19861 -0.0176 C -0.2 -0.02385 -0.20035 -0.02547 -0.2007 -0.03148 C -0.20087 -0.03218 -0.2007 -0.03287 -0.2007 -0.03334 L -0.20833 -0.04723 E">
                                      <p:cBhvr>
                                        <p:cTn id="38" dur="2000" fill="hold"/>
                                        <p:tgtEl>
                                          <p:spTgt spid="790"/>
                                        </p:tgtEl>
                                      </p:cBhvr>
                                    </p:animMotion>
                                  </p:childTnLst>
                                </p:cTn>
                              </p:par>
                              <p:par>
                                <p:cTn id="39" nodeType="withEffect" fill="hold" presetClass="path">
                                  <p:stCondLst>
                                    <p:cond delay="0"/>
                                  </p:stCondLst>
                                  <p:childTnLst>
                                    <p:animMotion origin="layout" path="M 2.77778E-007 -3.7037E-007 L 2.77778E-007 0.00023 C -0.00069 0.00232 -0.00122 0.00486 -0.00208 0.00741 C -0.0026 0.00833 -0.00382 0.00903 -0.00417 0.01019 C -0.00868 0.01944 -0.0026 0.01065 -0.00764 0.01759 C -0.00799 0.01852 -0.00799 0.01944 -0.00833 0.02037 C -0.01146 0.02639 -0.00955 0.01968 -0.01181 0.02593 C -0.01267 0.02801 -0.01319 0.03032 -0.01389 0.03241 C -0.01667 0.03889 -0.0158 0.03287 -0.01736 0.04074 C -0.01858 0.0456 -0.01892 0.05069 -0.02014 0.05556 C -0.02083 0.05787 -0.0217 0.06042 -0.02222 0.06296 C -0.02257 0.06412 -0.02274 0.06528 -0.02292 0.06667 C -0.02361 0.06875 -0.02448 0.07083 -0.025 0.07315 C -0.02622 0.07708 -0.0276 0.08102 -0.02847 0.08519 L -0.03056 0.09352 C -0.0309 0.09444 -0.03108 0.09537 -0.03125 0.0963 L -0.03264 0.10093 C -0.03299 0.10278 -0.03316 0.10463 -0.03333 0.10648 C -0.03438 0.11204 -0.03854 0.12755 -0.03889 0.12963 C -0.03958 0.13241 -0.04045 0.13495 -0.04097 0.13796 C -0.04219 0.14375 -0.0434 0.14954 -0.04444 0.15556 C -0.04549 0.15995 -0.04514 0.15949 -0.04653 0.16482 C -0.04757 0.16782 -0.04809 0.17107 -0.04931 0.17407 C -0.05035 0.17616 -0.05139 0.17824 -0.05208 0.18056 C -0.05399 0.18542 -0.05503 0.18958 -0.05694 0.19444 C -0.05972 0.20069 -0.06389 0.20972 -0.06736 0.21667 C -0.06858 0.21875 -0.06944 0.2213 -0.07083 0.22315 C -0.07465 0.22732 -0.07778 0.23241 -0.08194 0.23611 C -0.08385 0.2375 -0.08576 0.23912 -0.0875 0.24074 C -0.08924 0.24213 -0.0908 0.24398 -0.09236 0.24537 C -0.0967 0.24861 -0.10243 0.25185 -0.10694 0.25463 C -0.11059 0.25926 -0.10764 0.25602 -0.11319 0.25926 C -0.11424 0.25972 -0.1151 0.26042 -0.11597 0.26111 C -0.11701 0.26134 -0.11788 0.26157 -0.11875 0.26204 C -0.12049 0.2625 -0.12205 0.26343 -0.12361 0.26389 C -0.12865 0.26528 -0.13264 0.26574 -0.1375 0.26667 C -0.14149 0.26505 -0.14566 0.26412 -0.14931 0.26204 C -0.15156 0.26065 -0.15313 0.25833 -0.15486 0.25648 C -0.16441 0.24583 -0.15781 0.25185 -0.16736 0.24259 C -0.17639 0.2338 -0.18108 0.23102 -0.18819 0.22037 C -0.19201 0.21482 -0.19549 0.2088 -0.19861 0.20278 C -0.20347 0.19375 -0.20955 0.1831 -0.21319 0.17315 C -0.21788 0.16065 -0.22361 0.14861 -0.22639 0.13519 C -0.22951 0.12083 -0.23142 0.11227 -0.23333 0.09722 C -0.23542 0.08125 -0.23559 0.07477 -0.23611 0.06019 C -0.23733 0.00926 -0.23507 -0.00602 -0.23958 -0.04167 C -0.2401 -0.04491 -0.24045 -0.04792 -0.24097 -0.05093 C -0.24201 -0.05579 -0.2434 -0.06065 -0.24514 -0.06481 C -0.24583 -0.0662 -0.2467 -0.06736 -0.24722 -0.06852 C -0.24792 -0.06991 -0.24809 -0.0713 -0.24861 -0.07222 C -0.2526 -0.07917 -0.25191 -0.07454 -0.25486 -0.08241 L -0.25625 -0.08611 L -0.26528 -0.10463 L -0.26667 -0.10463 E">
                                      <p:cBhvr>
                                        <p:cTn id="40" dur="2000" fill="hold"/>
                                        <p:tgtEl>
                                          <p:spTgt spid="788"/>
                                        </p:tgtEl>
                                      </p:cBhvr>
                                    </p:animMotion>
                                  </p:childTnLst>
                                </p:cTn>
                              </p:par>
                              <p:par>
                                <p:cTn id="41" nodeType="withEffect" fill="hold" presetClass="path">
                                  <p:stCondLst>
                                    <p:cond delay="0"/>
                                  </p:stCondLst>
                                  <p:childTnLst>
                                    <p:animMotion origin="layout" path="M 0.0408 0.0375 C 0.03559 0.05834 0.0375 0.05 0.03333 0.07176 C 0.03247 0.07523 0.0316 0.07894 0.03108 0.08287 C 0.0309 0.08519 0.03073 0.08773 0.03056 0.09028 C 0.03021 0.09329 0.03003 0.0963 0.02986 0.09954 C 0.02934 0.10255 0.02882 0.10556 0.0283 0.1088 C 0.02726 0.13033 0.02865 0.11297 0.02552 0.13472 C 0.02413 0.14468 0.02465 0.14792 0.02205 0.15787 C 0.01997 0.16621 0.01736 0.17431 0.0151 0.18287 C 0.01424 0.18658 0.01354 0.19028 0.01233 0.19398 C 0.00972 0.20278 0.00243 0.22107 -1.11022E-016 0.22639 C -0.00174 0.22963 -0.00312 0.23334 -0.00503 0.23658 C -0.00851 0.24259 -0.02014 0.26204 -0.02639 0.26898 C -0.03264 0.27547 -0.03941 0.28125 -0.04583 0.2875 C -0.04913 0.29028 -0.05226 0.29352 -0.05556 0.29584 C -0.05747 0.29699 -0.05937 0.29815 -0.06111 0.29954 C -0.06649 0.30347 -0.06771 0.30556 -0.07361 0.3088 C -0.07865 0.31111 -0.08385 0.31297 -0.08889 0.31528 C -0.09427 0.31736 -0.09948 0.32014 -0.10486 0.32176 C -0.11233 0.32361 -0.12622 0.32778 -0.13333 0.32917 C -0.15312 0.33241 -0.15729 0.33148 -0.17726 0.3338 C -0.21615 0.33797 -0.17899 0.33542 -0.21528 0.3375 C -0.23472 0.33588 -0.23993 0.33704 -0.25764 0.33009 C -0.26163 0.32847 -0.26528 0.32593 -0.26875 0.32361 C -0.27847 0.3169 -0.28889 0.31204 -0.29722 0.30324 C -0.31354 0.28588 -0.31545 0.28611 -0.32639 0.26898 C -0.33108 0.26181 -0.33767 0.24954 -0.34028 0.24121 C -0.34306 0.23264 -0.34479 0.22384 -0.34653 0.21528 C -0.34844 0.20648 -0.35017 0.19792 -0.35139 0.18935 C -0.35278 0.18125 -0.3533 0.17315 -0.35417 0.16528 C -0.35538 0.15672 -0.3566 0.14861 -0.35764 0.14028 C -0.35885 0.12222 -0.35937 0.11111 -0.36181 0.09306 C -0.36302 0.08519 -0.36476 0.07755 -0.36597 0.06991 C -0.36823 0.05718 -0.36979 0.04445 -0.37222 0.03195 C -0.37326 0.02732 -0.37431 0.02269 -0.375 0.01806 C -0.38316 -0.03009 -0.37205 0.03033 -0.37917 -0.00787 C -0.37951 -0.01065 -0.37969 -0.01366 -0.37986 -0.0162 C -0.38021 -0.01828 -0.38056 -0.01991 -0.38056 -0.02176 C -0.3809 -0.02523 -0.3809 -0.0287 -0.38125 -0.03194 C -0.3816 -0.03426 -0.38229 -0.03634 -0.38264 -0.03842 C -0.38299 -0.03981 -0.38333 -0.04213 -0.38333 -0.04213 L -0.38958 -0.05416 E">
                                      <p:cBhvr>
                                        <p:cTn id="42" dur="2000" fill="hold"/>
                                        <p:tgtEl>
                                          <p:spTgt spid="789"/>
                                        </p:tgtEl>
                                      </p:cBhvr>
                                    </p:animMotion>
                                  </p:childTnLst>
                                </p:cTn>
                              </p:par>
                            </p:childTnLst>
                          </p:cTn>
                        </p:par>
                      </p:childTnLst>
                    </p:cTn>
                  </p:par>
                  <p:par>
                    <p:cTn id="43" fill="hold">
                      <p:stCondLst>
                        <p:cond delay="indefinite"/>
                      </p:stCondLst>
                      <p:childTnLst>
                        <p:par>
                          <p:cTn id="44" fill="hold">
                            <p:stCondLst>
                              <p:cond delay="0"/>
                            </p:stCondLst>
                            <p:childTnLst>
                              <p:par>
                                <p:cTn id="45" nodeType="clickEffect" fill="hold" presetClass="path" presetID="42">
                                  <p:stCondLst>
                                    <p:cond delay="0"/>
                                  </p:stCondLst>
                                  <p:childTnLst>
                                    <p:animMotion origin="layout" path="M 5.55556E-007 4.81481E-006 L 0.00417 0.17546 E">
                                      <p:cBhvr>
                                        <p:cTn id="46" dur="2000" fill="hold"/>
                                        <p:tgtEl>
                                          <p:spTgt spid="769"/>
                                        </p:tgtEl>
                                      </p:cBhvr>
                                    </p:animMotion>
                                  </p:childTnLst>
                                </p:cTn>
                              </p:par>
                              <p:par>
                                <p:cTn id="47" nodeType="withEffect" fill="hold" presetClass="path" presetID="42">
                                  <p:stCondLst>
                                    <p:cond delay="0"/>
                                  </p:stCondLst>
                                  <p:childTnLst>
                                    <p:animMotion origin="layout" path="M -1.38889E-006 3.7037E-006 L -0.00035 0.16527 E">
                                      <p:cBhvr>
                                        <p:cTn id="48" dur="2000" fill="hold"/>
                                        <p:tgtEl>
                                          <p:spTgt spid="770"/>
                                        </p:tgtEl>
                                      </p:cBhvr>
                                    </p:animMotion>
                                  </p:childTnLst>
                                </p:cTn>
                              </p:par>
                              <p:par>
                                <p:cTn id="49" nodeType="withEffect" fill="hold" presetClass="path" presetID="42">
                                  <p:stCondLst>
                                    <p:cond delay="0"/>
                                  </p:stCondLst>
                                  <p:childTnLst>
                                    <p:animMotion origin="layout" path="M 4.72222E-006 5.55112E-017 L 0.00138 0.16991 E">
                                      <p:cBhvr>
                                        <p:cTn id="50" dur="2000" fill="hold"/>
                                        <p:tgtEl>
                                          <p:spTgt spid="779"/>
                                        </p:tgtEl>
                                      </p:cBhvr>
                                    </p:animMotion>
                                  </p:childTnLst>
                                </p:cTn>
                              </p:par>
                            </p:childTnLst>
                          </p:cTn>
                        </p:par>
                        <p:par>
                          <p:cTn id="51" fill="hold">
                            <p:stCondLst>
                              <p:cond delay="2000"/>
                            </p:stCondLst>
                            <p:childTnLst>
                              <p:par>
                                <p:cTn id="52" nodeType="afterEffect" fill="hold" presetClass="entr" presetID="10">
                                  <p:stCondLst>
                                    <p:cond delay="0"/>
                                  </p:stCondLst>
                                  <p:childTnLst>
                                    <p:set>
                                      <p:cBhvr>
                                        <p:cTn id="53" dur="1" fill="hold">
                                          <p:stCondLst>
                                            <p:cond delay="0"/>
                                          </p:stCondLst>
                                        </p:cTn>
                                        <p:tgtEl>
                                          <p:spTgt spid="782"/>
                                        </p:tgtEl>
                                        <p:attrNameLst>
                                          <p:attrName>style.visibility</p:attrName>
                                        </p:attrNameLst>
                                      </p:cBhvr>
                                      <p:to>
                                        <p:strVal val="visible"/>
                                      </p:to>
                                    </p:set>
                                    <p:animEffect filter="fade" transition="in">
                                      <p:cBhvr additive="repl">
                                        <p:cTn id="54" dur="2000"/>
                                        <p:tgtEl>
                                          <p:spTgt spid="782"/>
                                        </p:tgtEl>
                                      </p:cBhvr>
                                    </p:animEffect>
                                  </p:childTnLst>
                                </p:cTn>
                              </p:par>
                              <p:par>
                                <p:cTn id="55" nodeType="withEffect" fill="hold" presetClass="entr" presetID="10">
                                  <p:stCondLst>
                                    <p:cond delay="0"/>
                                  </p:stCondLst>
                                  <p:childTnLst>
                                    <p:set>
                                      <p:cBhvr>
                                        <p:cTn id="56" dur="1" fill="hold">
                                          <p:stCondLst>
                                            <p:cond delay="0"/>
                                          </p:stCondLst>
                                        </p:cTn>
                                        <p:tgtEl>
                                          <p:spTgt spid="783"/>
                                        </p:tgtEl>
                                        <p:attrNameLst>
                                          <p:attrName>style.visibility</p:attrName>
                                        </p:attrNameLst>
                                      </p:cBhvr>
                                      <p:to>
                                        <p:strVal val="visible"/>
                                      </p:to>
                                    </p:set>
                                    <p:animEffect filter="fade" transition="in">
                                      <p:cBhvr additive="repl">
                                        <p:cTn id="57" dur="2000"/>
                                        <p:tgtEl>
                                          <p:spTgt spid="783"/>
                                        </p:tgtEl>
                                      </p:cBhvr>
                                    </p:animEffect>
                                  </p:childTnLst>
                                </p:cTn>
                              </p:par>
                              <p:par>
                                <p:cTn id="58" nodeType="withEffect" fill="hold" presetClass="entr" presetID="10">
                                  <p:stCondLst>
                                    <p:cond delay="0"/>
                                  </p:stCondLst>
                                  <p:childTnLst>
                                    <p:set>
                                      <p:cBhvr>
                                        <p:cTn id="59" dur="1" fill="hold">
                                          <p:stCondLst>
                                            <p:cond delay="0"/>
                                          </p:stCondLst>
                                        </p:cTn>
                                        <p:tgtEl>
                                          <p:spTgt spid="784"/>
                                        </p:tgtEl>
                                        <p:attrNameLst>
                                          <p:attrName>style.visibility</p:attrName>
                                        </p:attrNameLst>
                                      </p:cBhvr>
                                      <p:to>
                                        <p:strVal val="visible"/>
                                      </p:to>
                                    </p:set>
                                    <p:animEffect filter="fade" transition="in">
                                      <p:cBhvr additive="repl">
                                        <p:cTn id="60" dur="500"/>
                                        <p:tgtEl>
                                          <p:spTgt spid="784"/>
                                        </p:tgtEl>
                                      </p:cBhvr>
                                    </p:animEffect>
                                  </p:childTnLst>
                                </p:cTn>
                              </p:par>
                              <p:par>
                                <p:cTn id="61" nodeType="withEffect" fill="hold" presetClass="entr" presetID="1">
                                  <p:stCondLst>
                                    <p:cond delay="0"/>
                                  </p:stCondLst>
                                  <p:childTnLst>
                                    <p:set>
                                      <p:cBhvr>
                                        <p:cTn id="62" dur="1" fill="hold">
                                          <p:stCondLst>
                                            <p:cond delay="0"/>
                                          </p:stCondLst>
                                        </p:cTn>
                                        <p:tgtEl>
                                          <p:spTgt spid="794"/>
                                        </p:tgtEl>
                                        <p:attrNameLst>
                                          <p:attrName>style.visibility</p:attrName>
                                        </p:attrNameLst>
                                      </p:cBhvr>
                                      <p:to>
                                        <p:strVal val="visible"/>
                                      </p:to>
                                    </p:set>
                                  </p:childTnLst>
                                </p:cTn>
                              </p:par>
                              <p:par>
                                <p:cTn id="63" nodeType="withEffect" fill="hold" presetClass="entr" presetID="1">
                                  <p:stCondLst>
                                    <p:cond delay="0"/>
                                  </p:stCondLst>
                                  <p:childTnLst>
                                    <p:set>
                                      <p:cBhvr>
                                        <p:cTn id="64" dur="1" fill="hold">
                                          <p:stCondLst>
                                            <p:cond delay="0"/>
                                          </p:stCondLst>
                                        </p:cTn>
                                        <p:tgtEl>
                                          <p:spTgt spid="795"/>
                                        </p:tgtEl>
                                        <p:attrNameLst>
                                          <p:attrName>style.visibility</p:attrName>
                                        </p:attrNameLst>
                                      </p:cBhvr>
                                      <p:to>
                                        <p:strVal val="visible"/>
                                      </p:to>
                                    </p:set>
                                  </p:childTnLst>
                                </p:cTn>
                              </p:par>
                              <p:par>
                                <p:cTn id="65" nodeType="withEffect" fill="hold" presetClass="entr" presetID="1">
                                  <p:stCondLst>
                                    <p:cond delay="0"/>
                                  </p:stCondLst>
                                  <p:childTnLst>
                                    <p:set>
                                      <p:cBhvr>
                                        <p:cTn id="66" dur="1" fill="hold">
                                          <p:stCondLst>
                                            <p:cond delay="0"/>
                                          </p:stCondLst>
                                        </p:cTn>
                                        <p:tgtEl>
                                          <p:spTgt spid="793"/>
                                        </p:tgtEl>
                                        <p:attrNameLst>
                                          <p:attrName>style.visibility</p:attrName>
                                        </p:attrNameLst>
                                      </p:cBhvr>
                                      <p:to>
                                        <p:strVal val="visible"/>
                                      </p:to>
                                    </p:set>
                                  </p:childTnLst>
                                </p:cTn>
                              </p:par>
                              <p:par>
                                <p:cTn id="67" nodeType="withEffect" fill="hold" presetClass="entr" presetID="10">
                                  <p:stCondLst>
                                    <p:cond delay="0"/>
                                  </p:stCondLst>
                                  <p:childTnLst>
                                    <p:set>
                                      <p:cBhvr>
                                        <p:cTn id="68" dur="1" fill="hold">
                                          <p:stCondLst>
                                            <p:cond delay="0"/>
                                          </p:stCondLst>
                                        </p:cTn>
                                        <p:tgtEl>
                                          <p:spTgt spid="796"/>
                                        </p:tgtEl>
                                        <p:attrNameLst>
                                          <p:attrName>style.visibility</p:attrName>
                                        </p:attrNameLst>
                                      </p:cBhvr>
                                      <p:to>
                                        <p:strVal val="visible"/>
                                      </p:to>
                                    </p:set>
                                    <p:animEffect filter="fade" transition="in">
                                      <p:cBhvr additive="repl">
                                        <p:cTn id="69" dur="500"/>
                                        <p:tgtEl>
                                          <p:spTgt spid="796"/>
                                        </p:tgtEl>
                                      </p:cBhvr>
                                    </p:animEffect>
                                  </p:childTnLst>
                                </p:cTn>
                              </p:par>
                              <p:par>
                                <p:cTn id="70" nodeType="withEffect" fill="hold" presetClass="entr" presetID="10">
                                  <p:stCondLst>
                                    <p:cond delay="0"/>
                                  </p:stCondLst>
                                  <p:childTnLst>
                                    <p:set>
                                      <p:cBhvr>
                                        <p:cTn id="71" dur="1" fill="hold">
                                          <p:stCondLst>
                                            <p:cond delay="0"/>
                                          </p:stCondLst>
                                        </p:cTn>
                                        <p:tgtEl>
                                          <p:spTgt spid="797"/>
                                        </p:tgtEl>
                                        <p:attrNameLst>
                                          <p:attrName>style.visibility</p:attrName>
                                        </p:attrNameLst>
                                      </p:cBhvr>
                                      <p:to>
                                        <p:strVal val="visible"/>
                                      </p:to>
                                    </p:set>
                                    <p:animEffect filter="fade" transition="in">
                                      <p:cBhvr additive="repl">
                                        <p:cTn id="72" dur="500"/>
                                        <p:tgtEl>
                                          <p:spTgt spid="797"/>
                                        </p:tgtEl>
                                      </p:cBhvr>
                                    </p:animEffect>
                                  </p:childTnLst>
                                </p:cTn>
                              </p:par>
                              <p:par>
                                <p:cTn id="73" nodeType="withEffect" fill="hold" presetClass="entr" presetID="10">
                                  <p:stCondLst>
                                    <p:cond delay="0"/>
                                  </p:stCondLst>
                                  <p:childTnLst>
                                    <p:set>
                                      <p:cBhvr>
                                        <p:cTn id="74" dur="1" fill="hold">
                                          <p:stCondLst>
                                            <p:cond delay="0"/>
                                          </p:stCondLst>
                                        </p:cTn>
                                        <p:tgtEl>
                                          <p:spTgt spid="798"/>
                                        </p:tgtEl>
                                        <p:attrNameLst>
                                          <p:attrName>style.visibility</p:attrName>
                                        </p:attrNameLst>
                                      </p:cBhvr>
                                      <p:to>
                                        <p:strVal val="visible"/>
                                      </p:to>
                                    </p:set>
                                    <p:animEffect filter="fade" transition="in">
                                      <p:cBhvr additive="repl">
                                        <p:cTn id="75" dur="500"/>
                                        <p:tgtEl>
                                          <p:spTgt spid="798"/>
                                        </p:tgtEl>
                                      </p:cBhvr>
                                    </p:animEffect>
                                  </p:childTnLst>
                                </p:cTn>
                              </p:par>
                              <p:par>
                                <p:cTn id="76" nodeType="withEffect" fill="hold" presetClass="path" presetID="42">
                                  <p:stCondLst>
                                    <p:cond delay="0"/>
                                  </p:stCondLst>
                                  <p:childTnLst>
                                    <p:animMotion origin="layout" path="M 1.38889E-006 3.7037E-006 L 0.03524 -0.04699 E">
                                      <p:cBhvr>
                                        <p:cTn id="77" dur="2000" fill="hold"/>
                                        <p:tgtEl>
                                          <p:spTgt spid="796"/>
                                        </p:tgtEl>
                                      </p:cBhvr>
                                    </p:animMotion>
                                  </p:childTnLst>
                                </p:cTn>
                              </p:par>
                              <p:par>
                                <p:cTn id="78" nodeType="withEffect" fill="hold" presetClass="path" presetID="42">
                                  <p:stCondLst>
                                    <p:cond delay="0"/>
                                  </p:stCondLst>
                                  <p:childTnLst>
                                    <p:animMotion origin="layout" path="M -5.55556E-007 7.40741E-007 L 0.06111 -0.00347 E">
                                      <p:cBhvr>
                                        <p:cTn id="79" dur="2000" fill="hold"/>
                                        <p:tgtEl>
                                          <p:spTgt spid="797"/>
                                        </p:tgtEl>
                                      </p:cBhvr>
                                    </p:animMotion>
                                  </p:childTnLst>
                                </p:cTn>
                              </p:par>
                              <p:par>
                                <p:cTn id="80" nodeType="withEffect" fill="hold" presetClass="path" presetID="42">
                                  <p:stCondLst>
                                    <p:cond delay="0"/>
                                  </p:stCondLst>
                                  <p:childTnLst>
                                    <p:animMotion origin="layout" path="M -4.44444E-006 4.81481E-006 L 0.04514 0.0868 E">
                                      <p:cBhvr>
                                        <p:cTn id="81" dur="2000" fill="hold"/>
                                        <p:tgtEl>
                                          <p:spTgt spid="798"/>
                                        </p:tgtEl>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7750</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2023-01-10T11:33:04Z</dcterms:created>
  <dc:creator/>
  <dc:description/>
  <dc:language>en-US</dc:language>
  <cp:lastModifiedBy/>
  <dcterms:modified xsi:type="dcterms:W3CDTF">2025-06-18T14:01:17Z</dcterms:modified>
  <cp:revision>225</cp:revision>
  <dc:subject/>
  <dc:title>Impress</dc:title>
</cp:coreProperties>
</file>