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309" r:id="rId6"/>
    <p:sldId id="506" r:id="rId7"/>
    <p:sldId id="507" r:id="rId8"/>
    <p:sldId id="549" r:id="rId9"/>
    <p:sldId id="508" r:id="rId10"/>
    <p:sldId id="544" r:id="rId11"/>
    <p:sldId id="546" r:id="rId12"/>
    <p:sldId id="547" r:id="rId13"/>
    <p:sldId id="548" r:id="rId14"/>
    <p:sldId id="402" r:id="rId15"/>
    <p:sldId id="345" r:id="rId16"/>
    <p:sldId id="306" r:id="rId17"/>
    <p:sldId id="479" r:id="rId18"/>
    <p:sldId id="550" r:id="rId19"/>
    <p:sldId id="363" r:id="rId20"/>
    <p:sldId id="376" r:id="rId21"/>
    <p:sldId id="443" r:id="rId22"/>
    <p:sldId id="365" r:id="rId23"/>
    <p:sldId id="366" r:id="rId24"/>
    <p:sldId id="429" r:id="rId25"/>
    <p:sldId id="367" r:id="rId26"/>
    <p:sldId id="412" r:id="rId27"/>
    <p:sldId id="368" r:id="rId28"/>
    <p:sldId id="369" r:id="rId29"/>
    <p:sldId id="370" r:id="rId30"/>
    <p:sldId id="372" r:id="rId31"/>
    <p:sldId id="373" r:id="rId32"/>
    <p:sldId id="374" r:id="rId33"/>
    <p:sldId id="3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 et sommaire" id="{51390725-2E19-4DE7-9F48-F492F1E3D514}">
          <p14:sldIdLst>
            <p14:sldId id="309"/>
            <p14:sldId id="506"/>
            <p14:sldId id="507"/>
            <p14:sldId id="549"/>
            <p14:sldId id="508"/>
            <p14:sldId id="544"/>
            <p14:sldId id="546"/>
            <p14:sldId id="547"/>
            <p14:sldId id="548"/>
            <p14:sldId id="402"/>
            <p14:sldId id="345"/>
          </p14:sldIdLst>
        </p14:section>
        <p14:section name="Annexes" id="{7922073F-A508-4641-83D6-F10D9006A12A}">
          <p14:sldIdLst>
            <p14:sldId id="306"/>
            <p14:sldId id="479"/>
            <p14:sldId id="550"/>
            <p14:sldId id="363"/>
            <p14:sldId id="376"/>
            <p14:sldId id="443"/>
            <p14:sldId id="365"/>
            <p14:sldId id="366"/>
            <p14:sldId id="429"/>
            <p14:sldId id="367"/>
            <p14:sldId id="412"/>
            <p14:sldId id="368"/>
            <p14:sldId id="369"/>
            <p14:sldId id="370"/>
            <p14:sldId id="372"/>
            <p14:sldId id="373"/>
            <p14:sldId id="374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A3030"/>
    <a:srgbClr val="C44536"/>
    <a:srgbClr val="1F77B4"/>
    <a:srgbClr val="2609A3"/>
    <a:srgbClr val="2E0BC5"/>
    <a:srgbClr val="7A007A"/>
    <a:srgbClr val="00B0F0"/>
    <a:srgbClr val="3939FF"/>
    <a:srgbClr val="1FF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79397" autoAdjust="0"/>
  </p:normalViewPr>
  <p:slideViewPr>
    <p:cSldViewPr snapToGrid="0">
      <p:cViewPr varScale="1">
        <p:scale>
          <a:sx n="65" d="100"/>
          <a:sy n="65" d="100"/>
        </p:scale>
        <p:origin x="128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2025-06-18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2025-06-18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1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Discussion future possible avec des fabricants pour des </a:t>
            </a:r>
            <a:r>
              <a:rPr lang="fr-FR" dirty="0" err="1"/>
              <a:t>SiPM</a:t>
            </a:r>
            <a:r>
              <a:rPr lang="fr-FR" dirty="0"/>
              <a:t> spécifiques à la discrimination (souveraineté)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572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980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03/03/2023</a:t>
            </a:r>
          </a:p>
        </p:txBody>
      </p:sp>
    </p:spTree>
    <p:extLst>
      <p:ext uri="{BB962C8B-B14F-4D97-AF65-F5344CB8AC3E}">
        <p14:creationId xmlns:p14="http://schemas.microsoft.com/office/powerpoint/2010/main" val="60568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600" dirty="0"/>
              <a:t>Pour un aspect qualité du signal, meilleure solution : autant de voies de mesures que de pixels de façon indépendante. </a:t>
            </a:r>
          </a:p>
          <a:p>
            <a:pPr algn="l"/>
            <a:r>
              <a:rPr lang="fr-FR" sz="1600" dirty="0"/>
              <a:t>Permet de détecter de multiples interactions simultanées, corriger les non-uniformités de chaque pixel, SNR est maximisé, résolution spatiale et empilement entre pixels n’entrent plus en jeu. </a:t>
            </a:r>
          </a:p>
          <a:p>
            <a:pPr algn="l"/>
            <a:r>
              <a:rPr lang="fr-FR" sz="1600" dirty="0"/>
              <a:t>Solution donne les meilleures performances et disponible en COTS mais réalisable qu’avec de petites tailles de matrices : prix et complexité.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>
                <a:sym typeface="Wingdings" panose="05000000000000000000" pitchFamily="2" charset="2"/>
              </a:rPr>
              <a:t> M</a:t>
            </a:r>
            <a:r>
              <a:rPr lang="fr-FR" sz="1600" dirty="0"/>
              <a:t>ultiplexer les signaux.</a:t>
            </a:r>
            <a:endParaRPr lang="fr-FR" dirty="0"/>
          </a:p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/>
              <a:t>Anger : au départ destiné aux PMT mais le principe est le même,</a:t>
            </a:r>
            <a:r>
              <a:rPr lang="fr-FR" sz="1600" baseline="0" dirty="0"/>
              <a:t> utilisé pour la caméra gamma</a:t>
            </a: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03/03/2023</a:t>
            </a:r>
          </a:p>
        </p:txBody>
      </p:sp>
    </p:spTree>
    <p:extLst>
      <p:ext uri="{BB962C8B-B14F-4D97-AF65-F5344CB8AC3E}">
        <p14:creationId xmlns:p14="http://schemas.microsoft.com/office/powerpoint/2010/main" val="3955709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Premier réseau de l’article  : DPC</a:t>
            </a:r>
          </a:p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/>
          </a:p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Plus le réseau est étendu, plus les performances sont dégradées mais peu de sorties.</a:t>
            </a:r>
          </a:p>
          <a:p>
            <a:r>
              <a:rPr lang="fr-FR" dirty="0"/>
              <a:t>Ici branchées en série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03/03/2023</a:t>
            </a:r>
          </a:p>
        </p:txBody>
      </p:sp>
    </p:spTree>
    <p:extLst>
      <p:ext uri="{BB962C8B-B14F-4D97-AF65-F5344CB8AC3E}">
        <p14:creationId xmlns:p14="http://schemas.microsoft.com/office/powerpoint/2010/main" val="60560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03/03/2023</a:t>
            </a:r>
          </a:p>
        </p:txBody>
      </p:sp>
    </p:spTree>
    <p:extLst>
      <p:ext uri="{BB962C8B-B14F-4D97-AF65-F5344CB8AC3E}">
        <p14:creationId xmlns:p14="http://schemas.microsoft.com/office/powerpoint/2010/main" val="407508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Enfin une stratégie intermédiaire : division de charge </a:t>
            </a:r>
          </a:p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/>
              <a:t>Permet d’obtenir un meilleur ratio pic/vallée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03/03/2023</a:t>
            </a:r>
          </a:p>
        </p:txBody>
      </p:sp>
    </p:spTree>
    <p:extLst>
      <p:ext uri="{BB962C8B-B14F-4D97-AF65-F5344CB8AC3E}">
        <p14:creationId xmlns:p14="http://schemas.microsoft.com/office/powerpoint/2010/main" val="328471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dirty="0"/>
              <a:t>Contexte, enjeux et problématique de la détection de rayonnements</a:t>
            </a:r>
          </a:p>
          <a:p>
            <a:pPr algn="l"/>
            <a:endParaRPr lang="fr-FR" sz="1200" dirty="0"/>
          </a:p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Travaux du service qui ont permis de développer</a:t>
            </a:r>
            <a:r>
              <a:rPr lang="fr-FR" sz="1200" baseline="0" dirty="0"/>
              <a:t> </a:t>
            </a:r>
            <a:r>
              <a:rPr lang="fr-FR" sz="1200" dirty="0"/>
              <a:t>des détecteurs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/>
              <a:t>Faible lumière ;</a:t>
            </a:r>
            <a:r>
              <a:rPr lang="fr-FR" sz="1200" baseline="0" dirty="0"/>
              <a:t> moins bonne résolution,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aseline="0" dirty="0"/>
              <a:t>G</a:t>
            </a:r>
            <a:r>
              <a:rPr lang="fr-FR" sz="1200" dirty="0"/>
              <a:t>amme de rayonnements ; non toxiques pour fabrication et utilisation, peu chers, réponse rapide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dirty="0"/>
              <a:t>Contexte applicatif = </a:t>
            </a:r>
            <a:r>
              <a:rPr lang="fr-FR" sz="1200" dirty="0" err="1"/>
              <a:t>discri</a:t>
            </a:r>
            <a:r>
              <a:rPr lang="fr-FR" sz="1200" dirty="0"/>
              <a:t> neutron-gamma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69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1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FF00"/>
                </a:solidFill>
              </a:rPr>
              <a:t>Répéter transition : raisons de leur utilisation</a:t>
            </a:r>
          </a:p>
          <a:p>
            <a:r>
              <a:rPr lang="fr-FR" b="1" dirty="0">
                <a:solidFill>
                  <a:srgbClr val="00FF00"/>
                </a:solidFill>
              </a:rPr>
              <a:t>+ </a:t>
            </a:r>
            <a:r>
              <a:rPr lang="fr-FR" b="1" dirty="0" err="1">
                <a:solidFill>
                  <a:srgbClr val="00FF00"/>
                </a:solidFill>
              </a:rPr>
              <a:t>SiPM</a:t>
            </a:r>
            <a:r>
              <a:rPr lang="fr-FR" b="1" dirty="0">
                <a:solidFill>
                  <a:srgbClr val="00FF00"/>
                </a:solidFill>
              </a:rPr>
              <a:t> aux gains équivalents et possible de la littérature (pb de bruit, d’autre chose ?)</a:t>
            </a:r>
          </a:p>
          <a:p>
            <a:r>
              <a:rPr lang="fr-FR" b="1" dirty="0">
                <a:solidFill>
                  <a:srgbClr val="00FF00"/>
                </a:solidFill>
              </a:rPr>
              <a:t>Intérêts du travail de thèse (embarqué, ...)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75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cours de validation expérimentale, on cherche à le comparer à l’expérimental, ce qu’on a fait pour le PMT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1802-496D-45E0-93E5-12A88A37FC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3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Différentes archis de PMT, un sur-représenté dans la littérature pour la </a:t>
            </a:r>
            <a:r>
              <a:rPr lang="fr-FR" dirty="0" err="1"/>
              <a:t>discri</a:t>
            </a:r>
            <a:r>
              <a:rPr lang="fr-FR" dirty="0"/>
              <a:t> n/g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1802-496D-45E0-93E5-12A88A37FC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2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H11284-MOD et EJ-276</a:t>
            </a:r>
          </a:p>
          <a:p>
            <a:r>
              <a:rPr lang="fr-FR" dirty="0"/>
              <a:t>Trigger en tension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1802-496D-45E0-93E5-12A88A37FC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6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Travaux de Camille </a:t>
            </a:r>
            <a:r>
              <a:rPr lang="fr-FR" dirty="0" err="1"/>
              <a:t>Queruel</a:t>
            </a:r>
            <a:r>
              <a:rPr lang="fr-FR" dirty="0"/>
              <a:t>, encadrée et aujourd’hui continués par Aly </a:t>
            </a:r>
            <a:r>
              <a:rPr lang="fr-FR" dirty="0" err="1"/>
              <a:t>Elayeb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1802-496D-45E0-93E5-12A88A37FC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14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0115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n.portanguen@cea.fr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0.pn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image" Target="../media/image450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61551"/>
            <a:ext cx="9243435" cy="1323292"/>
          </a:xfrm>
        </p:spPr>
        <p:txBody>
          <a:bodyPr>
            <a:normAutofit/>
          </a:bodyPr>
          <a:lstStyle/>
          <a:p>
            <a:r>
              <a:rPr lang="en-US" b="1" noProof="0" dirty="0" err="1">
                <a:latin typeface="+mn-lt"/>
              </a:rPr>
              <a:t>SiPM</a:t>
            </a:r>
            <a:r>
              <a:rPr lang="en-US" b="1" noProof="0" dirty="0">
                <a:latin typeface="+mn-lt"/>
              </a:rPr>
              <a:t> and PMT models: challenges for a particle discrimination study</a:t>
            </a:r>
            <a:endParaRPr lang="fr-FR" b="1" noProof="0" dirty="0">
              <a:latin typeface="+mn-lt"/>
            </a:endParaRP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4262437"/>
            <a:ext cx="11074399" cy="2105706"/>
          </a:xfrm>
        </p:spPr>
        <p:txBody>
          <a:bodyPr>
            <a:noAutofit/>
          </a:bodyPr>
          <a:lstStyle/>
          <a:p>
            <a:r>
              <a:rPr lang="fr-FR" noProof="0" dirty="0"/>
              <a:t>GDR DI2I – 18</a:t>
            </a:r>
            <a:r>
              <a:rPr lang="fr-FR" dirty="0"/>
              <a:t> June</a:t>
            </a:r>
            <a:r>
              <a:rPr lang="fr-FR" noProof="0" dirty="0"/>
              <a:t> 2025, Lyon</a:t>
            </a:r>
          </a:p>
          <a:p>
            <a:r>
              <a:rPr lang="fr-FR" dirty="0">
                <a:effectLst/>
              </a:rPr>
              <a:t>Julien Portanguen</a:t>
            </a:r>
            <a:r>
              <a:rPr lang="fr-FR" baseline="30000" dirty="0">
                <a:effectLst/>
              </a:rPr>
              <a:t>1,2</a:t>
            </a:r>
            <a:r>
              <a:rPr lang="fr-FR" dirty="0">
                <a:effectLst/>
              </a:rPr>
              <a:t>, Gwenolé Corre</a:t>
            </a:r>
            <a:r>
              <a:rPr lang="fr-FR" baseline="30000" dirty="0">
                <a:effectLst/>
              </a:rPr>
              <a:t>1</a:t>
            </a:r>
            <a:r>
              <a:rPr lang="fr-FR" dirty="0">
                <a:effectLst/>
              </a:rPr>
              <a:t>, Yoann Moline</a:t>
            </a:r>
            <a:r>
              <a:rPr lang="fr-FR" baseline="30000" dirty="0">
                <a:effectLst/>
              </a:rPr>
              <a:t>1</a:t>
            </a:r>
            <a:r>
              <a:rPr lang="fr-FR" dirty="0">
                <a:effectLst/>
              </a:rPr>
              <a:t>, Guillaume H.V. Bertrand</a:t>
            </a:r>
            <a:r>
              <a:rPr lang="fr-FR" baseline="30000" dirty="0">
                <a:effectLst/>
              </a:rPr>
              <a:t>1</a:t>
            </a:r>
            <a:r>
              <a:rPr lang="fr-FR" dirty="0">
                <a:effectLst/>
              </a:rPr>
              <a:t>, Victor Buridon</a:t>
            </a:r>
            <a:r>
              <a:rPr lang="fr-FR" baseline="30000" dirty="0">
                <a:effectLst/>
              </a:rPr>
              <a:t>1</a:t>
            </a:r>
            <a:r>
              <a:rPr lang="fr-FR" dirty="0">
                <a:effectLst/>
              </a:rPr>
              <a:t>, Aly Elayeb</a:t>
            </a:r>
            <a:r>
              <a:rPr lang="fr-FR" baseline="30000" dirty="0">
                <a:effectLst/>
              </a:rPr>
              <a:t>1</a:t>
            </a:r>
            <a:r>
              <a:rPr lang="fr-FR" dirty="0">
                <a:effectLst/>
              </a:rPr>
              <a:t>, Camille Queruel</a:t>
            </a:r>
            <a:r>
              <a:rPr lang="fr-FR" baseline="30000" dirty="0">
                <a:effectLst/>
              </a:rPr>
              <a:t>1</a:t>
            </a:r>
            <a:r>
              <a:rPr lang="fr-FR" dirty="0">
                <a:effectLst/>
              </a:rPr>
              <a:t> and Vincent Métivier</a:t>
            </a:r>
            <a:r>
              <a:rPr lang="fr-FR" baseline="30000" dirty="0">
                <a:effectLst/>
              </a:rPr>
              <a:t>2</a:t>
            </a:r>
            <a:endParaRPr lang="fr-FR" dirty="0">
              <a:effectLst/>
            </a:endParaRPr>
          </a:p>
          <a:p>
            <a:pPr algn="r"/>
            <a:r>
              <a:rPr lang="fr-FR" baseline="30000" dirty="0">
                <a:effectLst/>
              </a:rPr>
              <a:t>1 </a:t>
            </a:r>
            <a:r>
              <a:rPr lang="fr-FR" dirty="0">
                <a:effectLst/>
              </a:rPr>
              <a:t>Université Paris-Saclay, CEA, List, Palaiseau, France</a:t>
            </a:r>
          </a:p>
          <a:p>
            <a:pPr algn="r"/>
            <a:r>
              <a:rPr lang="fr-FR" baseline="30000" dirty="0">
                <a:effectLst/>
              </a:rPr>
              <a:t>2 </a:t>
            </a:r>
            <a:r>
              <a:rPr lang="fr-FR" dirty="0">
                <a:effectLst/>
              </a:rPr>
              <a:t>IMT Atlantique, Nantes Université, CNRS/IN2P3, SUBATECH, Nantes, France</a:t>
            </a:r>
            <a:endParaRPr lang="fr-FR" noProof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43" y="1218291"/>
            <a:ext cx="2084795" cy="8323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548" y="1323155"/>
            <a:ext cx="2436495" cy="6249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836" y="901498"/>
            <a:ext cx="2204085" cy="14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783" y="1318979"/>
            <a:ext cx="6554260" cy="457904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altLang="fr-FR" dirty="0"/>
              <a:t>The simulation </a:t>
            </a:r>
            <a:r>
              <a:rPr lang="fr-FR" altLang="fr-FR" dirty="0" err="1"/>
              <a:t>models</a:t>
            </a:r>
            <a:r>
              <a:rPr lang="fr-FR" altLang="fr-FR" dirty="0"/>
              <a:t> are </a:t>
            </a:r>
            <a:r>
              <a:rPr lang="fr-FR" altLang="fr-FR" dirty="0" err="1"/>
              <a:t>operational</a:t>
            </a:r>
            <a:r>
              <a:rPr lang="fr-FR" altLang="fr-FR" dirty="0"/>
              <a:t>,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altLang="fr-FR" dirty="0"/>
              <a:t>But </a:t>
            </a:r>
            <a:r>
              <a:rPr lang="fr-FR" altLang="fr-FR" dirty="0" err="1"/>
              <a:t>they</a:t>
            </a:r>
            <a:r>
              <a:rPr lang="fr-FR" altLang="fr-FR" dirty="0"/>
              <a:t> </a:t>
            </a:r>
            <a:r>
              <a:rPr lang="fr-FR" altLang="fr-FR" dirty="0" err="1"/>
              <a:t>lack</a:t>
            </a:r>
            <a:r>
              <a:rPr lang="fr-FR" altLang="fr-FR" dirty="0"/>
              <a:t> </a:t>
            </a:r>
            <a:r>
              <a:rPr lang="fr-FR" altLang="fr-FR" dirty="0" err="1"/>
              <a:t>specificity</a:t>
            </a:r>
            <a:r>
              <a:rPr lang="fr-FR" altLang="fr-FR" dirty="0"/>
              <a:t> and </a:t>
            </a:r>
            <a:r>
              <a:rPr lang="fr-FR" altLang="fr-FR" dirty="0" err="1"/>
              <a:t>therefore</a:t>
            </a:r>
            <a:r>
              <a:rPr lang="fr-FR" altLang="fr-FR" dirty="0"/>
              <a:t> validation.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dirty="0"/>
              <a:t>PMT </a:t>
            </a:r>
            <a:r>
              <a:rPr lang="fr-FR" dirty="0" err="1"/>
              <a:t>modelling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 the </a:t>
            </a:r>
            <a:r>
              <a:rPr lang="fr-FR" dirty="0" err="1"/>
              <a:t>way</a:t>
            </a:r>
            <a:r>
              <a:rPr lang="fr-FR" dirty="0"/>
              <a:t>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/>
              <a:t>Simulated</a:t>
            </a:r>
            <a:r>
              <a:rPr lang="fr-FR" dirty="0"/>
              <a:t> PSD </a:t>
            </a:r>
            <a:r>
              <a:rPr lang="fr-FR" dirty="0" err="1"/>
              <a:t>calculations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on pulses,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dirty="0"/>
              <a:t>Need for lots of </a:t>
            </a:r>
            <a:r>
              <a:rPr lang="fr-FR" dirty="0" err="1"/>
              <a:t>scintillator</a:t>
            </a:r>
            <a:r>
              <a:rPr lang="fr-FR" dirty="0"/>
              <a:t> simulations to </a:t>
            </a:r>
            <a:r>
              <a:rPr lang="fr-FR" dirty="0" err="1"/>
              <a:t>get</a:t>
            </a:r>
            <a:r>
              <a:rPr lang="fr-FR" dirty="0"/>
              <a:t> a </a:t>
            </a:r>
            <a:r>
              <a:rPr lang="fr-FR" dirty="0" err="1"/>
              <a:t>simulated</a:t>
            </a:r>
            <a:r>
              <a:rPr lang="fr-FR" dirty="0"/>
              <a:t> </a:t>
            </a:r>
            <a:r>
              <a:rPr lang="fr-FR" dirty="0" err="1"/>
              <a:t>FoM</a:t>
            </a:r>
            <a:r>
              <a:rPr lang="fr-FR" dirty="0"/>
              <a:t>.</a:t>
            </a:r>
          </a:p>
          <a:p>
            <a:pPr marL="552450" lvl="1" indent="-285750">
              <a:buFont typeface="Wingdings" panose="05000000000000000000" pitchFamily="2" charset="2"/>
              <a:buChar char="à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State-of-the-art </a:t>
            </a:r>
            <a:r>
              <a:rPr lang="fr-FR" dirty="0" err="1"/>
              <a:t>scintillator</a:t>
            </a:r>
            <a:r>
              <a:rPr lang="fr-FR" dirty="0"/>
              <a:t> simulation (Camille </a:t>
            </a:r>
            <a:r>
              <a:rPr lang="fr-FR" dirty="0" err="1"/>
              <a:t>Queruel</a:t>
            </a:r>
            <a:r>
              <a:rPr lang="fr-FR" dirty="0"/>
              <a:t> and Aly </a:t>
            </a:r>
            <a:r>
              <a:rPr lang="fr-FR" dirty="0" err="1"/>
              <a:t>Elayeb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significance of the parameters is the main goal and will be assessed.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59310"/>
          </a:xfrm>
        </p:spPr>
        <p:txBody>
          <a:bodyPr/>
          <a:lstStyle/>
          <a:p>
            <a:r>
              <a:rPr lang="fr-FR" dirty="0"/>
              <a:t>Conclusion and prospects</a:t>
            </a:r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4F09E3-E729-481A-A430-2B763A4C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86" y="3866322"/>
            <a:ext cx="4601350" cy="23994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75BB54-FE0D-460B-BEA4-30335424E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2" t="13998" r="9790" b="44783"/>
          <a:stretch/>
        </p:blipFill>
        <p:spPr>
          <a:xfrm>
            <a:off x="6739565" y="1178321"/>
            <a:ext cx="4720598" cy="154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3449637"/>
            <a:ext cx="7294564" cy="2404408"/>
          </a:xfrm>
        </p:spPr>
        <p:txBody>
          <a:bodyPr>
            <a:normAutofit/>
          </a:bodyPr>
          <a:lstStyle/>
          <a:p>
            <a:r>
              <a:rPr lang="fr-FR" noProof="0" dirty="0" err="1"/>
              <a:t>Thanks</a:t>
            </a:r>
            <a:r>
              <a:rPr lang="fr-FR" noProof="0" dirty="0"/>
              <a:t> for </a:t>
            </a:r>
            <a:r>
              <a:rPr lang="fr-FR" noProof="0" dirty="0" err="1"/>
              <a:t>your</a:t>
            </a:r>
            <a:r>
              <a:rPr lang="fr-FR" noProof="0" dirty="0"/>
              <a:t> attention</a:t>
            </a:r>
            <a:br>
              <a:rPr lang="fr-FR" noProof="0" dirty="0"/>
            </a:br>
            <a:br>
              <a:rPr lang="fr-FR" noProof="0" dirty="0"/>
            </a:br>
            <a:r>
              <a:rPr lang="fr-FR" sz="2800" dirty="0" err="1"/>
              <a:t>Any</a:t>
            </a:r>
            <a:r>
              <a:rPr lang="fr-FR" sz="2800" dirty="0"/>
              <a:t> questions or </a:t>
            </a:r>
            <a:r>
              <a:rPr lang="fr-FR" sz="2800" dirty="0" err="1"/>
              <a:t>comments</a:t>
            </a:r>
            <a:r>
              <a:rPr lang="fr-FR" sz="2800" dirty="0"/>
              <a:t>?</a:t>
            </a:r>
            <a:br>
              <a:rPr lang="fr-FR" sz="2800" dirty="0"/>
            </a:br>
            <a:endParaRPr lang="fr-FR" sz="28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55C37E-091B-5B86-2B47-D66578150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sz="1800" b="1" noProof="0" dirty="0"/>
              <a:t>CEA SACLAY</a:t>
            </a:r>
          </a:p>
          <a:p>
            <a:r>
              <a:rPr lang="fr-FR" sz="1800" noProof="0" dirty="0"/>
              <a:t>91191 Gif-sur-Yvette Cedex</a:t>
            </a:r>
          </a:p>
          <a:p>
            <a:r>
              <a:rPr lang="fr-FR" sz="1800" noProof="0" dirty="0"/>
              <a:t>France</a:t>
            </a:r>
          </a:p>
          <a:p>
            <a:r>
              <a:rPr lang="fr-FR" sz="1800" noProof="0" dirty="0">
                <a:hlinkClick r:id="rId2"/>
              </a:rPr>
              <a:t>julien.portanguen@cea.fr</a:t>
            </a:r>
            <a:endParaRPr lang="fr-FR" sz="1800" noProof="0" dirty="0"/>
          </a:p>
          <a:p>
            <a:endParaRPr lang="fr-FR" sz="1800" noProof="0" dirty="0"/>
          </a:p>
          <a:p>
            <a:endParaRPr lang="fr-FR" sz="1800" noProof="0" dirty="0"/>
          </a:p>
          <a:p>
            <a:endParaRPr lang="fr-FR" sz="1800" noProof="0" dirty="0"/>
          </a:p>
          <a:p>
            <a:endParaRPr lang="fr-FR" sz="1800" noProof="0" dirty="0"/>
          </a:p>
          <a:p>
            <a:endParaRPr lang="fr-FR" sz="1800" noProof="0" dirty="0"/>
          </a:p>
        </p:txBody>
      </p:sp>
    </p:spTree>
    <p:extLst>
      <p:ext uri="{BB962C8B-B14F-4D97-AF65-F5344CB8AC3E}">
        <p14:creationId xmlns:p14="http://schemas.microsoft.com/office/powerpoint/2010/main" val="302146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F51053-8F34-404A-38B1-90962C93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9B41D07-472E-2D98-2827-1C7ED42617C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X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106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F98E62-373C-4C50-8B6C-3B6782C75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13" y="2414847"/>
            <a:ext cx="11377150" cy="24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fr-FR" dirty="0" err="1"/>
              <a:t>Advatech</a:t>
            </a:r>
            <a:r>
              <a:rPr lang="fr-FR" dirty="0"/>
              <a:t> </a:t>
            </a:r>
            <a:r>
              <a:rPr lang="fr-FR" dirty="0" err="1"/>
              <a:t>NaI</a:t>
            </a:r>
            <a:r>
              <a:rPr lang="fr-FR" dirty="0"/>
              <a:t>(Tl) : 55 </a:t>
            </a:r>
            <a:r>
              <a:rPr lang="fr-FR" dirty="0" err="1"/>
              <a:t>pe</a:t>
            </a:r>
            <a:r>
              <a:rPr lang="fr-FR" dirty="0"/>
              <a:t>/keV (</a:t>
            </a:r>
            <a:r>
              <a:rPr lang="fr-FR" dirty="0" err="1"/>
              <a:t>keVee</a:t>
            </a:r>
            <a:r>
              <a:rPr lang="fr-FR" dirty="0"/>
              <a:t> ?)</a:t>
            </a:r>
          </a:p>
          <a:p>
            <a:r>
              <a:rPr lang="fr-FR" dirty="0" err="1"/>
              <a:t>Luxium</a:t>
            </a:r>
            <a:r>
              <a:rPr lang="fr-FR" dirty="0"/>
              <a:t> </a:t>
            </a:r>
            <a:r>
              <a:rPr lang="fr-FR" dirty="0" err="1"/>
              <a:t>NaI</a:t>
            </a:r>
            <a:r>
              <a:rPr lang="fr-FR" dirty="0"/>
              <a:t>(Tl) : 38 </a:t>
            </a:r>
            <a:r>
              <a:rPr lang="fr-FR" dirty="0" err="1"/>
              <a:t>pe</a:t>
            </a:r>
            <a:r>
              <a:rPr lang="fr-FR" dirty="0"/>
              <a:t>/</a:t>
            </a:r>
            <a:r>
              <a:rPr lang="fr-FR" dirty="0" err="1"/>
              <a:t>KeVgamma</a:t>
            </a:r>
            <a:endParaRPr lang="fr-FR" dirty="0"/>
          </a:p>
          <a:p>
            <a:r>
              <a:rPr lang="fr-FR" dirty="0" err="1"/>
              <a:t>Bicron</a:t>
            </a:r>
            <a:r>
              <a:rPr lang="fr-FR" dirty="0"/>
              <a:t> </a:t>
            </a:r>
            <a:r>
              <a:rPr lang="fr-FR" dirty="0" err="1"/>
              <a:t>NaI</a:t>
            </a:r>
            <a:r>
              <a:rPr lang="fr-FR" dirty="0"/>
              <a:t>(Tl) : 38 </a:t>
            </a:r>
            <a:r>
              <a:rPr lang="fr-FR" dirty="0" err="1"/>
              <a:t>pe</a:t>
            </a:r>
            <a:r>
              <a:rPr lang="fr-FR" dirty="0"/>
              <a:t>/</a:t>
            </a:r>
            <a:r>
              <a:rPr lang="fr-FR" dirty="0" err="1"/>
              <a:t>KeVgamma</a:t>
            </a:r>
            <a:endParaRPr lang="fr-FR" dirty="0"/>
          </a:p>
          <a:p>
            <a:r>
              <a:rPr lang="fr-FR" dirty="0"/>
              <a:t>Berkeley </a:t>
            </a:r>
            <a:r>
              <a:rPr lang="fr-FR" dirty="0" err="1"/>
              <a:t>Nucleonics</a:t>
            </a:r>
            <a:r>
              <a:rPr lang="fr-FR" dirty="0"/>
              <a:t> </a:t>
            </a:r>
            <a:r>
              <a:rPr lang="fr-FR" dirty="0" err="1"/>
              <a:t>NaI</a:t>
            </a:r>
            <a:r>
              <a:rPr lang="fr-FR" dirty="0"/>
              <a:t>(Tl) : 38 </a:t>
            </a:r>
            <a:r>
              <a:rPr lang="fr-FR" dirty="0" err="1"/>
              <a:t>pe</a:t>
            </a:r>
            <a:r>
              <a:rPr lang="fr-FR" dirty="0"/>
              <a:t>/</a:t>
            </a:r>
            <a:r>
              <a:rPr lang="fr-FR" dirty="0" err="1"/>
              <a:t>KeVgamma</a:t>
            </a:r>
            <a:endParaRPr lang="fr-FR" dirty="0"/>
          </a:p>
          <a:p>
            <a:r>
              <a:rPr lang="fr-FR" dirty="0" err="1"/>
              <a:t>Eljen</a:t>
            </a:r>
            <a:r>
              <a:rPr lang="fr-FR" dirty="0"/>
              <a:t> </a:t>
            </a:r>
            <a:r>
              <a:rPr lang="fr-FR" dirty="0" err="1"/>
              <a:t>Technology</a:t>
            </a:r>
            <a:r>
              <a:rPr lang="fr-FR" dirty="0"/>
              <a:t> EJ-276D : 8600 </a:t>
            </a:r>
            <a:r>
              <a:rPr lang="fr-FR" dirty="0" err="1"/>
              <a:t>pe</a:t>
            </a:r>
            <a:r>
              <a:rPr lang="fr-FR" dirty="0"/>
              <a:t>/</a:t>
            </a:r>
            <a:r>
              <a:rPr lang="fr-FR" dirty="0" err="1"/>
              <a:t>MeVee</a:t>
            </a:r>
            <a:endParaRPr lang="fr-FR" dirty="0"/>
          </a:p>
          <a:p>
            <a:r>
              <a:rPr lang="fr-FR" dirty="0"/>
              <a:t>PDE </a:t>
            </a:r>
            <a:r>
              <a:rPr lang="fr-FR" dirty="0" err="1"/>
              <a:t>Onsemi</a:t>
            </a:r>
            <a:r>
              <a:rPr lang="fr-FR" dirty="0"/>
              <a:t> série J entre 38 et 50% (respectivement pour OV = 2,5 et 6 V)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Annexes : rendement lumineux </a:t>
            </a:r>
            <a:r>
              <a:rPr lang="fr-FR" dirty="0" err="1"/>
              <a:t>NaI</a:t>
            </a:r>
            <a:r>
              <a:rPr lang="fr-FR" dirty="0"/>
              <a:t>(Tl)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91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16367" y="2039203"/>
            <a:ext cx="11252498" cy="3268292"/>
          </a:xfrm>
        </p:spPr>
        <p:txBody>
          <a:bodyPr/>
          <a:lstStyle/>
          <a:p>
            <a:r>
              <a:rPr lang="fr-FR" sz="2400" noProof="0" dirty="0">
                <a:solidFill>
                  <a:schemeClr val="tx1"/>
                </a:solidFill>
              </a:rPr>
              <a:t>Trois modes d’acquisition classiques de l’instrumentation nucléaire :</a:t>
            </a:r>
          </a:p>
          <a:p>
            <a:pPr marL="0" indent="0">
              <a:buNone/>
            </a:pPr>
            <a:endParaRPr lang="fr-FR" sz="2400" noProof="0" dirty="0">
              <a:solidFill>
                <a:schemeClr val="tx1"/>
              </a:solidFill>
            </a:endParaRPr>
          </a:p>
          <a:p>
            <a:pPr marL="764713" lvl="1" indent="-285750">
              <a:buFont typeface="Arial" panose="020B0604020202020204" pitchFamily="34" charset="0"/>
              <a:buChar char="•"/>
            </a:pPr>
            <a:r>
              <a:rPr lang="fr-FR" sz="2200" b="1" noProof="0" dirty="0">
                <a:solidFill>
                  <a:schemeClr val="tx1"/>
                </a:solidFill>
              </a:rPr>
              <a:t>Pulse mode </a:t>
            </a:r>
            <a:r>
              <a:rPr lang="fr-FR" sz="2200" noProof="0" dirty="0">
                <a:solidFill>
                  <a:schemeClr val="tx1"/>
                </a:solidFill>
              </a:rPr>
              <a:t>: mesure l’énergie de chaque particule incidente (non adapté à un taux de comptage élevé)</a:t>
            </a:r>
          </a:p>
          <a:p>
            <a:pPr marL="764713" lvl="1" indent="-285750">
              <a:buFont typeface="Arial" panose="020B0604020202020204" pitchFamily="34" charset="0"/>
              <a:buChar char="•"/>
            </a:pPr>
            <a:endParaRPr lang="fr-FR" sz="2200" noProof="0" dirty="0">
              <a:solidFill>
                <a:schemeClr val="tx1"/>
              </a:solidFill>
            </a:endParaRPr>
          </a:p>
          <a:p>
            <a:pPr marL="764713" lvl="1" indent="-285750">
              <a:buFont typeface="Arial" panose="020B0604020202020204" pitchFamily="34" charset="0"/>
              <a:buChar char="•"/>
            </a:pPr>
            <a:r>
              <a:rPr lang="fr-FR" sz="2200" b="1" noProof="0" dirty="0" err="1">
                <a:solidFill>
                  <a:schemeClr val="tx1"/>
                </a:solidFill>
              </a:rPr>
              <a:t>Current</a:t>
            </a:r>
            <a:r>
              <a:rPr lang="fr-FR" sz="2200" b="1" noProof="0" dirty="0">
                <a:solidFill>
                  <a:schemeClr val="tx1"/>
                </a:solidFill>
              </a:rPr>
              <a:t> mode </a:t>
            </a:r>
            <a:r>
              <a:rPr lang="fr-FR" sz="2200" noProof="0" dirty="0">
                <a:solidFill>
                  <a:schemeClr val="tx1"/>
                </a:solidFill>
              </a:rPr>
              <a:t>: moyenne de la charge générée sur un temps donné</a:t>
            </a:r>
          </a:p>
          <a:p>
            <a:pPr marL="764713" lvl="1" indent="-285750">
              <a:buFont typeface="Arial" panose="020B0604020202020204" pitchFamily="34" charset="0"/>
              <a:buChar char="•"/>
            </a:pPr>
            <a:endParaRPr lang="fr-FR" sz="2200" noProof="0" dirty="0">
              <a:solidFill>
                <a:schemeClr val="tx1"/>
              </a:solidFill>
            </a:endParaRPr>
          </a:p>
          <a:p>
            <a:pPr marL="764713" lvl="1" indent="-285750">
              <a:buFont typeface="Arial" panose="020B0604020202020204" pitchFamily="34" charset="0"/>
              <a:buChar char="•"/>
            </a:pPr>
            <a:r>
              <a:rPr lang="fr-FR" sz="2200" b="1" noProof="0" dirty="0" err="1">
                <a:solidFill>
                  <a:schemeClr val="tx1"/>
                </a:solidFill>
              </a:rPr>
              <a:t>Mean</a:t>
            </a:r>
            <a:r>
              <a:rPr lang="fr-FR" sz="2200" b="1" noProof="0" dirty="0">
                <a:solidFill>
                  <a:schemeClr val="tx1"/>
                </a:solidFill>
              </a:rPr>
              <a:t> Square Voltage mode (MSV) </a:t>
            </a:r>
            <a:r>
              <a:rPr lang="fr-FR" sz="2200" noProof="0" dirty="0">
                <a:solidFill>
                  <a:schemeClr val="tx1"/>
                </a:solidFill>
              </a:rPr>
              <a:t>: lissage pour n’observer que les grandes fluctuations</a:t>
            </a:r>
          </a:p>
          <a:p>
            <a:endParaRPr lang="fr-FR" sz="240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fr-FR" noProof="0" dirty="0"/>
              <a:t>Annexes : modes d’acquisition</a:t>
            </a:r>
          </a:p>
        </p:txBody>
      </p:sp>
    </p:spTree>
    <p:extLst>
      <p:ext uri="{BB962C8B-B14F-4D97-AF65-F5344CB8AC3E}">
        <p14:creationId xmlns:p14="http://schemas.microsoft.com/office/powerpoint/2010/main" val="4245568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tube photomultiplicateur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5" y="1681843"/>
            <a:ext cx="11864056" cy="40821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6919" y="6313952"/>
            <a:ext cx="108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M. MICHEL - LCIM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7967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Modèle PMT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4" y="1488775"/>
            <a:ext cx="4800000" cy="36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712" y="115613"/>
            <a:ext cx="4142831" cy="32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712" y="3468775"/>
            <a:ext cx="420053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4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883" t="4031" r="3344" b="1689"/>
          <a:stretch/>
        </p:blipFill>
        <p:spPr>
          <a:xfrm>
            <a:off x="8647444" y="808766"/>
            <a:ext cx="3259164" cy="261691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latin typeface="Arial" charset="0"/>
                <a:ea typeface="Arial" charset="0"/>
                <a:cs typeface="Arial" charset="0"/>
              </a:rPr>
              <a:pPr algn="ctr"/>
              <a:t>18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322" t="1894" r="800"/>
          <a:stretch/>
        </p:blipFill>
        <p:spPr>
          <a:xfrm>
            <a:off x="6959096" y="3209119"/>
            <a:ext cx="3824984" cy="28490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816" y="1363580"/>
            <a:ext cx="67464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Les SPAD ou </a:t>
            </a:r>
            <a:r>
              <a:rPr lang="fr-FR" sz="2200" b="1" i="1" dirty="0"/>
              <a:t>Single-Photon Avalanche Diode</a:t>
            </a:r>
            <a:r>
              <a:rPr lang="fr-FR" sz="2200" b="1" dirty="0"/>
              <a:t> :</a:t>
            </a:r>
          </a:p>
          <a:p>
            <a:endParaRPr lang="fr-FR" sz="2000" b="1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/>
              <a:t>Photodiode </a:t>
            </a:r>
            <a:r>
              <a:rPr lang="fr-FR" sz="2000" b="1" dirty="0"/>
              <a:t>polarisée en sens inverse </a:t>
            </a:r>
            <a:r>
              <a:rPr lang="fr-FR" sz="2000" dirty="0"/>
              <a:t>(en mode Geiger à environ 30 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/>
              <a:t>Photodiode pour un SiPM : </a:t>
            </a:r>
          </a:p>
          <a:p>
            <a:pPr marL="924367" lvl="1" indent="-285750">
              <a:buFont typeface="Courier New" panose="02070309020205020404" pitchFamily="49" charset="0"/>
              <a:buChar char="o"/>
            </a:pPr>
            <a:r>
              <a:rPr lang="fr-FR" sz="2000" b="1" dirty="0"/>
              <a:t>générateur de charge </a:t>
            </a:r>
            <a:r>
              <a:rPr lang="fr-FR" sz="2000" dirty="0"/>
              <a:t>(source de courant),</a:t>
            </a:r>
          </a:p>
          <a:p>
            <a:pPr marL="924367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au </a:t>
            </a:r>
            <a:r>
              <a:rPr lang="fr-FR" sz="2000" b="1" dirty="0"/>
              <a:t>comportement binaire</a:t>
            </a:r>
            <a:r>
              <a:rPr lang="fr-FR" sz="2000" dirty="0"/>
              <a:t>, le déclenchement d’une avalanche empêche la diode de détecter une nouvelle arrivée</a:t>
            </a:r>
          </a:p>
          <a:p>
            <a:pPr marL="924367" lvl="1" indent="-285750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 </a:t>
            </a:r>
            <a:r>
              <a:rPr lang="fr-FR" sz="2000" b="1" dirty="0"/>
              <a:t>20 à 100 µm </a:t>
            </a:r>
            <a:r>
              <a:rPr lang="fr-FR" sz="2000" dirty="0"/>
              <a:t>(mises en parallèle pour former un pixel de SiPM).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6919" y="6100417"/>
            <a:ext cx="1080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THEVENIN, Mathieu et MOLINE, Yoann. Analog and Digital Signal Processing for Nuclear Instrumentation. In : Plastic Scintillators. Springer, Cham, 2021. p. 309-383.</a:t>
            </a:r>
            <a:endParaRPr lang="fr-FR" sz="1100" i="1" dirty="0"/>
          </a:p>
        </p:txBody>
      </p:sp>
      <p:sp>
        <p:nvSpPr>
          <p:cNvPr id="9" name="Titre 7"/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Annexes : SPAD en détails</a:t>
            </a:r>
          </a:p>
        </p:txBody>
      </p:sp>
    </p:spTree>
    <p:extLst>
      <p:ext uri="{BB962C8B-B14F-4D97-AF65-F5344CB8AC3E}">
        <p14:creationId xmlns:p14="http://schemas.microsoft.com/office/powerpoint/2010/main" val="31909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19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31838" y="1573262"/>
            <a:ext cx="10515600" cy="391462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noProof="0" dirty="0"/>
              <a:t>Une photodiode : de 20 à 100 µm, sensible à un photon </a:t>
            </a:r>
            <a:r>
              <a:rPr lang="fr-FR" noProof="0" dirty="0">
                <a:sym typeface="Wingdings" panose="05000000000000000000" pitchFamily="2" charset="2"/>
              </a:rPr>
              <a:t> </a:t>
            </a:r>
            <a:r>
              <a:rPr lang="fr-FR" i="1" noProof="0" dirty="0">
                <a:sym typeface="Wingdings" panose="05000000000000000000" pitchFamily="2" charset="2"/>
              </a:rPr>
              <a:t>Single-Photon Avalanche Diode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noProof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noProof="0" dirty="0">
                <a:sym typeface="Wingdings" panose="05000000000000000000" pitchFamily="2" charset="2"/>
              </a:rPr>
              <a:t>Chaque photodiode est polarisée en inverse (autour de 30 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noProof="0" dirty="0">
                <a:sym typeface="Wingdings" panose="05000000000000000000" pitchFamily="2" charset="2"/>
              </a:rPr>
              <a:t>Un photon vient créer une paire électron/trou, qui ne va pas se recombiner en raison de la tension appliquée mais entraîner une succession d’avalanches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noProof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noProof="0" dirty="0"/>
              <a:t>Tension de polarisation </a:t>
            </a:r>
            <a:r>
              <a:rPr lang="fr-FR" noProof="0" dirty="0" err="1"/>
              <a:t>V</a:t>
            </a:r>
            <a:r>
              <a:rPr lang="fr-FR" baseline="-25000" noProof="0" dirty="0" err="1"/>
              <a:t>bias</a:t>
            </a:r>
            <a:r>
              <a:rPr lang="fr-FR" noProof="0" dirty="0"/>
              <a:t> = </a:t>
            </a:r>
            <a:r>
              <a:rPr lang="fr-FR" noProof="0" dirty="0" err="1"/>
              <a:t>V</a:t>
            </a:r>
            <a:r>
              <a:rPr lang="fr-FR" baseline="-25000" noProof="0" dirty="0" err="1"/>
              <a:t>br</a:t>
            </a:r>
            <a:r>
              <a:rPr lang="fr-FR" noProof="0" dirty="0"/>
              <a:t> + ΔV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noProof="0" dirty="0"/>
              <a:t>Soit la somme de la tension d’avalanche (breakdown) et d’une surtension supplémentaire, surtension qui va contrôler le gain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noProof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noProof="0" dirty="0"/>
              <a:t>Plusieurs phénomènes diminuent le rendement (efficacité de détection photonique ou PDE) : </a:t>
            </a:r>
          </a:p>
          <a:p>
            <a:pPr marL="609600" lvl="1" indent="-342900">
              <a:buFont typeface="+mj-lt"/>
              <a:buAutoNum type="arabicPeriod"/>
            </a:pPr>
            <a:r>
              <a:rPr lang="fr-FR" noProof="0" dirty="0"/>
              <a:t>le rendement quantique </a:t>
            </a:r>
          </a:p>
          <a:p>
            <a:pPr marL="609600" lvl="1" indent="-342900">
              <a:buFont typeface="+mj-lt"/>
              <a:buAutoNum type="arabicPeriod"/>
            </a:pPr>
            <a:r>
              <a:rPr lang="fr-FR" noProof="0" dirty="0"/>
              <a:t>la probabilité d’avalanche </a:t>
            </a:r>
          </a:p>
          <a:p>
            <a:pPr marL="609600" lvl="1" indent="-342900">
              <a:buFont typeface="+mj-lt"/>
              <a:buAutoNum type="arabicPeriod"/>
            </a:pPr>
            <a:r>
              <a:rPr lang="fr-FR" noProof="0" dirty="0"/>
              <a:t>le facteur de remplissage</a:t>
            </a:r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fr-FR" noProof="0" dirty="0"/>
              <a:t>Annexes : SPAD en détails</a:t>
            </a:r>
          </a:p>
        </p:txBody>
      </p:sp>
    </p:spTree>
    <p:extLst>
      <p:ext uri="{BB962C8B-B14F-4D97-AF65-F5344CB8AC3E}">
        <p14:creationId xmlns:p14="http://schemas.microsoft.com/office/powerpoint/2010/main" val="190849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26" y="922857"/>
            <a:ext cx="2546887" cy="1657460"/>
          </a:xfrm>
        </p:spPr>
        <p:txBody>
          <a:bodyPr numCol="1">
            <a:noAutofit/>
          </a:bodyPr>
          <a:lstStyle/>
          <a:p>
            <a:pPr lvl="1"/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Space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imaging</a:t>
            </a:r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lvl="1"/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Medical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imaging</a:t>
            </a:r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lvl="1"/>
            <a:r>
              <a:rPr lang="fr-FR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Border control</a:t>
            </a:r>
          </a:p>
          <a:p>
            <a:pPr lvl="1"/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Radiological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threats</a:t>
            </a:r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lvl="1"/>
            <a:r>
              <a:rPr lang="fr-FR" sz="1600" dirty="0" err="1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Decommissioning</a:t>
            </a:r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fr-FR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914A5D3-9F44-3D3C-E4A4-7A101907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D02F9C-AD45-8F1F-AD3A-67DB94C5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r>
              <a:rPr lang="fr-FR" dirty="0"/>
              <a:t>: </a:t>
            </a:r>
            <a:r>
              <a:rPr lang="fr-FR" dirty="0" err="1"/>
              <a:t>nuclear</a:t>
            </a:r>
            <a:r>
              <a:rPr lang="fr-FR" dirty="0"/>
              <a:t> instrumentation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374909" y="1355514"/>
            <a:ext cx="2599764" cy="1338444"/>
            <a:chOff x="8845433" y="2989770"/>
            <a:chExt cx="3149014" cy="165712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33" y="2989770"/>
              <a:ext cx="3069992" cy="1590722"/>
            </a:xfrm>
            <a:prstGeom prst="round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1096278" y="4267455"/>
              <a:ext cx="898169" cy="37943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chemeClr val="bg1"/>
                  </a:solidFill>
                </a:rPr>
                <a:t>jpu.edu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4" y="2998775"/>
            <a:ext cx="2817261" cy="9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" y="4510575"/>
            <a:ext cx="2046622" cy="1361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49" y="4227260"/>
            <a:ext cx="2571086" cy="168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ZoneTexte 17"/>
          <p:cNvSpPr txBox="1"/>
          <p:nvPr/>
        </p:nvSpPr>
        <p:spPr>
          <a:xfrm>
            <a:off x="744426" y="6136815"/>
            <a:ext cx="7712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1" dirty="0"/>
              <a:t>Figures: G. AMOYAL, J. GAMEIRO, Y. MOLINE, J-P. POLI, V. SCHOEPFF ; CEA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09359" y="2865886"/>
            <a:ext cx="1858824" cy="1442552"/>
            <a:chOff x="905773" y="4008999"/>
            <a:chExt cx="2171416" cy="1655808"/>
          </a:xfrm>
        </p:grpSpPr>
        <p:pic>
          <p:nvPicPr>
            <p:cNvPr id="1026" name="Picture 2" descr="INTEGRAL découvre le ciel gamma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73" y="4008999"/>
              <a:ext cx="2085606" cy="1562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261019" y="5276204"/>
              <a:ext cx="816170" cy="38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IRFU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392591" y="2763971"/>
            <a:ext cx="2064607" cy="1619947"/>
          </a:xfrm>
          <a:prstGeom prst="rect">
            <a:avLst/>
          </a:prstGeom>
          <a:blipFill>
            <a:blip r:embed="rId8"/>
            <a:stretch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008915" y="4706072"/>
            <a:ext cx="1517713" cy="1190837"/>
          </a:xfrm>
          <a:prstGeom prst="rect">
            <a:avLst/>
          </a:prstGeom>
          <a:blipFill>
            <a:blip r:embed="rId9"/>
            <a:stretch/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0425" y="1172240"/>
            <a:ext cx="453276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00"/>
              </a:spcBef>
              <a:buClr>
                <a:srgbClr val="E50019"/>
              </a:buClr>
              <a:buSzPct val="90000"/>
            </a:pPr>
            <a:r>
              <a:rPr lang="fr-FR" sz="1600" dirty="0" err="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Different</a:t>
            </a:r>
            <a:r>
              <a:rPr lang="fr-FR" sz="1600" dirty="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 types of detectors</a:t>
            </a:r>
          </a:p>
          <a:p>
            <a:pPr marL="266700" lvl="1" indent="-266700">
              <a:spcBef>
                <a:spcPts val="500"/>
              </a:spcBef>
              <a:buClr>
                <a:srgbClr val="E50019"/>
              </a:buClr>
              <a:buSzPct val="90000"/>
              <a:buFont typeface="Arial" panose="020B0604020202020204" pitchFamily="34" charset="0"/>
              <a:buChar char="■"/>
            </a:pPr>
            <a:r>
              <a:rPr lang="fr-FR" sz="1600" dirty="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Gas: Geiger </a:t>
            </a:r>
            <a:r>
              <a:rPr lang="fr-FR" sz="1600" dirty="0" err="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counter</a:t>
            </a:r>
            <a:endParaRPr lang="fr-FR" sz="1600" dirty="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marL="266700" lvl="1" indent="-266700">
              <a:spcBef>
                <a:spcPts val="500"/>
              </a:spcBef>
              <a:buClr>
                <a:srgbClr val="E50019"/>
              </a:buClr>
              <a:buSzPct val="90000"/>
              <a:buFont typeface="Arial" panose="020B0604020202020204" pitchFamily="34" charset="0"/>
              <a:buChar char="■"/>
            </a:pPr>
            <a:r>
              <a:rPr lang="fr-FR" sz="1600" dirty="0" err="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Semiconductors</a:t>
            </a:r>
            <a:r>
              <a:rPr lang="fr-FR" sz="1600" dirty="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: germanium</a:t>
            </a:r>
          </a:p>
          <a:p>
            <a:pPr marL="266700" lvl="1" indent="-266700">
              <a:spcBef>
                <a:spcPts val="500"/>
              </a:spcBef>
              <a:buClr>
                <a:srgbClr val="E50019"/>
              </a:buClr>
              <a:buSzPct val="90000"/>
              <a:buFont typeface="Arial" panose="020B0604020202020204" pitchFamily="34" charset="0"/>
              <a:buChar char="■"/>
            </a:pPr>
            <a:r>
              <a:rPr lang="fr-FR" sz="1600" dirty="0" err="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Scintillators</a:t>
            </a:r>
            <a:r>
              <a:rPr lang="fr-FR" sz="1600" dirty="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: </a:t>
            </a:r>
            <a:r>
              <a:rPr lang="fr-FR" sz="1600" dirty="0" err="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organic</a:t>
            </a:r>
            <a:r>
              <a:rPr lang="fr-FR" sz="1600" dirty="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inorganic</a:t>
            </a:r>
            <a:endParaRPr lang="fr-FR" sz="1600" dirty="0">
              <a:solidFill>
                <a:srgbClr val="FFFFFF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72" y="2942175"/>
            <a:ext cx="2925300" cy="139147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010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20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/>
          <a:p>
            <a:r>
              <a:rPr lang="fr-FR" noProof="0" dirty="0"/>
              <a:t>Annexes : SPAD en détails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86" y="4050410"/>
            <a:ext cx="3734705" cy="2293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0" y="1376268"/>
            <a:ext cx="4626590" cy="24917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415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Otte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A.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Nepomuk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"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SiPM's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 very brief review.", 2016.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00" y="983145"/>
            <a:ext cx="3737591" cy="2394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26" y="4183380"/>
            <a:ext cx="4398662" cy="25253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299" y="5076745"/>
            <a:ext cx="150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Hamamatsu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267099" y="3536870"/>
            <a:ext cx="150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Hamamatsu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65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21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3" y="1360187"/>
            <a:ext cx="5035714" cy="43937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21" y="1994766"/>
            <a:ext cx="6344927" cy="31246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1551" y="6135884"/>
            <a:ext cx="1080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THEVENIN, Mathieu et MOLINE, Yoann. Analog and Digital Signal Processing for Nuclear Instrumentation. In : Plastic Scintillators. Springer, Cham, 2021. p. 309-383.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grandeurs 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41719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Facteur de mérite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274" r="1528"/>
          <a:stretch/>
        </p:blipFill>
        <p:spPr>
          <a:xfrm>
            <a:off x="-849" y="801789"/>
            <a:ext cx="5690959" cy="32247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1494" y="4491373"/>
            <a:ext cx="577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 de </a:t>
            </a:r>
            <a:r>
              <a:rPr lang="fr-FR" dirty="0" err="1"/>
              <a:t>Q</a:t>
            </a:r>
            <a:r>
              <a:rPr lang="fr-FR" baseline="-25000" dirty="0" err="1"/>
              <a:t>tail</a:t>
            </a:r>
            <a:r>
              <a:rPr lang="fr-FR" dirty="0"/>
              <a:t> et </a:t>
            </a:r>
            <a:r>
              <a:rPr lang="fr-FR" dirty="0" err="1"/>
              <a:t>Q</a:t>
            </a:r>
            <a:r>
              <a:rPr lang="fr-FR" baseline="-25000" dirty="0" err="1"/>
              <a:t>tot</a:t>
            </a:r>
            <a:r>
              <a:rPr lang="fr-FR" dirty="0"/>
              <a:t> à partir de l’optimisation du facteur de mérite : (paramètres des modèles gaussiens)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192192" y="5440448"/>
                <a:ext cx="4165756" cy="656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𝐹𝑂𝑀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𝑔𝑎𝑚𝑚𝑎𝑠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𝑛𝑒𝑢𝑡𝑟𝑜𝑛𝑠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𝐹𝑊𝐻𝑀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𝑔𝑎𝑚𝑚𝑎𝑠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𝐹𝑊𝐻𝑀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𝑛𝑒𝑢𝑡𝑟𝑜𝑛𝑠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92" y="5440448"/>
                <a:ext cx="4165756" cy="656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364" y="963839"/>
            <a:ext cx="4604840" cy="44326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446819" y="5396535"/>
            <a:ext cx="224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A. HACHEM, LEMA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36108" y="4019352"/>
            <a:ext cx="310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C. LYNDE, LCIM</a:t>
            </a:r>
          </a:p>
        </p:txBody>
      </p:sp>
    </p:spTree>
    <p:extLst>
      <p:ext uri="{BB962C8B-B14F-4D97-AF65-F5344CB8AC3E}">
        <p14:creationId xmlns:p14="http://schemas.microsoft.com/office/powerpoint/2010/main" val="17175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23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72" y="832621"/>
            <a:ext cx="10557575" cy="54371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66919" y="6313952"/>
            <a:ext cx="108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W. HUSSON - LEMA</a:t>
            </a:r>
            <a:endParaRPr lang="fr-FR" sz="16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modèle de simulation</a:t>
            </a:r>
          </a:p>
        </p:txBody>
      </p:sp>
    </p:spTree>
    <p:extLst>
      <p:ext uri="{BB962C8B-B14F-4D97-AF65-F5344CB8AC3E}">
        <p14:creationId xmlns:p14="http://schemas.microsoft.com/office/powerpoint/2010/main" val="225846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4" t="3419" r="2024" b="10863"/>
          <a:stretch/>
        </p:blipFill>
        <p:spPr>
          <a:xfrm>
            <a:off x="1687286" y="970339"/>
            <a:ext cx="8817428" cy="482304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latin typeface="Arial" charset="0"/>
                <a:ea typeface="Arial" charset="0"/>
                <a:cs typeface="Arial" charset="0"/>
              </a:rPr>
              <a:pPr algn="ctr"/>
              <a:t>24</a:t>
            </a:fld>
            <a:endParaRPr lang="fr-FR" sz="1000" noProof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principe de </a:t>
            </a:r>
            <a:r>
              <a:rPr lang="fr-FR" noProof="0" dirty="0" err="1"/>
              <a:t>parallélisation</a:t>
            </a:r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827313" y="6157303"/>
            <a:ext cx="10772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HATEFI HESARI,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Shahram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, HAQUE, Mohammad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Aminul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, et MCFARLANE, Nicole. A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comprehensive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survey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of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readout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strategies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for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SiPMs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used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nuclear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imaging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systems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. In : </a:t>
            </a:r>
            <a:r>
              <a:rPr lang="fr-FR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Photonics</a:t>
            </a:r>
            <a:r>
              <a:rPr lang="fr-FR" sz="1600" i="1" dirty="0">
                <a:solidFill>
                  <a:srgbClr val="222222"/>
                </a:solidFill>
                <a:latin typeface="Arial" panose="020B0604020202020204" pitchFamily="34" charset="0"/>
              </a:rPr>
              <a:t>. MDPI, 2021. p. 266.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74841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latin typeface="Arial" charset="0"/>
                <a:ea typeface="Arial" charset="0"/>
                <a:cs typeface="Arial" charset="0"/>
              </a:rPr>
              <a:pPr algn="ctr"/>
              <a:t>25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3254" y="6343650"/>
            <a:ext cx="1047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SensL</a:t>
            </a:r>
            <a:r>
              <a:rPr lang="fr-FR" sz="1600" i="1" dirty="0"/>
              <a:t>. </a:t>
            </a:r>
            <a:r>
              <a:rPr lang="fr-FR" sz="1600" i="1" dirty="0" err="1"/>
              <a:t>Readout</a:t>
            </a:r>
            <a:r>
              <a:rPr lang="fr-FR" sz="1600" i="1" dirty="0"/>
              <a:t> </a:t>
            </a:r>
            <a:r>
              <a:rPr lang="fr-FR" sz="1600" i="1" dirty="0" err="1"/>
              <a:t>Methods</a:t>
            </a:r>
            <a:r>
              <a:rPr lang="fr-FR" sz="1600" i="1" dirty="0"/>
              <a:t> for </a:t>
            </a:r>
            <a:r>
              <a:rPr lang="fr-FR" sz="1600" i="1" dirty="0" err="1"/>
              <a:t>Arrays</a:t>
            </a:r>
            <a:r>
              <a:rPr lang="fr-FR" sz="1600" i="1" dirty="0"/>
              <a:t> of SiPM. Application Note. 2014.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9475"/>
          <a:stretch/>
        </p:blipFill>
        <p:spPr>
          <a:xfrm>
            <a:off x="7906871" y="916302"/>
            <a:ext cx="3370729" cy="5498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66829" y="1740982"/>
                <a:ext cx="6652280" cy="301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1800" dirty="0">
                  <a:sym typeface="Wingdings" panose="05000000000000000000" pitchFamily="2" charset="2"/>
                </a:endParaRPr>
              </a:p>
              <a:p>
                <a:r>
                  <a:rPr lang="fr-FR" b="1" dirty="0"/>
                  <a:t>Idéalement : autant de voies indépendantes que de pixels.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dirty="0">
                    <a:sym typeface="Wingdings" panose="05000000000000000000" pitchFamily="2" charset="2"/>
                  </a:rPr>
                  <a:t>Impossible en raison de la complexité et du prix</a:t>
                </a:r>
              </a:p>
              <a:p>
                <a:endParaRPr lang="fr-FR" sz="1800" dirty="0">
                  <a:sym typeface="Wingdings" panose="05000000000000000000" pitchFamily="2" charset="2"/>
                </a:endParaRPr>
              </a:p>
              <a:p>
                <a:endParaRPr lang="fr-FR" sz="1800" dirty="0">
                  <a:sym typeface="Wingdings" panose="05000000000000000000" pitchFamily="2" charset="2"/>
                </a:endParaRPr>
              </a:p>
              <a:p>
                <a:r>
                  <a:rPr lang="fr-FR" sz="1800" dirty="0">
                    <a:sym typeface="Wingdings" panose="05000000000000000000" pitchFamily="2" charset="2"/>
                  </a:rPr>
                  <a:t>Une première solution :</a:t>
                </a:r>
              </a:p>
              <a:p>
                <a:endParaRPr lang="fr-FR" sz="1800" dirty="0">
                  <a:sym typeface="Wingdings" panose="05000000000000000000" pitchFamily="2" charset="2"/>
                </a:endParaRPr>
              </a:p>
              <a:p>
                <a:r>
                  <a:rPr lang="fr-FR" sz="1800" dirty="0"/>
                  <a:t>	La logique </a:t>
                </a:r>
                <a:r>
                  <a:rPr lang="fr-FR" sz="1800" b="1" dirty="0"/>
                  <a:t>Anger</a:t>
                </a:r>
                <a:r>
                  <a:rPr lang="fr-FR" sz="1800" dirty="0"/>
                  <a:t> (Caméra Anger, 1957)</a:t>
                </a:r>
              </a:p>
              <a:p>
                <a:endParaRPr lang="fr-FR" sz="1800" dirty="0"/>
              </a:p>
              <a:p>
                <a:r>
                  <a:rPr lang="fr-FR" sz="1800" dirty="0"/>
                  <a:t>	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800" dirty="0"/>
                  <a:t>	 et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29" y="1740982"/>
                <a:ext cx="6652280" cy="3015056"/>
              </a:xfrm>
              <a:prstGeom prst="rect">
                <a:avLst/>
              </a:prstGeom>
              <a:blipFill>
                <a:blip r:embed="rId4"/>
                <a:stretch>
                  <a:fillRect l="-733" b="-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la logique Anger</a:t>
            </a:r>
          </a:p>
        </p:txBody>
      </p:sp>
    </p:spTree>
    <p:extLst>
      <p:ext uri="{BB962C8B-B14F-4D97-AF65-F5344CB8AC3E}">
        <p14:creationId xmlns:p14="http://schemas.microsoft.com/office/powerpoint/2010/main" val="4257516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latin typeface="Arial" charset="0"/>
                <a:ea typeface="Arial" charset="0"/>
                <a:cs typeface="Arial" charset="0"/>
              </a:rPr>
              <a:pPr algn="ctr"/>
              <a:t>26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6919" y="6304712"/>
            <a:ext cx="108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SensL</a:t>
            </a:r>
            <a:r>
              <a:rPr lang="fr-FR" sz="1600" i="1" dirty="0"/>
              <a:t>. </a:t>
            </a:r>
            <a:r>
              <a:rPr lang="fr-FR" sz="1600" i="1" dirty="0" err="1"/>
              <a:t>Readout</a:t>
            </a:r>
            <a:r>
              <a:rPr lang="fr-FR" sz="1600" i="1" dirty="0"/>
              <a:t> </a:t>
            </a:r>
            <a:r>
              <a:rPr lang="fr-FR" sz="1600" i="1" dirty="0" err="1"/>
              <a:t>Methods</a:t>
            </a:r>
            <a:r>
              <a:rPr lang="fr-FR" sz="1600" i="1" dirty="0"/>
              <a:t> for </a:t>
            </a:r>
            <a:r>
              <a:rPr lang="fr-FR" sz="1600" i="1" dirty="0" err="1"/>
              <a:t>Arrays</a:t>
            </a:r>
            <a:r>
              <a:rPr lang="fr-FR" sz="1600" i="1" dirty="0"/>
              <a:t> of SiPM. Application Note. 2014.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41063" y="2474841"/>
                <a:ext cx="6423609" cy="244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400" b="1" dirty="0"/>
                  <a:t>DPC (</a:t>
                </a:r>
                <a:r>
                  <a:rPr lang="fr-FR" sz="2400" b="1" dirty="0" err="1"/>
                  <a:t>Discretized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Positioning</a:t>
                </a:r>
                <a:r>
                  <a:rPr lang="fr-FR" sz="2400" b="1" dirty="0"/>
                  <a:t> Circuit)</a:t>
                </a:r>
              </a:p>
              <a:p>
                <a:pPr algn="l"/>
                <a:endParaRPr lang="fr-FR" sz="2000" dirty="0"/>
              </a:p>
              <a:p>
                <a:pPr algn="l"/>
                <a:r>
                  <a:rPr lang="fr-FR" sz="2000" dirty="0"/>
                  <a:t>Organisation en lignes et colonnes avec réseau de nœuds entourés de résistances :</a:t>
                </a:r>
              </a:p>
              <a:p>
                <a:pPr algn="l"/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fr-FR" sz="2000" dirty="0"/>
                  <a:t>	 et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63" y="2474841"/>
                <a:ext cx="6423609" cy="2448876"/>
              </a:xfrm>
              <a:prstGeom prst="rect">
                <a:avLst/>
              </a:prstGeom>
              <a:blipFill>
                <a:blip r:embed="rId3"/>
                <a:stretch>
                  <a:fillRect l="-1423" t="-19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13750"/>
          <a:stretch/>
        </p:blipFill>
        <p:spPr>
          <a:xfrm>
            <a:off x="6551727" y="1178687"/>
            <a:ext cx="5230257" cy="4694987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multiplexage (1)</a:t>
            </a:r>
          </a:p>
        </p:txBody>
      </p:sp>
    </p:spTree>
    <p:extLst>
      <p:ext uri="{BB962C8B-B14F-4D97-AF65-F5344CB8AC3E}">
        <p14:creationId xmlns:p14="http://schemas.microsoft.com/office/powerpoint/2010/main" val="49703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latin typeface="Arial" charset="0"/>
                <a:ea typeface="Arial" charset="0"/>
                <a:cs typeface="Arial" charset="0"/>
              </a:rPr>
              <a:pPr algn="ctr"/>
              <a:t>27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6919" y="6313950"/>
            <a:ext cx="108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SensL</a:t>
            </a:r>
            <a:r>
              <a:rPr lang="fr-FR" sz="1600" i="1" dirty="0"/>
              <a:t>. </a:t>
            </a:r>
            <a:r>
              <a:rPr lang="fr-FR" sz="1600" i="1" dirty="0" err="1"/>
              <a:t>Readout</a:t>
            </a:r>
            <a:r>
              <a:rPr lang="fr-FR" sz="1600" i="1" dirty="0"/>
              <a:t> </a:t>
            </a:r>
            <a:r>
              <a:rPr lang="fr-FR" sz="1600" i="1" dirty="0" err="1"/>
              <a:t>Methods</a:t>
            </a:r>
            <a:r>
              <a:rPr lang="fr-FR" sz="1600" i="1" dirty="0"/>
              <a:t> for </a:t>
            </a:r>
            <a:r>
              <a:rPr lang="fr-FR" sz="1600" i="1" dirty="0" err="1"/>
              <a:t>Arrays</a:t>
            </a:r>
            <a:r>
              <a:rPr lang="fr-FR" sz="1600" i="1" dirty="0"/>
              <a:t> of SiPM. Application Note. 2014.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942061" y="1952020"/>
            <a:ext cx="5704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/>
              <a:t>Row</a:t>
            </a:r>
            <a:r>
              <a:rPr lang="fr-FR" sz="2400" b="1" dirty="0"/>
              <a:t>/</a:t>
            </a:r>
            <a:r>
              <a:rPr lang="fr-FR" sz="2400" b="1" dirty="0" err="1"/>
              <a:t>Column</a:t>
            </a:r>
            <a:r>
              <a:rPr lang="fr-FR" sz="2400" b="1" dirty="0"/>
              <a:t> </a:t>
            </a:r>
            <a:r>
              <a:rPr lang="fr-FR" sz="2400" b="1" dirty="0" err="1"/>
              <a:t>Readout</a:t>
            </a:r>
            <a:endParaRPr lang="fr-FR" sz="2400" b="1" dirty="0"/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Somme réalisée sur chaque ligne et chaque colonne et chaque diode est reliée aux deux.</a:t>
            </a:r>
          </a:p>
          <a:p>
            <a:pPr algn="l"/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FR" sz="2000" dirty="0"/>
              <a:t>Permet d’augmenter la précision.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FR" sz="2000" dirty="0"/>
              <a:t>Mais le niveau de bruit et la capacité parasite augmente avec la taille des lignes et colonnes. 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fr-FR" sz="2000" dirty="0"/>
              <a:t>Beaucoup d’éléments actifs à chaque extrémité.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15171"/>
          <a:stretch/>
        </p:blipFill>
        <p:spPr>
          <a:xfrm>
            <a:off x="487650" y="1297285"/>
            <a:ext cx="5167803" cy="4440387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multiplexage (2)</a:t>
            </a:r>
          </a:p>
        </p:txBody>
      </p:sp>
    </p:spTree>
    <p:extLst>
      <p:ext uri="{BB962C8B-B14F-4D97-AF65-F5344CB8AC3E}">
        <p14:creationId xmlns:p14="http://schemas.microsoft.com/office/powerpoint/2010/main" val="369833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latin typeface="Arial" charset="0"/>
                <a:ea typeface="Arial" charset="0"/>
                <a:cs typeface="Arial" charset="0"/>
              </a:rPr>
              <a:pPr algn="ctr"/>
              <a:t>28</a:t>
            </a:fld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6919" y="6304714"/>
            <a:ext cx="1080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SensL</a:t>
            </a:r>
            <a:r>
              <a:rPr lang="fr-FR" sz="1600" i="1" dirty="0"/>
              <a:t>. </a:t>
            </a:r>
            <a:r>
              <a:rPr lang="fr-FR" sz="1600" i="1" dirty="0" err="1"/>
              <a:t>Readout</a:t>
            </a:r>
            <a:r>
              <a:rPr lang="fr-FR" sz="1600" i="1" dirty="0"/>
              <a:t> </a:t>
            </a:r>
            <a:r>
              <a:rPr lang="fr-FR" sz="1600" i="1" dirty="0" err="1"/>
              <a:t>Methods</a:t>
            </a:r>
            <a:r>
              <a:rPr lang="fr-FR" sz="1600" i="1" dirty="0"/>
              <a:t> for </a:t>
            </a:r>
            <a:r>
              <a:rPr lang="fr-FR" sz="1600" i="1" dirty="0" err="1"/>
              <a:t>Arrays</a:t>
            </a:r>
            <a:r>
              <a:rPr lang="fr-FR" sz="1600" i="1" dirty="0"/>
              <a:t> of SiPM. Application Note. 2014.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654389" y="2517871"/>
            <a:ext cx="57046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SCD (</a:t>
            </a:r>
            <a:r>
              <a:rPr lang="fr-FR" sz="2400" b="1" dirty="0" err="1"/>
              <a:t>Symmetric</a:t>
            </a:r>
            <a:r>
              <a:rPr lang="fr-FR" sz="2400" b="1" dirty="0"/>
              <a:t> Charge Division) :</a:t>
            </a:r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A nouveau la somme est réalisée sur chaque ligne et chaque colonne.</a:t>
            </a:r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Cette fois, seulement quatre sorties !</a:t>
            </a:r>
          </a:p>
          <a:p>
            <a:pPr algn="l"/>
            <a:endParaRPr lang="fr-FR" sz="2000" dirty="0"/>
          </a:p>
          <a:p>
            <a:pPr algn="l"/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6359"/>
          <a:stretch/>
        </p:blipFill>
        <p:spPr>
          <a:xfrm>
            <a:off x="6171368" y="798709"/>
            <a:ext cx="5684446" cy="5240231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Annexes : multiplexage (3)</a:t>
            </a:r>
          </a:p>
        </p:txBody>
      </p:sp>
    </p:spTree>
    <p:extLst>
      <p:ext uri="{BB962C8B-B14F-4D97-AF65-F5344CB8AC3E}">
        <p14:creationId xmlns:p14="http://schemas.microsoft.com/office/powerpoint/2010/main" val="1282992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Annexes </a:t>
            </a:r>
            <a:r>
              <a:rPr lang="fr-FR" noProof="0" dirty="0"/>
              <a:t>: multiplexage (3)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pPr algn="ctr"/>
              <a:t>29</a:t>
            </a:fld>
            <a:endParaRPr lang="fr-FR" sz="1000" noProof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072728"/>
              </p:ext>
            </p:extLst>
          </p:nvPr>
        </p:nvGraphicFramePr>
        <p:xfrm>
          <a:off x="881063" y="980903"/>
          <a:ext cx="10579101" cy="492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367">
                  <a:extLst>
                    <a:ext uri="{9D8B030D-6E8A-4147-A177-3AD203B41FA5}">
                      <a16:colId xmlns:a16="http://schemas.microsoft.com/office/drawing/2014/main" val="1314069086"/>
                    </a:ext>
                  </a:extLst>
                </a:gridCol>
                <a:gridCol w="3526367">
                  <a:extLst>
                    <a:ext uri="{9D8B030D-6E8A-4147-A177-3AD203B41FA5}">
                      <a16:colId xmlns:a16="http://schemas.microsoft.com/office/drawing/2014/main" val="2260475074"/>
                    </a:ext>
                  </a:extLst>
                </a:gridCol>
                <a:gridCol w="3526367">
                  <a:extLst>
                    <a:ext uri="{9D8B030D-6E8A-4147-A177-3AD203B41FA5}">
                      <a16:colId xmlns:a16="http://schemas.microsoft.com/office/drawing/2014/main" val="3411476757"/>
                    </a:ext>
                  </a:extLst>
                </a:gridCol>
              </a:tblGrid>
              <a:tr h="4821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71385"/>
                  </a:ext>
                </a:extLst>
              </a:tr>
              <a:tr h="1030778">
                <a:tc>
                  <a:txBody>
                    <a:bodyPr/>
                    <a:lstStyle/>
                    <a:p>
                      <a:r>
                        <a:rPr lang="fr-FR" dirty="0"/>
                        <a:t>DPC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Design simple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Meilleures performances temporelles en hybride (C en parallèle de chaque 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Délai</a:t>
                      </a:r>
                      <a:r>
                        <a:rPr lang="fr-FR" baseline="0" dirty="0"/>
                        <a:t> du RC augmenté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14706"/>
                  </a:ext>
                </a:extLst>
              </a:tr>
              <a:tr h="1030778">
                <a:tc>
                  <a:txBody>
                    <a:bodyPr/>
                    <a:lstStyle/>
                    <a:p>
                      <a:r>
                        <a:rPr lang="fr-FR" dirty="0" err="1"/>
                        <a:t>Row-column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Meilleure</a:t>
                      </a:r>
                      <a:r>
                        <a:rPr lang="fr-FR" baseline="0" dirty="0"/>
                        <a:t> élimination de la diaphonie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Plus grande quantité</a:t>
                      </a:r>
                      <a:r>
                        <a:rPr lang="fr-FR" baseline="0" dirty="0"/>
                        <a:t> d’éléments actifs pour la lecture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739653"/>
                  </a:ext>
                </a:extLst>
              </a:tr>
              <a:tr h="1030778">
                <a:tc>
                  <a:txBody>
                    <a:bodyPr/>
                    <a:lstStyle/>
                    <a:p>
                      <a:r>
                        <a:rPr lang="fr-FR" dirty="0" err="1"/>
                        <a:t>Symmetric</a:t>
                      </a:r>
                      <a:r>
                        <a:rPr lang="fr-FR" dirty="0"/>
                        <a:t> charge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Réduction du</a:t>
                      </a:r>
                      <a:r>
                        <a:rPr lang="fr-FR" baseline="0" dirty="0"/>
                        <a:t> circuit de lecture par rapport au « lignes-colonnes »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Compromis entre la complexité du circuit et</a:t>
                      </a:r>
                      <a:r>
                        <a:rPr lang="fr-FR" baseline="0" dirty="0"/>
                        <a:t> le taux de comptage atteignable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48408"/>
                  </a:ext>
                </a:extLst>
              </a:tr>
              <a:tr h="1030778">
                <a:tc>
                  <a:txBody>
                    <a:bodyPr/>
                    <a:lstStyle/>
                    <a:p>
                      <a:r>
                        <a:rPr lang="fr-FR" dirty="0"/>
                        <a:t>Capacitive </a:t>
                      </a:r>
                      <a:r>
                        <a:rPr lang="fr-FR" dirty="0" err="1"/>
                        <a:t>multiplexing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Plus rapide et meilleures</a:t>
                      </a:r>
                      <a:r>
                        <a:rPr lang="fr-FR" baseline="0" dirty="0"/>
                        <a:t> performances pour la lecture temporelle que les circuits à résistances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Plus exigeant en conception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5221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45185" y="6054577"/>
            <a:ext cx="1127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PARK, </a:t>
            </a:r>
            <a:r>
              <a:rPr lang="fr-FR" sz="1400" i="1" dirty="0" err="1"/>
              <a:t>Haewook</a:t>
            </a:r>
            <a:r>
              <a:rPr lang="fr-FR" sz="1400" i="1" dirty="0"/>
              <a:t>, YI, </a:t>
            </a:r>
            <a:r>
              <a:rPr lang="fr-FR" sz="1400" i="1" dirty="0" err="1"/>
              <a:t>Minseok</a:t>
            </a:r>
            <a:r>
              <a:rPr lang="fr-FR" sz="1400" i="1" dirty="0"/>
              <a:t>, et LEE, </a:t>
            </a:r>
            <a:r>
              <a:rPr lang="fr-FR" sz="1400" i="1" dirty="0" err="1"/>
              <a:t>Jae</a:t>
            </a:r>
            <a:r>
              <a:rPr lang="fr-FR" sz="1400" i="1" dirty="0"/>
              <a:t> Sung. </a:t>
            </a:r>
            <a:r>
              <a:rPr lang="fr-FR" sz="1400" i="1" dirty="0" err="1"/>
              <a:t>Silicon</a:t>
            </a:r>
            <a:r>
              <a:rPr lang="fr-FR" sz="1400" i="1" dirty="0"/>
              <a:t> </a:t>
            </a:r>
            <a:r>
              <a:rPr lang="fr-FR" sz="1400" i="1" dirty="0" err="1"/>
              <a:t>photomultiplier</a:t>
            </a:r>
            <a:r>
              <a:rPr lang="fr-FR" sz="1400" i="1" dirty="0"/>
              <a:t> signal </a:t>
            </a:r>
            <a:r>
              <a:rPr lang="fr-FR" sz="1400" i="1" dirty="0" err="1"/>
              <a:t>readout</a:t>
            </a:r>
            <a:r>
              <a:rPr lang="fr-FR" sz="1400" i="1" dirty="0"/>
              <a:t> and </a:t>
            </a:r>
            <a:r>
              <a:rPr lang="fr-FR" sz="1400" i="1" dirty="0" err="1"/>
              <a:t>multiplexing</a:t>
            </a:r>
            <a:r>
              <a:rPr lang="fr-FR" sz="1400" i="1" dirty="0"/>
              <a:t> techniques for positron </a:t>
            </a:r>
            <a:r>
              <a:rPr lang="fr-FR" sz="1400" i="1" dirty="0" err="1"/>
              <a:t>emission</a:t>
            </a:r>
            <a:r>
              <a:rPr lang="fr-FR" sz="1400" i="1" dirty="0"/>
              <a:t> </a:t>
            </a:r>
            <a:r>
              <a:rPr lang="fr-FR" sz="1400" i="1" dirty="0" err="1"/>
              <a:t>tomography</a:t>
            </a:r>
            <a:r>
              <a:rPr lang="fr-FR" sz="1400" i="1" dirty="0"/>
              <a:t>: a </a:t>
            </a:r>
            <a:r>
              <a:rPr lang="fr-FR" sz="1400" i="1" dirty="0" err="1"/>
              <a:t>review</a:t>
            </a:r>
            <a:r>
              <a:rPr lang="fr-FR" sz="1400" i="1" dirty="0"/>
              <a:t>. </a:t>
            </a:r>
            <a:r>
              <a:rPr lang="fr-FR" sz="1400" i="1" dirty="0" err="1"/>
              <a:t>Biomedical</a:t>
            </a:r>
            <a:r>
              <a:rPr lang="fr-FR" sz="1400" i="1" dirty="0"/>
              <a:t> Engineering </a:t>
            </a:r>
            <a:r>
              <a:rPr lang="fr-FR" sz="1400" i="1" dirty="0" err="1"/>
              <a:t>Letters</a:t>
            </a:r>
            <a:r>
              <a:rPr lang="fr-FR" sz="1400" i="1" dirty="0"/>
              <a:t>, 2022, vol. 12, no 3, p. 263-283.</a:t>
            </a:r>
            <a:endParaRPr lang="fr-FR" sz="1050" i="1" dirty="0"/>
          </a:p>
        </p:txBody>
      </p:sp>
    </p:spTree>
    <p:extLst>
      <p:ext uri="{BB962C8B-B14F-4D97-AF65-F5344CB8AC3E}">
        <p14:creationId xmlns:p14="http://schemas.microsoft.com/office/powerpoint/2010/main" val="89754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47" y="3166139"/>
            <a:ext cx="7018638" cy="212242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1540" y="1050129"/>
            <a:ext cx="11728585" cy="146608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Visible photons generation following an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ionising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radiation interaction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scintillator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Conversion of photon flow into electrons and amplification of electron flow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photomultiplier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1318648" cy="871827"/>
          </a:xfrm>
        </p:spPr>
        <p:txBody>
          <a:bodyPr>
            <a:noAutofit/>
          </a:bodyPr>
          <a:lstStyle/>
          <a:p>
            <a:r>
              <a:rPr lang="fr-FR" dirty="0" err="1"/>
              <a:t>Context</a:t>
            </a:r>
            <a:r>
              <a:rPr lang="fr-FR" dirty="0"/>
              <a:t>: scintillation </a:t>
            </a:r>
            <a:r>
              <a:rPr lang="fr-FR" dirty="0" err="1"/>
              <a:t>measurements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4" y="2641902"/>
            <a:ext cx="4068072" cy="193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1060466" y="5938484"/>
            <a:ext cx="1009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M. </a:t>
            </a:r>
            <a:r>
              <a:rPr lang="en-GB" i="1" dirty="0" err="1"/>
              <a:t>Thevenin</a:t>
            </a:r>
            <a:r>
              <a:rPr lang="en-GB" i="1" dirty="0"/>
              <a:t> and Y. Moline, “Analog and Digital Signal Processing for Nuclear Instrumentation,” 2021, pp. 309–383. </a:t>
            </a:r>
            <a:endParaRPr lang="fr-FR" i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56974" y="2470162"/>
            <a:ext cx="7240543" cy="3128751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91162" y="2656512"/>
            <a:ext cx="428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ionizing</a:t>
            </a:r>
            <a:r>
              <a:rPr lang="fr-FR" b="1" dirty="0"/>
              <a:t> ray to </a:t>
            </a:r>
            <a:r>
              <a:rPr lang="fr-FR" b="1" dirty="0" err="1"/>
              <a:t>electrical</a:t>
            </a:r>
            <a:r>
              <a:rPr lang="fr-FR" b="1" dirty="0"/>
              <a:t> pulse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8183" y="4607713"/>
            <a:ext cx="379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i="1" dirty="0"/>
              <a:t>Picture: G. BERTRAND et M. HAMEL ; LCAE</a:t>
            </a:r>
          </a:p>
        </p:txBody>
      </p:sp>
    </p:spTree>
    <p:extLst>
      <p:ext uri="{BB962C8B-B14F-4D97-AF65-F5344CB8AC3E}">
        <p14:creationId xmlns:p14="http://schemas.microsoft.com/office/powerpoint/2010/main" val="38178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54196" cy="871827"/>
          </a:xfrm>
        </p:spPr>
        <p:txBody>
          <a:bodyPr>
            <a:noAutofit/>
          </a:bodyPr>
          <a:lstStyle/>
          <a:p>
            <a:r>
              <a:rPr lang="fr-FR" dirty="0" err="1"/>
              <a:t>Context</a:t>
            </a:r>
            <a:r>
              <a:rPr lang="fr-FR" dirty="0"/>
              <a:t>: n/</a:t>
            </a:r>
            <a:r>
              <a:rPr lang="el-GR" dirty="0"/>
              <a:t>γ</a:t>
            </a:r>
            <a:r>
              <a:rPr lang="fr-FR" dirty="0"/>
              <a:t> discrimination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scintillators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86F330-19FB-4102-9D70-A6B0E10E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91" y="3832717"/>
            <a:ext cx="3965356" cy="3031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D9189A-4937-44A0-BAA6-BBC6D2BC8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" r="1528"/>
          <a:stretch/>
        </p:blipFill>
        <p:spPr>
          <a:xfrm>
            <a:off x="82535" y="1407483"/>
            <a:ext cx="4616380" cy="26158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C32FAB-503F-4188-85CB-532B0D44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997" y="1196443"/>
            <a:ext cx="4761187" cy="24827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77B7417-EF1A-4646-AE07-72F5EAE96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7" y="4676997"/>
            <a:ext cx="3418152" cy="184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F938E5A-F77D-4B06-9718-74E1872F004A}"/>
                  </a:ext>
                </a:extLst>
              </p:cNvPr>
              <p:cNvSpPr txBox="1"/>
              <p:nvPr/>
            </p:nvSpPr>
            <p:spPr>
              <a:xfrm>
                <a:off x="569211" y="4877525"/>
                <a:ext cx="1967603" cy="983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FF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FF0C0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FF0C0C"/>
                                </a:solidFill>
                                <a:latin typeface="Cambria Math" panose="02040503050406030204" pitchFamily="18" charset="0"/>
                              </a:rPr>
                              <m:t>𝑡𝑎𝑖𝑙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</a:t>
                </a: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F938E5A-F77D-4B06-9718-74E1872F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11" y="4877525"/>
                <a:ext cx="1967603" cy="983154"/>
              </a:xfrm>
              <a:prstGeom prst="rect">
                <a:avLst/>
              </a:prstGeom>
              <a:blipFill>
                <a:blip r:embed="rId7"/>
                <a:stretch>
                  <a:fillRect l="-7121" t="-621"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45EE715-46D5-4469-9D4C-74EEF72A38FD}"/>
                  </a:ext>
                </a:extLst>
              </p:cNvPr>
              <p:cNvSpPr txBox="1"/>
              <p:nvPr/>
            </p:nvSpPr>
            <p:spPr>
              <a:xfrm>
                <a:off x="943162" y="3244334"/>
                <a:ext cx="9051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solidFill>
                                <a:srgbClr val="FF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FF0404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FF0404"/>
                              </a:solidFill>
                              <a:latin typeface="Cambria Math" panose="02040503050406030204" pitchFamily="18" charset="0"/>
                            </a:rPr>
                            <m:t>𝑡𝑎𝑖𝑙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45EE715-46D5-4469-9D4C-74EEF72A3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2" y="3244334"/>
                <a:ext cx="905163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B43031D-3F9D-4AF1-A8A4-B212193D941E}"/>
                  </a:ext>
                </a:extLst>
              </p:cNvPr>
              <p:cNvSpPr txBox="1"/>
              <p:nvPr/>
            </p:nvSpPr>
            <p:spPr>
              <a:xfrm>
                <a:off x="9448877" y="2429767"/>
                <a:ext cx="2743123" cy="57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𝐹𝑜𝑀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𝐹𝑊𝐻𝑀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𝐹𝑊𝐻𝑀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B43031D-3F9D-4AF1-A8A4-B212193D9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77" y="2429767"/>
                <a:ext cx="2743123" cy="5713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A25E1684-919B-4388-8650-FDF3F4A36633}"/>
              </a:ext>
            </a:extLst>
          </p:cNvPr>
          <p:cNvSpPr txBox="1"/>
          <p:nvPr/>
        </p:nvSpPr>
        <p:spPr>
          <a:xfrm>
            <a:off x="9925937" y="775655"/>
            <a:ext cx="2424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err="1"/>
              <a:t>FoM</a:t>
            </a:r>
            <a:r>
              <a:rPr lang="fr-FR" sz="1200" dirty="0"/>
              <a:t>: Figure of </a:t>
            </a:r>
            <a:r>
              <a:rPr lang="fr-FR" sz="1200" dirty="0" err="1"/>
              <a:t>Merit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850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r>
              <a:rPr lang="fr-FR" dirty="0"/>
              <a:t>: SiPM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3021" y="5475923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SensL</a:t>
            </a:r>
            <a:endParaRPr lang="fr-FR" sz="2000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341134" y="4224551"/>
            <a:ext cx="2024174" cy="2177763"/>
            <a:chOff x="5687127" y="1117156"/>
            <a:chExt cx="2024174" cy="217776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7127" y="1117156"/>
              <a:ext cx="2024174" cy="208217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819773" y="2925587"/>
              <a:ext cx="1577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i="1" dirty="0"/>
                <a:t>Hamamatsu</a:t>
              </a: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b="3752"/>
          <a:stretch/>
        </p:blipFill>
        <p:spPr>
          <a:xfrm>
            <a:off x="6682375" y="4157263"/>
            <a:ext cx="2167390" cy="2073088"/>
          </a:xfrm>
          <a:prstGeom prst="rect">
            <a:avLst/>
          </a:prstGeom>
        </p:spPr>
      </p:pic>
      <p:sp>
        <p:nvSpPr>
          <p:cNvPr id="18" name="Organigramme : Opération manuelle 5"/>
          <p:cNvSpPr/>
          <p:nvPr/>
        </p:nvSpPr>
        <p:spPr>
          <a:xfrm rot="16200000">
            <a:off x="2226564" y="4609592"/>
            <a:ext cx="1483649" cy="12256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252 w 10000"/>
              <a:gd name="connsiteY2" fmla="*/ 5471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5657"/>
              <a:gd name="connsiteX1" fmla="*/ 10000 w 10000"/>
              <a:gd name="connsiteY1" fmla="*/ 0 h 5657"/>
              <a:gd name="connsiteX2" fmla="*/ 7252 w 10000"/>
              <a:gd name="connsiteY2" fmla="*/ 5471 h 5657"/>
              <a:gd name="connsiteX3" fmla="*/ 3956 w 10000"/>
              <a:gd name="connsiteY3" fmla="*/ 5657 h 5657"/>
              <a:gd name="connsiteX4" fmla="*/ 0 w 10000"/>
              <a:gd name="connsiteY4" fmla="*/ 0 h 565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411 w 10000"/>
              <a:gd name="connsiteY2" fmla="*/ 9933 h 10000"/>
              <a:gd name="connsiteX3" fmla="*/ 3956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411 w 10000"/>
              <a:gd name="connsiteY2" fmla="*/ 9933 h 10000"/>
              <a:gd name="connsiteX3" fmla="*/ 4301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933"/>
              <a:gd name="connsiteX1" fmla="*/ 10000 w 10000"/>
              <a:gd name="connsiteY1" fmla="*/ 0 h 9933"/>
              <a:gd name="connsiteX2" fmla="*/ 5411 w 10000"/>
              <a:gd name="connsiteY2" fmla="*/ 9933 h 9933"/>
              <a:gd name="connsiteX3" fmla="*/ 4301 w 10000"/>
              <a:gd name="connsiteY3" fmla="*/ 9475 h 9933"/>
              <a:gd name="connsiteX4" fmla="*/ 0 w 10000"/>
              <a:gd name="connsiteY4" fmla="*/ 0 h 9933"/>
              <a:gd name="connsiteX0" fmla="*/ 0 w 10000"/>
              <a:gd name="connsiteY0" fmla="*/ 0 h 9539"/>
              <a:gd name="connsiteX1" fmla="*/ 10000 w 10000"/>
              <a:gd name="connsiteY1" fmla="*/ 0 h 9539"/>
              <a:gd name="connsiteX2" fmla="*/ 5008 w 10000"/>
              <a:gd name="connsiteY2" fmla="*/ 9472 h 9539"/>
              <a:gd name="connsiteX3" fmla="*/ 4301 w 10000"/>
              <a:gd name="connsiteY3" fmla="*/ 9539 h 9539"/>
              <a:gd name="connsiteX4" fmla="*/ 0 w 10000"/>
              <a:gd name="connsiteY4" fmla="*/ 0 h 9539"/>
              <a:gd name="connsiteX0" fmla="*/ 0 w 10000"/>
              <a:gd name="connsiteY0" fmla="*/ 0 h 9931"/>
              <a:gd name="connsiteX1" fmla="*/ 10000 w 10000"/>
              <a:gd name="connsiteY1" fmla="*/ 0 h 9931"/>
              <a:gd name="connsiteX2" fmla="*/ 5008 w 10000"/>
              <a:gd name="connsiteY2" fmla="*/ 9930 h 9931"/>
              <a:gd name="connsiteX3" fmla="*/ 4359 w 10000"/>
              <a:gd name="connsiteY3" fmla="*/ 9931 h 9931"/>
              <a:gd name="connsiteX4" fmla="*/ 0 w 10000"/>
              <a:gd name="connsiteY4" fmla="*/ 0 h 9931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8 w 10000"/>
              <a:gd name="connsiteY2" fmla="*/ 9999 h 10000"/>
              <a:gd name="connsiteX3" fmla="*/ 4554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4918 w 10000"/>
              <a:gd name="connsiteY2" fmla="*/ 9999 h 10000"/>
              <a:gd name="connsiteX3" fmla="*/ 4554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999"/>
              <a:gd name="connsiteX1" fmla="*/ 10000 w 10000"/>
              <a:gd name="connsiteY1" fmla="*/ 0 h 9999"/>
              <a:gd name="connsiteX2" fmla="*/ 4918 w 10000"/>
              <a:gd name="connsiteY2" fmla="*/ 9999 h 9999"/>
              <a:gd name="connsiteX3" fmla="*/ 4494 w 10000"/>
              <a:gd name="connsiteY3" fmla="*/ 9909 h 9999"/>
              <a:gd name="connsiteX4" fmla="*/ 0 w 10000"/>
              <a:gd name="connsiteY4" fmla="*/ 0 h 9999"/>
              <a:gd name="connsiteX0" fmla="*/ 0 w 10000"/>
              <a:gd name="connsiteY0" fmla="*/ 0 h 9910"/>
              <a:gd name="connsiteX1" fmla="*/ 10000 w 10000"/>
              <a:gd name="connsiteY1" fmla="*/ 0 h 9910"/>
              <a:gd name="connsiteX2" fmla="*/ 4918 w 10000"/>
              <a:gd name="connsiteY2" fmla="*/ 9873 h 9910"/>
              <a:gd name="connsiteX3" fmla="*/ 4494 w 10000"/>
              <a:gd name="connsiteY3" fmla="*/ 9910 h 9910"/>
              <a:gd name="connsiteX4" fmla="*/ 0 w 10000"/>
              <a:gd name="connsiteY4" fmla="*/ 0 h 9910"/>
              <a:gd name="connsiteX0" fmla="*/ 0 w 10000"/>
              <a:gd name="connsiteY0" fmla="*/ 0 h 9963"/>
              <a:gd name="connsiteX1" fmla="*/ 10000 w 10000"/>
              <a:gd name="connsiteY1" fmla="*/ 0 h 9963"/>
              <a:gd name="connsiteX2" fmla="*/ 4918 w 10000"/>
              <a:gd name="connsiteY2" fmla="*/ 9963 h 9963"/>
              <a:gd name="connsiteX3" fmla="*/ 4494 w 10000"/>
              <a:gd name="connsiteY3" fmla="*/ 9908 h 9963"/>
              <a:gd name="connsiteX4" fmla="*/ 0 w 10000"/>
              <a:gd name="connsiteY4" fmla="*/ 0 h 9963"/>
              <a:gd name="connsiteX0" fmla="*/ 0 w 10000"/>
              <a:gd name="connsiteY0" fmla="*/ 0 h 9963"/>
              <a:gd name="connsiteX1" fmla="*/ 10000 w 10000"/>
              <a:gd name="connsiteY1" fmla="*/ 0 h 9963"/>
              <a:gd name="connsiteX2" fmla="*/ 4918 w 10000"/>
              <a:gd name="connsiteY2" fmla="*/ 9963 h 9963"/>
              <a:gd name="connsiteX3" fmla="*/ 4494 w 10000"/>
              <a:gd name="connsiteY3" fmla="*/ 9945 h 9963"/>
              <a:gd name="connsiteX4" fmla="*/ 0 w 10000"/>
              <a:gd name="connsiteY4" fmla="*/ 0 h 9963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4918 w 10000"/>
              <a:gd name="connsiteY2" fmla="*/ 10000 h 10000"/>
              <a:gd name="connsiteX3" fmla="*/ 4494 w 10000"/>
              <a:gd name="connsiteY3" fmla="*/ 9982 h 10000"/>
              <a:gd name="connsiteX4" fmla="*/ 0 w 10000"/>
              <a:gd name="connsiteY4" fmla="*/ 0 h 10000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4918 w 10000"/>
              <a:gd name="connsiteY2" fmla="*/ 10000 h 10019"/>
              <a:gd name="connsiteX3" fmla="*/ 4494 w 10000"/>
              <a:gd name="connsiteY3" fmla="*/ 10019 h 10019"/>
              <a:gd name="connsiteX4" fmla="*/ 0 w 10000"/>
              <a:gd name="connsiteY4" fmla="*/ 0 h 10019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4918 w 10000"/>
              <a:gd name="connsiteY2" fmla="*/ 10037 h 10037"/>
              <a:gd name="connsiteX3" fmla="*/ 4494 w 10000"/>
              <a:gd name="connsiteY3" fmla="*/ 10019 h 10037"/>
              <a:gd name="connsiteX4" fmla="*/ 0 w 10000"/>
              <a:gd name="connsiteY4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7">
                <a:moveTo>
                  <a:pt x="0" y="0"/>
                </a:moveTo>
                <a:lnTo>
                  <a:pt x="10000" y="0"/>
                </a:lnTo>
                <a:lnTo>
                  <a:pt x="4918" y="10037"/>
                </a:lnTo>
                <a:lnTo>
                  <a:pt x="4494" y="1001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Organigramme : Opération manuelle 5"/>
          <p:cNvSpPr/>
          <p:nvPr/>
        </p:nvSpPr>
        <p:spPr>
          <a:xfrm rot="16200000">
            <a:off x="5115149" y="4512810"/>
            <a:ext cx="1767477" cy="14191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7252 w 10000"/>
              <a:gd name="connsiteY2" fmla="*/ 5471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5657"/>
              <a:gd name="connsiteX1" fmla="*/ 10000 w 10000"/>
              <a:gd name="connsiteY1" fmla="*/ 0 h 5657"/>
              <a:gd name="connsiteX2" fmla="*/ 7252 w 10000"/>
              <a:gd name="connsiteY2" fmla="*/ 5471 h 5657"/>
              <a:gd name="connsiteX3" fmla="*/ 3956 w 10000"/>
              <a:gd name="connsiteY3" fmla="*/ 5657 h 5657"/>
              <a:gd name="connsiteX4" fmla="*/ 0 w 10000"/>
              <a:gd name="connsiteY4" fmla="*/ 0 h 5657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411 w 10000"/>
              <a:gd name="connsiteY2" fmla="*/ 9933 h 10000"/>
              <a:gd name="connsiteX3" fmla="*/ 3956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411 w 10000"/>
              <a:gd name="connsiteY2" fmla="*/ 9933 h 10000"/>
              <a:gd name="connsiteX3" fmla="*/ 4301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933"/>
              <a:gd name="connsiteX1" fmla="*/ 10000 w 10000"/>
              <a:gd name="connsiteY1" fmla="*/ 0 h 9933"/>
              <a:gd name="connsiteX2" fmla="*/ 5411 w 10000"/>
              <a:gd name="connsiteY2" fmla="*/ 9933 h 9933"/>
              <a:gd name="connsiteX3" fmla="*/ 4301 w 10000"/>
              <a:gd name="connsiteY3" fmla="*/ 9475 h 9933"/>
              <a:gd name="connsiteX4" fmla="*/ 0 w 10000"/>
              <a:gd name="connsiteY4" fmla="*/ 0 h 9933"/>
              <a:gd name="connsiteX0" fmla="*/ 0 w 10000"/>
              <a:gd name="connsiteY0" fmla="*/ 0 h 9539"/>
              <a:gd name="connsiteX1" fmla="*/ 10000 w 10000"/>
              <a:gd name="connsiteY1" fmla="*/ 0 h 9539"/>
              <a:gd name="connsiteX2" fmla="*/ 5008 w 10000"/>
              <a:gd name="connsiteY2" fmla="*/ 9472 h 9539"/>
              <a:gd name="connsiteX3" fmla="*/ 4301 w 10000"/>
              <a:gd name="connsiteY3" fmla="*/ 9539 h 9539"/>
              <a:gd name="connsiteX4" fmla="*/ 0 w 10000"/>
              <a:gd name="connsiteY4" fmla="*/ 0 h 9539"/>
              <a:gd name="connsiteX0" fmla="*/ 0 w 10000"/>
              <a:gd name="connsiteY0" fmla="*/ 0 h 9931"/>
              <a:gd name="connsiteX1" fmla="*/ 10000 w 10000"/>
              <a:gd name="connsiteY1" fmla="*/ 0 h 9931"/>
              <a:gd name="connsiteX2" fmla="*/ 5008 w 10000"/>
              <a:gd name="connsiteY2" fmla="*/ 9930 h 9931"/>
              <a:gd name="connsiteX3" fmla="*/ 4359 w 10000"/>
              <a:gd name="connsiteY3" fmla="*/ 9931 h 9931"/>
              <a:gd name="connsiteX4" fmla="*/ 0 w 10000"/>
              <a:gd name="connsiteY4" fmla="*/ 0 h 9931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8 w 10000"/>
              <a:gd name="connsiteY2" fmla="*/ 9999 h 10000"/>
              <a:gd name="connsiteX3" fmla="*/ 4554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4918 w 10000"/>
              <a:gd name="connsiteY2" fmla="*/ 9999 h 10000"/>
              <a:gd name="connsiteX3" fmla="*/ 4554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9999"/>
              <a:gd name="connsiteX1" fmla="*/ 10000 w 10000"/>
              <a:gd name="connsiteY1" fmla="*/ 0 h 9999"/>
              <a:gd name="connsiteX2" fmla="*/ 4918 w 10000"/>
              <a:gd name="connsiteY2" fmla="*/ 9999 h 9999"/>
              <a:gd name="connsiteX3" fmla="*/ 4494 w 10000"/>
              <a:gd name="connsiteY3" fmla="*/ 9909 h 9999"/>
              <a:gd name="connsiteX4" fmla="*/ 0 w 10000"/>
              <a:gd name="connsiteY4" fmla="*/ 0 h 9999"/>
              <a:gd name="connsiteX0" fmla="*/ 0 w 10000"/>
              <a:gd name="connsiteY0" fmla="*/ 0 h 9910"/>
              <a:gd name="connsiteX1" fmla="*/ 10000 w 10000"/>
              <a:gd name="connsiteY1" fmla="*/ 0 h 9910"/>
              <a:gd name="connsiteX2" fmla="*/ 4918 w 10000"/>
              <a:gd name="connsiteY2" fmla="*/ 9873 h 9910"/>
              <a:gd name="connsiteX3" fmla="*/ 4494 w 10000"/>
              <a:gd name="connsiteY3" fmla="*/ 9910 h 9910"/>
              <a:gd name="connsiteX4" fmla="*/ 0 w 10000"/>
              <a:gd name="connsiteY4" fmla="*/ 0 h 9910"/>
              <a:gd name="connsiteX0" fmla="*/ 0 w 10000"/>
              <a:gd name="connsiteY0" fmla="*/ 0 h 9963"/>
              <a:gd name="connsiteX1" fmla="*/ 10000 w 10000"/>
              <a:gd name="connsiteY1" fmla="*/ 0 h 9963"/>
              <a:gd name="connsiteX2" fmla="*/ 4918 w 10000"/>
              <a:gd name="connsiteY2" fmla="*/ 9963 h 9963"/>
              <a:gd name="connsiteX3" fmla="*/ 4494 w 10000"/>
              <a:gd name="connsiteY3" fmla="*/ 9908 h 9963"/>
              <a:gd name="connsiteX4" fmla="*/ 0 w 10000"/>
              <a:gd name="connsiteY4" fmla="*/ 0 h 9963"/>
              <a:gd name="connsiteX0" fmla="*/ 0 w 10000"/>
              <a:gd name="connsiteY0" fmla="*/ 0 h 9963"/>
              <a:gd name="connsiteX1" fmla="*/ 10000 w 10000"/>
              <a:gd name="connsiteY1" fmla="*/ 0 h 9963"/>
              <a:gd name="connsiteX2" fmla="*/ 4918 w 10000"/>
              <a:gd name="connsiteY2" fmla="*/ 9963 h 9963"/>
              <a:gd name="connsiteX3" fmla="*/ 4494 w 10000"/>
              <a:gd name="connsiteY3" fmla="*/ 9945 h 9963"/>
              <a:gd name="connsiteX4" fmla="*/ 0 w 10000"/>
              <a:gd name="connsiteY4" fmla="*/ 0 h 9963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4918 w 10000"/>
              <a:gd name="connsiteY2" fmla="*/ 10000 h 10000"/>
              <a:gd name="connsiteX3" fmla="*/ 4494 w 10000"/>
              <a:gd name="connsiteY3" fmla="*/ 9982 h 10000"/>
              <a:gd name="connsiteX4" fmla="*/ 0 w 10000"/>
              <a:gd name="connsiteY4" fmla="*/ 0 h 10000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4918 w 10000"/>
              <a:gd name="connsiteY2" fmla="*/ 10000 h 10019"/>
              <a:gd name="connsiteX3" fmla="*/ 4494 w 10000"/>
              <a:gd name="connsiteY3" fmla="*/ 10019 h 10019"/>
              <a:gd name="connsiteX4" fmla="*/ 0 w 10000"/>
              <a:gd name="connsiteY4" fmla="*/ 0 h 10019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4918 w 10000"/>
              <a:gd name="connsiteY2" fmla="*/ 10037 h 10037"/>
              <a:gd name="connsiteX3" fmla="*/ 4494 w 10000"/>
              <a:gd name="connsiteY3" fmla="*/ 10019 h 10037"/>
              <a:gd name="connsiteX4" fmla="*/ 0 w 10000"/>
              <a:gd name="connsiteY4" fmla="*/ 0 h 10037"/>
              <a:gd name="connsiteX0" fmla="*/ 0 w 10000"/>
              <a:gd name="connsiteY0" fmla="*/ 0 h 10964"/>
              <a:gd name="connsiteX1" fmla="*/ 10000 w 10000"/>
              <a:gd name="connsiteY1" fmla="*/ 0 h 10964"/>
              <a:gd name="connsiteX2" fmla="*/ 5049 w 10000"/>
              <a:gd name="connsiteY2" fmla="*/ 10964 h 10964"/>
              <a:gd name="connsiteX3" fmla="*/ 4494 w 10000"/>
              <a:gd name="connsiteY3" fmla="*/ 10019 h 10964"/>
              <a:gd name="connsiteX4" fmla="*/ 0 w 10000"/>
              <a:gd name="connsiteY4" fmla="*/ 0 h 10964"/>
              <a:gd name="connsiteX0" fmla="*/ 0 w 10000"/>
              <a:gd name="connsiteY0" fmla="*/ 0 h 10964"/>
              <a:gd name="connsiteX1" fmla="*/ 10000 w 10000"/>
              <a:gd name="connsiteY1" fmla="*/ 0 h 10964"/>
              <a:gd name="connsiteX2" fmla="*/ 5049 w 10000"/>
              <a:gd name="connsiteY2" fmla="*/ 10964 h 10964"/>
              <a:gd name="connsiteX3" fmla="*/ 4217 w 10000"/>
              <a:gd name="connsiteY3" fmla="*/ 10946 h 10964"/>
              <a:gd name="connsiteX4" fmla="*/ 0 w 10000"/>
              <a:gd name="connsiteY4" fmla="*/ 0 h 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964">
                <a:moveTo>
                  <a:pt x="0" y="0"/>
                </a:moveTo>
                <a:lnTo>
                  <a:pt x="10000" y="0"/>
                </a:lnTo>
                <a:lnTo>
                  <a:pt x="5049" y="10964"/>
                </a:lnTo>
                <a:lnTo>
                  <a:pt x="4217" y="10946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45842" y="4500457"/>
            <a:ext cx="1579776" cy="14384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426929" y="4338642"/>
            <a:ext cx="1862387" cy="176747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565371" y="5211138"/>
            <a:ext cx="90678" cy="938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730854" y="5195424"/>
            <a:ext cx="180000" cy="18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524643" y="3719317"/>
            <a:ext cx="387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Macro-pixel = photodiode matrix (</a:t>
            </a:r>
            <a:r>
              <a:rPr lang="fr-FR" sz="1400" dirty="0" err="1"/>
              <a:t>thousands</a:t>
            </a:r>
            <a:r>
              <a:rPr lang="fr-FR" sz="1400" dirty="0"/>
              <a:t>) (≈ 3 x 3 mm²)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528730" y="3742201"/>
            <a:ext cx="242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SiPM</a:t>
            </a:r>
            <a:r>
              <a:rPr lang="fr-FR" sz="1400" dirty="0"/>
              <a:t> matrix (≈ 4 x 4 cm²)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0454" r="20747" b="7632"/>
          <a:stretch/>
        </p:blipFill>
        <p:spPr>
          <a:xfrm>
            <a:off x="743700" y="4499399"/>
            <a:ext cx="1579776" cy="14384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96047" y="566393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>
                <a:solidFill>
                  <a:schemeClr val="bg1"/>
                </a:solidFill>
              </a:rPr>
              <a:t>Hamamatsu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22380" y="58486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 err="1">
                <a:solidFill>
                  <a:schemeClr val="bg1"/>
                </a:solidFill>
              </a:rPr>
              <a:t>SensL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5856" y="3957359"/>
            <a:ext cx="26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Micro-pixel = photodiode </a:t>
            </a:r>
          </a:p>
          <a:p>
            <a:pPr algn="ctr"/>
            <a:r>
              <a:rPr lang="fr-FR" sz="1400" dirty="0"/>
              <a:t>(≈ 25 x 25 µm²)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36633" y="3198140"/>
            <a:ext cx="2298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SAVELIEV et al, 2010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3193465" y="1346437"/>
            <a:ext cx="3068517" cy="2100607"/>
            <a:chOff x="2943486" y="1292407"/>
            <a:chExt cx="2582781" cy="1731672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3486" y="1292408"/>
              <a:ext cx="2582781" cy="1731671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279756" y="1292407"/>
              <a:ext cx="1196615" cy="3308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dirty="0">
                  <a:solidFill>
                    <a:schemeClr val="bg1"/>
                  </a:solidFill>
                </a:rPr>
                <a:t>Hamamatsu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Image 1" descr="image0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2" t="3512" r="1529" b="1910"/>
          <a:stretch/>
        </p:blipFill>
        <p:spPr bwMode="auto">
          <a:xfrm>
            <a:off x="6601867" y="1190466"/>
            <a:ext cx="2355650" cy="22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5447" y="1112644"/>
            <a:ext cx="3161817" cy="1935745"/>
            <a:chOff x="608106" y="1390379"/>
            <a:chExt cx="3447931" cy="210439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8"/>
            <a:srcRect l="50955" b="18573"/>
            <a:stretch/>
          </p:blipFill>
          <p:spPr>
            <a:xfrm>
              <a:off x="608106" y="1390379"/>
              <a:ext cx="3051337" cy="2104390"/>
            </a:xfrm>
            <a:prstGeom prst="rect">
              <a:avLst/>
            </a:prstGeom>
          </p:spPr>
        </p:pic>
        <p:cxnSp>
          <p:nvCxnSpPr>
            <p:cNvPr id="5" name="Connecteur droit avec flèche 4"/>
            <p:cNvCxnSpPr/>
            <p:nvPr/>
          </p:nvCxnSpPr>
          <p:spPr>
            <a:xfrm flipV="1">
              <a:off x="3441209" y="1884414"/>
              <a:ext cx="0" cy="12801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3450478" y="2418923"/>
              <a:ext cx="60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3E4A83"/>
                  </a:solidFill>
                </a:rPr>
                <a:t>V</a:t>
              </a:r>
              <a:r>
                <a:rPr lang="fr-FR" sz="1400" b="1" baseline="-25000" dirty="0" err="1">
                  <a:solidFill>
                    <a:srgbClr val="3E4A83"/>
                  </a:solidFill>
                </a:rPr>
                <a:t>bias</a:t>
              </a:r>
              <a:endParaRPr lang="fr-FR" sz="1400" b="1" dirty="0">
                <a:solidFill>
                  <a:srgbClr val="3E4A83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538545" y="2336365"/>
            <a:ext cx="2424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 PMT alternative:</a:t>
            </a:r>
          </a:p>
          <a:p>
            <a:pPr marL="285750" indent="-285750">
              <a:buFontTx/>
              <a:buChar char="-"/>
            </a:pPr>
            <a:r>
              <a:rPr lang="fr-FR" sz="1400" dirty="0" err="1"/>
              <a:t>Higher</a:t>
            </a:r>
            <a:r>
              <a:rPr lang="fr-FR" sz="1400" dirty="0"/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internal</a:t>
            </a:r>
            <a:r>
              <a:rPr lang="fr-FR" sz="1400" b="1" dirty="0">
                <a:solidFill>
                  <a:srgbClr val="FF0000"/>
                </a:solidFill>
              </a:rPr>
              <a:t> noise</a:t>
            </a:r>
            <a:r>
              <a:rPr lang="fr-FR" sz="1400" dirty="0"/>
              <a:t>, </a:t>
            </a:r>
          </a:p>
          <a:p>
            <a:pPr marL="285750" indent="-285750">
              <a:buFontTx/>
              <a:buChar char="-"/>
            </a:pPr>
            <a:r>
              <a:rPr lang="fr-FR" sz="1400" b="1" dirty="0" err="1">
                <a:solidFill>
                  <a:srgbClr val="FF0000"/>
                </a:solidFill>
              </a:rPr>
              <a:t>Temperature</a:t>
            </a:r>
            <a:r>
              <a:rPr lang="fr-FR" sz="1400" b="1" dirty="0">
                <a:solidFill>
                  <a:srgbClr val="FF0000"/>
                </a:solidFill>
              </a:rPr>
              <a:t> sensitive </a:t>
            </a:r>
            <a:r>
              <a:rPr lang="fr-FR" sz="1400" dirty="0"/>
              <a:t>gain.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sz="1400" dirty="0"/>
              <a:t>But:</a:t>
            </a:r>
          </a:p>
          <a:p>
            <a:pPr marL="285750" indent="-285750">
              <a:buFontTx/>
              <a:buChar char="-"/>
            </a:pPr>
            <a:r>
              <a:rPr lang="fr-FR" sz="1400" b="1" dirty="0" err="1">
                <a:solidFill>
                  <a:srgbClr val="FF0000"/>
                </a:solidFill>
              </a:rPr>
              <a:t>Rugged</a:t>
            </a:r>
            <a:r>
              <a:rPr lang="fr-FR" sz="1400" b="1" dirty="0">
                <a:solidFill>
                  <a:srgbClr val="FF0000"/>
                </a:solidFill>
              </a:rPr>
              <a:t>, compact, </a:t>
            </a:r>
          </a:p>
          <a:p>
            <a:pPr marL="285750" indent="-285750">
              <a:buFontTx/>
              <a:buChar char="-"/>
            </a:pPr>
            <a:r>
              <a:rPr lang="fr-FR" sz="1400" dirty="0" err="1"/>
              <a:t>Lower</a:t>
            </a:r>
            <a:r>
              <a:rPr lang="fr-FR" sz="1400" dirty="0"/>
              <a:t> operating voltage (~ 30 V)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9269053" y="562709"/>
            <a:ext cx="242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err="1"/>
              <a:t>SiPM</a:t>
            </a:r>
            <a:r>
              <a:rPr lang="fr-FR" sz="1200" dirty="0"/>
              <a:t>: Silicon Photo-Multiplier</a:t>
            </a:r>
          </a:p>
          <a:p>
            <a:pPr algn="l"/>
            <a:r>
              <a:rPr lang="fr-FR" sz="1200" dirty="0"/>
              <a:t>PMT: Photo-Multiplier Tube</a:t>
            </a:r>
          </a:p>
        </p:txBody>
      </p:sp>
    </p:spTree>
    <p:extLst>
      <p:ext uri="{BB962C8B-B14F-4D97-AF65-F5344CB8AC3E}">
        <p14:creationId xmlns:p14="http://schemas.microsoft.com/office/powerpoint/2010/main" val="36909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7A31A-DFA0-70AD-5559-3CFF5E87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14037"/>
            <a:ext cx="10698163" cy="582076"/>
          </a:xfrm>
        </p:spPr>
        <p:txBody>
          <a:bodyPr>
            <a:normAutofit fontScale="90000"/>
          </a:bodyPr>
          <a:lstStyle/>
          <a:p>
            <a:r>
              <a:rPr lang="fr-FR" sz="3600" dirty="0" err="1"/>
              <a:t>From</a:t>
            </a:r>
            <a:r>
              <a:rPr lang="fr-FR" sz="3600" dirty="0"/>
              <a:t> </a:t>
            </a:r>
            <a:r>
              <a:rPr lang="fr-FR" sz="3600" dirty="0" err="1"/>
              <a:t>SiPM</a:t>
            </a:r>
            <a:r>
              <a:rPr lang="fr-FR" sz="3600" dirty="0"/>
              <a:t> model to </a:t>
            </a:r>
            <a:r>
              <a:rPr lang="fr-FR" sz="3600" dirty="0" err="1"/>
              <a:t>simulated</a:t>
            </a:r>
            <a:r>
              <a:rPr lang="fr-FR" sz="3600" dirty="0"/>
              <a:t> discrimination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040CCF-572F-43B4-B691-1F1C34F69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094890"/>
            <a:ext cx="3869916" cy="185071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DFFF82A-6B6A-4463-BA22-F190B2629279}"/>
              </a:ext>
            </a:extLst>
          </p:cNvPr>
          <p:cNvSpPr/>
          <p:nvPr/>
        </p:nvSpPr>
        <p:spPr>
          <a:xfrm>
            <a:off x="4336997" y="1529563"/>
            <a:ext cx="1601303" cy="953729"/>
          </a:xfrm>
          <a:prstGeom prst="rightArrow">
            <a:avLst/>
          </a:prstGeom>
          <a:solidFill>
            <a:srgbClr val="CA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826ADAD-E5C9-4ED9-8591-AFCF6EDF5923}"/>
              </a:ext>
            </a:extLst>
          </p:cNvPr>
          <p:cNvSpPr/>
          <p:nvPr/>
        </p:nvSpPr>
        <p:spPr>
          <a:xfrm>
            <a:off x="731837" y="3826032"/>
            <a:ext cx="3873910" cy="1200932"/>
          </a:xfrm>
          <a:prstGeom prst="roundRect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dirty="0"/>
              <a:t>Python script</a:t>
            </a:r>
          </a:p>
          <a:p>
            <a:pPr algn="ctr"/>
            <a:r>
              <a:rPr lang="en-US" i="1" dirty="0"/>
              <a:t>Generates a list of time-stamped photons from a pulse shape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A49E90-8E4C-4FC0-9A6A-87021B54DA83}"/>
              </a:ext>
            </a:extLst>
          </p:cNvPr>
          <p:cNvSpPr/>
          <p:nvPr/>
        </p:nvSpPr>
        <p:spPr>
          <a:xfrm>
            <a:off x="6080918" y="1228878"/>
            <a:ext cx="2020862" cy="1507399"/>
          </a:xfrm>
          <a:prstGeom prst="roundRect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dirty="0"/>
              <a:t>Python script</a:t>
            </a:r>
          </a:p>
          <a:p>
            <a:pPr algn="ctr"/>
            <a:r>
              <a:rPr lang="fr-FR" i="1" dirty="0" err="1"/>
              <a:t>Generates</a:t>
            </a:r>
            <a:r>
              <a:rPr lang="fr-FR" i="1" dirty="0"/>
              <a:t> SPICE simulation file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0FD4DC7C-FEB7-4531-9B45-58D508A12CCB}"/>
              </a:ext>
            </a:extLst>
          </p:cNvPr>
          <p:cNvSpPr/>
          <p:nvPr/>
        </p:nvSpPr>
        <p:spPr>
          <a:xfrm rot="19526661">
            <a:off x="4545142" y="2871397"/>
            <a:ext cx="1571372" cy="953729"/>
          </a:xfrm>
          <a:prstGeom prst="rightArrow">
            <a:avLst/>
          </a:prstGeom>
          <a:solidFill>
            <a:srgbClr val="CA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A2A941B-9A68-4F9F-8C8E-573532C5E57D}"/>
              </a:ext>
            </a:extLst>
          </p:cNvPr>
          <p:cNvSpPr/>
          <p:nvPr/>
        </p:nvSpPr>
        <p:spPr>
          <a:xfrm>
            <a:off x="8317708" y="1505712"/>
            <a:ext cx="1386348" cy="953729"/>
          </a:xfrm>
          <a:prstGeom prst="rightArrow">
            <a:avLst/>
          </a:prstGeom>
          <a:solidFill>
            <a:srgbClr val="CA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BB665CB-D78F-43E3-A33C-66D80A7011A3}"/>
              </a:ext>
            </a:extLst>
          </p:cNvPr>
          <p:cNvSpPr/>
          <p:nvPr/>
        </p:nvSpPr>
        <p:spPr>
          <a:xfrm>
            <a:off x="9846673" y="1535344"/>
            <a:ext cx="2020862" cy="894465"/>
          </a:xfrm>
          <a:prstGeom prst="roundRect">
            <a:avLst/>
          </a:prstGeom>
          <a:solidFill>
            <a:srgbClr val="7A0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dirty="0"/>
              <a:t>LTSpice simulation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200BBCA-824D-4EEE-9CAC-A2D568AB9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67"/>
          <a:stretch/>
        </p:blipFill>
        <p:spPr>
          <a:xfrm>
            <a:off x="1172744" y="5158245"/>
            <a:ext cx="2790948" cy="15505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4BC357-FBD6-4282-B07E-C0B9957537A5}"/>
              </a:ext>
            </a:extLst>
          </p:cNvPr>
          <p:cNvSpPr txBox="1"/>
          <p:nvPr/>
        </p:nvSpPr>
        <p:spPr>
          <a:xfrm>
            <a:off x="796335" y="3031968"/>
            <a:ext cx="292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Photodiode SPICE model</a:t>
            </a:r>
          </a:p>
        </p:txBody>
      </p:sp>
      <p:sp>
        <p:nvSpPr>
          <p:cNvPr id="19" name="Flèche droite 18">
            <a:extLst>
              <a:ext uri="{FF2B5EF4-FFF2-40B4-BE49-F238E27FC236}">
                <a16:creationId xmlns:a16="http://schemas.microsoft.com/office/drawing/2014/main" id="{FA525F64-E006-495F-80FD-D9E66D8DD4FF}"/>
              </a:ext>
            </a:extLst>
          </p:cNvPr>
          <p:cNvSpPr/>
          <p:nvPr/>
        </p:nvSpPr>
        <p:spPr>
          <a:xfrm>
            <a:off x="8114196" y="4891381"/>
            <a:ext cx="1022535" cy="354613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93A664-6338-4ED5-BC0E-8E86C775D9C7}"/>
              </a:ext>
            </a:extLst>
          </p:cNvPr>
          <p:cNvSpPr txBox="1"/>
          <p:nvPr/>
        </p:nvSpPr>
        <p:spPr>
          <a:xfrm>
            <a:off x="8046233" y="5692045"/>
            <a:ext cx="1337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Each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photon triggers one SPAD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F0330DE-87A4-46DD-89D2-97C2A996A304}"/>
              </a:ext>
            </a:extLst>
          </p:cNvPr>
          <p:cNvGrpSpPr/>
          <p:nvPr/>
        </p:nvGrpSpPr>
        <p:grpSpPr>
          <a:xfrm>
            <a:off x="6160684" y="2885427"/>
            <a:ext cx="2583466" cy="1667164"/>
            <a:chOff x="302764" y="521783"/>
            <a:chExt cx="5211013" cy="3362773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7D611FD-CDE2-4DD4-88A2-C46ADA266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66"/>
            <a:stretch/>
          </p:blipFill>
          <p:spPr>
            <a:xfrm>
              <a:off x="502620" y="1088571"/>
              <a:ext cx="4080000" cy="2721378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938ADA4-E045-4B98-8E64-24095B10C3BF}"/>
                </a:ext>
              </a:extLst>
            </p:cNvPr>
            <p:cNvSpPr txBox="1"/>
            <p:nvPr/>
          </p:nvSpPr>
          <p:spPr>
            <a:xfrm>
              <a:off x="479654" y="521783"/>
              <a:ext cx="5034123" cy="55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Photons </a:t>
              </a:r>
              <a:r>
                <a:rPr lang="fr-FR" sz="1200" dirty="0" err="1"/>
                <a:t>from</a:t>
              </a:r>
              <a:r>
                <a:rPr lang="fr-FR" sz="1200" dirty="0"/>
                <a:t> gamma interaction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4F85445-7FE2-4646-A447-A3A073DAEAFE}"/>
                </a:ext>
              </a:extLst>
            </p:cNvPr>
            <p:cNvSpPr txBox="1"/>
            <p:nvPr/>
          </p:nvSpPr>
          <p:spPr>
            <a:xfrm>
              <a:off x="2223617" y="3622946"/>
              <a:ext cx="16634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Time (ns)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0564C12-0420-4F56-B03D-C6CC237064B4}"/>
                </a:ext>
              </a:extLst>
            </p:cNvPr>
            <p:cNvSpPr txBox="1"/>
            <p:nvPr/>
          </p:nvSpPr>
          <p:spPr>
            <a:xfrm rot="16200000">
              <a:off x="-342245" y="2087717"/>
              <a:ext cx="1817701" cy="5276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Photons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20708D0-BDEC-4E69-B144-9095C65B8836}"/>
              </a:ext>
            </a:extLst>
          </p:cNvPr>
          <p:cNvGrpSpPr/>
          <p:nvPr/>
        </p:nvGrpSpPr>
        <p:grpSpPr>
          <a:xfrm>
            <a:off x="5228262" y="4687918"/>
            <a:ext cx="2720222" cy="2051813"/>
            <a:chOff x="470228" y="3763663"/>
            <a:chExt cx="4112392" cy="310190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E2E152FE-8DD0-42A8-A6E3-0B2314C3A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5"/>
            <a:stretch/>
          </p:blipFill>
          <p:spPr>
            <a:xfrm>
              <a:off x="502620" y="4071256"/>
              <a:ext cx="4080000" cy="2717731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E7E1BE4-F163-4F46-8383-FC4BA0623F0E}"/>
                </a:ext>
              </a:extLst>
            </p:cNvPr>
            <p:cNvSpPr txBox="1"/>
            <p:nvPr/>
          </p:nvSpPr>
          <p:spPr>
            <a:xfrm>
              <a:off x="2298148" y="6603956"/>
              <a:ext cx="16634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Time (ns)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1415F12-E1FC-4082-9949-BE0BE0089C60}"/>
                </a:ext>
              </a:extLst>
            </p:cNvPr>
            <p:cNvSpPr txBox="1"/>
            <p:nvPr/>
          </p:nvSpPr>
          <p:spPr>
            <a:xfrm rot="16200000">
              <a:off x="-230682" y="4813227"/>
              <a:ext cx="166343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Photons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77BB1C2-CD07-4ADF-86E0-0DC9D3A863A7}"/>
                </a:ext>
              </a:extLst>
            </p:cNvPr>
            <p:cNvSpPr txBox="1"/>
            <p:nvPr/>
          </p:nvSpPr>
          <p:spPr>
            <a:xfrm>
              <a:off x="757221" y="3763663"/>
              <a:ext cx="3741002" cy="41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Photons </a:t>
              </a:r>
              <a:r>
                <a:rPr lang="fr-FR" sz="1200" dirty="0" err="1"/>
                <a:t>from</a:t>
              </a:r>
              <a:r>
                <a:rPr lang="fr-FR" sz="1200" dirty="0"/>
                <a:t> neutron interaction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CB00497-AA8C-4ED2-AB26-50C5625B5319}"/>
              </a:ext>
            </a:extLst>
          </p:cNvPr>
          <p:cNvGrpSpPr/>
          <p:nvPr/>
        </p:nvGrpSpPr>
        <p:grpSpPr>
          <a:xfrm>
            <a:off x="9234480" y="3972251"/>
            <a:ext cx="2957520" cy="2386992"/>
            <a:chOff x="6339827" y="784289"/>
            <a:chExt cx="5965500" cy="4814710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D10BB357-C096-4B0B-A784-421C06F3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827" y="869859"/>
              <a:ext cx="5852172" cy="438912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F7E1B9-E1F6-4F67-A23C-7B5CD9750B37}"/>
                </a:ext>
              </a:extLst>
            </p:cNvPr>
            <p:cNvSpPr/>
            <p:nvPr/>
          </p:nvSpPr>
          <p:spPr>
            <a:xfrm>
              <a:off x="7499734" y="784289"/>
              <a:ext cx="4805593" cy="55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err="1">
                  <a:solidFill>
                    <a:schemeClr val="bg1">
                      <a:lumMod val="50000"/>
                    </a:schemeClr>
                  </a:solidFill>
                </a:rPr>
                <a:t>Simulated</a:t>
              </a:r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</a:rPr>
                <a:t> anode output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B1F3B69-7A22-4610-AC98-0A0A26B2D45C}"/>
                </a:ext>
              </a:extLst>
            </p:cNvPr>
            <p:cNvSpPr txBox="1"/>
            <p:nvPr/>
          </p:nvSpPr>
          <p:spPr>
            <a:xfrm>
              <a:off x="8959173" y="4978194"/>
              <a:ext cx="2170058" cy="6208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Time (ns)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9B36B45-11FB-40EB-9507-E5EF5518AEE2}"/>
                </a:ext>
              </a:extLst>
            </p:cNvPr>
            <p:cNvSpPr txBox="1"/>
            <p:nvPr/>
          </p:nvSpPr>
          <p:spPr>
            <a:xfrm rot="16200000">
              <a:off x="5227912" y="2800580"/>
              <a:ext cx="2758796" cy="5276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Voltage (mV)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708767E1-B4EF-43F4-A37A-C240F73B41A2}"/>
              </a:ext>
            </a:extLst>
          </p:cNvPr>
          <p:cNvSpPr txBox="1"/>
          <p:nvPr/>
        </p:nvSpPr>
        <p:spPr>
          <a:xfrm>
            <a:off x="9269053" y="762000"/>
            <a:ext cx="242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err="1"/>
              <a:t>SiPM</a:t>
            </a:r>
            <a:r>
              <a:rPr lang="fr-FR" sz="1200" dirty="0"/>
              <a:t>: Silicon Photo-Multiplier</a:t>
            </a:r>
          </a:p>
          <a:p>
            <a:pPr algn="l"/>
            <a:r>
              <a:rPr lang="fr-FR" sz="1200" dirty="0"/>
              <a:t>PMT: Photo-Multiplier Tube</a:t>
            </a:r>
          </a:p>
        </p:txBody>
      </p:sp>
    </p:spTree>
    <p:extLst>
      <p:ext uri="{BB962C8B-B14F-4D97-AF65-F5344CB8AC3E}">
        <p14:creationId xmlns:p14="http://schemas.microsoft.com/office/powerpoint/2010/main" val="31946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6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7A31A-DFA0-70AD-5559-3CFF5E87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14037"/>
            <a:ext cx="10698163" cy="582076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PMT model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EA462D-679F-4768-ADA3-35646BBE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87" y="1501961"/>
            <a:ext cx="3022611" cy="42358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403B17-93AB-45AA-A869-C978A97AE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18" t="11375" r="21940" b="14826"/>
          <a:stretch/>
        </p:blipFill>
        <p:spPr>
          <a:xfrm>
            <a:off x="449104" y="1819881"/>
            <a:ext cx="1275790" cy="36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AE342D-E1E7-4B4E-9EFE-54D0195B7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004" y="1819881"/>
            <a:ext cx="1490260" cy="36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6A64E1-7D49-4456-8463-AEB2F0D5D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230" y="722066"/>
            <a:ext cx="4045527" cy="30341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07B9E3-B2C9-4360-8075-6118EF220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822" y="4005937"/>
            <a:ext cx="3387173" cy="270283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426F584-015B-44F7-BD26-3F89132CEA05}"/>
              </a:ext>
            </a:extLst>
          </p:cNvPr>
          <p:cNvSpPr txBox="1"/>
          <p:nvPr/>
        </p:nvSpPr>
        <p:spPr>
          <a:xfrm>
            <a:off x="3861995" y="5674269"/>
            <a:ext cx="349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Knoll, Glenn F. Radiation detection and measurement. John Wiley &amp; Sons, 2010.</a:t>
            </a:r>
            <a:endParaRPr lang="fr-FR" sz="12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7B1436-10C9-4622-88F1-D64E4AC1DBD9}"/>
              </a:ext>
            </a:extLst>
          </p:cNvPr>
          <p:cNvSpPr txBox="1"/>
          <p:nvPr/>
        </p:nvSpPr>
        <p:spPr>
          <a:xfrm>
            <a:off x="8647732" y="246188"/>
            <a:ext cx="242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err="1"/>
              <a:t>SiPM</a:t>
            </a:r>
            <a:r>
              <a:rPr lang="fr-FR" sz="1200" dirty="0"/>
              <a:t>: Silicon Photo-Multiplier</a:t>
            </a:r>
          </a:p>
          <a:p>
            <a:pPr algn="l"/>
            <a:r>
              <a:rPr lang="fr-FR" sz="1200" dirty="0"/>
              <a:t>PMT: Photo-Multiplier Tube</a:t>
            </a:r>
          </a:p>
        </p:txBody>
      </p:sp>
    </p:spTree>
    <p:extLst>
      <p:ext uri="{BB962C8B-B14F-4D97-AF65-F5344CB8AC3E}">
        <p14:creationId xmlns:p14="http://schemas.microsoft.com/office/powerpoint/2010/main" val="19481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7A31A-DFA0-70AD-5559-3CFF5E87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14037"/>
            <a:ext cx="10698163" cy="582076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Input data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46C04A-AA75-4EDF-965C-E3E0AC69AF35}"/>
              </a:ext>
            </a:extLst>
          </p:cNvPr>
          <p:cNvSpPr txBox="1"/>
          <p:nvPr/>
        </p:nvSpPr>
        <p:spPr>
          <a:xfrm>
            <a:off x="80255" y="896113"/>
            <a:ext cx="4879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Setup: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/>
              <a:t>252</a:t>
            </a:r>
            <a:r>
              <a:rPr lang="fr-FR" dirty="0"/>
              <a:t>Cf et </a:t>
            </a:r>
            <a:r>
              <a:rPr lang="fr-FR" baseline="30000" dirty="0"/>
              <a:t>137</a:t>
            </a:r>
            <a:r>
              <a:rPr lang="fr-FR" dirty="0"/>
              <a:t>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Plastic </a:t>
            </a:r>
            <a:r>
              <a:rPr lang="fr-FR" dirty="0" err="1"/>
              <a:t>scintillator</a:t>
            </a:r>
            <a:r>
              <a:rPr lang="fr-FR" dirty="0"/>
              <a:t> (EJ-276)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PMT H11284-MOD (1400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CAEN DT5730 </a:t>
            </a:r>
            <a:r>
              <a:rPr lang="fr-FR" dirty="0" err="1"/>
              <a:t>digitizer</a:t>
            </a:r>
            <a:r>
              <a:rPr lang="fr-FR" dirty="0"/>
              <a:t> (14 bit ; 500 MS/s)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Offline </a:t>
            </a:r>
            <a:r>
              <a:rPr lang="fr-FR" dirty="0" err="1"/>
              <a:t>optimization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DD327A3-CE56-495A-AF21-B30E6137FAB2}"/>
                  </a:ext>
                </a:extLst>
              </p:cNvPr>
              <p:cNvSpPr txBox="1"/>
              <p:nvPr/>
            </p:nvSpPr>
            <p:spPr>
              <a:xfrm>
                <a:off x="5169513" y="3221091"/>
                <a:ext cx="1967603" cy="983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FF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FF0C0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FF0C0C"/>
                                </a:solidFill>
                                <a:latin typeface="Cambria Math" panose="02040503050406030204" pitchFamily="18" charset="0"/>
                              </a:rPr>
                              <m:t>𝑡𝑎𝑖𝑙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</a:t>
                </a: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DD327A3-CE56-495A-AF21-B30E6137F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513" y="3221091"/>
                <a:ext cx="1967603" cy="983154"/>
              </a:xfrm>
              <a:prstGeom prst="rect">
                <a:avLst/>
              </a:prstGeom>
              <a:blipFill>
                <a:blip r:embed="rId4"/>
                <a:stretch>
                  <a:fillRect l="-7121" t="-617" b="-135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2BFD7F37-CE7D-4AB2-A6F5-3F4EA26ACCA4}"/>
              </a:ext>
            </a:extLst>
          </p:cNvPr>
          <p:cNvGrpSpPr/>
          <p:nvPr/>
        </p:nvGrpSpPr>
        <p:grpSpPr>
          <a:xfrm>
            <a:off x="5048177" y="1285577"/>
            <a:ext cx="2897479" cy="1641861"/>
            <a:chOff x="3956380" y="1464117"/>
            <a:chExt cx="2897479" cy="164186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1ACB10E-3BF4-48B3-AF68-AC494F4DE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74" r="1528"/>
            <a:stretch/>
          </p:blipFill>
          <p:spPr>
            <a:xfrm>
              <a:off x="3956380" y="1464117"/>
              <a:ext cx="2897479" cy="16418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2AC81FC-8776-4993-AE20-B5EE4D10CA14}"/>
                    </a:ext>
                  </a:extLst>
                </p:cNvPr>
                <p:cNvSpPr txBox="1"/>
                <p:nvPr/>
              </p:nvSpPr>
              <p:spPr>
                <a:xfrm>
                  <a:off x="4342938" y="2439651"/>
                  <a:ext cx="9051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800" b="0" i="1" smtClean="0">
                                <a:solidFill>
                                  <a:srgbClr val="FF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solidFill>
                                  <a:srgbClr val="FF0404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1800" b="0" i="1" smtClean="0">
                                <a:solidFill>
                                  <a:srgbClr val="FF0404"/>
                                </a:solidFill>
                                <a:latin typeface="Cambria Math" panose="02040503050406030204" pitchFamily="18" charset="0"/>
                              </a:rPr>
                              <m:t>𝑡𝑎𝑖𝑙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2AC81FC-8776-4993-AE20-B5EE4D10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938" y="2439651"/>
                  <a:ext cx="90516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92CC34D-889D-4C51-92BF-DAEFD586D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001" y="1040073"/>
            <a:ext cx="3441435" cy="17945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513F50A-F35A-42AB-8104-89708CF05B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/>
          <a:stretch/>
        </p:blipFill>
        <p:spPr>
          <a:xfrm>
            <a:off x="8392001" y="3712668"/>
            <a:ext cx="3418152" cy="22713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3839E4-BFA5-49CD-9EFF-4911849BE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5" y="4336749"/>
            <a:ext cx="3162701" cy="23720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D4B98FC-0BD5-47E6-9D85-08B2273DE3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478" b="20761"/>
          <a:stretch/>
        </p:blipFill>
        <p:spPr>
          <a:xfrm>
            <a:off x="877261" y="2834662"/>
            <a:ext cx="2796233" cy="356813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9DC2CF-4B04-4133-B484-9E6C8F582162}"/>
              </a:ext>
            </a:extLst>
          </p:cNvPr>
          <p:cNvSpPr txBox="1"/>
          <p:nvPr/>
        </p:nvSpPr>
        <p:spPr>
          <a:xfrm>
            <a:off x="3673494" y="4402653"/>
            <a:ext cx="92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EJ-276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2A5796B-3C01-44E1-B92D-2F17353DB2EB}"/>
              </a:ext>
            </a:extLst>
          </p:cNvPr>
          <p:cNvSpPr txBox="1"/>
          <p:nvPr/>
        </p:nvSpPr>
        <p:spPr>
          <a:xfrm>
            <a:off x="98382" y="4771985"/>
            <a:ext cx="77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PMT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01A3FE4-DA0C-4D74-82F4-FAE6C726389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365513" y="4587319"/>
            <a:ext cx="13079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717A8EE-EFD2-48E5-96B9-65CA3DA96E2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77261" y="4956651"/>
            <a:ext cx="12548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7A31A-DFA0-70AD-5559-3CFF5E87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314037"/>
            <a:ext cx="10698163" cy="582076"/>
          </a:xfrm>
        </p:spPr>
        <p:txBody>
          <a:bodyPr>
            <a:normAutofit fontScale="90000"/>
          </a:bodyPr>
          <a:lstStyle/>
          <a:p>
            <a:r>
              <a:rPr lang="fr-FR" sz="3600" dirty="0" err="1"/>
              <a:t>Scintillator</a:t>
            </a:r>
            <a:r>
              <a:rPr lang="fr-FR" sz="3600" dirty="0"/>
              <a:t> </a:t>
            </a:r>
            <a:r>
              <a:rPr lang="fr-FR" sz="3600" dirty="0" err="1"/>
              <a:t>considerations</a:t>
            </a:r>
            <a:endParaRPr lang="fr-FR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438C00E-F328-4911-A636-E4A7F687BBC8}"/>
              </a:ext>
            </a:extLst>
          </p:cNvPr>
          <p:cNvGrpSpPr/>
          <p:nvPr/>
        </p:nvGrpSpPr>
        <p:grpSpPr bwMode="auto">
          <a:xfrm>
            <a:off x="253374" y="1151548"/>
            <a:ext cx="1417595" cy="1582857"/>
            <a:chOff x="4013506" y="3515445"/>
            <a:chExt cx="2350956" cy="257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E24100-2CCC-44C8-9CB6-2F12A2C62888}"/>
                </a:ext>
              </a:extLst>
            </p:cNvPr>
            <p:cNvSpPr/>
            <p:nvPr/>
          </p:nvSpPr>
          <p:spPr bwMode="auto">
            <a:xfrm>
              <a:off x="4350837" y="3520103"/>
              <a:ext cx="2013625" cy="2003898"/>
            </a:xfrm>
            <a:prstGeom prst="rect">
              <a:avLst/>
            </a:prstGeom>
            <a:solidFill>
              <a:srgbClr val="D9EAF6"/>
            </a:solidFill>
            <a:ln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E4B9D6CA-6979-4DCE-A735-E1FCD34EC46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02707" y="3769262"/>
              <a:ext cx="100931" cy="69634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6E24E51B-B3ED-4EFE-AFDD-2F35B7E7BC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0134" y="4459449"/>
              <a:ext cx="659349" cy="107797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FB8A7337-46CA-444F-B97D-D3E0C773D1C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95280" y="3664720"/>
              <a:ext cx="1169182" cy="80088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5F028CC5-BF08-441F-8C2C-17DE3ED5408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350838" y="3896305"/>
              <a:ext cx="851869" cy="56930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5D2E5D7F-7BDF-4D32-87B3-A8C16CD96013}"/>
                </a:ext>
              </a:extLst>
            </p:cNvPr>
            <p:cNvCxnSpPr>
              <a:cxnSpLocks/>
              <a:endCxn id="6" idx="3"/>
            </p:cNvCxnSpPr>
            <p:nvPr/>
          </p:nvCxnSpPr>
          <p:spPr bwMode="auto">
            <a:xfrm>
              <a:off x="5202707" y="4465607"/>
              <a:ext cx="1161755" cy="5644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CEC603A-E55B-4E90-A58F-7EEE77B69E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69483" y="4660870"/>
              <a:ext cx="494979" cy="85334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1F5A57D0-1484-4AEF-8263-CCD170F38B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58265" y="3515445"/>
              <a:ext cx="707473" cy="38085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954018A-A0FA-4A2F-B1C3-EA8744E5E2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65738" y="3528475"/>
              <a:ext cx="1297645" cy="46205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971D519-7710-48AA-B273-5F64E09E1C4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50837" y="4459449"/>
              <a:ext cx="859296" cy="27631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44FE68D4-E34F-434B-94D7-A157DB7E7F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58265" y="4738038"/>
              <a:ext cx="2005118" cy="3858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3BB2CFEF-5925-415A-9430-26E3F71AFB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76772" y="4465607"/>
              <a:ext cx="424856" cy="105839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DFCFA9CF-14A2-4851-9F0D-006C116337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13506" y="5533128"/>
              <a:ext cx="762186" cy="55401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Étoile à 12 branches 23">
              <a:extLst>
                <a:ext uri="{FF2B5EF4-FFF2-40B4-BE49-F238E27FC236}">
                  <a16:creationId xmlns:a16="http://schemas.microsoft.com/office/drawing/2014/main" id="{C13A83D5-DECD-4DA4-8F8C-35685BBB402E}"/>
                </a:ext>
              </a:extLst>
            </p:cNvPr>
            <p:cNvSpPr/>
            <p:nvPr/>
          </p:nvSpPr>
          <p:spPr bwMode="auto">
            <a:xfrm>
              <a:off x="5108126" y="4365417"/>
              <a:ext cx="187006" cy="195409"/>
            </a:xfrm>
            <a:prstGeom prst="star12">
              <a:avLst>
                <a:gd name="adj" fmla="val 17892"/>
              </a:avLst>
            </a:prstGeom>
            <a:solidFill>
              <a:srgbClr val="E6001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>
                <a:defRPr/>
              </a:pPr>
              <a:endParaRPr lang="fr-FR" dirty="0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FBF5BCF9-2B9A-4FD3-9EE6-09ECD935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2822" y="4160472"/>
            <a:ext cx="3385940" cy="254830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A19D608-863A-4D02-803F-776EF328E681}"/>
              </a:ext>
            </a:extLst>
          </p:cNvPr>
          <p:cNvSpPr txBox="1"/>
          <p:nvPr/>
        </p:nvSpPr>
        <p:spPr bwMode="auto">
          <a:xfrm>
            <a:off x="4594266" y="4479982"/>
            <a:ext cx="5441027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600" dirty="0"/>
              <a:t>Refractive index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Attenuation length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Light output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Emission spectrum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Roughness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Rise time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Relative intensities</a:t>
            </a:r>
          </a:p>
          <a:p>
            <a:pPr marL="285750" indent="-285750">
              <a:buFontTx/>
              <a:buChar char="-"/>
              <a:defRPr/>
            </a:pPr>
            <a:r>
              <a:rPr lang="en-US" sz="1600" dirty="0"/>
              <a:t>De-excitation constants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422DEB2-A31B-4FC3-B39E-BE7BF578FD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6786"/>
          <a:stretch/>
        </p:blipFill>
        <p:spPr bwMode="auto">
          <a:xfrm>
            <a:off x="6849962" y="2131810"/>
            <a:ext cx="4863839" cy="180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0B582C-2107-448E-922D-B8123CBBE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" r="36727"/>
          <a:stretch/>
        </p:blipFill>
        <p:spPr bwMode="auto">
          <a:xfrm>
            <a:off x="6849962" y="399490"/>
            <a:ext cx="4852307" cy="1800000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E7887E9-5783-4328-9F20-49AA6C42B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4545629" y="3559521"/>
            <a:ext cx="718790" cy="1424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2A88B80-B9DA-4FCB-BCA0-A8F5580180C7}"/>
              </a:ext>
            </a:extLst>
          </p:cNvPr>
          <p:cNvSpPr txBox="1"/>
          <p:nvPr/>
        </p:nvSpPr>
        <p:spPr bwMode="auto">
          <a:xfrm>
            <a:off x="5325704" y="1542313"/>
            <a:ext cx="160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 err="1"/>
              <a:t>Scintillator</a:t>
            </a:r>
            <a:endParaRPr dirty="0"/>
          </a:p>
          <a:p>
            <a:pPr>
              <a:defRPr/>
            </a:pPr>
            <a:r>
              <a:rPr lang="fr-FR" sz="1400" dirty="0"/>
              <a:t>(</a:t>
            </a:r>
            <a:r>
              <a:rPr lang="fr-FR" sz="1400" dirty="0" err="1"/>
              <a:t>density</a:t>
            </a:r>
            <a:r>
              <a:rPr lang="fr-FR" sz="1400" dirty="0"/>
              <a:t>, </a:t>
            </a:r>
            <a:r>
              <a:rPr lang="fr-FR" sz="1400" dirty="0" err="1"/>
              <a:t>material</a:t>
            </a:r>
            <a:r>
              <a:rPr lang="fr-FR" sz="1400" dirty="0"/>
              <a:t>, </a:t>
            </a:r>
            <a:r>
              <a:rPr lang="fr-FR" sz="1400" dirty="0" err="1"/>
              <a:t>geometry</a:t>
            </a:r>
            <a:r>
              <a:rPr lang="fr-FR" sz="1400" dirty="0"/>
              <a:t> and </a:t>
            </a:r>
            <a:r>
              <a:rPr lang="fr-FR" sz="1400" dirty="0" err="1"/>
              <a:t>optical</a:t>
            </a:r>
            <a:r>
              <a:rPr lang="fr-FR" sz="1400" dirty="0"/>
              <a:t> </a:t>
            </a:r>
            <a:r>
              <a:rPr lang="fr-FR" sz="1400" dirty="0" err="1"/>
              <a:t>properties</a:t>
            </a:r>
            <a:r>
              <a:rPr lang="fr-FR" sz="1400" dirty="0"/>
              <a:t>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2DA4F9B-2627-4D61-959B-1710D591EB7C}"/>
              </a:ext>
            </a:extLst>
          </p:cNvPr>
          <p:cNvSpPr txBox="1"/>
          <p:nvPr/>
        </p:nvSpPr>
        <p:spPr bwMode="auto">
          <a:xfrm>
            <a:off x="5313056" y="3402674"/>
            <a:ext cx="124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 err="1"/>
              <a:t>Reflector</a:t>
            </a:r>
            <a:endParaRPr lang="fr-FR" sz="12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D74628-231A-4AC5-AE18-75E2E79C4B95}"/>
              </a:ext>
            </a:extLst>
          </p:cNvPr>
          <p:cNvSpPr/>
          <p:nvPr/>
        </p:nvSpPr>
        <p:spPr bwMode="auto">
          <a:xfrm>
            <a:off x="1979710" y="1942977"/>
            <a:ext cx="2565919" cy="18194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E15BFE-B3F7-47BF-84B4-CD38F783745C}"/>
              </a:ext>
            </a:extLst>
          </p:cNvPr>
          <p:cNvSpPr/>
          <p:nvPr/>
        </p:nvSpPr>
        <p:spPr bwMode="auto">
          <a:xfrm>
            <a:off x="2140315" y="2058877"/>
            <a:ext cx="2453951" cy="1587671"/>
          </a:xfrm>
          <a:prstGeom prst="rect">
            <a:avLst/>
          </a:prstGeom>
          <a:solidFill>
            <a:srgbClr val="D9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177318-8E64-43B6-97EC-66C646517A85}"/>
              </a:ext>
            </a:extLst>
          </p:cNvPr>
          <p:cNvSpPr/>
          <p:nvPr/>
        </p:nvSpPr>
        <p:spPr bwMode="auto">
          <a:xfrm>
            <a:off x="4545629" y="2058877"/>
            <a:ext cx="195943" cy="158767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>
              <a:defRPr/>
            </a:pPr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68BE81D-9AEC-48FB-8A68-1357F4D911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2538" y="2164734"/>
            <a:ext cx="1071881" cy="24139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2B84CC0-AD56-4418-93C3-1A7493DF29AF}"/>
              </a:ext>
            </a:extLst>
          </p:cNvPr>
          <p:cNvCxnSpPr>
            <a:cxnSpLocks/>
          </p:cNvCxnSpPr>
          <p:nvPr/>
        </p:nvCxnSpPr>
        <p:spPr bwMode="auto">
          <a:xfrm flipV="1">
            <a:off x="4738125" y="3110151"/>
            <a:ext cx="587579" cy="11669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66354D93-17EC-4D46-8184-EC0397356233}"/>
              </a:ext>
            </a:extLst>
          </p:cNvPr>
          <p:cNvSpPr txBox="1"/>
          <p:nvPr/>
        </p:nvSpPr>
        <p:spPr bwMode="auto">
          <a:xfrm>
            <a:off x="5334904" y="2961682"/>
            <a:ext cx="166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 err="1"/>
              <a:t>Photodetector</a:t>
            </a:r>
            <a:endParaRPr lang="fr-FR" sz="14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C20C050-3F09-4678-BC0D-401341666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952" y="4130296"/>
            <a:ext cx="4218038" cy="19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8" grpId="0"/>
      <p:bldP spid="29" grpId="0" animBg="1"/>
      <p:bldP spid="30" grpId="0" animBg="1"/>
      <p:bldP spid="31" grpId="0" animBg="1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7F7F7F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582fa2ad-bcfb-4c30-8490-7bbd511b1880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151dffeb-2989-4a61-aef8-844a993007f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19609</TotalTime>
  <Words>1801</Words>
  <Application>Microsoft Office PowerPoint</Application>
  <PresentationFormat>Grand écran</PresentationFormat>
  <Paragraphs>311</Paragraphs>
  <Slides>29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Courier New</vt:lpstr>
      <vt:lpstr>Wingdings</vt:lpstr>
      <vt:lpstr>Thème Office</vt:lpstr>
      <vt:lpstr>SiPM and PMT models: challenges for a particle discrimination study</vt:lpstr>
      <vt:lpstr>Context: nuclear instrumentation</vt:lpstr>
      <vt:lpstr>Context: scintillation measurements</vt:lpstr>
      <vt:lpstr>Context: n/γ discrimination with organic scintillators</vt:lpstr>
      <vt:lpstr>Context: SiPM</vt:lpstr>
      <vt:lpstr>From SiPM model to simulated discrimination</vt:lpstr>
      <vt:lpstr>PMT model</vt:lpstr>
      <vt:lpstr>Input data</vt:lpstr>
      <vt:lpstr>Scintillator considerations</vt:lpstr>
      <vt:lpstr>Conclusion and prospects</vt:lpstr>
      <vt:lpstr>Thanks for your attention  Any questions or comments? </vt:lpstr>
      <vt:lpstr>Annexes </vt:lpstr>
      <vt:lpstr>Annexes : </vt:lpstr>
      <vt:lpstr>Annexes : rendement lumineux NaI(Tl)</vt:lpstr>
      <vt:lpstr>Annexes : modes d’acquisition</vt:lpstr>
      <vt:lpstr>Annexes : tube photomultiplicateur</vt:lpstr>
      <vt:lpstr>Modèle PMT</vt:lpstr>
      <vt:lpstr>Présentation PowerPoint</vt:lpstr>
      <vt:lpstr>Annexes : SPAD en détails</vt:lpstr>
      <vt:lpstr>Annexes : SPAD en détails</vt:lpstr>
      <vt:lpstr>Annexes : grandeurs caractéristiques</vt:lpstr>
      <vt:lpstr>Annexes : Facteur de mérite</vt:lpstr>
      <vt:lpstr>Annexes : modèle de simulation</vt:lpstr>
      <vt:lpstr>Annexes : principe de parallélisation</vt:lpstr>
      <vt:lpstr>Annexes : la logique Anger</vt:lpstr>
      <vt:lpstr>Annexes : multiplexage (1)</vt:lpstr>
      <vt:lpstr>Annexes : multiplexage (2)</vt:lpstr>
      <vt:lpstr>Annexes : multiplexage (3)</vt:lpstr>
      <vt:lpstr>Annexes : multiplexage (3)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Julien Portanguen</cp:lastModifiedBy>
  <cp:revision>871</cp:revision>
  <dcterms:created xsi:type="dcterms:W3CDTF">2023-01-13T15:17:34Z</dcterms:created>
  <dcterms:modified xsi:type="dcterms:W3CDTF">2025-06-18T10:16:20Z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